
<file path=[Content_Types].xml><?xml version="1.0" encoding="utf-8"?>
<Types xmlns="http://schemas.openxmlformats.org/package/2006/content-types">
  <Default Extension="xml" ContentType="application/xml"/>
  <Default Extension="wmf" ContentType="image/x-wmf"/>
  <Default Extension="doc" ContentType="application/msword"/>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video/unknown"/>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audio1.bin" ContentType="audio/unknown"/>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media/image165.gif" ContentType="image/gif"/>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00" r:id="rId1"/>
    <p:sldMasterId id="2147483816" r:id="rId2"/>
  </p:sldMasterIdLst>
  <p:notesMasterIdLst>
    <p:notesMasterId r:id="rId139"/>
  </p:notesMasterIdLst>
  <p:handoutMasterIdLst>
    <p:handoutMasterId r:id="rId140"/>
  </p:handoutMasterIdLst>
  <p:sldIdLst>
    <p:sldId id="902" r:id="rId3"/>
    <p:sldId id="926" r:id="rId4"/>
    <p:sldId id="927" r:id="rId5"/>
    <p:sldId id="916" r:id="rId6"/>
    <p:sldId id="914" r:id="rId7"/>
    <p:sldId id="905" r:id="rId8"/>
    <p:sldId id="906" r:id="rId9"/>
    <p:sldId id="907" r:id="rId10"/>
    <p:sldId id="964" r:id="rId11"/>
    <p:sldId id="632" r:id="rId12"/>
    <p:sldId id="846" r:id="rId13"/>
    <p:sldId id="718" r:id="rId14"/>
    <p:sldId id="719" r:id="rId15"/>
    <p:sldId id="975" r:id="rId16"/>
    <p:sldId id="976" r:id="rId17"/>
    <p:sldId id="977" r:id="rId18"/>
    <p:sldId id="978" r:id="rId19"/>
    <p:sldId id="979" r:id="rId20"/>
    <p:sldId id="980" r:id="rId21"/>
    <p:sldId id="981" r:id="rId22"/>
    <p:sldId id="982" r:id="rId23"/>
    <p:sldId id="983" r:id="rId24"/>
    <p:sldId id="984" r:id="rId25"/>
    <p:sldId id="985" r:id="rId26"/>
    <p:sldId id="986" r:id="rId27"/>
    <p:sldId id="987" r:id="rId28"/>
    <p:sldId id="850" r:id="rId29"/>
    <p:sldId id="735" r:id="rId30"/>
    <p:sldId id="966" r:id="rId31"/>
    <p:sldId id="733" r:id="rId32"/>
    <p:sldId id="734" r:id="rId33"/>
    <p:sldId id="854" r:id="rId34"/>
    <p:sldId id="852" r:id="rId35"/>
    <p:sldId id="853" r:id="rId36"/>
    <p:sldId id="967" r:id="rId37"/>
    <p:sldId id="968" r:id="rId38"/>
    <p:sldId id="855" r:id="rId39"/>
    <p:sldId id="813" r:id="rId40"/>
    <p:sldId id="815" r:id="rId41"/>
    <p:sldId id="817" r:id="rId42"/>
    <p:sldId id="857" r:id="rId43"/>
    <p:sldId id="858" r:id="rId44"/>
    <p:sldId id="859" r:id="rId45"/>
    <p:sldId id="860" r:id="rId46"/>
    <p:sldId id="917" r:id="rId47"/>
    <p:sldId id="918" r:id="rId48"/>
    <p:sldId id="919" r:id="rId49"/>
    <p:sldId id="920" r:id="rId50"/>
    <p:sldId id="921" r:id="rId51"/>
    <p:sldId id="922" r:id="rId52"/>
    <p:sldId id="924" r:id="rId53"/>
    <p:sldId id="824" r:id="rId54"/>
    <p:sldId id="825" r:id="rId55"/>
    <p:sldId id="826" r:id="rId56"/>
    <p:sldId id="925" r:id="rId57"/>
    <p:sldId id="935" r:id="rId58"/>
    <p:sldId id="827" r:id="rId59"/>
    <p:sldId id="828" r:id="rId60"/>
    <p:sldId id="936" r:id="rId61"/>
    <p:sldId id="861" r:id="rId62"/>
    <p:sldId id="862" r:id="rId63"/>
    <p:sldId id="863" r:id="rId64"/>
    <p:sldId id="830" r:id="rId65"/>
    <p:sldId id="831" r:id="rId66"/>
    <p:sldId id="864" r:id="rId67"/>
    <p:sldId id="834" r:id="rId68"/>
    <p:sldId id="898" r:id="rId69"/>
    <p:sldId id="835" r:id="rId70"/>
    <p:sldId id="865" r:id="rId71"/>
    <p:sldId id="899" r:id="rId72"/>
    <p:sldId id="937" r:id="rId73"/>
    <p:sldId id="837" r:id="rId74"/>
    <p:sldId id="839" r:id="rId75"/>
    <p:sldId id="866" r:id="rId76"/>
    <p:sldId id="867" r:id="rId77"/>
    <p:sldId id="868" r:id="rId78"/>
    <p:sldId id="870" r:id="rId79"/>
    <p:sldId id="871" r:id="rId80"/>
    <p:sldId id="872" r:id="rId81"/>
    <p:sldId id="879" r:id="rId82"/>
    <p:sldId id="969" r:id="rId83"/>
    <p:sldId id="970" r:id="rId84"/>
    <p:sldId id="971" r:id="rId85"/>
    <p:sldId id="972" r:id="rId86"/>
    <p:sldId id="884" r:id="rId87"/>
    <p:sldId id="885" r:id="rId88"/>
    <p:sldId id="886" r:id="rId89"/>
    <p:sldId id="887" r:id="rId90"/>
    <p:sldId id="888" r:id="rId91"/>
    <p:sldId id="889" r:id="rId92"/>
    <p:sldId id="973" r:id="rId93"/>
    <p:sldId id="974" r:id="rId94"/>
    <p:sldId id="988" r:id="rId95"/>
    <p:sldId id="989" r:id="rId96"/>
    <p:sldId id="938" r:id="rId97"/>
    <p:sldId id="892" r:id="rId98"/>
    <p:sldId id="893" r:id="rId99"/>
    <p:sldId id="894" r:id="rId100"/>
    <p:sldId id="895" r:id="rId101"/>
    <p:sldId id="896" r:id="rId102"/>
    <p:sldId id="897" r:id="rId103"/>
    <p:sldId id="934" r:id="rId104"/>
    <p:sldId id="928" r:id="rId105"/>
    <p:sldId id="929" r:id="rId106"/>
    <p:sldId id="930" r:id="rId107"/>
    <p:sldId id="931" r:id="rId108"/>
    <p:sldId id="933" r:id="rId109"/>
    <p:sldId id="998" r:id="rId110"/>
    <p:sldId id="990" r:id="rId111"/>
    <p:sldId id="991" r:id="rId112"/>
    <p:sldId id="992" r:id="rId113"/>
    <p:sldId id="993" r:id="rId114"/>
    <p:sldId id="995" r:id="rId115"/>
    <p:sldId id="997" r:id="rId116"/>
    <p:sldId id="996" r:id="rId117"/>
    <p:sldId id="994" r:id="rId118"/>
    <p:sldId id="958" r:id="rId119"/>
    <p:sldId id="941" r:id="rId120"/>
    <p:sldId id="959" r:id="rId121"/>
    <p:sldId id="960" r:id="rId122"/>
    <p:sldId id="961" r:id="rId123"/>
    <p:sldId id="962" r:id="rId124"/>
    <p:sldId id="963" r:id="rId125"/>
    <p:sldId id="939" r:id="rId126"/>
    <p:sldId id="940" r:id="rId127"/>
    <p:sldId id="947" r:id="rId128"/>
    <p:sldId id="948" r:id="rId129"/>
    <p:sldId id="949" r:id="rId130"/>
    <p:sldId id="950" r:id="rId131"/>
    <p:sldId id="952" r:id="rId132"/>
    <p:sldId id="953" r:id="rId133"/>
    <p:sldId id="954" r:id="rId134"/>
    <p:sldId id="999" r:id="rId135"/>
    <p:sldId id="955" r:id="rId136"/>
    <p:sldId id="956" r:id="rId137"/>
    <p:sldId id="957" r:id="rId1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 userDrawn="1">
          <p15:clr>
            <a:srgbClr val="A4A3A4"/>
          </p15:clr>
        </p15:guide>
        <p15:guide id="2" orient="horz" pos="647" userDrawn="1">
          <p15:clr>
            <a:srgbClr val="A4A3A4"/>
          </p15:clr>
        </p15:guide>
        <p15:guide id="3" orient="horz" pos="3813" userDrawn="1">
          <p15:clr>
            <a:srgbClr val="A4A3A4"/>
          </p15:clr>
        </p15:guide>
        <p15:guide id="4" orient="horz" pos="1089" userDrawn="1">
          <p15:clr>
            <a:srgbClr val="A4A3A4"/>
          </p15:clr>
        </p15:guide>
        <p15:guide id="5" orient="horz" pos="1204" userDrawn="1">
          <p15:clr>
            <a:srgbClr val="A4A3A4"/>
          </p15:clr>
        </p15:guide>
        <p15:guide id="6" orient="horz" pos="390" userDrawn="1">
          <p15:clr>
            <a:srgbClr val="A4A3A4"/>
          </p15:clr>
        </p15:guide>
        <p15:guide id="7" orient="horz" pos="4069" userDrawn="1">
          <p15:clr>
            <a:srgbClr val="A4A3A4"/>
          </p15:clr>
        </p15:guide>
        <p15:guide id="8" orient="horz" pos="3634" userDrawn="1">
          <p15:clr>
            <a:srgbClr val="A4A3A4"/>
          </p15:clr>
        </p15:guide>
        <p15:guide id="9" orient="horz" pos="2586" userDrawn="1">
          <p15:clr>
            <a:srgbClr val="A4A3A4"/>
          </p15:clr>
        </p15:guide>
        <p15:guide id="10" orient="horz" pos="1726" userDrawn="1">
          <p15:clr>
            <a:srgbClr val="A4A3A4"/>
          </p15:clr>
        </p15:guide>
        <p15:guide id="11" orient="horz" pos="279" userDrawn="1">
          <p15:clr>
            <a:srgbClr val="A4A3A4"/>
          </p15:clr>
        </p15:guide>
        <p15:guide id="12" orient="horz" pos="1416" userDrawn="1">
          <p15:clr>
            <a:srgbClr val="A4A3A4"/>
          </p15:clr>
        </p15:guide>
        <p15:guide id="13" orient="horz" pos="806" userDrawn="1">
          <p15:clr>
            <a:srgbClr val="A4A3A4"/>
          </p15:clr>
        </p15:guide>
        <p15:guide id="14" orient="horz" pos="3915" userDrawn="1">
          <p15:clr>
            <a:srgbClr val="A4A3A4"/>
          </p15:clr>
        </p15:guide>
        <p15:guide id="15" orient="horz" pos="4204" userDrawn="1">
          <p15:clr>
            <a:srgbClr val="A4A3A4"/>
          </p15:clr>
        </p15:guide>
        <p15:guide id="16" pos="2880" userDrawn="1">
          <p15:clr>
            <a:srgbClr val="A4A3A4"/>
          </p15:clr>
        </p15:guide>
        <p15:guide id="17" pos="221" userDrawn="1">
          <p15:clr>
            <a:srgbClr val="A4A3A4"/>
          </p15:clr>
        </p15:guide>
        <p15:guide id="18" pos="5500" userDrawn="1">
          <p15:clr>
            <a:srgbClr val="A4A3A4"/>
          </p15:clr>
        </p15:guide>
        <p15:guide id="19" pos="2926" userDrawn="1">
          <p15:clr>
            <a:srgbClr val="A4A3A4"/>
          </p15:clr>
        </p15:guide>
        <p15:guide id="20" pos="2833" userDrawn="1">
          <p15:clr>
            <a:srgbClr val="A4A3A4"/>
          </p15:clr>
        </p15:guide>
        <p15:guide id="21" pos="2706" userDrawn="1">
          <p15:clr>
            <a:srgbClr val="A4A3A4"/>
          </p15:clr>
        </p15:guide>
        <p15:guide id="22" pos="3053" userDrawn="1">
          <p15:clr>
            <a:srgbClr val="A4A3A4"/>
          </p15:clr>
        </p15:guide>
        <p15:guide id="23" pos="2557" userDrawn="1">
          <p15:clr>
            <a:srgbClr val="A4A3A4"/>
          </p15:clr>
        </p15:guide>
        <p15:guide id="24" pos="3200" userDrawn="1">
          <p15:clr>
            <a:srgbClr val="A4A3A4"/>
          </p15:clr>
        </p15:guide>
        <p15:guide id="25" pos="5039" userDrawn="1">
          <p15:clr>
            <a:srgbClr val="A4A3A4"/>
          </p15:clr>
        </p15:guide>
        <p15:guide id="26" pos="254" userDrawn="1">
          <p15:clr>
            <a:srgbClr val="A4A3A4"/>
          </p15:clr>
        </p15:guide>
        <p15:guide id="27" pos="471" userDrawn="1">
          <p15:clr>
            <a:srgbClr val="A4A3A4"/>
          </p15:clr>
        </p15:guide>
        <p15:guide id="28" orient="horz" pos="1373" userDrawn="1">
          <p15:clr>
            <a:srgbClr val="A4A3A4"/>
          </p15:clr>
        </p15:guide>
        <p15:guide id="29" orient="horz" pos="594" userDrawn="1">
          <p15:clr>
            <a:srgbClr val="A4A3A4"/>
          </p15:clr>
        </p15:guide>
        <p15:guide id="30" orient="horz" pos="3739" userDrawn="1">
          <p15:clr>
            <a:srgbClr val="A4A3A4"/>
          </p15:clr>
        </p15:guide>
        <p15:guide id="31" orient="horz" pos="3983" userDrawn="1">
          <p15:clr>
            <a:srgbClr val="A4A3A4"/>
          </p15:clr>
        </p15:guide>
        <p15:guide id="32" orient="horz" pos="4274" userDrawn="1">
          <p15:clr>
            <a:srgbClr val="A4A3A4"/>
          </p15:clr>
        </p15:guide>
        <p15:guide id="33" pos="1611" userDrawn="1">
          <p15:clr>
            <a:srgbClr val="A4A3A4"/>
          </p15:clr>
        </p15:guide>
        <p15:guide id="34" pos="1112" userDrawn="1">
          <p15:clr>
            <a:srgbClr val="A4A3A4"/>
          </p15:clr>
        </p15:guide>
        <p15:guide id="35" pos="5533" userDrawn="1">
          <p15:clr>
            <a:srgbClr val="A4A3A4"/>
          </p15:clr>
        </p15:guide>
        <p15:guide id="36" pos="2881" userDrawn="1">
          <p15:clr>
            <a:srgbClr val="A4A3A4"/>
          </p15:clr>
        </p15:guide>
        <p15:guide id="37" pos="6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821"/>
    <a:srgbClr val="005CB9"/>
    <a:srgbClr val="3464B4"/>
    <a:srgbClr val="464646"/>
    <a:srgbClr val="9C97FF"/>
    <a:srgbClr val="000000"/>
    <a:srgbClr val="3693F8"/>
    <a:srgbClr val="F2F2F2"/>
    <a:srgbClr val="321769"/>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68" autoAdjust="0"/>
    <p:restoredTop sz="86446" autoAdjust="0"/>
  </p:normalViewPr>
  <p:slideViewPr>
    <p:cSldViewPr snapToGrid="0" snapToObjects="1" showGuides="1">
      <p:cViewPr varScale="1">
        <p:scale>
          <a:sx n="57" d="100"/>
          <a:sy n="57" d="100"/>
        </p:scale>
        <p:origin x="936" y="168"/>
      </p:cViewPr>
      <p:guideLst>
        <p:guide orient="horz" pos="168"/>
        <p:guide orient="horz" pos="647"/>
        <p:guide orient="horz" pos="3813"/>
        <p:guide orient="horz" pos="1089"/>
        <p:guide orient="horz" pos="1204"/>
        <p:guide orient="horz" pos="390"/>
        <p:guide orient="horz" pos="4069"/>
        <p:guide orient="horz" pos="3634"/>
        <p:guide orient="horz" pos="2586"/>
        <p:guide orient="horz" pos="1726"/>
        <p:guide orient="horz" pos="279"/>
        <p:guide orient="horz" pos="1416"/>
        <p:guide orient="horz" pos="806"/>
        <p:guide orient="horz" pos="3915"/>
        <p:guide orient="horz" pos="4204"/>
        <p:guide pos="2880"/>
        <p:guide pos="221"/>
        <p:guide pos="5500"/>
        <p:guide pos="2926"/>
        <p:guide pos="2833"/>
        <p:guide pos="2706"/>
        <p:guide pos="3053"/>
        <p:guide pos="2557"/>
        <p:guide pos="3200"/>
        <p:guide pos="5039"/>
        <p:guide pos="254"/>
        <p:guide pos="471"/>
        <p:guide orient="horz" pos="1373"/>
        <p:guide orient="horz" pos="594"/>
        <p:guide orient="horz" pos="3739"/>
        <p:guide orient="horz" pos="3983"/>
        <p:guide orient="horz" pos="4274"/>
        <p:guide pos="1611"/>
        <p:guide pos="1112"/>
        <p:guide pos="5533"/>
        <p:guide pos="2881"/>
        <p:guide pos="62"/>
      </p:guideLst>
    </p:cSldViewPr>
  </p:slideViewPr>
  <p:outlineViewPr>
    <p:cViewPr>
      <p:scale>
        <a:sx n="33" d="100"/>
        <a:sy n="33" d="100"/>
      </p:scale>
      <p:origin x="0" y="-33456"/>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68" d="100"/>
          <a:sy n="68" d="100"/>
        </p:scale>
        <p:origin x="-1781"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 Id="rId124" Type="http://schemas.openxmlformats.org/officeDocument/2006/relationships/slide" Target="slides/slide122.xml"/><Relationship Id="rId125" Type="http://schemas.openxmlformats.org/officeDocument/2006/relationships/slide" Target="slides/slide123.xml"/><Relationship Id="rId126" Type="http://schemas.openxmlformats.org/officeDocument/2006/relationships/slide" Target="slides/slide124.xml"/><Relationship Id="rId127" Type="http://schemas.openxmlformats.org/officeDocument/2006/relationships/slide" Target="slides/slide125.xml"/><Relationship Id="rId128" Type="http://schemas.openxmlformats.org/officeDocument/2006/relationships/slide" Target="slides/slide126.xml"/><Relationship Id="rId129" Type="http://schemas.openxmlformats.org/officeDocument/2006/relationships/slide" Target="slides/slide1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00" Type="http://schemas.openxmlformats.org/officeDocument/2006/relationships/slide" Target="slides/slide98.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30" Type="http://schemas.openxmlformats.org/officeDocument/2006/relationships/slide" Target="slides/slide128.xml"/><Relationship Id="rId131" Type="http://schemas.openxmlformats.org/officeDocument/2006/relationships/slide" Target="slides/slide129.xml"/><Relationship Id="rId132" Type="http://schemas.openxmlformats.org/officeDocument/2006/relationships/slide" Target="slides/slide130.xml"/><Relationship Id="rId133" Type="http://schemas.openxmlformats.org/officeDocument/2006/relationships/slide" Target="slides/slide131.xml"/><Relationship Id="rId134" Type="http://schemas.openxmlformats.org/officeDocument/2006/relationships/slide" Target="slides/slide132.xml"/><Relationship Id="rId135" Type="http://schemas.openxmlformats.org/officeDocument/2006/relationships/slide" Target="slides/slide133.xml"/><Relationship Id="rId136" Type="http://schemas.openxmlformats.org/officeDocument/2006/relationships/slide" Target="slides/slide134.xml"/><Relationship Id="rId137" Type="http://schemas.openxmlformats.org/officeDocument/2006/relationships/slide" Target="slides/slide135.xml"/><Relationship Id="rId138" Type="http://schemas.openxmlformats.org/officeDocument/2006/relationships/slide" Target="slides/slide136.xml"/><Relationship Id="rId13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140" Type="http://schemas.openxmlformats.org/officeDocument/2006/relationships/handoutMaster" Target="handoutMasters/handoutMaster1.xml"/><Relationship Id="rId141" Type="http://schemas.openxmlformats.org/officeDocument/2006/relationships/presProps" Target="presProps.xml"/><Relationship Id="rId142" Type="http://schemas.openxmlformats.org/officeDocument/2006/relationships/viewProps" Target="viewProps.xml"/><Relationship Id="rId143" Type="http://schemas.openxmlformats.org/officeDocument/2006/relationships/theme" Target="theme/theme1.xml"/><Relationship Id="rId14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5.emf"/></Relationships>
</file>

<file path=ppt/drawings/_rels/vmlDrawing3.vml.rels><?xml version="1.0" encoding="UTF-8" standalone="yes"?>
<Relationships xmlns="http://schemas.openxmlformats.org/package/2006/relationships"><Relationship Id="rId1" Type="http://schemas.openxmlformats.org/officeDocument/2006/relationships/image" Target="NUL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DC3E89-CDC9-40B8-A177-697B01EC3FE7}" type="datetimeFigureOut">
              <a:rPr lang="en-US" smtClean="0">
                <a:solidFill>
                  <a:srgbClr val="898989"/>
                </a:solidFill>
              </a:rPr>
              <a:t>9/6/16</a:t>
            </a:fld>
            <a:endParaRPr lang="en-US" dirty="0">
              <a:solidFill>
                <a:srgbClr val="898989"/>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solidFill>
                <a:srgbClr val="898989"/>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378EDC2-A989-4428-AAC6-FEBE43932169}" type="slidenum">
              <a:rPr lang="en-US" smtClean="0">
                <a:solidFill>
                  <a:srgbClr val="898989"/>
                </a:solidFill>
              </a:rPr>
              <a:t>‹#›</a:t>
            </a:fld>
            <a:endParaRPr lang="en-US" dirty="0">
              <a:solidFill>
                <a:srgbClr val="898989"/>
              </a:solidFill>
            </a:endParaRPr>
          </a:p>
        </p:txBody>
      </p:sp>
    </p:spTree>
    <p:extLst>
      <p:ext uri="{BB962C8B-B14F-4D97-AF65-F5344CB8AC3E}">
        <p14:creationId xmlns:p14="http://schemas.microsoft.com/office/powerpoint/2010/main" val="1101932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rgbClr val="898989"/>
                </a:solidFill>
              </a:defRPr>
            </a:lvl1pPr>
          </a:lstStyle>
          <a:p>
            <a:fld id="{23C0586E-364E-4372-80AA-1C929B9BCABF}" type="datetimeFigureOut">
              <a:rPr lang="en-US" smtClean="0"/>
              <a:pPr/>
              <a:t>9/6/16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rgbClr val="898989"/>
                </a:solidFill>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rgbClr val="898989"/>
                </a:solidFill>
              </a:defRPr>
            </a:lvl1pPr>
          </a:lstStyle>
          <a:p>
            <a:fld id="{4A55B9BF-99C7-425D-A1C7-4E0B8871658A}" type="slidenum">
              <a:rPr lang="en-US" smtClean="0"/>
              <a:pPr/>
              <a:t>‹#›</a:t>
            </a:fld>
            <a:endParaRPr lang="en-US" dirty="0"/>
          </a:p>
        </p:txBody>
      </p:sp>
    </p:spTree>
    <p:extLst>
      <p:ext uri="{BB962C8B-B14F-4D97-AF65-F5344CB8AC3E}">
        <p14:creationId xmlns:p14="http://schemas.microsoft.com/office/powerpoint/2010/main" val="215953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17145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2pPr>
    <a:lvl3pPr marL="344488" indent="-171450" algn="l" defTabSz="914400" rtl="0" eaLnBrk="1" latinLnBrk="0" hangingPunct="1">
      <a:buFont typeface="GE Inspira Pitch" panose="020F0603030400020203" pitchFamily="34" charset="0"/>
      <a:buChar char="–"/>
      <a:tabLst>
        <a:tab pos="403225" algn="l"/>
      </a:tabLst>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80497D-1873-41D2-83B8-70CA552CD29C}" type="slidenum">
              <a:rPr lang="en-GB" smtClean="0"/>
              <a:t>6</a:t>
            </a:fld>
            <a:endParaRPr lang="en-GB"/>
          </a:p>
        </p:txBody>
      </p:sp>
    </p:spTree>
    <p:extLst>
      <p:ext uri="{BB962C8B-B14F-4D97-AF65-F5344CB8AC3E}">
        <p14:creationId xmlns:p14="http://schemas.microsoft.com/office/powerpoint/2010/main" val="656265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xfrm>
            <a:off x="1143000" y="685800"/>
            <a:ext cx="4572000" cy="3429000"/>
          </a:xfrm>
          <a:ln/>
        </p:spPr>
      </p:sp>
      <p:sp>
        <p:nvSpPr>
          <p:cNvPr id="2560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Charlotte Sans Book LET" charset="0"/>
            </a:endParaRPr>
          </a:p>
        </p:txBody>
      </p:sp>
      <p:sp>
        <p:nvSpPr>
          <p:cNvPr id="256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52500" eaLnBrk="0" hangingPunct="0">
              <a:defRPr sz="2000" b="1">
                <a:solidFill>
                  <a:schemeClr val="tx1"/>
                </a:solidFill>
                <a:latin typeface="Times New Roman" charset="0"/>
                <a:ea typeface="ＭＳ Ｐゴシック" charset="0"/>
                <a:cs typeface="ＭＳ Ｐゴシック" charset="0"/>
              </a:defRPr>
            </a:lvl1pPr>
            <a:lvl2pPr marL="742950" indent="-285750" defTabSz="952500" eaLnBrk="0" hangingPunct="0">
              <a:defRPr sz="2000" b="1">
                <a:solidFill>
                  <a:schemeClr val="tx1"/>
                </a:solidFill>
                <a:latin typeface="Times New Roman" charset="0"/>
                <a:ea typeface="ＭＳ Ｐゴシック" charset="0"/>
              </a:defRPr>
            </a:lvl2pPr>
            <a:lvl3pPr marL="1143000" indent="-228600" defTabSz="952500" eaLnBrk="0" hangingPunct="0">
              <a:defRPr sz="2000" b="1">
                <a:solidFill>
                  <a:schemeClr val="tx1"/>
                </a:solidFill>
                <a:latin typeface="Times New Roman" charset="0"/>
                <a:ea typeface="ＭＳ Ｐゴシック" charset="0"/>
              </a:defRPr>
            </a:lvl3pPr>
            <a:lvl4pPr marL="1600200" indent="-228600" defTabSz="952500" eaLnBrk="0" hangingPunct="0">
              <a:defRPr sz="2000" b="1">
                <a:solidFill>
                  <a:schemeClr val="tx1"/>
                </a:solidFill>
                <a:latin typeface="Times New Roman" charset="0"/>
                <a:ea typeface="ＭＳ Ｐゴシック" charset="0"/>
              </a:defRPr>
            </a:lvl4pPr>
            <a:lvl5pPr marL="2057400" indent="-228600" defTabSz="952500" eaLnBrk="0" hangingPunct="0">
              <a:defRPr sz="2000" b="1">
                <a:solidFill>
                  <a:schemeClr val="tx1"/>
                </a:solidFill>
                <a:latin typeface="Times New Roman" charset="0"/>
                <a:ea typeface="ＭＳ Ｐゴシック" charset="0"/>
              </a:defRPr>
            </a:lvl5pPr>
            <a:lvl6pPr marL="2514600" indent="-228600" algn="ctr" defTabSz="952500" eaLnBrk="0" fontAlgn="base" hangingPunct="0">
              <a:spcBef>
                <a:spcPct val="0"/>
              </a:spcBef>
              <a:spcAft>
                <a:spcPct val="0"/>
              </a:spcAft>
              <a:defRPr sz="2000" b="1">
                <a:solidFill>
                  <a:schemeClr val="tx1"/>
                </a:solidFill>
                <a:latin typeface="Times New Roman" charset="0"/>
                <a:ea typeface="ＭＳ Ｐゴシック" charset="0"/>
              </a:defRPr>
            </a:lvl6pPr>
            <a:lvl7pPr marL="2971800" indent="-228600" algn="ctr" defTabSz="952500" eaLnBrk="0" fontAlgn="base" hangingPunct="0">
              <a:spcBef>
                <a:spcPct val="0"/>
              </a:spcBef>
              <a:spcAft>
                <a:spcPct val="0"/>
              </a:spcAft>
              <a:defRPr sz="2000" b="1">
                <a:solidFill>
                  <a:schemeClr val="tx1"/>
                </a:solidFill>
                <a:latin typeface="Times New Roman" charset="0"/>
                <a:ea typeface="ＭＳ Ｐゴシック" charset="0"/>
              </a:defRPr>
            </a:lvl7pPr>
            <a:lvl8pPr marL="3429000" indent="-228600" algn="ctr" defTabSz="952500" eaLnBrk="0" fontAlgn="base" hangingPunct="0">
              <a:spcBef>
                <a:spcPct val="0"/>
              </a:spcBef>
              <a:spcAft>
                <a:spcPct val="0"/>
              </a:spcAft>
              <a:defRPr sz="2000" b="1">
                <a:solidFill>
                  <a:schemeClr val="tx1"/>
                </a:solidFill>
                <a:latin typeface="Times New Roman" charset="0"/>
                <a:ea typeface="ＭＳ Ｐゴシック" charset="0"/>
              </a:defRPr>
            </a:lvl8pPr>
            <a:lvl9pPr marL="3886200" indent="-228600" algn="ctr" defTabSz="952500" eaLnBrk="0" fontAlgn="base" hangingPunct="0">
              <a:spcBef>
                <a:spcPct val="0"/>
              </a:spcBef>
              <a:spcAft>
                <a:spcPct val="0"/>
              </a:spcAft>
              <a:defRPr sz="2000" b="1">
                <a:solidFill>
                  <a:schemeClr val="tx1"/>
                </a:solidFill>
                <a:latin typeface="Times New Roman" charset="0"/>
                <a:ea typeface="ＭＳ Ｐゴシック" charset="0"/>
              </a:defRPr>
            </a:lvl9pPr>
          </a:lstStyle>
          <a:p>
            <a:pPr eaLnBrk="1" hangingPunct="1"/>
            <a:fld id="{3B74C98A-1E7F-684F-8B09-381E5F3560B4}" type="slidenum">
              <a:rPr lang="en-US" sz="1200" b="0"/>
              <a:pPr eaLnBrk="1" hangingPunct="1"/>
              <a:t>8</a:t>
            </a:fld>
            <a:endParaRPr lang="en-US" sz="1200" b="0"/>
          </a:p>
        </p:txBody>
      </p:sp>
    </p:spTree>
    <p:extLst>
      <p:ext uri="{BB962C8B-B14F-4D97-AF65-F5344CB8AC3E}">
        <p14:creationId xmlns:p14="http://schemas.microsoft.com/office/powerpoint/2010/main" val="1663819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TextEdit="1"/>
          </p:cNvSpPr>
          <p:nvPr>
            <p:ph type="sldImg"/>
          </p:nvPr>
        </p:nvSpPr>
        <p:spPr>
          <a:xfrm>
            <a:off x="1143000" y="685800"/>
            <a:ext cx="4572000" cy="3429000"/>
          </a:xfrm>
          <a:ln/>
        </p:spPr>
      </p:sp>
      <p:sp>
        <p:nvSpPr>
          <p:cNvPr id="92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92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804D0915-DDE0-FF48-BF01-C916F8B755F0}" type="slidenum">
              <a:rPr lang="en-GB"/>
              <a:pPr eaLnBrk="1" hangingPunct="1"/>
              <a:t>9</a:t>
            </a:fld>
            <a:endParaRPr lang="en-GB"/>
          </a:p>
        </p:txBody>
      </p:sp>
    </p:spTree>
    <p:extLst>
      <p:ext uri="{BB962C8B-B14F-4D97-AF65-F5344CB8AC3E}">
        <p14:creationId xmlns:p14="http://schemas.microsoft.com/office/powerpoint/2010/main" val="1981631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3B7B52F0-E199-459A-8CC2-5BEA948A882F}" type="slidenum">
              <a:rPr lang="en-GB" smtClean="0"/>
              <a:pPr/>
              <a:t>11</a:t>
            </a:fld>
            <a:endParaRPr lang="en-GB" smtClean="0"/>
          </a:p>
        </p:txBody>
      </p:sp>
      <p:sp>
        <p:nvSpPr>
          <p:cNvPr id="138243" name="Rectangle 2"/>
          <p:cNvSpPr>
            <a:spLocks noGrp="1" noRot="1" noChangeAspect="1" noChangeArrowheads="1" noTextEdit="1"/>
          </p:cNvSpPr>
          <p:nvPr>
            <p:ph type="sldImg"/>
          </p:nvPr>
        </p:nvSpPr>
        <p:spPr>
          <a:xfrm>
            <a:off x="1143000" y="685800"/>
            <a:ext cx="4572000" cy="3429000"/>
          </a:xfrm>
          <a:ln/>
        </p:spPr>
      </p:sp>
      <p:sp>
        <p:nvSpPr>
          <p:cNvPr id="138244" name="Rectangle 3"/>
          <p:cNvSpPr>
            <a:spLocks noGrp="1" noChangeArrowheads="1"/>
          </p:cNvSpPr>
          <p:nvPr>
            <p:ph type="body" idx="1"/>
          </p:nvPr>
        </p:nvSpPr>
        <p:spPr>
          <a:xfrm>
            <a:off x="914400" y="4344988"/>
            <a:ext cx="5029200" cy="4113212"/>
          </a:xfrm>
          <a:noFill/>
          <a:ln/>
        </p:spPr>
        <p:txBody>
          <a:bodyPr lIns="90660" tIns="45331" rIns="90660" bIns="45331"/>
          <a:lstStyle/>
          <a:p>
            <a:pPr eaLnBrk="1" hangingPunct="1"/>
            <a:r>
              <a:rPr lang="en-GB" smtClean="0"/>
              <a:t>This exercise is described in the exercise trainer notes.</a:t>
            </a:r>
          </a:p>
        </p:txBody>
      </p:sp>
    </p:spTree>
    <p:extLst>
      <p:ext uri="{BB962C8B-B14F-4D97-AF65-F5344CB8AC3E}">
        <p14:creationId xmlns:p14="http://schemas.microsoft.com/office/powerpoint/2010/main" val="595586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43000" y="685800"/>
            <a:ext cx="4572000" cy="3429000"/>
          </a:xfrm>
          <a:ln/>
        </p:spPr>
      </p:sp>
      <p:sp>
        <p:nvSpPr>
          <p:cNvPr id="35843" name="Notes Placeholder 2"/>
          <p:cNvSpPr>
            <a:spLocks noGrp="1"/>
          </p:cNvSpPr>
          <p:nvPr>
            <p:ph type="body" idx="1"/>
          </p:nvPr>
        </p:nvSpPr>
        <p:spPr>
          <a:noFill/>
          <a:ln/>
        </p:spPr>
        <p:txBody>
          <a:bodyPr/>
          <a:lstStyle/>
          <a:p>
            <a:endParaRPr lang="en-US" dirty="0" smtClean="0">
              <a:latin typeface="GE Inspira Pitch Regular" charset="0"/>
            </a:endParaRPr>
          </a:p>
        </p:txBody>
      </p:sp>
      <p:sp>
        <p:nvSpPr>
          <p:cNvPr id="35844" name="Slide Number Placeholder 3"/>
          <p:cNvSpPr>
            <a:spLocks noGrp="1"/>
          </p:cNvSpPr>
          <p:nvPr>
            <p:ph type="sldNum" sz="quarter" idx="5"/>
          </p:nvPr>
        </p:nvSpPr>
        <p:spPr>
          <a:noFill/>
        </p:spPr>
        <p:txBody>
          <a:bodyPr/>
          <a:lstStyle/>
          <a:p>
            <a:fld id="{F518772A-401D-495B-A7E0-4DDB2538CEE1}" type="slidenum">
              <a:rPr lang="en-GB" smtClean="0">
                <a:solidFill>
                  <a:srgbClr val="000000"/>
                </a:solidFill>
                <a:latin typeface="GE Inspira Pitch Regular" charset="0"/>
              </a:rPr>
              <a:pPr/>
              <a:t>12</a:t>
            </a:fld>
            <a:endParaRPr lang="en-GB" dirty="0" smtClean="0">
              <a:solidFill>
                <a:srgbClr val="000000"/>
              </a:solidFill>
              <a:latin typeface="GE Inspira Pitch Regular" charset="0"/>
            </a:endParaRPr>
          </a:p>
        </p:txBody>
      </p:sp>
    </p:spTree>
    <p:extLst>
      <p:ext uri="{BB962C8B-B14F-4D97-AF65-F5344CB8AC3E}">
        <p14:creationId xmlns:p14="http://schemas.microsoft.com/office/powerpoint/2010/main" val="739269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13</a:t>
            </a:fld>
            <a:endParaRPr lang="en-GB" smtClean="0"/>
          </a:p>
        </p:txBody>
      </p:sp>
    </p:spTree>
    <p:extLst>
      <p:ext uri="{BB962C8B-B14F-4D97-AF65-F5344CB8AC3E}">
        <p14:creationId xmlns:p14="http://schemas.microsoft.com/office/powerpoint/2010/main" val="1263356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Apple Newton – this first </a:t>
            </a:r>
            <a:r>
              <a:rPr lang="en-GB" dirty="0" err="1" smtClean="0"/>
              <a:t>ipad</a:t>
            </a:r>
            <a:r>
              <a:rPr lang="en-GB" dirty="0" smtClean="0"/>
              <a:t>! Ridiculed</a:t>
            </a:r>
            <a:r>
              <a:rPr lang="en-GB" baseline="0" dirty="0" smtClean="0"/>
              <a:t> in the press for its expense and lack of flexibility compared to a note pad and pencil </a:t>
            </a:r>
          </a:p>
          <a:p>
            <a:r>
              <a:rPr lang="en-GB" baseline="0" dirty="0" smtClean="0"/>
              <a:t>Digital Audio Tape: never really took off like compact cassettes – even though technically it was rather good. </a:t>
            </a:r>
            <a:endParaRPr lang="en-GB" dirty="0"/>
          </a:p>
        </p:txBody>
      </p:sp>
      <p:sp>
        <p:nvSpPr>
          <p:cNvPr id="4" name="Slide Number Placeholder 3"/>
          <p:cNvSpPr>
            <a:spLocks noGrp="1"/>
          </p:cNvSpPr>
          <p:nvPr>
            <p:ph type="sldNum" sz="quarter" idx="10"/>
          </p:nvPr>
        </p:nvSpPr>
        <p:spPr/>
        <p:txBody>
          <a:bodyPr/>
          <a:lstStyle/>
          <a:p>
            <a:pPr>
              <a:defRPr/>
            </a:pPr>
            <a:fld id="{18AF19B2-0ABB-4922-8C7E-8CF96A1ED669}" type="slidenum">
              <a:rPr lang="en-GB" smtClean="0"/>
              <a:pPr>
                <a:defRPr/>
              </a:pPr>
              <a:t>26</a:t>
            </a:fld>
            <a:endParaRPr lang="en-GB"/>
          </a:p>
        </p:txBody>
      </p:sp>
    </p:spTree>
    <p:extLst>
      <p:ext uri="{BB962C8B-B14F-4D97-AF65-F5344CB8AC3E}">
        <p14:creationId xmlns:p14="http://schemas.microsoft.com/office/powerpoint/2010/main" val="1759157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27</a:t>
            </a:fld>
            <a:endParaRPr lang="en-GB" smtClean="0"/>
          </a:p>
        </p:txBody>
      </p:sp>
    </p:spTree>
    <p:extLst>
      <p:ext uri="{BB962C8B-B14F-4D97-AF65-F5344CB8AC3E}">
        <p14:creationId xmlns:p14="http://schemas.microsoft.com/office/powerpoint/2010/main" val="2113654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1143000" y="685800"/>
            <a:ext cx="4572000" cy="3429000"/>
          </a:xfrm>
          <a:ln/>
        </p:spPr>
      </p:sp>
      <p:sp>
        <p:nvSpPr>
          <p:cNvPr id="59395" name="Notes Placeholder 2"/>
          <p:cNvSpPr>
            <a:spLocks noGrp="1"/>
          </p:cNvSpPr>
          <p:nvPr>
            <p:ph type="body" idx="1"/>
          </p:nvPr>
        </p:nvSpPr>
        <p:spPr>
          <a:noFill/>
          <a:ln/>
        </p:spPr>
        <p:txBody>
          <a:bodyPr/>
          <a:lstStyle/>
          <a:p>
            <a:endParaRPr lang="en-US" smtClean="0"/>
          </a:p>
        </p:txBody>
      </p:sp>
      <p:sp>
        <p:nvSpPr>
          <p:cNvPr id="59396" name="Slide Number Placeholder 3"/>
          <p:cNvSpPr>
            <a:spLocks noGrp="1"/>
          </p:cNvSpPr>
          <p:nvPr>
            <p:ph type="sldNum" sz="quarter" idx="5"/>
          </p:nvPr>
        </p:nvSpPr>
        <p:spPr>
          <a:noFill/>
        </p:spPr>
        <p:txBody>
          <a:bodyPr/>
          <a:lstStyle/>
          <a:p>
            <a:fld id="{278A1DD5-0543-42FC-BF21-74AA4D39768B}" type="slidenum">
              <a:rPr lang="en-GB" smtClean="0"/>
              <a:pPr/>
              <a:t>29</a:t>
            </a:fld>
            <a:endParaRPr lang="en-GB" smtClean="0"/>
          </a:p>
        </p:txBody>
      </p:sp>
    </p:spTree>
    <p:extLst>
      <p:ext uri="{BB962C8B-B14F-4D97-AF65-F5344CB8AC3E}">
        <p14:creationId xmlns:p14="http://schemas.microsoft.com/office/powerpoint/2010/main" val="368424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33</a:t>
            </a:fld>
            <a:endParaRPr lang="en-GB"/>
          </a:p>
        </p:txBody>
      </p:sp>
    </p:spTree>
    <p:extLst>
      <p:ext uri="{BB962C8B-B14F-4D97-AF65-F5344CB8AC3E}">
        <p14:creationId xmlns:p14="http://schemas.microsoft.com/office/powerpoint/2010/main" val="569376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GB" smtClean="0"/>
              <a:t>References:</a:t>
            </a:r>
          </a:p>
          <a:p>
            <a:pPr marL="0" marR="0" indent="0" algn="l" defTabSz="914400" rtl="0" eaLnBrk="0" fontAlgn="base" latinLnBrk="0" hangingPunct="0">
              <a:lnSpc>
                <a:spcPct val="100000"/>
              </a:lnSpc>
              <a:spcBef>
                <a:spcPct val="30000"/>
              </a:spcBef>
              <a:spcAft>
                <a:spcPct val="0"/>
              </a:spcAft>
              <a:buClrTx/>
              <a:buSzTx/>
              <a:buFontTx/>
              <a:buNone/>
              <a:tabLst/>
              <a:defRPr/>
            </a:pPr>
            <a:r>
              <a:rPr lang="en-GB" i="0" smtClean="0"/>
              <a:t>Deming, W. Edwards (1986). </a:t>
            </a:r>
            <a:r>
              <a:rPr lang="en-GB" i="1" smtClean="0"/>
              <a:t>Out of the Crisis</a:t>
            </a:r>
            <a:r>
              <a:rPr lang="en-GB" i="0" smtClean="0"/>
              <a:t>. MIT Press. ISBN 0-911379-01-0.</a:t>
            </a:r>
            <a:r>
              <a:rPr lang="en-GB" smtClean="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GB" i="0" err="1" smtClean="0"/>
              <a:t>Shewhart</a:t>
            </a:r>
            <a:r>
              <a:rPr lang="en-GB" i="0" smtClean="0"/>
              <a:t>, Walter A[</a:t>
            </a:r>
            <a:r>
              <a:rPr lang="en-GB" i="0" err="1" smtClean="0"/>
              <a:t>ndrew</a:t>
            </a:r>
            <a:r>
              <a:rPr lang="en-GB" i="0" smtClean="0"/>
              <a:t>]. (1931). </a:t>
            </a:r>
            <a:r>
              <a:rPr lang="en-GB" i="1" smtClean="0"/>
              <a:t>Economic control of quality of manufactured product</a:t>
            </a:r>
            <a:r>
              <a:rPr lang="en-GB" i="0" smtClean="0"/>
              <a:t>. New York: D. Van </a:t>
            </a:r>
            <a:r>
              <a:rPr lang="en-GB" i="0" err="1" smtClean="0"/>
              <a:t>Nostrand</a:t>
            </a:r>
            <a:r>
              <a:rPr lang="en-GB" i="0" smtClean="0"/>
              <a:t> Company, ISBN</a:t>
            </a:r>
            <a:r>
              <a:rPr lang="en-GB" i="0" baseline="0" smtClean="0"/>
              <a:t> 0-87389-076-0</a:t>
            </a:r>
            <a:endParaRPr lang="en-GB"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GB" smtClean="0"/>
          </a:p>
          <a:p>
            <a:endParaRPr lang="en-GB" smtClean="0"/>
          </a:p>
          <a:p>
            <a:endParaRPr lang="en-GB"/>
          </a:p>
        </p:txBody>
      </p:sp>
      <p:sp>
        <p:nvSpPr>
          <p:cNvPr id="4" name="Slide Number Placeholder 3"/>
          <p:cNvSpPr>
            <a:spLocks noGrp="1"/>
          </p:cNvSpPr>
          <p:nvPr>
            <p:ph type="sldNum" sz="quarter" idx="10"/>
          </p:nvPr>
        </p:nvSpPr>
        <p:spPr/>
        <p:txBody>
          <a:bodyPr/>
          <a:lstStyle/>
          <a:p>
            <a:pPr>
              <a:defRPr/>
            </a:pPr>
            <a:fld id="{1D11074A-28EF-4A74-BB00-C8D59A5DA98E}" type="slidenum">
              <a:rPr lang="en-GB" smtClean="0"/>
              <a:pPr>
                <a:defRPr/>
              </a:pPr>
              <a:t>34</a:t>
            </a:fld>
            <a:endParaRPr lang="en-GB"/>
          </a:p>
        </p:txBody>
      </p:sp>
    </p:spTree>
    <p:extLst>
      <p:ext uri="{BB962C8B-B14F-4D97-AF65-F5344CB8AC3E}">
        <p14:creationId xmlns:p14="http://schemas.microsoft.com/office/powerpoint/2010/main" val="1013722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1143000" y="685800"/>
            <a:ext cx="4572000" cy="3429000"/>
          </a:xfrm>
          <a:ln/>
        </p:spPr>
      </p:sp>
      <p:sp>
        <p:nvSpPr>
          <p:cNvPr id="64515" name="Notes Placeholder 2"/>
          <p:cNvSpPr>
            <a:spLocks noGrp="1"/>
          </p:cNvSpPr>
          <p:nvPr>
            <p:ph type="body" idx="1"/>
          </p:nvPr>
        </p:nvSpPr>
        <p:spPr>
          <a:noFill/>
          <a:ln/>
        </p:spPr>
        <p:txBody>
          <a:bodyPr/>
          <a:lstStyle/>
          <a:p>
            <a:endParaRPr lang="en-US" smtClean="0"/>
          </a:p>
        </p:txBody>
      </p:sp>
      <p:sp>
        <p:nvSpPr>
          <p:cNvPr id="64516" name="Slide Number Placeholder 3"/>
          <p:cNvSpPr>
            <a:spLocks noGrp="1"/>
          </p:cNvSpPr>
          <p:nvPr>
            <p:ph type="sldNum" sz="quarter" idx="5"/>
          </p:nvPr>
        </p:nvSpPr>
        <p:spPr>
          <a:noFill/>
        </p:spPr>
        <p:txBody>
          <a:bodyPr/>
          <a:lstStyle/>
          <a:p>
            <a:fld id="{BB5CC2CF-68ED-4120-990F-B1A0C8CB8D07}" type="slidenum">
              <a:rPr lang="en-GB" smtClean="0"/>
              <a:pPr/>
              <a:t>35</a:t>
            </a:fld>
            <a:endParaRPr lang="en-GB" smtClean="0"/>
          </a:p>
        </p:txBody>
      </p:sp>
    </p:spTree>
    <p:extLst>
      <p:ext uri="{BB962C8B-B14F-4D97-AF65-F5344CB8AC3E}">
        <p14:creationId xmlns:p14="http://schemas.microsoft.com/office/powerpoint/2010/main" val="1653568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smtClean="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36</a:t>
            </a:fld>
            <a:endParaRPr lang="en-GB" dirty="0" smtClean="0">
              <a:solidFill>
                <a:srgbClr val="000000"/>
              </a:solidFill>
              <a:latin typeface="Arial" pitchFamily="34" charset="0"/>
            </a:endParaRPr>
          </a:p>
        </p:txBody>
      </p:sp>
    </p:spTree>
    <p:extLst>
      <p:ext uri="{BB962C8B-B14F-4D97-AF65-F5344CB8AC3E}">
        <p14:creationId xmlns:p14="http://schemas.microsoft.com/office/powerpoint/2010/main" val="897798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a:latin typeface="GE Inspira Pitch Regular"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GE Inspira Pitch Regular" charset="0"/>
              </a:rPr>
              <a:pPr/>
              <a:t>37</a:t>
            </a:fld>
            <a:endParaRPr lang="en-GB" dirty="0">
              <a:solidFill>
                <a:srgbClr val="000000"/>
              </a:solidFill>
              <a:latin typeface="GE Inspira Pitch Regular" charset="0"/>
            </a:endParaRPr>
          </a:p>
        </p:txBody>
      </p:sp>
    </p:spTree>
    <p:extLst>
      <p:ext uri="{BB962C8B-B14F-4D97-AF65-F5344CB8AC3E}">
        <p14:creationId xmlns:p14="http://schemas.microsoft.com/office/powerpoint/2010/main" val="902956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B19EB701-C47A-544F-BFD3-F71CCBDD8D9C}" type="slidenum">
              <a:rPr lang="en-GB"/>
              <a:pPr eaLnBrk="1" hangingPunct="1"/>
              <a:t>38</a:t>
            </a:fld>
            <a:endParaRPr lang="en-GB"/>
          </a:p>
        </p:txBody>
      </p:sp>
      <p:sp>
        <p:nvSpPr>
          <p:cNvPr id="8194" name="Rectangle 2"/>
          <p:cNvSpPr>
            <a:spLocks noGrp="1" noRot="1" noChangeAspect="1" noChangeArrowheads="1" noTextEdit="1"/>
          </p:cNvSpPr>
          <p:nvPr>
            <p:ph type="sldImg"/>
          </p:nvPr>
        </p:nvSpPr>
        <p:spPr>
          <a:xfrm>
            <a:off x="1143000" y="685800"/>
            <a:ext cx="4572000" cy="3429000"/>
          </a:xfrm>
          <a:ln/>
        </p:spPr>
      </p:sp>
      <p:sp>
        <p:nvSpPr>
          <p:cNvPr id="819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GB">
                <a:latin typeface="Times New Roman" charset="0"/>
              </a:rPr>
              <a:t>Having explained what we intend to do on the previous slide this introduces a diversion. In order to explain how to determine and manage requirements it is useful to spend some time talking about customers and in general how they express their needs and requirements.</a:t>
            </a:r>
          </a:p>
        </p:txBody>
      </p:sp>
    </p:spTree>
    <p:extLst>
      <p:ext uri="{BB962C8B-B14F-4D97-AF65-F5344CB8AC3E}">
        <p14:creationId xmlns:p14="http://schemas.microsoft.com/office/powerpoint/2010/main" val="1990384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prstClr val="black"/>
              </a:buClr>
            </a:pPr>
            <a:fld id="{A41D1B8E-48DD-0541-A9E3-C43EA2579D55}" type="slidenum">
              <a:rPr lang="en-GB" sz="1200">
                <a:solidFill>
                  <a:prstClr val="black"/>
                </a:solidFill>
              </a:rPr>
              <a:pPr eaLnBrk="1" hangingPunct="1">
                <a:buClr>
                  <a:prstClr val="black"/>
                </a:buClr>
              </a:pPr>
              <a:t>39</a:t>
            </a:fld>
            <a:endParaRPr lang="en-GB" sz="1200">
              <a:solidFill>
                <a:prstClr val="black"/>
              </a:solidFill>
            </a:endParaRPr>
          </a:p>
        </p:txBody>
      </p:sp>
      <p:sp>
        <p:nvSpPr>
          <p:cNvPr id="45058" name="Rectangle 2"/>
          <p:cNvSpPr>
            <a:spLocks noGrp="1" noRot="1" noChangeAspect="1" noChangeArrowheads="1" noTextEdit="1"/>
          </p:cNvSpPr>
          <p:nvPr>
            <p:ph type="sldImg"/>
          </p:nvPr>
        </p:nvSpPr>
        <p:spPr>
          <a:xfrm>
            <a:off x="1143000" y="685800"/>
            <a:ext cx="4572000" cy="3429000"/>
          </a:xfrm>
          <a:ln/>
        </p:spPr>
      </p:sp>
      <p:sp>
        <p:nvSpPr>
          <p:cNvPr id="45059"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776" tIns="44387" rIns="88776" bIns="44387"/>
          <a:lstStyle/>
          <a:p>
            <a:pPr eaLnBrk="1" hangingPunct="1"/>
            <a:r>
              <a:rPr lang="en-GB">
                <a:latin typeface="Arial" charset="0"/>
              </a:rPr>
              <a:t>This slide continues the argument. The previous slide indicates that errors committed during the early activities are expensive and difficult to find - but why. This slide starts to answer this question</a:t>
            </a:r>
          </a:p>
          <a:p>
            <a:pPr eaLnBrk="1" hangingPunct="1"/>
            <a:endParaRPr lang="en-GB">
              <a:latin typeface="Arial" charset="0"/>
            </a:endParaRPr>
          </a:p>
          <a:p>
            <a:pPr eaLnBrk="1" hangingPunct="1"/>
            <a:r>
              <a:rPr lang="en-GB">
                <a:latin typeface="Arial" charset="0"/>
              </a:rPr>
              <a:t>The diagram above shows that customer satisfaction and customer excitement  form two dimensions - they are not the same thing. The four quadrants then lead to a number of situations:</a:t>
            </a:r>
          </a:p>
          <a:p>
            <a:pPr eaLnBrk="1" hangingPunct="1"/>
            <a:r>
              <a:rPr lang="en-GB" b="1">
                <a:latin typeface="Arial" charset="0"/>
              </a:rPr>
              <a:t>Basic:</a:t>
            </a:r>
            <a:r>
              <a:rPr lang="en-GB">
                <a:latin typeface="Arial" charset="0"/>
              </a:rPr>
              <a:t> those requirements that form the basic set of expectations of a customer. These may not be expressed by the customer, but are well know.  Examples include windscreen wipers on a motor vehicle</a:t>
            </a:r>
          </a:p>
          <a:p>
            <a:pPr eaLnBrk="1" hangingPunct="1"/>
            <a:r>
              <a:rPr lang="en-GB" b="1">
                <a:latin typeface="Arial" charset="0"/>
              </a:rPr>
              <a:t>Expressed</a:t>
            </a:r>
            <a:r>
              <a:rPr lang="en-GB">
                <a:latin typeface="Arial" charset="0"/>
              </a:rPr>
              <a:t>: those requirements verbalised by the customer</a:t>
            </a:r>
          </a:p>
          <a:p>
            <a:pPr eaLnBrk="1" hangingPunct="1"/>
            <a:r>
              <a:rPr lang="en-GB" b="1">
                <a:latin typeface="Arial" charset="0"/>
              </a:rPr>
              <a:t>Assumed:</a:t>
            </a:r>
            <a:r>
              <a:rPr lang="en-GB">
                <a:latin typeface="Arial" charset="0"/>
              </a:rPr>
              <a:t> Requirements or expectations not expressed by the customer. Similar to basic requirements and indeed over time will become basic requirements. Examples include electric windows, power steering, and ABS on a motor vehicle</a:t>
            </a:r>
          </a:p>
          <a:p>
            <a:pPr eaLnBrk="1" hangingPunct="1"/>
            <a:r>
              <a:rPr lang="en-GB" b="1">
                <a:latin typeface="Arial" charset="0"/>
              </a:rPr>
              <a:t>Delight:</a:t>
            </a:r>
            <a:r>
              <a:rPr lang="en-GB">
                <a:latin typeface="Arial" charset="0"/>
              </a:rPr>
              <a:t> features beyond the current expectations of customers</a:t>
            </a:r>
          </a:p>
          <a:p>
            <a:pPr eaLnBrk="1" hangingPunct="1"/>
            <a:r>
              <a:rPr lang="en-GB">
                <a:latin typeface="Arial" charset="0"/>
              </a:rPr>
              <a:t>The point here is that for customer delight we have to capture and provide the stated Expressed requirements and  the </a:t>
            </a:r>
            <a:r>
              <a:rPr lang="en-GB" b="1">
                <a:latin typeface="Arial" charset="0"/>
              </a:rPr>
              <a:t>unstated </a:t>
            </a:r>
            <a:r>
              <a:rPr lang="en-GB">
                <a:latin typeface="Arial" charset="0"/>
              </a:rPr>
              <a:t>Basic and Assumed requirements. Customers will never tell exactly every thing they expect</a:t>
            </a:r>
          </a:p>
          <a:p>
            <a:pPr eaLnBrk="1" hangingPunct="1"/>
            <a:endParaRPr lang="en-GB">
              <a:latin typeface="Arial" charset="0"/>
            </a:endParaRPr>
          </a:p>
        </p:txBody>
      </p:sp>
    </p:spTree>
    <p:extLst>
      <p:ext uri="{BB962C8B-B14F-4D97-AF65-F5344CB8AC3E}">
        <p14:creationId xmlns:p14="http://schemas.microsoft.com/office/powerpoint/2010/main" val="1777084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12FBE744-DFD3-9F4F-A370-6F4F46691C00}" type="slidenum">
              <a:rPr lang="en-GB" sz="1200"/>
              <a:pPr eaLnBrk="1" hangingPunct="1"/>
              <a:t>40</a:t>
            </a:fld>
            <a:endParaRPr lang="en-GB" sz="1200"/>
          </a:p>
        </p:txBody>
      </p:sp>
      <p:sp>
        <p:nvSpPr>
          <p:cNvPr id="103426"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03427"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59" tIns="0" rIns="19659" bIns="0" anchor="b"/>
          <a:lstStyle/>
          <a:p>
            <a:pPr algn="r" defTabSz="942975" eaLnBrk="0" hangingPunct="0">
              <a:spcBef>
                <a:spcPct val="0"/>
              </a:spcBef>
              <a:buClrTx/>
              <a:buFontTx/>
              <a:buNone/>
            </a:pPr>
            <a:r>
              <a:rPr lang="en-GB" sz="1100" i="1">
                <a:latin typeface="Times New Roman" charset="0"/>
              </a:rPr>
              <a:t>11</a:t>
            </a:r>
          </a:p>
        </p:txBody>
      </p:sp>
      <p:sp>
        <p:nvSpPr>
          <p:cNvPr id="103428" name="Rectangle 4"/>
          <p:cNvSpPr>
            <a:spLocks noChangeArrowheads="1"/>
          </p:cNvSpPr>
          <p:nvPr/>
        </p:nvSpPr>
        <p:spPr bwMode="auto">
          <a:xfrm>
            <a:off x="0" y="8704263"/>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03429"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03430" name="Rectangle 6"/>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103431" name="Rectangle 7"/>
          <p:cNvSpPr>
            <a:spLocks noGrp="1" noChangeArrowheads="1"/>
          </p:cNvSpPr>
          <p:nvPr>
            <p:ph type="body" idx="1"/>
          </p:nvPr>
        </p:nvSpPr>
        <p:spPr>
          <a:xfrm>
            <a:off x="914400" y="4346575"/>
            <a:ext cx="5029200" cy="38481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384" tIns="45871" rIns="93384" bIns="45871"/>
          <a:lstStyle/>
          <a:p>
            <a:pPr marL="196850" indent="-196850" eaLnBrk="1" hangingPunct="1"/>
            <a:r>
              <a:rPr lang="en-US">
                <a:latin typeface="Times New Roman" charset="0"/>
              </a:rPr>
              <a:t>The next few slides are vital for the remainder of the course and indeed the whole philosophy.</a:t>
            </a:r>
          </a:p>
          <a:p>
            <a:pPr marL="196850" indent="-196850" eaLnBrk="1" hangingPunct="1"/>
            <a:endParaRPr lang="en-US">
              <a:latin typeface="Times New Roman" charset="0"/>
            </a:endParaRPr>
          </a:p>
          <a:p>
            <a:pPr marL="196850" indent="-196850" eaLnBrk="1" hangingPunct="1"/>
            <a:r>
              <a:rPr lang="en-US">
                <a:latin typeface="Times New Roman" charset="0"/>
              </a:rPr>
              <a:t>There are many ways of classifying requirements but the 3 groups given above represent a consistent and complete framework that can be extremely valuable in system development. </a:t>
            </a:r>
          </a:p>
          <a:p>
            <a:pPr marL="196850" indent="-196850" eaLnBrk="1" hangingPunct="1"/>
            <a:endParaRPr lang="en-US">
              <a:latin typeface="Times New Roman" charset="0"/>
            </a:endParaRPr>
          </a:p>
          <a:p>
            <a:pPr marL="196850" indent="-196850" eaLnBrk="1" hangingPunct="1"/>
            <a:r>
              <a:rPr lang="en-US">
                <a:latin typeface="Times New Roman" charset="0"/>
              </a:rPr>
              <a:t>They are defined in the next few slides.</a:t>
            </a:r>
          </a:p>
        </p:txBody>
      </p:sp>
    </p:spTree>
    <p:extLst>
      <p:ext uri="{BB962C8B-B14F-4D97-AF65-F5344CB8AC3E}">
        <p14:creationId xmlns:p14="http://schemas.microsoft.com/office/powerpoint/2010/main" val="1997593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7A5B8DC-2628-414B-8861-03E1B5BCA65F}" type="slidenum">
              <a:rPr lang="en-GB" smtClean="0">
                <a:latin typeface="GE Inspira Pitch Regular" charset="0"/>
              </a:rPr>
              <a:pPr/>
              <a:t>41</a:t>
            </a:fld>
            <a:endParaRPr lang="en-GB" smtClean="0">
              <a:latin typeface="GE Inspira Pitch Regular" charset="0"/>
            </a:endParaRPr>
          </a:p>
        </p:txBody>
      </p:sp>
      <p:sp>
        <p:nvSpPr>
          <p:cNvPr id="77827" name="Rectangle 2"/>
          <p:cNvSpPr>
            <a:spLocks noGrp="1" noRot="1" noChangeAspect="1" noChangeArrowheads="1" noTextEdit="1"/>
          </p:cNvSpPr>
          <p:nvPr>
            <p:ph type="sldImg"/>
          </p:nvPr>
        </p:nvSpPr>
        <p:spPr>
          <a:xfrm>
            <a:off x="1143000" y="685800"/>
            <a:ext cx="4572000" cy="3429000"/>
          </a:xfrm>
          <a:ln/>
        </p:spPr>
      </p:sp>
      <p:sp>
        <p:nvSpPr>
          <p:cNvPr id="77828" name="Rectangle 3"/>
          <p:cNvSpPr>
            <a:spLocks noGrp="1" noChangeArrowheads="1"/>
          </p:cNvSpPr>
          <p:nvPr>
            <p:ph type="body" idx="1"/>
          </p:nvPr>
        </p:nvSpPr>
        <p:spPr>
          <a:xfrm>
            <a:off x="685800" y="4343400"/>
            <a:ext cx="5486400" cy="4114800"/>
          </a:xfrm>
          <a:noFill/>
          <a:ln/>
        </p:spPr>
        <p:txBody>
          <a:bodyPr/>
          <a:lstStyle/>
          <a:p>
            <a:pPr marL="196850" indent="-196850" eaLnBrk="1" hangingPunct="1">
              <a:lnSpc>
                <a:spcPct val="80000"/>
              </a:lnSpc>
            </a:pPr>
            <a:r>
              <a:rPr lang="en-GB" sz="800" smtClean="0"/>
              <a:t>Every system has an operational requirement(s) which is a statement in a sentence or two which defines the major purpose of the system – what it fundamentally does – what its capability is. They also contain the key overarching constraints that fundamental to that system. A system will have many constraints but a few ( typically one or two) are very important. </a:t>
            </a:r>
          </a:p>
          <a:p>
            <a:pPr marL="196850" indent="-196850" eaLnBrk="1" hangingPunct="1">
              <a:lnSpc>
                <a:spcPct val="80000"/>
              </a:lnSpc>
            </a:pPr>
            <a:endParaRPr lang="en-GB" sz="800" smtClean="0"/>
          </a:p>
          <a:p>
            <a:pPr marL="196850" indent="-196850" eaLnBrk="1" hangingPunct="1">
              <a:lnSpc>
                <a:spcPct val="80000"/>
              </a:lnSpc>
            </a:pPr>
            <a:r>
              <a:rPr lang="en-GB" sz="800" smtClean="0"/>
              <a:t>The examples given above are to illustrate typical operational requirements:</a:t>
            </a:r>
          </a:p>
          <a:p>
            <a:pPr marL="196850" indent="-196850" eaLnBrk="1" hangingPunct="1">
              <a:lnSpc>
                <a:spcPct val="80000"/>
              </a:lnSpc>
            </a:pPr>
            <a:endParaRPr lang="en-GB" sz="800" smtClean="0"/>
          </a:p>
          <a:p>
            <a:pPr marL="196850" indent="-196850" eaLnBrk="1" hangingPunct="1">
              <a:lnSpc>
                <a:spcPct val="80000"/>
              </a:lnSpc>
            </a:pPr>
            <a:r>
              <a:rPr lang="en-GB" sz="800" smtClean="0"/>
              <a:t>The fundamental job of a dish washer is “to clean eating and cooking utensils”. This can be done many ways including ways that will damage the items (eg using conc. Nitric acid as a cleaning fluid will certainly clean the items but they will be damaged). Hence “without damage” is the overarching constraint. </a:t>
            </a:r>
          </a:p>
          <a:p>
            <a:pPr marL="196850" indent="-196850" eaLnBrk="1" hangingPunct="1">
              <a:lnSpc>
                <a:spcPct val="80000"/>
              </a:lnSpc>
            </a:pPr>
            <a:endParaRPr lang="en-GB" sz="800" smtClean="0"/>
          </a:p>
          <a:p>
            <a:pPr marL="196850" indent="-196850" eaLnBrk="1" hangingPunct="1">
              <a:lnSpc>
                <a:spcPct val="80000"/>
              </a:lnSpc>
            </a:pPr>
            <a:r>
              <a:rPr lang="en-GB" sz="800" smtClean="0"/>
              <a:t>The fundamental job of a civil aircraft is “to transfer passengers and their baggage from one point to another”. Here safety is the overarching constraint. </a:t>
            </a:r>
          </a:p>
          <a:p>
            <a:pPr marL="196850" indent="-196850" eaLnBrk="1" hangingPunct="1">
              <a:lnSpc>
                <a:spcPct val="80000"/>
              </a:lnSpc>
            </a:pPr>
            <a:endParaRPr lang="en-GB" sz="800" smtClean="0"/>
          </a:p>
          <a:p>
            <a:pPr marL="196850" indent="-196850" eaLnBrk="1" hangingPunct="1">
              <a:lnSpc>
                <a:spcPct val="80000"/>
              </a:lnSpc>
            </a:pPr>
            <a:r>
              <a:rPr lang="en-GB" sz="800" smtClean="0"/>
              <a:t>Some system’s operational requirement may have more than one overarching constraint. </a:t>
            </a:r>
          </a:p>
          <a:p>
            <a:pPr marL="196850" indent="-196850" eaLnBrk="1" hangingPunct="1">
              <a:lnSpc>
                <a:spcPct val="80000"/>
              </a:lnSpc>
            </a:pPr>
            <a:endParaRPr lang="en-GB" sz="800" smtClean="0"/>
          </a:p>
          <a:p>
            <a:pPr marL="196850" indent="-196850" eaLnBrk="1" hangingPunct="1">
              <a:lnSpc>
                <a:spcPct val="80000"/>
              </a:lnSpc>
            </a:pPr>
            <a:r>
              <a:rPr lang="en-GB" sz="800" smtClean="0"/>
              <a:t>It is often useful to ask the class if they have a clear written operational requirement for their current project – that is know and understood by all team members. Typically they don’t, although some say “no but its obvious!” It’s never obvious and having a clear succinct operational requirement is fundamental to good system design and development. A good illustrative example here is JFK’s statement – “by the end of the decade we will put a man on the Moon and bring him back safely” Very clear purpose “put a man on the Moon” with two overarching constraints: “by the end of decade” and “bring him back safely”. Would it have happened if JFK had have said “put something somewhere soon”!!!</a:t>
            </a:r>
          </a:p>
          <a:p>
            <a:pPr marL="196850" indent="-196850" eaLnBrk="1" hangingPunct="1">
              <a:lnSpc>
                <a:spcPct val="80000"/>
              </a:lnSpc>
            </a:pPr>
            <a:endParaRPr lang="en-GB" sz="800" smtClean="0"/>
          </a:p>
          <a:p>
            <a:pPr marL="196850" indent="-196850" eaLnBrk="1" hangingPunct="1">
              <a:lnSpc>
                <a:spcPct val="80000"/>
              </a:lnSpc>
            </a:pPr>
            <a:r>
              <a:rPr lang="en-GB" sz="800" smtClean="0"/>
              <a:t>A good teaching point here is ask the class for the operational requirement for the toaster. The class will quickly determine to “toast bread” as its fundamental purpose, but often add without burning as an overarching constraint. The point here is that some people like burnt toast! What is needed is an edible output from the toaster. Also the toaster should not get so hot so as to burn the user – hence a good encompassing overarching constraint is safely. It is worthwhile writing on the Flip Chart</a:t>
            </a:r>
          </a:p>
          <a:p>
            <a:pPr marL="196850" indent="-196850" eaLnBrk="1" hangingPunct="1">
              <a:lnSpc>
                <a:spcPct val="80000"/>
              </a:lnSpc>
            </a:pPr>
            <a:endParaRPr lang="en-GB" sz="800" smtClean="0"/>
          </a:p>
          <a:p>
            <a:pPr marL="196850" indent="-196850" eaLnBrk="1" hangingPunct="1">
              <a:lnSpc>
                <a:spcPct val="80000"/>
              </a:lnSpc>
            </a:pPr>
            <a:r>
              <a:rPr lang="en-GB" sz="800" smtClean="0"/>
              <a:t>Operational Requirement for a Toaster</a:t>
            </a:r>
          </a:p>
          <a:p>
            <a:pPr marL="196850" indent="-196850" eaLnBrk="1" hangingPunct="1">
              <a:lnSpc>
                <a:spcPct val="80000"/>
              </a:lnSpc>
            </a:pPr>
            <a:endParaRPr lang="en-GB" sz="800" smtClean="0"/>
          </a:p>
          <a:p>
            <a:pPr marL="196850" indent="-196850" eaLnBrk="1" hangingPunct="1">
              <a:lnSpc>
                <a:spcPct val="80000"/>
              </a:lnSpc>
            </a:pPr>
            <a:r>
              <a:rPr lang="en-GB" sz="800" smtClean="0"/>
              <a:t>“to toast bread products safely”</a:t>
            </a:r>
          </a:p>
          <a:p>
            <a:pPr marL="196850" indent="-196850" eaLnBrk="1" hangingPunct="1">
              <a:lnSpc>
                <a:spcPct val="80000"/>
              </a:lnSpc>
            </a:pPr>
            <a:endParaRPr lang="en-GB" sz="800" smtClean="0"/>
          </a:p>
          <a:p>
            <a:pPr marL="196850" indent="-196850" eaLnBrk="1" hangingPunct="1">
              <a:lnSpc>
                <a:spcPct val="80000"/>
              </a:lnSpc>
            </a:pPr>
            <a:endParaRPr lang="en-GB" sz="800" smtClean="0"/>
          </a:p>
          <a:p>
            <a:pPr marL="196850" indent="-196850" eaLnBrk="1" hangingPunct="1">
              <a:lnSpc>
                <a:spcPct val="80000"/>
              </a:lnSpc>
            </a:pPr>
            <a:r>
              <a:rPr lang="en-GB" sz="800" smtClean="0"/>
              <a:t>Another issue that can occur at this point depends upon the level of the system. Every system fulfils a need and when we examine the need we can often identify meta-solutions. For example – do people need a dish washer? No they need clean items and there are many alternative ways of providing clean items. However, as a dishwasher manufacturer I make money from dishwashers – but I should pay attention to alternative meta-solutions.  </a:t>
            </a:r>
          </a:p>
        </p:txBody>
      </p:sp>
    </p:spTree>
    <p:extLst>
      <p:ext uri="{BB962C8B-B14F-4D97-AF65-F5344CB8AC3E}">
        <p14:creationId xmlns:p14="http://schemas.microsoft.com/office/powerpoint/2010/main" val="15650531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1143000" y="685800"/>
            <a:ext cx="4572000" cy="3429000"/>
          </a:xfrm>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8872138D-6E29-4BA0-B285-145D32CEAA11}" type="slidenum">
              <a:rPr lang="en-GB" smtClean="0">
                <a:latin typeface="GE Inspira Pitch Regular" charset="0"/>
              </a:rPr>
              <a:pPr/>
              <a:t>42</a:t>
            </a:fld>
            <a:endParaRPr lang="en-GB" smtClean="0">
              <a:latin typeface="GE Inspira Pitch Regular" charset="0"/>
            </a:endParaRPr>
          </a:p>
        </p:txBody>
      </p:sp>
    </p:spTree>
    <p:extLst>
      <p:ext uri="{BB962C8B-B14F-4D97-AF65-F5344CB8AC3E}">
        <p14:creationId xmlns:p14="http://schemas.microsoft.com/office/powerpoint/2010/main" val="1288111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Clr>
                <a:prstClr val="black"/>
              </a:buClr>
            </a:pPr>
            <a:fld id="{0305C604-7D14-EB4B-9194-38D3FD63EC38}" type="slidenum">
              <a:rPr lang="en-GB" sz="1200">
                <a:solidFill>
                  <a:prstClr val="black"/>
                </a:solidFill>
                <a:latin typeface="GE Inspira Pitch Regular" charset="0"/>
              </a:rPr>
              <a:pPr eaLnBrk="1" hangingPunct="1">
                <a:buClr>
                  <a:prstClr val="black"/>
                </a:buClr>
              </a:pPr>
              <a:t>43</a:t>
            </a:fld>
            <a:endParaRPr lang="en-GB" sz="1200">
              <a:solidFill>
                <a:prstClr val="black"/>
              </a:solidFill>
              <a:latin typeface="GE Inspira Pitch Regular" charset="0"/>
            </a:endParaRPr>
          </a:p>
        </p:txBody>
      </p:sp>
      <p:sp>
        <p:nvSpPr>
          <p:cNvPr id="43010" name="Rectangle 2"/>
          <p:cNvSpPr>
            <a:spLocks noChangeArrowheads="1"/>
          </p:cNvSpPr>
          <p:nvPr/>
        </p:nvSpPr>
        <p:spPr bwMode="auto">
          <a:xfrm>
            <a:off x="3886200" y="9525"/>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spcBef>
                <a:spcPct val="30000"/>
              </a:spcBef>
              <a:buClr>
                <a:prstClr val="black"/>
              </a:buClr>
              <a:buFont typeface="Wingdings" charset="0"/>
              <a:buNone/>
            </a:pPr>
            <a:endParaRPr lang="en-US">
              <a:solidFill>
                <a:prstClr val="black"/>
              </a:solidFill>
              <a:latin typeface="GE Inspira Pitch Regular" charset="0"/>
              <a:ea typeface="ＭＳ Ｐゴシック" charset="0"/>
              <a:cs typeface="ＭＳ Ｐゴシック" charset="0"/>
            </a:endParaRPr>
          </a:p>
        </p:txBody>
      </p:sp>
      <p:sp>
        <p:nvSpPr>
          <p:cNvPr id="43011"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59" tIns="0" rIns="19659" bIns="0" anchor="b"/>
          <a:lstStyle/>
          <a:p>
            <a:pPr algn="r" defTabSz="942975" eaLnBrk="0" hangingPunct="0">
              <a:spcBef>
                <a:spcPct val="30000"/>
              </a:spcBef>
              <a:buClr>
                <a:prstClr val="black"/>
              </a:buClr>
              <a:buFont typeface="Wingdings" charset="0"/>
              <a:buNone/>
            </a:pPr>
            <a:r>
              <a:rPr lang="en-GB" sz="1100" i="1">
                <a:solidFill>
                  <a:prstClr val="black"/>
                </a:solidFill>
                <a:latin typeface="Times New Roman" charset="0"/>
                <a:ea typeface="ＭＳ Ｐゴシック" charset="0"/>
                <a:cs typeface="ＭＳ Ｐゴシック" charset="0"/>
              </a:rPr>
              <a:t>13</a:t>
            </a:r>
          </a:p>
        </p:txBody>
      </p:sp>
      <p:sp>
        <p:nvSpPr>
          <p:cNvPr id="43012" name="Rectangle 4"/>
          <p:cNvSpPr>
            <a:spLocks noChangeArrowheads="1"/>
          </p:cNvSpPr>
          <p:nvPr/>
        </p:nvSpPr>
        <p:spPr bwMode="auto">
          <a:xfrm>
            <a:off x="0" y="8704263"/>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spcBef>
                <a:spcPct val="30000"/>
              </a:spcBef>
              <a:buClr>
                <a:prstClr val="black"/>
              </a:buClr>
              <a:buFont typeface="Wingdings" charset="0"/>
              <a:buNone/>
            </a:pPr>
            <a:endParaRPr lang="en-US">
              <a:solidFill>
                <a:prstClr val="black"/>
              </a:solidFill>
              <a:latin typeface="GE Inspira Pitch Regular" charset="0"/>
              <a:ea typeface="ＭＳ Ｐゴシック" charset="0"/>
              <a:cs typeface="ＭＳ Ｐゴシック" charset="0"/>
            </a:endParaRPr>
          </a:p>
        </p:txBody>
      </p:sp>
      <p:sp>
        <p:nvSpPr>
          <p:cNvPr id="43013" name="Rectangle 5"/>
          <p:cNvSpPr>
            <a:spLocks noChangeArrowheads="1"/>
          </p:cNvSpPr>
          <p:nvPr/>
        </p:nvSpPr>
        <p:spPr bwMode="auto">
          <a:xfrm>
            <a:off x="0" y="9525"/>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spcBef>
                <a:spcPct val="30000"/>
              </a:spcBef>
              <a:buClr>
                <a:prstClr val="black"/>
              </a:buClr>
              <a:buFont typeface="Wingdings" charset="0"/>
              <a:buNone/>
            </a:pPr>
            <a:endParaRPr lang="en-US">
              <a:solidFill>
                <a:prstClr val="black"/>
              </a:solidFill>
              <a:latin typeface="GE Inspira Pitch Regular" charset="0"/>
              <a:ea typeface="ＭＳ Ｐゴシック" charset="0"/>
              <a:cs typeface="ＭＳ Ｐゴシック" charset="0"/>
            </a:endParaRPr>
          </a:p>
        </p:txBody>
      </p:sp>
      <p:sp>
        <p:nvSpPr>
          <p:cNvPr id="43014" name="Rectangle 6"/>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43015" name="Rectangle 7"/>
          <p:cNvSpPr>
            <a:spLocks noGrp="1" noChangeArrowheads="1"/>
          </p:cNvSpPr>
          <p:nvPr>
            <p:ph type="body" idx="1"/>
          </p:nvPr>
        </p:nvSpPr>
        <p:spPr>
          <a:xfrm>
            <a:off x="914400" y="4346575"/>
            <a:ext cx="5029200" cy="38481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384" tIns="45871" rIns="93384" bIns="45871"/>
          <a:lstStyle/>
          <a:p>
            <a:pPr marL="196850" indent="-196850" eaLnBrk="1" hangingPunct="1"/>
            <a:r>
              <a:rPr lang="en-GB"/>
              <a:t>Functional Requirements define what the system has to DO in order to satisfy the operational requirement(s). The key to understanding functionality is the word </a:t>
            </a:r>
            <a:r>
              <a:rPr lang="ja-JP" altLang="en-GB"/>
              <a:t>“</a:t>
            </a:r>
            <a:r>
              <a:rPr lang="en-GB" altLang="ja-JP"/>
              <a:t>DO</a:t>
            </a:r>
            <a:r>
              <a:rPr lang="ja-JP" altLang="en-GB"/>
              <a:t>”</a:t>
            </a:r>
            <a:r>
              <a:rPr lang="en-GB" altLang="ja-JP"/>
              <a:t>. What is it that the system has to do? Functional Requirements therefore have to contain a verb.</a:t>
            </a:r>
          </a:p>
          <a:p>
            <a:pPr marL="196850" indent="-196850" eaLnBrk="1" hangingPunct="1"/>
            <a:endParaRPr lang="en-US"/>
          </a:p>
        </p:txBody>
      </p:sp>
    </p:spTree>
    <p:extLst>
      <p:ext uri="{BB962C8B-B14F-4D97-AF65-F5344CB8AC3E}">
        <p14:creationId xmlns:p14="http://schemas.microsoft.com/office/powerpoint/2010/main" val="1066345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C391AAA8-9A14-DA47-B700-0AC769B61205}" type="slidenum">
              <a:rPr lang="en-GB" sz="1200">
                <a:latin typeface="GE Inspira Pitch Regular" charset="0"/>
              </a:rPr>
              <a:pPr eaLnBrk="1" hangingPunct="1"/>
              <a:t>44</a:t>
            </a:fld>
            <a:endParaRPr lang="en-GB" sz="1200">
              <a:latin typeface="GE Inspira Pitch Regular" charset="0"/>
            </a:endParaRPr>
          </a:p>
        </p:txBody>
      </p:sp>
      <p:sp>
        <p:nvSpPr>
          <p:cNvPr id="64514" name="Rectangle 2"/>
          <p:cNvSpPr>
            <a:spLocks noChangeArrowheads="1"/>
          </p:cNvSpPr>
          <p:nvPr/>
        </p:nvSpPr>
        <p:spPr bwMode="auto">
          <a:xfrm>
            <a:off x="3886200" y="9525"/>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64515" name="Rectangle 3"/>
          <p:cNvSpPr>
            <a:spLocks noChangeArrowheads="1"/>
          </p:cNvSpPr>
          <p:nvPr/>
        </p:nvSpPr>
        <p:spPr bwMode="auto">
          <a:xfrm>
            <a:off x="3886200" y="8704263"/>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9659" tIns="0" rIns="19659" bIns="0" anchor="b"/>
          <a:lstStyle/>
          <a:p>
            <a:pPr algn="r" defTabSz="942975" eaLnBrk="0" hangingPunct="0">
              <a:spcBef>
                <a:spcPct val="0"/>
              </a:spcBef>
              <a:buClrTx/>
              <a:buFontTx/>
              <a:buNone/>
            </a:pPr>
            <a:r>
              <a:rPr lang="en-GB" sz="1100" i="1">
                <a:latin typeface="Times New Roman" charset="0"/>
              </a:rPr>
              <a:t>14</a:t>
            </a:r>
          </a:p>
        </p:txBody>
      </p:sp>
      <p:sp>
        <p:nvSpPr>
          <p:cNvPr id="64516" name="Rectangle 4"/>
          <p:cNvSpPr>
            <a:spLocks noChangeArrowheads="1"/>
          </p:cNvSpPr>
          <p:nvPr/>
        </p:nvSpPr>
        <p:spPr bwMode="auto">
          <a:xfrm>
            <a:off x="0" y="8704263"/>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64517" name="Rectangle 5"/>
          <p:cNvSpPr>
            <a:spLocks noChangeArrowheads="1"/>
          </p:cNvSpPr>
          <p:nvPr/>
        </p:nvSpPr>
        <p:spPr bwMode="auto">
          <a:xfrm>
            <a:off x="0" y="9525"/>
            <a:ext cx="29718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64518" name="Rectangle 6"/>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64519" name="Rectangle 7"/>
          <p:cNvSpPr>
            <a:spLocks noGrp="1" noChangeArrowheads="1"/>
          </p:cNvSpPr>
          <p:nvPr>
            <p:ph type="body" idx="1"/>
          </p:nvPr>
        </p:nvSpPr>
        <p:spPr>
          <a:xfrm>
            <a:off x="914400" y="4346575"/>
            <a:ext cx="5029200" cy="38481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384" tIns="45871" rIns="93384" bIns="45871"/>
          <a:lstStyle/>
          <a:p>
            <a:pPr marL="196850" indent="-196850" eaLnBrk="1" hangingPunct="1"/>
            <a:r>
              <a:rPr lang="en-US">
                <a:latin typeface="Times New Roman" charset="0"/>
              </a:rPr>
              <a:t>The operational and functional requirements specify what the system has to do. The non-functional requirements modify or constraint the operational or functional requirements. These can be further sub-classified as:</a:t>
            </a:r>
          </a:p>
          <a:p>
            <a:pPr marL="196850" indent="-196850" eaLnBrk="1" hangingPunct="1"/>
            <a:endParaRPr lang="en-US">
              <a:latin typeface="Times New Roman" charset="0"/>
            </a:endParaRPr>
          </a:p>
          <a:p>
            <a:pPr marL="196850" indent="-196850" eaLnBrk="1" hangingPunct="1"/>
            <a:r>
              <a:rPr lang="en-US">
                <a:latin typeface="Times New Roman" charset="0"/>
              </a:rPr>
              <a:t>	Non-Functional Performance</a:t>
            </a:r>
          </a:p>
          <a:p>
            <a:pPr marL="196850" indent="-196850" eaLnBrk="1" hangingPunct="1"/>
            <a:r>
              <a:rPr lang="en-US">
                <a:latin typeface="Times New Roman" charset="0"/>
              </a:rPr>
              <a:t>	Non-Functional System</a:t>
            </a:r>
          </a:p>
          <a:p>
            <a:pPr marL="196850" indent="-196850" eaLnBrk="1" hangingPunct="1"/>
            <a:r>
              <a:rPr lang="en-US">
                <a:latin typeface="Times New Roman" charset="0"/>
              </a:rPr>
              <a:t>	Non-Functional Implementation</a:t>
            </a:r>
          </a:p>
          <a:p>
            <a:pPr marL="196850" indent="-196850" eaLnBrk="1" hangingPunct="1"/>
            <a:endParaRPr lang="en-US">
              <a:latin typeface="Times New Roman" charset="0"/>
            </a:endParaRPr>
          </a:p>
          <a:p>
            <a:pPr marL="196850" indent="-196850" eaLnBrk="1" hangingPunct="1"/>
            <a:r>
              <a:rPr lang="en-US">
                <a:latin typeface="Times New Roman" charset="0"/>
              </a:rPr>
              <a:t>Which are defined in the next slides.</a:t>
            </a:r>
          </a:p>
        </p:txBody>
      </p:sp>
    </p:spTree>
    <p:extLst>
      <p:ext uri="{BB962C8B-B14F-4D97-AF65-F5344CB8AC3E}">
        <p14:creationId xmlns:p14="http://schemas.microsoft.com/office/powerpoint/2010/main" val="1066182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CC720E71-CC52-4132-9548-609F43D8C6D8}" type="slidenum">
              <a:rPr lang="en-GB" smtClean="0">
                <a:latin typeface="GE Inspira Pitch Regular" charset="0"/>
              </a:rPr>
              <a:pPr/>
              <a:t>45</a:t>
            </a:fld>
            <a:endParaRPr lang="en-GB" smtClean="0">
              <a:latin typeface="GE Inspira Pitch Regular" charset="0"/>
            </a:endParaRPr>
          </a:p>
        </p:txBody>
      </p:sp>
      <p:sp>
        <p:nvSpPr>
          <p:cNvPr id="81923" name="Rectangle 2"/>
          <p:cNvSpPr>
            <a:spLocks noGrp="1" noRot="1" noChangeAspect="1" noChangeArrowheads="1" noTextEdit="1"/>
          </p:cNvSpPr>
          <p:nvPr>
            <p:ph type="sldImg"/>
          </p:nvPr>
        </p:nvSpPr>
        <p:spPr>
          <a:xfrm>
            <a:off x="1143000" y="685800"/>
            <a:ext cx="4572000" cy="3429000"/>
          </a:xfrm>
          <a:ln/>
        </p:spPr>
      </p:sp>
      <p:sp>
        <p:nvSpPr>
          <p:cNvPr id="81924" name="Rectangle 3"/>
          <p:cNvSpPr>
            <a:spLocks noGrp="1" noChangeArrowheads="1"/>
          </p:cNvSpPr>
          <p:nvPr>
            <p:ph type="body" idx="1"/>
          </p:nvPr>
        </p:nvSpPr>
        <p:spPr>
          <a:xfrm>
            <a:off x="685800" y="4343400"/>
            <a:ext cx="5486400" cy="4114800"/>
          </a:xfrm>
          <a:noFill/>
          <a:ln/>
        </p:spPr>
        <p:txBody>
          <a:bodyPr/>
          <a:lstStyle/>
          <a:p>
            <a:pPr marL="196850" indent="-196850" eaLnBrk="1" hangingPunct="1"/>
            <a:r>
              <a:rPr lang="en-GB" smtClean="0"/>
              <a:t>Non-Functional Performance Requirements specify how well a particular function has to perform. For every function there will be a set of associated performance requirements.</a:t>
            </a:r>
          </a:p>
          <a:p>
            <a:pPr marL="196850" indent="-196850" eaLnBrk="1" hangingPunct="1"/>
            <a:endParaRPr lang="en-GB" smtClean="0"/>
          </a:p>
          <a:p>
            <a:pPr marL="196850" indent="-196850" eaLnBrk="1" hangingPunct="1"/>
            <a:r>
              <a:rPr lang="en-GB" smtClean="0"/>
              <a:t>The examples above illustrate this point – but it is worth noting that for any function there will be a set of non-functional performance requirements</a:t>
            </a:r>
          </a:p>
        </p:txBody>
      </p:sp>
    </p:spTree>
    <p:extLst>
      <p:ext uri="{BB962C8B-B14F-4D97-AF65-F5344CB8AC3E}">
        <p14:creationId xmlns:p14="http://schemas.microsoft.com/office/powerpoint/2010/main" val="1020331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78961BB4-832C-4F48-B9BA-0EB24AC385FF}" type="slidenum">
              <a:rPr lang="en-GB" smtClean="0">
                <a:latin typeface="GE Inspira Pitch Regular" charset="0"/>
              </a:rPr>
              <a:pPr/>
              <a:t>46</a:t>
            </a:fld>
            <a:endParaRPr lang="en-GB" smtClean="0">
              <a:latin typeface="GE Inspira Pitch Regular" charset="0"/>
            </a:endParaRPr>
          </a:p>
        </p:txBody>
      </p:sp>
      <p:sp>
        <p:nvSpPr>
          <p:cNvPr id="82947" name="Rectangle 2"/>
          <p:cNvSpPr>
            <a:spLocks noChangeArrowheads="1"/>
          </p:cNvSpPr>
          <p:nvPr/>
        </p:nvSpPr>
        <p:spPr bwMode="auto">
          <a:xfrm>
            <a:off x="3886200" y="9525"/>
            <a:ext cx="2971800" cy="428625"/>
          </a:xfrm>
          <a:prstGeom prst="rect">
            <a:avLst/>
          </a:prstGeom>
          <a:noFill/>
          <a:ln w="12700">
            <a:noFill/>
            <a:miter lim="800000"/>
            <a:headEnd/>
            <a:tailEnd/>
          </a:ln>
        </p:spPr>
        <p:txBody>
          <a:bodyPr wrap="none" anchor="ctr"/>
          <a:lstStyle/>
          <a:p>
            <a:endParaRPr lang="en-US"/>
          </a:p>
        </p:txBody>
      </p:sp>
      <p:sp>
        <p:nvSpPr>
          <p:cNvPr id="82948" name="Rectangle 3"/>
          <p:cNvSpPr>
            <a:spLocks noChangeArrowheads="1"/>
          </p:cNvSpPr>
          <p:nvPr/>
        </p:nvSpPr>
        <p:spPr bwMode="auto">
          <a:xfrm>
            <a:off x="3886200" y="8704263"/>
            <a:ext cx="2971800" cy="428625"/>
          </a:xfrm>
          <a:prstGeom prst="rect">
            <a:avLst/>
          </a:prstGeom>
          <a:noFill/>
          <a:ln w="12700">
            <a:noFill/>
            <a:miter lim="800000"/>
            <a:headEnd/>
            <a:tailEnd/>
          </a:ln>
        </p:spPr>
        <p:txBody>
          <a:bodyPr lIns="19659" tIns="0" rIns="19659" bIns="0" anchor="b"/>
          <a:lstStyle/>
          <a:p>
            <a:pPr algn="r" defTabSz="942975" eaLnBrk="0" hangingPunct="0">
              <a:spcBef>
                <a:spcPct val="0"/>
              </a:spcBef>
              <a:buClrTx/>
              <a:buFontTx/>
              <a:buNone/>
            </a:pPr>
            <a:r>
              <a:rPr lang="en-GB" sz="1100" i="1">
                <a:latin typeface="Times New Roman" pitchFamily="18" charset="0"/>
              </a:rPr>
              <a:t>16</a:t>
            </a:r>
          </a:p>
        </p:txBody>
      </p:sp>
      <p:sp>
        <p:nvSpPr>
          <p:cNvPr id="82949" name="Rectangle 4"/>
          <p:cNvSpPr>
            <a:spLocks noChangeArrowheads="1"/>
          </p:cNvSpPr>
          <p:nvPr/>
        </p:nvSpPr>
        <p:spPr bwMode="auto">
          <a:xfrm>
            <a:off x="0" y="8704263"/>
            <a:ext cx="2971800" cy="428625"/>
          </a:xfrm>
          <a:prstGeom prst="rect">
            <a:avLst/>
          </a:prstGeom>
          <a:noFill/>
          <a:ln w="12700">
            <a:noFill/>
            <a:miter lim="800000"/>
            <a:headEnd/>
            <a:tailEnd/>
          </a:ln>
        </p:spPr>
        <p:txBody>
          <a:bodyPr wrap="none" anchor="ctr"/>
          <a:lstStyle/>
          <a:p>
            <a:endParaRPr lang="en-US"/>
          </a:p>
        </p:txBody>
      </p:sp>
      <p:sp>
        <p:nvSpPr>
          <p:cNvPr id="82950" name="Rectangle 5"/>
          <p:cNvSpPr>
            <a:spLocks noChangeArrowheads="1"/>
          </p:cNvSpPr>
          <p:nvPr/>
        </p:nvSpPr>
        <p:spPr bwMode="auto">
          <a:xfrm>
            <a:off x="0" y="9525"/>
            <a:ext cx="2971800" cy="428625"/>
          </a:xfrm>
          <a:prstGeom prst="rect">
            <a:avLst/>
          </a:prstGeom>
          <a:noFill/>
          <a:ln w="12700">
            <a:noFill/>
            <a:miter lim="800000"/>
            <a:headEnd/>
            <a:tailEnd/>
          </a:ln>
        </p:spPr>
        <p:txBody>
          <a:bodyPr wrap="none" anchor="ctr"/>
          <a:lstStyle/>
          <a:p>
            <a:endParaRPr lang="en-US"/>
          </a:p>
        </p:txBody>
      </p:sp>
      <p:sp>
        <p:nvSpPr>
          <p:cNvPr id="82951" name="Rectangle 6"/>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82952" name="Rectangle 7"/>
          <p:cNvSpPr>
            <a:spLocks noGrp="1" noChangeArrowheads="1"/>
          </p:cNvSpPr>
          <p:nvPr>
            <p:ph type="body" idx="1"/>
          </p:nvPr>
        </p:nvSpPr>
        <p:spPr>
          <a:xfrm>
            <a:off x="914400" y="4346575"/>
            <a:ext cx="5029200" cy="3848100"/>
          </a:xfrm>
          <a:noFill/>
          <a:ln/>
        </p:spPr>
        <p:txBody>
          <a:bodyPr lIns="93384" tIns="45871" rIns="93384" bIns="45871"/>
          <a:lstStyle/>
          <a:p>
            <a:pPr marL="196850" indent="-196850" eaLnBrk="1" hangingPunct="1"/>
            <a:r>
              <a:rPr lang="en-US" smtClean="0"/>
              <a:t>Some of the “performance” requirements do not associate with just  one function but impact on several (or all) functions. They affect or constrain the whole system. These requirements are called Non-Functional System Requirements. This class of requirements not only include performance but other types of requirements such as size, weight etc and the “illities”.</a:t>
            </a:r>
          </a:p>
          <a:p>
            <a:pPr marL="196850" indent="-196850" eaLnBrk="1" hangingPunct="1"/>
            <a:endParaRPr lang="en-US" smtClean="0"/>
          </a:p>
          <a:p>
            <a:pPr marL="196850" indent="-196850" eaLnBrk="1" hangingPunct="1"/>
            <a:r>
              <a:rPr lang="en-US" smtClean="0"/>
              <a:t>The “illities” are an important group because it is these that often form the key user requirements. </a:t>
            </a:r>
          </a:p>
          <a:p>
            <a:pPr marL="196850" indent="-196850" eaLnBrk="1" hangingPunct="1"/>
            <a:endParaRPr lang="en-US" smtClean="0"/>
          </a:p>
          <a:p>
            <a:pPr marL="196850" indent="-196850" eaLnBrk="1" hangingPunct="1"/>
            <a:r>
              <a:rPr lang="en-US" smtClean="0"/>
              <a:t>Non-Functional System Requirement also includes contractual/commercial requirements. These are important to capture and share because they can have just a greater bearing on the system solution as the more performance oriented ones.</a:t>
            </a:r>
          </a:p>
          <a:p>
            <a:pPr marL="196850" indent="-196850" eaLnBrk="1" hangingPunct="1"/>
            <a:endParaRPr lang="en-US" smtClean="0"/>
          </a:p>
        </p:txBody>
      </p:sp>
    </p:spTree>
    <p:extLst>
      <p:ext uri="{BB962C8B-B14F-4D97-AF65-F5344CB8AC3E}">
        <p14:creationId xmlns:p14="http://schemas.microsoft.com/office/powerpoint/2010/main" val="1268533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FAF41B66-2F39-4712-92B7-1D870853A429}" type="slidenum">
              <a:rPr lang="en-GB" smtClean="0">
                <a:latin typeface="GE Inspira Pitch Regular" charset="0"/>
              </a:rPr>
              <a:pPr/>
              <a:t>47</a:t>
            </a:fld>
            <a:endParaRPr lang="en-GB" smtClean="0">
              <a:latin typeface="GE Inspira Pitch Regular" charset="0"/>
            </a:endParaRPr>
          </a:p>
        </p:txBody>
      </p:sp>
      <p:sp>
        <p:nvSpPr>
          <p:cNvPr id="83971" name="Rectangle 2"/>
          <p:cNvSpPr>
            <a:spLocks noGrp="1" noRot="1" noChangeAspect="1" noChangeArrowheads="1" noTextEdit="1"/>
          </p:cNvSpPr>
          <p:nvPr>
            <p:ph type="sldImg"/>
          </p:nvPr>
        </p:nvSpPr>
        <p:spPr>
          <a:xfrm>
            <a:off x="1143000" y="685800"/>
            <a:ext cx="4572000" cy="3429000"/>
          </a:xfrm>
          <a:ln/>
        </p:spPr>
      </p:sp>
      <p:sp>
        <p:nvSpPr>
          <p:cNvPr id="83972" name="Rectangle 3"/>
          <p:cNvSpPr>
            <a:spLocks noGrp="1" noChangeArrowheads="1"/>
          </p:cNvSpPr>
          <p:nvPr>
            <p:ph type="body" idx="1"/>
          </p:nvPr>
        </p:nvSpPr>
        <p:spPr>
          <a:xfrm>
            <a:off x="685800" y="4343400"/>
            <a:ext cx="5486400" cy="4114800"/>
          </a:xfrm>
          <a:noFill/>
          <a:ln/>
        </p:spPr>
        <p:txBody>
          <a:bodyPr/>
          <a:lstStyle/>
          <a:p>
            <a:pPr marL="196850" indent="-196850" eaLnBrk="1" hangingPunct="1"/>
            <a:r>
              <a:rPr lang="en-GB" smtClean="0"/>
              <a:t>Non-Functional Implementation Requirements are those where the customer has specified the solution. They can also include legislative requirements.</a:t>
            </a:r>
          </a:p>
          <a:p>
            <a:pPr marL="196850" indent="-196850" eaLnBrk="1" hangingPunct="1"/>
            <a:endParaRPr lang="en-GB" smtClean="0"/>
          </a:p>
          <a:p>
            <a:pPr marL="196850" indent="-196850" eaLnBrk="1" hangingPunct="1"/>
            <a:r>
              <a:rPr lang="en-GB" smtClean="0"/>
              <a:t>Both examples in the slide illustrate the situation where the customer has provided the solution as a requirement. As such Non-Functional Implementation Requirements often represent the ultimate restrictive constraint.   </a:t>
            </a:r>
          </a:p>
        </p:txBody>
      </p:sp>
    </p:spTree>
    <p:extLst>
      <p:ext uri="{BB962C8B-B14F-4D97-AF65-F5344CB8AC3E}">
        <p14:creationId xmlns:p14="http://schemas.microsoft.com/office/powerpoint/2010/main" val="6713220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xfrm>
            <a:off x="1143000" y="685800"/>
            <a:ext cx="4572000" cy="3429000"/>
          </a:xfrm>
          <a:ln/>
        </p:spPr>
      </p:sp>
      <p:sp>
        <p:nvSpPr>
          <p:cNvPr id="84995" name="Notes Placeholder 2"/>
          <p:cNvSpPr>
            <a:spLocks noGrp="1"/>
          </p:cNvSpPr>
          <p:nvPr>
            <p:ph type="body" idx="1"/>
          </p:nvPr>
        </p:nvSpPr>
        <p:spPr>
          <a:noFill/>
          <a:ln/>
        </p:spPr>
        <p:txBody>
          <a:bodyPr/>
          <a:lstStyle/>
          <a:p>
            <a:pPr eaLnBrk="1" hangingPunct="1"/>
            <a:endParaRPr lang="en-US" smtClean="0"/>
          </a:p>
        </p:txBody>
      </p:sp>
      <p:sp>
        <p:nvSpPr>
          <p:cNvPr id="84996" name="Slide Number Placeholder 3"/>
          <p:cNvSpPr>
            <a:spLocks noGrp="1"/>
          </p:cNvSpPr>
          <p:nvPr>
            <p:ph type="sldNum" sz="quarter" idx="5"/>
          </p:nvPr>
        </p:nvSpPr>
        <p:spPr>
          <a:noFill/>
        </p:spPr>
        <p:txBody>
          <a:bodyPr/>
          <a:lstStyle/>
          <a:p>
            <a:fld id="{D87D6FDE-23A4-4057-868D-EC46271BB1CD}" type="slidenum">
              <a:rPr lang="en-GB" smtClean="0">
                <a:latin typeface="GE Inspira Pitch Regular" charset="0"/>
              </a:rPr>
              <a:pPr/>
              <a:t>48</a:t>
            </a:fld>
            <a:endParaRPr lang="en-GB" smtClean="0">
              <a:latin typeface="GE Inspira Pitch Regular" charset="0"/>
            </a:endParaRPr>
          </a:p>
        </p:txBody>
      </p:sp>
    </p:spTree>
    <p:extLst>
      <p:ext uri="{BB962C8B-B14F-4D97-AF65-F5344CB8AC3E}">
        <p14:creationId xmlns:p14="http://schemas.microsoft.com/office/powerpoint/2010/main" val="20572470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25A18A33-73EE-4DD0-A3EF-47F76D258E2E}" type="slidenum">
              <a:rPr lang="en-GB" smtClean="0">
                <a:latin typeface="GE Inspira Pitch Regular" charset="0"/>
              </a:rPr>
              <a:pPr/>
              <a:t>50</a:t>
            </a:fld>
            <a:endParaRPr lang="en-GB" smtClean="0">
              <a:latin typeface="GE Inspira Pitch Regular" charset="0"/>
            </a:endParaRPr>
          </a:p>
        </p:txBody>
      </p:sp>
      <p:sp>
        <p:nvSpPr>
          <p:cNvPr id="86019" name="Rectangle 2"/>
          <p:cNvSpPr>
            <a:spLocks noGrp="1" noRot="1" noChangeAspect="1" noChangeArrowheads="1" noTextEdit="1"/>
          </p:cNvSpPr>
          <p:nvPr>
            <p:ph type="sldImg"/>
          </p:nvPr>
        </p:nvSpPr>
        <p:spPr>
          <a:xfrm>
            <a:off x="1143000" y="685800"/>
            <a:ext cx="4572000" cy="3429000"/>
          </a:xfrm>
          <a:ln/>
        </p:spPr>
      </p:sp>
      <p:sp>
        <p:nvSpPr>
          <p:cNvPr id="86020" name="Rectangle 3"/>
          <p:cNvSpPr>
            <a:spLocks noGrp="1" noChangeArrowheads="1"/>
          </p:cNvSpPr>
          <p:nvPr>
            <p:ph type="body" idx="1"/>
          </p:nvPr>
        </p:nvSpPr>
        <p:spPr>
          <a:xfrm>
            <a:off x="914400" y="4344988"/>
            <a:ext cx="5029200" cy="4113212"/>
          </a:xfrm>
          <a:noFill/>
          <a:ln/>
        </p:spPr>
        <p:txBody>
          <a:bodyPr lIns="90651" tIns="45327" rIns="90651" bIns="45327"/>
          <a:lstStyle/>
          <a:p>
            <a:pPr eaLnBrk="1" hangingPunct="1"/>
            <a:r>
              <a:rPr lang="en-US" smtClean="0"/>
              <a:t>This exercise is described in the trainer notes, but its purpose is to show the class that customers often write requirements as constraints.</a:t>
            </a:r>
          </a:p>
        </p:txBody>
      </p:sp>
    </p:spTree>
    <p:extLst>
      <p:ext uri="{BB962C8B-B14F-4D97-AF65-F5344CB8AC3E}">
        <p14:creationId xmlns:p14="http://schemas.microsoft.com/office/powerpoint/2010/main" val="435519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37D6EB44-BAE5-4045-B89D-5E0865E1A5B6}" type="slidenum">
              <a:rPr lang="en-GB"/>
              <a:pPr eaLnBrk="1" hangingPunct="1"/>
              <a:t>51</a:t>
            </a:fld>
            <a:endParaRPr lang="en-GB"/>
          </a:p>
        </p:txBody>
      </p:sp>
      <p:sp>
        <p:nvSpPr>
          <p:cNvPr id="150531" name="Rectangle 2"/>
          <p:cNvSpPr>
            <a:spLocks noGrp="1" noRot="1" noChangeAspect="1" noChangeArrowheads="1" noTextEdit="1"/>
          </p:cNvSpPr>
          <p:nvPr>
            <p:ph type="sldImg"/>
          </p:nvPr>
        </p:nvSpPr>
        <p:spPr>
          <a:xfrm>
            <a:off x="1143000" y="685800"/>
            <a:ext cx="4572000" cy="3429000"/>
          </a:xfrm>
          <a:ln/>
        </p:spPr>
      </p:sp>
      <p:sp>
        <p:nvSpPr>
          <p:cNvPr id="1505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GB"/>
              <a:t>This slide emphasizing the fact that we tend not specify to functionality (even a group of engineers don’t). We write requirements as a set of constraints. This not at all surprising when we consider the user/customer – if you where flying at 50M at 1,000kph you tend not be concerned about how a HUD works but will the symbology be bright enough when I fly into the sun? </a:t>
            </a:r>
          </a:p>
          <a:p>
            <a:pPr eaLnBrk="1" hangingPunct="1"/>
            <a:endParaRPr lang="en-GB"/>
          </a:p>
          <a:p>
            <a:pPr eaLnBrk="1" hangingPunct="1"/>
            <a:r>
              <a:rPr lang="en-GB"/>
              <a:t>Customers rarely tell us what functionality is required. They may imply it through constraints (non-functional requirements). However, as a system developer we MUST determine that functionality that is necessary to deliver the operational requirement(s). </a:t>
            </a:r>
          </a:p>
        </p:txBody>
      </p:sp>
    </p:spTree>
    <p:extLst>
      <p:ext uri="{BB962C8B-B14F-4D97-AF65-F5344CB8AC3E}">
        <p14:creationId xmlns:p14="http://schemas.microsoft.com/office/powerpoint/2010/main" val="17881822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p>
            <a:fld id="{48951BC1-0F7A-47FD-9555-C0C3F5959843}" type="slidenum">
              <a:rPr lang="en-GB" smtClean="0"/>
              <a:pPr/>
              <a:t>52</a:t>
            </a:fld>
            <a:endParaRPr lang="en-GB" smtClean="0"/>
          </a:p>
        </p:txBody>
      </p:sp>
      <p:sp>
        <p:nvSpPr>
          <p:cNvPr id="214019" name="Rectangle 2"/>
          <p:cNvSpPr>
            <a:spLocks noGrp="1" noRot="1" noChangeAspect="1" noChangeArrowheads="1" noTextEdit="1"/>
          </p:cNvSpPr>
          <p:nvPr>
            <p:ph type="sldImg"/>
          </p:nvPr>
        </p:nvSpPr>
        <p:spPr>
          <a:xfrm>
            <a:off x="1143000" y="685800"/>
            <a:ext cx="4572000" cy="3429000"/>
          </a:xfrm>
          <a:ln/>
        </p:spPr>
      </p:sp>
      <p:sp>
        <p:nvSpPr>
          <p:cNvPr id="214020" name="Rectangle 3"/>
          <p:cNvSpPr>
            <a:spLocks noGrp="1" noChangeArrowheads="1"/>
          </p:cNvSpPr>
          <p:nvPr>
            <p:ph type="body" idx="1"/>
          </p:nvPr>
        </p:nvSpPr>
        <p:spPr>
          <a:xfrm>
            <a:off x="914400" y="4344988"/>
            <a:ext cx="5029200" cy="4113212"/>
          </a:xfrm>
          <a:noFill/>
          <a:ln/>
        </p:spPr>
        <p:txBody>
          <a:bodyPr lIns="90660" tIns="45331" rIns="90660" bIns="45331"/>
          <a:lstStyle/>
          <a:p>
            <a:pPr eaLnBrk="1" hangingPunct="1"/>
            <a:r>
              <a:rPr lang="en-US" smtClean="0"/>
              <a:t>This discussion is described in the trainer notes – it is a most important discusion.</a:t>
            </a:r>
          </a:p>
        </p:txBody>
      </p:sp>
    </p:spTree>
    <p:extLst>
      <p:ext uri="{BB962C8B-B14F-4D97-AF65-F5344CB8AC3E}">
        <p14:creationId xmlns:p14="http://schemas.microsoft.com/office/powerpoint/2010/main" val="1341754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a:xfrm>
            <a:off x="1143000" y="685800"/>
            <a:ext cx="4572000" cy="3429000"/>
          </a:xfrm>
          <a:ln/>
        </p:spPr>
      </p:sp>
      <p:sp>
        <p:nvSpPr>
          <p:cNvPr id="216067" name="Notes Placeholder 2"/>
          <p:cNvSpPr>
            <a:spLocks noGrp="1"/>
          </p:cNvSpPr>
          <p:nvPr>
            <p:ph type="body" idx="1"/>
          </p:nvPr>
        </p:nvSpPr>
        <p:spPr>
          <a:noFill/>
          <a:ln/>
        </p:spPr>
        <p:txBody>
          <a:bodyPr/>
          <a:lstStyle/>
          <a:p>
            <a:endParaRPr lang="en-US" smtClean="0"/>
          </a:p>
        </p:txBody>
      </p:sp>
      <p:sp>
        <p:nvSpPr>
          <p:cNvPr id="216068" name="Slide Number Placeholder 3"/>
          <p:cNvSpPr>
            <a:spLocks noGrp="1"/>
          </p:cNvSpPr>
          <p:nvPr>
            <p:ph type="sldNum" sz="quarter" idx="5"/>
          </p:nvPr>
        </p:nvSpPr>
        <p:spPr>
          <a:noFill/>
        </p:spPr>
        <p:txBody>
          <a:bodyPr/>
          <a:lstStyle/>
          <a:p>
            <a:fld id="{90D175E8-5331-4BAC-80BC-51EC6ECE54F6}" type="slidenum">
              <a:rPr lang="en-GB" smtClean="0"/>
              <a:pPr/>
              <a:t>53</a:t>
            </a:fld>
            <a:endParaRPr lang="en-GB" smtClean="0"/>
          </a:p>
        </p:txBody>
      </p:sp>
    </p:spTree>
    <p:extLst>
      <p:ext uri="{BB962C8B-B14F-4D97-AF65-F5344CB8AC3E}">
        <p14:creationId xmlns:p14="http://schemas.microsoft.com/office/powerpoint/2010/main" val="6109873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Image Placeholder 1"/>
          <p:cNvSpPr>
            <a:spLocks noGrp="1" noRot="1" noChangeAspect="1" noTextEdit="1"/>
          </p:cNvSpPr>
          <p:nvPr>
            <p:ph type="sldImg"/>
          </p:nvPr>
        </p:nvSpPr>
        <p:spPr>
          <a:xfrm>
            <a:off x="1143000" y="685800"/>
            <a:ext cx="4572000" cy="3429000"/>
          </a:xfrm>
          <a:ln/>
        </p:spPr>
      </p:sp>
      <p:sp>
        <p:nvSpPr>
          <p:cNvPr id="215043" name="Notes Placeholder 2"/>
          <p:cNvSpPr>
            <a:spLocks noGrp="1"/>
          </p:cNvSpPr>
          <p:nvPr>
            <p:ph type="body" idx="1"/>
          </p:nvPr>
        </p:nvSpPr>
        <p:spPr>
          <a:noFill/>
          <a:ln/>
        </p:spPr>
        <p:txBody>
          <a:bodyPr/>
          <a:lstStyle/>
          <a:p>
            <a:endParaRPr lang="en-US" smtClean="0"/>
          </a:p>
        </p:txBody>
      </p:sp>
      <p:sp>
        <p:nvSpPr>
          <p:cNvPr id="215044" name="Slide Number Placeholder 3"/>
          <p:cNvSpPr>
            <a:spLocks noGrp="1"/>
          </p:cNvSpPr>
          <p:nvPr>
            <p:ph type="sldNum" sz="quarter" idx="5"/>
          </p:nvPr>
        </p:nvSpPr>
        <p:spPr>
          <a:noFill/>
        </p:spPr>
        <p:txBody>
          <a:bodyPr/>
          <a:lstStyle/>
          <a:p>
            <a:fld id="{DDC6948E-60A7-4C5E-80DB-04D8FB0784D4}" type="slidenum">
              <a:rPr lang="en-GB" smtClean="0"/>
              <a:pPr/>
              <a:t>54</a:t>
            </a:fld>
            <a:endParaRPr lang="en-GB" smtClean="0"/>
          </a:p>
        </p:txBody>
      </p:sp>
    </p:spTree>
    <p:extLst>
      <p:ext uri="{BB962C8B-B14F-4D97-AF65-F5344CB8AC3E}">
        <p14:creationId xmlns:p14="http://schemas.microsoft.com/office/powerpoint/2010/main" val="13482411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a:xfrm>
            <a:off x="1143000" y="685800"/>
            <a:ext cx="4572000" cy="3429000"/>
          </a:xfrm>
          <a:ln/>
        </p:spPr>
      </p:sp>
      <p:sp>
        <p:nvSpPr>
          <p:cNvPr id="218115" name="Notes Placeholder 2"/>
          <p:cNvSpPr>
            <a:spLocks noGrp="1"/>
          </p:cNvSpPr>
          <p:nvPr>
            <p:ph type="body" idx="1"/>
          </p:nvPr>
        </p:nvSpPr>
        <p:spPr>
          <a:noFill/>
          <a:ln/>
        </p:spPr>
        <p:txBody>
          <a:bodyPr/>
          <a:lstStyle/>
          <a:p>
            <a:endParaRPr lang="en-US" smtClean="0"/>
          </a:p>
        </p:txBody>
      </p:sp>
      <p:sp>
        <p:nvSpPr>
          <p:cNvPr id="218116" name="Slide Number Placeholder 3"/>
          <p:cNvSpPr>
            <a:spLocks noGrp="1"/>
          </p:cNvSpPr>
          <p:nvPr>
            <p:ph type="sldNum" sz="quarter" idx="5"/>
          </p:nvPr>
        </p:nvSpPr>
        <p:spPr>
          <a:noFill/>
        </p:spPr>
        <p:txBody>
          <a:bodyPr/>
          <a:lstStyle/>
          <a:p>
            <a:fld id="{183CE662-974D-4D92-96C6-50B15280A4CF}" type="slidenum">
              <a:rPr lang="en-GB" smtClean="0"/>
              <a:pPr/>
              <a:t>57</a:t>
            </a:fld>
            <a:endParaRPr lang="en-GB" smtClean="0"/>
          </a:p>
        </p:txBody>
      </p:sp>
    </p:spTree>
    <p:extLst>
      <p:ext uri="{BB962C8B-B14F-4D97-AF65-F5344CB8AC3E}">
        <p14:creationId xmlns:p14="http://schemas.microsoft.com/office/powerpoint/2010/main" val="4939464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a:xfrm>
            <a:off x="1143000" y="685800"/>
            <a:ext cx="4572000" cy="3429000"/>
          </a:xfrm>
          <a:ln/>
        </p:spPr>
      </p:sp>
      <p:sp>
        <p:nvSpPr>
          <p:cNvPr id="921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cs typeface="Arial" charset="0"/>
            </a:endParaRPr>
          </a:p>
        </p:txBody>
      </p:sp>
      <p:sp>
        <p:nvSpPr>
          <p:cNvPr id="921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2400">
                <a:solidFill>
                  <a:schemeClr val="tx1"/>
                </a:solidFill>
                <a:latin typeface="Arial" charset="0"/>
                <a:ea typeface="ＭＳ Ｐゴシック" charset="0"/>
                <a:cs typeface="ＭＳ Ｐゴシック" charset="0"/>
              </a:defRPr>
            </a:lvl1pPr>
            <a:lvl2pPr marL="742950" indent="-285750" defTabSz="903288" eaLnBrk="0" hangingPunct="0">
              <a:defRPr sz="2400">
                <a:solidFill>
                  <a:schemeClr val="tx1"/>
                </a:solidFill>
                <a:latin typeface="Arial" charset="0"/>
                <a:ea typeface="ＭＳ Ｐゴシック" charset="0"/>
              </a:defRPr>
            </a:lvl2pPr>
            <a:lvl3pPr marL="1143000" indent="-228600" defTabSz="903288" eaLnBrk="0" hangingPunct="0">
              <a:defRPr sz="2400">
                <a:solidFill>
                  <a:schemeClr val="tx1"/>
                </a:solidFill>
                <a:latin typeface="Arial" charset="0"/>
                <a:ea typeface="ＭＳ Ｐゴシック" charset="0"/>
              </a:defRPr>
            </a:lvl3pPr>
            <a:lvl4pPr marL="1600200" indent="-228600" defTabSz="903288" eaLnBrk="0" hangingPunct="0">
              <a:defRPr sz="2400">
                <a:solidFill>
                  <a:schemeClr val="tx1"/>
                </a:solidFill>
                <a:latin typeface="Arial" charset="0"/>
                <a:ea typeface="ＭＳ Ｐゴシック" charset="0"/>
              </a:defRPr>
            </a:lvl4pPr>
            <a:lvl5pPr marL="2057400" indent="-228600" defTabSz="903288" eaLnBrk="0" hangingPunct="0">
              <a:defRPr sz="2400">
                <a:solidFill>
                  <a:schemeClr val="tx1"/>
                </a:solidFill>
                <a:latin typeface="Arial" charset="0"/>
                <a:ea typeface="ＭＳ Ｐゴシック" charset="0"/>
              </a:defRPr>
            </a:lvl5pPr>
            <a:lvl6pPr marL="25146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3045DB1-F87F-0F4B-A14A-011328F30620}" type="slidenum">
              <a:rPr lang="en-GB" sz="1200">
                <a:cs typeface="Arial" charset="0"/>
              </a:rPr>
              <a:pPr eaLnBrk="1" hangingPunct="1"/>
              <a:t>58</a:t>
            </a:fld>
            <a:endParaRPr lang="en-GB" sz="1200">
              <a:cs typeface="Arial" charset="0"/>
            </a:endParaRPr>
          </a:p>
        </p:txBody>
      </p:sp>
    </p:spTree>
    <p:extLst>
      <p:ext uri="{BB962C8B-B14F-4D97-AF65-F5344CB8AC3E}">
        <p14:creationId xmlns:p14="http://schemas.microsoft.com/office/powerpoint/2010/main" val="1048346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a:latin typeface="GE Inspira Pitch Regular"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GE Inspira Pitch Regular" charset="0"/>
              </a:rPr>
              <a:pPr/>
              <a:t>60</a:t>
            </a:fld>
            <a:endParaRPr lang="en-GB" dirty="0">
              <a:solidFill>
                <a:srgbClr val="000000"/>
              </a:solidFill>
              <a:latin typeface="GE Inspira Pitch Regular" charset="0"/>
            </a:endParaRPr>
          </a:p>
        </p:txBody>
      </p:sp>
    </p:spTree>
    <p:extLst>
      <p:ext uri="{BB962C8B-B14F-4D97-AF65-F5344CB8AC3E}">
        <p14:creationId xmlns:p14="http://schemas.microsoft.com/office/powerpoint/2010/main" val="1038013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a:xfrm>
            <a:off x="1143000" y="685800"/>
            <a:ext cx="4572000" cy="3429000"/>
          </a:xfrm>
          <a:ln/>
        </p:spPr>
      </p:sp>
      <p:sp>
        <p:nvSpPr>
          <p:cNvPr id="921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latin typeface="Arial" charset="0"/>
            </a:endParaRPr>
          </a:p>
        </p:txBody>
      </p:sp>
      <p:sp>
        <p:nvSpPr>
          <p:cNvPr id="921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73C47F5-9F67-0246-817F-10D244DB7852}" type="slidenum">
              <a:rPr lang="en-GB" sz="1200"/>
              <a:pPr eaLnBrk="1" hangingPunct="1"/>
              <a:t>63</a:t>
            </a:fld>
            <a:endParaRPr lang="en-GB" sz="1200"/>
          </a:p>
        </p:txBody>
      </p:sp>
    </p:spTree>
    <p:extLst>
      <p:ext uri="{BB962C8B-B14F-4D97-AF65-F5344CB8AC3E}">
        <p14:creationId xmlns:p14="http://schemas.microsoft.com/office/powerpoint/2010/main" val="10532409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a:latin typeface="GE Inspira Pitch Regular"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GE Inspira Pitch Regular" charset="0"/>
              </a:rPr>
              <a:pPr/>
              <a:t>65</a:t>
            </a:fld>
            <a:endParaRPr lang="en-GB" dirty="0">
              <a:solidFill>
                <a:srgbClr val="000000"/>
              </a:solidFill>
              <a:latin typeface="GE Inspira Pitch Regular" charset="0"/>
            </a:endParaRPr>
          </a:p>
        </p:txBody>
      </p:sp>
    </p:spTree>
    <p:extLst>
      <p:ext uri="{BB962C8B-B14F-4D97-AF65-F5344CB8AC3E}">
        <p14:creationId xmlns:p14="http://schemas.microsoft.com/office/powerpoint/2010/main" val="13664238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p>
            <a:fld id="{48951BC1-0F7A-47FD-9555-C0C3F5959843}" type="slidenum">
              <a:rPr lang="en-GB" smtClean="0"/>
              <a:pPr/>
              <a:t>66</a:t>
            </a:fld>
            <a:endParaRPr lang="en-GB" smtClean="0"/>
          </a:p>
        </p:txBody>
      </p:sp>
      <p:sp>
        <p:nvSpPr>
          <p:cNvPr id="214019" name="Rectangle 2"/>
          <p:cNvSpPr>
            <a:spLocks noGrp="1" noRot="1" noChangeAspect="1" noChangeArrowheads="1" noTextEdit="1"/>
          </p:cNvSpPr>
          <p:nvPr>
            <p:ph type="sldImg"/>
          </p:nvPr>
        </p:nvSpPr>
        <p:spPr>
          <a:xfrm>
            <a:off x="1143000" y="685800"/>
            <a:ext cx="4572000" cy="3429000"/>
          </a:xfrm>
          <a:ln/>
        </p:spPr>
      </p:sp>
      <p:sp>
        <p:nvSpPr>
          <p:cNvPr id="214020" name="Rectangle 3"/>
          <p:cNvSpPr>
            <a:spLocks noGrp="1" noChangeArrowheads="1"/>
          </p:cNvSpPr>
          <p:nvPr>
            <p:ph type="body" idx="1"/>
          </p:nvPr>
        </p:nvSpPr>
        <p:spPr>
          <a:xfrm>
            <a:off x="914400" y="4344988"/>
            <a:ext cx="5029200" cy="4113212"/>
          </a:xfrm>
          <a:noFill/>
          <a:ln/>
        </p:spPr>
        <p:txBody>
          <a:bodyPr lIns="90660" tIns="45331" rIns="90660" bIns="45331"/>
          <a:lstStyle/>
          <a:p>
            <a:pPr eaLnBrk="1" hangingPunct="1"/>
            <a:r>
              <a:rPr lang="en-US" smtClean="0"/>
              <a:t>This discussion is described in the trainer notes – it is a most important discusion.</a:t>
            </a:r>
          </a:p>
        </p:txBody>
      </p:sp>
    </p:spTree>
    <p:extLst>
      <p:ext uri="{BB962C8B-B14F-4D97-AF65-F5344CB8AC3E}">
        <p14:creationId xmlns:p14="http://schemas.microsoft.com/office/powerpoint/2010/main" val="12958841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Image Placeholder 1"/>
          <p:cNvSpPr>
            <a:spLocks noGrp="1" noRot="1" noChangeAspect="1" noTextEdit="1"/>
          </p:cNvSpPr>
          <p:nvPr>
            <p:ph type="sldImg"/>
          </p:nvPr>
        </p:nvSpPr>
        <p:spPr>
          <a:xfrm>
            <a:off x="1143000" y="685800"/>
            <a:ext cx="4572000" cy="3429000"/>
          </a:xfrm>
          <a:ln/>
        </p:spPr>
      </p:sp>
      <p:sp>
        <p:nvSpPr>
          <p:cNvPr id="221187" name="Notes Placeholder 2"/>
          <p:cNvSpPr>
            <a:spLocks noGrp="1"/>
          </p:cNvSpPr>
          <p:nvPr>
            <p:ph type="body" idx="1"/>
          </p:nvPr>
        </p:nvSpPr>
        <p:spPr>
          <a:noFill/>
          <a:ln/>
        </p:spPr>
        <p:txBody>
          <a:bodyPr/>
          <a:lstStyle/>
          <a:p>
            <a:endParaRPr lang="en-US" smtClean="0"/>
          </a:p>
        </p:txBody>
      </p:sp>
      <p:sp>
        <p:nvSpPr>
          <p:cNvPr id="221188" name="Slide Number Placeholder 3"/>
          <p:cNvSpPr>
            <a:spLocks noGrp="1"/>
          </p:cNvSpPr>
          <p:nvPr>
            <p:ph type="sldNum" sz="quarter" idx="5"/>
          </p:nvPr>
        </p:nvSpPr>
        <p:spPr>
          <a:noFill/>
        </p:spPr>
        <p:txBody>
          <a:bodyPr/>
          <a:lstStyle/>
          <a:p>
            <a:fld id="{7C3FB0EC-A2E9-4A72-8AE0-50D3729841EC}" type="slidenum">
              <a:rPr lang="en-GB" smtClean="0"/>
              <a:pPr/>
              <a:t>68</a:t>
            </a:fld>
            <a:endParaRPr lang="en-GB" smtClean="0"/>
          </a:p>
        </p:txBody>
      </p:sp>
    </p:spTree>
    <p:extLst>
      <p:ext uri="{BB962C8B-B14F-4D97-AF65-F5344CB8AC3E}">
        <p14:creationId xmlns:p14="http://schemas.microsoft.com/office/powerpoint/2010/main" val="12240952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noTextEdit="1"/>
          </p:cNvSpPr>
          <p:nvPr>
            <p:ph type="sldImg"/>
          </p:nvPr>
        </p:nvSpPr>
        <p:spPr>
          <a:xfrm>
            <a:off x="1143000" y="685800"/>
            <a:ext cx="4572000" cy="3429000"/>
          </a:xfrm>
          <a:ln/>
        </p:spPr>
      </p:sp>
      <p:sp>
        <p:nvSpPr>
          <p:cNvPr id="1085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085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80A3937-74F4-9540-8FDC-928AA9E9A4F9}" type="slidenum">
              <a:rPr lang="en-GB" sz="1200"/>
              <a:pPr eaLnBrk="1" hangingPunct="1"/>
              <a:t>69</a:t>
            </a:fld>
            <a:endParaRPr lang="en-GB" sz="1200"/>
          </a:p>
        </p:txBody>
      </p:sp>
    </p:spTree>
    <p:extLst>
      <p:ext uri="{BB962C8B-B14F-4D97-AF65-F5344CB8AC3E}">
        <p14:creationId xmlns:p14="http://schemas.microsoft.com/office/powerpoint/2010/main" val="1029813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Slide Image Placeholder 1"/>
          <p:cNvSpPr>
            <a:spLocks noGrp="1" noRot="1" noChangeAspect="1" noTextEdit="1"/>
          </p:cNvSpPr>
          <p:nvPr>
            <p:ph type="sldImg"/>
          </p:nvPr>
        </p:nvSpPr>
        <p:spPr>
          <a:xfrm>
            <a:off x="1143000" y="685800"/>
            <a:ext cx="4572000" cy="3429000"/>
          </a:xfrm>
          <a:ln/>
        </p:spPr>
      </p:sp>
      <p:sp>
        <p:nvSpPr>
          <p:cNvPr id="1085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1085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80A3937-74F4-9540-8FDC-928AA9E9A4F9}" type="slidenum">
              <a:rPr lang="en-GB" sz="1200"/>
              <a:pPr eaLnBrk="1" hangingPunct="1"/>
              <a:t>70</a:t>
            </a:fld>
            <a:endParaRPr lang="en-GB" sz="1200"/>
          </a:p>
        </p:txBody>
      </p:sp>
    </p:spTree>
    <p:extLst>
      <p:ext uri="{BB962C8B-B14F-4D97-AF65-F5344CB8AC3E}">
        <p14:creationId xmlns:p14="http://schemas.microsoft.com/office/powerpoint/2010/main" val="16278373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a:xfrm>
            <a:off x="1143000" y="685800"/>
            <a:ext cx="4572000" cy="3429000"/>
          </a:xfrm>
          <a:ln/>
        </p:spPr>
      </p:sp>
      <p:sp>
        <p:nvSpPr>
          <p:cNvPr id="921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cs typeface="Arial" charset="0"/>
            </a:endParaRPr>
          </a:p>
        </p:txBody>
      </p:sp>
      <p:sp>
        <p:nvSpPr>
          <p:cNvPr id="921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03288" eaLnBrk="0" hangingPunct="0">
              <a:defRPr sz="2400">
                <a:solidFill>
                  <a:schemeClr val="tx1"/>
                </a:solidFill>
                <a:latin typeface="Arial" charset="0"/>
                <a:ea typeface="ＭＳ Ｐゴシック" charset="0"/>
                <a:cs typeface="ＭＳ Ｐゴシック" charset="0"/>
              </a:defRPr>
            </a:lvl1pPr>
            <a:lvl2pPr marL="742950" indent="-285750" defTabSz="903288" eaLnBrk="0" hangingPunct="0">
              <a:defRPr sz="2400">
                <a:solidFill>
                  <a:schemeClr val="tx1"/>
                </a:solidFill>
                <a:latin typeface="Arial" charset="0"/>
                <a:ea typeface="ＭＳ Ｐゴシック" charset="0"/>
              </a:defRPr>
            </a:lvl2pPr>
            <a:lvl3pPr marL="1143000" indent="-228600" defTabSz="903288" eaLnBrk="0" hangingPunct="0">
              <a:defRPr sz="2400">
                <a:solidFill>
                  <a:schemeClr val="tx1"/>
                </a:solidFill>
                <a:latin typeface="Arial" charset="0"/>
                <a:ea typeface="ＭＳ Ｐゴシック" charset="0"/>
              </a:defRPr>
            </a:lvl3pPr>
            <a:lvl4pPr marL="1600200" indent="-228600" defTabSz="903288" eaLnBrk="0" hangingPunct="0">
              <a:defRPr sz="2400">
                <a:solidFill>
                  <a:schemeClr val="tx1"/>
                </a:solidFill>
                <a:latin typeface="Arial" charset="0"/>
                <a:ea typeface="ＭＳ Ｐゴシック" charset="0"/>
              </a:defRPr>
            </a:lvl4pPr>
            <a:lvl5pPr marL="2057400" indent="-228600" defTabSz="903288" eaLnBrk="0" hangingPunct="0">
              <a:defRPr sz="2400">
                <a:solidFill>
                  <a:schemeClr val="tx1"/>
                </a:solidFill>
                <a:latin typeface="Arial" charset="0"/>
                <a:ea typeface="ＭＳ Ｐゴシック" charset="0"/>
              </a:defRPr>
            </a:lvl5pPr>
            <a:lvl6pPr marL="25146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defTabSz="903288"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3045DB1-F87F-0F4B-A14A-011328F30620}" type="slidenum">
              <a:rPr lang="en-GB" sz="1200">
                <a:cs typeface="Arial" charset="0"/>
              </a:rPr>
              <a:pPr eaLnBrk="1" hangingPunct="1"/>
              <a:t>72</a:t>
            </a:fld>
            <a:endParaRPr lang="en-GB" sz="1200">
              <a:cs typeface="Arial" charset="0"/>
            </a:endParaRPr>
          </a:p>
        </p:txBody>
      </p:sp>
    </p:spTree>
    <p:extLst>
      <p:ext uri="{BB962C8B-B14F-4D97-AF65-F5344CB8AC3E}">
        <p14:creationId xmlns:p14="http://schemas.microsoft.com/office/powerpoint/2010/main" val="8014926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a:xfrm>
            <a:off x="1143000" y="685800"/>
            <a:ext cx="4572000" cy="3429000"/>
          </a:xfrm>
          <a:ln/>
        </p:spPr>
      </p:sp>
      <p:sp>
        <p:nvSpPr>
          <p:cNvPr id="222211" name="Notes Placeholder 2"/>
          <p:cNvSpPr>
            <a:spLocks noGrp="1"/>
          </p:cNvSpPr>
          <p:nvPr>
            <p:ph type="body" idx="1"/>
          </p:nvPr>
        </p:nvSpPr>
        <p:spPr>
          <a:noFill/>
          <a:ln/>
        </p:spPr>
        <p:txBody>
          <a:bodyPr/>
          <a:lstStyle/>
          <a:p>
            <a:pPr eaLnBrk="1" hangingPunct="1"/>
            <a:endParaRPr lang="en-US" smtClean="0"/>
          </a:p>
        </p:txBody>
      </p:sp>
      <p:sp>
        <p:nvSpPr>
          <p:cNvPr id="222212" name="Slide Number Placeholder 3"/>
          <p:cNvSpPr>
            <a:spLocks noGrp="1"/>
          </p:cNvSpPr>
          <p:nvPr>
            <p:ph type="sldNum" sz="quarter" idx="5"/>
          </p:nvPr>
        </p:nvSpPr>
        <p:spPr>
          <a:noFill/>
        </p:spPr>
        <p:txBody>
          <a:bodyPr/>
          <a:lstStyle/>
          <a:p>
            <a:fld id="{7105776B-6FDC-4F92-8A9C-B79078A61343}" type="slidenum">
              <a:rPr lang="en-GB" smtClean="0"/>
              <a:pPr/>
              <a:t>73</a:t>
            </a:fld>
            <a:endParaRPr lang="en-GB" smtClean="0"/>
          </a:p>
        </p:txBody>
      </p:sp>
    </p:spTree>
    <p:extLst>
      <p:ext uri="{BB962C8B-B14F-4D97-AF65-F5344CB8AC3E}">
        <p14:creationId xmlns:p14="http://schemas.microsoft.com/office/powerpoint/2010/main" val="12358236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D9773D-1184-274A-9A17-BB5613B48B15}" type="slidenum">
              <a:rPr lang="en-GB" sz="1200"/>
              <a:pPr eaLnBrk="1" hangingPunct="1"/>
              <a:t>74</a:t>
            </a:fld>
            <a:endParaRPr lang="en-GB" sz="1200"/>
          </a:p>
        </p:txBody>
      </p:sp>
      <p:sp>
        <p:nvSpPr>
          <p:cNvPr id="27650" name="Rectangle 2"/>
          <p:cNvSpPr>
            <a:spLocks noGrp="1" noRot="1" noChangeAspect="1" noChangeArrowheads="1" noTextEdit="1"/>
          </p:cNvSpPr>
          <p:nvPr>
            <p:ph type="sldImg"/>
          </p:nvPr>
        </p:nvSpPr>
        <p:spPr>
          <a:xfrm>
            <a:off x="1154113" y="692150"/>
            <a:ext cx="4570412" cy="3427413"/>
          </a:xfrm>
          <a:ln/>
        </p:spPr>
      </p:sp>
      <p:sp>
        <p:nvSpPr>
          <p:cNvPr id="27651" name="Rectangle 3"/>
          <p:cNvSpPr>
            <a:spLocks noGrp="1" noChangeArrowheads="1"/>
          </p:cNvSpPr>
          <p:nvPr>
            <p:ph type="body" idx="1"/>
          </p:nvPr>
        </p:nvSpPr>
        <p:spPr>
          <a:xfrm>
            <a:off x="735013" y="4346575"/>
            <a:ext cx="5507037" cy="33274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7591237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DFFDC38-81C7-624C-91F4-0C83E1F3AE7D}" type="slidenum">
              <a:rPr lang="en-GB" sz="1200"/>
              <a:pPr eaLnBrk="1" hangingPunct="1"/>
              <a:t>75</a:t>
            </a:fld>
            <a:endParaRPr lang="en-GB" sz="1200"/>
          </a:p>
        </p:txBody>
      </p:sp>
      <p:sp>
        <p:nvSpPr>
          <p:cNvPr id="29698" name="Rectangle 2"/>
          <p:cNvSpPr>
            <a:spLocks noGrp="1" noRot="1" noChangeAspect="1" noChangeArrowheads="1" noTextEdit="1"/>
          </p:cNvSpPr>
          <p:nvPr>
            <p:ph type="sldImg"/>
          </p:nvPr>
        </p:nvSpPr>
        <p:spPr>
          <a:xfrm>
            <a:off x="1154113" y="692150"/>
            <a:ext cx="4570412" cy="3427413"/>
          </a:xfrm>
          <a:ln/>
        </p:spPr>
      </p:sp>
      <p:sp>
        <p:nvSpPr>
          <p:cNvPr id="29699" name="Rectangle 3"/>
          <p:cNvSpPr>
            <a:spLocks noGrp="1" noChangeArrowheads="1"/>
          </p:cNvSpPr>
          <p:nvPr>
            <p:ph type="body" idx="1"/>
          </p:nvPr>
        </p:nvSpPr>
        <p:spPr>
          <a:xfrm>
            <a:off x="735013" y="4346575"/>
            <a:ext cx="5507037" cy="3327400"/>
          </a:xfrm>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20064774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smtClean="0">
              <a:latin typeface="GE Inspira Pitch Regular"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GE Inspira Pitch Regular" charset="0"/>
              </a:rPr>
              <a:pPr/>
              <a:t>79</a:t>
            </a:fld>
            <a:endParaRPr lang="en-GB" dirty="0" smtClean="0">
              <a:solidFill>
                <a:srgbClr val="000000"/>
              </a:solidFill>
              <a:latin typeface="GE Inspira Pitch Regular" charset="0"/>
            </a:endParaRPr>
          </a:p>
        </p:txBody>
      </p:sp>
    </p:spTree>
    <p:extLst>
      <p:ext uri="{BB962C8B-B14F-4D97-AF65-F5344CB8AC3E}">
        <p14:creationId xmlns:p14="http://schemas.microsoft.com/office/powerpoint/2010/main" val="3066779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81</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12043139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82</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2293320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F4A02572-805C-4620-9D7B-624D50FBD95A}" type="slidenum">
              <a:rPr lang="en-GB" smtClean="0">
                <a:solidFill>
                  <a:srgbClr val="000000"/>
                </a:solidFill>
                <a:latin typeface="Arial" pitchFamily="34" charset="0"/>
              </a:rPr>
              <a:pPr/>
              <a:t>83</a:t>
            </a:fld>
            <a:endParaRPr lang="en-GB" smtClean="0">
              <a:solidFill>
                <a:srgbClr val="000000"/>
              </a:solidFill>
              <a:latin typeface="Arial" pitchFamily="34" charset="0"/>
            </a:endParaRPr>
          </a:p>
        </p:txBody>
      </p:sp>
    </p:spTree>
    <p:extLst>
      <p:ext uri="{BB962C8B-B14F-4D97-AF65-F5344CB8AC3E}">
        <p14:creationId xmlns:p14="http://schemas.microsoft.com/office/powerpoint/2010/main" val="2900245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153F4FA-3082-4FF5-88B0-401853D37F82}" type="slidenum">
              <a:rPr lang="en-GB" smtClean="0">
                <a:solidFill>
                  <a:srgbClr val="000000"/>
                </a:solidFill>
                <a:latin typeface="Arial" pitchFamily="34" charset="0"/>
              </a:rPr>
              <a:pPr/>
              <a:t>84</a:t>
            </a:fld>
            <a:endParaRPr lang="en-GB" smtClean="0">
              <a:solidFill>
                <a:srgbClr val="000000"/>
              </a:solidFill>
              <a:latin typeface="Arial" pitchFamily="34" charset="0"/>
            </a:endParaRPr>
          </a:p>
        </p:txBody>
      </p:sp>
      <p:sp>
        <p:nvSpPr>
          <p:cNvPr id="38915" name="Rectangle 2"/>
          <p:cNvSpPr>
            <a:spLocks noGrp="1" noRot="1" noChangeAspect="1" noChangeArrowheads="1" noTextEdit="1"/>
          </p:cNvSpPr>
          <p:nvPr>
            <p:ph type="sldImg"/>
          </p:nvPr>
        </p:nvSpPr>
        <p:spPr>
          <a:xfrm>
            <a:off x="830263" y="422275"/>
            <a:ext cx="5251450" cy="3938588"/>
          </a:xfrm>
          <a:ln/>
        </p:spPr>
      </p:sp>
      <p:sp>
        <p:nvSpPr>
          <p:cNvPr id="38916" name="Rectangle 3"/>
          <p:cNvSpPr>
            <a:spLocks noGrp="1" noChangeArrowheads="1"/>
          </p:cNvSpPr>
          <p:nvPr>
            <p:ph type="body" idx="1"/>
          </p:nvPr>
        </p:nvSpPr>
        <p:spPr>
          <a:xfrm>
            <a:off x="469900" y="4502150"/>
            <a:ext cx="6202363" cy="3973513"/>
          </a:xfrm>
          <a:noFill/>
          <a:ln/>
        </p:spPr>
        <p:txBody>
          <a:bodyPr/>
          <a:lstStyle/>
          <a:p>
            <a:pPr eaLnBrk="1" hangingPunct="1"/>
            <a:endParaRPr lang="en-US" smtClean="0">
              <a:latin typeface="Arial" pitchFamily="34" charset="0"/>
            </a:endParaRPr>
          </a:p>
        </p:txBody>
      </p:sp>
    </p:spTree>
    <p:extLst>
      <p:ext uri="{BB962C8B-B14F-4D97-AF65-F5344CB8AC3E}">
        <p14:creationId xmlns:p14="http://schemas.microsoft.com/office/powerpoint/2010/main" val="8432536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GE Inspira Pitch Regular" charset="0"/>
              </a:rPr>
              <a:pPr/>
              <a:t>85</a:t>
            </a:fld>
            <a:endParaRPr lang="en-GB" dirty="0" smtClean="0">
              <a:solidFill>
                <a:srgbClr val="000000"/>
              </a:solidFill>
              <a:latin typeface="GE Inspira Pitch Regular"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dirty="0" smtClean="0">
              <a:latin typeface="GE Inspira Pitch Regular" charset="0"/>
            </a:endParaRPr>
          </a:p>
        </p:txBody>
      </p:sp>
    </p:spTree>
    <p:extLst>
      <p:ext uri="{BB962C8B-B14F-4D97-AF65-F5344CB8AC3E}">
        <p14:creationId xmlns:p14="http://schemas.microsoft.com/office/powerpoint/2010/main" val="18795969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GE Inspira Pitch Regular" charset="0"/>
              </a:rPr>
              <a:pPr/>
              <a:t>86</a:t>
            </a:fld>
            <a:endParaRPr lang="en-GB" dirty="0" smtClean="0">
              <a:solidFill>
                <a:srgbClr val="000000"/>
              </a:solidFill>
              <a:latin typeface="GE Inspira Pitch Regular"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dirty="0" smtClean="0">
              <a:latin typeface="GE Inspira Pitch Regular" charset="0"/>
            </a:endParaRPr>
          </a:p>
        </p:txBody>
      </p:sp>
    </p:spTree>
    <p:extLst>
      <p:ext uri="{BB962C8B-B14F-4D97-AF65-F5344CB8AC3E}">
        <p14:creationId xmlns:p14="http://schemas.microsoft.com/office/powerpoint/2010/main" val="1929033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143000" y="685800"/>
            <a:ext cx="4572000" cy="3429000"/>
          </a:xfrm>
          <a:ln/>
        </p:spPr>
      </p:sp>
      <p:sp>
        <p:nvSpPr>
          <p:cNvPr id="40963" name="Notes Placeholder 2"/>
          <p:cNvSpPr>
            <a:spLocks noGrp="1"/>
          </p:cNvSpPr>
          <p:nvPr>
            <p:ph type="body" idx="1"/>
          </p:nvPr>
        </p:nvSpPr>
        <p:spPr>
          <a:noFill/>
          <a:ln/>
        </p:spPr>
        <p:txBody>
          <a:bodyPr/>
          <a:lstStyle/>
          <a:p>
            <a:endParaRPr lang="en-US" dirty="0" smtClean="0">
              <a:latin typeface="GE Inspira Pitch Regular" charset="0"/>
            </a:endParaRPr>
          </a:p>
        </p:txBody>
      </p:sp>
      <p:sp>
        <p:nvSpPr>
          <p:cNvPr id="40964" name="Slide Number Placeholder 3"/>
          <p:cNvSpPr>
            <a:spLocks noGrp="1"/>
          </p:cNvSpPr>
          <p:nvPr>
            <p:ph type="sldNum" sz="quarter" idx="5"/>
          </p:nvPr>
        </p:nvSpPr>
        <p:spPr>
          <a:noFill/>
        </p:spPr>
        <p:txBody>
          <a:bodyPr/>
          <a:lstStyle/>
          <a:p>
            <a:fld id="{2AE265DD-89AB-48F4-9FC8-62F99782467C}" type="slidenum">
              <a:rPr lang="en-GB" smtClean="0">
                <a:solidFill>
                  <a:srgbClr val="000000"/>
                </a:solidFill>
                <a:latin typeface="GE Inspira Pitch Regular" charset="0"/>
              </a:rPr>
              <a:pPr/>
              <a:t>87</a:t>
            </a:fld>
            <a:endParaRPr lang="en-GB" dirty="0" smtClean="0">
              <a:solidFill>
                <a:srgbClr val="000000"/>
              </a:solidFill>
              <a:latin typeface="GE Inspira Pitch Regular" charset="0"/>
            </a:endParaRPr>
          </a:p>
        </p:txBody>
      </p:sp>
    </p:spTree>
    <p:extLst>
      <p:ext uri="{BB962C8B-B14F-4D97-AF65-F5344CB8AC3E}">
        <p14:creationId xmlns:p14="http://schemas.microsoft.com/office/powerpoint/2010/main" val="1400300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071687F-871C-406D-8C26-7AA03D1170AF}" type="slidenum">
              <a:rPr lang="en-GB" smtClean="0">
                <a:solidFill>
                  <a:srgbClr val="000000"/>
                </a:solidFill>
                <a:latin typeface="GE Inspira Pitch Regular" charset="0"/>
              </a:rPr>
              <a:pPr/>
              <a:t>88</a:t>
            </a:fld>
            <a:endParaRPr lang="en-GB" dirty="0" smtClean="0">
              <a:solidFill>
                <a:srgbClr val="000000"/>
              </a:solidFill>
              <a:latin typeface="GE Inspira Pitch Regular" charset="0"/>
            </a:endParaRPr>
          </a:p>
        </p:txBody>
      </p:sp>
      <p:sp>
        <p:nvSpPr>
          <p:cNvPr id="39939" name="Rectangle 2"/>
          <p:cNvSpPr>
            <a:spLocks noGrp="1" noRot="1" noChangeAspect="1" noChangeArrowheads="1" noTextEdit="1"/>
          </p:cNvSpPr>
          <p:nvPr>
            <p:ph type="sldImg"/>
          </p:nvPr>
        </p:nvSpPr>
        <p:spPr>
          <a:xfrm>
            <a:off x="825500" y="422275"/>
            <a:ext cx="5251450" cy="3938588"/>
          </a:xfrm>
          <a:ln/>
        </p:spPr>
      </p:sp>
      <p:sp>
        <p:nvSpPr>
          <p:cNvPr id="39940" name="Rectangle 3"/>
          <p:cNvSpPr>
            <a:spLocks noGrp="1" noChangeArrowheads="1"/>
          </p:cNvSpPr>
          <p:nvPr>
            <p:ph type="body" idx="1"/>
          </p:nvPr>
        </p:nvSpPr>
        <p:spPr>
          <a:xfrm>
            <a:off x="531813" y="4360863"/>
            <a:ext cx="6072187" cy="3973512"/>
          </a:xfrm>
          <a:noFill/>
          <a:ln/>
        </p:spPr>
        <p:txBody>
          <a:bodyPr/>
          <a:lstStyle/>
          <a:p>
            <a:pPr eaLnBrk="1" hangingPunct="1"/>
            <a:endParaRPr lang="en-US" sz="1000" dirty="0" smtClean="0">
              <a:latin typeface="GE Inspira Pitch Regular" charset="0"/>
            </a:endParaRPr>
          </a:p>
        </p:txBody>
      </p:sp>
    </p:spTree>
    <p:extLst>
      <p:ext uri="{BB962C8B-B14F-4D97-AF65-F5344CB8AC3E}">
        <p14:creationId xmlns:p14="http://schemas.microsoft.com/office/powerpoint/2010/main" val="6157251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1143000" y="685800"/>
            <a:ext cx="4572000" cy="3429000"/>
          </a:xfrm>
          <a:ln/>
        </p:spPr>
      </p:sp>
      <p:sp>
        <p:nvSpPr>
          <p:cNvPr id="41987" name="Notes Placeholder 2"/>
          <p:cNvSpPr>
            <a:spLocks noGrp="1"/>
          </p:cNvSpPr>
          <p:nvPr>
            <p:ph type="body" idx="1"/>
          </p:nvPr>
        </p:nvSpPr>
        <p:spPr>
          <a:noFill/>
          <a:ln/>
        </p:spPr>
        <p:txBody>
          <a:bodyPr/>
          <a:lstStyle/>
          <a:p>
            <a:pPr eaLnBrk="1" hangingPunct="1"/>
            <a:endParaRPr lang="en-US" dirty="0" smtClean="0">
              <a:latin typeface="GE Inspira Pitch Regular" charset="0"/>
            </a:endParaRPr>
          </a:p>
        </p:txBody>
      </p:sp>
      <p:sp>
        <p:nvSpPr>
          <p:cNvPr id="41988" name="Slide Number Placeholder 3"/>
          <p:cNvSpPr>
            <a:spLocks noGrp="1"/>
          </p:cNvSpPr>
          <p:nvPr>
            <p:ph type="sldNum" sz="quarter" idx="5"/>
          </p:nvPr>
        </p:nvSpPr>
        <p:spPr>
          <a:noFill/>
        </p:spPr>
        <p:txBody>
          <a:bodyPr/>
          <a:lstStyle/>
          <a:p>
            <a:fld id="{36374E07-31D8-42A0-AE56-0F87F2C93D11}" type="slidenum">
              <a:rPr lang="en-GB" smtClean="0">
                <a:latin typeface="GE Inspira Pitch Regular" charset="0"/>
              </a:rPr>
              <a:pPr/>
              <a:t>89</a:t>
            </a:fld>
            <a:endParaRPr lang="en-GB" dirty="0" smtClean="0">
              <a:latin typeface="GE Inspira Pitch Regular" charset="0"/>
            </a:endParaRPr>
          </a:p>
        </p:txBody>
      </p:sp>
    </p:spTree>
    <p:extLst>
      <p:ext uri="{BB962C8B-B14F-4D97-AF65-F5344CB8AC3E}">
        <p14:creationId xmlns:p14="http://schemas.microsoft.com/office/powerpoint/2010/main" val="15092503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ＭＳ Ｐゴシック" charset="0"/>
                <a:cs typeface="ＭＳ Ｐゴシック" charset="0"/>
              </a:defRPr>
            </a:lvl1pPr>
            <a:lvl2pPr marL="783589" indent="-301381" eaLnBrk="0" hangingPunct="0">
              <a:defRPr sz="2500">
                <a:solidFill>
                  <a:schemeClr val="tx1"/>
                </a:solidFill>
                <a:latin typeface="Arial" charset="0"/>
                <a:ea typeface="ＭＳ Ｐゴシック" charset="0"/>
              </a:defRPr>
            </a:lvl2pPr>
            <a:lvl3pPr marL="1205522" indent="-241104" eaLnBrk="0" hangingPunct="0">
              <a:defRPr sz="2500">
                <a:solidFill>
                  <a:schemeClr val="tx1"/>
                </a:solidFill>
                <a:latin typeface="Arial" charset="0"/>
                <a:ea typeface="ＭＳ Ｐゴシック" charset="0"/>
              </a:defRPr>
            </a:lvl3pPr>
            <a:lvl4pPr marL="1687731" indent="-241104" eaLnBrk="0" hangingPunct="0">
              <a:defRPr sz="2500">
                <a:solidFill>
                  <a:schemeClr val="tx1"/>
                </a:solidFill>
                <a:latin typeface="Arial" charset="0"/>
                <a:ea typeface="ＭＳ Ｐゴシック" charset="0"/>
              </a:defRPr>
            </a:lvl4pPr>
            <a:lvl5pPr marL="2169940" indent="-241104" eaLnBrk="0" hangingPunct="0">
              <a:defRPr sz="2500">
                <a:solidFill>
                  <a:schemeClr val="tx1"/>
                </a:solidFill>
                <a:latin typeface="Arial" charset="0"/>
                <a:ea typeface="ＭＳ Ｐゴシック" charset="0"/>
              </a:defRPr>
            </a:lvl5pPr>
            <a:lvl6pPr marL="2652149"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6pPr>
            <a:lvl7pPr marL="3134357"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7pPr>
            <a:lvl8pPr marL="3616566"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8pPr>
            <a:lvl9pPr marL="4098775"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9pPr>
          </a:lstStyle>
          <a:p>
            <a:pPr eaLnBrk="1" hangingPunct="1"/>
            <a:fld id="{0EAEFE03-CFD4-EA4A-BF88-E11171545ACB}" type="slidenum">
              <a:rPr lang="en-GB" sz="1300"/>
              <a:pPr eaLnBrk="1" hangingPunct="1"/>
              <a:t>91</a:t>
            </a:fld>
            <a:endParaRPr lang="en-GB" sz="1300"/>
          </a:p>
        </p:txBody>
      </p:sp>
    </p:spTree>
    <p:extLst>
      <p:ext uri="{BB962C8B-B14F-4D97-AF65-F5344CB8AC3E}">
        <p14:creationId xmlns:p14="http://schemas.microsoft.com/office/powerpoint/2010/main" val="222317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ＭＳ Ｐゴシック" charset="0"/>
                <a:cs typeface="ＭＳ Ｐゴシック" charset="0"/>
              </a:defRPr>
            </a:lvl1pPr>
            <a:lvl2pPr marL="783589" indent="-301381" eaLnBrk="0" hangingPunct="0">
              <a:defRPr sz="2500">
                <a:solidFill>
                  <a:schemeClr val="tx1"/>
                </a:solidFill>
                <a:latin typeface="Arial" charset="0"/>
                <a:ea typeface="ＭＳ Ｐゴシック" charset="0"/>
              </a:defRPr>
            </a:lvl2pPr>
            <a:lvl3pPr marL="1205522" indent="-241104" eaLnBrk="0" hangingPunct="0">
              <a:defRPr sz="2500">
                <a:solidFill>
                  <a:schemeClr val="tx1"/>
                </a:solidFill>
                <a:latin typeface="Arial" charset="0"/>
                <a:ea typeface="ＭＳ Ｐゴシック" charset="0"/>
              </a:defRPr>
            </a:lvl3pPr>
            <a:lvl4pPr marL="1687731" indent="-241104" eaLnBrk="0" hangingPunct="0">
              <a:defRPr sz="2500">
                <a:solidFill>
                  <a:schemeClr val="tx1"/>
                </a:solidFill>
                <a:latin typeface="Arial" charset="0"/>
                <a:ea typeface="ＭＳ Ｐゴシック" charset="0"/>
              </a:defRPr>
            </a:lvl4pPr>
            <a:lvl5pPr marL="2169940" indent="-241104" eaLnBrk="0" hangingPunct="0">
              <a:defRPr sz="2500">
                <a:solidFill>
                  <a:schemeClr val="tx1"/>
                </a:solidFill>
                <a:latin typeface="Arial" charset="0"/>
                <a:ea typeface="ＭＳ Ｐゴシック" charset="0"/>
              </a:defRPr>
            </a:lvl5pPr>
            <a:lvl6pPr marL="2652149"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6pPr>
            <a:lvl7pPr marL="3134357"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7pPr>
            <a:lvl8pPr marL="3616566"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8pPr>
            <a:lvl9pPr marL="4098775" indent="-241104" eaLnBrk="0" fontAlgn="base" hangingPunct="0">
              <a:spcBef>
                <a:spcPct val="30000"/>
              </a:spcBef>
              <a:spcAft>
                <a:spcPct val="0"/>
              </a:spcAft>
              <a:buClr>
                <a:schemeClr val="tx1"/>
              </a:buClr>
              <a:buFont typeface="Wingdings" charset="0"/>
              <a:defRPr sz="2500">
                <a:solidFill>
                  <a:schemeClr val="tx1"/>
                </a:solidFill>
                <a:latin typeface="Arial" charset="0"/>
                <a:ea typeface="ＭＳ Ｐゴシック" charset="0"/>
              </a:defRPr>
            </a:lvl9pPr>
          </a:lstStyle>
          <a:p>
            <a:pPr eaLnBrk="1" hangingPunct="1"/>
            <a:fld id="{0EAEFE03-CFD4-EA4A-BF88-E11171545ACB}" type="slidenum">
              <a:rPr lang="en-GB" sz="1300"/>
              <a:pPr eaLnBrk="1" hangingPunct="1"/>
              <a:t>92</a:t>
            </a:fld>
            <a:endParaRPr lang="en-GB" sz="1300"/>
          </a:p>
        </p:txBody>
      </p:sp>
    </p:spTree>
    <p:extLst>
      <p:ext uri="{BB962C8B-B14F-4D97-AF65-F5344CB8AC3E}">
        <p14:creationId xmlns:p14="http://schemas.microsoft.com/office/powerpoint/2010/main" val="7616129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xfrm>
            <a:off x="1143000" y="685800"/>
            <a:ext cx="4572000" cy="3429000"/>
          </a:xfrm>
          <a:ln/>
        </p:spPr>
      </p:sp>
      <p:sp>
        <p:nvSpPr>
          <p:cNvPr id="102403" name="Notes Placeholder 2"/>
          <p:cNvSpPr>
            <a:spLocks noGrp="1"/>
          </p:cNvSpPr>
          <p:nvPr>
            <p:ph type="body" idx="1"/>
          </p:nvPr>
        </p:nvSpPr>
        <p:spPr>
          <a:noFill/>
          <a:ln/>
        </p:spPr>
        <p:txBody>
          <a:bodyPr/>
          <a:lstStyle/>
          <a:p>
            <a:endParaRPr lang="en-US" smtClean="0"/>
          </a:p>
        </p:txBody>
      </p:sp>
      <p:sp>
        <p:nvSpPr>
          <p:cNvPr id="102404" name="Slide Number Placeholder 3"/>
          <p:cNvSpPr>
            <a:spLocks noGrp="1"/>
          </p:cNvSpPr>
          <p:nvPr>
            <p:ph type="sldNum" sz="quarter" idx="5"/>
          </p:nvPr>
        </p:nvSpPr>
        <p:spPr>
          <a:noFill/>
        </p:spPr>
        <p:txBody>
          <a:bodyPr/>
          <a:lstStyle/>
          <a:p>
            <a:fld id="{E8967EFA-A5DB-40E5-835C-93E2CA6F8419}" type="slidenum">
              <a:rPr lang="en-GB" smtClean="0"/>
              <a:pPr/>
              <a:t>97</a:t>
            </a:fld>
            <a:endParaRPr lang="en-GB" smtClean="0"/>
          </a:p>
        </p:txBody>
      </p:sp>
    </p:spTree>
    <p:extLst>
      <p:ext uri="{BB962C8B-B14F-4D97-AF65-F5344CB8AC3E}">
        <p14:creationId xmlns:p14="http://schemas.microsoft.com/office/powerpoint/2010/main" val="8194209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xfrm>
            <a:off x="1143000" y="685800"/>
            <a:ext cx="4572000" cy="3429000"/>
          </a:xfrm>
          <a:ln/>
        </p:spPr>
      </p:sp>
      <p:sp>
        <p:nvSpPr>
          <p:cNvPr id="167939" name="Notes Placeholder 2"/>
          <p:cNvSpPr>
            <a:spLocks noGrp="1"/>
          </p:cNvSpPr>
          <p:nvPr>
            <p:ph type="body" idx="1"/>
          </p:nvPr>
        </p:nvSpPr>
        <p:spPr>
          <a:noFill/>
          <a:ln/>
        </p:spPr>
        <p:txBody>
          <a:bodyPr/>
          <a:lstStyle/>
          <a:p>
            <a:endParaRPr lang="en-US"/>
          </a:p>
        </p:txBody>
      </p:sp>
      <p:sp>
        <p:nvSpPr>
          <p:cNvPr id="167940" name="Slide Number Placeholder 3"/>
          <p:cNvSpPr>
            <a:spLocks noGrp="1"/>
          </p:cNvSpPr>
          <p:nvPr>
            <p:ph type="sldNum" sz="quarter" idx="5"/>
          </p:nvPr>
        </p:nvSpPr>
        <p:spPr>
          <a:noFill/>
        </p:spPr>
        <p:txBody>
          <a:bodyPr/>
          <a:lstStyle/>
          <a:p>
            <a:pPr defTabSz="903288"/>
            <a:fld id="{38B9EA11-4D37-47BF-BC2B-A2A7A3C4EE3F}" type="slidenum">
              <a:rPr lang="en-GB" smtClean="0"/>
              <a:pPr defTabSz="903288"/>
              <a:t>103</a:t>
            </a:fld>
            <a:endParaRPr lang="en-GB"/>
          </a:p>
        </p:txBody>
      </p:sp>
    </p:spTree>
    <p:extLst>
      <p:ext uri="{BB962C8B-B14F-4D97-AF65-F5344CB8AC3E}">
        <p14:creationId xmlns:p14="http://schemas.microsoft.com/office/powerpoint/2010/main" val="17580988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5CCF9119-223D-4871-8536-BDE44772143E}" type="slidenum">
              <a:rPr lang="en-GB" smtClean="0"/>
              <a:pPr>
                <a:defRPr/>
              </a:pPr>
              <a:t>104</a:t>
            </a:fld>
            <a:endParaRPr lang="en-GB"/>
          </a:p>
        </p:txBody>
      </p:sp>
    </p:spTree>
    <p:extLst>
      <p:ext uri="{BB962C8B-B14F-4D97-AF65-F5344CB8AC3E}">
        <p14:creationId xmlns:p14="http://schemas.microsoft.com/office/powerpoint/2010/main" val="1384700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xfrm>
            <a:off x="1143000" y="685800"/>
            <a:ext cx="4572000" cy="3429000"/>
          </a:xfrm>
          <a:ln/>
        </p:spPr>
      </p:sp>
      <p:sp>
        <p:nvSpPr>
          <p:cNvPr id="169987" name="Notes Placeholder 2"/>
          <p:cNvSpPr>
            <a:spLocks noGrp="1"/>
          </p:cNvSpPr>
          <p:nvPr>
            <p:ph type="body" idx="1"/>
          </p:nvPr>
        </p:nvSpPr>
        <p:spPr>
          <a:noFill/>
          <a:ln/>
        </p:spPr>
        <p:txBody>
          <a:bodyPr/>
          <a:lstStyle/>
          <a:p>
            <a:endParaRPr lang="en-US"/>
          </a:p>
        </p:txBody>
      </p:sp>
      <p:sp>
        <p:nvSpPr>
          <p:cNvPr id="169988" name="Slide Number Placeholder 3"/>
          <p:cNvSpPr>
            <a:spLocks noGrp="1"/>
          </p:cNvSpPr>
          <p:nvPr>
            <p:ph type="sldNum" sz="quarter" idx="5"/>
          </p:nvPr>
        </p:nvSpPr>
        <p:spPr>
          <a:noFill/>
        </p:spPr>
        <p:txBody>
          <a:bodyPr/>
          <a:lstStyle/>
          <a:p>
            <a:pPr defTabSz="903288"/>
            <a:fld id="{A5A89E6A-5784-48B0-9589-2890D9DCF788}" type="slidenum">
              <a:rPr lang="en-GB" smtClean="0"/>
              <a:pPr defTabSz="903288"/>
              <a:t>105</a:t>
            </a:fld>
            <a:endParaRPr lang="en-GB"/>
          </a:p>
        </p:txBody>
      </p:sp>
    </p:spTree>
    <p:extLst>
      <p:ext uri="{BB962C8B-B14F-4D97-AF65-F5344CB8AC3E}">
        <p14:creationId xmlns:p14="http://schemas.microsoft.com/office/powerpoint/2010/main" val="19663852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xfrm>
            <a:off x="1143000" y="685800"/>
            <a:ext cx="4572000" cy="3429000"/>
          </a:xfrm>
          <a:ln/>
        </p:spPr>
      </p:sp>
      <p:sp>
        <p:nvSpPr>
          <p:cNvPr id="171011" name="Notes Placeholder 2"/>
          <p:cNvSpPr>
            <a:spLocks noGrp="1"/>
          </p:cNvSpPr>
          <p:nvPr>
            <p:ph type="body" idx="1"/>
          </p:nvPr>
        </p:nvSpPr>
        <p:spPr>
          <a:noFill/>
          <a:ln/>
        </p:spPr>
        <p:txBody>
          <a:bodyPr/>
          <a:lstStyle/>
          <a:p>
            <a:endParaRPr lang="en-US"/>
          </a:p>
        </p:txBody>
      </p:sp>
      <p:sp>
        <p:nvSpPr>
          <p:cNvPr id="171012" name="Slide Number Placeholder 3"/>
          <p:cNvSpPr>
            <a:spLocks noGrp="1"/>
          </p:cNvSpPr>
          <p:nvPr>
            <p:ph type="sldNum" sz="quarter" idx="5"/>
          </p:nvPr>
        </p:nvSpPr>
        <p:spPr>
          <a:noFill/>
        </p:spPr>
        <p:txBody>
          <a:bodyPr/>
          <a:lstStyle/>
          <a:p>
            <a:pPr defTabSz="903288"/>
            <a:fld id="{29A2C585-33AE-4406-980F-10CD2E4276BE}" type="slidenum">
              <a:rPr lang="en-GB" smtClean="0"/>
              <a:pPr defTabSz="903288"/>
              <a:t>106</a:t>
            </a:fld>
            <a:endParaRPr lang="en-GB"/>
          </a:p>
        </p:txBody>
      </p:sp>
    </p:spTree>
    <p:extLst>
      <p:ext uri="{BB962C8B-B14F-4D97-AF65-F5344CB8AC3E}">
        <p14:creationId xmlns:p14="http://schemas.microsoft.com/office/powerpoint/2010/main" val="17189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xfrm>
            <a:off x="1143000" y="685800"/>
            <a:ext cx="4572000" cy="3429000"/>
          </a:xfrm>
          <a:ln/>
        </p:spPr>
      </p:sp>
      <p:sp>
        <p:nvSpPr>
          <p:cNvPr id="148483" name="Rectangle 3"/>
          <p:cNvSpPr>
            <a:spLocks noGrp="1" noChangeArrowheads="1"/>
          </p:cNvSpPr>
          <p:nvPr>
            <p:ph type="body" idx="1"/>
          </p:nvPr>
        </p:nvSpPr>
        <p:spPr>
          <a:xfrm>
            <a:off x="914508" y="4344136"/>
            <a:ext cx="5028986" cy="4113330"/>
          </a:xfrm>
          <a:noFill/>
          <a:ln/>
        </p:spPr>
        <p:txBody>
          <a:bodyPr lIns="91911" tIns="45957" rIns="91911" bIns="45957"/>
          <a:lstStyle/>
          <a:p>
            <a:r>
              <a:rPr lang="en-GB" dirty="0">
                <a:latin typeface="GE Inspira Pitch Regular" charset="0"/>
                <a:cs typeface="GE Inspira Pitch Regular" charset="0"/>
              </a:rPr>
              <a:t>This</a:t>
            </a:r>
            <a:r>
              <a:rPr lang="en-GB" baseline="0" dirty="0">
                <a:latin typeface="GE Inspira Pitch Regular" charset="0"/>
                <a:cs typeface="GE Inspira Pitch Regular" charset="0"/>
              </a:rPr>
              <a:t> is an affinity diagram.</a:t>
            </a:r>
          </a:p>
          <a:p>
            <a:r>
              <a:rPr lang="en-GB" baseline="0" dirty="0">
                <a:latin typeface="GE Inspira Pitch Regular" charset="0"/>
                <a:cs typeface="GE Inspira Pitch Regular" charset="0"/>
              </a:rPr>
              <a:t>10 minutes to brainstorm functions, 10 minutes to define affinity groups.</a:t>
            </a:r>
          </a:p>
          <a:p>
            <a:endParaRPr lang="en-GB" dirty="0">
              <a:latin typeface="GE Inspira Pitch Regular" charset="0"/>
              <a:cs typeface="GE Inspira Pitch Regular" charset="0"/>
            </a:endParaRPr>
          </a:p>
        </p:txBody>
      </p:sp>
    </p:spTree>
    <p:extLst>
      <p:ext uri="{BB962C8B-B14F-4D97-AF65-F5344CB8AC3E}">
        <p14:creationId xmlns:p14="http://schemas.microsoft.com/office/powerpoint/2010/main" val="20939442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5CCF9119-223D-4871-8536-BDE44772143E}" type="slidenum">
              <a:rPr lang="en-GB" smtClean="0"/>
              <a:pPr>
                <a:defRPr/>
              </a:pPr>
              <a:t>109</a:t>
            </a:fld>
            <a:endParaRPr lang="en-GB"/>
          </a:p>
        </p:txBody>
      </p:sp>
    </p:spTree>
    <p:extLst>
      <p:ext uri="{BB962C8B-B14F-4D97-AF65-F5344CB8AC3E}">
        <p14:creationId xmlns:p14="http://schemas.microsoft.com/office/powerpoint/2010/main" val="17640882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xfrm>
            <a:off x="1143000" y="685800"/>
            <a:ext cx="4572000" cy="3429000"/>
          </a:xfrm>
          <a:ln/>
        </p:spPr>
      </p:sp>
      <p:sp>
        <p:nvSpPr>
          <p:cNvPr id="144387" name="Rectangle 3"/>
          <p:cNvSpPr>
            <a:spLocks noGrp="1" noChangeArrowheads="1"/>
          </p:cNvSpPr>
          <p:nvPr>
            <p:ph type="body" idx="1"/>
          </p:nvPr>
        </p:nvSpPr>
        <p:spPr>
          <a:xfrm>
            <a:off x="914508" y="4344136"/>
            <a:ext cx="5028986" cy="4113330"/>
          </a:xfrm>
          <a:noFill/>
          <a:ln/>
        </p:spPr>
        <p:txBody>
          <a:bodyPr lIns="91911" tIns="45957" rIns="91911" bIns="45957"/>
          <a:lstStyle/>
          <a:p>
            <a:r>
              <a:rPr lang="en-GB" dirty="0" smtClean="0">
                <a:latin typeface="Arial" pitchFamily="34" charset="0"/>
                <a:cs typeface="Arial" pitchFamily="34" charset="0"/>
              </a:rPr>
              <a:t>This exercise is described in the exercise trainer notes.</a:t>
            </a:r>
          </a:p>
        </p:txBody>
      </p:sp>
    </p:spTree>
    <p:extLst>
      <p:ext uri="{BB962C8B-B14F-4D97-AF65-F5344CB8AC3E}">
        <p14:creationId xmlns:p14="http://schemas.microsoft.com/office/powerpoint/2010/main" val="21399142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557BFA8E-1641-124C-BFE8-8DCBD4B5160A}" type="slidenum">
              <a:rPr lang="en-GB">
                <a:latin typeface="GE Inspira Pitch Regular" charset="0"/>
              </a:rPr>
              <a:pPr eaLnBrk="1" hangingPunct="1"/>
              <a:t>118</a:t>
            </a:fld>
            <a:endParaRPr lang="en-GB" dirty="0">
              <a:latin typeface="GE Inspira Pitch Regular" charset="0"/>
            </a:endParaRPr>
          </a:p>
        </p:txBody>
      </p:sp>
      <p:sp>
        <p:nvSpPr>
          <p:cNvPr id="26626"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27" name="Rectangle 3"/>
          <p:cNvSpPr>
            <a:spLocks noChangeArrowheads="1"/>
          </p:cNvSpPr>
          <p:nvPr/>
        </p:nvSpPr>
        <p:spPr bwMode="auto">
          <a:xfrm>
            <a:off x="388620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8</a:t>
            </a:r>
          </a:p>
        </p:txBody>
      </p:sp>
      <p:sp>
        <p:nvSpPr>
          <p:cNvPr id="26628" name="Rectangle 4"/>
          <p:cNvSpPr>
            <a:spLocks noChangeArrowheads="1"/>
          </p:cNvSpPr>
          <p:nvPr/>
        </p:nvSpPr>
        <p:spPr bwMode="auto">
          <a:xfrm>
            <a:off x="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29"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0" name="Rectangle 6"/>
          <p:cNvSpPr>
            <a:spLocks noGrp="1" noRot="1" noChangeAspect="1" noChangeArrowheads="1" noTextEdit="1"/>
          </p:cNvSpPr>
          <p:nvPr>
            <p:ph type="sldImg"/>
          </p:nvPr>
        </p:nvSpPr>
        <p:spPr>
          <a:xfrm>
            <a:off x="1201738" y="779463"/>
            <a:ext cx="4179887" cy="3135312"/>
          </a:xfrm>
          <a:ln w="12700" cap="flat">
            <a:solidFill>
              <a:schemeClr val="tx1"/>
            </a:solidFill>
          </a:ln>
        </p:spPr>
      </p:sp>
      <p:sp>
        <p:nvSpPr>
          <p:cNvPr id="26631" name="Rectangle 7"/>
          <p:cNvSpPr>
            <a:spLocks noGrp="1" noChangeArrowheads="1"/>
          </p:cNvSpPr>
          <p:nvPr>
            <p:ph type="body" idx="1"/>
          </p:nvPr>
        </p:nvSpPr>
        <p:spPr>
          <a:xfrm>
            <a:off x="914400" y="4357688"/>
            <a:ext cx="5029200" cy="413385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endParaRPr lang="en-US"/>
          </a:p>
        </p:txBody>
      </p:sp>
    </p:spTree>
    <p:extLst>
      <p:ext uri="{BB962C8B-B14F-4D97-AF65-F5344CB8AC3E}">
        <p14:creationId xmlns:p14="http://schemas.microsoft.com/office/powerpoint/2010/main" val="16059366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noTextEdit="1"/>
          </p:cNvSpPr>
          <p:nvPr>
            <p:ph type="sldImg"/>
          </p:nvPr>
        </p:nvSpPr>
        <p:spPr>
          <a:xfrm>
            <a:off x="1143000" y="685800"/>
            <a:ext cx="4572000" cy="3429000"/>
          </a:xfrm>
          <a:ln/>
        </p:spPr>
      </p:sp>
      <p:sp>
        <p:nvSpPr>
          <p:cNvPr id="1433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43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608551C-262D-5645-BF61-30DC80DF766A}" type="slidenum">
              <a:rPr lang="en-GB" sz="1200">
                <a:latin typeface="GE Inspira Pitch Regular" charset="0"/>
              </a:rPr>
              <a:pPr eaLnBrk="1" hangingPunct="1"/>
              <a:t>120</a:t>
            </a:fld>
            <a:endParaRPr lang="en-GB" sz="1200" dirty="0">
              <a:latin typeface="GE Inspira Pitch Regular" charset="0"/>
            </a:endParaRPr>
          </a:p>
        </p:txBody>
      </p:sp>
    </p:spTree>
    <p:extLst>
      <p:ext uri="{BB962C8B-B14F-4D97-AF65-F5344CB8AC3E}">
        <p14:creationId xmlns:p14="http://schemas.microsoft.com/office/powerpoint/2010/main" val="9825304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a:xfrm>
            <a:off x="1143000" y="685800"/>
            <a:ext cx="4572000" cy="3429000"/>
          </a:xfrm>
          <a:ln/>
        </p:spPr>
      </p:sp>
      <p:sp>
        <p:nvSpPr>
          <p:cNvPr id="1638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63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9DFBED3-8AFF-AA4E-A506-B7FC1B866402}" type="slidenum">
              <a:rPr lang="en-GB" sz="1200">
                <a:latin typeface="GE Inspira Pitch Regular" charset="0"/>
              </a:rPr>
              <a:pPr eaLnBrk="1" hangingPunct="1"/>
              <a:t>121</a:t>
            </a:fld>
            <a:endParaRPr lang="en-GB" sz="1200" dirty="0">
              <a:latin typeface="GE Inspira Pitch Regular" charset="0"/>
            </a:endParaRPr>
          </a:p>
        </p:txBody>
      </p:sp>
    </p:spTree>
    <p:extLst>
      <p:ext uri="{BB962C8B-B14F-4D97-AF65-F5344CB8AC3E}">
        <p14:creationId xmlns:p14="http://schemas.microsoft.com/office/powerpoint/2010/main" val="19577967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xfrm>
            <a:off x="1143000" y="685800"/>
            <a:ext cx="4572000" cy="3429000"/>
          </a:xfrm>
          <a:ln/>
        </p:spPr>
      </p:sp>
      <p:sp>
        <p:nvSpPr>
          <p:cNvPr id="184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84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3662E7-9EB1-934F-9DB5-35AF9255A021}" type="slidenum">
              <a:rPr lang="en-GB" sz="1200">
                <a:latin typeface="GE Inspira Pitch Regular" charset="0"/>
              </a:rPr>
              <a:pPr eaLnBrk="1" hangingPunct="1"/>
              <a:t>122</a:t>
            </a:fld>
            <a:endParaRPr lang="en-GB" sz="1200" dirty="0">
              <a:latin typeface="GE Inspira Pitch Regular" charset="0"/>
            </a:endParaRPr>
          </a:p>
        </p:txBody>
      </p:sp>
    </p:spTree>
    <p:extLst>
      <p:ext uri="{BB962C8B-B14F-4D97-AF65-F5344CB8AC3E}">
        <p14:creationId xmlns:p14="http://schemas.microsoft.com/office/powerpoint/2010/main" val="487709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xfrm>
            <a:off x="1143000" y="685800"/>
            <a:ext cx="4572000" cy="3429000"/>
          </a:xfrm>
          <a:ln/>
        </p:spPr>
      </p:sp>
      <p:sp>
        <p:nvSpPr>
          <p:cNvPr id="2048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04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75FDC5-B8DF-C740-B08A-E0A7A0AD1B25}" type="slidenum">
              <a:rPr lang="en-GB" sz="1200">
                <a:latin typeface="GE Inspira Pitch Regular" charset="0"/>
              </a:rPr>
              <a:pPr eaLnBrk="1" hangingPunct="1"/>
              <a:t>123</a:t>
            </a:fld>
            <a:endParaRPr lang="en-GB" sz="1200" dirty="0">
              <a:latin typeface="GE Inspira Pitch Regular" charset="0"/>
            </a:endParaRPr>
          </a:p>
        </p:txBody>
      </p:sp>
    </p:spTree>
    <p:extLst>
      <p:ext uri="{BB962C8B-B14F-4D97-AF65-F5344CB8AC3E}">
        <p14:creationId xmlns:p14="http://schemas.microsoft.com/office/powerpoint/2010/main" val="16258666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latin typeface="GE Inspira Pitch Regular" charset="0"/>
              </a:rPr>
              <a:pPr eaLnBrk="1" hangingPunct="1"/>
              <a:t>125</a:t>
            </a:fld>
            <a:endParaRPr lang="en-GB" dirty="0">
              <a:latin typeface="GE Inspira Pitch Regular" charset="0"/>
            </a:endParaRPr>
          </a:p>
        </p:txBody>
      </p:sp>
    </p:spTree>
    <p:extLst>
      <p:ext uri="{BB962C8B-B14F-4D97-AF65-F5344CB8AC3E}">
        <p14:creationId xmlns:p14="http://schemas.microsoft.com/office/powerpoint/2010/main" val="150653862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43000" y="685800"/>
            <a:ext cx="4572000" cy="3429000"/>
          </a:xfrm>
          <a:ln/>
        </p:spPr>
      </p:sp>
      <p:sp>
        <p:nvSpPr>
          <p:cNvPr id="2253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1D97E90-4F6F-3242-8FB5-5427FE977DC9}" type="slidenum">
              <a:rPr lang="en-GB" sz="1200">
                <a:latin typeface="GE Inspira Pitch Regular" charset="0"/>
              </a:rPr>
              <a:pPr eaLnBrk="1" hangingPunct="1"/>
              <a:t>126</a:t>
            </a:fld>
            <a:endParaRPr lang="en-GB" sz="1200" dirty="0">
              <a:latin typeface="GE Inspira Pitch Regular" charset="0"/>
            </a:endParaRPr>
          </a:p>
        </p:txBody>
      </p:sp>
    </p:spTree>
    <p:extLst>
      <p:ext uri="{BB962C8B-B14F-4D97-AF65-F5344CB8AC3E}">
        <p14:creationId xmlns:p14="http://schemas.microsoft.com/office/powerpoint/2010/main" val="13243595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43000" y="685800"/>
            <a:ext cx="4572000" cy="3429000"/>
          </a:xfrm>
          <a:ln/>
        </p:spPr>
      </p:sp>
      <p:sp>
        <p:nvSpPr>
          <p:cNvPr id="2457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ACA7293-982A-8146-BDF5-51924017D64A}" type="slidenum">
              <a:rPr lang="en-GB" sz="1200">
                <a:latin typeface="GE Inspira Pitch Regular" charset="0"/>
              </a:rPr>
              <a:pPr eaLnBrk="1" hangingPunct="1"/>
              <a:t>129</a:t>
            </a:fld>
            <a:endParaRPr lang="en-GB" sz="1200" dirty="0">
              <a:latin typeface="GE Inspira Pitch Regular" charset="0"/>
            </a:endParaRPr>
          </a:p>
        </p:txBody>
      </p:sp>
    </p:spTree>
    <p:extLst>
      <p:ext uri="{BB962C8B-B14F-4D97-AF65-F5344CB8AC3E}">
        <p14:creationId xmlns:p14="http://schemas.microsoft.com/office/powerpoint/2010/main" val="12876832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43000" y="685800"/>
            <a:ext cx="4572000" cy="3429000"/>
          </a:xfrm>
          <a:ln/>
        </p:spPr>
      </p:sp>
      <p:sp>
        <p:nvSpPr>
          <p:cNvPr id="2457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8BAA410-026C-DF40-BD58-611DE949A952}" type="slidenum">
              <a:rPr lang="en-GB" sz="1200">
                <a:latin typeface="GE Inspira Pitch Regular" charset="0"/>
              </a:rPr>
              <a:pPr eaLnBrk="1" hangingPunct="1"/>
              <a:t>130</a:t>
            </a:fld>
            <a:endParaRPr lang="en-GB" sz="1200" dirty="0">
              <a:latin typeface="GE Inspira Pitch Regular" charset="0"/>
            </a:endParaRPr>
          </a:p>
        </p:txBody>
      </p:sp>
    </p:spTree>
    <p:extLst>
      <p:ext uri="{BB962C8B-B14F-4D97-AF65-F5344CB8AC3E}">
        <p14:creationId xmlns:p14="http://schemas.microsoft.com/office/powerpoint/2010/main" val="158231116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xfrm>
            <a:off x="1143000" y="685800"/>
            <a:ext cx="4572000" cy="3429000"/>
          </a:xfrm>
          <a:ln/>
        </p:spPr>
      </p:sp>
      <p:sp>
        <p:nvSpPr>
          <p:cNvPr id="3072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E6461BA-3C98-804B-A867-D0591E900217}" type="slidenum">
              <a:rPr lang="en-GB" sz="1200">
                <a:latin typeface="GE Inspira Pitch Regular" charset="0"/>
              </a:rPr>
              <a:pPr eaLnBrk="1" hangingPunct="1"/>
              <a:t>131</a:t>
            </a:fld>
            <a:endParaRPr lang="en-GB" sz="1200" dirty="0">
              <a:latin typeface="GE Inspira Pitch Regular" charset="0"/>
            </a:endParaRPr>
          </a:p>
        </p:txBody>
      </p:sp>
    </p:spTree>
    <p:extLst>
      <p:ext uri="{BB962C8B-B14F-4D97-AF65-F5344CB8AC3E}">
        <p14:creationId xmlns:p14="http://schemas.microsoft.com/office/powerpoint/2010/main" val="3020384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xfrm>
            <a:off x="1143000" y="685800"/>
            <a:ext cx="4572000" cy="3429000"/>
          </a:xfrm>
          <a:ln/>
        </p:spPr>
      </p:sp>
      <p:sp>
        <p:nvSpPr>
          <p:cNvPr id="32770"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51" tIns="45327" rIns="90651" bIns="45327"/>
          <a:lstStyle/>
          <a:p>
            <a:endParaRPr lang="en-GB" dirty="0"/>
          </a:p>
        </p:txBody>
      </p:sp>
    </p:spTree>
    <p:extLst>
      <p:ext uri="{BB962C8B-B14F-4D97-AF65-F5344CB8AC3E}">
        <p14:creationId xmlns:p14="http://schemas.microsoft.com/office/powerpoint/2010/main" val="9441301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fld id="{EC01D0B8-5D13-E14E-9AC9-B2EE8D9A8B67}" type="slidenum">
              <a:rPr lang="en-GB" altLang="en-US" sz="1200">
                <a:solidFill>
                  <a:schemeClr val="tx1"/>
                </a:solidFill>
              </a:rPr>
              <a:pPr eaLnBrk="1" hangingPunct="1"/>
              <a:t>133</a:t>
            </a:fld>
            <a:endParaRPr lang="en-GB" altLang="en-US" sz="1200">
              <a:solidFill>
                <a:schemeClr val="tx1"/>
              </a:solidFill>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a:lstStyle/>
          <a:p>
            <a:pPr eaLnBrk="1" hangingPunct="1"/>
            <a:endParaRPr lang="en-US" altLang="en-US"/>
          </a:p>
        </p:txBody>
      </p:sp>
    </p:spTree>
    <p:extLst>
      <p:ext uri="{BB962C8B-B14F-4D97-AF65-F5344CB8AC3E}">
        <p14:creationId xmlns:p14="http://schemas.microsoft.com/office/powerpoint/2010/main" val="4980947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A999F0-D268-7344-8C96-E373B11314B4}" type="slidenum">
              <a:rPr lang="en-GB" sz="1200">
                <a:latin typeface="GE Inspira Pitch Regular" charset="0"/>
              </a:rPr>
              <a:pPr eaLnBrk="1" hangingPunct="1"/>
              <a:t>135</a:t>
            </a:fld>
            <a:endParaRPr lang="en-GB" sz="1200" dirty="0">
              <a:latin typeface="GE Inspira Pitch Regular" charset="0"/>
            </a:endParaRPr>
          </a:p>
        </p:txBody>
      </p:sp>
    </p:spTree>
    <p:extLst>
      <p:ext uri="{BB962C8B-B14F-4D97-AF65-F5344CB8AC3E}">
        <p14:creationId xmlns:p14="http://schemas.microsoft.com/office/powerpoint/2010/main" val="13550220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43000" y="685800"/>
            <a:ext cx="4572000" cy="3429000"/>
          </a:xfrm>
          <a:ln/>
        </p:spPr>
      </p:sp>
      <p:sp>
        <p:nvSpPr>
          <p:cNvPr id="3891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89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2BDAC44-39A6-7A41-99CF-DD6849CEB9F7}" type="slidenum">
              <a:rPr lang="en-GB" sz="1200">
                <a:latin typeface="GE Inspira Pitch Regular" charset="0"/>
              </a:rPr>
              <a:pPr eaLnBrk="1" hangingPunct="1"/>
              <a:t>136</a:t>
            </a:fld>
            <a:endParaRPr lang="en-GB" sz="1200" dirty="0">
              <a:latin typeface="GE Inspira Pitch Regular" charset="0"/>
            </a:endParaRPr>
          </a:p>
        </p:txBody>
      </p:sp>
    </p:spTree>
    <p:extLst>
      <p:ext uri="{BB962C8B-B14F-4D97-AF65-F5344CB8AC3E}">
        <p14:creationId xmlns:p14="http://schemas.microsoft.com/office/powerpoint/2010/main" val="901707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wmf"/><Relationship Id="rId5" Type="http://schemas.openxmlformats.org/officeDocument/2006/relationships/image" Target="../media/image2.png"/><Relationship Id="rId6" Type="http://schemas.openxmlformats.org/officeDocument/2006/relationships/image" Target="../media/image3.jpeg"/><Relationship Id="rId1" Type="http://schemas.openxmlformats.org/officeDocument/2006/relationships/vmlDrawing" Target="../drawings/vmlDrawing1.vml"/><Relationship Id="rId2"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3249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49133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a:prstGeom prst="rect">
            <a:avLst/>
          </a:prstGeom>
        </p:spPr>
        <p:txBody>
          <a:bodyPr/>
          <a:lstStyle>
            <a:lvl1pPr>
              <a:defRPr b="0" i="0">
                <a:latin typeface="GE Inspira Pitch Regular"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685800" y="990600"/>
            <a:ext cx="7807569" cy="5067300"/>
          </a:xfrm>
          <a:prstGeom prst="rect">
            <a:avLst/>
          </a:prstGeom>
        </p:spPr>
        <p:txBody>
          <a:bodyPr/>
          <a:lstStyle>
            <a:lvl1pPr>
              <a:defRPr b="0" i="0">
                <a:latin typeface="GE Inspira Pitch Regular" charset="0"/>
              </a:defRPr>
            </a:lvl1pPr>
            <a:lvl2pPr>
              <a:defRPr b="0" i="0">
                <a:latin typeface="GE Inspira Pitch Regular" charset="0"/>
              </a:defRPr>
            </a:lvl2pPr>
            <a:lvl3pPr>
              <a:defRPr b="0" i="0">
                <a:latin typeface="GE Inspira Pitch Regular" charset="0"/>
              </a:defRPr>
            </a:lvl3pPr>
            <a:lvl4pPr>
              <a:defRPr b="0" i="0">
                <a:latin typeface="GE Inspira Pitch Regular" charset="0"/>
              </a:defRPr>
            </a:lvl4pPr>
            <a:lvl5pPr>
              <a:defRPr b="0" i="0">
                <a:latin typeface="GE Inspira Pitch Regular"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Slide Number Placeholder 5"/>
          <p:cNvSpPr>
            <a:spLocks noGrp="1"/>
          </p:cNvSpPr>
          <p:nvPr>
            <p:ph type="sldNum" sz="quarter" idx="4"/>
          </p:nvPr>
        </p:nvSpPr>
        <p:spPr>
          <a:xfrm>
            <a:off x="6836303" y="6370865"/>
            <a:ext cx="2133600" cy="365125"/>
          </a:xfrm>
          <a:prstGeom prst="rect">
            <a:avLst/>
          </a:prstGeom>
        </p:spPr>
        <p:txBody>
          <a:bodyPr vert="horz" lIns="91440" tIns="45720" rIns="91440" bIns="45720" rtlCol="0" anchor="ctr"/>
          <a:lstStyle>
            <a:lvl1pPr algn="r">
              <a:defRPr sz="600" b="0" i="0">
                <a:solidFill>
                  <a:schemeClr val="tx1"/>
                </a:solidFill>
                <a:latin typeface="GE Inspira Pitch Regular" charset="0"/>
              </a:defRPr>
            </a:lvl1pPr>
          </a:lstStyle>
          <a:p>
            <a:fld id="{5B5001F5-E7B9-4741-B997-DC6E1D931256}" type="slidenum">
              <a:rPr lang="en-US" smtClean="0"/>
              <a:pPr/>
              <a:t>‹#›</a:t>
            </a:fld>
            <a:endParaRPr lang="en-US" dirty="0"/>
          </a:p>
        </p:txBody>
      </p:sp>
    </p:spTree>
    <p:extLst>
      <p:ext uri="{BB962C8B-B14F-4D97-AF65-F5344CB8AC3E}">
        <p14:creationId xmlns:p14="http://schemas.microsoft.com/office/powerpoint/2010/main" val="130232582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a:prstGeom prst="rect">
            <a:avLst/>
          </a:prstGeom>
        </p:spPr>
        <p:txBody>
          <a:bodyPr/>
          <a:lstStyle>
            <a:lvl1pPr>
              <a:defRPr b="0" i="0">
                <a:latin typeface="GE Inspira Pitch Regular"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685803" y="990607"/>
            <a:ext cx="3815863" cy="4975225"/>
          </a:xfrm>
          <a:prstGeom prst="rect">
            <a:avLst/>
          </a:prstGeom>
        </p:spPr>
        <p:txBody>
          <a:bodyPr/>
          <a:lstStyle>
            <a:lvl1pPr>
              <a:defRPr sz="2101" b="0" i="0">
                <a:latin typeface="GE Inspira Pitch Regular" charset="0"/>
              </a:defRPr>
            </a:lvl1pPr>
            <a:lvl2pPr>
              <a:defRPr sz="1800" b="0" i="0">
                <a:latin typeface="GE Inspira Pitch Regular" charset="0"/>
              </a:defRPr>
            </a:lvl2pPr>
            <a:lvl3pPr>
              <a:defRPr sz="1500" b="0" i="0">
                <a:latin typeface="GE Inspira Pitch Regular" charset="0"/>
              </a:defRPr>
            </a:lvl3pPr>
            <a:lvl4pPr>
              <a:defRPr sz="1350" b="0" i="0">
                <a:latin typeface="GE Inspira Pitch Regular" charset="0"/>
              </a:defRPr>
            </a:lvl4pPr>
            <a:lvl5pPr>
              <a:defRPr sz="1350" b="0" i="0">
                <a:latin typeface="GE Inspira Pitch Regular" charset="0"/>
              </a:defRPr>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2338" y="990607"/>
            <a:ext cx="3815863" cy="4975225"/>
          </a:xfrm>
          <a:prstGeom prst="rect">
            <a:avLst/>
          </a:prstGeom>
        </p:spPr>
        <p:txBody>
          <a:bodyPr/>
          <a:lstStyle>
            <a:lvl1pPr>
              <a:defRPr sz="2101" b="0" i="0">
                <a:latin typeface="GE Inspira Pitch Regular" charset="0"/>
              </a:defRPr>
            </a:lvl1pPr>
            <a:lvl2pPr>
              <a:defRPr sz="1800" b="0" i="0">
                <a:latin typeface="GE Inspira Pitch Regular" charset="0"/>
              </a:defRPr>
            </a:lvl2pPr>
            <a:lvl3pPr>
              <a:defRPr sz="1500" b="0" i="0">
                <a:latin typeface="GE Inspira Pitch Regular" charset="0"/>
              </a:defRPr>
            </a:lvl3pPr>
            <a:lvl4pPr>
              <a:defRPr sz="1350" b="0" i="0">
                <a:latin typeface="GE Inspira Pitch Regular" charset="0"/>
              </a:defRPr>
            </a:lvl4pPr>
            <a:lvl5pPr>
              <a:defRPr sz="1350" b="0" i="0">
                <a:latin typeface="GE Inspira Pitch Regular" charset="0"/>
              </a:defRPr>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Slide Number Placeholder 5"/>
          <p:cNvSpPr>
            <a:spLocks noGrp="1"/>
          </p:cNvSpPr>
          <p:nvPr>
            <p:ph type="sldNum" sz="quarter" idx="4"/>
          </p:nvPr>
        </p:nvSpPr>
        <p:spPr>
          <a:xfrm>
            <a:off x="6836303" y="6356351"/>
            <a:ext cx="2133600" cy="365125"/>
          </a:xfrm>
          <a:prstGeom prst="rect">
            <a:avLst/>
          </a:prstGeom>
        </p:spPr>
        <p:txBody>
          <a:bodyPr vert="horz" lIns="91440" tIns="45720" rIns="91440" bIns="45720" rtlCol="0" anchor="ctr"/>
          <a:lstStyle>
            <a:lvl1pPr algn="r">
              <a:defRPr sz="600" b="0" i="0">
                <a:solidFill>
                  <a:schemeClr val="tx1"/>
                </a:solidFill>
                <a:latin typeface="GE Inspira Pitch Regular" charset="0"/>
              </a:defRPr>
            </a:lvl1pPr>
          </a:lstStyle>
          <a:p>
            <a:fld id="{5B5001F5-E7B9-4741-B997-DC6E1D931256}" type="slidenum">
              <a:rPr lang="en-US" smtClean="0"/>
              <a:pPr/>
              <a:t>‹#›</a:t>
            </a:fld>
            <a:endParaRPr lang="en-US" dirty="0"/>
          </a:p>
        </p:txBody>
      </p:sp>
    </p:spTree>
    <p:extLst>
      <p:ext uri="{BB962C8B-B14F-4D97-AF65-F5344CB8AC3E}">
        <p14:creationId xmlns:p14="http://schemas.microsoft.com/office/powerpoint/2010/main" val="1341014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a:prstGeom prst="rect">
            <a:avLst/>
          </a:prstGeom>
        </p:spPr>
        <p:txBody>
          <a:bodyPr/>
          <a:lstStyle>
            <a:lvl1pPr>
              <a:defRPr b="0" i="0">
                <a:latin typeface="GE Inspira Pitch Regular" charset="0"/>
              </a:defRPr>
            </a:lvl1pPr>
          </a:lstStyle>
          <a:p>
            <a:r>
              <a:rPr lang="en-US" dirty="0" smtClean="0"/>
              <a:t>Click to edit Master title style</a:t>
            </a:r>
            <a:endParaRPr lang="en-GB" dirty="0"/>
          </a:p>
        </p:txBody>
      </p:sp>
      <p:sp>
        <p:nvSpPr>
          <p:cNvPr id="3" name="Slide Number Placeholder 5"/>
          <p:cNvSpPr>
            <a:spLocks noGrp="1"/>
          </p:cNvSpPr>
          <p:nvPr>
            <p:ph type="sldNum" sz="quarter" idx="4"/>
          </p:nvPr>
        </p:nvSpPr>
        <p:spPr>
          <a:xfrm>
            <a:off x="6836303" y="6356351"/>
            <a:ext cx="2133600" cy="365125"/>
          </a:xfrm>
          <a:prstGeom prst="rect">
            <a:avLst/>
          </a:prstGeom>
        </p:spPr>
        <p:txBody>
          <a:bodyPr vert="horz" lIns="91440" tIns="45720" rIns="91440" bIns="45720" rtlCol="0" anchor="ctr"/>
          <a:lstStyle>
            <a:lvl1pPr algn="r">
              <a:defRPr sz="600" b="0" i="0">
                <a:solidFill>
                  <a:schemeClr val="tx1"/>
                </a:solidFill>
                <a:latin typeface="GE Inspira Pitch Regular" charset="0"/>
              </a:defRPr>
            </a:lvl1pPr>
          </a:lstStyle>
          <a:p>
            <a:fld id="{5B5001F5-E7B9-4741-B997-DC6E1D931256}" type="slidenum">
              <a:rPr lang="en-US" smtClean="0"/>
              <a:pPr/>
              <a:t>‹#›</a:t>
            </a:fld>
            <a:endParaRPr lang="en-US" dirty="0"/>
          </a:p>
        </p:txBody>
      </p:sp>
    </p:spTree>
    <p:extLst>
      <p:ext uri="{BB962C8B-B14F-4D97-AF65-F5344CB8AC3E}">
        <p14:creationId xmlns:p14="http://schemas.microsoft.com/office/powerpoint/2010/main" val="18294321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a:prstGeom prst="rect">
            <a:avLst/>
          </a:prstGeom>
        </p:spPr>
        <p:txBody>
          <a:bodyPr/>
          <a:lstStyle/>
          <a:p>
            <a:r>
              <a:rPr lang="en-US" dirty="0" smtClean="0"/>
              <a:t>Click to edit Master title style</a:t>
            </a:r>
            <a:endParaRPr lang="en-GB" dirty="0"/>
          </a:p>
        </p:txBody>
      </p:sp>
      <p:sp>
        <p:nvSpPr>
          <p:cNvPr id="3" name="ClipArt Placeholder 2"/>
          <p:cNvSpPr>
            <a:spLocks noGrp="1"/>
          </p:cNvSpPr>
          <p:nvPr>
            <p:ph type="clipArt" sz="half" idx="1"/>
          </p:nvPr>
        </p:nvSpPr>
        <p:spPr>
          <a:xfrm>
            <a:off x="685803" y="990607"/>
            <a:ext cx="3815863" cy="4975225"/>
          </a:xfrm>
          <a:prstGeom prst="rect">
            <a:avLst/>
          </a:prstGeom>
        </p:spPr>
        <p:txBody>
          <a:bodyPr/>
          <a:lstStyle/>
          <a:p>
            <a:pPr lvl="0"/>
            <a:endParaRPr lang="en-GB" noProof="0" smtClean="0"/>
          </a:p>
        </p:txBody>
      </p:sp>
      <p:sp>
        <p:nvSpPr>
          <p:cNvPr id="4" name="Text Placeholder 3"/>
          <p:cNvSpPr>
            <a:spLocks noGrp="1"/>
          </p:cNvSpPr>
          <p:nvPr>
            <p:ph type="body" sz="half" idx="2"/>
          </p:nvPr>
        </p:nvSpPr>
        <p:spPr>
          <a:xfrm>
            <a:off x="4642338" y="990607"/>
            <a:ext cx="3815863" cy="49752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882951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a:prstGeom prst="rect">
            <a:avLst/>
          </a:prstGeo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0" y="990666"/>
            <a:ext cx="7772400" cy="241141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85800" y="3554413"/>
            <a:ext cx="7772400" cy="241141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400115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amp; Content - Large  Font">
    <p:spTree>
      <p:nvGrpSpPr>
        <p:cNvPr id="1" name=""/>
        <p:cNvGrpSpPr/>
        <p:nvPr/>
      </p:nvGrpSpPr>
      <p:grpSpPr>
        <a:xfrm>
          <a:off x="0" y="0"/>
          <a:ext cx="0" cy="0"/>
          <a:chOff x="0" y="0"/>
          <a:chExt cx="0" cy="0"/>
        </a:xfrm>
      </p:grpSpPr>
      <p:sp>
        <p:nvSpPr>
          <p:cNvPr id="9" name="Slide Number Placeholder 5"/>
          <p:cNvSpPr txBox="1">
            <a:spLocks/>
          </p:cNvSpPr>
          <p:nvPr/>
        </p:nvSpPr>
        <p:spPr>
          <a:xfrm>
            <a:off x="7003515" y="6553583"/>
            <a:ext cx="2133600" cy="365125"/>
          </a:xfrm>
          <a:prstGeom prst="rect">
            <a:avLst/>
          </a:prstGeom>
        </p:spPr>
        <p:txBody>
          <a:bodyPr vert="horz" lIns="68598" tIns="34299" rIns="68598" bIns="34299" rtlCol="0" anchor="ctr"/>
          <a:lstStyle>
            <a:defPPr>
              <a:defRPr lang="en-US"/>
            </a:defPPr>
            <a:lvl1pPr algn="r" rtl="0" fontAlgn="base">
              <a:spcBef>
                <a:spcPct val="0"/>
              </a:spcBef>
              <a:spcAft>
                <a:spcPct val="0"/>
              </a:spcAft>
              <a:defRPr sz="800" kern="1200">
                <a:solidFill>
                  <a:srgbClr val="0070C0"/>
                </a:solidFill>
                <a:latin typeface="GE Inspira Pitch" pitchFamily="34" charset="0"/>
                <a:ea typeface="+mn-ea"/>
                <a:cs typeface="Arial" charset="0"/>
              </a:defRPr>
            </a:lvl1pPr>
            <a:lvl2pPr marL="457200" algn="l" rtl="0" fontAlgn="base">
              <a:spcBef>
                <a:spcPct val="0"/>
              </a:spcBef>
              <a:spcAft>
                <a:spcPct val="0"/>
              </a:spcAft>
              <a:defRPr sz="3200" kern="1200">
                <a:solidFill>
                  <a:schemeClr val="tx1"/>
                </a:solidFill>
                <a:latin typeface="GE Inspira Pitch" pitchFamily="34" charset="0"/>
                <a:ea typeface="+mn-ea"/>
                <a:cs typeface="Arial" charset="0"/>
              </a:defRPr>
            </a:lvl2pPr>
            <a:lvl3pPr marL="914400" algn="l" rtl="0" fontAlgn="base">
              <a:spcBef>
                <a:spcPct val="0"/>
              </a:spcBef>
              <a:spcAft>
                <a:spcPct val="0"/>
              </a:spcAft>
              <a:defRPr sz="3200" kern="1200">
                <a:solidFill>
                  <a:schemeClr val="tx1"/>
                </a:solidFill>
                <a:latin typeface="GE Inspira Pitch" pitchFamily="34" charset="0"/>
                <a:ea typeface="+mn-ea"/>
                <a:cs typeface="Arial" charset="0"/>
              </a:defRPr>
            </a:lvl3pPr>
            <a:lvl4pPr marL="1371600" algn="l" rtl="0" fontAlgn="base">
              <a:spcBef>
                <a:spcPct val="0"/>
              </a:spcBef>
              <a:spcAft>
                <a:spcPct val="0"/>
              </a:spcAft>
              <a:defRPr sz="3200" kern="1200">
                <a:solidFill>
                  <a:schemeClr val="tx1"/>
                </a:solidFill>
                <a:latin typeface="GE Inspira Pitch" pitchFamily="34" charset="0"/>
                <a:ea typeface="+mn-ea"/>
                <a:cs typeface="Arial" charset="0"/>
              </a:defRPr>
            </a:lvl4pPr>
            <a:lvl5pPr marL="1828800" algn="l" rtl="0" fontAlgn="base">
              <a:spcBef>
                <a:spcPct val="0"/>
              </a:spcBef>
              <a:spcAft>
                <a:spcPct val="0"/>
              </a:spcAft>
              <a:defRPr sz="3200" kern="1200">
                <a:solidFill>
                  <a:schemeClr val="tx1"/>
                </a:solidFill>
                <a:latin typeface="GE Inspira Pitch" pitchFamily="34" charset="0"/>
                <a:ea typeface="+mn-ea"/>
                <a:cs typeface="Arial" charset="0"/>
              </a:defRPr>
            </a:lvl5pPr>
            <a:lvl6pPr marL="2286000" algn="l" defTabSz="914400" rtl="0" eaLnBrk="1" latinLnBrk="0" hangingPunct="1">
              <a:defRPr sz="3200" kern="1200">
                <a:solidFill>
                  <a:schemeClr val="tx1"/>
                </a:solidFill>
                <a:latin typeface="GE Inspira Pitch" pitchFamily="34" charset="0"/>
                <a:ea typeface="+mn-ea"/>
                <a:cs typeface="Arial" charset="0"/>
              </a:defRPr>
            </a:lvl6pPr>
            <a:lvl7pPr marL="2743200" algn="l" defTabSz="914400" rtl="0" eaLnBrk="1" latinLnBrk="0" hangingPunct="1">
              <a:defRPr sz="3200" kern="1200">
                <a:solidFill>
                  <a:schemeClr val="tx1"/>
                </a:solidFill>
                <a:latin typeface="GE Inspira Pitch" pitchFamily="34" charset="0"/>
                <a:ea typeface="+mn-ea"/>
                <a:cs typeface="Arial" charset="0"/>
              </a:defRPr>
            </a:lvl7pPr>
            <a:lvl8pPr marL="3200400" algn="l" defTabSz="914400" rtl="0" eaLnBrk="1" latinLnBrk="0" hangingPunct="1">
              <a:defRPr sz="3200" kern="1200">
                <a:solidFill>
                  <a:schemeClr val="tx1"/>
                </a:solidFill>
                <a:latin typeface="GE Inspira Pitch" pitchFamily="34" charset="0"/>
                <a:ea typeface="+mn-ea"/>
                <a:cs typeface="Arial" charset="0"/>
              </a:defRPr>
            </a:lvl8pPr>
            <a:lvl9pPr marL="3657600" algn="l" defTabSz="914400" rtl="0" eaLnBrk="1" latinLnBrk="0" hangingPunct="1">
              <a:defRPr sz="3200" kern="1200">
                <a:solidFill>
                  <a:schemeClr val="tx1"/>
                </a:solidFill>
                <a:latin typeface="GE Inspira Pitch" pitchFamily="34" charset="0"/>
                <a:ea typeface="+mn-ea"/>
                <a:cs typeface="Arial" charset="0"/>
              </a:defRPr>
            </a:lvl9pPr>
          </a:lstStyle>
          <a:p>
            <a:fld id="{5B5001F5-E7B9-4741-B997-DC6E1D931256}" type="slidenum">
              <a:rPr lang="en-US" sz="600" smtClean="0">
                <a:solidFill>
                  <a:srgbClr val="414141"/>
                </a:solidFill>
                <a:latin typeface="GE Inspira" panose="020F0603030400020203" pitchFamily="34" charset="0"/>
              </a:rPr>
              <a:pPr/>
              <a:t>‹#›</a:t>
            </a:fld>
            <a:endParaRPr lang="en-US" sz="600" dirty="0">
              <a:solidFill>
                <a:srgbClr val="414141"/>
              </a:solidFill>
              <a:latin typeface="GE Inspira" panose="020F0603030400020203" pitchFamily="34" charset="0"/>
            </a:endParaRPr>
          </a:p>
        </p:txBody>
      </p:sp>
      <p:sp>
        <p:nvSpPr>
          <p:cNvPr id="8" name="Text Placeholder 2"/>
          <p:cNvSpPr>
            <a:spLocks noGrp="1"/>
          </p:cNvSpPr>
          <p:nvPr>
            <p:ph idx="1" hasCustomPrompt="1"/>
          </p:nvPr>
        </p:nvSpPr>
        <p:spPr>
          <a:xfrm>
            <a:off x="574625" y="928336"/>
            <a:ext cx="8229600" cy="5071088"/>
          </a:xfrm>
          <a:prstGeom prst="rect">
            <a:avLst/>
          </a:prstGeom>
        </p:spPr>
        <p:txBody>
          <a:bodyPr vert="horz" lIns="91440" tIns="45720" rIns="91440" bIns="45720" rtlCol="0">
            <a:normAutofit/>
          </a:bodyPr>
          <a:lstStyle>
            <a:lvl1pPr marL="0" marR="0" indent="0" algn="l" defTabSz="685983" rtl="0" eaLnBrk="1" fontAlgn="auto" latinLnBrk="0" hangingPunct="1">
              <a:lnSpc>
                <a:spcPct val="100000"/>
              </a:lnSpc>
              <a:spcBef>
                <a:spcPts val="900"/>
              </a:spcBef>
              <a:spcAft>
                <a:spcPts val="0"/>
              </a:spcAft>
              <a:buClrTx/>
              <a:buSzTx/>
              <a:buFont typeface="Arial" panose="020B0604020202020204" pitchFamily="34" charset="0"/>
              <a:buNone/>
              <a:tabLst/>
              <a:defRPr sz="2401">
                <a:solidFill>
                  <a:srgbClr val="005CB9"/>
                </a:solidFill>
                <a:latin typeface="GE Inspira" panose="020F0603030400020203" pitchFamily="34" charset="0"/>
              </a:defRPr>
            </a:lvl1pPr>
            <a:lvl2pPr marL="175069" indent="-169114">
              <a:spcBef>
                <a:spcPts val="900"/>
              </a:spcBef>
              <a:defRPr sz="2101">
                <a:solidFill>
                  <a:schemeClr val="tx1">
                    <a:lumMod val="65000"/>
                    <a:lumOff val="35000"/>
                  </a:schemeClr>
                </a:solidFill>
                <a:latin typeface="GE Inspira" panose="020F0603030400020203" pitchFamily="34" charset="0"/>
              </a:defRPr>
            </a:lvl2pPr>
            <a:lvl3pPr marL="433503" indent="-175069">
              <a:spcBef>
                <a:spcPts val="675"/>
              </a:spcBef>
              <a:defRPr sz="1800">
                <a:solidFill>
                  <a:schemeClr val="tx1">
                    <a:lumMod val="65000"/>
                    <a:lumOff val="35000"/>
                  </a:schemeClr>
                </a:solidFill>
                <a:latin typeface="GE Inspira" panose="020F0603030400020203" pitchFamily="34" charset="0"/>
              </a:defRPr>
            </a:lvl3pPr>
            <a:lvl4pPr marL="604999" indent="-170305">
              <a:spcBef>
                <a:spcPts val="450"/>
              </a:spcBef>
              <a:defRPr sz="1500">
                <a:solidFill>
                  <a:schemeClr val="tx1">
                    <a:lumMod val="65000"/>
                    <a:lumOff val="35000"/>
                  </a:schemeClr>
                </a:solidFill>
                <a:latin typeface="GE Inspira" panose="020F0603030400020203" pitchFamily="34" charset="0"/>
              </a:defRPr>
            </a:lvl4pPr>
            <a:lvl5pPr marL="769349" indent="-167923">
              <a:spcBef>
                <a:spcPts val="300"/>
              </a:spcBef>
              <a:defRPr sz="1350">
                <a:solidFill>
                  <a:schemeClr val="tx1">
                    <a:lumMod val="65000"/>
                    <a:lumOff val="35000"/>
                  </a:schemeClr>
                </a:solidFill>
                <a:latin typeface="GE Inspira" panose="020F0603030400020203" pitchFamily="34" charset="0"/>
              </a:defRPr>
            </a:lvl5pPr>
            <a:lvl6pPr marL="942036" indent="-171496">
              <a:spcBef>
                <a:spcPts val="225"/>
              </a:spcBef>
              <a:defRPr/>
            </a:lvl6pPr>
          </a:lstStyle>
          <a:p>
            <a:pPr lvl="0"/>
            <a:r>
              <a:rPr lang="en-US" dirty="0"/>
              <a:t>Click to edit Master text styles</a:t>
            </a:r>
          </a:p>
          <a:p>
            <a:pPr lvl="1"/>
            <a:r>
              <a:rPr lang="en-US" dirty="0"/>
              <a:t>Level 2</a:t>
            </a:r>
          </a:p>
          <a:p>
            <a:pPr lvl="2"/>
            <a:r>
              <a:rPr lang="en-US" dirty="0"/>
              <a:t>Level 3</a:t>
            </a:r>
          </a:p>
          <a:p>
            <a:pPr lvl="3"/>
            <a:r>
              <a:rPr lang="en-US" dirty="0"/>
              <a:t>Level 4</a:t>
            </a:r>
          </a:p>
          <a:p>
            <a:pPr lvl="4"/>
            <a:r>
              <a:rPr lang="en-US" dirty="0"/>
              <a:t>Level 5</a:t>
            </a:r>
          </a:p>
          <a:p>
            <a:pPr lvl="5"/>
            <a:r>
              <a:rPr lang="en-US" dirty="0"/>
              <a:t>Level 6</a:t>
            </a:r>
          </a:p>
        </p:txBody>
      </p:sp>
      <p:sp>
        <p:nvSpPr>
          <p:cNvPr id="2" name="Title 1"/>
          <p:cNvSpPr>
            <a:spLocks noGrp="1"/>
          </p:cNvSpPr>
          <p:nvPr>
            <p:ph type="title"/>
          </p:nvPr>
        </p:nvSpPr>
        <p:spPr>
          <a:xfrm>
            <a:off x="555815" y="274641"/>
            <a:ext cx="8130985" cy="543047"/>
          </a:xfrm>
          <a:prstGeom prst="rect">
            <a:avLst/>
          </a:prstGeom>
        </p:spPr>
        <p:txBody>
          <a:bodyPr>
            <a:noAutofit/>
          </a:bodyPr>
          <a:lstStyle>
            <a:lvl1pPr>
              <a:defRPr sz="3001">
                <a:solidFill>
                  <a:schemeClr val="tx1">
                    <a:lumMod val="65000"/>
                    <a:lumOff val="35000"/>
                  </a:schemeClr>
                </a:solidFill>
                <a:latin typeface="GE Inspira Medium" panose="020F0603030400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2003014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73038" y="722313"/>
            <a:ext cx="8621712" cy="546100"/>
          </a:xfrm>
          <a:prstGeom prst="rect">
            <a:avLst/>
          </a:prstGeom>
        </p:spPr>
        <p:txBody>
          <a:bodyPr/>
          <a:lstStyle>
            <a:lvl1pPr>
              <a:defRPr b="0" i="0">
                <a:latin typeface="GE Inspira Pitch Regular" charset="0"/>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160339" y="1690691"/>
            <a:ext cx="4240212" cy="4613275"/>
          </a:xfrm>
          <a:prstGeom prst="rect">
            <a:avLst/>
          </a:prstGeom>
        </p:spPr>
        <p:txBody>
          <a:bodyPr/>
          <a:lstStyle>
            <a:lvl1pPr>
              <a:defRPr b="0" i="0">
                <a:latin typeface="GE Inspira Pitch Regular" charset="0"/>
              </a:defRPr>
            </a:lvl1pPr>
            <a:lvl2pPr>
              <a:defRPr b="0" i="0">
                <a:latin typeface="GE Inspira Pitch Regular" charset="0"/>
              </a:defRPr>
            </a:lvl2pPr>
            <a:lvl3pPr>
              <a:defRPr b="0" i="0">
                <a:latin typeface="GE Inspira Pitch Regular" charset="0"/>
              </a:defRPr>
            </a:lvl3pPr>
            <a:lvl4pPr>
              <a:defRPr b="0" i="0">
                <a:latin typeface="GE Inspira Pitch Regular" charset="0"/>
              </a:defRPr>
            </a:lvl4pPr>
            <a:lvl5pPr>
              <a:defRPr b="0" i="0">
                <a:latin typeface="GE Inspira Pitch Regular"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4552950" y="1690691"/>
            <a:ext cx="4241800" cy="4613275"/>
          </a:xfrm>
          <a:prstGeom prst="rect">
            <a:avLst/>
          </a:prstGeom>
        </p:spPr>
        <p:txBody>
          <a:bodyPr/>
          <a:lstStyle>
            <a:lvl1pPr>
              <a:defRPr b="0" i="0">
                <a:latin typeface="GE Inspira Pitch Regular" charset="0"/>
              </a:defRPr>
            </a:lvl1pPr>
            <a:lvl2pPr>
              <a:defRPr b="0" i="0">
                <a:latin typeface="GE Inspira Pitch Regular" charset="0"/>
              </a:defRPr>
            </a:lvl2pPr>
            <a:lvl3pPr>
              <a:defRPr b="0" i="0">
                <a:latin typeface="GE Inspira Pitch Regular" charset="0"/>
              </a:defRPr>
            </a:lvl3pPr>
            <a:lvl4pPr>
              <a:defRPr b="0" i="0">
                <a:latin typeface="GE Inspira Pitch Regular" charset="0"/>
              </a:defRPr>
            </a:lvl4pPr>
            <a:lvl5pPr>
              <a:defRPr b="0" i="0">
                <a:latin typeface="GE Inspira Pitch Regular"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Slide Number Placeholder 5"/>
          <p:cNvSpPr>
            <a:spLocks noGrp="1"/>
          </p:cNvSpPr>
          <p:nvPr>
            <p:ph type="sldNum" sz="quarter" idx="4"/>
          </p:nvPr>
        </p:nvSpPr>
        <p:spPr>
          <a:xfrm>
            <a:off x="6553201" y="6356352"/>
            <a:ext cx="2133600" cy="365125"/>
          </a:xfrm>
          <a:prstGeom prst="rect">
            <a:avLst/>
          </a:prstGeom>
        </p:spPr>
        <p:txBody>
          <a:bodyPr vert="horz" lIns="91440" tIns="45720" rIns="91440" bIns="45720" rtlCol="0" anchor="ctr"/>
          <a:lstStyle>
            <a:lvl1pPr algn="r">
              <a:defRPr sz="600" b="0" i="0">
                <a:solidFill>
                  <a:schemeClr val="tx1">
                    <a:lumMod val="65000"/>
                    <a:lumOff val="35000"/>
                  </a:schemeClr>
                </a:solidFill>
                <a:latin typeface="GE Inspira Pitch Regular" charset="0"/>
              </a:defRPr>
            </a:lvl1pPr>
          </a:lstStyle>
          <a:p>
            <a:fld id="{5B5001F5-E7B9-4741-B997-DC6E1D931256}" type="slidenum">
              <a:rPr lang="en-US" smtClean="0"/>
              <a:pPr/>
              <a:t>‹#›</a:t>
            </a:fld>
            <a:endParaRPr lang="en-US" dirty="0"/>
          </a:p>
        </p:txBody>
      </p:sp>
    </p:spTree>
    <p:extLst>
      <p:ext uri="{BB962C8B-B14F-4D97-AF65-F5344CB8AC3E}">
        <p14:creationId xmlns:p14="http://schemas.microsoft.com/office/powerpoint/2010/main" val="1856707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1371600" y="3886200"/>
            <a:ext cx="6400800" cy="1752600"/>
          </a:xfrm>
        </p:spPr>
        <p:txBody>
          <a:bodyPr lIns="91440" tIns="45720" rIns="91440" bIns="45720"/>
          <a:lstStyle>
            <a:lvl1pPr marL="0" indent="0" algn="ctr">
              <a:buFont typeface="Symbol" pitchFamily="18" charset="2"/>
              <a:buNone/>
              <a:defRPr sz="3692" b="1"/>
            </a:lvl1pPr>
          </a:lstStyle>
          <a:p>
            <a:r>
              <a:rPr lang="en-GB"/>
              <a:t>Click to edit Master subtitle style</a:t>
            </a:r>
          </a:p>
        </p:txBody>
      </p:sp>
      <p:sp>
        <p:nvSpPr>
          <p:cNvPr id="10" name="Slide Number Placeholder 9"/>
          <p:cNvSpPr>
            <a:spLocks noGrp="1" noChangeArrowheads="1"/>
          </p:cNvSpPr>
          <p:nvPr>
            <p:ph type="sldNum" sz="quarter" idx="10"/>
          </p:nvPr>
        </p:nvSpPr>
        <p:spPr bwMode="auto">
          <a:xfrm>
            <a:off x="6948854" y="6597685"/>
            <a:ext cx="2133600" cy="14446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923">
                <a:latin typeface="Arial" charset="0"/>
              </a:defRPr>
            </a:lvl1pPr>
          </a:lstStyle>
          <a:p>
            <a:pPr fontAlgn="base">
              <a:spcBef>
                <a:spcPct val="0"/>
              </a:spcBef>
              <a:spcAft>
                <a:spcPct val="0"/>
              </a:spcAft>
              <a:defRPr/>
            </a:pPr>
            <a:fld id="{02AF96CE-4C0D-4785-A944-F42B802EB798}" type="slidenum">
              <a:rPr lang="en-GB">
                <a:solidFill>
                  <a:srgbClr val="000000"/>
                </a:solidFill>
              </a:rPr>
              <a:pPr fontAlgn="base">
                <a:spcBef>
                  <a:spcPct val="0"/>
                </a:spcBef>
                <a:spcAft>
                  <a:spcPct val="0"/>
                </a:spcAft>
                <a:defRPr/>
              </a:pPr>
              <a:t>‹#›</a:t>
            </a:fld>
            <a:endParaRPr lang="en-GB">
              <a:solidFill>
                <a:srgbClr val="000000"/>
              </a:solidFill>
            </a:endParaRPr>
          </a:p>
        </p:txBody>
      </p:sp>
      <p:sp>
        <p:nvSpPr>
          <p:cNvPr id="7" name="Text Box 11"/>
          <p:cNvSpPr txBox="1">
            <a:spLocks noChangeArrowheads="1"/>
          </p:cNvSpPr>
          <p:nvPr userDrawn="1"/>
        </p:nvSpPr>
        <p:spPr bwMode="auto">
          <a:xfrm>
            <a:off x="140193" y="6643688"/>
            <a:ext cx="1885453" cy="2058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fontAlgn="base">
              <a:spcBef>
                <a:spcPct val="0"/>
              </a:spcBef>
              <a:spcAft>
                <a:spcPct val="0"/>
              </a:spcAft>
              <a:defRPr/>
            </a:pPr>
            <a:r>
              <a:rPr lang="en-GB" sz="738" dirty="0" smtClean="0">
                <a:solidFill>
                  <a:srgbClr val="000000"/>
                </a:solidFill>
              </a:rPr>
              <a:t>Systems Engineering Short Course V2.8</a:t>
            </a:r>
          </a:p>
        </p:txBody>
      </p:sp>
      <p:sp>
        <p:nvSpPr>
          <p:cNvPr id="11" name="Rectangle 6"/>
          <p:cNvSpPr>
            <a:spLocks noChangeArrowheads="1"/>
          </p:cNvSpPr>
          <p:nvPr userDrawn="1"/>
        </p:nvSpPr>
        <p:spPr bwMode="auto">
          <a:xfrm>
            <a:off x="956408" y="5588000"/>
            <a:ext cx="7290289" cy="6540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r" eaLnBrk="0" fontAlgn="base" hangingPunct="0">
              <a:spcBef>
                <a:spcPct val="0"/>
              </a:spcBef>
              <a:spcAft>
                <a:spcPct val="0"/>
              </a:spcAft>
            </a:pPr>
            <a:r>
              <a:rPr lang="en-GB" sz="923">
                <a:solidFill>
                  <a:srgbClr val="000000"/>
                </a:solidFill>
              </a:rPr>
              <a:t>                             			             Copyright Notice: The work is unpublished but copyright exists and is held by BHW </a:t>
            </a:r>
          </a:p>
          <a:p>
            <a:pPr algn="r" eaLnBrk="0" fontAlgn="base" hangingPunct="0">
              <a:spcBef>
                <a:spcPct val="0"/>
              </a:spcBef>
              <a:spcAft>
                <a:spcPct val="0"/>
              </a:spcAft>
            </a:pPr>
            <a:r>
              <a:rPr lang="en-GB" sz="923">
                <a:solidFill>
                  <a:srgbClr val="000000"/>
                </a:solidFill>
              </a:rPr>
              <a:t>and the Systems Engineering Company. This  work must not be copied, distributed or otherwise </a:t>
            </a:r>
          </a:p>
          <a:p>
            <a:pPr algn="r" eaLnBrk="0" fontAlgn="base" hangingPunct="0">
              <a:spcBef>
                <a:spcPct val="0"/>
              </a:spcBef>
              <a:spcAft>
                <a:spcPct val="0"/>
              </a:spcAft>
            </a:pPr>
            <a:r>
              <a:rPr lang="en-GB" sz="923">
                <a:solidFill>
                  <a:srgbClr val="000000"/>
                </a:solidFill>
              </a:rPr>
              <a:t>used without the express permission of BHW</a:t>
            </a:r>
          </a:p>
        </p:txBody>
      </p:sp>
      <p:graphicFrame>
        <p:nvGraphicFramePr>
          <p:cNvPr id="12" name="Object 7"/>
          <p:cNvGraphicFramePr>
            <a:graphicFrameLocks noChangeAspect="1"/>
          </p:cNvGraphicFramePr>
          <p:nvPr userDrawn="1">
            <p:extLst/>
          </p:nvPr>
        </p:nvGraphicFramePr>
        <p:xfrm>
          <a:off x="981315" y="5681678"/>
          <a:ext cx="870438" cy="439737"/>
        </p:xfrm>
        <a:graphic>
          <a:graphicData uri="http://schemas.openxmlformats.org/presentationml/2006/ole">
            <mc:AlternateContent xmlns:mc="http://schemas.openxmlformats.org/markup-compatibility/2006">
              <mc:Choice xmlns:v="urn:schemas-microsoft-com:vml" Requires="v">
                <p:oleObj spid="_x0000_s1030" name="Picture" r:id="rId3" imgW="2193951" imgH="1100019" progId="Word.Picture.8">
                  <p:embed/>
                </p:oleObj>
              </mc:Choice>
              <mc:Fallback>
                <p:oleObj name="Picture" r:id="rId3" imgW="2193951" imgH="1100019"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1315" y="5681678"/>
                        <a:ext cx="870438" cy="4397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pic>
        <p:nvPicPr>
          <p:cNvPr id="13" name="Picture 8" descr="SE_logo"/>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947001" y="5661040"/>
            <a:ext cx="89242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5"/>
          <p:cNvPicPr>
            <a:picLocks noChangeAspect="1" noChangeArrowheads="1"/>
          </p:cNvPicPr>
          <p:nvPr userDrawn="1"/>
        </p:nvPicPr>
        <p:blipFill>
          <a:blip r:embed="rId6">
            <a:extLst>
              <a:ext uri="{28A0092B-C50C-407E-A947-70E740481C1C}">
                <a14:useLocalDpi xmlns:a14="http://schemas.microsoft.com/office/drawing/2010/main" val="0"/>
              </a:ext>
            </a:extLst>
          </a:blip>
          <a:srcRect r="48921"/>
          <a:stretch>
            <a:fillRect/>
          </a:stretch>
        </p:blipFill>
        <p:spPr bwMode="auto">
          <a:xfrm>
            <a:off x="5" y="0"/>
            <a:ext cx="4790343" cy="227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70269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marL="316531" indent="-316531">
              <a:buFont typeface="Arial"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1142120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4406935"/>
            <a:ext cx="7772400" cy="1362075"/>
          </a:xfrm>
        </p:spPr>
        <p:txBody>
          <a:bodyPr anchor="t"/>
          <a:lstStyle>
            <a:lvl1pPr algn="l">
              <a:defRPr sz="3692" b="1" cap="all"/>
            </a:lvl1pPr>
          </a:lstStyle>
          <a:p>
            <a:r>
              <a:rPr lang="en-US" smtClean="0"/>
              <a:t>Click to edit Master title style</a:t>
            </a:r>
            <a:endParaRPr lang="en-GB"/>
          </a:p>
        </p:txBody>
      </p:sp>
      <p:sp>
        <p:nvSpPr>
          <p:cNvPr id="3" name="Text Placeholder 2"/>
          <p:cNvSpPr>
            <a:spLocks noGrp="1"/>
          </p:cNvSpPr>
          <p:nvPr>
            <p:ph type="body" idx="1"/>
          </p:nvPr>
        </p:nvSpPr>
        <p:spPr>
          <a:xfrm>
            <a:off x="722435" y="2906713"/>
            <a:ext cx="7772400" cy="1500187"/>
          </a:xfrm>
        </p:spPr>
        <p:txBody>
          <a:bodyPr anchor="b"/>
          <a:lstStyle>
            <a:lvl1pPr marL="0" indent="0">
              <a:buNone/>
              <a:defRPr sz="1846"/>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en-US" smtClean="0"/>
              <a:t>Click to edit Master text styles</a:t>
            </a:r>
          </a:p>
        </p:txBody>
      </p:sp>
    </p:spTree>
    <p:extLst>
      <p:ext uri="{BB962C8B-B14F-4D97-AF65-F5344CB8AC3E}">
        <p14:creationId xmlns:p14="http://schemas.microsoft.com/office/powerpoint/2010/main" val="462663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3" y="990607"/>
            <a:ext cx="3815862" cy="4975225"/>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2338" y="990607"/>
            <a:ext cx="3815862" cy="4975225"/>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896880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066"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66"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287" y="1535113"/>
            <a:ext cx="4041531"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smtClean="0"/>
              <a:t>Click to edit Master text styles</a:t>
            </a:r>
          </a:p>
        </p:txBody>
      </p:sp>
      <p:sp>
        <p:nvSpPr>
          <p:cNvPr id="6" name="Content Placeholder 5"/>
          <p:cNvSpPr>
            <a:spLocks noGrp="1"/>
          </p:cNvSpPr>
          <p:nvPr>
            <p:ph sz="quarter" idx="4"/>
          </p:nvPr>
        </p:nvSpPr>
        <p:spPr>
          <a:xfrm>
            <a:off x="4645287" y="2174875"/>
            <a:ext cx="4041531"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4099906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692419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627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0"/>
            <a:ext cx="3008435" cy="1162050"/>
          </a:xfrm>
        </p:spPr>
        <p:txBody>
          <a:bodyPr anchor="b"/>
          <a:lstStyle>
            <a:lvl1pPr algn="l">
              <a:defRPr sz="1846" b="1"/>
            </a:lvl1pPr>
          </a:lstStyle>
          <a:p>
            <a:r>
              <a:rPr lang="en-US" smtClean="0"/>
              <a:t>Click to edit Master title style</a:t>
            </a:r>
            <a:endParaRPr lang="en-GB"/>
          </a:p>
        </p:txBody>
      </p:sp>
      <p:sp>
        <p:nvSpPr>
          <p:cNvPr id="3" name="Content Placeholder 2"/>
          <p:cNvSpPr>
            <a:spLocks noGrp="1"/>
          </p:cNvSpPr>
          <p:nvPr>
            <p:ph idx="1"/>
          </p:nvPr>
        </p:nvSpPr>
        <p:spPr>
          <a:xfrm>
            <a:off x="3575538" y="273085"/>
            <a:ext cx="5111262" cy="5853113"/>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7" y="1435103"/>
            <a:ext cx="3008435" cy="4691063"/>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smtClean="0"/>
              <a:t>Click to edit Master text styles</a:t>
            </a:r>
          </a:p>
        </p:txBody>
      </p:sp>
    </p:spTree>
    <p:extLst>
      <p:ext uri="{BB962C8B-B14F-4D97-AF65-F5344CB8AC3E}">
        <p14:creationId xmlns:p14="http://schemas.microsoft.com/office/powerpoint/2010/main" val="1463537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4800600"/>
            <a:ext cx="5486400" cy="566738"/>
          </a:xfrm>
        </p:spPr>
        <p:txBody>
          <a:bodyPr anchor="b"/>
          <a:lstStyle>
            <a:lvl1pPr algn="l">
              <a:defRPr sz="1846" b="1"/>
            </a:lvl1pPr>
          </a:lstStyle>
          <a:p>
            <a:r>
              <a:rPr lang="en-US" smtClean="0"/>
              <a:t>Click to edit Master title style</a:t>
            </a:r>
            <a:endParaRPr lang="en-GB"/>
          </a:p>
        </p:txBody>
      </p:sp>
      <p:sp>
        <p:nvSpPr>
          <p:cNvPr id="3" name="Picture Placeholder 2"/>
          <p:cNvSpPr>
            <a:spLocks noGrp="1"/>
          </p:cNvSpPr>
          <p:nvPr>
            <p:ph type="pic" idx="1"/>
          </p:nvPr>
        </p:nvSpPr>
        <p:spPr>
          <a:xfrm>
            <a:off x="1792166" y="612775"/>
            <a:ext cx="5486400" cy="4114800"/>
          </a:xfr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GB" noProof="0" smtClean="0"/>
          </a:p>
        </p:txBody>
      </p:sp>
      <p:sp>
        <p:nvSpPr>
          <p:cNvPr id="4" name="Text Placeholder 3"/>
          <p:cNvSpPr>
            <a:spLocks noGrp="1"/>
          </p:cNvSpPr>
          <p:nvPr>
            <p:ph type="body" sz="half" idx="2"/>
          </p:nvPr>
        </p:nvSpPr>
        <p:spPr>
          <a:xfrm>
            <a:off x="1792166" y="5367338"/>
            <a:ext cx="5486400" cy="804862"/>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smtClean="0"/>
              <a:t>Click to edit Master text styles</a:t>
            </a:r>
          </a:p>
        </p:txBody>
      </p:sp>
    </p:spTree>
    <p:extLst>
      <p:ext uri="{BB962C8B-B14F-4D97-AF65-F5344CB8AC3E}">
        <p14:creationId xmlns:p14="http://schemas.microsoft.com/office/powerpoint/2010/main" val="9653103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814012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35"/>
            <a:ext cx="2286000" cy="59658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7" y="35"/>
            <a:ext cx="6717323" cy="59658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740078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dirty="0" smtClean="0"/>
              <a:t>Click to edit Master title style</a:t>
            </a:r>
            <a:endParaRPr lang="en-GB" dirty="0"/>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smtClean="0"/>
          </a:p>
        </p:txBody>
      </p:sp>
      <p:sp>
        <p:nvSpPr>
          <p:cNvPr id="4" name="Text Placeholder 3"/>
          <p:cNvSpPr>
            <a:spLocks noGrp="1"/>
          </p:cNvSpPr>
          <p:nvPr>
            <p:ph type="body" sz="half" idx="2"/>
          </p:nvPr>
        </p:nvSpPr>
        <p:spPr>
          <a:xfrm>
            <a:off x="4642338" y="990607"/>
            <a:ext cx="3815862"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9146405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0.xml"/><Relationship Id="rId12" Type="http://schemas.openxmlformats.org/officeDocument/2006/relationships/slideLayout" Target="../slideLayouts/slideLayout21.xml"/><Relationship Id="rId13" Type="http://schemas.openxmlformats.org/officeDocument/2006/relationships/theme" Target="../theme/theme2.xml"/><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533380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4" r:id="rId3"/>
    <p:sldLayoutId id="2147483805" r:id="rId4"/>
    <p:sldLayoutId id="2147483806" r:id="rId5"/>
    <p:sldLayoutId id="2147483812" r:id="rId6"/>
    <p:sldLayoutId id="2147483813" r:id="rId7"/>
    <p:sldLayoutId id="2147483814" r:id="rId8"/>
    <p:sldLayoutId id="2147483815" r:id="rId9"/>
  </p:sldLayoutIdLst>
  <p:timing>
    <p:tnLst>
      <p:par>
        <p:cTn id="1" dur="indefinite" restart="never" nodeType="tmRoot"/>
      </p:par>
    </p:tnLst>
  </p:timing>
  <p:hf hdr="0" ftr="0" dt="0"/>
  <p:txStyles>
    <p:titleStyle>
      <a:lvl1pPr algn="ctr" defTabSz="685983" rtl="0" eaLnBrk="1" latinLnBrk="0" hangingPunct="1">
        <a:spcBef>
          <a:spcPct val="0"/>
        </a:spcBef>
        <a:buNone/>
        <a:defRPr sz="3301" kern="1200">
          <a:solidFill>
            <a:schemeClr val="tx1">
              <a:lumMod val="65000"/>
              <a:lumOff val="35000"/>
            </a:schemeClr>
          </a:solidFill>
          <a:latin typeface="+mj-lt"/>
          <a:ea typeface="+mj-ea"/>
          <a:cs typeface="+mj-cs"/>
        </a:defRPr>
      </a:lvl1pPr>
    </p:titleStyle>
    <p:bodyStyle>
      <a:lvl1pPr marL="257244" indent="-257244" algn="l" defTabSz="685983" rtl="0" eaLnBrk="1" latinLnBrk="0" hangingPunct="1">
        <a:spcBef>
          <a:spcPct val="20000"/>
        </a:spcBef>
        <a:buFont typeface="Arial" panose="020B0604020202020204" pitchFamily="34" charset="0"/>
        <a:buChar char="•"/>
        <a:defRPr sz="2401" kern="1200">
          <a:solidFill>
            <a:schemeClr val="tx1">
              <a:lumMod val="65000"/>
              <a:lumOff val="35000"/>
            </a:schemeClr>
          </a:solidFill>
          <a:latin typeface="+mn-lt"/>
          <a:ea typeface="+mn-ea"/>
          <a:cs typeface="+mn-cs"/>
        </a:defRPr>
      </a:lvl1pPr>
      <a:lvl2pPr marL="557361" indent="-214370" algn="l" defTabSz="685983" rtl="0" eaLnBrk="1" latinLnBrk="0" hangingPunct="1">
        <a:spcBef>
          <a:spcPct val="20000"/>
        </a:spcBef>
        <a:buFont typeface="Arial" panose="020B0604020202020204" pitchFamily="34" charset="0"/>
        <a:buChar char="–"/>
        <a:defRPr sz="2101" kern="1200">
          <a:solidFill>
            <a:schemeClr val="tx1">
              <a:lumMod val="65000"/>
              <a:lumOff val="35000"/>
            </a:schemeClr>
          </a:solidFill>
          <a:latin typeface="+mn-lt"/>
          <a:ea typeface="+mn-ea"/>
          <a:cs typeface="+mn-cs"/>
        </a:defRPr>
      </a:lvl2pPr>
      <a:lvl3pPr marL="857479" indent="-171496" algn="l" defTabSz="685983"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200470" indent="-171496" algn="l" defTabSz="685983" rtl="0" eaLnBrk="1" latinLnBrk="0" hangingPunct="1">
        <a:spcBef>
          <a:spcPct val="20000"/>
        </a:spcBef>
        <a:buFont typeface="Arial" panose="020B0604020202020204" pitchFamily="34" charset="0"/>
        <a:buChar char="–"/>
        <a:defRPr sz="1500" kern="1200">
          <a:solidFill>
            <a:schemeClr val="tx1">
              <a:lumMod val="65000"/>
              <a:lumOff val="35000"/>
            </a:schemeClr>
          </a:solidFill>
          <a:latin typeface="+mn-lt"/>
          <a:ea typeface="+mn-ea"/>
          <a:cs typeface="+mn-cs"/>
        </a:defRPr>
      </a:lvl4pPr>
      <a:lvl5pPr marL="1543461" indent="-171496" algn="l" defTabSz="685983" rtl="0" eaLnBrk="1" latinLnBrk="0" hangingPunct="1">
        <a:spcBef>
          <a:spcPct val="20000"/>
        </a:spcBef>
        <a:buFont typeface="Arial" panose="020B0604020202020204" pitchFamily="34" charset="0"/>
        <a:buChar char="»"/>
        <a:defRPr sz="1500" kern="1200">
          <a:solidFill>
            <a:schemeClr val="tx1">
              <a:lumMod val="65000"/>
              <a:lumOff val="35000"/>
            </a:schemeClr>
          </a:solidFill>
          <a:latin typeface="+mn-lt"/>
          <a:ea typeface="+mn-ea"/>
          <a:cs typeface="+mn-cs"/>
        </a:defRPr>
      </a:lvl5pPr>
      <a:lvl6pPr marL="1886453" indent="-171496" algn="l" defTabSz="6859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9444" indent="-171496" algn="l" defTabSz="6859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2436" indent="-171496" algn="l" defTabSz="6859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5427" indent="-171496" algn="l" defTabSz="6859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9080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31" name="Rectangle 7"/>
          <p:cNvSpPr>
            <a:spLocks noChangeArrowheads="1"/>
          </p:cNvSpPr>
          <p:nvPr/>
        </p:nvSpPr>
        <p:spPr bwMode="auto">
          <a:xfrm>
            <a:off x="6948854" y="6597685"/>
            <a:ext cx="2133600" cy="144463"/>
          </a:xfrm>
          <a:prstGeom prst="rect">
            <a:avLst/>
          </a:prstGeom>
          <a:noFill/>
          <a:ln w="9525">
            <a:noFill/>
            <a:miter lim="800000"/>
            <a:headEnd/>
            <a:tailEnd/>
          </a:ln>
          <a:effectLst/>
        </p:spPr>
        <p:txBody>
          <a:bodyPr/>
          <a:lstStyle/>
          <a:p>
            <a:pPr algn="r" fontAlgn="base">
              <a:spcBef>
                <a:spcPct val="0"/>
              </a:spcBef>
              <a:spcAft>
                <a:spcPct val="0"/>
              </a:spcAft>
              <a:defRPr/>
            </a:pPr>
            <a:fld id="{548BDBD9-A15A-44C8-848C-18B1AD985E88}" type="slidenum">
              <a:rPr lang="en-GB" sz="923">
                <a:solidFill>
                  <a:srgbClr val="000000"/>
                </a:solidFill>
              </a:rPr>
              <a:pPr algn="r" fontAlgn="base">
                <a:spcBef>
                  <a:spcPct val="0"/>
                </a:spcBef>
                <a:spcAft>
                  <a:spcPct val="0"/>
                </a:spcAft>
                <a:defRPr/>
              </a:pPr>
              <a:t>‹#›</a:t>
            </a:fld>
            <a:endParaRPr lang="en-GB" sz="923">
              <a:solidFill>
                <a:srgbClr val="000000"/>
              </a:solidFill>
            </a:endParaRPr>
          </a:p>
        </p:txBody>
      </p:sp>
      <p:sp>
        <p:nvSpPr>
          <p:cNvPr id="1028" name="Rectangle 10"/>
          <p:cNvSpPr>
            <a:spLocks noGrp="1" noChangeArrowheads="1"/>
          </p:cNvSpPr>
          <p:nvPr>
            <p:ph type="body" idx="1"/>
          </p:nvPr>
        </p:nvSpPr>
        <p:spPr bwMode="auto">
          <a:xfrm>
            <a:off x="685800" y="990600"/>
            <a:ext cx="7807569" cy="50673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en-US" dirty="0" smtClean="0"/>
              <a:t>Click here to edit master text styles</a:t>
            </a:r>
          </a:p>
          <a:p>
            <a:pPr lvl="1"/>
            <a:r>
              <a:rPr lang="en-US" dirty="0" smtClean="0"/>
              <a:t>Second level</a:t>
            </a:r>
          </a:p>
          <a:p>
            <a:pPr lvl="2"/>
            <a:r>
              <a:rPr lang="en-US" dirty="0" smtClean="0"/>
              <a:t>Third level</a:t>
            </a:r>
          </a:p>
        </p:txBody>
      </p:sp>
      <p:sp>
        <p:nvSpPr>
          <p:cNvPr id="5" name="Text Box 11"/>
          <p:cNvSpPr txBox="1">
            <a:spLocks noChangeArrowheads="1"/>
          </p:cNvSpPr>
          <p:nvPr userDrawn="1"/>
        </p:nvSpPr>
        <p:spPr bwMode="auto">
          <a:xfrm>
            <a:off x="140193" y="6643688"/>
            <a:ext cx="1885453" cy="2058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fontAlgn="base">
              <a:spcBef>
                <a:spcPct val="0"/>
              </a:spcBef>
              <a:spcAft>
                <a:spcPct val="0"/>
              </a:spcAft>
              <a:defRPr/>
            </a:pPr>
            <a:r>
              <a:rPr lang="en-GB" sz="738" dirty="0" smtClean="0">
                <a:solidFill>
                  <a:srgbClr val="000000"/>
                </a:solidFill>
              </a:rPr>
              <a:t>Systems Engineering Short Course V2.8</a:t>
            </a:r>
          </a:p>
        </p:txBody>
      </p:sp>
    </p:spTree>
    <p:extLst>
      <p:ext uri="{BB962C8B-B14F-4D97-AF65-F5344CB8AC3E}">
        <p14:creationId xmlns:p14="http://schemas.microsoft.com/office/powerpoint/2010/main" val="945365603"/>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txStyles>
    <p:titleStyle>
      <a:lvl1pPr algn="ctr" rtl="0" eaLnBrk="0" fontAlgn="base" hangingPunct="0">
        <a:spcBef>
          <a:spcPct val="0"/>
        </a:spcBef>
        <a:spcAft>
          <a:spcPct val="0"/>
        </a:spcAft>
        <a:defRPr sz="2954" b="1">
          <a:solidFill>
            <a:schemeClr val="accent2"/>
          </a:solidFill>
          <a:latin typeface="+mj-lt"/>
          <a:ea typeface="+mj-ea"/>
          <a:cs typeface="+mj-cs"/>
        </a:defRPr>
      </a:lvl1pPr>
      <a:lvl2pPr algn="ctr" rtl="0" eaLnBrk="0" fontAlgn="base" hangingPunct="0">
        <a:spcBef>
          <a:spcPct val="0"/>
        </a:spcBef>
        <a:spcAft>
          <a:spcPct val="0"/>
        </a:spcAft>
        <a:defRPr sz="2954" b="1">
          <a:solidFill>
            <a:schemeClr val="accent2"/>
          </a:solidFill>
          <a:latin typeface="Arial" charset="0"/>
        </a:defRPr>
      </a:lvl2pPr>
      <a:lvl3pPr algn="ctr" rtl="0" eaLnBrk="0" fontAlgn="base" hangingPunct="0">
        <a:spcBef>
          <a:spcPct val="0"/>
        </a:spcBef>
        <a:spcAft>
          <a:spcPct val="0"/>
        </a:spcAft>
        <a:defRPr sz="2954" b="1">
          <a:solidFill>
            <a:schemeClr val="accent2"/>
          </a:solidFill>
          <a:latin typeface="Arial" charset="0"/>
        </a:defRPr>
      </a:lvl3pPr>
      <a:lvl4pPr algn="ctr" rtl="0" eaLnBrk="0" fontAlgn="base" hangingPunct="0">
        <a:spcBef>
          <a:spcPct val="0"/>
        </a:spcBef>
        <a:spcAft>
          <a:spcPct val="0"/>
        </a:spcAft>
        <a:defRPr sz="2954" b="1">
          <a:solidFill>
            <a:schemeClr val="accent2"/>
          </a:solidFill>
          <a:latin typeface="Arial" charset="0"/>
        </a:defRPr>
      </a:lvl4pPr>
      <a:lvl5pPr algn="ctr" rtl="0" eaLnBrk="0" fontAlgn="base" hangingPunct="0">
        <a:spcBef>
          <a:spcPct val="0"/>
        </a:spcBef>
        <a:spcAft>
          <a:spcPct val="0"/>
        </a:spcAft>
        <a:defRPr sz="2954" b="1">
          <a:solidFill>
            <a:schemeClr val="accent2"/>
          </a:solidFill>
          <a:latin typeface="Arial" charset="0"/>
        </a:defRPr>
      </a:lvl5pPr>
      <a:lvl6pPr marL="422041" algn="ctr" rtl="0" fontAlgn="base">
        <a:spcBef>
          <a:spcPct val="0"/>
        </a:spcBef>
        <a:spcAft>
          <a:spcPct val="0"/>
        </a:spcAft>
        <a:defRPr sz="2954" b="1">
          <a:solidFill>
            <a:schemeClr val="accent2"/>
          </a:solidFill>
          <a:latin typeface="Arial" charset="0"/>
        </a:defRPr>
      </a:lvl6pPr>
      <a:lvl7pPr marL="844083" algn="ctr" rtl="0" fontAlgn="base">
        <a:spcBef>
          <a:spcPct val="0"/>
        </a:spcBef>
        <a:spcAft>
          <a:spcPct val="0"/>
        </a:spcAft>
        <a:defRPr sz="2954" b="1">
          <a:solidFill>
            <a:schemeClr val="accent2"/>
          </a:solidFill>
          <a:latin typeface="Arial" charset="0"/>
        </a:defRPr>
      </a:lvl7pPr>
      <a:lvl8pPr marL="1266124" algn="ctr" rtl="0" fontAlgn="base">
        <a:spcBef>
          <a:spcPct val="0"/>
        </a:spcBef>
        <a:spcAft>
          <a:spcPct val="0"/>
        </a:spcAft>
        <a:defRPr sz="2954" b="1">
          <a:solidFill>
            <a:schemeClr val="accent2"/>
          </a:solidFill>
          <a:latin typeface="Arial" charset="0"/>
        </a:defRPr>
      </a:lvl8pPr>
      <a:lvl9pPr marL="1688165" algn="ctr" rtl="0" fontAlgn="base">
        <a:spcBef>
          <a:spcPct val="0"/>
        </a:spcBef>
        <a:spcAft>
          <a:spcPct val="0"/>
        </a:spcAft>
        <a:defRPr sz="2954" b="1">
          <a:solidFill>
            <a:schemeClr val="accent2"/>
          </a:solidFill>
          <a:latin typeface="Arial" charset="0"/>
        </a:defRPr>
      </a:lvl9pPr>
    </p:titleStyle>
    <p:bodyStyle>
      <a:lvl1pPr marL="316531" indent="-316531" algn="l" rtl="0" eaLnBrk="0" fontAlgn="base" hangingPunct="0">
        <a:spcBef>
          <a:spcPct val="20000"/>
        </a:spcBef>
        <a:spcAft>
          <a:spcPct val="0"/>
        </a:spcAft>
        <a:buClr>
          <a:schemeClr val="accent2"/>
        </a:buClr>
        <a:buSzPct val="145000"/>
        <a:buFont typeface="Arial" charset="0"/>
        <a:buChar char="•"/>
        <a:defRPr sz="2215">
          <a:solidFill>
            <a:schemeClr val="tx1"/>
          </a:solidFill>
          <a:latin typeface="+mn-lt"/>
          <a:ea typeface="+mn-ea"/>
          <a:cs typeface="+mn-cs"/>
        </a:defRPr>
      </a:lvl1pPr>
      <a:lvl2pPr marL="685817" indent="-263776" algn="l" rtl="0" eaLnBrk="0" fontAlgn="base" hangingPunct="0">
        <a:spcBef>
          <a:spcPct val="20000"/>
        </a:spcBef>
        <a:spcAft>
          <a:spcPct val="0"/>
        </a:spcAft>
        <a:buClr>
          <a:schemeClr val="accent2"/>
        </a:buClr>
        <a:buFont typeface="Arial" charset="0"/>
        <a:buChar char="•"/>
        <a:defRPr sz="1846">
          <a:solidFill>
            <a:schemeClr val="tx1"/>
          </a:solidFill>
          <a:latin typeface="+mn-lt"/>
        </a:defRPr>
      </a:lvl2pPr>
      <a:lvl3pPr marL="1055103" indent="-211021" algn="l" rtl="0" eaLnBrk="0" fontAlgn="base" hangingPunct="0">
        <a:spcBef>
          <a:spcPct val="20000"/>
        </a:spcBef>
        <a:spcAft>
          <a:spcPct val="0"/>
        </a:spcAft>
        <a:buClr>
          <a:schemeClr val="accent2"/>
        </a:buClr>
        <a:buFont typeface="Arial" charset="0"/>
        <a:buChar char="•"/>
        <a:defRPr sz="2215">
          <a:solidFill>
            <a:schemeClr val="tx1"/>
          </a:solidFill>
          <a:latin typeface="+mn-lt"/>
        </a:defRPr>
      </a:lvl3pPr>
      <a:lvl4pPr marL="1477145" indent="-211021" algn="l" rtl="0" eaLnBrk="0" fontAlgn="base" hangingPunct="0">
        <a:spcBef>
          <a:spcPct val="20000"/>
        </a:spcBef>
        <a:spcAft>
          <a:spcPct val="0"/>
        </a:spcAft>
        <a:buChar char="–"/>
        <a:defRPr sz="1846">
          <a:solidFill>
            <a:schemeClr val="tx1"/>
          </a:solidFill>
          <a:latin typeface="+mn-lt"/>
        </a:defRPr>
      </a:lvl4pPr>
      <a:lvl5pPr marL="1899186" indent="-211021" algn="l" rtl="0" eaLnBrk="0" fontAlgn="base" hangingPunct="0">
        <a:spcBef>
          <a:spcPct val="20000"/>
        </a:spcBef>
        <a:spcAft>
          <a:spcPct val="0"/>
        </a:spcAft>
        <a:buChar char="»"/>
        <a:defRPr sz="1846">
          <a:solidFill>
            <a:schemeClr val="tx1"/>
          </a:solidFill>
          <a:latin typeface="+mn-lt"/>
        </a:defRPr>
      </a:lvl5pPr>
      <a:lvl6pPr marL="2321227" indent="-211021" algn="l" rtl="0" fontAlgn="base">
        <a:spcBef>
          <a:spcPct val="20000"/>
        </a:spcBef>
        <a:spcAft>
          <a:spcPct val="0"/>
        </a:spcAft>
        <a:buChar char="»"/>
        <a:defRPr sz="1846">
          <a:solidFill>
            <a:schemeClr val="tx1"/>
          </a:solidFill>
          <a:latin typeface="+mn-lt"/>
        </a:defRPr>
      </a:lvl6pPr>
      <a:lvl7pPr marL="2743269" indent="-211021" algn="l" rtl="0" fontAlgn="base">
        <a:spcBef>
          <a:spcPct val="20000"/>
        </a:spcBef>
        <a:spcAft>
          <a:spcPct val="0"/>
        </a:spcAft>
        <a:buChar char="»"/>
        <a:defRPr sz="1846">
          <a:solidFill>
            <a:schemeClr val="tx1"/>
          </a:solidFill>
          <a:latin typeface="+mn-lt"/>
        </a:defRPr>
      </a:lvl7pPr>
      <a:lvl8pPr marL="3165310" indent="-211021" algn="l" rtl="0" fontAlgn="base">
        <a:spcBef>
          <a:spcPct val="20000"/>
        </a:spcBef>
        <a:spcAft>
          <a:spcPct val="0"/>
        </a:spcAft>
        <a:buChar char="»"/>
        <a:defRPr sz="1846">
          <a:solidFill>
            <a:schemeClr val="tx1"/>
          </a:solidFill>
          <a:latin typeface="+mn-lt"/>
        </a:defRPr>
      </a:lvl8pPr>
      <a:lvl9pPr marL="3587351" indent="-211021" algn="l" rtl="0" fontAlgn="base">
        <a:spcBef>
          <a:spcPct val="20000"/>
        </a:spcBef>
        <a:spcAft>
          <a:spcPct val="0"/>
        </a:spcAft>
        <a:buChar char="»"/>
        <a:defRPr sz="1846">
          <a:solidFill>
            <a:schemeClr val="tx1"/>
          </a:solidFill>
          <a:latin typeface="+mn-lt"/>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3.png"/><Relationship Id="rId12" Type="http://schemas.openxmlformats.org/officeDocument/2006/relationships/image" Target="../media/image14.jpeg"/><Relationship Id="rId13" Type="http://schemas.openxmlformats.org/officeDocument/2006/relationships/image" Target="../media/image15.jpg"/><Relationship Id="rId1" Type="http://schemas.openxmlformats.org/officeDocument/2006/relationships/slideLayout" Target="../slideLayouts/slideLayout1.xml"/><Relationship Id="rId2" Type="http://schemas.openxmlformats.org/officeDocument/2006/relationships/image" Target="../media/image4.jpg"/><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g"/><Relationship Id="rId6" Type="http://schemas.openxmlformats.org/officeDocument/2006/relationships/image" Target="../media/image8.jpg"/><Relationship Id="rId7" Type="http://schemas.openxmlformats.org/officeDocument/2006/relationships/image" Target="../media/image9.jpeg"/><Relationship Id="rId8" Type="http://schemas.openxmlformats.org/officeDocument/2006/relationships/image" Target="../media/image10.jpeg"/><Relationship Id="rId9" Type="http://schemas.openxmlformats.org/officeDocument/2006/relationships/image" Target="../media/image11.jpg"/><Relationship Id="rId10"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image" Target="../media/image17.jpg"/><Relationship Id="rId4" Type="http://schemas.openxmlformats.org/officeDocument/2006/relationships/image" Target="../media/image18.jpg"/><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7.jpg"/><Relationship Id="rId5" Type="http://schemas.openxmlformats.org/officeDocument/2006/relationships/image" Target="../media/image12.jpeg"/><Relationship Id="rId6" Type="http://schemas.openxmlformats.org/officeDocument/2006/relationships/image" Target="../media/image19.png"/><Relationship Id="rId1" Type="http://schemas.microsoft.com/office/2007/relationships/media" Target="../media/media1.gif"/><Relationship Id="rId2" Type="http://schemas.openxmlformats.org/officeDocument/2006/relationships/video" Target="../media/media1.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emf"/><Relationship Id="rId3" Type="http://schemas.openxmlformats.org/officeDocument/2006/relationships/image" Target="../media/image21.emf"/></Relationships>
</file>

<file path=ppt/slides/_rels/slide5.xml.rels><?xml version="1.0" encoding="UTF-8" standalone="yes"?>
<Relationships xmlns="http://schemas.openxmlformats.org/package/2006/relationships"><Relationship Id="rId11" Type="http://schemas.openxmlformats.org/officeDocument/2006/relationships/image" Target="../media/image13.png"/><Relationship Id="rId12" Type="http://schemas.openxmlformats.org/officeDocument/2006/relationships/image" Target="../media/image14.jpeg"/><Relationship Id="rId13" Type="http://schemas.openxmlformats.org/officeDocument/2006/relationships/image" Target="../media/image15.jpg"/><Relationship Id="rId1" Type="http://schemas.openxmlformats.org/officeDocument/2006/relationships/slideLayout" Target="../slideLayouts/slideLayout1.xml"/><Relationship Id="rId2" Type="http://schemas.openxmlformats.org/officeDocument/2006/relationships/image" Target="../media/image4.jpg"/><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g"/><Relationship Id="rId6" Type="http://schemas.openxmlformats.org/officeDocument/2006/relationships/image" Target="../media/image8.jpg"/><Relationship Id="rId7" Type="http://schemas.openxmlformats.org/officeDocument/2006/relationships/image" Target="../media/image9.jpeg"/><Relationship Id="rId8" Type="http://schemas.openxmlformats.org/officeDocument/2006/relationships/image" Target="../media/image10.jpeg"/><Relationship Id="rId9" Type="http://schemas.openxmlformats.org/officeDocument/2006/relationships/image" Target="../media/image11.jpg"/><Relationship Id="rId10"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0.png"/><Relationship Id="rId10" Type="http://schemas.openxmlformats.org/officeDocument/2006/relationships/image" Target="../media/image31.png"/><Relationship Id="rId11" Type="http://schemas.openxmlformats.org/officeDocument/2006/relationships/image" Target="../media/image32.png"/><Relationship Id="rId1" Type="http://schemas.openxmlformats.org/officeDocument/2006/relationships/slideLayout" Target="../slideLayouts/slideLayout5.xml"/><Relationship Id="rId2" Type="http://schemas.openxmlformats.org/officeDocument/2006/relationships/image" Target="../media/image23.jpeg"/></Relationships>
</file>

<file path=ppt/slides/_rels/slide8.xml.rels><?xml version="1.0" encoding="UTF-8" standalone="yes"?>
<Relationships xmlns="http://schemas.openxmlformats.org/package/2006/relationships"><Relationship Id="rId9" Type="http://schemas.openxmlformats.org/officeDocument/2006/relationships/image" Target="../media/image38.png"/><Relationship Id="rId20" Type="http://schemas.openxmlformats.org/officeDocument/2006/relationships/image" Target="../media/image49.png"/><Relationship Id="rId21" Type="http://schemas.openxmlformats.org/officeDocument/2006/relationships/image" Target="../media/image50.jpeg"/><Relationship Id="rId22" Type="http://schemas.openxmlformats.org/officeDocument/2006/relationships/image" Target="../media/image51.png"/><Relationship Id="rId23" Type="http://schemas.openxmlformats.org/officeDocument/2006/relationships/image" Target="../media/image52.png"/><Relationship Id="rId24" Type="http://schemas.openxmlformats.org/officeDocument/2006/relationships/image" Target="../media/image53.png"/><Relationship Id="rId25" Type="http://schemas.openxmlformats.org/officeDocument/2006/relationships/image" Target="../media/image54.png"/><Relationship Id="rId26" Type="http://schemas.openxmlformats.org/officeDocument/2006/relationships/image" Target="../media/image55.jpeg"/><Relationship Id="rId27" Type="http://schemas.openxmlformats.org/officeDocument/2006/relationships/image" Target="../media/image56.jpeg"/><Relationship Id="rId28" Type="http://schemas.openxmlformats.org/officeDocument/2006/relationships/image" Target="../media/image57.png"/><Relationship Id="rId29" Type="http://schemas.openxmlformats.org/officeDocument/2006/relationships/image" Target="../media/image58.jpg"/><Relationship Id="rId10" Type="http://schemas.openxmlformats.org/officeDocument/2006/relationships/image" Target="../media/image39.jpeg"/><Relationship Id="rId11" Type="http://schemas.openxmlformats.org/officeDocument/2006/relationships/image" Target="../media/image40.jpe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jpeg"/><Relationship Id="rId15" Type="http://schemas.openxmlformats.org/officeDocument/2006/relationships/image" Target="../media/image44.jpeg"/><Relationship Id="rId16" Type="http://schemas.openxmlformats.org/officeDocument/2006/relationships/image" Target="../media/image45.png"/><Relationship Id="rId17" Type="http://schemas.openxmlformats.org/officeDocument/2006/relationships/image" Target="../media/image46.png"/><Relationship Id="rId18" Type="http://schemas.openxmlformats.org/officeDocument/2006/relationships/image" Target="../media/image47.jpeg"/><Relationship Id="rId19" Type="http://schemas.openxmlformats.org/officeDocument/2006/relationships/image" Target="../media/image48.jpeg"/><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jpeg"/><Relationship Id="rId6" Type="http://schemas.openxmlformats.org/officeDocument/2006/relationships/image" Target="../media/image36.jpeg"/><Relationship Id="rId7" Type="http://schemas.openxmlformats.org/officeDocument/2006/relationships/image" Target="../media/image37.wmf"/><Relationship Id="rId8" Type="http://schemas.openxmlformats.org/officeDocument/2006/relationships/image" Target="../media/image2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59.jpeg"/></Relationships>
</file>

<file path=ppt/slides/_rels/slide10.xml.rels><?xml version="1.0" encoding="UTF-8" standalone="yes"?>
<Relationships xmlns="http://schemas.openxmlformats.org/package/2006/relationships"><Relationship Id="rId11" Type="http://schemas.openxmlformats.org/officeDocument/2006/relationships/image" Target="../media/image13.png"/><Relationship Id="rId12" Type="http://schemas.openxmlformats.org/officeDocument/2006/relationships/image" Target="../media/image14.jpeg"/><Relationship Id="rId13" Type="http://schemas.openxmlformats.org/officeDocument/2006/relationships/image" Target="../media/image15.jpg"/><Relationship Id="rId1" Type="http://schemas.openxmlformats.org/officeDocument/2006/relationships/slideLayout" Target="../slideLayouts/slideLayout1.xml"/><Relationship Id="rId2" Type="http://schemas.openxmlformats.org/officeDocument/2006/relationships/image" Target="../media/image4.jpg"/><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g"/><Relationship Id="rId6" Type="http://schemas.openxmlformats.org/officeDocument/2006/relationships/image" Target="../media/image8.jpg"/><Relationship Id="rId7" Type="http://schemas.openxmlformats.org/officeDocument/2006/relationships/image" Target="../media/image9.jpeg"/><Relationship Id="rId8" Type="http://schemas.openxmlformats.org/officeDocument/2006/relationships/image" Target="../media/image10.jpeg"/><Relationship Id="rId9" Type="http://schemas.openxmlformats.org/officeDocument/2006/relationships/image" Target="../media/image11.jpg"/><Relationship Id="rId10"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60.wmf"/><Relationship Id="rId4" Type="http://schemas.openxmlformats.org/officeDocument/2006/relationships/image" Target="../media/image61.wmf"/><Relationship Id="rId5" Type="http://schemas.openxmlformats.org/officeDocument/2006/relationships/image" Target="../media/image62.wmf"/><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image" Target="../media/image63.jpg"/><Relationship Id="rId4" Type="http://schemas.openxmlformats.org/officeDocument/2006/relationships/image" Target="../media/image64.wmf"/><Relationship Id="rId5" Type="http://schemas.openxmlformats.org/officeDocument/2006/relationships/image" Target="../media/image65.wmf"/><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audio" Target="../media/audio1.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6.jpg"/></Relationships>
</file>

<file path=ppt/slides/_rels/slide16.xml.rels><?xml version="1.0" encoding="UTF-8" standalone="yes"?>
<Relationships xmlns="http://schemas.openxmlformats.org/package/2006/relationships"><Relationship Id="rId3" Type="http://schemas.openxmlformats.org/officeDocument/2006/relationships/image" Target="../media/image68.jpg"/><Relationship Id="rId4" Type="http://schemas.openxmlformats.org/officeDocument/2006/relationships/image" Target="../media/image66.jpg"/><Relationship Id="rId5" Type="http://schemas.openxmlformats.org/officeDocument/2006/relationships/image" Target="../media/image69.jpg"/><Relationship Id="rId6" Type="http://schemas.openxmlformats.org/officeDocument/2006/relationships/image" Target="../media/image70.jpeg"/><Relationship Id="rId1" Type="http://schemas.openxmlformats.org/officeDocument/2006/relationships/slideLayout" Target="../slideLayouts/slideLayout2.xml"/><Relationship Id="rId2" Type="http://schemas.openxmlformats.org/officeDocument/2006/relationships/image" Target="../media/image6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jpeg"/><Relationship Id="rId3" Type="http://schemas.openxmlformats.org/officeDocument/2006/relationships/image" Target="../media/image7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7.jpeg"/></Relationships>
</file>

<file path=ppt/slides/_rels/slide26.xml.rels><?xml version="1.0" encoding="UTF-8" standalone="yes"?>
<Relationships xmlns="http://schemas.openxmlformats.org/package/2006/relationships"><Relationship Id="rId3" Type="http://schemas.openxmlformats.org/officeDocument/2006/relationships/image" Target="../media/image78.jpg"/><Relationship Id="rId4" Type="http://schemas.openxmlformats.org/officeDocument/2006/relationships/image" Target="../media/image79.jp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0.jpg"/><Relationship Id="rId3" Type="http://schemas.openxmlformats.org/officeDocument/2006/relationships/image" Target="../media/image81.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2.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83.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84.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5.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86.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42.xml.rels><?xml version="1.0" encoding="UTF-8" standalone="yes"?>
<Relationships xmlns="http://schemas.openxmlformats.org/package/2006/relationships"><Relationship Id="rId3" Type="http://schemas.openxmlformats.org/officeDocument/2006/relationships/image" Target="../media/image87.jpeg"/><Relationship Id="rId4" Type="http://schemas.openxmlformats.org/officeDocument/2006/relationships/image" Target="../media/image88.jpeg"/><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89.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48.xml.rels><?xml version="1.0" encoding="UTF-8" standalone="yes"?>
<Relationships xmlns="http://schemas.openxmlformats.org/package/2006/relationships"><Relationship Id="rId3" Type="http://schemas.openxmlformats.org/officeDocument/2006/relationships/image" Target="../media/image90.emf"/><Relationship Id="rId4" Type="http://schemas.openxmlformats.org/officeDocument/2006/relationships/image" Target="../media/image86.emf"/><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1.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91.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92.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53.xml.rels><?xml version="1.0" encoding="UTF-8" standalone="yes"?>
<Relationships xmlns="http://schemas.openxmlformats.org/package/2006/relationships"><Relationship Id="rId3" Type="http://schemas.openxmlformats.org/officeDocument/2006/relationships/image" Target="../media/image93.jpeg"/><Relationship Id="rId4" Type="http://schemas.openxmlformats.org/officeDocument/2006/relationships/image" Target="../media/image94.jpg"/><Relationship Id="rId5" Type="http://schemas.openxmlformats.org/officeDocument/2006/relationships/image" Target="../media/image95.jpeg"/><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6.emf"/></Relationships>
</file>

<file path=ppt/slides/_rels/slide57.xml.rels><?xml version="1.0" encoding="UTF-8" standalone="yes"?>
<Relationships xmlns="http://schemas.openxmlformats.org/package/2006/relationships"><Relationship Id="rId3" Type="http://schemas.openxmlformats.org/officeDocument/2006/relationships/image" Target="../media/image64.wmf"/><Relationship Id="rId4" Type="http://schemas.openxmlformats.org/officeDocument/2006/relationships/image" Target="../media/image65.wmf"/><Relationship Id="rId5" Type="http://schemas.openxmlformats.org/officeDocument/2006/relationships/image" Target="../media/image97.png"/><Relationship Id="rId6" Type="http://schemas.openxmlformats.org/officeDocument/2006/relationships/image" Target="../media/image98.jpeg"/><Relationship Id="rId7" Type="http://schemas.openxmlformats.org/officeDocument/2006/relationships/image" Target="../media/image99.emf"/><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58.xml.rels><?xml version="1.0" encoding="UTF-8" standalone="yes"?>
<Relationships xmlns="http://schemas.openxmlformats.org/package/2006/relationships"><Relationship Id="rId3" Type="http://schemas.openxmlformats.org/officeDocument/2006/relationships/image" Target="../media/image100.emf"/><Relationship Id="rId4" Type="http://schemas.openxmlformats.org/officeDocument/2006/relationships/image" Target="../media/image101.emf"/><Relationship Id="rId5" Type="http://schemas.openxmlformats.org/officeDocument/2006/relationships/image" Target="../media/image102.jpeg"/><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3.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04.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83.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37.xml"/><Relationship Id="rId4" Type="http://schemas.openxmlformats.org/officeDocument/2006/relationships/oleObject" Target="../embeddings/oleObject2.bin"/><Relationship Id="rId5" Type="http://schemas.openxmlformats.org/officeDocument/2006/relationships/oleObject" Target="../embeddings/Microsoft_Word_97_-_2004_Document1.doc"/><Relationship Id="rId6" Type="http://schemas.openxmlformats.org/officeDocument/2006/relationships/image" Target="../media/image105.emf"/><Relationship Id="rId1" Type="http://schemas.openxmlformats.org/officeDocument/2006/relationships/vmlDrawing" Target="../drawings/vmlDrawing2.vml"/><Relationship Id="rId2"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06.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7.emf"/><Relationship Id="rId3" Type="http://schemas.openxmlformats.org/officeDocument/2006/relationships/image" Target="../media/image108.emf"/></Relationships>
</file>

<file path=ppt/slides/_rels/slide72.xml.rels><?xml version="1.0" encoding="UTF-8" standalone="yes"?>
<Relationships xmlns="http://schemas.openxmlformats.org/package/2006/relationships"><Relationship Id="rId3" Type="http://schemas.openxmlformats.org/officeDocument/2006/relationships/image" Target="../media/image100.emf"/><Relationship Id="rId4" Type="http://schemas.openxmlformats.org/officeDocument/2006/relationships/image" Target="../media/image101.emf"/><Relationship Id="rId5" Type="http://schemas.openxmlformats.org/officeDocument/2006/relationships/image" Target="../media/image102.jpeg"/><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83.e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 Id="rId3" Type="http://schemas.openxmlformats.org/officeDocument/2006/relationships/image" Target="../media/image109.jpeg"/></Relationships>
</file>

<file path=ppt/slides/_rels/slide82.xml.rels><?xml version="1.0" encoding="UTF-8" standalone="yes"?>
<Relationships xmlns="http://schemas.openxmlformats.org/package/2006/relationships"><Relationship Id="rId3" Type="http://schemas.openxmlformats.org/officeDocument/2006/relationships/image" Target="../media/image109.jpeg"/><Relationship Id="rId4" Type="http://schemas.openxmlformats.org/officeDocument/2006/relationships/image" Target="../media/image110.emf"/><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7.xml"/><Relationship Id="rId3" Type="http://schemas.openxmlformats.org/officeDocument/2006/relationships/image" Target="../media/image109.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 Id="rId3" Type="http://schemas.openxmlformats.org/officeDocument/2006/relationships/image" Target="../media/image111.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12.em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3.emf"/></Relationships>
</file>

<file path=ppt/slides/_rels/slide97.xml.rels><?xml version="1.0" encoding="UTF-8" standalone="yes"?>
<Relationships xmlns="http://schemas.openxmlformats.org/package/2006/relationships"><Relationship Id="rId3" Type="http://schemas.openxmlformats.org/officeDocument/2006/relationships/image" Target="../media/image114.wmf"/><Relationship Id="rId4" Type="http://schemas.openxmlformats.org/officeDocument/2006/relationships/image" Target="../media/image115.emf"/><Relationship Id="rId1" Type="http://schemas.openxmlformats.org/officeDocument/2006/relationships/slideLayout" Target="../slideLayouts/slideLayout5.xml"/><Relationship Id="rId2" Type="http://schemas.openxmlformats.org/officeDocument/2006/relationships/notesSlide" Target="../notesSlides/notesSlide56.xml"/></Relationships>
</file>

<file path=ppt/slides/_rels/slide98.xml.rels><?xml version="1.0" encoding="UTF-8" standalone="yes"?>
<Relationships xmlns="http://schemas.openxmlformats.org/package/2006/relationships"><Relationship Id="rId11" Type="http://schemas.openxmlformats.org/officeDocument/2006/relationships/image" Target="../media/image125.emf"/><Relationship Id="rId12" Type="http://schemas.openxmlformats.org/officeDocument/2006/relationships/image" Target="../media/image126.emf"/><Relationship Id="rId13" Type="http://schemas.openxmlformats.org/officeDocument/2006/relationships/image" Target="../media/image127.emf"/><Relationship Id="rId14" Type="http://schemas.openxmlformats.org/officeDocument/2006/relationships/image" Target="../media/image128.emf"/><Relationship Id="rId15" Type="http://schemas.openxmlformats.org/officeDocument/2006/relationships/image" Target="../media/image129.emf"/><Relationship Id="rId16" Type="http://schemas.openxmlformats.org/officeDocument/2006/relationships/image" Target="../media/image130.emf"/><Relationship Id="rId17" Type="http://schemas.openxmlformats.org/officeDocument/2006/relationships/image" Target="../media/image131.emf"/><Relationship Id="rId18" Type="http://schemas.openxmlformats.org/officeDocument/2006/relationships/image" Target="../media/image132.emf"/><Relationship Id="rId19" Type="http://schemas.openxmlformats.org/officeDocument/2006/relationships/image" Target="../media/image133.emf"/><Relationship Id="rId1" Type="http://schemas.openxmlformats.org/officeDocument/2006/relationships/slideLayout" Target="../slideLayouts/slideLayout1.xml"/><Relationship Id="rId2" Type="http://schemas.openxmlformats.org/officeDocument/2006/relationships/image" Target="../media/image116.emf"/><Relationship Id="rId3" Type="http://schemas.openxmlformats.org/officeDocument/2006/relationships/image" Target="../media/image117.emf"/><Relationship Id="rId4" Type="http://schemas.openxmlformats.org/officeDocument/2006/relationships/image" Target="../media/image118.emf"/><Relationship Id="rId5" Type="http://schemas.openxmlformats.org/officeDocument/2006/relationships/image" Target="../media/image119.emf"/><Relationship Id="rId6" Type="http://schemas.openxmlformats.org/officeDocument/2006/relationships/image" Target="../media/image120.emf"/><Relationship Id="rId7" Type="http://schemas.openxmlformats.org/officeDocument/2006/relationships/image" Target="../media/image121.emf"/><Relationship Id="rId8" Type="http://schemas.openxmlformats.org/officeDocument/2006/relationships/image" Target="../media/image122.emf"/><Relationship Id="rId9" Type="http://schemas.openxmlformats.org/officeDocument/2006/relationships/image" Target="../media/image123.emf"/><Relationship Id="rId10" Type="http://schemas.openxmlformats.org/officeDocument/2006/relationships/image" Target="../media/image124.emf"/></Relationships>
</file>

<file path=ppt/slides/_rels/slide99.xml.rels><?xml version="1.0" encoding="UTF-8" standalone="yes"?>
<Relationships xmlns="http://schemas.openxmlformats.org/package/2006/relationships"><Relationship Id="rId11" Type="http://schemas.openxmlformats.org/officeDocument/2006/relationships/image" Target="../media/image143.emf"/><Relationship Id="rId12" Type="http://schemas.openxmlformats.org/officeDocument/2006/relationships/image" Target="../media/image116.emf"/><Relationship Id="rId13" Type="http://schemas.openxmlformats.org/officeDocument/2006/relationships/image" Target="../media/image117.emf"/><Relationship Id="rId14" Type="http://schemas.openxmlformats.org/officeDocument/2006/relationships/image" Target="../media/image144.emf"/><Relationship Id="rId15" Type="http://schemas.openxmlformats.org/officeDocument/2006/relationships/image" Target="../media/image145.emf"/><Relationship Id="rId16" Type="http://schemas.openxmlformats.org/officeDocument/2006/relationships/image" Target="../media/image146.emf"/><Relationship Id="rId17" Type="http://schemas.openxmlformats.org/officeDocument/2006/relationships/image" Target="../media/image131.emf"/><Relationship Id="rId18" Type="http://schemas.openxmlformats.org/officeDocument/2006/relationships/image" Target="../media/image147.emf"/><Relationship Id="rId1" Type="http://schemas.openxmlformats.org/officeDocument/2006/relationships/slideLayout" Target="../slideLayouts/slideLayout1.xml"/><Relationship Id="rId2" Type="http://schemas.openxmlformats.org/officeDocument/2006/relationships/image" Target="../media/image134.emf"/><Relationship Id="rId3" Type="http://schemas.openxmlformats.org/officeDocument/2006/relationships/image" Target="../media/image135.emf"/><Relationship Id="rId4" Type="http://schemas.openxmlformats.org/officeDocument/2006/relationships/image" Target="../media/image136.emf"/><Relationship Id="rId5" Type="http://schemas.openxmlformats.org/officeDocument/2006/relationships/image" Target="../media/image137.emf"/><Relationship Id="rId6" Type="http://schemas.openxmlformats.org/officeDocument/2006/relationships/image" Target="../media/image138.wmf"/><Relationship Id="rId7" Type="http://schemas.openxmlformats.org/officeDocument/2006/relationships/image" Target="../media/image139.emf"/><Relationship Id="rId8" Type="http://schemas.openxmlformats.org/officeDocument/2006/relationships/image" Target="../media/image140.emf"/><Relationship Id="rId9" Type="http://schemas.openxmlformats.org/officeDocument/2006/relationships/image" Target="../media/image141.emf"/><Relationship Id="rId10" Type="http://schemas.openxmlformats.org/officeDocument/2006/relationships/image" Target="../media/image142.emf"/></Relationships>
</file>

<file path=ppt/slides/_rels/slide100.xml.rels><?xml version="1.0" encoding="UTF-8" standalone="yes"?>
<Relationships xmlns="http://schemas.openxmlformats.org/package/2006/relationships"><Relationship Id="rId11" Type="http://schemas.openxmlformats.org/officeDocument/2006/relationships/image" Target="../media/image155.emf"/><Relationship Id="rId12" Type="http://schemas.openxmlformats.org/officeDocument/2006/relationships/image" Target="../media/image144.emf"/><Relationship Id="rId13" Type="http://schemas.openxmlformats.org/officeDocument/2006/relationships/image" Target="../media/image145.emf"/><Relationship Id="rId14" Type="http://schemas.openxmlformats.org/officeDocument/2006/relationships/image" Target="../media/image146.emf"/><Relationship Id="rId15" Type="http://schemas.openxmlformats.org/officeDocument/2006/relationships/image" Target="../media/image134.emf"/><Relationship Id="rId1" Type="http://schemas.openxmlformats.org/officeDocument/2006/relationships/slideLayout" Target="../slideLayouts/slideLayout1.xml"/><Relationship Id="rId2" Type="http://schemas.openxmlformats.org/officeDocument/2006/relationships/image" Target="../media/image148.emf"/><Relationship Id="rId3" Type="http://schemas.openxmlformats.org/officeDocument/2006/relationships/image" Target="../media/image149.emf"/><Relationship Id="rId4" Type="http://schemas.openxmlformats.org/officeDocument/2006/relationships/image" Target="../media/image150.emf"/><Relationship Id="rId5" Type="http://schemas.openxmlformats.org/officeDocument/2006/relationships/image" Target="../media/image151.emf"/><Relationship Id="rId6" Type="http://schemas.openxmlformats.org/officeDocument/2006/relationships/image" Target="../media/image129.emf"/><Relationship Id="rId7" Type="http://schemas.openxmlformats.org/officeDocument/2006/relationships/image" Target="../media/image125.emf"/><Relationship Id="rId8" Type="http://schemas.openxmlformats.org/officeDocument/2006/relationships/image" Target="../media/image152.emf"/><Relationship Id="rId9" Type="http://schemas.openxmlformats.org/officeDocument/2006/relationships/image" Target="../media/image153.emf"/><Relationship Id="rId10" Type="http://schemas.openxmlformats.org/officeDocument/2006/relationships/image" Target="../media/image154.emf"/></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6.png"/></Relationships>
</file>

<file path=ppt/slides/_rels/slide102.xml.rels><?xml version="1.0" encoding="UTF-8" standalone="yes"?>
<Relationships xmlns="http://schemas.openxmlformats.org/package/2006/relationships"><Relationship Id="rId3" Type="http://schemas.openxmlformats.org/officeDocument/2006/relationships/image" Target="../media/image158.wmf"/><Relationship Id="rId4" Type="http://schemas.openxmlformats.org/officeDocument/2006/relationships/image" Target="../media/image159.wmf"/><Relationship Id="rId1" Type="http://schemas.openxmlformats.org/officeDocument/2006/relationships/slideLayout" Target="../slideLayouts/slideLayout7.xml"/><Relationship Id="rId2" Type="http://schemas.openxmlformats.org/officeDocument/2006/relationships/image" Target="../media/image157.jpe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7.xml"/><Relationship Id="rId3" Type="http://schemas.openxmlformats.org/officeDocument/2006/relationships/image" Target="../media/image160.e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0.xml"/><Relationship Id="rId3" Type="http://schemas.openxmlformats.org/officeDocument/2006/relationships/image" Target="../media/image161.em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1.xml"/><Relationship Id="rId3" Type="http://schemas.openxmlformats.org/officeDocument/2006/relationships/image" Target="../media/image162.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163.em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64.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3.e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5.gif"/></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6.jp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3.xml"/><Relationship Id="rId3" Type="http://schemas.openxmlformats.org/officeDocument/2006/relationships/image" Target="../media/image167.jpeg"/></Relationships>
</file>

<file path=ppt/slides/_rels/slide117.xml.rels><?xml version="1.0" encoding="UTF-8" standalone="yes"?>
<Relationships xmlns="http://schemas.openxmlformats.org/package/2006/relationships"><Relationship Id="rId3" Type="http://schemas.openxmlformats.org/officeDocument/2006/relationships/image" Target="../media/image158.wmf"/><Relationship Id="rId4" Type="http://schemas.openxmlformats.org/officeDocument/2006/relationships/image" Target="../media/image159.wmf"/><Relationship Id="rId1" Type="http://schemas.openxmlformats.org/officeDocument/2006/relationships/slideLayout" Target="../slideLayouts/slideLayout7.xml"/><Relationship Id="rId2" Type="http://schemas.openxmlformats.org/officeDocument/2006/relationships/image" Target="../media/image157.jpeg"/></Relationships>
</file>

<file path=ppt/slides/_rels/slide118.xml.rels><?xml version="1.0" encoding="UTF-8" standalone="yes"?>
<Relationships xmlns="http://schemas.openxmlformats.org/package/2006/relationships"><Relationship Id="rId3" Type="http://schemas.openxmlformats.org/officeDocument/2006/relationships/image" Target="../media/image168.jpeg"/><Relationship Id="rId4" Type="http://schemas.openxmlformats.org/officeDocument/2006/relationships/image" Target="../media/image169.jpeg"/><Relationship Id="rId5" Type="http://schemas.openxmlformats.org/officeDocument/2006/relationships/image" Target="../media/image170.jpeg"/><Relationship Id="rId6" Type="http://schemas.openxmlformats.org/officeDocument/2006/relationships/image" Target="../media/image171.jpeg"/><Relationship Id="rId1" Type="http://schemas.openxmlformats.org/officeDocument/2006/relationships/slideLayout" Target="../slideLayouts/slideLayout5.xml"/><Relationship Id="rId2" Type="http://schemas.openxmlformats.org/officeDocument/2006/relationships/notesSlide" Target="../notesSlides/notesSlide6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3" Type="http://schemas.openxmlformats.org/officeDocument/2006/relationships/image" Target="../media/image172.jpeg"/><Relationship Id="rId4" Type="http://schemas.openxmlformats.org/officeDocument/2006/relationships/image" Target="../media/image173.jpeg"/><Relationship Id="rId1" Type="http://schemas.openxmlformats.org/officeDocument/2006/relationships/slideLayout" Target="../slideLayouts/slideLayout4.xml"/><Relationship Id="rId2" Type="http://schemas.openxmlformats.org/officeDocument/2006/relationships/notesSlide" Target="../notesSlides/notesSlide65.xml"/></Relationships>
</file>

<file path=ppt/slides/_rels/slide121.xml.rels><?xml version="1.0" encoding="UTF-8" standalone="yes"?>
<Relationships xmlns="http://schemas.openxmlformats.org/package/2006/relationships"><Relationship Id="rId3" Type="http://schemas.openxmlformats.org/officeDocument/2006/relationships/image" Target="../media/image174.jpeg"/><Relationship Id="rId4" Type="http://schemas.openxmlformats.org/officeDocument/2006/relationships/image" Target="../media/image169.jpeg"/><Relationship Id="rId5" Type="http://schemas.openxmlformats.org/officeDocument/2006/relationships/image" Target="../media/image175.jpeg"/><Relationship Id="rId6" Type="http://schemas.openxmlformats.org/officeDocument/2006/relationships/image" Target="../media/image176.jpeg"/><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77.jpe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124.xml.rels><?xml version="1.0" encoding="UTF-8" standalone="yes"?>
<Relationships xmlns="http://schemas.openxmlformats.org/package/2006/relationships"><Relationship Id="rId11" Type="http://schemas.openxmlformats.org/officeDocument/2006/relationships/image" Target="../media/image125.emf"/><Relationship Id="rId12" Type="http://schemas.openxmlformats.org/officeDocument/2006/relationships/image" Target="../media/image126.emf"/><Relationship Id="rId13" Type="http://schemas.openxmlformats.org/officeDocument/2006/relationships/image" Target="../media/image127.emf"/><Relationship Id="rId14" Type="http://schemas.openxmlformats.org/officeDocument/2006/relationships/image" Target="../media/image128.emf"/><Relationship Id="rId15" Type="http://schemas.openxmlformats.org/officeDocument/2006/relationships/image" Target="../media/image129.emf"/><Relationship Id="rId16" Type="http://schemas.openxmlformats.org/officeDocument/2006/relationships/image" Target="../media/image130.emf"/><Relationship Id="rId17" Type="http://schemas.openxmlformats.org/officeDocument/2006/relationships/image" Target="../media/image131.emf"/><Relationship Id="rId18" Type="http://schemas.openxmlformats.org/officeDocument/2006/relationships/image" Target="../media/image132.emf"/><Relationship Id="rId19" Type="http://schemas.openxmlformats.org/officeDocument/2006/relationships/image" Target="../media/image133.emf"/><Relationship Id="rId1" Type="http://schemas.openxmlformats.org/officeDocument/2006/relationships/slideLayout" Target="../slideLayouts/slideLayout1.xml"/><Relationship Id="rId2" Type="http://schemas.openxmlformats.org/officeDocument/2006/relationships/image" Target="../media/image116.emf"/><Relationship Id="rId3" Type="http://schemas.openxmlformats.org/officeDocument/2006/relationships/image" Target="../media/image117.emf"/><Relationship Id="rId4" Type="http://schemas.openxmlformats.org/officeDocument/2006/relationships/image" Target="../media/image118.emf"/><Relationship Id="rId5" Type="http://schemas.openxmlformats.org/officeDocument/2006/relationships/image" Target="../media/image119.emf"/><Relationship Id="rId6" Type="http://schemas.openxmlformats.org/officeDocument/2006/relationships/image" Target="../media/image120.emf"/><Relationship Id="rId7" Type="http://schemas.openxmlformats.org/officeDocument/2006/relationships/image" Target="../media/image121.emf"/><Relationship Id="rId8" Type="http://schemas.openxmlformats.org/officeDocument/2006/relationships/image" Target="../media/image122.emf"/><Relationship Id="rId9" Type="http://schemas.openxmlformats.org/officeDocument/2006/relationships/image" Target="../media/image123.emf"/><Relationship Id="rId10" Type="http://schemas.openxmlformats.org/officeDocument/2006/relationships/image" Target="../media/image124.emf"/></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0.xml"/><Relationship Id="rId3" Type="http://schemas.openxmlformats.org/officeDocument/2006/relationships/image" Target="../media/image177.emf"/></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e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1.xml"/></Relationships>
</file>

<file path=ppt/slides/_rels/slide130.xml.rels><?xml version="1.0" encoding="UTF-8" standalone="yes"?>
<Relationships xmlns="http://schemas.openxmlformats.org/package/2006/relationships"><Relationship Id="rId3" Type="http://schemas.openxmlformats.org/officeDocument/2006/relationships/image" Target="../media/image178.jpeg"/><Relationship Id="rId4" Type="http://schemas.openxmlformats.org/officeDocument/2006/relationships/image" Target="../media/image179.jpeg"/><Relationship Id="rId5" Type="http://schemas.openxmlformats.org/officeDocument/2006/relationships/image" Target="../media/image180.jpeg"/><Relationship Id="rId6" Type="http://schemas.openxmlformats.org/officeDocument/2006/relationships/image" Target="../media/image181.jpeg"/><Relationship Id="rId7" Type="http://schemas.openxmlformats.org/officeDocument/2006/relationships/image" Target="../media/image182.jpeg"/><Relationship Id="rId1" Type="http://schemas.openxmlformats.org/officeDocument/2006/relationships/slideLayout" Target="../slideLayouts/slideLayout5.xml"/><Relationship Id="rId2" Type="http://schemas.openxmlformats.org/officeDocument/2006/relationships/notesSlide" Target="../notesSlides/notesSlide7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4.xml"/><Relationship Id="rId3" Type="http://schemas.openxmlformats.org/officeDocument/2006/relationships/image" Target="../media/image177.emf"/></Relationships>
</file>

<file path=ppt/slides/_rels/slide133.xml.rels><?xml version="1.0" encoding="UTF-8" standalone="yes"?>
<Relationships xmlns="http://schemas.openxmlformats.org/package/2006/relationships"><Relationship Id="rId11" Type="http://schemas.openxmlformats.org/officeDocument/2006/relationships/image" Target="../media/image185.jpeg"/><Relationship Id="rId12" Type="http://schemas.openxmlformats.org/officeDocument/2006/relationships/image" Target="../media/image186.jpeg"/><Relationship Id="rId13" Type="http://schemas.openxmlformats.org/officeDocument/2006/relationships/image" Target="../media/image187.jpeg"/><Relationship Id="rId14" Type="http://schemas.openxmlformats.org/officeDocument/2006/relationships/image" Target="../media/image188.jpeg"/><Relationship Id="rId15" Type="http://schemas.openxmlformats.org/officeDocument/2006/relationships/image" Target="../media/image189.jpeg"/><Relationship Id="rId16" Type="http://schemas.openxmlformats.org/officeDocument/2006/relationships/image" Target="../media/image190.jpeg"/><Relationship Id="rId17" Type="http://schemas.openxmlformats.org/officeDocument/2006/relationships/image" Target="../media/image191.jpeg"/><Relationship Id="rId18" Type="http://schemas.openxmlformats.org/officeDocument/2006/relationships/image" Target="../media/image192.jpeg"/><Relationship Id="rId1" Type="http://schemas.openxmlformats.org/officeDocument/2006/relationships/vmlDrawing" Target="../drawings/vmlDrawing3.vml"/><Relationship Id="rId2" Type="http://schemas.openxmlformats.org/officeDocument/2006/relationships/tags" Target="../tags/tag1.xml"/><Relationship Id="rId3" Type="http://schemas.openxmlformats.org/officeDocument/2006/relationships/tags" Target="../tags/tag2.xml"/><Relationship Id="rId4" Type="http://schemas.openxmlformats.org/officeDocument/2006/relationships/tags" Target="../tags/tag3.xml"/><Relationship Id="rId5" Type="http://schemas.openxmlformats.org/officeDocument/2006/relationships/tags" Target="../tags/tag4.xml"/><Relationship Id="rId6" Type="http://schemas.openxmlformats.org/officeDocument/2006/relationships/slideLayout" Target="../slideLayouts/slideLayout3.xml"/><Relationship Id="rId7" Type="http://schemas.openxmlformats.org/officeDocument/2006/relationships/notesSlide" Target="../notesSlides/notesSlide75.xml"/><Relationship Id="rId8" Type="http://schemas.openxmlformats.org/officeDocument/2006/relationships/oleObject" Target="../embeddings/oleObject3.bin"/><Relationship Id="rId9" Type="http://schemas.openxmlformats.org/officeDocument/2006/relationships/image" Target="../media/image183.png"/><Relationship Id="rId10" Type="http://schemas.openxmlformats.org/officeDocument/2006/relationships/image" Target="../media/image184.jpe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 r="35532"/>
          <a:stretch/>
        </p:blipFill>
        <p:spPr>
          <a:xfrm>
            <a:off x="8010952" y="4059876"/>
            <a:ext cx="1100915" cy="1359343"/>
          </a:xfrm>
          <a:prstGeom prst="rect">
            <a:avLst/>
          </a:prstGeom>
        </p:spPr>
      </p:pic>
      <p:pic>
        <p:nvPicPr>
          <p:cNvPr id="6" name="Picture 20" descr="j028952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30333" y="4059563"/>
            <a:ext cx="643104" cy="710392"/>
          </a:xfrm>
          <a:prstGeom prst="rect">
            <a:avLst/>
          </a:prstGeom>
          <a:noFill/>
          <a:ln w="9525">
            <a:noFill/>
            <a:miter lim="800000"/>
            <a:headEnd/>
            <a:tailEnd/>
          </a:ln>
        </p:spPr>
      </p:pic>
      <p:pic>
        <p:nvPicPr>
          <p:cNvPr id="19" name="Picture 18" descr="A400M_Roll-Out-0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0114" y="4058010"/>
            <a:ext cx="1887720" cy="1363077"/>
          </a:xfrm>
          <a:prstGeom prst="rect">
            <a:avLst/>
          </a:prstGeom>
        </p:spPr>
      </p:pic>
      <p:pic>
        <p:nvPicPr>
          <p:cNvPr id="20" name="Picture 19" descr="dental0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8008" y="4058010"/>
            <a:ext cx="744850" cy="744850"/>
          </a:xfrm>
          <a:prstGeom prst="rect">
            <a:avLst/>
          </a:prstGeom>
        </p:spPr>
      </p:pic>
      <p:sp>
        <p:nvSpPr>
          <p:cNvPr id="2" name="Title 1"/>
          <p:cNvSpPr>
            <a:spLocks noGrp="1"/>
          </p:cNvSpPr>
          <p:nvPr>
            <p:ph type="title" idx="4294967295"/>
          </p:nvPr>
        </p:nvSpPr>
        <p:spPr>
          <a:xfrm>
            <a:off x="253445" y="1292113"/>
            <a:ext cx="8307964" cy="1131388"/>
          </a:xfrm>
          <a:prstGeom prst="rect">
            <a:avLst/>
          </a:prstGeom>
        </p:spPr>
        <p:txBody>
          <a:bodyPr/>
          <a:lstStyle/>
          <a:p>
            <a:r>
              <a:rPr lang="en-US" sz="4051" b="1" dirty="0"/>
              <a:t/>
            </a:r>
            <a:br>
              <a:rPr lang="en-US" sz="4051" b="1" dirty="0"/>
            </a:br>
            <a:r>
              <a:rPr lang="en-US" sz="4051" b="1" dirty="0"/>
              <a:t/>
            </a:r>
            <a:br>
              <a:rPr lang="en-US" sz="4051" b="1" dirty="0"/>
            </a:br>
            <a:r>
              <a:rPr lang="en-US" sz="1350" b="1" dirty="0"/>
              <a:t/>
            </a:r>
            <a:br>
              <a:rPr lang="en-US" sz="1350" b="1" dirty="0"/>
            </a:br>
            <a:r>
              <a:rPr lang="en-US" sz="1350" b="1" dirty="0"/>
              <a:t/>
            </a:r>
            <a:br>
              <a:rPr lang="en-US" sz="1350" b="1" dirty="0"/>
            </a:br>
            <a:endParaRPr lang="en-US" sz="4051" b="1" dirty="0"/>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261" y="1010594"/>
            <a:ext cx="1122511" cy="563037"/>
          </a:xfrm>
          <a:prstGeom prst="rect">
            <a:avLst/>
          </a:prstGeom>
        </p:spPr>
      </p:pic>
      <p:pic>
        <p:nvPicPr>
          <p:cNvPr id="11" name="Picture 30" descr="j0202069"/>
          <p:cNvPicPr>
            <a:picLocks noChangeAspect="1" noChangeArrowheads="1"/>
          </p:cNvPicPr>
          <p:nvPr/>
        </p:nvPicPr>
        <p:blipFill>
          <a:blip r:embed="rId7" cstate="print"/>
          <a:srcRect/>
          <a:stretch>
            <a:fillRect/>
          </a:stretch>
        </p:blipFill>
        <p:spPr bwMode="auto">
          <a:xfrm>
            <a:off x="3127815" y="4769166"/>
            <a:ext cx="1185418" cy="652632"/>
          </a:xfrm>
          <a:prstGeom prst="rect">
            <a:avLst/>
          </a:prstGeom>
          <a:noFill/>
          <a:ln w="9525">
            <a:noFill/>
            <a:miter lim="800000"/>
            <a:headEnd/>
            <a:tailEnd/>
          </a:ln>
        </p:spPr>
      </p:pic>
      <p:pic>
        <p:nvPicPr>
          <p:cNvPr id="15" name="Picture 14" descr="Picture10.jpg"/>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330026" y="4058010"/>
            <a:ext cx="1242204" cy="1342058"/>
          </a:xfrm>
          <a:prstGeom prst="rect">
            <a:avLst/>
          </a:prstGeom>
        </p:spPr>
      </p:pic>
      <p:pic>
        <p:nvPicPr>
          <p:cNvPr id="16" name="Picture 15" descr="brain.jp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2278" y="4058009"/>
            <a:ext cx="1235930" cy="1364499"/>
          </a:xfrm>
          <a:prstGeom prst="rect">
            <a:avLst/>
          </a:prstGeom>
        </p:spPr>
      </p:pic>
      <p:sp>
        <p:nvSpPr>
          <p:cNvPr id="17" name="Rectangle 16"/>
          <p:cNvSpPr/>
          <p:nvPr/>
        </p:nvSpPr>
        <p:spPr>
          <a:xfrm>
            <a:off x="694528" y="5652193"/>
            <a:ext cx="7533487" cy="34624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l" eaLnBrk="0" hangingPunct="0">
              <a:spcBef>
                <a:spcPct val="0"/>
              </a:spcBef>
              <a:buClrTx/>
              <a:buFontTx/>
              <a:buNone/>
            </a:pPr>
            <a:r>
              <a:rPr lang="en-GB" sz="825" dirty="0"/>
              <a:t>Copyright Notice: This work is unpublished but copyright exists and is held by </a:t>
            </a:r>
            <a:r>
              <a:rPr lang="en-GB" sz="825"/>
              <a:t>Stuart Burge. </a:t>
            </a:r>
            <a:r>
              <a:rPr lang="en-GB" sz="825" dirty="0"/>
              <a:t>This  work must not be copied, distributed or otherwise used without permission </a:t>
            </a:r>
          </a:p>
        </p:txBody>
      </p:sp>
      <p:pic>
        <p:nvPicPr>
          <p:cNvPr id="18" name="Picture 17" descr="IWM"/>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76277" y="4058053"/>
            <a:ext cx="932908" cy="13532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 name="Picture 3" descr="Nepture 800 - 1"/>
          <p:cNvPicPr>
            <a:picLocks noChangeAspect="1" noChangeArrowheads="1"/>
          </p:cNvPicPr>
          <p:nvPr/>
        </p:nvPicPr>
        <p:blipFill rotWithShape="1">
          <a:blip r:embed="rId11">
            <a:extLst>
              <a:ext uri="{28A0092B-C50C-407E-A947-70E740481C1C}">
                <a14:useLocalDpi xmlns:a14="http://schemas.microsoft.com/office/drawing/2010/main" val="0"/>
              </a:ext>
            </a:extLst>
          </a:blip>
          <a:srcRect t="15942"/>
          <a:stretch/>
        </p:blipFill>
        <p:spPr>
          <a:xfrm>
            <a:off x="7572230" y="4056634"/>
            <a:ext cx="1045641" cy="1343434"/>
          </a:xfrm>
          <a:prstGeom prst="rect">
            <a:avLst/>
          </a:prstGeom>
          <a:noFill/>
        </p:spPr>
      </p:pic>
      <p:pic>
        <p:nvPicPr>
          <p:cNvPr id="14" name="Picture 13" descr="Picture4.jpg"/>
          <p:cNvPicPr>
            <a:picLocks noChangeAspect="1"/>
          </p:cNvPicPr>
          <p:nvPr/>
        </p:nvPicPr>
        <p:blipFill>
          <a:blip r:embed="rId12" cstate="print"/>
          <a:stretch>
            <a:fillRect/>
          </a:stretch>
        </p:blipFill>
        <p:spPr>
          <a:xfrm>
            <a:off x="4303815" y="4058009"/>
            <a:ext cx="1188733" cy="1364499"/>
          </a:xfrm>
          <a:prstGeom prst="rect">
            <a:avLst/>
          </a:prstGeom>
        </p:spPr>
      </p:pic>
      <p:pic>
        <p:nvPicPr>
          <p:cNvPr id="22" name="Picture 2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00773" y="880752"/>
            <a:ext cx="1811093" cy="822722"/>
          </a:xfrm>
          <a:prstGeom prst="rect">
            <a:avLst/>
          </a:prstGeom>
        </p:spPr>
      </p:pic>
      <p:sp>
        <p:nvSpPr>
          <p:cNvPr id="4" name="Rectangle 3"/>
          <p:cNvSpPr/>
          <p:nvPr/>
        </p:nvSpPr>
        <p:spPr>
          <a:xfrm>
            <a:off x="1568734" y="2107551"/>
            <a:ext cx="5470161" cy="1477712"/>
          </a:xfrm>
          <a:prstGeom prst="rect">
            <a:avLst/>
          </a:prstGeom>
        </p:spPr>
        <p:txBody>
          <a:bodyPr wrap="square">
            <a:spAutoFit/>
          </a:bodyPr>
          <a:lstStyle/>
          <a:p>
            <a:pPr algn="ctr"/>
            <a:r>
              <a:rPr lang="en-GB" sz="3001" b="1">
                <a:latin typeface="Arial" charset="0"/>
                <a:ea typeface="Times New Roman" charset="0"/>
                <a:cs typeface="Times New Roman" charset="0"/>
              </a:rPr>
              <a:t>Workshop </a:t>
            </a:r>
            <a:r>
              <a:rPr lang="en-GB" sz="3001" b="1" dirty="0">
                <a:latin typeface="Arial" charset="0"/>
                <a:ea typeface="Times New Roman" charset="0"/>
                <a:cs typeface="Times New Roman" charset="0"/>
              </a:rPr>
              <a:t>on </a:t>
            </a:r>
            <a:r>
              <a:rPr lang="en-US" sz="3001" b="1" dirty="0">
                <a:latin typeface="Arial" charset="0"/>
                <a:ea typeface="Times New Roman" charset="0"/>
                <a:cs typeface="Times New Roman" charset="0"/>
              </a:rPr>
              <a:t>Turbine System Functionality and System Mapping</a:t>
            </a:r>
            <a:r>
              <a:rPr lang="en-US" sz="3001" dirty="0"/>
              <a:t> </a:t>
            </a:r>
          </a:p>
        </p:txBody>
      </p:sp>
    </p:spTree>
    <p:extLst>
      <p:ext uri="{BB962C8B-B14F-4D97-AF65-F5344CB8AC3E}">
        <p14:creationId xmlns:p14="http://schemas.microsoft.com/office/powerpoint/2010/main" val="257037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3033" y="2363901"/>
            <a:ext cx="3194568" cy="192337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199" y="1047022"/>
            <a:ext cx="2467618" cy="1848331"/>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5161" y="2686657"/>
            <a:ext cx="2858244" cy="1600617"/>
          </a:xfrm>
          <a:prstGeom prst="rect">
            <a:avLst/>
          </a:prstGeom>
        </p:spPr>
      </p:pic>
      <p:pic>
        <p:nvPicPr>
          <p:cNvPr id="6" name="Picture 5" descr="A400M_Roll-Out-03.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38413" y="4048221"/>
            <a:ext cx="2330357" cy="1682695"/>
          </a:xfrm>
          <a:prstGeom prst="rect">
            <a:avLst/>
          </a:prstGeom>
        </p:spPr>
      </p:pic>
    </p:spTree>
    <p:extLst>
      <p:ext uri="{BB962C8B-B14F-4D97-AF65-F5344CB8AC3E}">
        <p14:creationId xmlns:p14="http://schemas.microsoft.com/office/powerpoint/2010/main" val="34008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ntal0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3349" y="4184156"/>
            <a:ext cx="1219027" cy="1219027"/>
          </a:xfrm>
          <a:prstGeom prst="rect">
            <a:avLst/>
          </a:prstGeom>
        </p:spPr>
      </p:pic>
      <p:pic>
        <p:nvPicPr>
          <p:cNvPr id="3" name="Picture 2" descr="IWM.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7544" y="2223851"/>
            <a:ext cx="1822192" cy="2642179"/>
          </a:xfrm>
          <a:prstGeom prst="rect">
            <a:avLst/>
          </a:prstGeom>
        </p:spPr>
      </p:pic>
      <p:pic>
        <p:nvPicPr>
          <p:cNvPr id="4" name="Neptune 800 - 3.gi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348033" y="1273699"/>
            <a:ext cx="1794707" cy="3061559"/>
          </a:xfrm>
          <a:prstGeom prst="rect">
            <a:avLst/>
          </a:prstGeom>
        </p:spPr>
      </p:pic>
    </p:spTree>
    <p:extLst>
      <p:ext uri="{BB962C8B-B14F-4D97-AF65-F5344CB8AC3E}">
        <p14:creationId xmlns:p14="http://schemas.microsoft.com/office/powerpoint/2010/main" val="13188786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422031"/>
            <a:ext cx="5212080" cy="5791200"/>
          </a:xfrm>
          <a:prstGeom prst="rect">
            <a:avLst/>
          </a:prstGeom>
        </p:spPr>
      </p:pic>
      <p:pic>
        <p:nvPicPr>
          <p:cNvPr id="3" name="Picture 2"/>
          <p:cNvPicPr>
            <a:picLocks noChangeAspect="1"/>
          </p:cNvPicPr>
          <p:nvPr/>
        </p:nvPicPr>
        <p:blipFill>
          <a:blip r:embed="rId3"/>
          <a:stretch>
            <a:fillRect/>
          </a:stretch>
        </p:blipFill>
        <p:spPr>
          <a:xfrm>
            <a:off x="5176043" y="609600"/>
            <a:ext cx="3809782" cy="5266943"/>
          </a:xfrm>
          <a:prstGeom prst="rect">
            <a:avLst/>
          </a:prstGeom>
        </p:spPr>
      </p:pic>
    </p:spTree>
    <p:extLst>
      <p:ext uri="{BB962C8B-B14F-4D97-AF65-F5344CB8AC3E}">
        <p14:creationId xmlns:p14="http://schemas.microsoft.com/office/powerpoint/2010/main" val="6894081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 r="35532"/>
          <a:stretch/>
        </p:blipFill>
        <p:spPr>
          <a:xfrm>
            <a:off x="8010952" y="4059876"/>
            <a:ext cx="1100915" cy="1359343"/>
          </a:xfrm>
          <a:prstGeom prst="rect">
            <a:avLst/>
          </a:prstGeom>
        </p:spPr>
      </p:pic>
      <p:pic>
        <p:nvPicPr>
          <p:cNvPr id="6" name="Picture 20" descr="j028952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30333" y="4059563"/>
            <a:ext cx="643104" cy="710392"/>
          </a:xfrm>
          <a:prstGeom prst="rect">
            <a:avLst/>
          </a:prstGeom>
          <a:noFill/>
          <a:ln w="9525">
            <a:noFill/>
            <a:miter lim="800000"/>
            <a:headEnd/>
            <a:tailEnd/>
          </a:ln>
        </p:spPr>
      </p:pic>
      <p:pic>
        <p:nvPicPr>
          <p:cNvPr id="19" name="Picture 18" descr="A400M_Roll-Out-0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0114" y="4058010"/>
            <a:ext cx="1887720" cy="1363077"/>
          </a:xfrm>
          <a:prstGeom prst="rect">
            <a:avLst/>
          </a:prstGeom>
        </p:spPr>
      </p:pic>
      <p:pic>
        <p:nvPicPr>
          <p:cNvPr id="20" name="Picture 19" descr="dental0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8008" y="4058010"/>
            <a:ext cx="744850" cy="744850"/>
          </a:xfrm>
          <a:prstGeom prst="rect">
            <a:avLst/>
          </a:prstGeom>
        </p:spPr>
      </p:pic>
      <p:sp>
        <p:nvSpPr>
          <p:cNvPr id="2" name="Title 1"/>
          <p:cNvSpPr>
            <a:spLocks noGrp="1"/>
          </p:cNvSpPr>
          <p:nvPr>
            <p:ph type="title" idx="4294967295"/>
          </p:nvPr>
        </p:nvSpPr>
        <p:spPr>
          <a:xfrm>
            <a:off x="253445" y="1292113"/>
            <a:ext cx="8307964" cy="1131388"/>
          </a:xfrm>
          <a:prstGeom prst="rect">
            <a:avLst/>
          </a:prstGeom>
        </p:spPr>
        <p:txBody>
          <a:bodyPr/>
          <a:lstStyle/>
          <a:p>
            <a:r>
              <a:rPr lang="en-US" sz="4051" b="1" dirty="0"/>
              <a:t/>
            </a:r>
            <a:br>
              <a:rPr lang="en-US" sz="4051" b="1" dirty="0"/>
            </a:br>
            <a:r>
              <a:rPr lang="en-US" sz="4051" b="1" dirty="0"/>
              <a:t>About BHW</a:t>
            </a:r>
            <a:br>
              <a:rPr lang="en-US" sz="4051" b="1" dirty="0"/>
            </a:br>
            <a:r>
              <a:rPr lang="en-US" sz="1350" b="1" dirty="0"/>
              <a:t/>
            </a:r>
            <a:br>
              <a:rPr lang="en-US" sz="1350" b="1" dirty="0"/>
            </a:br>
            <a:r>
              <a:rPr lang="en-US" sz="1350" b="1" dirty="0"/>
              <a:t/>
            </a:r>
            <a:br>
              <a:rPr lang="en-US" sz="1350" b="1" dirty="0"/>
            </a:br>
            <a:endParaRPr lang="en-US" sz="4051" b="1" dirty="0"/>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7085" y="1010595"/>
            <a:ext cx="1122511" cy="563037"/>
          </a:xfrm>
          <a:prstGeom prst="rect">
            <a:avLst/>
          </a:prstGeom>
        </p:spPr>
      </p:pic>
      <p:pic>
        <p:nvPicPr>
          <p:cNvPr id="11" name="Picture 30" descr="j0202069"/>
          <p:cNvPicPr>
            <a:picLocks noChangeAspect="1" noChangeArrowheads="1"/>
          </p:cNvPicPr>
          <p:nvPr/>
        </p:nvPicPr>
        <p:blipFill>
          <a:blip r:embed="rId7" cstate="print"/>
          <a:srcRect/>
          <a:stretch>
            <a:fillRect/>
          </a:stretch>
        </p:blipFill>
        <p:spPr bwMode="auto">
          <a:xfrm>
            <a:off x="3127815" y="4769166"/>
            <a:ext cx="1185418" cy="652632"/>
          </a:xfrm>
          <a:prstGeom prst="rect">
            <a:avLst/>
          </a:prstGeom>
          <a:noFill/>
          <a:ln w="9525">
            <a:noFill/>
            <a:miter lim="800000"/>
            <a:headEnd/>
            <a:tailEnd/>
          </a:ln>
        </p:spPr>
      </p:pic>
      <p:pic>
        <p:nvPicPr>
          <p:cNvPr id="15" name="Picture 14" descr="Picture10.jpg"/>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330026" y="4058010"/>
            <a:ext cx="1242204" cy="1342058"/>
          </a:xfrm>
          <a:prstGeom prst="rect">
            <a:avLst/>
          </a:prstGeom>
        </p:spPr>
      </p:pic>
      <p:pic>
        <p:nvPicPr>
          <p:cNvPr id="16" name="Picture 15" descr="brain.jp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2278" y="4058009"/>
            <a:ext cx="1235930" cy="1364499"/>
          </a:xfrm>
          <a:prstGeom prst="rect">
            <a:avLst/>
          </a:prstGeom>
        </p:spPr>
      </p:pic>
      <p:sp>
        <p:nvSpPr>
          <p:cNvPr id="17" name="Rectangle 16"/>
          <p:cNvSpPr/>
          <p:nvPr/>
        </p:nvSpPr>
        <p:spPr>
          <a:xfrm>
            <a:off x="694528" y="5652193"/>
            <a:ext cx="7533487" cy="34624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l" eaLnBrk="0" hangingPunct="0">
              <a:spcBef>
                <a:spcPct val="0"/>
              </a:spcBef>
              <a:buClrTx/>
              <a:buFontTx/>
              <a:buNone/>
            </a:pPr>
            <a:r>
              <a:rPr lang="en-GB" sz="825" dirty="0"/>
              <a:t>Copyright Notice: This work is unpublished but copyright exists and is held by </a:t>
            </a:r>
            <a:r>
              <a:rPr lang="en-GB" sz="825"/>
              <a:t>Stuart Burge. </a:t>
            </a:r>
            <a:r>
              <a:rPr lang="en-GB" sz="825" dirty="0"/>
              <a:t>This  work must not be copied, distributed or otherwise used without permission </a:t>
            </a:r>
          </a:p>
        </p:txBody>
      </p:sp>
      <p:pic>
        <p:nvPicPr>
          <p:cNvPr id="18" name="Picture 17" descr="IWM"/>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76277" y="4058053"/>
            <a:ext cx="932908" cy="13532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 name="Picture 3" descr="Nepture 800 - 1"/>
          <p:cNvPicPr>
            <a:picLocks noChangeAspect="1" noChangeArrowheads="1"/>
          </p:cNvPicPr>
          <p:nvPr/>
        </p:nvPicPr>
        <p:blipFill rotWithShape="1">
          <a:blip r:embed="rId11">
            <a:extLst>
              <a:ext uri="{28A0092B-C50C-407E-A947-70E740481C1C}">
                <a14:useLocalDpi xmlns:a14="http://schemas.microsoft.com/office/drawing/2010/main" val="0"/>
              </a:ext>
            </a:extLst>
          </a:blip>
          <a:srcRect t="15942"/>
          <a:stretch/>
        </p:blipFill>
        <p:spPr>
          <a:xfrm>
            <a:off x="7572230" y="4056634"/>
            <a:ext cx="1045641" cy="1343434"/>
          </a:xfrm>
          <a:prstGeom prst="rect">
            <a:avLst/>
          </a:prstGeom>
          <a:noFill/>
        </p:spPr>
      </p:pic>
      <p:pic>
        <p:nvPicPr>
          <p:cNvPr id="14" name="Picture 13" descr="Picture4.jpg"/>
          <p:cNvPicPr>
            <a:picLocks noChangeAspect="1"/>
          </p:cNvPicPr>
          <p:nvPr/>
        </p:nvPicPr>
        <p:blipFill>
          <a:blip r:embed="rId12" cstate="print"/>
          <a:stretch>
            <a:fillRect/>
          </a:stretch>
        </p:blipFill>
        <p:spPr>
          <a:xfrm>
            <a:off x="4303815" y="4058009"/>
            <a:ext cx="1188733" cy="1364499"/>
          </a:xfrm>
          <a:prstGeom prst="rect">
            <a:avLst/>
          </a:prstGeom>
        </p:spPr>
      </p:pic>
      <p:pic>
        <p:nvPicPr>
          <p:cNvPr id="22" name="Picture 2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00773" y="880752"/>
            <a:ext cx="1811093" cy="822722"/>
          </a:xfrm>
          <a:prstGeom prst="rect">
            <a:avLst/>
          </a:prstGeom>
        </p:spPr>
      </p:pic>
    </p:spTree>
    <p:extLst>
      <p:ext uri="{BB962C8B-B14F-4D97-AF65-F5344CB8AC3E}">
        <p14:creationId xmlns:p14="http://schemas.microsoft.com/office/powerpoint/2010/main" val="18409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3"/>
          <p:cNvSpPr>
            <a:spLocks noGrp="1"/>
          </p:cNvSpPr>
          <p:nvPr>
            <p:ph type="title"/>
          </p:nvPr>
        </p:nvSpPr>
        <p:spPr>
          <a:xfrm>
            <a:off x="1900231" y="1385214"/>
            <a:ext cx="5345767" cy="392517"/>
          </a:xfrm>
        </p:spPr>
        <p:txBody>
          <a:bodyPr/>
          <a:lstStyle/>
          <a:p>
            <a:r>
              <a:rPr lang="en-US" b="1">
                <a:latin typeface="Arial" charset="0"/>
              </a:rPr>
              <a:t>What we do</a:t>
            </a:r>
          </a:p>
        </p:txBody>
      </p:sp>
      <p:sp>
        <p:nvSpPr>
          <p:cNvPr id="8" name="TextBox 7"/>
          <p:cNvSpPr txBox="1"/>
          <p:nvPr/>
        </p:nvSpPr>
        <p:spPr>
          <a:xfrm>
            <a:off x="2473916" y="4524721"/>
            <a:ext cx="4231030" cy="507960"/>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pPr>
              <a:defRPr/>
            </a:pPr>
            <a:r>
              <a:rPr lang="en-US" sz="2701" dirty="0">
                <a:solidFill>
                  <a:schemeClr val="bg1"/>
                </a:solidFill>
                <a:latin typeface="Arial Black"/>
                <a:cs typeface="Arial Black"/>
              </a:rPr>
              <a:t>BHW sells Know-How</a:t>
            </a:r>
          </a:p>
        </p:txBody>
      </p:sp>
      <p:pic>
        <p:nvPicPr>
          <p:cNvPr id="2" name="Picture 1" descr="image001.png"/>
          <p:cNvPicPr>
            <a:picLocks noChangeAspect="1"/>
          </p:cNvPicPr>
          <p:nvPr/>
        </p:nvPicPr>
        <p:blipFill rotWithShape="1">
          <a:blip r:embed="rId3">
            <a:extLst>
              <a:ext uri="{28A0092B-C50C-407E-A947-70E740481C1C}">
                <a14:useLocalDpi xmlns:a14="http://schemas.microsoft.com/office/drawing/2010/main" val="0"/>
              </a:ext>
            </a:extLst>
          </a:blip>
          <a:srcRect l="317" t="20091" r="-1" b="17705"/>
          <a:stretch/>
        </p:blipFill>
        <p:spPr>
          <a:xfrm>
            <a:off x="518504" y="2502929"/>
            <a:ext cx="7740901" cy="1296593"/>
          </a:xfrm>
          <a:prstGeom prst="rect">
            <a:avLst/>
          </a:prstGeom>
        </p:spPr>
      </p:pic>
    </p:spTree>
    <p:extLst>
      <p:ext uri="{BB962C8B-B14F-4D97-AF65-F5344CB8AC3E}">
        <p14:creationId xmlns:p14="http://schemas.microsoft.com/office/powerpoint/2010/main" val="191190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0" descr="dstl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8693" y="3200260"/>
            <a:ext cx="839884" cy="3902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3555" name="Group 54"/>
          <p:cNvGrpSpPr>
            <a:grpSpLocks/>
          </p:cNvGrpSpPr>
          <p:nvPr/>
        </p:nvGrpSpPr>
        <p:grpSpPr bwMode="auto">
          <a:xfrm>
            <a:off x="1006103" y="1465350"/>
            <a:ext cx="7632960" cy="4228586"/>
            <a:chOff x="0" y="833438"/>
            <a:chExt cx="10512425" cy="6084885"/>
          </a:xfrm>
        </p:grpSpPr>
        <p:grpSp>
          <p:nvGrpSpPr>
            <p:cNvPr id="23556" name="Group 23"/>
            <p:cNvGrpSpPr>
              <a:grpSpLocks/>
            </p:cNvGrpSpPr>
            <p:nvPr/>
          </p:nvGrpSpPr>
          <p:grpSpPr bwMode="auto">
            <a:xfrm>
              <a:off x="555625" y="833438"/>
              <a:ext cx="2359025" cy="1922462"/>
              <a:chOff x="350" y="525"/>
              <a:chExt cx="1486" cy="1211"/>
            </a:xfrm>
          </p:grpSpPr>
          <p:pic>
            <p:nvPicPr>
              <p:cNvPr id="23597"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 y="885"/>
                <a:ext cx="1231" cy="8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3598" name="Group 22"/>
              <p:cNvGrpSpPr>
                <a:grpSpLocks/>
              </p:cNvGrpSpPr>
              <p:nvPr/>
            </p:nvGrpSpPr>
            <p:grpSpPr bwMode="auto">
              <a:xfrm>
                <a:off x="998" y="525"/>
                <a:ext cx="838" cy="489"/>
                <a:chOff x="998" y="525"/>
                <a:chExt cx="838" cy="489"/>
              </a:xfrm>
            </p:grpSpPr>
            <p:sp>
              <p:nvSpPr>
                <p:cNvPr id="23599" name="AutoShape 20"/>
                <p:cNvSpPr>
                  <a:spLocks noChangeArrowheads="1"/>
                </p:cNvSpPr>
                <p:nvPr/>
              </p:nvSpPr>
              <p:spPr bwMode="auto">
                <a:xfrm>
                  <a:off x="998" y="525"/>
                  <a:ext cx="838" cy="455"/>
                </a:xfrm>
                <a:prstGeom prst="wedgeRoundRectCallout">
                  <a:avLst>
                    <a:gd name="adj1" fmla="val -54417"/>
                    <a:gd name="adj2" fmla="val 82528"/>
                    <a:gd name="adj3" fmla="val 16667"/>
                  </a:avLst>
                </a:prstGeom>
                <a:solidFill>
                  <a:schemeClr val="bg1"/>
                </a:solidFill>
                <a:ln w="9525">
                  <a:solidFill>
                    <a:schemeClr val="tx1"/>
                  </a:solidFill>
                  <a:miter lim="800000"/>
                  <a:headEnd/>
                  <a:tailEnd/>
                </a:ln>
              </p:spPr>
              <p:txBody>
                <a:bodyPr/>
                <a:lstStyle/>
                <a:p>
                  <a:endParaRPr lang="en-US" sz="1247"/>
                </a:p>
              </p:txBody>
            </p:sp>
            <p:sp>
              <p:nvSpPr>
                <p:cNvPr id="23600" name="Text Box 21"/>
                <p:cNvSpPr txBox="1">
                  <a:spLocks noChangeArrowheads="1"/>
                </p:cNvSpPr>
                <p:nvPr/>
              </p:nvSpPr>
              <p:spPr bwMode="auto">
                <a:xfrm>
                  <a:off x="1083" y="525"/>
                  <a:ext cx="693" cy="4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Times New Roman" charset="0"/>
                      <a:ea typeface="ＭＳ Ｐゴシック" charset="0"/>
                      <a:cs typeface="ＭＳ Ｐゴシック" charset="0"/>
                    </a:defRPr>
                  </a:lvl1pPr>
                  <a:lvl2pPr marL="742950" indent="-285750" eaLnBrk="0" hangingPunct="0">
                    <a:defRPr sz="2000" b="1">
                      <a:solidFill>
                        <a:schemeClr val="tx1"/>
                      </a:solidFill>
                      <a:latin typeface="Times New Roman" charset="0"/>
                      <a:ea typeface="ＭＳ Ｐゴシック" charset="0"/>
                    </a:defRPr>
                  </a:lvl2pPr>
                  <a:lvl3pPr marL="1143000" indent="-228600" eaLnBrk="0" hangingPunct="0">
                    <a:defRPr sz="2000" b="1">
                      <a:solidFill>
                        <a:schemeClr val="tx1"/>
                      </a:solidFill>
                      <a:latin typeface="Times New Roman" charset="0"/>
                      <a:ea typeface="ＭＳ Ｐゴシック" charset="0"/>
                    </a:defRPr>
                  </a:lvl3pPr>
                  <a:lvl4pPr marL="1600200" indent="-228600" eaLnBrk="0" hangingPunct="0">
                    <a:defRPr sz="2000" b="1">
                      <a:solidFill>
                        <a:schemeClr val="tx1"/>
                      </a:solidFill>
                      <a:latin typeface="Times New Roman" charset="0"/>
                      <a:ea typeface="ＭＳ Ｐゴシック" charset="0"/>
                    </a:defRPr>
                  </a:lvl4pPr>
                  <a:lvl5pPr marL="2057400" indent="-228600" eaLnBrk="0" hangingPunct="0">
                    <a:defRPr sz="20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000" b="1">
                      <a:solidFill>
                        <a:schemeClr val="tx1"/>
                      </a:solidFill>
                      <a:latin typeface="Times New Roman" charset="0"/>
                      <a:ea typeface="ＭＳ Ｐゴシック" charset="0"/>
                    </a:defRPr>
                  </a:lvl9pPr>
                </a:lstStyle>
                <a:p>
                  <a:pPr eaLnBrk="1" hangingPunct="1"/>
                  <a:r>
                    <a:rPr lang="en-GB" sz="969">
                      <a:latin typeface="Arial" charset="0"/>
                    </a:rPr>
                    <a:t>Six Sigma</a:t>
                  </a:r>
                </a:p>
                <a:p>
                  <a:pPr eaLnBrk="1" hangingPunct="1"/>
                  <a:r>
                    <a:rPr lang="en-GB" sz="969">
                      <a:latin typeface="Arial" charset="0"/>
                    </a:rPr>
                    <a:t>Training &amp;</a:t>
                  </a:r>
                </a:p>
                <a:p>
                  <a:pPr eaLnBrk="1" hangingPunct="1"/>
                  <a:r>
                    <a:rPr lang="en-GB" sz="969">
                      <a:latin typeface="Arial" charset="0"/>
                    </a:rPr>
                    <a:t>projects</a:t>
                  </a:r>
                  <a:endParaRPr lang="en-US" sz="969">
                    <a:latin typeface="Arial" charset="0"/>
                  </a:endParaRPr>
                </a:p>
              </p:txBody>
            </p:sp>
          </p:grpSp>
        </p:grpSp>
        <p:grpSp>
          <p:nvGrpSpPr>
            <p:cNvPr id="23557" name="Group 39"/>
            <p:cNvGrpSpPr>
              <a:grpSpLocks/>
            </p:cNvGrpSpPr>
            <p:nvPr/>
          </p:nvGrpSpPr>
          <p:grpSpPr bwMode="auto">
            <a:xfrm>
              <a:off x="6313488" y="1144584"/>
              <a:ext cx="3184525" cy="1714500"/>
              <a:chOff x="3977" y="721"/>
              <a:chExt cx="2006" cy="1080"/>
            </a:xfrm>
          </p:grpSpPr>
          <p:pic>
            <p:nvPicPr>
              <p:cNvPr id="2359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3" y="1141"/>
                <a:ext cx="1440" cy="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95" name="AutoShape 26"/>
              <p:cNvSpPr>
                <a:spLocks noChangeArrowheads="1"/>
              </p:cNvSpPr>
              <p:nvPr/>
            </p:nvSpPr>
            <p:spPr bwMode="auto">
              <a:xfrm>
                <a:off x="3977" y="721"/>
                <a:ext cx="1114" cy="538"/>
              </a:xfrm>
              <a:prstGeom prst="wedgeRoundRectCallout">
                <a:avLst>
                  <a:gd name="adj1" fmla="val 72352"/>
                  <a:gd name="adj2" fmla="val 59481"/>
                  <a:gd name="adj3" fmla="val 16667"/>
                </a:avLst>
              </a:prstGeom>
              <a:solidFill>
                <a:schemeClr val="bg1"/>
              </a:solidFill>
              <a:ln w="9525">
                <a:solidFill>
                  <a:schemeClr val="tx1"/>
                </a:solidFill>
                <a:miter lim="800000"/>
                <a:headEnd/>
                <a:tailEnd/>
              </a:ln>
            </p:spPr>
            <p:txBody>
              <a:bodyPr/>
              <a:lstStyle/>
              <a:p>
                <a:endParaRPr lang="en-US" sz="1247"/>
              </a:p>
            </p:txBody>
          </p:sp>
          <p:sp>
            <p:nvSpPr>
              <p:cNvPr id="23596" name="Text Box 27"/>
              <p:cNvSpPr txBox="1">
                <a:spLocks noChangeArrowheads="1"/>
              </p:cNvSpPr>
              <p:nvPr/>
            </p:nvSpPr>
            <p:spPr bwMode="auto">
              <a:xfrm>
                <a:off x="3977" y="758"/>
                <a:ext cx="1077" cy="4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Times New Roman" charset="0"/>
                    <a:ea typeface="ＭＳ Ｐゴシック" charset="0"/>
                    <a:cs typeface="ＭＳ Ｐゴシック" charset="0"/>
                  </a:defRPr>
                </a:lvl1pPr>
                <a:lvl2pPr marL="742950" indent="-285750" eaLnBrk="0" hangingPunct="0">
                  <a:defRPr sz="2000" b="1">
                    <a:solidFill>
                      <a:schemeClr val="tx1"/>
                    </a:solidFill>
                    <a:latin typeface="Times New Roman" charset="0"/>
                    <a:ea typeface="ＭＳ Ｐゴシック" charset="0"/>
                  </a:defRPr>
                </a:lvl2pPr>
                <a:lvl3pPr marL="1143000" indent="-228600" eaLnBrk="0" hangingPunct="0">
                  <a:defRPr sz="2000" b="1">
                    <a:solidFill>
                      <a:schemeClr val="tx1"/>
                    </a:solidFill>
                    <a:latin typeface="Times New Roman" charset="0"/>
                    <a:ea typeface="ＭＳ Ｐゴシック" charset="0"/>
                  </a:defRPr>
                </a:lvl3pPr>
                <a:lvl4pPr marL="1600200" indent="-228600" eaLnBrk="0" hangingPunct="0">
                  <a:defRPr sz="2000" b="1">
                    <a:solidFill>
                      <a:schemeClr val="tx1"/>
                    </a:solidFill>
                    <a:latin typeface="Times New Roman" charset="0"/>
                    <a:ea typeface="ＭＳ Ｐゴシック" charset="0"/>
                  </a:defRPr>
                </a:lvl4pPr>
                <a:lvl5pPr marL="2057400" indent="-228600" eaLnBrk="0" hangingPunct="0">
                  <a:defRPr sz="20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000" b="1">
                    <a:solidFill>
                      <a:schemeClr val="tx1"/>
                    </a:solidFill>
                    <a:latin typeface="Times New Roman" charset="0"/>
                    <a:ea typeface="ＭＳ Ｐゴシック" charset="0"/>
                  </a:defRPr>
                </a:lvl9pPr>
              </a:lstStyle>
              <a:p>
                <a:pPr eaLnBrk="1" hangingPunct="1"/>
                <a:r>
                  <a:rPr lang="en-GB" sz="969">
                    <a:latin typeface="Arial" charset="0"/>
                  </a:rPr>
                  <a:t>‘Train-the Trainer’</a:t>
                </a:r>
              </a:p>
              <a:p>
                <a:pPr eaLnBrk="1" hangingPunct="1">
                  <a:buFontTx/>
                  <a:buChar char="-"/>
                </a:pPr>
                <a:r>
                  <a:rPr lang="en-GB" sz="969">
                    <a:latin typeface="Arial" charset="0"/>
                  </a:rPr>
                  <a:t>Lean</a:t>
                </a:r>
              </a:p>
              <a:p>
                <a:pPr eaLnBrk="1" hangingPunct="1">
                  <a:buFontTx/>
                  <a:buChar char="-"/>
                </a:pPr>
                <a:r>
                  <a:rPr lang="en-GB" sz="969">
                    <a:latin typeface="Arial" charset="0"/>
                  </a:rPr>
                  <a:t>Six Sigma</a:t>
                </a:r>
                <a:endParaRPr lang="en-US" sz="969">
                  <a:latin typeface="Arial" charset="0"/>
                </a:endParaRPr>
              </a:p>
            </p:txBody>
          </p:sp>
        </p:grpSp>
        <p:grpSp>
          <p:nvGrpSpPr>
            <p:cNvPr id="23558" name="Group 38"/>
            <p:cNvGrpSpPr>
              <a:grpSpLocks/>
            </p:cNvGrpSpPr>
            <p:nvPr/>
          </p:nvGrpSpPr>
          <p:grpSpPr bwMode="auto">
            <a:xfrm>
              <a:off x="3259139" y="2641602"/>
              <a:ext cx="3752851" cy="1450976"/>
              <a:chOff x="2053" y="1664"/>
              <a:chExt cx="2364" cy="914"/>
            </a:xfrm>
          </p:grpSpPr>
          <p:pic>
            <p:nvPicPr>
              <p:cNvPr id="23591"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4" y="1664"/>
                <a:ext cx="453" cy="6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92" name="AutoShape 28"/>
              <p:cNvSpPr>
                <a:spLocks noChangeArrowheads="1"/>
              </p:cNvSpPr>
              <p:nvPr/>
            </p:nvSpPr>
            <p:spPr bwMode="auto">
              <a:xfrm>
                <a:off x="2053" y="1946"/>
                <a:ext cx="1569" cy="621"/>
              </a:xfrm>
              <a:prstGeom prst="wedgeRoundRectCallout">
                <a:avLst>
                  <a:gd name="adj1" fmla="val 85019"/>
                  <a:gd name="adj2" fmla="val -67852"/>
                  <a:gd name="adj3" fmla="val 16667"/>
                </a:avLst>
              </a:prstGeom>
              <a:solidFill>
                <a:schemeClr val="bg1"/>
              </a:solidFill>
              <a:ln w="9525">
                <a:solidFill>
                  <a:schemeClr val="tx1"/>
                </a:solidFill>
                <a:miter lim="800000"/>
                <a:headEnd/>
                <a:tailEnd/>
              </a:ln>
            </p:spPr>
            <p:txBody>
              <a:bodyPr/>
              <a:lstStyle/>
              <a:p>
                <a:endParaRPr lang="en-US" sz="1247"/>
              </a:p>
            </p:txBody>
          </p:sp>
          <p:sp>
            <p:nvSpPr>
              <p:cNvPr id="23593" name="Text Box 29"/>
              <p:cNvSpPr txBox="1">
                <a:spLocks noChangeArrowheads="1"/>
              </p:cNvSpPr>
              <p:nvPr/>
            </p:nvSpPr>
            <p:spPr bwMode="auto">
              <a:xfrm>
                <a:off x="2064" y="1954"/>
                <a:ext cx="1576" cy="6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1"/>
                    </a:solidFill>
                    <a:latin typeface="Times New Roman" charset="0"/>
                    <a:ea typeface="ＭＳ Ｐゴシック" charset="0"/>
                    <a:cs typeface="ＭＳ Ｐゴシック" charset="0"/>
                  </a:defRPr>
                </a:lvl1pPr>
                <a:lvl2pPr marL="742950" indent="-285750" eaLnBrk="0" hangingPunct="0">
                  <a:defRPr sz="2000" b="1">
                    <a:solidFill>
                      <a:schemeClr val="tx1"/>
                    </a:solidFill>
                    <a:latin typeface="Times New Roman" charset="0"/>
                    <a:ea typeface="ＭＳ Ｐゴシック" charset="0"/>
                  </a:defRPr>
                </a:lvl2pPr>
                <a:lvl3pPr marL="1143000" indent="-228600" eaLnBrk="0" hangingPunct="0">
                  <a:defRPr sz="2000" b="1">
                    <a:solidFill>
                      <a:schemeClr val="tx1"/>
                    </a:solidFill>
                    <a:latin typeface="Times New Roman" charset="0"/>
                    <a:ea typeface="ＭＳ Ｐゴシック" charset="0"/>
                  </a:defRPr>
                </a:lvl3pPr>
                <a:lvl4pPr marL="1600200" indent="-228600" eaLnBrk="0" hangingPunct="0">
                  <a:defRPr sz="2000" b="1">
                    <a:solidFill>
                      <a:schemeClr val="tx1"/>
                    </a:solidFill>
                    <a:latin typeface="Times New Roman" charset="0"/>
                    <a:ea typeface="ＭＳ Ｐゴシック" charset="0"/>
                  </a:defRPr>
                </a:lvl4pPr>
                <a:lvl5pPr marL="2057400" indent="-228600" eaLnBrk="0" hangingPunct="0">
                  <a:defRPr sz="20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000" b="1">
                    <a:solidFill>
                      <a:schemeClr val="tx1"/>
                    </a:solidFill>
                    <a:latin typeface="Times New Roman" charset="0"/>
                    <a:ea typeface="ＭＳ Ｐゴシック" charset="0"/>
                  </a:defRPr>
                </a:lvl9pPr>
              </a:lstStyle>
              <a:p>
                <a:pPr eaLnBrk="1" hangingPunct="1"/>
                <a:r>
                  <a:rPr lang="en-GB" sz="969">
                    <a:latin typeface="Arial" charset="0"/>
                  </a:rPr>
                  <a:t>Systems Engineering</a:t>
                </a:r>
              </a:p>
              <a:p>
                <a:pPr eaLnBrk="1" hangingPunct="1"/>
                <a:r>
                  <a:rPr lang="en-GB" sz="969">
                    <a:latin typeface="Arial" charset="0"/>
                  </a:rPr>
                  <a:t>Training</a:t>
                </a:r>
              </a:p>
              <a:p>
                <a:pPr eaLnBrk="1" hangingPunct="1"/>
                <a:r>
                  <a:rPr lang="en-GB" sz="969">
                    <a:latin typeface="Arial" charset="0"/>
                  </a:rPr>
                  <a:t>Project Support</a:t>
                </a:r>
              </a:p>
              <a:p>
                <a:pPr eaLnBrk="1" hangingPunct="1"/>
                <a:r>
                  <a:rPr lang="en-GB" sz="969">
                    <a:latin typeface="Arial" charset="0"/>
                  </a:rPr>
                  <a:t>Expert Development</a:t>
                </a:r>
                <a:endParaRPr lang="en-US" sz="969">
                  <a:latin typeface="Arial" charset="0"/>
                </a:endParaRPr>
              </a:p>
            </p:txBody>
          </p:sp>
        </p:grpSp>
        <p:grpSp>
          <p:nvGrpSpPr>
            <p:cNvPr id="23559" name="Group 35"/>
            <p:cNvGrpSpPr>
              <a:grpSpLocks/>
            </p:cNvGrpSpPr>
            <p:nvPr/>
          </p:nvGrpSpPr>
          <p:grpSpPr bwMode="auto">
            <a:xfrm>
              <a:off x="2327275" y="4205287"/>
              <a:ext cx="4564065" cy="2713036"/>
              <a:chOff x="1880" y="2698"/>
              <a:chExt cx="2875" cy="1709"/>
            </a:xfrm>
          </p:grpSpPr>
          <p:pic>
            <p:nvPicPr>
              <p:cNvPr id="23588"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0" y="2698"/>
                <a:ext cx="1800" cy="2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89" name="AutoShape 30"/>
              <p:cNvSpPr>
                <a:spLocks noChangeArrowheads="1"/>
              </p:cNvSpPr>
              <p:nvPr/>
            </p:nvSpPr>
            <p:spPr bwMode="auto">
              <a:xfrm>
                <a:off x="3559" y="3465"/>
                <a:ext cx="890" cy="819"/>
              </a:xfrm>
              <a:prstGeom prst="wedgeRoundRectCallout">
                <a:avLst>
                  <a:gd name="adj1" fmla="val -79106"/>
                  <a:gd name="adj2" fmla="val -110676"/>
                  <a:gd name="adj3" fmla="val 16667"/>
                </a:avLst>
              </a:prstGeom>
              <a:solidFill>
                <a:schemeClr val="bg1"/>
              </a:solidFill>
              <a:ln w="9525">
                <a:solidFill>
                  <a:schemeClr val="tx1"/>
                </a:solidFill>
                <a:miter lim="800000"/>
                <a:headEnd/>
                <a:tailEnd/>
              </a:ln>
            </p:spPr>
            <p:txBody>
              <a:bodyPr/>
              <a:lstStyle/>
              <a:p>
                <a:endParaRPr lang="en-US" sz="1247"/>
              </a:p>
            </p:txBody>
          </p:sp>
          <p:sp>
            <p:nvSpPr>
              <p:cNvPr id="23590" name="Text Box 31"/>
              <p:cNvSpPr txBox="1">
                <a:spLocks noChangeArrowheads="1"/>
              </p:cNvSpPr>
              <p:nvPr/>
            </p:nvSpPr>
            <p:spPr bwMode="auto">
              <a:xfrm>
                <a:off x="3597" y="3512"/>
                <a:ext cx="1158" cy="8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000" b="1">
                    <a:solidFill>
                      <a:schemeClr val="tx1"/>
                    </a:solidFill>
                    <a:latin typeface="Times New Roman" charset="0"/>
                    <a:ea typeface="ＭＳ Ｐゴシック" charset="0"/>
                    <a:cs typeface="ＭＳ Ｐゴシック" charset="0"/>
                  </a:defRPr>
                </a:lvl1pPr>
                <a:lvl2pPr marL="742950" indent="-285750" eaLnBrk="0" hangingPunct="0">
                  <a:defRPr sz="2000" b="1">
                    <a:solidFill>
                      <a:schemeClr val="tx1"/>
                    </a:solidFill>
                    <a:latin typeface="Times New Roman" charset="0"/>
                    <a:ea typeface="ＭＳ Ｐゴシック" charset="0"/>
                  </a:defRPr>
                </a:lvl2pPr>
                <a:lvl3pPr marL="1143000" indent="-228600" eaLnBrk="0" hangingPunct="0">
                  <a:defRPr sz="2000" b="1">
                    <a:solidFill>
                      <a:schemeClr val="tx1"/>
                    </a:solidFill>
                    <a:latin typeface="Times New Roman" charset="0"/>
                    <a:ea typeface="ＭＳ Ｐゴシック" charset="0"/>
                  </a:defRPr>
                </a:lvl3pPr>
                <a:lvl4pPr marL="1600200" indent="-228600" eaLnBrk="0" hangingPunct="0">
                  <a:defRPr sz="2000" b="1">
                    <a:solidFill>
                      <a:schemeClr val="tx1"/>
                    </a:solidFill>
                    <a:latin typeface="Times New Roman" charset="0"/>
                    <a:ea typeface="ＭＳ Ｐゴシック" charset="0"/>
                  </a:defRPr>
                </a:lvl4pPr>
                <a:lvl5pPr marL="2057400" indent="-228600" eaLnBrk="0" hangingPunct="0">
                  <a:defRPr sz="20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000" b="1">
                    <a:solidFill>
                      <a:schemeClr val="tx1"/>
                    </a:solidFill>
                    <a:latin typeface="Times New Roman" charset="0"/>
                    <a:ea typeface="ＭＳ Ｐゴシック" charset="0"/>
                  </a:defRPr>
                </a:lvl9pPr>
              </a:lstStyle>
              <a:p>
                <a:pPr eaLnBrk="1" hangingPunct="1"/>
                <a:r>
                  <a:rPr lang="en-GB" sz="969">
                    <a:latin typeface="Arial" charset="0"/>
                  </a:rPr>
                  <a:t>Systems Engineering</a:t>
                </a:r>
              </a:p>
              <a:p>
                <a:pPr eaLnBrk="1" hangingPunct="1"/>
                <a:r>
                  <a:rPr lang="en-GB" sz="969" dirty="0">
                    <a:latin typeface="Arial" charset="0"/>
                  </a:rPr>
                  <a:t>SE Workshops</a:t>
                </a:r>
              </a:p>
              <a:p>
                <a:pPr eaLnBrk="1" hangingPunct="1"/>
                <a:r>
                  <a:rPr lang="en-GB" sz="969" dirty="0">
                    <a:latin typeface="Arial" charset="0"/>
                  </a:rPr>
                  <a:t>Systems</a:t>
                </a:r>
              </a:p>
              <a:p>
                <a:pPr eaLnBrk="1" hangingPunct="1"/>
                <a:r>
                  <a:rPr lang="en-GB" sz="969" dirty="0">
                    <a:latin typeface="Arial" charset="0"/>
                  </a:rPr>
                  <a:t>Thinking</a:t>
                </a:r>
              </a:p>
              <a:p>
                <a:pPr eaLnBrk="1" hangingPunct="1"/>
                <a:endParaRPr lang="en-US" sz="969" dirty="0">
                  <a:latin typeface="Arial" charset="0"/>
                </a:endParaRPr>
              </a:p>
            </p:txBody>
          </p:sp>
        </p:grpSp>
        <p:grpSp>
          <p:nvGrpSpPr>
            <p:cNvPr id="23560" name="Group 37"/>
            <p:cNvGrpSpPr>
              <a:grpSpLocks/>
            </p:cNvGrpSpPr>
            <p:nvPr/>
          </p:nvGrpSpPr>
          <p:grpSpPr bwMode="auto">
            <a:xfrm>
              <a:off x="7234237" y="2890838"/>
              <a:ext cx="2486024" cy="1538287"/>
              <a:chOff x="4557" y="1821"/>
              <a:chExt cx="1566" cy="969"/>
            </a:xfrm>
          </p:grpSpPr>
          <p:grpSp>
            <p:nvGrpSpPr>
              <p:cNvPr id="23579" name="Group 4"/>
              <p:cNvGrpSpPr>
                <a:grpSpLocks/>
              </p:cNvGrpSpPr>
              <p:nvPr/>
            </p:nvGrpSpPr>
            <p:grpSpPr bwMode="auto">
              <a:xfrm>
                <a:off x="4557" y="1821"/>
                <a:ext cx="1074" cy="343"/>
                <a:chOff x="4557" y="1917"/>
                <a:chExt cx="1074" cy="343"/>
              </a:xfrm>
            </p:grpSpPr>
            <p:sp>
              <p:nvSpPr>
                <p:cNvPr id="23582" name="Rectangle 5"/>
                <p:cNvSpPr>
                  <a:spLocks noChangeArrowheads="1"/>
                </p:cNvSpPr>
                <p:nvPr/>
              </p:nvSpPr>
              <p:spPr bwMode="auto">
                <a:xfrm>
                  <a:off x="4557" y="1917"/>
                  <a:ext cx="1074" cy="343"/>
                </a:xfrm>
                <a:prstGeom prst="rect">
                  <a:avLst/>
                </a:prstGeom>
                <a:solidFill>
                  <a:srgbClr val="F21C0A"/>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GB" sz="1247"/>
                </a:p>
              </p:txBody>
            </p:sp>
            <p:sp>
              <p:nvSpPr>
                <p:cNvPr id="23583" name="Freeform 6"/>
                <p:cNvSpPr>
                  <a:spLocks noEditPoints="1"/>
                </p:cNvSpPr>
                <p:nvPr/>
              </p:nvSpPr>
              <p:spPr bwMode="auto">
                <a:xfrm>
                  <a:off x="4583" y="1949"/>
                  <a:ext cx="1003" cy="278"/>
                </a:xfrm>
                <a:custGeom>
                  <a:avLst/>
                  <a:gdLst>
                    <a:gd name="T0" fmla="*/ 682 w 1003"/>
                    <a:gd name="T1" fmla="*/ 175 h 278"/>
                    <a:gd name="T2" fmla="*/ 655 w 1003"/>
                    <a:gd name="T3" fmla="*/ 236 h 278"/>
                    <a:gd name="T4" fmla="*/ 621 w 1003"/>
                    <a:gd name="T5" fmla="*/ 231 h 278"/>
                    <a:gd name="T6" fmla="*/ 628 w 1003"/>
                    <a:gd name="T7" fmla="*/ 195 h 278"/>
                    <a:gd name="T8" fmla="*/ 641 w 1003"/>
                    <a:gd name="T9" fmla="*/ 137 h 278"/>
                    <a:gd name="T10" fmla="*/ 591 w 1003"/>
                    <a:gd name="T11" fmla="*/ 152 h 278"/>
                    <a:gd name="T12" fmla="*/ 509 w 1003"/>
                    <a:gd name="T13" fmla="*/ 232 h 278"/>
                    <a:gd name="T14" fmla="*/ 482 w 1003"/>
                    <a:gd name="T15" fmla="*/ 234 h 278"/>
                    <a:gd name="T16" fmla="*/ 470 w 1003"/>
                    <a:gd name="T17" fmla="*/ 224 h 278"/>
                    <a:gd name="T18" fmla="*/ 517 w 1003"/>
                    <a:gd name="T19" fmla="*/ 91 h 278"/>
                    <a:gd name="T20" fmla="*/ 550 w 1003"/>
                    <a:gd name="T21" fmla="*/ 89 h 278"/>
                    <a:gd name="T22" fmla="*/ 559 w 1003"/>
                    <a:gd name="T23" fmla="*/ 110 h 278"/>
                    <a:gd name="T24" fmla="*/ 580 w 1003"/>
                    <a:gd name="T25" fmla="*/ 114 h 278"/>
                    <a:gd name="T26" fmla="*/ 645 w 1003"/>
                    <a:gd name="T27" fmla="*/ 83 h 278"/>
                    <a:gd name="T28" fmla="*/ 688 w 1003"/>
                    <a:gd name="T29" fmla="*/ 90 h 278"/>
                    <a:gd name="T30" fmla="*/ 389 w 1003"/>
                    <a:gd name="T31" fmla="*/ 115 h 278"/>
                    <a:gd name="T32" fmla="*/ 369 w 1003"/>
                    <a:gd name="T33" fmla="*/ 137 h 278"/>
                    <a:gd name="T34" fmla="*/ 357 w 1003"/>
                    <a:gd name="T35" fmla="*/ 194 h 278"/>
                    <a:gd name="T36" fmla="*/ 371 w 1003"/>
                    <a:gd name="T37" fmla="*/ 200 h 278"/>
                    <a:gd name="T38" fmla="*/ 392 w 1003"/>
                    <a:gd name="T39" fmla="*/ 186 h 278"/>
                    <a:gd name="T40" fmla="*/ 406 w 1003"/>
                    <a:gd name="T41" fmla="*/ 124 h 278"/>
                    <a:gd name="T42" fmla="*/ 393 w 1003"/>
                    <a:gd name="T43" fmla="*/ 115 h 278"/>
                    <a:gd name="T44" fmla="*/ 455 w 1003"/>
                    <a:gd name="T45" fmla="*/ 177 h 278"/>
                    <a:gd name="T46" fmla="*/ 402 w 1003"/>
                    <a:gd name="T47" fmla="*/ 232 h 278"/>
                    <a:gd name="T48" fmla="*/ 330 w 1003"/>
                    <a:gd name="T49" fmla="*/ 236 h 278"/>
                    <a:gd name="T50" fmla="*/ 289 w 1003"/>
                    <a:gd name="T51" fmla="*/ 210 h 278"/>
                    <a:gd name="T52" fmla="*/ 302 w 1003"/>
                    <a:gd name="T53" fmla="*/ 154 h 278"/>
                    <a:gd name="T54" fmla="*/ 334 w 1003"/>
                    <a:gd name="T55" fmla="*/ 100 h 278"/>
                    <a:gd name="T56" fmla="*/ 418 w 1003"/>
                    <a:gd name="T57" fmla="*/ 76 h 278"/>
                    <a:gd name="T58" fmla="*/ 468 w 1003"/>
                    <a:gd name="T59" fmla="*/ 92 h 278"/>
                    <a:gd name="T60" fmla="*/ 161 w 1003"/>
                    <a:gd name="T61" fmla="*/ 92 h 278"/>
                    <a:gd name="T62" fmla="*/ 131 w 1003"/>
                    <a:gd name="T63" fmla="*/ 98 h 278"/>
                    <a:gd name="T64" fmla="*/ 86 w 1003"/>
                    <a:gd name="T65" fmla="*/ 131 h 278"/>
                    <a:gd name="T66" fmla="*/ 157 w 1003"/>
                    <a:gd name="T67" fmla="*/ 130 h 278"/>
                    <a:gd name="T68" fmla="*/ 220 w 1003"/>
                    <a:gd name="T69" fmla="*/ 117 h 278"/>
                    <a:gd name="T70" fmla="*/ 194 w 1003"/>
                    <a:gd name="T71" fmla="*/ 165 h 278"/>
                    <a:gd name="T72" fmla="*/ 104 w 1003"/>
                    <a:gd name="T73" fmla="*/ 170 h 278"/>
                    <a:gd name="T74" fmla="*/ 69 w 1003"/>
                    <a:gd name="T75" fmla="*/ 172 h 278"/>
                    <a:gd name="T76" fmla="*/ 88 w 1003"/>
                    <a:gd name="T77" fmla="*/ 201 h 278"/>
                    <a:gd name="T78" fmla="*/ 126 w 1003"/>
                    <a:gd name="T79" fmla="*/ 205 h 278"/>
                    <a:gd name="T80" fmla="*/ 165 w 1003"/>
                    <a:gd name="T81" fmla="*/ 191 h 278"/>
                    <a:gd name="T82" fmla="*/ 215 w 1003"/>
                    <a:gd name="T83" fmla="*/ 195 h 278"/>
                    <a:gd name="T84" fmla="*/ 203 w 1003"/>
                    <a:gd name="T85" fmla="*/ 218 h 278"/>
                    <a:gd name="T86" fmla="*/ 128 w 1003"/>
                    <a:gd name="T87" fmla="*/ 241 h 278"/>
                    <a:gd name="T88" fmla="*/ 26 w 1003"/>
                    <a:gd name="T89" fmla="*/ 209 h 278"/>
                    <a:gd name="T90" fmla="*/ 17 w 1003"/>
                    <a:gd name="T91" fmla="*/ 119 h 278"/>
                    <a:gd name="T92" fmla="*/ 154 w 1003"/>
                    <a:gd name="T93" fmla="*/ 41 h 278"/>
                    <a:gd name="T94" fmla="*/ 212 w 1003"/>
                    <a:gd name="T95" fmla="*/ 66 h 278"/>
                    <a:gd name="T96" fmla="*/ 284 w 1003"/>
                    <a:gd name="T97" fmla="*/ 144 h 278"/>
                    <a:gd name="T98" fmla="*/ 269 w 1003"/>
                    <a:gd name="T99" fmla="*/ 172 h 278"/>
                    <a:gd name="T100" fmla="*/ 241 w 1003"/>
                    <a:gd name="T101" fmla="*/ 176 h 278"/>
                    <a:gd name="T102" fmla="*/ 231 w 1003"/>
                    <a:gd name="T103" fmla="*/ 167 h 278"/>
                    <a:gd name="T104" fmla="*/ 239 w 1003"/>
                    <a:gd name="T105" fmla="*/ 141 h 278"/>
                    <a:gd name="T106" fmla="*/ 261 w 1003"/>
                    <a:gd name="T107" fmla="*/ 129 h 278"/>
                    <a:gd name="T108" fmla="*/ 282 w 1003"/>
                    <a:gd name="T109" fmla="*/ 136 h 278"/>
                    <a:gd name="T110" fmla="*/ 913 w 1003"/>
                    <a:gd name="T111" fmla="*/ 189 h 278"/>
                    <a:gd name="T112" fmla="*/ 894 w 1003"/>
                    <a:gd name="T113" fmla="*/ 203 h 278"/>
                    <a:gd name="T114" fmla="*/ 867 w 1003"/>
                    <a:gd name="T115" fmla="*/ 195 h 278"/>
                    <a:gd name="T116" fmla="*/ 856 w 1003"/>
                    <a:gd name="T117" fmla="*/ 179 h 278"/>
                    <a:gd name="T118" fmla="*/ 870 w 1003"/>
                    <a:gd name="T119" fmla="*/ 207 h 278"/>
                    <a:gd name="T120" fmla="*/ 908 w 1003"/>
                    <a:gd name="T121" fmla="*/ 207 h 278"/>
                    <a:gd name="T122" fmla="*/ 922 w 1003"/>
                    <a:gd name="T123" fmla="*/ 178 h 27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03"/>
                    <a:gd name="T187" fmla="*/ 0 h 278"/>
                    <a:gd name="T188" fmla="*/ 1003 w 1003"/>
                    <a:gd name="T189" fmla="*/ 278 h 27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03" h="278">
                      <a:moveTo>
                        <a:pt x="767" y="0"/>
                      </a:moveTo>
                      <a:lnTo>
                        <a:pt x="773" y="0"/>
                      </a:lnTo>
                      <a:lnTo>
                        <a:pt x="773" y="278"/>
                      </a:lnTo>
                      <a:lnTo>
                        <a:pt x="767" y="278"/>
                      </a:lnTo>
                      <a:lnTo>
                        <a:pt x="767" y="0"/>
                      </a:lnTo>
                      <a:close/>
                      <a:moveTo>
                        <a:pt x="696" y="113"/>
                      </a:moveTo>
                      <a:lnTo>
                        <a:pt x="696" y="115"/>
                      </a:lnTo>
                      <a:lnTo>
                        <a:pt x="696" y="118"/>
                      </a:lnTo>
                      <a:lnTo>
                        <a:pt x="695" y="121"/>
                      </a:lnTo>
                      <a:lnTo>
                        <a:pt x="695" y="124"/>
                      </a:lnTo>
                      <a:lnTo>
                        <a:pt x="694" y="127"/>
                      </a:lnTo>
                      <a:lnTo>
                        <a:pt x="694" y="131"/>
                      </a:lnTo>
                      <a:lnTo>
                        <a:pt x="693" y="135"/>
                      </a:lnTo>
                      <a:lnTo>
                        <a:pt x="692" y="139"/>
                      </a:lnTo>
                      <a:lnTo>
                        <a:pt x="691" y="143"/>
                      </a:lnTo>
                      <a:lnTo>
                        <a:pt x="690" y="147"/>
                      </a:lnTo>
                      <a:lnTo>
                        <a:pt x="688" y="152"/>
                      </a:lnTo>
                      <a:lnTo>
                        <a:pt x="687" y="156"/>
                      </a:lnTo>
                      <a:lnTo>
                        <a:pt x="684" y="165"/>
                      </a:lnTo>
                      <a:lnTo>
                        <a:pt x="682" y="175"/>
                      </a:lnTo>
                      <a:lnTo>
                        <a:pt x="679" y="184"/>
                      </a:lnTo>
                      <a:lnTo>
                        <a:pt x="676" y="192"/>
                      </a:lnTo>
                      <a:lnTo>
                        <a:pt x="673" y="200"/>
                      </a:lnTo>
                      <a:lnTo>
                        <a:pt x="671" y="208"/>
                      </a:lnTo>
                      <a:lnTo>
                        <a:pt x="669" y="215"/>
                      </a:lnTo>
                      <a:lnTo>
                        <a:pt x="667" y="220"/>
                      </a:lnTo>
                      <a:lnTo>
                        <a:pt x="665" y="225"/>
                      </a:lnTo>
                      <a:lnTo>
                        <a:pt x="664" y="228"/>
                      </a:lnTo>
                      <a:lnTo>
                        <a:pt x="663" y="229"/>
                      </a:lnTo>
                      <a:lnTo>
                        <a:pt x="663" y="230"/>
                      </a:lnTo>
                      <a:lnTo>
                        <a:pt x="662" y="231"/>
                      </a:lnTo>
                      <a:lnTo>
                        <a:pt x="662" y="232"/>
                      </a:lnTo>
                      <a:lnTo>
                        <a:pt x="661" y="232"/>
                      </a:lnTo>
                      <a:lnTo>
                        <a:pt x="660" y="233"/>
                      </a:lnTo>
                      <a:lnTo>
                        <a:pt x="659" y="234"/>
                      </a:lnTo>
                      <a:lnTo>
                        <a:pt x="659" y="235"/>
                      </a:lnTo>
                      <a:lnTo>
                        <a:pt x="658" y="235"/>
                      </a:lnTo>
                      <a:lnTo>
                        <a:pt x="656" y="236"/>
                      </a:lnTo>
                      <a:lnTo>
                        <a:pt x="655" y="236"/>
                      </a:lnTo>
                      <a:lnTo>
                        <a:pt x="654" y="236"/>
                      </a:lnTo>
                      <a:lnTo>
                        <a:pt x="653" y="236"/>
                      </a:lnTo>
                      <a:lnTo>
                        <a:pt x="652" y="237"/>
                      </a:lnTo>
                      <a:lnTo>
                        <a:pt x="650" y="237"/>
                      </a:lnTo>
                      <a:lnTo>
                        <a:pt x="649" y="237"/>
                      </a:lnTo>
                      <a:lnTo>
                        <a:pt x="648" y="237"/>
                      </a:lnTo>
                      <a:lnTo>
                        <a:pt x="645" y="237"/>
                      </a:lnTo>
                      <a:lnTo>
                        <a:pt x="643" y="237"/>
                      </a:lnTo>
                      <a:lnTo>
                        <a:pt x="641" y="236"/>
                      </a:lnTo>
                      <a:lnTo>
                        <a:pt x="638" y="236"/>
                      </a:lnTo>
                      <a:lnTo>
                        <a:pt x="636" y="236"/>
                      </a:lnTo>
                      <a:lnTo>
                        <a:pt x="634" y="235"/>
                      </a:lnTo>
                      <a:lnTo>
                        <a:pt x="632" y="235"/>
                      </a:lnTo>
                      <a:lnTo>
                        <a:pt x="630" y="235"/>
                      </a:lnTo>
                      <a:lnTo>
                        <a:pt x="629" y="234"/>
                      </a:lnTo>
                      <a:lnTo>
                        <a:pt x="627" y="234"/>
                      </a:lnTo>
                      <a:lnTo>
                        <a:pt x="625" y="233"/>
                      </a:lnTo>
                      <a:lnTo>
                        <a:pt x="624" y="232"/>
                      </a:lnTo>
                      <a:lnTo>
                        <a:pt x="623" y="232"/>
                      </a:lnTo>
                      <a:lnTo>
                        <a:pt x="621" y="231"/>
                      </a:lnTo>
                      <a:lnTo>
                        <a:pt x="620" y="230"/>
                      </a:lnTo>
                      <a:lnTo>
                        <a:pt x="619" y="229"/>
                      </a:lnTo>
                      <a:lnTo>
                        <a:pt x="618" y="228"/>
                      </a:lnTo>
                      <a:lnTo>
                        <a:pt x="618" y="227"/>
                      </a:lnTo>
                      <a:lnTo>
                        <a:pt x="618" y="226"/>
                      </a:lnTo>
                      <a:lnTo>
                        <a:pt x="618" y="225"/>
                      </a:lnTo>
                      <a:lnTo>
                        <a:pt x="618" y="224"/>
                      </a:lnTo>
                      <a:lnTo>
                        <a:pt x="619" y="221"/>
                      </a:lnTo>
                      <a:lnTo>
                        <a:pt x="620" y="217"/>
                      </a:lnTo>
                      <a:lnTo>
                        <a:pt x="622" y="212"/>
                      </a:lnTo>
                      <a:lnTo>
                        <a:pt x="624" y="207"/>
                      </a:lnTo>
                      <a:lnTo>
                        <a:pt x="626" y="201"/>
                      </a:lnTo>
                      <a:lnTo>
                        <a:pt x="628" y="195"/>
                      </a:lnTo>
                      <a:lnTo>
                        <a:pt x="630" y="189"/>
                      </a:lnTo>
                      <a:lnTo>
                        <a:pt x="632" y="183"/>
                      </a:lnTo>
                      <a:lnTo>
                        <a:pt x="634" y="176"/>
                      </a:lnTo>
                      <a:lnTo>
                        <a:pt x="636" y="170"/>
                      </a:lnTo>
                      <a:lnTo>
                        <a:pt x="637" y="165"/>
                      </a:lnTo>
                      <a:lnTo>
                        <a:pt x="639" y="159"/>
                      </a:lnTo>
                      <a:lnTo>
                        <a:pt x="640" y="156"/>
                      </a:lnTo>
                      <a:lnTo>
                        <a:pt x="640" y="154"/>
                      </a:lnTo>
                      <a:lnTo>
                        <a:pt x="641" y="152"/>
                      </a:lnTo>
                      <a:lnTo>
                        <a:pt x="641" y="150"/>
                      </a:lnTo>
                      <a:lnTo>
                        <a:pt x="642" y="148"/>
                      </a:lnTo>
                      <a:lnTo>
                        <a:pt x="642" y="146"/>
                      </a:lnTo>
                      <a:lnTo>
                        <a:pt x="642" y="145"/>
                      </a:lnTo>
                      <a:lnTo>
                        <a:pt x="642" y="144"/>
                      </a:lnTo>
                      <a:lnTo>
                        <a:pt x="642" y="142"/>
                      </a:lnTo>
                      <a:lnTo>
                        <a:pt x="642" y="141"/>
                      </a:lnTo>
                      <a:lnTo>
                        <a:pt x="642" y="140"/>
                      </a:lnTo>
                      <a:lnTo>
                        <a:pt x="642" y="139"/>
                      </a:lnTo>
                      <a:lnTo>
                        <a:pt x="641" y="138"/>
                      </a:lnTo>
                      <a:lnTo>
                        <a:pt x="641" y="137"/>
                      </a:lnTo>
                      <a:lnTo>
                        <a:pt x="641" y="136"/>
                      </a:lnTo>
                      <a:lnTo>
                        <a:pt x="640" y="136"/>
                      </a:lnTo>
                      <a:lnTo>
                        <a:pt x="640" y="135"/>
                      </a:lnTo>
                      <a:lnTo>
                        <a:pt x="639" y="134"/>
                      </a:lnTo>
                      <a:lnTo>
                        <a:pt x="638" y="134"/>
                      </a:lnTo>
                      <a:lnTo>
                        <a:pt x="638" y="133"/>
                      </a:lnTo>
                      <a:lnTo>
                        <a:pt x="637" y="133"/>
                      </a:lnTo>
                      <a:lnTo>
                        <a:pt x="636" y="133"/>
                      </a:lnTo>
                      <a:lnTo>
                        <a:pt x="635" y="132"/>
                      </a:lnTo>
                      <a:lnTo>
                        <a:pt x="634" y="132"/>
                      </a:lnTo>
                      <a:lnTo>
                        <a:pt x="630" y="133"/>
                      </a:lnTo>
                      <a:lnTo>
                        <a:pt x="626" y="133"/>
                      </a:lnTo>
                      <a:lnTo>
                        <a:pt x="622" y="134"/>
                      </a:lnTo>
                      <a:lnTo>
                        <a:pt x="618" y="136"/>
                      </a:lnTo>
                      <a:lnTo>
                        <a:pt x="614" y="138"/>
                      </a:lnTo>
                      <a:lnTo>
                        <a:pt x="609" y="140"/>
                      </a:lnTo>
                      <a:lnTo>
                        <a:pt x="605" y="143"/>
                      </a:lnTo>
                      <a:lnTo>
                        <a:pt x="600" y="145"/>
                      </a:lnTo>
                      <a:lnTo>
                        <a:pt x="595" y="149"/>
                      </a:lnTo>
                      <a:lnTo>
                        <a:pt x="591" y="152"/>
                      </a:lnTo>
                      <a:lnTo>
                        <a:pt x="586" y="156"/>
                      </a:lnTo>
                      <a:lnTo>
                        <a:pt x="581" y="159"/>
                      </a:lnTo>
                      <a:lnTo>
                        <a:pt x="576" y="163"/>
                      </a:lnTo>
                      <a:lnTo>
                        <a:pt x="572" y="167"/>
                      </a:lnTo>
                      <a:lnTo>
                        <a:pt x="567" y="171"/>
                      </a:lnTo>
                      <a:lnTo>
                        <a:pt x="562" y="176"/>
                      </a:lnTo>
                      <a:lnTo>
                        <a:pt x="558" y="180"/>
                      </a:lnTo>
                      <a:lnTo>
                        <a:pt x="553" y="184"/>
                      </a:lnTo>
                      <a:lnTo>
                        <a:pt x="549" y="188"/>
                      </a:lnTo>
                      <a:lnTo>
                        <a:pt x="545" y="192"/>
                      </a:lnTo>
                      <a:lnTo>
                        <a:pt x="541" y="197"/>
                      </a:lnTo>
                      <a:lnTo>
                        <a:pt x="537" y="201"/>
                      </a:lnTo>
                      <a:lnTo>
                        <a:pt x="533" y="205"/>
                      </a:lnTo>
                      <a:lnTo>
                        <a:pt x="530" y="208"/>
                      </a:lnTo>
                      <a:lnTo>
                        <a:pt x="523" y="215"/>
                      </a:lnTo>
                      <a:lnTo>
                        <a:pt x="518" y="221"/>
                      </a:lnTo>
                      <a:lnTo>
                        <a:pt x="513" y="226"/>
                      </a:lnTo>
                      <a:lnTo>
                        <a:pt x="510" y="230"/>
                      </a:lnTo>
                      <a:lnTo>
                        <a:pt x="510" y="231"/>
                      </a:lnTo>
                      <a:lnTo>
                        <a:pt x="509" y="232"/>
                      </a:lnTo>
                      <a:lnTo>
                        <a:pt x="508" y="232"/>
                      </a:lnTo>
                      <a:lnTo>
                        <a:pt x="507" y="233"/>
                      </a:lnTo>
                      <a:lnTo>
                        <a:pt x="506" y="233"/>
                      </a:lnTo>
                      <a:lnTo>
                        <a:pt x="505" y="234"/>
                      </a:lnTo>
                      <a:lnTo>
                        <a:pt x="504" y="234"/>
                      </a:lnTo>
                      <a:lnTo>
                        <a:pt x="502" y="235"/>
                      </a:lnTo>
                      <a:lnTo>
                        <a:pt x="501" y="235"/>
                      </a:lnTo>
                      <a:lnTo>
                        <a:pt x="500" y="235"/>
                      </a:lnTo>
                      <a:lnTo>
                        <a:pt x="499" y="235"/>
                      </a:lnTo>
                      <a:lnTo>
                        <a:pt x="498" y="235"/>
                      </a:lnTo>
                      <a:lnTo>
                        <a:pt x="496" y="236"/>
                      </a:lnTo>
                      <a:lnTo>
                        <a:pt x="495" y="236"/>
                      </a:lnTo>
                      <a:lnTo>
                        <a:pt x="493" y="236"/>
                      </a:lnTo>
                      <a:lnTo>
                        <a:pt x="492" y="236"/>
                      </a:lnTo>
                      <a:lnTo>
                        <a:pt x="490" y="236"/>
                      </a:lnTo>
                      <a:lnTo>
                        <a:pt x="489" y="235"/>
                      </a:lnTo>
                      <a:lnTo>
                        <a:pt x="487" y="235"/>
                      </a:lnTo>
                      <a:lnTo>
                        <a:pt x="485" y="235"/>
                      </a:lnTo>
                      <a:lnTo>
                        <a:pt x="484" y="235"/>
                      </a:lnTo>
                      <a:lnTo>
                        <a:pt x="482" y="234"/>
                      </a:lnTo>
                      <a:lnTo>
                        <a:pt x="481" y="234"/>
                      </a:lnTo>
                      <a:lnTo>
                        <a:pt x="479" y="233"/>
                      </a:lnTo>
                      <a:lnTo>
                        <a:pt x="477" y="232"/>
                      </a:lnTo>
                      <a:lnTo>
                        <a:pt x="475" y="231"/>
                      </a:lnTo>
                      <a:lnTo>
                        <a:pt x="473" y="231"/>
                      </a:lnTo>
                      <a:lnTo>
                        <a:pt x="472" y="230"/>
                      </a:lnTo>
                      <a:lnTo>
                        <a:pt x="471" y="230"/>
                      </a:lnTo>
                      <a:lnTo>
                        <a:pt x="471" y="229"/>
                      </a:lnTo>
                      <a:lnTo>
                        <a:pt x="470" y="229"/>
                      </a:lnTo>
                      <a:lnTo>
                        <a:pt x="470" y="228"/>
                      </a:lnTo>
                      <a:lnTo>
                        <a:pt x="470" y="227"/>
                      </a:lnTo>
                      <a:lnTo>
                        <a:pt x="470" y="226"/>
                      </a:lnTo>
                      <a:lnTo>
                        <a:pt x="470" y="225"/>
                      </a:lnTo>
                      <a:lnTo>
                        <a:pt x="470" y="224"/>
                      </a:lnTo>
                      <a:lnTo>
                        <a:pt x="472" y="214"/>
                      </a:lnTo>
                      <a:lnTo>
                        <a:pt x="474" y="210"/>
                      </a:lnTo>
                      <a:lnTo>
                        <a:pt x="475" y="205"/>
                      </a:lnTo>
                      <a:lnTo>
                        <a:pt x="477" y="199"/>
                      </a:lnTo>
                      <a:lnTo>
                        <a:pt x="479" y="192"/>
                      </a:lnTo>
                      <a:lnTo>
                        <a:pt x="481" y="185"/>
                      </a:lnTo>
                      <a:lnTo>
                        <a:pt x="484" y="177"/>
                      </a:lnTo>
                      <a:lnTo>
                        <a:pt x="487" y="169"/>
                      </a:lnTo>
                      <a:lnTo>
                        <a:pt x="490" y="160"/>
                      </a:lnTo>
                      <a:lnTo>
                        <a:pt x="493" y="151"/>
                      </a:lnTo>
                      <a:lnTo>
                        <a:pt x="496" y="142"/>
                      </a:lnTo>
                      <a:lnTo>
                        <a:pt x="500" y="133"/>
                      </a:lnTo>
                      <a:lnTo>
                        <a:pt x="503" y="124"/>
                      </a:lnTo>
                      <a:lnTo>
                        <a:pt x="507" y="116"/>
                      </a:lnTo>
                      <a:lnTo>
                        <a:pt x="510" y="107"/>
                      </a:lnTo>
                      <a:lnTo>
                        <a:pt x="513" y="100"/>
                      </a:lnTo>
                      <a:lnTo>
                        <a:pt x="516" y="92"/>
                      </a:lnTo>
                      <a:lnTo>
                        <a:pt x="517" y="91"/>
                      </a:lnTo>
                      <a:lnTo>
                        <a:pt x="518" y="90"/>
                      </a:lnTo>
                      <a:lnTo>
                        <a:pt x="519" y="90"/>
                      </a:lnTo>
                      <a:lnTo>
                        <a:pt x="520" y="89"/>
                      </a:lnTo>
                      <a:lnTo>
                        <a:pt x="521" y="89"/>
                      </a:lnTo>
                      <a:lnTo>
                        <a:pt x="522" y="89"/>
                      </a:lnTo>
                      <a:lnTo>
                        <a:pt x="523" y="89"/>
                      </a:lnTo>
                      <a:lnTo>
                        <a:pt x="524" y="89"/>
                      </a:lnTo>
                      <a:lnTo>
                        <a:pt x="526" y="88"/>
                      </a:lnTo>
                      <a:lnTo>
                        <a:pt x="528" y="88"/>
                      </a:lnTo>
                      <a:lnTo>
                        <a:pt x="530" y="88"/>
                      </a:lnTo>
                      <a:lnTo>
                        <a:pt x="533" y="88"/>
                      </a:lnTo>
                      <a:lnTo>
                        <a:pt x="535" y="88"/>
                      </a:lnTo>
                      <a:lnTo>
                        <a:pt x="538" y="88"/>
                      </a:lnTo>
                      <a:lnTo>
                        <a:pt x="540" y="88"/>
                      </a:lnTo>
                      <a:lnTo>
                        <a:pt x="543" y="88"/>
                      </a:lnTo>
                      <a:lnTo>
                        <a:pt x="546" y="88"/>
                      </a:lnTo>
                      <a:lnTo>
                        <a:pt x="547" y="88"/>
                      </a:lnTo>
                      <a:lnTo>
                        <a:pt x="549" y="89"/>
                      </a:lnTo>
                      <a:lnTo>
                        <a:pt x="550" y="89"/>
                      </a:lnTo>
                      <a:lnTo>
                        <a:pt x="552" y="89"/>
                      </a:lnTo>
                      <a:lnTo>
                        <a:pt x="553" y="90"/>
                      </a:lnTo>
                      <a:lnTo>
                        <a:pt x="554" y="90"/>
                      </a:lnTo>
                      <a:lnTo>
                        <a:pt x="556" y="90"/>
                      </a:lnTo>
                      <a:lnTo>
                        <a:pt x="557" y="91"/>
                      </a:lnTo>
                      <a:lnTo>
                        <a:pt x="557" y="92"/>
                      </a:lnTo>
                      <a:lnTo>
                        <a:pt x="557" y="94"/>
                      </a:lnTo>
                      <a:lnTo>
                        <a:pt x="557" y="100"/>
                      </a:lnTo>
                      <a:lnTo>
                        <a:pt x="557" y="101"/>
                      </a:lnTo>
                      <a:lnTo>
                        <a:pt x="557" y="102"/>
                      </a:lnTo>
                      <a:lnTo>
                        <a:pt x="557" y="104"/>
                      </a:lnTo>
                      <a:lnTo>
                        <a:pt x="557" y="105"/>
                      </a:lnTo>
                      <a:lnTo>
                        <a:pt x="557" y="107"/>
                      </a:lnTo>
                      <a:lnTo>
                        <a:pt x="558" y="108"/>
                      </a:lnTo>
                      <a:lnTo>
                        <a:pt x="558" y="109"/>
                      </a:lnTo>
                      <a:lnTo>
                        <a:pt x="559" y="110"/>
                      </a:lnTo>
                      <a:lnTo>
                        <a:pt x="559" y="111"/>
                      </a:lnTo>
                      <a:lnTo>
                        <a:pt x="559" y="112"/>
                      </a:lnTo>
                      <a:lnTo>
                        <a:pt x="560" y="112"/>
                      </a:lnTo>
                      <a:lnTo>
                        <a:pt x="560" y="113"/>
                      </a:lnTo>
                      <a:lnTo>
                        <a:pt x="561" y="113"/>
                      </a:lnTo>
                      <a:lnTo>
                        <a:pt x="562" y="114"/>
                      </a:lnTo>
                      <a:lnTo>
                        <a:pt x="563" y="115"/>
                      </a:lnTo>
                      <a:lnTo>
                        <a:pt x="564" y="115"/>
                      </a:lnTo>
                      <a:lnTo>
                        <a:pt x="564" y="116"/>
                      </a:lnTo>
                      <a:lnTo>
                        <a:pt x="565" y="116"/>
                      </a:lnTo>
                      <a:lnTo>
                        <a:pt x="566" y="116"/>
                      </a:lnTo>
                      <a:lnTo>
                        <a:pt x="567" y="116"/>
                      </a:lnTo>
                      <a:lnTo>
                        <a:pt x="568" y="116"/>
                      </a:lnTo>
                      <a:lnTo>
                        <a:pt x="569" y="117"/>
                      </a:lnTo>
                      <a:lnTo>
                        <a:pt x="571" y="116"/>
                      </a:lnTo>
                      <a:lnTo>
                        <a:pt x="573" y="116"/>
                      </a:lnTo>
                      <a:lnTo>
                        <a:pt x="575" y="116"/>
                      </a:lnTo>
                      <a:lnTo>
                        <a:pt x="578" y="115"/>
                      </a:lnTo>
                      <a:lnTo>
                        <a:pt x="580" y="114"/>
                      </a:lnTo>
                      <a:lnTo>
                        <a:pt x="583" y="113"/>
                      </a:lnTo>
                      <a:lnTo>
                        <a:pt x="585" y="112"/>
                      </a:lnTo>
                      <a:lnTo>
                        <a:pt x="588" y="111"/>
                      </a:lnTo>
                      <a:lnTo>
                        <a:pt x="590" y="110"/>
                      </a:lnTo>
                      <a:lnTo>
                        <a:pt x="593" y="108"/>
                      </a:lnTo>
                      <a:lnTo>
                        <a:pt x="596" y="107"/>
                      </a:lnTo>
                      <a:lnTo>
                        <a:pt x="598" y="105"/>
                      </a:lnTo>
                      <a:lnTo>
                        <a:pt x="604" y="102"/>
                      </a:lnTo>
                      <a:lnTo>
                        <a:pt x="610" y="99"/>
                      </a:lnTo>
                      <a:lnTo>
                        <a:pt x="613" y="97"/>
                      </a:lnTo>
                      <a:lnTo>
                        <a:pt x="616" y="95"/>
                      </a:lnTo>
                      <a:lnTo>
                        <a:pt x="619" y="94"/>
                      </a:lnTo>
                      <a:lnTo>
                        <a:pt x="623" y="92"/>
                      </a:lnTo>
                      <a:lnTo>
                        <a:pt x="626" y="91"/>
                      </a:lnTo>
                      <a:lnTo>
                        <a:pt x="629" y="89"/>
                      </a:lnTo>
                      <a:lnTo>
                        <a:pt x="632" y="88"/>
                      </a:lnTo>
                      <a:lnTo>
                        <a:pt x="635" y="86"/>
                      </a:lnTo>
                      <a:lnTo>
                        <a:pt x="638" y="85"/>
                      </a:lnTo>
                      <a:lnTo>
                        <a:pt x="642" y="84"/>
                      </a:lnTo>
                      <a:lnTo>
                        <a:pt x="645" y="83"/>
                      </a:lnTo>
                      <a:lnTo>
                        <a:pt x="648" y="83"/>
                      </a:lnTo>
                      <a:lnTo>
                        <a:pt x="651" y="82"/>
                      </a:lnTo>
                      <a:lnTo>
                        <a:pt x="654" y="81"/>
                      </a:lnTo>
                      <a:lnTo>
                        <a:pt x="657" y="81"/>
                      </a:lnTo>
                      <a:lnTo>
                        <a:pt x="660" y="81"/>
                      </a:lnTo>
                      <a:lnTo>
                        <a:pt x="663" y="81"/>
                      </a:lnTo>
                      <a:lnTo>
                        <a:pt x="666" y="81"/>
                      </a:lnTo>
                      <a:lnTo>
                        <a:pt x="668" y="81"/>
                      </a:lnTo>
                      <a:lnTo>
                        <a:pt x="670" y="82"/>
                      </a:lnTo>
                      <a:lnTo>
                        <a:pt x="672" y="82"/>
                      </a:lnTo>
                      <a:lnTo>
                        <a:pt x="675" y="83"/>
                      </a:lnTo>
                      <a:lnTo>
                        <a:pt x="677" y="83"/>
                      </a:lnTo>
                      <a:lnTo>
                        <a:pt x="678" y="84"/>
                      </a:lnTo>
                      <a:lnTo>
                        <a:pt x="680" y="85"/>
                      </a:lnTo>
                      <a:lnTo>
                        <a:pt x="682" y="86"/>
                      </a:lnTo>
                      <a:lnTo>
                        <a:pt x="683" y="86"/>
                      </a:lnTo>
                      <a:lnTo>
                        <a:pt x="685" y="87"/>
                      </a:lnTo>
                      <a:lnTo>
                        <a:pt x="686" y="88"/>
                      </a:lnTo>
                      <a:lnTo>
                        <a:pt x="687" y="90"/>
                      </a:lnTo>
                      <a:lnTo>
                        <a:pt x="688" y="90"/>
                      </a:lnTo>
                      <a:lnTo>
                        <a:pt x="689" y="92"/>
                      </a:lnTo>
                      <a:lnTo>
                        <a:pt x="690" y="93"/>
                      </a:lnTo>
                      <a:lnTo>
                        <a:pt x="691" y="94"/>
                      </a:lnTo>
                      <a:lnTo>
                        <a:pt x="692" y="95"/>
                      </a:lnTo>
                      <a:lnTo>
                        <a:pt x="693" y="97"/>
                      </a:lnTo>
                      <a:lnTo>
                        <a:pt x="693" y="98"/>
                      </a:lnTo>
                      <a:lnTo>
                        <a:pt x="694" y="99"/>
                      </a:lnTo>
                      <a:lnTo>
                        <a:pt x="694" y="101"/>
                      </a:lnTo>
                      <a:lnTo>
                        <a:pt x="695" y="102"/>
                      </a:lnTo>
                      <a:lnTo>
                        <a:pt x="695" y="103"/>
                      </a:lnTo>
                      <a:lnTo>
                        <a:pt x="695" y="105"/>
                      </a:lnTo>
                      <a:lnTo>
                        <a:pt x="696" y="106"/>
                      </a:lnTo>
                      <a:lnTo>
                        <a:pt x="696" y="107"/>
                      </a:lnTo>
                      <a:lnTo>
                        <a:pt x="696" y="109"/>
                      </a:lnTo>
                      <a:lnTo>
                        <a:pt x="696" y="110"/>
                      </a:lnTo>
                      <a:lnTo>
                        <a:pt x="696" y="112"/>
                      </a:lnTo>
                      <a:lnTo>
                        <a:pt x="696" y="113"/>
                      </a:lnTo>
                      <a:close/>
                      <a:moveTo>
                        <a:pt x="393" y="115"/>
                      </a:moveTo>
                      <a:lnTo>
                        <a:pt x="391" y="115"/>
                      </a:lnTo>
                      <a:lnTo>
                        <a:pt x="389" y="115"/>
                      </a:lnTo>
                      <a:lnTo>
                        <a:pt x="388" y="115"/>
                      </a:lnTo>
                      <a:lnTo>
                        <a:pt x="387" y="115"/>
                      </a:lnTo>
                      <a:lnTo>
                        <a:pt x="386" y="116"/>
                      </a:lnTo>
                      <a:lnTo>
                        <a:pt x="385" y="116"/>
                      </a:lnTo>
                      <a:lnTo>
                        <a:pt x="384" y="116"/>
                      </a:lnTo>
                      <a:lnTo>
                        <a:pt x="383" y="117"/>
                      </a:lnTo>
                      <a:lnTo>
                        <a:pt x="382" y="117"/>
                      </a:lnTo>
                      <a:lnTo>
                        <a:pt x="381" y="117"/>
                      </a:lnTo>
                      <a:lnTo>
                        <a:pt x="380" y="118"/>
                      </a:lnTo>
                      <a:lnTo>
                        <a:pt x="379" y="119"/>
                      </a:lnTo>
                      <a:lnTo>
                        <a:pt x="378" y="120"/>
                      </a:lnTo>
                      <a:lnTo>
                        <a:pt x="377" y="122"/>
                      </a:lnTo>
                      <a:lnTo>
                        <a:pt x="376" y="124"/>
                      </a:lnTo>
                      <a:lnTo>
                        <a:pt x="375" y="126"/>
                      </a:lnTo>
                      <a:lnTo>
                        <a:pt x="373" y="128"/>
                      </a:lnTo>
                      <a:lnTo>
                        <a:pt x="372" y="130"/>
                      </a:lnTo>
                      <a:lnTo>
                        <a:pt x="371" y="132"/>
                      </a:lnTo>
                      <a:lnTo>
                        <a:pt x="370" y="134"/>
                      </a:lnTo>
                      <a:lnTo>
                        <a:pt x="369" y="137"/>
                      </a:lnTo>
                      <a:lnTo>
                        <a:pt x="368" y="139"/>
                      </a:lnTo>
                      <a:lnTo>
                        <a:pt x="368" y="142"/>
                      </a:lnTo>
                      <a:lnTo>
                        <a:pt x="367" y="145"/>
                      </a:lnTo>
                      <a:lnTo>
                        <a:pt x="366" y="147"/>
                      </a:lnTo>
                      <a:lnTo>
                        <a:pt x="365" y="150"/>
                      </a:lnTo>
                      <a:lnTo>
                        <a:pt x="364" y="153"/>
                      </a:lnTo>
                      <a:lnTo>
                        <a:pt x="364" y="155"/>
                      </a:lnTo>
                      <a:lnTo>
                        <a:pt x="363" y="158"/>
                      </a:lnTo>
                      <a:lnTo>
                        <a:pt x="362" y="164"/>
                      </a:lnTo>
                      <a:lnTo>
                        <a:pt x="361" y="169"/>
                      </a:lnTo>
                      <a:lnTo>
                        <a:pt x="360" y="174"/>
                      </a:lnTo>
                      <a:lnTo>
                        <a:pt x="359" y="178"/>
                      </a:lnTo>
                      <a:lnTo>
                        <a:pt x="358" y="183"/>
                      </a:lnTo>
                      <a:lnTo>
                        <a:pt x="358" y="186"/>
                      </a:lnTo>
                      <a:lnTo>
                        <a:pt x="358" y="188"/>
                      </a:lnTo>
                      <a:lnTo>
                        <a:pt x="357" y="190"/>
                      </a:lnTo>
                      <a:lnTo>
                        <a:pt x="357" y="191"/>
                      </a:lnTo>
                      <a:lnTo>
                        <a:pt x="357" y="192"/>
                      </a:lnTo>
                      <a:lnTo>
                        <a:pt x="357" y="193"/>
                      </a:lnTo>
                      <a:lnTo>
                        <a:pt x="357" y="194"/>
                      </a:lnTo>
                      <a:lnTo>
                        <a:pt x="358" y="195"/>
                      </a:lnTo>
                      <a:lnTo>
                        <a:pt x="358" y="196"/>
                      </a:lnTo>
                      <a:lnTo>
                        <a:pt x="358" y="197"/>
                      </a:lnTo>
                      <a:lnTo>
                        <a:pt x="359" y="197"/>
                      </a:lnTo>
                      <a:lnTo>
                        <a:pt x="359" y="198"/>
                      </a:lnTo>
                      <a:lnTo>
                        <a:pt x="360" y="198"/>
                      </a:lnTo>
                      <a:lnTo>
                        <a:pt x="360" y="199"/>
                      </a:lnTo>
                      <a:lnTo>
                        <a:pt x="361" y="199"/>
                      </a:lnTo>
                      <a:lnTo>
                        <a:pt x="362" y="199"/>
                      </a:lnTo>
                      <a:lnTo>
                        <a:pt x="363" y="200"/>
                      </a:lnTo>
                      <a:lnTo>
                        <a:pt x="364" y="200"/>
                      </a:lnTo>
                      <a:lnTo>
                        <a:pt x="365" y="200"/>
                      </a:lnTo>
                      <a:lnTo>
                        <a:pt x="368" y="200"/>
                      </a:lnTo>
                      <a:lnTo>
                        <a:pt x="371" y="200"/>
                      </a:lnTo>
                      <a:lnTo>
                        <a:pt x="372" y="200"/>
                      </a:lnTo>
                      <a:lnTo>
                        <a:pt x="374" y="200"/>
                      </a:lnTo>
                      <a:lnTo>
                        <a:pt x="375" y="200"/>
                      </a:lnTo>
                      <a:lnTo>
                        <a:pt x="376" y="200"/>
                      </a:lnTo>
                      <a:lnTo>
                        <a:pt x="377" y="200"/>
                      </a:lnTo>
                      <a:lnTo>
                        <a:pt x="379" y="199"/>
                      </a:lnTo>
                      <a:lnTo>
                        <a:pt x="381" y="199"/>
                      </a:lnTo>
                      <a:lnTo>
                        <a:pt x="382" y="198"/>
                      </a:lnTo>
                      <a:lnTo>
                        <a:pt x="383" y="198"/>
                      </a:lnTo>
                      <a:lnTo>
                        <a:pt x="384" y="198"/>
                      </a:lnTo>
                      <a:lnTo>
                        <a:pt x="384" y="197"/>
                      </a:lnTo>
                      <a:lnTo>
                        <a:pt x="385" y="196"/>
                      </a:lnTo>
                      <a:lnTo>
                        <a:pt x="386" y="196"/>
                      </a:lnTo>
                      <a:lnTo>
                        <a:pt x="387" y="195"/>
                      </a:lnTo>
                      <a:lnTo>
                        <a:pt x="388" y="193"/>
                      </a:lnTo>
                      <a:lnTo>
                        <a:pt x="389" y="192"/>
                      </a:lnTo>
                      <a:lnTo>
                        <a:pt x="390" y="190"/>
                      </a:lnTo>
                      <a:lnTo>
                        <a:pt x="391" y="188"/>
                      </a:lnTo>
                      <a:lnTo>
                        <a:pt x="392" y="186"/>
                      </a:lnTo>
                      <a:lnTo>
                        <a:pt x="393" y="183"/>
                      </a:lnTo>
                      <a:lnTo>
                        <a:pt x="394" y="181"/>
                      </a:lnTo>
                      <a:lnTo>
                        <a:pt x="395" y="178"/>
                      </a:lnTo>
                      <a:lnTo>
                        <a:pt x="396" y="176"/>
                      </a:lnTo>
                      <a:lnTo>
                        <a:pt x="396" y="173"/>
                      </a:lnTo>
                      <a:lnTo>
                        <a:pt x="397" y="170"/>
                      </a:lnTo>
                      <a:lnTo>
                        <a:pt x="398" y="168"/>
                      </a:lnTo>
                      <a:lnTo>
                        <a:pt x="399" y="165"/>
                      </a:lnTo>
                      <a:lnTo>
                        <a:pt x="400" y="162"/>
                      </a:lnTo>
                      <a:lnTo>
                        <a:pt x="400" y="159"/>
                      </a:lnTo>
                      <a:lnTo>
                        <a:pt x="402" y="153"/>
                      </a:lnTo>
                      <a:lnTo>
                        <a:pt x="403" y="148"/>
                      </a:lnTo>
                      <a:lnTo>
                        <a:pt x="404" y="142"/>
                      </a:lnTo>
                      <a:lnTo>
                        <a:pt x="405" y="137"/>
                      </a:lnTo>
                      <a:lnTo>
                        <a:pt x="405" y="133"/>
                      </a:lnTo>
                      <a:lnTo>
                        <a:pt x="406" y="129"/>
                      </a:lnTo>
                      <a:lnTo>
                        <a:pt x="406" y="127"/>
                      </a:lnTo>
                      <a:lnTo>
                        <a:pt x="406" y="126"/>
                      </a:lnTo>
                      <a:lnTo>
                        <a:pt x="406" y="125"/>
                      </a:lnTo>
                      <a:lnTo>
                        <a:pt x="406" y="124"/>
                      </a:lnTo>
                      <a:lnTo>
                        <a:pt x="406" y="122"/>
                      </a:lnTo>
                      <a:lnTo>
                        <a:pt x="406" y="121"/>
                      </a:lnTo>
                      <a:lnTo>
                        <a:pt x="406" y="120"/>
                      </a:lnTo>
                      <a:lnTo>
                        <a:pt x="406" y="119"/>
                      </a:lnTo>
                      <a:lnTo>
                        <a:pt x="406" y="118"/>
                      </a:lnTo>
                      <a:lnTo>
                        <a:pt x="405" y="118"/>
                      </a:lnTo>
                      <a:lnTo>
                        <a:pt x="405" y="117"/>
                      </a:lnTo>
                      <a:lnTo>
                        <a:pt x="404" y="117"/>
                      </a:lnTo>
                      <a:lnTo>
                        <a:pt x="404" y="116"/>
                      </a:lnTo>
                      <a:lnTo>
                        <a:pt x="403" y="116"/>
                      </a:lnTo>
                      <a:lnTo>
                        <a:pt x="402" y="116"/>
                      </a:lnTo>
                      <a:lnTo>
                        <a:pt x="401" y="115"/>
                      </a:lnTo>
                      <a:lnTo>
                        <a:pt x="399" y="115"/>
                      </a:lnTo>
                      <a:lnTo>
                        <a:pt x="398" y="115"/>
                      </a:lnTo>
                      <a:lnTo>
                        <a:pt x="396" y="115"/>
                      </a:lnTo>
                      <a:lnTo>
                        <a:pt x="393" y="115"/>
                      </a:lnTo>
                      <a:close/>
                      <a:moveTo>
                        <a:pt x="476" y="113"/>
                      </a:moveTo>
                      <a:lnTo>
                        <a:pt x="476" y="114"/>
                      </a:lnTo>
                      <a:lnTo>
                        <a:pt x="476" y="117"/>
                      </a:lnTo>
                      <a:lnTo>
                        <a:pt x="475" y="119"/>
                      </a:lnTo>
                      <a:lnTo>
                        <a:pt x="475" y="121"/>
                      </a:lnTo>
                      <a:lnTo>
                        <a:pt x="474" y="123"/>
                      </a:lnTo>
                      <a:lnTo>
                        <a:pt x="474" y="126"/>
                      </a:lnTo>
                      <a:lnTo>
                        <a:pt x="473" y="128"/>
                      </a:lnTo>
                      <a:lnTo>
                        <a:pt x="473" y="131"/>
                      </a:lnTo>
                      <a:lnTo>
                        <a:pt x="472" y="133"/>
                      </a:lnTo>
                      <a:lnTo>
                        <a:pt x="471" y="136"/>
                      </a:lnTo>
                      <a:lnTo>
                        <a:pt x="470" y="139"/>
                      </a:lnTo>
                      <a:lnTo>
                        <a:pt x="469" y="142"/>
                      </a:lnTo>
                      <a:lnTo>
                        <a:pt x="467" y="147"/>
                      </a:lnTo>
                      <a:lnTo>
                        <a:pt x="465" y="153"/>
                      </a:lnTo>
                      <a:lnTo>
                        <a:pt x="463" y="158"/>
                      </a:lnTo>
                      <a:lnTo>
                        <a:pt x="461" y="163"/>
                      </a:lnTo>
                      <a:lnTo>
                        <a:pt x="459" y="168"/>
                      </a:lnTo>
                      <a:lnTo>
                        <a:pt x="457" y="173"/>
                      </a:lnTo>
                      <a:lnTo>
                        <a:pt x="455" y="177"/>
                      </a:lnTo>
                      <a:lnTo>
                        <a:pt x="453" y="181"/>
                      </a:lnTo>
                      <a:lnTo>
                        <a:pt x="451" y="184"/>
                      </a:lnTo>
                      <a:lnTo>
                        <a:pt x="450" y="187"/>
                      </a:lnTo>
                      <a:lnTo>
                        <a:pt x="448" y="192"/>
                      </a:lnTo>
                      <a:lnTo>
                        <a:pt x="445" y="196"/>
                      </a:lnTo>
                      <a:lnTo>
                        <a:pt x="442" y="200"/>
                      </a:lnTo>
                      <a:lnTo>
                        <a:pt x="440" y="204"/>
                      </a:lnTo>
                      <a:lnTo>
                        <a:pt x="437" y="207"/>
                      </a:lnTo>
                      <a:lnTo>
                        <a:pt x="435" y="210"/>
                      </a:lnTo>
                      <a:lnTo>
                        <a:pt x="432" y="213"/>
                      </a:lnTo>
                      <a:lnTo>
                        <a:pt x="429" y="216"/>
                      </a:lnTo>
                      <a:lnTo>
                        <a:pt x="426" y="218"/>
                      </a:lnTo>
                      <a:lnTo>
                        <a:pt x="423" y="221"/>
                      </a:lnTo>
                      <a:lnTo>
                        <a:pt x="420" y="223"/>
                      </a:lnTo>
                      <a:lnTo>
                        <a:pt x="417" y="225"/>
                      </a:lnTo>
                      <a:lnTo>
                        <a:pt x="414" y="227"/>
                      </a:lnTo>
                      <a:lnTo>
                        <a:pt x="411" y="228"/>
                      </a:lnTo>
                      <a:lnTo>
                        <a:pt x="408" y="229"/>
                      </a:lnTo>
                      <a:lnTo>
                        <a:pt x="405" y="231"/>
                      </a:lnTo>
                      <a:lnTo>
                        <a:pt x="402" y="232"/>
                      </a:lnTo>
                      <a:lnTo>
                        <a:pt x="399" y="233"/>
                      </a:lnTo>
                      <a:lnTo>
                        <a:pt x="395" y="234"/>
                      </a:lnTo>
                      <a:lnTo>
                        <a:pt x="392" y="234"/>
                      </a:lnTo>
                      <a:lnTo>
                        <a:pt x="389" y="235"/>
                      </a:lnTo>
                      <a:lnTo>
                        <a:pt x="385" y="235"/>
                      </a:lnTo>
                      <a:lnTo>
                        <a:pt x="382" y="236"/>
                      </a:lnTo>
                      <a:lnTo>
                        <a:pt x="379" y="236"/>
                      </a:lnTo>
                      <a:lnTo>
                        <a:pt x="375" y="236"/>
                      </a:lnTo>
                      <a:lnTo>
                        <a:pt x="372" y="236"/>
                      </a:lnTo>
                      <a:lnTo>
                        <a:pt x="368" y="237"/>
                      </a:lnTo>
                      <a:lnTo>
                        <a:pt x="364" y="237"/>
                      </a:lnTo>
                      <a:lnTo>
                        <a:pt x="357" y="237"/>
                      </a:lnTo>
                      <a:lnTo>
                        <a:pt x="350" y="237"/>
                      </a:lnTo>
                      <a:lnTo>
                        <a:pt x="346" y="237"/>
                      </a:lnTo>
                      <a:lnTo>
                        <a:pt x="342" y="237"/>
                      </a:lnTo>
                      <a:lnTo>
                        <a:pt x="339" y="237"/>
                      </a:lnTo>
                      <a:lnTo>
                        <a:pt x="337" y="237"/>
                      </a:lnTo>
                      <a:lnTo>
                        <a:pt x="335" y="236"/>
                      </a:lnTo>
                      <a:lnTo>
                        <a:pt x="332" y="236"/>
                      </a:lnTo>
                      <a:lnTo>
                        <a:pt x="330" y="236"/>
                      </a:lnTo>
                      <a:lnTo>
                        <a:pt x="327" y="236"/>
                      </a:lnTo>
                      <a:lnTo>
                        <a:pt x="324" y="235"/>
                      </a:lnTo>
                      <a:lnTo>
                        <a:pt x="322" y="235"/>
                      </a:lnTo>
                      <a:lnTo>
                        <a:pt x="319" y="234"/>
                      </a:lnTo>
                      <a:lnTo>
                        <a:pt x="317" y="234"/>
                      </a:lnTo>
                      <a:lnTo>
                        <a:pt x="314" y="233"/>
                      </a:lnTo>
                      <a:lnTo>
                        <a:pt x="312" y="232"/>
                      </a:lnTo>
                      <a:lnTo>
                        <a:pt x="309" y="232"/>
                      </a:lnTo>
                      <a:lnTo>
                        <a:pt x="307" y="230"/>
                      </a:lnTo>
                      <a:lnTo>
                        <a:pt x="305" y="229"/>
                      </a:lnTo>
                      <a:lnTo>
                        <a:pt x="302" y="228"/>
                      </a:lnTo>
                      <a:lnTo>
                        <a:pt x="300" y="227"/>
                      </a:lnTo>
                      <a:lnTo>
                        <a:pt x="298" y="225"/>
                      </a:lnTo>
                      <a:lnTo>
                        <a:pt x="297" y="224"/>
                      </a:lnTo>
                      <a:lnTo>
                        <a:pt x="295" y="222"/>
                      </a:lnTo>
                      <a:lnTo>
                        <a:pt x="293" y="220"/>
                      </a:lnTo>
                      <a:lnTo>
                        <a:pt x="292" y="218"/>
                      </a:lnTo>
                      <a:lnTo>
                        <a:pt x="291" y="215"/>
                      </a:lnTo>
                      <a:lnTo>
                        <a:pt x="290" y="213"/>
                      </a:lnTo>
                      <a:lnTo>
                        <a:pt x="289" y="210"/>
                      </a:lnTo>
                      <a:lnTo>
                        <a:pt x="288" y="207"/>
                      </a:lnTo>
                      <a:lnTo>
                        <a:pt x="288" y="204"/>
                      </a:lnTo>
                      <a:lnTo>
                        <a:pt x="288" y="201"/>
                      </a:lnTo>
                      <a:lnTo>
                        <a:pt x="288" y="200"/>
                      </a:lnTo>
                      <a:lnTo>
                        <a:pt x="288" y="198"/>
                      </a:lnTo>
                      <a:lnTo>
                        <a:pt x="288" y="196"/>
                      </a:lnTo>
                      <a:lnTo>
                        <a:pt x="288" y="195"/>
                      </a:lnTo>
                      <a:lnTo>
                        <a:pt x="289" y="193"/>
                      </a:lnTo>
                      <a:lnTo>
                        <a:pt x="289" y="191"/>
                      </a:lnTo>
                      <a:lnTo>
                        <a:pt x="290" y="189"/>
                      </a:lnTo>
                      <a:lnTo>
                        <a:pt x="290" y="187"/>
                      </a:lnTo>
                      <a:lnTo>
                        <a:pt x="291" y="185"/>
                      </a:lnTo>
                      <a:lnTo>
                        <a:pt x="292" y="183"/>
                      </a:lnTo>
                      <a:lnTo>
                        <a:pt x="292" y="180"/>
                      </a:lnTo>
                      <a:lnTo>
                        <a:pt x="293" y="178"/>
                      </a:lnTo>
                      <a:lnTo>
                        <a:pt x="295" y="174"/>
                      </a:lnTo>
                      <a:lnTo>
                        <a:pt x="296" y="169"/>
                      </a:lnTo>
                      <a:lnTo>
                        <a:pt x="298" y="164"/>
                      </a:lnTo>
                      <a:lnTo>
                        <a:pt x="300" y="159"/>
                      </a:lnTo>
                      <a:lnTo>
                        <a:pt x="302" y="154"/>
                      </a:lnTo>
                      <a:lnTo>
                        <a:pt x="304" y="149"/>
                      </a:lnTo>
                      <a:lnTo>
                        <a:pt x="307" y="144"/>
                      </a:lnTo>
                      <a:lnTo>
                        <a:pt x="309" y="138"/>
                      </a:lnTo>
                      <a:lnTo>
                        <a:pt x="311" y="133"/>
                      </a:lnTo>
                      <a:lnTo>
                        <a:pt x="313" y="128"/>
                      </a:lnTo>
                      <a:lnTo>
                        <a:pt x="314" y="127"/>
                      </a:lnTo>
                      <a:lnTo>
                        <a:pt x="315" y="125"/>
                      </a:lnTo>
                      <a:lnTo>
                        <a:pt x="315" y="124"/>
                      </a:lnTo>
                      <a:lnTo>
                        <a:pt x="316" y="122"/>
                      </a:lnTo>
                      <a:lnTo>
                        <a:pt x="317" y="120"/>
                      </a:lnTo>
                      <a:lnTo>
                        <a:pt x="318" y="119"/>
                      </a:lnTo>
                      <a:lnTo>
                        <a:pt x="319" y="117"/>
                      </a:lnTo>
                      <a:lnTo>
                        <a:pt x="321" y="115"/>
                      </a:lnTo>
                      <a:lnTo>
                        <a:pt x="322" y="113"/>
                      </a:lnTo>
                      <a:lnTo>
                        <a:pt x="324" y="111"/>
                      </a:lnTo>
                      <a:lnTo>
                        <a:pt x="326" y="108"/>
                      </a:lnTo>
                      <a:lnTo>
                        <a:pt x="327" y="106"/>
                      </a:lnTo>
                      <a:lnTo>
                        <a:pt x="330" y="104"/>
                      </a:lnTo>
                      <a:lnTo>
                        <a:pt x="332" y="102"/>
                      </a:lnTo>
                      <a:lnTo>
                        <a:pt x="334" y="100"/>
                      </a:lnTo>
                      <a:lnTo>
                        <a:pt x="337" y="98"/>
                      </a:lnTo>
                      <a:lnTo>
                        <a:pt x="340" y="95"/>
                      </a:lnTo>
                      <a:lnTo>
                        <a:pt x="343" y="93"/>
                      </a:lnTo>
                      <a:lnTo>
                        <a:pt x="346" y="91"/>
                      </a:lnTo>
                      <a:lnTo>
                        <a:pt x="350" y="89"/>
                      </a:lnTo>
                      <a:lnTo>
                        <a:pt x="353" y="87"/>
                      </a:lnTo>
                      <a:lnTo>
                        <a:pt x="357" y="86"/>
                      </a:lnTo>
                      <a:lnTo>
                        <a:pt x="361" y="84"/>
                      </a:lnTo>
                      <a:lnTo>
                        <a:pt x="366" y="83"/>
                      </a:lnTo>
                      <a:lnTo>
                        <a:pt x="370" y="81"/>
                      </a:lnTo>
                      <a:lnTo>
                        <a:pt x="375" y="80"/>
                      </a:lnTo>
                      <a:lnTo>
                        <a:pt x="380" y="79"/>
                      </a:lnTo>
                      <a:lnTo>
                        <a:pt x="386" y="78"/>
                      </a:lnTo>
                      <a:lnTo>
                        <a:pt x="391" y="77"/>
                      </a:lnTo>
                      <a:lnTo>
                        <a:pt x="397" y="77"/>
                      </a:lnTo>
                      <a:lnTo>
                        <a:pt x="404" y="76"/>
                      </a:lnTo>
                      <a:lnTo>
                        <a:pt x="410" y="76"/>
                      </a:lnTo>
                      <a:lnTo>
                        <a:pt x="413" y="76"/>
                      </a:lnTo>
                      <a:lnTo>
                        <a:pt x="416" y="76"/>
                      </a:lnTo>
                      <a:lnTo>
                        <a:pt x="418" y="76"/>
                      </a:lnTo>
                      <a:lnTo>
                        <a:pt x="421" y="76"/>
                      </a:lnTo>
                      <a:lnTo>
                        <a:pt x="424" y="77"/>
                      </a:lnTo>
                      <a:lnTo>
                        <a:pt x="427" y="77"/>
                      </a:lnTo>
                      <a:lnTo>
                        <a:pt x="430" y="77"/>
                      </a:lnTo>
                      <a:lnTo>
                        <a:pt x="433" y="77"/>
                      </a:lnTo>
                      <a:lnTo>
                        <a:pt x="436" y="78"/>
                      </a:lnTo>
                      <a:lnTo>
                        <a:pt x="438" y="78"/>
                      </a:lnTo>
                      <a:lnTo>
                        <a:pt x="441" y="79"/>
                      </a:lnTo>
                      <a:lnTo>
                        <a:pt x="444" y="79"/>
                      </a:lnTo>
                      <a:lnTo>
                        <a:pt x="446" y="80"/>
                      </a:lnTo>
                      <a:lnTo>
                        <a:pt x="449" y="81"/>
                      </a:lnTo>
                      <a:lnTo>
                        <a:pt x="451" y="82"/>
                      </a:lnTo>
                      <a:lnTo>
                        <a:pt x="454" y="82"/>
                      </a:lnTo>
                      <a:lnTo>
                        <a:pt x="456" y="84"/>
                      </a:lnTo>
                      <a:lnTo>
                        <a:pt x="458" y="85"/>
                      </a:lnTo>
                      <a:lnTo>
                        <a:pt x="461" y="86"/>
                      </a:lnTo>
                      <a:lnTo>
                        <a:pt x="463" y="87"/>
                      </a:lnTo>
                      <a:lnTo>
                        <a:pt x="465" y="89"/>
                      </a:lnTo>
                      <a:lnTo>
                        <a:pt x="466" y="90"/>
                      </a:lnTo>
                      <a:lnTo>
                        <a:pt x="468" y="92"/>
                      </a:lnTo>
                      <a:lnTo>
                        <a:pt x="470" y="93"/>
                      </a:lnTo>
                      <a:lnTo>
                        <a:pt x="471" y="95"/>
                      </a:lnTo>
                      <a:lnTo>
                        <a:pt x="472" y="97"/>
                      </a:lnTo>
                      <a:lnTo>
                        <a:pt x="473" y="100"/>
                      </a:lnTo>
                      <a:lnTo>
                        <a:pt x="474" y="102"/>
                      </a:lnTo>
                      <a:lnTo>
                        <a:pt x="475" y="104"/>
                      </a:lnTo>
                      <a:lnTo>
                        <a:pt x="475" y="107"/>
                      </a:lnTo>
                      <a:lnTo>
                        <a:pt x="476" y="110"/>
                      </a:lnTo>
                      <a:lnTo>
                        <a:pt x="476" y="113"/>
                      </a:lnTo>
                      <a:close/>
                      <a:moveTo>
                        <a:pt x="164" y="112"/>
                      </a:moveTo>
                      <a:lnTo>
                        <a:pt x="164" y="108"/>
                      </a:lnTo>
                      <a:lnTo>
                        <a:pt x="164" y="104"/>
                      </a:lnTo>
                      <a:lnTo>
                        <a:pt x="163" y="102"/>
                      </a:lnTo>
                      <a:lnTo>
                        <a:pt x="163" y="100"/>
                      </a:lnTo>
                      <a:lnTo>
                        <a:pt x="163" y="99"/>
                      </a:lnTo>
                      <a:lnTo>
                        <a:pt x="163" y="97"/>
                      </a:lnTo>
                      <a:lnTo>
                        <a:pt x="162" y="95"/>
                      </a:lnTo>
                      <a:lnTo>
                        <a:pt x="162" y="94"/>
                      </a:lnTo>
                      <a:lnTo>
                        <a:pt x="161" y="93"/>
                      </a:lnTo>
                      <a:lnTo>
                        <a:pt x="161" y="92"/>
                      </a:lnTo>
                      <a:lnTo>
                        <a:pt x="160" y="91"/>
                      </a:lnTo>
                      <a:lnTo>
                        <a:pt x="160" y="90"/>
                      </a:lnTo>
                      <a:lnTo>
                        <a:pt x="159" y="90"/>
                      </a:lnTo>
                      <a:lnTo>
                        <a:pt x="158" y="90"/>
                      </a:lnTo>
                      <a:lnTo>
                        <a:pt x="157" y="89"/>
                      </a:lnTo>
                      <a:lnTo>
                        <a:pt x="156" y="89"/>
                      </a:lnTo>
                      <a:lnTo>
                        <a:pt x="154" y="89"/>
                      </a:lnTo>
                      <a:lnTo>
                        <a:pt x="152" y="90"/>
                      </a:lnTo>
                      <a:lnTo>
                        <a:pt x="149" y="90"/>
                      </a:lnTo>
                      <a:lnTo>
                        <a:pt x="147" y="91"/>
                      </a:lnTo>
                      <a:lnTo>
                        <a:pt x="144" y="91"/>
                      </a:lnTo>
                      <a:lnTo>
                        <a:pt x="141" y="92"/>
                      </a:lnTo>
                      <a:lnTo>
                        <a:pt x="139" y="94"/>
                      </a:lnTo>
                      <a:lnTo>
                        <a:pt x="136" y="95"/>
                      </a:lnTo>
                      <a:lnTo>
                        <a:pt x="133" y="96"/>
                      </a:lnTo>
                      <a:lnTo>
                        <a:pt x="131" y="98"/>
                      </a:lnTo>
                      <a:lnTo>
                        <a:pt x="128" y="99"/>
                      </a:lnTo>
                      <a:lnTo>
                        <a:pt x="125" y="101"/>
                      </a:lnTo>
                      <a:lnTo>
                        <a:pt x="122" y="102"/>
                      </a:lnTo>
                      <a:lnTo>
                        <a:pt x="120" y="104"/>
                      </a:lnTo>
                      <a:lnTo>
                        <a:pt x="117" y="106"/>
                      </a:lnTo>
                      <a:lnTo>
                        <a:pt x="114" y="107"/>
                      </a:lnTo>
                      <a:lnTo>
                        <a:pt x="112" y="109"/>
                      </a:lnTo>
                      <a:lnTo>
                        <a:pt x="109" y="111"/>
                      </a:lnTo>
                      <a:lnTo>
                        <a:pt x="107" y="113"/>
                      </a:lnTo>
                      <a:lnTo>
                        <a:pt x="105" y="115"/>
                      </a:lnTo>
                      <a:lnTo>
                        <a:pt x="100" y="118"/>
                      </a:lnTo>
                      <a:lnTo>
                        <a:pt x="97" y="121"/>
                      </a:lnTo>
                      <a:lnTo>
                        <a:pt x="93" y="124"/>
                      </a:lnTo>
                      <a:lnTo>
                        <a:pt x="90" y="126"/>
                      </a:lnTo>
                      <a:lnTo>
                        <a:pt x="88" y="128"/>
                      </a:lnTo>
                      <a:lnTo>
                        <a:pt x="87" y="129"/>
                      </a:lnTo>
                      <a:lnTo>
                        <a:pt x="87" y="130"/>
                      </a:lnTo>
                      <a:lnTo>
                        <a:pt x="86" y="130"/>
                      </a:lnTo>
                      <a:lnTo>
                        <a:pt x="86" y="131"/>
                      </a:lnTo>
                      <a:lnTo>
                        <a:pt x="86" y="132"/>
                      </a:lnTo>
                      <a:lnTo>
                        <a:pt x="87" y="132"/>
                      </a:lnTo>
                      <a:lnTo>
                        <a:pt x="88" y="132"/>
                      </a:lnTo>
                      <a:lnTo>
                        <a:pt x="89" y="132"/>
                      </a:lnTo>
                      <a:lnTo>
                        <a:pt x="91" y="132"/>
                      </a:lnTo>
                      <a:lnTo>
                        <a:pt x="143" y="132"/>
                      </a:lnTo>
                      <a:lnTo>
                        <a:pt x="147" y="132"/>
                      </a:lnTo>
                      <a:lnTo>
                        <a:pt x="150" y="132"/>
                      </a:lnTo>
                      <a:lnTo>
                        <a:pt x="151" y="132"/>
                      </a:lnTo>
                      <a:lnTo>
                        <a:pt x="152" y="132"/>
                      </a:lnTo>
                      <a:lnTo>
                        <a:pt x="153" y="131"/>
                      </a:lnTo>
                      <a:lnTo>
                        <a:pt x="154" y="131"/>
                      </a:lnTo>
                      <a:lnTo>
                        <a:pt x="155" y="131"/>
                      </a:lnTo>
                      <a:lnTo>
                        <a:pt x="156" y="131"/>
                      </a:lnTo>
                      <a:lnTo>
                        <a:pt x="157" y="130"/>
                      </a:lnTo>
                      <a:lnTo>
                        <a:pt x="158" y="130"/>
                      </a:lnTo>
                      <a:lnTo>
                        <a:pt x="159" y="130"/>
                      </a:lnTo>
                      <a:lnTo>
                        <a:pt x="159" y="129"/>
                      </a:lnTo>
                      <a:lnTo>
                        <a:pt x="160" y="129"/>
                      </a:lnTo>
                      <a:lnTo>
                        <a:pt x="161" y="128"/>
                      </a:lnTo>
                      <a:lnTo>
                        <a:pt x="161" y="127"/>
                      </a:lnTo>
                      <a:lnTo>
                        <a:pt x="162" y="126"/>
                      </a:lnTo>
                      <a:lnTo>
                        <a:pt x="162" y="125"/>
                      </a:lnTo>
                      <a:lnTo>
                        <a:pt x="163" y="124"/>
                      </a:lnTo>
                      <a:lnTo>
                        <a:pt x="163" y="123"/>
                      </a:lnTo>
                      <a:lnTo>
                        <a:pt x="163" y="122"/>
                      </a:lnTo>
                      <a:lnTo>
                        <a:pt x="163" y="121"/>
                      </a:lnTo>
                      <a:lnTo>
                        <a:pt x="163" y="120"/>
                      </a:lnTo>
                      <a:lnTo>
                        <a:pt x="164" y="119"/>
                      </a:lnTo>
                      <a:lnTo>
                        <a:pt x="164" y="117"/>
                      </a:lnTo>
                      <a:lnTo>
                        <a:pt x="164" y="115"/>
                      </a:lnTo>
                      <a:lnTo>
                        <a:pt x="164" y="112"/>
                      </a:lnTo>
                      <a:close/>
                      <a:moveTo>
                        <a:pt x="220" y="117"/>
                      </a:moveTo>
                      <a:lnTo>
                        <a:pt x="220" y="121"/>
                      </a:lnTo>
                      <a:lnTo>
                        <a:pt x="220" y="124"/>
                      </a:lnTo>
                      <a:lnTo>
                        <a:pt x="219" y="128"/>
                      </a:lnTo>
                      <a:lnTo>
                        <a:pt x="219" y="132"/>
                      </a:lnTo>
                      <a:lnTo>
                        <a:pt x="218" y="135"/>
                      </a:lnTo>
                      <a:lnTo>
                        <a:pt x="217" y="138"/>
                      </a:lnTo>
                      <a:lnTo>
                        <a:pt x="216" y="141"/>
                      </a:lnTo>
                      <a:lnTo>
                        <a:pt x="215" y="144"/>
                      </a:lnTo>
                      <a:lnTo>
                        <a:pt x="214" y="147"/>
                      </a:lnTo>
                      <a:lnTo>
                        <a:pt x="213" y="149"/>
                      </a:lnTo>
                      <a:lnTo>
                        <a:pt x="211" y="151"/>
                      </a:lnTo>
                      <a:lnTo>
                        <a:pt x="210" y="153"/>
                      </a:lnTo>
                      <a:lnTo>
                        <a:pt x="208" y="155"/>
                      </a:lnTo>
                      <a:lnTo>
                        <a:pt x="206" y="157"/>
                      </a:lnTo>
                      <a:lnTo>
                        <a:pt x="204" y="159"/>
                      </a:lnTo>
                      <a:lnTo>
                        <a:pt x="202" y="160"/>
                      </a:lnTo>
                      <a:lnTo>
                        <a:pt x="200" y="162"/>
                      </a:lnTo>
                      <a:lnTo>
                        <a:pt x="198" y="163"/>
                      </a:lnTo>
                      <a:lnTo>
                        <a:pt x="196" y="164"/>
                      </a:lnTo>
                      <a:lnTo>
                        <a:pt x="194" y="165"/>
                      </a:lnTo>
                      <a:lnTo>
                        <a:pt x="191" y="166"/>
                      </a:lnTo>
                      <a:lnTo>
                        <a:pt x="189" y="167"/>
                      </a:lnTo>
                      <a:lnTo>
                        <a:pt x="186" y="168"/>
                      </a:lnTo>
                      <a:lnTo>
                        <a:pt x="184" y="169"/>
                      </a:lnTo>
                      <a:lnTo>
                        <a:pt x="181" y="169"/>
                      </a:lnTo>
                      <a:lnTo>
                        <a:pt x="178" y="170"/>
                      </a:lnTo>
                      <a:lnTo>
                        <a:pt x="176" y="170"/>
                      </a:lnTo>
                      <a:lnTo>
                        <a:pt x="173" y="170"/>
                      </a:lnTo>
                      <a:lnTo>
                        <a:pt x="170" y="170"/>
                      </a:lnTo>
                      <a:lnTo>
                        <a:pt x="167" y="171"/>
                      </a:lnTo>
                      <a:lnTo>
                        <a:pt x="164" y="171"/>
                      </a:lnTo>
                      <a:lnTo>
                        <a:pt x="161" y="171"/>
                      </a:lnTo>
                      <a:lnTo>
                        <a:pt x="140" y="171"/>
                      </a:lnTo>
                      <a:lnTo>
                        <a:pt x="135" y="171"/>
                      </a:lnTo>
                      <a:lnTo>
                        <a:pt x="131" y="171"/>
                      </a:lnTo>
                      <a:lnTo>
                        <a:pt x="126" y="171"/>
                      </a:lnTo>
                      <a:lnTo>
                        <a:pt x="120" y="171"/>
                      </a:lnTo>
                      <a:lnTo>
                        <a:pt x="115" y="170"/>
                      </a:lnTo>
                      <a:lnTo>
                        <a:pt x="110" y="170"/>
                      </a:lnTo>
                      <a:lnTo>
                        <a:pt x="104" y="170"/>
                      </a:lnTo>
                      <a:lnTo>
                        <a:pt x="99" y="170"/>
                      </a:lnTo>
                      <a:lnTo>
                        <a:pt x="94" y="170"/>
                      </a:lnTo>
                      <a:lnTo>
                        <a:pt x="89" y="170"/>
                      </a:lnTo>
                      <a:lnTo>
                        <a:pt x="85" y="170"/>
                      </a:lnTo>
                      <a:lnTo>
                        <a:pt x="82" y="170"/>
                      </a:lnTo>
                      <a:lnTo>
                        <a:pt x="79" y="170"/>
                      </a:lnTo>
                      <a:lnTo>
                        <a:pt x="76" y="170"/>
                      </a:lnTo>
                      <a:lnTo>
                        <a:pt x="75" y="170"/>
                      </a:lnTo>
                      <a:lnTo>
                        <a:pt x="74" y="170"/>
                      </a:lnTo>
                      <a:lnTo>
                        <a:pt x="72" y="170"/>
                      </a:lnTo>
                      <a:lnTo>
                        <a:pt x="70" y="169"/>
                      </a:lnTo>
                      <a:lnTo>
                        <a:pt x="70" y="170"/>
                      </a:lnTo>
                      <a:lnTo>
                        <a:pt x="69" y="170"/>
                      </a:lnTo>
                      <a:lnTo>
                        <a:pt x="69" y="171"/>
                      </a:lnTo>
                      <a:lnTo>
                        <a:pt x="69" y="172"/>
                      </a:lnTo>
                      <a:lnTo>
                        <a:pt x="69" y="174"/>
                      </a:lnTo>
                      <a:lnTo>
                        <a:pt x="69" y="175"/>
                      </a:lnTo>
                      <a:lnTo>
                        <a:pt x="69" y="177"/>
                      </a:lnTo>
                      <a:lnTo>
                        <a:pt x="70" y="178"/>
                      </a:lnTo>
                      <a:lnTo>
                        <a:pt x="70" y="180"/>
                      </a:lnTo>
                      <a:lnTo>
                        <a:pt x="71" y="181"/>
                      </a:lnTo>
                      <a:lnTo>
                        <a:pt x="71" y="183"/>
                      </a:lnTo>
                      <a:lnTo>
                        <a:pt x="72" y="184"/>
                      </a:lnTo>
                      <a:lnTo>
                        <a:pt x="73" y="186"/>
                      </a:lnTo>
                      <a:lnTo>
                        <a:pt x="74" y="187"/>
                      </a:lnTo>
                      <a:lnTo>
                        <a:pt x="75" y="189"/>
                      </a:lnTo>
                      <a:lnTo>
                        <a:pt x="76" y="190"/>
                      </a:lnTo>
                      <a:lnTo>
                        <a:pt x="77" y="192"/>
                      </a:lnTo>
                      <a:lnTo>
                        <a:pt x="79" y="193"/>
                      </a:lnTo>
                      <a:lnTo>
                        <a:pt x="80" y="195"/>
                      </a:lnTo>
                      <a:lnTo>
                        <a:pt x="81" y="196"/>
                      </a:lnTo>
                      <a:lnTo>
                        <a:pt x="83" y="197"/>
                      </a:lnTo>
                      <a:lnTo>
                        <a:pt x="84" y="199"/>
                      </a:lnTo>
                      <a:lnTo>
                        <a:pt x="86" y="200"/>
                      </a:lnTo>
                      <a:lnTo>
                        <a:pt x="88" y="201"/>
                      </a:lnTo>
                      <a:lnTo>
                        <a:pt x="89" y="202"/>
                      </a:lnTo>
                      <a:lnTo>
                        <a:pt x="91" y="203"/>
                      </a:lnTo>
                      <a:lnTo>
                        <a:pt x="93" y="204"/>
                      </a:lnTo>
                      <a:lnTo>
                        <a:pt x="95" y="205"/>
                      </a:lnTo>
                      <a:lnTo>
                        <a:pt x="97" y="206"/>
                      </a:lnTo>
                      <a:lnTo>
                        <a:pt x="99" y="206"/>
                      </a:lnTo>
                      <a:lnTo>
                        <a:pt x="101" y="207"/>
                      </a:lnTo>
                      <a:lnTo>
                        <a:pt x="104" y="207"/>
                      </a:lnTo>
                      <a:lnTo>
                        <a:pt x="106" y="207"/>
                      </a:lnTo>
                      <a:lnTo>
                        <a:pt x="108" y="208"/>
                      </a:lnTo>
                      <a:lnTo>
                        <a:pt x="111" y="208"/>
                      </a:lnTo>
                      <a:lnTo>
                        <a:pt x="112" y="208"/>
                      </a:lnTo>
                      <a:lnTo>
                        <a:pt x="114" y="208"/>
                      </a:lnTo>
                      <a:lnTo>
                        <a:pt x="116" y="207"/>
                      </a:lnTo>
                      <a:lnTo>
                        <a:pt x="118" y="207"/>
                      </a:lnTo>
                      <a:lnTo>
                        <a:pt x="119" y="207"/>
                      </a:lnTo>
                      <a:lnTo>
                        <a:pt x="121" y="207"/>
                      </a:lnTo>
                      <a:lnTo>
                        <a:pt x="123" y="206"/>
                      </a:lnTo>
                      <a:lnTo>
                        <a:pt x="124" y="206"/>
                      </a:lnTo>
                      <a:lnTo>
                        <a:pt x="126" y="205"/>
                      </a:lnTo>
                      <a:lnTo>
                        <a:pt x="127" y="205"/>
                      </a:lnTo>
                      <a:lnTo>
                        <a:pt x="128" y="204"/>
                      </a:lnTo>
                      <a:lnTo>
                        <a:pt x="130" y="204"/>
                      </a:lnTo>
                      <a:lnTo>
                        <a:pt x="131" y="203"/>
                      </a:lnTo>
                      <a:lnTo>
                        <a:pt x="132" y="202"/>
                      </a:lnTo>
                      <a:lnTo>
                        <a:pt x="134" y="202"/>
                      </a:lnTo>
                      <a:lnTo>
                        <a:pt x="135" y="201"/>
                      </a:lnTo>
                      <a:lnTo>
                        <a:pt x="137" y="200"/>
                      </a:lnTo>
                      <a:lnTo>
                        <a:pt x="139" y="198"/>
                      </a:lnTo>
                      <a:lnTo>
                        <a:pt x="141" y="197"/>
                      </a:lnTo>
                      <a:lnTo>
                        <a:pt x="142" y="196"/>
                      </a:lnTo>
                      <a:lnTo>
                        <a:pt x="143" y="195"/>
                      </a:lnTo>
                      <a:lnTo>
                        <a:pt x="145" y="194"/>
                      </a:lnTo>
                      <a:lnTo>
                        <a:pt x="145" y="193"/>
                      </a:lnTo>
                      <a:lnTo>
                        <a:pt x="146" y="192"/>
                      </a:lnTo>
                      <a:lnTo>
                        <a:pt x="147" y="192"/>
                      </a:lnTo>
                      <a:lnTo>
                        <a:pt x="150" y="192"/>
                      </a:lnTo>
                      <a:lnTo>
                        <a:pt x="154" y="192"/>
                      </a:lnTo>
                      <a:lnTo>
                        <a:pt x="159" y="191"/>
                      </a:lnTo>
                      <a:lnTo>
                        <a:pt x="165" y="191"/>
                      </a:lnTo>
                      <a:lnTo>
                        <a:pt x="172" y="190"/>
                      </a:lnTo>
                      <a:lnTo>
                        <a:pt x="175" y="190"/>
                      </a:lnTo>
                      <a:lnTo>
                        <a:pt x="178" y="190"/>
                      </a:lnTo>
                      <a:lnTo>
                        <a:pt x="181" y="190"/>
                      </a:lnTo>
                      <a:lnTo>
                        <a:pt x="184" y="190"/>
                      </a:lnTo>
                      <a:lnTo>
                        <a:pt x="187" y="190"/>
                      </a:lnTo>
                      <a:lnTo>
                        <a:pt x="190" y="190"/>
                      </a:lnTo>
                      <a:lnTo>
                        <a:pt x="193" y="190"/>
                      </a:lnTo>
                      <a:lnTo>
                        <a:pt x="195" y="190"/>
                      </a:lnTo>
                      <a:lnTo>
                        <a:pt x="198" y="190"/>
                      </a:lnTo>
                      <a:lnTo>
                        <a:pt x="201" y="191"/>
                      </a:lnTo>
                      <a:lnTo>
                        <a:pt x="204" y="191"/>
                      </a:lnTo>
                      <a:lnTo>
                        <a:pt x="207" y="192"/>
                      </a:lnTo>
                      <a:lnTo>
                        <a:pt x="208" y="192"/>
                      </a:lnTo>
                      <a:lnTo>
                        <a:pt x="209" y="192"/>
                      </a:lnTo>
                      <a:lnTo>
                        <a:pt x="211" y="193"/>
                      </a:lnTo>
                      <a:lnTo>
                        <a:pt x="212" y="193"/>
                      </a:lnTo>
                      <a:lnTo>
                        <a:pt x="213" y="194"/>
                      </a:lnTo>
                      <a:lnTo>
                        <a:pt x="214" y="194"/>
                      </a:lnTo>
                      <a:lnTo>
                        <a:pt x="215" y="195"/>
                      </a:lnTo>
                      <a:lnTo>
                        <a:pt x="216" y="195"/>
                      </a:lnTo>
                      <a:lnTo>
                        <a:pt x="217" y="196"/>
                      </a:lnTo>
                      <a:lnTo>
                        <a:pt x="218" y="197"/>
                      </a:lnTo>
                      <a:lnTo>
                        <a:pt x="219" y="198"/>
                      </a:lnTo>
                      <a:lnTo>
                        <a:pt x="219" y="199"/>
                      </a:lnTo>
                      <a:lnTo>
                        <a:pt x="219" y="200"/>
                      </a:lnTo>
                      <a:lnTo>
                        <a:pt x="219" y="202"/>
                      </a:lnTo>
                      <a:lnTo>
                        <a:pt x="219" y="203"/>
                      </a:lnTo>
                      <a:lnTo>
                        <a:pt x="218" y="205"/>
                      </a:lnTo>
                      <a:lnTo>
                        <a:pt x="217" y="206"/>
                      </a:lnTo>
                      <a:lnTo>
                        <a:pt x="216" y="208"/>
                      </a:lnTo>
                      <a:lnTo>
                        <a:pt x="214" y="210"/>
                      </a:lnTo>
                      <a:lnTo>
                        <a:pt x="212" y="211"/>
                      </a:lnTo>
                      <a:lnTo>
                        <a:pt x="211" y="213"/>
                      </a:lnTo>
                      <a:lnTo>
                        <a:pt x="208" y="215"/>
                      </a:lnTo>
                      <a:lnTo>
                        <a:pt x="206" y="217"/>
                      </a:lnTo>
                      <a:lnTo>
                        <a:pt x="203" y="218"/>
                      </a:lnTo>
                      <a:lnTo>
                        <a:pt x="201" y="220"/>
                      </a:lnTo>
                      <a:lnTo>
                        <a:pt x="198" y="222"/>
                      </a:lnTo>
                      <a:lnTo>
                        <a:pt x="195" y="223"/>
                      </a:lnTo>
                      <a:lnTo>
                        <a:pt x="191" y="225"/>
                      </a:lnTo>
                      <a:lnTo>
                        <a:pt x="188" y="227"/>
                      </a:lnTo>
                      <a:lnTo>
                        <a:pt x="184" y="228"/>
                      </a:lnTo>
                      <a:lnTo>
                        <a:pt x="181" y="229"/>
                      </a:lnTo>
                      <a:lnTo>
                        <a:pt x="177" y="231"/>
                      </a:lnTo>
                      <a:lnTo>
                        <a:pt x="173" y="232"/>
                      </a:lnTo>
                      <a:lnTo>
                        <a:pt x="169" y="234"/>
                      </a:lnTo>
                      <a:lnTo>
                        <a:pt x="166" y="235"/>
                      </a:lnTo>
                      <a:lnTo>
                        <a:pt x="161" y="236"/>
                      </a:lnTo>
                      <a:lnTo>
                        <a:pt x="157" y="237"/>
                      </a:lnTo>
                      <a:lnTo>
                        <a:pt x="153" y="238"/>
                      </a:lnTo>
                      <a:lnTo>
                        <a:pt x="149" y="239"/>
                      </a:lnTo>
                      <a:lnTo>
                        <a:pt x="145" y="239"/>
                      </a:lnTo>
                      <a:lnTo>
                        <a:pt x="141" y="240"/>
                      </a:lnTo>
                      <a:lnTo>
                        <a:pt x="137" y="240"/>
                      </a:lnTo>
                      <a:lnTo>
                        <a:pt x="132" y="241"/>
                      </a:lnTo>
                      <a:lnTo>
                        <a:pt x="128" y="241"/>
                      </a:lnTo>
                      <a:lnTo>
                        <a:pt x="124" y="241"/>
                      </a:lnTo>
                      <a:lnTo>
                        <a:pt x="118" y="241"/>
                      </a:lnTo>
                      <a:lnTo>
                        <a:pt x="112" y="241"/>
                      </a:lnTo>
                      <a:lnTo>
                        <a:pt x="106" y="240"/>
                      </a:lnTo>
                      <a:lnTo>
                        <a:pt x="100" y="239"/>
                      </a:lnTo>
                      <a:lnTo>
                        <a:pt x="94" y="239"/>
                      </a:lnTo>
                      <a:lnTo>
                        <a:pt x="88" y="237"/>
                      </a:lnTo>
                      <a:lnTo>
                        <a:pt x="83" y="236"/>
                      </a:lnTo>
                      <a:lnTo>
                        <a:pt x="77" y="235"/>
                      </a:lnTo>
                      <a:lnTo>
                        <a:pt x="72" y="233"/>
                      </a:lnTo>
                      <a:lnTo>
                        <a:pt x="66" y="231"/>
                      </a:lnTo>
                      <a:lnTo>
                        <a:pt x="61" y="229"/>
                      </a:lnTo>
                      <a:lnTo>
                        <a:pt x="56" y="228"/>
                      </a:lnTo>
                      <a:lnTo>
                        <a:pt x="51" y="225"/>
                      </a:lnTo>
                      <a:lnTo>
                        <a:pt x="47" y="223"/>
                      </a:lnTo>
                      <a:lnTo>
                        <a:pt x="42" y="221"/>
                      </a:lnTo>
                      <a:lnTo>
                        <a:pt x="38" y="218"/>
                      </a:lnTo>
                      <a:lnTo>
                        <a:pt x="33" y="215"/>
                      </a:lnTo>
                      <a:lnTo>
                        <a:pt x="29" y="212"/>
                      </a:lnTo>
                      <a:lnTo>
                        <a:pt x="26" y="209"/>
                      </a:lnTo>
                      <a:lnTo>
                        <a:pt x="22" y="206"/>
                      </a:lnTo>
                      <a:lnTo>
                        <a:pt x="19" y="203"/>
                      </a:lnTo>
                      <a:lnTo>
                        <a:pt x="16" y="200"/>
                      </a:lnTo>
                      <a:lnTo>
                        <a:pt x="13" y="197"/>
                      </a:lnTo>
                      <a:lnTo>
                        <a:pt x="10" y="193"/>
                      </a:lnTo>
                      <a:lnTo>
                        <a:pt x="8" y="190"/>
                      </a:lnTo>
                      <a:lnTo>
                        <a:pt x="6" y="186"/>
                      </a:lnTo>
                      <a:lnTo>
                        <a:pt x="4" y="182"/>
                      </a:lnTo>
                      <a:lnTo>
                        <a:pt x="3" y="178"/>
                      </a:lnTo>
                      <a:lnTo>
                        <a:pt x="1" y="175"/>
                      </a:lnTo>
                      <a:lnTo>
                        <a:pt x="1" y="171"/>
                      </a:lnTo>
                      <a:lnTo>
                        <a:pt x="0" y="167"/>
                      </a:lnTo>
                      <a:lnTo>
                        <a:pt x="0" y="163"/>
                      </a:lnTo>
                      <a:lnTo>
                        <a:pt x="0" y="156"/>
                      </a:lnTo>
                      <a:lnTo>
                        <a:pt x="2" y="150"/>
                      </a:lnTo>
                      <a:lnTo>
                        <a:pt x="3" y="143"/>
                      </a:lnTo>
                      <a:lnTo>
                        <a:pt x="6" y="137"/>
                      </a:lnTo>
                      <a:lnTo>
                        <a:pt x="9" y="131"/>
                      </a:lnTo>
                      <a:lnTo>
                        <a:pt x="13" y="125"/>
                      </a:lnTo>
                      <a:lnTo>
                        <a:pt x="17" y="119"/>
                      </a:lnTo>
                      <a:lnTo>
                        <a:pt x="22" y="113"/>
                      </a:lnTo>
                      <a:lnTo>
                        <a:pt x="28" y="107"/>
                      </a:lnTo>
                      <a:lnTo>
                        <a:pt x="33" y="102"/>
                      </a:lnTo>
                      <a:lnTo>
                        <a:pt x="40" y="97"/>
                      </a:lnTo>
                      <a:lnTo>
                        <a:pt x="46" y="92"/>
                      </a:lnTo>
                      <a:lnTo>
                        <a:pt x="53" y="87"/>
                      </a:lnTo>
                      <a:lnTo>
                        <a:pt x="60" y="82"/>
                      </a:lnTo>
                      <a:lnTo>
                        <a:pt x="67" y="78"/>
                      </a:lnTo>
                      <a:lnTo>
                        <a:pt x="74" y="73"/>
                      </a:lnTo>
                      <a:lnTo>
                        <a:pt x="82" y="69"/>
                      </a:lnTo>
                      <a:lnTo>
                        <a:pt x="89" y="65"/>
                      </a:lnTo>
                      <a:lnTo>
                        <a:pt x="97" y="62"/>
                      </a:lnTo>
                      <a:lnTo>
                        <a:pt x="104" y="58"/>
                      </a:lnTo>
                      <a:lnTo>
                        <a:pt x="112" y="55"/>
                      </a:lnTo>
                      <a:lnTo>
                        <a:pt x="120" y="52"/>
                      </a:lnTo>
                      <a:lnTo>
                        <a:pt x="127" y="50"/>
                      </a:lnTo>
                      <a:lnTo>
                        <a:pt x="134" y="47"/>
                      </a:lnTo>
                      <a:lnTo>
                        <a:pt x="141" y="45"/>
                      </a:lnTo>
                      <a:lnTo>
                        <a:pt x="147" y="43"/>
                      </a:lnTo>
                      <a:lnTo>
                        <a:pt x="154" y="41"/>
                      </a:lnTo>
                      <a:lnTo>
                        <a:pt x="160" y="40"/>
                      </a:lnTo>
                      <a:lnTo>
                        <a:pt x="165" y="39"/>
                      </a:lnTo>
                      <a:lnTo>
                        <a:pt x="170" y="38"/>
                      </a:lnTo>
                      <a:lnTo>
                        <a:pt x="175" y="38"/>
                      </a:lnTo>
                      <a:lnTo>
                        <a:pt x="179" y="38"/>
                      </a:lnTo>
                      <a:lnTo>
                        <a:pt x="182" y="38"/>
                      </a:lnTo>
                      <a:lnTo>
                        <a:pt x="185" y="38"/>
                      </a:lnTo>
                      <a:lnTo>
                        <a:pt x="188" y="39"/>
                      </a:lnTo>
                      <a:lnTo>
                        <a:pt x="191" y="40"/>
                      </a:lnTo>
                      <a:lnTo>
                        <a:pt x="194" y="41"/>
                      </a:lnTo>
                      <a:lnTo>
                        <a:pt x="196" y="43"/>
                      </a:lnTo>
                      <a:lnTo>
                        <a:pt x="198" y="45"/>
                      </a:lnTo>
                      <a:lnTo>
                        <a:pt x="201" y="47"/>
                      </a:lnTo>
                      <a:lnTo>
                        <a:pt x="203" y="49"/>
                      </a:lnTo>
                      <a:lnTo>
                        <a:pt x="205" y="52"/>
                      </a:lnTo>
                      <a:lnTo>
                        <a:pt x="206" y="54"/>
                      </a:lnTo>
                      <a:lnTo>
                        <a:pt x="208" y="57"/>
                      </a:lnTo>
                      <a:lnTo>
                        <a:pt x="209" y="60"/>
                      </a:lnTo>
                      <a:lnTo>
                        <a:pt x="211" y="63"/>
                      </a:lnTo>
                      <a:lnTo>
                        <a:pt x="212" y="66"/>
                      </a:lnTo>
                      <a:lnTo>
                        <a:pt x="213" y="69"/>
                      </a:lnTo>
                      <a:lnTo>
                        <a:pt x="214" y="72"/>
                      </a:lnTo>
                      <a:lnTo>
                        <a:pt x="215" y="76"/>
                      </a:lnTo>
                      <a:lnTo>
                        <a:pt x="216" y="79"/>
                      </a:lnTo>
                      <a:lnTo>
                        <a:pt x="217" y="82"/>
                      </a:lnTo>
                      <a:lnTo>
                        <a:pt x="217" y="85"/>
                      </a:lnTo>
                      <a:lnTo>
                        <a:pt x="218" y="89"/>
                      </a:lnTo>
                      <a:lnTo>
                        <a:pt x="218" y="92"/>
                      </a:lnTo>
                      <a:lnTo>
                        <a:pt x="219" y="95"/>
                      </a:lnTo>
                      <a:lnTo>
                        <a:pt x="219" y="98"/>
                      </a:lnTo>
                      <a:lnTo>
                        <a:pt x="219" y="101"/>
                      </a:lnTo>
                      <a:lnTo>
                        <a:pt x="220" y="104"/>
                      </a:lnTo>
                      <a:lnTo>
                        <a:pt x="220" y="107"/>
                      </a:lnTo>
                      <a:lnTo>
                        <a:pt x="220" y="110"/>
                      </a:lnTo>
                      <a:lnTo>
                        <a:pt x="220" y="112"/>
                      </a:lnTo>
                      <a:lnTo>
                        <a:pt x="220" y="114"/>
                      </a:lnTo>
                      <a:lnTo>
                        <a:pt x="220" y="117"/>
                      </a:lnTo>
                      <a:close/>
                      <a:moveTo>
                        <a:pt x="284" y="142"/>
                      </a:moveTo>
                      <a:lnTo>
                        <a:pt x="284" y="143"/>
                      </a:lnTo>
                      <a:lnTo>
                        <a:pt x="284" y="144"/>
                      </a:lnTo>
                      <a:lnTo>
                        <a:pt x="283" y="146"/>
                      </a:lnTo>
                      <a:lnTo>
                        <a:pt x="283" y="147"/>
                      </a:lnTo>
                      <a:lnTo>
                        <a:pt x="282" y="150"/>
                      </a:lnTo>
                      <a:lnTo>
                        <a:pt x="281" y="153"/>
                      </a:lnTo>
                      <a:lnTo>
                        <a:pt x="280" y="156"/>
                      </a:lnTo>
                      <a:lnTo>
                        <a:pt x="279" y="159"/>
                      </a:lnTo>
                      <a:lnTo>
                        <a:pt x="278" y="161"/>
                      </a:lnTo>
                      <a:lnTo>
                        <a:pt x="277" y="162"/>
                      </a:lnTo>
                      <a:lnTo>
                        <a:pt x="277" y="163"/>
                      </a:lnTo>
                      <a:lnTo>
                        <a:pt x="276" y="164"/>
                      </a:lnTo>
                      <a:lnTo>
                        <a:pt x="276" y="165"/>
                      </a:lnTo>
                      <a:lnTo>
                        <a:pt x="275" y="166"/>
                      </a:lnTo>
                      <a:lnTo>
                        <a:pt x="275" y="167"/>
                      </a:lnTo>
                      <a:lnTo>
                        <a:pt x="274" y="168"/>
                      </a:lnTo>
                      <a:lnTo>
                        <a:pt x="273" y="169"/>
                      </a:lnTo>
                      <a:lnTo>
                        <a:pt x="272" y="170"/>
                      </a:lnTo>
                      <a:lnTo>
                        <a:pt x="271" y="170"/>
                      </a:lnTo>
                      <a:lnTo>
                        <a:pt x="271" y="171"/>
                      </a:lnTo>
                      <a:lnTo>
                        <a:pt x="270" y="172"/>
                      </a:lnTo>
                      <a:lnTo>
                        <a:pt x="269" y="172"/>
                      </a:lnTo>
                      <a:lnTo>
                        <a:pt x="268" y="173"/>
                      </a:lnTo>
                      <a:lnTo>
                        <a:pt x="267" y="173"/>
                      </a:lnTo>
                      <a:lnTo>
                        <a:pt x="266" y="174"/>
                      </a:lnTo>
                      <a:lnTo>
                        <a:pt x="265" y="174"/>
                      </a:lnTo>
                      <a:lnTo>
                        <a:pt x="264" y="174"/>
                      </a:lnTo>
                      <a:lnTo>
                        <a:pt x="263" y="175"/>
                      </a:lnTo>
                      <a:lnTo>
                        <a:pt x="262" y="175"/>
                      </a:lnTo>
                      <a:lnTo>
                        <a:pt x="261" y="175"/>
                      </a:lnTo>
                      <a:lnTo>
                        <a:pt x="259" y="176"/>
                      </a:lnTo>
                      <a:lnTo>
                        <a:pt x="257" y="176"/>
                      </a:lnTo>
                      <a:lnTo>
                        <a:pt x="255" y="176"/>
                      </a:lnTo>
                      <a:lnTo>
                        <a:pt x="253" y="176"/>
                      </a:lnTo>
                      <a:lnTo>
                        <a:pt x="252" y="177"/>
                      </a:lnTo>
                      <a:lnTo>
                        <a:pt x="250" y="177"/>
                      </a:lnTo>
                      <a:lnTo>
                        <a:pt x="247" y="177"/>
                      </a:lnTo>
                      <a:lnTo>
                        <a:pt x="245" y="176"/>
                      </a:lnTo>
                      <a:lnTo>
                        <a:pt x="244" y="176"/>
                      </a:lnTo>
                      <a:lnTo>
                        <a:pt x="243" y="176"/>
                      </a:lnTo>
                      <a:lnTo>
                        <a:pt x="242" y="176"/>
                      </a:lnTo>
                      <a:lnTo>
                        <a:pt x="241" y="176"/>
                      </a:lnTo>
                      <a:lnTo>
                        <a:pt x="240" y="176"/>
                      </a:lnTo>
                      <a:lnTo>
                        <a:pt x="239" y="175"/>
                      </a:lnTo>
                      <a:lnTo>
                        <a:pt x="238" y="175"/>
                      </a:lnTo>
                      <a:lnTo>
                        <a:pt x="237" y="174"/>
                      </a:lnTo>
                      <a:lnTo>
                        <a:pt x="236" y="174"/>
                      </a:lnTo>
                      <a:lnTo>
                        <a:pt x="235" y="173"/>
                      </a:lnTo>
                      <a:lnTo>
                        <a:pt x="234" y="173"/>
                      </a:lnTo>
                      <a:lnTo>
                        <a:pt x="234" y="172"/>
                      </a:lnTo>
                      <a:lnTo>
                        <a:pt x="233" y="171"/>
                      </a:lnTo>
                      <a:lnTo>
                        <a:pt x="232" y="170"/>
                      </a:lnTo>
                      <a:lnTo>
                        <a:pt x="232" y="169"/>
                      </a:lnTo>
                      <a:lnTo>
                        <a:pt x="231" y="168"/>
                      </a:lnTo>
                      <a:lnTo>
                        <a:pt x="231" y="167"/>
                      </a:lnTo>
                      <a:lnTo>
                        <a:pt x="231" y="166"/>
                      </a:lnTo>
                      <a:lnTo>
                        <a:pt x="231" y="165"/>
                      </a:lnTo>
                      <a:lnTo>
                        <a:pt x="231" y="164"/>
                      </a:lnTo>
                      <a:lnTo>
                        <a:pt x="231" y="163"/>
                      </a:lnTo>
                      <a:lnTo>
                        <a:pt x="231" y="161"/>
                      </a:lnTo>
                      <a:lnTo>
                        <a:pt x="231" y="160"/>
                      </a:lnTo>
                      <a:lnTo>
                        <a:pt x="232" y="158"/>
                      </a:lnTo>
                      <a:lnTo>
                        <a:pt x="232" y="157"/>
                      </a:lnTo>
                      <a:lnTo>
                        <a:pt x="232" y="156"/>
                      </a:lnTo>
                      <a:lnTo>
                        <a:pt x="233" y="154"/>
                      </a:lnTo>
                      <a:lnTo>
                        <a:pt x="234" y="153"/>
                      </a:lnTo>
                      <a:lnTo>
                        <a:pt x="235" y="150"/>
                      </a:lnTo>
                      <a:lnTo>
                        <a:pt x="235" y="148"/>
                      </a:lnTo>
                      <a:lnTo>
                        <a:pt x="236" y="146"/>
                      </a:lnTo>
                      <a:lnTo>
                        <a:pt x="237" y="145"/>
                      </a:lnTo>
                      <a:lnTo>
                        <a:pt x="237" y="144"/>
                      </a:lnTo>
                      <a:lnTo>
                        <a:pt x="238" y="143"/>
                      </a:lnTo>
                      <a:lnTo>
                        <a:pt x="239" y="142"/>
                      </a:lnTo>
                      <a:lnTo>
                        <a:pt x="239" y="141"/>
                      </a:lnTo>
                      <a:lnTo>
                        <a:pt x="240" y="139"/>
                      </a:lnTo>
                      <a:lnTo>
                        <a:pt x="241" y="139"/>
                      </a:lnTo>
                      <a:lnTo>
                        <a:pt x="241" y="138"/>
                      </a:lnTo>
                      <a:lnTo>
                        <a:pt x="242" y="137"/>
                      </a:lnTo>
                      <a:lnTo>
                        <a:pt x="243" y="136"/>
                      </a:lnTo>
                      <a:lnTo>
                        <a:pt x="244" y="135"/>
                      </a:lnTo>
                      <a:lnTo>
                        <a:pt x="245" y="135"/>
                      </a:lnTo>
                      <a:lnTo>
                        <a:pt x="246" y="134"/>
                      </a:lnTo>
                      <a:lnTo>
                        <a:pt x="247" y="133"/>
                      </a:lnTo>
                      <a:lnTo>
                        <a:pt x="248" y="132"/>
                      </a:lnTo>
                      <a:lnTo>
                        <a:pt x="249" y="132"/>
                      </a:lnTo>
                      <a:lnTo>
                        <a:pt x="250" y="132"/>
                      </a:lnTo>
                      <a:lnTo>
                        <a:pt x="251" y="131"/>
                      </a:lnTo>
                      <a:lnTo>
                        <a:pt x="252" y="131"/>
                      </a:lnTo>
                      <a:lnTo>
                        <a:pt x="253" y="131"/>
                      </a:lnTo>
                      <a:lnTo>
                        <a:pt x="255" y="130"/>
                      </a:lnTo>
                      <a:lnTo>
                        <a:pt x="257" y="130"/>
                      </a:lnTo>
                      <a:lnTo>
                        <a:pt x="259" y="130"/>
                      </a:lnTo>
                      <a:lnTo>
                        <a:pt x="261" y="129"/>
                      </a:lnTo>
                      <a:lnTo>
                        <a:pt x="263" y="129"/>
                      </a:lnTo>
                      <a:lnTo>
                        <a:pt x="265" y="129"/>
                      </a:lnTo>
                      <a:lnTo>
                        <a:pt x="267" y="129"/>
                      </a:lnTo>
                      <a:lnTo>
                        <a:pt x="269" y="130"/>
                      </a:lnTo>
                      <a:lnTo>
                        <a:pt x="271" y="130"/>
                      </a:lnTo>
                      <a:lnTo>
                        <a:pt x="272" y="130"/>
                      </a:lnTo>
                      <a:lnTo>
                        <a:pt x="274" y="130"/>
                      </a:lnTo>
                      <a:lnTo>
                        <a:pt x="275" y="131"/>
                      </a:lnTo>
                      <a:lnTo>
                        <a:pt x="276" y="131"/>
                      </a:lnTo>
                      <a:lnTo>
                        <a:pt x="277" y="132"/>
                      </a:lnTo>
                      <a:lnTo>
                        <a:pt x="278" y="132"/>
                      </a:lnTo>
                      <a:lnTo>
                        <a:pt x="279" y="133"/>
                      </a:lnTo>
                      <a:lnTo>
                        <a:pt x="280" y="134"/>
                      </a:lnTo>
                      <a:lnTo>
                        <a:pt x="281" y="134"/>
                      </a:lnTo>
                      <a:lnTo>
                        <a:pt x="281" y="135"/>
                      </a:lnTo>
                      <a:lnTo>
                        <a:pt x="282" y="136"/>
                      </a:lnTo>
                      <a:lnTo>
                        <a:pt x="283" y="137"/>
                      </a:lnTo>
                      <a:lnTo>
                        <a:pt x="283" y="138"/>
                      </a:lnTo>
                      <a:lnTo>
                        <a:pt x="283" y="139"/>
                      </a:lnTo>
                      <a:lnTo>
                        <a:pt x="284" y="140"/>
                      </a:lnTo>
                      <a:lnTo>
                        <a:pt x="284" y="141"/>
                      </a:lnTo>
                      <a:lnTo>
                        <a:pt x="284" y="142"/>
                      </a:lnTo>
                      <a:close/>
                      <a:moveTo>
                        <a:pt x="922" y="112"/>
                      </a:moveTo>
                      <a:lnTo>
                        <a:pt x="915" y="112"/>
                      </a:lnTo>
                      <a:lnTo>
                        <a:pt x="915" y="174"/>
                      </a:lnTo>
                      <a:lnTo>
                        <a:pt x="915" y="176"/>
                      </a:lnTo>
                      <a:lnTo>
                        <a:pt x="915" y="178"/>
                      </a:lnTo>
                      <a:lnTo>
                        <a:pt x="914" y="180"/>
                      </a:lnTo>
                      <a:lnTo>
                        <a:pt x="914" y="182"/>
                      </a:lnTo>
                      <a:lnTo>
                        <a:pt x="914" y="184"/>
                      </a:lnTo>
                      <a:lnTo>
                        <a:pt x="914" y="185"/>
                      </a:lnTo>
                      <a:lnTo>
                        <a:pt x="914" y="186"/>
                      </a:lnTo>
                      <a:lnTo>
                        <a:pt x="914" y="188"/>
                      </a:lnTo>
                      <a:lnTo>
                        <a:pt x="913" y="189"/>
                      </a:lnTo>
                      <a:lnTo>
                        <a:pt x="913" y="190"/>
                      </a:lnTo>
                      <a:lnTo>
                        <a:pt x="913" y="191"/>
                      </a:lnTo>
                      <a:lnTo>
                        <a:pt x="912" y="192"/>
                      </a:lnTo>
                      <a:lnTo>
                        <a:pt x="912" y="193"/>
                      </a:lnTo>
                      <a:lnTo>
                        <a:pt x="911" y="194"/>
                      </a:lnTo>
                      <a:lnTo>
                        <a:pt x="911" y="195"/>
                      </a:lnTo>
                      <a:lnTo>
                        <a:pt x="910" y="195"/>
                      </a:lnTo>
                      <a:lnTo>
                        <a:pt x="909" y="197"/>
                      </a:lnTo>
                      <a:lnTo>
                        <a:pt x="908" y="197"/>
                      </a:lnTo>
                      <a:lnTo>
                        <a:pt x="907" y="198"/>
                      </a:lnTo>
                      <a:lnTo>
                        <a:pt x="907" y="199"/>
                      </a:lnTo>
                      <a:lnTo>
                        <a:pt x="905" y="200"/>
                      </a:lnTo>
                      <a:lnTo>
                        <a:pt x="904" y="200"/>
                      </a:lnTo>
                      <a:lnTo>
                        <a:pt x="903" y="201"/>
                      </a:lnTo>
                      <a:lnTo>
                        <a:pt x="902" y="202"/>
                      </a:lnTo>
                      <a:lnTo>
                        <a:pt x="900" y="202"/>
                      </a:lnTo>
                      <a:lnTo>
                        <a:pt x="899" y="202"/>
                      </a:lnTo>
                      <a:lnTo>
                        <a:pt x="897" y="203"/>
                      </a:lnTo>
                      <a:lnTo>
                        <a:pt x="896" y="203"/>
                      </a:lnTo>
                      <a:lnTo>
                        <a:pt x="894" y="203"/>
                      </a:lnTo>
                      <a:lnTo>
                        <a:pt x="892" y="203"/>
                      </a:lnTo>
                      <a:lnTo>
                        <a:pt x="891" y="203"/>
                      </a:lnTo>
                      <a:lnTo>
                        <a:pt x="889" y="203"/>
                      </a:lnTo>
                      <a:lnTo>
                        <a:pt x="887" y="203"/>
                      </a:lnTo>
                      <a:lnTo>
                        <a:pt x="885" y="203"/>
                      </a:lnTo>
                      <a:lnTo>
                        <a:pt x="884" y="203"/>
                      </a:lnTo>
                      <a:lnTo>
                        <a:pt x="882" y="203"/>
                      </a:lnTo>
                      <a:lnTo>
                        <a:pt x="880" y="203"/>
                      </a:lnTo>
                      <a:lnTo>
                        <a:pt x="879" y="202"/>
                      </a:lnTo>
                      <a:lnTo>
                        <a:pt x="877" y="202"/>
                      </a:lnTo>
                      <a:lnTo>
                        <a:pt x="876" y="202"/>
                      </a:lnTo>
                      <a:lnTo>
                        <a:pt x="875" y="201"/>
                      </a:lnTo>
                      <a:lnTo>
                        <a:pt x="874" y="201"/>
                      </a:lnTo>
                      <a:lnTo>
                        <a:pt x="872" y="200"/>
                      </a:lnTo>
                      <a:lnTo>
                        <a:pt x="871" y="199"/>
                      </a:lnTo>
                      <a:lnTo>
                        <a:pt x="870" y="198"/>
                      </a:lnTo>
                      <a:lnTo>
                        <a:pt x="869" y="197"/>
                      </a:lnTo>
                      <a:lnTo>
                        <a:pt x="868" y="196"/>
                      </a:lnTo>
                      <a:lnTo>
                        <a:pt x="867" y="195"/>
                      </a:lnTo>
                      <a:lnTo>
                        <a:pt x="867" y="194"/>
                      </a:lnTo>
                      <a:lnTo>
                        <a:pt x="866" y="193"/>
                      </a:lnTo>
                      <a:lnTo>
                        <a:pt x="866" y="192"/>
                      </a:lnTo>
                      <a:lnTo>
                        <a:pt x="865" y="191"/>
                      </a:lnTo>
                      <a:lnTo>
                        <a:pt x="865" y="190"/>
                      </a:lnTo>
                      <a:lnTo>
                        <a:pt x="865" y="189"/>
                      </a:lnTo>
                      <a:lnTo>
                        <a:pt x="864" y="188"/>
                      </a:lnTo>
                      <a:lnTo>
                        <a:pt x="864" y="187"/>
                      </a:lnTo>
                      <a:lnTo>
                        <a:pt x="864" y="186"/>
                      </a:lnTo>
                      <a:lnTo>
                        <a:pt x="864" y="184"/>
                      </a:lnTo>
                      <a:lnTo>
                        <a:pt x="864" y="182"/>
                      </a:lnTo>
                      <a:lnTo>
                        <a:pt x="864" y="181"/>
                      </a:lnTo>
                      <a:lnTo>
                        <a:pt x="864" y="179"/>
                      </a:lnTo>
                      <a:lnTo>
                        <a:pt x="863" y="177"/>
                      </a:lnTo>
                      <a:lnTo>
                        <a:pt x="863" y="175"/>
                      </a:lnTo>
                      <a:lnTo>
                        <a:pt x="863" y="112"/>
                      </a:lnTo>
                      <a:lnTo>
                        <a:pt x="856" y="112"/>
                      </a:lnTo>
                      <a:lnTo>
                        <a:pt x="856" y="173"/>
                      </a:lnTo>
                      <a:lnTo>
                        <a:pt x="856" y="176"/>
                      </a:lnTo>
                      <a:lnTo>
                        <a:pt x="856" y="179"/>
                      </a:lnTo>
                      <a:lnTo>
                        <a:pt x="856" y="181"/>
                      </a:lnTo>
                      <a:lnTo>
                        <a:pt x="856" y="184"/>
                      </a:lnTo>
                      <a:lnTo>
                        <a:pt x="856" y="186"/>
                      </a:lnTo>
                      <a:lnTo>
                        <a:pt x="856" y="188"/>
                      </a:lnTo>
                      <a:lnTo>
                        <a:pt x="857" y="190"/>
                      </a:lnTo>
                      <a:lnTo>
                        <a:pt x="857" y="191"/>
                      </a:lnTo>
                      <a:lnTo>
                        <a:pt x="857" y="193"/>
                      </a:lnTo>
                      <a:lnTo>
                        <a:pt x="858" y="194"/>
                      </a:lnTo>
                      <a:lnTo>
                        <a:pt x="859" y="196"/>
                      </a:lnTo>
                      <a:lnTo>
                        <a:pt x="859" y="197"/>
                      </a:lnTo>
                      <a:lnTo>
                        <a:pt x="860" y="198"/>
                      </a:lnTo>
                      <a:lnTo>
                        <a:pt x="861" y="199"/>
                      </a:lnTo>
                      <a:lnTo>
                        <a:pt x="861" y="200"/>
                      </a:lnTo>
                      <a:lnTo>
                        <a:pt x="862" y="202"/>
                      </a:lnTo>
                      <a:lnTo>
                        <a:pt x="863" y="203"/>
                      </a:lnTo>
                      <a:lnTo>
                        <a:pt x="865" y="204"/>
                      </a:lnTo>
                      <a:lnTo>
                        <a:pt x="866" y="204"/>
                      </a:lnTo>
                      <a:lnTo>
                        <a:pt x="867" y="205"/>
                      </a:lnTo>
                      <a:lnTo>
                        <a:pt x="868" y="206"/>
                      </a:lnTo>
                      <a:lnTo>
                        <a:pt x="870" y="207"/>
                      </a:lnTo>
                      <a:lnTo>
                        <a:pt x="871" y="208"/>
                      </a:lnTo>
                      <a:lnTo>
                        <a:pt x="873" y="208"/>
                      </a:lnTo>
                      <a:lnTo>
                        <a:pt x="874" y="209"/>
                      </a:lnTo>
                      <a:lnTo>
                        <a:pt x="876" y="209"/>
                      </a:lnTo>
                      <a:lnTo>
                        <a:pt x="878" y="209"/>
                      </a:lnTo>
                      <a:lnTo>
                        <a:pt x="880" y="210"/>
                      </a:lnTo>
                      <a:lnTo>
                        <a:pt x="882" y="210"/>
                      </a:lnTo>
                      <a:lnTo>
                        <a:pt x="884" y="210"/>
                      </a:lnTo>
                      <a:lnTo>
                        <a:pt x="886" y="210"/>
                      </a:lnTo>
                      <a:lnTo>
                        <a:pt x="889" y="210"/>
                      </a:lnTo>
                      <a:lnTo>
                        <a:pt x="891" y="210"/>
                      </a:lnTo>
                      <a:lnTo>
                        <a:pt x="893" y="210"/>
                      </a:lnTo>
                      <a:lnTo>
                        <a:pt x="895" y="210"/>
                      </a:lnTo>
                      <a:lnTo>
                        <a:pt x="898" y="210"/>
                      </a:lnTo>
                      <a:lnTo>
                        <a:pt x="900" y="209"/>
                      </a:lnTo>
                      <a:lnTo>
                        <a:pt x="901" y="209"/>
                      </a:lnTo>
                      <a:lnTo>
                        <a:pt x="903" y="209"/>
                      </a:lnTo>
                      <a:lnTo>
                        <a:pt x="905" y="208"/>
                      </a:lnTo>
                      <a:lnTo>
                        <a:pt x="907" y="208"/>
                      </a:lnTo>
                      <a:lnTo>
                        <a:pt x="908" y="207"/>
                      </a:lnTo>
                      <a:lnTo>
                        <a:pt x="910" y="206"/>
                      </a:lnTo>
                      <a:lnTo>
                        <a:pt x="911" y="205"/>
                      </a:lnTo>
                      <a:lnTo>
                        <a:pt x="912" y="204"/>
                      </a:lnTo>
                      <a:lnTo>
                        <a:pt x="913" y="203"/>
                      </a:lnTo>
                      <a:lnTo>
                        <a:pt x="915" y="202"/>
                      </a:lnTo>
                      <a:lnTo>
                        <a:pt x="916" y="201"/>
                      </a:lnTo>
                      <a:lnTo>
                        <a:pt x="917" y="200"/>
                      </a:lnTo>
                      <a:lnTo>
                        <a:pt x="917" y="199"/>
                      </a:lnTo>
                      <a:lnTo>
                        <a:pt x="918" y="198"/>
                      </a:lnTo>
                      <a:lnTo>
                        <a:pt x="919" y="197"/>
                      </a:lnTo>
                      <a:lnTo>
                        <a:pt x="919" y="195"/>
                      </a:lnTo>
                      <a:lnTo>
                        <a:pt x="920" y="194"/>
                      </a:lnTo>
                      <a:lnTo>
                        <a:pt x="920" y="192"/>
                      </a:lnTo>
                      <a:lnTo>
                        <a:pt x="921" y="191"/>
                      </a:lnTo>
                      <a:lnTo>
                        <a:pt x="921" y="189"/>
                      </a:lnTo>
                      <a:lnTo>
                        <a:pt x="922" y="187"/>
                      </a:lnTo>
                      <a:lnTo>
                        <a:pt x="922" y="185"/>
                      </a:lnTo>
                      <a:lnTo>
                        <a:pt x="922" y="183"/>
                      </a:lnTo>
                      <a:lnTo>
                        <a:pt x="922" y="181"/>
                      </a:lnTo>
                      <a:lnTo>
                        <a:pt x="922" y="178"/>
                      </a:lnTo>
                      <a:lnTo>
                        <a:pt x="922" y="175"/>
                      </a:lnTo>
                      <a:lnTo>
                        <a:pt x="922" y="172"/>
                      </a:lnTo>
                      <a:lnTo>
                        <a:pt x="922" y="112"/>
                      </a:lnTo>
                      <a:close/>
                      <a:moveTo>
                        <a:pt x="1003" y="209"/>
                      </a:moveTo>
                      <a:lnTo>
                        <a:pt x="960" y="158"/>
                      </a:lnTo>
                      <a:lnTo>
                        <a:pt x="1002" y="112"/>
                      </a:lnTo>
                      <a:lnTo>
                        <a:pt x="992" y="112"/>
                      </a:lnTo>
                      <a:lnTo>
                        <a:pt x="953" y="156"/>
                      </a:lnTo>
                      <a:lnTo>
                        <a:pt x="953" y="112"/>
                      </a:lnTo>
                      <a:lnTo>
                        <a:pt x="945" y="112"/>
                      </a:lnTo>
                      <a:lnTo>
                        <a:pt x="945" y="209"/>
                      </a:lnTo>
                      <a:lnTo>
                        <a:pt x="953" y="209"/>
                      </a:lnTo>
                      <a:lnTo>
                        <a:pt x="953" y="162"/>
                      </a:lnTo>
                      <a:lnTo>
                        <a:pt x="993" y="209"/>
                      </a:lnTo>
                      <a:lnTo>
                        <a:pt x="1003" y="20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247"/>
                </a:p>
              </p:txBody>
            </p:sp>
            <p:sp>
              <p:nvSpPr>
                <p:cNvPr id="23584" name="Rectangle 7"/>
                <p:cNvSpPr>
                  <a:spLocks noChangeArrowheads="1"/>
                </p:cNvSpPr>
                <p:nvPr/>
              </p:nvSpPr>
              <p:spPr bwMode="auto">
                <a:xfrm>
                  <a:off x="4557" y="1917"/>
                  <a:ext cx="1074" cy="343"/>
                </a:xfrm>
                <a:prstGeom prst="rect">
                  <a:avLst/>
                </a:prstGeom>
                <a:solidFill>
                  <a:srgbClr val="F21C0A"/>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endParaRPr lang="en-GB" sz="1247"/>
                </a:p>
              </p:txBody>
            </p:sp>
            <p:grpSp>
              <p:nvGrpSpPr>
                <p:cNvPr id="23585" name="Group 8"/>
                <p:cNvGrpSpPr>
                  <a:grpSpLocks/>
                </p:cNvGrpSpPr>
                <p:nvPr/>
              </p:nvGrpSpPr>
              <p:grpSpPr bwMode="auto">
                <a:xfrm>
                  <a:off x="4583" y="1949"/>
                  <a:ext cx="1003" cy="278"/>
                  <a:chOff x="4583" y="1949"/>
                  <a:chExt cx="1003" cy="278"/>
                </a:xfrm>
              </p:grpSpPr>
              <p:sp>
                <p:nvSpPr>
                  <p:cNvPr id="23586" name="Freeform 9"/>
                  <p:cNvSpPr>
                    <a:spLocks noEditPoints="1"/>
                  </p:cNvSpPr>
                  <p:nvPr/>
                </p:nvSpPr>
                <p:spPr bwMode="auto">
                  <a:xfrm>
                    <a:off x="4583" y="1949"/>
                    <a:ext cx="1003" cy="278"/>
                  </a:xfrm>
                  <a:custGeom>
                    <a:avLst/>
                    <a:gdLst>
                      <a:gd name="T0" fmla="*/ 682 w 1003"/>
                      <a:gd name="T1" fmla="*/ 175 h 278"/>
                      <a:gd name="T2" fmla="*/ 655 w 1003"/>
                      <a:gd name="T3" fmla="*/ 236 h 278"/>
                      <a:gd name="T4" fmla="*/ 621 w 1003"/>
                      <a:gd name="T5" fmla="*/ 231 h 278"/>
                      <a:gd name="T6" fmla="*/ 628 w 1003"/>
                      <a:gd name="T7" fmla="*/ 195 h 278"/>
                      <a:gd name="T8" fmla="*/ 641 w 1003"/>
                      <a:gd name="T9" fmla="*/ 137 h 278"/>
                      <a:gd name="T10" fmla="*/ 591 w 1003"/>
                      <a:gd name="T11" fmla="*/ 152 h 278"/>
                      <a:gd name="T12" fmla="*/ 509 w 1003"/>
                      <a:gd name="T13" fmla="*/ 232 h 278"/>
                      <a:gd name="T14" fmla="*/ 482 w 1003"/>
                      <a:gd name="T15" fmla="*/ 234 h 278"/>
                      <a:gd name="T16" fmla="*/ 470 w 1003"/>
                      <a:gd name="T17" fmla="*/ 224 h 278"/>
                      <a:gd name="T18" fmla="*/ 517 w 1003"/>
                      <a:gd name="T19" fmla="*/ 91 h 278"/>
                      <a:gd name="T20" fmla="*/ 550 w 1003"/>
                      <a:gd name="T21" fmla="*/ 89 h 278"/>
                      <a:gd name="T22" fmla="*/ 559 w 1003"/>
                      <a:gd name="T23" fmla="*/ 110 h 278"/>
                      <a:gd name="T24" fmla="*/ 580 w 1003"/>
                      <a:gd name="T25" fmla="*/ 114 h 278"/>
                      <a:gd name="T26" fmla="*/ 645 w 1003"/>
                      <a:gd name="T27" fmla="*/ 83 h 278"/>
                      <a:gd name="T28" fmla="*/ 688 w 1003"/>
                      <a:gd name="T29" fmla="*/ 90 h 278"/>
                      <a:gd name="T30" fmla="*/ 389 w 1003"/>
                      <a:gd name="T31" fmla="*/ 115 h 278"/>
                      <a:gd name="T32" fmla="*/ 369 w 1003"/>
                      <a:gd name="T33" fmla="*/ 137 h 278"/>
                      <a:gd name="T34" fmla="*/ 357 w 1003"/>
                      <a:gd name="T35" fmla="*/ 194 h 278"/>
                      <a:gd name="T36" fmla="*/ 371 w 1003"/>
                      <a:gd name="T37" fmla="*/ 200 h 278"/>
                      <a:gd name="T38" fmla="*/ 392 w 1003"/>
                      <a:gd name="T39" fmla="*/ 186 h 278"/>
                      <a:gd name="T40" fmla="*/ 406 w 1003"/>
                      <a:gd name="T41" fmla="*/ 124 h 278"/>
                      <a:gd name="T42" fmla="*/ 393 w 1003"/>
                      <a:gd name="T43" fmla="*/ 115 h 278"/>
                      <a:gd name="T44" fmla="*/ 455 w 1003"/>
                      <a:gd name="T45" fmla="*/ 177 h 278"/>
                      <a:gd name="T46" fmla="*/ 402 w 1003"/>
                      <a:gd name="T47" fmla="*/ 232 h 278"/>
                      <a:gd name="T48" fmla="*/ 330 w 1003"/>
                      <a:gd name="T49" fmla="*/ 236 h 278"/>
                      <a:gd name="T50" fmla="*/ 289 w 1003"/>
                      <a:gd name="T51" fmla="*/ 210 h 278"/>
                      <a:gd name="T52" fmla="*/ 302 w 1003"/>
                      <a:gd name="T53" fmla="*/ 154 h 278"/>
                      <a:gd name="T54" fmla="*/ 334 w 1003"/>
                      <a:gd name="T55" fmla="*/ 100 h 278"/>
                      <a:gd name="T56" fmla="*/ 418 w 1003"/>
                      <a:gd name="T57" fmla="*/ 76 h 278"/>
                      <a:gd name="T58" fmla="*/ 468 w 1003"/>
                      <a:gd name="T59" fmla="*/ 92 h 278"/>
                      <a:gd name="T60" fmla="*/ 161 w 1003"/>
                      <a:gd name="T61" fmla="*/ 92 h 278"/>
                      <a:gd name="T62" fmla="*/ 131 w 1003"/>
                      <a:gd name="T63" fmla="*/ 98 h 278"/>
                      <a:gd name="T64" fmla="*/ 86 w 1003"/>
                      <a:gd name="T65" fmla="*/ 131 h 278"/>
                      <a:gd name="T66" fmla="*/ 157 w 1003"/>
                      <a:gd name="T67" fmla="*/ 130 h 278"/>
                      <a:gd name="T68" fmla="*/ 220 w 1003"/>
                      <a:gd name="T69" fmla="*/ 117 h 278"/>
                      <a:gd name="T70" fmla="*/ 194 w 1003"/>
                      <a:gd name="T71" fmla="*/ 165 h 278"/>
                      <a:gd name="T72" fmla="*/ 104 w 1003"/>
                      <a:gd name="T73" fmla="*/ 170 h 278"/>
                      <a:gd name="T74" fmla="*/ 69 w 1003"/>
                      <a:gd name="T75" fmla="*/ 172 h 278"/>
                      <a:gd name="T76" fmla="*/ 88 w 1003"/>
                      <a:gd name="T77" fmla="*/ 201 h 278"/>
                      <a:gd name="T78" fmla="*/ 126 w 1003"/>
                      <a:gd name="T79" fmla="*/ 205 h 278"/>
                      <a:gd name="T80" fmla="*/ 165 w 1003"/>
                      <a:gd name="T81" fmla="*/ 191 h 278"/>
                      <a:gd name="T82" fmla="*/ 215 w 1003"/>
                      <a:gd name="T83" fmla="*/ 195 h 278"/>
                      <a:gd name="T84" fmla="*/ 203 w 1003"/>
                      <a:gd name="T85" fmla="*/ 218 h 278"/>
                      <a:gd name="T86" fmla="*/ 128 w 1003"/>
                      <a:gd name="T87" fmla="*/ 241 h 278"/>
                      <a:gd name="T88" fmla="*/ 26 w 1003"/>
                      <a:gd name="T89" fmla="*/ 209 h 278"/>
                      <a:gd name="T90" fmla="*/ 17 w 1003"/>
                      <a:gd name="T91" fmla="*/ 119 h 278"/>
                      <a:gd name="T92" fmla="*/ 154 w 1003"/>
                      <a:gd name="T93" fmla="*/ 41 h 278"/>
                      <a:gd name="T94" fmla="*/ 212 w 1003"/>
                      <a:gd name="T95" fmla="*/ 66 h 278"/>
                      <a:gd name="T96" fmla="*/ 284 w 1003"/>
                      <a:gd name="T97" fmla="*/ 144 h 278"/>
                      <a:gd name="T98" fmla="*/ 269 w 1003"/>
                      <a:gd name="T99" fmla="*/ 172 h 278"/>
                      <a:gd name="T100" fmla="*/ 241 w 1003"/>
                      <a:gd name="T101" fmla="*/ 176 h 278"/>
                      <a:gd name="T102" fmla="*/ 231 w 1003"/>
                      <a:gd name="T103" fmla="*/ 167 h 278"/>
                      <a:gd name="T104" fmla="*/ 239 w 1003"/>
                      <a:gd name="T105" fmla="*/ 141 h 278"/>
                      <a:gd name="T106" fmla="*/ 261 w 1003"/>
                      <a:gd name="T107" fmla="*/ 129 h 278"/>
                      <a:gd name="T108" fmla="*/ 282 w 1003"/>
                      <a:gd name="T109" fmla="*/ 136 h 278"/>
                      <a:gd name="T110" fmla="*/ 913 w 1003"/>
                      <a:gd name="T111" fmla="*/ 189 h 278"/>
                      <a:gd name="T112" fmla="*/ 894 w 1003"/>
                      <a:gd name="T113" fmla="*/ 203 h 278"/>
                      <a:gd name="T114" fmla="*/ 867 w 1003"/>
                      <a:gd name="T115" fmla="*/ 195 h 278"/>
                      <a:gd name="T116" fmla="*/ 856 w 1003"/>
                      <a:gd name="T117" fmla="*/ 179 h 278"/>
                      <a:gd name="T118" fmla="*/ 870 w 1003"/>
                      <a:gd name="T119" fmla="*/ 207 h 278"/>
                      <a:gd name="T120" fmla="*/ 908 w 1003"/>
                      <a:gd name="T121" fmla="*/ 207 h 278"/>
                      <a:gd name="T122" fmla="*/ 922 w 1003"/>
                      <a:gd name="T123" fmla="*/ 178 h 27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03"/>
                      <a:gd name="T187" fmla="*/ 0 h 278"/>
                      <a:gd name="T188" fmla="*/ 1003 w 1003"/>
                      <a:gd name="T189" fmla="*/ 278 h 27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03" h="278">
                        <a:moveTo>
                          <a:pt x="767" y="0"/>
                        </a:moveTo>
                        <a:lnTo>
                          <a:pt x="773" y="0"/>
                        </a:lnTo>
                        <a:lnTo>
                          <a:pt x="773" y="278"/>
                        </a:lnTo>
                        <a:lnTo>
                          <a:pt x="767" y="278"/>
                        </a:lnTo>
                        <a:lnTo>
                          <a:pt x="767" y="0"/>
                        </a:lnTo>
                        <a:close/>
                        <a:moveTo>
                          <a:pt x="696" y="113"/>
                        </a:moveTo>
                        <a:lnTo>
                          <a:pt x="696" y="115"/>
                        </a:lnTo>
                        <a:lnTo>
                          <a:pt x="696" y="118"/>
                        </a:lnTo>
                        <a:lnTo>
                          <a:pt x="695" y="121"/>
                        </a:lnTo>
                        <a:lnTo>
                          <a:pt x="695" y="124"/>
                        </a:lnTo>
                        <a:lnTo>
                          <a:pt x="694" y="127"/>
                        </a:lnTo>
                        <a:lnTo>
                          <a:pt x="694" y="131"/>
                        </a:lnTo>
                        <a:lnTo>
                          <a:pt x="693" y="135"/>
                        </a:lnTo>
                        <a:lnTo>
                          <a:pt x="692" y="139"/>
                        </a:lnTo>
                        <a:lnTo>
                          <a:pt x="691" y="143"/>
                        </a:lnTo>
                        <a:lnTo>
                          <a:pt x="690" y="147"/>
                        </a:lnTo>
                        <a:lnTo>
                          <a:pt x="688" y="152"/>
                        </a:lnTo>
                        <a:lnTo>
                          <a:pt x="687" y="156"/>
                        </a:lnTo>
                        <a:lnTo>
                          <a:pt x="684" y="165"/>
                        </a:lnTo>
                        <a:lnTo>
                          <a:pt x="682" y="175"/>
                        </a:lnTo>
                        <a:lnTo>
                          <a:pt x="679" y="184"/>
                        </a:lnTo>
                        <a:lnTo>
                          <a:pt x="676" y="192"/>
                        </a:lnTo>
                        <a:lnTo>
                          <a:pt x="673" y="200"/>
                        </a:lnTo>
                        <a:lnTo>
                          <a:pt x="671" y="208"/>
                        </a:lnTo>
                        <a:lnTo>
                          <a:pt x="669" y="215"/>
                        </a:lnTo>
                        <a:lnTo>
                          <a:pt x="667" y="220"/>
                        </a:lnTo>
                        <a:lnTo>
                          <a:pt x="665" y="225"/>
                        </a:lnTo>
                        <a:lnTo>
                          <a:pt x="664" y="228"/>
                        </a:lnTo>
                        <a:lnTo>
                          <a:pt x="663" y="229"/>
                        </a:lnTo>
                        <a:lnTo>
                          <a:pt x="663" y="230"/>
                        </a:lnTo>
                        <a:lnTo>
                          <a:pt x="662" y="231"/>
                        </a:lnTo>
                        <a:lnTo>
                          <a:pt x="662" y="232"/>
                        </a:lnTo>
                        <a:lnTo>
                          <a:pt x="661" y="232"/>
                        </a:lnTo>
                        <a:lnTo>
                          <a:pt x="660" y="233"/>
                        </a:lnTo>
                        <a:lnTo>
                          <a:pt x="659" y="234"/>
                        </a:lnTo>
                        <a:lnTo>
                          <a:pt x="659" y="235"/>
                        </a:lnTo>
                        <a:lnTo>
                          <a:pt x="658" y="235"/>
                        </a:lnTo>
                        <a:lnTo>
                          <a:pt x="656" y="236"/>
                        </a:lnTo>
                        <a:lnTo>
                          <a:pt x="655" y="236"/>
                        </a:lnTo>
                        <a:lnTo>
                          <a:pt x="654" y="236"/>
                        </a:lnTo>
                        <a:lnTo>
                          <a:pt x="653" y="236"/>
                        </a:lnTo>
                        <a:lnTo>
                          <a:pt x="652" y="237"/>
                        </a:lnTo>
                        <a:lnTo>
                          <a:pt x="650" y="237"/>
                        </a:lnTo>
                        <a:lnTo>
                          <a:pt x="649" y="237"/>
                        </a:lnTo>
                        <a:lnTo>
                          <a:pt x="648" y="237"/>
                        </a:lnTo>
                        <a:lnTo>
                          <a:pt x="645" y="237"/>
                        </a:lnTo>
                        <a:lnTo>
                          <a:pt x="643" y="237"/>
                        </a:lnTo>
                        <a:lnTo>
                          <a:pt x="641" y="236"/>
                        </a:lnTo>
                        <a:lnTo>
                          <a:pt x="638" y="236"/>
                        </a:lnTo>
                        <a:lnTo>
                          <a:pt x="636" y="236"/>
                        </a:lnTo>
                        <a:lnTo>
                          <a:pt x="634" y="235"/>
                        </a:lnTo>
                        <a:lnTo>
                          <a:pt x="632" y="235"/>
                        </a:lnTo>
                        <a:lnTo>
                          <a:pt x="630" y="235"/>
                        </a:lnTo>
                        <a:lnTo>
                          <a:pt x="629" y="234"/>
                        </a:lnTo>
                        <a:lnTo>
                          <a:pt x="627" y="234"/>
                        </a:lnTo>
                        <a:lnTo>
                          <a:pt x="625" y="233"/>
                        </a:lnTo>
                        <a:lnTo>
                          <a:pt x="624" y="232"/>
                        </a:lnTo>
                        <a:lnTo>
                          <a:pt x="623" y="232"/>
                        </a:lnTo>
                        <a:lnTo>
                          <a:pt x="621" y="231"/>
                        </a:lnTo>
                        <a:lnTo>
                          <a:pt x="620" y="230"/>
                        </a:lnTo>
                        <a:lnTo>
                          <a:pt x="619" y="229"/>
                        </a:lnTo>
                        <a:lnTo>
                          <a:pt x="618" y="228"/>
                        </a:lnTo>
                        <a:lnTo>
                          <a:pt x="618" y="227"/>
                        </a:lnTo>
                        <a:lnTo>
                          <a:pt x="618" y="226"/>
                        </a:lnTo>
                        <a:lnTo>
                          <a:pt x="618" y="225"/>
                        </a:lnTo>
                        <a:lnTo>
                          <a:pt x="618" y="224"/>
                        </a:lnTo>
                        <a:lnTo>
                          <a:pt x="619" y="221"/>
                        </a:lnTo>
                        <a:lnTo>
                          <a:pt x="620" y="217"/>
                        </a:lnTo>
                        <a:lnTo>
                          <a:pt x="622" y="212"/>
                        </a:lnTo>
                        <a:lnTo>
                          <a:pt x="624" y="207"/>
                        </a:lnTo>
                        <a:lnTo>
                          <a:pt x="626" y="201"/>
                        </a:lnTo>
                        <a:lnTo>
                          <a:pt x="628" y="195"/>
                        </a:lnTo>
                        <a:lnTo>
                          <a:pt x="630" y="189"/>
                        </a:lnTo>
                        <a:lnTo>
                          <a:pt x="632" y="183"/>
                        </a:lnTo>
                        <a:lnTo>
                          <a:pt x="634" y="176"/>
                        </a:lnTo>
                        <a:lnTo>
                          <a:pt x="636" y="170"/>
                        </a:lnTo>
                        <a:lnTo>
                          <a:pt x="637" y="165"/>
                        </a:lnTo>
                        <a:lnTo>
                          <a:pt x="639" y="159"/>
                        </a:lnTo>
                        <a:lnTo>
                          <a:pt x="640" y="156"/>
                        </a:lnTo>
                        <a:lnTo>
                          <a:pt x="640" y="154"/>
                        </a:lnTo>
                        <a:lnTo>
                          <a:pt x="641" y="152"/>
                        </a:lnTo>
                        <a:lnTo>
                          <a:pt x="641" y="150"/>
                        </a:lnTo>
                        <a:lnTo>
                          <a:pt x="642" y="148"/>
                        </a:lnTo>
                        <a:lnTo>
                          <a:pt x="642" y="146"/>
                        </a:lnTo>
                        <a:lnTo>
                          <a:pt x="642" y="145"/>
                        </a:lnTo>
                        <a:lnTo>
                          <a:pt x="642" y="144"/>
                        </a:lnTo>
                        <a:lnTo>
                          <a:pt x="642" y="142"/>
                        </a:lnTo>
                        <a:lnTo>
                          <a:pt x="642" y="141"/>
                        </a:lnTo>
                        <a:lnTo>
                          <a:pt x="642" y="140"/>
                        </a:lnTo>
                        <a:lnTo>
                          <a:pt x="642" y="139"/>
                        </a:lnTo>
                        <a:lnTo>
                          <a:pt x="641" y="138"/>
                        </a:lnTo>
                        <a:lnTo>
                          <a:pt x="641" y="137"/>
                        </a:lnTo>
                        <a:lnTo>
                          <a:pt x="641" y="136"/>
                        </a:lnTo>
                        <a:lnTo>
                          <a:pt x="640" y="136"/>
                        </a:lnTo>
                        <a:lnTo>
                          <a:pt x="640" y="135"/>
                        </a:lnTo>
                        <a:lnTo>
                          <a:pt x="639" y="134"/>
                        </a:lnTo>
                        <a:lnTo>
                          <a:pt x="638" y="134"/>
                        </a:lnTo>
                        <a:lnTo>
                          <a:pt x="638" y="133"/>
                        </a:lnTo>
                        <a:lnTo>
                          <a:pt x="637" y="133"/>
                        </a:lnTo>
                        <a:lnTo>
                          <a:pt x="636" y="133"/>
                        </a:lnTo>
                        <a:lnTo>
                          <a:pt x="635" y="132"/>
                        </a:lnTo>
                        <a:lnTo>
                          <a:pt x="634" y="132"/>
                        </a:lnTo>
                        <a:lnTo>
                          <a:pt x="630" y="133"/>
                        </a:lnTo>
                        <a:lnTo>
                          <a:pt x="626" y="133"/>
                        </a:lnTo>
                        <a:lnTo>
                          <a:pt x="622" y="134"/>
                        </a:lnTo>
                        <a:lnTo>
                          <a:pt x="618" y="136"/>
                        </a:lnTo>
                        <a:lnTo>
                          <a:pt x="614" y="138"/>
                        </a:lnTo>
                        <a:lnTo>
                          <a:pt x="609" y="140"/>
                        </a:lnTo>
                        <a:lnTo>
                          <a:pt x="605" y="143"/>
                        </a:lnTo>
                        <a:lnTo>
                          <a:pt x="600" y="145"/>
                        </a:lnTo>
                        <a:lnTo>
                          <a:pt x="595" y="149"/>
                        </a:lnTo>
                        <a:lnTo>
                          <a:pt x="591" y="152"/>
                        </a:lnTo>
                        <a:lnTo>
                          <a:pt x="586" y="156"/>
                        </a:lnTo>
                        <a:lnTo>
                          <a:pt x="581" y="159"/>
                        </a:lnTo>
                        <a:lnTo>
                          <a:pt x="576" y="163"/>
                        </a:lnTo>
                        <a:lnTo>
                          <a:pt x="572" y="167"/>
                        </a:lnTo>
                        <a:lnTo>
                          <a:pt x="567" y="171"/>
                        </a:lnTo>
                        <a:lnTo>
                          <a:pt x="562" y="176"/>
                        </a:lnTo>
                        <a:lnTo>
                          <a:pt x="558" y="180"/>
                        </a:lnTo>
                        <a:lnTo>
                          <a:pt x="553" y="184"/>
                        </a:lnTo>
                        <a:lnTo>
                          <a:pt x="549" y="188"/>
                        </a:lnTo>
                        <a:lnTo>
                          <a:pt x="545" y="192"/>
                        </a:lnTo>
                        <a:lnTo>
                          <a:pt x="541" y="197"/>
                        </a:lnTo>
                        <a:lnTo>
                          <a:pt x="537" y="201"/>
                        </a:lnTo>
                        <a:lnTo>
                          <a:pt x="533" y="205"/>
                        </a:lnTo>
                        <a:lnTo>
                          <a:pt x="530" y="208"/>
                        </a:lnTo>
                        <a:lnTo>
                          <a:pt x="523" y="215"/>
                        </a:lnTo>
                        <a:lnTo>
                          <a:pt x="518" y="221"/>
                        </a:lnTo>
                        <a:lnTo>
                          <a:pt x="513" y="226"/>
                        </a:lnTo>
                        <a:lnTo>
                          <a:pt x="510" y="230"/>
                        </a:lnTo>
                        <a:lnTo>
                          <a:pt x="510" y="231"/>
                        </a:lnTo>
                        <a:lnTo>
                          <a:pt x="509" y="232"/>
                        </a:lnTo>
                        <a:lnTo>
                          <a:pt x="508" y="232"/>
                        </a:lnTo>
                        <a:lnTo>
                          <a:pt x="507" y="233"/>
                        </a:lnTo>
                        <a:lnTo>
                          <a:pt x="506" y="233"/>
                        </a:lnTo>
                        <a:lnTo>
                          <a:pt x="505" y="234"/>
                        </a:lnTo>
                        <a:lnTo>
                          <a:pt x="504" y="234"/>
                        </a:lnTo>
                        <a:lnTo>
                          <a:pt x="502" y="235"/>
                        </a:lnTo>
                        <a:lnTo>
                          <a:pt x="501" y="235"/>
                        </a:lnTo>
                        <a:lnTo>
                          <a:pt x="500" y="235"/>
                        </a:lnTo>
                        <a:lnTo>
                          <a:pt x="499" y="235"/>
                        </a:lnTo>
                        <a:lnTo>
                          <a:pt x="498" y="235"/>
                        </a:lnTo>
                        <a:lnTo>
                          <a:pt x="496" y="236"/>
                        </a:lnTo>
                        <a:lnTo>
                          <a:pt x="495" y="236"/>
                        </a:lnTo>
                        <a:lnTo>
                          <a:pt x="493" y="236"/>
                        </a:lnTo>
                        <a:lnTo>
                          <a:pt x="492" y="236"/>
                        </a:lnTo>
                        <a:lnTo>
                          <a:pt x="490" y="236"/>
                        </a:lnTo>
                        <a:lnTo>
                          <a:pt x="489" y="235"/>
                        </a:lnTo>
                        <a:lnTo>
                          <a:pt x="487" y="235"/>
                        </a:lnTo>
                        <a:lnTo>
                          <a:pt x="485" y="235"/>
                        </a:lnTo>
                        <a:lnTo>
                          <a:pt x="484" y="235"/>
                        </a:lnTo>
                        <a:lnTo>
                          <a:pt x="482" y="234"/>
                        </a:lnTo>
                        <a:lnTo>
                          <a:pt x="481" y="234"/>
                        </a:lnTo>
                        <a:lnTo>
                          <a:pt x="479" y="233"/>
                        </a:lnTo>
                        <a:lnTo>
                          <a:pt x="477" y="232"/>
                        </a:lnTo>
                        <a:lnTo>
                          <a:pt x="475" y="231"/>
                        </a:lnTo>
                        <a:lnTo>
                          <a:pt x="473" y="231"/>
                        </a:lnTo>
                        <a:lnTo>
                          <a:pt x="472" y="230"/>
                        </a:lnTo>
                        <a:lnTo>
                          <a:pt x="471" y="230"/>
                        </a:lnTo>
                        <a:lnTo>
                          <a:pt x="471" y="229"/>
                        </a:lnTo>
                        <a:lnTo>
                          <a:pt x="470" y="229"/>
                        </a:lnTo>
                        <a:lnTo>
                          <a:pt x="470" y="228"/>
                        </a:lnTo>
                        <a:lnTo>
                          <a:pt x="470" y="227"/>
                        </a:lnTo>
                        <a:lnTo>
                          <a:pt x="470" y="226"/>
                        </a:lnTo>
                        <a:lnTo>
                          <a:pt x="470" y="225"/>
                        </a:lnTo>
                        <a:lnTo>
                          <a:pt x="470" y="224"/>
                        </a:lnTo>
                        <a:lnTo>
                          <a:pt x="472" y="214"/>
                        </a:lnTo>
                        <a:lnTo>
                          <a:pt x="474" y="210"/>
                        </a:lnTo>
                        <a:lnTo>
                          <a:pt x="475" y="205"/>
                        </a:lnTo>
                        <a:lnTo>
                          <a:pt x="477" y="199"/>
                        </a:lnTo>
                        <a:lnTo>
                          <a:pt x="479" y="192"/>
                        </a:lnTo>
                        <a:lnTo>
                          <a:pt x="481" y="185"/>
                        </a:lnTo>
                        <a:lnTo>
                          <a:pt x="484" y="177"/>
                        </a:lnTo>
                        <a:lnTo>
                          <a:pt x="487" y="169"/>
                        </a:lnTo>
                        <a:lnTo>
                          <a:pt x="490" y="160"/>
                        </a:lnTo>
                        <a:lnTo>
                          <a:pt x="493" y="151"/>
                        </a:lnTo>
                        <a:lnTo>
                          <a:pt x="496" y="142"/>
                        </a:lnTo>
                        <a:lnTo>
                          <a:pt x="500" y="133"/>
                        </a:lnTo>
                        <a:lnTo>
                          <a:pt x="503" y="124"/>
                        </a:lnTo>
                        <a:lnTo>
                          <a:pt x="507" y="116"/>
                        </a:lnTo>
                        <a:lnTo>
                          <a:pt x="510" y="107"/>
                        </a:lnTo>
                        <a:lnTo>
                          <a:pt x="513" y="100"/>
                        </a:lnTo>
                        <a:lnTo>
                          <a:pt x="516" y="92"/>
                        </a:lnTo>
                        <a:lnTo>
                          <a:pt x="517" y="91"/>
                        </a:lnTo>
                        <a:lnTo>
                          <a:pt x="518" y="90"/>
                        </a:lnTo>
                        <a:lnTo>
                          <a:pt x="519" y="90"/>
                        </a:lnTo>
                        <a:lnTo>
                          <a:pt x="520" y="89"/>
                        </a:lnTo>
                        <a:lnTo>
                          <a:pt x="521" y="89"/>
                        </a:lnTo>
                        <a:lnTo>
                          <a:pt x="522" y="89"/>
                        </a:lnTo>
                        <a:lnTo>
                          <a:pt x="523" y="89"/>
                        </a:lnTo>
                        <a:lnTo>
                          <a:pt x="524" y="89"/>
                        </a:lnTo>
                        <a:lnTo>
                          <a:pt x="526" y="88"/>
                        </a:lnTo>
                        <a:lnTo>
                          <a:pt x="528" y="88"/>
                        </a:lnTo>
                        <a:lnTo>
                          <a:pt x="530" y="88"/>
                        </a:lnTo>
                        <a:lnTo>
                          <a:pt x="533" y="88"/>
                        </a:lnTo>
                        <a:lnTo>
                          <a:pt x="535" y="88"/>
                        </a:lnTo>
                        <a:lnTo>
                          <a:pt x="538" y="88"/>
                        </a:lnTo>
                        <a:lnTo>
                          <a:pt x="540" y="88"/>
                        </a:lnTo>
                        <a:lnTo>
                          <a:pt x="543" y="88"/>
                        </a:lnTo>
                        <a:lnTo>
                          <a:pt x="546" y="88"/>
                        </a:lnTo>
                        <a:lnTo>
                          <a:pt x="547" y="88"/>
                        </a:lnTo>
                        <a:lnTo>
                          <a:pt x="549" y="89"/>
                        </a:lnTo>
                        <a:lnTo>
                          <a:pt x="550" y="89"/>
                        </a:lnTo>
                        <a:lnTo>
                          <a:pt x="552" y="89"/>
                        </a:lnTo>
                        <a:lnTo>
                          <a:pt x="553" y="90"/>
                        </a:lnTo>
                        <a:lnTo>
                          <a:pt x="554" y="90"/>
                        </a:lnTo>
                        <a:lnTo>
                          <a:pt x="556" y="90"/>
                        </a:lnTo>
                        <a:lnTo>
                          <a:pt x="557" y="91"/>
                        </a:lnTo>
                        <a:lnTo>
                          <a:pt x="557" y="92"/>
                        </a:lnTo>
                        <a:lnTo>
                          <a:pt x="557" y="94"/>
                        </a:lnTo>
                        <a:lnTo>
                          <a:pt x="557" y="100"/>
                        </a:lnTo>
                        <a:lnTo>
                          <a:pt x="557" y="101"/>
                        </a:lnTo>
                        <a:lnTo>
                          <a:pt x="557" y="102"/>
                        </a:lnTo>
                        <a:lnTo>
                          <a:pt x="557" y="104"/>
                        </a:lnTo>
                        <a:lnTo>
                          <a:pt x="557" y="105"/>
                        </a:lnTo>
                        <a:lnTo>
                          <a:pt x="557" y="107"/>
                        </a:lnTo>
                        <a:lnTo>
                          <a:pt x="558" y="108"/>
                        </a:lnTo>
                        <a:lnTo>
                          <a:pt x="558" y="109"/>
                        </a:lnTo>
                        <a:lnTo>
                          <a:pt x="559" y="110"/>
                        </a:lnTo>
                        <a:lnTo>
                          <a:pt x="559" y="111"/>
                        </a:lnTo>
                        <a:lnTo>
                          <a:pt x="559" y="112"/>
                        </a:lnTo>
                        <a:lnTo>
                          <a:pt x="560" y="112"/>
                        </a:lnTo>
                        <a:lnTo>
                          <a:pt x="560" y="113"/>
                        </a:lnTo>
                        <a:lnTo>
                          <a:pt x="561" y="113"/>
                        </a:lnTo>
                        <a:lnTo>
                          <a:pt x="562" y="114"/>
                        </a:lnTo>
                        <a:lnTo>
                          <a:pt x="563" y="115"/>
                        </a:lnTo>
                        <a:lnTo>
                          <a:pt x="564" y="115"/>
                        </a:lnTo>
                        <a:lnTo>
                          <a:pt x="564" y="116"/>
                        </a:lnTo>
                        <a:lnTo>
                          <a:pt x="565" y="116"/>
                        </a:lnTo>
                        <a:lnTo>
                          <a:pt x="566" y="116"/>
                        </a:lnTo>
                        <a:lnTo>
                          <a:pt x="567" y="116"/>
                        </a:lnTo>
                        <a:lnTo>
                          <a:pt x="568" y="116"/>
                        </a:lnTo>
                        <a:lnTo>
                          <a:pt x="569" y="117"/>
                        </a:lnTo>
                        <a:lnTo>
                          <a:pt x="571" y="116"/>
                        </a:lnTo>
                        <a:lnTo>
                          <a:pt x="573" y="116"/>
                        </a:lnTo>
                        <a:lnTo>
                          <a:pt x="575" y="116"/>
                        </a:lnTo>
                        <a:lnTo>
                          <a:pt x="578" y="115"/>
                        </a:lnTo>
                        <a:lnTo>
                          <a:pt x="580" y="114"/>
                        </a:lnTo>
                        <a:lnTo>
                          <a:pt x="583" y="113"/>
                        </a:lnTo>
                        <a:lnTo>
                          <a:pt x="585" y="112"/>
                        </a:lnTo>
                        <a:lnTo>
                          <a:pt x="588" y="111"/>
                        </a:lnTo>
                        <a:lnTo>
                          <a:pt x="590" y="110"/>
                        </a:lnTo>
                        <a:lnTo>
                          <a:pt x="593" y="108"/>
                        </a:lnTo>
                        <a:lnTo>
                          <a:pt x="596" y="107"/>
                        </a:lnTo>
                        <a:lnTo>
                          <a:pt x="598" y="105"/>
                        </a:lnTo>
                        <a:lnTo>
                          <a:pt x="604" y="102"/>
                        </a:lnTo>
                        <a:lnTo>
                          <a:pt x="610" y="99"/>
                        </a:lnTo>
                        <a:lnTo>
                          <a:pt x="613" y="97"/>
                        </a:lnTo>
                        <a:lnTo>
                          <a:pt x="616" y="95"/>
                        </a:lnTo>
                        <a:lnTo>
                          <a:pt x="619" y="94"/>
                        </a:lnTo>
                        <a:lnTo>
                          <a:pt x="623" y="92"/>
                        </a:lnTo>
                        <a:lnTo>
                          <a:pt x="626" y="91"/>
                        </a:lnTo>
                        <a:lnTo>
                          <a:pt x="629" y="89"/>
                        </a:lnTo>
                        <a:lnTo>
                          <a:pt x="632" y="88"/>
                        </a:lnTo>
                        <a:lnTo>
                          <a:pt x="635" y="86"/>
                        </a:lnTo>
                        <a:lnTo>
                          <a:pt x="638" y="85"/>
                        </a:lnTo>
                        <a:lnTo>
                          <a:pt x="642" y="84"/>
                        </a:lnTo>
                        <a:lnTo>
                          <a:pt x="645" y="83"/>
                        </a:lnTo>
                        <a:lnTo>
                          <a:pt x="648" y="83"/>
                        </a:lnTo>
                        <a:lnTo>
                          <a:pt x="651" y="82"/>
                        </a:lnTo>
                        <a:lnTo>
                          <a:pt x="654" y="81"/>
                        </a:lnTo>
                        <a:lnTo>
                          <a:pt x="657" y="81"/>
                        </a:lnTo>
                        <a:lnTo>
                          <a:pt x="660" y="81"/>
                        </a:lnTo>
                        <a:lnTo>
                          <a:pt x="663" y="81"/>
                        </a:lnTo>
                        <a:lnTo>
                          <a:pt x="666" y="81"/>
                        </a:lnTo>
                        <a:lnTo>
                          <a:pt x="668" y="81"/>
                        </a:lnTo>
                        <a:lnTo>
                          <a:pt x="670" y="82"/>
                        </a:lnTo>
                        <a:lnTo>
                          <a:pt x="672" y="82"/>
                        </a:lnTo>
                        <a:lnTo>
                          <a:pt x="675" y="83"/>
                        </a:lnTo>
                        <a:lnTo>
                          <a:pt x="677" y="83"/>
                        </a:lnTo>
                        <a:lnTo>
                          <a:pt x="678" y="84"/>
                        </a:lnTo>
                        <a:lnTo>
                          <a:pt x="680" y="85"/>
                        </a:lnTo>
                        <a:lnTo>
                          <a:pt x="682" y="86"/>
                        </a:lnTo>
                        <a:lnTo>
                          <a:pt x="683" y="86"/>
                        </a:lnTo>
                        <a:lnTo>
                          <a:pt x="685" y="87"/>
                        </a:lnTo>
                        <a:lnTo>
                          <a:pt x="686" y="88"/>
                        </a:lnTo>
                        <a:lnTo>
                          <a:pt x="687" y="90"/>
                        </a:lnTo>
                        <a:lnTo>
                          <a:pt x="688" y="90"/>
                        </a:lnTo>
                        <a:lnTo>
                          <a:pt x="689" y="92"/>
                        </a:lnTo>
                        <a:lnTo>
                          <a:pt x="690" y="93"/>
                        </a:lnTo>
                        <a:lnTo>
                          <a:pt x="691" y="94"/>
                        </a:lnTo>
                        <a:lnTo>
                          <a:pt x="692" y="95"/>
                        </a:lnTo>
                        <a:lnTo>
                          <a:pt x="693" y="97"/>
                        </a:lnTo>
                        <a:lnTo>
                          <a:pt x="693" y="98"/>
                        </a:lnTo>
                        <a:lnTo>
                          <a:pt x="694" y="99"/>
                        </a:lnTo>
                        <a:lnTo>
                          <a:pt x="694" y="101"/>
                        </a:lnTo>
                        <a:lnTo>
                          <a:pt x="695" y="102"/>
                        </a:lnTo>
                        <a:lnTo>
                          <a:pt x="695" y="103"/>
                        </a:lnTo>
                        <a:lnTo>
                          <a:pt x="695" y="105"/>
                        </a:lnTo>
                        <a:lnTo>
                          <a:pt x="696" y="106"/>
                        </a:lnTo>
                        <a:lnTo>
                          <a:pt x="696" y="107"/>
                        </a:lnTo>
                        <a:lnTo>
                          <a:pt x="696" y="109"/>
                        </a:lnTo>
                        <a:lnTo>
                          <a:pt x="696" y="110"/>
                        </a:lnTo>
                        <a:lnTo>
                          <a:pt x="696" y="112"/>
                        </a:lnTo>
                        <a:lnTo>
                          <a:pt x="696" y="113"/>
                        </a:lnTo>
                        <a:close/>
                        <a:moveTo>
                          <a:pt x="393" y="115"/>
                        </a:moveTo>
                        <a:lnTo>
                          <a:pt x="391" y="115"/>
                        </a:lnTo>
                        <a:lnTo>
                          <a:pt x="389" y="115"/>
                        </a:lnTo>
                        <a:lnTo>
                          <a:pt x="388" y="115"/>
                        </a:lnTo>
                        <a:lnTo>
                          <a:pt x="387" y="115"/>
                        </a:lnTo>
                        <a:lnTo>
                          <a:pt x="386" y="116"/>
                        </a:lnTo>
                        <a:lnTo>
                          <a:pt x="385" y="116"/>
                        </a:lnTo>
                        <a:lnTo>
                          <a:pt x="384" y="116"/>
                        </a:lnTo>
                        <a:lnTo>
                          <a:pt x="383" y="117"/>
                        </a:lnTo>
                        <a:lnTo>
                          <a:pt x="382" y="117"/>
                        </a:lnTo>
                        <a:lnTo>
                          <a:pt x="381" y="117"/>
                        </a:lnTo>
                        <a:lnTo>
                          <a:pt x="380" y="118"/>
                        </a:lnTo>
                        <a:lnTo>
                          <a:pt x="379" y="119"/>
                        </a:lnTo>
                        <a:lnTo>
                          <a:pt x="378" y="120"/>
                        </a:lnTo>
                        <a:lnTo>
                          <a:pt x="377" y="122"/>
                        </a:lnTo>
                        <a:lnTo>
                          <a:pt x="376" y="124"/>
                        </a:lnTo>
                        <a:lnTo>
                          <a:pt x="375" y="126"/>
                        </a:lnTo>
                        <a:lnTo>
                          <a:pt x="373" y="128"/>
                        </a:lnTo>
                        <a:lnTo>
                          <a:pt x="372" y="130"/>
                        </a:lnTo>
                        <a:lnTo>
                          <a:pt x="371" y="132"/>
                        </a:lnTo>
                        <a:lnTo>
                          <a:pt x="370" y="134"/>
                        </a:lnTo>
                        <a:lnTo>
                          <a:pt x="369" y="137"/>
                        </a:lnTo>
                        <a:lnTo>
                          <a:pt x="368" y="139"/>
                        </a:lnTo>
                        <a:lnTo>
                          <a:pt x="368" y="142"/>
                        </a:lnTo>
                        <a:lnTo>
                          <a:pt x="367" y="145"/>
                        </a:lnTo>
                        <a:lnTo>
                          <a:pt x="366" y="147"/>
                        </a:lnTo>
                        <a:lnTo>
                          <a:pt x="365" y="150"/>
                        </a:lnTo>
                        <a:lnTo>
                          <a:pt x="364" y="153"/>
                        </a:lnTo>
                        <a:lnTo>
                          <a:pt x="364" y="155"/>
                        </a:lnTo>
                        <a:lnTo>
                          <a:pt x="363" y="158"/>
                        </a:lnTo>
                        <a:lnTo>
                          <a:pt x="362" y="164"/>
                        </a:lnTo>
                        <a:lnTo>
                          <a:pt x="361" y="169"/>
                        </a:lnTo>
                        <a:lnTo>
                          <a:pt x="360" y="174"/>
                        </a:lnTo>
                        <a:lnTo>
                          <a:pt x="359" y="178"/>
                        </a:lnTo>
                        <a:lnTo>
                          <a:pt x="358" y="183"/>
                        </a:lnTo>
                        <a:lnTo>
                          <a:pt x="358" y="186"/>
                        </a:lnTo>
                        <a:lnTo>
                          <a:pt x="358" y="188"/>
                        </a:lnTo>
                        <a:lnTo>
                          <a:pt x="357" y="190"/>
                        </a:lnTo>
                        <a:lnTo>
                          <a:pt x="357" y="191"/>
                        </a:lnTo>
                        <a:lnTo>
                          <a:pt x="357" y="192"/>
                        </a:lnTo>
                        <a:lnTo>
                          <a:pt x="357" y="193"/>
                        </a:lnTo>
                        <a:lnTo>
                          <a:pt x="357" y="194"/>
                        </a:lnTo>
                        <a:lnTo>
                          <a:pt x="358" y="195"/>
                        </a:lnTo>
                        <a:lnTo>
                          <a:pt x="358" y="196"/>
                        </a:lnTo>
                        <a:lnTo>
                          <a:pt x="358" y="197"/>
                        </a:lnTo>
                        <a:lnTo>
                          <a:pt x="359" y="197"/>
                        </a:lnTo>
                        <a:lnTo>
                          <a:pt x="359" y="198"/>
                        </a:lnTo>
                        <a:lnTo>
                          <a:pt x="360" y="198"/>
                        </a:lnTo>
                        <a:lnTo>
                          <a:pt x="360" y="199"/>
                        </a:lnTo>
                        <a:lnTo>
                          <a:pt x="361" y="199"/>
                        </a:lnTo>
                        <a:lnTo>
                          <a:pt x="362" y="199"/>
                        </a:lnTo>
                        <a:lnTo>
                          <a:pt x="363" y="200"/>
                        </a:lnTo>
                        <a:lnTo>
                          <a:pt x="364" y="200"/>
                        </a:lnTo>
                        <a:lnTo>
                          <a:pt x="365" y="200"/>
                        </a:lnTo>
                        <a:lnTo>
                          <a:pt x="368" y="200"/>
                        </a:lnTo>
                        <a:lnTo>
                          <a:pt x="371" y="200"/>
                        </a:lnTo>
                        <a:lnTo>
                          <a:pt x="372" y="200"/>
                        </a:lnTo>
                        <a:lnTo>
                          <a:pt x="374" y="200"/>
                        </a:lnTo>
                        <a:lnTo>
                          <a:pt x="375" y="200"/>
                        </a:lnTo>
                        <a:lnTo>
                          <a:pt x="376" y="200"/>
                        </a:lnTo>
                        <a:lnTo>
                          <a:pt x="377" y="200"/>
                        </a:lnTo>
                        <a:lnTo>
                          <a:pt x="379" y="199"/>
                        </a:lnTo>
                        <a:lnTo>
                          <a:pt x="381" y="199"/>
                        </a:lnTo>
                        <a:lnTo>
                          <a:pt x="382" y="198"/>
                        </a:lnTo>
                        <a:lnTo>
                          <a:pt x="383" y="198"/>
                        </a:lnTo>
                        <a:lnTo>
                          <a:pt x="384" y="198"/>
                        </a:lnTo>
                        <a:lnTo>
                          <a:pt x="384" y="197"/>
                        </a:lnTo>
                        <a:lnTo>
                          <a:pt x="385" y="196"/>
                        </a:lnTo>
                        <a:lnTo>
                          <a:pt x="386" y="196"/>
                        </a:lnTo>
                        <a:lnTo>
                          <a:pt x="387" y="195"/>
                        </a:lnTo>
                        <a:lnTo>
                          <a:pt x="388" y="193"/>
                        </a:lnTo>
                        <a:lnTo>
                          <a:pt x="389" y="192"/>
                        </a:lnTo>
                        <a:lnTo>
                          <a:pt x="390" y="190"/>
                        </a:lnTo>
                        <a:lnTo>
                          <a:pt x="391" y="188"/>
                        </a:lnTo>
                        <a:lnTo>
                          <a:pt x="392" y="186"/>
                        </a:lnTo>
                        <a:lnTo>
                          <a:pt x="393" y="183"/>
                        </a:lnTo>
                        <a:lnTo>
                          <a:pt x="394" y="181"/>
                        </a:lnTo>
                        <a:lnTo>
                          <a:pt x="395" y="178"/>
                        </a:lnTo>
                        <a:lnTo>
                          <a:pt x="396" y="176"/>
                        </a:lnTo>
                        <a:lnTo>
                          <a:pt x="396" y="173"/>
                        </a:lnTo>
                        <a:lnTo>
                          <a:pt x="397" y="170"/>
                        </a:lnTo>
                        <a:lnTo>
                          <a:pt x="398" y="168"/>
                        </a:lnTo>
                        <a:lnTo>
                          <a:pt x="399" y="165"/>
                        </a:lnTo>
                        <a:lnTo>
                          <a:pt x="400" y="162"/>
                        </a:lnTo>
                        <a:lnTo>
                          <a:pt x="400" y="159"/>
                        </a:lnTo>
                        <a:lnTo>
                          <a:pt x="402" y="153"/>
                        </a:lnTo>
                        <a:lnTo>
                          <a:pt x="403" y="148"/>
                        </a:lnTo>
                        <a:lnTo>
                          <a:pt x="404" y="142"/>
                        </a:lnTo>
                        <a:lnTo>
                          <a:pt x="405" y="137"/>
                        </a:lnTo>
                        <a:lnTo>
                          <a:pt x="405" y="133"/>
                        </a:lnTo>
                        <a:lnTo>
                          <a:pt x="406" y="129"/>
                        </a:lnTo>
                        <a:lnTo>
                          <a:pt x="406" y="127"/>
                        </a:lnTo>
                        <a:lnTo>
                          <a:pt x="406" y="126"/>
                        </a:lnTo>
                        <a:lnTo>
                          <a:pt x="406" y="125"/>
                        </a:lnTo>
                        <a:lnTo>
                          <a:pt x="406" y="124"/>
                        </a:lnTo>
                        <a:lnTo>
                          <a:pt x="406" y="122"/>
                        </a:lnTo>
                        <a:lnTo>
                          <a:pt x="406" y="121"/>
                        </a:lnTo>
                        <a:lnTo>
                          <a:pt x="406" y="120"/>
                        </a:lnTo>
                        <a:lnTo>
                          <a:pt x="406" y="119"/>
                        </a:lnTo>
                        <a:lnTo>
                          <a:pt x="406" y="118"/>
                        </a:lnTo>
                        <a:lnTo>
                          <a:pt x="405" y="118"/>
                        </a:lnTo>
                        <a:lnTo>
                          <a:pt x="405" y="117"/>
                        </a:lnTo>
                        <a:lnTo>
                          <a:pt x="404" y="117"/>
                        </a:lnTo>
                        <a:lnTo>
                          <a:pt x="404" y="116"/>
                        </a:lnTo>
                        <a:lnTo>
                          <a:pt x="403" y="116"/>
                        </a:lnTo>
                        <a:lnTo>
                          <a:pt x="402" y="116"/>
                        </a:lnTo>
                        <a:lnTo>
                          <a:pt x="401" y="115"/>
                        </a:lnTo>
                        <a:lnTo>
                          <a:pt x="399" y="115"/>
                        </a:lnTo>
                        <a:lnTo>
                          <a:pt x="398" y="115"/>
                        </a:lnTo>
                        <a:lnTo>
                          <a:pt x="396" y="115"/>
                        </a:lnTo>
                        <a:lnTo>
                          <a:pt x="393" y="115"/>
                        </a:lnTo>
                        <a:close/>
                        <a:moveTo>
                          <a:pt x="476" y="113"/>
                        </a:moveTo>
                        <a:lnTo>
                          <a:pt x="476" y="114"/>
                        </a:lnTo>
                        <a:lnTo>
                          <a:pt x="476" y="117"/>
                        </a:lnTo>
                        <a:lnTo>
                          <a:pt x="475" y="119"/>
                        </a:lnTo>
                        <a:lnTo>
                          <a:pt x="475" y="121"/>
                        </a:lnTo>
                        <a:lnTo>
                          <a:pt x="474" y="123"/>
                        </a:lnTo>
                        <a:lnTo>
                          <a:pt x="474" y="126"/>
                        </a:lnTo>
                        <a:lnTo>
                          <a:pt x="473" y="128"/>
                        </a:lnTo>
                        <a:lnTo>
                          <a:pt x="473" y="131"/>
                        </a:lnTo>
                        <a:lnTo>
                          <a:pt x="472" y="133"/>
                        </a:lnTo>
                        <a:lnTo>
                          <a:pt x="471" y="136"/>
                        </a:lnTo>
                        <a:lnTo>
                          <a:pt x="470" y="139"/>
                        </a:lnTo>
                        <a:lnTo>
                          <a:pt x="469" y="142"/>
                        </a:lnTo>
                        <a:lnTo>
                          <a:pt x="467" y="147"/>
                        </a:lnTo>
                        <a:lnTo>
                          <a:pt x="465" y="153"/>
                        </a:lnTo>
                        <a:lnTo>
                          <a:pt x="463" y="158"/>
                        </a:lnTo>
                        <a:lnTo>
                          <a:pt x="461" y="163"/>
                        </a:lnTo>
                        <a:lnTo>
                          <a:pt x="459" y="168"/>
                        </a:lnTo>
                        <a:lnTo>
                          <a:pt x="457" y="173"/>
                        </a:lnTo>
                        <a:lnTo>
                          <a:pt x="455" y="177"/>
                        </a:lnTo>
                        <a:lnTo>
                          <a:pt x="453" y="181"/>
                        </a:lnTo>
                        <a:lnTo>
                          <a:pt x="451" y="184"/>
                        </a:lnTo>
                        <a:lnTo>
                          <a:pt x="450" y="187"/>
                        </a:lnTo>
                        <a:lnTo>
                          <a:pt x="448" y="192"/>
                        </a:lnTo>
                        <a:lnTo>
                          <a:pt x="445" y="196"/>
                        </a:lnTo>
                        <a:lnTo>
                          <a:pt x="442" y="200"/>
                        </a:lnTo>
                        <a:lnTo>
                          <a:pt x="440" y="204"/>
                        </a:lnTo>
                        <a:lnTo>
                          <a:pt x="437" y="207"/>
                        </a:lnTo>
                        <a:lnTo>
                          <a:pt x="435" y="210"/>
                        </a:lnTo>
                        <a:lnTo>
                          <a:pt x="432" y="213"/>
                        </a:lnTo>
                        <a:lnTo>
                          <a:pt x="429" y="216"/>
                        </a:lnTo>
                        <a:lnTo>
                          <a:pt x="426" y="218"/>
                        </a:lnTo>
                        <a:lnTo>
                          <a:pt x="423" y="221"/>
                        </a:lnTo>
                        <a:lnTo>
                          <a:pt x="420" y="223"/>
                        </a:lnTo>
                        <a:lnTo>
                          <a:pt x="417" y="225"/>
                        </a:lnTo>
                        <a:lnTo>
                          <a:pt x="414" y="227"/>
                        </a:lnTo>
                        <a:lnTo>
                          <a:pt x="411" y="228"/>
                        </a:lnTo>
                        <a:lnTo>
                          <a:pt x="408" y="229"/>
                        </a:lnTo>
                        <a:lnTo>
                          <a:pt x="405" y="231"/>
                        </a:lnTo>
                        <a:lnTo>
                          <a:pt x="402" y="232"/>
                        </a:lnTo>
                        <a:lnTo>
                          <a:pt x="399" y="233"/>
                        </a:lnTo>
                        <a:lnTo>
                          <a:pt x="395" y="234"/>
                        </a:lnTo>
                        <a:lnTo>
                          <a:pt x="392" y="234"/>
                        </a:lnTo>
                        <a:lnTo>
                          <a:pt x="389" y="235"/>
                        </a:lnTo>
                        <a:lnTo>
                          <a:pt x="385" y="235"/>
                        </a:lnTo>
                        <a:lnTo>
                          <a:pt x="382" y="236"/>
                        </a:lnTo>
                        <a:lnTo>
                          <a:pt x="379" y="236"/>
                        </a:lnTo>
                        <a:lnTo>
                          <a:pt x="375" y="236"/>
                        </a:lnTo>
                        <a:lnTo>
                          <a:pt x="372" y="236"/>
                        </a:lnTo>
                        <a:lnTo>
                          <a:pt x="368" y="237"/>
                        </a:lnTo>
                        <a:lnTo>
                          <a:pt x="364" y="237"/>
                        </a:lnTo>
                        <a:lnTo>
                          <a:pt x="357" y="237"/>
                        </a:lnTo>
                        <a:lnTo>
                          <a:pt x="350" y="237"/>
                        </a:lnTo>
                        <a:lnTo>
                          <a:pt x="346" y="237"/>
                        </a:lnTo>
                        <a:lnTo>
                          <a:pt x="342" y="237"/>
                        </a:lnTo>
                        <a:lnTo>
                          <a:pt x="339" y="237"/>
                        </a:lnTo>
                        <a:lnTo>
                          <a:pt x="337" y="237"/>
                        </a:lnTo>
                        <a:lnTo>
                          <a:pt x="335" y="236"/>
                        </a:lnTo>
                        <a:lnTo>
                          <a:pt x="332" y="236"/>
                        </a:lnTo>
                        <a:lnTo>
                          <a:pt x="330" y="236"/>
                        </a:lnTo>
                        <a:lnTo>
                          <a:pt x="327" y="236"/>
                        </a:lnTo>
                        <a:lnTo>
                          <a:pt x="324" y="235"/>
                        </a:lnTo>
                        <a:lnTo>
                          <a:pt x="322" y="235"/>
                        </a:lnTo>
                        <a:lnTo>
                          <a:pt x="319" y="234"/>
                        </a:lnTo>
                        <a:lnTo>
                          <a:pt x="317" y="234"/>
                        </a:lnTo>
                        <a:lnTo>
                          <a:pt x="314" y="233"/>
                        </a:lnTo>
                        <a:lnTo>
                          <a:pt x="312" y="232"/>
                        </a:lnTo>
                        <a:lnTo>
                          <a:pt x="309" y="232"/>
                        </a:lnTo>
                        <a:lnTo>
                          <a:pt x="307" y="230"/>
                        </a:lnTo>
                        <a:lnTo>
                          <a:pt x="305" y="229"/>
                        </a:lnTo>
                        <a:lnTo>
                          <a:pt x="302" y="228"/>
                        </a:lnTo>
                        <a:lnTo>
                          <a:pt x="300" y="227"/>
                        </a:lnTo>
                        <a:lnTo>
                          <a:pt x="298" y="225"/>
                        </a:lnTo>
                        <a:lnTo>
                          <a:pt x="297" y="224"/>
                        </a:lnTo>
                        <a:lnTo>
                          <a:pt x="295" y="222"/>
                        </a:lnTo>
                        <a:lnTo>
                          <a:pt x="293" y="220"/>
                        </a:lnTo>
                        <a:lnTo>
                          <a:pt x="292" y="218"/>
                        </a:lnTo>
                        <a:lnTo>
                          <a:pt x="291" y="215"/>
                        </a:lnTo>
                        <a:lnTo>
                          <a:pt x="290" y="213"/>
                        </a:lnTo>
                        <a:lnTo>
                          <a:pt x="289" y="210"/>
                        </a:lnTo>
                        <a:lnTo>
                          <a:pt x="288" y="207"/>
                        </a:lnTo>
                        <a:lnTo>
                          <a:pt x="288" y="204"/>
                        </a:lnTo>
                        <a:lnTo>
                          <a:pt x="288" y="201"/>
                        </a:lnTo>
                        <a:lnTo>
                          <a:pt x="288" y="200"/>
                        </a:lnTo>
                        <a:lnTo>
                          <a:pt x="288" y="198"/>
                        </a:lnTo>
                        <a:lnTo>
                          <a:pt x="288" y="196"/>
                        </a:lnTo>
                        <a:lnTo>
                          <a:pt x="288" y="195"/>
                        </a:lnTo>
                        <a:lnTo>
                          <a:pt x="289" y="193"/>
                        </a:lnTo>
                        <a:lnTo>
                          <a:pt x="289" y="191"/>
                        </a:lnTo>
                        <a:lnTo>
                          <a:pt x="290" y="189"/>
                        </a:lnTo>
                        <a:lnTo>
                          <a:pt x="290" y="187"/>
                        </a:lnTo>
                        <a:lnTo>
                          <a:pt x="291" y="185"/>
                        </a:lnTo>
                        <a:lnTo>
                          <a:pt x="292" y="183"/>
                        </a:lnTo>
                        <a:lnTo>
                          <a:pt x="292" y="180"/>
                        </a:lnTo>
                        <a:lnTo>
                          <a:pt x="293" y="178"/>
                        </a:lnTo>
                        <a:lnTo>
                          <a:pt x="295" y="174"/>
                        </a:lnTo>
                        <a:lnTo>
                          <a:pt x="296" y="169"/>
                        </a:lnTo>
                        <a:lnTo>
                          <a:pt x="298" y="164"/>
                        </a:lnTo>
                        <a:lnTo>
                          <a:pt x="300" y="159"/>
                        </a:lnTo>
                        <a:lnTo>
                          <a:pt x="302" y="154"/>
                        </a:lnTo>
                        <a:lnTo>
                          <a:pt x="304" y="149"/>
                        </a:lnTo>
                        <a:lnTo>
                          <a:pt x="307" y="144"/>
                        </a:lnTo>
                        <a:lnTo>
                          <a:pt x="309" y="138"/>
                        </a:lnTo>
                        <a:lnTo>
                          <a:pt x="311" y="133"/>
                        </a:lnTo>
                        <a:lnTo>
                          <a:pt x="313" y="128"/>
                        </a:lnTo>
                        <a:lnTo>
                          <a:pt x="314" y="127"/>
                        </a:lnTo>
                        <a:lnTo>
                          <a:pt x="315" y="125"/>
                        </a:lnTo>
                        <a:lnTo>
                          <a:pt x="315" y="124"/>
                        </a:lnTo>
                        <a:lnTo>
                          <a:pt x="316" y="122"/>
                        </a:lnTo>
                        <a:lnTo>
                          <a:pt x="317" y="120"/>
                        </a:lnTo>
                        <a:lnTo>
                          <a:pt x="318" y="119"/>
                        </a:lnTo>
                        <a:lnTo>
                          <a:pt x="319" y="117"/>
                        </a:lnTo>
                        <a:lnTo>
                          <a:pt x="321" y="115"/>
                        </a:lnTo>
                        <a:lnTo>
                          <a:pt x="322" y="113"/>
                        </a:lnTo>
                        <a:lnTo>
                          <a:pt x="324" y="111"/>
                        </a:lnTo>
                        <a:lnTo>
                          <a:pt x="326" y="108"/>
                        </a:lnTo>
                        <a:lnTo>
                          <a:pt x="327" y="106"/>
                        </a:lnTo>
                        <a:lnTo>
                          <a:pt x="330" y="104"/>
                        </a:lnTo>
                        <a:lnTo>
                          <a:pt x="332" y="102"/>
                        </a:lnTo>
                        <a:lnTo>
                          <a:pt x="334" y="100"/>
                        </a:lnTo>
                        <a:lnTo>
                          <a:pt x="337" y="98"/>
                        </a:lnTo>
                        <a:lnTo>
                          <a:pt x="340" y="95"/>
                        </a:lnTo>
                        <a:lnTo>
                          <a:pt x="343" y="93"/>
                        </a:lnTo>
                        <a:lnTo>
                          <a:pt x="346" y="91"/>
                        </a:lnTo>
                        <a:lnTo>
                          <a:pt x="350" y="89"/>
                        </a:lnTo>
                        <a:lnTo>
                          <a:pt x="353" y="87"/>
                        </a:lnTo>
                        <a:lnTo>
                          <a:pt x="357" y="86"/>
                        </a:lnTo>
                        <a:lnTo>
                          <a:pt x="361" y="84"/>
                        </a:lnTo>
                        <a:lnTo>
                          <a:pt x="366" y="83"/>
                        </a:lnTo>
                        <a:lnTo>
                          <a:pt x="370" y="81"/>
                        </a:lnTo>
                        <a:lnTo>
                          <a:pt x="375" y="80"/>
                        </a:lnTo>
                        <a:lnTo>
                          <a:pt x="380" y="79"/>
                        </a:lnTo>
                        <a:lnTo>
                          <a:pt x="386" y="78"/>
                        </a:lnTo>
                        <a:lnTo>
                          <a:pt x="391" y="77"/>
                        </a:lnTo>
                        <a:lnTo>
                          <a:pt x="397" y="77"/>
                        </a:lnTo>
                        <a:lnTo>
                          <a:pt x="404" y="76"/>
                        </a:lnTo>
                        <a:lnTo>
                          <a:pt x="410" y="76"/>
                        </a:lnTo>
                        <a:lnTo>
                          <a:pt x="413" y="76"/>
                        </a:lnTo>
                        <a:lnTo>
                          <a:pt x="416" y="76"/>
                        </a:lnTo>
                        <a:lnTo>
                          <a:pt x="418" y="76"/>
                        </a:lnTo>
                        <a:lnTo>
                          <a:pt x="421" y="76"/>
                        </a:lnTo>
                        <a:lnTo>
                          <a:pt x="424" y="77"/>
                        </a:lnTo>
                        <a:lnTo>
                          <a:pt x="427" y="77"/>
                        </a:lnTo>
                        <a:lnTo>
                          <a:pt x="430" y="77"/>
                        </a:lnTo>
                        <a:lnTo>
                          <a:pt x="433" y="77"/>
                        </a:lnTo>
                        <a:lnTo>
                          <a:pt x="436" y="78"/>
                        </a:lnTo>
                        <a:lnTo>
                          <a:pt x="438" y="78"/>
                        </a:lnTo>
                        <a:lnTo>
                          <a:pt x="441" y="79"/>
                        </a:lnTo>
                        <a:lnTo>
                          <a:pt x="444" y="79"/>
                        </a:lnTo>
                        <a:lnTo>
                          <a:pt x="446" y="80"/>
                        </a:lnTo>
                        <a:lnTo>
                          <a:pt x="449" y="81"/>
                        </a:lnTo>
                        <a:lnTo>
                          <a:pt x="451" y="82"/>
                        </a:lnTo>
                        <a:lnTo>
                          <a:pt x="454" y="82"/>
                        </a:lnTo>
                        <a:lnTo>
                          <a:pt x="456" y="84"/>
                        </a:lnTo>
                        <a:lnTo>
                          <a:pt x="458" y="85"/>
                        </a:lnTo>
                        <a:lnTo>
                          <a:pt x="461" y="86"/>
                        </a:lnTo>
                        <a:lnTo>
                          <a:pt x="463" y="87"/>
                        </a:lnTo>
                        <a:lnTo>
                          <a:pt x="465" y="89"/>
                        </a:lnTo>
                        <a:lnTo>
                          <a:pt x="466" y="90"/>
                        </a:lnTo>
                        <a:lnTo>
                          <a:pt x="468" y="92"/>
                        </a:lnTo>
                        <a:lnTo>
                          <a:pt x="470" y="93"/>
                        </a:lnTo>
                        <a:lnTo>
                          <a:pt x="471" y="95"/>
                        </a:lnTo>
                        <a:lnTo>
                          <a:pt x="472" y="97"/>
                        </a:lnTo>
                        <a:lnTo>
                          <a:pt x="473" y="100"/>
                        </a:lnTo>
                        <a:lnTo>
                          <a:pt x="474" y="102"/>
                        </a:lnTo>
                        <a:lnTo>
                          <a:pt x="475" y="104"/>
                        </a:lnTo>
                        <a:lnTo>
                          <a:pt x="475" y="107"/>
                        </a:lnTo>
                        <a:lnTo>
                          <a:pt x="476" y="110"/>
                        </a:lnTo>
                        <a:lnTo>
                          <a:pt x="476" y="113"/>
                        </a:lnTo>
                        <a:close/>
                        <a:moveTo>
                          <a:pt x="164" y="112"/>
                        </a:moveTo>
                        <a:lnTo>
                          <a:pt x="164" y="108"/>
                        </a:lnTo>
                        <a:lnTo>
                          <a:pt x="164" y="104"/>
                        </a:lnTo>
                        <a:lnTo>
                          <a:pt x="163" y="102"/>
                        </a:lnTo>
                        <a:lnTo>
                          <a:pt x="163" y="100"/>
                        </a:lnTo>
                        <a:lnTo>
                          <a:pt x="163" y="99"/>
                        </a:lnTo>
                        <a:lnTo>
                          <a:pt x="163" y="97"/>
                        </a:lnTo>
                        <a:lnTo>
                          <a:pt x="162" y="95"/>
                        </a:lnTo>
                        <a:lnTo>
                          <a:pt x="162" y="94"/>
                        </a:lnTo>
                        <a:lnTo>
                          <a:pt x="161" y="93"/>
                        </a:lnTo>
                        <a:lnTo>
                          <a:pt x="161" y="92"/>
                        </a:lnTo>
                        <a:lnTo>
                          <a:pt x="160" y="91"/>
                        </a:lnTo>
                        <a:lnTo>
                          <a:pt x="160" y="90"/>
                        </a:lnTo>
                        <a:lnTo>
                          <a:pt x="159" y="90"/>
                        </a:lnTo>
                        <a:lnTo>
                          <a:pt x="158" y="90"/>
                        </a:lnTo>
                        <a:lnTo>
                          <a:pt x="157" y="89"/>
                        </a:lnTo>
                        <a:lnTo>
                          <a:pt x="156" y="89"/>
                        </a:lnTo>
                        <a:lnTo>
                          <a:pt x="154" y="89"/>
                        </a:lnTo>
                        <a:lnTo>
                          <a:pt x="152" y="90"/>
                        </a:lnTo>
                        <a:lnTo>
                          <a:pt x="149" y="90"/>
                        </a:lnTo>
                        <a:lnTo>
                          <a:pt x="147" y="91"/>
                        </a:lnTo>
                        <a:lnTo>
                          <a:pt x="144" y="91"/>
                        </a:lnTo>
                        <a:lnTo>
                          <a:pt x="141" y="92"/>
                        </a:lnTo>
                        <a:lnTo>
                          <a:pt x="139" y="94"/>
                        </a:lnTo>
                        <a:lnTo>
                          <a:pt x="136" y="95"/>
                        </a:lnTo>
                        <a:lnTo>
                          <a:pt x="133" y="96"/>
                        </a:lnTo>
                        <a:lnTo>
                          <a:pt x="131" y="98"/>
                        </a:lnTo>
                        <a:lnTo>
                          <a:pt x="128" y="99"/>
                        </a:lnTo>
                        <a:lnTo>
                          <a:pt x="125" y="101"/>
                        </a:lnTo>
                        <a:lnTo>
                          <a:pt x="122" y="102"/>
                        </a:lnTo>
                        <a:lnTo>
                          <a:pt x="120" y="104"/>
                        </a:lnTo>
                        <a:lnTo>
                          <a:pt x="117" y="106"/>
                        </a:lnTo>
                        <a:lnTo>
                          <a:pt x="114" y="107"/>
                        </a:lnTo>
                        <a:lnTo>
                          <a:pt x="112" y="109"/>
                        </a:lnTo>
                        <a:lnTo>
                          <a:pt x="109" y="111"/>
                        </a:lnTo>
                        <a:lnTo>
                          <a:pt x="107" y="113"/>
                        </a:lnTo>
                        <a:lnTo>
                          <a:pt x="105" y="115"/>
                        </a:lnTo>
                        <a:lnTo>
                          <a:pt x="100" y="118"/>
                        </a:lnTo>
                        <a:lnTo>
                          <a:pt x="97" y="121"/>
                        </a:lnTo>
                        <a:lnTo>
                          <a:pt x="93" y="124"/>
                        </a:lnTo>
                        <a:lnTo>
                          <a:pt x="90" y="126"/>
                        </a:lnTo>
                        <a:lnTo>
                          <a:pt x="88" y="128"/>
                        </a:lnTo>
                        <a:lnTo>
                          <a:pt x="87" y="129"/>
                        </a:lnTo>
                        <a:lnTo>
                          <a:pt x="87" y="130"/>
                        </a:lnTo>
                        <a:lnTo>
                          <a:pt x="86" y="130"/>
                        </a:lnTo>
                        <a:lnTo>
                          <a:pt x="86" y="131"/>
                        </a:lnTo>
                        <a:lnTo>
                          <a:pt x="86" y="132"/>
                        </a:lnTo>
                        <a:lnTo>
                          <a:pt x="87" y="132"/>
                        </a:lnTo>
                        <a:lnTo>
                          <a:pt x="88" y="132"/>
                        </a:lnTo>
                        <a:lnTo>
                          <a:pt x="89" y="132"/>
                        </a:lnTo>
                        <a:lnTo>
                          <a:pt x="91" y="132"/>
                        </a:lnTo>
                        <a:lnTo>
                          <a:pt x="143" y="132"/>
                        </a:lnTo>
                        <a:lnTo>
                          <a:pt x="147" y="132"/>
                        </a:lnTo>
                        <a:lnTo>
                          <a:pt x="150" y="132"/>
                        </a:lnTo>
                        <a:lnTo>
                          <a:pt x="151" y="132"/>
                        </a:lnTo>
                        <a:lnTo>
                          <a:pt x="152" y="132"/>
                        </a:lnTo>
                        <a:lnTo>
                          <a:pt x="153" y="131"/>
                        </a:lnTo>
                        <a:lnTo>
                          <a:pt x="154" y="131"/>
                        </a:lnTo>
                        <a:lnTo>
                          <a:pt x="155" y="131"/>
                        </a:lnTo>
                        <a:lnTo>
                          <a:pt x="156" y="131"/>
                        </a:lnTo>
                        <a:lnTo>
                          <a:pt x="157" y="130"/>
                        </a:lnTo>
                        <a:lnTo>
                          <a:pt x="158" y="130"/>
                        </a:lnTo>
                        <a:lnTo>
                          <a:pt x="159" y="130"/>
                        </a:lnTo>
                        <a:lnTo>
                          <a:pt x="159" y="129"/>
                        </a:lnTo>
                        <a:lnTo>
                          <a:pt x="160" y="129"/>
                        </a:lnTo>
                        <a:lnTo>
                          <a:pt x="161" y="128"/>
                        </a:lnTo>
                        <a:lnTo>
                          <a:pt x="161" y="127"/>
                        </a:lnTo>
                        <a:lnTo>
                          <a:pt x="162" y="126"/>
                        </a:lnTo>
                        <a:lnTo>
                          <a:pt x="162" y="125"/>
                        </a:lnTo>
                        <a:lnTo>
                          <a:pt x="163" y="124"/>
                        </a:lnTo>
                        <a:lnTo>
                          <a:pt x="163" y="123"/>
                        </a:lnTo>
                        <a:lnTo>
                          <a:pt x="163" y="122"/>
                        </a:lnTo>
                        <a:lnTo>
                          <a:pt x="163" y="121"/>
                        </a:lnTo>
                        <a:lnTo>
                          <a:pt x="163" y="120"/>
                        </a:lnTo>
                        <a:lnTo>
                          <a:pt x="164" y="119"/>
                        </a:lnTo>
                        <a:lnTo>
                          <a:pt x="164" y="117"/>
                        </a:lnTo>
                        <a:lnTo>
                          <a:pt x="164" y="115"/>
                        </a:lnTo>
                        <a:lnTo>
                          <a:pt x="164" y="112"/>
                        </a:lnTo>
                        <a:close/>
                        <a:moveTo>
                          <a:pt x="220" y="117"/>
                        </a:moveTo>
                        <a:lnTo>
                          <a:pt x="220" y="121"/>
                        </a:lnTo>
                        <a:lnTo>
                          <a:pt x="220" y="124"/>
                        </a:lnTo>
                        <a:lnTo>
                          <a:pt x="219" y="128"/>
                        </a:lnTo>
                        <a:lnTo>
                          <a:pt x="219" y="132"/>
                        </a:lnTo>
                        <a:lnTo>
                          <a:pt x="218" y="135"/>
                        </a:lnTo>
                        <a:lnTo>
                          <a:pt x="217" y="138"/>
                        </a:lnTo>
                        <a:lnTo>
                          <a:pt x="216" y="141"/>
                        </a:lnTo>
                        <a:lnTo>
                          <a:pt x="215" y="144"/>
                        </a:lnTo>
                        <a:lnTo>
                          <a:pt x="214" y="147"/>
                        </a:lnTo>
                        <a:lnTo>
                          <a:pt x="213" y="149"/>
                        </a:lnTo>
                        <a:lnTo>
                          <a:pt x="211" y="151"/>
                        </a:lnTo>
                        <a:lnTo>
                          <a:pt x="210" y="153"/>
                        </a:lnTo>
                        <a:lnTo>
                          <a:pt x="208" y="155"/>
                        </a:lnTo>
                        <a:lnTo>
                          <a:pt x="206" y="157"/>
                        </a:lnTo>
                        <a:lnTo>
                          <a:pt x="204" y="159"/>
                        </a:lnTo>
                        <a:lnTo>
                          <a:pt x="202" y="160"/>
                        </a:lnTo>
                        <a:lnTo>
                          <a:pt x="200" y="162"/>
                        </a:lnTo>
                        <a:lnTo>
                          <a:pt x="198" y="163"/>
                        </a:lnTo>
                        <a:lnTo>
                          <a:pt x="196" y="164"/>
                        </a:lnTo>
                        <a:lnTo>
                          <a:pt x="194" y="165"/>
                        </a:lnTo>
                        <a:lnTo>
                          <a:pt x="191" y="166"/>
                        </a:lnTo>
                        <a:lnTo>
                          <a:pt x="189" y="167"/>
                        </a:lnTo>
                        <a:lnTo>
                          <a:pt x="186" y="168"/>
                        </a:lnTo>
                        <a:lnTo>
                          <a:pt x="184" y="169"/>
                        </a:lnTo>
                        <a:lnTo>
                          <a:pt x="181" y="169"/>
                        </a:lnTo>
                        <a:lnTo>
                          <a:pt x="178" y="170"/>
                        </a:lnTo>
                        <a:lnTo>
                          <a:pt x="176" y="170"/>
                        </a:lnTo>
                        <a:lnTo>
                          <a:pt x="173" y="170"/>
                        </a:lnTo>
                        <a:lnTo>
                          <a:pt x="170" y="170"/>
                        </a:lnTo>
                        <a:lnTo>
                          <a:pt x="167" y="171"/>
                        </a:lnTo>
                        <a:lnTo>
                          <a:pt x="164" y="171"/>
                        </a:lnTo>
                        <a:lnTo>
                          <a:pt x="161" y="171"/>
                        </a:lnTo>
                        <a:lnTo>
                          <a:pt x="140" y="171"/>
                        </a:lnTo>
                        <a:lnTo>
                          <a:pt x="135" y="171"/>
                        </a:lnTo>
                        <a:lnTo>
                          <a:pt x="131" y="171"/>
                        </a:lnTo>
                        <a:lnTo>
                          <a:pt x="126" y="171"/>
                        </a:lnTo>
                        <a:lnTo>
                          <a:pt x="120" y="171"/>
                        </a:lnTo>
                        <a:lnTo>
                          <a:pt x="115" y="170"/>
                        </a:lnTo>
                        <a:lnTo>
                          <a:pt x="110" y="170"/>
                        </a:lnTo>
                        <a:lnTo>
                          <a:pt x="104" y="170"/>
                        </a:lnTo>
                        <a:lnTo>
                          <a:pt x="99" y="170"/>
                        </a:lnTo>
                        <a:lnTo>
                          <a:pt x="94" y="170"/>
                        </a:lnTo>
                        <a:lnTo>
                          <a:pt x="89" y="170"/>
                        </a:lnTo>
                        <a:lnTo>
                          <a:pt x="85" y="170"/>
                        </a:lnTo>
                        <a:lnTo>
                          <a:pt x="82" y="170"/>
                        </a:lnTo>
                        <a:lnTo>
                          <a:pt x="79" y="170"/>
                        </a:lnTo>
                        <a:lnTo>
                          <a:pt x="76" y="170"/>
                        </a:lnTo>
                        <a:lnTo>
                          <a:pt x="75" y="170"/>
                        </a:lnTo>
                        <a:lnTo>
                          <a:pt x="74" y="170"/>
                        </a:lnTo>
                        <a:lnTo>
                          <a:pt x="72" y="170"/>
                        </a:lnTo>
                        <a:lnTo>
                          <a:pt x="70" y="169"/>
                        </a:lnTo>
                        <a:lnTo>
                          <a:pt x="70" y="170"/>
                        </a:lnTo>
                        <a:lnTo>
                          <a:pt x="69" y="170"/>
                        </a:lnTo>
                        <a:lnTo>
                          <a:pt x="69" y="171"/>
                        </a:lnTo>
                        <a:lnTo>
                          <a:pt x="69" y="172"/>
                        </a:lnTo>
                        <a:lnTo>
                          <a:pt x="69" y="174"/>
                        </a:lnTo>
                        <a:lnTo>
                          <a:pt x="69" y="175"/>
                        </a:lnTo>
                        <a:lnTo>
                          <a:pt x="69" y="177"/>
                        </a:lnTo>
                        <a:lnTo>
                          <a:pt x="70" y="178"/>
                        </a:lnTo>
                        <a:lnTo>
                          <a:pt x="70" y="180"/>
                        </a:lnTo>
                        <a:lnTo>
                          <a:pt x="71" y="181"/>
                        </a:lnTo>
                        <a:lnTo>
                          <a:pt x="71" y="183"/>
                        </a:lnTo>
                        <a:lnTo>
                          <a:pt x="72" y="184"/>
                        </a:lnTo>
                        <a:lnTo>
                          <a:pt x="73" y="186"/>
                        </a:lnTo>
                        <a:lnTo>
                          <a:pt x="74" y="187"/>
                        </a:lnTo>
                        <a:lnTo>
                          <a:pt x="75" y="189"/>
                        </a:lnTo>
                        <a:lnTo>
                          <a:pt x="76" y="190"/>
                        </a:lnTo>
                        <a:lnTo>
                          <a:pt x="77" y="192"/>
                        </a:lnTo>
                        <a:lnTo>
                          <a:pt x="79" y="193"/>
                        </a:lnTo>
                        <a:lnTo>
                          <a:pt x="80" y="195"/>
                        </a:lnTo>
                        <a:lnTo>
                          <a:pt x="81" y="196"/>
                        </a:lnTo>
                        <a:lnTo>
                          <a:pt x="83" y="197"/>
                        </a:lnTo>
                        <a:lnTo>
                          <a:pt x="84" y="199"/>
                        </a:lnTo>
                        <a:lnTo>
                          <a:pt x="86" y="200"/>
                        </a:lnTo>
                        <a:lnTo>
                          <a:pt x="88" y="201"/>
                        </a:lnTo>
                        <a:lnTo>
                          <a:pt x="89" y="202"/>
                        </a:lnTo>
                        <a:lnTo>
                          <a:pt x="91" y="203"/>
                        </a:lnTo>
                        <a:lnTo>
                          <a:pt x="93" y="204"/>
                        </a:lnTo>
                        <a:lnTo>
                          <a:pt x="95" y="205"/>
                        </a:lnTo>
                        <a:lnTo>
                          <a:pt x="97" y="206"/>
                        </a:lnTo>
                        <a:lnTo>
                          <a:pt x="99" y="206"/>
                        </a:lnTo>
                        <a:lnTo>
                          <a:pt x="101" y="207"/>
                        </a:lnTo>
                        <a:lnTo>
                          <a:pt x="104" y="207"/>
                        </a:lnTo>
                        <a:lnTo>
                          <a:pt x="106" y="207"/>
                        </a:lnTo>
                        <a:lnTo>
                          <a:pt x="108" y="208"/>
                        </a:lnTo>
                        <a:lnTo>
                          <a:pt x="111" y="208"/>
                        </a:lnTo>
                        <a:lnTo>
                          <a:pt x="112" y="208"/>
                        </a:lnTo>
                        <a:lnTo>
                          <a:pt x="114" y="208"/>
                        </a:lnTo>
                        <a:lnTo>
                          <a:pt x="116" y="207"/>
                        </a:lnTo>
                        <a:lnTo>
                          <a:pt x="118" y="207"/>
                        </a:lnTo>
                        <a:lnTo>
                          <a:pt x="119" y="207"/>
                        </a:lnTo>
                        <a:lnTo>
                          <a:pt x="121" y="207"/>
                        </a:lnTo>
                        <a:lnTo>
                          <a:pt x="123" y="206"/>
                        </a:lnTo>
                        <a:lnTo>
                          <a:pt x="124" y="206"/>
                        </a:lnTo>
                        <a:lnTo>
                          <a:pt x="126" y="205"/>
                        </a:lnTo>
                        <a:lnTo>
                          <a:pt x="127" y="205"/>
                        </a:lnTo>
                        <a:lnTo>
                          <a:pt x="128" y="204"/>
                        </a:lnTo>
                        <a:lnTo>
                          <a:pt x="130" y="204"/>
                        </a:lnTo>
                        <a:lnTo>
                          <a:pt x="131" y="203"/>
                        </a:lnTo>
                        <a:lnTo>
                          <a:pt x="132" y="202"/>
                        </a:lnTo>
                        <a:lnTo>
                          <a:pt x="134" y="202"/>
                        </a:lnTo>
                        <a:lnTo>
                          <a:pt x="135" y="201"/>
                        </a:lnTo>
                        <a:lnTo>
                          <a:pt x="137" y="200"/>
                        </a:lnTo>
                        <a:lnTo>
                          <a:pt x="139" y="198"/>
                        </a:lnTo>
                        <a:lnTo>
                          <a:pt x="141" y="197"/>
                        </a:lnTo>
                        <a:lnTo>
                          <a:pt x="142" y="196"/>
                        </a:lnTo>
                        <a:lnTo>
                          <a:pt x="143" y="195"/>
                        </a:lnTo>
                        <a:lnTo>
                          <a:pt x="145" y="194"/>
                        </a:lnTo>
                        <a:lnTo>
                          <a:pt x="145" y="193"/>
                        </a:lnTo>
                        <a:lnTo>
                          <a:pt x="146" y="192"/>
                        </a:lnTo>
                        <a:lnTo>
                          <a:pt x="147" y="192"/>
                        </a:lnTo>
                        <a:lnTo>
                          <a:pt x="150" y="192"/>
                        </a:lnTo>
                        <a:lnTo>
                          <a:pt x="154" y="192"/>
                        </a:lnTo>
                        <a:lnTo>
                          <a:pt x="159" y="191"/>
                        </a:lnTo>
                        <a:lnTo>
                          <a:pt x="165" y="191"/>
                        </a:lnTo>
                        <a:lnTo>
                          <a:pt x="172" y="190"/>
                        </a:lnTo>
                        <a:lnTo>
                          <a:pt x="175" y="190"/>
                        </a:lnTo>
                        <a:lnTo>
                          <a:pt x="178" y="190"/>
                        </a:lnTo>
                        <a:lnTo>
                          <a:pt x="181" y="190"/>
                        </a:lnTo>
                        <a:lnTo>
                          <a:pt x="184" y="190"/>
                        </a:lnTo>
                        <a:lnTo>
                          <a:pt x="187" y="190"/>
                        </a:lnTo>
                        <a:lnTo>
                          <a:pt x="190" y="190"/>
                        </a:lnTo>
                        <a:lnTo>
                          <a:pt x="193" y="190"/>
                        </a:lnTo>
                        <a:lnTo>
                          <a:pt x="195" y="190"/>
                        </a:lnTo>
                        <a:lnTo>
                          <a:pt x="198" y="190"/>
                        </a:lnTo>
                        <a:lnTo>
                          <a:pt x="201" y="191"/>
                        </a:lnTo>
                        <a:lnTo>
                          <a:pt x="204" y="191"/>
                        </a:lnTo>
                        <a:lnTo>
                          <a:pt x="207" y="192"/>
                        </a:lnTo>
                        <a:lnTo>
                          <a:pt x="208" y="192"/>
                        </a:lnTo>
                        <a:lnTo>
                          <a:pt x="209" y="192"/>
                        </a:lnTo>
                        <a:lnTo>
                          <a:pt x="211" y="193"/>
                        </a:lnTo>
                        <a:lnTo>
                          <a:pt x="212" y="193"/>
                        </a:lnTo>
                        <a:lnTo>
                          <a:pt x="213" y="194"/>
                        </a:lnTo>
                        <a:lnTo>
                          <a:pt x="214" y="194"/>
                        </a:lnTo>
                        <a:lnTo>
                          <a:pt x="215" y="195"/>
                        </a:lnTo>
                        <a:lnTo>
                          <a:pt x="216" y="195"/>
                        </a:lnTo>
                        <a:lnTo>
                          <a:pt x="217" y="196"/>
                        </a:lnTo>
                        <a:lnTo>
                          <a:pt x="218" y="197"/>
                        </a:lnTo>
                        <a:lnTo>
                          <a:pt x="219" y="198"/>
                        </a:lnTo>
                        <a:lnTo>
                          <a:pt x="219" y="199"/>
                        </a:lnTo>
                        <a:lnTo>
                          <a:pt x="219" y="200"/>
                        </a:lnTo>
                        <a:lnTo>
                          <a:pt x="219" y="202"/>
                        </a:lnTo>
                        <a:lnTo>
                          <a:pt x="219" y="203"/>
                        </a:lnTo>
                        <a:lnTo>
                          <a:pt x="218" y="205"/>
                        </a:lnTo>
                        <a:lnTo>
                          <a:pt x="217" y="206"/>
                        </a:lnTo>
                        <a:lnTo>
                          <a:pt x="216" y="208"/>
                        </a:lnTo>
                        <a:lnTo>
                          <a:pt x="214" y="210"/>
                        </a:lnTo>
                        <a:lnTo>
                          <a:pt x="212" y="211"/>
                        </a:lnTo>
                        <a:lnTo>
                          <a:pt x="211" y="213"/>
                        </a:lnTo>
                        <a:lnTo>
                          <a:pt x="208" y="215"/>
                        </a:lnTo>
                        <a:lnTo>
                          <a:pt x="206" y="217"/>
                        </a:lnTo>
                        <a:lnTo>
                          <a:pt x="203" y="218"/>
                        </a:lnTo>
                        <a:lnTo>
                          <a:pt x="201" y="220"/>
                        </a:lnTo>
                        <a:lnTo>
                          <a:pt x="198" y="222"/>
                        </a:lnTo>
                        <a:lnTo>
                          <a:pt x="195" y="223"/>
                        </a:lnTo>
                        <a:lnTo>
                          <a:pt x="191" y="225"/>
                        </a:lnTo>
                        <a:lnTo>
                          <a:pt x="188" y="227"/>
                        </a:lnTo>
                        <a:lnTo>
                          <a:pt x="184" y="228"/>
                        </a:lnTo>
                        <a:lnTo>
                          <a:pt x="181" y="229"/>
                        </a:lnTo>
                        <a:lnTo>
                          <a:pt x="177" y="231"/>
                        </a:lnTo>
                        <a:lnTo>
                          <a:pt x="173" y="232"/>
                        </a:lnTo>
                        <a:lnTo>
                          <a:pt x="169" y="234"/>
                        </a:lnTo>
                        <a:lnTo>
                          <a:pt x="166" y="235"/>
                        </a:lnTo>
                        <a:lnTo>
                          <a:pt x="161" y="236"/>
                        </a:lnTo>
                        <a:lnTo>
                          <a:pt x="157" y="237"/>
                        </a:lnTo>
                        <a:lnTo>
                          <a:pt x="153" y="238"/>
                        </a:lnTo>
                        <a:lnTo>
                          <a:pt x="149" y="239"/>
                        </a:lnTo>
                        <a:lnTo>
                          <a:pt x="145" y="239"/>
                        </a:lnTo>
                        <a:lnTo>
                          <a:pt x="141" y="240"/>
                        </a:lnTo>
                        <a:lnTo>
                          <a:pt x="137" y="240"/>
                        </a:lnTo>
                        <a:lnTo>
                          <a:pt x="132" y="241"/>
                        </a:lnTo>
                        <a:lnTo>
                          <a:pt x="128" y="241"/>
                        </a:lnTo>
                        <a:lnTo>
                          <a:pt x="124" y="241"/>
                        </a:lnTo>
                        <a:lnTo>
                          <a:pt x="118" y="241"/>
                        </a:lnTo>
                        <a:lnTo>
                          <a:pt x="112" y="241"/>
                        </a:lnTo>
                        <a:lnTo>
                          <a:pt x="106" y="240"/>
                        </a:lnTo>
                        <a:lnTo>
                          <a:pt x="100" y="239"/>
                        </a:lnTo>
                        <a:lnTo>
                          <a:pt x="94" y="239"/>
                        </a:lnTo>
                        <a:lnTo>
                          <a:pt x="88" y="237"/>
                        </a:lnTo>
                        <a:lnTo>
                          <a:pt x="83" y="236"/>
                        </a:lnTo>
                        <a:lnTo>
                          <a:pt x="77" y="235"/>
                        </a:lnTo>
                        <a:lnTo>
                          <a:pt x="72" y="233"/>
                        </a:lnTo>
                        <a:lnTo>
                          <a:pt x="66" y="231"/>
                        </a:lnTo>
                        <a:lnTo>
                          <a:pt x="61" y="229"/>
                        </a:lnTo>
                        <a:lnTo>
                          <a:pt x="56" y="228"/>
                        </a:lnTo>
                        <a:lnTo>
                          <a:pt x="51" y="225"/>
                        </a:lnTo>
                        <a:lnTo>
                          <a:pt x="47" y="223"/>
                        </a:lnTo>
                        <a:lnTo>
                          <a:pt x="42" y="221"/>
                        </a:lnTo>
                        <a:lnTo>
                          <a:pt x="38" y="218"/>
                        </a:lnTo>
                        <a:lnTo>
                          <a:pt x="33" y="215"/>
                        </a:lnTo>
                        <a:lnTo>
                          <a:pt x="29" y="212"/>
                        </a:lnTo>
                        <a:lnTo>
                          <a:pt x="26" y="209"/>
                        </a:lnTo>
                        <a:lnTo>
                          <a:pt x="22" y="206"/>
                        </a:lnTo>
                        <a:lnTo>
                          <a:pt x="19" y="203"/>
                        </a:lnTo>
                        <a:lnTo>
                          <a:pt x="16" y="200"/>
                        </a:lnTo>
                        <a:lnTo>
                          <a:pt x="13" y="197"/>
                        </a:lnTo>
                        <a:lnTo>
                          <a:pt x="10" y="193"/>
                        </a:lnTo>
                        <a:lnTo>
                          <a:pt x="8" y="190"/>
                        </a:lnTo>
                        <a:lnTo>
                          <a:pt x="6" y="186"/>
                        </a:lnTo>
                        <a:lnTo>
                          <a:pt x="4" y="182"/>
                        </a:lnTo>
                        <a:lnTo>
                          <a:pt x="3" y="178"/>
                        </a:lnTo>
                        <a:lnTo>
                          <a:pt x="1" y="175"/>
                        </a:lnTo>
                        <a:lnTo>
                          <a:pt x="1" y="171"/>
                        </a:lnTo>
                        <a:lnTo>
                          <a:pt x="0" y="167"/>
                        </a:lnTo>
                        <a:lnTo>
                          <a:pt x="0" y="163"/>
                        </a:lnTo>
                        <a:lnTo>
                          <a:pt x="0" y="156"/>
                        </a:lnTo>
                        <a:lnTo>
                          <a:pt x="2" y="150"/>
                        </a:lnTo>
                        <a:lnTo>
                          <a:pt x="3" y="143"/>
                        </a:lnTo>
                        <a:lnTo>
                          <a:pt x="6" y="137"/>
                        </a:lnTo>
                        <a:lnTo>
                          <a:pt x="9" y="131"/>
                        </a:lnTo>
                        <a:lnTo>
                          <a:pt x="13" y="125"/>
                        </a:lnTo>
                        <a:lnTo>
                          <a:pt x="17" y="119"/>
                        </a:lnTo>
                        <a:lnTo>
                          <a:pt x="22" y="113"/>
                        </a:lnTo>
                        <a:lnTo>
                          <a:pt x="28" y="107"/>
                        </a:lnTo>
                        <a:lnTo>
                          <a:pt x="33" y="102"/>
                        </a:lnTo>
                        <a:lnTo>
                          <a:pt x="40" y="97"/>
                        </a:lnTo>
                        <a:lnTo>
                          <a:pt x="46" y="92"/>
                        </a:lnTo>
                        <a:lnTo>
                          <a:pt x="53" y="87"/>
                        </a:lnTo>
                        <a:lnTo>
                          <a:pt x="60" y="82"/>
                        </a:lnTo>
                        <a:lnTo>
                          <a:pt x="67" y="78"/>
                        </a:lnTo>
                        <a:lnTo>
                          <a:pt x="74" y="73"/>
                        </a:lnTo>
                        <a:lnTo>
                          <a:pt x="82" y="69"/>
                        </a:lnTo>
                        <a:lnTo>
                          <a:pt x="89" y="65"/>
                        </a:lnTo>
                        <a:lnTo>
                          <a:pt x="97" y="62"/>
                        </a:lnTo>
                        <a:lnTo>
                          <a:pt x="104" y="58"/>
                        </a:lnTo>
                        <a:lnTo>
                          <a:pt x="112" y="55"/>
                        </a:lnTo>
                        <a:lnTo>
                          <a:pt x="120" y="52"/>
                        </a:lnTo>
                        <a:lnTo>
                          <a:pt x="127" y="50"/>
                        </a:lnTo>
                        <a:lnTo>
                          <a:pt x="134" y="47"/>
                        </a:lnTo>
                        <a:lnTo>
                          <a:pt x="141" y="45"/>
                        </a:lnTo>
                        <a:lnTo>
                          <a:pt x="147" y="43"/>
                        </a:lnTo>
                        <a:lnTo>
                          <a:pt x="154" y="41"/>
                        </a:lnTo>
                        <a:lnTo>
                          <a:pt x="160" y="40"/>
                        </a:lnTo>
                        <a:lnTo>
                          <a:pt x="165" y="39"/>
                        </a:lnTo>
                        <a:lnTo>
                          <a:pt x="170" y="38"/>
                        </a:lnTo>
                        <a:lnTo>
                          <a:pt x="175" y="38"/>
                        </a:lnTo>
                        <a:lnTo>
                          <a:pt x="179" y="38"/>
                        </a:lnTo>
                        <a:lnTo>
                          <a:pt x="182" y="38"/>
                        </a:lnTo>
                        <a:lnTo>
                          <a:pt x="185" y="38"/>
                        </a:lnTo>
                        <a:lnTo>
                          <a:pt x="188" y="39"/>
                        </a:lnTo>
                        <a:lnTo>
                          <a:pt x="191" y="40"/>
                        </a:lnTo>
                        <a:lnTo>
                          <a:pt x="194" y="41"/>
                        </a:lnTo>
                        <a:lnTo>
                          <a:pt x="196" y="43"/>
                        </a:lnTo>
                        <a:lnTo>
                          <a:pt x="198" y="45"/>
                        </a:lnTo>
                        <a:lnTo>
                          <a:pt x="201" y="47"/>
                        </a:lnTo>
                        <a:lnTo>
                          <a:pt x="203" y="49"/>
                        </a:lnTo>
                        <a:lnTo>
                          <a:pt x="205" y="52"/>
                        </a:lnTo>
                        <a:lnTo>
                          <a:pt x="206" y="54"/>
                        </a:lnTo>
                        <a:lnTo>
                          <a:pt x="208" y="57"/>
                        </a:lnTo>
                        <a:lnTo>
                          <a:pt x="209" y="60"/>
                        </a:lnTo>
                        <a:lnTo>
                          <a:pt x="211" y="63"/>
                        </a:lnTo>
                        <a:lnTo>
                          <a:pt x="212" y="66"/>
                        </a:lnTo>
                        <a:lnTo>
                          <a:pt x="213" y="69"/>
                        </a:lnTo>
                        <a:lnTo>
                          <a:pt x="214" y="72"/>
                        </a:lnTo>
                        <a:lnTo>
                          <a:pt x="215" y="76"/>
                        </a:lnTo>
                        <a:lnTo>
                          <a:pt x="216" y="79"/>
                        </a:lnTo>
                        <a:lnTo>
                          <a:pt x="217" y="82"/>
                        </a:lnTo>
                        <a:lnTo>
                          <a:pt x="217" y="85"/>
                        </a:lnTo>
                        <a:lnTo>
                          <a:pt x="218" y="89"/>
                        </a:lnTo>
                        <a:lnTo>
                          <a:pt x="218" y="92"/>
                        </a:lnTo>
                        <a:lnTo>
                          <a:pt x="219" y="95"/>
                        </a:lnTo>
                        <a:lnTo>
                          <a:pt x="219" y="98"/>
                        </a:lnTo>
                        <a:lnTo>
                          <a:pt x="219" y="101"/>
                        </a:lnTo>
                        <a:lnTo>
                          <a:pt x="220" y="104"/>
                        </a:lnTo>
                        <a:lnTo>
                          <a:pt x="220" y="107"/>
                        </a:lnTo>
                        <a:lnTo>
                          <a:pt x="220" y="110"/>
                        </a:lnTo>
                        <a:lnTo>
                          <a:pt x="220" y="112"/>
                        </a:lnTo>
                        <a:lnTo>
                          <a:pt x="220" y="114"/>
                        </a:lnTo>
                        <a:lnTo>
                          <a:pt x="220" y="117"/>
                        </a:lnTo>
                        <a:close/>
                        <a:moveTo>
                          <a:pt x="284" y="142"/>
                        </a:moveTo>
                        <a:lnTo>
                          <a:pt x="284" y="143"/>
                        </a:lnTo>
                        <a:lnTo>
                          <a:pt x="284" y="144"/>
                        </a:lnTo>
                        <a:lnTo>
                          <a:pt x="283" y="146"/>
                        </a:lnTo>
                        <a:lnTo>
                          <a:pt x="283" y="147"/>
                        </a:lnTo>
                        <a:lnTo>
                          <a:pt x="282" y="150"/>
                        </a:lnTo>
                        <a:lnTo>
                          <a:pt x="281" y="153"/>
                        </a:lnTo>
                        <a:lnTo>
                          <a:pt x="280" y="156"/>
                        </a:lnTo>
                        <a:lnTo>
                          <a:pt x="279" y="159"/>
                        </a:lnTo>
                        <a:lnTo>
                          <a:pt x="278" y="161"/>
                        </a:lnTo>
                        <a:lnTo>
                          <a:pt x="277" y="162"/>
                        </a:lnTo>
                        <a:lnTo>
                          <a:pt x="277" y="163"/>
                        </a:lnTo>
                        <a:lnTo>
                          <a:pt x="276" y="164"/>
                        </a:lnTo>
                        <a:lnTo>
                          <a:pt x="276" y="165"/>
                        </a:lnTo>
                        <a:lnTo>
                          <a:pt x="275" y="166"/>
                        </a:lnTo>
                        <a:lnTo>
                          <a:pt x="275" y="167"/>
                        </a:lnTo>
                        <a:lnTo>
                          <a:pt x="274" y="168"/>
                        </a:lnTo>
                        <a:lnTo>
                          <a:pt x="273" y="169"/>
                        </a:lnTo>
                        <a:lnTo>
                          <a:pt x="272" y="170"/>
                        </a:lnTo>
                        <a:lnTo>
                          <a:pt x="271" y="170"/>
                        </a:lnTo>
                        <a:lnTo>
                          <a:pt x="271" y="171"/>
                        </a:lnTo>
                        <a:lnTo>
                          <a:pt x="270" y="172"/>
                        </a:lnTo>
                        <a:lnTo>
                          <a:pt x="269" y="172"/>
                        </a:lnTo>
                        <a:lnTo>
                          <a:pt x="268" y="173"/>
                        </a:lnTo>
                        <a:lnTo>
                          <a:pt x="267" y="173"/>
                        </a:lnTo>
                        <a:lnTo>
                          <a:pt x="266" y="174"/>
                        </a:lnTo>
                        <a:lnTo>
                          <a:pt x="265" y="174"/>
                        </a:lnTo>
                        <a:lnTo>
                          <a:pt x="264" y="174"/>
                        </a:lnTo>
                        <a:lnTo>
                          <a:pt x="263" y="175"/>
                        </a:lnTo>
                        <a:lnTo>
                          <a:pt x="262" y="175"/>
                        </a:lnTo>
                        <a:lnTo>
                          <a:pt x="261" y="175"/>
                        </a:lnTo>
                        <a:lnTo>
                          <a:pt x="259" y="176"/>
                        </a:lnTo>
                        <a:lnTo>
                          <a:pt x="257" y="176"/>
                        </a:lnTo>
                        <a:lnTo>
                          <a:pt x="255" y="176"/>
                        </a:lnTo>
                        <a:lnTo>
                          <a:pt x="253" y="176"/>
                        </a:lnTo>
                        <a:lnTo>
                          <a:pt x="252" y="177"/>
                        </a:lnTo>
                        <a:lnTo>
                          <a:pt x="250" y="177"/>
                        </a:lnTo>
                        <a:lnTo>
                          <a:pt x="247" y="177"/>
                        </a:lnTo>
                        <a:lnTo>
                          <a:pt x="245" y="176"/>
                        </a:lnTo>
                        <a:lnTo>
                          <a:pt x="244" y="176"/>
                        </a:lnTo>
                        <a:lnTo>
                          <a:pt x="243" y="176"/>
                        </a:lnTo>
                        <a:lnTo>
                          <a:pt x="242" y="176"/>
                        </a:lnTo>
                        <a:lnTo>
                          <a:pt x="241" y="176"/>
                        </a:lnTo>
                        <a:lnTo>
                          <a:pt x="240" y="176"/>
                        </a:lnTo>
                        <a:lnTo>
                          <a:pt x="239" y="175"/>
                        </a:lnTo>
                        <a:lnTo>
                          <a:pt x="238" y="175"/>
                        </a:lnTo>
                        <a:lnTo>
                          <a:pt x="237" y="174"/>
                        </a:lnTo>
                        <a:lnTo>
                          <a:pt x="236" y="174"/>
                        </a:lnTo>
                        <a:lnTo>
                          <a:pt x="235" y="173"/>
                        </a:lnTo>
                        <a:lnTo>
                          <a:pt x="234" y="173"/>
                        </a:lnTo>
                        <a:lnTo>
                          <a:pt x="234" y="172"/>
                        </a:lnTo>
                        <a:lnTo>
                          <a:pt x="233" y="171"/>
                        </a:lnTo>
                        <a:lnTo>
                          <a:pt x="232" y="170"/>
                        </a:lnTo>
                        <a:lnTo>
                          <a:pt x="232" y="169"/>
                        </a:lnTo>
                        <a:lnTo>
                          <a:pt x="231" y="168"/>
                        </a:lnTo>
                        <a:lnTo>
                          <a:pt x="231" y="167"/>
                        </a:lnTo>
                        <a:lnTo>
                          <a:pt x="231" y="166"/>
                        </a:lnTo>
                        <a:lnTo>
                          <a:pt x="231" y="165"/>
                        </a:lnTo>
                        <a:lnTo>
                          <a:pt x="231" y="164"/>
                        </a:lnTo>
                        <a:lnTo>
                          <a:pt x="231" y="163"/>
                        </a:lnTo>
                        <a:lnTo>
                          <a:pt x="231" y="161"/>
                        </a:lnTo>
                        <a:lnTo>
                          <a:pt x="231" y="160"/>
                        </a:lnTo>
                        <a:lnTo>
                          <a:pt x="232" y="158"/>
                        </a:lnTo>
                        <a:lnTo>
                          <a:pt x="232" y="157"/>
                        </a:lnTo>
                        <a:lnTo>
                          <a:pt x="232" y="156"/>
                        </a:lnTo>
                        <a:lnTo>
                          <a:pt x="233" y="154"/>
                        </a:lnTo>
                        <a:lnTo>
                          <a:pt x="234" y="153"/>
                        </a:lnTo>
                        <a:lnTo>
                          <a:pt x="235" y="150"/>
                        </a:lnTo>
                        <a:lnTo>
                          <a:pt x="235" y="148"/>
                        </a:lnTo>
                        <a:lnTo>
                          <a:pt x="236" y="146"/>
                        </a:lnTo>
                        <a:lnTo>
                          <a:pt x="237" y="145"/>
                        </a:lnTo>
                        <a:lnTo>
                          <a:pt x="237" y="144"/>
                        </a:lnTo>
                        <a:lnTo>
                          <a:pt x="238" y="143"/>
                        </a:lnTo>
                        <a:lnTo>
                          <a:pt x="239" y="142"/>
                        </a:lnTo>
                        <a:lnTo>
                          <a:pt x="239" y="141"/>
                        </a:lnTo>
                        <a:lnTo>
                          <a:pt x="240" y="139"/>
                        </a:lnTo>
                        <a:lnTo>
                          <a:pt x="241" y="139"/>
                        </a:lnTo>
                        <a:lnTo>
                          <a:pt x="241" y="138"/>
                        </a:lnTo>
                        <a:lnTo>
                          <a:pt x="242" y="137"/>
                        </a:lnTo>
                        <a:lnTo>
                          <a:pt x="243" y="136"/>
                        </a:lnTo>
                        <a:lnTo>
                          <a:pt x="244" y="135"/>
                        </a:lnTo>
                        <a:lnTo>
                          <a:pt x="245" y="135"/>
                        </a:lnTo>
                        <a:lnTo>
                          <a:pt x="246" y="134"/>
                        </a:lnTo>
                        <a:lnTo>
                          <a:pt x="247" y="133"/>
                        </a:lnTo>
                        <a:lnTo>
                          <a:pt x="248" y="132"/>
                        </a:lnTo>
                        <a:lnTo>
                          <a:pt x="249" y="132"/>
                        </a:lnTo>
                        <a:lnTo>
                          <a:pt x="250" y="132"/>
                        </a:lnTo>
                        <a:lnTo>
                          <a:pt x="251" y="131"/>
                        </a:lnTo>
                        <a:lnTo>
                          <a:pt x="252" y="131"/>
                        </a:lnTo>
                        <a:lnTo>
                          <a:pt x="253" y="131"/>
                        </a:lnTo>
                        <a:lnTo>
                          <a:pt x="255" y="130"/>
                        </a:lnTo>
                        <a:lnTo>
                          <a:pt x="257" y="130"/>
                        </a:lnTo>
                        <a:lnTo>
                          <a:pt x="259" y="130"/>
                        </a:lnTo>
                        <a:lnTo>
                          <a:pt x="261" y="129"/>
                        </a:lnTo>
                        <a:lnTo>
                          <a:pt x="263" y="129"/>
                        </a:lnTo>
                        <a:lnTo>
                          <a:pt x="265" y="129"/>
                        </a:lnTo>
                        <a:lnTo>
                          <a:pt x="267" y="129"/>
                        </a:lnTo>
                        <a:lnTo>
                          <a:pt x="269" y="130"/>
                        </a:lnTo>
                        <a:lnTo>
                          <a:pt x="271" y="130"/>
                        </a:lnTo>
                        <a:lnTo>
                          <a:pt x="272" y="130"/>
                        </a:lnTo>
                        <a:lnTo>
                          <a:pt x="274" y="130"/>
                        </a:lnTo>
                        <a:lnTo>
                          <a:pt x="275" y="131"/>
                        </a:lnTo>
                        <a:lnTo>
                          <a:pt x="276" y="131"/>
                        </a:lnTo>
                        <a:lnTo>
                          <a:pt x="277" y="132"/>
                        </a:lnTo>
                        <a:lnTo>
                          <a:pt x="278" y="132"/>
                        </a:lnTo>
                        <a:lnTo>
                          <a:pt x="279" y="133"/>
                        </a:lnTo>
                        <a:lnTo>
                          <a:pt x="280" y="134"/>
                        </a:lnTo>
                        <a:lnTo>
                          <a:pt x="281" y="134"/>
                        </a:lnTo>
                        <a:lnTo>
                          <a:pt x="281" y="135"/>
                        </a:lnTo>
                        <a:lnTo>
                          <a:pt x="282" y="136"/>
                        </a:lnTo>
                        <a:lnTo>
                          <a:pt x="283" y="137"/>
                        </a:lnTo>
                        <a:lnTo>
                          <a:pt x="283" y="138"/>
                        </a:lnTo>
                        <a:lnTo>
                          <a:pt x="283" y="139"/>
                        </a:lnTo>
                        <a:lnTo>
                          <a:pt x="284" y="140"/>
                        </a:lnTo>
                        <a:lnTo>
                          <a:pt x="284" y="141"/>
                        </a:lnTo>
                        <a:lnTo>
                          <a:pt x="284" y="142"/>
                        </a:lnTo>
                        <a:close/>
                        <a:moveTo>
                          <a:pt x="922" y="112"/>
                        </a:moveTo>
                        <a:lnTo>
                          <a:pt x="915" y="112"/>
                        </a:lnTo>
                        <a:lnTo>
                          <a:pt x="915" y="174"/>
                        </a:lnTo>
                        <a:lnTo>
                          <a:pt x="915" y="176"/>
                        </a:lnTo>
                        <a:lnTo>
                          <a:pt x="915" y="178"/>
                        </a:lnTo>
                        <a:lnTo>
                          <a:pt x="914" y="180"/>
                        </a:lnTo>
                        <a:lnTo>
                          <a:pt x="914" y="182"/>
                        </a:lnTo>
                        <a:lnTo>
                          <a:pt x="914" y="184"/>
                        </a:lnTo>
                        <a:lnTo>
                          <a:pt x="914" y="185"/>
                        </a:lnTo>
                        <a:lnTo>
                          <a:pt x="914" y="186"/>
                        </a:lnTo>
                        <a:lnTo>
                          <a:pt x="914" y="188"/>
                        </a:lnTo>
                        <a:lnTo>
                          <a:pt x="913" y="189"/>
                        </a:lnTo>
                        <a:lnTo>
                          <a:pt x="913" y="190"/>
                        </a:lnTo>
                        <a:lnTo>
                          <a:pt x="913" y="191"/>
                        </a:lnTo>
                        <a:lnTo>
                          <a:pt x="912" y="192"/>
                        </a:lnTo>
                        <a:lnTo>
                          <a:pt x="912" y="193"/>
                        </a:lnTo>
                        <a:lnTo>
                          <a:pt x="911" y="194"/>
                        </a:lnTo>
                        <a:lnTo>
                          <a:pt x="911" y="195"/>
                        </a:lnTo>
                        <a:lnTo>
                          <a:pt x="910" y="195"/>
                        </a:lnTo>
                        <a:lnTo>
                          <a:pt x="909" y="197"/>
                        </a:lnTo>
                        <a:lnTo>
                          <a:pt x="908" y="197"/>
                        </a:lnTo>
                        <a:lnTo>
                          <a:pt x="907" y="198"/>
                        </a:lnTo>
                        <a:lnTo>
                          <a:pt x="907" y="199"/>
                        </a:lnTo>
                        <a:lnTo>
                          <a:pt x="905" y="200"/>
                        </a:lnTo>
                        <a:lnTo>
                          <a:pt x="904" y="200"/>
                        </a:lnTo>
                        <a:lnTo>
                          <a:pt x="903" y="201"/>
                        </a:lnTo>
                        <a:lnTo>
                          <a:pt x="902" y="202"/>
                        </a:lnTo>
                        <a:lnTo>
                          <a:pt x="900" y="202"/>
                        </a:lnTo>
                        <a:lnTo>
                          <a:pt x="899" y="202"/>
                        </a:lnTo>
                        <a:lnTo>
                          <a:pt x="897" y="203"/>
                        </a:lnTo>
                        <a:lnTo>
                          <a:pt x="896" y="203"/>
                        </a:lnTo>
                        <a:lnTo>
                          <a:pt x="894" y="203"/>
                        </a:lnTo>
                        <a:lnTo>
                          <a:pt x="892" y="203"/>
                        </a:lnTo>
                        <a:lnTo>
                          <a:pt x="891" y="203"/>
                        </a:lnTo>
                        <a:lnTo>
                          <a:pt x="889" y="203"/>
                        </a:lnTo>
                        <a:lnTo>
                          <a:pt x="887" y="203"/>
                        </a:lnTo>
                        <a:lnTo>
                          <a:pt x="885" y="203"/>
                        </a:lnTo>
                        <a:lnTo>
                          <a:pt x="884" y="203"/>
                        </a:lnTo>
                        <a:lnTo>
                          <a:pt x="882" y="203"/>
                        </a:lnTo>
                        <a:lnTo>
                          <a:pt x="880" y="203"/>
                        </a:lnTo>
                        <a:lnTo>
                          <a:pt x="879" y="202"/>
                        </a:lnTo>
                        <a:lnTo>
                          <a:pt x="877" y="202"/>
                        </a:lnTo>
                        <a:lnTo>
                          <a:pt x="876" y="202"/>
                        </a:lnTo>
                        <a:lnTo>
                          <a:pt x="875" y="201"/>
                        </a:lnTo>
                        <a:lnTo>
                          <a:pt x="874" y="201"/>
                        </a:lnTo>
                        <a:lnTo>
                          <a:pt x="872" y="200"/>
                        </a:lnTo>
                        <a:lnTo>
                          <a:pt x="871" y="199"/>
                        </a:lnTo>
                        <a:lnTo>
                          <a:pt x="870" y="198"/>
                        </a:lnTo>
                        <a:lnTo>
                          <a:pt x="869" y="197"/>
                        </a:lnTo>
                        <a:lnTo>
                          <a:pt x="868" y="196"/>
                        </a:lnTo>
                        <a:lnTo>
                          <a:pt x="867" y="195"/>
                        </a:lnTo>
                        <a:lnTo>
                          <a:pt x="867" y="194"/>
                        </a:lnTo>
                        <a:lnTo>
                          <a:pt x="866" y="193"/>
                        </a:lnTo>
                        <a:lnTo>
                          <a:pt x="866" y="192"/>
                        </a:lnTo>
                        <a:lnTo>
                          <a:pt x="865" y="191"/>
                        </a:lnTo>
                        <a:lnTo>
                          <a:pt x="865" y="190"/>
                        </a:lnTo>
                        <a:lnTo>
                          <a:pt x="865" y="189"/>
                        </a:lnTo>
                        <a:lnTo>
                          <a:pt x="864" y="188"/>
                        </a:lnTo>
                        <a:lnTo>
                          <a:pt x="864" y="187"/>
                        </a:lnTo>
                        <a:lnTo>
                          <a:pt x="864" y="186"/>
                        </a:lnTo>
                        <a:lnTo>
                          <a:pt x="864" y="184"/>
                        </a:lnTo>
                        <a:lnTo>
                          <a:pt x="864" y="182"/>
                        </a:lnTo>
                        <a:lnTo>
                          <a:pt x="864" y="181"/>
                        </a:lnTo>
                        <a:lnTo>
                          <a:pt x="864" y="179"/>
                        </a:lnTo>
                        <a:lnTo>
                          <a:pt x="863" y="177"/>
                        </a:lnTo>
                        <a:lnTo>
                          <a:pt x="863" y="175"/>
                        </a:lnTo>
                        <a:lnTo>
                          <a:pt x="863" y="112"/>
                        </a:lnTo>
                        <a:lnTo>
                          <a:pt x="856" y="112"/>
                        </a:lnTo>
                        <a:lnTo>
                          <a:pt x="856" y="173"/>
                        </a:lnTo>
                        <a:lnTo>
                          <a:pt x="856" y="176"/>
                        </a:lnTo>
                        <a:lnTo>
                          <a:pt x="856" y="179"/>
                        </a:lnTo>
                        <a:lnTo>
                          <a:pt x="856" y="181"/>
                        </a:lnTo>
                        <a:lnTo>
                          <a:pt x="856" y="184"/>
                        </a:lnTo>
                        <a:lnTo>
                          <a:pt x="856" y="186"/>
                        </a:lnTo>
                        <a:lnTo>
                          <a:pt x="856" y="188"/>
                        </a:lnTo>
                        <a:lnTo>
                          <a:pt x="857" y="190"/>
                        </a:lnTo>
                        <a:lnTo>
                          <a:pt x="857" y="191"/>
                        </a:lnTo>
                        <a:lnTo>
                          <a:pt x="857" y="193"/>
                        </a:lnTo>
                        <a:lnTo>
                          <a:pt x="858" y="194"/>
                        </a:lnTo>
                        <a:lnTo>
                          <a:pt x="859" y="196"/>
                        </a:lnTo>
                        <a:lnTo>
                          <a:pt x="859" y="197"/>
                        </a:lnTo>
                        <a:lnTo>
                          <a:pt x="860" y="198"/>
                        </a:lnTo>
                        <a:lnTo>
                          <a:pt x="861" y="199"/>
                        </a:lnTo>
                        <a:lnTo>
                          <a:pt x="861" y="200"/>
                        </a:lnTo>
                        <a:lnTo>
                          <a:pt x="862" y="202"/>
                        </a:lnTo>
                        <a:lnTo>
                          <a:pt x="863" y="203"/>
                        </a:lnTo>
                        <a:lnTo>
                          <a:pt x="865" y="204"/>
                        </a:lnTo>
                        <a:lnTo>
                          <a:pt x="866" y="204"/>
                        </a:lnTo>
                        <a:lnTo>
                          <a:pt x="867" y="205"/>
                        </a:lnTo>
                        <a:lnTo>
                          <a:pt x="868" y="206"/>
                        </a:lnTo>
                        <a:lnTo>
                          <a:pt x="870" y="207"/>
                        </a:lnTo>
                        <a:lnTo>
                          <a:pt x="871" y="208"/>
                        </a:lnTo>
                        <a:lnTo>
                          <a:pt x="873" y="208"/>
                        </a:lnTo>
                        <a:lnTo>
                          <a:pt x="874" y="209"/>
                        </a:lnTo>
                        <a:lnTo>
                          <a:pt x="876" y="209"/>
                        </a:lnTo>
                        <a:lnTo>
                          <a:pt x="878" y="209"/>
                        </a:lnTo>
                        <a:lnTo>
                          <a:pt x="880" y="210"/>
                        </a:lnTo>
                        <a:lnTo>
                          <a:pt x="882" y="210"/>
                        </a:lnTo>
                        <a:lnTo>
                          <a:pt x="884" y="210"/>
                        </a:lnTo>
                        <a:lnTo>
                          <a:pt x="886" y="210"/>
                        </a:lnTo>
                        <a:lnTo>
                          <a:pt x="889" y="210"/>
                        </a:lnTo>
                        <a:lnTo>
                          <a:pt x="891" y="210"/>
                        </a:lnTo>
                        <a:lnTo>
                          <a:pt x="893" y="210"/>
                        </a:lnTo>
                        <a:lnTo>
                          <a:pt x="895" y="210"/>
                        </a:lnTo>
                        <a:lnTo>
                          <a:pt x="898" y="210"/>
                        </a:lnTo>
                        <a:lnTo>
                          <a:pt x="900" y="209"/>
                        </a:lnTo>
                        <a:lnTo>
                          <a:pt x="901" y="209"/>
                        </a:lnTo>
                        <a:lnTo>
                          <a:pt x="903" y="209"/>
                        </a:lnTo>
                        <a:lnTo>
                          <a:pt x="905" y="208"/>
                        </a:lnTo>
                        <a:lnTo>
                          <a:pt x="907" y="208"/>
                        </a:lnTo>
                        <a:lnTo>
                          <a:pt x="908" y="207"/>
                        </a:lnTo>
                        <a:lnTo>
                          <a:pt x="910" y="206"/>
                        </a:lnTo>
                        <a:lnTo>
                          <a:pt x="911" y="205"/>
                        </a:lnTo>
                        <a:lnTo>
                          <a:pt x="912" y="204"/>
                        </a:lnTo>
                        <a:lnTo>
                          <a:pt x="913" y="203"/>
                        </a:lnTo>
                        <a:lnTo>
                          <a:pt x="915" y="202"/>
                        </a:lnTo>
                        <a:lnTo>
                          <a:pt x="916" y="201"/>
                        </a:lnTo>
                        <a:lnTo>
                          <a:pt x="917" y="200"/>
                        </a:lnTo>
                        <a:lnTo>
                          <a:pt x="917" y="199"/>
                        </a:lnTo>
                        <a:lnTo>
                          <a:pt x="918" y="198"/>
                        </a:lnTo>
                        <a:lnTo>
                          <a:pt x="919" y="197"/>
                        </a:lnTo>
                        <a:lnTo>
                          <a:pt x="919" y="195"/>
                        </a:lnTo>
                        <a:lnTo>
                          <a:pt x="920" y="194"/>
                        </a:lnTo>
                        <a:lnTo>
                          <a:pt x="920" y="192"/>
                        </a:lnTo>
                        <a:lnTo>
                          <a:pt x="921" y="191"/>
                        </a:lnTo>
                        <a:lnTo>
                          <a:pt x="921" y="189"/>
                        </a:lnTo>
                        <a:lnTo>
                          <a:pt x="922" y="187"/>
                        </a:lnTo>
                        <a:lnTo>
                          <a:pt x="922" y="185"/>
                        </a:lnTo>
                        <a:lnTo>
                          <a:pt x="922" y="183"/>
                        </a:lnTo>
                        <a:lnTo>
                          <a:pt x="922" y="181"/>
                        </a:lnTo>
                        <a:lnTo>
                          <a:pt x="922" y="178"/>
                        </a:lnTo>
                        <a:lnTo>
                          <a:pt x="922" y="175"/>
                        </a:lnTo>
                        <a:lnTo>
                          <a:pt x="922" y="172"/>
                        </a:lnTo>
                        <a:lnTo>
                          <a:pt x="922" y="112"/>
                        </a:lnTo>
                        <a:close/>
                        <a:moveTo>
                          <a:pt x="1003" y="209"/>
                        </a:moveTo>
                        <a:lnTo>
                          <a:pt x="960" y="158"/>
                        </a:lnTo>
                        <a:lnTo>
                          <a:pt x="1002" y="112"/>
                        </a:lnTo>
                        <a:lnTo>
                          <a:pt x="992" y="112"/>
                        </a:lnTo>
                        <a:lnTo>
                          <a:pt x="953" y="156"/>
                        </a:lnTo>
                        <a:lnTo>
                          <a:pt x="953" y="112"/>
                        </a:lnTo>
                        <a:lnTo>
                          <a:pt x="945" y="112"/>
                        </a:lnTo>
                        <a:lnTo>
                          <a:pt x="945" y="209"/>
                        </a:lnTo>
                        <a:lnTo>
                          <a:pt x="953" y="209"/>
                        </a:lnTo>
                        <a:lnTo>
                          <a:pt x="953" y="162"/>
                        </a:lnTo>
                        <a:lnTo>
                          <a:pt x="993" y="209"/>
                        </a:lnTo>
                        <a:lnTo>
                          <a:pt x="1003" y="20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247"/>
                  </a:p>
                </p:txBody>
              </p:sp>
              <p:sp>
                <p:nvSpPr>
                  <p:cNvPr id="23587" name="Freeform 10"/>
                  <p:cNvSpPr>
                    <a:spLocks noEditPoints="1"/>
                  </p:cNvSpPr>
                  <p:nvPr/>
                </p:nvSpPr>
                <p:spPr bwMode="auto">
                  <a:xfrm>
                    <a:off x="4583" y="1949"/>
                    <a:ext cx="1003" cy="278"/>
                  </a:xfrm>
                  <a:custGeom>
                    <a:avLst/>
                    <a:gdLst>
                      <a:gd name="T0" fmla="*/ 682 w 1003"/>
                      <a:gd name="T1" fmla="*/ 175 h 278"/>
                      <a:gd name="T2" fmla="*/ 655 w 1003"/>
                      <a:gd name="T3" fmla="*/ 236 h 278"/>
                      <a:gd name="T4" fmla="*/ 621 w 1003"/>
                      <a:gd name="T5" fmla="*/ 231 h 278"/>
                      <a:gd name="T6" fmla="*/ 628 w 1003"/>
                      <a:gd name="T7" fmla="*/ 195 h 278"/>
                      <a:gd name="T8" fmla="*/ 641 w 1003"/>
                      <a:gd name="T9" fmla="*/ 137 h 278"/>
                      <a:gd name="T10" fmla="*/ 591 w 1003"/>
                      <a:gd name="T11" fmla="*/ 152 h 278"/>
                      <a:gd name="T12" fmla="*/ 509 w 1003"/>
                      <a:gd name="T13" fmla="*/ 232 h 278"/>
                      <a:gd name="T14" fmla="*/ 482 w 1003"/>
                      <a:gd name="T15" fmla="*/ 234 h 278"/>
                      <a:gd name="T16" fmla="*/ 470 w 1003"/>
                      <a:gd name="T17" fmla="*/ 224 h 278"/>
                      <a:gd name="T18" fmla="*/ 517 w 1003"/>
                      <a:gd name="T19" fmla="*/ 91 h 278"/>
                      <a:gd name="T20" fmla="*/ 550 w 1003"/>
                      <a:gd name="T21" fmla="*/ 89 h 278"/>
                      <a:gd name="T22" fmla="*/ 559 w 1003"/>
                      <a:gd name="T23" fmla="*/ 110 h 278"/>
                      <a:gd name="T24" fmla="*/ 580 w 1003"/>
                      <a:gd name="T25" fmla="*/ 114 h 278"/>
                      <a:gd name="T26" fmla="*/ 645 w 1003"/>
                      <a:gd name="T27" fmla="*/ 83 h 278"/>
                      <a:gd name="T28" fmla="*/ 688 w 1003"/>
                      <a:gd name="T29" fmla="*/ 90 h 278"/>
                      <a:gd name="T30" fmla="*/ 389 w 1003"/>
                      <a:gd name="T31" fmla="*/ 115 h 278"/>
                      <a:gd name="T32" fmla="*/ 369 w 1003"/>
                      <a:gd name="T33" fmla="*/ 137 h 278"/>
                      <a:gd name="T34" fmla="*/ 357 w 1003"/>
                      <a:gd name="T35" fmla="*/ 194 h 278"/>
                      <a:gd name="T36" fmla="*/ 371 w 1003"/>
                      <a:gd name="T37" fmla="*/ 200 h 278"/>
                      <a:gd name="T38" fmla="*/ 392 w 1003"/>
                      <a:gd name="T39" fmla="*/ 186 h 278"/>
                      <a:gd name="T40" fmla="*/ 406 w 1003"/>
                      <a:gd name="T41" fmla="*/ 124 h 278"/>
                      <a:gd name="T42" fmla="*/ 393 w 1003"/>
                      <a:gd name="T43" fmla="*/ 115 h 278"/>
                      <a:gd name="T44" fmla="*/ 455 w 1003"/>
                      <a:gd name="T45" fmla="*/ 177 h 278"/>
                      <a:gd name="T46" fmla="*/ 402 w 1003"/>
                      <a:gd name="T47" fmla="*/ 232 h 278"/>
                      <a:gd name="T48" fmla="*/ 330 w 1003"/>
                      <a:gd name="T49" fmla="*/ 236 h 278"/>
                      <a:gd name="T50" fmla="*/ 289 w 1003"/>
                      <a:gd name="T51" fmla="*/ 210 h 278"/>
                      <a:gd name="T52" fmla="*/ 302 w 1003"/>
                      <a:gd name="T53" fmla="*/ 154 h 278"/>
                      <a:gd name="T54" fmla="*/ 334 w 1003"/>
                      <a:gd name="T55" fmla="*/ 100 h 278"/>
                      <a:gd name="T56" fmla="*/ 418 w 1003"/>
                      <a:gd name="T57" fmla="*/ 76 h 278"/>
                      <a:gd name="T58" fmla="*/ 468 w 1003"/>
                      <a:gd name="T59" fmla="*/ 92 h 278"/>
                      <a:gd name="T60" fmla="*/ 161 w 1003"/>
                      <a:gd name="T61" fmla="*/ 92 h 278"/>
                      <a:gd name="T62" fmla="*/ 131 w 1003"/>
                      <a:gd name="T63" fmla="*/ 98 h 278"/>
                      <a:gd name="T64" fmla="*/ 86 w 1003"/>
                      <a:gd name="T65" fmla="*/ 131 h 278"/>
                      <a:gd name="T66" fmla="*/ 157 w 1003"/>
                      <a:gd name="T67" fmla="*/ 130 h 278"/>
                      <a:gd name="T68" fmla="*/ 220 w 1003"/>
                      <a:gd name="T69" fmla="*/ 117 h 278"/>
                      <a:gd name="T70" fmla="*/ 194 w 1003"/>
                      <a:gd name="T71" fmla="*/ 165 h 278"/>
                      <a:gd name="T72" fmla="*/ 104 w 1003"/>
                      <a:gd name="T73" fmla="*/ 170 h 278"/>
                      <a:gd name="T74" fmla="*/ 69 w 1003"/>
                      <a:gd name="T75" fmla="*/ 172 h 278"/>
                      <a:gd name="T76" fmla="*/ 88 w 1003"/>
                      <a:gd name="T77" fmla="*/ 201 h 278"/>
                      <a:gd name="T78" fmla="*/ 126 w 1003"/>
                      <a:gd name="T79" fmla="*/ 205 h 278"/>
                      <a:gd name="T80" fmla="*/ 165 w 1003"/>
                      <a:gd name="T81" fmla="*/ 191 h 278"/>
                      <a:gd name="T82" fmla="*/ 215 w 1003"/>
                      <a:gd name="T83" fmla="*/ 195 h 278"/>
                      <a:gd name="T84" fmla="*/ 203 w 1003"/>
                      <a:gd name="T85" fmla="*/ 218 h 278"/>
                      <a:gd name="T86" fmla="*/ 128 w 1003"/>
                      <a:gd name="T87" fmla="*/ 241 h 278"/>
                      <a:gd name="T88" fmla="*/ 26 w 1003"/>
                      <a:gd name="T89" fmla="*/ 209 h 278"/>
                      <a:gd name="T90" fmla="*/ 17 w 1003"/>
                      <a:gd name="T91" fmla="*/ 119 h 278"/>
                      <a:gd name="T92" fmla="*/ 154 w 1003"/>
                      <a:gd name="T93" fmla="*/ 41 h 278"/>
                      <a:gd name="T94" fmla="*/ 212 w 1003"/>
                      <a:gd name="T95" fmla="*/ 66 h 278"/>
                      <a:gd name="T96" fmla="*/ 284 w 1003"/>
                      <a:gd name="T97" fmla="*/ 144 h 278"/>
                      <a:gd name="T98" fmla="*/ 269 w 1003"/>
                      <a:gd name="T99" fmla="*/ 172 h 278"/>
                      <a:gd name="T100" fmla="*/ 241 w 1003"/>
                      <a:gd name="T101" fmla="*/ 176 h 278"/>
                      <a:gd name="T102" fmla="*/ 231 w 1003"/>
                      <a:gd name="T103" fmla="*/ 167 h 278"/>
                      <a:gd name="T104" fmla="*/ 239 w 1003"/>
                      <a:gd name="T105" fmla="*/ 141 h 278"/>
                      <a:gd name="T106" fmla="*/ 261 w 1003"/>
                      <a:gd name="T107" fmla="*/ 129 h 278"/>
                      <a:gd name="T108" fmla="*/ 282 w 1003"/>
                      <a:gd name="T109" fmla="*/ 136 h 278"/>
                      <a:gd name="T110" fmla="*/ 913 w 1003"/>
                      <a:gd name="T111" fmla="*/ 189 h 278"/>
                      <a:gd name="T112" fmla="*/ 894 w 1003"/>
                      <a:gd name="T113" fmla="*/ 203 h 278"/>
                      <a:gd name="T114" fmla="*/ 867 w 1003"/>
                      <a:gd name="T115" fmla="*/ 195 h 278"/>
                      <a:gd name="T116" fmla="*/ 856 w 1003"/>
                      <a:gd name="T117" fmla="*/ 179 h 278"/>
                      <a:gd name="T118" fmla="*/ 870 w 1003"/>
                      <a:gd name="T119" fmla="*/ 207 h 278"/>
                      <a:gd name="T120" fmla="*/ 908 w 1003"/>
                      <a:gd name="T121" fmla="*/ 207 h 278"/>
                      <a:gd name="T122" fmla="*/ 922 w 1003"/>
                      <a:gd name="T123" fmla="*/ 178 h 27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03"/>
                      <a:gd name="T187" fmla="*/ 0 h 278"/>
                      <a:gd name="T188" fmla="*/ 1003 w 1003"/>
                      <a:gd name="T189" fmla="*/ 278 h 27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03" h="278">
                        <a:moveTo>
                          <a:pt x="767" y="0"/>
                        </a:moveTo>
                        <a:lnTo>
                          <a:pt x="773" y="0"/>
                        </a:lnTo>
                        <a:lnTo>
                          <a:pt x="773" y="278"/>
                        </a:lnTo>
                        <a:lnTo>
                          <a:pt x="767" y="278"/>
                        </a:lnTo>
                        <a:lnTo>
                          <a:pt x="767" y="0"/>
                        </a:lnTo>
                        <a:close/>
                        <a:moveTo>
                          <a:pt x="696" y="113"/>
                        </a:moveTo>
                        <a:lnTo>
                          <a:pt x="696" y="115"/>
                        </a:lnTo>
                        <a:lnTo>
                          <a:pt x="696" y="118"/>
                        </a:lnTo>
                        <a:lnTo>
                          <a:pt x="695" y="121"/>
                        </a:lnTo>
                        <a:lnTo>
                          <a:pt x="695" y="124"/>
                        </a:lnTo>
                        <a:lnTo>
                          <a:pt x="694" y="127"/>
                        </a:lnTo>
                        <a:lnTo>
                          <a:pt x="694" y="131"/>
                        </a:lnTo>
                        <a:lnTo>
                          <a:pt x="693" y="135"/>
                        </a:lnTo>
                        <a:lnTo>
                          <a:pt x="692" y="139"/>
                        </a:lnTo>
                        <a:lnTo>
                          <a:pt x="691" y="143"/>
                        </a:lnTo>
                        <a:lnTo>
                          <a:pt x="690" y="147"/>
                        </a:lnTo>
                        <a:lnTo>
                          <a:pt x="688" y="152"/>
                        </a:lnTo>
                        <a:lnTo>
                          <a:pt x="687" y="156"/>
                        </a:lnTo>
                        <a:lnTo>
                          <a:pt x="684" y="165"/>
                        </a:lnTo>
                        <a:lnTo>
                          <a:pt x="682" y="175"/>
                        </a:lnTo>
                        <a:lnTo>
                          <a:pt x="679" y="184"/>
                        </a:lnTo>
                        <a:lnTo>
                          <a:pt x="676" y="192"/>
                        </a:lnTo>
                        <a:lnTo>
                          <a:pt x="673" y="200"/>
                        </a:lnTo>
                        <a:lnTo>
                          <a:pt x="671" y="208"/>
                        </a:lnTo>
                        <a:lnTo>
                          <a:pt x="669" y="215"/>
                        </a:lnTo>
                        <a:lnTo>
                          <a:pt x="667" y="220"/>
                        </a:lnTo>
                        <a:lnTo>
                          <a:pt x="665" y="225"/>
                        </a:lnTo>
                        <a:lnTo>
                          <a:pt x="664" y="228"/>
                        </a:lnTo>
                        <a:lnTo>
                          <a:pt x="663" y="229"/>
                        </a:lnTo>
                        <a:lnTo>
                          <a:pt x="663" y="230"/>
                        </a:lnTo>
                        <a:lnTo>
                          <a:pt x="662" y="231"/>
                        </a:lnTo>
                        <a:lnTo>
                          <a:pt x="662" y="232"/>
                        </a:lnTo>
                        <a:lnTo>
                          <a:pt x="661" y="232"/>
                        </a:lnTo>
                        <a:lnTo>
                          <a:pt x="660" y="233"/>
                        </a:lnTo>
                        <a:lnTo>
                          <a:pt x="659" y="234"/>
                        </a:lnTo>
                        <a:lnTo>
                          <a:pt x="659" y="235"/>
                        </a:lnTo>
                        <a:lnTo>
                          <a:pt x="658" y="235"/>
                        </a:lnTo>
                        <a:lnTo>
                          <a:pt x="656" y="236"/>
                        </a:lnTo>
                        <a:lnTo>
                          <a:pt x="655" y="236"/>
                        </a:lnTo>
                        <a:lnTo>
                          <a:pt x="654" y="236"/>
                        </a:lnTo>
                        <a:lnTo>
                          <a:pt x="653" y="236"/>
                        </a:lnTo>
                        <a:lnTo>
                          <a:pt x="652" y="237"/>
                        </a:lnTo>
                        <a:lnTo>
                          <a:pt x="650" y="237"/>
                        </a:lnTo>
                        <a:lnTo>
                          <a:pt x="649" y="237"/>
                        </a:lnTo>
                        <a:lnTo>
                          <a:pt x="648" y="237"/>
                        </a:lnTo>
                        <a:lnTo>
                          <a:pt x="645" y="237"/>
                        </a:lnTo>
                        <a:lnTo>
                          <a:pt x="643" y="237"/>
                        </a:lnTo>
                        <a:lnTo>
                          <a:pt x="641" y="236"/>
                        </a:lnTo>
                        <a:lnTo>
                          <a:pt x="638" y="236"/>
                        </a:lnTo>
                        <a:lnTo>
                          <a:pt x="636" y="236"/>
                        </a:lnTo>
                        <a:lnTo>
                          <a:pt x="634" y="235"/>
                        </a:lnTo>
                        <a:lnTo>
                          <a:pt x="632" y="235"/>
                        </a:lnTo>
                        <a:lnTo>
                          <a:pt x="630" y="235"/>
                        </a:lnTo>
                        <a:lnTo>
                          <a:pt x="629" y="234"/>
                        </a:lnTo>
                        <a:lnTo>
                          <a:pt x="627" y="234"/>
                        </a:lnTo>
                        <a:lnTo>
                          <a:pt x="625" y="233"/>
                        </a:lnTo>
                        <a:lnTo>
                          <a:pt x="624" y="232"/>
                        </a:lnTo>
                        <a:lnTo>
                          <a:pt x="623" y="232"/>
                        </a:lnTo>
                        <a:lnTo>
                          <a:pt x="621" y="231"/>
                        </a:lnTo>
                        <a:lnTo>
                          <a:pt x="620" y="230"/>
                        </a:lnTo>
                        <a:lnTo>
                          <a:pt x="619" y="229"/>
                        </a:lnTo>
                        <a:lnTo>
                          <a:pt x="618" y="228"/>
                        </a:lnTo>
                        <a:lnTo>
                          <a:pt x="618" y="227"/>
                        </a:lnTo>
                        <a:lnTo>
                          <a:pt x="618" y="226"/>
                        </a:lnTo>
                        <a:lnTo>
                          <a:pt x="618" y="225"/>
                        </a:lnTo>
                        <a:lnTo>
                          <a:pt x="618" y="224"/>
                        </a:lnTo>
                        <a:lnTo>
                          <a:pt x="619" y="221"/>
                        </a:lnTo>
                        <a:lnTo>
                          <a:pt x="620" y="217"/>
                        </a:lnTo>
                        <a:lnTo>
                          <a:pt x="622" y="212"/>
                        </a:lnTo>
                        <a:lnTo>
                          <a:pt x="624" y="207"/>
                        </a:lnTo>
                        <a:lnTo>
                          <a:pt x="626" y="201"/>
                        </a:lnTo>
                        <a:lnTo>
                          <a:pt x="628" y="195"/>
                        </a:lnTo>
                        <a:lnTo>
                          <a:pt x="630" y="189"/>
                        </a:lnTo>
                        <a:lnTo>
                          <a:pt x="632" y="183"/>
                        </a:lnTo>
                        <a:lnTo>
                          <a:pt x="634" y="176"/>
                        </a:lnTo>
                        <a:lnTo>
                          <a:pt x="636" y="170"/>
                        </a:lnTo>
                        <a:lnTo>
                          <a:pt x="637" y="165"/>
                        </a:lnTo>
                        <a:lnTo>
                          <a:pt x="639" y="159"/>
                        </a:lnTo>
                        <a:lnTo>
                          <a:pt x="640" y="156"/>
                        </a:lnTo>
                        <a:lnTo>
                          <a:pt x="640" y="154"/>
                        </a:lnTo>
                        <a:lnTo>
                          <a:pt x="641" y="152"/>
                        </a:lnTo>
                        <a:lnTo>
                          <a:pt x="641" y="150"/>
                        </a:lnTo>
                        <a:lnTo>
                          <a:pt x="642" y="148"/>
                        </a:lnTo>
                        <a:lnTo>
                          <a:pt x="642" y="146"/>
                        </a:lnTo>
                        <a:lnTo>
                          <a:pt x="642" y="145"/>
                        </a:lnTo>
                        <a:lnTo>
                          <a:pt x="642" y="144"/>
                        </a:lnTo>
                        <a:lnTo>
                          <a:pt x="642" y="142"/>
                        </a:lnTo>
                        <a:lnTo>
                          <a:pt x="642" y="141"/>
                        </a:lnTo>
                        <a:lnTo>
                          <a:pt x="642" y="140"/>
                        </a:lnTo>
                        <a:lnTo>
                          <a:pt x="642" y="139"/>
                        </a:lnTo>
                        <a:lnTo>
                          <a:pt x="641" y="138"/>
                        </a:lnTo>
                        <a:lnTo>
                          <a:pt x="641" y="137"/>
                        </a:lnTo>
                        <a:lnTo>
                          <a:pt x="641" y="136"/>
                        </a:lnTo>
                        <a:lnTo>
                          <a:pt x="640" y="136"/>
                        </a:lnTo>
                        <a:lnTo>
                          <a:pt x="640" y="135"/>
                        </a:lnTo>
                        <a:lnTo>
                          <a:pt x="639" y="134"/>
                        </a:lnTo>
                        <a:lnTo>
                          <a:pt x="638" y="134"/>
                        </a:lnTo>
                        <a:lnTo>
                          <a:pt x="638" y="133"/>
                        </a:lnTo>
                        <a:lnTo>
                          <a:pt x="637" y="133"/>
                        </a:lnTo>
                        <a:lnTo>
                          <a:pt x="636" y="133"/>
                        </a:lnTo>
                        <a:lnTo>
                          <a:pt x="635" y="132"/>
                        </a:lnTo>
                        <a:lnTo>
                          <a:pt x="634" y="132"/>
                        </a:lnTo>
                        <a:lnTo>
                          <a:pt x="630" y="133"/>
                        </a:lnTo>
                        <a:lnTo>
                          <a:pt x="626" y="133"/>
                        </a:lnTo>
                        <a:lnTo>
                          <a:pt x="622" y="134"/>
                        </a:lnTo>
                        <a:lnTo>
                          <a:pt x="618" y="136"/>
                        </a:lnTo>
                        <a:lnTo>
                          <a:pt x="614" y="138"/>
                        </a:lnTo>
                        <a:lnTo>
                          <a:pt x="609" y="140"/>
                        </a:lnTo>
                        <a:lnTo>
                          <a:pt x="605" y="143"/>
                        </a:lnTo>
                        <a:lnTo>
                          <a:pt x="600" y="145"/>
                        </a:lnTo>
                        <a:lnTo>
                          <a:pt x="595" y="149"/>
                        </a:lnTo>
                        <a:lnTo>
                          <a:pt x="591" y="152"/>
                        </a:lnTo>
                        <a:lnTo>
                          <a:pt x="586" y="156"/>
                        </a:lnTo>
                        <a:lnTo>
                          <a:pt x="581" y="159"/>
                        </a:lnTo>
                        <a:lnTo>
                          <a:pt x="576" y="163"/>
                        </a:lnTo>
                        <a:lnTo>
                          <a:pt x="572" y="167"/>
                        </a:lnTo>
                        <a:lnTo>
                          <a:pt x="567" y="171"/>
                        </a:lnTo>
                        <a:lnTo>
                          <a:pt x="562" y="176"/>
                        </a:lnTo>
                        <a:lnTo>
                          <a:pt x="558" y="180"/>
                        </a:lnTo>
                        <a:lnTo>
                          <a:pt x="553" y="184"/>
                        </a:lnTo>
                        <a:lnTo>
                          <a:pt x="549" y="188"/>
                        </a:lnTo>
                        <a:lnTo>
                          <a:pt x="545" y="192"/>
                        </a:lnTo>
                        <a:lnTo>
                          <a:pt x="541" y="197"/>
                        </a:lnTo>
                        <a:lnTo>
                          <a:pt x="537" y="201"/>
                        </a:lnTo>
                        <a:lnTo>
                          <a:pt x="533" y="205"/>
                        </a:lnTo>
                        <a:lnTo>
                          <a:pt x="530" y="208"/>
                        </a:lnTo>
                        <a:lnTo>
                          <a:pt x="523" y="215"/>
                        </a:lnTo>
                        <a:lnTo>
                          <a:pt x="518" y="221"/>
                        </a:lnTo>
                        <a:lnTo>
                          <a:pt x="513" y="226"/>
                        </a:lnTo>
                        <a:lnTo>
                          <a:pt x="510" y="230"/>
                        </a:lnTo>
                        <a:lnTo>
                          <a:pt x="510" y="231"/>
                        </a:lnTo>
                        <a:lnTo>
                          <a:pt x="509" y="232"/>
                        </a:lnTo>
                        <a:lnTo>
                          <a:pt x="508" y="232"/>
                        </a:lnTo>
                        <a:lnTo>
                          <a:pt x="507" y="233"/>
                        </a:lnTo>
                        <a:lnTo>
                          <a:pt x="506" y="233"/>
                        </a:lnTo>
                        <a:lnTo>
                          <a:pt x="505" y="234"/>
                        </a:lnTo>
                        <a:lnTo>
                          <a:pt x="504" y="234"/>
                        </a:lnTo>
                        <a:lnTo>
                          <a:pt x="502" y="235"/>
                        </a:lnTo>
                        <a:lnTo>
                          <a:pt x="501" y="235"/>
                        </a:lnTo>
                        <a:lnTo>
                          <a:pt x="500" y="235"/>
                        </a:lnTo>
                        <a:lnTo>
                          <a:pt x="499" y="235"/>
                        </a:lnTo>
                        <a:lnTo>
                          <a:pt x="498" y="235"/>
                        </a:lnTo>
                        <a:lnTo>
                          <a:pt x="496" y="236"/>
                        </a:lnTo>
                        <a:lnTo>
                          <a:pt x="495" y="236"/>
                        </a:lnTo>
                        <a:lnTo>
                          <a:pt x="493" y="236"/>
                        </a:lnTo>
                        <a:lnTo>
                          <a:pt x="492" y="236"/>
                        </a:lnTo>
                        <a:lnTo>
                          <a:pt x="490" y="236"/>
                        </a:lnTo>
                        <a:lnTo>
                          <a:pt x="489" y="235"/>
                        </a:lnTo>
                        <a:lnTo>
                          <a:pt x="487" y="235"/>
                        </a:lnTo>
                        <a:lnTo>
                          <a:pt x="485" y="235"/>
                        </a:lnTo>
                        <a:lnTo>
                          <a:pt x="484" y="235"/>
                        </a:lnTo>
                        <a:lnTo>
                          <a:pt x="482" y="234"/>
                        </a:lnTo>
                        <a:lnTo>
                          <a:pt x="481" y="234"/>
                        </a:lnTo>
                        <a:lnTo>
                          <a:pt x="479" y="233"/>
                        </a:lnTo>
                        <a:lnTo>
                          <a:pt x="477" y="232"/>
                        </a:lnTo>
                        <a:lnTo>
                          <a:pt x="475" y="231"/>
                        </a:lnTo>
                        <a:lnTo>
                          <a:pt x="473" y="231"/>
                        </a:lnTo>
                        <a:lnTo>
                          <a:pt x="472" y="230"/>
                        </a:lnTo>
                        <a:lnTo>
                          <a:pt x="471" y="230"/>
                        </a:lnTo>
                        <a:lnTo>
                          <a:pt x="471" y="229"/>
                        </a:lnTo>
                        <a:lnTo>
                          <a:pt x="470" y="229"/>
                        </a:lnTo>
                        <a:lnTo>
                          <a:pt x="470" y="228"/>
                        </a:lnTo>
                        <a:lnTo>
                          <a:pt x="470" y="227"/>
                        </a:lnTo>
                        <a:lnTo>
                          <a:pt x="470" y="226"/>
                        </a:lnTo>
                        <a:lnTo>
                          <a:pt x="470" y="225"/>
                        </a:lnTo>
                        <a:lnTo>
                          <a:pt x="470" y="224"/>
                        </a:lnTo>
                        <a:lnTo>
                          <a:pt x="472" y="214"/>
                        </a:lnTo>
                        <a:lnTo>
                          <a:pt x="474" y="210"/>
                        </a:lnTo>
                        <a:lnTo>
                          <a:pt x="475" y="205"/>
                        </a:lnTo>
                        <a:lnTo>
                          <a:pt x="477" y="199"/>
                        </a:lnTo>
                        <a:lnTo>
                          <a:pt x="479" y="192"/>
                        </a:lnTo>
                        <a:lnTo>
                          <a:pt x="481" y="185"/>
                        </a:lnTo>
                        <a:lnTo>
                          <a:pt x="484" y="177"/>
                        </a:lnTo>
                        <a:lnTo>
                          <a:pt x="487" y="169"/>
                        </a:lnTo>
                        <a:lnTo>
                          <a:pt x="490" y="160"/>
                        </a:lnTo>
                        <a:lnTo>
                          <a:pt x="493" y="151"/>
                        </a:lnTo>
                        <a:lnTo>
                          <a:pt x="496" y="142"/>
                        </a:lnTo>
                        <a:lnTo>
                          <a:pt x="500" y="133"/>
                        </a:lnTo>
                        <a:lnTo>
                          <a:pt x="503" y="124"/>
                        </a:lnTo>
                        <a:lnTo>
                          <a:pt x="507" y="116"/>
                        </a:lnTo>
                        <a:lnTo>
                          <a:pt x="510" y="107"/>
                        </a:lnTo>
                        <a:lnTo>
                          <a:pt x="513" y="100"/>
                        </a:lnTo>
                        <a:lnTo>
                          <a:pt x="516" y="92"/>
                        </a:lnTo>
                        <a:lnTo>
                          <a:pt x="517" y="91"/>
                        </a:lnTo>
                        <a:lnTo>
                          <a:pt x="518" y="90"/>
                        </a:lnTo>
                        <a:lnTo>
                          <a:pt x="519" y="90"/>
                        </a:lnTo>
                        <a:lnTo>
                          <a:pt x="520" y="89"/>
                        </a:lnTo>
                        <a:lnTo>
                          <a:pt x="521" y="89"/>
                        </a:lnTo>
                        <a:lnTo>
                          <a:pt x="522" y="89"/>
                        </a:lnTo>
                        <a:lnTo>
                          <a:pt x="523" y="89"/>
                        </a:lnTo>
                        <a:lnTo>
                          <a:pt x="524" y="89"/>
                        </a:lnTo>
                        <a:lnTo>
                          <a:pt x="526" y="88"/>
                        </a:lnTo>
                        <a:lnTo>
                          <a:pt x="528" y="88"/>
                        </a:lnTo>
                        <a:lnTo>
                          <a:pt x="530" y="88"/>
                        </a:lnTo>
                        <a:lnTo>
                          <a:pt x="533" y="88"/>
                        </a:lnTo>
                        <a:lnTo>
                          <a:pt x="535" y="88"/>
                        </a:lnTo>
                        <a:lnTo>
                          <a:pt x="538" y="88"/>
                        </a:lnTo>
                        <a:lnTo>
                          <a:pt x="540" y="88"/>
                        </a:lnTo>
                        <a:lnTo>
                          <a:pt x="543" y="88"/>
                        </a:lnTo>
                        <a:lnTo>
                          <a:pt x="546" y="88"/>
                        </a:lnTo>
                        <a:lnTo>
                          <a:pt x="547" y="88"/>
                        </a:lnTo>
                        <a:lnTo>
                          <a:pt x="549" y="89"/>
                        </a:lnTo>
                        <a:lnTo>
                          <a:pt x="550" y="89"/>
                        </a:lnTo>
                        <a:lnTo>
                          <a:pt x="552" y="89"/>
                        </a:lnTo>
                        <a:lnTo>
                          <a:pt x="553" y="90"/>
                        </a:lnTo>
                        <a:lnTo>
                          <a:pt x="554" y="90"/>
                        </a:lnTo>
                        <a:lnTo>
                          <a:pt x="556" y="90"/>
                        </a:lnTo>
                        <a:lnTo>
                          <a:pt x="557" y="91"/>
                        </a:lnTo>
                        <a:lnTo>
                          <a:pt x="557" y="92"/>
                        </a:lnTo>
                        <a:lnTo>
                          <a:pt x="557" y="94"/>
                        </a:lnTo>
                        <a:lnTo>
                          <a:pt x="557" y="100"/>
                        </a:lnTo>
                        <a:lnTo>
                          <a:pt x="557" y="101"/>
                        </a:lnTo>
                        <a:lnTo>
                          <a:pt x="557" y="102"/>
                        </a:lnTo>
                        <a:lnTo>
                          <a:pt x="557" y="104"/>
                        </a:lnTo>
                        <a:lnTo>
                          <a:pt x="557" y="105"/>
                        </a:lnTo>
                        <a:lnTo>
                          <a:pt x="557" y="107"/>
                        </a:lnTo>
                        <a:lnTo>
                          <a:pt x="558" y="108"/>
                        </a:lnTo>
                        <a:lnTo>
                          <a:pt x="558" y="109"/>
                        </a:lnTo>
                        <a:lnTo>
                          <a:pt x="559" y="110"/>
                        </a:lnTo>
                        <a:lnTo>
                          <a:pt x="559" y="111"/>
                        </a:lnTo>
                        <a:lnTo>
                          <a:pt x="559" y="112"/>
                        </a:lnTo>
                        <a:lnTo>
                          <a:pt x="560" y="112"/>
                        </a:lnTo>
                        <a:lnTo>
                          <a:pt x="560" y="113"/>
                        </a:lnTo>
                        <a:lnTo>
                          <a:pt x="561" y="113"/>
                        </a:lnTo>
                        <a:lnTo>
                          <a:pt x="562" y="114"/>
                        </a:lnTo>
                        <a:lnTo>
                          <a:pt x="563" y="115"/>
                        </a:lnTo>
                        <a:lnTo>
                          <a:pt x="564" y="115"/>
                        </a:lnTo>
                        <a:lnTo>
                          <a:pt x="564" y="116"/>
                        </a:lnTo>
                        <a:lnTo>
                          <a:pt x="565" y="116"/>
                        </a:lnTo>
                        <a:lnTo>
                          <a:pt x="566" y="116"/>
                        </a:lnTo>
                        <a:lnTo>
                          <a:pt x="567" y="116"/>
                        </a:lnTo>
                        <a:lnTo>
                          <a:pt x="568" y="116"/>
                        </a:lnTo>
                        <a:lnTo>
                          <a:pt x="569" y="117"/>
                        </a:lnTo>
                        <a:lnTo>
                          <a:pt x="571" y="116"/>
                        </a:lnTo>
                        <a:lnTo>
                          <a:pt x="573" y="116"/>
                        </a:lnTo>
                        <a:lnTo>
                          <a:pt x="575" y="116"/>
                        </a:lnTo>
                        <a:lnTo>
                          <a:pt x="578" y="115"/>
                        </a:lnTo>
                        <a:lnTo>
                          <a:pt x="580" y="114"/>
                        </a:lnTo>
                        <a:lnTo>
                          <a:pt x="583" y="113"/>
                        </a:lnTo>
                        <a:lnTo>
                          <a:pt x="585" y="112"/>
                        </a:lnTo>
                        <a:lnTo>
                          <a:pt x="588" y="111"/>
                        </a:lnTo>
                        <a:lnTo>
                          <a:pt x="590" y="110"/>
                        </a:lnTo>
                        <a:lnTo>
                          <a:pt x="593" y="108"/>
                        </a:lnTo>
                        <a:lnTo>
                          <a:pt x="596" y="107"/>
                        </a:lnTo>
                        <a:lnTo>
                          <a:pt x="598" y="105"/>
                        </a:lnTo>
                        <a:lnTo>
                          <a:pt x="604" y="102"/>
                        </a:lnTo>
                        <a:lnTo>
                          <a:pt x="610" y="99"/>
                        </a:lnTo>
                        <a:lnTo>
                          <a:pt x="613" y="97"/>
                        </a:lnTo>
                        <a:lnTo>
                          <a:pt x="616" y="95"/>
                        </a:lnTo>
                        <a:lnTo>
                          <a:pt x="619" y="94"/>
                        </a:lnTo>
                        <a:lnTo>
                          <a:pt x="623" y="92"/>
                        </a:lnTo>
                        <a:lnTo>
                          <a:pt x="626" y="91"/>
                        </a:lnTo>
                        <a:lnTo>
                          <a:pt x="629" y="89"/>
                        </a:lnTo>
                        <a:lnTo>
                          <a:pt x="632" y="88"/>
                        </a:lnTo>
                        <a:lnTo>
                          <a:pt x="635" y="86"/>
                        </a:lnTo>
                        <a:lnTo>
                          <a:pt x="638" y="85"/>
                        </a:lnTo>
                        <a:lnTo>
                          <a:pt x="642" y="84"/>
                        </a:lnTo>
                        <a:lnTo>
                          <a:pt x="645" y="83"/>
                        </a:lnTo>
                        <a:lnTo>
                          <a:pt x="648" y="83"/>
                        </a:lnTo>
                        <a:lnTo>
                          <a:pt x="651" y="82"/>
                        </a:lnTo>
                        <a:lnTo>
                          <a:pt x="654" y="81"/>
                        </a:lnTo>
                        <a:lnTo>
                          <a:pt x="657" y="81"/>
                        </a:lnTo>
                        <a:lnTo>
                          <a:pt x="660" y="81"/>
                        </a:lnTo>
                        <a:lnTo>
                          <a:pt x="663" y="81"/>
                        </a:lnTo>
                        <a:lnTo>
                          <a:pt x="666" y="81"/>
                        </a:lnTo>
                        <a:lnTo>
                          <a:pt x="668" y="81"/>
                        </a:lnTo>
                        <a:lnTo>
                          <a:pt x="670" y="82"/>
                        </a:lnTo>
                        <a:lnTo>
                          <a:pt x="672" y="82"/>
                        </a:lnTo>
                        <a:lnTo>
                          <a:pt x="675" y="83"/>
                        </a:lnTo>
                        <a:lnTo>
                          <a:pt x="677" y="83"/>
                        </a:lnTo>
                        <a:lnTo>
                          <a:pt x="678" y="84"/>
                        </a:lnTo>
                        <a:lnTo>
                          <a:pt x="680" y="85"/>
                        </a:lnTo>
                        <a:lnTo>
                          <a:pt x="682" y="86"/>
                        </a:lnTo>
                        <a:lnTo>
                          <a:pt x="683" y="86"/>
                        </a:lnTo>
                        <a:lnTo>
                          <a:pt x="685" y="87"/>
                        </a:lnTo>
                        <a:lnTo>
                          <a:pt x="686" y="88"/>
                        </a:lnTo>
                        <a:lnTo>
                          <a:pt x="687" y="90"/>
                        </a:lnTo>
                        <a:lnTo>
                          <a:pt x="688" y="90"/>
                        </a:lnTo>
                        <a:lnTo>
                          <a:pt x="689" y="92"/>
                        </a:lnTo>
                        <a:lnTo>
                          <a:pt x="690" y="93"/>
                        </a:lnTo>
                        <a:lnTo>
                          <a:pt x="691" y="94"/>
                        </a:lnTo>
                        <a:lnTo>
                          <a:pt x="692" y="95"/>
                        </a:lnTo>
                        <a:lnTo>
                          <a:pt x="693" y="97"/>
                        </a:lnTo>
                        <a:lnTo>
                          <a:pt x="693" y="98"/>
                        </a:lnTo>
                        <a:lnTo>
                          <a:pt x="694" y="99"/>
                        </a:lnTo>
                        <a:lnTo>
                          <a:pt x="694" y="101"/>
                        </a:lnTo>
                        <a:lnTo>
                          <a:pt x="695" y="102"/>
                        </a:lnTo>
                        <a:lnTo>
                          <a:pt x="695" y="103"/>
                        </a:lnTo>
                        <a:lnTo>
                          <a:pt x="695" y="105"/>
                        </a:lnTo>
                        <a:lnTo>
                          <a:pt x="696" y="106"/>
                        </a:lnTo>
                        <a:lnTo>
                          <a:pt x="696" y="107"/>
                        </a:lnTo>
                        <a:lnTo>
                          <a:pt x="696" y="109"/>
                        </a:lnTo>
                        <a:lnTo>
                          <a:pt x="696" y="110"/>
                        </a:lnTo>
                        <a:lnTo>
                          <a:pt x="696" y="112"/>
                        </a:lnTo>
                        <a:lnTo>
                          <a:pt x="696" y="113"/>
                        </a:lnTo>
                        <a:close/>
                        <a:moveTo>
                          <a:pt x="393" y="115"/>
                        </a:moveTo>
                        <a:lnTo>
                          <a:pt x="391" y="115"/>
                        </a:lnTo>
                        <a:lnTo>
                          <a:pt x="389" y="115"/>
                        </a:lnTo>
                        <a:lnTo>
                          <a:pt x="388" y="115"/>
                        </a:lnTo>
                        <a:lnTo>
                          <a:pt x="387" y="115"/>
                        </a:lnTo>
                        <a:lnTo>
                          <a:pt x="386" y="116"/>
                        </a:lnTo>
                        <a:lnTo>
                          <a:pt x="385" y="116"/>
                        </a:lnTo>
                        <a:lnTo>
                          <a:pt x="384" y="116"/>
                        </a:lnTo>
                        <a:lnTo>
                          <a:pt x="383" y="117"/>
                        </a:lnTo>
                        <a:lnTo>
                          <a:pt x="382" y="117"/>
                        </a:lnTo>
                        <a:lnTo>
                          <a:pt x="381" y="117"/>
                        </a:lnTo>
                        <a:lnTo>
                          <a:pt x="380" y="118"/>
                        </a:lnTo>
                        <a:lnTo>
                          <a:pt x="379" y="119"/>
                        </a:lnTo>
                        <a:lnTo>
                          <a:pt x="378" y="120"/>
                        </a:lnTo>
                        <a:lnTo>
                          <a:pt x="377" y="122"/>
                        </a:lnTo>
                        <a:lnTo>
                          <a:pt x="376" y="124"/>
                        </a:lnTo>
                        <a:lnTo>
                          <a:pt x="375" y="126"/>
                        </a:lnTo>
                        <a:lnTo>
                          <a:pt x="373" y="128"/>
                        </a:lnTo>
                        <a:lnTo>
                          <a:pt x="372" y="130"/>
                        </a:lnTo>
                        <a:lnTo>
                          <a:pt x="371" y="132"/>
                        </a:lnTo>
                        <a:lnTo>
                          <a:pt x="370" y="134"/>
                        </a:lnTo>
                        <a:lnTo>
                          <a:pt x="369" y="137"/>
                        </a:lnTo>
                        <a:lnTo>
                          <a:pt x="368" y="139"/>
                        </a:lnTo>
                        <a:lnTo>
                          <a:pt x="368" y="142"/>
                        </a:lnTo>
                        <a:lnTo>
                          <a:pt x="367" y="145"/>
                        </a:lnTo>
                        <a:lnTo>
                          <a:pt x="366" y="147"/>
                        </a:lnTo>
                        <a:lnTo>
                          <a:pt x="365" y="150"/>
                        </a:lnTo>
                        <a:lnTo>
                          <a:pt x="364" y="153"/>
                        </a:lnTo>
                        <a:lnTo>
                          <a:pt x="364" y="155"/>
                        </a:lnTo>
                        <a:lnTo>
                          <a:pt x="363" y="158"/>
                        </a:lnTo>
                        <a:lnTo>
                          <a:pt x="362" y="164"/>
                        </a:lnTo>
                        <a:lnTo>
                          <a:pt x="361" y="169"/>
                        </a:lnTo>
                        <a:lnTo>
                          <a:pt x="360" y="174"/>
                        </a:lnTo>
                        <a:lnTo>
                          <a:pt x="359" y="178"/>
                        </a:lnTo>
                        <a:lnTo>
                          <a:pt x="358" y="183"/>
                        </a:lnTo>
                        <a:lnTo>
                          <a:pt x="358" y="186"/>
                        </a:lnTo>
                        <a:lnTo>
                          <a:pt x="358" y="188"/>
                        </a:lnTo>
                        <a:lnTo>
                          <a:pt x="357" y="190"/>
                        </a:lnTo>
                        <a:lnTo>
                          <a:pt x="357" y="191"/>
                        </a:lnTo>
                        <a:lnTo>
                          <a:pt x="357" y="192"/>
                        </a:lnTo>
                        <a:lnTo>
                          <a:pt x="357" y="193"/>
                        </a:lnTo>
                        <a:lnTo>
                          <a:pt x="357" y="194"/>
                        </a:lnTo>
                        <a:lnTo>
                          <a:pt x="358" y="195"/>
                        </a:lnTo>
                        <a:lnTo>
                          <a:pt x="358" y="196"/>
                        </a:lnTo>
                        <a:lnTo>
                          <a:pt x="358" y="197"/>
                        </a:lnTo>
                        <a:lnTo>
                          <a:pt x="359" y="197"/>
                        </a:lnTo>
                        <a:lnTo>
                          <a:pt x="359" y="198"/>
                        </a:lnTo>
                        <a:lnTo>
                          <a:pt x="360" y="198"/>
                        </a:lnTo>
                        <a:lnTo>
                          <a:pt x="360" y="199"/>
                        </a:lnTo>
                        <a:lnTo>
                          <a:pt x="361" y="199"/>
                        </a:lnTo>
                        <a:lnTo>
                          <a:pt x="362" y="199"/>
                        </a:lnTo>
                        <a:lnTo>
                          <a:pt x="363" y="200"/>
                        </a:lnTo>
                        <a:lnTo>
                          <a:pt x="364" y="200"/>
                        </a:lnTo>
                        <a:lnTo>
                          <a:pt x="365" y="200"/>
                        </a:lnTo>
                        <a:lnTo>
                          <a:pt x="368" y="200"/>
                        </a:lnTo>
                        <a:lnTo>
                          <a:pt x="371" y="200"/>
                        </a:lnTo>
                        <a:lnTo>
                          <a:pt x="372" y="200"/>
                        </a:lnTo>
                        <a:lnTo>
                          <a:pt x="374" y="200"/>
                        </a:lnTo>
                        <a:lnTo>
                          <a:pt x="375" y="200"/>
                        </a:lnTo>
                        <a:lnTo>
                          <a:pt x="376" y="200"/>
                        </a:lnTo>
                        <a:lnTo>
                          <a:pt x="377" y="200"/>
                        </a:lnTo>
                        <a:lnTo>
                          <a:pt x="379" y="199"/>
                        </a:lnTo>
                        <a:lnTo>
                          <a:pt x="381" y="199"/>
                        </a:lnTo>
                        <a:lnTo>
                          <a:pt x="382" y="198"/>
                        </a:lnTo>
                        <a:lnTo>
                          <a:pt x="383" y="198"/>
                        </a:lnTo>
                        <a:lnTo>
                          <a:pt x="384" y="198"/>
                        </a:lnTo>
                        <a:lnTo>
                          <a:pt x="384" y="197"/>
                        </a:lnTo>
                        <a:lnTo>
                          <a:pt x="385" y="196"/>
                        </a:lnTo>
                        <a:lnTo>
                          <a:pt x="386" y="196"/>
                        </a:lnTo>
                        <a:lnTo>
                          <a:pt x="387" y="195"/>
                        </a:lnTo>
                        <a:lnTo>
                          <a:pt x="388" y="193"/>
                        </a:lnTo>
                        <a:lnTo>
                          <a:pt x="389" y="192"/>
                        </a:lnTo>
                        <a:lnTo>
                          <a:pt x="390" y="190"/>
                        </a:lnTo>
                        <a:lnTo>
                          <a:pt x="391" y="188"/>
                        </a:lnTo>
                        <a:lnTo>
                          <a:pt x="392" y="186"/>
                        </a:lnTo>
                        <a:lnTo>
                          <a:pt x="393" y="183"/>
                        </a:lnTo>
                        <a:lnTo>
                          <a:pt x="394" y="181"/>
                        </a:lnTo>
                        <a:lnTo>
                          <a:pt x="395" y="178"/>
                        </a:lnTo>
                        <a:lnTo>
                          <a:pt x="396" y="176"/>
                        </a:lnTo>
                        <a:lnTo>
                          <a:pt x="396" y="173"/>
                        </a:lnTo>
                        <a:lnTo>
                          <a:pt x="397" y="170"/>
                        </a:lnTo>
                        <a:lnTo>
                          <a:pt x="398" y="168"/>
                        </a:lnTo>
                        <a:lnTo>
                          <a:pt x="399" y="165"/>
                        </a:lnTo>
                        <a:lnTo>
                          <a:pt x="400" y="162"/>
                        </a:lnTo>
                        <a:lnTo>
                          <a:pt x="400" y="159"/>
                        </a:lnTo>
                        <a:lnTo>
                          <a:pt x="402" y="153"/>
                        </a:lnTo>
                        <a:lnTo>
                          <a:pt x="403" y="148"/>
                        </a:lnTo>
                        <a:lnTo>
                          <a:pt x="404" y="142"/>
                        </a:lnTo>
                        <a:lnTo>
                          <a:pt x="405" y="137"/>
                        </a:lnTo>
                        <a:lnTo>
                          <a:pt x="405" y="133"/>
                        </a:lnTo>
                        <a:lnTo>
                          <a:pt x="406" y="129"/>
                        </a:lnTo>
                        <a:lnTo>
                          <a:pt x="406" y="127"/>
                        </a:lnTo>
                        <a:lnTo>
                          <a:pt x="406" y="126"/>
                        </a:lnTo>
                        <a:lnTo>
                          <a:pt x="406" y="125"/>
                        </a:lnTo>
                        <a:lnTo>
                          <a:pt x="406" y="124"/>
                        </a:lnTo>
                        <a:lnTo>
                          <a:pt x="406" y="122"/>
                        </a:lnTo>
                        <a:lnTo>
                          <a:pt x="406" y="121"/>
                        </a:lnTo>
                        <a:lnTo>
                          <a:pt x="406" y="120"/>
                        </a:lnTo>
                        <a:lnTo>
                          <a:pt x="406" y="119"/>
                        </a:lnTo>
                        <a:lnTo>
                          <a:pt x="406" y="118"/>
                        </a:lnTo>
                        <a:lnTo>
                          <a:pt x="405" y="118"/>
                        </a:lnTo>
                        <a:lnTo>
                          <a:pt x="405" y="117"/>
                        </a:lnTo>
                        <a:lnTo>
                          <a:pt x="404" y="117"/>
                        </a:lnTo>
                        <a:lnTo>
                          <a:pt x="404" y="116"/>
                        </a:lnTo>
                        <a:lnTo>
                          <a:pt x="403" y="116"/>
                        </a:lnTo>
                        <a:lnTo>
                          <a:pt x="402" y="116"/>
                        </a:lnTo>
                        <a:lnTo>
                          <a:pt x="401" y="115"/>
                        </a:lnTo>
                        <a:lnTo>
                          <a:pt x="399" y="115"/>
                        </a:lnTo>
                        <a:lnTo>
                          <a:pt x="398" y="115"/>
                        </a:lnTo>
                        <a:lnTo>
                          <a:pt x="396" y="115"/>
                        </a:lnTo>
                        <a:lnTo>
                          <a:pt x="393" y="115"/>
                        </a:lnTo>
                        <a:close/>
                        <a:moveTo>
                          <a:pt x="476" y="113"/>
                        </a:moveTo>
                        <a:lnTo>
                          <a:pt x="476" y="114"/>
                        </a:lnTo>
                        <a:lnTo>
                          <a:pt x="476" y="117"/>
                        </a:lnTo>
                        <a:lnTo>
                          <a:pt x="475" y="119"/>
                        </a:lnTo>
                        <a:lnTo>
                          <a:pt x="475" y="121"/>
                        </a:lnTo>
                        <a:lnTo>
                          <a:pt x="474" y="123"/>
                        </a:lnTo>
                        <a:lnTo>
                          <a:pt x="474" y="126"/>
                        </a:lnTo>
                        <a:lnTo>
                          <a:pt x="473" y="128"/>
                        </a:lnTo>
                        <a:lnTo>
                          <a:pt x="473" y="131"/>
                        </a:lnTo>
                        <a:lnTo>
                          <a:pt x="472" y="133"/>
                        </a:lnTo>
                        <a:lnTo>
                          <a:pt x="471" y="136"/>
                        </a:lnTo>
                        <a:lnTo>
                          <a:pt x="470" y="139"/>
                        </a:lnTo>
                        <a:lnTo>
                          <a:pt x="469" y="142"/>
                        </a:lnTo>
                        <a:lnTo>
                          <a:pt x="467" y="147"/>
                        </a:lnTo>
                        <a:lnTo>
                          <a:pt x="465" y="153"/>
                        </a:lnTo>
                        <a:lnTo>
                          <a:pt x="463" y="158"/>
                        </a:lnTo>
                        <a:lnTo>
                          <a:pt x="461" y="163"/>
                        </a:lnTo>
                        <a:lnTo>
                          <a:pt x="459" y="168"/>
                        </a:lnTo>
                        <a:lnTo>
                          <a:pt x="457" y="173"/>
                        </a:lnTo>
                        <a:lnTo>
                          <a:pt x="455" y="177"/>
                        </a:lnTo>
                        <a:lnTo>
                          <a:pt x="453" y="181"/>
                        </a:lnTo>
                        <a:lnTo>
                          <a:pt x="451" y="184"/>
                        </a:lnTo>
                        <a:lnTo>
                          <a:pt x="450" y="187"/>
                        </a:lnTo>
                        <a:lnTo>
                          <a:pt x="448" y="192"/>
                        </a:lnTo>
                        <a:lnTo>
                          <a:pt x="445" y="196"/>
                        </a:lnTo>
                        <a:lnTo>
                          <a:pt x="442" y="200"/>
                        </a:lnTo>
                        <a:lnTo>
                          <a:pt x="440" y="204"/>
                        </a:lnTo>
                        <a:lnTo>
                          <a:pt x="437" y="207"/>
                        </a:lnTo>
                        <a:lnTo>
                          <a:pt x="435" y="210"/>
                        </a:lnTo>
                        <a:lnTo>
                          <a:pt x="432" y="213"/>
                        </a:lnTo>
                        <a:lnTo>
                          <a:pt x="429" y="216"/>
                        </a:lnTo>
                        <a:lnTo>
                          <a:pt x="426" y="218"/>
                        </a:lnTo>
                        <a:lnTo>
                          <a:pt x="423" y="221"/>
                        </a:lnTo>
                        <a:lnTo>
                          <a:pt x="420" y="223"/>
                        </a:lnTo>
                        <a:lnTo>
                          <a:pt x="417" y="225"/>
                        </a:lnTo>
                        <a:lnTo>
                          <a:pt x="414" y="227"/>
                        </a:lnTo>
                        <a:lnTo>
                          <a:pt x="411" y="228"/>
                        </a:lnTo>
                        <a:lnTo>
                          <a:pt x="408" y="229"/>
                        </a:lnTo>
                        <a:lnTo>
                          <a:pt x="405" y="231"/>
                        </a:lnTo>
                        <a:lnTo>
                          <a:pt x="402" y="232"/>
                        </a:lnTo>
                        <a:lnTo>
                          <a:pt x="399" y="233"/>
                        </a:lnTo>
                        <a:lnTo>
                          <a:pt x="395" y="234"/>
                        </a:lnTo>
                        <a:lnTo>
                          <a:pt x="392" y="234"/>
                        </a:lnTo>
                        <a:lnTo>
                          <a:pt x="389" y="235"/>
                        </a:lnTo>
                        <a:lnTo>
                          <a:pt x="385" y="235"/>
                        </a:lnTo>
                        <a:lnTo>
                          <a:pt x="382" y="236"/>
                        </a:lnTo>
                        <a:lnTo>
                          <a:pt x="379" y="236"/>
                        </a:lnTo>
                        <a:lnTo>
                          <a:pt x="375" y="236"/>
                        </a:lnTo>
                        <a:lnTo>
                          <a:pt x="372" y="236"/>
                        </a:lnTo>
                        <a:lnTo>
                          <a:pt x="368" y="237"/>
                        </a:lnTo>
                        <a:lnTo>
                          <a:pt x="364" y="237"/>
                        </a:lnTo>
                        <a:lnTo>
                          <a:pt x="357" y="237"/>
                        </a:lnTo>
                        <a:lnTo>
                          <a:pt x="350" y="237"/>
                        </a:lnTo>
                        <a:lnTo>
                          <a:pt x="346" y="237"/>
                        </a:lnTo>
                        <a:lnTo>
                          <a:pt x="342" y="237"/>
                        </a:lnTo>
                        <a:lnTo>
                          <a:pt x="339" y="237"/>
                        </a:lnTo>
                        <a:lnTo>
                          <a:pt x="337" y="237"/>
                        </a:lnTo>
                        <a:lnTo>
                          <a:pt x="335" y="236"/>
                        </a:lnTo>
                        <a:lnTo>
                          <a:pt x="332" y="236"/>
                        </a:lnTo>
                        <a:lnTo>
                          <a:pt x="330" y="236"/>
                        </a:lnTo>
                        <a:lnTo>
                          <a:pt x="327" y="236"/>
                        </a:lnTo>
                        <a:lnTo>
                          <a:pt x="324" y="235"/>
                        </a:lnTo>
                        <a:lnTo>
                          <a:pt x="322" y="235"/>
                        </a:lnTo>
                        <a:lnTo>
                          <a:pt x="319" y="234"/>
                        </a:lnTo>
                        <a:lnTo>
                          <a:pt x="317" y="234"/>
                        </a:lnTo>
                        <a:lnTo>
                          <a:pt x="314" y="233"/>
                        </a:lnTo>
                        <a:lnTo>
                          <a:pt x="312" y="232"/>
                        </a:lnTo>
                        <a:lnTo>
                          <a:pt x="309" y="232"/>
                        </a:lnTo>
                        <a:lnTo>
                          <a:pt x="307" y="230"/>
                        </a:lnTo>
                        <a:lnTo>
                          <a:pt x="305" y="229"/>
                        </a:lnTo>
                        <a:lnTo>
                          <a:pt x="302" y="228"/>
                        </a:lnTo>
                        <a:lnTo>
                          <a:pt x="300" y="227"/>
                        </a:lnTo>
                        <a:lnTo>
                          <a:pt x="298" y="225"/>
                        </a:lnTo>
                        <a:lnTo>
                          <a:pt x="297" y="224"/>
                        </a:lnTo>
                        <a:lnTo>
                          <a:pt x="295" y="222"/>
                        </a:lnTo>
                        <a:lnTo>
                          <a:pt x="293" y="220"/>
                        </a:lnTo>
                        <a:lnTo>
                          <a:pt x="292" y="218"/>
                        </a:lnTo>
                        <a:lnTo>
                          <a:pt x="291" y="215"/>
                        </a:lnTo>
                        <a:lnTo>
                          <a:pt x="290" y="213"/>
                        </a:lnTo>
                        <a:lnTo>
                          <a:pt x="289" y="210"/>
                        </a:lnTo>
                        <a:lnTo>
                          <a:pt x="288" y="207"/>
                        </a:lnTo>
                        <a:lnTo>
                          <a:pt x="288" y="204"/>
                        </a:lnTo>
                        <a:lnTo>
                          <a:pt x="288" y="201"/>
                        </a:lnTo>
                        <a:lnTo>
                          <a:pt x="288" y="200"/>
                        </a:lnTo>
                        <a:lnTo>
                          <a:pt x="288" y="198"/>
                        </a:lnTo>
                        <a:lnTo>
                          <a:pt x="288" y="196"/>
                        </a:lnTo>
                        <a:lnTo>
                          <a:pt x="288" y="195"/>
                        </a:lnTo>
                        <a:lnTo>
                          <a:pt x="289" y="193"/>
                        </a:lnTo>
                        <a:lnTo>
                          <a:pt x="289" y="191"/>
                        </a:lnTo>
                        <a:lnTo>
                          <a:pt x="290" y="189"/>
                        </a:lnTo>
                        <a:lnTo>
                          <a:pt x="290" y="187"/>
                        </a:lnTo>
                        <a:lnTo>
                          <a:pt x="291" y="185"/>
                        </a:lnTo>
                        <a:lnTo>
                          <a:pt x="292" y="183"/>
                        </a:lnTo>
                        <a:lnTo>
                          <a:pt x="292" y="180"/>
                        </a:lnTo>
                        <a:lnTo>
                          <a:pt x="293" y="178"/>
                        </a:lnTo>
                        <a:lnTo>
                          <a:pt x="295" y="174"/>
                        </a:lnTo>
                        <a:lnTo>
                          <a:pt x="296" y="169"/>
                        </a:lnTo>
                        <a:lnTo>
                          <a:pt x="298" y="164"/>
                        </a:lnTo>
                        <a:lnTo>
                          <a:pt x="300" y="159"/>
                        </a:lnTo>
                        <a:lnTo>
                          <a:pt x="302" y="154"/>
                        </a:lnTo>
                        <a:lnTo>
                          <a:pt x="304" y="149"/>
                        </a:lnTo>
                        <a:lnTo>
                          <a:pt x="307" y="144"/>
                        </a:lnTo>
                        <a:lnTo>
                          <a:pt x="309" y="138"/>
                        </a:lnTo>
                        <a:lnTo>
                          <a:pt x="311" y="133"/>
                        </a:lnTo>
                        <a:lnTo>
                          <a:pt x="313" y="128"/>
                        </a:lnTo>
                        <a:lnTo>
                          <a:pt x="314" y="127"/>
                        </a:lnTo>
                        <a:lnTo>
                          <a:pt x="315" y="125"/>
                        </a:lnTo>
                        <a:lnTo>
                          <a:pt x="315" y="124"/>
                        </a:lnTo>
                        <a:lnTo>
                          <a:pt x="316" y="122"/>
                        </a:lnTo>
                        <a:lnTo>
                          <a:pt x="317" y="120"/>
                        </a:lnTo>
                        <a:lnTo>
                          <a:pt x="318" y="119"/>
                        </a:lnTo>
                        <a:lnTo>
                          <a:pt x="319" y="117"/>
                        </a:lnTo>
                        <a:lnTo>
                          <a:pt x="321" y="115"/>
                        </a:lnTo>
                        <a:lnTo>
                          <a:pt x="322" y="113"/>
                        </a:lnTo>
                        <a:lnTo>
                          <a:pt x="324" y="111"/>
                        </a:lnTo>
                        <a:lnTo>
                          <a:pt x="326" y="108"/>
                        </a:lnTo>
                        <a:lnTo>
                          <a:pt x="327" y="106"/>
                        </a:lnTo>
                        <a:lnTo>
                          <a:pt x="330" y="104"/>
                        </a:lnTo>
                        <a:lnTo>
                          <a:pt x="332" y="102"/>
                        </a:lnTo>
                        <a:lnTo>
                          <a:pt x="334" y="100"/>
                        </a:lnTo>
                        <a:lnTo>
                          <a:pt x="337" y="98"/>
                        </a:lnTo>
                        <a:lnTo>
                          <a:pt x="340" y="95"/>
                        </a:lnTo>
                        <a:lnTo>
                          <a:pt x="343" y="93"/>
                        </a:lnTo>
                        <a:lnTo>
                          <a:pt x="346" y="91"/>
                        </a:lnTo>
                        <a:lnTo>
                          <a:pt x="350" y="89"/>
                        </a:lnTo>
                        <a:lnTo>
                          <a:pt x="353" y="87"/>
                        </a:lnTo>
                        <a:lnTo>
                          <a:pt x="357" y="86"/>
                        </a:lnTo>
                        <a:lnTo>
                          <a:pt x="361" y="84"/>
                        </a:lnTo>
                        <a:lnTo>
                          <a:pt x="366" y="83"/>
                        </a:lnTo>
                        <a:lnTo>
                          <a:pt x="370" y="81"/>
                        </a:lnTo>
                        <a:lnTo>
                          <a:pt x="375" y="80"/>
                        </a:lnTo>
                        <a:lnTo>
                          <a:pt x="380" y="79"/>
                        </a:lnTo>
                        <a:lnTo>
                          <a:pt x="386" y="78"/>
                        </a:lnTo>
                        <a:lnTo>
                          <a:pt x="391" y="77"/>
                        </a:lnTo>
                        <a:lnTo>
                          <a:pt x="397" y="77"/>
                        </a:lnTo>
                        <a:lnTo>
                          <a:pt x="404" y="76"/>
                        </a:lnTo>
                        <a:lnTo>
                          <a:pt x="410" y="76"/>
                        </a:lnTo>
                        <a:lnTo>
                          <a:pt x="413" y="76"/>
                        </a:lnTo>
                        <a:lnTo>
                          <a:pt x="416" y="76"/>
                        </a:lnTo>
                        <a:lnTo>
                          <a:pt x="418" y="76"/>
                        </a:lnTo>
                        <a:lnTo>
                          <a:pt x="421" y="76"/>
                        </a:lnTo>
                        <a:lnTo>
                          <a:pt x="424" y="77"/>
                        </a:lnTo>
                        <a:lnTo>
                          <a:pt x="427" y="77"/>
                        </a:lnTo>
                        <a:lnTo>
                          <a:pt x="430" y="77"/>
                        </a:lnTo>
                        <a:lnTo>
                          <a:pt x="433" y="77"/>
                        </a:lnTo>
                        <a:lnTo>
                          <a:pt x="436" y="78"/>
                        </a:lnTo>
                        <a:lnTo>
                          <a:pt x="438" y="78"/>
                        </a:lnTo>
                        <a:lnTo>
                          <a:pt x="441" y="79"/>
                        </a:lnTo>
                        <a:lnTo>
                          <a:pt x="444" y="79"/>
                        </a:lnTo>
                        <a:lnTo>
                          <a:pt x="446" y="80"/>
                        </a:lnTo>
                        <a:lnTo>
                          <a:pt x="449" y="81"/>
                        </a:lnTo>
                        <a:lnTo>
                          <a:pt x="451" y="82"/>
                        </a:lnTo>
                        <a:lnTo>
                          <a:pt x="454" y="82"/>
                        </a:lnTo>
                        <a:lnTo>
                          <a:pt x="456" y="84"/>
                        </a:lnTo>
                        <a:lnTo>
                          <a:pt x="458" y="85"/>
                        </a:lnTo>
                        <a:lnTo>
                          <a:pt x="461" y="86"/>
                        </a:lnTo>
                        <a:lnTo>
                          <a:pt x="463" y="87"/>
                        </a:lnTo>
                        <a:lnTo>
                          <a:pt x="465" y="89"/>
                        </a:lnTo>
                        <a:lnTo>
                          <a:pt x="466" y="90"/>
                        </a:lnTo>
                        <a:lnTo>
                          <a:pt x="468" y="92"/>
                        </a:lnTo>
                        <a:lnTo>
                          <a:pt x="470" y="93"/>
                        </a:lnTo>
                        <a:lnTo>
                          <a:pt x="471" y="95"/>
                        </a:lnTo>
                        <a:lnTo>
                          <a:pt x="472" y="97"/>
                        </a:lnTo>
                        <a:lnTo>
                          <a:pt x="473" y="100"/>
                        </a:lnTo>
                        <a:lnTo>
                          <a:pt x="474" y="102"/>
                        </a:lnTo>
                        <a:lnTo>
                          <a:pt x="475" y="104"/>
                        </a:lnTo>
                        <a:lnTo>
                          <a:pt x="475" y="107"/>
                        </a:lnTo>
                        <a:lnTo>
                          <a:pt x="476" y="110"/>
                        </a:lnTo>
                        <a:lnTo>
                          <a:pt x="476" y="113"/>
                        </a:lnTo>
                        <a:close/>
                        <a:moveTo>
                          <a:pt x="164" y="112"/>
                        </a:moveTo>
                        <a:lnTo>
                          <a:pt x="164" y="108"/>
                        </a:lnTo>
                        <a:lnTo>
                          <a:pt x="164" y="104"/>
                        </a:lnTo>
                        <a:lnTo>
                          <a:pt x="163" y="102"/>
                        </a:lnTo>
                        <a:lnTo>
                          <a:pt x="163" y="100"/>
                        </a:lnTo>
                        <a:lnTo>
                          <a:pt x="163" y="99"/>
                        </a:lnTo>
                        <a:lnTo>
                          <a:pt x="163" y="97"/>
                        </a:lnTo>
                        <a:lnTo>
                          <a:pt x="162" y="95"/>
                        </a:lnTo>
                        <a:lnTo>
                          <a:pt x="162" y="94"/>
                        </a:lnTo>
                        <a:lnTo>
                          <a:pt x="161" y="93"/>
                        </a:lnTo>
                        <a:lnTo>
                          <a:pt x="161" y="92"/>
                        </a:lnTo>
                        <a:lnTo>
                          <a:pt x="160" y="91"/>
                        </a:lnTo>
                        <a:lnTo>
                          <a:pt x="160" y="90"/>
                        </a:lnTo>
                        <a:lnTo>
                          <a:pt x="159" y="90"/>
                        </a:lnTo>
                        <a:lnTo>
                          <a:pt x="158" y="90"/>
                        </a:lnTo>
                        <a:lnTo>
                          <a:pt x="157" y="89"/>
                        </a:lnTo>
                        <a:lnTo>
                          <a:pt x="156" y="89"/>
                        </a:lnTo>
                        <a:lnTo>
                          <a:pt x="154" y="89"/>
                        </a:lnTo>
                        <a:lnTo>
                          <a:pt x="152" y="90"/>
                        </a:lnTo>
                        <a:lnTo>
                          <a:pt x="149" y="90"/>
                        </a:lnTo>
                        <a:lnTo>
                          <a:pt x="147" y="91"/>
                        </a:lnTo>
                        <a:lnTo>
                          <a:pt x="144" y="91"/>
                        </a:lnTo>
                        <a:lnTo>
                          <a:pt x="141" y="92"/>
                        </a:lnTo>
                        <a:lnTo>
                          <a:pt x="139" y="94"/>
                        </a:lnTo>
                        <a:lnTo>
                          <a:pt x="136" y="95"/>
                        </a:lnTo>
                        <a:lnTo>
                          <a:pt x="133" y="96"/>
                        </a:lnTo>
                        <a:lnTo>
                          <a:pt x="131" y="98"/>
                        </a:lnTo>
                        <a:lnTo>
                          <a:pt x="128" y="99"/>
                        </a:lnTo>
                        <a:lnTo>
                          <a:pt x="125" y="101"/>
                        </a:lnTo>
                        <a:lnTo>
                          <a:pt x="122" y="102"/>
                        </a:lnTo>
                        <a:lnTo>
                          <a:pt x="120" y="104"/>
                        </a:lnTo>
                        <a:lnTo>
                          <a:pt x="117" y="106"/>
                        </a:lnTo>
                        <a:lnTo>
                          <a:pt x="114" y="107"/>
                        </a:lnTo>
                        <a:lnTo>
                          <a:pt x="112" y="109"/>
                        </a:lnTo>
                        <a:lnTo>
                          <a:pt x="109" y="111"/>
                        </a:lnTo>
                        <a:lnTo>
                          <a:pt x="107" y="113"/>
                        </a:lnTo>
                        <a:lnTo>
                          <a:pt x="105" y="115"/>
                        </a:lnTo>
                        <a:lnTo>
                          <a:pt x="100" y="118"/>
                        </a:lnTo>
                        <a:lnTo>
                          <a:pt x="97" y="121"/>
                        </a:lnTo>
                        <a:lnTo>
                          <a:pt x="93" y="124"/>
                        </a:lnTo>
                        <a:lnTo>
                          <a:pt x="90" y="126"/>
                        </a:lnTo>
                        <a:lnTo>
                          <a:pt x="88" y="128"/>
                        </a:lnTo>
                        <a:lnTo>
                          <a:pt x="87" y="129"/>
                        </a:lnTo>
                        <a:lnTo>
                          <a:pt x="87" y="130"/>
                        </a:lnTo>
                        <a:lnTo>
                          <a:pt x="86" y="130"/>
                        </a:lnTo>
                        <a:lnTo>
                          <a:pt x="86" y="131"/>
                        </a:lnTo>
                        <a:lnTo>
                          <a:pt x="86" y="132"/>
                        </a:lnTo>
                        <a:lnTo>
                          <a:pt x="87" y="132"/>
                        </a:lnTo>
                        <a:lnTo>
                          <a:pt x="88" y="132"/>
                        </a:lnTo>
                        <a:lnTo>
                          <a:pt x="89" y="132"/>
                        </a:lnTo>
                        <a:lnTo>
                          <a:pt x="91" y="132"/>
                        </a:lnTo>
                        <a:lnTo>
                          <a:pt x="143" y="132"/>
                        </a:lnTo>
                        <a:lnTo>
                          <a:pt x="147" y="132"/>
                        </a:lnTo>
                        <a:lnTo>
                          <a:pt x="150" y="132"/>
                        </a:lnTo>
                        <a:lnTo>
                          <a:pt x="151" y="132"/>
                        </a:lnTo>
                        <a:lnTo>
                          <a:pt x="152" y="132"/>
                        </a:lnTo>
                        <a:lnTo>
                          <a:pt x="153" y="131"/>
                        </a:lnTo>
                        <a:lnTo>
                          <a:pt x="154" y="131"/>
                        </a:lnTo>
                        <a:lnTo>
                          <a:pt x="155" y="131"/>
                        </a:lnTo>
                        <a:lnTo>
                          <a:pt x="156" y="131"/>
                        </a:lnTo>
                        <a:lnTo>
                          <a:pt x="157" y="130"/>
                        </a:lnTo>
                        <a:lnTo>
                          <a:pt x="158" y="130"/>
                        </a:lnTo>
                        <a:lnTo>
                          <a:pt x="159" y="130"/>
                        </a:lnTo>
                        <a:lnTo>
                          <a:pt x="159" y="129"/>
                        </a:lnTo>
                        <a:lnTo>
                          <a:pt x="160" y="129"/>
                        </a:lnTo>
                        <a:lnTo>
                          <a:pt x="161" y="128"/>
                        </a:lnTo>
                        <a:lnTo>
                          <a:pt x="161" y="127"/>
                        </a:lnTo>
                        <a:lnTo>
                          <a:pt x="162" y="126"/>
                        </a:lnTo>
                        <a:lnTo>
                          <a:pt x="162" y="125"/>
                        </a:lnTo>
                        <a:lnTo>
                          <a:pt x="163" y="124"/>
                        </a:lnTo>
                        <a:lnTo>
                          <a:pt x="163" y="123"/>
                        </a:lnTo>
                        <a:lnTo>
                          <a:pt x="163" y="122"/>
                        </a:lnTo>
                        <a:lnTo>
                          <a:pt x="163" y="121"/>
                        </a:lnTo>
                        <a:lnTo>
                          <a:pt x="163" y="120"/>
                        </a:lnTo>
                        <a:lnTo>
                          <a:pt x="164" y="119"/>
                        </a:lnTo>
                        <a:lnTo>
                          <a:pt x="164" y="117"/>
                        </a:lnTo>
                        <a:lnTo>
                          <a:pt x="164" y="115"/>
                        </a:lnTo>
                        <a:lnTo>
                          <a:pt x="164" y="112"/>
                        </a:lnTo>
                        <a:close/>
                        <a:moveTo>
                          <a:pt x="220" y="117"/>
                        </a:moveTo>
                        <a:lnTo>
                          <a:pt x="220" y="121"/>
                        </a:lnTo>
                        <a:lnTo>
                          <a:pt x="220" y="124"/>
                        </a:lnTo>
                        <a:lnTo>
                          <a:pt x="219" y="128"/>
                        </a:lnTo>
                        <a:lnTo>
                          <a:pt x="219" y="132"/>
                        </a:lnTo>
                        <a:lnTo>
                          <a:pt x="218" y="135"/>
                        </a:lnTo>
                        <a:lnTo>
                          <a:pt x="217" y="138"/>
                        </a:lnTo>
                        <a:lnTo>
                          <a:pt x="216" y="141"/>
                        </a:lnTo>
                        <a:lnTo>
                          <a:pt x="215" y="144"/>
                        </a:lnTo>
                        <a:lnTo>
                          <a:pt x="214" y="147"/>
                        </a:lnTo>
                        <a:lnTo>
                          <a:pt x="213" y="149"/>
                        </a:lnTo>
                        <a:lnTo>
                          <a:pt x="211" y="151"/>
                        </a:lnTo>
                        <a:lnTo>
                          <a:pt x="210" y="153"/>
                        </a:lnTo>
                        <a:lnTo>
                          <a:pt x="208" y="155"/>
                        </a:lnTo>
                        <a:lnTo>
                          <a:pt x="206" y="157"/>
                        </a:lnTo>
                        <a:lnTo>
                          <a:pt x="204" y="159"/>
                        </a:lnTo>
                        <a:lnTo>
                          <a:pt x="202" y="160"/>
                        </a:lnTo>
                        <a:lnTo>
                          <a:pt x="200" y="162"/>
                        </a:lnTo>
                        <a:lnTo>
                          <a:pt x="198" y="163"/>
                        </a:lnTo>
                        <a:lnTo>
                          <a:pt x="196" y="164"/>
                        </a:lnTo>
                        <a:lnTo>
                          <a:pt x="194" y="165"/>
                        </a:lnTo>
                        <a:lnTo>
                          <a:pt x="191" y="166"/>
                        </a:lnTo>
                        <a:lnTo>
                          <a:pt x="189" y="167"/>
                        </a:lnTo>
                        <a:lnTo>
                          <a:pt x="186" y="168"/>
                        </a:lnTo>
                        <a:lnTo>
                          <a:pt x="184" y="169"/>
                        </a:lnTo>
                        <a:lnTo>
                          <a:pt x="181" y="169"/>
                        </a:lnTo>
                        <a:lnTo>
                          <a:pt x="178" y="170"/>
                        </a:lnTo>
                        <a:lnTo>
                          <a:pt x="176" y="170"/>
                        </a:lnTo>
                        <a:lnTo>
                          <a:pt x="173" y="170"/>
                        </a:lnTo>
                        <a:lnTo>
                          <a:pt x="170" y="170"/>
                        </a:lnTo>
                        <a:lnTo>
                          <a:pt x="167" y="171"/>
                        </a:lnTo>
                        <a:lnTo>
                          <a:pt x="164" y="171"/>
                        </a:lnTo>
                        <a:lnTo>
                          <a:pt x="161" y="171"/>
                        </a:lnTo>
                        <a:lnTo>
                          <a:pt x="140" y="171"/>
                        </a:lnTo>
                        <a:lnTo>
                          <a:pt x="135" y="171"/>
                        </a:lnTo>
                        <a:lnTo>
                          <a:pt x="131" y="171"/>
                        </a:lnTo>
                        <a:lnTo>
                          <a:pt x="126" y="171"/>
                        </a:lnTo>
                        <a:lnTo>
                          <a:pt x="120" y="171"/>
                        </a:lnTo>
                        <a:lnTo>
                          <a:pt x="115" y="170"/>
                        </a:lnTo>
                        <a:lnTo>
                          <a:pt x="110" y="170"/>
                        </a:lnTo>
                        <a:lnTo>
                          <a:pt x="104" y="170"/>
                        </a:lnTo>
                        <a:lnTo>
                          <a:pt x="99" y="170"/>
                        </a:lnTo>
                        <a:lnTo>
                          <a:pt x="94" y="170"/>
                        </a:lnTo>
                        <a:lnTo>
                          <a:pt x="89" y="170"/>
                        </a:lnTo>
                        <a:lnTo>
                          <a:pt x="85" y="170"/>
                        </a:lnTo>
                        <a:lnTo>
                          <a:pt x="82" y="170"/>
                        </a:lnTo>
                        <a:lnTo>
                          <a:pt x="79" y="170"/>
                        </a:lnTo>
                        <a:lnTo>
                          <a:pt x="76" y="170"/>
                        </a:lnTo>
                        <a:lnTo>
                          <a:pt x="75" y="170"/>
                        </a:lnTo>
                        <a:lnTo>
                          <a:pt x="74" y="170"/>
                        </a:lnTo>
                        <a:lnTo>
                          <a:pt x="72" y="170"/>
                        </a:lnTo>
                        <a:lnTo>
                          <a:pt x="70" y="169"/>
                        </a:lnTo>
                        <a:lnTo>
                          <a:pt x="70" y="170"/>
                        </a:lnTo>
                        <a:lnTo>
                          <a:pt x="69" y="170"/>
                        </a:lnTo>
                        <a:lnTo>
                          <a:pt x="69" y="171"/>
                        </a:lnTo>
                        <a:lnTo>
                          <a:pt x="69" y="172"/>
                        </a:lnTo>
                        <a:lnTo>
                          <a:pt x="69" y="174"/>
                        </a:lnTo>
                        <a:lnTo>
                          <a:pt x="69" y="175"/>
                        </a:lnTo>
                        <a:lnTo>
                          <a:pt x="69" y="177"/>
                        </a:lnTo>
                        <a:lnTo>
                          <a:pt x="70" y="178"/>
                        </a:lnTo>
                        <a:lnTo>
                          <a:pt x="70" y="180"/>
                        </a:lnTo>
                        <a:lnTo>
                          <a:pt x="71" y="181"/>
                        </a:lnTo>
                        <a:lnTo>
                          <a:pt x="71" y="183"/>
                        </a:lnTo>
                        <a:lnTo>
                          <a:pt x="72" y="184"/>
                        </a:lnTo>
                        <a:lnTo>
                          <a:pt x="73" y="186"/>
                        </a:lnTo>
                        <a:lnTo>
                          <a:pt x="74" y="187"/>
                        </a:lnTo>
                        <a:lnTo>
                          <a:pt x="75" y="189"/>
                        </a:lnTo>
                        <a:lnTo>
                          <a:pt x="76" y="190"/>
                        </a:lnTo>
                        <a:lnTo>
                          <a:pt x="77" y="192"/>
                        </a:lnTo>
                        <a:lnTo>
                          <a:pt x="79" y="193"/>
                        </a:lnTo>
                        <a:lnTo>
                          <a:pt x="80" y="195"/>
                        </a:lnTo>
                        <a:lnTo>
                          <a:pt x="81" y="196"/>
                        </a:lnTo>
                        <a:lnTo>
                          <a:pt x="83" y="197"/>
                        </a:lnTo>
                        <a:lnTo>
                          <a:pt x="84" y="199"/>
                        </a:lnTo>
                        <a:lnTo>
                          <a:pt x="86" y="200"/>
                        </a:lnTo>
                        <a:lnTo>
                          <a:pt x="88" y="201"/>
                        </a:lnTo>
                        <a:lnTo>
                          <a:pt x="89" y="202"/>
                        </a:lnTo>
                        <a:lnTo>
                          <a:pt x="91" y="203"/>
                        </a:lnTo>
                        <a:lnTo>
                          <a:pt x="93" y="204"/>
                        </a:lnTo>
                        <a:lnTo>
                          <a:pt x="95" y="205"/>
                        </a:lnTo>
                        <a:lnTo>
                          <a:pt x="97" y="206"/>
                        </a:lnTo>
                        <a:lnTo>
                          <a:pt x="99" y="206"/>
                        </a:lnTo>
                        <a:lnTo>
                          <a:pt x="101" y="207"/>
                        </a:lnTo>
                        <a:lnTo>
                          <a:pt x="104" y="207"/>
                        </a:lnTo>
                        <a:lnTo>
                          <a:pt x="106" y="207"/>
                        </a:lnTo>
                        <a:lnTo>
                          <a:pt x="108" y="208"/>
                        </a:lnTo>
                        <a:lnTo>
                          <a:pt x="111" y="208"/>
                        </a:lnTo>
                        <a:lnTo>
                          <a:pt x="112" y="208"/>
                        </a:lnTo>
                        <a:lnTo>
                          <a:pt x="114" y="208"/>
                        </a:lnTo>
                        <a:lnTo>
                          <a:pt x="116" y="207"/>
                        </a:lnTo>
                        <a:lnTo>
                          <a:pt x="118" y="207"/>
                        </a:lnTo>
                        <a:lnTo>
                          <a:pt x="119" y="207"/>
                        </a:lnTo>
                        <a:lnTo>
                          <a:pt x="121" y="207"/>
                        </a:lnTo>
                        <a:lnTo>
                          <a:pt x="123" y="206"/>
                        </a:lnTo>
                        <a:lnTo>
                          <a:pt x="124" y="206"/>
                        </a:lnTo>
                        <a:lnTo>
                          <a:pt x="126" y="205"/>
                        </a:lnTo>
                        <a:lnTo>
                          <a:pt x="127" y="205"/>
                        </a:lnTo>
                        <a:lnTo>
                          <a:pt x="128" y="204"/>
                        </a:lnTo>
                        <a:lnTo>
                          <a:pt x="130" y="204"/>
                        </a:lnTo>
                        <a:lnTo>
                          <a:pt x="131" y="203"/>
                        </a:lnTo>
                        <a:lnTo>
                          <a:pt x="132" y="202"/>
                        </a:lnTo>
                        <a:lnTo>
                          <a:pt x="134" y="202"/>
                        </a:lnTo>
                        <a:lnTo>
                          <a:pt x="135" y="201"/>
                        </a:lnTo>
                        <a:lnTo>
                          <a:pt x="137" y="200"/>
                        </a:lnTo>
                        <a:lnTo>
                          <a:pt x="139" y="198"/>
                        </a:lnTo>
                        <a:lnTo>
                          <a:pt x="141" y="197"/>
                        </a:lnTo>
                        <a:lnTo>
                          <a:pt x="142" y="196"/>
                        </a:lnTo>
                        <a:lnTo>
                          <a:pt x="143" y="195"/>
                        </a:lnTo>
                        <a:lnTo>
                          <a:pt x="145" y="194"/>
                        </a:lnTo>
                        <a:lnTo>
                          <a:pt x="145" y="193"/>
                        </a:lnTo>
                        <a:lnTo>
                          <a:pt x="146" y="192"/>
                        </a:lnTo>
                        <a:lnTo>
                          <a:pt x="147" y="192"/>
                        </a:lnTo>
                        <a:lnTo>
                          <a:pt x="150" y="192"/>
                        </a:lnTo>
                        <a:lnTo>
                          <a:pt x="154" y="192"/>
                        </a:lnTo>
                        <a:lnTo>
                          <a:pt x="159" y="191"/>
                        </a:lnTo>
                        <a:lnTo>
                          <a:pt x="165" y="191"/>
                        </a:lnTo>
                        <a:lnTo>
                          <a:pt x="172" y="190"/>
                        </a:lnTo>
                        <a:lnTo>
                          <a:pt x="175" y="190"/>
                        </a:lnTo>
                        <a:lnTo>
                          <a:pt x="178" y="190"/>
                        </a:lnTo>
                        <a:lnTo>
                          <a:pt x="181" y="190"/>
                        </a:lnTo>
                        <a:lnTo>
                          <a:pt x="184" y="190"/>
                        </a:lnTo>
                        <a:lnTo>
                          <a:pt x="187" y="190"/>
                        </a:lnTo>
                        <a:lnTo>
                          <a:pt x="190" y="190"/>
                        </a:lnTo>
                        <a:lnTo>
                          <a:pt x="193" y="190"/>
                        </a:lnTo>
                        <a:lnTo>
                          <a:pt x="195" y="190"/>
                        </a:lnTo>
                        <a:lnTo>
                          <a:pt x="198" y="190"/>
                        </a:lnTo>
                        <a:lnTo>
                          <a:pt x="201" y="191"/>
                        </a:lnTo>
                        <a:lnTo>
                          <a:pt x="204" y="191"/>
                        </a:lnTo>
                        <a:lnTo>
                          <a:pt x="207" y="192"/>
                        </a:lnTo>
                        <a:lnTo>
                          <a:pt x="208" y="192"/>
                        </a:lnTo>
                        <a:lnTo>
                          <a:pt x="209" y="192"/>
                        </a:lnTo>
                        <a:lnTo>
                          <a:pt x="211" y="193"/>
                        </a:lnTo>
                        <a:lnTo>
                          <a:pt x="212" y="193"/>
                        </a:lnTo>
                        <a:lnTo>
                          <a:pt x="213" y="194"/>
                        </a:lnTo>
                        <a:lnTo>
                          <a:pt x="214" y="194"/>
                        </a:lnTo>
                        <a:lnTo>
                          <a:pt x="215" y="195"/>
                        </a:lnTo>
                        <a:lnTo>
                          <a:pt x="216" y="195"/>
                        </a:lnTo>
                        <a:lnTo>
                          <a:pt x="217" y="196"/>
                        </a:lnTo>
                        <a:lnTo>
                          <a:pt x="218" y="197"/>
                        </a:lnTo>
                        <a:lnTo>
                          <a:pt x="219" y="198"/>
                        </a:lnTo>
                        <a:lnTo>
                          <a:pt x="219" y="199"/>
                        </a:lnTo>
                        <a:lnTo>
                          <a:pt x="219" y="200"/>
                        </a:lnTo>
                        <a:lnTo>
                          <a:pt x="219" y="202"/>
                        </a:lnTo>
                        <a:lnTo>
                          <a:pt x="219" y="203"/>
                        </a:lnTo>
                        <a:lnTo>
                          <a:pt x="218" y="205"/>
                        </a:lnTo>
                        <a:lnTo>
                          <a:pt x="217" y="206"/>
                        </a:lnTo>
                        <a:lnTo>
                          <a:pt x="216" y="208"/>
                        </a:lnTo>
                        <a:lnTo>
                          <a:pt x="214" y="210"/>
                        </a:lnTo>
                        <a:lnTo>
                          <a:pt x="212" y="211"/>
                        </a:lnTo>
                        <a:lnTo>
                          <a:pt x="211" y="213"/>
                        </a:lnTo>
                        <a:lnTo>
                          <a:pt x="208" y="215"/>
                        </a:lnTo>
                        <a:lnTo>
                          <a:pt x="206" y="217"/>
                        </a:lnTo>
                        <a:lnTo>
                          <a:pt x="203" y="218"/>
                        </a:lnTo>
                        <a:lnTo>
                          <a:pt x="201" y="220"/>
                        </a:lnTo>
                        <a:lnTo>
                          <a:pt x="198" y="222"/>
                        </a:lnTo>
                        <a:lnTo>
                          <a:pt x="195" y="223"/>
                        </a:lnTo>
                        <a:lnTo>
                          <a:pt x="191" y="225"/>
                        </a:lnTo>
                        <a:lnTo>
                          <a:pt x="188" y="227"/>
                        </a:lnTo>
                        <a:lnTo>
                          <a:pt x="184" y="228"/>
                        </a:lnTo>
                        <a:lnTo>
                          <a:pt x="181" y="229"/>
                        </a:lnTo>
                        <a:lnTo>
                          <a:pt x="177" y="231"/>
                        </a:lnTo>
                        <a:lnTo>
                          <a:pt x="173" y="232"/>
                        </a:lnTo>
                        <a:lnTo>
                          <a:pt x="169" y="234"/>
                        </a:lnTo>
                        <a:lnTo>
                          <a:pt x="166" y="235"/>
                        </a:lnTo>
                        <a:lnTo>
                          <a:pt x="161" y="236"/>
                        </a:lnTo>
                        <a:lnTo>
                          <a:pt x="157" y="237"/>
                        </a:lnTo>
                        <a:lnTo>
                          <a:pt x="153" y="238"/>
                        </a:lnTo>
                        <a:lnTo>
                          <a:pt x="149" y="239"/>
                        </a:lnTo>
                        <a:lnTo>
                          <a:pt x="145" y="239"/>
                        </a:lnTo>
                        <a:lnTo>
                          <a:pt x="141" y="240"/>
                        </a:lnTo>
                        <a:lnTo>
                          <a:pt x="137" y="240"/>
                        </a:lnTo>
                        <a:lnTo>
                          <a:pt x="132" y="241"/>
                        </a:lnTo>
                        <a:lnTo>
                          <a:pt x="128" y="241"/>
                        </a:lnTo>
                        <a:lnTo>
                          <a:pt x="124" y="241"/>
                        </a:lnTo>
                        <a:lnTo>
                          <a:pt x="118" y="241"/>
                        </a:lnTo>
                        <a:lnTo>
                          <a:pt x="112" y="241"/>
                        </a:lnTo>
                        <a:lnTo>
                          <a:pt x="106" y="240"/>
                        </a:lnTo>
                        <a:lnTo>
                          <a:pt x="100" y="239"/>
                        </a:lnTo>
                        <a:lnTo>
                          <a:pt x="94" y="239"/>
                        </a:lnTo>
                        <a:lnTo>
                          <a:pt x="88" y="237"/>
                        </a:lnTo>
                        <a:lnTo>
                          <a:pt x="83" y="236"/>
                        </a:lnTo>
                        <a:lnTo>
                          <a:pt x="77" y="235"/>
                        </a:lnTo>
                        <a:lnTo>
                          <a:pt x="72" y="233"/>
                        </a:lnTo>
                        <a:lnTo>
                          <a:pt x="66" y="231"/>
                        </a:lnTo>
                        <a:lnTo>
                          <a:pt x="61" y="229"/>
                        </a:lnTo>
                        <a:lnTo>
                          <a:pt x="56" y="228"/>
                        </a:lnTo>
                        <a:lnTo>
                          <a:pt x="51" y="225"/>
                        </a:lnTo>
                        <a:lnTo>
                          <a:pt x="47" y="223"/>
                        </a:lnTo>
                        <a:lnTo>
                          <a:pt x="42" y="221"/>
                        </a:lnTo>
                        <a:lnTo>
                          <a:pt x="38" y="218"/>
                        </a:lnTo>
                        <a:lnTo>
                          <a:pt x="33" y="215"/>
                        </a:lnTo>
                        <a:lnTo>
                          <a:pt x="29" y="212"/>
                        </a:lnTo>
                        <a:lnTo>
                          <a:pt x="26" y="209"/>
                        </a:lnTo>
                        <a:lnTo>
                          <a:pt x="22" y="206"/>
                        </a:lnTo>
                        <a:lnTo>
                          <a:pt x="19" y="203"/>
                        </a:lnTo>
                        <a:lnTo>
                          <a:pt x="16" y="200"/>
                        </a:lnTo>
                        <a:lnTo>
                          <a:pt x="13" y="197"/>
                        </a:lnTo>
                        <a:lnTo>
                          <a:pt x="10" y="193"/>
                        </a:lnTo>
                        <a:lnTo>
                          <a:pt x="8" y="190"/>
                        </a:lnTo>
                        <a:lnTo>
                          <a:pt x="6" y="186"/>
                        </a:lnTo>
                        <a:lnTo>
                          <a:pt x="4" y="182"/>
                        </a:lnTo>
                        <a:lnTo>
                          <a:pt x="3" y="178"/>
                        </a:lnTo>
                        <a:lnTo>
                          <a:pt x="1" y="175"/>
                        </a:lnTo>
                        <a:lnTo>
                          <a:pt x="1" y="171"/>
                        </a:lnTo>
                        <a:lnTo>
                          <a:pt x="0" y="167"/>
                        </a:lnTo>
                        <a:lnTo>
                          <a:pt x="0" y="163"/>
                        </a:lnTo>
                        <a:lnTo>
                          <a:pt x="0" y="156"/>
                        </a:lnTo>
                        <a:lnTo>
                          <a:pt x="2" y="150"/>
                        </a:lnTo>
                        <a:lnTo>
                          <a:pt x="3" y="143"/>
                        </a:lnTo>
                        <a:lnTo>
                          <a:pt x="6" y="137"/>
                        </a:lnTo>
                        <a:lnTo>
                          <a:pt x="9" y="131"/>
                        </a:lnTo>
                        <a:lnTo>
                          <a:pt x="13" y="125"/>
                        </a:lnTo>
                        <a:lnTo>
                          <a:pt x="17" y="119"/>
                        </a:lnTo>
                        <a:lnTo>
                          <a:pt x="22" y="113"/>
                        </a:lnTo>
                        <a:lnTo>
                          <a:pt x="28" y="107"/>
                        </a:lnTo>
                        <a:lnTo>
                          <a:pt x="33" y="102"/>
                        </a:lnTo>
                        <a:lnTo>
                          <a:pt x="40" y="97"/>
                        </a:lnTo>
                        <a:lnTo>
                          <a:pt x="46" y="92"/>
                        </a:lnTo>
                        <a:lnTo>
                          <a:pt x="53" y="87"/>
                        </a:lnTo>
                        <a:lnTo>
                          <a:pt x="60" y="82"/>
                        </a:lnTo>
                        <a:lnTo>
                          <a:pt x="67" y="78"/>
                        </a:lnTo>
                        <a:lnTo>
                          <a:pt x="74" y="73"/>
                        </a:lnTo>
                        <a:lnTo>
                          <a:pt x="82" y="69"/>
                        </a:lnTo>
                        <a:lnTo>
                          <a:pt x="89" y="65"/>
                        </a:lnTo>
                        <a:lnTo>
                          <a:pt x="97" y="62"/>
                        </a:lnTo>
                        <a:lnTo>
                          <a:pt x="104" y="58"/>
                        </a:lnTo>
                        <a:lnTo>
                          <a:pt x="112" y="55"/>
                        </a:lnTo>
                        <a:lnTo>
                          <a:pt x="120" y="52"/>
                        </a:lnTo>
                        <a:lnTo>
                          <a:pt x="127" y="50"/>
                        </a:lnTo>
                        <a:lnTo>
                          <a:pt x="134" y="47"/>
                        </a:lnTo>
                        <a:lnTo>
                          <a:pt x="141" y="45"/>
                        </a:lnTo>
                        <a:lnTo>
                          <a:pt x="147" y="43"/>
                        </a:lnTo>
                        <a:lnTo>
                          <a:pt x="154" y="41"/>
                        </a:lnTo>
                        <a:lnTo>
                          <a:pt x="160" y="40"/>
                        </a:lnTo>
                        <a:lnTo>
                          <a:pt x="165" y="39"/>
                        </a:lnTo>
                        <a:lnTo>
                          <a:pt x="170" y="38"/>
                        </a:lnTo>
                        <a:lnTo>
                          <a:pt x="175" y="38"/>
                        </a:lnTo>
                        <a:lnTo>
                          <a:pt x="179" y="38"/>
                        </a:lnTo>
                        <a:lnTo>
                          <a:pt x="182" y="38"/>
                        </a:lnTo>
                        <a:lnTo>
                          <a:pt x="185" y="38"/>
                        </a:lnTo>
                        <a:lnTo>
                          <a:pt x="188" y="39"/>
                        </a:lnTo>
                        <a:lnTo>
                          <a:pt x="191" y="40"/>
                        </a:lnTo>
                        <a:lnTo>
                          <a:pt x="194" y="41"/>
                        </a:lnTo>
                        <a:lnTo>
                          <a:pt x="196" y="43"/>
                        </a:lnTo>
                        <a:lnTo>
                          <a:pt x="198" y="45"/>
                        </a:lnTo>
                        <a:lnTo>
                          <a:pt x="201" y="47"/>
                        </a:lnTo>
                        <a:lnTo>
                          <a:pt x="203" y="49"/>
                        </a:lnTo>
                        <a:lnTo>
                          <a:pt x="205" y="52"/>
                        </a:lnTo>
                        <a:lnTo>
                          <a:pt x="206" y="54"/>
                        </a:lnTo>
                        <a:lnTo>
                          <a:pt x="208" y="57"/>
                        </a:lnTo>
                        <a:lnTo>
                          <a:pt x="209" y="60"/>
                        </a:lnTo>
                        <a:lnTo>
                          <a:pt x="211" y="63"/>
                        </a:lnTo>
                        <a:lnTo>
                          <a:pt x="212" y="66"/>
                        </a:lnTo>
                        <a:lnTo>
                          <a:pt x="213" y="69"/>
                        </a:lnTo>
                        <a:lnTo>
                          <a:pt x="214" y="72"/>
                        </a:lnTo>
                        <a:lnTo>
                          <a:pt x="215" y="76"/>
                        </a:lnTo>
                        <a:lnTo>
                          <a:pt x="216" y="79"/>
                        </a:lnTo>
                        <a:lnTo>
                          <a:pt x="217" y="82"/>
                        </a:lnTo>
                        <a:lnTo>
                          <a:pt x="217" y="85"/>
                        </a:lnTo>
                        <a:lnTo>
                          <a:pt x="218" y="89"/>
                        </a:lnTo>
                        <a:lnTo>
                          <a:pt x="218" y="92"/>
                        </a:lnTo>
                        <a:lnTo>
                          <a:pt x="219" y="95"/>
                        </a:lnTo>
                        <a:lnTo>
                          <a:pt x="219" y="98"/>
                        </a:lnTo>
                        <a:lnTo>
                          <a:pt x="219" y="101"/>
                        </a:lnTo>
                        <a:lnTo>
                          <a:pt x="220" y="104"/>
                        </a:lnTo>
                        <a:lnTo>
                          <a:pt x="220" y="107"/>
                        </a:lnTo>
                        <a:lnTo>
                          <a:pt x="220" y="110"/>
                        </a:lnTo>
                        <a:lnTo>
                          <a:pt x="220" y="112"/>
                        </a:lnTo>
                        <a:lnTo>
                          <a:pt x="220" y="114"/>
                        </a:lnTo>
                        <a:lnTo>
                          <a:pt x="220" y="117"/>
                        </a:lnTo>
                        <a:close/>
                        <a:moveTo>
                          <a:pt x="284" y="142"/>
                        </a:moveTo>
                        <a:lnTo>
                          <a:pt x="284" y="143"/>
                        </a:lnTo>
                        <a:lnTo>
                          <a:pt x="284" y="144"/>
                        </a:lnTo>
                        <a:lnTo>
                          <a:pt x="283" y="146"/>
                        </a:lnTo>
                        <a:lnTo>
                          <a:pt x="283" y="147"/>
                        </a:lnTo>
                        <a:lnTo>
                          <a:pt x="282" y="150"/>
                        </a:lnTo>
                        <a:lnTo>
                          <a:pt x="281" y="153"/>
                        </a:lnTo>
                        <a:lnTo>
                          <a:pt x="280" y="156"/>
                        </a:lnTo>
                        <a:lnTo>
                          <a:pt x="279" y="159"/>
                        </a:lnTo>
                        <a:lnTo>
                          <a:pt x="278" y="161"/>
                        </a:lnTo>
                        <a:lnTo>
                          <a:pt x="277" y="162"/>
                        </a:lnTo>
                        <a:lnTo>
                          <a:pt x="277" y="163"/>
                        </a:lnTo>
                        <a:lnTo>
                          <a:pt x="276" y="164"/>
                        </a:lnTo>
                        <a:lnTo>
                          <a:pt x="276" y="165"/>
                        </a:lnTo>
                        <a:lnTo>
                          <a:pt x="275" y="166"/>
                        </a:lnTo>
                        <a:lnTo>
                          <a:pt x="275" y="167"/>
                        </a:lnTo>
                        <a:lnTo>
                          <a:pt x="274" y="168"/>
                        </a:lnTo>
                        <a:lnTo>
                          <a:pt x="273" y="169"/>
                        </a:lnTo>
                        <a:lnTo>
                          <a:pt x="272" y="170"/>
                        </a:lnTo>
                        <a:lnTo>
                          <a:pt x="271" y="170"/>
                        </a:lnTo>
                        <a:lnTo>
                          <a:pt x="271" y="171"/>
                        </a:lnTo>
                        <a:lnTo>
                          <a:pt x="270" y="172"/>
                        </a:lnTo>
                        <a:lnTo>
                          <a:pt x="269" y="172"/>
                        </a:lnTo>
                        <a:lnTo>
                          <a:pt x="268" y="173"/>
                        </a:lnTo>
                        <a:lnTo>
                          <a:pt x="267" y="173"/>
                        </a:lnTo>
                        <a:lnTo>
                          <a:pt x="266" y="174"/>
                        </a:lnTo>
                        <a:lnTo>
                          <a:pt x="265" y="174"/>
                        </a:lnTo>
                        <a:lnTo>
                          <a:pt x="264" y="174"/>
                        </a:lnTo>
                        <a:lnTo>
                          <a:pt x="263" y="175"/>
                        </a:lnTo>
                        <a:lnTo>
                          <a:pt x="262" y="175"/>
                        </a:lnTo>
                        <a:lnTo>
                          <a:pt x="261" y="175"/>
                        </a:lnTo>
                        <a:lnTo>
                          <a:pt x="259" y="176"/>
                        </a:lnTo>
                        <a:lnTo>
                          <a:pt x="257" y="176"/>
                        </a:lnTo>
                        <a:lnTo>
                          <a:pt x="255" y="176"/>
                        </a:lnTo>
                        <a:lnTo>
                          <a:pt x="253" y="176"/>
                        </a:lnTo>
                        <a:lnTo>
                          <a:pt x="252" y="177"/>
                        </a:lnTo>
                        <a:lnTo>
                          <a:pt x="250" y="177"/>
                        </a:lnTo>
                        <a:lnTo>
                          <a:pt x="247" y="177"/>
                        </a:lnTo>
                        <a:lnTo>
                          <a:pt x="245" y="176"/>
                        </a:lnTo>
                        <a:lnTo>
                          <a:pt x="244" y="176"/>
                        </a:lnTo>
                        <a:lnTo>
                          <a:pt x="243" y="176"/>
                        </a:lnTo>
                        <a:lnTo>
                          <a:pt x="242" y="176"/>
                        </a:lnTo>
                        <a:lnTo>
                          <a:pt x="241" y="176"/>
                        </a:lnTo>
                        <a:lnTo>
                          <a:pt x="240" y="176"/>
                        </a:lnTo>
                        <a:lnTo>
                          <a:pt x="239" y="175"/>
                        </a:lnTo>
                        <a:lnTo>
                          <a:pt x="238" y="175"/>
                        </a:lnTo>
                        <a:lnTo>
                          <a:pt x="237" y="174"/>
                        </a:lnTo>
                        <a:lnTo>
                          <a:pt x="236" y="174"/>
                        </a:lnTo>
                        <a:lnTo>
                          <a:pt x="235" y="173"/>
                        </a:lnTo>
                        <a:lnTo>
                          <a:pt x="234" y="173"/>
                        </a:lnTo>
                        <a:lnTo>
                          <a:pt x="234" y="172"/>
                        </a:lnTo>
                        <a:lnTo>
                          <a:pt x="233" y="171"/>
                        </a:lnTo>
                        <a:lnTo>
                          <a:pt x="232" y="170"/>
                        </a:lnTo>
                        <a:lnTo>
                          <a:pt x="232" y="169"/>
                        </a:lnTo>
                        <a:lnTo>
                          <a:pt x="231" y="168"/>
                        </a:lnTo>
                        <a:lnTo>
                          <a:pt x="231" y="167"/>
                        </a:lnTo>
                        <a:lnTo>
                          <a:pt x="231" y="166"/>
                        </a:lnTo>
                        <a:lnTo>
                          <a:pt x="231" y="165"/>
                        </a:lnTo>
                        <a:lnTo>
                          <a:pt x="231" y="164"/>
                        </a:lnTo>
                        <a:lnTo>
                          <a:pt x="231" y="163"/>
                        </a:lnTo>
                        <a:lnTo>
                          <a:pt x="231" y="161"/>
                        </a:lnTo>
                        <a:lnTo>
                          <a:pt x="231" y="160"/>
                        </a:lnTo>
                        <a:lnTo>
                          <a:pt x="232" y="158"/>
                        </a:lnTo>
                        <a:lnTo>
                          <a:pt x="232" y="157"/>
                        </a:lnTo>
                        <a:lnTo>
                          <a:pt x="232" y="156"/>
                        </a:lnTo>
                        <a:lnTo>
                          <a:pt x="233" y="154"/>
                        </a:lnTo>
                        <a:lnTo>
                          <a:pt x="234" y="153"/>
                        </a:lnTo>
                        <a:lnTo>
                          <a:pt x="235" y="150"/>
                        </a:lnTo>
                        <a:lnTo>
                          <a:pt x="235" y="148"/>
                        </a:lnTo>
                        <a:lnTo>
                          <a:pt x="236" y="146"/>
                        </a:lnTo>
                        <a:lnTo>
                          <a:pt x="237" y="145"/>
                        </a:lnTo>
                        <a:lnTo>
                          <a:pt x="237" y="144"/>
                        </a:lnTo>
                        <a:lnTo>
                          <a:pt x="238" y="143"/>
                        </a:lnTo>
                        <a:lnTo>
                          <a:pt x="239" y="142"/>
                        </a:lnTo>
                        <a:lnTo>
                          <a:pt x="239" y="141"/>
                        </a:lnTo>
                        <a:lnTo>
                          <a:pt x="240" y="139"/>
                        </a:lnTo>
                        <a:lnTo>
                          <a:pt x="241" y="139"/>
                        </a:lnTo>
                        <a:lnTo>
                          <a:pt x="241" y="138"/>
                        </a:lnTo>
                        <a:lnTo>
                          <a:pt x="242" y="137"/>
                        </a:lnTo>
                        <a:lnTo>
                          <a:pt x="243" y="136"/>
                        </a:lnTo>
                        <a:lnTo>
                          <a:pt x="244" y="135"/>
                        </a:lnTo>
                        <a:lnTo>
                          <a:pt x="245" y="135"/>
                        </a:lnTo>
                        <a:lnTo>
                          <a:pt x="246" y="134"/>
                        </a:lnTo>
                        <a:lnTo>
                          <a:pt x="247" y="133"/>
                        </a:lnTo>
                        <a:lnTo>
                          <a:pt x="248" y="132"/>
                        </a:lnTo>
                        <a:lnTo>
                          <a:pt x="249" y="132"/>
                        </a:lnTo>
                        <a:lnTo>
                          <a:pt x="250" y="132"/>
                        </a:lnTo>
                        <a:lnTo>
                          <a:pt x="251" y="131"/>
                        </a:lnTo>
                        <a:lnTo>
                          <a:pt x="252" y="131"/>
                        </a:lnTo>
                        <a:lnTo>
                          <a:pt x="253" y="131"/>
                        </a:lnTo>
                        <a:lnTo>
                          <a:pt x="255" y="130"/>
                        </a:lnTo>
                        <a:lnTo>
                          <a:pt x="257" y="130"/>
                        </a:lnTo>
                        <a:lnTo>
                          <a:pt x="259" y="130"/>
                        </a:lnTo>
                        <a:lnTo>
                          <a:pt x="261" y="129"/>
                        </a:lnTo>
                        <a:lnTo>
                          <a:pt x="263" y="129"/>
                        </a:lnTo>
                        <a:lnTo>
                          <a:pt x="265" y="129"/>
                        </a:lnTo>
                        <a:lnTo>
                          <a:pt x="267" y="129"/>
                        </a:lnTo>
                        <a:lnTo>
                          <a:pt x="269" y="130"/>
                        </a:lnTo>
                        <a:lnTo>
                          <a:pt x="271" y="130"/>
                        </a:lnTo>
                        <a:lnTo>
                          <a:pt x="272" y="130"/>
                        </a:lnTo>
                        <a:lnTo>
                          <a:pt x="274" y="130"/>
                        </a:lnTo>
                        <a:lnTo>
                          <a:pt x="275" y="131"/>
                        </a:lnTo>
                        <a:lnTo>
                          <a:pt x="276" y="131"/>
                        </a:lnTo>
                        <a:lnTo>
                          <a:pt x="277" y="132"/>
                        </a:lnTo>
                        <a:lnTo>
                          <a:pt x="278" y="132"/>
                        </a:lnTo>
                        <a:lnTo>
                          <a:pt x="279" y="133"/>
                        </a:lnTo>
                        <a:lnTo>
                          <a:pt x="280" y="134"/>
                        </a:lnTo>
                        <a:lnTo>
                          <a:pt x="281" y="134"/>
                        </a:lnTo>
                        <a:lnTo>
                          <a:pt x="281" y="135"/>
                        </a:lnTo>
                        <a:lnTo>
                          <a:pt x="282" y="136"/>
                        </a:lnTo>
                        <a:lnTo>
                          <a:pt x="283" y="137"/>
                        </a:lnTo>
                        <a:lnTo>
                          <a:pt x="283" y="138"/>
                        </a:lnTo>
                        <a:lnTo>
                          <a:pt x="283" y="139"/>
                        </a:lnTo>
                        <a:lnTo>
                          <a:pt x="284" y="140"/>
                        </a:lnTo>
                        <a:lnTo>
                          <a:pt x="284" y="141"/>
                        </a:lnTo>
                        <a:lnTo>
                          <a:pt x="284" y="142"/>
                        </a:lnTo>
                        <a:close/>
                        <a:moveTo>
                          <a:pt x="922" y="112"/>
                        </a:moveTo>
                        <a:lnTo>
                          <a:pt x="915" y="112"/>
                        </a:lnTo>
                        <a:lnTo>
                          <a:pt x="915" y="174"/>
                        </a:lnTo>
                        <a:lnTo>
                          <a:pt x="915" y="176"/>
                        </a:lnTo>
                        <a:lnTo>
                          <a:pt x="915" y="178"/>
                        </a:lnTo>
                        <a:lnTo>
                          <a:pt x="914" y="180"/>
                        </a:lnTo>
                        <a:lnTo>
                          <a:pt x="914" y="182"/>
                        </a:lnTo>
                        <a:lnTo>
                          <a:pt x="914" y="184"/>
                        </a:lnTo>
                        <a:lnTo>
                          <a:pt x="914" y="185"/>
                        </a:lnTo>
                        <a:lnTo>
                          <a:pt x="914" y="186"/>
                        </a:lnTo>
                        <a:lnTo>
                          <a:pt x="914" y="188"/>
                        </a:lnTo>
                        <a:lnTo>
                          <a:pt x="913" y="189"/>
                        </a:lnTo>
                        <a:lnTo>
                          <a:pt x="913" y="190"/>
                        </a:lnTo>
                        <a:lnTo>
                          <a:pt x="913" y="191"/>
                        </a:lnTo>
                        <a:lnTo>
                          <a:pt x="912" y="192"/>
                        </a:lnTo>
                        <a:lnTo>
                          <a:pt x="912" y="193"/>
                        </a:lnTo>
                        <a:lnTo>
                          <a:pt x="911" y="194"/>
                        </a:lnTo>
                        <a:lnTo>
                          <a:pt x="911" y="195"/>
                        </a:lnTo>
                        <a:lnTo>
                          <a:pt x="910" y="195"/>
                        </a:lnTo>
                        <a:lnTo>
                          <a:pt x="909" y="197"/>
                        </a:lnTo>
                        <a:lnTo>
                          <a:pt x="908" y="197"/>
                        </a:lnTo>
                        <a:lnTo>
                          <a:pt x="907" y="198"/>
                        </a:lnTo>
                        <a:lnTo>
                          <a:pt x="907" y="199"/>
                        </a:lnTo>
                        <a:lnTo>
                          <a:pt x="905" y="200"/>
                        </a:lnTo>
                        <a:lnTo>
                          <a:pt x="904" y="200"/>
                        </a:lnTo>
                        <a:lnTo>
                          <a:pt x="903" y="201"/>
                        </a:lnTo>
                        <a:lnTo>
                          <a:pt x="902" y="202"/>
                        </a:lnTo>
                        <a:lnTo>
                          <a:pt x="900" y="202"/>
                        </a:lnTo>
                        <a:lnTo>
                          <a:pt x="899" y="202"/>
                        </a:lnTo>
                        <a:lnTo>
                          <a:pt x="897" y="203"/>
                        </a:lnTo>
                        <a:lnTo>
                          <a:pt x="896" y="203"/>
                        </a:lnTo>
                        <a:lnTo>
                          <a:pt x="894" y="203"/>
                        </a:lnTo>
                        <a:lnTo>
                          <a:pt x="892" y="203"/>
                        </a:lnTo>
                        <a:lnTo>
                          <a:pt x="891" y="203"/>
                        </a:lnTo>
                        <a:lnTo>
                          <a:pt x="889" y="203"/>
                        </a:lnTo>
                        <a:lnTo>
                          <a:pt x="887" y="203"/>
                        </a:lnTo>
                        <a:lnTo>
                          <a:pt x="885" y="203"/>
                        </a:lnTo>
                        <a:lnTo>
                          <a:pt x="884" y="203"/>
                        </a:lnTo>
                        <a:lnTo>
                          <a:pt x="882" y="203"/>
                        </a:lnTo>
                        <a:lnTo>
                          <a:pt x="880" y="203"/>
                        </a:lnTo>
                        <a:lnTo>
                          <a:pt x="879" y="202"/>
                        </a:lnTo>
                        <a:lnTo>
                          <a:pt x="877" y="202"/>
                        </a:lnTo>
                        <a:lnTo>
                          <a:pt x="876" y="202"/>
                        </a:lnTo>
                        <a:lnTo>
                          <a:pt x="875" y="201"/>
                        </a:lnTo>
                        <a:lnTo>
                          <a:pt x="874" y="201"/>
                        </a:lnTo>
                        <a:lnTo>
                          <a:pt x="872" y="200"/>
                        </a:lnTo>
                        <a:lnTo>
                          <a:pt x="871" y="199"/>
                        </a:lnTo>
                        <a:lnTo>
                          <a:pt x="870" y="198"/>
                        </a:lnTo>
                        <a:lnTo>
                          <a:pt x="869" y="197"/>
                        </a:lnTo>
                        <a:lnTo>
                          <a:pt x="868" y="196"/>
                        </a:lnTo>
                        <a:lnTo>
                          <a:pt x="867" y="195"/>
                        </a:lnTo>
                        <a:lnTo>
                          <a:pt x="867" y="194"/>
                        </a:lnTo>
                        <a:lnTo>
                          <a:pt x="866" y="193"/>
                        </a:lnTo>
                        <a:lnTo>
                          <a:pt x="866" y="192"/>
                        </a:lnTo>
                        <a:lnTo>
                          <a:pt x="865" y="191"/>
                        </a:lnTo>
                        <a:lnTo>
                          <a:pt x="865" y="190"/>
                        </a:lnTo>
                        <a:lnTo>
                          <a:pt x="865" y="189"/>
                        </a:lnTo>
                        <a:lnTo>
                          <a:pt x="864" y="188"/>
                        </a:lnTo>
                        <a:lnTo>
                          <a:pt x="864" y="187"/>
                        </a:lnTo>
                        <a:lnTo>
                          <a:pt x="864" y="186"/>
                        </a:lnTo>
                        <a:lnTo>
                          <a:pt x="864" y="184"/>
                        </a:lnTo>
                        <a:lnTo>
                          <a:pt x="864" y="182"/>
                        </a:lnTo>
                        <a:lnTo>
                          <a:pt x="864" y="181"/>
                        </a:lnTo>
                        <a:lnTo>
                          <a:pt x="864" y="179"/>
                        </a:lnTo>
                        <a:lnTo>
                          <a:pt x="863" y="177"/>
                        </a:lnTo>
                        <a:lnTo>
                          <a:pt x="863" y="175"/>
                        </a:lnTo>
                        <a:lnTo>
                          <a:pt x="863" y="112"/>
                        </a:lnTo>
                        <a:lnTo>
                          <a:pt x="856" y="112"/>
                        </a:lnTo>
                        <a:lnTo>
                          <a:pt x="856" y="173"/>
                        </a:lnTo>
                        <a:lnTo>
                          <a:pt x="856" y="176"/>
                        </a:lnTo>
                        <a:lnTo>
                          <a:pt x="856" y="179"/>
                        </a:lnTo>
                        <a:lnTo>
                          <a:pt x="856" y="181"/>
                        </a:lnTo>
                        <a:lnTo>
                          <a:pt x="856" y="184"/>
                        </a:lnTo>
                        <a:lnTo>
                          <a:pt x="856" y="186"/>
                        </a:lnTo>
                        <a:lnTo>
                          <a:pt x="856" y="188"/>
                        </a:lnTo>
                        <a:lnTo>
                          <a:pt x="857" y="190"/>
                        </a:lnTo>
                        <a:lnTo>
                          <a:pt x="857" y="191"/>
                        </a:lnTo>
                        <a:lnTo>
                          <a:pt x="857" y="193"/>
                        </a:lnTo>
                        <a:lnTo>
                          <a:pt x="858" y="194"/>
                        </a:lnTo>
                        <a:lnTo>
                          <a:pt x="859" y="196"/>
                        </a:lnTo>
                        <a:lnTo>
                          <a:pt x="859" y="197"/>
                        </a:lnTo>
                        <a:lnTo>
                          <a:pt x="860" y="198"/>
                        </a:lnTo>
                        <a:lnTo>
                          <a:pt x="861" y="199"/>
                        </a:lnTo>
                        <a:lnTo>
                          <a:pt x="861" y="200"/>
                        </a:lnTo>
                        <a:lnTo>
                          <a:pt x="862" y="202"/>
                        </a:lnTo>
                        <a:lnTo>
                          <a:pt x="863" y="203"/>
                        </a:lnTo>
                        <a:lnTo>
                          <a:pt x="865" y="204"/>
                        </a:lnTo>
                        <a:lnTo>
                          <a:pt x="866" y="204"/>
                        </a:lnTo>
                        <a:lnTo>
                          <a:pt x="867" y="205"/>
                        </a:lnTo>
                        <a:lnTo>
                          <a:pt x="868" y="206"/>
                        </a:lnTo>
                        <a:lnTo>
                          <a:pt x="870" y="207"/>
                        </a:lnTo>
                        <a:lnTo>
                          <a:pt x="871" y="208"/>
                        </a:lnTo>
                        <a:lnTo>
                          <a:pt x="873" y="208"/>
                        </a:lnTo>
                        <a:lnTo>
                          <a:pt x="874" y="209"/>
                        </a:lnTo>
                        <a:lnTo>
                          <a:pt x="876" y="209"/>
                        </a:lnTo>
                        <a:lnTo>
                          <a:pt x="878" y="209"/>
                        </a:lnTo>
                        <a:lnTo>
                          <a:pt x="880" y="210"/>
                        </a:lnTo>
                        <a:lnTo>
                          <a:pt x="882" y="210"/>
                        </a:lnTo>
                        <a:lnTo>
                          <a:pt x="884" y="210"/>
                        </a:lnTo>
                        <a:lnTo>
                          <a:pt x="886" y="210"/>
                        </a:lnTo>
                        <a:lnTo>
                          <a:pt x="889" y="210"/>
                        </a:lnTo>
                        <a:lnTo>
                          <a:pt x="891" y="210"/>
                        </a:lnTo>
                        <a:lnTo>
                          <a:pt x="893" y="210"/>
                        </a:lnTo>
                        <a:lnTo>
                          <a:pt x="895" y="210"/>
                        </a:lnTo>
                        <a:lnTo>
                          <a:pt x="898" y="210"/>
                        </a:lnTo>
                        <a:lnTo>
                          <a:pt x="900" y="209"/>
                        </a:lnTo>
                        <a:lnTo>
                          <a:pt x="901" y="209"/>
                        </a:lnTo>
                        <a:lnTo>
                          <a:pt x="903" y="209"/>
                        </a:lnTo>
                        <a:lnTo>
                          <a:pt x="905" y="208"/>
                        </a:lnTo>
                        <a:lnTo>
                          <a:pt x="907" y="208"/>
                        </a:lnTo>
                        <a:lnTo>
                          <a:pt x="908" y="207"/>
                        </a:lnTo>
                        <a:lnTo>
                          <a:pt x="910" y="206"/>
                        </a:lnTo>
                        <a:lnTo>
                          <a:pt x="911" y="205"/>
                        </a:lnTo>
                        <a:lnTo>
                          <a:pt x="912" y="204"/>
                        </a:lnTo>
                        <a:lnTo>
                          <a:pt x="913" y="203"/>
                        </a:lnTo>
                        <a:lnTo>
                          <a:pt x="915" y="202"/>
                        </a:lnTo>
                        <a:lnTo>
                          <a:pt x="916" y="201"/>
                        </a:lnTo>
                        <a:lnTo>
                          <a:pt x="917" y="200"/>
                        </a:lnTo>
                        <a:lnTo>
                          <a:pt x="917" y="199"/>
                        </a:lnTo>
                        <a:lnTo>
                          <a:pt x="918" y="198"/>
                        </a:lnTo>
                        <a:lnTo>
                          <a:pt x="919" y="197"/>
                        </a:lnTo>
                        <a:lnTo>
                          <a:pt x="919" y="195"/>
                        </a:lnTo>
                        <a:lnTo>
                          <a:pt x="920" y="194"/>
                        </a:lnTo>
                        <a:lnTo>
                          <a:pt x="920" y="192"/>
                        </a:lnTo>
                        <a:lnTo>
                          <a:pt x="921" y="191"/>
                        </a:lnTo>
                        <a:lnTo>
                          <a:pt x="921" y="189"/>
                        </a:lnTo>
                        <a:lnTo>
                          <a:pt x="922" y="187"/>
                        </a:lnTo>
                        <a:lnTo>
                          <a:pt x="922" y="185"/>
                        </a:lnTo>
                        <a:lnTo>
                          <a:pt x="922" y="183"/>
                        </a:lnTo>
                        <a:lnTo>
                          <a:pt x="922" y="181"/>
                        </a:lnTo>
                        <a:lnTo>
                          <a:pt x="922" y="178"/>
                        </a:lnTo>
                        <a:lnTo>
                          <a:pt x="922" y="175"/>
                        </a:lnTo>
                        <a:lnTo>
                          <a:pt x="922" y="172"/>
                        </a:lnTo>
                        <a:lnTo>
                          <a:pt x="922" y="112"/>
                        </a:lnTo>
                        <a:close/>
                        <a:moveTo>
                          <a:pt x="1003" y="209"/>
                        </a:moveTo>
                        <a:lnTo>
                          <a:pt x="960" y="158"/>
                        </a:lnTo>
                        <a:lnTo>
                          <a:pt x="1002" y="112"/>
                        </a:lnTo>
                        <a:lnTo>
                          <a:pt x="992" y="112"/>
                        </a:lnTo>
                        <a:lnTo>
                          <a:pt x="953" y="156"/>
                        </a:lnTo>
                        <a:lnTo>
                          <a:pt x="953" y="112"/>
                        </a:lnTo>
                        <a:lnTo>
                          <a:pt x="945" y="112"/>
                        </a:lnTo>
                        <a:lnTo>
                          <a:pt x="945" y="209"/>
                        </a:lnTo>
                        <a:lnTo>
                          <a:pt x="953" y="209"/>
                        </a:lnTo>
                        <a:lnTo>
                          <a:pt x="953" y="162"/>
                        </a:lnTo>
                        <a:lnTo>
                          <a:pt x="993" y="209"/>
                        </a:lnTo>
                        <a:lnTo>
                          <a:pt x="1003" y="20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247"/>
                  </a:p>
                </p:txBody>
              </p:sp>
            </p:grpSp>
          </p:grpSp>
          <p:sp>
            <p:nvSpPr>
              <p:cNvPr id="23580" name="AutoShape 32"/>
              <p:cNvSpPr>
                <a:spLocks noChangeArrowheads="1"/>
              </p:cNvSpPr>
              <p:nvPr/>
            </p:nvSpPr>
            <p:spPr bwMode="auto">
              <a:xfrm>
                <a:off x="5165" y="2272"/>
                <a:ext cx="915" cy="518"/>
              </a:xfrm>
              <a:prstGeom prst="wedgeRoundRectCallout">
                <a:avLst>
                  <a:gd name="adj1" fmla="val -86065"/>
                  <a:gd name="adj2" fmla="val -78958"/>
                  <a:gd name="adj3" fmla="val 16667"/>
                </a:avLst>
              </a:prstGeom>
              <a:solidFill>
                <a:schemeClr val="bg1"/>
              </a:solidFill>
              <a:ln w="9525">
                <a:solidFill>
                  <a:schemeClr val="tx1"/>
                </a:solidFill>
                <a:miter lim="800000"/>
                <a:headEnd/>
                <a:tailEnd/>
              </a:ln>
            </p:spPr>
            <p:txBody>
              <a:bodyPr/>
              <a:lstStyle/>
              <a:p>
                <a:endParaRPr lang="en-US" sz="1247"/>
              </a:p>
            </p:txBody>
          </p:sp>
          <p:sp>
            <p:nvSpPr>
              <p:cNvPr id="23581" name="Text Box 33"/>
              <p:cNvSpPr txBox="1">
                <a:spLocks noChangeArrowheads="1"/>
              </p:cNvSpPr>
              <p:nvPr/>
            </p:nvSpPr>
            <p:spPr bwMode="auto">
              <a:xfrm>
                <a:off x="5126" y="2270"/>
                <a:ext cx="997" cy="4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Times New Roman" charset="0"/>
                    <a:ea typeface="ＭＳ Ｐゴシック" charset="0"/>
                    <a:cs typeface="ＭＳ Ｐゴシック" charset="0"/>
                  </a:defRPr>
                </a:lvl1pPr>
                <a:lvl2pPr marL="742950" indent="-285750" eaLnBrk="0" hangingPunct="0">
                  <a:defRPr sz="2000" b="1">
                    <a:solidFill>
                      <a:schemeClr val="tx1"/>
                    </a:solidFill>
                    <a:latin typeface="Times New Roman" charset="0"/>
                    <a:ea typeface="ＭＳ Ｐゴシック" charset="0"/>
                  </a:defRPr>
                </a:lvl2pPr>
                <a:lvl3pPr marL="1143000" indent="-228600" eaLnBrk="0" hangingPunct="0">
                  <a:defRPr sz="2000" b="1">
                    <a:solidFill>
                      <a:schemeClr val="tx1"/>
                    </a:solidFill>
                    <a:latin typeface="Times New Roman" charset="0"/>
                    <a:ea typeface="ＭＳ Ｐゴシック" charset="0"/>
                  </a:defRPr>
                </a:lvl3pPr>
                <a:lvl4pPr marL="1600200" indent="-228600" eaLnBrk="0" hangingPunct="0">
                  <a:defRPr sz="2000" b="1">
                    <a:solidFill>
                      <a:schemeClr val="tx1"/>
                    </a:solidFill>
                    <a:latin typeface="Times New Roman" charset="0"/>
                    <a:ea typeface="ＭＳ Ｐゴシック" charset="0"/>
                  </a:defRPr>
                </a:lvl4pPr>
                <a:lvl5pPr marL="2057400" indent="-228600" eaLnBrk="0" hangingPunct="0">
                  <a:defRPr sz="20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000" b="1">
                    <a:solidFill>
                      <a:schemeClr val="tx1"/>
                    </a:solidFill>
                    <a:latin typeface="Times New Roman" charset="0"/>
                    <a:ea typeface="ＭＳ Ｐゴシック" charset="0"/>
                  </a:defRPr>
                </a:lvl9pPr>
              </a:lstStyle>
              <a:p>
                <a:pPr eaLnBrk="1" hangingPunct="1"/>
                <a:r>
                  <a:rPr lang="en-GB" sz="969">
                    <a:latin typeface="Arial" charset="0"/>
                  </a:rPr>
                  <a:t>Basic</a:t>
                </a:r>
              </a:p>
              <a:p>
                <a:pPr eaLnBrk="1" hangingPunct="1"/>
                <a:r>
                  <a:rPr lang="en-GB" sz="969">
                    <a:latin typeface="Arial" charset="0"/>
                  </a:rPr>
                  <a:t>problem-solving</a:t>
                </a:r>
              </a:p>
              <a:p>
                <a:pPr eaLnBrk="1" hangingPunct="1"/>
                <a:r>
                  <a:rPr lang="en-GB" sz="969">
                    <a:latin typeface="Arial" charset="0"/>
                  </a:rPr>
                  <a:t>plant-wide</a:t>
                </a:r>
                <a:endParaRPr lang="en-US" sz="969">
                  <a:latin typeface="Arial" charset="0"/>
                </a:endParaRPr>
              </a:p>
            </p:txBody>
          </p:sp>
        </p:grpSp>
        <p:grpSp>
          <p:nvGrpSpPr>
            <p:cNvPr id="23561" name="Group 52"/>
            <p:cNvGrpSpPr>
              <a:grpSpLocks/>
            </p:cNvGrpSpPr>
            <p:nvPr/>
          </p:nvGrpSpPr>
          <p:grpSpPr bwMode="auto">
            <a:xfrm>
              <a:off x="5740400" y="4138615"/>
              <a:ext cx="4772025" cy="1265238"/>
              <a:chOff x="3616" y="2607"/>
              <a:chExt cx="3006" cy="797"/>
            </a:xfrm>
          </p:grpSpPr>
          <p:pic>
            <p:nvPicPr>
              <p:cNvPr id="23576" name="Picture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6" y="2607"/>
                <a:ext cx="1183" cy="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77" name="AutoShape 44"/>
              <p:cNvSpPr>
                <a:spLocks noChangeArrowheads="1"/>
              </p:cNvSpPr>
              <p:nvPr/>
            </p:nvSpPr>
            <p:spPr bwMode="auto">
              <a:xfrm>
                <a:off x="4333" y="3043"/>
                <a:ext cx="1830" cy="339"/>
              </a:xfrm>
              <a:prstGeom prst="wedgeRoundRectCallout">
                <a:avLst>
                  <a:gd name="adj1" fmla="val -58523"/>
                  <a:gd name="adj2" fmla="val -81269"/>
                  <a:gd name="adj3" fmla="val 16667"/>
                </a:avLst>
              </a:prstGeom>
              <a:solidFill>
                <a:schemeClr val="bg1"/>
              </a:solidFill>
              <a:ln w="9525">
                <a:solidFill>
                  <a:schemeClr val="tx1"/>
                </a:solidFill>
                <a:miter lim="800000"/>
                <a:headEnd/>
                <a:tailEnd/>
              </a:ln>
            </p:spPr>
            <p:txBody>
              <a:bodyPr/>
              <a:lstStyle/>
              <a:p>
                <a:endParaRPr lang="en-US" sz="1247"/>
              </a:p>
            </p:txBody>
          </p:sp>
          <p:sp>
            <p:nvSpPr>
              <p:cNvPr id="23578" name="Text Box 45"/>
              <p:cNvSpPr txBox="1">
                <a:spLocks noChangeArrowheads="1"/>
              </p:cNvSpPr>
              <p:nvPr/>
            </p:nvSpPr>
            <p:spPr bwMode="auto">
              <a:xfrm>
                <a:off x="4417" y="3050"/>
                <a:ext cx="2205" cy="3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000" b="1">
                    <a:solidFill>
                      <a:schemeClr val="tx1"/>
                    </a:solidFill>
                    <a:latin typeface="Times New Roman" charset="0"/>
                    <a:ea typeface="ＭＳ Ｐゴシック" charset="0"/>
                    <a:cs typeface="ＭＳ Ｐゴシック" charset="0"/>
                  </a:defRPr>
                </a:lvl1pPr>
                <a:lvl2pPr marL="742950" indent="-285750" eaLnBrk="0" hangingPunct="0">
                  <a:defRPr sz="2000" b="1">
                    <a:solidFill>
                      <a:schemeClr val="tx1"/>
                    </a:solidFill>
                    <a:latin typeface="Times New Roman" charset="0"/>
                    <a:ea typeface="ＭＳ Ｐゴシック" charset="0"/>
                  </a:defRPr>
                </a:lvl2pPr>
                <a:lvl3pPr marL="1143000" indent="-228600" eaLnBrk="0" hangingPunct="0">
                  <a:defRPr sz="2000" b="1">
                    <a:solidFill>
                      <a:schemeClr val="tx1"/>
                    </a:solidFill>
                    <a:latin typeface="Times New Roman" charset="0"/>
                    <a:ea typeface="ＭＳ Ｐゴシック" charset="0"/>
                  </a:defRPr>
                </a:lvl3pPr>
                <a:lvl4pPr marL="1600200" indent="-228600" eaLnBrk="0" hangingPunct="0">
                  <a:defRPr sz="2000" b="1">
                    <a:solidFill>
                      <a:schemeClr val="tx1"/>
                    </a:solidFill>
                    <a:latin typeface="Times New Roman" charset="0"/>
                    <a:ea typeface="ＭＳ Ｐゴシック" charset="0"/>
                  </a:defRPr>
                </a:lvl4pPr>
                <a:lvl5pPr marL="2057400" indent="-228600" eaLnBrk="0" hangingPunct="0">
                  <a:defRPr sz="20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000" b="1">
                    <a:solidFill>
                      <a:schemeClr val="tx1"/>
                    </a:solidFill>
                    <a:latin typeface="Times New Roman" charset="0"/>
                    <a:ea typeface="ＭＳ Ｐゴシック" charset="0"/>
                  </a:defRPr>
                </a:lvl9pPr>
              </a:lstStyle>
              <a:p>
                <a:pPr eaLnBrk="1" hangingPunct="1"/>
                <a:r>
                  <a:rPr lang="en-GB" sz="969">
                    <a:latin typeface="Arial" charset="0"/>
                  </a:rPr>
                  <a:t>Coaching (Lean) Champions</a:t>
                </a:r>
              </a:p>
              <a:p>
                <a:pPr eaLnBrk="1" hangingPunct="1"/>
                <a:r>
                  <a:rPr lang="en-GB" sz="969" dirty="0">
                    <a:latin typeface="Arial" charset="0"/>
                  </a:rPr>
                  <a:t>- facilitation and training skills</a:t>
                </a:r>
                <a:endParaRPr lang="en-US" sz="969" dirty="0">
                  <a:latin typeface="Arial" charset="0"/>
                </a:endParaRPr>
              </a:p>
            </p:txBody>
          </p:sp>
        </p:grpSp>
        <p:grpSp>
          <p:nvGrpSpPr>
            <p:cNvPr id="23562" name="Group 53"/>
            <p:cNvGrpSpPr>
              <a:grpSpLocks/>
            </p:cNvGrpSpPr>
            <p:nvPr/>
          </p:nvGrpSpPr>
          <p:grpSpPr bwMode="auto">
            <a:xfrm>
              <a:off x="0" y="4613276"/>
              <a:ext cx="4972051" cy="2065338"/>
              <a:chOff x="0" y="2906"/>
              <a:chExt cx="3132" cy="1301"/>
            </a:xfrm>
          </p:grpSpPr>
          <p:pic>
            <p:nvPicPr>
              <p:cNvPr id="23571" name="Picture 15" descr="GRO 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077"/>
                <a:ext cx="924" cy="8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72" name="AutoShape 46"/>
              <p:cNvSpPr>
                <a:spLocks noChangeArrowheads="1"/>
              </p:cNvSpPr>
              <p:nvPr/>
            </p:nvSpPr>
            <p:spPr bwMode="auto">
              <a:xfrm>
                <a:off x="1716" y="3720"/>
                <a:ext cx="1382" cy="480"/>
              </a:xfrm>
              <a:prstGeom prst="wedgeRoundRectCallout">
                <a:avLst>
                  <a:gd name="adj1" fmla="val -124449"/>
                  <a:gd name="adj2" fmla="val -65000"/>
                  <a:gd name="adj3" fmla="val 16667"/>
                </a:avLst>
              </a:prstGeom>
              <a:solidFill>
                <a:schemeClr val="bg1"/>
              </a:solidFill>
              <a:ln w="9525">
                <a:solidFill>
                  <a:schemeClr val="tx1"/>
                </a:solidFill>
                <a:miter lim="800000"/>
                <a:headEnd/>
                <a:tailEnd/>
              </a:ln>
            </p:spPr>
            <p:txBody>
              <a:bodyPr/>
              <a:lstStyle/>
              <a:p>
                <a:endParaRPr lang="en-US" sz="1247"/>
              </a:p>
            </p:txBody>
          </p:sp>
          <p:pic>
            <p:nvPicPr>
              <p:cNvPr id="23573" name="Picture 16" descr="ONSlo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2" y="2906"/>
                <a:ext cx="1768" cy="8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74" name="AutoShape 24"/>
              <p:cNvSpPr>
                <a:spLocks noChangeArrowheads="1"/>
              </p:cNvSpPr>
              <p:nvPr/>
            </p:nvSpPr>
            <p:spPr bwMode="auto">
              <a:xfrm flipV="1">
                <a:off x="1728" y="3503"/>
                <a:ext cx="1383" cy="538"/>
              </a:xfrm>
              <a:prstGeom prst="wedgeRoundRectCallout">
                <a:avLst>
                  <a:gd name="adj1" fmla="val -85144"/>
                  <a:gd name="adj2" fmla="val 58921"/>
                  <a:gd name="adj3" fmla="val 16667"/>
                </a:avLst>
              </a:prstGeom>
              <a:solidFill>
                <a:schemeClr val="bg1"/>
              </a:solidFill>
              <a:ln w="9525">
                <a:solidFill>
                  <a:schemeClr val="tx1"/>
                </a:solidFill>
                <a:miter lim="800000"/>
                <a:headEnd/>
                <a:tailEnd/>
              </a:ln>
            </p:spPr>
            <p:txBody>
              <a:bodyPr rot="10800000"/>
              <a:lstStyle/>
              <a:p>
                <a:endParaRPr lang="en-US" sz="1247"/>
              </a:p>
            </p:txBody>
          </p:sp>
          <p:sp>
            <p:nvSpPr>
              <p:cNvPr id="23575" name="Text Box 25"/>
              <p:cNvSpPr txBox="1">
                <a:spLocks noChangeArrowheads="1"/>
              </p:cNvSpPr>
              <p:nvPr/>
            </p:nvSpPr>
            <p:spPr bwMode="auto">
              <a:xfrm>
                <a:off x="1702" y="3486"/>
                <a:ext cx="1430" cy="7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Times New Roman" charset="0"/>
                    <a:ea typeface="ＭＳ Ｐゴシック" charset="0"/>
                    <a:cs typeface="ＭＳ Ｐゴシック" charset="0"/>
                  </a:defRPr>
                </a:lvl1pPr>
                <a:lvl2pPr marL="742950" indent="-285750" eaLnBrk="0" hangingPunct="0">
                  <a:defRPr sz="2000" b="1">
                    <a:solidFill>
                      <a:schemeClr val="tx1"/>
                    </a:solidFill>
                    <a:latin typeface="Times New Roman" charset="0"/>
                    <a:ea typeface="ＭＳ Ｐゴシック" charset="0"/>
                  </a:defRPr>
                </a:lvl2pPr>
                <a:lvl3pPr marL="1143000" indent="-228600" eaLnBrk="0" hangingPunct="0">
                  <a:defRPr sz="2000" b="1">
                    <a:solidFill>
                      <a:schemeClr val="tx1"/>
                    </a:solidFill>
                    <a:latin typeface="Times New Roman" charset="0"/>
                    <a:ea typeface="ＭＳ Ｐゴシック" charset="0"/>
                  </a:defRPr>
                </a:lvl3pPr>
                <a:lvl4pPr marL="1600200" indent="-228600" eaLnBrk="0" hangingPunct="0">
                  <a:defRPr sz="2000" b="1">
                    <a:solidFill>
                      <a:schemeClr val="tx1"/>
                    </a:solidFill>
                    <a:latin typeface="Times New Roman" charset="0"/>
                    <a:ea typeface="ＭＳ Ｐゴシック" charset="0"/>
                  </a:defRPr>
                </a:lvl4pPr>
                <a:lvl5pPr marL="2057400" indent="-228600" eaLnBrk="0" hangingPunct="0">
                  <a:defRPr sz="20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000" b="1">
                    <a:solidFill>
                      <a:schemeClr val="tx1"/>
                    </a:solidFill>
                    <a:latin typeface="Times New Roman" charset="0"/>
                    <a:ea typeface="ＭＳ Ｐゴシック" charset="0"/>
                  </a:defRPr>
                </a:lvl9pPr>
              </a:lstStyle>
              <a:p>
                <a:pPr eaLnBrk="1" hangingPunct="1"/>
                <a:r>
                  <a:rPr lang="en-GB" sz="969">
                    <a:latin typeface="Arial" charset="0"/>
                  </a:rPr>
                  <a:t>‘Focus on Improvement’</a:t>
                </a:r>
              </a:p>
              <a:p>
                <a:pPr eaLnBrk="1" hangingPunct="1">
                  <a:buFontTx/>
                  <a:buChar char="-"/>
                </a:pPr>
                <a:r>
                  <a:rPr lang="en-GB" sz="969">
                    <a:latin typeface="Arial" charset="0"/>
                  </a:rPr>
                  <a:t>all staff engaged</a:t>
                </a:r>
              </a:p>
              <a:p>
                <a:pPr eaLnBrk="1" hangingPunct="1">
                  <a:buFontTx/>
                  <a:buChar char="-"/>
                </a:pPr>
                <a:r>
                  <a:rPr lang="en-GB" sz="969">
                    <a:latin typeface="Arial" charset="0"/>
                  </a:rPr>
                  <a:t> </a:t>
                </a:r>
                <a:r>
                  <a:rPr lang="en-GB" sz="831">
                    <a:latin typeface="Arial" charset="0"/>
                  </a:rPr>
                  <a:t>branch head team building,</a:t>
                </a:r>
              </a:p>
              <a:p>
                <a:pPr eaLnBrk="1" hangingPunct="1">
                  <a:buFontTx/>
                  <a:buChar char="-"/>
                </a:pPr>
                <a:r>
                  <a:rPr lang="en-GB" sz="831">
                    <a:latin typeface="Arial" charset="0"/>
                  </a:rPr>
                  <a:t> facilitator training,</a:t>
                </a:r>
              </a:p>
              <a:p>
                <a:pPr eaLnBrk="1" hangingPunct="1">
                  <a:buFontTx/>
                  <a:buChar char="-"/>
                </a:pPr>
                <a:r>
                  <a:rPr lang="en-GB" sz="831">
                    <a:latin typeface="Arial" charset="0"/>
                  </a:rPr>
                  <a:t> C.I.    - BSG</a:t>
                </a:r>
                <a:endParaRPr lang="en-US" sz="969">
                  <a:latin typeface="Arial" charset="0"/>
                </a:endParaRPr>
              </a:p>
            </p:txBody>
          </p:sp>
        </p:grpSp>
        <p:grpSp>
          <p:nvGrpSpPr>
            <p:cNvPr id="23563" name="Group 50"/>
            <p:cNvGrpSpPr>
              <a:grpSpLocks/>
            </p:cNvGrpSpPr>
            <p:nvPr/>
          </p:nvGrpSpPr>
          <p:grpSpPr bwMode="auto">
            <a:xfrm>
              <a:off x="3282950" y="1282700"/>
              <a:ext cx="2935288" cy="1530350"/>
              <a:chOff x="2068" y="808"/>
              <a:chExt cx="1849" cy="964"/>
            </a:xfrm>
          </p:grpSpPr>
          <p:pic>
            <p:nvPicPr>
              <p:cNvPr id="23568" name="Picture 18" descr="New log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68" y="808"/>
                <a:ext cx="1616" cy="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69" name="AutoShape 48"/>
              <p:cNvSpPr>
                <a:spLocks noChangeArrowheads="1"/>
              </p:cNvSpPr>
              <p:nvPr/>
            </p:nvSpPr>
            <p:spPr bwMode="auto">
              <a:xfrm>
                <a:off x="2675" y="1331"/>
                <a:ext cx="1242" cy="403"/>
              </a:xfrm>
              <a:prstGeom prst="wedgeRoundRectCallout">
                <a:avLst>
                  <a:gd name="adj1" fmla="val -62801"/>
                  <a:gd name="adj2" fmla="val -110296"/>
                  <a:gd name="adj3" fmla="val 16667"/>
                </a:avLst>
              </a:prstGeom>
              <a:solidFill>
                <a:schemeClr val="bg1"/>
              </a:solidFill>
              <a:ln w="9525">
                <a:solidFill>
                  <a:schemeClr val="tx1"/>
                </a:solidFill>
                <a:miter lim="800000"/>
                <a:headEnd/>
                <a:tailEnd/>
              </a:ln>
            </p:spPr>
            <p:txBody>
              <a:bodyPr/>
              <a:lstStyle/>
              <a:p>
                <a:endParaRPr lang="en-US" sz="1247"/>
              </a:p>
            </p:txBody>
          </p:sp>
          <p:sp>
            <p:nvSpPr>
              <p:cNvPr id="23570" name="Text Box 49"/>
              <p:cNvSpPr txBox="1">
                <a:spLocks noChangeArrowheads="1"/>
              </p:cNvSpPr>
              <p:nvPr/>
            </p:nvSpPr>
            <p:spPr bwMode="auto">
              <a:xfrm>
                <a:off x="2672" y="1283"/>
                <a:ext cx="1231" cy="4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000" b="1">
                    <a:solidFill>
                      <a:schemeClr val="tx1"/>
                    </a:solidFill>
                    <a:latin typeface="Times New Roman" charset="0"/>
                    <a:ea typeface="ＭＳ Ｐゴシック" charset="0"/>
                    <a:cs typeface="ＭＳ Ｐゴシック" charset="0"/>
                  </a:defRPr>
                </a:lvl1pPr>
                <a:lvl2pPr marL="742950" indent="-285750" eaLnBrk="0" hangingPunct="0">
                  <a:defRPr sz="2000" b="1">
                    <a:solidFill>
                      <a:schemeClr val="tx1"/>
                    </a:solidFill>
                    <a:latin typeface="Times New Roman" charset="0"/>
                    <a:ea typeface="ＭＳ Ｐゴシック" charset="0"/>
                  </a:defRPr>
                </a:lvl2pPr>
                <a:lvl3pPr marL="1143000" indent="-228600" eaLnBrk="0" hangingPunct="0">
                  <a:defRPr sz="2000" b="1">
                    <a:solidFill>
                      <a:schemeClr val="tx1"/>
                    </a:solidFill>
                    <a:latin typeface="Times New Roman" charset="0"/>
                    <a:ea typeface="ＭＳ Ｐゴシック" charset="0"/>
                  </a:defRPr>
                </a:lvl3pPr>
                <a:lvl4pPr marL="1600200" indent="-228600" eaLnBrk="0" hangingPunct="0">
                  <a:defRPr sz="2000" b="1">
                    <a:solidFill>
                      <a:schemeClr val="tx1"/>
                    </a:solidFill>
                    <a:latin typeface="Times New Roman" charset="0"/>
                    <a:ea typeface="ＭＳ Ｐゴシック" charset="0"/>
                  </a:defRPr>
                </a:lvl4pPr>
                <a:lvl5pPr marL="2057400" indent="-228600" eaLnBrk="0" hangingPunct="0">
                  <a:defRPr sz="2000" b="1">
                    <a:solidFill>
                      <a:schemeClr val="tx1"/>
                    </a:solidFill>
                    <a:latin typeface="Times New Roman" charset="0"/>
                    <a:ea typeface="ＭＳ Ｐゴシック" charset="0"/>
                  </a:defRPr>
                </a:lvl5pPr>
                <a:lvl6pPr marL="2514600" indent="-228600" algn="ctr" eaLnBrk="0" fontAlgn="base" hangingPunct="0">
                  <a:spcBef>
                    <a:spcPct val="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0"/>
                  </a:spcBef>
                  <a:spcAft>
                    <a:spcPct val="0"/>
                  </a:spcAft>
                  <a:defRPr sz="2000" b="1">
                    <a:solidFill>
                      <a:schemeClr val="tx1"/>
                    </a:solidFill>
                    <a:latin typeface="Times New Roman" charset="0"/>
                    <a:ea typeface="ＭＳ Ｐゴシック" charset="0"/>
                  </a:defRPr>
                </a:lvl9pPr>
              </a:lstStyle>
              <a:p>
                <a:pPr eaLnBrk="1" hangingPunct="1"/>
                <a:r>
                  <a:rPr lang="en-GB" sz="969">
                    <a:latin typeface="Arial" charset="0"/>
                  </a:rPr>
                  <a:t>Performance</a:t>
                </a:r>
              </a:p>
              <a:p>
                <a:pPr eaLnBrk="1" hangingPunct="1"/>
                <a:r>
                  <a:rPr lang="en-GB" sz="969">
                    <a:latin typeface="Arial" charset="0"/>
                  </a:rPr>
                  <a:t>Improvement</a:t>
                </a:r>
              </a:p>
              <a:p>
                <a:pPr eaLnBrk="1" hangingPunct="1"/>
                <a:r>
                  <a:rPr lang="en-GB" sz="969">
                    <a:latin typeface="Arial" charset="0"/>
                  </a:rPr>
                  <a:t>through BSG system</a:t>
                </a:r>
                <a:endParaRPr lang="en-US" sz="969">
                  <a:latin typeface="Arial" charset="0"/>
                </a:endParaRPr>
              </a:p>
            </p:txBody>
          </p:sp>
        </p:grpSp>
        <p:grpSp>
          <p:nvGrpSpPr>
            <p:cNvPr id="23564" name="Group 53"/>
            <p:cNvGrpSpPr>
              <a:grpSpLocks/>
            </p:cNvGrpSpPr>
            <p:nvPr/>
          </p:nvGrpSpPr>
          <p:grpSpPr bwMode="auto">
            <a:xfrm>
              <a:off x="6654800" y="5743575"/>
              <a:ext cx="3173413" cy="1019175"/>
              <a:chOff x="6732248" y="5742878"/>
              <a:chExt cx="3173752" cy="1019405"/>
            </a:xfrm>
          </p:grpSpPr>
          <p:pic>
            <p:nvPicPr>
              <p:cNvPr id="23566"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32248" y="6073308"/>
                <a:ext cx="1377950" cy="688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67" name="Rounded Rectangular Callout 52"/>
              <p:cNvSpPr>
                <a:spLocks noChangeArrowheads="1"/>
              </p:cNvSpPr>
              <p:nvPr/>
            </p:nvSpPr>
            <p:spPr bwMode="auto">
              <a:xfrm>
                <a:off x="8184995" y="5742878"/>
                <a:ext cx="1721005" cy="914399"/>
              </a:xfrm>
              <a:prstGeom prst="wedgeRoundRectCallout">
                <a:avLst>
                  <a:gd name="adj1" fmla="val -73625"/>
                  <a:gd name="adj2" fmla="val 35116"/>
                  <a:gd name="adj3" fmla="val 16667"/>
                </a:avLst>
              </a:prstGeom>
              <a:solidFill>
                <a:schemeClr val="bg1"/>
              </a:solidFill>
              <a:ln w="9525">
                <a:solidFill>
                  <a:schemeClr val="tx1"/>
                </a:solidFill>
                <a:round/>
                <a:headEnd/>
                <a:tailEnd/>
              </a:ln>
            </p:spPr>
            <p:txBody>
              <a:bodyPr/>
              <a:lstStyle/>
              <a:p>
                <a:r>
                  <a:rPr lang="en-GB" sz="831">
                    <a:latin typeface="Arial" charset="0"/>
                    <a:cs typeface="Arial" charset="0"/>
                  </a:rPr>
                  <a:t>Lean</a:t>
                </a:r>
              </a:p>
              <a:p>
                <a:r>
                  <a:rPr lang="en-GB" sz="831">
                    <a:latin typeface="Arial" charset="0"/>
                    <a:cs typeface="Arial" charset="0"/>
                  </a:rPr>
                  <a:t>Kaizen Blitz</a:t>
                </a:r>
              </a:p>
              <a:p>
                <a:r>
                  <a:rPr lang="en-GB" sz="831">
                    <a:latin typeface="Arial" charset="0"/>
                    <a:cs typeface="Arial" charset="0"/>
                  </a:rPr>
                  <a:t>8D problem solving</a:t>
                </a:r>
              </a:p>
              <a:p>
                <a:r>
                  <a:rPr lang="en-GB" sz="831">
                    <a:latin typeface="Arial" charset="0"/>
                    <a:cs typeface="Arial" charset="0"/>
                  </a:rPr>
                  <a:t>Six Sigma</a:t>
                </a:r>
              </a:p>
            </p:txBody>
          </p:sp>
        </p:grpSp>
        <p:sp>
          <p:nvSpPr>
            <p:cNvPr id="23565" name="AutoShape 34"/>
            <p:cNvSpPr>
              <a:spLocks noChangeArrowheads="1"/>
            </p:cNvSpPr>
            <p:nvPr/>
          </p:nvSpPr>
          <p:spPr bwMode="auto">
            <a:xfrm>
              <a:off x="1686652" y="2688811"/>
              <a:ext cx="1404512" cy="1032449"/>
            </a:xfrm>
            <a:prstGeom prst="wedgeRoundRectCallout">
              <a:avLst>
                <a:gd name="adj1" fmla="val -86991"/>
                <a:gd name="adj2" fmla="val 47963"/>
                <a:gd name="adj3" fmla="val 16667"/>
              </a:avLst>
            </a:prstGeom>
            <a:solidFill>
              <a:schemeClr val="bg1"/>
            </a:solidFill>
            <a:ln w="9525">
              <a:solidFill>
                <a:schemeClr val="tx1"/>
              </a:solidFill>
              <a:miter lim="800000"/>
              <a:headEnd/>
              <a:tailEnd/>
            </a:ln>
          </p:spPr>
          <p:txBody>
            <a:bodyPr/>
            <a:lstStyle/>
            <a:p>
              <a:r>
                <a:rPr lang="en-GB" sz="969">
                  <a:latin typeface="Arial" charset="0"/>
                </a:rPr>
                <a:t>Systems Engineering</a:t>
              </a:r>
            </a:p>
            <a:p>
              <a:r>
                <a:rPr lang="en-GB" sz="969">
                  <a:latin typeface="Arial" charset="0"/>
                </a:rPr>
                <a:t>Tools Training</a:t>
              </a:r>
            </a:p>
          </p:txBody>
        </p:sp>
      </p:grpSp>
      <p:sp>
        <p:nvSpPr>
          <p:cNvPr id="2" name="Title 1"/>
          <p:cNvSpPr>
            <a:spLocks noGrp="1"/>
          </p:cNvSpPr>
          <p:nvPr>
            <p:ph type="title"/>
          </p:nvPr>
        </p:nvSpPr>
        <p:spPr>
          <a:xfrm>
            <a:off x="-9893" y="857531"/>
            <a:ext cx="9144000" cy="681215"/>
          </a:xfrm>
        </p:spPr>
        <p:txBody>
          <a:bodyPr/>
          <a:lstStyle/>
          <a:p>
            <a:pPr eaLnBrk="0" hangingPunct="0">
              <a:lnSpc>
                <a:spcPct val="85000"/>
              </a:lnSpc>
            </a:pPr>
            <a:r>
              <a:rPr lang="en-GB" b="1">
                <a:solidFill>
                  <a:srgbClr val="003399"/>
                </a:solidFill>
                <a:latin typeface="Arial" charset="0"/>
              </a:rPr>
              <a:t>BHW - What we Do with Who</a:t>
            </a:r>
            <a:endParaRPr lang="en-GB" b="1" dirty="0">
              <a:solidFill>
                <a:srgbClr val="003399"/>
              </a:solidFill>
              <a:latin typeface="Arial" charset="0"/>
            </a:endParaRPr>
          </a:p>
        </p:txBody>
      </p:sp>
    </p:spTree>
    <p:extLst>
      <p:ext uri="{BB962C8B-B14F-4D97-AF65-F5344CB8AC3E}">
        <p14:creationId xmlns:p14="http://schemas.microsoft.com/office/powerpoint/2010/main" val="3788525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bwMode="auto">
          <a:xfrm>
            <a:off x="390676" y="1446800"/>
            <a:ext cx="6476731" cy="4227463"/>
          </a:xfrm>
          <a:prstGeom prst="rect">
            <a:avLst/>
          </a:prstGeom>
          <a:solidFill>
            <a:srgbClr val="FFFFFF"/>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defRPr/>
            </a:pPr>
            <a:endParaRPr lang="en-US" sz="1247">
              <a:solidFill>
                <a:schemeClr val="tx1"/>
              </a:solidFill>
              <a:latin typeface="Times New Roman" pitchFamily="18" charset="0"/>
            </a:endParaRPr>
          </a:p>
        </p:txBody>
      </p:sp>
      <p:pic>
        <p:nvPicPr>
          <p:cNvPr id="35" name="Picture 34" descr="ksbvbmG2.png"/>
          <p:cNvPicPr>
            <a:picLocks noChangeAspect="1"/>
          </p:cNvPicPr>
          <p:nvPr/>
        </p:nvPicPr>
        <p:blipFill rotWithShape="1">
          <a:blip r:embed="rId3">
            <a:extLst>
              <a:ext uri="{28A0092B-C50C-407E-A947-70E740481C1C}">
                <a14:useLocalDpi xmlns:a14="http://schemas.microsoft.com/office/drawing/2010/main" val="0"/>
              </a:ext>
            </a:extLst>
          </a:blip>
          <a:srcRect t="29872" b="29866"/>
          <a:stretch/>
        </p:blipFill>
        <p:spPr>
          <a:xfrm>
            <a:off x="4751923" y="4421168"/>
            <a:ext cx="1621007" cy="652652"/>
          </a:xfrm>
          <a:prstGeom prst="rect">
            <a:avLst/>
          </a:prstGeom>
        </p:spPr>
      </p:pic>
      <p:sp>
        <p:nvSpPr>
          <p:cNvPr id="130053" name="Rectangle 5"/>
          <p:cNvSpPr>
            <a:spLocks noChangeArrowheads="1"/>
          </p:cNvSpPr>
          <p:nvPr/>
        </p:nvSpPr>
        <p:spPr bwMode="auto">
          <a:xfrm>
            <a:off x="1142108" y="912338"/>
            <a:ext cx="184731" cy="28424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en-GB" sz="1247">
              <a:latin typeface="Times New Roman" pitchFamily="18" charset="0"/>
            </a:endParaRPr>
          </a:p>
        </p:txBody>
      </p:sp>
      <p:grpSp>
        <p:nvGrpSpPr>
          <p:cNvPr id="24579" name="Group 27"/>
          <p:cNvGrpSpPr>
            <a:grpSpLocks/>
          </p:cNvGrpSpPr>
          <p:nvPr/>
        </p:nvGrpSpPr>
        <p:grpSpPr bwMode="auto">
          <a:xfrm>
            <a:off x="6932928" y="1432509"/>
            <a:ext cx="2040347" cy="4227462"/>
            <a:chOff x="6786880" y="559876"/>
            <a:chExt cx="2946400" cy="6105085"/>
          </a:xfrm>
        </p:grpSpPr>
        <p:sp>
          <p:nvSpPr>
            <p:cNvPr id="10" name="Rectangle 9"/>
            <p:cNvSpPr/>
            <p:nvPr/>
          </p:nvSpPr>
          <p:spPr bwMode="auto">
            <a:xfrm>
              <a:off x="6786880" y="559876"/>
              <a:ext cx="2946400" cy="6105085"/>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a:lstStyle/>
            <a:p>
              <a:pPr>
                <a:defRPr/>
              </a:pPr>
              <a:endParaRPr lang="en-US" sz="1247">
                <a:solidFill>
                  <a:schemeClr val="tx1"/>
                </a:solidFill>
                <a:latin typeface="Times New Roman" pitchFamily="18" charset="0"/>
              </a:endParaRPr>
            </a:p>
          </p:txBody>
        </p:sp>
        <p:pic>
          <p:nvPicPr>
            <p:cNvPr id="24598"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98338" y="1366183"/>
              <a:ext cx="1981011" cy="443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602" name="Picture 17" descr="UoPportraitPUR300dp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1140" y="3945255"/>
              <a:ext cx="921385" cy="765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603" name="Picture 7" descr="UCL logo.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500620" y="4810859"/>
              <a:ext cx="1676400" cy="737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604" name="Picture 18" descr="uw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3020" y="3103880"/>
              <a:ext cx="1524000" cy="66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Box 10"/>
            <p:cNvSpPr txBox="1"/>
            <p:nvPr/>
          </p:nvSpPr>
          <p:spPr>
            <a:xfrm>
              <a:off x="7420720" y="612807"/>
              <a:ext cx="1887062" cy="533370"/>
            </a:xfrm>
            <a:prstGeom prst="rect">
              <a:avLst/>
            </a:prstGeom>
            <a:noFill/>
          </p:spPr>
          <p:txBody>
            <a:bodyPr wrap="none">
              <a:spAutoFit/>
            </a:bodyPr>
            <a:lstStyle/>
            <a:p>
              <a:pPr>
                <a:defRPr/>
              </a:pPr>
              <a:r>
                <a:rPr lang="en-US" b="1" dirty="0">
                  <a:latin typeface="+mj-lt"/>
                </a:rPr>
                <a:t>Universities</a:t>
              </a:r>
            </a:p>
          </p:txBody>
        </p:sp>
        <p:sp>
          <p:nvSpPr>
            <p:cNvPr id="12" name="TextBox 11"/>
            <p:cNvSpPr txBox="1"/>
            <p:nvPr/>
          </p:nvSpPr>
          <p:spPr>
            <a:xfrm>
              <a:off x="6829741" y="5648904"/>
              <a:ext cx="2740768" cy="96479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defRPr/>
              </a:pPr>
              <a:r>
                <a:rPr lang="en-US" sz="1247" dirty="0">
                  <a:latin typeface="+mj-lt"/>
                </a:rPr>
                <a:t>BHW deliver modules on</a:t>
              </a:r>
            </a:p>
            <a:p>
              <a:pPr>
                <a:defRPr/>
              </a:pPr>
              <a:r>
                <a:rPr lang="en-US" sz="1247" dirty="0">
                  <a:latin typeface="+mj-lt"/>
                </a:rPr>
                <a:t> </a:t>
              </a:r>
              <a:r>
                <a:rPr lang="en-US" sz="1247" dirty="0" err="1">
                  <a:latin typeface="+mj-lt"/>
                </a:rPr>
                <a:t>MEng</a:t>
              </a:r>
              <a:r>
                <a:rPr lang="en-US" sz="1247" dirty="0">
                  <a:latin typeface="+mj-lt"/>
                </a:rPr>
                <a:t>, MSc, and </a:t>
              </a:r>
              <a:r>
                <a:rPr lang="en-US" sz="1247" dirty="0" err="1">
                  <a:latin typeface="+mj-lt"/>
                </a:rPr>
                <a:t>EngD</a:t>
              </a:r>
              <a:endParaRPr lang="en-US" sz="1247" dirty="0">
                <a:latin typeface="+mj-lt"/>
              </a:endParaRPr>
            </a:p>
            <a:p>
              <a:pPr>
                <a:defRPr/>
              </a:pPr>
              <a:r>
                <a:rPr lang="en-US" sz="1247" dirty="0" err="1">
                  <a:latin typeface="+mj-lt"/>
                </a:rPr>
                <a:t>Programmes</a:t>
              </a:r>
              <a:endParaRPr lang="en-US" sz="1247" dirty="0">
                <a:latin typeface="+mj-lt"/>
              </a:endParaRPr>
            </a:p>
          </p:txBody>
        </p:sp>
      </p:grpSp>
      <p:sp>
        <p:nvSpPr>
          <p:cNvPr id="43" name="TextBox 42"/>
          <p:cNvSpPr txBox="1"/>
          <p:nvPr/>
        </p:nvSpPr>
        <p:spPr bwMode="auto">
          <a:xfrm>
            <a:off x="390677" y="4977760"/>
            <a:ext cx="2795917" cy="600164"/>
          </a:xfrm>
          <a:prstGeom prst="rect">
            <a:avLst/>
          </a:prstGeom>
          <a:ln>
            <a:noFill/>
          </a:ln>
        </p:spPr>
        <p:style>
          <a:lnRef idx="1">
            <a:schemeClr val="accent4"/>
          </a:lnRef>
          <a:fillRef idx="2">
            <a:schemeClr val="accent4"/>
          </a:fillRef>
          <a:effectRef idx="1">
            <a:schemeClr val="accent4"/>
          </a:effectRef>
          <a:fontRef idx="minor">
            <a:schemeClr val="dk1"/>
          </a:fontRef>
        </p:style>
        <p:txBody>
          <a:bodyPr wrap="square">
            <a:spAutoFit/>
          </a:bodyPr>
          <a:lstStyle/>
          <a:p>
            <a:pPr>
              <a:defRPr/>
            </a:pPr>
            <a:r>
              <a:rPr lang="en-US" sz="1200" b="1" dirty="0">
                <a:latin typeface="+mj-lt"/>
              </a:rPr>
              <a:t>People Development</a:t>
            </a:r>
          </a:p>
          <a:p>
            <a:pPr>
              <a:defRPr/>
            </a:pPr>
            <a:r>
              <a:rPr lang="en-US" sz="1050" dirty="0">
                <a:latin typeface="+mj-lt"/>
              </a:rPr>
              <a:t>BHW deliver training, provide project support, and coach and develop SE experts</a:t>
            </a:r>
          </a:p>
        </p:txBody>
      </p:sp>
      <p:pic>
        <p:nvPicPr>
          <p:cNvPr id="24585" name="Picture 10" descr="dstllog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4507" y="2408144"/>
            <a:ext cx="839884" cy="3902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6" name="Picture 9" descr="BA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53618" y="2089608"/>
            <a:ext cx="1935342" cy="2800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7" name="Picture 2" descr="DS&amp;S logo.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51339" y="2790964"/>
            <a:ext cx="1544552" cy="6749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9" name="Picture 4" descr="MBDA logo.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453252" y="2902063"/>
            <a:ext cx="1499479" cy="9498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90" name="Picture 5" descr="Qinetiq logo.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177091" y="3493077"/>
            <a:ext cx="966307" cy="435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91" name="Picture 70" descr="SelexGalile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7830" y="4275884"/>
            <a:ext cx="2461389" cy="47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4" name="TextBox 43"/>
          <p:cNvSpPr txBox="1"/>
          <p:nvPr/>
        </p:nvSpPr>
        <p:spPr bwMode="auto">
          <a:xfrm>
            <a:off x="2915358" y="1501909"/>
            <a:ext cx="1112549" cy="415627"/>
          </a:xfrm>
          <a:prstGeom prst="rect">
            <a:avLst/>
          </a:prstGeom>
          <a:noFill/>
          <a:ln>
            <a:noFill/>
          </a:ln>
        </p:spPr>
        <p:txBody>
          <a:bodyPr wrap="none">
            <a:spAutoFit/>
          </a:bodyPr>
          <a:lstStyle/>
          <a:p>
            <a:pPr>
              <a:defRPr/>
            </a:pPr>
            <a:r>
              <a:rPr lang="en-US" sz="2101" b="1" dirty="0">
                <a:latin typeface="+mj-lt"/>
              </a:rPr>
              <a:t>Industry</a:t>
            </a:r>
          </a:p>
        </p:txBody>
      </p:sp>
      <p:pic>
        <p:nvPicPr>
          <p:cNvPr id="24593" name="Picture 12" descr="Coopers Logo.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291516" y="4095081"/>
            <a:ext cx="1565835" cy="2609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94" name="Picture 15" descr="JM logo.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792698" y="3556847"/>
            <a:ext cx="1121311" cy="4397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7" name="TextBox 46"/>
          <p:cNvSpPr txBox="1"/>
          <p:nvPr/>
        </p:nvSpPr>
        <p:spPr bwMode="auto">
          <a:xfrm>
            <a:off x="3301635" y="4987475"/>
            <a:ext cx="3196435" cy="563769"/>
          </a:xfrm>
          <a:prstGeom prst="rect">
            <a:avLst/>
          </a:prstGeom>
          <a:ln>
            <a:noFill/>
          </a:ln>
        </p:spPr>
        <p:style>
          <a:lnRef idx="1">
            <a:schemeClr val="accent4"/>
          </a:lnRef>
          <a:fillRef idx="2">
            <a:schemeClr val="accent4"/>
          </a:fillRef>
          <a:effectRef idx="1">
            <a:schemeClr val="accent4"/>
          </a:effectRef>
          <a:fontRef idx="minor">
            <a:schemeClr val="dk1"/>
          </a:fontRef>
        </p:style>
        <p:txBody>
          <a:bodyPr/>
          <a:lstStyle/>
          <a:p>
            <a:pPr>
              <a:defRPr/>
            </a:pPr>
            <a:r>
              <a:rPr lang="en-US" sz="1200" b="1" dirty="0">
                <a:latin typeface="+mj-lt"/>
              </a:rPr>
              <a:t>Business Development</a:t>
            </a:r>
          </a:p>
          <a:p>
            <a:pPr>
              <a:defRPr/>
            </a:pPr>
            <a:r>
              <a:rPr lang="en-US" sz="1050" dirty="0">
                <a:latin typeface="+mj-lt"/>
              </a:rPr>
              <a:t>BHW advise and support the implementation / deployment of Systems Engineering</a:t>
            </a:r>
          </a:p>
        </p:txBody>
      </p:sp>
      <p:pic>
        <p:nvPicPr>
          <p:cNvPr id="24596" name="Picture 13" descr="D:\LogoLibrary\Rr_cmyk.jp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5268" y="1590346"/>
            <a:ext cx="1972189" cy="4595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8" name="Picture 7" descr="lsalogo"/>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010279" y="3378041"/>
            <a:ext cx="636202" cy="2300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1" name="Picture 2" descr="STKinetics JPG.jpg"/>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1858222" y="2427099"/>
            <a:ext cx="1443413" cy="3671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2" name="Picture 3" descr="nsc.logo.lb.with.tagline.jp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685498" y="2695716"/>
            <a:ext cx="796151" cy="3184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09868" y="4073441"/>
            <a:ext cx="1255912" cy="484362"/>
          </a:xfrm>
          <a:prstGeom prst="rect">
            <a:avLst/>
          </a:prstGeom>
        </p:spPr>
      </p:pic>
      <p:pic>
        <p:nvPicPr>
          <p:cNvPr id="33" name="Picture 32" descr="image002.jpeg"/>
          <p:cNvPicPr>
            <a:picLocks noChangeAspect="1"/>
          </p:cNvPicPr>
          <p:nvPr/>
        </p:nvPicPr>
        <p:blipFill rotWithShape="1">
          <a:blip r:embed="rId21">
            <a:extLst>
              <a:ext uri="{28A0092B-C50C-407E-A947-70E740481C1C}">
                <a14:useLocalDpi xmlns:a14="http://schemas.microsoft.com/office/drawing/2010/main" val="0"/>
              </a:ext>
            </a:extLst>
          </a:blip>
          <a:srcRect l="43886" t="1449"/>
          <a:stretch/>
        </p:blipFill>
        <p:spPr>
          <a:xfrm>
            <a:off x="7517326" y="2612869"/>
            <a:ext cx="1078602" cy="323934"/>
          </a:xfrm>
          <a:prstGeom prst="rect">
            <a:avLst/>
          </a:prstGeom>
        </p:spPr>
      </p:pic>
      <p:pic>
        <p:nvPicPr>
          <p:cNvPr id="36" name="Picture 35" descr="Screen Shot 2015-09-28 at 22.13.13.png"/>
          <p:cNvPicPr>
            <a:picLocks noChangeAspect="1"/>
          </p:cNvPicPr>
          <p:nvPr/>
        </p:nvPicPr>
        <p:blipFill rotWithShape="1">
          <a:blip r:embed="rId22">
            <a:extLst>
              <a:ext uri="{28A0092B-C50C-407E-A947-70E740481C1C}">
                <a14:useLocalDpi xmlns:a14="http://schemas.microsoft.com/office/drawing/2010/main" val="0"/>
              </a:ext>
            </a:extLst>
          </a:blip>
          <a:srcRect r="85787"/>
          <a:stretch/>
        </p:blipFill>
        <p:spPr>
          <a:xfrm>
            <a:off x="4783649" y="2190585"/>
            <a:ext cx="593919" cy="614993"/>
          </a:xfrm>
          <a:prstGeom prst="rect">
            <a:avLst/>
          </a:prstGeom>
        </p:spPr>
      </p:pic>
      <p:pic>
        <p:nvPicPr>
          <p:cNvPr id="37" name="Picture 36"/>
          <p:cNvPicPr>
            <a:picLocks noChangeAspect="1"/>
          </p:cNvPicPr>
          <p:nvPr/>
        </p:nvPicPr>
        <p:blipFill rotWithShape="1">
          <a:blip r:embed="rId23" cstate="email">
            <a:extLst>
              <a:ext uri="{28A0092B-C50C-407E-A947-70E740481C1C}">
                <a14:useLocalDpi xmlns:a14="http://schemas.microsoft.com/office/drawing/2010/main" val="0"/>
              </a:ext>
            </a:extLst>
          </a:blip>
          <a:srcRect l="5429" t="41270" r="4539" b="41206"/>
          <a:stretch/>
        </p:blipFill>
        <p:spPr>
          <a:xfrm>
            <a:off x="3580339" y="3782894"/>
            <a:ext cx="1008176" cy="196232"/>
          </a:xfrm>
          <a:prstGeom prst="rect">
            <a:avLst/>
          </a:prstGeom>
        </p:spPr>
      </p:pic>
      <p:pic>
        <p:nvPicPr>
          <p:cNvPr id="3" name="Picture 2"/>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843721" y="2290636"/>
            <a:ext cx="806868" cy="603833"/>
          </a:xfrm>
          <a:prstGeom prst="rect">
            <a:avLst/>
          </a:prstGeom>
        </p:spPr>
      </p:pic>
      <p:sp>
        <p:nvSpPr>
          <p:cNvPr id="4" name="Title 3"/>
          <p:cNvSpPr>
            <a:spLocks noGrp="1"/>
          </p:cNvSpPr>
          <p:nvPr>
            <p:ph type="title"/>
          </p:nvPr>
        </p:nvSpPr>
        <p:spPr/>
        <p:txBody>
          <a:bodyPr/>
          <a:lstStyle/>
          <a:p>
            <a:r>
              <a:rPr lang="en-GB" b="1" dirty="0" smtClean="0">
                <a:solidFill>
                  <a:srgbClr val="003399"/>
                </a:solidFill>
                <a:latin typeface="Arial" charset="0"/>
              </a:rPr>
              <a:t>Our Systems Customers</a:t>
            </a:r>
            <a:endParaRPr lang="en-US" dirty="0"/>
          </a:p>
        </p:txBody>
      </p:sp>
      <p:pic>
        <p:nvPicPr>
          <p:cNvPr id="5" name="Picture 4"/>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5489912" y="3427117"/>
            <a:ext cx="1235137" cy="517615"/>
          </a:xfrm>
          <a:prstGeom prst="rect">
            <a:avLst/>
          </a:prstGeom>
        </p:spPr>
      </p:pic>
      <p:pic>
        <p:nvPicPr>
          <p:cNvPr id="38" name="Picture 37"/>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3831108" y="4073360"/>
            <a:ext cx="880320" cy="775040"/>
          </a:xfrm>
          <a:prstGeom prst="rect">
            <a:avLst/>
          </a:prstGeom>
        </p:spPr>
      </p:pic>
      <p:pic>
        <p:nvPicPr>
          <p:cNvPr id="39" name="Picture 38" descr="Aberdeenshire Logo Blu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737252" y="1586216"/>
            <a:ext cx="1966957" cy="4033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2"/>
          <p:cNvSpPr>
            <a:spLocks noChangeArrowheads="1"/>
          </p:cNvSpPr>
          <p:nvPr/>
        </p:nvSpPr>
        <p:spPr bwMode="auto">
          <a:xfrm>
            <a:off x="551340" y="1032850"/>
            <a:ext cx="138600" cy="277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68598" tIns="34299" rIns="68598" bIns="34299" numCol="1" anchor="ctr" anchorCtr="0" compatLnSpc="1">
            <a:prstTxWarp prst="textNoShape">
              <a:avLst/>
            </a:prstTxWarp>
            <a:spAutoFit/>
          </a:bodyPr>
          <a:lstStyle/>
          <a:p>
            <a:endParaRPr lang="en-US" sz="1350"/>
          </a:p>
        </p:txBody>
      </p:sp>
      <p:pic>
        <p:nvPicPr>
          <p:cNvPr id="5121" name="Picture 1"/>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887713" y="2942288"/>
            <a:ext cx="1232669" cy="3798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4794016" y="3975384"/>
            <a:ext cx="1062972" cy="595264"/>
          </a:xfrm>
          <a:prstGeom prst="rect">
            <a:avLst/>
          </a:prstGeom>
        </p:spPr>
      </p:pic>
    </p:spTree>
    <p:extLst>
      <p:ext uri="{BB962C8B-B14F-4D97-AF65-F5344CB8AC3E}">
        <p14:creationId xmlns:p14="http://schemas.microsoft.com/office/powerpoint/2010/main" val="859625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ChangeArrowheads="1"/>
          </p:cNvSpPr>
          <p:nvPr>
            <p:ph type="title"/>
          </p:nvPr>
        </p:nvSpPr>
        <p:spPr/>
        <p:txBody>
          <a:bodyPr/>
          <a:lstStyle/>
          <a:p>
            <a:pPr eaLnBrk="1" hangingPunct="1"/>
            <a:r>
              <a:rPr lang="en-GB" dirty="0">
                <a:latin typeface="Arial" charset="0"/>
              </a:rPr>
              <a:t>Quick </a:t>
            </a:r>
            <a:r>
              <a:rPr lang="en-GB" dirty="0" smtClean="0">
                <a:latin typeface="Arial" charset="0"/>
              </a:rPr>
              <a:t>Introductions</a:t>
            </a:r>
            <a:endParaRPr lang="en-GB" dirty="0">
              <a:latin typeface="Arial" charset="0"/>
            </a:endParaRPr>
          </a:p>
        </p:txBody>
      </p:sp>
      <p:sp>
        <p:nvSpPr>
          <p:cNvPr id="8194" name="Rectangle 3"/>
          <p:cNvSpPr>
            <a:spLocks noGrp="1" noChangeArrowheads="1"/>
          </p:cNvSpPr>
          <p:nvPr>
            <p:ph type="body" sz="half" idx="2"/>
          </p:nvPr>
        </p:nvSpPr>
        <p:spPr>
          <a:xfrm>
            <a:off x="4623212" y="2078499"/>
            <a:ext cx="3418819" cy="3056209"/>
          </a:xfrm>
        </p:spPr>
        <p:txBody>
          <a:bodyPr/>
          <a:lstStyle/>
          <a:p>
            <a:pPr eaLnBrk="1" hangingPunct="1"/>
            <a:r>
              <a:rPr lang="en-GB" sz="1800" dirty="0">
                <a:latin typeface="Arial" charset="0"/>
              </a:rPr>
              <a:t>Who are you?</a:t>
            </a:r>
          </a:p>
          <a:p>
            <a:pPr eaLnBrk="1" hangingPunct="1"/>
            <a:r>
              <a:rPr lang="en-GB" sz="1800" dirty="0">
                <a:latin typeface="Arial" charset="0"/>
              </a:rPr>
              <a:t>What</a:t>
            </a:r>
            <a:r>
              <a:rPr lang="ja-JP" altLang="en-GB" sz="1800" dirty="0">
                <a:latin typeface="Arial" charset="0"/>
              </a:rPr>
              <a:t>’</a:t>
            </a:r>
            <a:r>
              <a:rPr lang="en-GB" altLang="ja-JP" sz="1800" dirty="0">
                <a:latin typeface="Arial" charset="0"/>
              </a:rPr>
              <a:t>s your role?</a:t>
            </a:r>
          </a:p>
          <a:p>
            <a:pPr eaLnBrk="1" hangingPunct="1"/>
            <a:endParaRPr lang="en-GB" sz="1800" dirty="0">
              <a:latin typeface="Arial" charset="0"/>
            </a:endParaRPr>
          </a:p>
          <a:p>
            <a:pPr eaLnBrk="1" hangingPunct="1"/>
            <a:r>
              <a:rPr lang="en-GB" sz="1800" dirty="0">
                <a:latin typeface="Arial" charset="0"/>
              </a:rPr>
              <a:t>What are </a:t>
            </a:r>
            <a:r>
              <a:rPr lang="en-GB" sz="1800" b="1" dirty="0">
                <a:latin typeface="Arial" charset="0"/>
              </a:rPr>
              <a:t>your </a:t>
            </a:r>
            <a:r>
              <a:rPr lang="en-GB" sz="1800" dirty="0">
                <a:latin typeface="Arial" charset="0"/>
              </a:rPr>
              <a:t>expectations of this workshop?</a:t>
            </a:r>
          </a:p>
          <a:p>
            <a:pPr eaLnBrk="1" hangingPunct="1"/>
            <a:endParaRPr lang="en-GB" sz="1800" dirty="0">
              <a:latin typeface="Arial" charset="0"/>
            </a:endParaRPr>
          </a:p>
        </p:txBody>
      </p:sp>
      <p:pic>
        <p:nvPicPr>
          <p:cNvPr id="8195" name="Picture 4" descr="MPj0401566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8427" y="2078499"/>
            <a:ext cx="2349715" cy="23497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706129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1" r="35532"/>
          <a:stretch/>
        </p:blipFill>
        <p:spPr>
          <a:xfrm>
            <a:off x="8010952" y="4059876"/>
            <a:ext cx="1100915" cy="1359343"/>
          </a:xfrm>
          <a:prstGeom prst="rect">
            <a:avLst/>
          </a:prstGeom>
        </p:spPr>
      </p:pic>
      <p:pic>
        <p:nvPicPr>
          <p:cNvPr id="6" name="Picture 20" descr="j028952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30333" y="4059563"/>
            <a:ext cx="643104" cy="710392"/>
          </a:xfrm>
          <a:prstGeom prst="rect">
            <a:avLst/>
          </a:prstGeom>
          <a:noFill/>
          <a:ln w="9525">
            <a:noFill/>
            <a:miter lim="800000"/>
            <a:headEnd/>
            <a:tailEnd/>
          </a:ln>
        </p:spPr>
      </p:pic>
      <p:pic>
        <p:nvPicPr>
          <p:cNvPr id="19" name="Picture 18" descr="A400M_Roll-Out-0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0114" y="4058010"/>
            <a:ext cx="1887720" cy="1363077"/>
          </a:xfrm>
          <a:prstGeom prst="rect">
            <a:avLst/>
          </a:prstGeom>
        </p:spPr>
      </p:pic>
      <p:pic>
        <p:nvPicPr>
          <p:cNvPr id="20" name="Picture 19" descr="dental0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68008" y="4058010"/>
            <a:ext cx="744850" cy="744850"/>
          </a:xfrm>
          <a:prstGeom prst="rect">
            <a:avLst/>
          </a:prstGeom>
        </p:spPr>
      </p:pic>
      <p:sp>
        <p:nvSpPr>
          <p:cNvPr id="2" name="Title 1"/>
          <p:cNvSpPr>
            <a:spLocks noGrp="1"/>
          </p:cNvSpPr>
          <p:nvPr>
            <p:ph type="title" idx="4294967295"/>
          </p:nvPr>
        </p:nvSpPr>
        <p:spPr>
          <a:xfrm>
            <a:off x="253445" y="1292113"/>
            <a:ext cx="8307964" cy="1131388"/>
          </a:xfrm>
          <a:prstGeom prst="rect">
            <a:avLst/>
          </a:prstGeom>
        </p:spPr>
        <p:txBody>
          <a:bodyPr/>
          <a:lstStyle/>
          <a:p>
            <a:r>
              <a:rPr lang="en-US" sz="4051" b="1" dirty="0"/>
              <a:t/>
            </a:r>
            <a:br>
              <a:rPr lang="en-US" sz="4051" b="1" dirty="0"/>
            </a:br>
            <a:r>
              <a:rPr lang="en-US" sz="4051" b="1" dirty="0"/>
              <a:t>Our View of Systems Engineering</a:t>
            </a:r>
            <a:br>
              <a:rPr lang="en-US" sz="4051" b="1" dirty="0"/>
            </a:br>
            <a:r>
              <a:rPr lang="en-US" sz="1350" b="1" dirty="0"/>
              <a:t/>
            </a:r>
            <a:br>
              <a:rPr lang="en-US" sz="1350" b="1" dirty="0"/>
            </a:br>
            <a:r>
              <a:rPr lang="en-US" sz="1350" b="1" dirty="0"/>
              <a:t/>
            </a:r>
            <a:br>
              <a:rPr lang="en-US" sz="1350" b="1" dirty="0"/>
            </a:br>
            <a:r>
              <a:rPr lang="en-US" sz="1800" b="1" dirty="0" err="1"/>
              <a:t>Dr</a:t>
            </a:r>
            <a:r>
              <a:rPr lang="en-US" sz="1800" b="1" dirty="0"/>
              <a:t> Stuart Burge</a:t>
            </a:r>
            <a:endParaRPr lang="en-US" sz="4051" b="1" dirty="0"/>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7085" y="1010595"/>
            <a:ext cx="1122511" cy="563037"/>
          </a:xfrm>
          <a:prstGeom prst="rect">
            <a:avLst/>
          </a:prstGeom>
        </p:spPr>
      </p:pic>
      <p:pic>
        <p:nvPicPr>
          <p:cNvPr id="11" name="Picture 30" descr="j0202069"/>
          <p:cNvPicPr>
            <a:picLocks noChangeAspect="1" noChangeArrowheads="1"/>
          </p:cNvPicPr>
          <p:nvPr/>
        </p:nvPicPr>
        <p:blipFill>
          <a:blip r:embed="rId7" cstate="print"/>
          <a:srcRect/>
          <a:stretch>
            <a:fillRect/>
          </a:stretch>
        </p:blipFill>
        <p:spPr bwMode="auto">
          <a:xfrm>
            <a:off x="3127815" y="4769166"/>
            <a:ext cx="1185418" cy="652632"/>
          </a:xfrm>
          <a:prstGeom prst="rect">
            <a:avLst/>
          </a:prstGeom>
          <a:noFill/>
          <a:ln w="9525">
            <a:noFill/>
            <a:miter lim="800000"/>
            <a:headEnd/>
            <a:tailEnd/>
          </a:ln>
        </p:spPr>
      </p:pic>
      <p:pic>
        <p:nvPicPr>
          <p:cNvPr id="15" name="Picture 14" descr="Picture10.jpg"/>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330026" y="4058010"/>
            <a:ext cx="1242204" cy="1342058"/>
          </a:xfrm>
          <a:prstGeom prst="rect">
            <a:avLst/>
          </a:prstGeom>
        </p:spPr>
      </p:pic>
      <p:pic>
        <p:nvPicPr>
          <p:cNvPr id="16" name="Picture 15" descr="brain.jp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2278" y="4058009"/>
            <a:ext cx="1235930" cy="1364499"/>
          </a:xfrm>
          <a:prstGeom prst="rect">
            <a:avLst/>
          </a:prstGeom>
        </p:spPr>
      </p:pic>
      <p:sp>
        <p:nvSpPr>
          <p:cNvPr id="17" name="Rectangle 16"/>
          <p:cNvSpPr/>
          <p:nvPr/>
        </p:nvSpPr>
        <p:spPr>
          <a:xfrm>
            <a:off x="694528" y="5652193"/>
            <a:ext cx="7533487" cy="34624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l" eaLnBrk="0" hangingPunct="0">
              <a:spcBef>
                <a:spcPct val="0"/>
              </a:spcBef>
              <a:buClrTx/>
              <a:buFontTx/>
              <a:buNone/>
            </a:pPr>
            <a:r>
              <a:rPr lang="en-GB" sz="825" dirty="0"/>
              <a:t>Copyright Notice: This work is unpublished but copyright exists and is held by </a:t>
            </a:r>
            <a:r>
              <a:rPr lang="en-GB" sz="825"/>
              <a:t>Stuart Burge. </a:t>
            </a:r>
            <a:r>
              <a:rPr lang="en-GB" sz="825" dirty="0"/>
              <a:t>This  work must not be copied, distributed or otherwise used without permission </a:t>
            </a:r>
          </a:p>
        </p:txBody>
      </p:sp>
      <p:pic>
        <p:nvPicPr>
          <p:cNvPr id="18" name="Picture 17" descr="IWM"/>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76277" y="4058053"/>
            <a:ext cx="932908" cy="13532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 name="Picture 3" descr="Nepture 800 - 1"/>
          <p:cNvPicPr>
            <a:picLocks noChangeAspect="1" noChangeArrowheads="1"/>
          </p:cNvPicPr>
          <p:nvPr/>
        </p:nvPicPr>
        <p:blipFill rotWithShape="1">
          <a:blip r:embed="rId11">
            <a:extLst>
              <a:ext uri="{28A0092B-C50C-407E-A947-70E740481C1C}">
                <a14:useLocalDpi xmlns:a14="http://schemas.microsoft.com/office/drawing/2010/main" val="0"/>
              </a:ext>
            </a:extLst>
          </a:blip>
          <a:srcRect t="15942"/>
          <a:stretch/>
        </p:blipFill>
        <p:spPr>
          <a:xfrm>
            <a:off x="7572230" y="4056634"/>
            <a:ext cx="1045641" cy="1343434"/>
          </a:xfrm>
          <a:prstGeom prst="rect">
            <a:avLst/>
          </a:prstGeom>
          <a:noFill/>
        </p:spPr>
      </p:pic>
      <p:pic>
        <p:nvPicPr>
          <p:cNvPr id="14" name="Picture 13" descr="Picture4.jpg"/>
          <p:cNvPicPr>
            <a:picLocks noChangeAspect="1"/>
          </p:cNvPicPr>
          <p:nvPr/>
        </p:nvPicPr>
        <p:blipFill>
          <a:blip r:embed="rId12" cstate="print"/>
          <a:stretch>
            <a:fillRect/>
          </a:stretch>
        </p:blipFill>
        <p:spPr>
          <a:xfrm>
            <a:off x="4303815" y="4058009"/>
            <a:ext cx="1188733" cy="1364499"/>
          </a:xfrm>
          <a:prstGeom prst="rect">
            <a:avLst/>
          </a:prstGeom>
        </p:spPr>
      </p:pic>
      <p:pic>
        <p:nvPicPr>
          <p:cNvPr id="22" name="Picture 2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00773" y="880752"/>
            <a:ext cx="1811093" cy="822722"/>
          </a:xfrm>
          <a:prstGeom prst="rect">
            <a:avLst/>
          </a:prstGeom>
        </p:spPr>
      </p:pic>
    </p:spTree>
    <p:extLst>
      <p:ext uri="{BB962C8B-B14F-4D97-AF65-F5344CB8AC3E}">
        <p14:creationId xmlns:p14="http://schemas.microsoft.com/office/powerpoint/2010/main" val="133120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defTabSz="571652"/>
            <a:r>
              <a:rPr lang="en-GB" smtClean="0"/>
              <a:t>Collect some Customer Requirements</a:t>
            </a:r>
            <a:r>
              <a:rPr lang="en-GB" smtClean="0">
                <a:latin typeface="Symbol" pitchFamily="18" charset="2"/>
              </a:rPr>
              <a:t> </a:t>
            </a:r>
            <a:endParaRPr lang="en-GB" smtClean="0"/>
          </a:p>
        </p:txBody>
      </p:sp>
      <p:sp>
        <p:nvSpPr>
          <p:cNvPr id="17411" name="Rectangle 3"/>
          <p:cNvSpPr>
            <a:spLocks noGrp="1" noChangeArrowheads="1"/>
          </p:cNvSpPr>
          <p:nvPr>
            <p:ph type="body" sz="half" idx="2"/>
          </p:nvPr>
        </p:nvSpPr>
        <p:spPr>
          <a:xfrm>
            <a:off x="4454593" y="1477654"/>
            <a:ext cx="4384607" cy="3412030"/>
          </a:xfrm>
        </p:spPr>
        <p:txBody>
          <a:bodyPr>
            <a:noAutofit/>
          </a:bodyPr>
          <a:lstStyle/>
          <a:p>
            <a:pPr defTabSz="571652"/>
            <a:r>
              <a:rPr lang="en-GB" sz="2400" dirty="0" smtClean="0"/>
              <a:t>Before we start I would like to collect some customer/user requirements to help in </a:t>
            </a:r>
            <a:r>
              <a:rPr lang="en-GB" sz="2400" smtClean="0"/>
              <a:t>understanding  Systems </a:t>
            </a:r>
            <a:r>
              <a:rPr lang="en-GB" sz="2400" dirty="0" smtClean="0"/>
              <a:t>Engineering</a:t>
            </a:r>
          </a:p>
          <a:p>
            <a:pPr defTabSz="571652"/>
            <a:endParaRPr lang="en-GB" sz="2400" dirty="0" smtClean="0"/>
          </a:p>
          <a:p>
            <a:pPr defTabSz="571652"/>
            <a:r>
              <a:rPr lang="en-GB" sz="2400" dirty="0" smtClean="0"/>
              <a:t>You need to purchase a new toaster this coming weekend. What would be your requirements for this toaster?</a:t>
            </a:r>
          </a:p>
          <a:p>
            <a:pPr defTabSz="571652"/>
            <a:endParaRPr lang="en-GB" sz="2400" dirty="0"/>
          </a:p>
          <a:p>
            <a:pPr defTabSz="571652">
              <a:buNone/>
            </a:pPr>
            <a:endParaRPr lang="en-GB" sz="2400" dirty="0"/>
          </a:p>
        </p:txBody>
      </p:sp>
      <p:grpSp>
        <p:nvGrpSpPr>
          <p:cNvPr id="17412" name="Group 4"/>
          <p:cNvGrpSpPr>
            <a:grpSpLocks/>
          </p:cNvGrpSpPr>
          <p:nvPr/>
        </p:nvGrpSpPr>
        <p:grpSpPr bwMode="auto">
          <a:xfrm>
            <a:off x="2301284" y="1803374"/>
            <a:ext cx="323835" cy="300116"/>
            <a:chOff x="704" y="1192"/>
            <a:chExt cx="251" cy="252"/>
          </a:xfrm>
        </p:grpSpPr>
        <p:sp>
          <p:nvSpPr>
            <p:cNvPr id="17433" name="Oval 5"/>
            <p:cNvSpPr>
              <a:spLocks noChangeArrowheads="1"/>
            </p:cNvSpPr>
            <p:nvPr/>
          </p:nvSpPr>
          <p:spPr bwMode="auto">
            <a:xfrm>
              <a:off x="892" y="1383"/>
              <a:ext cx="63" cy="61"/>
            </a:xfrm>
            <a:prstGeom prst="ellipse">
              <a:avLst/>
            </a:prstGeom>
            <a:solidFill>
              <a:srgbClr val="000000"/>
            </a:solidFill>
            <a:ln w="9525">
              <a:noFill/>
              <a:round/>
              <a:headEnd/>
              <a:tailEnd/>
            </a:ln>
          </p:spPr>
          <p:txBody>
            <a:bodyPr/>
            <a:lstStyle/>
            <a:p>
              <a:pPr algn="ctr"/>
              <a:endParaRPr lang="en-US" sz="1350"/>
            </a:p>
          </p:txBody>
        </p:sp>
        <p:sp>
          <p:nvSpPr>
            <p:cNvPr id="17434"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w="9525">
              <a:noFill/>
              <a:round/>
              <a:headEnd/>
              <a:tailEnd/>
            </a:ln>
          </p:spPr>
          <p:txBody>
            <a:bodyPr/>
            <a:lstStyle/>
            <a:p>
              <a:endParaRPr lang="en-GB" sz="1350"/>
            </a:p>
          </p:txBody>
        </p:sp>
      </p:grpSp>
      <p:grpSp>
        <p:nvGrpSpPr>
          <p:cNvPr id="17413" name="Group 7"/>
          <p:cNvGrpSpPr>
            <a:grpSpLocks/>
          </p:cNvGrpSpPr>
          <p:nvPr/>
        </p:nvGrpSpPr>
        <p:grpSpPr bwMode="auto">
          <a:xfrm>
            <a:off x="3663713" y="1639025"/>
            <a:ext cx="290291" cy="323934"/>
            <a:chOff x="1760" y="1054"/>
            <a:chExt cx="225" cy="272"/>
          </a:xfrm>
        </p:grpSpPr>
        <p:sp>
          <p:nvSpPr>
            <p:cNvPr id="17431"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w="9525">
              <a:noFill/>
              <a:round/>
              <a:headEnd/>
              <a:tailEnd/>
            </a:ln>
          </p:spPr>
          <p:txBody>
            <a:bodyPr/>
            <a:lstStyle/>
            <a:p>
              <a:endParaRPr lang="en-GB" sz="1350"/>
            </a:p>
          </p:txBody>
        </p:sp>
        <p:sp>
          <p:nvSpPr>
            <p:cNvPr id="17432"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w="9525">
              <a:noFill/>
              <a:round/>
              <a:headEnd/>
              <a:tailEnd/>
            </a:ln>
          </p:spPr>
          <p:txBody>
            <a:bodyPr/>
            <a:lstStyle/>
            <a:p>
              <a:endParaRPr lang="en-GB" sz="1350"/>
            </a:p>
          </p:txBody>
        </p:sp>
      </p:grpSp>
      <p:grpSp>
        <p:nvGrpSpPr>
          <p:cNvPr id="17414" name="Group 10"/>
          <p:cNvGrpSpPr>
            <a:grpSpLocks/>
          </p:cNvGrpSpPr>
          <p:nvPr/>
        </p:nvGrpSpPr>
        <p:grpSpPr bwMode="auto">
          <a:xfrm>
            <a:off x="2747686" y="1893900"/>
            <a:ext cx="868291" cy="1544643"/>
            <a:chOff x="1050" y="1268"/>
            <a:chExt cx="673" cy="1297"/>
          </a:xfrm>
        </p:grpSpPr>
        <p:sp>
          <p:nvSpPr>
            <p:cNvPr id="17425" name="Freeform 11"/>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w="9525">
              <a:noFill/>
              <a:round/>
              <a:headEnd/>
              <a:tailEnd/>
            </a:ln>
          </p:spPr>
          <p:txBody>
            <a:bodyPr/>
            <a:lstStyle/>
            <a:p>
              <a:endParaRPr lang="en-GB" sz="1350"/>
            </a:p>
          </p:txBody>
        </p:sp>
        <p:sp>
          <p:nvSpPr>
            <p:cNvPr id="17426" name="Freeform 12"/>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w="9525">
              <a:noFill/>
              <a:round/>
              <a:headEnd/>
              <a:tailEnd/>
            </a:ln>
          </p:spPr>
          <p:txBody>
            <a:bodyPr/>
            <a:lstStyle/>
            <a:p>
              <a:endParaRPr lang="en-GB" sz="1350"/>
            </a:p>
          </p:txBody>
        </p:sp>
        <p:sp>
          <p:nvSpPr>
            <p:cNvPr id="17427" name="Freeform 13"/>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w="9525">
              <a:noFill/>
              <a:round/>
              <a:headEnd/>
              <a:tailEnd/>
            </a:ln>
          </p:spPr>
          <p:txBody>
            <a:bodyPr/>
            <a:lstStyle/>
            <a:p>
              <a:endParaRPr lang="en-GB" sz="1350"/>
            </a:p>
          </p:txBody>
        </p:sp>
        <p:sp>
          <p:nvSpPr>
            <p:cNvPr id="17428" name="Freeform 14"/>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w="9525">
              <a:noFill/>
              <a:round/>
              <a:headEnd/>
              <a:tailEnd/>
            </a:ln>
          </p:spPr>
          <p:txBody>
            <a:bodyPr/>
            <a:lstStyle/>
            <a:p>
              <a:endParaRPr lang="en-GB" sz="1350"/>
            </a:p>
          </p:txBody>
        </p:sp>
        <p:sp>
          <p:nvSpPr>
            <p:cNvPr id="17429" name="Freeform 15"/>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w="9525">
              <a:noFill/>
              <a:round/>
              <a:headEnd/>
              <a:tailEnd/>
            </a:ln>
          </p:spPr>
          <p:txBody>
            <a:bodyPr/>
            <a:lstStyle/>
            <a:p>
              <a:endParaRPr lang="en-GB" sz="1350"/>
            </a:p>
          </p:txBody>
        </p:sp>
        <p:sp>
          <p:nvSpPr>
            <p:cNvPr id="17430" name="Freeform 16"/>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w="9525">
              <a:noFill/>
              <a:round/>
              <a:headEnd/>
              <a:tailEnd/>
            </a:ln>
          </p:spPr>
          <p:txBody>
            <a:bodyPr/>
            <a:lstStyle/>
            <a:p>
              <a:endParaRPr lang="en-GB" sz="1350"/>
            </a:p>
          </p:txBody>
        </p:sp>
      </p:grpSp>
      <p:pic>
        <p:nvPicPr>
          <p:cNvPr id="17415" name="Picture 17" descr="MCj02397030000[1]"/>
          <p:cNvPicPr>
            <a:picLocks noChangeAspect="1" noChangeArrowheads="1"/>
          </p:cNvPicPr>
          <p:nvPr/>
        </p:nvPicPr>
        <p:blipFill>
          <a:blip r:embed="rId3" cstate="print"/>
          <a:srcRect/>
          <a:stretch>
            <a:fillRect/>
          </a:stretch>
        </p:blipFill>
        <p:spPr bwMode="auto">
          <a:xfrm>
            <a:off x="2674155" y="3524275"/>
            <a:ext cx="725081" cy="590704"/>
          </a:xfrm>
          <a:prstGeom prst="rect">
            <a:avLst/>
          </a:prstGeom>
          <a:noFill/>
          <a:ln w="9525">
            <a:noFill/>
            <a:miter lim="800000"/>
            <a:headEnd/>
            <a:tailEnd/>
          </a:ln>
        </p:spPr>
      </p:pic>
      <p:pic>
        <p:nvPicPr>
          <p:cNvPr id="17416" name="Picture 18" descr="MCj03569290000[1]"/>
          <p:cNvPicPr>
            <a:picLocks noChangeAspect="1" noChangeArrowheads="1"/>
          </p:cNvPicPr>
          <p:nvPr/>
        </p:nvPicPr>
        <p:blipFill>
          <a:blip r:embed="rId4" cstate="print"/>
          <a:srcRect/>
          <a:stretch>
            <a:fillRect/>
          </a:stretch>
        </p:blipFill>
        <p:spPr bwMode="auto">
          <a:xfrm>
            <a:off x="1227863" y="3164616"/>
            <a:ext cx="865711" cy="836036"/>
          </a:xfrm>
          <a:prstGeom prst="rect">
            <a:avLst/>
          </a:prstGeom>
          <a:noFill/>
          <a:ln w="9525">
            <a:noFill/>
            <a:miter lim="800000"/>
            <a:headEnd/>
            <a:tailEnd/>
          </a:ln>
        </p:spPr>
      </p:pic>
      <p:grpSp>
        <p:nvGrpSpPr>
          <p:cNvPr id="17417" name="Group 19"/>
          <p:cNvGrpSpPr>
            <a:grpSpLocks/>
          </p:cNvGrpSpPr>
          <p:nvPr/>
        </p:nvGrpSpPr>
        <p:grpSpPr bwMode="auto">
          <a:xfrm>
            <a:off x="1992931" y="3183669"/>
            <a:ext cx="728951" cy="775299"/>
            <a:chOff x="1233" y="2490"/>
            <a:chExt cx="1101" cy="987"/>
          </a:xfrm>
        </p:grpSpPr>
        <p:sp>
          <p:nvSpPr>
            <p:cNvPr id="17419" name="AutoShape 20"/>
            <p:cNvSpPr>
              <a:spLocks noChangeAspect="1" noChangeArrowheads="1" noTextEdit="1"/>
            </p:cNvSpPr>
            <p:nvPr/>
          </p:nvSpPr>
          <p:spPr bwMode="auto">
            <a:xfrm>
              <a:off x="1233" y="2490"/>
              <a:ext cx="1101" cy="987"/>
            </a:xfrm>
            <a:prstGeom prst="rect">
              <a:avLst/>
            </a:prstGeom>
            <a:noFill/>
            <a:ln w="9525">
              <a:noFill/>
              <a:miter lim="800000"/>
              <a:headEnd/>
              <a:tailEnd/>
            </a:ln>
          </p:spPr>
          <p:txBody>
            <a:bodyPr/>
            <a:lstStyle/>
            <a:p>
              <a:endParaRPr lang="en-GB" sz="1350"/>
            </a:p>
          </p:txBody>
        </p:sp>
        <p:sp>
          <p:nvSpPr>
            <p:cNvPr id="17420" name="Freeform 21"/>
            <p:cNvSpPr>
              <a:spLocks/>
            </p:cNvSpPr>
            <p:nvPr/>
          </p:nvSpPr>
          <p:spPr bwMode="auto">
            <a:xfrm>
              <a:off x="1364" y="2599"/>
              <a:ext cx="851" cy="875"/>
            </a:xfrm>
            <a:custGeom>
              <a:avLst/>
              <a:gdLst>
                <a:gd name="T0" fmla="*/ 1 w 1701"/>
                <a:gd name="T1" fmla="*/ 1 h 1748"/>
                <a:gd name="T2" fmla="*/ 1 w 1701"/>
                <a:gd name="T3" fmla="*/ 1 h 1748"/>
                <a:gd name="T4" fmla="*/ 1 w 1701"/>
                <a:gd name="T5" fmla="*/ 1 h 1748"/>
                <a:gd name="T6" fmla="*/ 1 w 1701"/>
                <a:gd name="T7" fmla="*/ 1 h 1748"/>
                <a:gd name="T8" fmla="*/ 1 w 1701"/>
                <a:gd name="T9" fmla="*/ 1 h 1748"/>
                <a:gd name="T10" fmla="*/ 1 w 1701"/>
                <a:gd name="T11" fmla="*/ 1 h 1748"/>
                <a:gd name="T12" fmla="*/ 1 w 1701"/>
                <a:gd name="T13" fmla="*/ 1 h 1748"/>
                <a:gd name="T14" fmla="*/ 1 w 1701"/>
                <a:gd name="T15" fmla="*/ 1 h 1748"/>
                <a:gd name="T16" fmla="*/ 1 w 1701"/>
                <a:gd name="T17" fmla="*/ 1 h 1748"/>
                <a:gd name="T18" fmla="*/ 1 w 1701"/>
                <a:gd name="T19" fmla="*/ 1 h 1748"/>
                <a:gd name="T20" fmla="*/ 1 w 1701"/>
                <a:gd name="T21" fmla="*/ 1 h 1748"/>
                <a:gd name="T22" fmla="*/ 1 w 1701"/>
                <a:gd name="T23" fmla="*/ 1 h 1748"/>
                <a:gd name="T24" fmla="*/ 1 w 1701"/>
                <a:gd name="T25" fmla="*/ 1 h 1748"/>
                <a:gd name="T26" fmla="*/ 1 w 1701"/>
                <a:gd name="T27" fmla="*/ 1 h 1748"/>
                <a:gd name="T28" fmla="*/ 1 w 1701"/>
                <a:gd name="T29" fmla="*/ 1 h 1748"/>
                <a:gd name="T30" fmla="*/ 1 w 1701"/>
                <a:gd name="T31" fmla="*/ 1 h 1748"/>
                <a:gd name="T32" fmla="*/ 1 w 1701"/>
                <a:gd name="T33" fmla="*/ 1 h 1748"/>
                <a:gd name="T34" fmla="*/ 1 w 1701"/>
                <a:gd name="T35" fmla="*/ 1 h 1748"/>
                <a:gd name="T36" fmla="*/ 1 w 1701"/>
                <a:gd name="T37" fmla="*/ 1 h 1748"/>
                <a:gd name="T38" fmla="*/ 1 w 1701"/>
                <a:gd name="T39" fmla="*/ 1 h 1748"/>
                <a:gd name="T40" fmla="*/ 1 w 1701"/>
                <a:gd name="T41" fmla="*/ 1 h 1748"/>
                <a:gd name="T42" fmla="*/ 1 w 1701"/>
                <a:gd name="T43" fmla="*/ 1 h 1748"/>
                <a:gd name="T44" fmla="*/ 1 w 1701"/>
                <a:gd name="T45" fmla="*/ 1 h 1748"/>
                <a:gd name="T46" fmla="*/ 1 w 1701"/>
                <a:gd name="T47" fmla="*/ 1 h 1748"/>
                <a:gd name="T48" fmla="*/ 1 w 1701"/>
                <a:gd name="T49" fmla="*/ 1 h 1748"/>
                <a:gd name="T50" fmla="*/ 1 w 1701"/>
                <a:gd name="T51" fmla="*/ 1 h 1748"/>
                <a:gd name="T52" fmla="*/ 1 w 1701"/>
                <a:gd name="T53" fmla="*/ 1 h 1748"/>
                <a:gd name="T54" fmla="*/ 1 w 1701"/>
                <a:gd name="T55" fmla="*/ 1 h 1748"/>
                <a:gd name="T56" fmla="*/ 1 w 1701"/>
                <a:gd name="T57" fmla="*/ 1 h 1748"/>
                <a:gd name="T58" fmla="*/ 1 w 1701"/>
                <a:gd name="T59" fmla="*/ 1 h 1748"/>
                <a:gd name="T60" fmla="*/ 1 w 1701"/>
                <a:gd name="T61" fmla="*/ 1 h 1748"/>
                <a:gd name="T62" fmla="*/ 1 w 1701"/>
                <a:gd name="T63" fmla="*/ 1 h 1748"/>
                <a:gd name="T64" fmla="*/ 1 w 1701"/>
                <a:gd name="T65" fmla="*/ 1 h 1748"/>
                <a:gd name="T66" fmla="*/ 1 w 1701"/>
                <a:gd name="T67" fmla="*/ 1 h 1748"/>
                <a:gd name="T68" fmla="*/ 1 w 1701"/>
                <a:gd name="T69" fmla="*/ 1 h 1748"/>
                <a:gd name="T70" fmla="*/ 1 w 1701"/>
                <a:gd name="T71" fmla="*/ 1 h 1748"/>
                <a:gd name="T72" fmla="*/ 1 w 1701"/>
                <a:gd name="T73" fmla="*/ 1 h 1748"/>
                <a:gd name="T74" fmla="*/ 1 w 1701"/>
                <a:gd name="T75" fmla="*/ 1 h 1748"/>
                <a:gd name="T76" fmla="*/ 1 w 1701"/>
                <a:gd name="T77" fmla="*/ 1 h 1748"/>
                <a:gd name="T78" fmla="*/ 1 w 1701"/>
                <a:gd name="T79" fmla="*/ 1 h 1748"/>
                <a:gd name="T80" fmla="*/ 1 w 1701"/>
                <a:gd name="T81" fmla="*/ 1 h 1748"/>
                <a:gd name="T82" fmla="*/ 1 w 1701"/>
                <a:gd name="T83" fmla="*/ 1 h 1748"/>
                <a:gd name="T84" fmla="*/ 0 w 1701"/>
                <a:gd name="T85" fmla="*/ 1 h 1748"/>
                <a:gd name="T86" fmla="*/ 1 w 1701"/>
                <a:gd name="T87" fmla="*/ 1 h 1748"/>
                <a:gd name="T88" fmla="*/ 1 w 1701"/>
                <a:gd name="T89" fmla="*/ 1 h 1748"/>
                <a:gd name="T90" fmla="*/ 1 w 1701"/>
                <a:gd name="T91" fmla="*/ 1 h 1748"/>
                <a:gd name="T92" fmla="*/ 1 w 1701"/>
                <a:gd name="T93" fmla="*/ 1 h 1748"/>
                <a:gd name="T94" fmla="*/ 1 w 1701"/>
                <a:gd name="T95" fmla="*/ 1 h 1748"/>
                <a:gd name="T96" fmla="*/ 1 w 1701"/>
                <a:gd name="T97" fmla="*/ 1 h 1748"/>
                <a:gd name="T98" fmla="*/ 1 w 1701"/>
                <a:gd name="T99" fmla="*/ 1 h 1748"/>
                <a:gd name="T100" fmla="*/ 1 w 1701"/>
                <a:gd name="T101" fmla="*/ 1 h 1748"/>
                <a:gd name="T102" fmla="*/ 1 w 1701"/>
                <a:gd name="T103" fmla="*/ 1 h 1748"/>
                <a:gd name="T104" fmla="*/ 1 w 1701"/>
                <a:gd name="T105" fmla="*/ 1 h 1748"/>
                <a:gd name="T106" fmla="*/ 1 w 1701"/>
                <a:gd name="T107" fmla="*/ 1 h 1748"/>
                <a:gd name="T108" fmla="*/ 1 w 1701"/>
                <a:gd name="T109" fmla="*/ 1 h 1748"/>
                <a:gd name="T110" fmla="*/ 1 w 1701"/>
                <a:gd name="T111" fmla="*/ 0 h 1748"/>
                <a:gd name="T112" fmla="*/ 1 w 1701"/>
                <a:gd name="T113" fmla="*/ 1 h 1748"/>
                <a:gd name="T114" fmla="*/ 1 w 1701"/>
                <a:gd name="T115" fmla="*/ 1 h 17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01"/>
                <a:gd name="T175" fmla="*/ 0 h 1748"/>
                <a:gd name="T176" fmla="*/ 1701 w 1701"/>
                <a:gd name="T177" fmla="*/ 1748 h 174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01" h="1748">
                  <a:moveTo>
                    <a:pt x="1091" y="33"/>
                  </a:moveTo>
                  <a:lnTo>
                    <a:pt x="1109" y="39"/>
                  </a:lnTo>
                  <a:lnTo>
                    <a:pt x="1127" y="46"/>
                  </a:lnTo>
                  <a:lnTo>
                    <a:pt x="1144" y="52"/>
                  </a:lnTo>
                  <a:lnTo>
                    <a:pt x="1162" y="58"/>
                  </a:lnTo>
                  <a:lnTo>
                    <a:pt x="1180" y="64"/>
                  </a:lnTo>
                  <a:lnTo>
                    <a:pt x="1197" y="70"/>
                  </a:lnTo>
                  <a:lnTo>
                    <a:pt x="1215" y="77"/>
                  </a:lnTo>
                  <a:lnTo>
                    <a:pt x="1232" y="84"/>
                  </a:lnTo>
                  <a:lnTo>
                    <a:pt x="1249" y="91"/>
                  </a:lnTo>
                  <a:lnTo>
                    <a:pt x="1266" y="99"/>
                  </a:lnTo>
                  <a:lnTo>
                    <a:pt x="1283" y="107"/>
                  </a:lnTo>
                  <a:lnTo>
                    <a:pt x="1300" y="115"/>
                  </a:lnTo>
                  <a:lnTo>
                    <a:pt x="1316" y="123"/>
                  </a:lnTo>
                  <a:lnTo>
                    <a:pt x="1332" y="132"/>
                  </a:lnTo>
                  <a:lnTo>
                    <a:pt x="1348" y="142"/>
                  </a:lnTo>
                  <a:lnTo>
                    <a:pt x="1364" y="151"/>
                  </a:lnTo>
                  <a:lnTo>
                    <a:pt x="1390" y="168"/>
                  </a:lnTo>
                  <a:lnTo>
                    <a:pt x="1415" y="188"/>
                  </a:lnTo>
                  <a:lnTo>
                    <a:pt x="1440" y="209"/>
                  </a:lnTo>
                  <a:lnTo>
                    <a:pt x="1465" y="230"/>
                  </a:lnTo>
                  <a:lnTo>
                    <a:pt x="1489" y="253"/>
                  </a:lnTo>
                  <a:lnTo>
                    <a:pt x="1509" y="278"/>
                  </a:lnTo>
                  <a:lnTo>
                    <a:pt x="1530" y="303"/>
                  </a:lnTo>
                  <a:lnTo>
                    <a:pt x="1547" y="330"/>
                  </a:lnTo>
                  <a:lnTo>
                    <a:pt x="1561" y="353"/>
                  </a:lnTo>
                  <a:lnTo>
                    <a:pt x="1574" y="377"/>
                  </a:lnTo>
                  <a:lnTo>
                    <a:pt x="1585" y="401"/>
                  </a:lnTo>
                  <a:lnTo>
                    <a:pt x="1596" y="425"/>
                  </a:lnTo>
                  <a:lnTo>
                    <a:pt x="1606" y="449"/>
                  </a:lnTo>
                  <a:lnTo>
                    <a:pt x="1615" y="475"/>
                  </a:lnTo>
                  <a:lnTo>
                    <a:pt x="1625" y="500"/>
                  </a:lnTo>
                  <a:lnTo>
                    <a:pt x="1633" y="527"/>
                  </a:lnTo>
                  <a:lnTo>
                    <a:pt x="1642" y="558"/>
                  </a:lnTo>
                  <a:lnTo>
                    <a:pt x="1651" y="589"/>
                  </a:lnTo>
                  <a:lnTo>
                    <a:pt x="1659" y="620"/>
                  </a:lnTo>
                  <a:lnTo>
                    <a:pt x="1667" y="651"/>
                  </a:lnTo>
                  <a:lnTo>
                    <a:pt x="1674" y="683"/>
                  </a:lnTo>
                  <a:lnTo>
                    <a:pt x="1681" y="716"/>
                  </a:lnTo>
                  <a:lnTo>
                    <a:pt x="1686" y="748"/>
                  </a:lnTo>
                  <a:lnTo>
                    <a:pt x="1690" y="780"/>
                  </a:lnTo>
                  <a:lnTo>
                    <a:pt x="1697" y="869"/>
                  </a:lnTo>
                  <a:lnTo>
                    <a:pt x="1701" y="959"/>
                  </a:lnTo>
                  <a:lnTo>
                    <a:pt x="1701" y="1047"/>
                  </a:lnTo>
                  <a:lnTo>
                    <a:pt x="1698" y="1137"/>
                  </a:lnTo>
                  <a:lnTo>
                    <a:pt x="1696" y="1190"/>
                  </a:lnTo>
                  <a:lnTo>
                    <a:pt x="1693" y="1241"/>
                  </a:lnTo>
                  <a:lnTo>
                    <a:pt x="1687" y="1292"/>
                  </a:lnTo>
                  <a:lnTo>
                    <a:pt x="1676" y="1341"/>
                  </a:lnTo>
                  <a:lnTo>
                    <a:pt x="1671" y="1357"/>
                  </a:lnTo>
                  <a:lnTo>
                    <a:pt x="1663" y="1374"/>
                  </a:lnTo>
                  <a:lnTo>
                    <a:pt x="1652" y="1387"/>
                  </a:lnTo>
                  <a:lnTo>
                    <a:pt x="1641" y="1400"/>
                  </a:lnTo>
                  <a:lnTo>
                    <a:pt x="1627" y="1412"/>
                  </a:lnTo>
                  <a:lnTo>
                    <a:pt x="1611" y="1421"/>
                  </a:lnTo>
                  <a:lnTo>
                    <a:pt x="1595" y="1428"/>
                  </a:lnTo>
                  <a:lnTo>
                    <a:pt x="1577" y="1432"/>
                  </a:lnTo>
                  <a:lnTo>
                    <a:pt x="1570" y="1433"/>
                  </a:lnTo>
                  <a:lnTo>
                    <a:pt x="1564" y="1433"/>
                  </a:lnTo>
                  <a:lnTo>
                    <a:pt x="1557" y="1435"/>
                  </a:lnTo>
                  <a:lnTo>
                    <a:pt x="1550" y="1435"/>
                  </a:lnTo>
                  <a:lnTo>
                    <a:pt x="1543" y="1433"/>
                  </a:lnTo>
                  <a:lnTo>
                    <a:pt x="1536" y="1432"/>
                  </a:lnTo>
                  <a:lnTo>
                    <a:pt x="1530" y="1430"/>
                  </a:lnTo>
                  <a:lnTo>
                    <a:pt x="1524" y="1427"/>
                  </a:lnTo>
                  <a:lnTo>
                    <a:pt x="1521" y="1423"/>
                  </a:lnTo>
                  <a:lnTo>
                    <a:pt x="1517" y="1419"/>
                  </a:lnTo>
                  <a:lnTo>
                    <a:pt x="1514" y="1415"/>
                  </a:lnTo>
                  <a:lnTo>
                    <a:pt x="1513" y="1412"/>
                  </a:lnTo>
                  <a:lnTo>
                    <a:pt x="1484" y="1421"/>
                  </a:lnTo>
                  <a:lnTo>
                    <a:pt x="1456" y="1431"/>
                  </a:lnTo>
                  <a:lnTo>
                    <a:pt x="1428" y="1440"/>
                  </a:lnTo>
                  <a:lnTo>
                    <a:pt x="1399" y="1450"/>
                  </a:lnTo>
                  <a:lnTo>
                    <a:pt x="1370" y="1459"/>
                  </a:lnTo>
                  <a:lnTo>
                    <a:pt x="1341" y="1468"/>
                  </a:lnTo>
                  <a:lnTo>
                    <a:pt x="1314" y="1476"/>
                  </a:lnTo>
                  <a:lnTo>
                    <a:pt x="1285" y="1485"/>
                  </a:lnTo>
                  <a:lnTo>
                    <a:pt x="1256" y="1495"/>
                  </a:lnTo>
                  <a:lnTo>
                    <a:pt x="1227" y="1503"/>
                  </a:lnTo>
                  <a:lnTo>
                    <a:pt x="1198" y="1512"/>
                  </a:lnTo>
                  <a:lnTo>
                    <a:pt x="1170" y="1520"/>
                  </a:lnTo>
                  <a:lnTo>
                    <a:pt x="1141" y="1529"/>
                  </a:lnTo>
                  <a:lnTo>
                    <a:pt x="1112" y="1537"/>
                  </a:lnTo>
                  <a:lnTo>
                    <a:pt x="1083" y="1545"/>
                  </a:lnTo>
                  <a:lnTo>
                    <a:pt x="1055" y="1553"/>
                  </a:lnTo>
                  <a:lnTo>
                    <a:pt x="1026" y="1563"/>
                  </a:lnTo>
                  <a:lnTo>
                    <a:pt x="997" y="1571"/>
                  </a:lnTo>
                  <a:lnTo>
                    <a:pt x="968" y="1579"/>
                  </a:lnTo>
                  <a:lnTo>
                    <a:pt x="939" y="1587"/>
                  </a:lnTo>
                  <a:lnTo>
                    <a:pt x="911" y="1595"/>
                  </a:lnTo>
                  <a:lnTo>
                    <a:pt x="882" y="1603"/>
                  </a:lnTo>
                  <a:lnTo>
                    <a:pt x="853" y="1611"/>
                  </a:lnTo>
                  <a:lnTo>
                    <a:pt x="824" y="1620"/>
                  </a:lnTo>
                  <a:lnTo>
                    <a:pt x="795" y="1628"/>
                  </a:lnTo>
                  <a:lnTo>
                    <a:pt x="767" y="1636"/>
                  </a:lnTo>
                  <a:lnTo>
                    <a:pt x="738" y="1644"/>
                  </a:lnTo>
                  <a:lnTo>
                    <a:pt x="709" y="1652"/>
                  </a:lnTo>
                  <a:lnTo>
                    <a:pt x="680" y="1661"/>
                  </a:lnTo>
                  <a:lnTo>
                    <a:pt x="651" y="1669"/>
                  </a:lnTo>
                  <a:lnTo>
                    <a:pt x="623" y="1678"/>
                  </a:lnTo>
                  <a:lnTo>
                    <a:pt x="594" y="1686"/>
                  </a:lnTo>
                  <a:lnTo>
                    <a:pt x="590" y="1692"/>
                  </a:lnTo>
                  <a:lnTo>
                    <a:pt x="587" y="1697"/>
                  </a:lnTo>
                  <a:lnTo>
                    <a:pt x="582" y="1703"/>
                  </a:lnTo>
                  <a:lnTo>
                    <a:pt x="578" y="1708"/>
                  </a:lnTo>
                  <a:lnTo>
                    <a:pt x="573" y="1714"/>
                  </a:lnTo>
                  <a:lnTo>
                    <a:pt x="569" y="1718"/>
                  </a:lnTo>
                  <a:lnTo>
                    <a:pt x="564" y="1723"/>
                  </a:lnTo>
                  <a:lnTo>
                    <a:pt x="558" y="1727"/>
                  </a:lnTo>
                  <a:lnTo>
                    <a:pt x="547" y="1735"/>
                  </a:lnTo>
                  <a:lnTo>
                    <a:pt x="534" y="1741"/>
                  </a:lnTo>
                  <a:lnTo>
                    <a:pt x="520" y="1746"/>
                  </a:lnTo>
                  <a:lnTo>
                    <a:pt x="507" y="1747"/>
                  </a:lnTo>
                  <a:lnTo>
                    <a:pt x="494" y="1748"/>
                  </a:lnTo>
                  <a:lnTo>
                    <a:pt x="480" y="1746"/>
                  </a:lnTo>
                  <a:lnTo>
                    <a:pt x="466" y="1742"/>
                  </a:lnTo>
                  <a:lnTo>
                    <a:pt x="452" y="1737"/>
                  </a:lnTo>
                  <a:lnTo>
                    <a:pt x="444" y="1735"/>
                  </a:lnTo>
                  <a:lnTo>
                    <a:pt x="438" y="1732"/>
                  </a:lnTo>
                  <a:lnTo>
                    <a:pt x="431" y="1728"/>
                  </a:lnTo>
                  <a:lnTo>
                    <a:pt x="425" y="1727"/>
                  </a:lnTo>
                  <a:lnTo>
                    <a:pt x="419" y="1722"/>
                  </a:lnTo>
                  <a:lnTo>
                    <a:pt x="413" y="1717"/>
                  </a:lnTo>
                  <a:lnTo>
                    <a:pt x="408" y="1714"/>
                  </a:lnTo>
                  <a:lnTo>
                    <a:pt x="404" y="1710"/>
                  </a:lnTo>
                  <a:lnTo>
                    <a:pt x="398" y="1705"/>
                  </a:lnTo>
                  <a:lnTo>
                    <a:pt x="393" y="1697"/>
                  </a:lnTo>
                  <a:lnTo>
                    <a:pt x="390" y="1687"/>
                  </a:lnTo>
                  <a:lnTo>
                    <a:pt x="385" y="1672"/>
                  </a:lnTo>
                  <a:lnTo>
                    <a:pt x="385" y="1665"/>
                  </a:lnTo>
                  <a:lnTo>
                    <a:pt x="387" y="1657"/>
                  </a:lnTo>
                  <a:lnTo>
                    <a:pt x="387" y="1651"/>
                  </a:lnTo>
                  <a:lnTo>
                    <a:pt x="382" y="1646"/>
                  </a:lnTo>
                  <a:lnTo>
                    <a:pt x="361" y="1634"/>
                  </a:lnTo>
                  <a:lnTo>
                    <a:pt x="342" y="1622"/>
                  </a:lnTo>
                  <a:lnTo>
                    <a:pt x="321" y="1611"/>
                  </a:lnTo>
                  <a:lnTo>
                    <a:pt x="301" y="1598"/>
                  </a:lnTo>
                  <a:lnTo>
                    <a:pt x="282" y="1587"/>
                  </a:lnTo>
                  <a:lnTo>
                    <a:pt x="262" y="1575"/>
                  </a:lnTo>
                  <a:lnTo>
                    <a:pt x="241" y="1565"/>
                  </a:lnTo>
                  <a:lnTo>
                    <a:pt x="222" y="1554"/>
                  </a:lnTo>
                  <a:lnTo>
                    <a:pt x="214" y="1558"/>
                  </a:lnTo>
                  <a:lnTo>
                    <a:pt x="206" y="1561"/>
                  </a:lnTo>
                  <a:lnTo>
                    <a:pt x="198" y="1567"/>
                  </a:lnTo>
                  <a:lnTo>
                    <a:pt x="190" y="1573"/>
                  </a:lnTo>
                  <a:lnTo>
                    <a:pt x="184" y="1573"/>
                  </a:lnTo>
                  <a:lnTo>
                    <a:pt x="178" y="1572"/>
                  </a:lnTo>
                  <a:lnTo>
                    <a:pt x="172" y="1573"/>
                  </a:lnTo>
                  <a:lnTo>
                    <a:pt x="167" y="1573"/>
                  </a:lnTo>
                  <a:lnTo>
                    <a:pt x="161" y="1573"/>
                  </a:lnTo>
                  <a:lnTo>
                    <a:pt x="156" y="1573"/>
                  </a:lnTo>
                  <a:lnTo>
                    <a:pt x="150" y="1573"/>
                  </a:lnTo>
                  <a:lnTo>
                    <a:pt x="145" y="1572"/>
                  </a:lnTo>
                  <a:lnTo>
                    <a:pt x="137" y="1569"/>
                  </a:lnTo>
                  <a:lnTo>
                    <a:pt x="130" y="1567"/>
                  </a:lnTo>
                  <a:lnTo>
                    <a:pt x="122" y="1565"/>
                  </a:lnTo>
                  <a:lnTo>
                    <a:pt x="115" y="1561"/>
                  </a:lnTo>
                  <a:lnTo>
                    <a:pt x="108" y="1558"/>
                  </a:lnTo>
                  <a:lnTo>
                    <a:pt x="102" y="1552"/>
                  </a:lnTo>
                  <a:lnTo>
                    <a:pt x="99" y="1546"/>
                  </a:lnTo>
                  <a:lnTo>
                    <a:pt x="96" y="1540"/>
                  </a:lnTo>
                  <a:lnTo>
                    <a:pt x="85" y="1476"/>
                  </a:lnTo>
                  <a:lnTo>
                    <a:pt x="72" y="1413"/>
                  </a:lnTo>
                  <a:lnTo>
                    <a:pt x="58" y="1349"/>
                  </a:lnTo>
                  <a:lnTo>
                    <a:pt x="46" y="1287"/>
                  </a:lnTo>
                  <a:lnTo>
                    <a:pt x="33" y="1224"/>
                  </a:lnTo>
                  <a:lnTo>
                    <a:pt x="23" y="1160"/>
                  </a:lnTo>
                  <a:lnTo>
                    <a:pt x="13" y="1097"/>
                  </a:lnTo>
                  <a:lnTo>
                    <a:pt x="8" y="1032"/>
                  </a:lnTo>
                  <a:lnTo>
                    <a:pt x="4" y="986"/>
                  </a:lnTo>
                  <a:lnTo>
                    <a:pt x="2" y="938"/>
                  </a:lnTo>
                  <a:lnTo>
                    <a:pt x="0" y="890"/>
                  </a:lnTo>
                  <a:lnTo>
                    <a:pt x="0" y="840"/>
                  </a:lnTo>
                  <a:lnTo>
                    <a:pt x="2" y="790"/>
                  </a:lnTo>
                  <a:lnTo>
                    <a:pt x="6" y="742"/>
                  </a:lnTo>
                  <a:lnTo>
                    <a:pt x="15" y="696"/>
                  </a:lnTo>
                  <a:lnTo>
                    <a:pt x="26" y="651"/>
                  </a:lnTo>
                  <a:lnTo>
                    <a:pt x="36" y="621"/>
                  </a:lnTo>
                  <a:lnTo>
                    <a:pt x="48" y="591"/>
                  </a:lnTo>
                  <a:lnTo>
                    <a:pt x="61" y="561"/>
                  </a:lnTo>
                  <a:lnTo>
                    <a:pt x="74" y="532"/>
                  </a:lnTo>
                  <a:lnTo>
                    <a:pt x="89" y="504"/>
                  </a:lnTo>
                  <a:lnTo>
                    <a:pt x="106" y="475"/>
                  </a:lnTo>
                  <a:lnTo>
                    <a:pt x="123" y="447"/>
                  </a:lnTo>
                  <a:lnTo>
                    <a:pt x="142" y="421"/>
                  </a:lnTo>
                  <a:lnTo>
                    <a:pt x="153" y="407"/>
                  </a:lnTo>
                  <a:lnTo>
                    <a:pt x="164" y="392"/>
                  </a:lnTo>
                  <a:lnTo>
                    <a:pt x="175" y="377"/>
                  </a:lnTo>
                  <a:lnTo>
                    <a:pt x="186" y="363"/>
                  </a:lnTo>
                  <a:lnTo>
                    <a:pt x="198" y="348"/>
                  </a:lnTo>
                  <a:lnTo>
                    <a:pt x="210" y="334"/>
                  </a:lnTo>
                  <a:lnTo>
                    <a:pt x="222" y="319"/>
                  </a:lnTo>
                  <a:lnTo>
                    <a:pt x="235" y="304"/>
                  </a:lnTo>
                  <a:lnTo>
                    <a:pt x="247" y="290"/>
                  </a:lnTo>
                  <a:lnTo>
                    <a:pt x="260" y="277"/>
                  </a:lnTo>
                  <a:lnTo>
                    <a:pt x="273" y="263"/>
                  </a:lnTo>
                  <a:lnTo>
                    <a:pt x="286" y="249"/>
                  </a:lnTo>
                  <a:lnTo>
                    <a:pt x="299" y="235"/>
                  </a:lnTo>
                  <a:lnTo>
                    <a:pt x="313" y="221"/>
                  </a:lnTo>
                  <a:lnTo>
                    <a:pt x="327" y="209"/>
                  </a:lnTo>
                  <a:lnTo>
                    <a:pt x="340" y="196"/>
                  </a:lnTo>
                  <a:lnTo>
                    <a:pt x="360" y="180"/>
                  </a:lnTo>
                  <a:lnTo>
                    <a:pt x="380" y="164"/>
                  </a:lnTo>
                  <a:lnTo>
                    <a:pt x="400" y="149"/>
                  </a:lnTo>
                  <a:lnTo>
                    <a:pt x="421" y="135"/>
                  </a:lnTo>
                  <a:lnTo>
                    <a:pt x="442" y="121"/>
                  </a:lnTo>
                  <a:lnTo>
                    <a:pt x="464" y="108"/>
                  </a:lnTo>
                  <a:lnTo>
                    <a:pt x="487" y="97"/>
                  </a:lnTo>
                  <a:lnTo>
                    <a:pt x="510" y="85"/>
                  </a:lnTo>
                  <a:lnTo>
                    <a:pt x="533" y="75"/>
                  </a:lnTo>
                  <a:lnTo>
                    <a:pt x="556" y="66"/>
                  </a:lnTo>
                  <a:lnTo>
                    <a:pt x="580" y="56"/>
                  </a:lnTo>
                  <a:lnTo>
                    <a:pt x="604" y="47"/>
                  </a:lnTo>
                  <a:lnTo>
                    <a:pt x="628" y="39"/>
                  </a:lnTo>
                  <a:lnTo>
                    <a:pt x="653" y="32"/>
                  </a:lnTo>
                  <a:lnTo>
                    <a:pt x="677" y="25"/>
                  </a:lnTo>
                  <a:lnTo>
                    <a:pt x="701" y="18"/>
                  </a:lnTo>
                  <a:lnTo>
                    <a:pt x="721" y="14"/>
                  </a:lnTo>
                  <a:lnTo>
                    <a:pt x="741" y="10"/>
                  </a:lnTo>
                  <a:lnTo>
                    <a:pt x="761" y="7"/>
                  </a:lnTo>
                  <a:lnTo>
                    <a:pt x="782" y="5"/>
                  </a:lnTo>
                  <a:lnTo>
                    <a:pt x="803" y="2"/>
                  </a:lnTo>
                  <a:lnTo>
                    <a:pt x="824" y="1"/>
                  </a:lnTo>
                  <a:lnTo>
                    <a:pt x="845" y="0"/>
                  </a:lnTo>
                  <a:lnTo>
                    <a:pt x="867" y="0"/>
                  </a:lnTo>
                  <a:lnTo>
                    <a:pt x="888" y="1"/>
                  </a:lnTo>
                  <a:lnTo>
                    <a:pt x="909" y="2"/>
                  </a:lnTo>
                  <a:lnTo>
                    <a:pt x="930" y="3"/>
                  </a:lnTo>
                  <a:lnTo>
                    <a:pt x="951" y="6"/>
                  </a:lnTo>
                  <a:lnTo>
                    <a:pt x="972" y="9"/>
                  </a:lnTo>
                  <a:lnTo>
                    <a:pt x="992" y="13"/>
                  </a:lnTo>
                  <a:lnTo>
                    <a:pt x="1012" y="17"/>
                  </a:lnTo>
                  <a:lnTo>
                    <a:pt x="1031" y="22"/>
                  </a:lnTo>
                  <a:lnTo>
                    <a:pt x="1091" y="33"/>
                  </a:lnTo>
                  <a:close/>
                </a:path>
              </a:pathLst>
            </a:custGeom>
            <a:solidFill>
              <a:srgbClr val="000000"/>
            </a:solidFill>
            <a:ln w="9525">
              <a:noFill/>
              <a:round/>
              <a:headEnd/>
              <a:tailEnd/>
            </a:ln>
          </p:spPr>
          <p:txBody>
            <a:bodyPr/>
            <a:lstStyle/>
            <a:p>
              <a:endParaRPr lang="en-GB" sz="1350"/>
            </a:p>
          </p:txBody>
        </p:sp>
        <p:sp>
          <p:nvSpPr>
            <p:cNvPr id="17421" name="Freeform 22"/>
            <p:cNvSpPr>
              <a:spLocks/>
            </p:cNvSpPr>
            <p:nvPr/>
          </p:nvSpPr>
          <p:spPr bwMode="auto">
            <a:xfrm>
              <a:off x="1383" y="2614"/>
              <a:ext cx="689" cy="762"/>
            </a:xfrm>
            <a:custGeom>
              <a:avLst/>
              <a:gdLst>
                <a:gd name="T0" fmla="*/ 1 w 1377"/>
                <a:gd name="T1" fmla="*/ 1 h 1523"/>
                <a:gd name="T2" fmla="*/ 1 w 1377"/>
                <a:gd name="T3" fmla="*/ 1 h 1523"/>
                <a:gd name="T4" fmla="*/ 1 w 1377"/>
                <a:gd name="T5" fmla="*/ 1 h 1523"/>
                <a:gd name="T6" fmla="*/ 1 w 1377"/>
                <a:gd name="T7" fmla="*/ 1 h 1523"/>
                <a:gd name="T8" fmla="*/ 1 w 1377"/>
                <a:gd name="T9" fmla="*/ 1 h 1523"/>
                <a:gd name="T10" fmla="*/ 1 w 1377"/>
                <a:gd name="T11" fmla="*/ 1 h 1523"/>
                <a:gd name="T12" fmla="*/ 1 w 1377"/>
                <a:gd name="T13" fmla="*/ 1 h 1523"/>
                <a:gd name="T14" fmla="*/ 1 w 1377"/>
                <a:gd name="T15" fmla="*/ 1 h 1523"/>
                <a:gd name="T16" fmla="*/ 1 w 1377"/>
                <a:gd name="T17" fmla="*/ 1 h 1523"/>
                <a:gd name="T18" fmla="*/ 1 w 1377"/>
                <a:gd name="T19" fmla="*/ 1 h 1523"/>
                <a:gd name="T20" fmla="*/ 1 w 1377"/>
                <a:gd name="T21" fmla="*/ 1 h 1523"/>
                <a:gd name="T22" fmla="*/ 1 w 1377"/>
                <a:gd name="T23" fmla="*/ 1 h 1523"/>
                <a:gd name="T24" fmla="*/ 1 w 1377"/>
                <a:gd name="T25" fmla="*/ 1 h 1523"/>
                <a:gd name="T26" fmla="*/ 1 w 1377"/>
                <a:gd name="T27" fmla="*/ 1 h 1523"/>
                <a:gd name="T28" fmla="*/ 1 w 1377"/>
                <a:gd name="T29" fmla="*/ 1 h 1523"/>
                <a:gd name="T30" fmla="*/ 1 w 1377"/>
                <a:gd name="T31" fmla="*/ 1 h 1523"/>
                <a:gd name="T32" fmla="*/ 1 w 1377"/>
                <a:gd name="T33" fmla="*/ 1 h 1523"/>
                <a:gd name="T34" fmla="*/ 1 w 1377"/>
                <a:gd name="T35" fmla="*/ 1 h 1523"/>
                <a:gd name="T36" fmla="*/ 1 w 1377"/>
                <a:gd name="T37" fmla="*/ 1 h 1523"/>
                <a:gd name="T38" fmla="*/ 1 w 1377"/>
                <a:gd name="T39" fmla="*/ 1 h 1523"/>
                <a:gd name="T40" fmla="*/ 1 w 1377"/>
                <a:gd name="T41" fmla="*/ 1 h 1523"/>
                <a:gd name="T42" fmla="*/ 1 w 1377"/>
                <a:gd name="T43" fmla="*/ 1 h 1523"/>
                <a:gd name="T44" fmla="*/ 1 w 1377"/>
                <a:gd name="T45" fmla="*/ 1 h 1523"/>
                <a:gd name="T46" fmla="*/ 1 w 1377"/>
                <a:gd name="T47" fmla="*/ 1 h 1523"/>
                <a:gd name="T48" fmla="*/ 1 w 1377"/>
                <a:gd name="T49" fmla="*/ 1 h 1523"/>
                <a:gd name="T50" fmla="*/ 1 w 1377"/>
                <a:gd name="T51" fmla="*/ 1 h 1523"/>
                <a:gd name="T52" fmla="*/ 1 w 1377"/>
                <a:gd name="T53" fmla="*/ 1 h 1523"/>
                <a:gd name="T54" fmla="*/ 1 w 1377"/>
                <a:gd name="T55" fmla="*/ 1 h 1523"/>
                <a:gd name="T56" fmla="*/ 1 w 1377"/>
                <a:gd name="T57" fmla="*/ 1 h 1523"/>
                <a:gd name="T58" fmla="*/ 1 w 1377"/>
                <a:gd name="T59" fmla="*/ 1 h 1523"/>
                <a:gd name="T60" fmla="*/ 1 w 1377"/>
                <a:gd name="T61" fmla="*/ 1 h 1523"/>
                <a:gd name="T62" fmla="*/ 1 w 1377"/>
                <a:gd name="T63" fmla="*/ 1 h 1523"/>
                <a:gd name="T64" fmla="*/ 1 w 1377"/>
                <a:gd name="T65" fmla="*/ 1 h 1523"/>
                <a:gd name="T66" fmla="*/ 1 w 1377"/>
                <a:gd name="T67" fmla="*/ 1 h 1523"/>
                <a:gd name="T68" fmla="*/ 1 w 1377"/>
                <a:gd name="T69" fmla="*/ 1 h 1523"/>
                <a:gd name="T70" fmla="*/ 1 w 1377"/>
                <a:gd name="T71" fmla="*/ 1 h 1523"/>
                <a:gd name="T72" fmla="*/ 1 w 1377"/>
                <a:gd name="T73" fmla="*/ 1 h 1523"/>
                <a:gd name="T74" fmla="*/ 1 w 1377"/>
                <a:gd name="T75" fmla="*/ 1 h 1523"/>
                <a:gd name="T76" fmla="*/ 1 w 1377"/>
                <a:gd name="T77" fmla="*/ 1 h 1523"/>
                <a:gd name="T78" fmla="*/ 1 w 1377"/>
                <a:gd name="T79" fmla="*/ 1 h 1523"/>
                <a:gd name="T80" fmla="*/ 1 w 1377"/>
                <a:gd name="T81" fmla="*/ 1 h 1523"/>
                <a:gd name="T82" fmla="*/ 1 w 1377"/>
                <a:gd name="T83" fmla="*/ 1 h 1523"/>
                <a:gd name="T84" fmla="*/ 1 w 1377"/>
                <a:gd name="T85" fmla="*/ 1 h 1523"/>
                <a:gd name="T86" fmla="*/ 1 w 1377"/>
                <a:gd name="T87" fmla="*/ 1 h 1523"/>
                <a:gd name="T88" fmla="*/ 1 w 1377"/>
                <a:gd name="T89" fmla="*/ 1 h 1523"/>
                <a:gd name="T90" fmla="*/ 1 w 1377"/>
                <a:gd name="T91" fmla="*/ 1 h 1523"/>
                <a:gd name="T92" fmla="*/ 1 w 1377"/>
                <a:gd name="T93" fmla="*/ 1 h 1523"/>
                <a:gd name="T94" fmla="*/ 1 w 1377"/>
                <a:gd name="T95" fmla="*/ 1 h 1523"/>
                <a:gd name="T96" fmla="*/ 1 w 1377"/>
                <a:gd name="T97" fmla="*/ 1 h 1523"/>
                <a:gd name="T98" fmla="*/ 1 w 1377"/>
                <a:gd name="T99" fmla="*/ 1 h 1523"/>
                <a:gd name="T100" fmla="*/ 1 w 1377"/>
                <a:gd name="T101" fmla="*/ 1 h 1523"/>
                <a:gd name="T102" fmla="*/ 1 w 1377"/>
                <a:gd name="T103" fmla="*/ 1 h 152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77"/>
                <a:gd name="T157" fmla="*/ 0 h 1523"/>
                <a:gd name="T158" fmla="*/ 1377 w 1377"/>
                <a:gd name="T159" fmla="*/ 1523 h 152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77" h="1523">
                  <a:moveTo>
                    <a:pt x="1031" y="30"/>
                  </a:moveTo>
                  <a:lnTo>
                    <a:pt x="1046" y="34"/>
                  </a:lnTo>
                  <a:lnTo>
                    <a:pt x="1063" y="39"/>
                  </a:lnTo>
                  <a:lnTo>
                    <a:pt x="1078" y="44"/>
                  </a:lnTo>
                  <a:lnTo>
                    <a:pt x="1093" y="49"/>
                  </a:lnTo>
                  <a:lnTo>
                    <a:pt x="1109" y="55"/>
                  </a:lnTo>
                  <a:lnTo>
                    <a:pt x="1124" y="61"/>
                  </a:lnTo>
                  <a:lnTo>
                    <a:pt x="1139" y="67"/>
                  </a:lnTo>
                  <a:lnTo>
                    <a:pt x="1154" y="74"/>
                  </a:lnTo>
                  <a:lnTo>
                    <a:pt x="1169" y="80"/>
                  </a:lnTo>
                  <a:lnTo>
                    <a:pt x="1182" y="87"/>
                  </a:lnTo>
                  <a:lnTo>
                    <a:pt x="1197" y="94"/>
                  </a:lnTo>
                  <a:lnTo>
                    <a:pt x="1212" y="101"/>
                  </a:lnTo>
                  <a:lnTo>
                    <a:pt x="1227" y="108"/>
                  </a:lnTo>
                  <a:lnTo>
                    <a:pt x="1241" y="116"/>
                  </a:lnTo>
                  <a:lnTo>
                    <a:pt x="1256" y="123"/>
                  </a:lnTo>
                  <a:lnTo>
                    <a:pt x="1270" y="131"/>
                  </a:lnTo>
                  <a:lnTo>
                    <a:pt x="1286" y="140"/>
                  </a:lnTo>
                  <a:lnTo>
                    <a:pt x="1300" y="150"/>
                  </a:lnTo>
                  <a:lnTo>
                    <a:pt x="1314" y="158"/>
                  </a:lnTo>
                  <a:lnTo>
                    <a:pt x="1326" y="167"/>
                  </a:lnTo>
                  <a:lnTo>
                    <a:pt x="1338" y="177"/>
                  </a:lnTo>
                  <a:lnTo>
                    <a:pt x="1351" y="188"/>
                  </a:lnTo>
                  <a:lnTo>
                    <a:pt x="1363" y="200"/>
                  </a:lnTo>
                  <a:lnTo>
                    <a:pt x="1377" y="214"/>
                  </a:lnTo>
                  <a:lnTo>
                    <a:pt x="1363" y="206"/>
                  </a:lnTo>
                  <a:lnTo>
                    <a:pt x="1351" y="198"/>
                  </a:lnTo>
                  <a:lnTo>
                    <a:pt x="1337" y="191"/>
                  </a:lnTo>
                  <a:lnTo>
                    <a:pt x="1324" y="184"/>
                  </a:lnTo>
                  <a:lnTo>
                    <a:pt x="1311" y="178"/>
                  </a:lnTo>
                  <a:lnTo>
                    <a:pt x="1298" y="173"/>
                  </a:lnTo>
                  <a:lnTo>
                    <a:pt x="1285" y="168"/>
                  </a:lnTo>
                  <a:lnTo>
                    <a:pt x="1272" y="163"/>
                  </a:lnTo>
                  <a:lnTo>
                    <a:pt x="1258" y="159"/>
                  </a:lnTo>
                  <a:lnTo>
                    <a:pt x="1245" y="155"/>
                  </a:lnTo>
                  <a:lnTo>
                    <a:pt x="1231" y="152"/>
                  </a:lnTo>
                  <a:lnTo>
                    <a:pt x="1217" y="148"/>
                  </a:lnTo>
                  <a:lnTo>
                    <a:pt x="1202" y="145"/>
                  </a:lnTo>
                  <a:lnTo>
                    <a:pt x="1187" y="143"/>
                  </a:lnTo>
                  <a:lnTo>
                    <a:pt x="1172" y="139"/>
                  </a:lnTo>
                  <a:lnTo>
                    <a:pt x="1156" y="137"/>
                  </a:lnTo>
                  <a:lnTo>
                    <a:pt x="1139" y="135"/>
                  </a:lnTo>
                  <a:lnTo>
                    <a:pt x="1120" y="132"/>
                  </a:lnTo>
                  <a:lnTo>
                    <a:pt x="1103" y="132"/>
                  </a:lnTo>
                  <a:lnTo>
                    <a:pt x="1084" y="131"/>
                  </a:lnTo>
                  <a:lnTo>
                    <a:pt x="1067" y="131"/>
                  </a:lnTo>
                  <a:lnTo>
                    <a:pt x="1050" y="132"/>
                  </a:lnTo>
                  <a:lnTo>
                    <a:pt x="1031" y="133"/>
                  </a:lnTo>
                  <a:lnTo>
                    <a:pt x="1014" y="136"/>
                  </a:lnTo>
                  <a:lnTo>
                    <a:pt x="997" y="137"/>
                  </a:lnTo>
                  <a:lnTo>
                    <a:pt x="979" y="140"/>
                  </a:lnTo>
                  <a:lnTo>
                    <a:pt x="961" y="143"/>
                  </a:lnTo>
                  <a:lnTo>
                    <a:pt x="944" y="145"/>
                  </a:lnTo>
                  <a:lnTo>
                    <a:pt x="927" y="148"/>
                  </a:lnTo>
                  <a:lnTo>
                    <a:pt x="909" y="152"/>
                  </a:lnTo>
                  <a:lnTo>
                    <a:pt x="892" y="155"/>
                  </a:lnTo>
                  <a:lnTo>
                    <a:pt x="875" y="159"/>
                  </a:lnTo>
                  <a:lnTo>
                    <a:pt x="851" y="166"/>
                  </a:lnTo>
                  <a:lnTo>
                    <a:pt x="829" y="175"/>
                  </a:lnTo>
                  <a:lnTo>
                    <a:pt x="807" y="186"/>
                  </a:lnTo>
                  <a:lnTo>
                    <a:pt x="785" y="200"/>
                  </a:lnTo>
                  <a:lnTo>
                    <a:pt x="764" y="214"/>
                  </a:lnTo>
                  <a:lnTo>
                    <a:pt x="744" y="228"/>
                  </a:lnTo>
                  <a:lnTo>
                    <a:pt x="723" y="242"/>
                  </a:lnTo>
                  <a:lnTo>
                    <a:pt x="701" y="256"/>
                  </a:lnTo>
                  <a:lnTo>
                    <a:pt x="686" y="265"/>
                  </a:lnTo>
                  <a:lnTo>
                    <a:pt x="673" y="275"/>
                  </a:lnTo>
                  <a:lnTo>
                    <a:pt x="661" y="287"/>
                  </a:lnTo>
                  <a:lnTo>
                    <a:pt x="650" y="299"/>
                  </a:lnTo>
                  <a:lnTo>
                    <a:pt x="639" y="311"/>
                  </a:lnTo>
                  <a:lnTo>
                    <a:pt x="628" y="324"/>
                  </a:lnTo>
                  <a:lnTo>
                    <a:pt x="617" y="337"/>
                  </a:lnTo>
                  <a:lnTo>
                    <a:pt x="605" y="350"/>
                  </a:lnTo>
                  <a:lnTo>
                    <a:pt x="589" y="369"/>
                  </a:lnTo>
                  <a:lnTo>
                    <a:pt x="573" y="386"/>
                  </a:lnTo>
                  <a:lnTo>
                    <a:pt x="558" y="404"/>
                  </a:lnTo>
                  <a:lnTo>
                    <a:pt x="543" y="424"/>
                  </a:lnTo>
                  <a:lnTo>
                    <a:pt x="528" y="442"/>
                  </a:lnTo>
                  <a:lnTo>
                    <a:pt x="516" y="462"/>
                  </a:lnTo>
                  <a:lnTo>
                    <a:pt x="502" y="481"/>
                  </a:lnTo>
                  <a:lnTo>
                    <a:pt x="489" y="501"/>
                  </a:lnTo>
                  <a:lnTo>
                    <a:pt x="471" y="532"/>
                  </a:lnTo>
                  <a:lnTo>
                    <a:pt x="454" y="564"/>
                  </a:lnTo>
                  <a:lnTo>
                    <a:pt x="438" y="597"/>
                  </a:lnTo>
                  <a:lnTo>
                    <a:pt x="425" y="630"/>
                  </a:lnTo>
                  <a:lnTo>
                    <a:pt x="413" y="664"/>
                  </a:lnTo>
                  <a:lnTo>
                    <a:pt x="403" y="698"/>
                  </a:lnTo>
                  <a:lnTo>
                    <a:pt x="393" y="734"/>
                  </a:lnTo>
                  <a:lnTo>
                    <a:pt x="388" y="771"/>
                  </a:lnTo>
                  <a:lnTo>
                    <a:pt x="373" y="897"/>
                  </a:lnTo>
                  <a:lnTo>
                    <a:pt x="365" y="1027"/>
                  </a:lnTo>
                  <a:lnTo>
                    <a:pt x="366" y="1157"/>
                  </a:lnTo>
                  <a:lnTo>
                    <a:pt x="375" y="1287"/>
                  </a:lnTo>
                  <a:lnTo>
                    <a:pt x="378" y="1317"/>
                  </a:lnTo>
                  <a:lnTo>
                    <a:pt x="384" y="1346"/>
                  </a:lnTo>
                  <a:lnTo>
                    <a:pt x="389" y="1376"/>
                  </a:lnTo>
                  <a:lnTo>
                    <a:pt x="395" y="1404"/>
                  </a:lnTo>
                  <a:lnTo>
                    <a:pt x="399" y="1434"/>
                  </a:lnTo>
                  <a:lnTo>
                    <a:pt x="404" y="1463"/>
                  </a:lnTo>
                  <a:lnTo>
                    <a:pt x="408" y="1493"/>
                  </a:lnTo>
                  <a:lnTo>
                    <a:pt x="411" y="1523"/>
                  </a:lnTo>
                  <a:lnTo>
                    <a:pt x="389" y="1512"/>
                  </a:lnTo>
                  <a:lnTo>
                    <a:pt x="366" y="1500"/>
                  </a:lnTo>
                  <a:lnTo>
                    <a:pt x="344" y="1487"/>
                  </a:lnTo>
                  <a:lnTo>
                    <a:pt x="322" y="1476"/>
                  </a:lnTo>
                  <a:lnTo>
                    <a:pt x="300" y="1464"/>
                  </a:lnTo>
                  <a:lnTo>
                    <a:pt x="278" y="1452"/>
                  </a:lnTo>
                  <a:lnTo>
                    <a:pt x="256" y="1440"/>
                  </a:lnTo>
                  <a:lnTo>
                    <a:pt x="235" y="1428"/>
                  </a:lnTo>
                  <a:lnTo>
                    <a:pt x="213" y="1415"/>
                  </a:lnTo>
                  <a:lnTo>
                    <a:pt x="191" y="1403"/>
                  </a:lnTo>
                  <a:lnTo>
                    <a:pt x="169" y="1391"/>
                  </a:lnTo>
                  <a:lnTo>
                    <a:pt x="147" y="1378"/>
                  </a:lnTo>
                  <a:lnTo>
                    <a:pt x="125" y="1366"/>
                  </a:lnTo>
                  <a:lnTo>
                    <a:pt x="104" y="1354"/>
                  </a:lnTo>
                  <a:lnTo>
                    <a:pt x="83" y="1341"/>
                  </a:lnTo>
                  <a:lnTo>
                    <a:pt x="61" y="1328"/>
                  </a:lnTo>
                  <a:lnTo>
                    <a:pt x="53" y="1289"/>
                  </a:lnTo>
                  <a:lnTo>
                    <a:pt x="45" y="1249"/>
                  </a:lnTo>
                  <a:lnTo>
                    <a:pt x="35" y="1210"/>
                  </a:lnTo>
                  <a:lnTo>
                    <a:pt x="27" y="1169"/>
                  </a:lnTo>
                  <a:lnTo>
                    <a:pt x="20" y="1130"/>
                  </a:lnTo>
                  <a:lnTo>
                    <a:pt x="13" y="1090"/>
                  </a:lnTo>
                  <a:lnTo>
                    <a:pt x="9" y="1048"/>
                  </a:lnTo>
                  <a:lnTo>
                    <a:pt x="5" y="1007"/>
                  </a:lnTo>
                  <a:lnTo>
                    <a:pt x="9" y="1013"/>
                  </a:lnTo>
                  <a:lnTo>
                    <a:pt x="13" y="1017"/>
                  </a:lnTo>
                  <a:lnTo>
                    <a:pt x="18" y="1021"/>
                  </a:lnTo>
                  <a:lnTo>
                    <a:pt x="24" y="1024"/>
                  </a:lnTo>
                  <a:lnTo>
                    <a:pt x="28" y="1027"/>
                  </a:lnTo>
                  <a:lnTo>
                    <a:pt x="34" y="1030"/>
                  </a:lnTo>
                  <a:lnTo>
                    <a:pt x="39" y="1032"/>
                  </a:lnTo>
                  <a:lnTo>
                    <a:pt x="45" y="1036"/>
                  </a:lnTo>
                  <a:lnTo>
                    <a:pt x="50" y="1039"/>
                  </a:lnTo>
                  <a:lnTo>
                    <a:pt x="56" y="1041"/>
                  </a:lnTo>
                  <a:lnTo>
                    <a:pt x="63" y="1044"/>
                  </a:lnTo>
                  <a:lnTo>
                    <a:pt x="70" y="1045"/>
                  </a:lnTo>
                  <a:lnTo>
                    <a:pt x="77" y="1046"/>
                  </a:lnTo>
                  <a:lnTo>
                    <a:pt x="83" y="1048"/>
                  </a:lnTo>
                  <a:lnTo>
                    <a:pt x="89" y="1050"/>
                  </a:lnTo>
                  <a:lnTo>
                    <a:pt x="96" y="1052"/>
                  </a:lnTo>
                  <a:lnTo>
                    <a:pt x="97" y="1085"/>
                  </a:lnTo>
                  <a:lnTo>
                    <a:pt x="100" y="1119"/>
                  </a:lnTo>
                  <a:lnTo>
                    <a:pt x="104" y="1151"/>
                  </a:lnTo>
                  <a:lnTo>
                    <a:pt x="111" y="1184"/>
                  </a:lnTo>
                  <a:lnTo>
                    <a:pt x="118" y="1217"/>
                  </a:lnTo>
                  <a:lnTo>
                    <a:pt x="126" y="1249"/>
                  </a:lnTo>
                  <a:lnTo>
                    <a:pt x="133" y="1281"/>
                  </a:lnTo>
                  <a:lnTo>
                    <a:pt x="141" y="1312"/>
                  </a:lnTo>
                  <a:lnTo>
                    <a:pt x="148" y="1315"/>
                  </a:lnTo>
                  <a:lnTo>
                    <a:pt x="155" y="1317"/>
                  </a:lnTo>
                  <a:lnTo>
                    <a:pt x="162" y="1319"/>
                  </a:lnTo>
                  <a:lnTo>
                    <a:pt x="169" y="1323"/>
                  </a:lnTo>
                  <a:lnTo>
                    <a:pt x="176" y="1325"/>
                  </a:lnTo>
                  <a:lnTo>
                    <a:pt x="183" y="1328"/>
                  </a:lnTo>
                  <a:lnTo>
                    <a:pt x="190" y="1331"/>
                  </a:lnTo>
                  <a:lnTo>
                    <a:pt x="197" y="1333"/>
                  </a:lnTo>
                  <a:lnTo>
                    <a:pt x="194" y="1300"/>
                  </a:lnTo>
                  <a:lnTo>
                    <a:pt x="192" y="1266"/>
                  </a:lnTo>
                  <a:lnTo>
                    <a:pt x="188" y="1233"/>
                  </a:lnTo>
                  <a:lnTo>
                    <a:pt x="184" y="1199"/>
                  </a:lnTo>
                  <a:lnTo>
                    <a:pt x="178" y="1167"/>
                  </a:lnTo>
                  <a:lnTo>
                    <a:pt x="172" y="1134"/>
                  </a:lnTo>
                  <a:lnTo>
                    <a:pt x="167" y="1101"/>
                  </a:lnTo>
                  <a:lnTo>
                    <a:pt x="160" y="1068"/>
                  </a:lnTo>
                  <a:lnTo>
                    <a:pt x="165" y="1068"/>
                  </a:lnTo>
                  <a:lnTo>
                    <a:pt x="171" y="1069"/>
                  </a:lnTo>
                  <a:lnTo>
                    <a:pt x="177" y="1070"/>
                  </a:lnTo>
                  <a:lnTo>
                    <a:pt x="183" y="1071"/>
                  </a:lnTo>
                  <a:lnTo>
                    <a:pt x="188" y="1074"/>
                  </a:lnTo>
                  <a:lnTo>
                    <a:pt x="194" y="1075"/>
                  </a:lnTo>
                  <a:lnTo>
                    <a:pt x="200" y="1076"/>
                  </a:lnTo>
                  <a:lnTo>
                    <a:pt x="206" y="1077"/>
                  </a:lnTo>
                  <a:lnTo>
                    <a:pt x="222" y="1078"/>
                  </a:lnTo>
                  <a:lnTo>
                    <a:pt x="238" y="1077"/>
                  </a:lnTo>
                  <a:lnTo>
                    <a:pt x="254" y="1076"/>
                  </a:lnTo>
                  <a:lnTo>
                    <a:pt x="270" y="1074"/>
                  </a:lnTo>
                  <a:lnTo>
                    <a:pt x="285" y="1069"/>
                  </a:lnTo>
                  <a:lnTo>
                    <a:pt x="298" y="1061"/>
                  </a:lnTo>
                  <a:lnTo>
                    <a:pt x="309" y="1052"/>
                  </a:lnTo>
                  <a:lnTo>
                    <a:pt x="317" y="1038"/>
                  </a:lnTo>
                  <a:lnTo>
                    <a:pt x="320" y="1028"/>
                  </a:lnTo>
                  <a:lnTo>
                    <a:pt x="321" y="1018"/>
                  </a:lnTo>
                  <a:lnTo>
                    <a:pt x="317" y="1009"/>
                  </a:lnTo>
                  <a:lnTo>
                    <a:pt x="314" y="1000"/>
                  </a:lnTo>
                  <a:lnTo>
                    <a:pt x="308" y="992"/>
                  </a:lnTo>
                  <a:lnTo>
                    <a:pt x="300" y="985"/>
                  </a:lnTo>
                  <a:lnTo>
                    <a:pt x="292" y="978"/>
                  </a:lnTo>
                  <a:lnTo>
                    <a:pt x="284" y="972"/>
                  </a:lnTo>
                  <a:lnTo>
                    <a:pt x="266" y="962"/>
                  </a:lnTo>
                  <a:lnTo>
                    <a:pt x="245" y="953"/>
                  </a:lnTo>
                  <a:lnTo>
                    <a:pt x="225" y="945"/>
                  </a:lnTo>
                  <a:lnTo>
                    <a:pt x="205" y="938"/>
                  </a:lnTo>
                  <a:lnTo>
                    <a:pt x="183" y="932"/>
                  </a:lnTo>
                  <a:lnTo>
                    <a:pt x="162" y="926"/>
                  </a:lnTo>
                  <a:lnTo>
                    <a:pt x="140" y="920"/>
                  </a:lnTo>
                  <a:lnTo>
                    <a:pt x="118" y="916"/>
                  </a:lnTo>
                  <a:lnTo>
                    <a:pt x="104" y="912"/>
                  </a:lnTo>
                  <a:lnTo>
                    <a:pt x="89" y="910"/>
                  </a:lnTo>
                  <a:lnTo>
                    <a:pt x="73" y="909"/>
                  </a:lnTo>
                  <a:lnTo>
                    <a:pt x="58" y="908"/>
                  </a:lnTo>
                  <a:lnTo>
                    <a:pt x="43" y="909"/>
                  </a:lnTo>
                  <a:lnTo>
                    <a:pt x="28" y="910"/>
                  </a:lnTo>
                  <a:lnTo>
                    <a:pt x="13" y="915"/>
                  </a:lnTo>
                  <a:lnTo>
                    <a:pt x="1" y="920"/>
                  </a:lnTo>
                  <a:lnTo>
                    <a:pt x="0" y="878"/>
                  </a:lnTo>
                  <a:lnTo>
                    <a:pt x="1" y="836"/>
                  </a:lnTo>
                  <a:lnTo>
                    <a:pt x="2" y="794"/>
                  </a:lnTo>
                  <a:lnTo>
                    <a:pt x="4" y="751"/>
                  </a:lnTo>
                  <a:lnTo>
                    <a:pt x="10" y="710"/>
                  </a:lnTo>
                  <a:lnTo>
                    <a:pt x="17" y="668"/>
                  </a:lnTo>
                  <a:lnTo>
                    <a:pt x="26" y="628"/>
                  </a:lnTo>
                  <a:lnTo>
                    <a:pt x="39" y="589"/>
                  </a:lnTo>
                  <a:lnTo>
                    <a:pt x="49" y="562"/>
                  </a:lnTo>
                  <a:lnTo>
                    <a:pt x="62" y="536"/>
                  </a:lnTo>
                  <a:lnTo>
                    <a:pt x="74" y="509"/>
                  </a:lnTo>
                  <a:lnTo>
                    <a:pt x="89" y="484"/>
                  </a:lnTo>
                  <a:lnTo>
                    <a:pt x="104" y="458"/>
                  </a:lnTo>
                  <a:lnTo>
                    <a:pt x="119" y="434"/>
                  </a:lnTo>
                  <a:lnTo>
                    <a:pt x="135" y="410"/>
                  </a:lnTo>
                  <a:lnTo>
                    <a:pt x="153" y="387"/>
                  </a:lnTo>
                  <a:lnTo>
                    <a:pt x="168" y="366"/>
                  </a:lnTo>
                  <a:lnTo>
                    <a:pt x="184" y="345"/>
                  </a:lnTo>
                  <a:lnTo>
                    <a:pt x="199" y="326"/>
                  </a:lnTo>
                  <a:lnTo>
                    <a:pt x="215" y="306"/>
                  </a:lnTo>
                  <a:lnTo>
                    <a:pt x="232" y="287"/>
                  </a:lnTo>
                  <a:lnTo>
                    <a:pt x="250" y="267"/>
                  </a:lnTo>
                  <a:lnTo>
                    <a:pt x="267" y="249"/>
                  </a:lnTo>
                  <a:lnTo>
                    <a:pt x="285" y="230"/>
                  </a:lnTo>
                  <a:lnTo>
                    <a:pt x="304" y="213"/>
                  </a:lnTo>
                  <a:lnTo>
                    <a:pt x="322" y="196"/>
                  </a:lnTo>
                  <a:lnTo>
                    <a:pt x="342" y="180"/>
                  </a:lnTo>
                  <a:lnTo>
                    <a:pt x="361" y="163"/>
                  </a:lnTo>
                  <a:lnTo>
                    <a:pt x="382" y="148"/>
                  </a:lnTo>
                  <a:lnTo>
                    <a:pt x="403" y="135"/>
                  </a:lnTo>
                  <a:lnTo>
                    <a:pt x="423" y="121"/>
                  </a:lnTo>
                  <a:lnTo>
                    <a:pt x="445" y="108"/>
                  </a:lnTo>
                  <a:lnTo>
                    <a:pt x="471" y="94"/>
                  </a:lnTo>
                  <a:lnTo>
                    <a:pt x="497" y="82"/>
                  </a:lnTo>
                  <a:lnTo>
                    <a:pt x="524" y="70"/>
                  </a:lnTo>
                  <a:lnTo>
                    <a:pt x="550" y="59"/>
                  </a:lnTo>
                  <a:lnTo>
                    <a:pt x="578" y="48"/>
                  </a:lnTo>
                  <a:lnTo>
                    <a:pt x="605" y="39"/>
                  </a:lnTo>
                  <a:lnTo>
                    <a:pt x="633" y="31"/>
                  </a:lnTo>
                  <a:lnTo>
                    <a:pt x="662" y="23"/>
                  </a:lnTo>
                  <a:lnTo>
                    <a:pt x="691" y="16"/>
                  </a:lnTo>
                  <a:lnTo>
                    <a:pt x="719" y="11"/>
                  </a:lnTo>
                  <a:lnTo>
                    <a:pt x="748" y="7"/>
                  </a:lnTo>
                  <a:lnTo>
                    <a:pt x="778" y="3"/>
                  </a:lnTo>
                  <a:lnTo>
                    <a:pt x="808" y="1"/>
                  </a:lnTo>
                  <a:lnTo>
                    <a:pt x="838" y="0"/>
                  </a:lnTo>
                  <a:lnTo>
                    <a:pt x="868" y="0"/>
                  </a:lnTo>
                  <a:lnTo>
                    <a:pt x="899" y="1"/>
                  </a:lnTo>
                  <a:lnTo>
                    <a:pt x="916" y="2"/>
                  </a:lnTo>
                  <a:lnTo>
                    <a:pt x="932" y="4"/>
                  </a:lnTo>
                  <a:lnTo>
                    <a:pt x="949" y="8"/>
                  </a:lnTo>
                  <a:lnTo>
                    <a:pt x="966" y="11"/>
                  </a:lnTo>
                  <a:lnTo>
                    <a:pt x="982" y="16"/>
                  </a:lnTo>
                  <a:lnTo>
                    <a:pt x="998" y="21"/>
                  </a:lnTo>
                  <a:lnTo>
                    <a:pt x="1014" y="25"/>
                  </a:lnTo>
                  <a:lnTo>
                    <a:pt x="1031" y="30"/>
                  </a:lnTo>
                  <a:close/>
                </a:path>
              </a:pathLst>
            </a:custGeom>
            <a:solidFill>
              <a:srgbClr val="BFBFBF"/>
            </a:solidFill>
            <a:ln w="9525">
              <a:noFill/>
              <a:round/>
              <a:headEnd/>
              <a:tailEnd/>
            </a:ln>
          </p:spPr>
          <p:txBody>
            <a:bodyPr/>
            <a:lstStyle/>
            <a:p>
              <a:endParaRPr lang="en-GB" sz="1350"/>
            </a:p>
          </p:txBody>
        </p:sp>
        <p:sp>
          <p:nvSpPr>
            <p:cNvPr id="17422" name="Freeform 23"/>
            <p:cNvSpPr>
              <a:spLocks/>
            </p:cNvSpPr>
            <p:nvPr/>
          </p:nvSpPr>
          <p:spPr bwMode="auto">
            <a:xfrm>
              <a:off x="1585" y="2701"/>
              <a:ext cx="608" cy="686"/>
            </a:xfrm>
            <a:custGeom>
              <a:avLst/>
              <a:gdLst>
                <a:gd name="T0" fmla="*/ 1 w 1216"/>
                <a:gd name="T1" fmla="*/ 1 h 1371"/>
                <a:gd name="T2" fmla="*/ 1 w 1216"/>
                <a:gd name="T3" fmla="*/ 1 h 1371"/>
                <a:gd name="T4" fmla="*/ 1 w 1216"/>
                <a:gd name="T5" fmla="*/ 1 h 1371"/>
                <a:gd name="T6" fmla="*/ 1 w 1216"/>
                <a:gd name="T7" fmla="*/ 1 h 1371"/>
                <a:gd name="T8" fmla="*/ 1 w 1216"/>
                <a:gd name="T9" fmla="*/ 1 h 1371"/>
                <a:gd name="T10" fmla="*/ 1 w 1216"/>
                <a:gd name="T11" fmla="*/ 1 h 1371"/>
                <a:gd name="T12" fmla="*/ 1 w 1216"/>
                <a:gd name="T13" fmla="*/ 1 h 1371"/>
                <a:gd name="T14" fmla="*/ 1 w 1216"/>
                <a:gd name="T15" fmla="*/ 1 h 1371"/>
                <a:gd name="T16" fmla="*/ 1 w 1216"/>
                <a:gd name="T17" fmla="*/ 1 h 1371"/>
                <a:gd name="T18" fmla="*/ 1 w 1216"/>
                <a:gd name="T19" fmla="*/ 1 h 1371"/>
                <a:gd name="T20" fmla="*/ 1 w 1216"/>
                <a:gd name="T21" fmla="*/ 1 h 1371"/>
                <a:gd name="T22" fmla="*/ 1 w 1216"/>
                <a:gd name="T23" fmla="*/ 1 h 1371"/>
                <a:gd name="T24" fmla="*/ 1 w 1216"/>
                <a:gd name="T25" fmla="*/ 1 h 1371"/>
                <a:gd name="T26" fmla="*/ 1 w 1216"/>
                <a:gd name="T27" fmla="*/ 1 h 1371"/>
                <a:gd name="T28" fmla="*/ 1 w 1216"/>
                <a:gd name="T29" fmla="*/ 1 h 1371"/>
                <a:gd name="T30" fmla="*/ 1 w 1216"/>
                <a:gd name="T31" fmla="*/ 1 h 1371"/>
                <a:gd name="T32" fmla="*/ 1 w 1216"/>
                <a:gd name="T33" fmla="*/ 1 h 1371"/>
                <a:gd name="T34" fmla="*/ 1 w 1216"/>
                <a:gd name="T35" fmla="*/ 1 h 1371"/>
                <a:gd name="T36" fmla="*/ 1 w 1216"/>
                <a:gd name="T37" fmla="*/ 1 h 1371"/>
                <a:gd name="T38" fmla="*/ 1 w 1216"/>
                <a:gd name="T39" fmla="*/ 1 h 1371"/>
                <a:gd name="T40" fmla="*/ 1 w 1216"/>
                <a:gd name="T41" fmla="*/ 1 h 1371"/>
                <a:gd name="T42" fmla="*/ 1 w 1216"/>
                <a:gd name="T43" fmla="*/ 1 h 1371"/>
                <a:gd name="T44" fmla="*/ 1 w 1216"/>
                <a:gd name="T45" fmla="*/ 1 h 1371"/>
                <a:gd name="T46" fmla="*/ 1 w 1216"/>
                <a:gd name="T47" fmla="*/ 1 h 1371"/>
                <a:gd name="T48" fmla="*/ 1 w 1216"/>
                <a:gd name="T49" fmla="*/ 1 h 1371"/>
                <a:gd name="T50" fmla="*/ 1 w 1216"/>
                <a:gd name="T51" fmla="*/ 1 h 1371"/>
                <a:gd name="T52" fmla="*/ 1 w 1216"/>
                <a:gd name="T53" fmla="*/ 1 h 1371"/>
                <a:gd name="T54" fmla="*/ 1 w 1216"/>
                <a:gd name="T55" fmla="*/ 1 h 1371"/>
                <a:gd name="T56" fmla="*/ 1 w 1216"/>
                <a:gd name="T57" fmla="*/ 1 h 1371"/>
                <a:gd name="T58" fmla="*/ 1 w 1216"/>
                <a:gd name="T59" fmla="*/ 1 h 1371"/>
                <a:gd name="T60" fmla="*/ 1 w 1216"/>
                <a:gd name="T61" fmla="*/ 1 h 1371"/>
                <a:gd name="T62" fmla="*/ 1 w 1216"/>
                <a:gd name="T63" fmla="*/ 1 h 1371"/>
                <a:gd name="T64" fmla="*/ 1 w 1216"/>
                <a:gd name="T65" fmla="*/ 1 h 1371"/>
                <a:gd name="T66" fmla="*/ 1 w 1216"/>
                <a:gd name="T67" fmla="*/ 1 h 1371"/>
                <a:gd name="T68" fmla="*/ 1 w 1216"/>
                <a:gd name="T69" fmla="*/ 1 h 1371"/>
                <a:gd name="T70" fmla="*/ 1 w 1216"/>
                <a:gd name="T71" fmla="*/ 1 h 1371"/>
                <a:gd name="T72" fmla="*/ 1 w 1216"/>
                <a:gd name="T73" fmla="*/ 1 h 1371"/>
                <a:gd name="T74" fmla="*/ 1 w 1216"/>
                <a:gd name="T75" fmla="*/ 1 h 1371"/>
                <a:gd name="T76" fmla="*/ 1 w 1216"/>
                <a:gd name="T77" fmla="*/ 1 h 1371"/>
                <a:gd name="T78" fmla="*/ 1 w 1216"/>
                <a:gd name="T79" fmla="*/ 0 h 1371"/>
                <a:gd name="T80" fmla="*/ 1 w 1216"/>
                <a:gd name="T81" fmla="*/ 1 h 1371"/>
                <a:gd name="T82" fmla="*/ 1 w 1216"/>
                <a:gd name="T83" fmla="*/ 1 h 1371"/>
                <a:gd name="T84" fmla="*/ 1 w 1216"/>
                <a:gd name="T85" fmla="*/ 1 h 1371"/>
                <a:gd name="T86" fmla="*/ 1 w 1216"/>
                <a:gd name="T87" fmla="*/ 1 h 1371"/>
                <a:gd name="T88" fmla="*/ 1 w 1216"/>
                <a:gd name="T89" fmla="*/ 1 h 137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16"/>
                <a:gd name="T136" fmla="*/ 0 h 1371"/>
                <a:gd name="T137" fmla="*/ 1216 w 1216"/>
                <a:gd name="T138" fmla="*/ 1371 h 137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16" h="1371">
                  <a:moveTo>
                    <a:pt x="880" y="39"/>
                  </a:moveTo>
                  <a:lnTo>
                    <a:pt x="899" y="45"/>
                  </a:lnTo>
                  <a:lnTo>
                    <a:pt x="919" y="52"/>
                  </a:lnTo>
                  <a:lnTo>
                    <a:pt x="937" y="60"/>
                  </a:lnTo>
                  <a:lnTo>
                    <a:pt x="956" y="69"/>
                  </a:lnTo>
                  <a:lnTo>
                    <a:pt x="973" y="78"/>
                  </a:lnTo>
                  <a:lnTo>
                    <a:pt x="990" y="90"/>
                  </a:lnTo>
                  <a:lnTo>
                    <a:pt x="1006" y="101"/>
                  </a:lnTo>
                  <a:lnTo>
                    <a:pt x="1023" y="114"/>
                  </a:lnTo>
                  <a:lnTo>
                    <a:pt x="1037" y="128"/>
                  </a:lnTo>
                  <a:lnTo>
                    <a:pt x="1052" y="142"/>
                  </a:lnTo>
                  <a:lnTo>
                    <a:pt x="1066" y="158"/>
                  </a:lnTo>
                  <a:lnTo>
                    <a:pt x="1079" y="175"/>
                  </a:lnTo>
                  <a:lnTo>
                    <a:pt x="1093" y="192"/>
                  </a:lnTo>
                  <a:lnTo>
                    <a:pt x="1104" y="211"/>
                  </a:lnTo>
                  <a:lnTo>
                    <a:pt x="1116" y="231"/>
                  </a:lnTo>
                  <a:lnTo>
                    <a:pt x="1127" y="252"/>
                  </a:lnTo>
                  <a:lnTo>
                    <a:pt x="1134" y="269"/>
                  </a:lnTo>
                  <a:lnTo>
                    <a:pt x="1145" y="302"/>
                  </a:lnTo>
                  <a:lnTo>
                    <a:pt x="1157" y="343"/>
                  </a:lnTo>
                  <a:lnTo>
                    <a:pt x="1171" y="392"/>
                  </a:lnTo>
                  <a:lnTo>
                    <a:pt x="1185" y="442"/>
                  </a:lnTo>
                  <a:lnTo>
                    <a:pt x="1196" y="493"/>
                  </a:lnTo>
                  <a:lnTo>
                    <a:pt x="1206" y="539"/>
                  </a:lnTo>
                  <a:lnTo>
                    <a:pt x="1211" y="576"/>
                  </a:lnTo>
                  <a:lnTo>
                    <a:pt x="1215" y="677"/>
                  </a:lnTo>
                  <a:lnTo>
                    <a:pt x="1216" y="813"/>
                  </a:lnTo>
                  <a:lnTo>
                    <a:pt x="1214" y="941"/>
                  </a:lnTo>
                  <a:lnTo>
                    <a:pt x="1209" y="1017"/>
                  </a:lnTo>
                  <a:lnTo>
                    <a:pt x="1181" y="1029"/>
                  </a:lnTo>
                  <a:lnTo>
                    <a:pt x="1153" y="1039"/>
                  </a:lnTo>
                  <a:lnTo>
                    <a:pt x="1125" y="1051"/>
                  </a:lnTo>
                  <a:lnTo>
                    <a:pt x="1096" y="1061"/>
                  </a:lnTo>
                  <a:lnTo>
                    <a:pt x="1067" y="1071"/>
                  </a:lnTo>
                  <a:lnTo>
                    <a:pt x="1040" y="1081"/>
                  </a:lnTo>
                  <a:lnTo>
                    <a:pt x="1011" y="1091"/>
                  </a:lnTo>
                  <a:lnTo>
                    <a:pt x="982" y="1100"/>
                  </a:lnTo>
                  <a:lnTo>
                    <a:pt x="953" y="1109"/>
                  </a:lnTo>
                  <a:lnTo>
                    <a:pt x="925" y="1119"/>
                  </a:lnTo>
                  <a:lnTo>
                    <a:pt x="896" y="1128"/>
                  </a:lnTo>
                  <a:lnTo>
                    <a:pt x="867" y="1137"/>
                  </a:lnTo>
                  <a:lnTo>
                    <a:pt x="838" y="1145"/>
                  </a:lnTo>
                  <a:lnTo>
                    <a:pt x="809" y="1154"/>
                  </a:lnTo>
                  <a:lnTo>
                    <a:pt x="780" y="1163"/>
                  </a:lnTo>
                  <a:lnTo>
                    <a:pt x="751" y="1172"/>
                  </a:lnTo>
                  <a:lnTo>
                    <a:pt x="708" y="1184"/>
                  </a:lnTo>
                  <a:lnTo>
                    <a:pt x="665" y="1197"/>
                  </a:lnTo>
                  <a:lnTo>
                    <a:pt x="622" y="1210"/>
                  </a:lnTo>
                  <a:lnTo>
                    <a:pt x="579" y="1222"/>
                  </a:lnTo>
                  <a:lnTo>
                    <a:pt x="537" y="1235"/>
                  </a:lnTo>
                  <a:lnTo>
                    <a:pt x="494" y="1248"/>
                  </a:lnTo>
                  <a:lnTo>
                    <a:pt x="451" y="1259"/>
                  </a:lnTo>
                  <a:lnTo>
                    <a:pt x="409" y="1272"/>
                  </a:lnTo>
                  <a:lnTo>
                    <a:pt x="366" y="1285"/>
                  </a:lnTo>
                  <a:lnTo>
                    <a:pt x="323" y="1297"/>
                  </a:lnTo>
                  <a:lnTo>
                    <a:pt x="281" y="1310"/>
                  </a:lnTo>
                  <a:lnTo>
                    <a:pt x="237" y="1322"/>
                  </a:lnTo>
                  <a:lnTo>
                    <a:pt x="194" y="1334"/>
                  </a:lnTo>
                  <a:lnTo>
                    <a:pt x="152" y="1347"/>
                  </a:lnTo>
                  <a:lnTo>
                    <a:pt x="108" y="1358"/>
                  </a:lnTo>
                  <a:lnTo>
                    <a:pt x="65" y="1371"/>
                  </a:lnTo>
                  <a:lnTo>
                    <a:pt x="56" y="1323"/>
                  </a:lnTo>
                  <a:lnTo>
                    <a:pt x="46" y="1275"/>
                  </a:lnTo>
                  <a:lnTo>
                    <a:pt x="37" y="1227"/>
                  </a:lnTo>
                  <a:lnTo>
                    <a:pt x="27" y="1179"/>
                  </a:lnTo>
                  <a:lnTo>
                    <a:pt x="19" y="1130"/>
                  </a:lnTo>
                  <a:lnTo>
                    <a:pt x="12" y="1082"/>
                  </a:lnTo>
                  <a:lnTo>
                    <a:pt x="7" y="1033"/>
                  </a:lnTo>
                  <a:lnTo>
                    <a:pt x="3" y="985"/>
                  </a:lnTo>
                  <a:lnTo>
                    <a:pt x="0" y="921"/>
                  </a:lnTo>
                  <a:lnTo>
                    <a:pt x="0" y="856"/>
                  </a:lnTo>
                  <a:lnTo>
                    <a:pt x="2" y="791"/>
                  </a:lnTo>
                  <a:lnTo>
                    <a:pt x="9" y="728"/>
                  </a:lnTo>
                  <a:lnTo>
                    <a:pt x="14" y="695"/>
                  </a:lnTo>
                  <a:lnTo>
                    <a:pt x="17" y="661"/>
                  </a:lnTo>
                  <a:lnTo>
                    <a:pt x="22" y="627"/>
                  </a:lnTo>
                  <a:lnTo>
                    <a:pt x="26" y="593"/>
                  </a:lnTo>
                  <a:lnTo>
                    <a:pt x="32" y="561"/>
                  </a:lnTo>
                  <a:lnTo>
                    <a:pt x="40" y="528"/>
                  </a:lnTo>
                  <a:lnTo>
                    <a:pt x="50" y="496"/>
                  </a:lnTo>
                  <a:lnTo>
                    <a:pt x="64" y="465"/>
                  </a:lnTo>
                  <a:lnTo>
                    <a:pt x="72" y="449"/>
                  </a:lnTo>
                  <a:lnTo>
                    <a:pt x="82" y="432"/>
                  </a:lnTo>
                  <a:lnTo>
                    <a:pt x="90" y="416"/>
                  </a:lnTo>
                  <a:lnTo>
                    <a:pt x="98" y="398"/>
                  </a:lnTo>
                  <a:lnTo>
                    <a:pt x="106" y="382"/>
                  </a:lnTo>
                  <a:lnTo>
                    <a:pt x="115" y="366"/>
                  </a:lnTo>
                  <a:lnTo>
                    <a:pt x="124" y="350"/>
                  </a:lnTo>
                  <a:lnTo>
                    <a:pt x="135" y="335"/>
                  </a:lnTo>
                  <a:lnTo>
                    <a:pt x="140" y="327"/>
                  </a:lnTo>
                  <a:lnTo>
                    <a:pt x="148" y="316"/>
                  </a:lnTo>
                  <a:lnTo>
                    <a:pt x="159" y="302"/>
                  </a:lnTo>
                  <a:lnTo>
                    <a:pt x="171" y="286"/>
                  </a:lnTo>
                  <a:lnTo>
                    <a:pt x="185" y="268"/>
                  </a:lnTo>
                  <a:lnTo>
                    <a:pt x="200" y="250"/>
                  </a:lnTo>
                  <a:lnTo>
                    <a:pt x="216" y="229"/>
                  </a:lnTo>
                  <a:lnTo>
                    <a:pt x="234" y="209"/>
                  </a:lnTo>
                  <a:lnTo>
                    <a:pt x="251" y="190"/>
                  </a:lnTo>
                  <a:lnTo>
                    <a:pt x="268" y="170"/>
                  </a:lnTo>
                  <a:lnTo>
                    <a:pt x="285" y="152"/>
                  </a:lnTo>
                  <a:lnTo>
                    <a:pt x="303" y="135"/>
                  </a:lnTo>
                  <a:lnTo>
                    <a:pt x="319" y="120"/>
                  </a:lnTo>
                  <a:lnTo>
                    <a:pt x="334" y="106"/>
                  </a:lnTo>
                  <a:lnTo>
                    <a:pt x="348" y="95"/>
                  </a:lnTo>
                  <a:lnTo>
                    <a:pt x="360" y="88"/>
                  </a:lnTo>
                  <a:lnTo>
                    <a:pt x="368" y="85"/>
                  </a:lnTo>
                  <a:lnTo>
                    <a:pt x="379" y="80"/>
                  </a:lnTo>
                  <a:lnTo>
                    <a:pt x="391" y="75"/>
                  </a:lnTo>
                  <a:lnTo>
                    <a:pt x="406" y="68"/>
                  </a:lnTo>
                  <a:lnTo>
                    <a:pt x="422" y="61"/>
                  </a:lnTo>
                  <a:lnTo>
                    <a:pt x="441" y="53"/>
                  </a:lnTo>
                  <a:lnTo>
                    <a:pt x="460" y="46"/>
                  </a:lnTo>
                  <a:lnTo>
                    <a:pt x="480" y="38"/>
                  </a:lnTo>
                  <a:lnTo>
                    <a:pt x="500" y="30"/>
                  </a:lnTo>
                  <a:lnTo>
                    <a:pt x="520" y="23"/>
                  </a:lnTo>
                  <a:lnTo>
                    <a:pt x="540" y="16"/>
                  </a:lnTo>
                  <a:lnTo>
                    <a:pt x="560" y="10"/>
                  </a:lnTo>
                  <a:lnTo>
                    <a:pt x="577" y="6"/>
                  </a:lnTo>
                  <a:lnTo>
                    <a:pt x="594" y="2"/>
                  </a:lnTo>
                  <a:lnTo>
                    <a:pt x="609" y="0"/>
                  </a:lnTo>
                  <a:lnTo>
                    <a:pt x="622" y="0"/>
                  </a:lnTo>
                  <a:lnTo>
                    <a:pt x="638" y="1"/>
                  </a:lnTo>
                  <a:lnTo>
                    <a:pt x="655" y="1"/>
                  </a:lnTo>
                  <a:lnTo>
                    <a:pt x="671" y="2"/>
                  </a:lnTo>
                  <a:lnTo>
                    <a:pt x="687" y="4"/>
                  </a:lnTo>
                  <a:lnTo>
                    <a:pt x="703" y="6"/>
                  </a:lnTo>
                  <a:lnTo>
                    <a:pt x="721" y="8"/>
                  </a:lnTo>
                  <a:lnTo>
                    <a:pt x="737" y="9"/>
                  </a:lnTo>
                  <a:lnTo>
                    <a:pt x="753" y="11"/>
                  </a:lnTo>
                  <a:lnTo>
                    <a:pt x="769" y="14"/>
                  </a:lnTo>
                  <a:lnTo>
                    <a:pt x="785" y="17"/>
                  </a:lnTo>
                  <a:lnTo>
                    <a:pt x="801" y="19"/>
                  </a:lnTo>
                  <a:lnTo>
                    <a:pt x="818" y="23"/>
                  </a:lnTo>
                  <a:lnTo>
                    <a:pt x="832" y="26"/>
                  </a:lnTo>
                  <a:lnTo>
                    <a:pt x="849" y="31"/>
                  </a:lnTo>
                  <a:lnTo>
                    <a:pt x="865" y="34"/>
                  </a:lnTo>
                  <a:lnTo>
                    <a:pt x="880" y="39"/>
                  </a:lnTo>
                  <a:close/>
                </a:path>
              </a:pathLst>
            </a:custGeom>
            <a:solidFill>
              <a:srgbClr val="BFBFBF"/>
            </a:solidFill>
            <a:ln w="9525">
              <a:noFill/>
              <a:round/>
              <a:headEnd/>
              <a:tailEnd/>
            </a:ln>
          </p:spPr>
          <p:txBody>
            <a:bodyPr/>
            <a:lstStyle/>
            <a:p>
              <a:endParaRPr lang="en-GB" sz="1350"/>
            </a:p>
          </p:txBody>
        </p:sp>
        <p:sp>
          <p:nvSpPr>
            <p:cNvPr id="17423" name="Freeform 24"/>
            <p:cNvSpPr>
              <a:spLocks/>
            </p:cNvSpPr>
            <p:nvPr/>
          </p:nvSpPr>
          <p:spPr bwMode="auto">
            <a:xfrm>
              <a:off x="1482" y="2621"/>
              <a:ext cx="363" cy="215"/>
            </a:xfrm>
            <a:custGeom>
              <a:avLst/>
              <a:gdLst>
                <a:gd name="T0" fmla="*/ 1 w 725"/>
                <a:gd name="T1" fmla="*/ 1 h 430"/>
                <a:gd name="T2" fmla="*/ 1 w 725"/>
                <a:gd name="T3" fmla="*/ 1 h 430"/>
                <a:gd name="T4" fmla="*/ 1 w 725"/>
                <a:gd name="T5" fmla="*/ 1 h 430"/>
                <a:gd name="T6" fmla="*/ 1 w 725"/>
                <a:gd name="T7" fmla="*/ 1 h 430"/>
                <a:gd name="T8" fmla="*/ 1 w 725"/>
                <a:gd name="T9" fmla="*/ 1 h 430"/>
                <a:gd name="T10" fmla="*/ 1 w 725"/>
                <a:gd name="T11" fmla="*/ 1 h 430"/>
                <a:gd name="T12" fmla="*/ 1 w 725"/>
                <a:gd name="T13" fmla="*/ 1 h 430"/>
                <a:gd name="T14" fmla="*/ 1 w 725"/>
                <a:gd name="T15" fmla="*/ 1 h 430"/>
                <a:gd name="T16" fmla="*/ 1 w 725"/>
                <a:gd name="T17" fmla="*/ 1 h 430"/>
                <a:gd name="T18" fmla="*/ 1 w 725"/>
                <a:gd name="T19" fmla="*/ 1 h 430"/>
                <a:gd name="T20" fmla="*/ 1 w 725"/>
                <a:gd name="T21" fmla="*/ 1 h 430"/>
                <a:gd name="T22" fmla="*/ 1 w 725"/>
                <a:gd name="T23" fmla="*/ 1 h 430"/>
                <a:gd name="T24" fmla="*/ 1 w 725"/>
                <a:gd name="T25" fmla="*/ 1 h 430"/>
                <a:gd name="T26" fmla="*/ 1 w 725"/>
                <a:gd name="T27" fmla="*/ 1 h 430"/>
                <a:gd name="T28" fmla="*/ 1 w 725"/>
                <a:gd name="T29" fmla="*/ 1 h 430"/>
                <a:gd name="T30" fmla="*/ 1 w 725"/>
                <a:gd name="T31" fmla="*/ 1 h 430"/>
                <a:gd name="T32" fmla="*/ 1 w 725"/>
                <a:gd name="T33" fmla="*/ 1 h 430"/>
                <a:gd name="T34" fmla="*/ 1 w 725"/>
                <a:gd name="T35" fmla="*/ 1 h 430"/>
                <a:gd name="T36" fmla="*/ 1 w 725"/>
                <a:gd name="T37" fmla="*/ 1 h 430"/>
                <a:gd name="T38" fmla="*/ 1 w 725"/>
                <a:gd name="T39" fmla="*/ 1 h 430"/>
                <a:gd name="T40" fmla="*/ 1 w 725"/>
                <a:gd name="T41" fmla="*/ 1 h 430"/>
                <a:gd name="T42" fmla="*/ 1 w 725"/>
                <a:gd name="T43" fmla="*/ 1 h 430"/>
                <a:gd name="T44" fmla="*/ 1 w 725"/>
                <a:gd name="T45" fmla="*/ 1 h 430"/>
                <a:gd name="T46" fmla="*/ 1 w 725"/>
                <a:gd name="T47" fmla="*/ 1 h 430"/>
                <a:gd name="T48" fmla="*/ 1 w 725"/>
                <a:gd name="T49" fmla="*/ 1 h 430"/>
                <a:gd name="T50" fmla="*/ 1 w 725"/>
                <a:gd name="T51" fmla="*/ 1 h 430"/>
                <a:gd name="T52" fmla="*/ 1 w 725"/>
                <a:gd name="T53" fmla="*/ 1 h 430"/>
                <a:gd name="T54" fmla="*/ 1 w 725"/>
                <a:gd name="T55" fmla="*/ 1 h 430"/>
                <a:gd name="T56" fmla="*/ 1 w 725"/>
                <a:gd name="T57" fmla="*/ 1 h 430"/>
                <a:gd name="T58" fmla="*/ 1 w 725"/>
                <a:gd name="T59" fmla="*/ 1 h 430"/>
                <a:gd name="T60" fmla="*/ 1 w 725"/>
                <a:gd name="T61" fmla="*/ 1 h 430"/>
                <a:gd name="T62" fmla="*/ 1 w 725"/>
                <a:gd name="T63" fmla="*/ 1 h 430"/>
                <a:gd name="T64" fmla="*/ 1 w 725"/>
                <a:gd name="T65" fmla="*/ 1 h 430"/>
                <a:gd name="T66" fmla="*/ 1 w 725"/>
                <a:gd name="T67" fmla="*/ 1 h 430"/>
                <a:gd name="T68" fmla="*/ 1 w 725"/>
                <a:gd name="T69" fmla="*/ 1 h 430"/>
                <a:gd name="T70" fmla="*/ 1 w 725"/>
                <a:gd name="T71" fmla="*/ 1 h 430"/>
                <a:gd name="T72" fmla="*/ 1 w 725"/>
                <a:gd name="T73" fmla="*/ 0 h 430"/>
                <a:gd name="T74" fmla="*/ 1 w 725"/>
                <a:gd name="T75" fmla="*/ 1 h 430"/>
                <a:gd name="T76" fmla="*/ 1 w 725"/>
                <a:gd name="T77" fmla="*/ 1 h 430"/>
                <a:gd name="T78" fmla="*/ 1 w 725"/>
                <a:gd name="T79" fmla="*/ 1 h 4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25"/>
                <a:gd name="T121" fmla="*/ 0 h 430"/>
                <a:gd name="T122" fmla="*/ 725 w 725"/>
                <a:gd name="T123" fmla="*/ 430 h 4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25" h="430">
                  <a:moveTo>
                    <a:pt x="725" y="16"/>
                  </a:moveTo>
                  <a:lnTo>
                    <a:pt x="706" y="17"/>
                  </a:lnTo>
                  <a:lnTo>
                    <a:pt x="685" y="20"/>
                  </a:lnTo>
                  <a:lnTo>
                    <a:pt x="662" y="23"/>
                  </a:lnTo>
                  <a:lnTo>
                    <a:pt x="638" y="27"/>
                  </a:lnTo>
                  <a:lnTo>
                    <a:pt x="612" y="32"/>
                  </a:lnTo>
                  <a:lnTo>
                    <a:pt x="587" y="37"/>
                  </a:lnTo>
                  <a:lnTo>
                    <a:pt x="561" y="44"/>
                  </a:lnTo>
                  <a:lnTo>
                    <a:pt x="534" y="49"/>
                  </a:lnTo>
                  <a:lnTo>
                    <a:pt x="506" y="57"/>
                  </a:lnTo>
                  <a:lnTo>
                    <a:pt x="481" y="65"/>
                  </a:lnTo>
                  <a:lnTo>
                    <a:pt x="456" y="75"/>
                  </a:lnTo>
                  <a:lnTo>
                    <a:pt x="432" y="84"/>
                  </a:lnTo>
                  <a:lnTo>
                    <a:pt x="409" y="94"/>
                  </a:lnTo>
                  <a:lnTo>
                    <a:pt x="388" y="105"/>
                  </a:lnTo>
                  <a:lnTo>
                    <a:pt x="368" y="116"/>
                  </a:lnTo>
                  <a:lnTo>
                    <a:pt x="352" y="129"/>
                  </a:lnTo>
                  <a:lnTo>
                    <a:pt x="333" y="145"/>
                  </a:lnTo>
                  <a:lnTo>
                    <a:pt x="314" y="160"/>
                  </a:lnTo>
                  <a:lnTo>
                    <a:pt x="298" y="174"/>
                  </a:lnTo>
                  <a:lnTo>
                    <a:pt x="282" y="186"/>
                  </a:lnTo>
                  <a:lnTo>
                    <a:pt x="267" y="200"/>
                  </a:lnTo>
                  <a:lnTo>
                    <a:pt x="252" y="214"/>
                  </a:lnTo>
                  <a:lnTo>
                    <a:pt x="238" y="228"/>
                  </a:lnTo>
                  <a:lnTo>
                    <a:pt x="223" y="243"/>
                  </a:lnTo>
                  <a:lnTo>
                    <a:pt x="208" y="259"/>
                  </a:lnTo>
                  <a:lnTo>
                    <a:pt x="193" y="277"/>
                  </a:lnTo>
                  <a:lnTo>
                    <a:pt x="177" y="296"/>
                  </a:lnTo>
                  <a:lnTo>
                    <a:pt x="160" y="318"/>
                  </a:lnTo>
                  <a:lnTo>
                    <a:pt x="141" y="341"/>
                  </a:lnTo>
                  <a:lnTo>
                    <a:pt x="122" y="367"/>
                  </a:lnTo>
                  <a:lnTo>
                    <a:pt x="100" y="397"/>
                  </a:lnTo>
                  <a:lnTo>
                    <a:pt x="77" y="430"/>
                  </a:lnTo>
                  <a:lnTo>
                    <a:pt x="66" y="426"/>
                  </a:lnTo>
                  <a:lnTo>
                    <a:pt x="57" y="424"/>
                  </a:lnTo>
                  <a:lnTo>
                    <a:pt x="47" y="419"/>
                  </a:lnTo>
                  <a:lnTo>
                    <a:pt x="38" y="416"/>
                  </a:lnTo>
                  <a:lnTo>
                    <a:pt x="28" y="411"/>
                  </a:lnTo>
                  <a:lnTo>
                    <a:pt x="18" y="408"/>
                  </a:lnTo>
                  <a:lnTo>
                    <a:pt x="9" y="403"/>
                  </a:lnTo>
                  <a:lnTo>
                    <a:pt x="0" y="400"/>
                  </a:lnTo>
                  <a:lnTo>
                    <a:pt x="10" y="380"/>
                  </a:lnTo>
                  <a:lnTo>
                    <a:pt x="20" y="359"/>
                  </a:lnTo>
                  <a:lnTo>
                    <a:pt x="32" y="340"/>
                  </a:lnTo>
                  <a:lnTo>
                    <a:pt x="43" y="319"/>
                  </a:lnTo>
                  <a:lnTo>
                    <a:pt x="56" y="299"/>
                  </a:lnTo>
                  <a:lnTo>
                    <a:pt x="70" y="281"/>
                  </a:lnTo>
                  <a:lnTo>
                    <a:pt x="84" y="262"/>
                  </a:lnTo>
                  <a:lnTo>
                    <a:pt x="99" y="245"/>
                  </a:lnTo>
                  <a:lnTo>
                    <a:pt x="113" y="230"/>
                  </a:lnTo>
                  <a:lnTo>
                    <a:pt x="129" y="216"/>
                  </a:lnTo>
                  <a:lnTo>
                    <a:pt x="144" y="201"/>
                  </a:lnTo>
                  <a:lnTo>
                    <a:pt x="161" y="188"/>
                  </a:lnTo>
                  <a:lnTo>
                    <a:pt x="178" y="174"/>
                  </a:lnTo>
                  <a:lnTo>
                    <a:pt x="195" y="160"/>
                  </a:lnTo>
                  <a:lnTo>
                    <a:pt x="214" y="147"/>
                  </a:lnTo>
                  <a:lnTo>
                    <a:pt x="232" y="133"/>
                  </a:lnTo>
                  <a:lnTo>
                    <a:pt x="251" y="122"/>
                  </a:lnTo>
                  <a:lnTo>
                    <a:pt x="270" y="109"/>
                  </a:lnTo>
                  <a:lnTo>
                    <a:pt x="289" y="98"/>
                  </a:lnTo>
                  <a:lnTo>
                    <a:pt x="308" y="87"/>
                  </a:lnTo>
                  <a:lnTo>
                    <a:pt x="327" y="77"/>
                  </a:lnTo>
                  <a:lnTo>
                    <a:pt x="345" y="68"/>
                  </a:lnTo>
                  <a:lnTo>
                    <a:pt x="364" y="59"/>
                  </a:lnTo>
                  <a:lnTo>
                    <a:pt x="381" y="50"/>
                  </a:lnTo>
                  <a:lnTo>
                    <a:pt x="409" y="39"/>
                  </a:lnTo>
                  <a:lnTo>
                    <a:pt x="437" y="29"/>
                  </a:lnTo>
                  <a:lnTo>
                    <a:pt x="466" y="20"/>
                  </a:lnTo>
                  <a:lnTo>
                    <a:pt x="494" y="14"/>
                  </a:lnTo>
                  <a:lnTo>
                    <a:pt x="521" y="9"/>
                  </a:lnTo>
                  <a:lnTo>
                    <a:pt x="549" y="6"/>
                  </a:lnTo>
                  <a:lnTo>
                    <a:pt x="576" y="2"/>
                  </a:lnTo>
                  <a:lnTo>
                    <a:pt x="601" y="1"/>
                  </a:lnTo>
                  <a:lnTo>
                    <a:pt x="624" y="0"/>
                  </a:lnTo>
                  <a:lnTo>
                    <a:pt x="646" y="1"/>
                  </a:lnTo>
                  <a:lnTo>
                    <a:pt x="665" y="2"/>
                  </a:lnTo>
                  <a:lnTo>
                    <a:pt x="684" y="3"/>
                  </a:lnTo>
                  <a:lnTo>
                    <a:pt x="699" y="6"/>
                  </a:lnTo>
                  <a:lnTo>
                    <a:pt x="710" y="9"/>
                  </a:lnTo>
                  <a:lnTo>
                    <a:pt x="719" y="12"/>
                  </a:lnTo>
                  <a:lnTo>
                    <a:pt x="725" y="16"/>
                  </a:lnTo>
                  <a:close/>
                </a:path>
              </a:pathLst>
            </a:custGeom>
            <a:solidFill>
              <a:srgbClr val="000000"/>
            </a:solidFill>
            <a:ln w="9525">
              <a:noFill/>
              <a:round/>
              <a:headEnd/>
              <a:tailEnd/>
            </a:ln>
          </p:spPr>
          <p:txBody>
            <a:bodyPr/>
            <a:lstStyle/>
            <a:p>
              <a:endParaRPr lang="en-GB" sz="1350"/>
            </a:p>
          </p:txBody>
        </p:sp>
        <p:sp>
          <p:nvSpPr>
            <p:cNvPr id="17424" name="Freeform 25"/>
            <p:cNvSpPr>
              <a:spLocks/>
            </p:cNvSpPr>
            <p:nvPr/>
          </p:nvSpPr>
          <p:spPr bwMode="auto">
            <a:xfrm>
              <a:off x="1554" y="2637"/>
              <a:ext cx="401" cy="226"/>
            </a:xfrm>
            <a:custGeom>
              <a:avLst/>
              <a:gdLst>
                <a:gd name="T0" fmla="*/ 1 w 801"/>
                <a:gd name="T1" fmla="*/ 0 h 453"/>
                <a:gd name="T2" fmla="*/ 1 w 801"/>
                <a:gd name="T3" fmla="*/ 0 h 453"/>
                <a:gd name="T4" fmla="*/ 1 w 801"/>
                <a:gd name="T5" fmla="*/ 0 h 453"/>
                <a:gd name="T6" fmla="*/ 1 w 801"/>
                <a:gd name="T7" fmla="*/ 0 h 453"/>
                <a:gd name="T8" fmla="*/ 1 w 801"/>
                <a:gd name="T9" fmla="*/ 0 h 453"/>
                <a:gd name="T10" fmla="*/ 1 w 801"/>
                <a:gd name="T11" fmla="*/ 0 h 453"/>
                <a:gd name="T12" fmla="*/ 1 w 801"/>
                <a:gd name="T13" fmla="*/ 0 h 453"/>
                <a:gd name="T14" fmla="*/ 1 w 801"/>
                <a:gd name="T15" fmla="*/ 0 h 453"/>
                <a:gd name="T16" fmla="*/ 1 w 801"/>
                <a:gd name="T17" fmla="*/ 0 h 453"/>
                <a:gd name="T18" fmla="*/ 1 w 801"/>
                <a:gd name="T19" fmla="*/ 0 h 453"/>
                <a:gd name="T20" fmla="*/ 1 w 801"/>
                <a:gd name="T21" fmla="*/ 0 h 453"/>
                <a:gd name="T22" fmla="*/ 1 w 801"/>
                <a:gd name="T23" fmla="*/ 0 h 453"/>
                <a:gd name="T24" fmla="*/ 1 w 801"/>
                <a:gd name="T25" fmla="*/ 0 h 453"/>
                <a:gd name="T26" fmla="*/ 1 w 801"/>
                <a:gd name="T27" fmla="*/ 0 h 453"/>
                <a:gd name="T28" fmla="*/ 1 w 801"/>
                <a:gd name="T29" fmla="*/ 0 h 453"/>
                <a:gd name="T30" fmla="*/ 1 w 801"/>
                <a:gd name="T31" fmla="*/ 0 h 453"/>
                <a:gd name="T32" fmla="*/ 1 w 801"/>
                <a:gd name="T33" fmla="*/ 0 h 453"/>
                <a:gd name="T34" fmla="*/ 1 w 801"/>
                <a:gd name="T35" fmla="*/ 0 h 453"/>
                <a:gd name="T36" fmla="*/ 1 w 801"/>
                <a:gd name="T37" fmla="*/ 0 h 453"/>
                <a:gd name="T38" fmla="*/ 1 w 801"/>
                <a:gd name="T39" fmla="*/ 0 h 453"/>
                <a:gd name="T40" fmla="*/ 1 w 801"/>
                <a:gd name="T41" fmla="*/ 0 h 453"/>
                <a:gd name="T42" fmla="*/ 1 w 801"/>
                <a:gd name="T43" fmla="*/ 0 h 453"/>
                <a:gd name="T44" fmla="*/ 1 w 801"/>
                <a:gd name="T45" fmla="*/ 0 h 453"/>
                <a:gd name="T46" fmla="*/ 1 w 801"/>
                <a:gd name="T47" fmla="*/ 0 h 453"/>
                <a:gd name="T48" fmla="*/ 1 w 801"/>
                <a:gd name="T49" fmla="*/ 0 h 453"/>
                <a:gd name="T50" fmla="*/ 1 w 801"/>
                <a:gd name="T51" fmla="*/ 0 h 453"/>
                <a:gd name="T52" fmla="*/ 1 w 801"/>
                <a:gd name="T53" fmla="*/ 0 h 453"/>
                <a:gd name="T54" fmla="*/ 1 w 801"/>
                <a:gd name="T55" fmla="*/ 0 h 453"/>
                <a:gd name="T56" fmla="*/ 1 w 801"/>
                <a:gd name="T57" fmla="*/ 0 h 453"/>
                <a:gd name="T58" fmla="*/ 1 w 801"/>
                <a:gd name="T59" fmla="*/ 0 h 453"/>
                <a:gd name="T60" fmla="*/ 1 w 801"/>
                <a:gd name="T61" fmla="*/ 0 h 453"/>
                <a:gd name="T62" fmla="*/ 1 w 801"/>
                <a:gd name="T63" fmla="*/ 0 h 453"/>
                <a:gd name="T64" fmla="*/ 1 w 801"/>
                <a:gd name="T65" fmla="*/ 0 h 453"/>
                <a:gd name="T66" fmla="*/ 0 w 801"/>
                <a:gd name="T67" fmla="*/ 0 h 453"/>
                <a:gd name="T68" fmla="*/ 1 w 801"/>
                <a:gd name="T69" fmla="*/ 0 h 453"/>
                <a:gd name="T70" fmla="*/ 1 w 801"/>
                <a:gd name="T71" fmla="*/ 0 h 453"/>
                <a:gd name="T72" fmla="*/ 1 w 801"/>
                <a:gd name="T73" fmla="*/ 0 h 453"/>
                <a:gd name="T74" fmla="*/ 1 w 801"/>
                <a:gd name="T75" fmla="*/ 0 h 453"/>
                <a:gd name="T76" fmla="*/ 1 w 801"/>
                <a:gd name="T77" fmla="*/ 0 h 453"/>
                <a:gd name="T78" fmla="*/ 1 w 801"/>
                <a:gd name="T79" fmla="*/ 0 h 453"/>
                <a:gd name="T80" fmla="*/ 1 w 801"/>
                <a:gd name="T81" fmla="*/ 0 h 453"/>
                <a:gd name="T82" fmla="*/ 1 w 801"/>
                <a:gd name="T83" fmla="*/ 0 h 453"/>
                <a:gd name="T84" fmla="*/ 1 w 801"/>
                <a:gd name="T85" fmla="*/ 0 h 453"/>
                <a:gd name="T86" fmla="*/ 1 w 801"/>
                <a:gd name="T87" fmla="*/ 0 h 453"/>
                <a:gd name="T88" fmla="*/ 1 w 801"/>
                <a:gd name="T89" fmla="*/ 0 h 453"/>
                <a:gd name="T90" fmla="*/ 1 w 801"/>
                <a:gd name="T91" fmla="*/ 0 h 453"/>
                <a:gd name="T92" fmla="*/ 1 w 801"/>
                <a:gd name="T93" fmla="*/ 0 h 453"/>
                <a:gd name="T94" fmla="*/ 1 w 801"/>
                <a:gd name="T95" fmla="*/ 0 h 453"/>
                <a:gd name="T96" fmla="*/ 1 w 801"/>
                <a:gd name="T97" fmla="*/ 0 h 453"/>
                <a:gd name="T98" fmla="*/ 1 w 801"/>
                <a:gd name="T99" fmla="*/ 0 h 453"/>
                <a:gd name="T100" fmla="*/ 1 w 801"/>
                <a:gd name="T101" fmla="*/ 0 h 453"/>
                <a:gd name="T102" fmla="*/ 1 w 801"/>
                <a:gd name="T103" fmla="*/ 0 h 453"/>
                <a:gd name="T104" fmla="*/ 1 w 801"/>
                <a:gd name="T105" fmla="*/ 0 h 453"/>
                <a:gd name="T106" fmla="*/ 1 w 801"/>
                <a:gd name="T107" fmla="*/ 0 h 453"/>
                <a:gd name="T108" fmla="*/ 1 w 801"/>
                <a:gd name="T109" fmla="*/ 0 h 4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01"/>
                <a:gd name="T166" fmla="*/ 0 h 453"/>
                <a:gd name="T167" fmla="*/ 801 w 801"/>
                <a:gd name="T168" fmla="*/ 453 h 4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01" h="453">
                  <a:moveTo>
                    <a:pt x="696" y="7"/>
                  </a:moveTo>
                  <a:lnTo>
                    <a:pt x="710" y="13"/>
                  </a:lnTo>
                  <a:lnTo>
                    <a:pt x="723" y="18"/>
                  </a:lnTo>
                  <a:lnTo>
                    <a:pt x="737" y="25"/>
                  </a:lnTo>
                  <a:lnTo>
                    <a:pt x="749" y="31"/>
                  </a:lnTo>
                  <a:lnTo>
                    <a:pt x="762" y="38"/>
                  </a:lnTo>
                  <a:lnTo>
                    <a:pt x="775" y="45"/>
                  </a:lnTo>
                  <a:lnTo>
                    <a:pt x="789" y="52"/>
                  </a:lnTo>
                  <a:lnTo>
                    <a:pt x="801" y="57"/>
                  </a:lnTo>
                  <a:lnTo>
                    <a:pt x="787" y="59"/>
                  </a:lnTo>
                  <a:lnTo>
                    <a:pt x="774" y="60"/>
                  </a:lnTo>
                  <a:lnTo>
                    <a:pt x="761" y="60"/>
                  </a:lnTo>
                  <a:lnTo>
                    <a:pt x="748" y="60"/>
                  </a:lnTo>
                  <a:lnTo>
                    <a:pt x="736" y="59"/>
                  </a:lnTo>
                  <a:lnTo>
                    <a:pt x="723" y="59"/>
                  </a:lnTo>
                  <a:lnTo>
                    <a:pt x="710" y="57"/>
                  </a:lnTo>
                  <a:lnTo>
                    <a:pt x="698" y="56"/>
                  </a:lnTo>
                  <a:lnTo>
                    <a:pt x="685" y="56"/>
                  </a:lnTo>
                  <a:lnTo>
                    <a:pt x="671" y="56"/>
                  </a:lnTo>
                  <a:lnTo>
                    <a:pt x="657" y="56"/>
                  </a:lnTo>
                  <a:lnTo>
                    <a:pt x="642" y="57"/>
                  </a:lnTo>
                  <a:lnTo>
                    <a:pt x="627" y="59"/>
                  </a:lnTo>
                  <a:lnTo>
                    <a:pt x="611" y="60"/>
                  </a:lnTo>
                  <a:lnTo>
                    <a:pt x="594" y="63"/>
                  </a:lnTo>
                  <a:lnTo>
                    <a:pt x="575" y="67"/>
                  </a:lnTo>
                  <a:lnTo>
                    <a:pt x="560" y="70"/>
                  </a:lnTo>
                  <a:lnTo>
                    <a:pt x="547" y="74"/>
                  </a:lnTo>
                  <a:lnTo>
                    <a:pt x="532" y="78"/>
                  </a:lnTo>
                  <a:lnTo>
                    <a:pt x="518" y="83"/>
                  </a:lnTo>
                  <a:lnTo>
                    <a:pt x="504" y="87"/>
                  </a:lnTo>
                  <a:lnTo>
                    <a:pt x="489" y="93"/>
                  </a:lnTo>
                  <a:lnTo>
                    <a:pt x="475" y="99"/>
                  </a:lnTo>
                  <a:lnTo>
                    <a:pt x="461" y="105"/>
                  </a:lnTo>
                  <a:lnTo>
                    <a:pt x="449" y="110"/>
                  </a:lnTo>
                  <a:lnTo>
                    <a:pt x="435" y="117"/>
                  </a:lnTo>
                  <a:lnTo>
                    <a:pt x="421" y="124"/>
                  </a:lnTo>
                  <a:lnTo>
                    <a:pt x="408" y="131"/>
                  </a:lnTo>
                  <a:lnTo>
                    <a:pt x="396" y="139"/>
                  </a:lnTo>
                  <a:lnTo>
                    <a:pt x="383" y="146"/>
                  </a:lnTo>
                  <a:lnTo>
                    <a:pt x="370" y="154"/>
                  </a:lnTo>
                  <a:lnTo>
                    <a:pt x="358" y="162"/>
                  </a:lnTo>
                  <a:lnTo>
                    <a:pt x="339" y="175"/>
                  </a:lnTo>
                  <a:lnTo>
                    <a:pt x="320" y="188"/>
                  </a:lnTo>
                  <a:lnTo>
                    <a:pt x="301" y="202"/>
                  </a:lnTo>
                  <a:lnTo>
                    <a:pt x="283" y="215"/>
                  </a:lnTo>
                  <a:lnTo>
                    <a:pt x="265" y="230"/>
                  </a:lnTo>
                  <a:lnTo>
                    <a:pt x="246" y="245"/>
                  </a:lnTo>
                  <a:lnTo>
                    <a:pt x="229" y="260"/>
                  </a:lnTo>
                  <a:lnTo>
                    <a:pt x="212" y="276"/>
                  </a:lnTo>
                  <a:lnTo>
                    <a:pt x="195" y="293"/>
                  </a:lnTo>
                  <a:lnTo>
                    <a:pt x="179" y="310"/>
                  </a:lnTo>
                  <a:lnTo>
                    <a:pt x="164" y="327"/>
                  </a:lnTo>
                  <a:lnTo>
                    <a:pt x="151" y="346"/>
                  </a:lnTo>
                  <a:lnTo>
                    <a:pt x="137" y="364"/>
                  </a:lnTo>
                  <a:lnTo>
                    <a:pt x="124" y="384"/>
                  </a:lnTo>
                  <a:lnTo>
                    <a:pt x="112" y="403"/>
                  </a:lnTo>
                  <a:lnTo>
                    <a:pt x="102" y="423"/>
                  </a:lnTo>
                  <a:lnTo>
                    <a:pt x="86" y="453"/>
                  </a:lnTo>
                  <a:lnTo>
                    <a:pt x="76" y="450"/>
                  </a:lnTo>
                  <a:lnTo>
                    <a:pt x="66" y="447"/>
                  </a:lnTo>
                  <a:lnTo>
                    <a:pt x="56" y="444"/>
                  </a:lnTo>
                  <a:lnTo>
                    <a:pt x="46" y="439"/>
                  </a:lnTo>
                  <a:lnTo>
                    <a:pt x="35" y="435"/>
                  </a:lnTo>
                  <a:lnTo>
                    <a:pt x="25" y="431"/>
                  </a:lnTo>
                  <a:lnTo>
                    <a:pt x="16" y="426"/>
                  </a:lnTo>
                  <a:lnTo>
                    <a:pt x="5" y="423"/>
                  </a:lnTo>
                  <a:lnTo>
                    <a:pt x="2" y="420"/>
                  </a:lnTo>
                  <a:lnTo>
                    <a:pt x="0" y="416"/>
                  </a:lnTo>
                  <a:lnTo>
                    <a:pt x="0" y="411"/>
                  </a:lnTo>
                  <a:lnTo>
                    <a:pt x="2" y="407"/>
                  </a:lnTo>
                  <a:lnTo>
                    <a:pt x="11" y="382"/>
                  </a:lnTo>
                  <a:lnTo>
                    <a:pt x="23" y="359"/>
                  </a:lnTo>
                  <a:lnTo>
                    <a:pt x="35" y="337"/>
                  </a:lnTo>
                  <a:lnTo>
                    <a:pt x="49" y="316"/>
                  </a:lnTo>
                  <a:lnTo>
                    <a:pt x="64" y="294"/>
                  </a:lnTo>
                  <a:lnTo>
                    <a:pt x="80" y="273"/>
                  </a:lnTo>
                  <a:lnTo>
                    <a:pt x="96" y="253"/>
                  </a:lnTo>
                  <a:lnTo>
                    <a:pt x="115" y="234"/>
                  </a:lnTo>
                  <a:lnTo>
                    <a:pt x="133" y="215"/>
                  </a:lnTo>
                  <a:lnTo>
                    <a:pt x="152" y="197"/>
                  </a:lnTo>
                  <a:lnTo>
                    <a:pt x="172" y="180"/>
                  </a:lnTo>
                  <a:lnTo>
                    <a:pt x="192" y="162"/>
                  </a:lnTo>
                  <a:lnTo>
                    <a:pt x="214" y="146"/>
                  </a:lnTo>
                  <a:lnTo>
                    <a:pt x="235" y="131"/>
                  </a:lnTo>
                  <a:lnTo>
                    <a:pt x="256" y="116"/>
                  </a:lnTo>
                  <a:lnTo>
                    <a:pt x="278" y="102"/>
                  </a:lnTo>
                  <a:lnTo>
                    <a:pt x="299" y="90"/>
                  </a:lnTo>
                  <a:lnTo>
                    <a:pt x="320" y="79"/>
                  </a:lnTo>
                  <a:lnTo>
                    <a:pt x="342" y="69"/>
                  </a:lnTo>
                  <a:lnTo>
                    <a:pt x="362" y="59"/>
                  </a:lnTo>
                  <a:lnTo>
                    <a:pt x="383" y="51"/>
                  </a:lnTo>
                  <a:lnTo>
                    <a:pt x="404" y="42"/>
                  </a:lnTo>
                  <a:lnTo>
                    <a:pt x="426" y="36"/>
                  </a:lnTo>
                  <a:lnTo>
                    <a:pt x="446" y="29"/>
                  </a:lnTo>
                  <a:lnTo>
                    <a:pt x="468" y="24"/>
                  </a:lnTo>
                  <a:lnTo>
                    <a:pt x="490" y="18"/>
                  </a:lnTo>
                  <a:lnTo>
                    <a:pt x="512" y="15"/>
                  </a:lnTo>
                  <a:lnTo>
                    <a:pt x="534" y="10"/>
                  </a:lnTo>
                  <a:lnTo>
                    <a:pt x="556" y="8"/>
                  </a:lnTo>
                  <a:lnTo>
                    <a:pt x="579" y="4"/>
                  </a:lnTo>
                  <a:lnTo>
                    <a:pt x="602" y="2"/>
                  </a:lnTo>
                  <a:lnTo>
                    <a:pt x="625" y="1"/>
                  </a:lnTo>
                  <a:lnTo>
                    <a:pt x="634" y="0"/>
                  </a:lnTo>
                  <a:lnTo>
                    <a:pt x="643" y="0"/>
                  </a:lnTo>
                  <a:lnTo>
                    <a:pt x="653" y="0"/>
                  </a:lnTo>
                  <a:lnTo>
                    <a:pt x="662" y="0"/>
                  </a:lnTo>
                  <a:lnTo>
                    <a:pt x="671" y="1"/>
                  </a:lnTo>
                  <a:lnTo>
                    <a:pt x="679" y="2"/>
                  </a:lnTo>
                  <a:lnTo>
                    <a:pt x="688" y="4"/>
                  </a:lnTo>
                  <a:lnTo>
                    <a:pt x="696" y="7"/>
                  </a:lnTo>
                  <a:close/>
                </a:path>
              </a:pathLst>
            </a:custGeom>
            <a:solidFill>
              <a:srgbClr val="000000"/>
            </a:solidFill>
            <a:ln w="9525">
              <a:noFill/>
              <a:round/>
              <a:headEnd/>
              <a:tailEnd/>
            </a:ln>
          </p:spPr>
          <p:txBody>
            <a:bodyPr/>
            <a:lstStyle/>
            <a:p>
              <a:endParaRPr lang="en-GB" sz="1350"/>
            </a:p>
          </p:txBody>
        </p:sp>
      </p:grpSp>
      <p:pic>
        <p:nvPicPr>
          <p:cNvPr id="17418" name="Picture 26" descr="MCHH00987_0000[1]"/>
          <p:cNvPicPr>
            <a:picLocks noChangeAspect="1" noChangeArrowheads="1"/>
          </p:cNvPicPr>
          <p:nvPr/>
        </p:nvPicPr>
        <p:blipFill>
          <a:blip r:embed="rId5" cstate="print"/>
          <a:srcRect/>
          <a:stretch>
            <a:fillRect/>
          </a:stretch>
        </p:blipFill>
        <p:spPr bwMode="auto">
          <a:xfrm>
            <a:off x="3308917" y="3657659"/>
            <a:ext cx="816684" cy="628814"/>
          </a:xfrm>
          <a:prstGeom prst="rect">
            <a:avLst/>
          </a:prstGeom>
          <a:noFill/>
          <a:ln w="9525">
            <a:noFill/>
            <a:miter lim="800000"/>
            <a:headEnd/>
            <a:tailEnd/>
          </a:ln>
        </p:spPr>
      </p:pic>
    </p:spTree>
    <p:extLst>
      <p:ext uri="{BB962C8B-B14F-4D97-AF65-F5344CB8AC3E}">
        <p14:creationId xmlns:p14="http://schemas.microsoft.com/office/powerpoint/2010/main" val="17887320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4599" y="3872875"/>
            <a:ext cx="1753057" cy="2620057"/>
          </a:xfrm>
          <a:prstGeom prst="rect">
            <a:avLst/>
          </a:prstGeom>
        </p:spPr>
      </p:pic>
      <p:sp>
        <p:nvSpPr>
          <p:cNvPr id="37" name="Oval 3"/>
          <p:cNvSpPr>
            <a:spLocks noChangeArrowheads="1"/>
          </p:cNvSpPr>
          <p:nvPr/>
        </p:nvSpPr>
        <p:spPr bwMode="auto">
          <a:xfrm>
            <a:off x="463018" y="1130273"/>
            <a:ext cx="549616" cy="590704"/>
          </a:xfrm>
          <a:prstGeom prst="ellipse">
            <a:avLst/>
          </a:prstGeom>
          <a:solidFill>
            <a:srgbClr val="FFFFFF"/>
          </a:solidFill>
          <a:ln w="9525">
            <a:solidFill>
              <a:srgbClr val="000000"/>
            </a:solidFill>
            <a:round/>
            <a:headEnd/>
            <a:tailEnd/>
          </a:ln>
        </p:spPr>
        <p:txBody>
          <a:bodyPr wrap="none" anchor="ctr"/>
          <a:lstStyle/>
          <a:p>
            <a:pPr>
              <a:defRPr/>
            </a:pPr>
            <a:endParaRPr lang="en-US" sz="1350" kern="0" dirty="0">
              <a:solidFill>
                <a:sysClr val="windowText" lastClr="000000"/>
              </a:solidFill>
              <a:latin typeface="GE Inspira Pitch Regular" charset="0"/>
            </a:endParaRPr>
          </a:p>
        </p:txBody>
      </p:sp>
      <p:sp>
        <p:nvSpPr>
          <p:cNvPr id="38" name="Line 8"/>
          <p:cNvSpPr>
            <a:spLocks noChangeShapeType="1"/>
          </p:cNvSpPr>
          <p:nvPr/>
        </p:nvSpPr>
        <p:spPr bwMode="auto">
          <a:xfrm flipH="1">
            <a:off x="682340" y="1720977"/>
            <a:ext cx="10321" cy="733616"/>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39" name="Line 9"/>
          <p:cNvSpPr>
            <a:spLocks noChangeShapeType="1"/>
          </p:cNvSpPr>
          <p:nvPr/>
        </p:nvSpPr>
        <p:spPr bwMode="auto">
          <a:xfrm>
            <a:off x="692667" y="2435538"/>
            <a:ext cx="216750" cy="447792"/>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40" name="Line 10"/>
          <p:cNvSpPr>
            <a:spLocks noChangeShapeType="1"/>
          </p:cNvSpPr>
          <p:nvPr/>
        </p:nvSpPr>
        <p:spPr bwMode="auto">
          <a:xfrm flipH="1">
            <a:off x="444946" y="2416483"/>
            <a:ext cx="237393" cy="457319"/>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41" name="Line 11"/>
          <p:cNvSpPr>
            <a:spLocks noChangeShapeType="1"/>
          </p:cNvSpPr>
          <p:nvPr/>
        </p:nvSpPr>
        <p:spPr bwMode="auto">
          <a:xfrm>
            <a:off x="899089" y="2873802"/>
            <a:ext cx="0" cy="342989"/>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42" name="Line 12"/>
          <p:cNvSpPr>
            <a:spLocks noChangeShapeType="1"/>
          </p:cNvSpPr>
          <p:nvPr/>
        </p:nvSpPr>
        <p:spPr bwMode="auto">
          <a:xfrm flipV="1">
            <a:off x="899091" y="3226319"/>
            <a:ext cx="165143" cy="19055"/>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43" name="Line 13"/>
          <p:cNvSpPr>
            <a:spLocks noChangeShapeType="1"/>
          </p:cNvSpPr>
          <p:nvPr/>
        </p:nvSpPr>
        <p:spPr bwMode="auto">
          <a:xfrm flipH="1">
            <a:off x="424303" y="2873802"/>
            <a:ext cx="10321" cy="333462"/>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44" name="Line 14"/>
          <p:cNvSpPr>
            <a:spLocks noChangeShapeType="1"/>
          </p:cNvSpPr>
          <p:nvPr/>
        </p:nvSpPr>
        <p:spPr bwMode="auto">
          <a:xfrm flipH="1" flipV="1">
            <a:off x="310767" y="3178682"/>
            <a:ext cx="113536" cy="47637"/>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45" name="Line 15"/>
          <p:cNvSpPr>
            <a:spLocks noChangeShapeType="1"/>
          </p:cNvSpPr>
          <p:nvPr/>
        </p:nvSpPr>
        <p:spPr bwMode="auto">
          <a:xfrm>
            <a:off x="300450" y="1759087"/>
            <a:ext cx="392215" cy="85747"/>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46" name="Line 16"/>
          <p:cNvSpPr>
            <a:spLocks noChangeShapeType="1"/>
          </p:cNvSpPr>
          <p:nvPr/>
        </p:nvSpPr>
        <p:spPr bwMode="auto">
          <a:xfrm flipV="1">
            <a:off x="692661" y="1740032"/>
            <a:ext cx="485108" cy="95275"/>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47" name="AutoShape 17"/>
          <p:cNvSpPr>
            <a:spLocks noChangeArrowheads="1"/>
          </p:cNvSpPr>
          <p:nvPr/>
        </p:nvSpPr>
        <p:spPr bwMode="auto">
          <a:xfrm>
            <a:off x="1518377" y="958778"/>
            <a:ext cx="1061023" cy="657396"/>
          </a:xfrm>
          <a:prstGeom prst="wedgeEllipseCallout">
            <a:avLst>
              <a:gd name="adj1" fmla="val -116356"/>
              <a:gd name="adj2" fmla="val 45384"/>
            </a:avLst>
          </a:prstGeom>
          <a:solidFill>
            <a:srgbClr val="FFFFFF"/>
          </a:solidFill>
          <a:ln w="9525">
            <a:solidFill>
              <a:srgbClr val="000000"/>
            </a:solidFill>
            <a:miter lim="800000"/>
            <a:headEnd/>
            <a:tailEnd/>
          </a:ln>
        </p:spPr>
        <p:txBody>
          <a:bodyPr anchor="ctr"/>
          <a:lstStyle/>
          <a:p>
            <a:pPr>
              <a:defRPr/>
            </a:pPr>
            <a:r>
              <a:rPr lang="en-GB" sz="1350" kern="0" dirty="0">
                <a:solidFill>
                  <a:sysClr val="windowText" lastClr="000000"/>
                </a:solidFill>
                <a:latin typeface="GE Inspira Pitch Regular" charset="0"/>
              </a:rPr>
              <a:t>I WANT</a:t>
            </a:r>
            <a:endParaRPr lang="en-US" sz="1350" kern="0" dirty="0">
              <a:solidFill>
                <a:sysClr val="windowText" lastClr="000000"/>
              </a:solidFill>
              <a:latin typeface="GE Inspira Pitch Regular" charset="0"/>
            </a:endParaRPr>
          </a:p>
        </p:txBody>
      </p:sp>
      <p:sp>
        <p:nvSpPr>
          <p:cNvPr id="58" name="AutoShape 32"/>
          <p:cNvSpPr>
            <a:spLocks noChangeArrowheads="1"/>
          </p:cNvSpPr>
          <p:nvPr/>
        </p:nvSpPr>
        <p:spPr bwMode="auto">
          <a:xfrm>
            <a:off x="6836303" y="4063425"/>
            <a:ext cx="1126327" cy="619286"/>
          </a:xfrm>
          <a:prstGeom prst="wedgeEllipseCallout">
            <a:avLst>
              <a:gd name="adj1" fmla="val 84519"/>
              <a:gd name="adj2" fmla="val 53079"/>
            </a:avLst>
          </a:prstGeom>
          <a:solidFill>
            <a:srgbClr val="FFFFFF"/>
          </a:solidFill>
          <a:ln w="9525">
            <a:solidFill>
              <a:srgbClr val="000000"/>
            </a:solidFill>
            <a:miter lim="800000"/>
            <a:headEnd/>
            <a:tailEnd/>
          </a:ln>
        </p:spPr>
        <p:txBody>
          <a:bodyPr anchor="ctr"/>
          <a:lstStyle/>
          <a:p>
            <a:pPr>
              <a:defRPr/>
            </a:pPr>
            <a:r>
              <a:rPr lang="en-GB" sz="1500" kern="0" dirty="0">
                <a:solidFill>
                  <a:sysClr val="windowText" lastClr="000000"/>
                </a:solidFill>
                <a:latin typeface="GE Inspira Pitch Regular" charset="0"/>
              </a:rPr>
              <a:t>WOW!</a:t>
            </a:r>
            <a:endParaRPr lang="en-US" sz="1500" kern="0" dirty="0">
              <a:solidFill>
                <a:sysClr val="windowText" lastClr="000000"/>
              </a:solidFill>
              <a:latin typeface="GE Inspira Pitch Regular" charset="0"/>
            </a:endParaRPr>
          </a:p>
        </p:txBody>
      </p:sp>
      <p:pic>
        <p:nvPicPr>
          <p:cNvPr id="22555" name="Picture 3" descr="C:\Documents and Settings\Stuart Burge\Local Settings\Temporary Internet Files\Content.IE5\0G36AB7H\MCPE03017_0000[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4943" y="1171955"/>
            <a:ext cx="343188" cy="510912"/>
          </a:xfrm>
          <a:prstGeom prst="rect">
            <a:avLst/>
          </a:prstGeom>
          <a:solidFill>
            <a:srgbClr val="FFFFFF"/>
          </a:solidFill>
          <a:ln w="9525">
            <a:noFill/>
            <a:miter lim="800000"/>
            <a:headEnd/>
            <a:tailEnd/>
          </a:ln>
        </p:spPr>
      </p:pic>
      <p:grpSp>
        <p:nvGrpSpPr>
          <p:cNvPr id="3" name="Group 2"/>
          <p:cNvGrpSpPr/>
          <p:nvPr/>
        </p:nvGrpSpPr>
        <p:grpSpPr>
          <a:xfrm>
            <a:off x="8024564" y="4168227"/>
            <a:ext cx="877322" cy="2172266"/>
            <a:chOff x="8155264" y="3742596"/>
            <a:chExt cx="1169458" cy="2895600"/>
          </a:xfrm>
        </p:grpSpPr>
        <p:sp>
          <p:nvSpPr>
            <p:cNvPr id="48" name="Oval 18"/>
            <p:cNvSpPr>
              <a:spLocks noChangeArrowheads="1"/>
            </p:cNvSpPr>
            <p:nvPr/>
          </p:nvSpPr>
          <p:spPr bwMode="auto">
            <a:xfrm>
              <a:off x="8320352" y="3742596"/>
              <a:ext cx="784225" cy="863600"/>
            </a:xfrm>
            <a:prstGeom prst="ellipse">
              <a:avLst/>
            </a:prstGeom>
            <a:solidFill>
              <a:srgbClr val="FFFFFF"/>
            </a:solidFill>
            <a:ln w="9525">
              <a:solidFill>
                <a:srgbClr val="000000"/>
              </a:solidFill>
              <a:round/>
              <a:headEnd/>
              <a:tailEnd/>
            </a:ln>
          </p:spPr>
          <p:txBody>
            <a:bodyPr wrap="none" anchor="ctr"/>
            <a:lstStyle/>
            <a:p>
              <a:pPr>
                <a:defRPr/>
              </a:pPr>
              <a:endParaRPr lang="en-US" sz="1350" kern="0" dirty="0">
                <a:solidFill>
                  <a:sysClr val="windowText" lastClr="000000"/>
                </a:solidFill>
                <a:latin typeface="GE Inspira Pitch Regular" charset="0"/>
              </a:endParaRPr>
            </a:p>
          </p:txBody>
        </p:sp>
        <p:sp>
          <p:nvSpPr>
            <p:cNvPr id="49" name="Line 22"/>
            <p:cNvSpPr>
              <a:spLocks noChangeShapeType="1"/>
            </p:cNvSpPr>
            <p:nvPr/>
          </p:nvSpPr>
          <p:spPr bwMode="auto">
            <a:xfrm flipH="1">
              <a:off x="8664322" y="4606196"/>
              <a:ext cx="12039" cy="977900"/>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50" name="Line 23"/>
            <p:cNvSpPr>
              <a:spLocks noChangeShapeType="1"/>
            </p:cNvSpPr>
            <p:nvPr/>
          </p:nvSpPr>
          <p:spPr bwMode="auto">
            <a:xfrm>
              <a:off x="8676356" y="5558696"/>
              <a:ext cx="288925" cy="596900"/>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51" name="Line 24"/>
            <p:cNvSpPr>
              <a:spLocks noChangeShapeType="1"/>
            </p:cNvSpPr>
            <p:nvPr/>
          </p:nvSpPr>
          <p:spPr bwMode="auto">
            <a:xfrm flipH="1">
              <a:off x="8346161" y="5533296"/>
              <a:ext cx="318161" cy="609600"/>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52" name="Line 25"/>
            <p:cNvSpPr>
              <a:spLocks noChangeShapeType="1"/>
            </p:cNvSpPr>
            <p:nvPr/>
          </p:nvSpPr>
          <p:spPr bwMode="auto">
            <a:xfrm>
              <a:off x="8953235" y="6142896"/>
              <a:ext cx="0" cy="457200"/>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53" name="Line 26"/>
            <p:cNvSpPr>
              <a:spLocks noChangeShapeType="1"/>
            </p:cNvSpPr>
            <p:nvPr/>
          </p:nvSpPr>
          <p:spPr bwMode="auto">
            <a:xfrm flipV="1">
              <a:off x="8953237" y="6612796"/>
              <a:ext cx="218414" cy="25400"/>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54" name="Line 27"/>
            <p:cNvSpPr>
              <a:spLocks noChangeShapeType="1"/>
            </p:cNvSpPr>
            <p:nvPr/>
          </p:nvSpPr>
          <p:spPr bwMode="auto">
            <a:xfrm flipH="1">
              <a:off x="8320352" y="6142896"/>
              <a:ext cx="13758" cy="444500"/>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55" name="Line 28"/>
            <p:cNvSpPr>
              <a:spLocks noChangeShapeType="1"/>
            </p:cNvSpPr>
            <p:nvPr/>
          </p:nvSpPr>
          <p:spPr bwMode="auto">
            <a:xfrm flipH="1" flipV="1">
              <a:off x="8169010" y="6549296"/>
              <a:ext cx="151342" cy="63500"/>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56" name="Line 29"/>
            <p:cNvSpPr>
              <a:spLocks noChangeShapeType="1"/>
            </p:cNvSpPr>
            <p:nvPr/>
          </p:nvSpPr>
          <p:spPr bwMode="auto">
            <a:xfrm>
              <a:off x="8155264" y="4656996"/>
              <a:ext cx="521097" cy="114300"/>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sp>
          <p:nvSpPr>
            <p:cNvPr id="57" name="Line 30"/>
            <p:cNvSpPr>
              <a:spLocks noChangeShapeType="1"/>
            </p:cNvSpPr>
            <p:nvPr/>
          </p:nvSpPr>
          <p:spPr bwMode="auto">
            <a:xfrm flipV="1">
              <a:off x="8676361" y="4639533"/>
              <a:ext cx="648361" cy="127000"/>
            </a:xfrm>
            <a:prstGeom prst="line">
              <a:avLst/>
            </a:prstGeom>
            <a:noFill/>
            <a:ln w="9525">
              <a:solidFill>
                <a:srgbClr val="000000"/>
              </a:solidFill>
              <a:round/>
              <a:headEnd/>
              <a:tailEnd/>
            </a:ln>
          </p:spPr>
          <p:txBody>
            <a:bodyPr/>
            <a:lstStyle/>
            <a:p>
              <a:pPr>
                <a:defRPr/>
              </a:pPr>
              <a:endParaRPr lang="en-GB" sz="1350" kern="0" dirty="0">
                <a:solidFill>
                  <a:sysClr val="windowText" lastClr="000000"/>
                </a:solidFill>
                <a:latin typeface="GE Inspira Pitch Regular" charset="0"/>
              </a:endParaRPr>
            </a:p>
          </p:txBody>
        </p:sp>
        <p:pic>
          <p:nvPicPr>
            <p:cNvPr id="15388" name="Picture 4" descr="C:\Documents and Settings\Stuart Burge\Local Settings\Temporary Internet Files\Content.IE5\U09XWF2V\MCPE03020_0000[1].wm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452778" y="3769588"/>
              <a:ext cx="558932" cy="849313"/>
            </a:xfrm>
            <a:prstGeom prst="rect">
              <a:avLst/>
            </a:prstGeom>
            <a:noFill/>
            <a:ln w="9525">
              <a:noFill/>
              <a:miter lim="800000"/>
              <a:headEnd/>
              <a:tailEnd/>
            </a:ln>
          </p:spPr>
        </p:pic>
      </p:grpSp>
      <p:sp>
        <p:nvSpPr>
          <p:cNvPr id="61" name="Title 60"/>
          <p:cNvSpPr>
            <a:spLocks noGrp="1"/>
          </p:cNvSpPr>
          <p:nvPr>
            <p:ph type="title"/>
          </p:nvPr>
        </p:nvSpPr>
        <p:spPr/>
        <p:txBody>
          <a:bodyPr/>
          <a:lstStyle/>
          <a:p>
            <a:r>
              <a:rPr lang="en-GB" sz="2701" dirty="0"/>
              <a:t>In Simple Terms a Systems Approach in Engineering is about:</a:t>
            </a:r>
          </a:p>
        </p:txBody>
      </p:sp>
      <p:sp>
        <p:nvSpPr>
          <p:cNvPr id="59" name="AutoShape 34"/>
          <p:cNvSpPr>
            <a:spLocks noChangeArrowheads="1"/>
          </p:cNvSpPr>
          <p:nvPr/>
        </p:nvSpPr>
        <p:spPr bwMode="auto">
          <a:xfrm rot="2031744">
            <a:off x="2788718" y="2531360"/>
            <a:ext cx="2403307" cy="1162353"/>
          </a:xfrm>
          <a:prstGeom prst="rightArrow">
            <a:avLst>
              <a:gd name="adj1" fmla="val 50000"/>
              <a:gd name="adj2" fmla="val 47718"/>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GB" kern="0" dirty="0">
                <a:solidFill>
                  <a:srgbClr val="FFFFFF"/>
                </a:solidFill>
                <a:latin typeface="GE Inspira Pitch Regular" charset="0"/>
              </a:rPr>
              <a:t>turning into</a:t>
            </a:r>
            <a:endParaRPr lang="en-US" kern="0" dirty="0">
              <a:solidFill>
                <a:srgbClr val="FFFFFF"/>
              </a:solidFill>
              <a:latin typeface="GE Inspira Pitch Regular" charset="0"/>
            </a:endParaRPr>
          </a:p>
        </p:txBody>
      </p:sp>
      <p:sp>
        <p:nvSpPr>
          <p:cNvPr id="4" name="Rounded Rectangular Callout 3"/>
          <p:cNvSpPr/>
          <p:nvPr/>
        </p:nvSpPr>
        <p:spPr>
          <a:xfrm>
            <a:off x="1345128" y="2249252"/>
            <a:ext cx="1644579" cy="707262"/>
          </a:xfrm>
          <a:prstGeom prst="wedgeRoundRectCallout">
            <a:avLst>
              <a:gd name="adj1" fmla="val -9512"/>
              <a:gd name="adj2" fmla="val -132562"/>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500" dirty="0">
                <a:latin typeface="GE Inspira Pitch Regular" charset="0"/>
              </a:rPr>
              <a:t>Customer/User Requirements</a:t>
            </a:r>
          </a:p>
        </p:txBody>
      </p:sp>
      <p:sp>
        <p:nvSpPr>
          <p:cNvPr id="31" name="Rounded Rectangular Callout 30"/>
          <p:cNvSpPr/>
          <p:nvPr/>
        </p:nvSpPr>
        <p:spPr>
          <a:xfrm>
            <a:off x="3025415" y="4913625"/>
            <a:ext cx="1735485" cy="700685"/>
          </a:xfrm>
          <a:prstGeom prst="wedgeRoundRectCallout">
            <a:avLst>
              <a:gd name="adj1" fmla="val 116488"/>
              <a:gd name="adj2" fmla="val -4367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500" dirty="0">
                <a:latin typeface="GE Inspira Pitch Regular" charset="0"/>
              </a:rPr>
              <a:t>The Solution</a:t>
            </a:r>
          </a:p>
        </p:txBody>
      </p:sp>
      <p:sp>
        <p:nvSpPr>
          <p:cNvPr id="6" name="TextBox 5"/>
          <p:cNvSpPr txBox="1"/>
          <p:nvPr/>
        </p:nvSpPr>
        <p:spPr>
          <a:xfrm>
            <a:off x="1657381" y="4080413"/>
            <a:ext cx="2384499" cy="461793"/>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r>
              <a:rPr lang="en-GB" sz="2401" dirty="0">
                <a:latin typeface="GE Inspira Pitch Regular" charset="0"/>
              </a:rPr>
              <a:t>It’s about design</a:t>
            </a:r>
          </a:p>
        </p:txBody>
      </p:sp>
      <p:sp>
        <p:nvSpPr>
          <p:cNvPr id="2" name="Slide Number Placeholder 1"/>
          <p:cNvSpPr>
            <a:spLocks noGrp="1"/>
          </p:cNvSpPr>
          <p:nvPr>
            <p:ph type="sldNum" sz="quarter" idx="4"/>
          </p:nvPr>
        </p:nvSpPr>
        <p:spPr/>
        <p:txBody>
          <a:bodyPr/>
          <a:lstStyle/>
          <a:p>
            <a:fld id="{5B5001F5-E7B9-4741-B997-DC6E1D931256}" type="slidenum">
              <a:rPr lang="en-US" smtClean="0"/>
              <a:pPr/>
              <a:t>12</a:t>
            </a:fld>
            <a:endParaRPr lang="en-US" dirty="0"/>
          </a:p>
        </p:txBody>
      </p:sp>
    </p:spTree>
    <p:extLst>
      <p:ext uri="{BB962C8B-B14F-4D97-AF65-F5344CB8AC3E}">
        <p14:creationId xmlns:p14="http://schemas.microsoft.com/office/powerpoint/2010/main" val="127381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4" grpId="0" animBg="1"/>
      <p:bldP spid="31"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smtClean="0"/>
              <a:t>Traditional Design</a:t>
            </a:r>
          </a:p>
        </p:txBody>
      </p:sp>
      <p:sp>
        <p:nvSpPr>
          <p:cNvPr id="8198" name="Rectangle 4"/>
          <p:cNvSpPr>
            <a:spLocks noChangeArrowheads="1"/>
          </p:cNvSpPr>
          <p:nvPr/>
        </p:nvSpPr>
        <p:spPr bwMode="auto">
          <a:xfrm>
            <a:off x="862116" y="1011498"/>
            <a:ext cx="7414376" cy="2857117"/>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lIns="69074" tIns="34537" rIns="69074" bIns="34537"/>
          <a:lstStyle/>
          <a:p>
            <a:pPr marL="257244" indent="-257244">
              <a:spcBef>
                <a:spcPct val="20000"/>
              </a:spcBef>
              <a:buClr>
                <a:srgbClr val="990000"/>
              </a:buClr>
              <a:defRPr/>
            </a:pPr>
            <a:endParaRPr lang="en-US" sz="2101" dirty="0">
              <a:latin typeface="GE Inspira Pitch Regular" charset="0"/>
            </a:endParaRPr>
          </a:p>
        </p:txBody>
      </p:sp>
      <p:sp>
        <p:nvSpPr>
          <p:cNvPr id="14342" name="Text Box 5"/>
          <p:cNvSpPr txBox="1">
            <a:spLocks noChangeArrowheads="1"/>
          </p:cNvSpPr>
          <p:nvPr/>
        </p:nvSpPr>
        <p:spPr bwMode="auto">
          <a:xfrm>
            <a:off x="1012856" y="3371099"/>
            <a:ext cx="1291572" cy="461665"/>
          </a:xfrm>
          <a:prstGeom prst="rect">
            <a:avLst/>
          </a:prstGeom>
          <a:noFill/>
          <a:ln w="9525">
            <a:noFill/>
            <a:miter lim="800000"/>
            <a:headEnd/>
            <a:tailEnd/>
          </a:ln>
        </p:spPr>
        <p:txBody>
          <a:bodyPr wrap="none">
            <a:spAutoFit/>
          </a:bodyPr>
          <a:lstStyle/>
          <a:p>
            <a:r>
              <a:rPr lang="en-GB" sz="2400" dirty="0">
                <a:latin typeface="GE Inspira Pitch Regular" charset="0"/>
              </a:rPr>
              <a:t>problem</a:t>
            </a:r>
            <a:endParaRPr lang="en-US" sz="2400" dirty="0">
              <a:latin typeface="GE Inspira Pitch Regular" charset="0"/>
            </a:endParaRPr>
          </a:p>
        </p:txBody>
      </p:sp>
      <p:sp>
        <p:nvSpPr>
          <p:cNvPr id="14343" name="Text Box 6"/>
          <p:cNvSpPr txBox="1">
            <a:spLocks noChangeArrowheads="1"/>
          </p:cNvSpPr>
          <p:nvPr/>
        </p:nvSpPr>
        <p:spPr bwMode="auto">
          <a:xfrm>
            <a:off x="7027432" y="3311735"/>
            <a:ext cx="1249060" cy="461665"/>
          </a:xfrm>
          <a:prstGeom prst="rect">
            <a:avLst/>
          </a:prstGeom>
          <a:noFill/>
          <a:ln w="9525">
            <a:noFill/>
            <a:miter lim="800000"/>
            <a:headEnd/>
            <a:tailEnd/>
          </a:ln>
        </p:spPr>
        <p:txBody>
          <a:bodyPr wrap="none">
            <a:spAutoFit/>
          </a:bodyPr>
          <a:lstStyle/>
          <a:p>
            <a:r>
              <a:rPr lang="en-GB" sz="2400" dirty="0">
                <a:latin typeface="GE Inspira Pitch Regular" charset="0"/>
              </a:rPr>
              <a:t>solution</a:t>
            </a:r>
            <a:endParaRPr lang="en-US" sz="2400" dirty="0">
              <a:latin typeface="GE Inspira Pitch Regular" charset="0"/>
            </a:endParaRPr>
          </a:p>
        </p:txBody>
      </p:sp>
      <p:sp>
        <p:nvSpPr>
          <p:cNvPr id="8201" name="AutoShape 7"/>
          <p:cNvSpPr>
            <a:spLocks noChangeArrowheads="1"/>
          </p:cNvSpPr>
          <p:nvPr/>
        </p:nvSpPr>
        <p:spPr bwMode="auto">
          <a:xfrm>
            <a:off x="1012856" y="1265878"/>
            <a:ext cx="7427759" cy="1294152"/>
          </a:xfrm>
          <a:prstGeom prst="curvedDownArrow">
            <a:avLst>
              <a:gd name="adj1" fmla="val 95720"/>
              <a:gd name="adj2" fmla="val 190909"/>
              <a:gd name="adj3" fmla="val 33241"/>
            </a:avLst>
          </a:prstGeom>
          <a:ln>
            <a:headEnd/>
            <a:tailEnd/>
          </a:ln>
        </p:spPr>
        <p:style>
          <a:lnRef idx="0">
            <a:schemeClr val="accent4"/>
          </a:lnRef>
          <a:fillRef idx="3">
            <a:schemeClr val="accent4"/>
          </a:fillRef>
          <a:effectRef idx="3">
            <a:schemeClr val="accent4"/>
          </a:effectRef>
          <a:fontRef idx="minor">
            <a:schemeClr val="lt1"/>
          </a:fontRef>
        </p:style>
        <p:txBody>
          <a:bodyPr wrap="none" anchor="ctr"/>
          <a:lstStyle/>
          <a:p>
            <a:pPr>
              <a:defRPr/>
            </a:pPr>
            <a:endParaRPr lang="en-US" sz="1350" dirty="0">
              <a:latin typeface="GE Inspira Pitch Regular" charset="0"/>
            </a:endParaRPr>
          </a:p>
        </p:txBody>
      </p:sp>
      <p:sp>
        <p:nvSpPr>
          <p:cNvPr id="2" name="Slide Number Placeholder 1"/>
          <p:cNvSpPr>
            <a:spLocks noGrp="1"/>
          </p:cNvSpPr>
          <p:nvPr>
            <p:ph type="sldNum" sz="quarter" idx="4"/>
          </p:nvPr>
        </p:nvSpPr>
        <p:spPr/>
        <p:txBody>
          <a:bodyPr/>
          <a:lstStyle/>
          <a:p>
            <a:fld id="{5B5001F5-E7B9-4741-B997-DC6E1D931256}" type="slidenum">
              <a:rPr lang="en-US" smtClean="0"/>
              <a:pPr/>
              <a:t>13</a:t>
            </a:fld>
            <a:endParaRPr lang="en-US" dirty="0"/>
          </a:p>
        </p:txBody>
      </p:sp>
      <p:sp>
        <p:nvSpPr>
          <p:cNvPr id="9" name="Down Arrow 8"/>
          <p:cNvSpPr/>
          <p:nvPr/>
        </p:nvSpPr>
        <p:spPr>
          <a:xfrm>
            <a:off x="2304428" y="2432644"/>
            <a:ext cx="4531875" cy="2795848"/>
          </a:xfrm>
          <a:prstGeom prst="downArrow">
            <a:avLst>
              <a:gd name="adj1" fmla="val 83333"/>
              <a:gd name="adj2" fmla="val 2802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latin typeface="GE Inspira Pitch Regular" charset="0"/>
                <a:cs typeface="GE Inspira Pitch Regular" charset="0"/>
              </a:rPr>
              <a:t>When given a problem it is human nature to immediately think of solutions. We want an outline answer we can work on. </a:t>
            </a:r>
            <a:r>
              <a:rPr lang="en-GB" sz="1600" dirty="0">
                <a:latin typeface="GE Inspira Pitch Regular" charset="0"/>
              </a:rPr>
              <a:t>This concept design solution often based on prior experience  where previous solutions are adapted to fit the current problem or assumptions are made unconsciously about a solution. </a:t>
            </a:r>
            <a:endParaRPr lang="en-US" sz="1600" dirty="0">
              <a:latin typeface="GE Inspira Pitch Regular" charset="0"/>
              <a:cs typeface="GE Inspira Pitch Regular" charset="0"/>
            </a:endParaRPr>
          </a:p>
        </p:txBody>
      </p:sp>
    </p:spTree>
    <p:extLst>
      <p:ext uri="{BB962C8B-B14F-4D97-AF65-F5344CB8AC3E}">
        <p14:creationId xmlns:p14="http://schemas.microsoft.com/office/powerpoint/2010/main" val="171785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201"/>
                                        </p:tgtEl>
                                        <p:attrNameLst>
                                          <p:attrName>style.visibility</p:attrName>
                                        </p:attrNameLst>
                                      </p:cBhvr>
                                      <p:to>
                                        <p:strVal val="visible"/>
                                      </p:to>
                                    </p:set>
                                    <p:animEffect transition="in" filter="wipe(left)">
                                      <p:cBhvr>
                                        <p:cTn id="11" dur="500"/>
                                        <p:tgtEl>
                                          <p:spTgt spid="8201"/>
                                        </p:tgtEl>
                                      </p:cBhvr>
                                    </p:animEffect>
                                  </p:childTnLst>
                                  <p:subTnLst>
                                    <p:audio>
                                      <p:cMediaNode>
                                        <p:cTn display="0" masterRel="sameClick">
                                          <p:stCondLst>
                                            <p:cond evt="begin" delay="0">
                                              <p:tn val="9"/>
                                            </p:cond>
                                          </p:stCondLst>
                                          <p:endCondLst>
                                            <p:cond evt="onStopAudio" delay="0">
                                              <p:tgtEl>
                                                <p:sldTgt/>
                                              </p:tgtEl>
                                            </p:cond>
                                          </p:endCondLst>
                                        </p:cTn>
                                        <p:tgtEl>
                                          <p:sndTgt r:embed="rId3" name="Whoosh"/>
                                        </p:tgtEl>
                                      </p:cMediaNode>
                                    </p:audio>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34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2" grpId="0"/>
      <p:bldP spid="14343" grpId="0"/>
      <p:bldP spid="8201"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sp>
        <p:nvSpPr>
          <p:cNvPr id="9" name="Title 8"/>
          <p:cNvSpPr>
            <a:spLocks noGrp="1"/>
          </p:cNvSpPr>
          <p:nvPr>
            <p:ph type="title"/>
          </p:nvPr>
        </p:nvSpPr>
        <p:spPr/>
        <p:txBody>
          <a:bodyPr/>
          <a:lstStyle/>
          <a:p>
            <a:r>
              <a:rPr lang="en-US" dirty="0" smtClean="0"/>
              <a:t>Approaches – The Choices</a:t>
            </a:r>
            <a:endParaRPr lang="en-US" dirty="0"/>
          </a:p>
        </p:txBody>
      </p:sp>
    </p:spTree>
    <p:extLst>
      <p:ext uri="{BB962C8B-B14F-4D97-AF65-F5344CB8AC3E}">
        <p14:creationId xmlns:p14="http://schemas.microsoft.com/office/powerpoint/2010/main" val="4715869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Photocopying</a:t>
            </a:r>
            <a:endParaRPr lang="en-US" dirty="0"/>
          </a:p>
        </p:txBody>
      </p:sp>
      <p:pic>
        <p:nvPicPr>
          <p:cNvPr id="4" name="Content Placeholder 3" descr="Photocopying.jpg"/>
          <p:cNvPicPr>
            <a:picLocks noGrp="1" noChangeAspect="1"/>
          </p:cNvPicPr>
          <p:nvPr>
            <p:ph sz="half" idx="1"/>
          </p:nvPr>
        </p:nvPicPr>
        <p:blipFill>
          <a:blip r:embed="rId2">
            <a:extLst>
              <a:ext uri="{28A0092B-C50C-407E-A947-70E740481C1C}">
                <a14:useLocalDpi xmlns:a14="http://schemas.microsoft.com/office/drawing/2010/main" val="0"/>
              </a:ext>
            </a:extLst>
          </a:blip>
          <a:srcRect l="27692" r="27692"/>
          <a:stretch>
            <a:fillRect/>
          </a:stretch>
        </p:blipFill>
        <p:spPr/>
      </p:pic>
      <p:sp>
        <p:nvSpPr>
          <p:cNvPr id="5" name="Content Placeholder 4"/>
          <p:cNvSpPr>
            <a:spLocks noGrp="1"/>
          </p:cNvSpPr>
          <p:nvPr>
            <p:ph sz="half" idx="2"/>
          </p:nvPr>
        </p:nvSpPr>
        <p:spPr/>
        <p:txBody>
          <a:bodyPr>
            <a:normAutofit/>
          </a:bodyPr>
          <a:lstStyle/>
          <a:p>
            <a:pPr>
              <a:buFont typeface="Arial" charset="0"/>
              <a:buChar char="•"/>
            </a:pPr>
            <a:r>
              <a:rPr lang="en-US" sz="1846" dirty="0"/>
              <a:t>Take an existing design (that works!) and enlarge or reduce to fit the requirements</a:t>
            </a:r>
          </a:p>
          <a:p>
            <a:pPr>
              <a:buFont typeface="Arial" charset="0"/>
              <a:buChar char="•"/>
            </a:pPr>
            <a:r>
              <a:rPr lang="en-US" sz="1846" dirty="0"/>
              <a:t>Benefits</a:t>
            </a:r>
          </a:p>
          <a:p>
            <a:pPr lvl="1">
              <a:buFont typeface="Arial" charset="0"/>
              <a:buChar char="•"/>
            </a:pPr>
            <a:r>
              <a:rPr lang="en-US" sz="1477" dirty="0"/>
              <a:t>Have a solution quickly</a:t>
            </a:r>
          </a:p>
          <a:p>
            <a:pPr lvl="1">
              <a:buFont typeface="Arial" charset="0"/>
              <a:buChar char="•"/>
            </a:pPr>
            <a:r>
              <a:rPr lang="en-US" sz="1477" dirty="0"/>
              <a:t>Previous one worked so risk are considered low </a:t>
            </a:r>
          </a:p>
          <a:p>
            <a:pPr>
              <a:buFont typeface="Arial" charset="0"/>
              <a:buChar char="•"/>
            </a:pPr>
            <a:r>
              <a:rPr lang="en-US" sz="1846" dirty="0"/>
              <a:t>Issues</a:t>
            </a:r>
          </a:p>
          <a:p>
            <a:pPr lvl="1">
              <a:buFont typeface="Arial" charset="0"/>
              <a:buChar char="•"/>
            </a:pPr>
            <a:r>
              <a:rPr lang="en-US" sz="1477" dirty="0"/>
              <a:t>Scales laws are often to high powers (X</a:t>
            </a:r>
            <a:r>
              <a:rPr lang="en-US" sz="1477" baseline="30000" dirty="0"/>
              <a:t>3</a:t>
            </a:r>
            <a:r>
              <a:rPr lang="en-US" sz="1477" dirty="0"/>
              <a:t> or X</a:t>
            </a:r>
            <a:r>
              <a:rPr lang="en-US" sz="1477" baseline="30000" dirty="0"/>
              <a:t>4</a:t>
            </a:r>
            <a:r>
              <a:rPr lang="en-US" sz="1477" dirty="0"/>
              <a:t>) – we assume linearity but it isn’t and undesirable behaviour occurs</a:t>
            </a:r>
          </a:p>
          <a:p>
            <a:pPr lvl="1">
              <a:buFont typeface="Arial" charset="0"/>
              <a:buChar char="•"/>
            </a:pPr>
            <a:r>
              <a:rPr lang="en-US" sz="1477" dirty="0"/>
              <a:t>Requirements not fully understood and the “photocopied” design doesn't work – redesign and greater costs</a:t>
            </a:r>
          </a:p>
        </p:txBody>
      </p:sp>
    </p:spTree>
    <p:extLst>
      <p:ext uri="{BB962C8B-B14F-4D97-AF65-F5344CB8AC3E}">
        <p14:creationId xmlns:p14="http://schemas.microsoft.com/office/powerpoint/2010/main" val="17470431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8536" y="1466359"/>
            <a:ext cx="3118338" cy="2227385"/>
          </a:xfrm>
          <a:prstGeom prst="rect">
            <a:avLst/>
          </a:prstGeom>
        </p:spPr>
      </p:pic>
      <p:pic>
        <p:nvPicPr>
          <p:cNvPr id="3" name="Picture 2" descr="7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17" y="1511636"/>
            <a:ext cx="3223846" cy="2145323"/>
          </a:xfrm>
          <a:prstGeom prst="rect">
            <a:avLst/>
          </a:prstGeom>
        </p:spPr>
      </p:pic>
      <p:sp>
        <p:nvSpPr>
          <p:cNvPr id="4" name="TextBox 3"/>
          <p:cNvSpPr txBox="1"/>
          <p:nvPr/>
        </p:nvSpPr>
        <p:spPr>
          <a:xfrm>
            <a:off x="1334078" y="587177"/>
            <a:ext cx="1540037" cy="859659"/>
          </a:xfrm>
          <a:prstGeom prst="rect">
            <a:avLst/>
          </a:prstGeom>
          <a:noFill/>
        </p:spPr>
        <p:txBody>
          <a:bodyPr wrap="none" rtlCol="0">
            <a:spAutoFit/>
          </a:bodyPr>
          <a:lstStyle/>
          <a:p>
            <a:r>
              <a:rPr lang="en-US" sz="1662" dirty="0"/>
              <a:t>Trent 700</a:t>
            </a:r>
          </a:p>
          <a:p>
            <a:r>
              <a:rPr lang="en-US" sz="1662" dirty="0"/>
              <a:t>Fan </a:t>
            </a:r>
            <a:r>
              <a:rPr lang="en-US" sz="1662" dirty="0" err="1"/>
              <a:t>Dia</a:t>
            </a:r>
            <a:r>
              <a:rPr lang="en-US" sz="1662" dirty="0"/>
              <a:t> 97.4’’</a:t>
            </a:r>
          </a:p>
          <a:p>
            <a:r>
              <a:rPr lang="en-US" sz="1662" dirty="0"/>
              <a:t>Thrust 70,000lb</a:t>
            </a:r>
          </a:p>
        </p:txBody>
      </p:sp>
      <p:sp>
        <p:nvSpPr>
          <p:cNvPr id="6" name="TextBox 5"/>
          <p:cNvSpPr txBox="1"/>
          <p:nvPr/>
        </p:nvSpPr>
        <p:spPr>
          <a:xfrm>
            <a:off x="6194565" y="606576"/>
            <a:ext cx="1540037" cy="859659"/>
          </a:xfrm>
          <a:prstGeom prst="rect">
            <a:avLst/>
          </a:prstGeom>
          <a:noFill/>
        </p:spPr>
        <p:txBody>
          <a:bodyPr wrap="none" rtlCol="0">
            <a:spAutoFit/>
          </a:bodyPr>
          <a:lstStyle>
            <a:defPPr>
              <a:defRPr lang="en-US"/>
            </a:defPPr>
          </a:lstStyle>
          <a:p>
            <a:r>
              <a:rPr lang="en-US" sz="1662" dirty="0"/>
              <a:t>Trent 900</a:t>
            </a:r>
          </a:p>
          <a:p>
            <a:r>
              <a:rPr lang="en-US" sz="1662" dirty="0"/>
              <a:t>Fan </a:t>
            </a:r>
            <a:r>
              <a:rPr lang="en-US" sz="1662" dirty="0" err="1"/>
              <a:t>Dia</a:t>
            </a:r>
            <a:r>
              <a:rPr lang="en-US" sz="1662" dirty="0"/>
              <a:t> 116’’</a:t>
            </a:r>
          </a:p>
          <a:p>
            <a:r>
              <a:rPr lang="en-US" sz="1662" dirty="0"/>
              <a:t>Thrust 85,000lb</a:t>
            </a:r>
          </a:p>
        </p:txBody>
      </p:sp>
      <p:sp>
        <p:nvSpPr>
          <p:cNvPr id="5" name="Right Arrow 4"/>
          <p:cNvSpPr/>
          <p:nvPr/>
        </p:nvSpPr>
        <p:spPr>
          <a:xfrm>
            <a:off x="3597971" y="2133472"/>
            <a:ext cx="2213358"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pic>
        <p:nvPicPr>
          <p:cNvPr id="7" name="Content Placeholder 3" descr="Photocopying.jpg"/>
          <p:cNvPicPr>
            <a:picLocks noChangeAspect="1"/>
          </p:cNvPicPr>
          <p:nvPr/>
        </p:nvPicPr>
        <p:blipFill>
          <a:blip r:embed="rId4">
            <a:extLst>
              <a:ext uri="{28A0092B-C50C-407E-A947-70E740481C1C}">
                <a14:useLocalDpi xmlns:a14="http://schemas.microsoft.com/office/drawing/2010/main" val="0"/>
              </a:ext>
            </a:extLst>
          </a:blip>
          <a:srcRect l="27692" r="27692"/>
          <a:stretch>
            <a:fillRect/>
          </a:stretch>
        </p:blipFill>
        <p:spPr>
          <a:xfrm>
            <a:off x="4021981" y="2032409"/>
            <a:ext cx="1070111" cy="1106998"/>
          </a:xfrm>
          <a:prstGeom prst="rect">
            <a:avLst/>
          </a:prstGeom>
        </p:spPr>
      </p:pic>
      <p:pic>
        <p:nvPicPr>
          <p:cNvPr id="9" name="Picture 8" descr="A380 R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01223" y="4487901"/>
            <a:ext cx="2475198" cy="1692598"/>
          </a:xfrm>
          <a:prstGeom prst="rect">
            <a:avLst/>
          </a:prstGeom>
        </p:spPr>
      </p:pic>
      <p:sp>
        <p:nvSpPr>
          <p:cNvPr id="10" name="TextBox 9"/>
          <p:cNvSpPr txBox="1"/>
          <p:nvPr/>
        </p:nvSpPr>
        <p:spPr>
          <a:xfrm>
            <a:off x="4093197" y="2184005"/>
            <a:ext cx="930063" cy="490134"/>
          </a:xfrm>
          <a:prstGeom prst="rect">
            <a:avLst/>
          </a:prstGeom>
          <a:noFill/>
        </p:spPr>
        <p:txBody>
          <a:bodyPr wrap="none" rtlCol="0">
            <a:spAutoFit/>
          </a:bodyPr>
          <a:lstStyle/>
          <a:p>
            <a:r>
              <a:rPr lang="en-US" sz="2585" b="1" dirty="0"/>
              <a:t>x1.19</a:t>
            </a:r>
          </a:p>
        </p:txBody>
      </p:sp>
      <p:pic>
        <p:nvPicPr>
          <p:cNvPr id="11" name="Picture 10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19711" y="4084028"/>
            <a:ext cx="2168368" cy="22045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2" name="Right Arrow 11"/>
          <p:cNvSpPr/>
          <p:nvPr/>
        </p:nvSpPr>
        <p:spPr>
          <a:xfrm rot="5400000">
            <a:off x="6566392" y="3616203"/>
            <a:ext cx="1065438"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
        <p:nvSpPr>
          <p:cNvPr id="13" name="Right Arrow 12"/>
          <p:cNvSpPr/>
          <p:nvPr/>
        </p:nvSpPr>
        <p:spPr>
          <a:xfrm rot="10800000">
            <a:off x="4483603" y="4838275"/>
            <a:ext cx="1560179" cy="970225"/>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Tree>
    <p:extLst>
      <p:ext uri="{BB962C8B-B14F-4D97-AF65-F5344CB8AC3E}">
        <p14:creationId xmlns:p14="http://schemas.microsoft.com/office/powerpoint/2010/main" val="1031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right)">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0-#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10" grpId="0"/>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sp>
        <p:nvSpPr>
          <p:cNvPr id="9" name="Title 8"/>
          <p:cNvSpPr>
            <a:spLocks noGrp="1"/>
          </p:cNvSpPr>
          <p:nvPr>
            <p:ph type="title"/>
          </p:nvPr>
        </p:nvSpPr>
        <p:spPr/>
        <p:txBody>
          <a:bodyPr/>
          <a:lstStyle/>
          <a:p>
            <a:r>
              <a:rPr lang="en-US" dirty="0" smtClean="0"/>
              <a:t>Approaches – The Choices</a:t>
            </a:r>
            <a:endParaRPr lang="en-US" dirty="0"/>
          </a:p>
        </p:txBody>
      </p:sp>
    </p:spTree>
    <p:extLst>
      <p:ext uri="{BB962C8B-B14F-4D97-AF65-F5344CB8AC3E}">
        <p14:creationId xmlns:p14="http://schemas.microsoft.com/office/powerpoint/2010/main" val="159272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low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750" y="1533210"/>
            <a:ext cx="5001765" cy="3665416"/>
          </a:xfrm>
          <a:prstGeom prst="rect">
            <a:avLst/>
          </a:prstGeom>
        </p:spPr>
      </p:pic>
      <p:sp>
        <p:nvSpPr>
          <p:cNvPr id="2" name="Title 1"/>
          <p:cNvSpPr>
            <a:spLocks noGrp="1"/>
          </p:cNvSpPr>
          <p:nvPr>
            <p:ph type="title"/>
          </p:nvPr>
        </p:nvSpPr>
        <p:spPr/>
        <p:txBody>
          <a:bodyPr/>
          <a:lstStyle/>
          <a:p>
            <a:r>
              <a:rPr lang="en-US" dirty="0" smtClean="0"/>
              <a:t>Flower Arranging</a:t>
            </a:r>
            <a:endParaRPr lang="en-US" dirty="0"/>
          </a:p>
        </p:txBody>
      </p:sp>
      <p:sp>
        <p:nvSpPr>
          <p:cNvPr id="4" name="Content Placeholder 3"/>
          <p:cNvSpPr>
            <a:spLocks noGrp="1"/>
          </p:cNvSpPr>
          <p:nvPr>
            <p:ph sz="half" idx="2"/>
          </p:nvPr>
        </p:nvSpPr>
        <p:spPr/>
        <p:txBody>
          <a:bodyPr>
            <a:normAutofit/>
          </a:bodyPr>
          <a:lstStyle/>
          <a:p>
            <a:pPr>
              <a:buFont typeface="Arial" charset="0"/>
              <a:buChar char="•"/>
            </a:pPr>
            <a:r>
              <a:rPr lang="en-US" sz="1846" dirty="0"/>
              <a:t>Take some nice looking components and arrange that to build a bigger thing</a:t>
            </a:r>
          </a:p>
          <a:p>
            <a:pPr>
              <a:buFont typeface="Arial" charset="0"/>
              <a:buChar char="•"/>
            </a:pPr>
            <a:r>
              <a:rPr lang="en-US" sz="1846" dirty="0"/>
              <a:t>Benefits</a:t>
            </a:r>
          </a:p>
          <a:p>
            <a:pPr lvl="1">
              <a:buFont typeface="Arial" charset="0"/>
              <a:buChar char="•"/>
            </a:pPr>
            <a:r>
              <a:rPr lang="en-US" sz="1477" dirty="0"/>
              <a:t>Uses know and trusted components</a:t>
            </a:r>
          </a:p>
          <a:p>
            <a:pPr lvl="1">
              <a:buFont typeface="Arial" charset="0"/>
              <a:buChar char="•"/>
            </a:pPr>
            <a:r>
              <a:rPr lang="en-US" sz="1477" dirty="0"/>
              <a:t>Good fun</a:t>
            </a:r>
          </a:p>
          <a:p>
            <a:pPr>
              <a:buFont typeface="Arial" charset="0"/>
              <a:buChar char="•"/>
            </a:pPr>
            <a:r>
              <a:rPr lang="en-US" sz="1846" dirty="0"/>
              <a:t>Issues</a:t>
            </a:r>
          </a:p>
          <a:p>
            <a:pPr lvl="1">
              <a:buFont typeface="Arial" charset="0"/>
              <a:buChar char="•"/>
            </a:pPr>
            <a:r>
              <a:rPr lang="en-US" sz="1477" dirty="0"/>
              <a:t>Unexpected behaviour</a:t>
            </a:r>
          </a:p>
          <a:p>
            <a:pPr lvl="1">
              <a:buFont typeface="Arial" charset="0"/>
              <a:buChar char="•"/>
            </a:pPr>
            <a:r>
              <a:rPr lang="en-US" sz="1477" dirty="0"/>
              <a:t>Relies on luck (can be mitigated by analysis i.e. design </a:t>
            </a:r>
            <a:r>
              <a:rPr lang="en-US" sz="1477" dirty="0" err="1"/>
              <a:t>analyse</a:t>
            </a:r>
            <a:r>
              <a:rPr lang="en-US" sz="1477" dirty="0"/>
              <a:t> redesign </a:t>
            </a:r>
            <a:r>
              <a:rPr lang="en-US" sz="1477" dirty="0" err="1"/>
              <a:t>analyse</a:t>
            </a:r>
            <a:r>
              <a:rPr lang="en-US" sz="1477" dirty="0"/>
              <a:t>, re-redesign </a:t>
            </a:r>
            <a:r>
              <a:rPr lang="en-US" sz="1477" dirty="0" err="1"/>
              <a:t>analyse</a:t>
            </a:r>
            <a:r>
              <a:rPr lang="en-US" sz="1477" dirty="0"/>
              <a:t>) – therefore costly</a:t>
            </a:r>
          </a:p>
        </p:txBody>
      </p:sp>
    </p:spTree>
    <p:extLst>
      <p:ext uri="{BB962C8B-B14F-4D97-AF65-F5344CB8AC3E}">
        <p14:creationId xmlns:p14="http://schemas.microsoft.com/office/powerpoint/2010/main" val="5247929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Phantom_FGR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4137" y="1491244"/>
            <a:ext cx="3852623" cy="21791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p:cNvPicPr/>
          <p:nvPr/>
        </p:nvPicPr>
        <p:blipFill>
          <a:blip r:embed="rId3">
            <a:extLst>
              <a:ext uri="{28A0092B-C50C-407E-A947-70E740481C1C}">
                <a14:useLocalDpi xmlns:a14="http://schemas.microsoft.com/office/drawing/2010/main" val="0"/>
              </a:ext>
            </a:extLst>
          </a:blip>
          <a:stretch>
            <a:fillRect/>
          </a:stretch>
        </p:blipFill>
        <p:spPr>
          <a:xfrm>
            <a:off x="3972055" y="2746303"/>
            <a:ext cx="3485891" cy="2347270"/>
          </a:xfrm>
          <a:prstGeom prst="rect">
            <a:avLst/>
          </a:prstGeom>
        </p:spPr>
      </p:pic>
    </p:spTree>
    <p:extLst>
      <p:ext uri="{BB962C8B-B14F-4D97-AF65-F5344CB8AC3E}">
        <p14:creationId xmlns:p14="http://schemas.microsoft.com/office/powerpoint/2010/main" val="47987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820274"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grpSp>
        <p:nvGrpSpPr>
          <p:cNvPr id="6" name="Group 5"/>
          <p:cNvGrpSpPr/>
          <p:nvPr/>
        </p:nvGrpSpPr>
        <p:grpSpPr>
          <a:xfrm>
            <a:off x="4318780" y="3459397"/>
            <a:ext cx="1709972" cy="1560481"/>
            <a:chOff x="3895544" y="2407833"/>
            <a:chExt cx="1709972" cy="1690521"/>
          </a:xfrm>
        </p:grpSpPr>
        <p:sp>
          <p:nvSpPr>
            <p:cNvPr id="41" name="Oval 40"/>
            <p:cNvSpPr/>
            <p:nvPr/>
          </p:nvSpPr>
          <p:spPr>
            <a:xfrm>
              <a:off x="3895544" y="2407833"/>
              <a:ext cx="1709972" cy="1690521"/>
            </a:xfrm>
            <a:prstGeom prst="ellipse">
              <a:avLst/>
            </a:prstGeom>
            <a:gradFill flip="none" rotWithShape="1">
              <a:gsLst>
                <a:gs pos="0">
                  <a:schemeClr val="accent4">
                    <a:tint val="100000"/>
                    <a:shade val="100000"/>
                    <a:satMod val="130000"/>
                    <a:alpha val="44000"/>
                  </a:schemeClr>
                </a:gs>
                <a:gs pos="100000">
                  <a:schemeClr val="accent4">
                    <a:tint val="50000"/>
                    <a:shade val="100000"/>
                    <a:satMod val="350000"/>
                    <a:alpha val="44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62"/>
            </a:p>
          </p:txBody>
        </p:sp>
        <p:sp>
          <p:nvSpPr>
            <p:cNvPr id="34" name="TextBox 33"/>
            <p:cNvSpPr txBox="1"/>
            <p:nvPr/>
          </p:nvSpPr>
          <p:spPr>
            <a:xfrm>
              <a:off x="4150987" y="3174123"/>
              <a:ext cx="1147558" cy="346276"/>
            </a:xfrm>
            <a:prstGeom prst="rect">
              <a:avLst/>
            </a:prstGeom>
            <a:noFill/>
          </p:spPr>
          <p:txBody>
            <a:bodyPr wrap="none" rtlCol="0">
              <a:spAutoFit/>
            </a:bodyPr>
            <a:lstStyle/>
            <a:p>
              <a:r>
                <a:rPr lang="en-US" sz="1477" dirty="0"/>
                <a:t>Evolutionary</a:t>
              </a:r>
            </a:p>
          </p:txBody>
        </p:sp>
      </p:grpSp>
      <p:sp>
        <p:nvSpPr>
          <p:cNvPr id="9" name="Title 8"/>
          <p:cNvSpPr>
            <a:spLocks noGrp="1"/>
          </p:cNvSpPr>
          <p:nvPr>
            <p:ph type="title"/>
          </p:nvPr>
        </p:nvSpPr>
        <p:spPr/>
        <p:txBody>
          <a:bodyPr/>
          <a:lstStyle/>
          <a:p>
            <a:r>
              <a:rPr lang="en-US" dirty="0" smtClean="0"/>
              <a:t>Approaches – The Choices</a:t>
            </a:r>
            <a:endParaRPr lang="en-US" dirty="0"/>
          </a:p>
        </p:txBody>
      </p:sp>
    </p:spTree>
    <p:extLst>
      <p:ext uri="{BB962C8B-B14F-4D97-AF65-F5344CB8AC3E}">
        <p14:creationId xmlns:p14="http://schemas.microsoft.com/office/powerpoint/2010/main" val="142883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a:t>
            </a:r>
            <a:endParaRPr lang="en-US" dirty="0"/>
          </a:p>
        </p:txBody>
      </p:sp>
      <p:pic>
        <p:nvPicPr>
          <p:cNvPr id="5" name="Content Placeholder 4" descr="Original911-2013.jpg"/>
          <p:cNvPicPr>
            <a:picLocks noGrp="1" noChangeAspect="1"/>
          </p:cNvPicPr>
          <p:nvPr>
            <p:ph sz="half" idx="1"/>
          </p:nvPr>
        </p:nvPicPr>
        <p:blipFill>
          <a:blip r:embed="rId2">
            <a:extLst>
              <a:ext uri="{28A0092B-C50C-407E-A947-70E740481C1C}">
                <a14:useLocalDpi xmlns:a14="http://schemas.microsoft.com/office/drawing/2010/main" val="0"/>
              </a:ext>
            </a:extLst>
          </a:blip>
          <a:srcRect l="24886" r="24886"/>
          <a:stretch>
            <a:fillRect/>
          </a:stretch>
        </p:blipFill>
        <p:spPr/>
      </p:pic>
      <p:sp>
        <p:nvSpPr>
          <p:cNvPr id="4" name="Content Placeholder 3"/>
          <p:cNvSpPr>
            <a:spLocks noGrp="1"/>
          </p:cNvSpPr>
          <p:nvPr>
            <p:ph sz="half" idx="2"/>
          </p:nvPr>
        </p:nvSpPr>
        <p:spPr/>
        <p:txBody>
          <a:bodyPr>
            <a:normAutofit/>
          </a:bodyPr>
          <a:lstStyle/>
          <a:p>
            <a:pPr>
              <a:buFont typeface="Arial" charset="0"/>
              <a:buChar char="•"/>
            </a:pPr>
            <a:r>
              <a:rPr lang="en-US" sz="1846" dirty="0"/>
              <a:t>Successive modifications to an existing design quite often involving replacing one or more sub-systems</a:t>
            </a:r>
          </a:p>
          <a:p>
            <a:pPr>
              <a:buFont typeface="Arial" charset="0"/>
              <a:buChar char="•"/>
            </a:pPr>
            <a:r>
              <a:rPr lang="en-US" sz="1846" dirty="0"/>
              <a:t>Benefits</a:t>
            </a:r>
          </a:p>
          <a:p>
            <a:pPr lvl="1">
              <a:buFont typeface="Arial" charset="0"/>
              <a:buChar char="•"/>
            </a:pPr>
            <a:r>
              <a:rPr lang="en-US" sz="1477" dirty="0"/>
              <a:t>Perceived as tried and tested – trustworthy</a:t>
            </a:r>
          </a:p>
          <a:p>
            <a:pPr lvl="1">
              <a:buFont typeface="Arial" charset="0"/>
              <a:buChar char="•"/>
            </a:pPr>
            <a:r>
              <a:rPr lang="en-US" sz="1477" dirty="0"/>
              <a:t>Continuous improvement</a:t>
            </a:r>
          </a:p>
          <a:p>
            <a:pPr>
              <a:buFont typeface="Arial" charset="0"/>
              <a:buChar char="•"/>
            </a:pPr>
            <a:r>
              <a:rPr lang="en-US" sz="1846" dirty="0"/>
              <a:t>Issues</a:t>
            </a:r>
          </a:p>
          <a:p>
            <a:pPr lvl="1">
              <a:buFont typeface="Arial" charset="0"/>
              <a:buChar char="•"/>
            </a:pPr>
            <a:r>
              <a:rPr lang="en-US" sz="1477" dirty="0"/>
              <a:t>Improvements are incremental – limited opportunity for step change</a:t>
            </a:r>
          </a:p>
          <a:p>
            <a:pPr lvl="1">
              <a:buFont typeface="Arial" charset="0"/>
              <a:buChar char="•"/>
            </a:pPr>
            <a:r>
              <a:rPr lang="en-US" sz="1477" dirty="0"/>
              <a:t>Shortfalls in performance due to unexpected interactions</a:t>
            </a:r>
          </a:p>
        </p:txBody>
      </p:sp>
    </p:spTree>
    <p:extLst>
      <p:ext uri="{BB962C8B-B14F-4D97-AF65-F5344CB8AC3E}">
        <p14:creationId xmlns:p14="http://schemas.microsoft.com/office/powerpoint/2010/main" val="12972173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 </a:t>
            </a:r>
            <a:r>
              <a:rPr lang="en-US" dirty="0"/>
              <a:t>S</a:t>
            </a:r>
            <a:r>
              <a:rPr lang="en-US" dirty="0" smtClean="0"/>
              <a:t>pecial </a:t>
            </a:r>
            <a:r>
              <a:rPr lang="en-US" dirty="0"/>
              <a:t>M</a:t>
            </a:r>
            <a:r>
              <a:rPr lang="en-US" dirty="0" smtClean="0"/>
              <a:t>ention</a:t>
            </a:r>
            <a:endParaRPr lang="en-US" dirty="0"/>
          </a:p>
        </p:txBody>
      </p:sp>
      <p:sp>
        <p:nvSpPr>
          <p:cNvPr id="9" name="Content Placeholder 8"/>
          <p:cNvSpPr>
            <a:spLocks noGrp="1"/>
          </p:cNvSpPr>
          <p:nvPr>
            <p:ph sz="half" idx="2"/>
          </p:nvPr>
        </p:nvSpPr>
        <p:spPr/>
        <p:txBody>
          <a:bodyPr>
            <a:normAutofit fontScale="92500" lnSpcReduction="10000"/>
          </a:bodyPr>
          <a:lstStyle/>
          <a:p>
            <a:pPr marL="0" indent="0">
              <a:buSzPct val="109000"/>
              <a:buNone/>
            </a:pPr>
            <a:r>
              <a:rPr lang="en-US" dirty="0"/>
              <a:t>The Volkswagen Group comprises 12 principal vehicle manufacturers and their corresponding marques:</a:t>
            </a:r>
            <a:endParaRPr lang="en-GB" dirty="0"/>
          </a:p>
          <a:p>
            <a:pPr marL="474796" indent="-474796">
              <a:buSzPct val="87000"/>
              <a:buFont typeface="+mj-lt"/>
              <a:buAutoNum type="arabicPeriod"/>
            </a:pPr>
            <a:r>
              <a:rPr lang="en-US" dirty="0"/>
              <a:t>AUDI AG</a:t>
            </a:r>
            <a:endParaRPr lang="en-GB" dirty="0"/>
          </a:p>
          <a:p>
            <a:pPr marL="474796" indent="-474796">
              <a:buSzPct val="87000"/>
              <a:buFont typeface="+mj-lt"/>
              <a:buAutoNum type="arabicPeriod"/>
            </a:pPr>
            <a:r>
              <a:rPr lang="en-US" dirty="0"/>
              <a:t>Lamborghini </a:t>
            </a:r>
            <a:r>
              <a:rPr lang="en-US" dirty="0" err="1"/>
              <a:t>S.p.A</a:t>
            </a:r>
            <a:r>
              <a:rPr lang="en-US" dirty="0"/>
              <a:t>.</a:t>
            </a:r>
            <a:endParaRPr lang="en-GB" dirty="0"/>
          </a:p>
          <a:p>
            <a:pPr marL="474796" indent="-474796">
              <a:buSzPct val="87000"/>
              <a:buFont typeface="+mj-lt"/>
              <a:buAutoNum type="arabicPeriod"/>
            </a:pPr>
            <a:r>
              <a:rPr lang="en-US" dirty="0"/>
              <a:t>Bentley Motors Ltd </a:t>
            </a:r>
            <a:endParaRPr lang="en-GB" dirty="0"/>
          </a:p>
          <a:p>
            <a:pPr marL="474796" indent="-474796">
              <a:buSzPct val="87000"/>
              <a:buFont typeface="+mj-lt"/>
              <a:buAutoNum type="arabicPeriod"/>
            </a:pPr>
            <a:r>
              <a:rPr lang="en-US" dirty="0"/>
              <a:t>Bugatti Automobiles S.A.S.</a:t>
            </a:r>
            <a:endParaRPr lang="en-GB" dirty="0"/>
          </a:p>
          <a:p>
            <a:pPr marL="474796" indent="-474796">
              <a:buSzPct val="87000"/>
              <a:buFont typeface="+mj-lt"/>
              <a:buAutoNum type="arabicPeriod"/>
            </a:pPr>
            <a:r>
              <a:rPr lang="en-US" dirty="0"/>
              <a:t>Porsche AG, </a:t>
            </a:r>
            <a:endParaRPr lang="en-GB" dirty="0"/>
          </a:p>
          <a:p>
            <a:pPr marL="474796" indent="-474796">
              <a:buSzPct val="87000"/>
              <a:buFont typeface="+mj-lt"/>
              <a:buAutoNum type="arabicPeriod"/>
            </a:pPr>
            <a:r>
              <a:rPr lang="en-US" dirty="0"/>
              <a:t>Ducati Motor Holding </a:t>
            </a:r>
            <a:r>
              <a:rPr lang="en-US" dirty="0" err="1"/>
              <a:t>S.p.A</a:t>
            </a:r>
            <a:r>
              <a:rPr lang="en-US" dirty="0"/>
              <a:t>.</a:t>
            </a:r>
            <a:endParaRPr lang="en-GB" dirty="0"/>
          </a:p>
          <a:p>
            <a:pPr marL="474796" indent="-474796">
              <a:buSzPct val="87000"/>
              <a:buFont typeface="+mj-lt"/>
              <a:buAutoNum type="arabicPeriod"/>
            </a:pPr>
            <a:r>
              <a:rPr lang="en-US" dirty="0"/>
              <a:t>MAN SE,.</a:t>
            </a:r>
            <a:endParaRPr lang="en-GB" dirty="0"/>
          </a:p>
          <a:p>
            <a:pPr marL="474796" indent="-474796">
              <a:buSzPct val="87000"/>
              <a:buFont typeface="+mj-lt"/>
              <a:buAutoNum type="arabicPeriod"/>
            </a:pPr>
            <a:r>
              <a:rPr lang="en-US" dirty="0" err="1"/>
              <a:t>Scania</a:t>
            </a:r>
            <a:r>
              <a:rPr lang="en-US" dirty="0"/>
              <a:t> AB </a:t>
            </a:r>
            <a:endParaRPr lang="en-GB" dirty="0"/>
          </a:p>
          <a:p>
            <a:pPr marL="474796" indent="-474796">
              <a:buSzPct val="87000"/>
              <a:buFont typeface="+mj-lt"/>
              <a:buAutoNum type="arabicPeriod"/>
            </a:pPr>
            <a:r>
              <a:rPr lang="en-US" dirty="0"/>
              <a:t>SEAT, S.A. </a:t>
            </a:r>
            <a:endParaRPr lang="en-GB" dirty="0"/>
          </a:p>
          <a:p>
            <a:pPr marL="474796" indent="-474796">
              <a:buSzPct val="87000"/>
              <a:buFont typeface="+mj-lt"/>
              <a:buAutoNum type="arabicPeriod"/>
            </a:pPr>
            <a:r>
              <a:rPr lang="en-US" dirty="0" err="1"/>
              <a:t>Škoda</a:t>
            </a:r>
            <a:r>
              <a:rPr lang="en-US" dirty="0"/>
              <a:t> </a:t>
            </a:r>
            <a:r>
              <a:rPr lang="en-US" dirty="0" err="1"/>
              <a:t>automobilová</a:t>
            </a:r>
            <a:r>
              <a:rPr lang="en-US" dirty="0"/>
              <a:t> </a:t>
            </a:r>
            <a:r>
              <a:rPr lang="en-US" dirty="0" err="1"/>
              <a:t>a.s</a:t>
            </a:r>
            <a:r>
              <a:rPr lang="en-US" dirty="0"/>
              <a:t>.</a:t>
            </a:r>
            <a:endParaRPr lang="en-GB" dirty="0"/>
          </a:p>
          <a:p>
            <a:pPr marL="474796" indent="-474796">
              <a:buSzPct val="87000"/>
              <a:buFont typeface="+mj-lt"/>
              <a:buAutoNum type="arabicPeriod"/>
            </a:pPr>
            <a:r>
              <a:rPr lang="en-US" dirty="0"/>
              <a:t>Volkswagen Commercial Vehicles </a:t>
            </a:r>
            <a:endParaRPr lang="en-GB" dirty="0"/>
          </a:p>
          <a:p>
            <a:pPr marL="474796" indent="-474796">
              <a:buSzPct val="87000"/>
              <a:buFont typeface="+mj-lt"/>
              <a:buAutoNum type="arabicPeriod"/>
            </a:pPr>
            <a:r>
              <a:rPr lang="en-US" dirty="0"/>
              <a:t>Volkswagen Passenger Cars</a:t>
            </a:r>
            <a:endParaRPr lang="en-GB" dirty="0"/>
          </a:p>
          <a:p>
            <a:endParaRPr lang="en-US" dirty="0"/>
          </a:p>
        </p:txBody>
      </p:sp>
      <p:pic>
        <p:nvPicPr>
          <p:cNvPr id="7" name="Picture 6" descr="_85817919_european_emissions_testing_62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091" y="1471737"/>
            <a:ext cx="3959922" cy="3674350"/>
          </a:xfrm>
          <a:prstGeom prst="rect">
            <a:avLst/>
          </a:prstGeom>
        </p:spPr>
      </p:pic>
    </p:spTree>
    <p:extLst>
      <p:ext uri="{BB962C8B-B14F-4D97-AF65-F5344CB8AC3E}">
        <p14:creationId xmlns:p14="http://schemas.microsoft.com/office/powerpoint/2010/main" val="10778154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dirty="0" smtClean="0">
                <a:latin typeface="Arial" charset="0"/>
              </a:rPr>
              <a:t>Evolutionary</a:t>
            </a:r>
            <a:endParaRPr lang="en-US" dirty="0">
              <a:latin typeface="Arial" charset="0"/>
            </a:endParaRPr>
          </a:p>
        </p:txBody>
      </p:sp>
      <p:sp>
        <p:nvSpPr>
          <p:cNvPr id="3" name="Rectangle 2"/>
          <p:cNvSpPr/>
          <p:nvPr/>
        </p:nvSpPr>
        <p:spPr>
          <a:xfrm>
            <a:off x="1295636" y="1168682"/>
            <a:ext cx="1727514" cy="904902"/>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84253" tIns="42126" rIns="84253" bIns="42126" rtlCol="0" anchor="ctr"/>
          <a:lstStyle/>
          <a:p>
            <a:pPr algn="ctr"/>
            <a:endParaRPr lang="en-US" sz="1662"/>
          </a:p>
        </p:txBody>
      </p:sp>
      <p:pic>
        <p:nvPicPr>
          <p:cNvPr id="4" name="Picture 3" descr="nokia_phon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866" y="1855689"/>
            <a:ext cx="4689231" cy="3458308"/>
          </a:xfrm>
          <a:prstGeom prst="rect">
            <a:avLst/>
          </a:prstGeom>
        </p:spPr>
      </p:pic>
      <p:cxnSp>
        <p:nvCxnSpPr>
          <p:cNvPr id="10" name="Straight Arrow Connector 9"/>
          <p:cNvCxnSpPr/>
          <p:nvPr/>
        </p:nvCxnSpPr>
        <p:spPr>
          <a:xfrm>
            <a:off x="323413" y="2628692"/>
            <a:ext cx="8297567" cy="194044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5473173" y="4814176"/>
            <a:ext cx="3151383" cy="859659"/>
          </a:xfrm>
          <a:prstGeom prst="rect">
            <a:avLst/>
          </a:prstGeom>
        </p:spPr>
        <p:txBody>
          <a:bodyPr wrap="square">
            <a:spAutoFit/>
          </a:bodyPr>
          <a:lstStyle/>
          <a:p>
            <a:r>
              <a:rPr lang="en-US" sz="1662" dirty="0"/>
              <a:t>In September 2013, Microsoft announced that it would acquire Nokia's mobile phone business</a:t>
            </a:r>
          </a:p>
        </p:txBody>
      </p:sp>
      <p:cxnSp>
        <p:nvCxnSpPr>
          <p:cNvPr id="6" name="Straight Connector 5"/>
          <p:cNvCxnSpPr/>
          <p:nvPr/>
        </p:nvCxnSpPr>
        <p:spPr>
          <a:xfrm flipV="1">
            <a:off x="300866" y="1197390"/>
            <a:ext cx="6390815" cy="1338188"/>
          </a:xfrm>
          <a:prstGeom prst="line">
            <a:avLst/>
          </a:prstGeom>
          <a:ln w="57150" cmpd="sng">
            <a:solidFill>
              <a:srgbClr val="800000"/>
            </a:solidFill>
            <a:prstDash val="sysDash"/>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6691681" y="1207763"/>
            <a:ext cx="1639202" cy="3651491"/>
          </a:xfrm>
          <a:prstGeom prst="straightConnector1">
            <a:avLst/>
          </a:prstGeom>
          <a:ln w="57150" cmpd="sng">
            <a:solidFill>
              <a:srgbClr val="800000"/>
            </a:solidFill>
            <a:prstDash val="sysDash"/>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rot="824659">
            <a:off x="5635709" y="3590087"/>
            <a:ext cx="518219" cy="348109"/>
          </a:xfrm>
          <a:prstGeom prst="rect">
            <a:avLst/>
          </a:prstGeom>
          <a:noFill/>
        </p:spPr>
        <p:txBody>
          <a:bodyPr wrap="none" rtlCol="0">
            <a:spAutoFit/>
          </a:bodyPr>
          <a:lstStyle/>
          <a:p>
            <a:r>
              <a:rPr lang="en-US" sz="1662" dirty="0"/>
              <a:t>Size</a:t>
            </a:r>
          </a:p>
        </p:txBody>
      </p:sp>
      <p:sp>
        <p:nvSpPr>
          <p:cNvPr id="15" name="TextBox 14"/>
          <p:cNvSpPr txBox="1"/>
          <p:nvPr/>
        </p:nvSpPr>
        <p:spPr>
          <a:xfrm>
            <a:off x="7444464" y="2448039"/>
            <a:ext cx="623889" cy="348109"/>
          </a:xfrm>
          <a:prstGeom prst="rect">
            <a:avLst/>
          </a:prstGeom>
          <a:noFill/>
        </p:spPr>
        <p:txBody>
          <a:bodyPr wrap="none" rtlCol="0">
            <a:spAutoFit/>
          </a:bodyPr>
          <a:lstStyle/>
          <a:p>
            <a:r>
              <a:rPr lang="en-US" sz="1662" dirty="0">
                <a:solidFill>
                  <a:srgbClr val="800000"/>
                </a:solidFill>
              </a:rPr>
              <a:t>Sales</a:t>
            </a:r>
          </a:p>
        </p:txBody>
      </p:sp>
      <p:sp>
        <p:nvSpPr>
          <p:cNvPr id="16" name="Rounded Rectangular Callout 15"/>
          <p:cNvSpPr/>
          <p:nvPr/>
        </p:nvSpPr>
        <p:spPr>
          <a:xfrm>
            <a:off x="7542406" y="471240"/>
            <a:ext cx="1234589" cy="736523"/>
          </a:xfrm>
          <a:prstGeom prst="wedgeRoundRectCallout">
            <a:avLst>
              <a:gd name="adj1" fmla="val -109068"/>
              <a:gd name="adj2" fmla="val 48416"/>
              <a:gd name="adj3" fmla="val 16667"/>
            </a:avLst>
          </a:prstGeom>
          <a:solidFill>
            <a:srgbClr val="80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662" dirty="0"/>
              <a:t>2007</a:t>
            </a:r>
          </a:p>
        </p:txBody>
      </p:sp>
    </p:spTree>
    <p:extLst>
      <p:ext uri="{BB962C8B-B14F-4D97-AF65-F5344CB8AC3E}">
        <p14:creationId xmlns:p14="http://schemas.microsoft.com/office/powerpoint/2010/main" val="8192351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035796" y="2375942"/>
            <a:ext cx="1709972" cy="1560481"/>
            <a:chOff x="2612560" y="1234090"/>
            <a:chExt cx="1709972" cy="1690521"/>
          </a:xfrm>
        </p:grpSpPr>
        <p:sp>
          <p:nvSpPr>
            <p:cNvPr id="35" name="Oval 34"/>
            <p:cNvSpPr/>
            <p:nvPr/>
          </p:nvSpPr>
          <p:spPr>
            <a:xfrm>
              <a:off x="2612560" y="1234090"/>
              <a:ext cx="1709972" cy="1690521"/>
            </a:xfrm>
            <a:prstGeom prst="ellipse">
              <a:avLst/>
            </a:prstGeom>
            <a:gradFill flip="none" rotWithShape="1">
              <a:gsLst>
                <a:gs pos="0">
                  <a:schemeClr val="accent2">
                    <a:tint val="100000"/>
                    <a:shade val="100000"/>
                    <a:satMod val="130000"/>
                    <a:alpha val="51000"/>
                  </a:schemeClr>
                </a:gs>
                <a:gs pos="100000">
                  <a:schemeClr val="accent2">
                    <a:tint val="50000"/>
                    <a:shade val="100000"/>
                    <a:satMod val="350000"/>
                    <a:alpha val="51000"/>
                  </a:schemeClr>
                </a:gs>
              </a:gsLst>
              <a:lin ang="16200000" scaled="0"/>
              <a:tileRect/>
            </a:gra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662"/>
            </a:p>
          </p:txBody>
        </p:sp>
        <p:sp>
          <p:nvSpPr>
            <p:cNvPr id="31" name="TextBox 30"/>
            <p:cNvSpPr txBox="1"/>
            <p:nvPr/>
          </p:nvSpPr>
          <p:spPr>
            <a:xfrm>
              <a:off x="2763778" y="1848069"/>
              <a:ext cx="1237005" cy="346276"/>
            </a:xfrm>
            <a:prstGeom prst="rect">
              <a:avLst/>
            </a:prstGeom>
            <a:noFill/>
          </p:spPr>
          <p:txBody>
            <a:bodyPr wrap="none" rtlCol="0">
              <a:spAutoFit/>
            </a:bodyPr>
            <a:lstStyle/>
            <a:p>
              <a:r>
                <a:rPr lang="en-US" sz="1477" dirty="0"/>
                <a:t>Photocopying</a:t>
              </a:r>
            </a:p>
          </p:txBody>
        </p:sp>
      </p:grpSp>
      <p:grpSp>
        <p:nvGrpSpPr>
          <p:cNvPr id="5" name="Group 4"/>
          <p:cNvGrpSpPr/>
          <p:nvPr/>
        </p:nvGrpSpPr>
        <p:grpSpPr>
          <a:xfrm>
            <a:off x="3097209" y="3459397"/>
            <a:ext cx="1709972" cy="1560481"/>
            <a:chOff x="2673973" y="2407833"/>
            <a:chExt cx="1709972" cy="1690521"/>
          </a:xfrm>
        </p:grpSpPr>
        <p:sp>
          <p:nvSpPr>
            <p:cNvPr id="38" name="Oval 37"/>
            <p:cNvSpPr/>
            <p:nvPr/>
          </p:nvSpPr>
          <p:spPr>
            <a:xfrm>
              <a:off x="2673973" y="2407833"/>
              <a:ext cx="1709972" cy="1690521"/>
            </a:xfrm>
            <a:prstGeom prst="ellipse">
              <a:avLst/>
            </a:prstGeom>
            <a:gradFill flip="none" rotWithShape="1">
              <a:gsLst>
                <a:gs pos="0">
                  <a:schemeClr val="accent3">
                    <a:tint val="100000"/>
                    <a:shade val="100000"/>
                    <a:satMod val="130000"/>
                    <a:alpha val="48000"/>
                  </a:schemeClr>
                </a:gs>
                <a:gs pos="100000">
                  <a:schemeClr val="accent3">
                    <a:tint val="50000"/>
                    <a:shade val="100000"/>
                    <a:satMod val="350000"/>
                    <a:alpha val="48000"/>
                  </a:schemeClr>
                </a:gs>
              </a:gsLst>
              <a:lin ang="16200000" scaled="0"/>
              <a:tileRect/>
            </a:gra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662"/>
            </a:p>
          </p:txBody>
        </p:sp>
        <p:sp>
          <p:nvSpPr>
            <p:cNvPr id="33" name="TextBox 32"/>
            <p:cNvSpPr txBox="1"/>
            <p:nvPr/>
          </p:nvSpPr>
          <p:spPr>
            <a:xfrm>
              <a:off x="2992963" y="3075350"/>
              <a:ext cx="934295" cy="592524"/>
            </a:xfrm>
            <a:prstGeom prst="rect">
              <a:avLst/>
            </a:prstGeom>
            <a:noFill/>
          </p:spPr>
          <p:txBody>
            <a:bodyPr wrap="none" rtlCol="0">
              <a:spAutoFit/>
            </a:bodyPr>
            <a:lstStyle/>
            <a:p>
              <a:pPr algn="ctr"/>
              <a:r>
                <a:rPr lang="en-US" sz="1477" dirty="0"/>
                <a:t>Flower </a:t>
              </a:r>
            </a:p>
            <a:p>
              <a:pPr algn="ctr"/>
              <a:r>
                <a:rPr lang="en-US" sz="1477" dirty="0"/>
                <a:t>Arranging</a:t>
              </a:r>
            </a:p>
          </p:txBody>
        </p:sp>
      </p:grpSp>
      <p:grpSp>
        <p:nvGrpSpPr>
          <p:cNvPr id="6" name="Group 5"/>
          <p:cNvGrpSpPr/>
          <p:nvPr/>
        </p:nvGrpSpPr>
        <p:grpSpPr>
          <a:xfrm>
            <a:off x="4417654" y="3459397"/>
            <a:ext cx="1709972" cy="1560481"/>
            <a:chOff x="3895544" y="2407833"/>
            <a:chExt cx="1709972" cy="1690521"/>
          </a:xfrm>
        </p:grpSpPr>
        <p:sp>
          <p:nvSpPr>
            <p:cNvPr id="41" name="Oval 40"/>
            <p:cNvSpPr/>
            <p:nvPr/>
          </p:nvSpPr>
          <p:spPr>
            <a:xfrm>
              <a:off x="3895544" y="2407833"/>
              <a:ext cx="1709972" cy="1690521"/>
            </a:xfrm>
            <a:prstGeom prst="ellipse">
              <a:avLst/>
            </a:prstGeom>
            <a:gradFill flip="none" rotWithShape="1">
              <a:gsLst>
                <a:gs pos="0">
                  <a:schemeClr val="accent4">
                    <a:tint val="100000"/>
                    <a:shade val="100000"/>
                    <a:satMod val="130000"/>
                    <a:alpha val="44000"/>
                  </a:schemeClr>
                </a:gs>
                <a:gs pos="100000">
                  <a:schemeClr val="accent4">
                    <a:tint val="50000"/>
                    <a:shade val="100000"/>
                    <a:satMod val="350000"/>
                    <a:alpha val="44000"/>
                  </a:schemeClr>
                </a:gs>
              </a:gsLst>
              <a:lin ang="16200000" scaled="0"/>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62"/>
            </a:p>
          </p:txBody>
        </p:sp>
        <p:sp>
          <p:nvSpPr>
            <p:cNvPr id="34" name="TextBox 33"/>
            <p:cNvSpPr txBox="1"/>
            <p:nvPr/>
          </p:nvSpPr>
          <p:spPr>
            <a:xfrm>
              <a:off x="4150987" y="3174123"/>
              <a:ext cx="1147558" cy="346276"/>
            </a:xfrm>
            <a:prstGeom prst="rect">
              <a:avLst/>
            </a:prstGeom>
            <a:noFill/>
          </p:spPr>
          <p:txBody>
            <a:bodyPr wrap="none" rtlCol="0">
              <a:spAutoFit/>
            </a:bodyPr>
            <a:lstStyle/>
            <a:p>
              <a:r>
                <a:rPr lang="en-US" sz="1477" dirty="0"/>
                <a:t>Evolutionary</a:t>
              </a:r>
            </a:p>
          </p:txBody>
        </p:sp>
      </p:grpSp>
      <p:sp>
        <p:nvSpPr>
          <p:cNvPr id="9" name="Title 8"/>
          <p:cNvSpPr>
            <a:spLocks noGrp="1"/>
          </p:cNvSpPr>
          <p:nvPr>
            <p:ph type="title"/>
          </p:nvPr>
        </p:nvSpPr>
        <p:spPr/>
        <p:txBody>
          <a:bodyPr/>
          <a:lstStyle/>
          <a:p>
            <a:r>
              <a:rPr lang="en-US" dirty="0" smtClean="0"/>
              <a:t>Approaches – The Choices</a:t>
            </a:r>
            <a:endParaRPr lang="en-US" dirty="0"/>
          </a:p>
        </p:txBody>
      </p:sp>
      <p:grpSp>
        <p:nvGrpSpPr>
          <p:cNvPr id="16" name="Group 15"/>
          <p:cNvGrpSpPr/>
          <p:nvPr/>
        </p:nvGrpSpPr>
        <p:grpSpPr>
          <a:xfrm>
            <a:off x="4433575" y="2389515"/>
            <a:ext cx="1709972" cy="1560481"/>
            <a:chOff x="2584310" y="1234090"/>
            <a:chExt cx="1709972" cy="1690521"/>
          </a:xfrm>
        </p:grpSpPr>
        <p:sp>
          <p:nvSpPr>
            <p:cNvPr id="17" name="Oval 16"/>
            <p:cNvSpPr/>
            <p:nvPr/>
          </p:nvSpPr>
          <p:spPr>
            <a:xfrm>
              <a:off x="2584310" y="1234090"/>
              <a:ext cx="1709972" cy="1690521"/>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62"/>
            </a:p>
          </p:txBody>
        </p:sp>
        <p:sp>
          <p:nvSpPr>
            <p:cNvPr id="18" name="TextBox 17"/>
            <p:cNvSpPr txBox="1"/>
            <p:nvPr/>
          </p:nvSpPr>
          <p:spPr>
            <a:xfrm>
              <a:off x="3003895" y="1848069"/>
              <a:ext cx="854016" cy="346276"/>
            </a:xfrm>
            <a:prstGeom prst="rect">
              <a:avLst/>
            </a:prstGeom>
            <a:noFill/>
          </p:spPr>
          <p:txBody>
            <a:bodyPr wrap="none" rtlCol="0">
              <a:spAutoFit/>
            </a:bodyPr>
            <a:lstStyle/>
            <a:p>
              <a:r>
                <a:rPr lang="en-US" sz="1477" dirty="0"/>
                <a:t>Pet Pony</a:t>
              </a:r>
            </a:p>
          </p:txBody>
        </p:sp>
      </p:grpSp>
    </p:spTree>
    <p:extLst>
      <p:ext uri="{BB962C8B-B14F-4D97-AF65-F5344CB8AC3E}">
        <p14:creationId xmlns:p14="http://schemas.microsoft.com/office/powerpoint/2010/main" val="136681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Pet Pony</a:t>
            </a:r>
            <a:endParaRPr lang="en-US" dirty="0"/>
          </a:p>
        </p:txBody>
      </p:sp>
      <p:sp>
        <p:nvSpPr>
          <p:cNvPr id="4" name="Content Placeholder 3"/>
          <p:cNvSpPr>
            <a:spLocks noGrp="1"/>
          </p:cNvSpPr>
          <p:nvPr>
            <p:ph sz="half" idx="2"/>
          </p:nvPr>
        </p:nvSpPr>
        <p:spPr>
          <a:xfrm>
            <a:off x="5028405" y="1740883"/>
            <a:ext cx="3658395" cy="4177812"/>
          </a:xfrm>
        </p:spPr>
        <p:txBody>
          <a:bodyPr>
            <a:normAutofit/>
          </a:bodyPr>
          <a:lstStyle/>
          <a:p>
            <a:pPr>
              <a:buFont typeface="Arial" charset="0"/>
              <a:buChar char="•"/>
            </a:pPr>
            <a:r>
              <a:rPr lang="en-US" sz="1846" dirty="0"/>
              <a:t>A idea, usually a piece of technology,  that an individual wants to use come what may</a:t>
            </a:r>
          </a:p>
          <a:p>
            <a:pPr>
              <a:buFont typeface="Arial" charset="0"/>
              <a:buChar char="•"/>
            </a:pPr>
            <a:r>
              <a:rPr lang="en-US" sz="1846" dirty="0"/>
              <a:t>Benefits</a:t>
            </a:r>
          </a:p>
          <a:p>
            <a:pPr lvl="1">
              <a:buFont typeface="Arial" charset="0"/>
              <a:buChar char="•"/>
            </a:pPr>
            <a:r>
              <a:rPr lang="en-US" sz="1477" dirty="0"/>
              <a:t>Might be the next “wheel”</a:t>
            </a:r>
          </a:p>
          <a:p>
            <a:pPr>
              <a:buFont typeface="Arial" charset="0"/>
              <a:buChar char="•"/>
            </a:pPr>
            <a:r>
              <a:rPr lang="en-US" sz="1846" dirty="0"/>
              <a:t>Issues</a:t>
            </a:r>
          </a:p>
          <a:p>
            <a:pPr lvl="1">
              <a:buFont typeface="Arial" charset="0"/>
              <a:buChar char="•"/>
            </a:pPr>
            <a:r>
              <a:rPr lang="en-US" sz="1477" dirty="0"/>
              <a:t>More logical, risk adverse approaches overridden </a:t>
            </a:r>
          </a:p>
          <a:p>
            <a:pPr lvl="1">
              <a:buFont typeface="Arial" charset="0"/>
              <a:buChar char="•"/>
            </a:pPr>
            <a:r>
              <a:rPr lang="en-US" sz="1477" dirty="0"/>
              <a:t>Extensive late re-design or having to live with a sub-standard system</a:t>
            </a:r>
          </a:p>
        </p:txBody>
      </p:sp>
      <p:pic>
        <p:nvPicPr>
          <p:cNvPr id="6" name="Picture 2" descr="C5"/>
          <p:cNvPicPr>
            <a:picLocks noChangeAspect="1" noChangeArrowheads="1"/>
          </p:cNvPicPr>
          <p:nvPr/>
        </p:nvPicPr>
        <p:blipFill rotWithShape="1">
          <a:blip r:embed="rId2">
            <a:extLst>
              <a:ext uri="{28A0092B-C50C-407E-A947-70E740481C1C}">
                <a14:useLocalDpi xmlns:a14="http://schemas.microsoft.com/office/drawing/2010/main" val="0"/>
              </a:ext>
            </a:extLst>
          </a:blip>
          <a:srcRect l="17701" t="5711" r="10990" b="3542"/>
          <a:stretch/>
        </p:blipFill>
        <p:spPr bwMode="auto">
          <a:xfrm>
            <a:off x="207495" y="1290750"/>
            <a:ext cx="4637490" cy="39085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228244" y="5294943"/>
            <a:ext cx="4637490" cy="859659"/>
          </a:xfrm>
          <a:prstGeom prst="rect">
            <a:avLst/>
          </a:prstGeom>
          <a:noFill/>
        </p:spPr>
        <p:txBody>
          <a:bodyPr wrap="square" rtlCol="0">
            <a:spAutoFit/>
          </a:bodyPr>
          <a:lstStyle/>
          <a:p>
            <a:r>
              <a:rPr lang="en-US" sz="1662" dirty="0"/>
              <a:t>Sir Clive Sinclair was so convinced that the C5 was the future of personal transport he spent £12M of his own money (1985) – equivalent to £100m today</a:t>
            </a:r>
          </a:p>
        </p:txBody>
      </p:sp>
    </p:spTree>
    <p:extLst>
      <p:ext uri="{BB962C8B-B14F-4D97-AF65-F5344CB8AC3E}">
        <p14:creationId xmlns:p14="http://schemas.microsoft.com/office/powerpoint/2010/main" val="4447131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There’s many more</a:t>
            </a: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5380" y="2108603"/>
            <a:ext cx="2210376" cy="302973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9104" y="2646906"/>
            <a:ext cx="2343761" cy="1953134"/>
          </a:xfrm>
          <a:prstGeom prst="rect">
            <a:avLst/>
          </a:prstGeom>
        </p:spPr>
      </p:pic>
      <p:sp>
        <p:nvSpPr>
          <p:cNvPr id="4" name="Slide Number Placeholder 3"/>
          <p:cNvSpPr>
            <a:spLocks noGrp="1"/>
          </p:cNvSpPr>
          <p:nvPr>
            <p:ph type="sldNum" sz="quarter" idx="4294967295"/>
          </p:nvPr>
        </p:nvSpPr>
        <p:spPr>
          <a:xfrm>
            <a:off x="6553201" y="5625086"/>
            <a:ext cx="2133600" cy="273915"/>
          </a:xfrm>
          <a:prstGeom prst="rect">
            <a:avLst/>
          </a:prstGeom>
        </p:spPr>
        <p:txBody>
          <a:bodyPr/>
          <a:lstStyle/>
          <a:p>
            <a:fld id="{5B5001F5-E7B9-4741-B997-DC6E1D931256}" type="slidenum">
              <a:rPr lang="en-US" smtClean="0"/>
              <a:pPr/>
              <a:t>26</a:t>
            </a:fld>
            <a:endParaRPr lang="en-US" dirty="0"/>
          </a:p>
        </p:txBody>
      </p:sp>
    </p:spTree>
    <p:extLst>
      <p:ext uri="{BB962C8B-B14F-4D97-AF65-F5344CB8AC3E}">
        <p14:creationId xmlns:p14="http://schemas.microsoft.com/office/powerpoint/2010/main" val="10510389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dirty="0" smtClean="0"/>
              <a:t>Analysis to the Rescue</a:t>
            </a:r>
          </a:p>
        </p:txBody>
      </p:sp>
      <p:sp>
        <p:nvSpPr>
          <p:cNvPr id="8198" name="Rectangle 4"/>
          <p:cNvSpPr>
            <a:spLocks noChangeArrowheads="1"/>
          </p:cNvSpPr>
          <p:nvPr/>
        </p:nvSpPr>
        <p:spPr bwMode="auto">
          <a:xfrm>
            <a:off x="1586489" y="1432392"/>
            <a:ext cx="5804525" cy="198194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lIns="69074" tIns="34537" rIns="69074" bIns="34537"/>
          <a:lstStyle/>
          <a:p>
            <a:pPr marL="257244" indent="-257244">
              <a:spcBef>
                <a:spcPct val="20000"/>
              </a:spcBef>
              <a:buClr>
                <a:srgbClr val="990000"/>
              </a:buClr>
              <a:defRPr/>
            </a:pPr>
            <a:endParaRPr lang="en-US" sz="2101" dirty="0">
              <a:latin typeface="GE Inspira Pitch Regular" charset="0"/>
            </a:endParaRPr>
          </a:p>
        </p:txBody>
      </p:sp>
      <p:sp>
        <p:nvSpPr>
          <p:cNvPr id="14342" name="Text Box 5"/>
          <p:cNvSpPr txBox="1">
            <a:spLocks noChangeArrowheads="1"/>
          </p:cNvSpPr>
          <p:nvPr/>
        </p:nvSpPr>
        <p:spPr bwMode="auto">
          <a:xfrm>
            <a:off x="1673437" y="2808777"/>
            <a:ext cx="1012008" cy="369332"/>
          </a:xfrm>
          <a:prstGeom prst="rect">
            <a:avLst/>
          </a:prstGeom>
          <a:noFill/>
          <a:ln w="9525">
            <a:noFill/>
            <a:miter lim="800000"/>
            <a:headEnd/>
            <a:tailEnd/>
          </a:ln>
        </p:spPr>
        <p:txBody>
          <a:bodyPr wrap="none">
            <a:spAutoFit/>
          </a:bodyPr>
          <a:lstStyle/>
          <a:p>
            <a:r>
              <a:rPr lang="en-GB" dirty="0">
                <a:latin typeface="GE Inspira Pitch Regular" charset="0"/>
              </a:rPr>
              <a:t>problem</a:t>
            </a:r>
            <a:endParaRPr lang="en-US" dirty="0">
              <a:latin typeface="GE Inspira Pitch Regular" charset="0"/>
            </a:endParaRPr>
          </a:p>
        </p:txBody>
      </p:sp>
      <p:sp>
        <p:nvSpPr>
          <p:cNvPr id="14343" name="Text Box 6"/>
          <p:cNvSpPr txBox="1">
            <a:spLocks noChangeArrowheads="1"/>
          </p:cNvSpPr>
          <p:nvPr/>
        </p:nvSpPr>
        <p:spPr bwMode="auto">
          <a:xfrm>
            <a:off x="6174359" y="2809175"/>
            <a:ext cx="984565" cy="369332"/>
          </a:xfrm>
          <a:prstGeom prst="rect">
            <a:avLst/>
          </a:prstGeom>
          <a:noFill/>
          <a:ln w="9525">
            <a:noFill/>
            <a:miter lim="800000"/>
            <a:headEnd/>
            <a:tailEnd/>
          </a:ln>
        </p:spPr>
        <p:txBody>
          <a:bodyPr wrap="none">
            <a:spAutoFit/>
          </a:bodyPr>
          <a:lstStyle/>
          <a:p>
            <a:r>
              <a:rPr lang="en-GB" dirty="0">
                <a:latin typeface="GE Inspira Pitch Regular" charset="0"/>
              </a:rPr>
              <a:t>solution</a:t>
            </a:r>
            <a:endParaRPr lang="en-US" dirty="0">
              <a:latin typeface="GE Inspira Pitch Regular" charset="0"/>
            </a:endParaRPr>
          </a:p>
        </p:txBody>
      </p:sp>
      <p:sp>
        <p:nvSpPr>
          <p:cNvPr id="8201" name="AutoShape 7"/>
          <p:cNvSpPr>
            <a:spLocks noChangeArrowheads="1"/>
          </p:cNvSpPr>
          <p:nvPr/>
        </p:nvSpPr>
        <p:spPr bwMode="auto">
          <a:xfrm>
            <a:off x="1853867" y="1941829"/>
            <a:ext cx="5446283" cy="754382"/>
          </a:xfrm>
          <a:prstGeom prst="curvedDownArrow">
            <a:avLst>
              <a:gd name="adj1" fmla="val 95720"/>
              <a:gd name="adj2" fmla="val 190909"/>
              <a:gd name="adj3" fmla="val 33241"/>
            </a:avLst>
          </a:prstGeom>
          <a:ln>
            <a:headEnd/>
            <a:tailEnd/>
          </a:ln>
        </p:spPr>
        <p:style>
          <a:lnRef idx="0">
            <a:schemeClr val="accent4"/>
          </a:lnRef>
          <a:fillRef idx="3">
            <a:schemeClr val="accent4"/>
          </a:fillRef>
          <a:effectRef idx="3">
            <a:schemeClr val="accent4"/>
          </a:effectRef>
          <a:fontRef idx="minor">
            <a:schemeClr val="lt1"/>
          </a:fontRef>
        </p:style>
        <p:txBody>
          <a:bodyPr wrap="none" anchor="ctr"/>
          <a:lstStyle/>
          <a:p>
            <a:pPr>
              <a:defRPr/>
            </a:pPr>
            <a:endParaRPr lang="en-US" sz="1350" dirty="0">
              <a:latin typeface="GE Inspira Pitch Regular" charset="0"/>
            </a:endParaRPr>
          </a:p>
        </p:txBody>
      </p:sp>
      <p:sp>
        <p:nvSpPr>
          <p:cNvPr id="2" name="Slide Number Placeholder 1"/>
          <p:cNvSpPr>
            <a:spLocks noGrp="1"/>
          </p:cNvSpPr>
          <p:nvPr>
            <p:ph type="sldNum" sz="quarter" idx="4"/>
          </p:nvPr>
        </p:nvSpPr>
        <p:spPr/>
        <p:txBody>
          <a:bodyPr/>
          <a:lstStyle/>
          <a:p>
            <a:fld id="{5B5001F5-E7B9-4741-B997-DC6E1D931256}" type="slidenum">
              <a:rPr lang="en-US" smtClean="0"/>
              <a:pPr/>
              <a:t>27</a:t>
            </a:fld>
            <a:endParaRPr lang="en-US" dirty="0"/>
          </a:p>
        </p:txBody>
      </p:sp>
      <p:sp>
        <p:nvSpPr>
          <p:cNvPr id="3" name="Down Arrow 2"/>
          <p:cNvSpPr/>
          <p:nvPr/>
        </p:nvSpPr>
        <p:spPr>
          <a:xfrm>
            <a:off x="2397693" y="2663478"/>
            <a:ext cx="4047359" cy="2219845"/>
          </a:xfrm>
          <a:prstGeom prst="downArrow">
            <a:avLst>
              <a:gd name="adj1" fmla="val 83333"/>
              <a:gd name="adj2" fmla="val 28025"/>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latin typeface="GE Inspira Pitch Regular" charset="0"/>
                <a:cs typeface="GE Inspira Pitch Regular" charset="0"/>
              </a:rPr>
              <a:t>When given a problem it is human nature to immediately think of solutions. We want an outline answer we can work on. </a:t>
            </a:r>
            <a:r>
              <a:rPr lang="en-GB" sz="1200" dirty="0">
                <a:latin typeface="GE Inspira Pitch Regular" charset="0"/>
              </a:rPr>
              <a:t>This concept design solution often based on prior experience  where previous solutions are adapted to fit the current problem or assumptions are made unconsciously about a solution. </a:t>
            </a:r>
            <a:r>
              <a:rPr lang="en-US" sz="1200" b="1" dirty="0">
                <a:latin typeface="GE Inspira Pitch Regular" charset="0"/>
                <a:cs typeface="GE Inspira Pitch Regular" charset="0"/>
              </a:rPr>
              <a:t>It is also human nature to stop once we have found the first adequate solution and begin:</a:t>
            </a:r>
          </a:p>
        </p:txBody>
      </p:sp>
      <p:sp>
        <p:nvSpPr>
          <p:cNvPr id="4" name="Rectangle 3"/>
          <p:cNvSpPr/>
          <p:nvPr/>
        </p:nvSpPr>
        <p:spPr>
          <a:xfrm>
            <a:off x="2397693" y="4975776"/>
            <a:ext cx="4047359" cy="622145"/>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001" dirty="0"/>
              <a:t>Engineering Analysis</a:t>
            </a:r>
          </a:p>
        </p:txBody>
      </p:sp>
    </p:spTree>
    <p:extLst>
      <p:ext uri="{BB962C8B-B14F-4D97-AF65-F5344CB8AC3E}">
        <p14:creationId xmlns:p14="http://schemas.microsoft.com/office/powerpoint/2010/main" val="201025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and Engineering Design</a:t>
            </a:r>
            <a:endParaRPr lang="en-US" dirty="0"/>
          </a:p>
        </p:txBody>
      </p:sp>
      <p:sp>
        <p:nvSpPr>
          <p:cNvPr id="3" name="Content Placeholder 2"/>
          <p:cNvSpPr>
            <a:spLocks noGrp="1"/>
          </p:cNvSpPr>
          <p:nvPr>
            <p:ph sz="half" idx="1"/>
          </p:nvPr>
        </p:nvSpPr>
        <p:spPr>
          <a:xfrm>
            <a:off x="565593" y="1029783"/>
            <a:ext cx="8367392" cy="3732391"/>
          </a:xfrm>
        </p:spPr>
        <p:txBody>
          <a:bodyPr/>
          <a:lstStyle/>
          <a:p>
            <a:r>
              <a:rPr lang="en-US" dirty="0" smtClean="0"/>
              <a:t>Analysis is the core of traditional engineering design where we use engineering science to understand</a:t>
            </a:r>
            <a:endParaRPr lang="en-US" dirty="0"/>
          </a:p>
        </p:txBody>
      </p:sp>
      <p:sp>
        <p:nvSpPr>
          <p:cNvPr id="5" name="Rectangle 4"/>
          <p:cNvSpPr/>
          <p:nvPr/>
        </p:nvSpPr>
        <p:spPr>
          <a:xfrm>
            <a:off x="2984933" y="2915486"/>
            <a:ext cx="1548984" cy="64172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Take apart the design</a:t>
            </a:r>
          </a:p>
        </p:txBody>
      </p:sp>
      <p:sp>
        <p:nvSpPr>
          <p:cNvPr id="6" name="Rectangle 5"/>
          <p:cNvSpPr/>
          <p:nvPr/>
        </p:nvSpPr>
        <p:spPr>
          <a:xfrm>
            <a:off x="4334761" y="3909035"/>
            <a:ext cx="1548984" cy="64172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t>Understand the parts</a:t>
            </a:r>
            <a:endParaRPr lang="en-US" dirty="0"/>
          </a:p>
        </p:txBody>
      </p:sp>
      <p:sp>
        <p:nvSpPr>
          <p:cNvPr id="7" name="Rectangle 6"/>
          <p:cNvSpPr/>
          <p:nvPr/>
        </p:nvSpPr>
        <p:spPr>
          <a:xfrm>
            <a:off x="5660619" y="4902584"/>
            <a:ext cx="2887749" cy="78136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Combine the understand of  the parts to  understand the whole</a:t>
            </a:r>
          </a:p>
        </p:txBody>
      </p:sp>
      <p:sp>
        <p:nvSpPr>
          <p:cNvPr id="8" name="Bent Arrow 7"/>
          <p:cNvSpPr/>
          <p:nvPr/>
        </p:nvSpPr>
        <p:spPr>
          <a:xfrm rot="5400000">
            <a:off x="4682569" y="3362873"/>
            <a:ext cx="464695" cy="388672"/>
          </a:xfrm>
          <a:prstGeom prst="bentArrow">
            <a:avLst>
              <a:gd name="adj1" fmla="val 33955"/>
              <a:gd name="adj2" fmla="val 25000"/>
              <a:gd name="adj3" fmla="val 32616"/>
              <a:gd name="adj4" fmla="val 43750"/>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350">
              <a:solidFill>
                <a:schemeClr val="tx1"/>
              </a:solidFill>
            </a:endParaRPr>
          </a:p>
        </p:txBody>
      </p:sp>
      <p:sp>
        <p:nvSpPr>
          <p:cNvPr id="9" name="Bent Arrow 8"/>
          <p:cNvSpPr/>
          <p:nvPr/>
        </p:nvSpPr>
        <p:spPr>
          <a:xfrm rot="5400000">
            <a:off x="6058214" y="4335490"/>
            <a:ext cx="464695" cy="388672"/>
          </a:xfrm>
          <a:prstGeom prst="bentArrow">
            <a:avLst>
              <a:gd name="adj1" fmla="val 33955"/>
              <a:gd name="adj2" fmla="val 25000"/>
              <a:gd name="adj3" fmla="val 32616"/>
              <a:gd name="adj4" fmla="val 43750"/>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350">
              <a:solidFill>
                <a:schemeClr val="tx1"/>
              </a:solidFill>
            </a:endParaRPr>
          </a:p>
        </p:txBody>
      </p:sp>
      <p:sp>
        <p:nvSpPr>
          <p:cNvPr id="4" name="Right Arrow 3"/>
          <p:cNvSpPr/>
          <p:nvPr/>
        </p:nvSpPr>
        <p:spPr>
          <a:xfrm>
            <a:off x="278483" y="2532958"/>
            <a:ext cx="2105965" cy="1583806"/>
          </a:xfrm>
          <a:prstGeom prst="rightArrow">
            <a:avLst>
              <a:gd name="adj1" fmla="val 62527"/>
              <a:gd name="adj2" fmla="val 24212"/>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101" dirty="0"/>
              <a:t>Having jumped to a solution </a:t>
            </a:r>
          </a:p>
        </p:txBody>
      </p:sp>
    </p:spTree>
    <p:extLst>
      <p:ext uri="{BB962C8B-B14F-4D97-AF65-F5344CB8AC3E}">
        <p14:creationId xmlns:p14="http://schemas.microsoft.com/office/powerpoint/2010/main" val="153106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p:txBody>
          <a:bodyPr/>
          <a:lstStyle/>
          <a:p>
            <a:pPr eaLnBrk="1" hangingPunct="1"/>
            <a:r>
              <a:rPr lang="en-US" smtClean="0"/>
              <a:t>Traditional Design</a:t>
            </a:r>
          </a:p>
        </p:txBody>
      </p:sp>
      <p:sp>
        <p:nvSpPr>
          <p:cNvPr id="8198" name="Rectangle 4"/>
          <p:cNvSpPr>
            <a:spLocks noChangeArrowheads="1"/>
          </p:cNvSpPr>
          <p:nvPr/>
        </p:nvSpPr>
        <p:spPr bwMode="auto">
          <a:xfrm>
            <a:off x="1284654" y="986074"/>
            <a:ext cx="6424246" cy="2438682"/>
          </a:xfrm>
          <a:prstGeom prst="rect">
            <a:avLst/>
          </a:prstGeom>
          <a:solidFill>
            <a:srgbClr val="CCECFF"/>
          </a:solidFill>
          <a:ln w="9525">
            <a:solidFill>
              <a:schemeClr val="bg2"/>
            </a:solidFill>
            <a:miter lim="800000"/>
            <a:headEnd/>
            <a:tailEnd/>
          </a:ln>
          <a:scene3d>
            <a:camera prst="orthographicFront"/>
            <a:lightRig rig="threePt" dir="t"/>
          </a:scene3d>
          <a:sp3d>
            <a:bevelT/>
          </a:sp3d>
        </p:spPr>
        <p:txBody>
          <a:bodyPr lIns="84992" tIns="42497" rIns="84992" bIns="42497"/>
          <a:lstStyle/>
          <a:p>
            <a:pPr marL="316531" indent="-316531">
              <a:spcBef>
                <a:spcPct val="20000"/>
              </a:spcBef>
              <a:buClr>
                <a:srgbClr val="990000"/>
              </a:buClr>
              <a:defRPr/>
            </a:pPr>
            <a:r>
              <a:rPr lang="en-GB" sz="2585" dirty="0"/>
              <a:t>Approach: </a:t>
            </a:r>
            <a:r>
              <a:rPr lang="en-GB" sz="2585" dirty="0" err="1"/>
              <a:t>Solutioneering</a:t>
            </a:r>
            <a:endParaRPr lang="en-US" sz="2585" dirty="0"/>
          </a:p>
        </p:txBody>
      </p:sp>
      <p:sp>
        <p:nvSpPr>
          <p:cNvPr id="14342" name="Text Box 5"/>
          <p:cNvSpPr txBox="1">
            <a:spLocks noChangeArrowheads="1"/>
          </p:cNvSpPr>
          <p:nvPr/>
        </p:nvSpPr>
        <p:spPr bwMode="auto">
          <a:xfrm>
            <a:off x="1336471" y="2665854"/>
            <a:ext cx="1183144" cy="433196"/>
          </a:xfrm>
          <a:prstGeom prst="rect">
            <a:avLst/>
          </a:prstGeom>
          <a:noFill/>
          <a:ln w="9525">
            <a:noFill/>
            <a:miter lim="800000"/>
            <a:headEnd/>
            <a:tailEnd/>
          </a:ln>
        </p:spPr>
        <p:txBody>
          <a:bodyPr wrap="none">
            <a:spAutoFit/>
          </a:bodyPr>
          <a:lstStyle/>
          <a:p>
            <a:r>
              <a:rPr lang="en-GB" sz="2215" b="1"/>
              <a:t>problem</a:t>
            </a:r>
            <a:endParaRPr lang="en-US" sz="2215" b="1"/>
          </a:p>
        </p:txBody>
      </p:sp>
      <p:sp>
        <p:nvSpPr>
          <p:cNvPr id="14343" name="Text Box 6"/>
          <p:cNvSpPr txBox="1">
            <a:spLocks noChangeArrowheads="1"/>
          </p:cNvSpPr>
          <p:nvPr/>
        </p:nvSpPr>
        <p:spPr bwMode="auto">
          <a:xfrm>
            <a:off x="6157448" y="2749095"/>
            <a:ext cx="1146468" cy="433196"/>
          </a:xfrm>
          <a:prstGeom prst="rect">
            <a:avLst/>
          </a:prstGeom>
          <a:noFill/>
          <a:ln w="9525">
            <a:noFill/>
            <a:miter lim="800000"/>
            <a:headEnd/>
            <a:tailEnd/>
          </a:ln>
        </p:spPr>
        <p:txBody>
          <a:bodyPr wrap="none">
            <a:spAutoFit/>
          </a:bodyPr>
          <a:lstStyle/>
          <a:p>
            <a:r>
              <a:rPr lang="en-GB" sz="2215" b="1" dirty="0"/>
              <a:t>solution</a:t>
            </a:r>
            <a:endParaRPr lang="en-US" sz="2215" b="1" dirty="0"/>
          </a:p>
        </p:txBody>
      </p:sp>
      <p:sp>
        <p:nvSpPr>
          <p:cNvPr id="8201" name="AutoShape 7"/>
          <p:cNvSpPr>
            <a:spLocks noChangeArrowheads="1"/>
          </p:cNvSpPr>
          <p:nvPr/>
        </p:nvSpPr>
        <p:spPr bwMode="auto">
          <a:xfrm>
            <a:off x="1562976" y="1585321"/>
            <a:ext cx="6133212" cy="928229"/>
          </a:xfrm>
          <a:prstGeom prst="curvedDownArrow">
            <a:avLst>
              <a:gd name="adj1" fmla="val 95720"/>
              <a:gd name="adj2" fmla="val 153311"/>
              <a:gd name="adj3" fmla="val 33241"/>
            </a:avLst>
          </a:prstGeom>
          <a:solidFill>
            <a:srgbClr val="CC3300"/>
          </a:solidFill>
          <a:ln w="9525">
            <a:solidFill>
              <a:schemeClr val="tx1"/>
            </a:solidFill>
            <a:miter lim="800000"/>
            <a:headEnd/>
            <a:tailEnd/>
          </a:ln>
          <a:effectLst>
            <a:glow rad="63500">
              <a:schemeClr val="accent2">
                <a:satMod val="175000"/>
                <a:alpha val="40000"/>
              </a:schemeClr>
            </a:glow>
          </a:effectLst>
        </p:spPr>
        <p:txBody>
          <a:bodyPr wrap="none" anchor="ctr"/>
          <a:lstStyle/>
          <a:p>
            <a:pPr>
              <a:defRPr/>
            </a:pPr>
            <a:endParaRPr lang="en-US" sz="1662"/>
          </a:p>
        </p:txBody>
      </p:sp>
      <p:sp>
        <p:nvSpPr>
          <p:cNvPr id="8205" name="Rectangle 14"/>
          <p:cNvSpPr>
            <a:spLocks noChangeArrowheads="1"/>
          </p:cNvSpPr>
          <p:nvPr/>
        </p:nvSpPr>
        <p:spPr bwMode="auto">
          <a:xfrm>
            <a:off x="1311293" y="3596054"/>
            <a:ext cx="2854325" cy="219954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84992" tIns="42497" rIns="84992" bIns="42497"/>
          <a:lstStyle/>
          <a:p>
            <a:pPr marL="422041" indent="-422041">
              <a:spcBef>
                <a:spcPct val="20000"/>
              </a:spcBef>
              <a:buClr>
                <a:srgbClr val="990000"/>
              </a:buClr>
              <a:buFont typeface="Arial" charset="0"/>
              <a:buChar char="•"/>
              <a:defRPr/>
            </a:pPr>
            <a:r>
              <a:rPr lang="en-GB" sz="2585" dirty="0"/>
              <a:t>We Believe</a:t>
            </a:r>
          </a:p>
          <a:p>
            <a:pPr marL="685817" lvl="1" indent="-263776">
              <a:spcBef>
                <a:spcPct val="20000"/>
              </a:spcBef>
              <a:buClr>
                <a:srgbClr val="990000"/>
              </a:buClr>
              <a:buFont typeface="Arial" charset="0"/>
              <a:buChar char="•"/>
              <a:defRPr/>
            </a:pPr>
            <a:r>
              <a:rPr lang="en-GB" sz="1477" dirty="0"/>
              <a:t>Fast</a:t>
            </a:r>
          </a:p>
          <a:p>
            <a:pPr marL="685817" lvl="1" indent="-263776">
              <a:spcBef>
                <a:spcPct val="20000"/>
              </a:spcBef>
              <a:buClr>
                <a:srgbClr val="990000"/>
              </a:buClr>
              <a:buFont typeface="Arial" charset="0"/>
              <a:buChar char="•"/>
              <a:defRPr/>
            </a:pPr>
            <a:r>
              <a:rPr lang="en-GB" sz="1477" dirty="0"/>
              <a:t>The only way</a:t>
            </a:r>
          </a:p>
          <a:p>
            <a:pPr marL="685817" lvl="1" indent="-263776">
              <a:spcBef>
                <a:spcPct val="20000"/>
              </a:spcBef>
              <a:buClr>
                <a:srgbClr val="990000"/>
              </a:buClr>
              <a:buFont typeface="Arial" charset="0"/>
              <a:buChar char="•"/>
              <a:defRPr/>
            </a:pPr>
            <a:r>
              <a:rPr lang="en-GB" sz="1477" dirty="0"/>
              <a:t>Worked in the past</a:t>
            </a:r>
          </a:p>
          <a:p>
            <a:pPr marL="685817" lvl="1" indent="-263776">
              <a:spcBef>
                <a:spcPct val="20000"/>
              </a:spcBef>
              <a:buClr>
                <a:srgbClr val="990000"/>
              </a:buClr>
              <a:buFont typeface="Arial" charset="0"/>
              <a:buChar char="•"/>
              <a:defRPr/>
            </a:pPr>
            <a:r>
              <a:rPr lang="en-GB" sz="1477" dirty="0"/>
              <a:t>Get there in the end</a:t>
            </a:r>
          </a:p>
          <a:p>
            <a:pPr marL="685817" lvl="1" indent="-263776">
              <a:spcBef>
                <a:spcPct val="20000"/>
              </a:spcBef>
              <a:buClr>
                <a:srgbClr val="990000"/>
              </a:buClr>
              <a:buFont typeface="Arial" charset="0"/>
              <a:buChar char="•"/>
              <a:defRPr/>
            </a:pPr>
            <a:endParaRPr lang="en-GB" sz="1477" dirty="0"/>
          </a:p>
          <a:p>
            <a:pPr marL="685817" lvl="1" indent="-263776">
              <a:spcBef>
                <a:spcPct val="20000"/>
              </a:spcBef>
              <a:buClr>
                <a:srgbClr val="990000"/>
              </a:buClr>
              <a:buFont typeface="Arial" charset="0"/>
              <a:buChar char="•"/>
              <a:defRPr/>
            </a:pPr>
            <a:endParaRPr lang="en-US" sz="1477" dirty="0"/>
          </a:p>
        </p:txBody>
      </p:sp>
      <p:sp>
        <p:nvSpPr>
          <p:cNvPr id="28" name="Rectangle 14"/>
          <p:cNvSpPr>
            <a:spLocks noChangeArrowheads="1"/>
          </p:cNvSpPr>
          <p:nvPr/>
        </p:nvSpPr>
        <p:spPr bwMode="auto">
          <a:xfrm>
            <a:off x="4447938" y="3607777"/>
            <a:ext cx="3248269" cy="2199543"/>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84992" tIns="42497" rIns="84992" bIns="42497"/>
          <a:lstStyle/>
          <a:p>
            <a:pPr marL="422041" indent="-422041">
              <a:spcBef>
                <a:spcPct val="20000"/>
              </a:spcBef>
              <a:buClr>
                <a:schemeClr val="bg1"/>
              </a:buClr>
              <a:buFont typeface="Arial" charset="0"/>
              <a:buChar char="•"/>
              <a:defRPr/>
            </a:pPr>
            <a:r>
              <a:rPr lang="en-GB" sz="2585" dirty="0"/>
              <a:t>We Experience</a:t>
            </a:r>
          </a:p>
          <a:p>
            <a:pPr marL="685817" lvl="1" indent="-263776">
              <a:spcBef>
                <a:spcPct val="20000"/>
              </a:spcBef>
              <a:buClr>
                <a:schemeClr val="bg1"/>
              </a:buClr>
              <a:buFont typeface="Arial" charset="0"/>
              <a:buChar char="•"/>
              <a:defRPr/>
            </a:pPr>
            <a:r>
              <a:rPr lang="en-GB" sz="1477" dirty="0"/>
              <a:t>Redesign</a:t>
            </a:r>
          </a:p>
          <a:p>
            <a:pPr marL="685817" lvl="1" indent="-263776">
              <a:spcBef>
                <a:spcPct val="20000"/>
              </a:spcBef>
              <a:buClr>
                <a:schemeClr val="bg1"/>
              </a:buClr>
              <a:buFont typeface="Arial" charset="0"/>
              <a:buChar char="•"/>
              <a:defRPr/>
            </a:pPr>
            <a:r>
              <a:rPr lang="en-GB" sz="1477" dirty="0"/>
              <a:t>Late</a:t>
            </a:r>
          </a:p>
          <a:p>
            <a:pPr marL="685817" lvl="1" indent="-263776">
              <a:spcBef>
                <a:spcPct val="20000"/>
              </a:spcBef>
              <a:buClr>
                <a:schemeClr val="bg1"/>
              </a:buClr>
              <a:buFont typeface="Arial" charset="0"/>
              <a:buChar char="•"/>
              <a:defRPr/>
            </a:pPr>
            <a:r>
              <a:rPr lang="en-GB" sz="1477" dirty="0"/>
              <a:t>Cost overruns</a:t>
            </a:r>
          </a:p>
          <a:p>
            <a:pPr marL="685817" lvl="1" indent="-263776">
              <a:spcBef>
                <a:spcPct val="20000"/>
              </a:spcBef>
              <a:buClr>
                <a:schemeClr val="bg1"/>
              </a:buClr>
              <a:buFont typeface="Arial" charset="0"/>
              <a:buChar char="•"/>
              <a:defRPr/>
            </a:pPr>
            <a:r>
              <a:rPr lang="en-GB" sz="1477" dirty="0"/>
              <a:t>Testing</a:t>
            </a:r>
          </a:p>
          <a:p>
            <a:pPr marL="685817" lvl="1" indent="-263776">
              <a:spcBef>
                <a:spcPct val="20000"/>
              </a:spcBef>
              <a:buClr>
                <a:schemeClr val="bg1"/>
              </a:buClr>
              <a:buFont typeface="Arial" charset="0"/>
              <a:buChar char="•"/>
              <a:defRPr/>
            </a:pPr>
            <a:r>
              <a:rPr lang="en-GB" sz="1477" dirty="0" err="1"/>
              <a:t>Firefighting</a:t>
            </a:r>
            <a:endParaRPr lang="en-GB" sz="1477" dirty="0"/>
          </a:p>
          <a:p>
            <a:pPr marL="685817" lvl="1" indent="-263776">
              <a:spcBef>
                <a:spcPct val="20000"/>
              </a:spcBef>
              <a:buClr>
                <a:schemeClr val="bg1"/>
              </a:buClr>
              <a:buFont typeface="Arial" charset="0"/>
              <a:buChar char="•"/>
              <a:defRPr/>
            </a:pPr>
            <a:r>
              <a:rPr lang="en-GB" sz="1477" dirty="0"/>
              <a:t>Heroes</a:t>
            </a:r>
          </a:p>
          <a:p>
            <a:pPr marL="685817" lvl="1" indent="-263776">
              <a:spcBef>
                <a:spcPct val="20000"/>
              </a:spcBef>
              <a:buClr>
                <a:srgbClr val="990000"/>
              </a:buClr>
              <a:buFont typeface="Arial" charset="0"/>
              <a:buChar char="•"/>
              <a:defRPr/>
            </a:pPr>
            <a:endParaRPr lang="en-GB" sz="1477" dirty="0"/>
          </a:p>
          <a:p>
            <a:pPr marL="685817" lvl="1" indent="-263776">
              <a:spcBef>
                <a:spcPct val="20000"/>
              </a:spcBef>
              <a:buClr>
                <a:srgbClr val="990000"/>
              </a:buClr>
              <a:buFont typeface="Arial" charset="0"/>
              <a:buChar char="•"/>
              <a:defRPr/>
            </a:pPr>
            <a:endParaRPr lang="en-US" sz="1477" dirty="0"/>
          </a:p>
        </p:txBody>
      </p:sp>
      <p:sp>
        <p:nvSpPr>
          <p:cNvPr id="10" name="TextBox 9"/>
          <p:cNvSpPr txBox="1">
            <a:spLocks noChangeArrowheads="1"/>
          </p:cNvSpPr>
          <p:nvPr/>
        </p:nvSpPr>
        <p:spPr bwMode="auto">
          <a:xfrm>
            <a:off x="2822819" y="2088549"/>
            <a:ext cx="3102230" cy="1279268"/>
          </a:xfrm>
          <a:prstGeom prst="rect">
            <a:avLst/>
          </a:prstGeom>
          <a:ln/>
          <a:extLst/>
        </p:spPr>
        <p:style>
          <a:lnRef idx="1">
            <a:schemeClr val="dk1"/>
          </a:lnRef>
          <a:fillRef idx="2">
            <a:schemeClr val="dk1"/>
          </a:fillRef>
          <a:effectRef idx="1">
            <a:schemeClr val="dk1"/>
          </a:effectRef>
          <a:fontRef idx="minor">
            <a:schemeClr val="dk1"/>
          </a:fontRef>
        </p:style>
        <p:txBody>
          <a:bodyPr>
            <a:noAutofit/>
          </a:bodyPr>
          <a:lstStyle>
            <a:defPPr>
              <a:defRPr lang="en-GB"/>
            </a:defPPr>
            <a:lvl1pPr algn="ctr" rtl="0" fontAlgn="base">
              <a:spcBef>
                <a:spcPct val="0"/>
              </a:spcBef>
              <a:spcAft>
                <a:spcPct val="0"/>
              </a:spcAft>
              <a:defRPr sz="1200" kern="1200">
                <a:solidFill>
                  <a:schemeClr val="dk1"/>
                </a:solidFill>
                <a:latin typeface="+mn-lt"/>
                <a:ea typeface="+mn-ea"/>
                <a:cs typeface="+mn-cs"/>
              </a:defRPr>
            </a:lvl1pPr>
            <a:lvl2pPr marL="457200" algn="ctr" rtl="0" fontAlgn="base">
              <a:spcBef>
                <a:spcPct val="0"/>
              </a:spcBef>
              <a:spcAft>
                <a:spcPct val="0"/>
              </a:spcAft>
              <a:defRPr sz="1200" kern="1200">
                <a:solidFill>
                  <a:schemeClr val="dk1"/>
                </a:solidFill>
                <a:latin typeface="+mn-lt"/>
                <a:ea typeface="+mn-ea"/>
                <a:cs typeface="+mn-cs"/>
              </a:defRPr>
            </a:lvl2pPr>
            <a:lvl3pPr marL="914400" algn="ctr" rtl="0" fontAlgn="base">
              <a:spcBef>
                <a:spcPct val="0"/>
              </a:spcBef>
              <a:spcAft>
                <a:spcPct val="0"/>
              </a:spcAft>
              <a:defRPr sz="1200" kern="1200">
                <a:solidFill>
                  <a:schemeClr val="dk1"/>
                </a:solidFill>
                <a:latin typeface="+mn-lt"/>
                <a:ea typeface="+mn-ea"/>
                <a:cs typeface="+mn-cs"/>
              </a:defRPr>
            </a:lvl3pPr>
            <a:lvl4pPr marL="1371600" algn="ctr" rtl="0" fontAlgn="base">
              <a:spcBef>
                <a:spcPct val="0"/>
              </a:spcBef>
              <a:spcAft>
                <a:spcPct val="0"/>
              </a:spcAft>
              <a:defRPr sz="1200" kern="1200">
                <a:solidFill>
                  <a:schemeClr val="dk1"/>
                </a:solidFill>
                <a:latin typeface="+mn-lt"/>
                <a:ea typeface="+mn-ea"/>
                <a:cs typeface="+mn-cs"/>
              </a:defRPr>
            </a:lvl4pPr>
            <a:lvl5pPr marL="1828800" algn="ctr" rtl="0" fontAlgn="base">
              <a:spcBef>
                <a:spcPct val="0"/>
              </a:spcBef>
              <a:spcAft>
                <a:spcPct val="0"/>
              </a:spcAft>
              <a:defRPr sz="1200" kern="1200">
                <a:solidFill>
                  <a:schemeClr val="dk1"/>
                </a:solidFill>
                <a:latin typeface="+mn-lt"/>
                <a:ea typeface="+mn-ea"/>
                <a:cs typeface="+mn-cs"/>
              </a:defRPr>
            </a:lvl5pPr>
            <a:lvl6pPr marL="2286000" algn="l" defTabSz="457200" rtl="0" eaLnBrk="1" latinLnBrk="0" hangingPunct="1">
              <a:defRPr sz="1200" kern="1200">
                <a:solidFill>
                  <a:schemeClr val="dk1"/>
                </a:solidFill>
                <a:latin typeface="+mn-lt"/>
                <a:ea typeface="+mn-ea"/>
                <a:cs typeface="+mn-cs"/>
              </a:defRPr>
            </a:lvl6pPr>
            <a:lvl7pPr marL="2743200" algn="l" defTabSz="457200" rtl="0" eaLnBrk="1" latinLnBrk="0" hangingPunct="1">
              <a:defRPr sz="1200" kern="1200">
                <a:solidFill>
                  <a:schemeClr val="dk1"/>
                </a:solidFill>
                <a:latin typeface="+mn-lt"/>
                <a:ea typeface="+mn-ea"/>
                <a:cs typeface="+mn-cs"/>
              </a:defRPr>
            </a:lvl7pPr>
            <a:lvl8pPr marL="3200400" algn="l" defTabSz="457200" rtl="0" eaLnBrk="1" latinLnBrk="0" hangingPunct="1">
              <a:defRPr sz="1200" kern="1200">
                <a:solidFill>
                  <a:schemeClr val="dk1"/>
                </a:solidFill>
                <a:latin typeface="+mn-lt"/>
                <a:ea typeface="+mn-ea"/>
                <a:cs typeface="+mn-cs"/>
              </a:defRPr>
            </a:lvl8pPr>
            <a:lvl9pPr marL="3657600" algn="l" defTabSz="457200" rtl="0" eaLnBrk="1" latinLnBrk="0" hangingPunct="1">
              <a:defRPr sz="1200" kern="1200">
                <a:solidFill>
                  <a:schemeClr val="dk1"/>
                </a:solidFill>
                <a:latin typeface="+mn-lt"/>
                <a:ea typeface="+mn-ea"/>
                <a:cs typeface="+mn-cs"/>
              </a:defRPr>
            </a:lvl9pPr>
          </a:lstStyle>
          <a:p>
            <a:r>
              <a:rPr lang="en-US" sz="1108" dirty="0">
                <a:cs typeface="Arial" charset="0"/>
              </a:rPr>
              <a:t>When given a problem it is human nature to immediately think of solutions. </a:t>
            </a:r>
            <a:r>
              <a:rPr lang="en-GB" sz="1108" dirty="0"/>
              <a:t>These are often based on prior experience  where previous solutions are adapted to fit the current problem or assumptions are made unconsciously about a solution. </a:t>
            </a:r>
            <a:r>
              <a:rPr lang="en-US" sz="1108" dirty="0">
                <a:cs typeface="Arial" charset="0"/>
              </a:rPr>
              <a:t>It is also human nature to stop once we have found the first adequate solution</a:t>
            </a:r>
          </a:p>
        </p:txBody>
      </p:sp>
    </p:spTree>
    <p:extLst>
      <p:ext uri="{BB962C8B-B14F-4D97-AF65-F5344CB8AC3E}">
        <p14:creationId xmlns:p14="http://schemas.microsoft.com/office/powerpoint/2010/main" val="920116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Conclusion</a:t>
            </a:r>
            <a:endParaRPr lang="en-US" dirty="0"/>
          </a:p>
        </p:txBody>
      </p:sp>
      <p:sp>
        <p:nvSpPr>
          <p:cNvPr id="7" name="Content Placeholder 6"/>
          <p:cNvSpPr>
            <a:spLocks noGrp="1"/>
          </p:cNvSpPr>
          <p:nvPr>
            <p:ph idx="1"/>
          </p:nvPr>
        </p:nvSpPr>
        <p:spPr/>
        <p:txBody>
          <a:bodyPr/>
          <a:lstStyle/>
          <a:p>
            <a:r>
              <a:rPr lang="en-US" dirty="0" smtClean="0"/>
              <a:t>We no longer have the time or the money to rely on traditional “</a:t>
            </a:r>
            <a:r>
              <a:rPr lang="en-US" dirty="0" err="1" smtClean="0"/>
              <a:t>solutioneering</a:t>
            </a:r>
            <a:r>
              <a:rPr lang="en-US" dirty="0" smtClean="0"/>
              <a:t>” approaches (1 in 10 chance of getting it right1)</a:t>
            </a:r>
          </a:p>
          <a:p>
            <a:r>
              <a:rPr lang="en-US" dirty="0" smtClean="0"/>
              <a:t>We need:</a:t>
            </a:r>
          </a:p>
          <a:p>
            <a:pPr lvl="1"/>
            <a:r>
              <a:rPr lang="en-US" dirty="0" smtClean="0"/>
              <a:t>to identify and fix issues early</a:t>
            </a:r>
          </a:p>
          <a:p>
            <a:pPr lvl="1"/>
            <a:r>
              <a:rPr lang="en-US" dirty="0" smtClean="0"/>
              <a:t>a through-life view – design for the life cycle</a:t>
            </a:r>
          </a:p>
          <a:p>
            <a:pPr lvl="1"/>
            <a:r>
              <a:rPr lang="en-US" dirty="0" smtClean="0"/>
              <a:t>a concurrent (Product, Manufacturing, Operation, Support, Disposal) view</a:t>
            </a:r>
          </a:p>
          <a:p>
            <a:pPr lvl="1"/>
            <a:r>
              <a:rPr lang="en-US" dirty="0" smtClean="0"/>
              <a:t>a performance, quality and cost view</a:t>
            </a:r>
          </a:p>
          <a:p>
            <a:r>
              <a:rPr lang="en-US" dirty="0" smtClean="0"/>
              <a:t>We need a Systems Approach to Systems Design</a:t>
            </a:r>
          </a:p>
          <a:p>
            <a:pPr lvl="1"/>
            <a:endParaRPr lang="en-US" dirty="0" smtClean="0"/>
          </a:p>
          <a:p>
            <a:endParaRPr lang="en-US" dirty="0"/>
          </a:p>
        </p:txBody>
      </p:sp>
      <p:sp>
        <p:nvSpPr>
          <p:cNvPr id="4" name="Slide Number Placeholder 3"/>
          <p:cNvSpPr>
            <a:spLocks noGrp="1"/>
          </p:cNvSpPr>
          <p:nvPr>
            <p:ph type="sldNum" sz="quarter" idx="4"/>
          </p:nvPr>
        </p:nvSpPr>
        <p:spPr/>
        <p:txBody>
          <a:bodyPr/>
          <a:lstStyle/>
          <a:p>
            <a:fld id="{C22618A1-DFED-413B-BF04-637AA2483EFF}" type="slidenum">
              <a:rPr lang="en-GB" smtClean="0"/>
              <a:pPr/>
              <a:t>30</a:t>
            </a:fld>
            <a:endParaRPr lang="en-GB" dirty="0"/>
          </a:p>
        </p:txBody>
      </p:sp>
      <p:sp>
        <p:nvSpPr>
          <p:cNvPr id="2" name="TextBox 1"/>
          <p:cNvSpPr txBox="1"/>
          <p:nvPr/>
        </p:nvSpPr>
        <p:spPr>
          <a:xfrm>
            <a:off x="4589864" y="5463118"/>
            <a:ext cx="4387764" cy="646331"/>
          </a:xfrm>
          <a:prstGeom prst="rect">
            <a:avLst/>
          </a:prstGeom>
          <a:noFill/>
        </p:spPr>
        <p:txBody>
          <a:bodyPr wrap="square" rtlCol="0">
            <a:spAutoFit/>
          </a:bodyPr>
          <a:lstStyle/>
          <a:p>
            <a:r>
              <a:rPr lang="en-US" sz="900" baseline="30000" dirty="0">
                <a:latin typeface="GE Inspira Pitch Regular" charset="0"/>
              </a:rPr>
              <a:t>1</a:t>
            </a:r>
            <a:r>
              <a:rPr lang="en-US" sz="900" dirty="0">
                <a:latin typeface="GE Inspira Pitch Regular" charset="0"/>
              </a:rPr>
              <a:t>Elm J.P and </a:t>
            </a:r>
            <a:r>
              <a:rPr lang="en-US" sz="900" dirty="0" err="1">
                <a:latin typeface="GE Inspira Pitch Regular" charset="0"/>
              </a:rPr>
              <a:t>Goldenson</a:t>
            </a:r>
            <a:r>
              <a:rPr lang="en-US" sz="900" dirty="0">
                <a:latin typeface="GE Inspira Pitch Regular" charset="0"/>
              </a:rPr>
              <a:t> D.R “The Business Case for Systems Engineering Study: Results of the Systems Engineering Effectiveness Survey”  November 2012 SPECIAL REPORT, CMU/SEI-2012-SR-009, Carnegie Mellon University</a:t>
            </a:r>
          </a:p>
          <a:p>
            <a:endParaRPr lang="en-US" sz="900" dirty="0">
              <a:latin typeface="GE Inspira Pitch Regular" charset="0"/>
            </a:endParaRPr>
          </a:p>
        </p:txBody>
      </p:sp>
    </p:spTree>
    <p:extLst>
      <p:ext uri="{BB962C8B-B14F-4D97-AF65-F5344CB8AC3E}">
        <p14:creationId xmlns:p14="http://schemas.microsoft.com/office/powerpoint/2010/main" val="122956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 Systems Approach to Systems Design</a:t>
            </a:r>
            <a:endParaRPr lang="en-US" dirty="0"/>
          </a:p>
        </p:txBody>
      </p:sp>
      <p:pic>
        <p:nvPicPr>
          <p:cNvPr id="7" name="Content Placeholder 6" descr="LEM-OnTheMoon.jpg"/>
          <p:cNvPicPr>
            <a:picLocks noGrp="1" noChangeAspect="1"/>
          </p:cNvPicPr>
          <p:nvPr>
            <p:ph sz="half" idx="1"/>
          </p:nvPr>
        </p:nvPicPr>
        <p:blipFill>
          <a:blip r:embed="rId2">
            <a:extLst>
              <a:ext uri="{28A0092B-C50C-407E-A947-70E740481C1C}">
                <a14:useLocalDpi xmlns:a14="http://schemas.microsoft.com/office/drawing/2010/main" val="0"/>
              </a:ext>
            </a:extLst>
          </a:blip>
          <a:srcRect l="17096" r="17096"/>
          <a:stretch>
            <a:fillRect/>
          </a:stretch>
        </p:blipFill>
        <p:spPr>
          <a:xfrm>
            <a:off x="685800" y="1339751"/>
            <a:ext cx="3816350" cy="4276923"/>
          </a:xfrm>
        </p:spPr>
      </p:pic>
      <p:sp>
        <p:nvSpPr>
          <p:cNvPr id="4" name="Content Placeholder 3"/>
          <p:cNvSpPr>
            <a:spLocks noGrp="1"/>
          </p:cNvSpPr>
          <p:nvPr>
            <p:ph sz="half" idx="2"/>
          </p:nvPr>
        </p:nvSpPr>
        <p:spPr/>
        <p:txBody>
          <a:bodyPr/>
          <a:lstStyle/>
          <a:p>
            <a:r>
              <a:rPr lang="en-US" dirty="0" smtClean="0"/>
              <a:t>Rigorous process based on Systems Thinking</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Benefits </a:t>
            </a:r>
          </a:p>
          <a:p>
            <a:pPr lvl="1"/>
            <a:r>
              <a:rPr lang="en-US" dirty="0" smtClean="0"/>
              <a:t>97% success rate (Carnegie Mellon University, 2012)</a:t>
            </a:r>
          </a:p>
          <a:p>
            <a:r>
              <a:rPr lang="en-US" dirty="0" smtClean="0"/>
              <a:t>Issues</a:t>
            </a:r>
          </a:p>
          <a:p>
            <a:pPr lvl="1"/>
            <a:r>
              <a:rPr lang="en-US" dirty="0" smtClean="0"/>
              <a:t>Perceived to be slow – but actually faster because of low rate of avoidable re-design</a:t>
            </a:r>
            <a:endParaRPr lang="en-US" dirty="0"/>
          </a:p>
        </p:txBody>
      </p:sp>
      <p:sp>
        <p:nvSpPr>
          <p:cNvPr id="3" name="Slide Number Placeholder 2"/>
          <p:cNvSpPr>
            <a:spLocks noGrp="1"/>
          </p:cNvSpPr>
          <p:nvPr>
            <p:ph type="sldNum" sz="quarter" idx="4"/>
          </p:nvPr>
        </p:nvSpPr>
        <p:spPr/>
        <p:txBody>
          <a:bodyPr/>
          <a:lstStyle/>
          <a:p>
            <a:fld id="{5B5001F5-E7B9-4741-B997-DC6E1D931256}" type="slidenum">
              <a:rPr lang="en-US" smtClean="0"/>
              <a:pPr/>
              <a:t>31</a:t>
            </a:fld>
            <a:endParaRPr lang="en-US" dirty="0"/>
          </a:p>
        </p:txBody>
      </p:sp>
      <p:pic>
        <p:nvPicPr>
          <p:cNvPr id="5" name="Picture 4"/>
          <p:cNvPicPr>
            <a:picLocks noChangeAspect="1"/>
          </p:cNvPicPr>
          <p:nvPr/>
        </p:nvPicPr>
        <p:blipFill>
          <a:blip r:embed="rId3"/>
          <a:stretch>
            <a:fillRect/>
          </a:stretch>
        </p:blipFill>
        <p:spPr>
          <a:xfrm>
            <a:off x="4924371" y="2047562"/>
            <a:ext cx="3533830" cy="2257158"/>
          </a:xfrm>
          <a:prstGeom prst="rect">
            <a:avLst/>
          </a:prstGeom>
        </p:spPr>
      </p:pic>
    </p:spTree>
    <p:extLst>
      <p:ext uri="{BB962C8B-B14F-4D97-AF65-F5344CB8AC3E}">
        <p14:creationId xmlns:p14="http://schemas.microsoft.com/office/powerpoint/2010/main" val="1137199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Systems Approach to Systems Design </a:t>
            </a:r>
            <a:br>
              <a:rPr lang="en-US" smtClean="0"/>
            </a:br>
            <a:r>
              <a:rPr lang="en-US" smtClean="0"/>
              <a:t>is based on</a:t>
            </a:r>
            <a:endParaRPr lang="en-US"/>
          </a:p>
        </p:txBody>
      </p:sp>
      <p:sp>
        <p:nvSpPr>
          <p:cNvPr id="3" name="Content Placeholder 2"/>
          <p:cNvSpPr>
            <a:spLocks noGrp="1"/>
          </p:cNvSpPr>
          <p:nvPr>
            <p:ph sz="half" idx="1"/>
          </p:nvPr>
        </p:nvSpPr>
        <p:spPr>
          <a:xfrm>
            <a:off x="685803" y="1509823"/>
            <a:ext cx="3815863" cy="4456009"/>
          </a:xfrm>
        </p:spPr>
        <p:txBody>
          <a:bodyPr/>
          <a:lstStyle/>
          <a:p>
            <a:r>
              <a:rPr lang="en-US" smtClean="0"/>
              <a:t>Systems Thinking:</a:t>
            </a:r>
          </a:p>
          <a:p>
            <a:pPr lvl="1"/>
            <a:r>
              <a:rPr lang="en-US" smtClean="0"/>
              <a:t>Purpose</a:t>
            </a:r>
          </a:p>
          <a:p>
            <a:pPr lvl="2"/>
            <a:r>
              <a:rPr lang="en-GB" smtClean="0"/>
              <a:t>Every system has a purpose that defines fundamentally what it has to do</a:t>
            </a:r>
            <a:endParaRPr lang="en-US" smtClean="0"/>
          </a:p>
          <a:p>
            <a:pPr lvl="1"/>
            <a:r>
              <a:rPr lang="en-US" smtClean="0"/>
              <a:t>Context</a:t>
            </a:r>
          </a:p>
          <a:p>
            <a:pPr lvl="2"/>
            <a:r>
              <a:rPr lang="en-GB" smtClean="0"/>
              <a:t>Every system has context that defines the environment and constraints that impact upon that system</a:t>
            </a:r>
          </a:p>
          <a:p>
            <a:pPr lvl="2"/>
            <a:r>
              <a:rPr lang="en-GB" smtClean="0"/>
              <a:t>System Context often restricts the solution options that satisfy the purpose</a:t>
            </a:r>
            <a:endParaRPr lang="en-US" smtClean="0"/>
          </a:p>
          <a:p>
            <a:pPr lvl="1"/>
            <a:r>
              <a:rPr lang="en-US" smtClean="0"/>
              <a:t>Structure</a:t>
            </a:r>
          </a:p>
          <a:p>
            <a:pPr lvl="2"/>
            <a:r>
              <a:rPr lang="en-US" smtClean="0"/>
              <a:t>The behaviour of a system is dictated by its structure </a:t>
            </a:r>
            <a:endParaRPr lang="en-US" dirty="0"/>
          </a:p>
        </p:txBody>
      </p:sp>
      <p:sp>
        <p:nvSpPr>
          <p:cNvPr id="4" name="Content Placeholder 3"/>
          <p:cNvSpPr>
            <a:spLocks noGrp="1"/>
          </p:cNvSpPr>
          <p:nvPr>
            <p:ph sz="half" idx="2"/>
          </p:nvPr>
        </p:nvSpPr>
        <p:spPr>
          <a:xfrm>
            <a:off x="4572000" y="1509823"/>
            <a:ext cx="3815863" cy="4975225"/>
          </a:xfrm>
        </p:spPr>
        <p:txBody>
          <a:bodyPr/>
          <a:lstStyle/>
          <a:p>
            <a:r>
              <a:rPr lang="en-US" smtClean="0"/>
              <a:t>Meta-Processes:</a:t>
            </a:r>
          </a:p>
          <a:p>
            <a:pPr lvl="1"/>
            <a:r>
              <a:rPr lang="en-US" dirty="0" smtClean="0"/>
              <a:t>Divergent and Convergent Thinking</a:t>
            </a:r>
          </a:p>
          <a:p>
            <a:pPr lvl="1"/>
            <a:r>
              <a:rPr lang="en-US" dirty="0" smtClean="0"/>
              <a:t>Plan Do Check Act Cycle</a:t>
            </a:r>
            <a:endParaRPr lang="en-US" dirty="0"/>
          </a:p>
        </p:txBody>
      </p:sp>
      <p:sp>
        <p:nvSpPr>
          <p:cNvPr id="5" name="Slide Number Placeholder 4"/>
          <p:cNvSpPr>
            <a:spLocks noGrp="1"/>
          </p:cNvSpPr>
          <p:nvPr>
            <p:ph type="sldNum" sz="quarter" idx="4"/>
          </p:nvPr>
        </p:nvSpPr>
        <p:spPr/>
        <p:txBody>
          <a:bodyPr/>
          <a:lstStyle/>
          <a:p>
            <a:fld id="{5B5001F5-E7B9-4741-B997-DC6E1D931256}" type="slidenum">
              <a:rPr lang="en-US" smtClean="0"/>
              <a:pPr/>
              <a:t>32</a:t>
            </a:fld>
            <a:endParaRPr lang="en-US" dirty="0"/>
          </a:p>
        </p:txBody>
      </p:sp>
    </p:spTree>
    <p:extLst>
      <p:ext uri="{BB962C8B-B14F-4D97-AF65-F5344CB8AC3E}">
        <p14:creationId xmlns:p14="http://schemas.microsoft.com/office/powerpoint/2010/main" val="16567967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618" name="Rectangle 2"/>
          <p:cNvSpPr>
            <a:spLocks noGrp="1" noChangeArrowheads="1"/>
          </p:cNvSpPr>
          <p:nvPr>
            <p:ph type="title"/>
          </p:nvPr>
        </p:nvSpPr>
        <p:spPr/>
        <p:txBody>
          <a:bodyPr/>
          <a:lstStyle/>
          <a:p>
            <a:r>
              <a:rPr lang="en-GB" sz="2701" dirty="0"/>
              <a:t>Divergent-Convergent Thinking a Systems Meta Process </a:t>
            </a:r>
          </a:p>
        </p:txBody>
      </p:sp>
      <p:sp>
        <p:nvSpPr>
          <p:cNvPr id="879619" name="Text Box 3"/>
          <p:cNvSpPr txBox="1">
            <a:spLocks noChangeArrowheads="1"/>
          </p:cNvSpPr>
          <p:nvPr/>
        </p:nvSpPr>
        <p:spPr bwMode="auto">
          <a:xfrm>
            <a:off x="1165037" y="3422593"/>
            <a:ext cx="2264266" cy="369332"/>
          </a:xfrm>
          <a:prstGeom prst="rect">
            <a:avLst/>
          </a:prstGeom>
          <a:noFill/>
          <a:ln w="12700">
            <a:noFill/>
            <a:miter lim="800000"/>
            <a:headEnd/>
            <a:tailEnd/>
          </a:ln>
          <a:effectLst/>
        </p:spPr>
        <p:txBody>
          <a:bodyPr anchor="ctr">
            <a:spAutoFit/>
          </a:bodyPr>
          <a:lstStyle/>
          <a:p>
            <a:pPr algn="l" eaLnBrk="0" hangingPunct="0"/>
            <a:r>
              <a:rPr lang="en-GB">
                <a:latin typeface="GE Inspira Pitch" charset="0"/>
                <a:ea typeface="GE Inspira Pitch" charset="0"/>
                <a:cs typeface="GE Inspira Pitch" charset="0"/>
              </a:rPr>
              <a:t>Divergent Thinking</a:t>
            </a:r>
          </a:p>
        </p:txBody>
      </p:sp>
      <p:sp>
        <p:nvSpPr>
          <p:cNvPr id="879620" name="Text Box 4"/>
          <p:cNvSpPr txBox="1">
            <a:spLocks noChangeArrowheads="1"/>
          </p:cNvSpPr>
          <p:nvPr/>
        </p:nvSpPr>
        <p:spPr bwMode="auto">
          <a:xfrm>
            <a:off x="5868519" y="3467386"/>
            <a:ext cx="2388122" cy="369332"/>
          </a:xfrm>
          <a:prstGeom prst="rect">
            <a:avLst/>
          </a:prstGeom>
          <a:noFill/>
          <a:ln w="12700">
            <a:noFill/>
            <a:miter lim="800000"/>
            <a:headEnd/>
            <a:tailEnd/>
          </a:ln>
          <a:effectLst/>
        </p:spPr>
        <p:txBody>
          <a:bodyPr anchor="ctr">
            <a:spAutoFit/>
          </a:bodyPr>
          <a:lstStyle/>
          <a:p>
            <a:pPr algn="r" eaLnBrk="0" hangingPunct="0"/>
            <a:r>
              <a:rPr lang="en-GB">
                <a:latin typeface="GE Inspira Pitch" charset="0"/>
                <a:ea typeface="GE Inspira Pitch" charset="0"/>
                <a:cs typeface="GE Inspira Pitch" charset="0"/>
              </a:rPr>
              <a:t>Convergent Thinking</a:t>
            </a:r>
          </a:p>
        </p:txBody>
      </p:sp>
      <p:sp>
        <p:nvSpPr>
          <p:cNvPr id="879621" name="Text Box 5"/>
          <p:cNvSpPr txBox="1">
            <a:spLocks noChangeArrowheads="1"/>
          </p:cNvSpPr>
          <p:nvPr/>
        </p:nvSpPr>
        <p:spPr bwMode="auto">
          <a:xfrm>
            <a:off x="782451" y="5679940"/>
            <a:ext cx="3194125" cy="83099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600">
                <a:latin typeface="GE Inspira Pitch Regular" charset="0"/>
              </a:rPr>
              <a:t>Concerned with generating ideas or information about a situation or problem</a:t>
            </a:r>
          </a:p>
        </p:txBody>
      </p:sp>
      <p:sp>
        <p:nvSpPr>
          <p:cNvPr id="879622" name="Text Box 6"/>
          <p:cNvSpPr txBox="1">
            <a:spLocks noChangeArrowheads="1"/>
          </p:cNvSpPr>
          <p:nvPr/>
        </p:nvSpPr>
        <p:spPr bwMode="auto">
          <a:xfrm>
            <a:off x="5479087" y="5666435"/>
            <a:ext cx="2777554" cy="83099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600" dirty="0">
                <a:latin typeface="GE Inspira Pitch Regular" charset="0"/>
              </a:rPr>
              <a:t>Concerned with organizing and making sense of ideas or information</a:t>
            </a:r>
          </a:p>
        </p:txBody>
      </p:sp>
      <p:pic>
        <p:nvPicPr>
          <p:cNvPr id="87962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54255" y="3168501"/>
            <a:ext cx="5513168" cy="2497933"/>
          </a:xfrm>
          <a:prstGeom prst="rect">
            <a:avLst/>
          </a:prstGeom>
          <a:noFill/>
          <a:ln w="9525">
            <a:noFill/>
            <a:miter lim="800000"/>
            <a:headEnd/>
            <a:tailEnd/>
          </a:ln>
          <a:effectLst/>
        </p:spPr>
      </p:pic>
      <p:sp>
        <p:nvSpPr>
          <p:cNvPr id="2" name="Rectangle 1"/>
          <p:cNvSpPr/>
          <p:nvPr/>
        </p:nvSpPr>
        <p:spPr>
          <a:xfrm>
            <a:off x="691613" y="829534"/>
            <a:ext cx="7760773" cy="206210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l">
              <a:buFont typeface="Wingdings" pitchFamily="2" charset="2"/>
              <a:buChar char="Ø"/>
            </a:pPr>
            <a:r>
              <a:rPr lang="en-GB" sz="1600">
                <a:latin typeface="GE Inspira Pitch Regular" charset="0"/>
              </a:rPr>
              <a:t>When attempting to understand a situation or solve a problem the task is to find amongst all the possibilities the critical aspects. This task logically comprises two activities: </a:t>
            </a:r>
          </a:p>
          <a:p>
            <a:pPr lvl="2" algn="l">
              <a:buFont typeface="Wingdings" pitchFamily="2" charset="2"/>
              <a:buChar char="Ø"/>
            </a:pPr>
            <a:r>
              <a:rPr lang="en-GB" sz="1600">
                <a:latin typeface="GE Inspira Pitch Regular" charset="0"/>
              </a:rPr>
              <a:t>generating information</a:t>
            </a:r>
          </a:p>
          <a:p>
            <a:pPr lvl="2" algn="l">
              <a:buFont typeface="Wingdings" pitchFamily="2" charset="2"/>
              <a:buChar char="Ø"/>
            </a:pPr>
            <a:r>
              <a:rPr lang="en-GB" sz="1600">
                <a:latin typeface="GE Inspira Pitch Regular" charset="0"/>
              </a:rPr>
              <a:t>organizing information  </a:t>
            </a:r>
          </a:p>
          <a:p>
            <a:pPr algn="l">
              <a:buFont typeface="Wingdings" pitchFamily="2" charset="2"/>
              <a:buChar char="Ø"/>
            </a:pPr>
            <a:r>
              <a:rPr lang="en-GB" sz="1600">
                <a:latin typeface="GE Inspira Pitch Regular" charset="0"/>
              </a:rPr>
              <a:t>We often try to do this in one step by “jumping” to the “answer” – the problem is we stop thinking once we find a first adequate “answer” </a:t>
            </a:r>
          </a:p>
          <a:p>
            <a:pPr algn="l">
              <a:buFont typeface="Wingdings" pitchFamily="2" charset="2"/>
              <a:buChar char="Ø"/>
            </a:pPr>
            <a:r>
              <a:rPr lang="en-GB" sz="1600">
                <a:latin typeface="GE Inspira Pitch Regular" charset="0"/>
              </a:rPr>
              <a:t> It is better to divide the task up into its component activities </a:t>
            </a:r>
          </a:p>
        </p:txBody>
      </p:sp>
      <p:sp>
        <p:nvSpPr>
          <p:cNvPr id="3" name="Slide Number Placeholder 2"/>
          <p:cNvSpPr>
            <a:spLocks noGrp="1"/>
          </p:cNvSpPr>
          <p:nvPr>
            <p:ph type="sldNum" sz="quarter" idx="4"/>
          </p:nvPr>
        </p:nvSpPr>
        <p:spPr/>
        <p:txBody>
          <a:bodyPr/>
          <a:lstStyle/>
          <a:p>
            <a:fld id="{5B5001F5-E7B9-4741-B997-DC6E1D931256}" type="slidenum">
              <a:rPr lang="en-US" smtClean="0"/>
              <a:pPr/>
              <a:t>33</a:t>
            </a:fld>
            <a:endParaRPr lang="en-US" dirty="0"/>
          </a:p>
        </p:txBody>
      </p:sp>
    </p:spTree>
    <p:extLst>
      <p:ext uri="{BB962C8B-B14F-4D97-AF65-F5344CB8AC3E}">
        <p14:creationId xmlns:p14="http://schemas.microsoft.com/office/powerpoint/2010/main" val="20329049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p:txBody>
          <a:bodyPr/>
          <a:lstStyle/>
          <a:p>
            <a:r>
              <a:rPr lang="en-GB"/>
              <a:t>Plan Do Check Act a Meta Systems Process</a:t>
            </a:r>
          </a:p>
        </p:txBody>
      </p:sp>
      <p:sp>
        <p:nvSpPr>
          <p:cNvPr id="880652" name="Text Box 12"/>
          <p:cNvSpPr txBox="1">
            <a:spLocks noChangeArrowheads="1"/>
          </p:cNvSpPr>
          <p:nvPr/>
        </p:nvSpPr>
        <p:spPr bwMode="auto">
          <a:xfrm>
            <a:off x="1003362" y="1015254"/>
            <a:ext cx="7137275" cy="1323439"/>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lgn="ctr"/>
            <a:r>
              <a:rPr lang="en-GB" sz="1600">
                <a:latin typeface="GE Inspira Pitch Regular" charset="0"/>
              </a:rPr>
              <a:t>Often attributed to the American quality guru Edwards Deming, he said he got the idea from Walter </a:t>
            </a:r>
            <a:r>
              <a:rPr lang="en-GB" sz="1600" err="1">
                <a:latin typeface="GE Inspira Pitch Regular" charset="0"/>
              </a:rPr>
              <a:t>Shewhart</a:t>
            </a:r>
            <a:r>
              <a:rPr lang="en-GB" sz="1600">
                <a:latin typeface="GE Inspira Pitch Regular" charset="0"/>
              </a:rPr>
              <a:t> the inventor of Statistical Process Control. But even </a:t>
            </a:r>
            <a:r>
              <a:rPr lang="en-GB" sz="1600" err="1">
                <a:latin typeface="GE Inspira Pitch Regular" charset="0"/>
              </a:rPr>
              <a:t>Shewhart’s</a:t>
            </a:r>
            <a:r>
              <a:rPr lang="en-GB" sz="1600">
                <a:latin typeface="GE Inspira Pitch Regular" charset="0"/>
              </a:rPr>
              <a:t> work can be traced to the English man Francis Bacon who first expounded the scientific method of Hypothesis, Experiment and Evaluation.</a:t>
            </a:r>
          </a:p>
        </p:txBody>
      </p:sp>
      <p:sp>
        <p:nvSpPr>
          <p:cNvPr id="880653" name="Text Box 13"/>
          <p:cNvSpPr txBox="1">
            <a:spLocks noChangeArrowheads="1"/>
          </p:cNvSpPr>
          <p:nvPr/>
        </p:nvSpPr>
        <p:spPr bwMode="auto">
          <a:xfrm>
            <a:off x="5631877" y="3769337"/>
            <a:ext cx="3150615" cy="1077218"/>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r>
              <a:rPr lang="en-GB" sz="1600">
                <a:latin typeface="GE Inspira Pitch Regular" charset="0"/>
              </a:rPr>
              <a:t>PDCA is logical common sense that is often not followed. PDCA is the basis of Project Management, Life Cycle Management. </a:t>
            </a:r>
          </a:p>
        </p:txBody>
      </p:sp>
      <p:sp>
        <p:nvSpPr>
          <p:cNvPr id="26" name="Text Box 3"/>
          <p:cNvSpPr txBox="1">
            <a:spLocks noChangeArrowheads="1"/>
          </p:cNvSpPr>
          <p:nvPr/>
        </p:nvSpPr>
        <p:spPr bwMode="auto">
          <a:xfrm>
            <a:off x="1009880" y="4669818"/>
            <a:ext cx="1112135" cy="727122"/>
          </a:xfrm>
          <a:prstGeom prst="rect">
            <a:avLst/>
          </a:prstGeom>
          <a:noFill/>
          <a:ln w="12700">
            <a:noFill/>
            <a:miter lim="800000"/>
            <a:headEnd type="none" w="sm" len="sm"/>
            <a:tailEnd type="none" w="sm" len="sm"/>
          </a:ln>
          <a:effectLst/>
        </p:spPr>
        <p:txBody>
          <a:bodyPr>
            <a:spAutoFit/>
          </a:bodyPr>
          <a:lstStyle/>
          <a:p>
            <a:pPr eaLnBrk="0" fontAlgn="base" hangingPunct="0">
              <a:spcBef>
                <a:spcPct val="50000"/>
              </a:spcBef>
              <a:spcAft>
                <a:spcPct val="0"/>
              </a:spcAft>
            </a:pPr>
            <a:r>
              <a:rPr lang="en-GB" sz="1500">
                <a:solidFill>
                  <a:srgbClr val="000000"/>
                </a:solidFill>
                <a:latin typeface="GE Inspira Pitch Regular" charset="0"/>
              </a:rPr>
              <a:t>Plan</a:t>
            </a:r>
          </a:p>
          <a:p>
            <a:pPr eaLnBrk="0" fontAlgn="base" hangingPunct="0">
              <a:spcBef>
                <a:spcPct val="50000"/>
              </a:spcBef>
              <a:spcAft>
                <a:spcPct val="0"/>
              </a:spcAft>
            </a:pPr>
            <a:r>
              <a:rPr lang="en-GB" sz="1050">
                <a:solidFill>
                  <a:srgbClr val="000000"/>
                </a:solidFill>
                <a:latin typeface="GE Inspira Pitch Regular" charset="0"/>
              </a:rPr>
              <a:t>What has to be done</a:t>
            </a:r>
          </a:p>
        </p:txBody>
      </p:sp>
      <p:sp>
        <p:nvSpPr>
          <p:cNvPr id="27" name="Text Box 4"/>
          <p:cNvSpPr txBox="1">
            <a:spLocks noChangeArrowheads="1"/>
          </p:cNvSpPr>
          <p:nvPr/>
        </p:nvSpPr>
        <p:spPr bwMode="auto">
          <a:xfrm>
            <a:off x="1003362" y="3072060"/>
            <a:ext cx="1052787" cy="727122"/>
          </a:xfrm>
          <a:prstGeom prst="rect">
            <a:avLst/>
          </a:prstGeom>
          <a:noFill/>
          <a:ln w="12700">
            <a:noFill/>
            <a:miter lim="800000"/>
            <a:headEnd type="none" w="sm" len="sm"/>
            <a:tailEnd type="none" w="sm" len="sm"/>
          </a:ln>
          <a:effectLst/>
        </p:spPr>
        <p:txBody>
          <a:bodyPr>
            <a:spAutoFit/>
          </a:bodyPr>
          <a:lstStyle/>
          <a:p>
            <a:pPr eaLnBrk="0" fontAlgn="base" hangingPunct="0">
              <a:spcBef>
                <a:spcPct val="50000"/>
              </a:spcBef>
              <a:spcAft>
                <a:spcPct val="0"/>
              </a:spcAft>
            </a:pPr>
            <a:r>
              <a:rPr lang="en-GB" sz="1500">
                <a:solidFill>
                  <a:srgbClr val="000000"/>
                </a:solidFill>
                <a:latin typeface="GE Inspira Pitch Regular" charset="0"/>
              </a:rPr>
              <a:t>Do</a:t>
            </a:r>
          </a:p>
          <a:p>
            <a:pPr eaLnBrk="0" fontAlgn="base" hangingPunct="0">
              <a:spcBef>
                <a:spcPct val="50000"/>
              </a:spcBef>
              <a:spcAft>
                <a:spcPct val="0"/>
              </a:spcAft>
            </a:pPr>
            <a:r>
              <a:rPr lang="en-GB" sz="1050">
                <a:solidFill>
                  <a:srgbClr val="000000"/>
                </a:solidFill>
                <a:latin typeface="GE Inspira Pitch Regular" charset="0"/>
              </a:rPr>
              <a:t>Carry out the activity</a:t>
            </a:r>
          </a:p>
        </p:txBody>
      </p:sp>
      <p:sp>
        <p:nvSpPr>
          <p:cNvPr id="28" name="Text Box 5"/>
          <p:cNvSpPr txBox="1">
            <a:spLocks noChangeArrowheads="1"/>
          </p:cNvSpPr>
          <p:nvPr/>
        </p:nvSpPr>
        <p:spPr bwMode="auto">
          <a:xfrm>
            <a:off x="4292566" y="3142303"/>
            <a:ext cx="935380" cy="727122"/>
          </a:xfrm>
          <a:prstGeom prst="rect">
            <a:avLst/>
          </a:prstGeom>
          <a:noFill/>
          <a:ln w="12700">
            <a:noFill/>
            <a:miter lim="800000"/>
            <a:headEnd type="none" w="sm" len="sm"/>
            <a:tailEnd type="none" w="sm" len="sm"/>
          </a:ln>
          <a:effectLst/>
        </p:spPr>
        <p:txBody>
          <a:bodyPr>
            <a:spAutoFit/>
          </a:bodyPr>
          <a:lstStyle/>
          <a:p>
            <a:pPr eaLnBrk="0" fontAlgn="base" hangingPunct="0">
              <a:spcBef>
                <a:spcPct val="50000"/>
              </a:spcBef>
              <a:spcAft>
                <a:spcPct val="0"/>
              </a:spcAft>
            </a:pPr>
            <a:r>
              <a:rPr lang="en-GB" sz="1500">
                <a:solidFill>
                  <a:srgbClr val="000000"/>
                </a:solidFill>
                <a:latin typeface="GE Inspira Pitch Regular" charset="0"/>
              </a:rPr>
              <a:t>Check</a:t>
            </a:r>
          </a:p>
          <a:p>
            <a:pPr eaLnBrk="0" fontAlgn="base" hangingPunct="0">
              <a:spcBef>
                <a:spcPct val="50000"/>
              </a:spcBef>
              <a:spcAft>
                <a:spcPct val="0"/>
              </a:spcAft>
            </a:pPr>
            <a:r>
              <a:rPr lang="en-GB" sz="1050">
                <a:solidFill>
                  <a:srgbClr val="000000"/>
                </a:solidFill>
                <a:latin typeface="GE Inspira Pitch Regular" charset="0"/>
              </a:rPr>
              <a:t>Check the activity</a:t>
            </a:r>
          </a:p>
        </p:txBody>
      </p:sp>
      <p:sp>
        <p:nvSpPr>
          <p:cNvPr id="29" name="Text Box 11"/>
          <p:cNvSpPr txBox="1">
            <a:spLocks noChangeArrowheads="1"/>
          </p:cNvSpPr>
          <p:nvPr/>
        </p:nvSpPr>
        <p:spPr bwMode="auto">
          <a:xfrm>
            <a:off x="4206928" y="4701932"/>
            <a:ext cx="935380" cy="727122"/>
          </a:xfrm>
          <a:prstGeom prst="rect">
            <a:avLst/>
          </a:prstGeom>
          <a:noFill/>
          <a:ln w="12700">
            <a:noFill/>
            <a:miter lim="800000"/>
            <a:headEnd type="none" w="sm" len="sm"/>
            <a:tailEnd type="none" w="sm" len="sm"/>
          </a:ln>
          <a:effectLst/>
        </p:spPr>
        <p:txBody>
          <a:bodyPr>
            <a:spAutoFit/>
          </a:bodyPr>
          <a:lstStyle/>
          <a:p>
            <a:pPr eaLnBrk="0" fontAlgn="base" hangingPunct="0">
              <a:spcBef>
                <a:spcPct val="50000"/>
              </a:spcBef>
              <a:spcAft>
                <a:spcPct val="0"/>
              </a:spcAft>
            </a:pPr>
            <a:r>
              <a:rPr lang="en-GB" sz="1500">
                <a:solidFill>
                  <a:srgbClr val="000000"/>
                </a:solidFill>
                <a:latin typeface="GE Inspira Pitch Regular" charset="0"/>
              </a:rPr>
              <a:t>Act</a:t>
            </a:r>
          </a:p>
          <a:p>
            <a:pPr eaLnBrk="0" fontAlgn="base" hangingPunct="0">
              <a:spcBef>
                <a:spcPct val="50000"/>
              </a:spcBef>
              <a:spcAft>
                <a:spcPct val="0"/>
              </a:spcAft>
            </a:pPr>
            <a:r>
              <a:rPr lang="en-GB" sz="1050">
                <a:solidFill>
                  <a:srgbClr val="000000"/>
                </a:solidFill>
                <a:latin typeface="GE Inspira Pitch Regular" charset="0"/>
              </a:rPr>
              <a:t>Act on the check</a:t>
            </a:r>
          </a:p>
        </p:txBody>
      </p:sp>
      <p:sp>
        <p:nvSpPr>
          <p:cNvPr id="30" name="Bent Arrow 29"/>
          <p:cNvSpPr/>
          <p:nvPr/>
        </p:nvSpPr>
        <p:spPr>
          <a:xfrm rot="5400000">
            <a:off x="3163684" y="3185501"/>
            <a:ext cx="1112264" cy="1213843"/>
          </a:xfrm>
          <a:prstGeom prst="bentArrow">
            <a:avLst>
              <a:gd name="adj1" fmla="val 36033"/>
              <a:gd name="adj2" fmla="val 36034"/>
              <a:gd name="adj3" fmla="val 25000"/>
              <a:gd name="adj4" fmla="val 73664"/>
            </a:avLst>
          </a:prstGeom>
          <a:solidFill>
            <a:srgbClr val="2D2D8A">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685983" fontAlgn="base">
              <a:spcBef>
                <a:spcPct val="0"/>
              </a:spcBef>
              <a:spcAft>
                <a:spcPct val="0"/>
              </a:spcAft>
              <a:defRPr/>
            </a:pPr>
            <a:endParaRPr lang="en-US" sz="1350" kern="0">
              <a:solidFill>
                <a:srgbClr val="000000"/>
              </a:solidFill>
              <a:latin typeface="GE Inspira Pitch Regular" charset="0"/>
              <a:ea typeface=""/>
              <a:cs typeface=""/>
            </a:endParaRPr>
          </a:p>
        </p:txBody>
      </p:sp>
      <p:sp>
        <p:nvSpPr>
          <p:cNvPr id="31" name="Bent Arrow 30"/>
          <p:cNvSpPr/>
          <p:nvPr/>
        </p:nvSpPr>
        <p:spPr>
          <a:xfrm rot="10800000">
            <a:off x="3023210" y="4353650"/>
            <a:ext cx="1112264" cy="1213843"/>
          </a:xfrm>
          <a:prstGeom prst="bentArrow">
            <a:avLst>
              <a:gd name="adj1" fmla="val 36033"/>
              <a:gd name="adj2" fmla="val 36034"/>
              <a:gd name="adj3" fmla="val 25000"/>
              <a:gd name="adj4" fmla="val 73664"/>
            </a:avLst>
          </a:prstGeom>
          <a:solidFill>
            <a:srgbClr val="2D2D8A">
              <a:lumMod val="40000"/>
              <a:lumOff val="6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685983" fontAlgn="base">
              <a:spcBef>
                <a:spcPct val="0"/>
              </a:spcBef>
              <a:spcAft>
                <a:spcPct val="0"/>
              </a:spcAft>
              <a:defRPr/>
            </a:pPr>
            <a:endParaRPr lang="en-US" sz="1350" kern="0">
              <a:solidFill>
                <a:srgbClr val="000000"/>
              </a:solidFill>
              <a:latin typeface="GE Inspira Pitch Regular" charset="0"/>
              <a:ea typeface=""/>
              <a:cs typeface=""/>
            </a:endParaRPr>
          </a:p>
        </p:txBody>
      </p:sp>
      <p:sp>
        <p:nvSpPr>
          <p:cNvPr id="32" name="Bent Arrow 31"/>
          <p:cNvSpPr/>
          <p:nvPr/>
        </p:nvSpPr>
        <p:spPr>
          <a:xfrm>
            <a:off x="1982485" y="3034682"/>
            <a:ext cx="1112264" cy="1213843"/>
          </a:xfrm>
          <a:prstGeom prst="bentArrow">
            <a:avLst>
              <a:gd name="adj1" fmla="val 36033"/>
              <a:gd name="adj2" fmla="val 36034"/>
              <a:gd name="adj3" fmla="val 25000"/>
              <a:gd name="adj4" fmla="val 73664"/>
            </a:avLst>
          </a:prstGeom>
          <a:solidFill>
            <a:srgbClr val="2D2D8A">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685983" fontAlgn="base">
              <a:spcBef>
                <a:spcPct val="0"/>
              </a:spcBef>
              <a:spcAft>
                <a:spcPct val="0"/>
              </a:spcAft>
              <a:defRPr/>
            </a:pPr>
            <a:endParaRPr lang="en-US" sz="1350" kern="0">
              <a:solidFill>
                <a:srgbClr val="000000"/>
              </a:solidFill>
              <a:latin typeface="GE Inspira Pitch Regular" charset="0"/>
              <a:ea typeface=""/>
              <a:cs typeface=""/>
            </a:endParaRPr>
          </a:p>
        </p:txBody>
      </p:sp>
      <p:sp>
        <p:nvSpPr>
          <p:cNvPr id="33" name="Bent Arrow 32"/>
          <p:cNvSpPr/>
          <p:nvPr/>
        </p:nvSpPr>
        <p:spPr>
          <a:xfrm rot="16200000">
            <a:off x="1841873" y="4207713"/>
            <a:ext cx="1112264" cy="1213843"/>
          </a:xfrm>
          <a:prstGeom prst="bentArrow">
            <a:avLst>
              <a:gd name="adj1" fmla="val 36033"/>
              <a:gd name="adj2" fmla="val 36034"/>
              <a:gd name="adj3" fmla="val 25000"/>
              <a:gd name="adj4" fmla="val 73664"/>
            </a:avLst>
          </a:prstGeom>
          <a:solidFill>
            <a:srgbClr val="2D2D8A">
              <a:lumMod val="60000"/>
              <a:lumOff val="40000"/>
            </a:srgbClr>
          </a:solidFill>
          <a:ln w="9525" cap="flat" cmpd="sng" algn="ctr">
            <a:noFill/>
            <a:prstDash val="solid"/>
          </a:ln>
          <a:effectLst>
            <a:outerShdw blurRad="40000" dist="23000" dir="5400000" rotWithShape="0">
              <a:srgbClr val="000000">
                <a:alpha val="35000"/>
              </a:srgbClr>
            </a:outerShdw>
          </a:effectLst>
        </p:spPr>
        <p:txBody>
          <a:bodyPr vert="vert" rtlCol="0" anchor="ctr"/>
          <a:lstStyle/>
          <a:p>
            <a:pPr algn="ctr" defTabSz="685983" fontAlgn="base">
              <a:spcBef>
                <a:spcPct val="0"/>
              </a:spcBef>
              <a:spcAft>
                <a:spcPct val="0"/>
              </a:spcAft>
              <a:defRPr/>
            </a:pPr>
            <a:endParaRPr lang="en-US" sz="1350" kern="0">
              <a:solidFill>
                <a:srgbClr val="000000"/>
              </a:solidFill>
              <a:latin typeface="GE Inspira Pitch Regular" charset="0"/>
              <a:ea typeface=""/>
              <a:cs typeface=""/>
            </a:endParaRPr>
          </a:p>
        </p:txBody>
      </p:sp>
      <p:sp>
        <p:nvSpPr>
          <p:cNvPr id="34" name="TextBox 33"/>
          <p:cNvSpPr txBox="1"/>
          <p:nvPr/>
        </p:nvSpPr>
        <p:spPr>
          <a:xfrm>
            <a:off x="2182255" y="4759392"/>
            <a:ext cx="407484" cy="461793"/>
          </a:xfrm>
          <a:prstGeom prst="rect">
            <a:avLst/>
          </a:prstGeom>
          <a:noFill/>
        </p:spPr>
        <p:txBody>
          <a:bodyPr wrap="none" rtlCol="0">
            <a:spAutoFit/>
          </a:bodyPr>
          <a:lstStyle/>
          <a:p>
            <a:pPr fontAlgn="base">
              <a:spcBef>
                <a:spcPct val="0"/>
              </a:spcBef>
              <a:spcAft>
                <a:spcPct val="0"/>
              </a:spcAft>
            </a:pPr>
            <a:r>
              <a:rPr lang="en-US" sz="2401">
                <a:solidFill>
                  <a:srgbClr val="FFFFFF"/>
                </a:solidFill>
                <a:latin typeface="Arial Black"/>
                <a:cs typeface="Arial Black"/>
              </a:rPr>
              <a:t>P</a:t>
            </a:r>
          </a:p>
        </p:txBody>
      </p:sp>
      <p:sp>
        <p:nvSpPr>
          <p:cNvPr id="35" name="TextBox 34"/>
          <p:cNvSpPr txBox="1"/>
          <p:nvPr/>
        </p:nvSpPr>
        <p:spPr>
          <a:xfrm>
            <a:off x="3510071" y="4764697"/>
            <a:ext cx="423514" cy="461793"/>
          </a:xfrm>
          <a:prstGeom prst="rect">
            <a:avLst/>
          </a:prstGeom>
          <a:noFill/>
        </p:spPr>
        <p:txBody>
          <a:bodyPr wrap="none" rtlCol="0">
            <a:spAutoFit/>
          </a:bodyPr>
          <a:lstStyle/>
          <a:p>
            <a:pPr fontAlgn="base">
              <a:spcBef>
                <a:spcPct val="0"/>
              </a:spcBef>
              <a:spcAft>
                <a:spcPct val="0"/>
              </a:spcAft>
            </a:pPr>
            <a:r>
              <a:rPr lang="en-US" sz="2401">
                <a:solidFill>
                  <a:srgbClr val="000000"/>
                </a:solidFill>
                <a:latin typeface="Arial Black"/>
                <a:cs typeface="Arial Black"/>
              </a:rPr>
              <a:t>A</a:t>
            </a:r>
          </a:p>
        </p:txBody>
      </p:sp>
      <p:sp>
        <p:nvSpPr>
          <p:cNvPr id="36" name="TextBox 35"/>
          <p:cNvSpPr txBox="1"/>
          <p:nvPr/>
        </p:nvSpPr>
        <p:spPr>
          <a:xfrm>
            <a:off x="3510636" y="3366922"/>
            <a:ext cx="423514" cy="461793"/>
          </a:xfrm>
          <a:prstGeom prst="rect">
            <a:avLst/>
          </a:prstGeom>
          <a:noFill/>
        </p:spPr>
        <p:txBody>
          <a:bodyPr wrap="none" rtlCol="0">
            <a:spAutoFit/>
          </a:bodyPr>
          <a:lstStyle/>
          <a:p>
            <a:pPr fontAlgn="base">
              <a:spcBef>
                <a:spcPct val="0"/>
              </a:spcBef>
              <a:spcAft>
                <a:spcPct val="0"/>
              </a:spcAft>
            </a:pPr>
            <a:r>
              <a:rPr lang="en-US" sz="2401">
                <a:solidFill>
                  <a:srgbClr val="000000"/>
                </a:solidFill>
                <a:latin typeface="Arial Black"/>
                <a:cs typeface="Arial Black"/>
              </a:rPr>
              <a:t>C</a:t>
            </a:r>
          </a:p>
        </p:txBody>
      </p:sp>
      <p:sp>
        <p:nvSpPr>
          <p:cNvPr id="37" name="TextBox 36"/>
          <p:cNvSpPr txBox="1"/>
          <p:nvPr/>
        </p:nvSpPr>
        <p:spPr>
          <a:xfrm>
            <a:off x="2174467" y="3391188"/>
            <a:ext cx="423514" cy="461793"/>
          </a:xfrm>
          <a:prstGeom prst="rect">
            <a:avLst/>
          </a:prstGeom>
          <a:noFill/>
        </p:spPr>
        <p:txBody>
          <a:bodyPr wrap="none" rtlCol="0">
            <a:spAutoFit/>
          </a:bodyPr>
          <a:lstStyle/>
          <a:p>
            <a:pPr fontAlgn="base">
              <a:spcBef>
                <a:spcPct val="0"/>
              </a:spcBef>
              <a:spcAft>
                <a:spcPct val="0"/>
              </a:spcAft>
            </a:pPr>
            <a:r>
              <a:rPr lang="en-US" sz="2401">
                <a:solidFill>
                  <a:srgbClr val="FFFFFF"/>
                </a:solidFill>
                <a:latin typeface="Arial Black"/>
                <a:cs typeface="Arial Black"/>
              </a:rPr>
              <a:t>D</a:t>
            </a:r>
          </a:p>
        </p:txBody>
      </p:sp>
      <p:sp>
        <p:nvSpPr>
          <p:cNvPr id="2" name="Slide Number Placeholder 1"/>
          <p:cNvSpPr>
            <a:spLocks noGrp="1"/>
          </p:cNvSpPr>
          <p:nvPr>
            <p:ph type="sldNum" sz="quarter" idx="4"/>
          </p:nvPr>
        </p:nvSpPr>
        <p:spPr/>
        <p:txBody>
          <a:bodyPr/>
          <a:lstStyle/>
          <a:p>
            <a:fld id="{5B5001F5-E7B9-4741-B997-DC6E1D931256}" type="slidenum">
              <a:rPr lang="en-US" smtClean="0"/>
              <a:pPr/>
              <a:t>34</a:t>
            </a:fld>
            <a:endParaRPr lang="en-US" dirty="0"/>
          </a:p>
        </p:txBody>
      </p:sp>
    </p:spTree>
    <p:extLst>
      <p:ext uri="{BB962C8B-B14F-4D97-AF65-F5344CB8AC3E}">
        <p14:creationId xmlns:p14="http://schemas.microsoft.com/office/powerpoint/2010/main" val="3283095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1" name="Rectangle 3"/>
          <p:cNvSpPr>
            <a:spLocks noChangeArrowheads="1"/>
          </p:cNvSpPr>
          <p:nvPr/>
        </p:nvSpPr>
        <p:spPr bwMode="auto">
          <a:xfrm>
            <a:off x="2676545" y="1258766"/>
            <a:ext cx="1990725" cy="5052646"/>
          </a:xfrm>
          <a:prstGeom prst="rect">
            <a:avLst/>
          </a:prstGeom>
          <a:solidFill>
            <a:srgbClr val="CCFF33">
              <a:alpha val="38039"/>
            </a:srgbClr>
          </a:solidFill>
          <a:ln w="9525">
            <a:noFill/>
            <a:miter lim="800000"/>
            <a:headEnd/>
            <a:tailEnd/>
          </a:ln>
        </p:spPr>
        <p:txBody>
          <a:bodyPr wrap="none" anchor="ctr"/>
          <a:lstStyle/>
          <a:p>
            <a:endParaRPr lang="en-US" sz="1662"/>
          </a:p>
        </p:txBody>
      </p:sp>
      <p:sp>
        <p:nvSpPr>
          <p:cNvPr id="18435" name="Rectangle 11"/>
          <p:cNvSpPr>
            <a:spLocks noGrp="1" noChangeArrowheads="1"/>
          </p:cNvSpPr>
          <p:nvPr>
            <p:ph type="title"/>
          </p:nvPr>
        </p:nvSpPr>
        <p:spPr>
          <a:xfrm>
            <a:off x="16725" y="30631"/>
            <a:ext cx="4749800" cy="914400"/>
          </a:xfrm>
          <a:solidFill>
            <a:schemeClr val="bg1"/>
          </a:solidFill>
        </p:spPr>
        <p:txBody>
          <a:bodyPr/>
          <a:lstStyle/>
          <a:p>
            <a:pPr algn="l"/>
            <a:r>
              <a:rPr lang="en-GB" smtClean="0"/>
              <a:t>We put our effort in the Wrong place</a:t>
            </a:r>
          </a:p>
        </p:txBody>
      </p:sp>
      <p:sp>
        <p:nvSpPr>
          <p:cNvPr id="18436" name="Line 13"/>
          <p:cNvSpPr>
            <a:spLocks noChangeShapeType="1"/>
          </p:cNvSpPr>
          <p:nvPr/>
        </p:nvSpPr>
        <p:spPr bwMode="auto">
          <a:xfrm>
            <a:off x="2686050" y="1225062"/>
            <a:ext cx="0" cy="3171092"/>
          </a:xfrm>
          <a:prstGeom prst="line">
            <a:avLst/>
          </a:prstGeom>
          <a:noFill/>
          <a:ln w="9525">
            <a:solidFill>
              <a:schemeClr val="tx1"/>
            </a:solidFill>
            <a:round/>
            <a:headEnd/>
            <a:tailEnd/>
          </a:ln>
        </p:spPr>
        <p:txBody>
          <a:bodyPr/>
          <a:lstStyle/>
          <a:p>
            <a:endParaRPr lang="en-GB" sz="1662"/>
          </a:p>
        </p:txBody>
      </p:sp>
      <p:sp>
        <p:nvSpPr>
          <p:cNvPr id="18437" name="Line 14"/>
          <p:cNvSpPr>
            <a:spLocks noChangeShapeType="1"/>
          </p:cNvSpPr>
          <p:nvPr/>
        </p:nvSpPr>
        <p:spPr bwMode="auto">
          <a:xfrm flipV="1">
            <a:off x="2690813" y="4407877"/>
            <a:ext cx="5345112" cy="0"/>
          </a:xfrm>
          <a:prstGeom prst="line">
            <a:avLst/>
          </a:prstGeom>
          <a:noFill/>
          <a:ln w="9525">
            <a:solidFill>
              <a:schemeClr val="tx1"/>
            </a:solidFill>
            <a:round/>
            <a:headEnd/>
            <a:tailEnd/>
          </a:ln>
        </p:spPr>
        <p:txBody>
          <a:bodyPr/>
          <a:lstStyle/>
          <a:p>
            <a:endParaRPr lang="en-GB" sz="1662"/>
          </a:p>
        </p:txBody>
      </p:sp>
      <p:sp>
        <p:nvSpPr>
          <p:cNvPr id="18438" name="Text Box 15"/>
          <p:cNvSpPr txBox="1">
            <a:spLocks noChangeArrowheads="1"/>
          </p:cNvSpPr>
          <p:nvPr/>
        </p:nvSpPr>
        <p:spPr bwMode="auto">
          <a:xfrm>
            <a:off x="1694313" y="1259338"/>
            <a:ext cx="794320" cy="603883"/>
          </a:xfrm>
          <a:prstGeom prst="rect">
            <a:avLst/>
          </a:prstGeom>
          <a:noFill/>
          <a:ln w="9525">
            <a:noFill/>
            <a:miter lim="800000"/>
            <a:headEnd/>
            <a:tailEnd/>
          </a:ln>
        </p:spPr>
        <p:txBody>
          <a:bodyPr wrap="none">
            <a:spAutoFit/>
          </a:bodyPr>
          <a:lstStyle/>
          <a:p>
            <a:r>
              <a:rPr lang="en-GB" sz="1662" dirty="0"/>
              <a:t>Cost to</a:t>
            </a:r>
          </a:p>
          <a:p>
            <a:r>
              <a:rPr lang="en-GB" sz="1662" dirty="0"/>
              <a:t>Fix  (£)</a:t>
            </a:r>
          </a:p>
        </p:txBody>
      </p:sp>
      <p:sp>
        <p:nvSpPr>
          <p:cNvPr id="18439" name="Arc 16"/>
          <p:cNvSpPr>
            <a:spLocks/>
          </p:cNvSpPr>
          <p:nvPr/>
        </p:nvSpPr>
        <p:spPr bwMode="auto">
          <a:xfrm flipV="1">
            <a:off x="3006725" y="1052146"/>
            <a:ext cx="4973638" cy="3147646"/>
          </a:xfrm>
          <a:custGeom>
            <a:avLst/>
            <a:gdLst>
              <a:gd name="T0" fmla="*/ 0 w 21463"/>
              <a:gd name="T1" fmla="*/ 0 h 21600"/>
              <a:gd name="T2" fmla="*/ 2147483647 w 21463"/>
              <a:gd name="T3" fmla="*/ 2147483647 h 21600"/>
              <a:gd name="T4" fmla="*/ 0 w 21463"/>
              <a:gd name="T5" fmla="*/ 2147483647 h 21600"/>
              <a:gd name="T6" fmla="*/ 0 60000 65536"/>
              <a:gd name="T7" fmla="*/ 0 60000 65536"/>
              <a:gd name="T8" fmla="*/ 0 60000 65536"/>
              <a:gd name="T9" fmla="*/ 0 w 21463"/>
              <a:gd name="T10" fmla="*/ 0 h 21600"/>
              <a:gd name="T11" fmla="*/ 21463 w 21463"/>
              <a:gd name="T12" fmla="*/ 21600 h 21600"/>
            </a:gdLst>
            <a:ahLst/>
            <a:cxnLst>
              <a:cxn ang="T6">
                <a:pos x="T0" y="T1"/>
              </a:cxn>
              <a:cxn ang="T7">
                <a:pos x="T2" y="T3"/>
              </a:cxn>
              <a:cxn ang="T8">
                <a:pos x="T4" y="T5"/>
              </a:cxn>
            </a:cxnLst>
            <a:rect l="T9" t="T10" r="T11" b="T12"/>
            <a:pathLst>
              <a:path w="21463" h="21600" fill="none" extrusionOk="0">
                <a:moveTo>
                  <a:pt x="-1" y="0"/>
                </a:moveTo>
                <a:cubicBezTo>
                  <a:pt x="10989" y="0"/>
                  <a:pt x="20227" y="8251"/>
                  <a:pt x="21462" y="19171"/>
                </a:cubicBezTo>
              </a:path>
              <a:path w="21463" h="21600" stroke="0" extrusionOk="0">
                <a:moveTo>
                  <a:pt x="-1" y="0"/>
                </a:moveTo>
                <a:cubicBezTo>
                  <a:pt x="10989" y="0"/>
                  <a:pt x="20227" y="8251"/>
                  <a:pt x="21462" y="19171"/>
                </a:cubicBezTo>
                <a:lnTo>
                  <a:pt x="0" y="21600"/>
                </a:lnTo>
                <a:close/>
              </a:path>
            </a:pathLst>
          </a:custGeom>
          <a:noFill/>
          <a:ln w="38100">
            <a:solidFill>
              <a:srgbClr val="990000"/>
            </a:solidFill>
            <a:round/>
            <a:headEnd/>
            <a:tailEnd/>
          </a:ln>
        </p:spPr>
        <p:txBody>
          <a:bodyPr wrap="none" anchor="ctr"/>
          <a:lstStyle/>
          <a:p>
            <a:endParaRPr lang="en-US" sz="1662"/>
          </a:p>
        </p:txBody>
      </p:sp>
      <p:sp>
        <p:nvSpPr>
          <p:cNvPr id="18440" name="Text Box 17"/>
          <p:cNvSpPr txBox="1">
            <a:spLocks noChangeArrowheads="1"/>
          </p:cNvSpPr>
          <p:nvPr/>
        </p:nvSpPr>
        <p:spPr bwMode="auto">
          <a:xfrm>
            <a:off x="2600328" y="4504593"/>
            <a:ext cx="1190839" cy="518604"/>
          </a:xfrm>
          <a:prstGeom prst="rect">
            <a:avLst/>
          </a:prstGeom>
          <a:noFill/>
          <a:ln w="9525">
            <a:noFill/>
            <a:miter lim="800000"/>
            <a:headEnd/>
            <a:tailEnd/>
          </a:ln>
        </p:spPr>
        <p:txBody>
          <a:bodyPr wrap="none">
            <a:spAutoFit/>
          </a:bodyPr>
          <a:lstStyle/>
          <a:p>
            <a:r>
              <a:rPr lang="en-GB" sz="1385" dirty="0"/>
              <a:t>Requirements</a:t>
            </a:r>
          </a:p>
          <a:p>
            <a:r>
              <a:rPr lang="en-GB" sz="1385" dirty="0"/>
              <a:t>Engineering</a:t>
            </a:r>
          </a:p>
        </p:txBody>
      </p:sp>
      <p:sp>
        <p:nvSpPr>
          <p:cNvPr id="18441" name="Text Box 18"/>
          <p:cNvSpPr txBox="1">
            <a:spLocks noChangeArrowheads="1"/>
          </p:cNvSpPr>
          <p:nvPr/>
        </p:nvSpPr>
        <p:spPr bwMode="auto">
          <a:xfrm>
            <a:off x="4033839" y="4598412"/>
            <a:ext cx="667170" cy="305468"/>
          </a:xfrm>
          <a:prstGeom prst="rect">
            <a:avLst/>
          </a:prstGeom>
          <a:noFill/>
          <a:ln w="9525">
            <a:noFill/>
            <a:miter lim="800000"/>
            <a:headEnd/>
            <a:tailEnd/>
          </a:ln>
        </p:spPr>
        <p:txBody>
          <a:bodyPr wrap="none">
            <a:spAutoFit/>
          </a:bodyPr>
          <a:lstStyle/>
          <a:p>
            <a:r>
              <a:rPr lang="en-GB" sz="1385"/>
              <a:t>Design</a:t>
            </a:r>
          </a:p>
        </p:txBody>
      </p:sp>
      <p:sp>
        <p:nvSpPr>
          <p:cNvPr id="18442" name="Text Box 19"/>
          <p:cNvSpPr txBox="1">
            <a:spLocks noChangeArrowheads="1"/>
          </p:cNvSpPr>
          <p:nvPr/>
        </p:nvSpPr>
        <p:spPr bwMode="auto">
          <a:xfrm>
            <a:off x="4729544" y="4606976"/>
            <a:ext cx="1155381" cy="305468"/>
          </a:xfrm>
          <a:prstGeom prst="rect">
            <a:avLst/>
          </a:prstGeom>
          <a:noFill/>
          <a:ln w="9525">
            <a:noFill/>
            <a:miter lim="800000"/>
            <a:headEnd/>
            <a:tailEnd/>
          </a:ln>
        </p:spPr>
        <p:txBody>
          <a:bodyPr wrap="none">
            <a:spAutoFit/>
          </a:bodyPr>
          <a:lstStyle/>
          <a:p>
            <a:r>
              <a:rPr lang="en-GB" sz="1385" dirty="0"/>
              <a:t>Development</a:t>
            </a:r>
          </a:p>
        </p:txBody>
      </p:sp>
      <p:sp>
        <p:nvSpPr>
          <p:cNvPr id="18443" name="Text Box 20"/>
          <p:cNvSpPr txBox="1">
            <a:spLocks noChangeArrowheads="1"/>
          </p:cNvSpPr>
          <p:nvPr/>
        </p:nvSpPr>
        <p:spPr bwMode="auto">
          <a:xfrm>
            <a:off x="6080144" y="4588155"/>
            <a:ext cx="975332" cy="305468"/>
          </a:xfrm>
          <a:prstGeom prst="rect">
            <a:avLst/>
          </a:prstGeom>
          <a:noFill/>
          <a:ln w="9525">
            <a:noFill/>
            <a:miter lim="800000"/>
            <a:headEnd/>
            <a:tailEnd/>
          </a:ln>
        </p:spPr>
        <p:txBody>
          <a:bodyPr wrap="none">
            <a:spAutoFit/>
          </a:bodyPr>
          <a:lstStyle/>
          <a:p>
            <a:r>
              <a:rPr lang="en-GB" sz="1385"/>
              <a:t>Production</a:t>
            </a:r>
          </a:p>
        </p:txBody>
      </p:sp>
      <p:sp>
        <p:nvSpPr>
          <p:cNvPr id="18444" name="Text Box 21"/>
          <p:cNvSpPr txBox="1">
            <a:spLocks noChangeArrowheads="1"/>
          </p:cNvSpPr>
          <p:nvPr/>
        </p:nvSpPr>
        <p:spPr bwMode="auto">
          <a:xfrm>
            <a:off x="7042153" y="4507523"/>
            <a:ext cx="883255" cy="518604"/>
          </a:xfrm>
          <a:prstGeom prst="rect">
            <a:avLst/>
          </a:prstGeom>
          <a:noFill/>
          <a:ln w="9525">
            <a:noFill/>
            <a:miter lim="800000"/>
            <a:headEnd/>
            <a:tailEnd/>
          </a:ln>
        </p:spPr>
        <p:txBody>
          <a:bodyPr wrap="none">
            <a:spAutoFit/>
          </a:bodyPr>
          <a:lstStyle/>
          <a:p>
            <a:r>
              <a:rPr lang="en-GB" sz="1385"/>
              <a:t>Customer</a:t>
            </a:r>
          </a:p>
          <a:p>
            <a:r>
              <a:rPr lang="en-GB" sz="1385"/>
              <a:t>use</a:t>
            </a:r>
          </a:p>
        </p:txBody>
      </p:sp>
      <p:grpSp>
        <p:nvGrpSpPr>
          <p:cNvPr id="13" name="Group 12"/>
          <p:cNvGrpSpPr/>
          <p:nvPr/>
        </p:nvGrpSpPr>
        <p:grpSpPr>
          <a:xfrm>
            <a:off x="6143627" y="1270489"/>
            <a:ext cx="2991212" cy="5052646"/>
            <a:chOff x="6655596" y="1090613"/>
            <a:chExt cx="3240481" cy="5473700"/>
          </a:xfrm>
        </p:grpSpPr>
        <p:sp>
          <p:nvSpPr>
            <p:cNvPr id="18471" name="Rectangle 2"/>
            <p:cNvSpPr>
              <a:spLocks noChangeArrowheads="1"/>
            </p:cNvSpPr>
            <p:nvPr/>
          </p:nvSpPr>
          <p:spPr bwMode="auto">
            <a:xfrm>
              <a:off x="6655596" y="1090613"/>
              <a:ext cx="2046553" cy="5473700"/>
            </a:xfrm>
            <a:prstGeom prst="rect">
              <a:avLst/>
            </a:prstGeom>
            <a:solidFill>
              <a:srgbClr val="CC3300">
                <a:alpha val="38039"/>
              </a:srgbClr>
            </a:solidFill>
            <a:ln w="9525">
              <a:noFill/>
              <a:miter lim="800000"/>
              <a:headEnd/>
              <a:tailEnd/>
            </a:ln>
          </p:spPr>
          <p:txBody>
            <a:bodyPr wrap="none" anchor="ctr"/>
            <a:lstStyle/>
            <a:p>
              <a:endParaRPr lang="en-US" sz="1662"/>
            </a:p>
          </p:txBody>
        </p:sp>
        <p:sp>
          <p:nvSpPr>
            <p:cNvPr id="18473" name="AutoShape 23"/>
            <p:cNvSpPr>
              <a:spLocks noChangeArrowheads="1"/>
            </p:cNvSpPr>
            <p:nvPr/>
          </p:nvSpPr>
          <p:spPr bwMode="auto">
            <a:xfrm rot="13374099">
              <a:off x="7743603" y="2854001"/>
              <a:ext cx="1519862" cy="668338"/>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90 w 21600"/>
                <a:gd name="T13" fmla="*/ 5387 h 21600"/>
                <a:gd name="T14" fmla="*/ 18895 w 21600"/>
                <a:gd name="T15" fmla="*/ 16213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0000"/>
            </a:solidFill>
            <a:ln w="9525">
              <a:solidFill>
                <a:schemeClr val="tx1"/>
              </a:solidFill>
              <a:miter lim="800000"/>
              <a:headEnd/>
              <a:tailEnd/>
            </a:ln>
            <a:scene3d>
              <a:camera prst="orthographicFront"/>
              <a:lightRig rig="threePt" dir="t"/>
            </a:scene3d>
            <a:sp3d>
              <a:bevelT/>
            </a:sp3d>
          </p:spPr>
          <p:txBody>
            <a:bodyPr wrap="none" anchor="ctr"/>
            <a:lstStyle/>
            <a:p>
              <a:endParaRPr lang="en-US" sz="1662"/>
            </a:p>
          </p:txBody>
        </p:sp>
        <p:sp>
          <p:nvSpPr>
            <p:cNvPr id="18472" name="Text Box 22"/>
            <p:cNvSpPr txBox="1">
              <a:spLocks noChangeArrowheads="1"/>
            </p:cNvSpPr>
            <p:nvPr/>
          </p:nvSpPr>
          <p:spPr bwMode="auto">
            <a:xfrm>
              <a:off x="8340334" y="3416301"/>
              <a:ext cx="1555743" cy="931297"/>
            </a:xfrm>
            <a:prstGeom prst="rect">
              <a:avLst/>
            </a:prstGeom>
            <a:solidFill>
              <a:srgbClr val="990000"/>
            </a:solidFill>
            <a:ln w="9525">
              <a:noFill/>
              <a:miter lim="800000"/>
              <a:headEnd/>
              <a:tailEnd/>
            </a:ln>
            <a:scene3d>
              <a:camera prst="orthographicFront"/>
              <a:lightRig rig="threePt" dir="t"/>
            </a:scene3d>
            <a:sp3d>
              <a:bevelT/>
            </a:sp3d>
          </p:spPr>
          <p:txBody>
            <a:bodyPr wrap="square">
              <a:spAutoFit/>
            </a:bodyPr>
            <a:lstStyle/>
            <a:p>
              <a:pPr algn="ctr"/>
              <a:r>
                <a:rPr lang="en-GB" sz="1662" dirty="0">
                  <a:solidFill>
                    <a:schemeClr val="bg1"/>
                  </a:solidFill>
                </a:rPr>
                <a:t>This is where</a:t>
              </a:r>
            </a:p>
            <a:p>
              <a:pPr algn="ctr"/>
              <a:r>
                <a:rPr lang="en-GB" sz="1662" dirty="0">
                  <a:solidFill>
                    <a:schemeClr val="bg1"/>
                  </a:solidFill>
                </a:rPr>
                <a:t>we tend to look</a:t>
              </a:r>
            </a:p>
          </p:txBody>
        </p:sp>
      </p:grpSp>
      <p:sp>
        <p:nvSpPr>
          <p:cNvPr id="718873" name="Text Box 25"/>
          <p:cNvSpPr txBox="1">
            <a:spLocks noChangeArrowheads="1"/>
          </p:cNvSpPr>
          <p:nvPr/>
        </p:nvSpPr>
        <p:spPr bwMode="auto">
          <a:xfrm>
            <a:off x="1057990" y="3987313"/>
            <a:ext cx="1363002" cy="859659"/>
          </a:xfrm>
          <a:prstGeom prst="rect">
            <a:avLst/>
          </a:prstGeom>
          <a:solidFill>
            <a:srgbClr val="008000"/>
          </a:solidFill>
          <a:ln w="9525">
            <a:noFill/>
            <a:miter lim="800000"/>
            <a:headEnd/>
            <a:tailEnd/>
          </a:ln>
          <a:scene3d>
            <a:camera prst="orthographicFront"/>
            <a:lightRig rig="threePt" dir="t"/>
          </a:scene3d>
          <a:sp3d>
            <a:bevelT/>
          </a:sp3d>
        </p:spPr>
        <p:txBody>
          <a:bodyPr wrap="none">
            <a:spAutoFit/>
          </a:bodyPr>
          <a:lstStyle/>
          <a:p>
            <a:pPr algn="ctr"/>
            <a:r>
              <a:rPr lang="en-GB" sz="1662" dirty="0">
                <a:solidFill>
                  <a:srgbClr val="FFFFFF"/>
                </a:solidFill>
              </a:rPr>
              <a:t>This is where</a:t>
            </a:r>
          </a:p>
          <a:p>
            <a:pPr algn="ctr"/>
            <a:r>
              <a:rPr lang="en-GB" sz="1662" dirty="0">
                <a:solidFill>
                  <a:srgbClr val="FFFFFF"/>
                </a:solidFill>
              </a:rPr>
              <a:t>we should</a:t>
            </a:r>
          </a:p>
          <a:p>
            <a:pPr algn="ctr"/>
            <a:r>
              <a:rPr lang="en-GB" sz="1662" dirty="0">
                <a:solidFill>
                  <a:srgbClr val="FFFFFF"/>
                </a:solidFill>
              </a:rPr>
              <a:t>put our effort</a:t>
            </a:r>
          </a:p>
        </p:txBody>
      </p:sp>
      <p:grpSp>
        <p:nvGrpSpPr>
          <p:cNvPr id="3" name="Group 42"/>
          <p:cNvGrpSpPr>
            <a:grpSpLocks/>
          </p:cNvGrpSpPr>
          <p:nvPr/>
        </p:nvGrpSpPr>
        <p:grpSpPr bwMode="auto">
          <a:xfrm>
            <a:off x="6507152" y="4277462"/>
            <a:ext cx="2316158" cy="1314451"/>
            <a:chOff x="4099" y="2739"/>
            <a:chExt cx="1459" cy="897"/>
          </a:xfrm>
        </p:grpSpPr>
        <p:sp>
          <p:nvSpPr>
            <p:cNvPr id="18467" name="Text Box 7"/>
            <p:cNvSpPr txBox="1">
              <a:spLocks noChangeArrowheads="1"/>
            </p:cNvSpPr>
            <p:nvPr/>
          </p:nvSpPr>
          <p:spPr bwMode="auto">
            <a:xfrm>
              <a:off x="4099" y="3398"/>
              <a:ext cx="728" cy="238"/>
            </a:xfrm>
            <a:prstGeom prst="rect">
              <a:avLst/>
            </a:prstGeom>
            <a:noFill/>
            <a:ln w="9525">
              <a:noFill/>
              <a:miter lim="800000"/>
              <a:headEnd/>
              <a:tailEnd/>
            </a:ln>
          </p:spPr>
          <p:txBody>
            <a:bodyPr wrap="none">
              <a:spAutoFit/>
            </a:bodyPr>
            <a:lstStyle/>
            <a:p>
              <a:r>
                <a:rPr lang="en-GB" sz="1662" b="1"/>
                <a:t>Easy to see</a:t>
              </a:r>
            </a:p>
          </p:txBody>
        </p:sp>
        <p:grpSp>
          <p:nvGrpSpPr>
            <p:cNvPr id="4" name="Group 38"/>
            <p:cNvGrpSpPr>
              <a:grpSpLocks/>
            </p:cNvGrpSpPr>
            <p:nvPr/>
          </p:nvGrpSpPr>
          <p:grpSpPr bwMode="auto">
            <a:xfrm>
              <a:off x="4826" y="2739"/>
              <a:ext cx="732" cy="778"/>
              <a:chOff x="4826" y="2739"/>
              <a:chExt cx="732" cy="778"/>
            </a:xfrm>
          </p:grpSpPr>
          <p:cxnSp>
            <p:nvCxnSpPr>
              <p:cNvPr id="18469" name="AutoShape 27"/>
              <p:cNvCxnSpPr>
                <a:cxnSpLocks noChangeShapeType="1"/>
                <a:stCxn id="18472" idx="2"/>
                <a:endCxn id="18467" idx="3"/>
              </p:cNvCxnSpPr>
              <p:nvPr/>
            </p:nvCxnSpPr>
            <p:spPr bwMode="auto">
              <a:xfrm rot="5400000">
                <a:off x="4675" y="2890"/>
                <a:ext cx="778" cy="475"/>
              </a:xfrm>
              <a:prstGeom prst="bentConnector2">
                <a:avLst/>
              </a:prstGeom>
              <a:noFill/>
              <a:ln w="76200">
                <a:solidFill>
                  <a:schemeClr val="tx1"/>
                </a:solidFill>
                <a:miter lim="800000"/>
                <a:headEnd/>
                <a:tailEnd type="triangle" w="med" len="med"/>
              </a:ln>
            </p:spPr>
          </p:cxnSp>
          <p:sp>
            <p:nvSpPr>
              <p:cNvPr id="18470" name="Text Box 28"/>
              <p:cNvSpPr txBox="1">
                <a:spLocks noChangeArrowheads="1"/>
              </p:cNvSpPr>
              <p:nvPr/>
            </p:nvSpPr>
            <p:spPr bwMode="auto">
              <a:xfrm rot="5400000">
                <a:off x="5143" y="3012"/>
                <a:ext cx="611" cy="219"/>
              </a:xfrm>
              <a:prstGeom prst="rect">
                <a:avLst/>
              </a:prstGeom>
              <a:noFill/>
              <a:ln w="9525">
                <a:noFill/>
                <a:miter lim="800000"/>
                <a:headEnd/>
                <a:tailEnd/>
              </a:ln>
            </p:spPr>
            <p:txBody>
              <a:bodyPr wrap="none">
                <a:spAutoFit/>
              </a:bodyPr>
              <a:lstStyle/>
              <a:p>
                <a:r>
                  <a:rPr lang="en-GB" sz="1662" dirty="0"/>
                  <a:t>because</a:t>
                </a:r>
              </a:p>
            </p:txBody>
          </p:sp>
        </p:grpSp>
      </p:grpSp>
      <p:grpSp>
        <p:nvGrpSpPr>
          <p:cNvPr id="5" name="Group 43"/>
          <p:cNvGrpSpPr>
            <a:grpSpLocks/>
          </p:cNvGrpSpPr>
          <p:nvPr/>
        </p:nvGrpSpPr>
        <p:grpSpPr bwMode="auto">
          <a:xfrm>
            <a:off x="6508774" y="4277470"/>
            <a:ext cx="2452693" cy="1969478"/>
            <a:chOff x="4100" y="2739"/>
            <a:chExt cx="1545" cy="1344"/>
          </a:xfrm>
        </p:grpSpPr>
        <p:sp>
          <p:nvSpPr>
            <p:cNvPr id="18463" name="Text Box 8"/>
            <p:cNvSpPr txBox="1">
              <a:spLocks noChangeArrowheads="1"/>
            </p:cNvSpPr>
            <p:nvPr/>
          </p:nvSpPr>
          <p:spPr bwMode="auto">
            <a:xfrm>
              <a:off x="4100" y="3671"/>
              <a:ext cx="801" cy="412"/>
            </a:xfrm>
            <a:prstGeom prst="rect">
              <a:avLst/>
            </a:prstGeom>
            <a:noFill/>
            <a:ln w="9525">
              <a:noFill/>
              <a:miter lim="800000"/>
              <a:headEnd/>
              <a:tailEnd/>
            </a:ln>
          </p:spPr>
          <p:txBody>
            <a:bodyPr wrap="none">
              <a:spAutoFit/>
            </a:bodyPr>
            <a:lstStyle/>
            <a:p>
              <a:r>
                <a:rPr lang="en-GB" sz="1662" b="1"/>
                <a:t>Difficult and</a:t>
              </a:r>
            </a:p>
            <a:p>
              <a:r>
                <a:rPr lang="en-GB" sz="1662" b="1"/>
                <a:t>costly to fix</a:t>
              </a:r>
            </a:p>
          </p:txBody>
        </p:sp>
        <p:grpSp>
          <p:nvGrpSpPr>
            <p:cNvPr id="6" name="Group 39"/>
            <p:cNvGrpSpPr>
              <a:grpSpLocks/>
            </p:cNvGrpSpPr>
            <p:nvPr/>
          </p:nvGrpSpPr>
          <p:grpSpPr bwMode="auto">
            <a:xfrm>
              <a:off x="4900" y="2739"/>
              <a:ext cx="745" cy="1138"/>
              <a:chOff x="4900" y="2739"/>
              <a:chExt cx="745" cy="1138"/>
            </a:xfrm>
          </p:grpSpPr>
          <p:cxnSp>
            <p:nvCxnSpPr>
              <p:cNvPr id="18465" name="AutoShape 29"/>
              <p:cNvCxnSpPr>
                <a:cxnSpLocks noChangeShapeType="1"/>
                <a:stCxn id="18472" idx="2"/>
                <a:endCxn id="18463" idx="3"/>
              </p:cNvCxnSpPr>
              <p:nvPr/>
            </p:nvCxnSpPr>
            <p:spPr bwMode="auto">
              <a:xfrm rot="5400000">
                <a:off x="4532" y="3107"/>
                <a:ext cx="1138" cy="401"/>
              </a:xfrm>
              <a:prstGeom prst="bentConnector2">
                <a:avLst/>
              </a:prstGeom>
              <a:noFill/>
              <a:ln w="76200">
                <a:solidFill>
                  <a:srgbClr val="990000"/>
                </a:solidFill>
                <a:miter lim="800000"/>
                <a:headEnd/>
                <a:tailEnd type="triangle" w="med" len="med"/>
              </a:ln>
            </p:spPr>
          </p:cxnSp>
          <p:sp>
            <p:nvSpPr>
              <p:cNvPr id="18466" name="Text Box 30"/>
              <p:cNvSpPr txBox="1">
                <a:spLocks noChangeArrowheads="1"/>
              </p:cNvSpPr>
              <p:nvPr/>
            </p:nvSpPr>
            <p:spPr bwMode="auto">
              <a:xfrm>
                <a:off x="5298" y="3607"/>
                <a:ext cx="347" cy="238"/>
              </a:xfrm>
              <a:prstGeom prst="rect">
                <a:avLst/>
              </a:prstGeom>
              <a:noFill/>
              <a:ln w="9525">
                <a:noFill/>
                <a:miter lim="800000"/>
                <a:headEnd/>
                <a:tailEnd/>
              </a:ln>
            </p:spPr>
            <p:txBody>
              <a:bodyPr wrap="none">
                <a:spAutoFit/>
              </a:bodyPr>
              <a:lstStyle/>
              <a:p>
                <a:r>
                  <a:rPr lang="en-GB" sz="1662" b="1">
                    <a:solidFill>
                      <a:srgbClr val="990000"/>
                    </a:solidFill>
                  </a:rPr>
                  <a:t>BUT</a:t>
                </a:r>
              </a:p>
            </p:txBody>
          </p:sp>
        </p:grpSp>
      </p:grpSp>
      <p:grpSp>
        <p:nvGrpSpPr>
          <p:cNvPr id="8" name="Group 44"/>
          <p:cNvGrpSpPr>
            <a:grpSpLocks/>
          </p:cNvGrpSpPr>
          <p:nvPr/>
        </p:nvGrpSpPr>
        <p:grpSpPr bwMode="auto">
          <a:xfrm>
            <a:off x="1263672" y="4846027"/>
            <a:ext cx="3084514" cy="1444869"/>
            <a:chOff x="796" y="3127"/>
            <a:chExt cx="1943" cy="986"/>
          </a:xfrm>
        </p:grpSpPr>
        <p:sp>
          <p:nvSpPr>
            <p:cNvPr id="18457" name="Text Box 6"/>
            <p:cNvSpPr txBox="1">
              <a:spLocks noChangeArrowheads="1"/>
            </p:cNvSpPr>
            <p:nvPr/>
          </p:nvSpPr>
          <p:spPr bwMode="auto">
            <a:xfrm>
              <a:off x="1858" y="3701"/>
              <a:ext cx="881" cy="412"/>
            </a:xfrm>
            <a:prstGeom prst="rect">
              <a:avLst/>
            </a:prstGeom>
            <a:noFill/>
            <a:ln w="9525">
              <a:noFill/>
              <a:miter lim="800000"/>
              <a:headEnd/>
              <a:tailEnd/>
            </a:ln>
          </p:spPr>
          <p:txBody>
            <a:bodyPr wrap="none">
              <a:spAutoFit/>
            </a:bodyPr>
            <a:lstStyle/>
            <a:p>
              <a:r>
                <a:rPr lang="en-GB" sz="1662" b="1"/>
                <a:t>Easy and </a:t>
              </a:r>
            </a:p>
            <a:p>
              <a:r>
                <a:rPr lang="en-GB" sz="1662" b="1"/>
                <a:t>cheaper to fix</a:t>
              </a:r>
            </a:p>
          </p:txBody>
        </p:sp>
        <p:grpSp>
          <p:nvGrpSpPr>
            <p:cNvPr id="9" name="Group 40"/>
            <p:cNvGrpSpPr>
              <a:grpSpLocks/>
            </p:cNvGrpSpPr>
            <p:nvPr/>
          </p:nvGrpSpPr>
          <p:grpSpPr bwMode="auto">
            <a:xfrm>
              <a:off x="796" y="3127"/>
              <a:ext cx="1062" cy="779"/>
              <a:chOff x="796" y="3127"/>
              <a:chExt cx="1062" cy="779"/>
            </a:xfrm>
          </p:grpSpPr>
          <p:cxnSp>
            <p:nvCxnSpPr>
              <p:cNvPr id="18459" name="AutoShape 32"/>
              <p:cNvCxnSpPr>
                <a:cxnSpLocks noChangeShapeType="1"/>
                <a:stCxn id="718873" idx="2"/>
                <a:endCxn id="18457" idx="1"/>
              </p:cNvCxnSpPr>
              <p:nvPr/>
            </p:nvCxnSpPr>
            <p:spPr bwMode="auto">
              <a:xfrm rot="16200000" flipH="1">
                <a:off x="1087" y="3136"/>
                <a:ext cx="779" cy="762"/>
              </a:xfrm>
              <a:prstGeom prst="bentConnector2">
                <a:avLst/>
              </a:prstGeom>
              <a:noFill/>
              <a:ln w="76200">
                <a:solidFill>
                  <a:srgbClr val="008000"/>
                </a:solidFill>
                <a:miter lim="800000"/>
                <a:headEnd/>
                <a:tailEnd type="triangle" w="med" len="med"/>
              </a:ln>
            </p:spPr>
          </p:cxnSp>
          <p:sp>
            <p:nvSpPr>
              <p:cNvPr id="18460" name="Text Box 33"/>
              <p:cNvSpPr txBox="1">
                <a:spLocks noChangeArrowheads="1"/>
              </p:cNvSpPr>
              <p:nvPr/>
            </p:nvSpPr>
            <p:spPr bwMode="auto">
              <a:xfrm rot="5400000">
                <a:off x="600" y="3388"/>
                <a:ext cx="611" cy="219"/>
              </a:xfrm>
              <a:prstGeom prst="rect">
                <a:avLst/>
              </a:prstGeom>
              <a:noFill/>
              <a:ln w="9525">
                <a:noFill/>
                <a:miter lim="800000"/>
                <a:headEnd/>
                <a:tailEnd/>
              </a:ln>
            </p:spPr>
            <p:txBody>
              <a:bodyPr wrap="none">
                <a:spAutoFit/>
              </a:bodyPr>
              <a:lstStyle/>
              <a:p>
                <a:r>
                  <a:rPr lang="en-GB" sz="1662"/>
                  <a:t>because</a:t>
                </a:r>
              </a:p>
            </p:txBody>
          </p:sp>
        </p:grpSp>
      </p:grpSp>
      <p:grpSp>
        <p:nvGrpSpPr>
          <p:cNvPr id="10" name="Group 45"/>
          <p:cNvGrpSpPr>
            <a:grpSpLocks/>
          </p:cNvGrpSpPr>
          <p:nvPr/>
        </p:nvGrpSpPr>
        <p:grpSpPr bwMode="auto">
          <a:xfrm>
            <a:off x="1738317" y="4847525"/>
            <a:ext cx="2678111" cy="832338"/>
            <a:chOff x="1095" y="3128"/>
            <a:chExt cx="1687" cy="568"/>
          </a:xfrm>
        </p:grpSpPr>
        <p:sp>
          <p:nvSpPr>
            <p:cNvPr id="18453" name="Text Box 5"/>
            <p:cNvSpPr txBox="1">
              <a:spLocks noChangeArrowheads="1"/>
            </p:cNvSpPr>
            <p:nvPr/>
          </p:nvSpPr>
          <p:spPr bwMode="auto">
            <a:xfrm>
              <a:off x="1855" y="3319"/>
              <a:ext cx="927" cy="377"/>
            </a:xfrm>
            <a:prstGeom prst="rect">
              <a:avLst/>
            </a:prstGeom>
            <a:noFill/>
            <a:ln w="9525">
              <a:noFill/>
              <a:miter lim="800000"/>
              <a:headEnd/>
              <a:tailEnd/>
            </a:ln>
          </p:spPr>
          <p:txBody>
            <a:bodyPr wrap="none">
              <a:spAutoFit/>
            </a:bodyPr>
            <a:lstStyle/>
            <a:p>
              <a:pPr>
                <a:lnSpc>
                  <a:spcPct val="90000"/>
                </a:lnSpc>
              </a:pPr>
              <a:r>
                <a:rPr lang="en-GB" sz="1662" b="1"/>
                <a:t>Difficult to see</a:t>
              </a:r>
            </a:p>
            <a:p>
              <a:pPr>
                <a:lnSpc>
                  <a:spcPct val="90000"/>
                </a:lnSpc>
              </a:pPr>
              <a:r>
                <a:rPr lang="en-GB" sz="1662" b="1"/>
                <a:t>and predict</a:t>
              </a:r>
            </a:p>
          </p:txBody>
        </p:sp>
        <p:grpSp>
          <p:nvGrpSpPr>
            <p:cNvPr id="11" name="Group 41"/>
            <p:cNvGrpSpPr>
              <a:grpSpLocks/>
            </p:cNvGrpSpPr>
            <p:nvPr/>
          </p:nvGrpSpPr>
          <p:grpSpPr bwMode="auto">
            <a:xfrm>
              <a:off x="1095" y="3128"/>
              <a:ext cx="759" cy="380"/>
              <a:chOff x="1095" y="3128"/>
              <a:chExt cx="759" cy="380"/>
            </a:xfrm>
          </p:grpSpPr>
          <p:cxnSp>
            <p:nvCxnSpPr>
              <p:cNvPr id="18455" name="AutoShape 34"/>
              <p:cNvCxnSpPr>
                <a:cxnSpLocks noChangeShapeType="1"/>
                <a:stCxn id="718873" idx="2"/>
                <a:endCxn id="18453" idx="1"/>
              </p:cNvCxnSpPr>
              <p:nvPr/>
            </p:nvCxnSpPr>
            <p:spPr bwMode="auto">
              <a:xfrm rot="16200000" flipH="1">
                <a:off x="1285" y="2938"/>
                <a:ext cx="380" cy="759"/>
              </a:xfrm>
              <a:prstGeom prst="bentConnector2">
                <a:avLst/>
              </a:prstGeom>
              <a:noFill/>
              <a:ln w="76200">
                <a:solidFill>
                  <a:schemeClr val="tx1"/>
                </a:solidFill>
                <a:miter lim="800000"/>
                <a:headEnd/>
                <a:tailEnd type="triangle" w="med" len="med"/>
              </a:ln>
            </p:spPr>
          </p:cxnSp>
          <p:sp>
            <p:nvSpPr>
              <p:cNvPr id="18456" name="Text Box 35"/>
              <p:cNvSpPr txBox="1">
                <a:spLocks noChangeArrowheads="1"/>
              </p:cNvSpPr>
              <p:nvPr/>
            </p:nvSpPr>
            <p:spPr bwMode="auto">
              <a:xfrm>
                <a:off x="1154" y="3207"/>
                <a:ext cx="347" cy="238"/>
              </a:xfrm>
              <a:prstGeom prst="rect">
                <a:avLst/>
              </a:prstGeom>
              <a:noFill/>
              <a:ln w="9525">
                <a:noFill/>
                <a:miter lim="800000"/>
                <a:headEnd/>
                <a:tailEnd/>
              </a:ln>
            </p:spPr>
            <p:txBody>
              <a:bodyPr wrap="none">
                <a:spAutoFit/>
              </a:bodyPr>
              <a:lstStyle/>
              <a:p>
                <a:r>
                  <a:rPr lang="en-GB" sz="1662" b="1">
                    <a:solidFill>
                      <a:srgbClr val="990000"/>
                    </a:solidFill>
                  </a:rPr>
                  <a:t>BUT</a:t>
                </a:r>
              </a:p>
            </p:txBody>
          </p:sp>
        </p:grpSp>
      </p:grpSp>
      <p:grpSp>
        <p:nvGrpSpPr>
          <p:cNvPr id="15" name="Group 14"/>
          <p:cNvGrpSpPr/>
          <p:nvPr/>
        </p:nvGrpSpPr>
        <p:grpSpPr>
          <a:xfrm>
            <a:off x="2646301" y="392916"/>
            <a:ext cx="5712018" cy="4485000"/>
            <a:chOff x="7296369" y="185263"/>
            <a:chExt cx="6188019" cy="4858750"/>
          </a:xfrm>
        </p:grpSpPr>
        <p:sp>
          <p:nvSpPr>
            <p:cNvPr id="2" name="Circular Arrow 1"/>
            <p:cNvSpPr/>
            <p:nvPr/>
          </p:nvSpPr>
          <p:spPr>
            <a:xfrm rot="19735262" flipH="1">
              <a:off x="7296369" y="185263"/>
              <a:ext cx="6188019" cy="4858750"/>
            </a:xfrm>
            <a:prstGeom prst="circularArrow">
              <a:avLst>
                <a:gd name="adj1" fmla="val 15463"/>
                <a:gd name="adj2" fmla="val 1142319"/>
                <a:gd name="adj3" fmla="val 20402641"/>
                <a:gd name="adj4" fmla="val 10715838"/>
                <a:gd name="adj5" fmla="val 2175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662" dirty="0">
                <a:solidFill>
                  <a:schemeClr val="tx1"/>
                </a:solidFill>
              </a:endParaRPr>
            </a:p>
          </p:txBody>
        </p:sp>
        <p:sp>
          <p:nvSpPr>
            <p:cNvPr id="18462" name="Text Box 31"/>
            <p:cNvSpPr txBox="1">
              <a:spLocks noChangeArrowheads="1"/>
            </p:cNvSpPr>
            <p:nvPr/>
          </p:nvSpPr>
          <p:spPr bwMode="auto">
            <a:xfrm rot="19437932">
              <a:off x="8163852" y="1262779"/>
              <a:ext cx="2799821" cy="654207"/>
            </a:xfrm>
            <a:prstGeom prst="rect">
              <a:avLst/>
            </a:prstGeom>
            <a:noFill/>
            <a:ln w="9525">
              <a:noFill/>
              <a:miter lim="800000"/>
              <a:headEnd/>
              <a:tailEnd/>
            </a:ln>
          </p:spPr>
          <p:txBody>
            <a:bodyPr wrap="square">
              <a:spAutoFit/>
            </a:bodyPr>
            <a:lstStyle/>
            <a:p>
              <a:pPr algn="ctr"/>
              <a:r>
                <a:rPr lang="en-GB" sz="1662" dirty="0"/>
                <a:t>Errors found late on </a:t>
              </a:r>
            </a:p>
            <a:p>
              <a:pPr algn="ctr"/>
              <a:r>
                <a:rPr lang="en-GB" sz="1662" dirty="0"/>
                <a:t>are caused very early on</a:t>
              </a:r>
            </a:p>
          </p:txBody>
        </p:sp>
      </p:grpSp>
      <p:sp>
        <p:nvSpPr>
          <p:cNvPr id="7" name="Right Arrow Callout 6"/>
          <p:cNvSpPr/>
          <p:nvPr/>
        </p:nvSpPr>
        <p:spPr>
          <a:xfrm>
            <a:off x="160901" y="1447678"/>
            <a:ext cx="2838735" cy="2390804"/>
          </a:xfrm>
          <a:prstGeom prst="rightArrowCallout">
            <a:avLst>
              <a:gd name="adj1" fmla="val 24038"/>
              <a:gd name="adj2" fmla="val 19711"/>
              <a:gd name="adj3" fmla="val 17309"/>
              <a:gd name="adj4" fmla="val 4897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662" dirty="0">
                <a:solidFill>
                  <a:srgbClr val="FFFFFF"/>
                </a:solidFill>
              </a:rPr>
              <a:t>Much of the effort in Systems Engineering is expended early on.</a:t>
            </a:r>
          </a:p>
          <a:p>
            <a:pPr algn="ctr"/>
            <a:r>
              <a:rPr lang="en-GB" sz="1662" dirty="0">
                <a:solidFill>
                  <a:srgbClr val="FFFFFF"/>
                </a:solidFill>
              </a:rPr>
              <a:t>Pre-work NOT </a:t>
            </a:r>
          </a:p>
          <a:p>
            <a:pPr algn="ctr"/>
            <a:r>
              <a:rPr lang="en-GB" sz="1662" dirty="0">
                <a:solidFill>
                  <a:srgbClr val="FFFFFF"/>
                </a:solidFill>
              </a:rPr>
              <a:t>Re-work</a:t>
            </a:r>
          </a:p>
        </p:txBody>
      </p:sp>
      <p:sp>
        <p:nvSpPr>
          <p:cNvPr id="42" name="TextBox 41"/>
          <p:cNvSpPr txBox="1"/>
          <p:nvPr/>
        </p:nvSpPr>
        <p:spPr>
          <a:xfrm>
            <a:off x="6774537" y="112082"/>
            <a:ext cx="2149756" cy="348109"/>
          </a:xfrm>
          <a:prstGeom prst="rect">
            <a:avLst/>
          </a:prstGeom>
          <a:noFill/>
        </p:spPr>
        <p:txBody>
          <a:bodyPr wrap="none" rtlCol="0">
            <a:spAutoFit/>
          </a:bodyPr>
          <a:lstStyle/>
          <a:p>
            <a:r>
              <a:rPr lang="en-US" sz="1662" dirty="0"/>
              <a:t>Source GE DFSS course</a:t>
            </a:r>
          </a:p>
        </p:txBody>
      </p:sp>
    </p:spTree>
    <p:extLst>
      <p:ext uri="{BB962C8B-B14F-4D97-AF65-F5344CB8AC3E}">
        <p14:creationId xmlns:p14="http://schemas.microsoft.com/office/powerpoint/2010/main" val="2941044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18851"/>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1887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2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51" grpId="0" animBg="1"/>
      <p:bldP spid="718873"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780884" y="2241815"/>
            <a:ext cx="1710918" cy="2261814"/>
            <a:chOff x="1576205" y="2260029"/>
            <a:chExt cx="1853495" cy="2450299"/>
          </a:xfrm>
        </p:grpSpPr>
        <p:sp>
          <p:nvSpPr>
            <p:cNvPr id="44" name="Rectangle 43"/>
            <p:cNvSpPr/>
            <p:nvPr/>
          </p:nvSpPr>
          <p:spPr>
            <a:xfrm>
              <a:off x="1576205" y="2265191"/>
              <a:ext cx="1853495" cy="244513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187" dirty="0"/>
            </a:p>
          </p:txBody>
        </p:sp>
        <p:sp>
          <p:nvSpPr>
            <p:cNvPr id="66" name="TextBox 65"/>
            <p:cNvSpPr txBox="1"/>
            <p:nvPr/>
          </p:nvSpPr>
          <p:spPr>
            <a:xfrm>
              <a:off x="1598872" y="2260029"/>
              <a:ext cx="439703" cy="346276"/>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1477" b="1" dirty="0"/>
                <a:t>Do</a:t>
              </a:r>
            </a:p>
          </p:txBody>
        </p:sp>
      </p:grpSp>
      <p:sp>
        <p:nvSpPr>
          <p:cNvPr id="82" name="Rectangle 81"/>
          <p:cNvSpPr/>
          <p:nvPr/>
        </p:nvSpPr>
        <p:spPr>
          <a:xfrm>
            <a:off x="6801898" y="2210904"/>
            <a:ext cx="1710918" cy="225705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187" dirty="0"/>
          </a:p>
        </p:txBody>
      </p:sp>
      <p:sp>
        <p:nvSpPr>
          <p:cNvPr id="80" name="Rectangle 79"/>
          <p:cNvSpPr/>
          <p:nvPr/>
        </p:nvSpPr>
        <p:spPr>
          <a:xfrm>
            <a:off x="3724776" y="2244198"/>
            <a:ext cx="2859774" cy="225705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187" dirty="0"/>
          </a:p>
        </p:txBody>
      </p:sp>
      <p:sp>
        <p:nvSpPr>
          <p:cNvPr id="13314" name="Title 1"/>
          <p:cNvSpPr>
            <a:spLocks noGrp="1"/>
          </p:cNvSpPr>
          <p:nvPr>
            <p:ph type="title"/>
          </p:nvPr>
        </p:nvSpPr>
        <p:spPr>
          <a:xfrm>
            <a:off x="0" y="5870"/>
            <a:ext cx="9144000" cy="632925"/>
          </a:xfrm>
        </p:spPr>
        <p:txBody>
          <a:bodyPr/>
          <a:lstStyle/>
          <a:p>
            <a:r>
              <a:rPr lang="en-GB" dirty="0">
                <a:latin typeface="Arial" charset="0"/>
                <a:ea typeface="Arial" charset="0"/>
                <a:cs typeface="Arial" charset="0"/>
              </a:rPr>
              <a:t>Systems Engineering uses a </a:t>
            </a:r>
            <a:r>
              <a:rPr lang="en-GB" dirty="0" smtClean="0">
                <a:latin typeface="Arial" charset="0"/>
                <a:ea typeface="Arial" charset="0"/>
                <a:cs typeface="Arial" charset="0"/>
              </a:rPr>
              <a:t>Systems </a:t>
            </a:r>
            <a:r>
              <a:rPr lang="en-GB" dirty="0">
                <a:latin typeface="Arial" charset="0"/>
                <a:ea typeface="Arial" charset="0"/>
                <a:cs typeface="Arial" charset="0"/>
              </a:rPr>
              <a:t>Approach to System Design </a:t>
            </a:r>
          </a:p>
        </p:txBody>
      </p:sp>
      <p:pic>
        <p:nvPicPr>
          <p:cNvPr id="45" name="Picture 44"/>
          <p:cNvPicPr>
            <a:picLocks noChangeAspect="1"/>
          </p:cNvPicPr>
          <p:nvPr/>
        </p:nvPicPr>
        <p:blipFill>
          <a:blip r:embed="rId3">
            <a:alphaModFix amt="40000"/>
          </a:blip>
          <a:stretch>
            <a:fillRect/>
          </a:stretch>
        </p:blipFill>
        <p:spPr>
          <a:xfrm>
            <a:off x="4003800" y="2307505"/>
            <a:ext cx="2386928" cy="1760428"/>
          </a:xfrm>
          <a:prstGeom prst="rect">
            <a:avLst/>
          </a:prstGeom>
        </p:spPr>
      </p:pic>
      <p:sp>
        <p:nvSpPr>
          <p:cNvPr id="46" name="Text Box 10"/>
          <p:cNvSpPr txBox="1">
            <a:spLocks noChangeArrowheads="1"/>
          </p:cNvSpPr>
          <p:nvPr/>
        </p:nvSpPr>
        <p:spPr bwMode="gray">
          <a:xfrm>
            <a:off x="475558" y="2831008"/>
            <a:ext cx="844552" cy="385563"/>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SYSTEM PROBLEM</a:t>
            </a:r>
            <a:endParaRPr lang="en-US" sz="1055" b="1" dirty="0">
              <a:solidFill>
                <a:srgbClr val="000000"/>
              </a:solidFill>
            </a:endParaRPr>
          </a:p>
        </p:txBody>
      </p:sp>
      <p:sp>
        <p:nvSpPr>
          <p:cNvPr id="47" name="Text Box 12"/>
          <p:cNvSpPr txBox="1">
            <a:spLocks noChangeArrowheads="1"/>
          </p:cNvSpPr>
          <p:nvPr/>
        </p:nvSpPr>
        <p:spPr bwMode="gray">
          <a:xfrm>
            <a:off x="2243486" y="2777675"/>
            <a:ext cx="915202" cy="385563"/>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UNDERSTAND</a:t>
            </a:r>
          </a:p>
          <a:p>
            <a:pPr algn="ctr"/>
            <a:r>
              <a:rPr lang="en-GB" sz="1055" b="1" dirty="0">
                <a:solidFill>
                  <a:srgbClr val="000000"/>
                </a:solidFill>
              </a:rPr>
              <a:t>PROBLEM</a:t>
            </a:r>
            <a:endParaRPr lang="en-US" sz="1055" b="1" dirty="0">
              <a:solidFill>
                <a:srgbClr val="000000"/>
              </a:solidFill>
            </a:endParaRPr>
          </a:p>
        </p:txBody>
      </p:sp>
      <p:sp>
        <p:nvSpPr>
          <p:cNvPr id="48" name="AutoShape 18"/>
          <p:cNvSpPr>
            <a:spLocks noChangeArrowheads="1"/>
          </p:cNvSpPr>
          <p:nvPr/>
        </p:nvSpPr>
        <p:spPr bwMode="gray">
          <a:xfrm rot="5400000">
            <a:off x="1495805" y="3320423"/>
            <a:ext cx="485212" cy="361296"/>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nvGrpSpPr>
          <p:cNvPr id="49" name="Group 48"/>
          <p:cNvGrpSpPr/>
          <p:nvPr/>
        </p:nvGrpSpPr>
        <p:grpSpPr>
          <a:xfrm>
            <a:off x="5052911" y="2858933"/>
            <a:ext cx="1136043" cy="548473"/>
            <a:chOff x="7538941" y="3082341"/>
            <a:chExt cx="1866581" cy="831850"/>
          </a:xfrm>
        </p:grpSpPr>
        <p:sp>
          <p:nvSpPr>
            <p:cNvPr id="50" name="Text Box 17"/>
            <p:cNvSpPr txBox="1">
              <a:spLocks noChangeArrowheads="1"/>
            </p:cNvSpPr>
            <p:nvPr/>
          </p:nvSpPr>
          <p:spPr bwMode="gray">
            <a:xfrm>
              <a:off x="8454898" y="3171268"/>
              <a:ext cx="950624" cy="584770"/>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“best”</a:t>
              </a:r>
            </a:p>
            <a:p>
              <a:pPr algn="ctr"/>
              <a:r>
                <a:rPr lang="en-GB" sz="1055" b="1" dirty="0">
                  <a:solidFill>
                    <a:srgbClr val="000000"/>
                  </a:solidFill>
                </a:rPr>
                <a:t>solution</a:t>
              </a:r>
              <a:endParaRPr lang="en-US" sz="1055"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sp>
        <p:nvSpPr>
          <p:cNvPr id="52" name="TextBox 19"/>
          <p:cNvSpPr txBox="1">
            <a:spLocks noChangeArrowheads="1"/>
          </p:cNvSpPr>
          <p:nvPr/>
        </p:nvSpPr>
        <p:spPr bwMode="auto">
          <a:xfrm>
            <a:off x="474577" y="3264619"/>
            <a:ext cx="853836" cy="48693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Stakeholder needs and expectations</a:t>
            </a:r>
          </a:p>
        </p:txBody>
      </p:sp>
      <p:sp>
        <p:nvSpPr>
          <p:cNvPr id="53" name="TextBox 28"/>
          <p:cNvSpPr txBox="1">
            <a:spLocks noChangeArrowheads="1"/>
          </p:cNvSpPr>
          <p:nvPr/>
        </p:nvSpPr>
        <p:spPr bwMode="auto">
          <a:xfrm>
            <a:off x="2139284" y="3192566"/>
            <a:ext cx="1152433" cy="48693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60269" tIns="30135" rIns="60269" bIns="30135">
            <a:spAutoFit/>
          </a:bodyPr>
          <a:lstStyle/>
          <a:p>
            <a:pPr algn="ctr">
              <a:defRPr/>
            </a:pPr>
            <a:r>
              <a:rPr lang="en-GB" sz="923" dirty="0">
                <a:solidFill>
                  <a:srgbClr val="000000"/>
                </a:solidFill>
              </a:rPr>
              <a:t>Understand the problem in terms of Purpose and Context</a:t>
            </a:r>
          </a:p>
        </p:txBody>
      </p:sp>
      <p:grpSp>
        <p:nvGrpSpPr>
          <p:cNvPr id="54" name="Group 53"/>
          <p:cNvGrpSpPr/>
          <p:nvPr/>
        </p:nvGrpSpPr>
        <p:grpSpPr>
          <a:xfrm>
            <a:off x="3241738" y="2781931"/>
            <a:ext cx="1816225" cy="863548"/>
            <a:chOff x="3665506" y="2116139"/>
            <a:chExt cx="3337536" cy="1309714"/>
          </a:xfrm>
        </p:grpSpPr>
        <p:sp>
          <p:nvSpPr>
            <p:cNvPr id="55" name="Text Box 2"/>
            <p:cNvSpPr txBox="1">
              <a:spLocks noChangeArrowheads="1"/>
            </p:cNvSpPr>
            <p:nvPr/>
          </p:nvSpPr>
          <p:spPr bwMode="gray">
            <a:xfrm>
              <a:off x="5927156" y="2792414"/>
              <a:ext cx="1063195"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6" name="Text Box 11"/>
            <p:cNvSpPr txBox="1">
              <a:spLocks noChangeArrowheads="1"/>
            </p:cNvSpPr>
            <p:nvPr/>
          </p:nvSpPr>
          <p:spPr bwMode="gray">
            <a:xfrm>
              <a:off x="5930328" y="2116139"/>
              <a:ext cx="1063195"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7" name="Text Box 15"/>
            <p:cNvSpPr txBox="1">
              <a:spLocks noChangeArrowheads="1"/>
            </p:cNvSpPr>
            <p:nvPr/>
          </p:nvSpPr>
          <p:spPr bwMode="gray">
            <a:xfrm>
              <a:off x="5930328" y="2570165"/>
              <a:ext cx="1063195"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8" name="Text Box 16"/>
            <p:cNvSpPr txBox="1">
              <a:spLocks noChangeArrowheads="1"/>
            </p:cNvSpPr>
            <p:nvPr/>
          </p:nvSpPr>
          <p:spPr bwMode="gray">
            <a:xfrm>
              <a:off x="5939847" y="2332039"/>
              <a:ext cx="1063195"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20114" y="3852518"/>
            <a:ext cx="1336237" cy="62896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60269" tIns="30135" rIns="60269" bIns="30135">
            <a:spAutoFit/>
          </a:bodyPr>
          <a:lstStyle/>
          <a:p>
            <a:pPr algn="ctr">
              <a:defRPr/>
            </a:pPr>
            <a:r>
              <a:rPr lang="en-GB" sz="923"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65290" y="1831529"/>
            <a:ext cx="1719258" cy="62896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60269" tIns="30135" rIns="60269" bIns="30135">
            <a:spAutoFit/>
          </a:bodyPr>
          <a:lstStyle/>
          <a:p>
            <a:pPr algn="ctr">
              <a:defRPr/>
            </a:pPr>
            <a:r>
              <a:rPr lang="en-GB" sz="923" dirty="0">
                <a:solidFill>
                  <a:srgbClr val="000000"/>
                </a:solidFill>
              </a:rPr>
              <a:t>Search and evaluate the solutions to determine and select the “best” solution</a:t>
            </a:r>
          </a:p>
          <a:p>
            <a:pPr algn="ctr">
              <a:defRPr/>
            </a:pPr>
            <a:r>
              <a:rPr lang="en-GB" sz="923" dirty="0">
                <a:solidFill>
                  <a:srgbClr val="000000"/>
                </a:solidFill>
              </a:rPr>
              <a:t>(Convergent Thinking)</a:t>
            </a:r>
          </a:p>
        </p:txBody>
      </p:sp>
      <p:grpSp>
        <p:nvGrpSpPr>
          <p:cNvPr id="69" name="Group 68"/>
          <p:cNvGrpSpPr/>
          <p:nvPr/>
        </p:nvGrpSpPr>
        <p:grpSpPr>
          <a:xfrm>
            <a:off x="614284" y="1167918"/>
            <a:ext cx="7695619" cy="587324"/>
            <a:chOff x="526564" y="796618"/>
            <a:chExt cx="12644329" cy="890774"/>
          </a:xfrm>
        </p:grpSpPr>
        <p:sp>
          <p:nvSpPr>
            <p:cNvPr id="70" name="TextBox 69"/>
            <p:cNvSpPr txBox="1"/>
            <p:nvPr/>
          </p:nvSpPr>
          <p:spPr>
            <a:xfrm>
              <a:off x="526564" y="1301120"/>
              <a:ext cx="12644329" cy="38627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055" dirty="0"/>
                <a:t>Tailor the process, select the tools and determine the best checking strategy </a:t>
              </a:r>
            </a:p>
          </p:txBody>
        </p:sp>
        <p:sp>
          <p:nvSpPr>
            <p:cNvPr id="71" name="TextBox 70"/>
            <p:cNvSpPr txBox="1"/>
            <p:nvPr/>
          </p:nvSpPr>
          <p:spPr>
            <a:xfrm>
              <a:off x="542051" y="796618"/>
              <a:ext cx="938168" cy="527965"/>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sz="1662" b="1" dirty="0"/>
                <a:t>Plan</a:t>
              </a:r>
            </a:p>
          </p:txBody>
        </p:sp>
      </p:grpSp>
      <p:sp>
        <p:nvSpPr>
          <p:cNvPr id="72" name="Text Box 12"/>
          <p:cNvSpPr txBox="1">
            <a:spLocks noChangeArrowheads="1"/>
          </p:cNvSpPr>
          <p:nvPr/>
        </p:nvSpPr>
        <p:spPr bwMode="gray">
          <a:xfrm>
            <a:off x="3855323" y="2554558"/>
            <a:ext cx="2591943" cy="223211"/>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GENERATE SOLUTION OPTIONS AND SELECT</a:t>
            </a:r>
            <a:endParaRPr lang="en-US" sz="1055" b="1" dirty="0">
              <a:solidFill>
                <a:srgbClr val="000000"/>
              </a:solidFill>
            </a:endParaRPr>
          </a:p>
        </p:txBody>
      </p:sp>
      <p:grpSp>
        <p:nvGrpSpPr>
          <p:cNvPr id="73" name="Group 72"/>
          <p:cNvGrpSpPr/>
          <p:nvPr/>
        </p:nvGrpSpPr>
        <p:grpSpPr>
          <a:xfrm>
            <a:off x="901496" y="3303129"/>
            <a:ext cx="4998174" cy="1950942"/>
            <a:chOff x="662712" y="3756038"/>
            <a:chExt cx="7580564" cy="2958929"/>
          </a:xfrm>
        </p:grpSpPr>
        <p:sp>
          <p:nvSpPr>
            <p:cNvPr id="74" name="TextBox 34"/>
            <p:cNvSpPr txBox="1">
              <a:spLocks noChangeArrowheads="1"/>
            </p:cNvSpPr>
            <p:nvPr/>
          </p:nvSpPr>
          <p:spPr bwMode="auto">
            <a:xfrm>
              <a:off x="3660200" y="5764027"/>
              <a:ext cx="1485305" cy="369364"/>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112937" y="305813"/>
              <a:ext cx="680114" cy="7580564"/>
            </a:xfrm>
            <a:prstGeom prst="bentConnector3">
              <a:avLst>
                <a:gd name="adj1" fmla="val 402313"/>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9" y="6191852"/>
              <a:ext cx="2959249" cy="52311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selected solution solves the stakeholders’ problem</a:t>
              </a:r>
            </a:p>
          </p:txBody>
        </p:sp>
      </p:grpSp>
      <p:grpSp>
        <p:nvGrpSpPr>
          <p:cNvPr id="9" name="Group 8"/>
          <p:cNvGrpSpPr/>
          <p:nvPr/>
        </p:nvGrpSpPr>
        <p:grpSpPr>
          <a:xfrm>
            <a:off x="901495" y="3679500"/>
            <a:ext cx="1814006" cy="1031443"/>
            <a:chOff x="595620" y="3828969"/>
            <a:chExt cx="1965173" cy="1117397"/>
          </a:xfrm>
        </p:grpSpPr>
        <p:grpSp>
          <p:nvGrpSpPr>
            <p:cNvPr id="8" name="Group 7"/>
            <p:cNvGrpSpPr/>
            <p:nvPr/>
          </p:nvGrpSpPr>
          <p:grpSpPr>
            <a:xfrm>
              <a:off x="595620" y="3828969"/>
              <a:ext cx="1965173" cy="1117397"/>
              <a:chOff x="595620" y="3828969"/>
              <a:chExt cx="1965173" cy="1117397"/>
            </a:xfrm>
          </p:grpSpPr>
          <p:cxnSp>
            <p:nvCxnSpPr>
              <p:cNvPr id="77" name="AutoShape 25"/>
              <p:cNvCxnSpPr>
                <a:cxnSpLocks noChangeShapeType="1"/>
                <a:stCxn id="53" idx="2"/>
                <a:endCxn id="52" idx="2"/>
              </p:cNvCxnSpPr>
              <p:nvPr/>
            </p:nvCxnSpPr>
            <p:spPr bwMode="gray">
              <a:xfrm rot="5400000">
                <a:off x="1539178" y="2885411"/>
                <a:ext cx="78057" cy="1965173"/>
              </a:xfrm>
              <a:prstGeom prst="bentConnector3">
                <a:avLst>
                  <a:gd name="adj1" fmla="val 1007532"/>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68137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60269" tIns="30135" rIns="60269" bIns="30135">
                <a:spAutoFit/>
              </a:bodyPr>
              <a:lstStyle/>
              <a:p>
                <a:pPr algn="ctr">
                  <a:defRPr/>
                </a:pPr>
                <a:r>
                  <a:rPr lang="en-GB" sz="923" dirty="0">
                    <a:solidFill>
                      <a:srgbClr val="000000"/>
                    </a:solidFill>
                  </a:rPr>
                  <a:t>Confirm the understanding of the problem reflects the stakeholder’s needs and expectations</a:t>
                </a:r>
              </a:p>
            </p:txBody>
          </p:sp>
        </p:grpSp>
        <p:sp>
          <p:nvSpPr>
            <p:cNvPr id="79" name="TextBox 34"/>
            <p:cNvSpPr txBox="1">
              <a:spLocks noChangeArrowheads="1"/>
            </p:cNvSpPr>
            <p:nvPr/>
          </p:nvSpPr>
          <p:spPr bwMode="auto">
            <a:xfrm>
              <a:off x="1009290" y="3994089"/>
              <a:ext cx="1060932" cy="263832"/>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grpSp>
      <p:grpSp>
        <p:nvGrpSpPr>
          <p:cNvPr id="87" name="Group 86"/>
          <p:cNvGrpSpPr/>
          <p:nvPr/>
        </p:nvGrpSpPr>
        <p:grpSpPr>
          <a:xfrm>
            <a:off x="901495" y="3427635"/>
            <a:ext cx="6807391" cy="2780032"/>
            <a:chOff x="-298749" y="3731075"/>
            <a:chExt cx="8542023" cy="2960568"/>
          </a:xfrm>
        </p:grpSpPr>
        <p:sp>
          <p:nvSpPr>
            <p:cNvPr id="88" name="TextBox 34"/>
            <p:cNvSpPr txBox="1">
              <a:spLocks noChangeArrowheads="1"/>
            </p:cNvSpPr>
            <p:nvPr/>
          </p:nvSpPr>
          <p:spPr bwMode="auto">
            <a:xfrm>
              <a:off x="3655502" y="6001377"/>
              <a:ext cx="1228869" cy="259352"/>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60269" tIns="30135" rIns="60269" bIns="30135">
              <a:spAutoFit/>
            </a:bodyPr>
            <a:lstStyle/>
            <a:p>
              <a:pPr algn="ctr"/>
              <a:r>
                <a:rPr lang="en-GB" sz="1187" b="1" dirty="0">
                  <a:solidFill>
                    <a:srgbClr val="000000"/>
                  </a:solidFill>
                </a:rPr>
                <a:t>Check (&amp; Act)</a:t>
              </a:r>
            </a:p>
          </p:txBody>
        </p:sp>
        <p:cxnSp>
          <p:nvCxnSpPr>
            <p:cNvPr id="89" name="AutoShape 25"/>
            <p:cNvCxnSpPr>
              <a:cxnSpLocks noChangeShapeType="1"/>
            </p:cNvCxnSpPr>
            <p:nvPr/>
          </p:nvCxnSpPr>
          <p:spPr bwMode="gray">
            <a:xfrm rot="10800000" flipV="1">
              <a:off x="-298749" y="3731075"/>
              <a:ext cx="8542023" cy="320123"/>
            </a:xfrm>
            <a:prstGeom prst="bentConnector4">
              <a:avLst>
                <a:gd name="adj1" fmla="val -301"/>
                <a:gd name="adj2" fmla="val 874272"/>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3"/>
              <a:ext cx="2959248" cy="36731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482277" y="2872737"/>
            <a:ext cx="485212" cy="613711"/>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sp>
        <p:nvSpPr>
          <p:cNvPr id="81" name="TextBox 80"/>
          <p:cNvSpPr txBox="1"/>
          <p:nvPr/>
        </p:nvSpPr>
        <p:spPr>
          <a:xfrm>
            <a:off x="3782198" y="2239125"/>
            <a:ext cx="405880" cy="319639"/>
          </a:xfrm>
          <a:prstGeom prst="rect">
            <a:avLst/>
          </a:prstGeom>
          <a:noFill/>
        </p:spPr>
        <p:txBody>
          <a:bodyPr wrap="none" rtlCol="0">
            <a:spAutoFit/>
          </a:bodyPr>
          <a:lstStyle/>
          <a:p>
            <a:r>
              <a:rPr lang="en-US" sz="1477" b="1" dirty="0"/>
              <a:t>Do</a:t>
            </a:r>
          </a:p>
        </p:txBody>
      </p:sp>
      <p:sp>
        <p:nvSpPr>
          <p:cNvPr id="83" name="TextBox 82"/>
          <p:cNvSpPr txBox="1"/>
          <p:nvPr/>
        </p:nvSpPr>
        <p:spPr>
          <a:xfrm>
            <a:off x="6813623" y="2210904"/>
            <a:ext cx="405880" cy="319639"/>
          </a:xfrm>
          <a:prstGeom prst="rect">
            <a:avLst/>
          </a:prstGeom>
          <a:noFill/>
        </p:spPr>
        <p:txBody>
          <a:bodyPr wrap="none" rtlCol="0">
            <a:spAutoFit/>
          </a:bodyPr>
          <a:lstStyle/>
          <a:p>
            <a:r>
              <a:rPr lang="en-US" sz="1477" b="1" dirty="0"/>
              <a:t>Do</a:t>
            </a:r>
          </a:p>
        </p:txBody>
      </p:sp>
      <p:sp>
        <p:nvSpPr>
          <p:cNvPr id="84" name="Text Box 12"/>
          <p:cNvSpPr txBox="1">
            <a:spLocks noChangeArrowheads="1"/>
          </p:cNvSpPr>
          <p:nvPr/>
        </p:nvSpPr>
        <p:spPr bwMode="gray">
          <a:xfrm>
            <a:off x="7158492" y="2402973"/>
            <a:ext cx="1164116" cy="547915"/>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MAKE THE SYSTEM TO THE DESIGN</a:t>
            </a:r>
            <a:endParaRPr lang="en-US" sz="1055" b="1" dirty="0">
              <a:solidFill>
                <a:srgbClr val="000000"/>
              </a:solidFill>
            </a:endParaRPr>
          </a:p>
        </p:txBody>
      </p:sp>
      <p:sp>
        <p:nvSpPr>
          <p:cNvPr id="86" name="TextBox 28"/>
          <p:cNvSpPr txBox="1">
            <a:spLocks noChangeArrowheads="1"/>
          </p:cNvSpPr>
          <p:nvPr/>
        </p:nvSpPr>
        <p:spPr bwMode="auto">
          <a:xfrm>
            <a:off x="7157471" y="2934849"/>
            <a:ext cx="1152433" cy="50948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60269" tIns="30135" rIns="60269" bIns="30135" anchor="ctr">
            <a:noAutofit/>
          </a:bodyPr>
          <a:lstStyle/>
          <a:p>
            <a:pPr algn="ctr">
              <a:defRPr/>
            </a:pPr>
            <a:r>
              <a:rPr lang="en-GB" sz="969">
                <a:solidFill>
                  <a:srgbClr val="000000"/>
                </a:solidFill>
              </a:rPr>
              <a:t>Built System</a:t>
            </a:r>
            <a:endParaRPr lang="en-GB" sz="969" dirty="0">
              <a:solidFill>
                <a:srgbClr val="000000"/>
              </a:solidFill>
            </a:endParaRPr>
          </a:p>
        </p:txBody>
      </p:sp>
    </p:spTree>
    <p:extLst>
      <p:ext uri="{BB962C8B-B14F-4D97-AF65-F5344CB8AC3E}">
        <p14:creationId xmlns:p14="http://schemas.microsoft.com/office/powerpoint/2010/main" val="1072198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left)">
                                      <p:cBhvr>
                                        <p:cTn id="29" dur="1000"/>
                                        <p:tgtEl>
                                          <p:spTgt spid="5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6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1000"/>
                                        <p:tgtEl>
                                          <p:spTgt spid="4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right)">
                                      <p:cBhvr>
                                        <p:cTn id="55" dur="500"/>
                                        <p:tgtEl>
                                          <p:spTgt spid="7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94"/>
                                        </p:tgtEl>
                                        <p:attrNameLst>
                                          <p:attrName>style.visibility</p:attrName>
                                        </p:attrNameLst>
                                      </p:cBhvr>
                                      <p:to>
                                        <p:strVal val="visible"/>
                                      </p:to>
                                    </p:set>
                                    <p:animEffect transition="in" filter="wipe(left)">
                                      <p:cBhvr>
                                        <p:cTn id="60" dur="500"/>
                                        <p:tgtEl>
                                          <p:spTgt spid="94"/>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nodeType="click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wipe(right)">
                                      <p:cBhvr>
                                        <p:cTn id="73" dur="500"/>
                                        <p:tgtEl>
                                          <p:spTgt spid="87"/>
                                        </p:tgtEl>
                                      </p:cBhvr>
                                    </p:animEffec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0"/>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81"/>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82"/>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83"/>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0" grpId="0" animBg="1"/>
      <p:bldP spid="46" grpId="0"/>
      <p:bldP spid="47" grpId="0"/>
      <p:bldP spid="48" grpId="0" animBg="1"/>
      <p:bldP spid="52" grpId="0" animBg="1"/>
      <p:bldP spid="53" grpId="0" animBg="1"/>
      <p:bldP spid="67" grpId="0" animBg="1"/>
      <p:bldP spid="68" grpId="0" animBg="1"/>
      <p:bldP spid="72" grpId="0"/>
      <p:bldP spid="94" grpId="0" animBg="1"/>
      <p:bldP spid="81" grpId="0"/>
      <p:bldP spid="83" grpId="0"/>
      <p:bldP spid="84" grpId="0"/>
      <p:bldP spid="8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 y="996576"/>
            <a:ext cx="9144000" cy="541219"/>
          </a:xfrm>
        </p:spPr>
        <p:txBody>
          <a:bodyPr>
            <a:normAutofit/>
          </a:bodyPr>
          <a:lstStyle/>
          <a:p>
            <a:r>
              <a:rPr lang="en-US" sz="2401" dirty="0">
                <a:latin typeface="GE Inspira" panose="020F0603030400020203" pitchFamily="34" charset="0"/>
                <a:ea typeface="GE Inspira Pitch Regular" charset="0"/>
                <a:cs typeface="GE Inspira Pitch Regular" charset="0"/>
              </a:rPr>
              <a:t>Systems Engineering uses a Systems Approach to System Design </a:t>
            </a:r>
          </a:p>
        </p:txBody>
      </p:sp>
      <p:sp>
        <p:nvSpPr>
          <p:cNvPr id="46" name="Text Box 10"/>
          <p:cNvSpPr txBox="1">
            <a:spLocks noChangeArrowheads="1"/>
          </p:cNvSpPr>
          <p:nvPr/>
        </p:nvSpPr>
        <p:spPr bwMode="gray">
          <a:xfrm>
            <a:off x="1242775" y="2943006"/>
            <a:ext cx="686377" cy="313251"/>
          </a:xfrm>
          <a:prstGeom prst="rect">
            <a:avLst/>
          </a:prstGeom>
          <a:noFill/>
          <a:ln w="9525">
            <a:noFill/>
            <a:miter lim="800000"/>
            <a:headEnd/>
            <a:tailEnd/>
          </a:ln>
        </p:spPr>
        <p:txBody>
          <a:bodyPr wrap="square" lIns="48981" tIns="24491" rIns="48981" bIns="24491">
            <a:spAutoFit/>
          </a:bodyPr>
          <a:lstStyle/>
          <a:p>
            <a:pPr algn="ctr"/>
            <a:r>
              <a:rPr lang="en-US" sz="857" dirty="0">
                <a:solidFill>
                  <a:srgbClr val="000000"/>
                </a:solidFill>
                <a:latin typeface="GE Inspira" panose="020F0603030400020203" pitchFamily="34" charset="0"/>
              </a:rPr>
              <a:t>SYSTEM PROBLEM</a:t>
            </a:r>
          </a:p>
        </p:txBody>
      </p:sp>
      <p:sp>
        <p:nvSpPr>
          <p:cNvPr id="52" name="TextBox 19"/>
          <p:cNvSpPr txBox="1">
            <a:spLocks noChangeArrowheads="1"/>
          </p:cNvSpPr>
          <p:nvPr/>
        </p:nvSpPr>
        <p:spPr bwMode="auto">
          <a:xfrm>
            <a:off x="1241978" y="3295405"/>
            <a:ext cx="693922" cy="39570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lIns="48981" tIns="24491" rIns="48981" bIns="24491">
            <a:spAutoFit/>
          </a:bodyPr>
          <a:lstStyle/>
          <a:p>
            <a:pPr algn="ctr">
              <a:defRPr/>
            </a:pPr>
            <a:r>
              <a:rPr lang="en-US" sz="750" dirty="0">
                <a:solidFill>
                  <a:srgbClr val="000000"/>
                </a:solidFill>
                <a:latin typeface="GE Inspira" panose="020F0603030400020203" pitchFamily="34" charset="0"/>
              </a:rPr>
              <a:t>Stakeholder needs and expectations</a:t>
            </a:r>
          </a:p>
        </p:txBody>
      </p:sp>
    </p:spTree>
    <p:extLst>
      <p:ext uri="{BB962C8B-B14F-4D97-AF65-F5344CB8AC3E}">
        <p14:creationId xmlns:p14="http://schemas.microsoft.com/office/powerpoint/2010/main" val="149934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brh62902\Pictures\whatcustomerwants1_Cle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857" y="908050"/>
            <a:ext cx="8440285" cy="56139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69" name="Rectangle 2"/>
          <p:cNvSpPr>
            <a:spLocks noGrp="1" noChangeArrowheads="1"/>
          </p:cNvSpPr>
          <p:nvPr>
            <p:ph type="title"/>
          </p:nvPr>
        </p:nvSpPr>
        <p:spPr/>
        <p:txBody>
          <a:bodyPr/>
          <a:lstStyle/>
          <a:p>
            <a:r>
              <a:rPr lang="en-GB">
                <a:latin typeface="Arial" charset="0"/>
              </a:rPr>
              <a:t>Requirements: A Common Problem</a:t>
            </a:r>
          </a:p>
        </p:txBody>
      </p:sp>
    </p:spTree>
    <p:extLst>
      <p:ext uri="{BB962C8B-B14F-4D97-AF65-F5344CB8AC3E}">
        <p14:creationId xmlns:p14="http://schemas.microsoft.com/office/powerpoint/2010/main" val="75887915"/>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094" y="804036"/>
            <a:ext cx="7853315" cy="43703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44034" name="Rectangle 2"/>
          <p:cNvSpPr>
            <a:spLocks noGrp="1" noChangeArrowheads="1"/>
          </p:cNvSpPr>
          <p:nvPr>
            <p:ph type="title"/>
          </p:nvPr>
        </p:nvSpPr>
        <p:spPr>
          <a:xfrm>
            <a:off x="0" y="0"/>
            <a:ext cx="9144000" cy="690742"/>
          </a:xfrm>
        </p:spPr>
        <p:txBody>
          <a:bodyPr/>
          <a:lstStyle/>
          <a:p>
            <a:pPr defTabSz="571652"/>
            <a:r>
              <a:rPr lang="en-GB" dirty="0" smtClean="0">
                <a:latin typeface="Arial" charset="0"/>
              </a:rPr>
              <a:t>Simplified Kano Model</a:t>
            </a:r>
            <a:endParaRPr lang="en-GB" dirty="0">
              <a:latin typeface="Arial" charset="0"/>
            </a:endParaRPr>
          </a:p>
        </p:txBody>
      </p:sp>
      <p:sp>
        <p:nvSpPr>
          <p:cNvPr id="6" name="Rectangle 6"/>
          <p:cNvSpPr txBox="1">
            <a:spLocks noChangeArrowheads="1"/>
          </p:cNvSpPr>
          <p:nvPr/>
        </p:nvSpPr>
        <p:spPr bwMode="auto">
          <a:xfrm>
            <a:off x="764590" y="5287687"/>
            <a:ext cx="7614819" cy="962227"/>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lstStyle/>
          <a:p>
            <a:pPr marL="214370" indent="-214370" eaLnBrk="0" hangingPunct="0">
              <a:lnSpc>
                <a:spcPct val="80000"/>
              </a:lnSpc>
              <a:spcBef>
                <a:spcPct val="30000"/>
              </a:spcBef>
              <a:buClr>
                <a:srgbClr val="FFFFFF"/>
              </a:buClr>
              <a:buSzPct val="100000"/>
              <a:defRPr/>
            </a:pPr>
            <a:r>
              <a:rPr lang="en-GB" kern="0" dirty="0">
                <a:solidFill>
                  <a:srgbClr val="000000"/>
                </a:solidFill>
                <a:latin typeface="Arial"/>
                <a:ea typeface="ＭＳ Ｐゴシック" charset="0"/>
                <a:cs typeface="ＭＳ Ｐゴシック" charset="0"/>
              </a:rPr>
              <a:t>Conclusion</a:t>
            </a:r>
            <a:r>
              <a:rPr lang="en-GB" sz="1500" kern="0" dirty="0">
                <a:solidFill>
                  <a:srgbClr val="000000"/>
                </a:solidFill>
                <a:latin typeface="Arial"/>
                <a:ea typeface="ＭＳ Ｐゴシック" charset="0"/>
                <a:cs typeface="ＭＳ Ｐゴシック" charset="0"/>
              </a:rPr>
              <a:t>:</a:t>
            </a:r>
          </a:p>
          <a:p>
            <a:pPr marL="214370" indent="-214370" eaLnBrk="0" hangingPunct="0">
              <a:lnSpc>
                <a:spcPct val="80000"/>
              </a:lnSpc>
              <a:spcBef>
                <a:spcPct val="30000"/>
              </a:spcBef>
              <a:buClr>
                <a:schemeClr val="tx1"/>
              </a:buClr>
              <a:buSzPct val="115000"/>
              <a:buFontTx/>
              <a:buChar char="•"/>
              <a:defRPr/>
            </a:pPr>
            <a:r>
              <a:rPr lang="en-GB" sz="1500" kern="0" dirty="0">
                <a:solidFill>
                  <a:srgbClr val="000000"/>
                </a:solidFill>
                <a:latin typeface="Arial"/>
                <a:ea typeface="ＭＳ Ｐゴシック" charset="0"/>
                <a:cs typeface="ＭＳ Ｐゴシック" charset="0"/>
              </a:rPr>
              <a:t>Customers/Stakeholders only tell us their expressed requirements typically only 20% - 30% of the full set of requirements (spoken vs. unspoken requirements) – WE HAVE TO determine the missing ones – the Unspoken Requirements</a:t>
            </a:r>
          </a:p>
          <a:p>
            <a:pPr marL="214370" indent="-214370" eaLnBrk="0" hangingPunct="0">
              <a:lnSpc>
                <a:spcPct val="80000"/>
              </a:lnSpc>
              <a:spcBef>
                <a:spcPct val="30000"/>
              </a:spcBef>
              <a:buClr>
                <a:srgbClr val="FFFFFF"/>
              </a:buClr>
              <a:buSzPct val="100000"/>
              <a:buFontTx/>
              <a:buChar char="•"/>
              <a:defRPr/>
            </a:pPr>
            <a:endParaRPr lang="en-GB" sz="1500" kern="0" dirty="0">
              <a:solidFill>
                <a:srgbClr val="000000"/>
              </a:solidFill>
              <a:latin typeface="Arial"/>
              <a:ea typeface="ＭＳ Ｐゴシック" charset="0"/>
              <a:cs typeface="ＭＳ Ｐゴシック" charset="0"/>
            </a:endParaRPr>
          </a:p>
        </p:txBody>
      </p:sp>
    </p:spTree>
    <p:extLst>
      <p:ext uri="{BB962C8B-B14F-4D97-AF65-F5344CB8AC3E}">
        <p14:creationId xmlns:p14="http://schemas.microsoft.com/office/powerpoint/2010/main" val="485643776"/>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4"/>
          <p:cNvSpPr>
            <a:spLocks noGrp="1" noChangeArrowheads="1"/>
          </p:cNvSpPr>
          <p:nvPr>
            <p:ph type="title"/>
          </p:nvPr>
        </p:nvSpPr>
        <p:spPr/>
        <p:txBody>
          <a:bodyPr lIns="67884" tIns="33346" rIns="67884" bIns="33346"/>
          <a:lstStyle/>
          <a:p>
            <a:pPr defTabSz="571652"/>
            <a:r>
              <a:rPr lang="en-GB" dirty="0" smtClean="0">
                <a:latin typeface="Arial" charset="0"/>
              </a:rPr>
              <a:t>Holistic Requirements Model</a:t>
            </a:r>
            <a:endParaRPr lang="en-GB" dirty="0">
              <a:latin typeface="Arial" charset="0"/>
            </a:endParaRPr>
          </a:p>
        </p:txBody>
      </p:sp>
      <p:sp>
        <p:nvSpPr>
          <p:cNvPr id="102403" name="Rectangle 5"/>
          <p:cNvSpPr>
            <a:spLocks noGrp="1" noChangeArrowheads="1"/>
          </p:cNvSpPr>
          <p:nvPr>
            <p:ph type="body" sz="half" idx="1"/>
          </p:nvPr>
        </p:nvSpPr>
        <p:spPr>
          <a:xfrm>
            <a:off x="0" y="2778803"/>
            <a:ext cx="6261243" cy="2471838"/>
          </a:xfrm>
        </p:spPr>
        <p:txBody>
          <a:bodyPr lIns="67884" tIns="33346" rIns="67884" bIns="33346"/>
          <a:lstStyle/>
          <a:p>
            <a:pPr defTabSz="571652"/>
            <a:endParaRPr lang="en-GB" sz="1600" dirty="0">
              <a:latin typeface="Arial" charset="0"/>
            </a:endParaRPr>
          </a:p>
          <a:p>
            <a:pPr lvl="1" defTabSz="571652"/>
            <a:r>
              <a:rPr lang="en-GB" sz="2000" b="1" dirty="0">
                <a:solidFill>
                  <a:srgbClr val="990000"/>
                </a:solidFill>
                <a:latin typeface="Arial" charset="0"/>
              </a:rPr>
              <a:t>Operational Requirements</a:t>
            </a:r>
          </a:p>
          <a:p>
            <a:pPr lvl="1" defTabSz="571652"/>
            <a:r>
              <a:rPr lang="en-GB" sz="2000" b="1" dirty="0">
                <a:solidFill>
                  <a:srgbClr val="990000"/>
                </a:solidFill>
                <a:latin typeface="Arial" charset="0"/>
              </a:rPr>
              <a:t>Functional Requirements</a:t>
            </a:r>
          </a:p>
          <a:p>
            <a:pPr lvl="1" defTabSz="571652"/>
            <a:r>
              <a:rPr lang="en-GB" sz="2000" b="1" dirty="0">
                <a:solidFill>
                  <a:srgbClr val="990000"/>
                </a:solidFill>
                <a:latin typeface="Arial" charset="0"/>
              </a:rPr>
              <a:t>Non-functional </a:t>
            </a:r>
            <a:r>
              <a:rPr lang="en-GB" sz="2000" b="1" dirty="0" smtClean="0">
                <a:solidFill>
                  <a:srgbClr val="990000"/>
                </a:solidFill>
                <a:latin typeface="Arial" charset="0"/>
              </a:rPr>
              <a:t>Requirements</a:t>
            </a:r>
          </a:p>
          <a:p>
            <a:pPr lvl="2" defTabSz="571652"/>
            <a:r>
              <a:rPr lang="en-GB" sz="1600" b="1" dirty="0" smtClean="0">
                <a:solidFill>
                  <a:srgbClr val="990000"/>
                </a:solidFill>
                <a:latin typeface="Arial" charset="0"/>
              </a:rPr>
              <a:t>Non-functional Performance</a:t>
            </a:r>
          </a:p>
          <a:p>
            <a:pPr lvl="2" defTabSz="571652"/>
            <a:r>
              <a:rPr lang="en-GB" sz="1600" b="1" dirty="0" smtClean="0">
                <a:solidFill>
                  <a:srgbClr val="990000"/>
                </a:solidFill>
                <a:latin typeface="Arial" charset="0"/>
              </a:rPr>
              <a:t>Non-functional System</a:t>
            </a:r>
          </a:p>
          <a:p>
            <a:pPr lvl="2" defTabSz="571652"/>
            <a:r>
              <a:rPr lang="en-GB" sz="1600" b="1" dirty="0" smtClean="0">
                <a:solidFill>
                  <a:srgbClr val="990000"/>
                </a:solidFill>
                <a:latin typeface="Arial" charset="0"/>
              </a:rPr>
              <a:t>Non-function Implementation</a:t>
            </a:r>
            <a:endParaRPr lang="en-GB" sz="1600" b="1" dirty="0">
              <a:solidFill>
                <a:srgbClr val="990000"/>
              </a:solidFill>
              <a:latin typeface="Arial" charset="0"/>
            </a:endParaRPr>
          </a:p>
        </p:txBody>
      </p:sp>
      <p:sp>
        <p:nvSpPr>
          <p:cNvPr id="10" name="Rectangle 9"/>
          <p:cNvSpPr/>
          <p:nvPr/>
        </p:nvSpPr>
        <p:spPr>
          <a:xfrm>
            <a:off x="176951" y="1109366"/>
            <a:ext cx="8790098" cy="1138773"/>
          </a:xfrm>
          <a:prstGeom prst="rect">
            <a:avLst/>
          </a:prstGeom>
          <a:gradFill rotWithShape="1">
            <a:gsLst>
              <a:gs pos="0">
                <a:srgbClr val="2D2D8A">
                  <a:shade val="51000"/>
                  <a:satMod val="130000"/>
                </a:srgbClr>
              </a:gs>
              <a:gs pos="80000">
                <a:srgbClr val="2D2D8A">
                  <a:shade val="93000"/>
                  <a:satMod val="130000"/>
                </a:srgbClr>
              </a:gs>
              <a:gs pos="100000">
                <a:srgbClr val="2D2D8A">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spAutoFit/>
          </a:bodyPr>
          <a:lstStyle/>
          <a:p>
            <a:pPr algn="ctr" defTabSz="571652">
              <a:defRPr/>
            </a:pPr>
            <a:r>
              <a:rPr lang="en-GB" sz="2000" kern="0" dirty="0">
                <a:solidFill>
                  <a:srgbClr val="FFFFFF"/>
                </a:solidFill>
                <a:latin typeface="Arial"/>
              </a:rPr>
              <a:t>Based on a Systems View of requirements, the </a:t>
            </a:r>
            <a:r>
              <a:rPr lang="en-GB" sz="2400" b="1" kern="0" dirty="0">
                <a:solidFill>
                  <a:srgbClr val="FFFFFF"/>
                </a:solidFill>
                <a:latin typeface="Arial"/>
              </a:rPr>
              <a:t>Holistic Requirements </a:t>
            </a:r>
            <a:r>
              <a:rPr lang="en-GB" sz="2400" b="1" kern="0">
                <a:solidFill>
                  <a:srgbClr val="FFFFFF"/>
                </a:solidFill>
                <a:latin typeface="Arial"/>
              </a:rPr>
              <a:t>Model </a:t>
            </a:r>
            <a:r>
              <a:rPr lang="en-GB" sz="2000" kern="0">
                <a:solidFill>
                  <a:srgbClr val="FFFFFF"/>
                </a:solidFill>
                <a:latin typeface="Arial"/>
              </a:rPr>
              <a:t>states </a:t>
            </a:r>
            <a:r>
              <a:rPr lang="en-GB" sz="2000" kern="0" dirty="0">
                <a:solidFill>
                  <a:srgbClr val="FFFFFF"/>
                </a:solidFill>
                <a:latin typeface="Arial"/>
              </a:rPr>
              <a:t>that a complete and consistent set of system requirements will comprise:</a:t>
            </a:r>
          </a:p>
        </p:txBody>
      </p:sp>
      <p:pic>
        <p:nvPicPr>
          <p:cNvPr id="9" name="Picture 8"/>
          <p:cNvPicPr>
            <a:picLocks noChangeAspect="1"/>
          </p:cNvPicPr>
          <p:nvPr/>
        </p:nvPicPr>
        <p:blipFill>
          <a:blip r:embed="rId3"/>
          <a:stretch>
            <a:fillRect/>
          </a:stretch>
        </p:blipFill>
        <p:spPr>
          <a:xfrm>
            <a:off x="4108400" y="3172469"/>
            <a:ext cx="5035600" cy="3048868"/>
          </a:xfrm>
          <a:prstGeom prst="rect">
            <a:avLst/>
          </a:prstGeom>
        </p:spPr>
      </p:pic>
    </p:spTree>
    <p:extLst>
      <p:ext uri="{BB962C8B-B14F-4D97-AF65-F5344CB8AC3E}">
        <p14:creationId xmlns:p14="http://schemas.microsoft.com/office/powerpoint/2010/main" val="17963540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p:spPr>
        <p:txBody>
          <a:bodyPr lIns="67884" tIns="33346" rIns="67884" bIns="33346"/>
          <a:lstStyle/>
          <a:p>
            <a:pPr defTabSz="571652"/>
            <a:r>
              <a:rPr lang="en-GB" smtClean="0"/>
              <a:t>Operational Requirements</a:t>
            </a:r>
          </a:p>
        </p:txBody>
      </p:sp>
      <p:sp>
        <p:nvSpPr>
          <p:cNvPr id="27651" name="Rectangle 3"/>
          <p:cNvSpPr>
            <a:spLocks noGrp="1" noChangeArrowheads="1"/>
          </p:cNvSpPr>
          <p:nvPr>
            <p:ph type="body" idx="1"/>
          </p:nvPr>
        </p:nvSpPr>
        <p:spPr>
          <a:xfrm>
            <a:off x="152037" y="795327"/>
            <a:ext cx="8826433" cy="1115238"/>
          </a:xfrm>
        </p:spPr>
        <p:style>
          <a:lnRef idx="1">
            <a:schemeClr val="accent1"/>
          </a:lnRef>
          <a:fillRef idx="2">
            <a:schemeClr val="accent1"/>
          </a:fillRef>
          <a:effectRef idx="1">
            <a:schemeClr val="accent1"/>
          </a:effectRef>
          <a:fontRef idx="minor">
            <a:schemeClr val="dk1"/>
          </a:fontRef>
        </p:style>
        <p:txBody>
          <a:bodyPr lIns="67884" tIns="33346" rIns="67884" bIns="33346"/>
          <a:lstStyle/>
          <a:p>
            <a:pPr marL="0" indent="0" defTabSz="571652">
              <a:buNone/>
            </a:pPr>
            <a:r>
              <a:rPr lang="en-GB" sz="2000"/>
              <a:t>An</a:t>
            </a:r>
            <a:r>
              <a:rPr lang="en-GB" sz="2800" i="1"/>
              <a:t> </a:t>
            </a:r>
            <a:r>
              <a:rPr lang="en-GB" sz="2800" b="1" i="1"/>
              <a:t>Operational Requirement</a:t>
            </a:r>
            <a:r>
              <a:rPr lang="en-GB" sz="2800" b="1"/>
              <a:t> </a:t>
            </a:r>
            <a:r>
              <a:rPr lang="en-GB" sz="2000"/>
              <a:t>defines the major purpose of a system (i.e. what it fundamentally does - its capability) together with the key overarching constraints (that define the context)</a:t>
            </a:r>
          </a:p>
        </p:txBody>
      </p:sp>
      <p:sp>
        <p:nvSpPr>
          <p:cNvPr id="27656" name="Rectangle 5"/>
          <p:cNvSpPr>
            <a:spLocks noChangeArrowheads="1"/>
          </p:cNvSpPr>
          <p:nvPr/>
        </p:nvSpPr>
        <p:spPr bwMode="auto">
          <a:xfrm>
            <a:off x="1950265" y="2316672"/>
            <a:ext cx="5095755" cy="1838804"/>
          </a:xfrm>
          <a:prstGeom prst="rect">
            <a:avLst/>
          </a:prstGeom>
          <a:noFill/>
          <a:ln w="9525">
            <a:solidFill>
              <a:schemeClr val="tx1"/>
            </a:solidFill>
            <a:miter lim="800000"/>
            <a:headEnd/>
            <a:tailEnd/>
          </a:ln>
        </p:spPr>
        <p:txBody>
          <a:bodyPr wrap="none" anchor="ctr"/>
          <a:lstStyle/>
          <a:p>
            <a:endParaRPr lang="en-US" sz="1350">
              <a:latin typeface="GE Inspira Pitch Regular" charset="0"/>
            </a:endParaRPr>
          </a:p>
        </p:txBody>
      </p:sp>
      <p:sp>
        <p:nvSpPr>
          <p:cNvPr id="27657" name="Rectangle 6"/>
          <p:cNvSpPr>
            <a:spLocks noChangeArrowheads="1"/>
          </p:cNvSpPr>
          <p:nvPr/>
        </p:nvSpPr>
        <p:spPr bwMode="gray">
          <a:xfrm>
            <a:off x="1950265" y="2316672"/>
            <a:ext cx="5095755" cy="428737"/>
          </a:xfrm>
          <a:prstGeom prst="rect">
            <a:avLst/>
          </a:prstGeom>
          <a:solidFill>
            <a:schemeClr val="accent6">
              <a:lumMod val="40000"/>
              <a:lumOff val="60000"/>
            </a:schemeClr>
          </a:solidFill>
          <a:ln w="9525">
            <a:solidFill>
              <a:schemeClr val="tx1"/>
            </a:solidFill>
            <a:miter lim="800000"/>
            <a:headEnd/>
            <a:tailEnd/>
          </a:ln>
        </p:spPr>
        <p:txBody>
          <a:bodyPr wrap="none" anchor="ctr"/>
          <a:lstStyle/>
          <a:p>
            <a:pPr algn="ctr">
              <a:spcBef>
                <a:spcPct val="0"/>
              </a:spcBef>
              <a:buClrTx/>
              <a:buFontTx/>
              <a:buNone/>
            </a:pPr>
            <a:endParaRPr lang="en-US" sz="1350">
              <a:solidFill>
                <a:srgbClr val="002060"/>
              </a:solidFill>
              <a:latin typeface="GE Inspira Pitch Regular" charset="0"/>
            </a:endParaRPr>
          </a:p>
        </p:txBody>
      </p:sp>
      <p:sp>
        <p:nvSpPr>
          <p:cNvPr id="27658" name="Line 7"/>
          <p:cNvSpPr>
            <a:spLocks noChangeShapeType="1"/>
          </p:cNvSpPr>
          <p:nvPr/>
        </p:nvSpPr>
        <p:spPr bwMode="auto">
          <a:xfrm>
            <a:off x="3364694" y="2745408"/>
            <a:ext cx="0" cy="1400540"/>
          </a:xfrm>
          <a:prstGeom prst="line">
            <a:avLst/>
          </a:prstGeom>
          <a:noFill/>
          <a:ln w="9525">
            <a:solidFill>
              <a:schemeClr val="tx1"/>
            </a:solidFill>
            <a:round/>
            <a:headEnd/>
            <a:tailEnd/>
          </a:ln>
        </p:spPr>
        <p:txBody>
          <a:bodyPr/>
          <a:lstStyle/>
          <a:p>
            <a:endParaRPr lang="en-GB" sz="1350">
              <a:latin typeface="GE Inspira Pitch Regular" charset="0"/>
            </a:endParaRPr>
          </a:p>
        </p:txBody>
      </p:sp>
      <p:sp>
        <p:nvSpPr>
          <p:cNvPr id="27659" name="Line 8"/>
          <p:cNvSpPr>
            <a:spLocks noChangeShapeType="1"/>
          </p:cNvSpPr>
          <p:nvPr/>
        </p:nvSpPr>
        <p:spPr bwMode="auto">
          <a:xfrm>
            <a:off x="3364694" y="2316672"/>
            <a:ext cx="0" cy="428737"/>
          </a:xfrm>
          <a:prstGeom prst="line">
            <a:avLst/>
          </a:prstGeom>
          <a:noFill/>
          <a:ln w="9525">
            <a:solidFill>
              <a:schemeClr val="tx1"/>
            </a:solidFill>
            <a:round/>
            <a:headEnd/>
            <a:tailEnd/>
          </a:ln>
        </p:spPr>
        <p:txBody>
          <a:bodyPr/>
          <a:lstStyle/>
          <a:p>
            <a:endParaRPr lang="en-GB" sz="1350">
              <a:latin typeface="GE Inspira Pitch Regular" charset="0"/>
            </a:endParaRPr>
          </a:p>
        </p:txBody>
      </p:sp>
      <p:sp>
        <p:nvSpPr>
          <p:cNvPr id="27660" name="Line 9"/>
          <p:cNvSpPr>
            <a:spLocks noChangeShapeType="1"/>
          </p:cNvSpPr>
          <p:nvPr/>
        </p:nvSpPr>
        <p:spPr bwMode="auto">
          <a:xfrm>
            <a:off x="1950265" y="3202728"/>
            <a:ext cx="5095755" cy="0"/>
          </a:xfrm>
          <a:prstGeom prst="line">
            <a:avLst/>
          </a:prstGeom>
          <a:noFill/>
          <a:ln w="9525">
            <a:solidFill>
              <a:schemeClr val="tx1"/>
            </a:solidFill>
            <a:round/>
            <a:headEnd/>
            <a:tailEnd/>
          </a:ln>
        </p:spPr>
        <p:txBody>
          <a:bodyPr/>
          <a:lstStyle/>
          <a:p>
            <a:endParaRPr lang="en-GB" sz="1350">
              <a:latin typeface="GE Inspira Pitch Regular" charset="0"/>
            </a:endParaRPr>
          </a:p>
        </p:txBody>
      </p:sp>
      <p:sp>
        <p:nvSpPr>
          <p:cNvPr id="27661" name="Text Box 10"/>
          <p:cNvSpPr txBox="1">
            <a:spLocks noChangeArrowheads="1"/>
          </p:cNvSpPr>
          <p:nvPr/>
        </p:nvSpPr>
        <p:spPr bwMode="gray">
          <a:xfrm>
            <a:off x="2297920" y="2396465"/>
            <a:ext cx="790153" cy="323165"/>
          </a:xfrm>
          <a:prstGeom prst="rect">
            <a:avLst/>
          </a:prstGeom>
          <a:noFill/>
          <a:ln w="9525">
            <a:noFill/>
            <a:miter lim="800000"/>
            <a:headEnd/>
            <a:tailEnd/>
          </a:ln>
        </p:spPr>
        <p:txBody>
          <a:bodyPr wrap="none">
            <a:spAutoFit/>
          </a:bodyPr>
          <a:lstStyle/>
          <a:p>
            <a:pPr>
              <a:spcBef>
                <a:spcPct val="0"/>
              </a:spcBef>
              <a:buClrTx/>
              <a:buFontTx/>
              <a:buNone/>
            </a:pPr>
            <a:r>
              <a:rPr lang="en-GB" sz="1500">
                <a:solidFill>
                  <a:srgbClr val="002060"/>
                </a:solidFill>
                <a:latin typeface="GE Inspira Pitch Regular" charset="0"/>
              </a:rPr>
              <a:t>System</a:t>
            </a:r>
          </a:p>
        </p:txBody>
      </p:sp>
      <p:sp>
        <p:nvSpPr>
          <p:cNvPr id="27662" name="Text Box 11"/>
          <p:cNvSpPr txBox="1">
            <a:spLocks noChangeArrowheads="1"/>
          </p:cNvSpPr>
          <p:nvPr/>
        </p:nvSpPr>
        <p:spPr bwMode="gray">
          <a:xfrm>
            <a:off x="3852839" y="2382174"/>
            <a:ext cx="2282548" cy="323165"/>
          </a:xfrm>
          <a:prstGeom prst="rect">
            <a:avLst/>
          </a:prstGeom>
          <a:noFill/>
          <a:ln w="9525">
            <a:noFill/>
            <a:miter lim="800000"/>
            <a:headEnd/>
            <a:tailEnd/>
          </a:ln>
        </p:spPr>
        <p:txBody>
          <a:bodyPr wrap="none">
            <a:spAutoFit/>
          </a:bodyPr>
          <a:lstStyle/>
          <a:p>
            <a:pPr>
              <a:spcBef>
                <a:spcPct val="0"/>
              </a:spcBef>
              <a:buClrTx/>
              <a:buFontTx/>
              <a:buNone/>
            </a:pPr>
            <a:r>
              <a:rPr lang="en-GB" sz="1500">
                <a:solidFill>
                  <a:srgbClr val="002060"/>
                </a:solidFill>
                <a:latin typeface="GE Inspira Pitch Regular" charset="0"/>
              </a:rPr>
              <a:t>Operational Requirement</a:t>
            </a:r>
          </a:p>
        </p:txBody>
      </p:sp>
      <p:sp>
        <p:nvSpPr>
          <p:cNvPr id="27663" name="Text Box 12"/>
          <p:cNvSpPr txBox="1">
            <a:spLocks noChangeArrowheads="1"/>
          </p:cNvSpPr>
          <p:nvPr/>
        </p:nvSpPr>
        <p:spPr bwMode="auto">
          <a:xfrm>
            <a:off x="2138380" y="2821628"/>
            <a:ext cx="1065292" cy="300082"/>
          </a:xfrm>
          <a:prstGeom prst="rect">
            <a:avLst/>
          </a:prstGeom>
          <a:noFill/>
          <a:ln w="9525">
            <a:noFill/>
            <a:miter lim="800000"/>
            <a:headEnd/>
            <a:tailEnd/>
          </a:ln>
        </p:spPr>
        <p:txBody>
          <a:bodyPr wrap="none">
            <a:spAutoFit/>
          </a:bodyPr>
          <a:lstStyle/>
          <a:p>
            <a:pPr>
              <a:spcBef>
                <a:spcPct val="0"/>
              </a:spcBef>
              <a:buClrTx/>
              <a:buFontTx/>
              <a:buNone/>
            </a:pPr>
            <a:r>
              <a:rPr lang="en-GB" sz="1350">
                <a:latin typeface="GE Inspira Pitch Regular" charset="0"/>
              </a:rPr>
              <a:t>Dishwasher</a:t>
            </a:r>
          </a:p>
        </p:txBody>
      </p:sp>
      <p:sp>
        <p:nvSpPr>
          <p:cNvPr id="27664" name="Text Box 13"/>
          <p:cNvSpPr txBox="1">
            <a:spLocks noChangeArrowheads="1"/>
          </p:cNvSpPr>
          <p:nvPr/>
        </p:nvSpPr>
        <p:spPr bwMode="auto">
          <a:xfrm>
            <a:off x="3453989" y="2733500"/>
            <a:ext cx="3630289" cy="507831"/>
          </a:xfrm>
          <a:prstGeom prst="rect">
            <a:avLst/>
          </a:prstGeom>
          <a:noFill/>
          <a:ln w="9525">
            <a:noFill/>
            <a:miter lim="800000"/>
            <a:headEnd/>
            <a:tailEnd/>
          </a:ln>
        </p:spPr>
        <p:txBody>
          <a:bodyPr wrap="none">
            <a:spAutoFit/>
          </a:bodyPr>
          <a:lstStyle/>
          <a:p>
            <a:pPr>
              <a:spcBef>
                <a:spcPct val="0"/>
              </a:spcBef>
              <a:buClrTx/>
              <a:buFontTx/>
              <a:buNone/>
            </a:pPr>
            <a:r>
              <a:rPr lang="en-GB" sz="1350" dirty="0">
                <a:latin typeface="GE Inspira Pitch Regular" charset="0"/>
              </a:rPr>
              <a:t>To clean domestic eating and cooking utensils</a:t>
            </a:r>
          </a:p>
          <a:p>
            <a:pPr>
              <a:spcBef>
                <a:spcPct val="0"/>
              </a:spcBef>
              <a:buClrTx/>
              <a:buFontTx/>
              <a:buNone/>
            </a:pPr>
            <a:r>
              <a:rPr lang="en-GB" sz="1350" dirty="0">
                <a:latin typeface="GE Inspira Pitch Regular" charset="0"/>
              </a:rPr>
              <a:t>efficiently and without damage</a:t>
            </a:r>
          </a:p>
        </p:txBody>
      </p:sp>
      <p:sp>
        <p:nvSpPr>
          <p:cNvPr id="27665" name="Text Box 14"/>
          <p:cNvSpPr txBox="1">
            <a:spLocks noChangeArrowheads="1"/>
          </p:cNvSpPr>
          <p:nvPr/>
        </p:nvSpPr>
        <p:spPr bwMode="auto">
          <a:xfrm>
            <a:off x="2105043" y="3287284"/>
            <a:ext cx="1091324" cy="300082"/>
          </a:xfrm>
          <a:prstGeom prst="rect">
            <a:avLst/>
          </a:prstGeom>
          <a:noFill/>
          <a:ln w="9525">
            <a:noFill/>
            <a:miter lim="800000"/>
            <a:headEnd/>
            <a:tailEnd/>
          </a:ln>
        </p:spPr>
        <p:txBody>
          <a:bodyPr wrap="none">
            <a:spAutoFit/>
          </a:bodyPr>
          <a:lstStyle/>
          <a:p>
            <a:pPr>
              <a:spcBef>
                <a:spcPct val="0"/>
              </a:spcBef>
              <a:buClrTx/>
              <a:buFontTx/>
              <a:buNone/>
            </a:pPr>
            <a:r>
              <a:rPr lang="en-GB" sz="1350">
                <a:latin typeface="GE Inspira Pitch Regular" charset="0"/>
              </a:rPr>
              <a:t>Civil Aircraft</a:t>
            </a:r>
          </a:p>
        </p:txBody>
      </p:sp>
      <p:sp>
        <p:nvSpPr>
          <p:cNvPr id="27666" name="Text Box 15"/>
          <p:cNvSpPr txBox="1">
            <a:spLocks noChangeArrowheads="1"/>
          </p:cNvSpPr>
          <p:nvPr/>
        </p:nvSpPr>
        <p:spPr bwMode="auto">
          <a:xfrm>
            <a:off x="3438511" y="3226547"/>
            <a:ext cx="3578934" cy="461665"/>
          </a:xfrm>
          <a:prstGeom prst="rect">
            <a:avLst/>
          </a:prstGeom>
          <a:noFill/>
          <a:ln w="9525">
            <a:noFill/>
            <a:miter lim="800000"/>
            <a:headEnd/>
            <a:tailEnd/>
          </a:ln>
        </p:spPr>
        <p:txBody>
          <a:bodyPr wrap="square">
            <a:spAutoFit/>
          </a:bodyPr>
          <a:lstStyle/>
          <a:p>
            <a:pPr>
              <a:spcBef>
                <a:spcPct val="0"/>
              </a:spcBef>
              <a:buClrTx/>
              <a:buFontTx/>
              <a:buNone/>
            </a:pPr>
            <a:r>
              <a:rPr lang="en-GB" sz="1200">
                <a:latin typeface="GE Inspira Pitch Regular" charset="0"/>
              </a:rPr>
              <a:t>To transport passengers and their baggage from one point to another efficiently and  safely</a:t>
            </a:r>
          </a:p>
        </p:txBody>
      </p:sp>
      <p:sp>
        <p:nvSpPr>
          <p:cNvPr id="27667" name="Line 16"/>
          <p:cNvSpPr>
            <a:spLocks noChangeShapeType="1"/>
          </p:cNvSpPr>
          <p:nvPr/>
        </p:nvSpPr>
        <p:spPr bwMode="auto">
          <a:xfrm>
            <a:off x="1950265" y="3688629"/>
            <a:ext cx="5095755" cy="0"/>
          </a:xfrm>
          <a:prstGeom prst="line">
            <a:avLst/>
          </a:prstGeom>
          <a:noFill/>
          <a:ln w="9525">
            <a:solidFill>
              <a:schemeClr val="tx1"/>
            </a:solidFill>
            <a:round/>
            <a:headEnd/>
            <a:tailEnd/>
          </a:ln>
        </p:spPr>
        <p:txBody>
          <a:bodyPr/>
          <a:lstStyle/>
          <a:p>
            <a:endParaRPr lang="en-GB" sz="1350">
              <a:latin typeface="GE Inspira Pitch Regular" charset="0"/>
            </a:endParaRPr>
          </a:p>
        </p:txBody>
      </p:sp>
      <p:sp>
        <p:nvSpPr>
          <p:cNvPr id="27668" name="Text Box 17"/>
          <p:cNvSpPr txBox="1">
            <a:spLocks noChangeArrowheads="1"/>
          </p:cNvSpPr>
          <p:nvPr/>
        </p:nvSpPr>
        <p:spPr bwMode="auto">
          <a:xfrm>
            <a:off x="1900261" y="3781861"/>
            <a:ext cx="1463243" cy="300082"/>
          </a:xfrm>
          <a:prstGeom prst="rect">
            <a:avLst/>
          </a:prstGeom>
          <a:noFill/>
          <a:ln w="9525">
            <a:noFill/>
            <a:miter lim="800000"/>
            <a:headEnd/>
            <a:tailEnd/>
          </a:ln>
        </p:spPr>
        <p:txBody>
          <a:bodyPr wrap="square">
            <a:spAutoFit/>
          </a:bodyPr>
          <a:lstStyle/>
          <a:p>
            <a:pPr algn="ctr">
              <a:spcBef>
                <a:spcPct val="0"/>
              </a:spcBef>
              <a:buClrTx/>
              <a:buFontTx/>
              <a:buNone/>
            </a:pPr>
            <a:r>
              <a:rPr lang="en-GB" sz="1350">
                <a:latin typeface="GE Inspira Pitch Regular" charset="0"/>
              </a:rPr>
              <a:t>Toaster</a:t>
            </a:r>
            <a:endParaRPr lang="en-GB" sz="1350" dirty="0">
              <a:latin typeface="GE Inspira Pitch Regular" charset="0"/>
            </a:endParaRPr>
          </a:p>
        </p:txBody>
      </p:sp>
      <p:sp>
        <p:nvSpPr>
          <p:cNvPr id="27669" name="Rectangle 19"/>
          <p:cNvSpPr>
            <a:spLocks noChangeArrowheads="1"/>
          </p:cNvSpPr>
          <p:nvPr/>
        </p:nvSpPr>
        <p:spPr bwMode="auto">
          <a:xfrm>
            <a:off x="1952297" y="4159049"/>
            <a:ext cx="5095755" cy="466847"/>
          </a:xfrm>
          <a:prstGeom prst="rect">
            <a:avLst/>
          </a:prstGeom>
          <a:noFill/>
          <a:ln w="9525">
            <a:solidFill>
              <a:schemeClr val="tx1"/>
            </a:solidFill>
            <a:miter lim="800000"/>
            <a:headEnd/>
            <a:tailEnd/>
          </a:ln>
        </p:spPr>
        <p:txBody>
          <a:bodyPr wrap="none" anchor="ctr"/>
          <a:lstStyle/>
          <a:p>
            <a:endParaRPr lang="en-US" sz="1350">
              <a:latin typeface="GE Inspira Pitch Regular" charset="0"/>
            </a:endParaRPr>
          </a:p>
        </p:txBody>
      </p:sp>
      <p:sp>
        <p:nvSpPr>
          <p:cNvPr id="27670" name="Line 20"/>
          <p:cNvSpPr>
            <a:spLocks noChangeShapeType="1"/>
          </p:cNvSpPr>
          <p:nvPr/>
        </p:nvSpPr>
        <p:spPr bwMode="auto">
          <a:xfrm>
            <a:off x="3358392" y="4160239"/>
            <a:ext cx="0" cy="457319"/>
          </a:xfrm>
          <a:prstGeom prst="line">
            <a:avLst/>
          </a:prstGeom>
          <a:noFill/>
          <a:ln w="9525">
            <a:solidFill>
              <a:schemeClr val="tx1"/>
            </a:solidFill>
            <a:round/>
            <a:headEnd/>
            <a:tailEnd/>
          </a:ln>
        </p:spPr>
        <p:txBody>
          <a:bodyPr/>
          <a:lstStyle/>
          <a:p>
            <a:endParaRPr lang="en-GB" sz="1350">
              <a:latin typeface="GE Inspira Pitch Regular" charset="0"/>
            </a:endParaRPr>
          </a:p>
        </p:txBody>
      </p:sp>
      <p:sp>
        <p:nvSpPr>
          <p:cNvPr id="27671" name="Text Box 21"/>
          <p:cNvSpPr txBox="1">
            <a:spLocks noChangeArrowheads="1"/>
          </p:cNvSpPr>
          <p:nvPr/>
        </p:nvSpPr>
        <p:spPr bwMode="auto">
          <a:xfrm>
            <a:off x="2130268" y="4159049"/>
            <a:ext cx="871072" cy="507831"/>
          </a:xfrm>
          <a:prstGeom prst="rect">
            <a:avLst/>
          </a:prstGeom>
          <a:noFill/>
          <a:ln w="9525">
            <a:noFill/>
            <a:miter lim="800000"/>
            <a:headEnd/>
            <a:tailEnd/>
          </a:ln>
        </p:spPr>
        <p:txBody>
          <a:bodyPr wrap="none">
            <a:spAutoFit/>
          </a:bodyPr>
          <a:lstStyle/>
          <a:p>
            <a:pPr algn="ctr">
              <a:spcBef>
                <a:spcPct val="0"/>
              </a:spcBef>
              <a:buClrTx/>
              <a:buFontTx/>
              <a:buNone/>
            </a:pPr>
            <a:r>
              <a:rPr lang="en-GB" sz="1350">
                <a:latin typeface="GE Inspira Pitch Regular" charset="0"/>
              </a:rPr>
              <a:t>Overhaul</a:t>
            </a:r>
          </a:p>
          <a:p>
            <a:pPr algn="ctr">
              <a:spcBef>
                <a:spcPct val="0"/>
              </a:spcBef>
              <a:buClrTx/>
              <a:buFontTx/>
              <a:buNone/>
            </a:pPr>
            <a:r>
              <a:rPr lang="en-GB" sz="1350">
                <a:latin typeface="GE Inspira Pitch Regular" charset="0"/>
              </a:rPr>
              <a:t>Aircraft</a:t>
            </a:r>
          </a:p>
        </p:txBody>
      </p:sp>
      <p:sp>
        <p:nvSpPr>
          <p:cNvPr id="27672" name="Text Box 22"/>
          <p:cNvSpPr txBox="1">
            <a:spLocks noChangeArrowheads="1"/>
          </p:cNvSpPr>
          <p:nvPr/>
        </p:nvSpPr>
        <p:spPr bwMode="auto">
          <a:xfrm>
            <a:off x="3445306" y="4148418"/>
            <a:ext cx="3504357" cy="507831"/>
          </a:xfrm>
          <a:prstGeom prst="rect">
            <a:avLst/>
          </a:prstGeom>
          <a:noFill/>
          <a:ln w="9525">
            <a:noFill/>
            <a:miter lim="800000"/>
            <a:headEnd/>
            <a:tailEnd/>
          </a:ln>
        </p:spPr>
        <p:txBody>
          <a:bodyPr wrap="none">
            <a:spAutoFit/>
          </a:bodyPr>
          <a:lstStyle/>
          <a:p>
            <a:pPr>
              <a:spcBef>
                <a:spcPct val="0"/>
              </a:spcBef>
              <a:buClrTx/>
              <a:buFontTx/>
              <a:buNone/>
            </a:pPr>
            <a:r>
              <a:rPr lang="en-GB" sz="1350">
                <a:latin typeface="GE Inspira Pitch Regular" charset="0"/>
              </a:rPr>
              <a:t>To achieve high aircraft availability in a cost </a:t>
            </a:r>
          </a:p>
          <a:p>
            <a:pPr>
              <a:spcBef>
                <a:spcPct val="0"/>
              </a:spcBef>
              <a:buClrTx/>
              <a:buFontTx/>
              <a:buNone/>
            </a:pPr>
            <a:r>
              <a:rPr lang="en-GB" sz="1350">
                <a:latin typeface="GE Inspira Pitch Regular" charset="0"/>
              </a:rPr>
              <a:t>effective and safe fashion</a:t>
            </a:r>
          </a:p>
        </p:txBody>
      </p:sp>
      <p:sp>
        <p:nvSpPr>
          <p:cNvPr id="189463" name="Cloud"/>
          <p:cNvSpPr>
            <a:spLocks noChangeAspect="1" noEditPoints="1" noChangeArrowheads="1"/>
          </p:cNvSpPr>
          <p:nvPr/>
        </p:nvSpPr>
        <p:spPr bwMode="auto">
          <a:xfrm>
            <a:off x="5580137" y="5524855"/>
            <a:ext cx="3398333" cy="1112333"/>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ln>
            <a:headEnd/>
            <a:tailEnd/>
          </a:ln>
        </p:spPr>
        <p:style>
          <a:lnRef idx="1">
            <a:schemeClr val="accent5"/>
          </a:lnRef>
          <a:fillRef idx="2">
            <a:schemeClr val="accent5"/>
          </a:fillRef>
          <a:effectRef idx="1">
            <a:schemeClr val="accent5"/>
          </a:effectRef>
          <a:fontRef idx="minor">
            <a:schemeClr val="dk1"/>
          </a:fontRef>
        </p:style>
        <p:txBody>
          <a:bodyPr/>
          <a:lstStyle/>
          <a:p>
            <a:pPr algn="ctr">
              <a:spcBef>
                <a:spcPct val="0"/>
              </a:spcBef>
              <a:buClrTx/>
              <a:buFontTx/>
              <a:buNone/>
              <a:defRPr/>
            </a:pPr>
            <a:r>
              <a:rPr lang="en-GB" sz="1350" err="1">
                <a:latin typeface="GE Inspira Pitch Regular" charset="0"/>
              </a:rPr>
              <a:t>p.s.</a:t>
            </a:r>
            <a:r>
              <a:rPr lang="en-GB" sz="1350">
                <a:latin typeface="GE Inspira Pitch Regular" charset="0"/>
              </a:rPr>
              <a:t> customers often don’t tell us their Operational Requirements</a:t>
            </a:r>
            <a:endParaRPr lang="en-US" sz="1350">
              <a:latin typeface="GE Inspira Pitch Regular" charset="0"/>
            </a:endParaRPr>
          </a:p>
        </p:txBody>
      </p:sp>
      <p:sp>
        <p:nvSpPr>
          <p:cNvPr id="24" name="Rounded Rectangular Callout 23"/>
          <p:cNvSpPr/>
          <p:nvPr/>
        </p:nvSpPr>
        <p:spPr bwMode="auto">
          <a:xfrm>
            <a:off x="217997" y="4935218"/>
            <a:ext cx="4159845" cy="801402"/>
          </a:xfrm>
          <a:prstGeom prst="wedgeRoundRectCallout">
            <a:avLst>
              <a:gd name="adj1" fmla="val 31062"/>
              <a:gd name="adj2" fmla="val -90358"/>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67518" tIns="32408" rIns="67518" bIns="32408" anchor="ctr"/>
          <a:lstStyle/>
          <a:p>
            <a:pPr>
              <a:defRPr/>
            </a:pPr>
            <a:r>
              <a:rPr lang="en-GB" sz="1350">
                <a:latin typeface="GE Inspira Pitch Regular" charset="0"/>
              </a:rPr>
              <a:t>All systems have a purpose and context. The job of the Operational Requirement is to define these in simple terms. To define the “mission” of the system </a:t>
            </a:r>
          </a:p>
        </p:txBody>
      </p:sp>
      <p:sp>
        <p:nvSpPr>
          <p:cNvPr id="3" name="Rounded Rectangular Callout 2"/>
          <p:cNvSpPr/>
          <p:nvPr/>
        </p:nvSpPr>
        <p:spPr>
          <a:xfrm>
            <a:off x="7596986" y="2286580"/>
            <a:ext cx="1381485" cy="1347584"/>
          </a:xfrm>
          <a:prstGeom prst="wedgeRoundRectCallout">
            <a:avLst>
              <a:gd name="adj1" fmla="val -104631"/>
              <a:gd name="adj2" fmla="val -34398"/>
              <a:gd name="adj3" fmla="val 16667"/>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200">
                <a:latin typeface="GE Inspira Pitch Regular" charset="0"/>
              </a:rPr>
              <a:t>All Systems have purpose and context – the Operational Requirement  captures these</a:t>
            </a:r>
          </a:p>
        </p:txBody>
      </p:sp>
    </p:spTree>
    <p:extLst>
      <p:ext uri="{BB962C8B-B14F-4D97-AF65-F5344CB8AC3E}">
        <p14:creationId xmlns:p14="http://schemas.microsoft.com/office/powerpoint/2010/main" val="8041696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94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6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GB" sz="2701"/>
              <a:t>1961: Kennedy and the Ultimate Operational Requirement</a:t>
            </a:r>
          </a:p>
        </p:txBody>
      </p:sp>
      <p:sp>
        <p:nvSpPr>
          <p:cNvPr id="28675" name="Content Placeholder 2"/>
          <p:cNvSpPr>
            <a:spLocks noGrp="1"/>
          </p:cNvSpPr>
          <p:nvPr>
            <p:ph sz="half" idx="1"/>
          </p:nvPr>
        </p:nvSpPr>
        <p:spPr>
          <a:xfrm>
            <a:off x="399431" y="1709061"/>
            <a:ext cx="3877592" cy="3732391"/>
          </a:xfrm>
        </p:spPr>
        <p:txBody>
          <a:bodyPr/>
          <a:lstStyle/>
          <a:p>
            <a:pPr eaLnBrk="1" hangingPunct="1"/>
            <a:r>
              <a:rPr lang="en-GB" sz="1800"/>
              <a:t>President John F Kennedy in a speech to a joint session of Congress broadcast on TV and radio around the United States </a:t>
            </a:r>
          </a:p>
          <a:p>
            <a:pPr eaLnBrk="1" hangingPunct="1"/>
            <a:r>
              <a:rPr lang="en-GB" sz="1800"/>
              <a:t>“I believe that this nation should commit itself to achieving the goal, </a:t>
            </a:r>
          </a:p>
          <a:p>
            <a:pPr lvl="1" eaLnBrk="1" hangingPunct="1"/>
            <a:r>
              <a:rPr lang="en-GB" b="1" smtClean="0"/>
              <a:t>before this decade is out, of landing a man on the Moon and returning him safely to Earth”</a:t>
            </a:r>
          </a:p>
          <a:p>
            <a:pPr eaLnBrk="1" hangingPunct="1"/>
            <a:endParaRPr lang="en-GB" sz="1800"/>
          </a:p>
        </p:txBody>
      </p:sp>
      <p:pic>
        <p:nvPicPr>
          <p:cNvPr id="28676" name="Content Placeholder 5" descr="_40951917_kennedy238.jpg"/>
          <p:cNvPicPr>
            <a:picLocks noGrp="1" noChangeAspect="1"/>
          </p:cNvPicPr>
          <p:nvPr>
            <p:ph sz="half" idx="2"/>
          </p:nvPr>
        </p:nvPicPr>
        <p:blipFill>
          <a:blip r:embed="rId3"/>
          <a:srcRect r="19850"/>
          <a:stretch>
            <a:fillRect/>
          </a:stretch>
        </p:blipFill>
        <p:spPr>
          <a:xfrm>
            <a:off x="6225546" y="1513433"/>
            <a:ext cx="2149970" cy="1852613"/>
          </a:xfrm>
        </p:spPr>
      </p:pic>
      <p:pic>
        <p:nvPicPr>
          <p:cNvPr id="28678" name="Picture 6" descr="_38665579_aldrin238.jpg"/>
          <p:cNvPicPr>
            <a:picLocks noChangeAspect="1"/>
          </p:cNvPicPr>
          <p:nvPr/>
        </p:nvPicPr>
        <p:blipFill>
          <a:blip r:embed="rId4"/>
          <a:srcRect l="21835"/>
          <a:stretch>
            <a:fillRect/>
          </a:stretch>
        </p:blipFill>
        <p:spPr bwMode="auto">
          <a:xfrm>
            <a:off x="4219848" y="3736629"/>
            <a:ext cx="2099122" cy="1853095"/>
          </a:xfrm>
          <a:prstGeom prst="rect">
            <a:avLst/>
          </a:prstGeom>
          <a:noFill/>
          <a:ln w="9525">
            <a:noFill/>
            <a:miter lim="800000"/>
            <a:headEnd/>
            <a:tailEnd/>
          </a:ln>
        </p:spPr>
      </p:pic>
      <p:sp>
        <p:nvSpPr>
          <p:cNvPr id="28679" name="Down Arrow 7"/>
          <p:cNvSpPr>
            <a:spLocks noChangeArrowheads="1"/>
          </p:cNvSpPr>
          <p:nvPr/>
        </p:nvSpPr>
        <p:spPr bwMode="auto">
          <a:xfrm rot="1981754">
            <a:off x="5493134" y="3117314"/>
            <a:ext cx="1165653" cy="915154"/>
          </a:xfrm>
          <a:prstGeom prst="downArrow">
            <a:avLst>
              <a:gd name="adj1" fmla="val 50000"/>
              <a:gd name="adj2" fmla="val 50000"/>
            </a:avLst>
          </a:prstGeom>
          <a:ln>
            <a:headEnd/>
            <a:tailEnd/>
          </a:ln>
        </p:spPr>
        <p:style>
          <a:lnRef idx="1">
            <a:schemeClr val="accent6"/>
          </a:lnRef>
          <a:fillRef idx="2">
            <a:schemeClr val="accent6"/>
          </a:fillRef>
          <a:effectRef idx="1">
            <a:schemeClr val="accent6"/>
          </a:effectRef>
          <a:fontRef idx="minor">
            <a:schemeClr val="dk1"/>
          </a:fontRef>
        </p:style>
        <p:txBody>
          <a:bodyPr wrap="none" lIns="67518" tIns="32408" rIns="67518" bIns="32408" anchor="ctr">
            <a:spAutoFit/>
          </a:bodyPr>
          <a:lstStyle/>
          <a:p>
            <a:pPr algn="ctr"/>
            <a:r>
              <a:rPr lang="en-GB" sz="1350">
                <a:solidFill>
                  <a:srgbClr val="002060"/>
                </a:solidFill>
                <a:latin typeface="GE Inspira Pitch Regular" charset="0"/>
              </a:rPr>
              <a:t>One </a:t>
            </a:r>
          </a:p>
          <a:p>
            <a:pPr algn="ctr"/>
            <a:r>
              <a:rPr lang="en-GB" sz="1350">
                <a:solidFill>
                  <a:srgbClr val="002060"/>
                </a:solidFill>
                <a:latin typeface="GE Inspira Pitch Regular" charset="0"/>
              </a:rPr>
              <a:t>Small </a:t>
            </a:r>
          </a:p>
          <a:p>
            <a:pPr algn="ctr"/>
            <a:r>
              <a:rPr lang="en-GB" sz="1350">
                <a:solidFill>
                  <a:srgbClr val="002060"/>
                </a:solidFill>
                <a:latin typeface="GE Inspira Pitch Regular" charset="0"/>
              </a:rPr>
              <a:t>Step</a:t>
            </a:r>
          </a:p>
        </p:txBody>
      </p:sp>
      <p:sp>
        <p:nvSpPr>
          <p:cNvPr id="7" name="Rounded Rectangular Callout 6"/>
          <p:cNvSpPr/>
          <p:nvPr/>
        </p:nvSpPr>
        <p:spPr bwMode="auto">
          <a:xfrm>
            <a:off x="769843" y="5172980"/>
            <a:ext cx="2816116" cy="860419"/>
          </a:xfrm>
          <a:prstGeom prst="wedgeRoundRectCallout">
            <a:avLst>
              <a:gd name="adj1" fmla="val 5481"/>
              <a:gd name="adj2" fmla="val -85395"/>
              <a:gd name="adj3" fmla="val 16667"/>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lIns="67518" tIns="32408" rIns="67518" bIns="32408" anchor="ctr"/>
          <a:lstStyle/>
          <a:p>
            <a:pPr>
              <a:defRPr/>
            </a:pPr>
            <a:r>
              <a:rPr lang="en-GB" sz="1350" kern="0">
                <a:solidFill>
                  <a:srgbClr val="000000"/>
                </a:solidFill>
                <a:latin typeface="GE Inspira Pitch Regular" charset="0"/>
              </a:rPr>
              <a:t>Writing Operational Requirements is not easy. </a:t>
            </a:r>
            <a:r>
              <a:rPr lang="en-GB" sz="1350" kern="0" dirty="0">
                <a:solidFill>
                  <a:srgbClr val="000000"/>
                </a:solidFill>
                <a:latin typeface="GE Inspira Pitch Regular" charset="0"/>
              </a:rPr>
              <a:t>It can take several hours to arrive at an agreed set of 20 or less words!</a:t>
            </a:r>
          </a:p>
        </p:txBody>
      </p:sp>
      <p:sp>
        <p:nvSpPr>
          <p:cNvPr id="2" name="Rounded Rectangle 1"/>
          <p:cNvSpPr/>
          <p:nvPr/>
        </p:nvSpPr>
        <p:spPr>
          <a:xfrm>
            <a:off x="6799547" y="3736629"/>
            <a:ext cx="1970560" cy="1866561"/>
          </a:xfrm>
          <a:prstGeom prst="roundRect">
            <a:avLst>
              <a:gd name="adj" fmla="val 7419"/>
            </a:avLst>
          </a:prstGeom>
        </p:spPr>
        <p:style>
          <a:lnRef idx="0">
            <a:schemeClr val="accent1"/>
          </a:lnRef>
          <a:fillRef idx="3">
            <a:schemeClr val="accent1"/>
          </a:fillRef>
          <a:effectRef idx="3">
            <a:schemeClr val="accent1"/>
          </a:effectRef>
          <a:fontRef idx="minor">
            <a:schemeClr val="lt1"/>
          </a:fontRef>
        </p:style>
        <p:txBody>
          <a:bodyPr rtlCol="0" anchor="ctr"/>
          <a:lstStyle/>
          <a:p>
            <a:pPr>
              <a:defRPr/>
            </a:pPr>
            <a:r>
              <a:rPr lang="en-GB" sz="1200" kern="0">
                <a:solidFill>
                  <a:schemeClr val="bg1"/>
                </a:solidFill>
                <a:latin typeface="GE Inspira Pitch Regular" charset="0"/>
              </a:rPr>
              <a:t>Do you know the Operational Requirement of the system you are currently working on?</a:t>
            </a:r>
          </a:p>
          <a:p>
            <a:pPr>
              <a:defRPr/>
            </a:pPr>
            <a:endParaRPr lang="en-GB" sz="1200" kern="0">
              <a:solidFill>
                <a:schemeClr val="bg1"/>
              </a:solidFill>
              <a:latin typeface="GE Inspira Pitch Regular" charset="0"/>
            </a:endParaRPr>
          </a:p>
          <a:p>
            <a:pPr>
              <a:defRPr/>
            </a:pPr>
            <a:r>
              <a:rPr lang="en-GB" sz="1200" kern="0">
                <a:solidFill>
                  <a:schemeClr val="bg1"/>
                </a:solidFill>
                <a:latin typeface="GE Inspira Pitch Regular" charset="0"/>
              </a:rPr>
              <a:t>Is it written down in 20 or fewer words that is the common understanding of the whole team?</a:t>
            </a:r>
          </a:p>
        </p:txBody>
      </p:sp>
    </p:spTree>
    <p:extLst>
      <p:ext uri="{BB962C8B-B14F-4D97-AF65-F5344CB8AC3E}">
        <p14:creationId xmlns:p14="http://schemas.microsoft.com/office/powerpoint/2010/main" val="14680625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3"/>
          <p:cNvSpPr>
            <a:spLocks noGrp="1" noChangeArrowheads="1"/>
          </p:cNvSpPr>
          <p:nvPr>
            <p:ph type="title"/>
          </p:nvPr>
        </p:nvSpPr>
        <p:spPr/>
        <p:txBody>
          <a:bodyPr/>
          <a:lstStyle/>
          <a:p>
            <a:r>
              <a:rPr lang="en-GB" smtClean="0"/>
              <a:t>Functional Requirements</a:t>
            </a:r>
            <a:endParaRPr lang="en-GB"/>
          </a:p>
        </p:txBody>
      </p:sp>
      <p:sp>
        <p:nvSpPr>
          <p:cNvPr id="41986" name="Rectangle 4"/>
          <p:cNvSpPr>
            <a:spLocks noGrp="1" noChangeArrowheads="1"/>
          </p:cNvSpPr>
          <p:nvPr>
            <p:ph type="body" idx="1"/>
          </p:nvPr>
        </p:nvSpPr>
        <p:spPr>
          <a:xfrm>
            <a:off x="659929" y="2166902"/>
            <a:ext cx="7875729" cy="3339476"/>
          </a:xfrm>
        </p:spPr>
        <p:txBody>
          <a:bodyPr>
            <a:normAutofit fontScale="55000" lnSpcReduction="20000"/>
          </a:bodyPr>
          <a:lstStyle/>
          <a:p>
            <a:r>
              <a:rPr lang="en-GB" dirty="0" smtClean="0"/>
              <a:t>For example some of the functions of a civil aircraft are:</a:t>
            </a:r>
          </a:p>
          <a:p>
            <a:endParaRPr lang="en-GB" dirty="0" smtClean="0"/>
          </a:p>
          <a:p>
            <a:pPr lvl="1"/>
            <a:r>
              <a:rPr lang="en-GB" sz="2176" dirty="0"/>
              <a:t>Navigate aircraft</a:t>
            </a:r>
          </a:p>
          <a:p>
            <a:pPr lvl="1"/>
            <a:r>
              <a:rPr lang="en-GB" sz="2176" dirty="0"/>
              <a:t>Manoeuvre aircraft</a:t>
            </a:r>
          </a:p>
          <a:p>
            <a:pPr lvl="1"/>
            <a:r>
              <a:rPr lang="en-GB" sz="2176" dirty="0"/>
              <a:t>Store passengers</a:t>
            </a:r>
          </a:p>
          <a:p>
            <a:pPr lvl="1"/>
            <a:r>
              <a:rPr lang="en-GB" sz="2176" dirty="0"/>
              <a:t>Control passenger storage environment</a:t>
            </a:r>
          </a:p>
          <a:p>
            <a:pPr lvl="1"/>
            <a:r>
              <a:rPr lang="en-GB" sz="2176" dirty="0"/>
              <a:t>Communicate with other aircraft and ATC</a:t>
            </a:r>
          </a:p>
          <a:p>
            <a:pPr lvl="1"/>
            <a:r>
              <a:rPr lang="en-GB" sz="2176" dirty="0" err="1"/>
              <a:t>etc</a:t>
            </a:r>
            <a:endParaRPr lang="en-GB" sz="2176" dirty="0"/>
          </a:p>
          <a:p>
            <a:endParaRPr lang="en-GB" dirty="0" smtClean="0"/>
          </a:p>
          <a:p>
            <a:r>
              <a:rPr lang="en-GB" dirty="0" smtClean="0"/>
              <a:t>Note that Functional Requirements contain a function expressed by a verb or better still a verb phrase comprising a verb (action) followed by a noun (object)</a:t>
            </a:r>
          </a:p>
          <a:p>
            <a:pPr lvl="1"/>
            <a:r>
              <a:rPr lang="en-GB" dirty="0" smtClean="0"/>
              <a:t>A functional requirement should define something the system has to DO</a:t>
            </a:r>
          </a:p>
          <a:p>
            <a:pPr lvl="1"/>
            <a:r>
              <a:rPr lang="en-GB" dirty="0" smtClean="0"/>
              <a:t>A phrase can have a verb but not be a function! For example </a:t>
            </a:r>
            <a:r>
              <a:rPr lang="ja-JP" altLang="en-GB" dirty="0" smtClean="0"/>
              <a:t>“</a:t>
            </a:r>
            <a:r>
              <a:rPr lang="en-GB" altLang="ja-JP" dirty="0" smtClean="0"/>
              <a:t>easy to use</a:t>
            </a:r>
            <a:r>
              <a:rPr lang="ja-JP" altLang="en-GB" dirty="0" smtClean="0"/>
              <a:t>”</a:t>
            </a:r>
            <a:r>
              <a:rPr lang="en-GB" altLang="ja-JP" dirty="0" smtClean="0"/>
              <a:t> has a verb but this is not a function – we don</a:t>
            </a:r>
            <a:r>
              <a:rPr lang="ja-JP" altLang="en-GB" dirty="0" smtClean="0"/>
              <a:t>’</a:t>
            </a:r>
            <a:r>
              <a:rPr lang="en-GB" altLang="ja-JP" dirty="0" smtClean="0"/>
              <a:t>t say the system </a:t>
            </a:r>
            <a:r>
              <a:rPr lang="ja-JP" altLang="en-GB" dirty="0" smtClean="0"/>
              <a:t>“</a:t>
            </a:r>
            <a:r>
              <a:rPr lang="en-GB" altLang="ja-JP" dirty="0" smtClean="0"/>
              <a:t>does easy to use</a:t>
            </a:r>
            <a:r>
              <a:rPr lang="ja-JP" altLang="en-GB" dirty="0" smtClean="0"/>
              <a:t>”</a:t>
            </a:r>
            <a:r>
              <a:rPr lang="en-GB" altLang="ja-JP" dirty="0" smtClean="0"/>
              <a:t> it has </a:t>
            </a:r>
            <a:r>
              <a:rPr lang="ja-JP" altLang="en-GB" dirty="0" smtClean="0"/>
              <a:t>“</a:t>
            </a:r>
            <a:r>
              <a:rPr lang="en-GB" altLang="ja-JP" dirty="0" smtClean="0"/>
              <a:t>to be easy to use</a:t>
            </a:r>
            <a:r>
              <a:rPr lang="ja-JP" altLang="en-GB" dirty="0" smtClean="0"/>
              <a:t>”</a:t>
            </a:r>
            <a:r>
              <a:rPr lang="en-GB" altLang="ja-JP" dirty="0" smtClean="0"/>
              <a:t> – a property or attribute</a:t>
            </a:r>
          </a:p>
          <a:p>
            <a:pPr lvl="1"/>
            <a:r>
              <a:rPr lang="en-GB" dirty="0" smtClean="0"/>
              <a:t>Best practice is to define functions as verb noun combinations that describe an action on an object</a:t>
            </a:r>
          </a:p>
          <a:p>
            <a:pPr lvl="1"/>
            <a:r>
              <a:rPr lang="en-GB" dirty="0" smtClean="0"/>
              <a:t>Beware of pseudo functions verb noun combinations that do not define an action on an object. For example .</a:t>
            </a:r>
            <a:r>
              <a:rPr lang="ja-JP" altLang="en-GB" dirty="0" smtClean="0"/>
              <a:t>”</a:t>
            </a:r>
            <a:r>
              <a:rPr lang="en-GB" altLang="ja-JP" dirty="0" smtClean="0"/>
              <a:t>provide style</a:t>
            </a:r>
            <a:r>
              <a:rPr lang="ja-JP" altLang="en-GB" dirty="0" smtClean="0"/>
              <a:t>”</a:t>
            </a:r>
            <a:r>
              <a:rPr lang="en-GB" altLang="ja-JP" dirty="0" smtClean="0"/>
              <a:t> is a pseudo function  because style is a property and not a thing – it is an abstract noun rather than a common noun. Functions that end with an abstract noun are pseudo functions</a:t>
            </a:r>
            <a:endParaRPr lang="en-GB" dirty="0"/>
          </a:p>
        </p:txBody>
      </p:sp>
      <p:sp>
        <p:nvSpPr>
          <p:cNvPr id="6" name="AutoShape 6"/>
          <p:cNvSpPr>
            <a:spLocks noChangeArrowheads="1"/>
          </p:cNvSpPr>
          <p:nvPr/>
        </p:nvSpPr>
        <p:spPr bwMode="gray">
          <a:xfrm>
            <a:off x="5318538" y="2326324"/>
            <a:ext cx="2730020" cy="1450218"/>
          </a:xfrm>
          <a:prstGeom prst="wedgeRoundRectCallout">
            <a:avLst>
              <a:gd name="adj1" fmla="val -97716"/>
              <a:gd name="adj2" fmla="val -130"/>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lstStyle/>
          <a:p>
            <a:pPr algn="ctr">
              <a:defRPr/>
            </a:pPr>
            <a:r>
              <a:rPr lang="en-GB" sz="1200" kern="0">
                <a:solidFill>
                  <a:schemeClr val="bg1"/>
                </a:solidFill>
                <a:latin typeface="GE Inspira Pitch Regular" charset="0"/>
              </a:rPr>
              <a:t>We try to write Functional Requirements in way that does not imply a solution (like seat passengers). However, every system has to integrate with legacy systems and therefore this not always possible</a:t>
            </a:r>
          </a:p>
        </p:txBody>
      </p:sp>
      <p:sp>
        <p:nvSpPr>
          <p:cNvPr id="2" name="Rectangle 1"/>
          <p:cNvSpPr/>
          <p:nvPr/>
        </p:nvSpPr>
        <p:spPr>
          <a:xfrm>
            <a:off x="368181" y="1478718"/>
            <a:ext cx="8249334" cy="60965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defTabSz="571652">
              <a:lnSpc>
                <a:spcPct val="80000"/>
              </a:lnSpc>
            </a:pPr>
            <a:r>
              <a:rPr lang="en-GB" sz="2101" b="1">
                <a:latin typeface="GE Inspira Pitch Regular" charset="0"/>
              </a:rPr>
              <a:t>Functional Requirements </a:t>
            </a:r>
            <a:r>
              <a:rPr lang="en-GB" sz="2101">
                <a:latin typeface="GE Inspira Pitch Regular" charset="0"/>
              </a:rPr>
              <a:t>specify the functions of the system - what the system has to DO in order to satisfy its Operational Requirement</a:t>
            </a:r>
          </a:p>
        </p:txBody>
      </p:sp>
    </p:spTree>
    <p:extLst>
      <p:ext uri="{BB962C8B-B14F-4D97-AF65-F5344CB8AC3E}">
        <p14:creationId xmlns:p14="http://schemas.microsoft.com/office/powerpoint/2010/main" val="503234185"/>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4"/>
          <p:cNvSpPr>
            <a:spLocks noGrp="1" noChangeArrowheads="1"/>
          </p:cNvSpPr>
          <p:nvPr>
            <p:ph type="title"/>
          </p:nvPr>
        </p:nvSpPr>
        <p:spPr/>
        <p:txBody>
          <a:bodyPr/>
          <a:lstStyle/>
          <a:p>
            <a:r>
              <a:rPr lang="en-GB" smtClean="0"/>
              <a:t>Non-functional Requirements</a:t>
            </a:r>
            <a:endParaRPr lang="en-GB"/>
          </a:p>
        </p:txBody>
      </p:sp>
      <p:sp>
        <p:nvSpPr>
          <p:cNvPr id="63490" name="Rectangle 5"/>
          <p:cNvSpPr>
            <a:spLocks noGrp="1" noChangeArrowheads="1"/>
          </p:cNvSpPr>
          <p:nvPr>
            <p:ph type="body" idx="1"/>
          </p:nvPr>
        </p:nvSpPr>
        <p:spPr>
          <a:xfrm>
            <a:off x="777403" y="2219854"/>
            <a:ext cx="7784173" cy="3401661"/>
          </a:xfrm>
        </p:spPr>
        <p:txBody>
          <a:bodyPr>
            <a:normAutofit fontScale="85000" lnSpcReduction="20000"/>
          </a:bodyPr>
          <a:lstStyle/>
          <a:p>
            <a:r>
              <a:rPr lang="en-GB" dirty="0" smtClean="0"/>
              <a:t>Non-functional requirements do NOT specify what the system has to do (but they might imply it!)</a:t>
            </a:r>
          </a:p>
          <a:p>
            <a:endParaRPr lang="en-GB" dirty="0" smtClean="0"/>
          </a:p>
          <a:p>
            <a:r>
              <a:rPr lang="en-GB" dirty="0" smtClean="0"/>
              <a:t>Non functional requirements specify:</a:t>
            </a:r>
          </a:p>
          <a:p>
            <a:pPr lvl="1"/>
            <a:r>
              <a:rPr lang="en-GB" dirty="0" smtClean="0"/>
              <a:t>how well it does something</a:t>
            </a:r>
          </a:p>
          <a:p>
            <a:pPr lvl="1"/>
            <a:r>
              <a:rPr lang="en-GB" dirty="0" smtClean="0"/>
              <a:t>how it does something</a:t>
            </a:r>
          </a:p>
          <a:p>
            <a:pPr lvl="1"/>
            <a:endParaRPr lang="en-GB" dirty="0" smtClean="0"/>
          </a:p>
          <a:p>
            <a:r>
              <a:rPr lang="en-GB" dirty="0" smtClean="0"/>
              <a:t>They fall into three categories:</a:t>
            </a:r>
          </a:p>
          <a:p>
            <a:pPr lvl="1"/>
            <a:r>
              <a:rPr lang="en-GB" dirty="0" smtClean="0"/>
              <a:t>Non-functional Performance (constraints on the individual functions)</a:t>
            </a:r>
          </a:p>
          <a:p>
            <a:pPr lvl="1"/>
            <a:r>
              <a:rPr lang="en-GB" dirty="0" smtClean="0"/>
              <a:t>Non-functional System (system-level constrains)</a:t>
            </a:r>
          </a:p>
          <a:p>
            <a:pPr lvl="1"/>
            <a:r>
              <a:rPr lang="en-GB" dirty="0" smtClean="0"/>
              <a:t>Non-functional Implementation (solution-based requirements)</a:t>
            </a:r>
            <a:endParaRPr lang="en-GB" dirty="0"/>
          </a:p>
        </p:txBody>
      </p:sp>
      <p:sp>
        <p:nvSpPr>
          <p:cNvPr id="6" name="Rectangle 5"/>
          <p:cNvSpPr/>
          <p:nvPr/>
        </p:nvSpPr>
        <p:spPr>
          <a:xfrm>
            <a:off x="905722" y="1556118"/>
            <a:ext cx="7332557" cy="415627"/>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pPr marL="257244" indent="-257244" defTabSz="571652">
              <a:defRPr/>
            </a:pPr>
            <a:r>
              <a:rPr lang="en-GB" sz="2101" kern="0">
                <a:solidFill>
                  <a:srgbClr val="000000"/>
                </a:solidFill>
                <a:latin typeface="GE Inspira Pitch Regular" charset="0"/>
              </a:rPr>
              <a:t>Non-functional Requirements are constraints on the system</a:t>
            </a:r>
          </a:p>
        </p:txBody>
      </p:sp>
    </p:spTree>
    <p:extLst>
      <p:ext uri="{BB962C8B-B14F-4D97-AF65-F5344CB8AC3E}">
        <p14:creationId xmlns:p14="http://schemas.microsoft.com/office/powerpoint/2010/main" val="1316254848"/>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1284624" y="2934892"/>
            <a:ext cx="6374778" cy="543066"/>
          </a:xfrm>
          <a:prstGeom prst="rect">
            <a:avLst/>
          </a:prstGeom>
          <a:solidFill>
            <a:schemeClr val="accent6">
              <a:lumMod val="40000"/>
              <a:lumOff val="60000"/>
            </a:schemeClr>
          </a:solidFill>
          <a:ln w="9525">
            <a:solidFill>
              <a:schemeClr val="tx1"/>
            </a:solidFill>
            <a:miter lim="800000"/>
            <a:headEnd/>
            <a:tailEnd/>
          </a:ln>
        </p:spPr>
        <p:txBody>
          <a:bodyPr wrap="none" anchor="ctr"/>
          <a:lstStyle/>
          <a:p>
            <a:endParaRPr lang="en-US" sz="1350">
              <a:solidFill>
                <a:srgbClr val="002060"/>
              </a:solidFill>
              <a:latin typeface="GE Inspira Pitch Regular" charset="0"/>
            </a:endParaRPr>
          </a:p>
        </p:txBody>
      </p:sp>
      <p:sp>
        <p:nvSpPr>
          <p:cNvPr id="31747" name="Rectangle 3"/>
          <p:cNvSpPr>
            <a:spLocks noGrp="1" noChangeArrowheads="1"/>
          </p:cNvSpPr>
          <p:nvPr>
            <p:ph type="title"/>
          </p:nvPr>
        </p:nvSpPr>
        <p:spPr/>
        <p:txBody>
          <a:bodyPr/>
          <a:lstStyle/>
          <a:p>
            <a:r>
              <a:rPr lang="en-GB" sz="2701" dirty="0"/>
              <a:t>Non-functional </a:t>
            </a:r>
            <a:r>
              <a:rPr lang="en-GB" sz="2701"/>
              <a:t>(Functional) Performance </a:t>
            </a:r>
            <a:r>
              <a:rPr lang="en-GB" sz="2701" dirty="0"/>
              <a:t>Requirements</a:t>
            </a:r>
          </a:p>
        </p:txBody>
      </p:sp>
      <p:sp>
        <p:nvSpPr>
          <p:cNvPr id="31748" name="Rectangle 4"/>
          <p:cNvSpPr>
            <a:spLocks noGrp="1" noChangeArrowheads="1"/>
          </p:cNvSpPr>
          <p:nvPr>
            <p:ph type="body" idx="1"/>
          </p:nvPr>
        </p:nvSpPr>
        <p:spPr>
          <a:xfrm>
            <a:off x="363235" y="950580"/>
            <a:ext cx="8231744" cy="1846601"/>
          </a:xfrm>
        </p:spPr>
        <p:style>
          <a:lnRef idx="1">
            <a:schemeClr val="accent1"/>
          </a:lnRef>
          <a:fillRef idx="2">
            <a:schemeClr val="accent1"/>
          </a:fillRef>
          <a:effectRef idx="1">
            <a:schemeClr val="accent1"/>
          </a:effectRef>
          <a:fontRef idx="minor">
            <a:schemeClr val="dk1"/>
          </a:fontRef>
        </p:style>
        <p:txBody>
          <a:bodyPr>
            <a:noAutofit/>
          </a:bodyPr>
          <a:lstStyle/>
          <a:p>
            <a:pPr marL="0" indent="0">
              <a:buNone/>
            </a:pPr>
            <a:r>
              <a:rPr lang="en-GB" sz="2400" b="1" i="1" dirty="0"/>
              <a:t>Non-functional Performance Requirements </a:t>
            </a:r>
            <a:r>
              <a:rPr lang="en-GB" sz="2000" dirty="0"/>
              <a:t>are linked to corresponding Functional Requirements and define how well a particular function has to perform – </a:t>
            </a:r>
            <a:r>
              <a:rPr lang="en-GB" sz="2000" b="1" dirty="0"/>
              <a:t>they are the constraints on a particular function</a:t>
            </a:r>
            <a:r>
              <a:rPr lang="en-GB" sz="2000" dirty="0"/>
              <a:t>. Typically they comprise a measure (attribute, parameter, property etc.) and a numerical target value</a:t>
            </a:r>
          </a:p>
        </p:txBody>
      </p:sp>
      <p:sp>
        <p:nvSpPr>
          <p:cNvPr id="31749" name="Rectangle 5"/>
          <p:cNvSpPr>
            <a:spLocks noChangeArrowheads="1"/>
          </p:cNvSpPr>
          <p:nvPr/>
        </p:nvSpPr>
        <p:spPr bwMode="auto">
          <a:xfrm>
            <a:off x="1289783" y="2934891"/>
            <a:ext cx="6378649" cy="2310414"/>
          </a:xfrm>
          <a:prstGeom prst="rect">
            <a:avLst/>
          </a:prstGeom>
          <a:noFill/>
          <a:ln w="12700">
            <a:solidFill>
              <a:schemeClr val="tx1"/>
            </a:solidFill>
            <a:miter lim="800000"/>
            <a:headEnd/>
            <a:tailEnd/>
          </a:ln>
        </p:spPr>
        <p:txBody>
          <a:bodyPr wrap="none" anchor="ctr"/>
          <a:lstStyle/>
          <a:p>
            <a:endParaRPr lang="en-US" sz="1350">
              <a:latin typeface="GE Inspira Pitch Regular" charset="0"/>
            </a:endParaRPr>
          </a:p>
        </p:txBody>
      </p:sp>
      <p:sp>
        <p:nvSpPr>
          <p:cNvPr id="31750" name="Rectangle 6"/>
          <p:cNvSpPr>
            <a:spLocks noChangeArrowheads="1"/>
          </p:cNvSpPr>
          <p:nvPr/>
        </p:nvSpPr>
        <p:spPr bwMode="gray">
          <a:xfrm>
            <a:off x="3128299" y="3092114"/>
            <a:ext cx="726161"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2060"/>
                </a:solidFill>
                <a:latin typeface="GE Inspira Pitch Regular" charset="0"/>
              </a:rPr>
              <a:t>Function</a:t>
            </a:r>
          </a:p>
        </p:txBody>
      </p:sp>
      <p:sp>
        <p:nvSpPr>
          <p:cNvPr id="31751" name="Rectangle 7"/>
          <p:cNvSpPr>
            <a:spLocks noChangeArrowheads="1"/>
          </p:cNvSpPr>
          <p:nvPr/>
        </p:nvSpPr>
        <p:spPr bwMode="gray">
          <a:xfrm>
            <a:off x="4807440" y="2970638"/>
            <a:ext cx="2220673" cy="461665"/>
          </a:xfrm>
          <a:prstGeom prst="rect">
            <a:avLst/>
          </a:prstGeom>
          <a:noFill/>
          <a:ln w="9525">
            <a:noFill/>
            <a:miter lim="800000"/>
            <a:headEnd/>
            <a:tailEnd/>
          </a:ln>
        </p:spPr>
        <p:txBody>
          <a:bodyPr wrap="none" lIns="0" tIns="0" rIns="0" bIns="0">
            <a:spAutoFit/>
          </a:bodyPr>
          <a:lstStyle/>
          <a:p>
            <a:pPr algn="ctr" defTabSz="571652" eaLnBrk="0" hangingPunct="0">
              <a:spcBef>
                <a:spcPct val="0"/>
              </a:spcBef>
            </a:pPr>
            <a:r>
              <a:rPr lang="en-GB" sz="1500" dirty="0">
                <a:solidFill>
                  <a:srgbClr val="002060"/>
                </a:solidFill>
                <a:latin typeface="GE Inspira Pitch Regular" charset="0"/>
              </a:rPr>
              <a:t>Non-functional (functional)</a:t>
            </a:r>
          </a:p>
          <a:p>
            <a:pPr algn="ctr" defTabSz="571652" eaLnBrk="0" hangingPunct="0">
              <a:spcBef>
                <a:spcPct val="0"/>
              </a:spcBef>
            </a:pPr>
            <a:r>
              <a:rPr lang="en-GB" sz="1500" dirty="0">
                <a:solidFill>
                  <a:srgbClr val="002060"/>
                </a:solidFill>
                <a:latin typeface="GE Inspira Pitch Regular" charset="0"/>
              </a:rPr>
              <a:t>Performance Requirement</a:t>
            </a:r>
          </a:p>
        </p:txBody>
      </p:sp>
      <p:sp>
        <p:nvSpPr>
          <p:cNvPr id="31752" name="Rectangle 8"/>
          <p:cNvSpPr>
            <a:spLocks noChangeArrowheads="1"/>
          </p:cNvSpPr>
          <p:nvPr/>
        </p:nvSpPr>
        <p:spPr bwMode="auto">
          <a:xfrm>
            <a:off x="3047018" y="4106790"/>
            <a:ext cx="797847" cy="461665"/>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0000"/>
                </a:solidFill>
                <a:latin typeface="GE Inspira Pitch Regular" charset="0"/>
              </a:rPr>
              <a:t>Navigate </a:t>
            </a:r>
          </a:p>
          <a:p>
            <a:pPr defTabSz="571652" eaLnBrk="0" hangingPunct="0">
              <a:spcBef>
                <a:spcPct val="0"/>
              </a:spcBef>
            </a:pPr>
            <a:r>
              <a:rPr lang="en-GB" sz="1500">
                <a:solidFill>
                  <a:srgbClr val="000000"/>
                </a:solidFill>
                <a:latin typeface="GE Inspira Pitch Regular" charset="0"/>
              </a:rPr>
              <a:t>aircraft</a:t>
            </a:r>
            <a:endParaRPr lang="en-GB">
              <a:latin typeface="GE Inspira Pitch Regular" charset="0"/>
            </a:endParaRPr>
          </a:p>
        </p:txBody>
      </p:sp>
      <p:sp>
        <p:nvSpPr>
          <p:cNvPr id="31753" name="Line 9"/>
          <p:cNvSpPr>
            <a:spLocks noChangeShapeType="1"/>
          </p:cNvSpPr>
          <p:nvPr/>
        </p:nvSpPr>
        <p:spPr bwMode="auto">
          <a:xfrm>
            <a:off x="1289783" y="3477958"/>
            <a:ext cx="6378649" cy="0"/>
          </a:xfrm>
          <a:prstGeom prst="line">
            <a:avLst/>
          </a:prstGeom>
          <a:noFill/>
          <a:ln w="12700">
            <a:solidFill>
              <a:schemeClr val="tx1"/>
            </a:solidFill>
            <a:round/>
            <a:headEnd/>
            <a:tailEnd/>
          </a:ln>
        </p:spPr>
        <p:txBody>
          <a:bodyPr wrap="none" anchor="ctr"/>
          <a:lstStyle/>
          <a:p>
            <a:endParaRPr lang="en-GB" sz="1350">
              <a:latin typeface="GE Inspira Pitch Regular" charset="0"/>
            </a:endParaRPr>
          </a:p>
        </p:txBody>
      </p:sp>
      <p:sp>
        <p:nvSpPr>
          <p:cNvPr id="31754" name="Line 10"/>
          <p:cNvSpPr>
            <a:spLocks noChangeShapeType="1"/>
          </p:cNvSpPr>
          <p:nvPr/>
        </p:nvSpPr>
        <p:spPr bwMode="auto">
          <a:xfrm>
            <a:off x="4324285" y="2934891"/>
            <a:ext cx="0" cy="2296123"/>
          </a:xfrm>
          <a:prstGeom prst="line">
            <a:avLst/>
          </a:prstGeom>
          <a:noFill/>
          <a:ln w="12700">
            <a:solidFill>
              <a:schemeClr val="tx1"/>
            </a:solidFill>
            <a:round/>
            <a:headEnd/>
            <a:tailEnd/>
          </a:ln>
        </p:spPr>
        <p:txBody>
          <a:bodyPr wrap="none" anchor="ctr"/>
          <a:lstStyle/>
          <a:p>
            <a:endParaRPr lang="en-GB" sz="1350">
              <a:latin typeface="GE Inspira Pitch Regular" charset="0"/>
            </a:endParaRPr>
          </a:p>
        </p:txBody>
      </p:sp>
      <p:sp>
        <p:nvSpPr>
          <p:cNvPr id="31755" name="Rectangle 11"/>
          <p:cNvSpPr>
            <a:spLocks noChangeArrowheads="1"/>
          </p:cNvSpPr>
          <p:nvPr/>
        </p:nvSpPr>
        <p:spPr bwMode="gray">
          <a:xfrm>
            <a:off x="1632982" y="3098069"/>
            <a:ext cx="605487"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2060"/>
                </a:solidFill>
                <a:latin typeface="GE Inspira Pitch Regular" charset="0"/>
              </a:rPr>
              <a:t>System</a:t>
            </a:r>
          </a:p>
        </p:txBody>
      </p:sp>
      <p:sp>
        <p:nvSpPr>
          <p:cNvPr id="31756" name="Line 12"/>
          <p:cNvSpPr>
            <a:spLocks noChangeShapeType="1"/>
          </p:cNvSpPr>
          <p:nvPr/>
        </p:nvSpPr>
        <p:spPr bwMode="auto">
          <a:xfrm>
            <a:off x="2776070" y="2934892"/>
            <a:ext cx="0" cy="2322324"/>
          </a:xfrm>
          <a:prstGeom prst="line">
            <a:avLst/>
          </a:prstGeom>
          <a:noFill/>
          <a:ln w="12700">
            <a:solidFill>
              <a:schemeClr val="tx1"/>
            </a:solidFill>
            <a:round/>
            <a:headEnd/>
            <a:tailEnd/>
          </a:ln>
        </p:spPr>
        <p:txBody>
          <a:bodyPr wrap="none" anchor="ctr"/>
          <a:lstStyle/>
          <a:p>
            <a:endParaRPr lang="en-GB" sz="1350">
              <a:latin typeface="GE Inspira Pitch Regular" charset="0"/>
            </a:endParaRPr>
          </a:p>
        </p:txBody>
      </p:sp>
      <p:sp>
        <p:nvSpPr>
          <p:cNvPr id="31757" name="Rectangle 13"/>
          <p:cNvSpPr>
            <a:spLocks noChangeArrowheads="1"/>
          </p:cNvSpPr>
          <p:nvPr/>
        </p:nvSpPr>
        <p:spPr bwMode="auto">
          <a:xfrm>
            <a:off x="1599428" y="4121082"/>
            <a:ext cx="619465"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0000"/>
                </a:solidFill>
                <a:latin typeface="GE Inspira Pitch Regular" charset="0"/>
              </a:rPr>
              <a:t>Aircraft</a:t>
            </a:r>
            <a:endParaRPr lang="en-GB">
              <a:latin typeface="GE Inspira Pitch Regular" charset="0"/>
            </a:endParaRPr>
          </a:p>
        </p:txBody>
      </p:sp>
      <p:sp>
        <p:nvSpPr>
          <p:cNvPr id="35854" name="AutoShape 14"/>
          <p:cNvSpPr>
            <a:spLocks noChangeArrowheads="1"/>
          </p:cNvSpPr>
          <p:nvPr/>
        </p:nvSpPr>
        <p:spPr bwMode="gray">
          <a:xfrm>
            <a:off x="3844270" y="5245306"/>
            <a:ext cx="4376075" cy="571428"/>
          </a:xfrm>
          <a:prstGeom prst="wedgeRoundRectCallout">
            <a:avLst>
              <a:gd name="adj1" fmla="val 16597"/>
              <a:gd name="adj2" fmla="val -184110"/>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lstStyle/>
          <a:p>
            <a:pPr algn="ctr">
              <a:spcBef>
                <a:spcPct val="0"/>
              </a:spcBef>
              <a:buClrTx/>
              <a:buFontTx/>
              <a:buNone/>
              <a:defRPr/>
            </a:pPr>
            <a:r>
              <a:rPr lang="en-GB" sz="1350">
                <a:solidFill>
                  <a:schemeClr val="bg1"/>
                </a:solidFill>
                <a:latin typeface="GE Inspira Pitch Regular" charset="0"/>
              </a:rPr>
              <a:t>There is no verb! Hence these are not function requirements (they do, however, IMPLY a function)</a:t>
            </a:r>
          </a:p>
        </p:txBody>
      </p:sp>
      <p:pic>
        <p:nvPicPr>
          <p:cNvPr id="31761" name="Picture 15"/>
          <p:cNvPicPr>
            <a:picLocks noChangeAspect="1" noChangeArrowheads="1"/>
          </p:cNvPicPr>
          <p:nvPr/>
        </p:nvPicPr>
        <p:blipFill>
          <a:blip r:embed="rId3"/>
          <a:srcRect/>
          <a:stretch>
            <a:fillRect/>
          </a:stretch>
        </p:blipFill>
        <p:spPr bwMode="auto">
          <a:xfrm>
            <a:off x="4572000" y="3507731"/>
            <a:ext cx="2477145" cy="1708992"/>
          </a:xfrm>
          <a:prstGeom prst="rect">
            <a:avLst/>
          </a:prstGeom>
          <a:noFill/>
          <a:ln w="9525">
            <a:noFill/>
            <a:miter lim="800000"/>
            <a:headEnd/>
            <a:tailEnd/>
          </a:ln>
        </p:spPr>
      </p:pic>
      <p:sp>
        <p:nvSpPr>
          <p:cNvPr id="2" name="TextBox 1"/>
          <p:cNvSpPr txBox="1"/>
          <p:nvPr/>
        </p:nvSpPr>
        <p:spPr>
          <a:xfrm>
            <a:off x="5539414" y="4442907"/>
            <a:ext cx="131486" cy="253916"/>
          </a:xfrm>
          <a:prstGeom prst="rect">
            <a:avLst/>
          </a:prstGeom>
          <a:solidFill>
            <a:schemeClr val="bg1"/>
          </a:solidFill>
        </p:spPr>
        <p:txBody>
          <a:bodyPr wrap="none" lIns="27007" rIns="27007" rtlCol="0">
            <a:spAutoFit/>
          </a:bodyPr>
          <a:lstStyle/>
          <a:p>
            <a:r>
              <a:rPr lang="en-US" sz="1050">
                <a:latin typeface="GE Inspira Pitch Regular" charset="0"/>
              </a:rPr>
              <a:t>&gt;</a:t>
            </a:r>
          </a:p>
        </p:txBody>
      </p:sp>
    </p:spTree>
    <p:extLst>
      <p:ext uri="{BB962C8B-B14F-4D97-AF65-F5344CB8AC3E}">
        <p14:creationId xmlns:p14="http://schemas.microsoft.com/office/powerpoint/2010/main" val="1374644458"/>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826392" y="0"/>
            <a:ext cx="7431435" cy="544258"/>
          </a:xfrm>
        </p:spPr>
        <p:txBody>
          <a:bodyPr/>
          <a:lstStyle/>
          <a:p>
            <a:r>
              <a:rPr lang="en-GB" smtClean="0"/>
              <a:t>Non-Functional System Requirements</a:t>
            </a:r>
          </a:p>
        </p:txBody>
      </p:sp>
      <p:sp>
        <p:nvSpPr>
          <p:cNvPr id="32771" name="Rectangle 3"/>
          <p:cNvSpPr>
            <a:spLocks noGrp="1" noChangeArrowheads="1"/>
          </p:cNvSpPr>
          <p:nvPr>
            <p:ph type="body" idx="1"/>
          </p:nvPr>
        </p:nvSpPr>
        <p:spPr>
          <a:xfrm>
            <a:off x="1043143" y="2445620"/>
            <a:ext cx="6997935" cy="2945104"/>
          </a:xfrm>
        </p:spPr>
        <p:txBody>
          <a:bodyPr/>
          <a:lstStyle/>
          <a:p>
            <a:pPr marL="0" indent="0">
              <a:lnSpc>
                <a:spcPct val="80000"/>
              </a:lnSpc>
              <a:buNone/>
            </a:pPr>
            <a:r>
              <a:rPr lang="en-GB" sz="1350"/>
              <a:t>They can include:</a:t>
            </a:r>
          </a:p>
          <a:p>
            <a:pPr marL="638345" lvl="1" indent="-209606">
              <a:lnSpc>
                <a:spcPct val="80000"/>
              </a:lnSpc>
            </a:pPr>
            <a:r>
              <a:rPr lang="en-GB" sz="1200"/>
              <a:t>Physical Attributes</a:t>
            </a:r>
          </a:p>
          <a:p>
            <a:pPr marL="922981" lvl="2">
              <a:lnSpc>
                <a:spcPct val="80000"/>
              </a:lnSpc>
            </a:pPr>
            <a:r>
              <a:rPr lang="en-GB" sz="1050"/>
              <a:t>System Style</a:t>
            </a:r>
          </a:p>
          <a:p>
            <a:pPr marL="922981" lvl="2">
              <a:lnSpc>
                <a:spcPct val="80000"/>
              </a:lnSpc>
            </a:pPr>
            <a:r>
              <a:rPr lang="en-GB" sz="1050"/>
              <a:t>System Size</a:t>
            </a:r>
          </a:p>
          <a:p>
            <a:pPr marL="922981" lvl="2">
              <a:lnSpc>
                <a:spcPct val="80000"/>
              </a:lnSpc>
            </a:pPr>
            <a:r>
              <a:rPr lang="en-GB" sz="1050"/>
              <a:t>System Weight</a:t>
            </a:r>
          </a:p>
          <a:p>
            <a:pPr marL="922981" lvl="2">
              <a:lnSpc>
                <a:spcPct val="80000"/>
              </a:lnSpc>
            </a:pPr>
            <a:r>
              <a:rPr lang="en-GB" sz="1050" err="1"/>
              <a:t>etc</a:t>
            </a:r>
            <a:endParaRPr lang="en-GB" sz="1050"/>
          </a:p>
          <a:p>
            <a:pPr marL="638345" lvl="1" indent="-209606">
              <a:lnSpc>
                <a:spcPct val="80000"/>
              </a:lnSpc>
            </a:pPr>
            <a:r>
              <a:rPr lang="en-GB" sz="1200"/>
              <a:t>The </a:t>
            </a:r>
            <a:r>
              <a:rPr lang="en-GB" sz="1200" err="1"/>
              <a:t>ilities</a:t>
            </a:r>
            <a:endParaRPr lang="en-GB" sz="1200"/>
          </a:p>
          <a:p>
            <a:pPr marL="922981" lvl="2">
              <a:lnSpc>
                <a:spcPct val="80000"/>
              </a:lnSpc>
            </a:pPr>
            <a:r>
              <a:rPr lang="en-GB" sz="1050"/>
              <a:t>System Reliability</a:t>
            </a:r>
          </a:p>
          <a:p>
            <a:pPr marL="922981" lvl="2">
              <a:lnSpc>
                <a:spcPct val="80000"/>
              </a:lnSpc>
            </a:pPr>
            <a:r>
              <a:rPr lang="en-GB" sz="1050"/>
              <a:t>System Maintainability</a:t>
            </a:r>
          </a:p>
          <a:p>
            <a:pPr marL="922981" lvl="2">
              <a:lnSpc>
                <a:spcPct val="80000"/>
              </a:lnSpc>
            </a:pPr>
            <a:r>
              <a:rPr lang="en-GB" sz="1050"/>
              <a:t>System Interoperability</a:t>
            </a:r>
          </a:p>
          <a:p>
            <a:pPr marL="922981" lvl="2">
              <a:lnSpc>
                <a:spcPct val="80000"/>
              </a:lnSpc>
            </a:pPr>
            <a:r>
              <a:rPr lang="en-GB" sz="1050"/>
              <a:t>System </a:t>
            </a:r>
            <a:r>
              <a:rPr lang="en-GB" sz="1050" err="1"/>
              <a:t>Deployability</a:t>
            </a:r>
            <a:endParaRPr lang="en-GB" sz="1050"/>
          </a:p>
          <a:p>
            <a:pPr marL="922981" lvl="2">
              <a:lnSpc>
                <a:spcPct val="80000"/>
              </a:lnSpc>
            </a:pPr>
            <a:r>
              <a:rPr lang="en-GB" sz="1050" err="1"/>
              <a:t>etc</a:t>
            </a:r>
            <a:endParaRPr lang="en-GB" sz="1050"/>
          </a:p>
          <a:p>
            <a:pPr marL="638345" lvl="1" indent="-209606">
              <a:lnSpc>
                <a:spcPct val="80000"/>
              </a:lnSpc>
            </a:pPr>
            <a:r>
              <a:rPr lang="en-GB" sz="1200"/>
              <a:t>System Performance</a:t>
            </a:r>
          </a:p>
          <a:p>
            <a:pPr marL="922981" lvl="2">
              <a:lnSpc>
                <a:spcPct val="80000"/>
              </a:lnSpc>
            </a:pPr>
            <a:r>
              <a:rPr lang="en-GB" sz="1050"/>
              <a:t>System Cost</a:t>
            </a:r>
          </a:p>
          <a:p>
            <a:pPr marL="922981" lvl="2">
              <a:lnSpc>
                <a:spcPct val="80000"/>
              </a:lnSpc>
            </a:pPr>
            <a:r>
              <a:rPr lang="en-GB" sz="1050"/>
              <a:t>System Speed</a:t>
            </a:r>
          </a:p>
          <a:p>
            <a:pPr marL="922981" lvl="2">
              <a:lnSpc>
                <a:spcPct val="80000"/>
              </a:lnSpc>
            </a:pPr>
            <a:r>
              <a:rPr lang="en-GB" sz="1050"/>
              <a:t>System Manoeuvrability</a:t>
            </a:r>
          </a:p>
          <a:p>
            <a:pPr marL="922981" lvl="2">
              <a:lnSpc>
                <a:spcPct val="80000"/>
              </a:lnSpc>
            </a:pPr>
            <a:r>
              <a:rPr lang="en-GB" sz="1050" err="1"/>
              <a:t>etc</a:t>
            </a:r>
            <a:endParaRPr lang="en-GB" sz="1050"/>
          </a:p>
        </p:txBody>
      </p:sp>
      <p:sp>
        <p:nvSpPr>
          <p:cNvPr id="36868" name="AutoShape 4"/>
          <p:cNvSpPr>
            <a:spLocks noChangeArrowheads="1"/>
          </p:cNvSpPr>
          <p:nvPr/>
        </p:nvSpPr>
        <p:spPr bwMode="gray">
          <a:xfrm>
            <a:off x="4996995" y="2930886"/>
            <a:ext cx="2570038" cy="1974570"/>
          </a:xfrm>
          <a:prstGeom prst="wedgeRoundRectCallout">
            <a:avLst>
              <a:gd name="adj1" fmla="val -115867"/>
              <a:gd name="adj2" fmla="val 45028"/>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lstStyle/>
          <a:p>
            <a:pPr algn="ctr">
              <a:defRPr/>
            </a:pPr>
            <a:r>
              <a:rPr lang="en-GB" sz="1350">
                <a:solidFill>
                  <a:schemeClr val="bg1"/>
                </a:solidFill>
                <a:latin typeface="GE Inspira Pitch Regular" charset="0"/>
              </a:rPr>
              <a:t>Performance requirements come in two forms: those that affect the whole system and those that affect only a specific function</a:t>
            </a:r>
          </a:p>
          <a:p>
            <a:pPr algn="ctr">
              <a:defRPr/>
            </a:pPr>
            <a:endParaRPr lang="en-GB" sz="1350">
              <a:solidFill>
                <a:schemeClr val="bg1"/>
              </a:solidFill>
              <a:latin typeface="GE Inspira Pitch Regular" charset="0"/>
            </a:endParaRPr>
          </a:p>
          <a:p>
            <a:pPr algn="ctr">
              <a:defRPr/>
            </a:pPr>
            <a:r>
              <a:rPr lang="en-GB" sz="1350">
                <a:solidFill>
                  <a:schemeClr val="bg1"/>
                </a:solidFill>
                <a:latin typeface="GE Inspira Pitch Regular" charset="0"/>
              </a:rPr>
              <a:t>WE DELIBERATELY SEPARATE THEM</a:t>
            </a:r>
          </a:p>
        </p:txBody>
      </p:sp>
      <p:sp>
        <p:nvSpPr>
          <p:cNvPr id="6" name="TextBox 5"/>
          <p:cNvSpPr txBox="1"/>
          <p:nvPr/>
        </p:nvSpPr>
        <p:spPr>
          <a:xfrm>
            <a:off x="1388411" y="5414385"/>
            <a:ext cx="6077853" cy="507831"/>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GB" sz="1350">
                <a:solidFill>
                  <a:schemeClr val="tx1"/>
                </a:solidFill>
                <a:latin typeface="GE Inspira Pitch Regular" charset="0"/>
              </a:rPr>
              <a:t>Note: the Non-Functional System Requirements will get “flowed down” in to lower level requirements</a:t>
            </a:r>
          </a:p>
        </p:txBody>
      </p:sp>
      <p:sp>
        <p:nvSpPr>
          <p:cNvPr id="7" name="Rectangle 6"/>
          <p:cNvSpPr/>
          <p:nvPr/>
        </p:nvSpPr>
        <p:spPr>
          <a:xfrm>
            <a:off x="1043144" y="1599882"/>
            <a:ext cx="7336217" cy="69262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GB" sz="2101" b="1" i="1">
                <a:latin typeface="GE Inspira Pitch Regular" charset="0"/>
              </a:rPr>
              <a:t>Non-Functional System Requirements </a:t>
            </a:r>
            <a:r>
              <a:rPr lang="en-GB">
                <a:latin typeface="GE Inspira Pitch Regular" charset="0"/>
              </a:rPr>
              <a:t>define </a:t>
            </a:r>
            <a:r>
              <a:rPr lang="en-GB">
                <a:solidFill>
                  <a:srgbClr val="990000"/>
                </a:solidFill>
                <a:latin typeface="GE Inspira Pitch Regular" charset="0"/>
              </a:rPr>
              <a:t>constraints</a:t>
            </a:r>
            <a:r>
              <a:rPr lang="en-GB">
                <a:latin typeface="GE Inspira Pitch Regular" charset="0"/>
              </a:rPr>
              <a:t> that affect more than one Function, potentially the </a:t>
            </a:r>
            <a:r>
              <a:rPr lang="en-GB">
                <a:solidFill>
                  <a:srgbClr val="990000"/>
                </a:solidFill>
                <a:latin typeface="GE Inspira Pitch Regular" charset="0"/>
              </a:rPr>
              <a:t>whole</a:t>
            </a:r>
            <a:r>
              <a:rPr lang="en-GB">
                <a:latin typeface="GE Inspira Pitch Regular" charset="0"/>
              </a:rPr>
              <a:t> system </a:t>
            </a:r>
          </a:p>
        </p:txBody>
      </p:sp>
    </p:spTree>
    <p:extLst>
      <p:ext uri="{BB962C8B-B14F-4D97-AF65-F5344CB8AC3E}">
        <p14:creationId xmlns:p14="http://schemas.microsoft.com/office/powerpoint/2010/main" val="1049220965"/>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1328491" y="2394792"/>
            <a:ext cx="6374778" cy="543066"/>
          </a:xfrm>
          <a:prstGeom prst="rect">
            <a:avLst/>
          </a:prstGeom>
          <a:solidFill>
            <a:schemeClr val="accent6">
              <a:lumMod val="40000"/>
              <a:lumOff val="60000"/>
            </a:schemeClr>
          </a:solidFill>
          <a:ln w="9525">
            <a:solidFill>
              <a:schemeClr val="tx1"/>
            </a:solidFill>
            <a:miter lim="800000"/>
            <a:headEnd/>
            <a:tailEnd/>
          </a:ln>
        </p:spPr>
        <p:txBody>
          <a:bodyPr wrap="none" anchor="ctr"/>
          <a:lstStyle/>
          <a:p>
            <a:endParaRPr lang="en-US" sz="1350">
              <a:solidFill>
                <a:srgbClr val="002060"/>
              </a:solidFill>
              <a:latin typeface="GE Inspira Pitch Regular" charset="0"/>
            </a:endParaRPr>
          </a:p>
        </p:txBody>
      </p:sp>
      <p:sp>
        <p:nvSpPr>
          <p:cNvPr id="33795" name="Rectangle 3"/>
          <p:cNvSpPr>
            <a:spLocks noGrp="1" noChangeArrowheads="1"/>
          </p:cNvSpPr>
          <p:nvPr>
            <p:ph type="title"/>
          </p:nvPr>
        </p:nvSpPr>
        <p:spPr/>
        <p:txBody>
          <a:bodyPr/>
          <a:lstStyle/>
          <a:p>
            <a:r>
              <a:rPr lang="en-GB" smtClean="0"/>
              <a:t>Non-Functional Implementation Requirements</a:t>
            </a:r>
          </a:p>
        </p:txBody>
      </p:sp>
      <p:sp>
        <p:nvSpPr>
          <p:cNvPr id="33796" name="Rectangle 4"/>
          <p:cNvSpPr>
            <a:spLocks noGrp="1" noChangeArrowheads="1"/>
          </p:cNvSpPr>
          <p:nvPr>
            <p:ph type="body" idx="1"/>
          </p:nvPr>
        </p:nvSpPr>
        <p:spPr>
          <a:xfrm>
            <a:off x="590462" y="1424768"/>
            <a:ext cx="7979929" cy="923575"/>
          </a:xfrm>
        </p:spPr>
        <p:style>
          <a:lnRef idx="1">
            <a:schemeClr val="accent1"/>
          </a:lnRef>
          <a:fillRef idx="2">
            <a:schemeClr val="accent1"/>
          </a:fillRef>
          <a:effectRef idx="1">
            <a:schemeClr val="accent1"/>
          </a:effectRef>
          <a:fontRef idx="minor">
            <a:schemeClr val="dk1"/>
          </a:fontRef>
        </p:style>
        <p:txBody>
          <a:bodyPr/>
          <a:lstStyle/>
          <a:p>
            <a:pPr marL="0" indent="0">
              <a:buNone/>
            </a:pPr>
            <a:r>
              <a:rPr lang="en-GB" sz="2101" b="1" i="1"/>
              <a:t>Non-Functional Implementation Requirements </a:t>
            </a:r>
            <a:r>
              <a:rPr lang="en-GB" sz="1800"/>
              <a:t>define how a system is to be built in terms of a specific technology. They are </a:t>
            </a:r>
            <a:r>
              <a:rPr lang="en-GB" sz="1800" b="1" i="1">
                <a:solidFill>
                  <a:srgbClr val="990000"/>
                </a:solidFill>
              </a:rPr>
              <a:t>solution-based</a:t>
            </a:r>
            <a:r>
              <a:rPr lang="en-GB" sz="1800" b="1"/>
              <a:t> </a:t>
            </a:r>
            <a:r>
              <a:rPr lang="en-GB" sz="1800"/>
              <a:t>requirements from the customer or legislation</a:t>
            </a:r>
          </a:p>
        </p:txBody>
      </p:sp>
      <p:sp>
        <p:nvSpPr>
          <p:cNvPr id="33797" name="Rectangle 5"/>
          <p:cNvSpPr>
            <a:spLocks noChangeArrowheads="1"/>
          </p:cNvSpPr>
          <p:nvPr/>
        </p:nvSpPr>
        <p:spPr bwMode="auto">
          <a:xfrm>
            <a:off x="1336229" y="2404319"/>
            <a:ext cx="6378649" cy="1749484"/>
          </a:xfrm>
          <a:prstGeom prst="rect">
            <a:avLst/>
          </a:prstGeom>
          <a:noFill/>
          <a:ln w="12700">
            <a:solidFill>
              <a:schemeClr val="tx1"/>
            </a:solidFill>
            <a:miter lim="800000"/>
            <a:headEnd/>
            <a:tailEnd/>
          </a:ln>
        </p:spPr>
        <p:txBody>
          <a:bodyPr wrap="none" anchor="ctr"/>
          <a:lstStyle/>
          <a:p>
            <a:endParaRPr lang="en-US" sz="1350">
              <a:latin typeface="GE Inspira Pitch Regular" charset="0"/>
            </a:endParaRPr>
          </a:p>
        </p:txBody>
      </p:sp>
      <p:sp>
        <p:nvSpPr>
          <p:cNvPr id="33798" name="Rectangle 6"/>
          <p:cNvSpPr>
            <a:spLocks noChangeArrowheads="1"/>
          </p:cNvSpPr>
          <p:nvPr/>
        </p:nvSpPr>
        <p:spPr bwMode="gray">
          <a:xfrm>
            <a:off x="3129588" y="2566305"/>
            <a:ext cx="726161"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2060"/>
                </a:solidFill>
                <a:latin typeface="GE Inspira Pitch Regular" charset="0"/>
              </a:rPr>
              <a:t>Function</a:t>
            </a:r>
            <a:endParaRPr lang="en-GB">
              <a:solidFill>
                <a:srgbClr val="002060"/>
              </a:solidFill>
              <a:latin typeface="GE Inspira Pitch Regular" charset="0"/>
            </a:endParaRPr>
          </a:p>
        </p:txBody>
      </p:sp>
      <p:sp>
        <p:nvSpPr>
          <p:cNvPr id="33799" name="Rectangle 7"/>
          <p:cNvSpPr>
            <a:spLocks noChangeArrowheads="1"/>
          </p:cNvSpPr>
          <p:nvPr/>
        </p:nvSpPr>
        <p:spPr bwMode="gray">
          <a:xfrm>
            <a:off x="4695829" y="2437685"/>
            <a:ext cx="2437720" cy="461665"/>
          </a:xfrm>
          <a:prstGeom prst="rect">
            <a:avLst/>
          </a:prstGeom>
          <a:noFill/>
          <a:ln w="9525">
            <a:noFill/>
            <a:miter lim="800000"/>
            <a:headEnd/>
            <a:tailEnd/>
          </a:ln>
        </p:spPr>
        <p:txBody>
          <a:bodyPr wrap="none" lIns="0" tIns="0" rIns="0" bIns="0">
            <a:spAutoFit/>
          </a:bodyPr>
          <a:lstStyle/>
          <a:p>
            <a:pPr algn="ctr" defTabSz="571652" eaLnBrk="0" hangingPunct="0">
              <a:spcBef>
                <a:spcPct val="0"/>
              </a:spcBef>
            </a:pPr>
            <a:r>
              <a:rPr lang="en-GB" sz="1500">
                <a:solidFill>
                  <a:srgbClr val="002060"/>
                </a:solidFill>
                <a:latin typeface="GE Inspira Pitch Regular" charset="0"/>
              </a:rPr>
              <a:t>Non-functional</a:t>
            </a:r>
          </a:p>
          <a:p>
            <a:pPr algn="ctr" defTabSz="571652" eaLnBrk="0" hangingPunct="0">
              <a:spcBef>
                <a:spcPct val="0"/>
              </a:spcBef>
            </a:pPr>
            <a:r>
              <a:rPr lang="en-GB" sz="1500">
                <a:solidFill>
                  <a:srgbClr val="002060"/>
                </a:solidFill>
                <a:latin typeface="GE Inspira Pitch Regular" charset="0"/>
              </a:rPr>
              <a:t>Implementation Requirement</a:t>
            </a:r>
          </a:p>
        </p:txBody>
      </p:sp>
      <p:sp>
        <p:nvSpPr>
          <p:cNvPr id="33800" name="Rectangle 8"/>
          <p:cNvSpPr>
            <a:spLocks noChangeArrowheads="1"/>
          </p:cNvSpPr>
          <p:nvPr/>
        </p:nvSpPr>
        <p:spPr bwMode="auto">
          <a:xfrm>
            <a:off x="2879290" y="3023625"/>
            <a:ext cx="1297984"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0000"/>
                </a:solidFill>
                <a:latin typeface="GE Inspira Pitch Regular" charset="0"/>
              </a:rPr>
              <a:t>Communicate ..</a:t>
            </a:r>
            <a:endParaRPr lang="en-GB">
              <a:latin typeface="GE Inspira Pitch Regular" charset="0"/>
            </a:endParaRPr>
          </a:p>
        </p:txBody>
      </p:sp>
      <p:sp>
        <p:nvSpPr>
          <p:cNvPr id="33801" name="Rectangle 9"/>
          <p:cNvSpPr>
            <a:spLocks noChangeArrowheads="1"/>
          </p:cNvSpPr>
          <p:nvPr/>
        </p:nvSpPr>
        <p:spPr bwMode="auto">
          <a:xfrm>
            <a:off x="4559099" y="3042679"/>
            <a:ext cx="2276264"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0000"/>
                </a:solidFill>
                <a:latin typeface="GE Inspira Pitch Regular" charset="0"/>
              </a:rPr>
              <a:t>Phillips A/C 1267 VHF Radio</a:t>
            </a:r>
            <a:endParaRPr lang="en-GB">
              <a:latin typeface="GE Inspira Pitch Regular" charset="0"/>
            </a:endParaRPr>
          </a:p>
        </p:txBody>
      </p:sp>
      <p:sp>
        <p:nvSpPr>
          <p:cNvPr id="33802" name="Line 10"/>
          <p:cNvSpPr>
            <a:spLocks noChangeShapeType="1"/>
          </p:cNvSpPr>
          <p:nvPr/>
        </p:nvSpPr>
        <p:spPr bwMode="auto">
          <a:xfrm>
            <a:off x="1333649" y="2937858"/>
            <a:ext cx="6378649" cy="0"/>
          </a:xfrm>
          <a:prstGeom prst="line">
            <a:avLst/>
          </a:prstGeom>
          <a:noFill/>
          <a:ln w="12700">
            <a:solidFill>
              <a:schemeClr val="tx1"/>
            </a:solidFill>
            <a:round/>
            <a:headEnd/>
            <a:tailEnd/>
          </a:ln>
        </p:spPr>
        <p:txBody>
          <a:bodyPr wrap="none" anchor="ctr"/>
          <a:lstStyle/>
          <a:p>
            <a:endParaRPr lang="en-GB" sz="1350">
              <a:latin typeface="GE Inspira Pitch Regular" charset="0"/>
            </a:endParaRPr>
          </a:p>
        </p:txBody>
      </p:sp>
      <p:sp>
        <p:nvSpPr>
          <p:cNvPr id="33803" name="Line 11"/>
          <p:cNvSpPr>
            <a:spLocks noChangeShapeType="1"/>
          </p:cNvSpPr>
          <p:nvPr/>
        </p:nvSpPr>
        <p:spPr bwMode="auto">
          <a:xfrm>
            <a:off x="4368152" y="2394812"/>
            <a:ext cx="0" cy="2179411"/>
          </a:xfrm>
          <a:prstGeom prst="line">
            <a:avLst/>
          </a:prstGeom>
          <a:noFill/>
          <a:ln w="12700">
            <a:solidFill>
              <a:schemeClr val="tx1"/>
            </a:solidFill>
            <a:round/>
            <a:headEnd/>
            <a:tailEnd/>
          </a:ln>
        </p:spPr>
        <p:txBody>
          <a:bodyPr wrap="none" anchor="ctr"/>
          <a:lstStyle/>
          <a:p>
            <a:endParaRPr lang="en-GB" sz="1350">
              <a:latin typeface="GE Inspira Pitch Regular" charset="0"/>
            </a:endParaRPr>
          </a:p>
        </p:txBody>
      </p:sp>
      <p:sp>
        <p:nvSpPr>
          <p:cNvPr id="33804" name="Rectangle 12"/>
          <p:cNvSpPr>
            <a:spLocks noChangeArrowheads="1"/>
          </p:cNvSpPr>
          <p:nvPr/>
        </p:nvSpPr>
        <p:spPr bwMode="gray">
          <a:xfrm>
            <a:off x="1691040" y="2552014"/>
            <a:ext cx="605487"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2060"/>
                </a:solidFill>
                <a:latin typeface="GE Inspira Pitch Regular" charset="0"/>
              </a:rPr>
              <a:t>System</a:t>
            </a:r>
            <a:endParaRPr lang="en-GB">
              <a:solidFill>
                <a:srgbClr val="002060"/>
              </a:solidFill>
              <a:latin typeface="GE Inspira Pitch Regular" charset="0"/>
            </a:endParaRPr>
          </a:p>
        </p:txBody>
      </p:sp>
      <p:sp>
        <p:nvSpPr>
          <p:cNvPr id="33805" name="Line 13"/>
          <p:cNvSpPr>
            <a:spLocks noChangeShapeType="1"/>
          </p:cNvSpPr>
          <p:nvPr/>
        </p:nvSpPr>
        <p:spPr bwMode="auto">
          <a:xfrm>
            <a:off x="2819936" y="2394812"/>
            <a:ext cx="0" cy="2194894"/>
          </a:xfrm>
          <a:prstGeom prst="line">
            <a:avLst/>
          </a:prstGeom>
          <a:noFill/>
          <a:ln w="12700">
            <a:solidFill>
              <a:schemeClr val="tx1"/>
            </a:solidFill>
            <a:round/>
            <a:headEnd/>
            <a:tailEnd/>
          </a:ln>
        </p:spPr>
        <p:txBody>
          <a:bodyPr wrap="none" anchor="ctr"/>
          <a:lstStyle/>
          <a:p>
            <a:endParaRPr lang="en-GB" sz="1350">
              <a:latin typeface="GE Inspira Pitch Regular" charset="0"/>
            </a:endParaRPr>
          </a:p>
        </p:txBody>
      </p:sp>
      <p:sp>
        <p:nvSpPr>
          <p:cNvPr id="33806" name="Rectangle 14"/>
          <p:cNvSpPr>
            <a:spLocks noChangeArrowheads="1"/>
          </p:cNvSpPr>
          <p:nvPr/>
        </p:nvSpPr>
        <p:spPr bwMode="auto">
          <a:xfrm>
            <a:off x="1558142" y="3023624"/>
            <a:ext cx="619465"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0000"/>
                </a:solidFill>
                <a:latin typeface="GE Inspira Pitch Regular" charset="0"/>
              </a:rPr>
              <a:t>Aircraft</a:t>
            </a:r>
            <a:endParaRPr lang="en-GB">
              <a:latin typeface="GE Inspira Pitch Regular" charset="0"/>
            </a:endParaRPr>
          </a:p>
        </p:txBody>
      </p:sp>
      <p:sp>
        <p:nvSpPr>
          <p:cNvPr id="33807" name="Rectangle 15"/>
          <p:cNvSpPr>
            <a:spLocks noChangeArrowheads="1"/>
          </p:cNvSpPr>
          <p:nvPr/>
        </p:nvSpPr>
        <p:spPr bwMode="auto">
          <a:xfrm>
            <a:off x="2881876" y="3480926"/>
            <a:ext cx="1244187"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0000"/>
                </a:solidFill>
                <a:latin typeface="GE Inspira Pitch Regular" charset="0"/>
              </a:rPr>
              <a:t>Remove Waste</a:t>
            </a:r>
            <a:endParaRPr lang="en-GB">
              <a:latin typeface="GE Inspira Pitch Regular" charset="0"/>
            </a:endParaRPr>
          </a:p>
        </p:txBody>
      </p:sp>
      <p:sp>
        <p:nvSpPr>
          <p:cNvPr id="33808" name="Rectangle 16"/>
          <p:cNvSpPr>
            <a:spLocks noChangeArrowheads="1"/>
          </p:cNvSpPr>
          <p:nvPr/>
        </p:nvSpPr>
        <p:spPr bwMode="auto">
          <a:xfrm>
            <a:off x="4559106" y="3445200"/>
            <a:ext cx="1136530"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0000"/>
                </a:solidFill>
                <a:latin typeface="GE Inspira Pitch Regular" charset="0"/>
              </a:rPr>
              <a:t>Electric Pump</a:t>
            </a:r>
            <a:endParaRPr lang="en-GB">
              <a:latin typeface="GE Inspira Pitch Regular" charset="0"/>
            </a:endParaRPr>
          </a:p>
        </p:txBody>
      </p:sp>
      <p:sp>
        <p:nvSpPr>
          <p:cNvPr id="33809" name="Rectangle 17"/>
          <p:cNvSpPr>
            <a:spLocks noChangeArrowheads="1"/>
          </p:cNvSpPr>
          <p:nvPr/>
        </p:nvSpPr>
        <p:spPr bwMode="auto">
          <a:xfrm>
            <a:off x="1519435" y="3452345"/>
            <a:ext cx="976678"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0000"/>
                </a:solidFill>
                <a:latin typeface="GE Inspira Pitch Regular" charset="0"/>
              </a:rPr>
              <a:t>Dishwasher</a:t>
            </a:r>
            <a:endParaRPr lang="en-GB">
              <a:latin typeface="GE Inspira Pitch Regular" charset="0"/>
            </a:endParaRPr>
          </a:p>
        </p:txBody>
      </p:sp>
      <p:sp>
        <p:nvSpPr>
          <p:cNvPr id="33810" name="Line 18"/>
          <p:cNvSpPr>
            <a:spLocks noChangeShapeType="1"/>
          </p:cNvSpPr>
          <p:nvPr/>
        </p:nvSpPr>
        <p:spPr bwMode="auto">
          <a:xfrm>
            <a:off x="1333649" y="3366595"/>
            <a:ext cx="6378649" cy="0"/>
          </a:xfrm>
          <a:prstGeom prst="line">
            <a:avLst/>
          </a:prstGeom>
          <a:noFill/>
          <a:ln w="12700">
            <a:solidFill>
              <a:schemeClr val="tx1"/>
            </a:solidFill>
            <a:round/>
            <a:headEnd/>
            <a:tailEnd/>
          </a:ln>
        </p:spPr>
        <p:txBody>
          <a:bodyPr wrap="none" anchor="ctr"/>
          <a:lstStyle/>
          <a:p>
            <a:endParaRPr lang="en-GB" sz="1350">
              <a:latin typeface="GE Inspira Pitch Regular" charset="0"/>
            </a:endParaRPr>
          </a:p>
        </p:txBody>
      </p:sp>
      <p:sp>
        <p:nvSpPr>
          <p:cNvPr id="33811" name="Line 19"/>
          <p:cNvSpPr>
            <a:spLocks noChangeShapeType="1"/>
          </p:cNvSpPr>
          <p:nvPr/>
        </p:nvSpPr>
        <p:spPr bwMode="auto">
          <a:xfrm>
            <a:off x="1337520" y="3770322"/>
            <a:ext cx="6378649" cy="0"/>
          </a:xfrm>
          <a:prstGeom prst="line">
            <a:avLst/>
          </a:prstGeom>
          <a:noFill/>
          <a:ln w="12700">
            <a:solidFill>
              <a:schemeClr val="tx1"/>
            </a:solidFill>
            <a:round/>
            <a:headEnd/>
            <a:tailEnd/>
          </a:ln>
        </p:spPr>
        <p:txBody>
          <a:bodyPr wrap="none" anchor="ctr"/>
          <a:lstStyle/>
          <a:p>
            <a:endParaRPr lang="en-GB" sz="1350">
              <a:latin typeface="GE Inspira Pitch Regular" charset="0"/>
            </a:endParaRPr>
          </a:p>
        </p:txBody>
      </p:sp>
      <p:sp>
        <p:nvSpPr>
          <p:cNvPr id="33812" name="Rectangle 20"/>
          <p:cNvSpPr>
            <a:spLocks noChangeArrowheads="1"/>
          </p:cNvSpPr>
          <p:nvPr/>
        </p:nvSpPr>
        <p:spPr bwMode="auto">
          <a:xfrm>
            <a:off x="2906391" y="3845358"/>
            <a:ext cx="1203215"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0000"/>
                </a:solidFill>
                <a:latin typeface="GE Inspira Pitch Regular" charset="0"/>
              </a:rPr>
              <a:t>Receive Power</a:t>
            </a:r>
            <a:endParaRPr lang="en-GB">
              <a:latin typeface="GE Inspira Pitch Regular" charset="0"/>
            </a:endParaRPr>
          </a:p>
        </p:txBody>
      </p:sp>
      <p:sp>
        <p:nvSpPr>
          <p:cNvPr id="33813" name="Rectangle 21"/>
          <p:cNvSpPr>
            <a:spLocks noChangeArrowheads="1"/>
          </p:cNvSpPr>
          <p:nvPr/>
        </p:nvSpPr>
        <p:spPr bwMode="auto">
          <a:xfrm>
            <a:off x="4529430" y="3826299"/>
            <a:ext cx="2715039"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0000"/>
                </a:solidFill>
                <a:latin typeface="GE Inspira Pitch Regular" charset="0"/>
              </a:rPr>
              <a:t>UK Domestic 13A Plug to BS1363</a:t>
            </a:r>
            <a:endParaRPr lang="en-GB">
              <a:latin typeface="GE Inspira Pitch Regular" charset="0"/>
            </a:endParaRPr>
          </a:p>
        </p:txBody>
      </p:sp>
      <p:sp>
        <p:nvSpPr>
          <p:cNvPr id="33814" name="Rectangle 22"/>
          <p:cNvSpPr>
            <a:spLocks noChangeArrowheads="1"/>
          </p:cNvSpPr>
          <p:nvPr/>
        </p:nvSpPr>
        <p:spPr bwMode="auto">
          <a:xfrm>
            <a:off x="1523308" y="3834640"/>
            <a:ext cx="624915" cy="230832"/>
          </a:xfrm>
          <a:prstGeom prst="rect">
            <a:avLst/>
          </a:prstGeom>
          <a:noFill/>
          <a:ln w="9525">
            <a:noFill/>
            <a:miter lim="800000"/>
            <a:headEnd/>
            <a:tailEnd/>
          </a:ln>
        </p:spPr>
        <p:txBody>
          <a:bodyPr wrap="none" lIns="0" tIns="0" rIns="0" bIns="0">
            <a:spAutoFit/>
          </a:bodyPr>
          <a:lstStyle/>
          <a:p>
            <a:pPr defTabSz="571652" eaLnBrk="0" hangingPunct="0">
              <a:spcBef>
                <a:spcPct val="0"/>
              </a:spcBef>
            </a:pPr>
            <a:r>
              <a:rPr lang="en-GB" sz="1500">
                <a:solidFill>
                  <a:srgbClr val="000000"/>
                </a:solidFill>
                <a:latin typeface="GE Inspira Pitch Regular" charset="0"/>
              </a:rPr>
              <a:t>Toaster</a:t>
            </a:r>
            <a:endParaRPr lang="en-GB">
              <a:latin typeface="GE Inspira Pitch Regular" charset="0"/>
            </a:endParaRPr>
          </a:p>
        </p:txBody>
      </p:sp>
      <p:sp>
        <p:nvSpPr>
          <p:cNvPr id="33815" name="Rectangle 23"/>
          <p:cNvSpPr>
            <a:spLocks noChangeArrowheads="1"/>
          </p:cNvSpPr>
          <p:nvPr/>
        </p:nvSpPr>
        <p:spPr bwMode="auto">
          <a:xfrm>
            <a:off x="1333649" y="4152612"/>
            <a:ext cx="6378649" cy="438264"/>
          </a:xfrm>
          <a:prstGeom prst="rect">
            <a:avLst/>
          </a:prstGeom>
          <a:noFill/>
          <a:ln w="12700">
            <a:solidFill>
              <a:schemeClr val="tx1"/>
            </a:solidFill>
            <a:miter lim="800000"/>
            <a:headEnd/>
            <a:tailEnd/>
          </a:ln>
        </p:spPr>
        <p:txBody>
          <a:bodyPr wrap="none" anchor="ctr"/>
          <a:lstStyle/>
          <a:p>
            <a:endParaRPr lang="en-US" sz="1350">
              <a:latin typeface="GE Inspira Pitch Regular" charset="0"/>
            </a:endParaRPr>
          </a:p>
        </p:txBody>
      </p:sp>
      <p:sp>
        <p:nvSpPr>
          <p:cNvPr id="33816" name="Text Box 24"/>
          <p:cNvSpPr txBox="1">
            <a:spLocks noChangeArrowheads="1"/>
          </p:cNvSpPr>
          <p:nvPr/>
        </p:nvSpPr>
        <p:spPr bwMode="auto">
          <a:xfrm>
            <a:off x="1469119" y="4118094"/>
            <a:ext cx="871072" cy="507831"/>
          </a:xfrm>
          <a:prstGeom prst="rect">
            <a:avLst/>
          </a:prstGeom>
          <a:noFill/>
          <a:ln w="9525">
            <a:noFill/>
            <a:miter lim="800000"/>
            <a:headEnd/>
            <a:tailEnd/>
          </a:ln>
        </p:spPr>
        <p:txBody>
          <a:bodyPr wrap="none">
            <a:spAutoFit/>
          </a:bodyPr>
          <a:lstStyle/>
          <a:p>
            <a:pPr>
              <a:spcBef>
                <a:spcPct val="0"/>
              </a:spcBef>
              <a:buClrTx/>
              <a:buFontTx/>
              <a:buNone/>
            </a:pPr>
            <a:r>
              <a:rPr lang="en-GB" sz="1350">
                <a:latin typeface="GE Inspira Pitch Regular" charset="0"/>
              </a:rPr>
              <a:t>Overhaul</a:t>
            </a:r>
          </a:p>
          <a:p>
            <a:pPr>
              <a:spcBef>
                <a:spcPct val="0"/>
              </a:spcBef>
              <a:buClrTx/>
              <a:buFontTx/>
              <a:buNone/>
            </a:pPr>
            <a:r>
              <a:rPr lang="en-GB" sz="1350">
                <a:latin typeface="GE Inspira Pitch Regular" charset="0"/>
              </a:rPr>
              <a:t>Aircraft</a:t>
            </a:r>
          </a:p>
        </p:txBody>
      </p:sp>
      <p:sp>
        <p:nvSpPr>
          <p:cNvPr id="33817" name="Text Box 25"/>
          <p:cNvSpPr txBox="1">
            <a:spLocks noChangeArrowheads="1"/>
          </p:cNvSpPr>
          <p:nvPr/>
        </p:nvSpPr>
        <p:spPr bwMode="auto">
          <a:xfrm>
            <a:off x="2794134" y="4137150"/>
            <a:ext cx="1630787" cy="461665"/>
          </a:xfrm>
          <a:prstGeom prst="rect">
            <a:avLst/>
          </a:prstGeom>
          <a:noFill/>
          <a:ln w="9525">
            <a:noFill/>
            <a:miter lim="800000"/>
            <a:headEnd/>
            <a:tailEnd/>
          </a:ln>
        </p:spPr>
        <p:txBody>
          <a:bodyPr>
            <a:spAutoFit/>
          </a:bodyPr>
          <a:lstStyle/>
          <a:p>
            <a:pPr>
              <a:spcBef>
                <a:spcPct val="0"/>
              </a:spcBef>
              <a:buClrTx/>
              <a:buFontTx/>
              <a:buNone/>
            </a:pPr>
            <a:r>
              <a:rPr lang="en-GB" sz="1200">
                <a:latin typeface="GE Inspira Pitch Regular" charset="0"/>
              </a:rPr>
              <a:t>Maintain Component History</a:t>
            </a:r>
          </a:p>
        </p:txBody>
      </p:sp>
      <p:sp>
        <p:nvSpPr>
          <p:cNvPr id="33818" name="Text Box 26"/>
          <p:cNvSpPr txBox="1">
            <a:spLocks noChangeArrowheads="1"/>
          </p:cNvSpPr>
          <p:nvPr/>
        </p:nvSpPr>
        <p:spPr bwMode="auto">
          <a:xfrm>
            <a:off x="4482979" y="4213351"/>
            <a:ext cx="2836354" cy="300082"/>
          </a:xfrm>
          <a:prstGeom prst="rect">
            <a:avLst/>
          </a:prstGeom>
          <a:noFill/>
          <a:ln w="9525">
            <a:noFill/>
            <a:miter lim="800000"/>
            <a:headEnd/>
            <a:tailEnd/>
          </a:ln>
        </p:spPr>
        <p:txBody>
          <a:bodyPr wrap="none">
            <a:spAutoFit/>
          </a:bodyPr>
          <a:lstStyle/>
          <a:p>
            <a:pPr>
              <a:spcBef>
                <a:spcPct val="0"/>
              </a:spcBef>
              <a:buClrTx/>
              <a:buFontTx/>
              <a:buNone/>
            </a:pPr>
            <a:r>
              <a:rPr lang="en-GB" sz="1350" err="1">
                <a:latin typeface="GE Inspira Pitch Regular" charset="0"/>
              </a:rPr>
              <a:t>Mircosoft</a:t>
            </a:r>
            <a:r>
              <a:rPr lang="en-GB" sz="1350">
                <a:latin typeface="GE Inspira Pitch Regular" charset="0"/>
              </a:rPr>
              <a:t> Access database on a PC </a:t>
            </a:r>
          </a:p>
        </p:txBody>
      </p:sp>
      <p:sp>
        <p:nvSpPr>
          <p:cNvPr id="29" name="TextBox 28"/>
          <p:cNvSpPr txBox="1"/>
          <p:nvPr/>
        </p:nvSpPr>
        <p:spPr>
          <a:xfrm>
            <a:off x="822950" y="4774611"/>
            <a:ext cx="5283618" cy="103874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defRPr/>
            </a:pPr>
            <a:r>
              <a:rPr lang="en-GB" sz="1350">
                <a:solidFill>
                  <a:schemeClr val="tx1"/>
                </a:solidFill>
                <a:latin typeface="GE Inspira Pitch Regular" charset="0"/>
              </a:rPr>
              <a:t>Non-Functional Implementation Requirements come in two types:</a:t>
            </a:r>
          </a:p>
          <a:p>
            <a:pPr>
              <a:defRPr/>
            </a:pPr>
            <a:r>
              <a:rPr lang="en-GB" sz="1200">
                <a:solidFill>
                  <a:schemeClr val="tx1"/>
                </a:solidFill>
                <a:latin typeface="GE Inspira Pitch Regular" charset="0"/>
              </a:rPr>
              <a:t>Justifiable: where the requirement is reasonable typically because relates to a design decision made at the higher system level</a:t>
            </a:r>
          </a:p>
          <a:p>
            <a:pPr>
              <a:defRPr/>
            </a:pPr>
            <a:r>
              <a:rPr lang="en-GB" sz="1200">
                <a:solidFill>
                  <a:schemeClr val="tx1"/>
                </a:solidFill>
                <a:latin typeface="GE Inspira Pitch Regular" charset="0"/>
              </a:rPr>
              <a:t>Lazy: where the stakeholder has resorted to a solution based requirement because they do not know how to express it otherwise    </a:t>
            </a:r>
          </a:p>
        </p:txBody>
      </p:sp>
      <p:sp>
        <p:nvSpPr>
          <p:cNvPr id="28" name="Rounded Rectangular Callout 27"/>
          <p:cNvSpPr/>
          <p:nvPr/>
        </p:nvSpPr>
        <p:spPr bwMode="auto">
          <a:xfrm>
            <a:off x="6581191" y="4645465"/>
            <a:ext cx="2244155" cy="1145046"/>
          </a:xfrm>
          <a:prstGeom prst="wedgeRoundRectCallout">
            <a:avLst>
              <a:gd name="adj1" fmla="val -79270"/>
              <a:gd name="adj2" fmla="val 6478"/>
              <a:gd name="adj3" fmla="val 1666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67518" tIns="32408" rIns="67518" bIns="32408" numCol="1" rtlCol="0" anchor="ctr" anchorCtr="0" compatLnSpc="1">
            <a:prstTxWarp prst="textNoShape">
              <a:avLst/>
            </a:prstTxWarp>
            <a:spAutoFit/>
          </a:bodyPr>
          <a:lstStyle/>
          <a:p>
            <a:pPr fontAlgn="base">
              <a:spcBef>
                <a:spcPct val="30000"/>
              </a:spcBef>
              <a:spcAft>
                <a:spcPct val="0"/>
              </a:spcAft>
              <a:buClr>
                <a:schemeClr val="tx1"/>
              </a:buClr>
            </a:pPr>
            <a:r>
              <a:rPr lang="en-US" sz="1050">
                <a:solidFill>
                  <a:srgbClr val="FFFFFF"/>
                </a:solidFill>
                <a:latin typeface="GE Inspira Pitch Regular" charset="0"/>
              </a:rPr>
              <a:t>We need to identify the Non-functional Implementation Requirements and determine whether they are lazy or justifiable. Lazy NFIs should be probed for the actual requirements</a:t>
            </a:r>
          </a:p>
        </p:txBody>
      </p:sp>
    </p:spTree>
    <p:extLst>
      <p:ext uri="{BB962C8B-B14F-4D97-AF65-F5344CB8AC3E}">
        <p14:creationId xmlns:p14="http://schemas.microsoft.com/office/powerpoint/2010/main" val="20483650"/>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GB" smtClean="0"/>
              <a:t>Summary: The Holistic Cutting of the Cake!</a:t>
            </a:r>
          </a:p>
        </p:txBody>
      </p:sp>
      <p:sp>
        <p:nvSpPr>
          <p:cNvPr id="38917" name="TextBox 7"/>
          <p:cNvSpPr txBox="1">
            <a:spLocks noChangeArrowheads="1"/>
          </p:cNvSpPr>
          <p:nvPr/>
        </p:nvSpPr>
        <p:spPr bwMode="auto">
          <a:xfrm>
            <a:off x="986332" y="4986272"/>
            <a:ext cx="7171337" cy="715581"/>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pPr algn="ctr">
              <a:buClr>
                <a:srgbClr val="000000"/>
              </a:buClr>
              <a:defRPr/>
            </a:pPr>
            <a:r>
              <a:rPr lang="en-GB" sz="1350">
                <a:solidFill>
                  <a:schemeClr val="tx1"/>
                </a:solidFill>
                <a:latin typeface="GE Inspira Pitch Regular" charset="0"/>
              </a:rPr>
              <a:t>The requirement categories of the Holistic Requirements Model are not arbitrary – they have a very strong structure which we can exploit to identify missing requirements and provide a powerful invariant framework for system design and development</a:t>
            </a:r>
          </a:p>
        </p:txBody>
      </p:sp>
      <p:sp>
        <p:nvSpPr>
          <p:cNvPr id="34823" name="Text Box 5"/>
          <p:cNvSpPr txBox="1">
            <a:spLocks noChangeArrowheads="1"/>
          </p:cNvSpPr>
          <p:nvPr/>
        </p:nvSpPr>
        <p:spPr bwMode="auto">
          <a:xfrm>
            <a:off x="5236091" y="1687012"/>
            <a:ext cx="2265079" cy="273198"/>
          </a:xfrm>
          <a:prstGeom prst="rect">
            <a:avLst/>
          </a:prstGeom>
          <a:noFill/>
          <a:ln w="12700">
            <a:noFill/>
            <a:miter lim="800000"/>
            <a:headEnd/>
            <a:tailEnd/>
          </a:ln>
        </p:spPr>
        <p:txBody>
          <a:bodyPr wrap="none" lIns="67518" tIns="32408" rIns="67518" bIns="32408">
            <a:spAutoFit/>
          </a:bodyPr>
          <a:lstStyle/>
          <a:p>
            <a:r>
              <a:rPr lang="en-GB" sz="1350">
                <a:latin typeface="GE Inspira Pitch Regular" charset="0"/>
              </a:rPr>
              <a:t>Holistic Requirements Model</a:t>
            </a:r>
            <a:endParaRPr lang="en-US" sz="1350">
              <a:latin typeface="GE Inspira Pitch Regular" charset="0"/>
            </a:endParaRPr>
          </a:p>
        </p:txBody>
      </p:sp>
      <p:pic>
        <p:nvPicPr>
          <p:cNvPr id="4" name="Picture 3"/>
          <p:cNvPicPr>
            <a:picLocks noChangeAspect="1"/>
          </p:cNvPicPr>
          <p:nvPr/>
        </p:nvPicPr>
        <p:blipFill>
          <a:blip r:embed="rId3"/>
          <a:stretch>
            <a:fillRect/>
          </a:stretch>
        </p:blipFill>
        <p:spPr>
          <a:xfrm>
            <a:off x="557358" y="1547322"/>
            <a:ext cx="3285790" cy="3277299"/>
          </a:xfrm>
          <a:prstGeom prst="rect">
            <a:avLst/>
          </a:prstGeom>
        </p:spPr>
      </p:pic>
      <p:pic>
        <p:nvPicPr>
          <p:cNvPr id="5" name="Picture 4"/>
          <p:cNvPicPr>
            <a:picLocks noChangeAspect="1"/>
          </p:cNvPicPr>
          <p:nvPr/>
        </p:nvPicPr>
        <p:blipFill>
          <a:blip r:embed="rId4"/>
          <a:stretch>
            <a:fillRect/>
          </a:stretch>
        </p:blipFill>
        <p:spPr>
          <a:xfrm>
            <a:off x="4132167" y="2099954"/>
            <a:ext cx="4646217" cy="2813112"/>
          </a:xfrm>
          <a:prstGeom prst="rect">
            <a:avLst/>
          </a:prstGeom>
        </p:spPr>
      </p:pic>
    </p:spTree>
    <p:extLst>
      <p:ext uri="{BB962C8B-B14F-4D97-AF65-F5344CB8AC3E}">
        <p14:creationId xmlns:p14="http://schemas.microsoft.com/office/powerpoint/2010/main" val="30276872"/>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Using the Holistic Requirements Model</a:t>
            </a:r>
            <a:endParaRPr lang="en-US"/>
          </a:p>
        </p:txBody>
      </p:sp>
      <p:sp>
        <p:nvSpPr>
          <p:cNvPr id="3" name="Content Placeholder 2"/>
          <p:cNvSpPr>
            <a:spLocks noGrp="1"/>
          </p:cNvSpPr>
          <p:nvPr>
            <p:ph sz="half" idx="1"/>
          </p:nvPr>
        </p:nvSpPr>
        <p:spPr>
          <a:xfrm>
            <a:off x="282575" y="1729997"/>
            <a:ext cx="4224338" cy="3900313"/>
          </a:xfrm>
        </p:spPr>
        <p:txBody>
          <a:bodyPr>
            <a:normAutofit/>
          </a:bodyPr>
          <a:lstStyle/>
          <a:p>
            <a:r>
              <a:rPr lang="en-US" sz="1800"/>
              <a:t>The flowchart opposite can help in consistently and correctly categorizing a set of source requirements </a:t>
            </a:r>
          </a:p>
          <a:p>
            <a:r>
              <a:rPr lang="en-US" sz="1800"/>
              <a:t>Its use does require practice BUT it can provide a fast method to identify the deficiencies in a set of source requirements</a:t>
            </a:r>
          </a:p>
          <a:p>
            <a:r>
              <a:rPr lang="en-US" sz="1800"/>
              <a:t>Even experienced users will “get it wrong” on the first pass – but they know subsequent iteration will address any miss-categorization</a:t>
            </a:r>
          </a:p>
        </p:txBody>
      </p:sp>
      <p:pic>
        <p:nvPicPr>
          <p:cNvPr id="5" name="Picture 4"/>
          <p:cNvPicPr>
            <a:picLocks noChangeAspect="1"/>
          </p:cNvPicPr>
          <p:nvPr/>
        </p:nvPicPr>
        <p:blipFill>
          <a:blip r:embed="rId2"/>
          <a:stretch>
            <a:fillRect/>
          </a:stretch>
        </p:blipFill>
        <p:spPr>
          <a:xfrm>
            <a:off x="5001039" y="1447992"/>
            <a:ext cx="3241424" cy="4553429"/>
          </a:xfrm>
          <a:prstGeom prst="rect">
            <a:avLst/>
          </a:prstGeom>
        </p:spPr>
      </p:pic>
    </p:spTree>
    <p:extLst>
      <p:ext uri="{BB962C8B-B14F-4D97-AF65-F5344CB8AC3E}">
        <p14:creationId xmlns:p14="http://schemas.microsoft.com/office/powerpoint/2010/main" val="5250049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defTabSz="571652"/>
            <a:r>
              <a:rPr lang="en-GB" dirty="0" smtClean="0"/>
              <a:t>Practice – Requirements Categories</a:t>
            </a:r>
            <a:r>
              <a:rPr lang="en-GB" dirty="0" smtClean="0">
                <a:latin typeface="Symbol" pitchFamily="18" charset="2"/>
              </a:rPr>
              <a:t> </a:t>
            </a:r>
            <a:endParaRPr lang="en-GB" dirty="0" smtClean="0"/>
          </a:p>
        </p:txBody>
      </p:sp>
      <p:sp>
        <p:nvSpPr>
          <p:cNvPr id="35843" name="Rectangle 3"/>
          <p:cNvSpPr>
            <a:spLocks noGrp="1" noChangeArrowheads="1"/>
          </p:cNvSpPr>
          <p:nvPr>
            <p:ph type="body" sz="half" idx="2"/>
          </p:nvPr>
        </p:nvSpPr>
        <p:spPr>
          <a:xfrm>
            <a:off x="4044144" y="1901984"/>
            <a:ext cx="4772374" cy="2951137"/>
          </a:xfrm>
        </p:spPr>
        <p:txBody>
          <a:bodyPr/>
          <a:lstStyle/>
          <a:p>
            <a:pPr defTabSz="571652"/>
            <a:r>
              <a:rPr lang="en-GB" sz="1725" dirty="0"/>
              <a:t>In teams go through your Toaster User Requirements and indicate which are:</a:t>
            </a:r>
          </a:p>
          <a:p>
            <a:pPr lvl="1" defTabSz="571652"/>
            <a:r>
              <a:rPr lang="en-GB" dirty="0"/>
              <a:t>O</a:t>
            </a:r>
            <a:r>
              <a:rPr lang="en-GB" dirty="0" smtClean="0"/>
              <a:t>perational requirements		OP</a:t>
            </a:r>
          </a:p>
          <a:p>
            <a:pPr lvl="1" defTabSz="571652"/>
            <a:r>
              <a:rPr lang="en-GB" dirty="0"/>
              <a:t>F</a:t>
            </a:r>
            <a:r>
              <a:rPr lang="en-GB" dirty="0" smtClean="0"/>
              <a:t>unctional requirements		F</a:t>
            </a:r>
          </a:p>
          <a:p>
            <a:pPr lvl="1" defTabSz="571652"/>
            <a:r>
              <a:rPr lang="en-GB" dirty="0"/>
              <a:t>N</a:t>
            </a:r>
            <a:r>
              <a:rPr lang="en-GB" dirty="0" smtClean="0"/>
              <a:t>on-functional requirements</a:t>
            </a:r>
          </a:p>
          <a:p>
            <a:pPr lvl="2" defTabSz="571652">
              <a:lnSpc>
                <a:spcPct val="90000"/>
              </a:lnSpc>
            </a:pPr>
            <a:r>
              <a:rPr lang="en-GB" dirty="0"/>
              <a:t>System				</a:t>
            </a:r>
            <a:r>
              <a:rPr lang="en-GB" dirty="0" smtClean="0"/>
              <a:t>	NFS</a:t>
            </a:r>
            <a:endParaRPr lang="en-GB" dirty="0"/>
          </a:p>
          <a:p>
            <a:pPr lvl="2" defTabSz="571652">
              <a:lnSpc>
                <a:spcPct val="90000"/>
              </a:lnSpc>
            </a:pPr>
            <a:r>
              <a:rPr lang="en-GB" dirty="0"/>
              <a:t>Performance			</a:t>
            </a:r>
            <a:r>
              <a:rPr lang="en-GB" dirty="0" smtClean="0"/>
              <a:t>	NFP</a:t>
            </a:r>
            <a:endParaRPr lang="en-GB" dirty="0"/>
          </a:p>
          <a:p>
            <a:pPr lvl="2" defTabSz="571652">
              <a:lnSpc>
                <a:spcPct val="90000"/>
              </a:lnSpc>
            </a:pPr>
            <a:r>
              <a:rPr lang="en-GB" dirty="0"/>
              <a:t>Implementation			NFI</a:t>
            </a:r>
          </a:p>
          <a:p>
            <a:pPr lvl="1" defTabSz="571652"/>
            <a:endParaRPr lang="en-GB" dirty="0" smtClean="0"/>
          </a:p>
          <a:p>
            <a:pPr defTabSz="571652"/>
            <a:r>
              <a:rPr lang="en-GB" sz="1725" dirty="0"/>
              <a:t>Time 15 minutes</a:t>
            </a:r>
          </a:p>
        </p:txBody>
      </p:sp>
      <p:pic>
        <p:nvPicPr>
          <p:cNvPr id="5" name="Picture 4"/>
          <p:cNvPicPr>
            <a:picLocks noChangeAspect="1"/>
          </p:cNvPicPr>
          <p:nvPr/>
        </p:nvPicPr>
        <p:blipFill>
          <a:blip r:embed="rId3"/>
          <a:stretch>
            <a:fillRect/>
          </a:stretch>
        </p:blipFill>
        <p:spPr>
          <a:xfrm>
            <a:off x="520741" y="1308652"/>
            <a:ext cx="3241424" cy="4553429"/>
          </a:xfrm>
          <a:prstGeom prst="rect">
            <a:avLst/>
          </a:prstGeom>
        </p:spPr>
      </p:pic>
    </p:spTree>
    <p:extLst>
      <p:ext uri="{BB962C8B-B14F-4D97-AF65-F5344CB8AC3E}">
        <p14:creationId xmlns:p14="http://schemas.microsoft.com/office/powerpoint/2010/main" val="1666699126"/>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p:txBody>
          <a:bodyPr/>
          <a:lstStyle/>
          <a:p>
            <a:pPr defTabSz="571652"/>
            <a:r>
              <a:rPr lang="en-GB">
                <a:latin typeface="Arial" charset="0"/>
              </a:rPr>
              <a:t>Nature of Customer Requirements</a:t>
            </a:r>
          </a:p>
        </p:txBody>
      </p:sp>
      <p:sp>
        <p:nvSpPr>
          <p:cNvPr id="52228" name="Rectangle 3"/>
          <p:cNvSpPr>
            <a:spLocks noGrp="1" noChangeArrowheads="1"/>
          </p:cNvSpPr>
          <p:nvPr>
            <p:ph type="body" sz="half" idx="1"/>
          </p:nvPr>
        </p:nvSpPr>
        <p:spPr>
          <a:xfrm>
            <a:off x="357281" y="1469056"/>
            <a:ext cx="8660480" cy="1809031"/>
          </a:xfrm>
        </p:spPr>
        <p:txBody>
          <a:bodyPr/>
          <a:lstStyle/>
          <a:p>
            <a:pPr defTabSz="571652"/>
            <a:r>
              <a:rPr lang="en-GB" sz="2101" dirty="0">
                <a:latin typeface="Arial" charset="0"/>
              </a:rPr>
              <a:t>We tend not to specify functionality!</a:t>
            </a:r>
          </a:p>
          <a:p>
            <a:pPr defTabSz="571652"/>
            <a:r>
              <a:rPr lang="en-GB" sz="2101" dirty="0">
                <a:latin typeface="Arial" charset="0"/>
              </a:rPr>
              <a:t>We assume or imply functionality through constraints</a:t>
            </a:r>
          </a:p>
          <a:p>
            <a:pPr defTabSz="571652"/>
            <a:r>
              <a:rPr lang="en-GB" sz="2101" dirty="0">
                <a:latin typeface="Arial" charset="0"/>
              </a:rPr>
              <a:t>What is often missing from a set of requirements is the functionality</a:t>
            </a:r>
          </a:p>
          <a:p>
            <a:pPr defTabSz="571652">
              <a:buNone/>
            </a:pPr>
            <a:endParaRPr lang="en-GB" sz="2101" dirty="0">
              <a:latin typeface="Arial" charset="0"/>
            </a:endParaRPr>
          </a:p>
          <a:p>
            <a:pPr defTabSz="571652"/>
            <a:endParaRPr lang="en-GB" sz="2101" dirty="0">
              <a:latin typeface="Arial" charset="0"/>
            </a:endParaRPr>
          </a:p>
          <a:p>
            <a:pPr defTabSz="571652"/>
            <a:endParaRPr lang="en-GB" sz="2101" dirty="0">
              <a:latin typeface="Arial" charset="0"/>
            </a:endParaRPr>
          </a:p>
        </p:txBody>
      </p:sp>
      <p:sp>
        <p:nvSpPr>
          <p:cNvPr id="52229" name="Text Box 4"/>
          <p:cNvSpPr txBox="1">
            <a:spLocks noChangeArrowheads="1"/>
          </p:cNvSpPr>
          <p:nvPr/>
        </p:nvSpPr>
        <p:spPr bwMode="gray">
          <a:xfrm>
            <a:off x="1551127" y="3208048"/>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endParaRPr lang="en-US">
              <a:solidFill>
                <a:schemeClr val="bg1"/>
              </a:solidFill>
            </a:endParaRPr>
          </a:p>
        </p:txBody>
      </p:sp>
      <p:pic>
        <p:nvPicPr>
          <p:cNvPr id="8" name="Picture 7"/>
          <p:cNvPicPr>
            <a:picLocks noChangeAspect="1"/>
          </p:cNvPicPr>
          <p:nvPr/>
        </p:nvPicPr>
        <p:blipFill>
          <a:blip r:embed="rId3"/>
          <a:stretch>
            <a:fillRect/>
          </a:stretch>
        </p:blipFill>
        <p:spPr>
          <a:xfrm>
            <a:off x="2451191" y="2761761"/>
            <a:ext cx="3966997" cy="2324348"/>
          </a:xfrm>
          <a:prstGeom prst="rect">
            <a:avLst/>
          </a:prstGeom>
        </p:spPr>
      </p:pic>
      <p:sp>
        <p:nvSpPr>
          <p:cNvPr id="9" name="Rounded Rectangular Callout 8"/>
          <p:cNvSpPr/>
          <p:nvPr/>
        </p:nvSpPr>
        <p:spPr>
          <a:xfrm>
            <a:off x="521749" y="2761761"/>
            <a:ext cx="2243485" cy="1608243"/>
          </a:xfrm>
          <a:prstGeom prst="wedgeRoundRectCallout">
            <a:avLst>
              <a:gd name="adj1" fmla="val 84646"/>
              <a:gd name="adj2" fmla="val -25768"/>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dirty="0"/>
              <a:t>The expressed requirements are typically constraints – Non-functional System and Non-functional Implementation Requirements</a:t>
            </a:r>
          </a:p>
        </p:txBody>
      </p:sp>
      <p:sp>
        <p:nvSpPr>
          <p:cNvPr id="10" name="Rounded Rectangular Callout 9"/>
          <p:cNvSpPr/>
          <p:nvPr/>
        </p:nvSpPr>
        <p:spPr>
          <a:xfrm>
            <a:off x="883615" y="4827787"/>
            <a:ext cx="3688385" cy="966594"/>
          </a:xfrm>
          <a:prstGeom prst="wedgeRoundRectCallout">
            <a:avLst>
              <a:gd name="adj1" fmla="val 36799"/>
              <a:gd name="adj2" fmla="val -122015"/>
              <a:gd name="adj3" fmla="val 16667"/>
            </a:avLst>
          </a:prstGeom>
          <a:solidFill>
            <a:srgbClr val="990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350" dirty="0"/>
              <a:t>There are other requirements that are left unspoken. We now know these are the FUNCTIONAL requirements and their associated performance Requirements</a:t>
            </a:r>
          </a:p>
        </p:txBody>
      </p:sp>
      <p:sp>
        <p:nvSpPr>
          <p:cNvPr id="11" name="TextBox 10"/>
          <p:cNvSpPr txBox="1"/>
          <p:nvPr/>
        </p:nvSpPr>
        <p:spPr>
          <a:xfrm>
            <a:off x="6596828" y="3709068"/>
            <a:ext cx="2389492" cy="189975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133386" lvl="1" indent="8337">
              <a:lnSpc>
                <a:spcPct val="90000"/>
              </a:lnSpc>
            </a:pPr>
            <a:r>
              <a:rPr lang="en-GB" sz="1500">
                <a:solidFill>
                  <a:schemeClr val="tx1"/>
                </a:solidFill>
                <a:latin typeface="GE Inspira Pitch Regular" charset="0"/>
              </a:rPr>
              <a:t>“Design is a funny word. Some people think design means how it looks. But of course, if you dig deeper, it’s really about how it works”</a:t>
            </a:r>
          </a:p>
          <a:p>
            <a:pPr marL="257244" indent="-257244" algn="r">
              <a:lnSpc>
                <a:spcPct val="90000"/>
              </a:lnSpc>
            </a:pPr>
            <a:r>
              <a:rPr lang="en-GB" sz="1350">
                <a:solidFill>
                  <a:schemeClr val="tx1"/>
                </a:solidFill>
                <a:latin typeface="GE Inspira Pitch Regular" charset="0"/>
              </a:rPr>
              <a:t>						Steve Jobs</a:t>
            </a:r>
          </a:p>
        </p:txBody>
      </p:sp>
    </p:spTree>
    <p:extLst>
      <p:ext uri="{BB962C8B-B14F-4D97-AF65-F5344CB8AC3E}">
        <p14:creationId xmlns:p14="http://schemas.microsoft.com/office/powerpoint/2010/main" val="1762098392"/>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defTabSz="571652"/>
            <a:r>
              <a:rPr lang="en-GB" smtClean="0"/>
              <a:t>Discussion – Toaster Functionality</a:t>
            </a:r>
            <a:r>
              <a:rPr lang="en-GB" smtClean="0">
                <a:latin typeface="Symbol" pitchFamily="18" charset="2"/>
              </a:rPr>
              <a:t> </a:t>
            </a:r>
            <a:endParaRPr lang="en-GB" smtClean="0"/>
          </a:p>
        </p:txBody>
      </p:sp>
      <p:sp>
        <p:nvSpPr>
          <p:cNvPr id="112643" name="Rectangle 3"/>
          <p:cNvSpPr>
            <a:spLocks noGrp="1" noChangeArrowheads="1"/>
          </p:cNvSpPr>
          <p:nvPr>
            <p:ph type="body" sz="half" idx="2"/>
          </p:nvPr>
        </p:nvSpPr>
        <p:spPr>
          <a:xfrm>
            <a:off x="4101090" y="1615216"/>
            <a:ext cx="4033102" cy="2951137"/>
          </a:xfrm>
        </p:spPr>
        <p:txBody>
          <a:bodyPr/>
          <a:lstStyle/>
          <a:p>
            <a:pPr defTabSz="571652"/>
            <a:r>
              <a:rPr lang="en-GB" sz="1500" dirty="0"/>
              <a:t>What is the generic functionality necessary to satisfy the operational requirement?</a:t>
            </a:r>
          </a:p>
          <a:p>
            <a:pPr marL="0" indent="0" defTabSz="571652">
              <a:buNone/>
            </a:pPr>
            <a:endParaRPr lang="en-GB" sz="1500" dirty="0"/>
          </a:p>
          <a:p>
            <a:pPr marL="342991" lvl="1" indent="0" algn="ctr" defTabSz="571652">
              <a:buNone/>
            </a:pPr>
            <a:r>
              <a:rPr lang="en-GB" dirty="0" smtClean="0"/>
              <a:t>“to toast bread products”</a:t>
            </a:r>
          </a:p>
        </p:txBody>
      </p:sp>
      <p:grpSp>
        <p:nvGrpSpPr>
          <p:cNvPr id="112644" name="Group 4"/>
          <p:cNvGrpSpPr>
            <a:grpSpLocks/>
          </p:cNvGrpSpPr>
          <p:nvPr/>
        </p:nvGrpSpPr>
        <p:grpSpPr bwMode="auto">
          <a:xfrm>
            <a:off x="2561905" y="3320628"/>
            <a:ext cx="1632078" cy="1220708"/>
            <a:chOff x="1650" y="2077"/>
            <a:chExt cx="1265" cy="1025"/>
          </a:xfrm>
        </p:grpSpPr>
        <p:sp>
          <p:nvSpPr>
            <p:cNvPr id="112683" name="Freeform 5"/>
            <p:cNvSpPr>
              <a:spLocks/>
            </p:cNvSpPr>
            <p:nvPr/>
          </p:nvSpPr>
          <p:spPr bwMode="auto">
            <a:xfrm>
              <a:off x="1898" y="2581"/>
              <a:ext cx="828" cy="512"/>
            </a:xfrm>
            <a:custGeom>
              <a:avLst/>
              <a:gdLst>
                <a:gd name="T0" fmla="*/ 0 w 828"/>
                <a:gd name="T1" fmla="*/ 112 h 512"/>
                <a:gd name="T2" fmla="*/ 2 w 828"/>
                <a:gd name="T3" fmla="*/ 317 h 512"/>
                <a:gd name="T4" fmla="*/ 94 w 828"/>
                <a:gd name="T5" fmla="*/ 390 h 512"/>
                <a:gd name="T6" fmla="*/ 187 w 828"/>
                <a:gd name="T7" fmla="*/ 438 h 512"/>
                <a:gd name="T8" fmla="*/ 333 w 828"/>
                <a:gd name="T9" fmla="*/ 512 h 512"/>
                <a:gd name="T10" fmla="*/ 504 w 828"/>
                <a:gd name="T11" fmla="*/ 399 h 512"/>
                <a:gd name="T12" fmla="*/ 689 w 828"/>
                <a:gd name="T13" fmla="*/ 257 h 512"/>
                <a:gd name="T14" fmla="*/ 821 w 828"/>
                <a:gd name="T15" fmla="*/ 160 h 512"/>
                <a:gd name="T16" fmla="*/ 828 w 828"/>
                <a:gd name="T17" fmla="*/ 0 h 512"/>
                <a:gd name="T18" fmla="*/ 733 w 828"/>
                <a:gd name="T19" fmla="*/ 59 h 512"/>
                <a:gd name="T20" fmla="*/ 641 w 828"/>
                <a:gd name="T21" fmla="*/ 123 h 512"/>
                <a:gd name="T22" fmla="*/ 535 w 828"/>
                <a:gd name="T23" fmla="*/ 204 h 512"/>
                <a:gd name="T24" fmla="*/ 337 w 828"/>
                <a:gd name="T25" fmla="*/ 97 h 512"/>
                <a:gd name="T26" fmla="*/ 259 w 828"/>
                <a:gd name="T27" fmla="*/ 132 h 512"/>
                <a:gd name="T28" fmla="*/ 125 w 828"/>
                <a:gd name="T29" fmla="*/ 184 h 512"/>
                <a:gd name="T30" fmla="*/ 0 w 828"/>
                <a:gd name="T31" fmla="*/ 112 h 5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28"/>
                <a:gd name="T49" fmla="*/ 0 h 512"/>
                <a:gd name="T50" fmla="*/ 828 w 828"/>
                <a:gd name="T51" fmla="*/ 512 h 5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28" h="512">
                  <a:moveTo>
                    <a:pt x="0" y="112"/>
                  </a:moveTo>
                  <a:lnTo>
                    <a:pt x="2" y="317"/>
                  </a:lnTo>
                  <a:lnTo>
                    <a:pt x="94" y="390"/>
                  </a:lnTo>
                  <a:lnTo>
                    <a:pt x="187" y="438"/>
                  </a:lnTo>
                  <a:lnTo>
                    <a:pt x="333" y="512"/>
                  </a:lnTo>
                  <a:lnTo>
                    <a:pt x="504" y="399"/>
                  </a:lnTo>
                  <a:lnTo>
                    <a:pt x="689" y="257"/>
                  </a:lnTo>
                  <a:lnTo>
                    <a:pt x="821" y="160"/>
                  </a:lnTo>
                  <a:lnTo>
                    <a:pt x="828" y="0"/>
                  </a:lnTo>
                  <a:lnTo>
                    <a:pt x="733" y="59"/>
                  </a:lnTo>
                  <a:lnTo>
                    <a:pt x="641" y="123"/>
                  </a:lnTo>
                  <a:lnTo>
                    <a:pt x="535" y="204"/>
                  </a:lnTo>
                  <a:lnTo>
                    <a:pt x="337" y="97"/>
                  </a:lnTo>
                  <a:lnTo>
                    <a:pt x="259" y="132"/>
                  </a:lnTo>
                  <a:lnTo>
                    <a:pt x="125" y="184"/>
                  </a:lnTo>
                  <a:lnTo>
                    <a:pt x="0" y="112"/>
                  </a:lnTo>
                  <a:close/>
                </a:path>
              </a:pathLst>
            </a:custGeom>
            <a:solidFill>
              <a:srgbClr val="AC8242"/>
            </a:solidFill>
            <a:ln w="9525">
              <a:noFill/>
              <a:round/>
              <a:headEnd/>
              <a:tailEnd/>
            </a:ln>
          </p:spPr>
          <p:txBody>
            <a:bodyPr/>
            <a:lstStyle/>
            <a:p>
              <a:endParaRPr lang="en-GB" sz="1350"/>
            </a:p>
          </p:txBody>
        </p:sp>
        <p:grpSp>
          <p:nvGrpSpPr>
            <p:cNvPr id="112684" name="Group 6"/>
            <p:cNvGrpSpPr>
              <a:grpSpLocks/>
            </p:cNvGrpSpPr>
            <p:nvPr/>
          </p:nvGrpSpPr>
          <p:grpSpPr bwMode="auto">
            <a:xfrm>
              <a:off x="1667" y="2092"/>
              <a:ext cx="1235" cy="692"/>
              <a:chOff x="1667" y="2092"/>
              <a:chExt cx="1235" cy="692"/>
            </a:xfrm>
          </p:grpSpPr>
          <p:sp>
            <p:nvSpPr>
              <p:cNvPr id="112693" name="Freeform 7"/>
              <p:cNvSpPr>
                <a:spLocks/>
              </p:cNvSpPr>
              <p:nvPr/>
            </p:nvSpPr>
            <p:spPr bwMode="auto">
              <a:xfrm>
                <a:off x="1667" y="2428"/>
                <a:ext cx="579" cy="344"/>
              </a:xfrm>
              <a:custGeom>
                <a:avLst/>
                <a:gdLst>
                  <a:gd name="T0" fmla="*/ 222 w 579"/>
                  <a:gd name="T1" fmla="*/ 0 h 344"/>
                  <a:gd name="T2" fmla="*/ 0 w 579"/>
                  <a:gd name="T3" fmla="*/ 141 h 344"/>
                  <a:gd name="T4" fmla="*/ 135 w 579"/>
                  <a:gd name="T5" fmla="*/ 208 h 344"/>
                  <a:gd name="T6" fmla="*/ 247 w 579"/>
                  <a:gd name="T7" fmla="*/ 261 h 344"/>
                  <a:gd name="T8" fmla="*/ 361 w 579"/>
                  <a:gd name="T9" fmla="*/ 344 h 344"/>
                  <a:gd name="T10" fmla="*/ 579 w 579"/>
                  <a:gd name="T11" fmla="*/ 241 h 344"/>
                  <a:gd name="T12" fmla="*/ 435 w 579"/>
                  <a:gd name="T13" fmla="*/ 161 h 344"/>
                  <a:gd name="T14" fmla="*/ 319 w 579"/>
                  <a:gd name="T15" fmla="*/ 80 h 344"/>
                  <a:gd name="T16" fmla="*/ 222 w 579"/>
                  <a:gd name="T17" fmla="*/ 0 h 3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9"/>
                  <a:gd name="T28" fmla="*/ 0 h 344"/>
                  <a:gd name="T29" fmla="*/ 579 w 579"/>
                  <a:gd name="T30" fmla="*/ 344 h 3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9" h="344">
                    <a:moveTo>
                      <a:pt x="222" y="0"/>
                    </a:moveTo>
                    <a:lnTo>
                      <a:pt x="0" y="141"/>
                    </a:lnTo>
                    <a:lnTo>
                      <a:pt x="135" y="208"/>
                    </a:lnTo>
                    <a:lnTo>
                      <a:pt x="247" y="261"/>
                    </a:lnTo>
                    <a:lnTo>
                      <a:pt x="361" y="344"/>
                    </a:lnTo>
                    <a:lnTo>
                      <a:pt x="579" y="241"/>
                    </a:lnTo>
                    <a:lnTo>
                      <a:pt x="435" y="161"/>
                    </a:lnTo>
                    <a:lnTo>
                      <a:pt x="319" y="80"/>
                    </a:lnTo>
                    <a:lnTo>
                      <a:pt x="222" y="0"/>
                    </a:lnTo>
                    <a:close/>
                  </a:path>
                </a:pathLst>
              </a:custGeom>
              <a:solidFill>
                <a:srgbClr val="CAA875"/>
              </a:solidFill>
              <a:ln w="9525">
                <a:noFill/>
                <a:round/>
                <a:headEnd/>
                <a:tailEnd/>
              </a:ln>
            </p:spPr>
            <p:txBody>
              <a:bodyPr/>
              <a:lstStyle/>
              <a:p>
                <a:endParaRPr lang="en-GB" sz="1350"/>
              </a:p>
            </p:txBody>
          </p:sp>
          <p:sp>
            <p:nvSpPr>
              <p:cNvPr id="112694" name="Freeform 8"/>
              <p:cNvSpPr>
                <a:spLocks/>
              </p:cNvSpPr>
              <p:nvPr/>
            </p:nvSpPr>
            <p:spPr bwMode="auto">
              <a:xfrm>
                <a:off x="2250" y="2366"/>
                <a:ext cx="652" cy="418"/>
              </a:xfrm>
              <a:custGeom>
                <a:avLst/>
                <a:gdLst>
                  <a:gd name="T0" fmla="*/ 0 w 652"/>
                  <a:gd name="T1" fmla="*/ 305 h 418"/>
                  <a:gd name="T2" fmla="*/ 179 w 652"/>
                  <a:gd name="T3" fmla="*/ 192 h 418"/>
                  <a:gd name="T4" fmla="*/ 307 w 652"/>
                  <a:gd name="T5" fmla="*/ 124 h 418"/>
                  <a:gd name="T6" fmla="*/ 400 w 652"/>
                  <a:gd name="T7" fmla="*/ 52 h 418"/>
                  <a:gd name="T8" fmla="*/ 466 w 652"/>
                  <a:gd name="T9" fmla="*/ 0 h 418"/>
                  <a:gd name="T10" fmla="*/ 604 w 652"/>
                  <a:gd name="T11" fmla="*/ 54 h 418"/>
                  <a:gd name="T12" fmla="*/ 652 w 652"/>
                  <a:gd name="T13" fmla="*/ 78 h 418"/>
                  <a:gd name="T14" fmla="*/ 584 w 652"/>
                  <a:gd name="T15" fmla="*/ 146 h 418"/>
                  <a:gd name="T16" fmla="*/ 458 w 652"/>
                  <a:gd name="T17" fmla="*/ 224 h 418"/>
                  <a:gd name="T18" fmla="*/ 340 w 652"/>
                  <a:gd name="T19" fmla="*/ 296 h 418"/>
                  <a:gd name="T20" fmla="*/ 238 w 652"/>
                  <a:gd name="T21" fmla="*/ 376 h 418"/>
                  <a:gd name="T22" fmla="*/ 179 w 652"/>
                  <a:gd name="T23" fmla="*/ 418 h 418"/>
                  <a:gd name="T24" fmla="*/ 13 w 652"/>
                  <a:gd name="T25" fmla="*/ 331 h 418"/>
                  <a:gd name="T26" fmla="*/ 0 w 652"/>
                  <a:gd name="T27" fmla="*/ 305 h 4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52"/>
                  <a:gd name="T43" fmla="*/ 0 h 418"/>
                  <a:gd name="T44" fmla="*/ 652 w 652"/>
                  <a:gd name="T45" fmla="*/ 418 h 4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52" h="418">
                    <a:moveTo>
                      <a:pt x="0" y="305"/>
                    </a:moveTo>
                    <a:lnTo>
                      <a:pt x="179" y="192"/>
                    </a:lnTo>
                    <a:lnTo>
                      <a:pt x="307" y="124"/>
                    </a:lnTo>
                    <a:lnTo>
                      <a:pt x="400" y="52"/>
                    </a:lnTo>
                    <a:lnTo>
                      <a:pt x="466" y="0"/>
                    </a:lnTo>
                    <a:lnTo>
                      <a:pt x="604" y="54"/>
                    </a:lnTo>
                    <a:lnTo>
                      <a:pt x="652" y="78"/>
                    </a:lnTo>
                    <a:lnTo>
                      <a:pt x="584" y="146"/>
                    </a:lnTo>
                    <a:lnTo>
                      <a:pt x="458" y="224"/>
                    </a:lnTo>
                    <a:lnTo>
                      <a:pt x="340" y="296"/>
                    </a:lnTo>
                    <a:lnTo>
                      <a:pt x="238" y="376"/>
                    </a:lnTo>
                    <a:lnTo>
                      <a:pt x="179" y="418"/>
                    </a:lnTo>
                    <a:lnTo>
                      <a:pt x="13" y="331"/>
                    </a:lnTo>
                    <a:lnTo>
                      <a:pt x="0" y="305"/>
                    </a:lnTo>
                    <a:close/>
                  </a:path>
                </a:pathLst>
              </a:custGeom>
              <a:solidFill>
                <a:srgbClr val="CAA875"/>
              </a:solidFill>
              <a:ln w="9525">
                <a:noFill/>
                <a:round/>
                <a:headEnd/>
                <a:tailEnd/>
              </a:ln>
            </p:spPr>
            <p:txBody>
              <a:bodyPr/>
              <a:lstStyle/>
              <a:p>
                <a:endParaRPr lang="en-GB" sz="1350"/>
              </a:p>
            </p:txBody>
          </p:sp>
          <p:sp>
            <p:nvSpPr>
              <p:cNvPr id="112695" name="Freeform 9"/>
              <p:cNvSpPr>
                <a:spLocks/>
              </p:cNvSpPr>
              <p:nvPr/>
            </p:nvSpPr>
            <p:spPr bwMode="auto">
              <a:xfrm>
                <a:off x="1763" y="2182"/>
                <a:ext cx="676" cy="245"/>
              </a:xfrm>
              <a:custGeom>
                <a:avLst/>
                <a:gdLst>
                  <a:gd name="T0" fmla="*/ 133 w 676"/>
                  <a:gd name="T1" fmla="*/ 245 h 245"/>
                  <a:gd name="T2" fmla="*/ 323 w 676"/>
                  <a:gd name="T3" fmla="*/ 150 h 245"/>
                  <a:gd name="T4" fmla="*/ 497 w 676"/>
                  <a:gd name="T5" fmla="*/ 73 h 245"/>
                  <a:gd name="T6" fmla="*/ 676 w 676"/>
                  <a:gd name="T7" fmla="*/ 7 h 245"/>
                  <a:gd name="T8" fmla="*/ 491 w 676"/>
                  <a:gd name="T9" fmla="*/ 0 h 245"/>
                  <a:gd name="T10" fmla="*/ 397 w 676"/>
                  <a:gd name="T11" fmla="*/ 38 h 245"/>
                  <a:gd name="T12" fmla="*/ 225 w 676"/>
                  <a:gd name="T13" fmla="*/ 93 h 245"/>
                  <a:gd name="T14" fmla="*/ 124 w 676"/>
                  <a:gd name="T15" fmla="*/ 134 h 245"/>
                  <a:gd name="T16" fmla="*/ 0 w 676"/>
                  <a:gd name="T17" fmla="*/ 208 h 245"/>
                  <a:gd name="T18" fmla="*/ 133 w 676"/>
                  <a:gd name="T19" fmla="*/ 245 h 2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6"/>
                  <a:gd name="T31" fmla="*/ 0 h 245"/>
                  <a:gd name="T32" fmla="*/ 676 w 676"/>
                  <a:gd name="T33" fmla="*/ 245 h 2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6" h="245">
                    <a:moveTo>
                      <a:pt x="133" y="245"/>
                    </a:moveTo>
                    <a:lnTo>
                      <a:pt x="323" y="150"/>
                    </a:lnTo>
                    <a:lnTo>
                      <a:pt x="497" y="73"/>
                    </a:lnTo>
                    <a:lnTo>
                      <a:pt x="676" y="7"/>
                    </a:lnTo>
                    <a:lnTo>
                      <a:pt x="491" y="0"/>
                    </a:lnTo>
                    <a:lnTo>
                      <a:pt x="397" y="38"/>
                    </a:lnTo>
                    <a:lnTo>
                      <a:pt x="225" y="93"/>
                    </a:lnTo>
                    <a:lnTo>
                      <a:pt x="124" y="134"/>
                    </a:lnTo>
                    <a:lnTo>
                      <a:pt x="0" y="208"/>
                    </a:lnTo>
                    <a:lnTo>
                      <a:pt x="133" y="245"/>
                    </a:lnTo>
                    <a:close/>
                  </a:path>
                </a:pathLst>
              </a:custGeom>
              <a:solidFill>
                <a:srgbClr val="CAA875"/>
              </a:solidFill>
              <a:ln w="9525">
                <a:noFill/>
                <a:round/>
                <a:headEnd/>
                <a:tailEnd/>
              </a:ln>
            </p:spPr>
            <p:txBody>
              <a:bodyPr/>
              <a:lstStyle/>
              <a:p>
                <a:endParaRPr lang="en-GB" sz="1350"/>
              </a:p>
            </p:txBody>
          </p:sp>
          <p:sp>
            <p:nvSpPr>
              <p:cNvPr id="112696" name="Freeform 10"/>
              <p:cNvSpPr>
                <a:spLocks/>
              </p:cNvSpPr>
              <p:nvPr/>
            </p:nvSpPr>
            <p:spPr bwMode="auto">
              <a:xfrm>
                <a:off x="2439" y="2092"/>
                <a:ext cx="404" cy="286"/>
              </a:xfrm>
              <a:custGeom>
                <a:avLst/>
                <a:gdLst>
                  <a:gd name="T0" fmla="*/ 0 w 404"/>
                  <a:gd name="T1" fmla="*/ 107 h 286"/>
                  <a:gd name="T2" fmla="*/ 161 w 404"/>
                  <a:gd name="T3" fmla="*/ 208 h 286"/>
                  <a:gd name="T4" fmla="*/ 275 w 404"/>
                  <a:gd name="T5" fmla="*/ 286 h 286"/>
                  <a:gd name="T6" fmla="*/ 404 w 404"/>
                  <a:gd name="T7" fmla="*/ 199 h 286"/>
                  <a:gd name="T8" fmla="*/ 189 w 404"/>
                  <a:gd name="T9" fmla="*/ 78 h 286"/>
                  <a:gd name="T10" fmla="*/ 66 w 404"/>
                  <a:gd name="T11" fmla="*/ 0 h 286"/>
                  <a:gd name="T12" fmla="*/ 0 w 404"/>
                  <a:gd name="T13" fmla="*/ 107 h 286"/>
                  <a:gd name="T14" fmla="*/ 0 60000 65536"/>
                  <a:gd name="T15" fmla="*/ 0 60000 65536"/>
                  <a:gd name="T16" fmla="*/ 0 60000 65536"/>
                  <a:gd name="T17" fmla="*/ 0 60000 65536"/>
                  <a:gd name="T18" fmla="*/ 0 60000 65536"/>
                  <a:gd name="T19" fmla="*/ 0 60000 65536"/>
                  <a:gd name="T20" fmla="*/ 0 60000 65536"/>
                  <a:gd name="T21" fmla="*/ 0 w 404"/>
                  <a:gd name="T22" fmla="*/ 0 h 286"/>
                  <a:gd name="T23" fmla="*/ 404 w 404"/>
                  <a:gd name="T24" fmla="*/ 286 h 2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4" h="286">
                    <a:moveTo>
                      <a:pt x="0" y="107"/>
                    </a:moveTo>
                    <a:lnTo>
                      <a:pt x="161" y="208"/>
                    </a:lnTo>
                    <a:lnTo>
                      <a:pt x="275" y="286"/>
                    </a:lnTo>
                    <a:lnTo>
                      <a:pt x="404" y="199"/>
                    </a:lnTo>
                    <a:lnTo>
                      <a:pt x="189" y="78"/>
                    </a:lnTo>
                    <a:lnTo>
                      <a:pt x="66" y="0"/>
                    </a:lnTo>
                    <a:lnTo>
                      <a:pt x="0" y="107"/>
                    </a:lnTo>
                    <a:close/>
                  </a:path>
                </a:pathLst>
              </a:custGeom>
              <a:solidFill>
                <a:srgbClr val="CAA875"/>
              </a:solidFill>
              <a:ln w="9525">
                <a:noFill/>
                <a:round/>
                <a:headEnd/>
                <a:tailEnd/>
              </a:ln>
            </p:spPr>
            <p:txBody>
              <a:bodyPr/>
              <a:lstStyle/>
              <a:p>
                <a:endParaRPr lang="en-GB" sz="1350"/>
              </a:p>
            </p:txBody>
          </p:sp>
          <p:sp>
            <p:nvSpPr>
              <p:cNvPr id="112697" name="Freeform 11"/>
              <p:cNvSpPr>
                <a:spLocks/>
              </p:cNvSpPr>
              <p:nvPr/>
            </p:nvSpPr>
            <p:spPr bwMode="auto">
              <a:xfrm>
                <a:off x="1880" y="2194"/>
                <a:ext cx="843" cy="481"/>
              </a:xfrm>
              <a:custGeom>
                <a:avLst/>
                <a:gdLst>
                  <a:gd name="T0" fmla="*/ 24 w 843"/>
                  <a:gd name="T1" fmla="*/ 235 h 481"/>
                  <a:gd name="T2" fmla="*/ 118 w 843"/>
                  <a:gd name="T3" fmla="*/ 328 h 481"/>
                  <a:gd name="T4" fmla="*/ 248 w 843"/>
                  <a:gd name="T5" fmla="*/ 413 h 481"/>
                  <a:gd name="T6" fmla="*/ 367 w 843"/>
                  <a:gd name="T7" fmla="*/ 481 h 481"/>
                  <a:gd name="T8" fmla="*/ 508 w 843"/>
                  <a:gd name="T9" fmla="*/ 402 h 481"/>
                  <a:gd name="T10" fmla="*/ 587 w 843"/>
                  <a:gd name="T11" fmla="*/ 348 h 481"/>
                  <a:gd name="T12" fmla="*/ 698 w 843"/>
                  <a:gd name="T13" fmla="*/ 293 h 481"/>
                  <a:gd name="T14" fmla="*/ 843 w 843"/>
                  <a:gd name="T15" fmla="*/ 168 h 481"/>
                  <a:gd name="T16" fmla="*/ 618 w 843"/>
                  <a:gd name="T17" fmla="*/ 42 h 481"/>
                  <a:gd name="T18" fmla="*/ 546 w 843"/>
                  <a:gd name="T19" fmla="*/ 0 h 481"/>
                  <a:gd name="T20" fmla="*/ 310 w 843"/>
                  <a:gd name="T21" fmla="*/ 89 h 481"/>
                  <a:gd name="T22" fmla="*/ 138 w 843"/>
                  <a:gd name="T23" fmla="*/ 162 h 481"/>
                  <a:gd name="T24" fmla="*/ 0 w 843"/>
                  <a:gd name="T25" fmla="*/ 233 h 481"/>
                  <a:gd name="T26" fmla="*/ 24 w 843"/>
                  <a:gd name="T27" fmla="*/ 235 h 48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3"/>
                  <a:gd name="T43" fmla="*/ 0 h 481"/>
                  <a:gd name="T44" fmla="*/ 843 w 843"/>
                  <a:gd name="T45" fmla="*/ 481 h 48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3" h="481">
                    <a:moveTo>
                      <a:pt x="24" y="235"/>
                    </a:moveTo>
                    <a:lnTo>
                      <a:pt x="118" y="328"/>
                    </a:lnTo>
                    <a:lnTo>
                      <a:pt x="248" y="413"/>
                    </a:lnTo>
                    <a:lnTo>
                      <a:pt x="367" y="481"/>
                    </a:lnTo>
                    <a:lnTo>
                      <a:pt x="508" y="402"/>
                    </a:lnTo>
                    <a:lnTo>
                      <a:pt x="587" y="348"/>
                    </a:lnTo>
                    <a:lnTo>
                      <a:pt x="698" y="293"/>
                    </a:lnTo>
                    <a:lnTo>
                      <a:pt x="843" y="168"/>
                    </a:lnTo>
                    <a:lnTo>
                      <a:pt x="618" y="42"/>
                    </a:lnTo>
                    <a:lnTo>
                      <a:pt x="546" y="0"/>
                    </a:lnTo>
                    <a:lnTo>
                      <a:pt x="310" y="89"/>
                    </a:lnTo>
                    <a:lnTo>
                      <a:pt x="138" y="162"/>
                    </a:lnTo>
                    <a:lnTo>
                      <a:pt x="0" y="233"/>
                    </a:lnTo>
                    <a:lnTo>
                      <a:pt x="24" y="235"/>
                    </a:lnTo>
                    <a:close/>
                  </a:path>
                </a:pathLst>
              </a:custGeom>
              <a:solidFill>
                <a:srgbClr val="AC8242"/>
              </a:solidFill>
              <a:ln w="9525">
                <a:noFill/>
                <a:round/>
                <a:headEnd/>
                <a:tailEnd/>
              </a:ln>
            </p:spPr>
            <p:txBody>
              <a:bodyPr/>
              <a:lstStyle/>
              <a:p>
                <a:endParaRPr lang="en-GB" sz="1350"/>
              </a:p>
            </p:txBody>
          </p:sp>
        </p:grpSp>
        <p:sp>
          <p:nvSpPr>
            <p:cNvPr id="112685" name="Freeform 12"/>
            <p:cNvSpPr>
              <a:spLocks/>
            </p:cNvSpPr>
            <p:nvPr/>
          </p:nvSpPr>
          <p:spPr bwMode="auto">
            <a:xfrm>
              <a:off x="2434" y="2077"/>
              <a:ext cx="421" cy="307"/>
            </a:xfrm>
            <a:custGeom>
              <a:avLst/>
              <a:gdLst>
                <a:gd name="T0" fmla="*/ 22 w 421"/>
                <a:gd name="T1" fmla="*/ 107 h 307"/>
                <a:gd name="T2" fmla="*/ 80 w 421"/>
                <a:gd name="T3" fmla="*/ 34 h 307"/>
                <a:gd name="T4" fmla="*/ 290 w 421"/>
                <a:gd name="T5" fmla="*/ 154 h 307"/>
                <a:gd name="T6" fmla="*/ 382 w 421"/>
                <a:gd name="T7" fmla="*/ 212 h 307"/>
                <a:gd name="T8" fmla="*/ 263 w 421"/>
                <a:gd name="T9" fmla="*/ 287 h 307"/>
                <a:gd name="T10" fmla="*/ 270 w 421"/>
                <a:gd name="T11" fmla="*/ 305 h 307"/>
                <a:gd name="T12" fmla="*/ 281 w 421"/>
                <a:gd name="T13" fmla="*/ 307 h 307"/>
                <a:gd name="T14" fmla="*/ 421 w 421"/>
                <a:gd name="T15" fmla="*/ 214 h 307"/>
                <a:gd name="T16" fmla="*/ 403 w 421"/>
                <a:gd name="T17" fmla="*/ 188 h 307"/>
                <a:gd name="T18" fmla="*/ 247 w 421"/>
                <a:gd name="T19" fmla="*/ 107 h 307"/>
                <a:gd name="T20" fmla="*/ 73 w 421"/>
                <a:gd name="T21" fmla="*/ 0 h 307"/>
                <a:gd name="T22" fmla="*/ 53 w 421"/>
                <a:gd name="T23" fmla="*/ 21 h 307"/>
                <a:gd name="T24" fmla="*/ 0 w 421"/>
                <a:gd name="T25" fmla="*/ 112 h 307"/>
                <a:gd name="T26" fmla="*/ 22 w 421"/>
                <a:gd name="T27" fmla="*/ 107 h 3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21"/>
                <a:gd name="T43" fmla="*/ 0 h 307"/>
                <a:gd name="T44" fmla="*/ 421 w 421"/>
                <a:gd name="T45" fmla="*/ 307 h 3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21" h="307">
                  <a:moveTo>
                    <a:pt x="22" y="107"/>
                  </a:moveTo>
                  <a:lnTo>
                    <a:pt x="80" y="34"/>
                  </a:lnTo>
                  <a:lnTo>
                    <a:pt x="290" y="154"/>
                  </a:lnTo>
                  <a:lnTo>
                    <a:pt x="382" y="212"/>
                  </a:lnTo>
                  <a:lnTo>
                    <a:pt x="263" y="287"/>
                  </a:lnTo>
                  <a:lnTo>
                    <a:pt x="270" y="305"/>
                  </a:lnTo>
                  <a:lnTo>
                    <a:pt x="281" y="307"/>
                  </a:lnTo>
                  <a:lnTo>
                    <a:pt x="421" y="214"/>
                  </a:lnTo>
                  <a:lnTo>
                    <a:pt x="403" y="188"/>
                  </a:lnTo>
                  <a:lnTo>
                    <a:pt x="247" y="107"/>
                  </a:lnTo>
                  <a:lnTo>
                    <a:pt x="73" y="0"/>
                  </a:lnTo>
                  <a:lnTo>
                    <a:pt x="53" y="21"/>
                  </a:lnTo>
                  <a:lnTo>
                    <a:pt x="0" y="112"/>
                  </a:lnTo>
                  <a:lnTo>
                    <a:pt x="22" y="107"/>
                  </a:lnTo>
                  <a:close/>
                </a:path>
              </a:pathLst>
            </a:custGeom>
            <a:solidFill>
              <a:srgbClr val="000000"/>
            </a:solidFill>
            <a:ln w="9525">
              <a:noFill/>
              <a:round/>
              <a:headEnd/>
              <a:tailEnd/>
            </a:ln>
          </p:spPr>
          <p:txBody>
            <a:bodyPr/>
            <a:lstStyle/>
            <a:p>
              <a:endParaRPr lang="en-GB" sz="1350"/>
            </a:p>
          </p:txBody>
        </p:sp>
        <p:sp>
          <p:nvSpPr>
            <p:cNvPr id="112686" name="Freeform 13"/>
            <p:cNvSpPr>
              <a:spLocks/>
            </p:cNvSpPr>
            <p:nvPr/>
          </p:nvSpPr>
          <p:spPr bwMode="auto">
            <a:xfrm>
              <a:off x="1742" y="2174"/>
              <a:ext cx="697" cy="258"/>
            </a:xfrm>
            <a:custGeom>
              <a:avLst/>
              <a:gdLst>
                <a:gd name="T0" fmla="*/ 697 w 697"/>
                <a:gd name="T1" fmla="*/ 13 h 258"/>
                <a:gd name="T2" fmla="*/ 525 w 697"/>
                <a:gd name="T3" fmla="*/ 0 h 258"/>
                <a:gd name="T4" fmla="*/ 300 w 697"/>
                <a:gd name="T5" fmla="*/ 73 h 258"/>
                <a:gd name="T6" fmla="*/ 152 w 697"/>
                <a:gd name="T7" fmla="*/ 128 h 258"/>
                <a:gd name="T8" fmla="*/ 39 w 697"/>
                <a:gd name="T9" fmla="*/ 190 h 258"/>
                <a:gd name="T10" fmla="*/ 0 w 697"/>
                <a:gd name="T11" fmla="*/ 217 h 258"/>
                <a:gd name="T12" fmla="*/ 9 w 697"/>
                <a:gd name="T13" fmla="*/ 224 h 258"/>
                <a:gd name="T14" fmla="*/ 139 w 697"/>
                <a:gd name="T15" fmla="*/ 258 h 258"/>
                <a:gd name="T16" fmla="*/ 152 w 697"/>
                <a:gd name="T17" fmla="*/ 242 h 258"/>
                <a:gd name="T18" fmla="*/ 42 w 697"/>
                <a:gd name="T19" fmla="*/ 210 h 258"/>
                <a:gd name="T20" fmla="*/ 118 w 697"/>
                <a:gd name="T21" fmla="*/ 164 h 258"/>
                <a:gd name="T22" fmla="*/ 194 w 697"/>
                <a:gd name="T23" fmla="*/ 130 h 258"/>
                <a:gd name="T24" fmla="*/ 320 w 697"/>
                <a:gd name="T25" fmla="*/ 88 h 258"/>
                <a:gd name="T26" fmla="*/ 464 w 697"/>
                <a:gd name="T27" fmla="*/ 42 h 258"/>
                <a:gd name="T28" fmla="*/ 523 w 697"/>
                <a:gd name="T29" fmla="*/ 16 h 258"/>
                <a:gd name="T30" fmla="*/ 668 w 697"/>
                <a:gd name="T31" fmla="*/ 22 h 258"/>
                <a:gd name="T32" fmla="*/ 697 w 697"/>
                <a:gd name="T33" fmla="*/ 13 h 2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97"/>
                <a:gd name="T52" fmla="*/ 0 h 258"/>
                <a:gd name="T53" fmla="*/ 697 w 697"/>
                <a:gd name="T54" fmla="*/ 258 h 2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97" h="258">
                  <a:moveTo>
                    <a:pt x="697" y="13"/>
                  </a:moveTo>
                  <a:lnTo>
                    <a:pt x="525" y="0"/>
                  </a:lnTo>
                  <a:lnTo>
                    <a:pt x="300" y="73"/>
                  </a:lnTo>
                  <a:lnTo>
                    <a:pt x="152" y="128"/>
                  </a:lnTo>
                  <a:lnTo>
                    <a:pt x="39" y="190"/>
                  </a:lnTo>
                  <a:lnTo>
                    <a:pt x="0" y="217"/>
                  </a:lnTo>
                  <a:lnTo>
                    <a:pt x="9" y="224"/>
                  </a:lnTo>
                  <a:lnTo>
                    <a:pt x="139" y="258"/>
                  </a:lnTo>
                  <a:lnTo>
                    <a:pt x="152" y="242"/>
                  </a:lnTo>
                  <a:lnTo>
                    <a:pt x="42" y="210"/>
                  </a:lnTo>
                  <a:lnTo>
                    <a:pt x="118" y="164"/>
                  </a:lnTo>
                  <a:lnTo>
                    <a:pt x="194" y="130"/>
                  </a:lnTo>
                  <a:lnTo>
                    <a:pt x="320" y="88"/>
                  </a:lnTo>
                  <a:lnTo>
                    <a:pt x="464" y="42"/>
                  </a:lnTo>
                  <a:lnTo>
                    <a:pt x="523" y="16"/>
                  </a:lnTo>
                  <a:lnTo>
                    <a:pt x="668" y="22"/>
                  </a:lnTo>
                  <a:lnTo>
                    <a:pt x="697" y="13"/>
                  </a:lnTo>
                  <a:close/>
                </a:path>
              </a:pathLst>
            </a:custGeom>
            <a:solidFill>
              <a:srgbClr val="000000"/>
            </a:solidFill>
            <a:ln w="9525">
              <a:noFill/>
              <a:round/>
              <a:headEnd/>
              <a:tailEnd/>
            </a:ln>
          </p:spPr>
          <p:txBody>
            <a:bodyPr/>
            <a:lstStyle/>
            <a:p>
              <a:endParaRPr lang="en-GB" sz="1350"/>
            </a:p>
          </p:txBody>
        </p:sp>
        <p:sp>
          <p:nvSpPr>
            <p:cNvPr id="112687" name="Freeform 14"/>
            <p:cNvSpPr>
              <a:spLocks/>
            </p:cNvSpPr>
            <p:nvPr/>
          </p:nvSpPr>
          <p:spPr bwMode="auto">
            <a:xfrm>
              <a:off x="1650" y="2419"/>
              <a:ext cx="596" cy="359"/>
            </a:xfrm>
            <a:custGeom>
              <a:avLst/>
              <a:gdLst>
                <a:gd name="T0" fmla="*/ 231 w 596"/>
                <a:gd name="T1" fmla="*/ 0 h 359"/>
                <a:gd name="T2" fmla="*/ 111 w 596"/>
                <a:gd name="T3" fmla="*/ 84 h 359"/>
                <a:gd name="T4" fmla="*/ 0 w 596"/>
                <a:gd name="T5" fmla="*/ 139 h 359"/>
                <a:gd name="T6" fmla="*/ 20 w 596"/>
                <a:gd name="T7" fmla="*/ 164 h 359"/>
                <a:gd name="T8" fmla="*/ 240 w 596"/>
                <a:gd name="T9" fmla="*/ 263 h 359"/>
                <a:gd name="T10" fmla="*/ 363 w 596"/>
                <a:gd name="T11" fmla="*/ 357 h 359"/>
                <a:gd name="T12" fmla="*/ 383 w 596"/>
                <a:gd name="T13" fmla="*/ 359 h 359"/>
                <a:gd name="T14" fmla="*/ 596 w 596"/>
                <a:gd name="T15" fmla="*/ 265 h 359"/>
                <a:gd name="T16" fmla="*/ 585 w 596"/>
                <a:gd name="T17" fmla="*/ 243 h 359"/>
                <a:gd name="T18" fmla="*/ 383 w 596"/>
                <a:gd name="T19" fmla="*/ 337 h 359"/>
                <a:gd name="T20" fmla="*/ 343 w 596"/>
                <a:gd name="T21" fmla="*/ 313 h 359"/>
                <a:gd name="T22" fmla="*/ 253 w 596"/>
                <a:gd name="T23" fmla="*/ 250 h 359"/>
                <a:gd name="T24" fmla="*/ 197 w 596"/>
                <a:gd name="T25" fmla="*/ 224 h 359"/>
                <a:gd name="T26" fmla="*/ 124 w 596"/>
                <a:gd name="T27" fmla="*/ 186 h 359"/>
                <a:gd name="T28" fmla="*/ 33 w 596"/>
                <a:gd name="T29" fmla="*/ 145 h 359"/>
                <a:gd name="T30" fmla="*/ 240 w 596"/>
                <a:gd name="T31" fmla="*/ 33 h 359"/>
                <a:gd name="T32" fmla="*/ 231 w 596"/>
                <a:gd name="T33" fmla="*/ 0 h 3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96"/>
                <a:gd name="T52" fmla="*/ 0 h 359"/>
                <a:gd name="T53" fmla="*/ 596 w 596"/>
                <a:gd name="T54" fmla="*/ 359 h 3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96" h="359">
                  <a:moveTo>
                    <a:pt x="231" y="0"/>
                  </a:moveTo>
                  <a:lnTo>
                    <a:pt x="111" y="84"/>
                  </a:lnTo>
                  <a:lnTo>
                    <a:pt x="0" y="139"/>
                  </a:lnTo>
                  <a:lnTo>
                    <a:pt x="20" y="164"/>
                  </a:lnTo>
                  <a:lnTo>
                    <a:pt x="240" y="263"/>
                  </a:lnTo>
                  <a:lnTo>
                    <a:pt x="363" y="357"/>
                  </a:lnTo>
                  <a:lnTo>
                    <a:pt x="383" y="359"/>
                  </a:lnTo>
                  <a:lnTo>
                    <a:pt x="596" y="265"/>
                  </a:lnTo>
                  <a:lnTo>
                    <a:pt x="585" y="243"/>
                  </a:lnTo>
                  <a:lnTo>
                    <a:pt x="383" y="337"/>
                  </a:lnTo>
                  <a:lnTo>
                    <a:pt x="343" y="313"/>
                  </a:lnTo>
                  <a:lnTo>
                    <a:pt x="253" y="250"/>
                  </a:lnTo>
                  <a:lnTo>
                    <a:pt x="197" y="224"/>
                  </a:lnTo>
                  <a:lnTo>
                    <a:pt x="124" y="186"/>
                  </a:lnTo>
                  <a:lnTo>
                    <a:pt x="33" y="145"/>
                  </a:lnTo>
                  <a:lnTo>
                    <a:pt x="240" y="33"/>
                  </a:lnTo>
                  <a:lnTo>
                    <a:pt x="231" y="0"/>
                  </a:lnTo>
                  <a:close/>
                </a:path>
              </a:pathLst>
            </a:custGeom>
            <a:solidFill>
              <a:srgbClr val="000000"/>
            </a:solidFill>
            <a:ln w="9525">
              <a:noFill/>
              <a:round/>
              <a:headEnd/>
              <a:tailEnd/>
            </a:ln>
          </p:spPr>
          <p:txBody>
            <a:bodyPr/>
            <a:lstStyle/>
            <a:p>
              <a:endParaRPr lang="en-GB" sz="1350"/>
            </a:p>
          </p:txBody>
        </p:sp>
        <p:sp>
          <p:nvSpPr>
            <p:cNvPr id="112688" name="Freeform 15"/>
            <p:cNvSpPr>
              <a:spLocks/>
            </p:cNvSpPr>
            <p:nvPr/>
          </p:nvSpPr>
          <p:spPr bwMode="auto">
            <a:xfrm>
              <a:off x="2224" y="2366"/>
              <a:ext cx="691" cy="436"/>
            </a:xfrm>
            <a:custGeom>
              <a:avLst/>
              <a:gdLst>
                <a:gd name="T0" fmla="*/ 35 w 691"/>
                <a:gd name="T1" fmla="*/ 312 h 436"/>
                <a:gd name="T2" fmla="*/ 212 w 691"/>
                <a:gd name="T3" fmla="*/ 392 h 436"/>
                <a:gd name="T4" fmla="*/ 325 w 691"/>
                <a:gd name="T5" fmla="*/ 312 h 436"/>
                <a:gd name="T6" fmla="*/ 419 w 691"/>
                <a:gd name="T7" fmla="*/ 246 h 436"/>
                <a:gd name="T8" fmla="*/ 525 w 691"/>
                <a:gd name="T9" fmla="*/ 183 h 436"/>
                <a:gd name="T10" fmla="*/ 619 w 691"/>
                <a:gd name="T11" fmla="*/ 120 h 436"/>
                <a:gd name="T12" fmla="*/ 656 w 691"/>
                <a:gd name="T13" fmla="*/ 74 h 436"/>
                <a:gd name="T14" fmla="*/ 545 w 691"/>
                <a:gd name="T15" fmla="*/ 37 h 436"/>
                <a:gd name="T16" fmla="*/ 471 w 691"/>
                <a:gd name="T17" fmla="*/ 18 h 436"/>
                <a:gd name="T18" fmla="*/ 484 w 691"/>
                <a:gd name="T19" fmla="*/ 0 h 436"/>
                <a:gd name="T20" fmla="*/ 563 w 691"/>
                <a:gd name="T21" fmla="*/ 20 h 436"/>
                <a:gd name="T22" fmla="*/ 638 w 691"/>
                <a:gd name="T23" fmla="*/ 47 h 436"/>
                <a:gd name="T24" fmla="*/ 691 w 691"/>
                <a:gd name="T25" fmla="*/ 74 h 436"/>
                <a:gd name="T26" fmla="*/ 645 w 691"/>
                <a:gd name="T27" fmla="*/ 126 h 436"/>
                <a:gd name="T28" fmla="*/ 598 w 691"/>
                <a:gd name="T29" fmla="*/ 164 h 436"/>
                <a:gd name="T30" fmla="*/ 532 w 691"/>
                <a:gd name="T31" fmla="*/ 204 h 436"/>
                <a:gd name="T32" fmla="*/ 471 w 691"/>
                <a:gd name="T33" fmla="*/ 239 h 436"/>
                <a:gd name="T34" fmla="*/ 397 w 691"/>
                <a:gd name="T35" fmla="*/ 286 h 436"/>
                <a:gd name="T36" fmla="*/ 338 w 691"/>
                <a:gd name="T37" fmla="*/ 329 h 436"/>
                <a:gd name="T38" fmla="*/ 280 w 691"/>
                <a:gd name="T39" fmla="*/ 372 h 436"/>
                <a:gd name="T40" fmla="*/ 205 w 691"/>
                <a:gd name="T41" fmla="*/ 436 h 436"/>
                <a:gd name="T42" fmla="*/ 0 w 691"/>
                <a:gd name="T43" fmla="*/ 316 h 436"/>
                <a:gd name="T44" fmla="*/ 35 w 691"/>
                <a:gd name="T45" fmla="*/ 312 h 4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91"/>
                <a:gd name="T70" fmla="*/ 0 h 436"/>
                <a:gd name="T71" fmla="*/ 691 w 691"/>
                <a:gd name="T72" fmla="*/ 436 h 4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91" h="436">
                  <a:moveTo>
                    <a:pt x="35" y="312"/>
                  </a:moveTo>
                  <a:lnTo>
                    <a:pt x="212" y="392"/>
                  </a:lnTo>
                  <a:lnTo>
                    <a:pt x="325" y="312"/>
                  </a:lnTo>
                  <a:lnTo>
                    <a:pt x="419" y="246"/>
                  </a:lnTo>
                  <a:lnTo>
                    <a:pt x="525" y="183"/>
                  </a:lnTo>
                  <a:lnTo>
                    <a:pt x="619" y="120"/>
                  </a:lnTo>
                  <a:lnTo>
                    <a:pt x="656" y="74"/>
                  </a:lnTo>
                  <a:lnTo>
                    <a:pt x="545" y="37"/>
                  </a:lnTo>
                  <a:lnTo>
                    <a:pt x="471" y="18"/>
                  </a:lnTo>
                  <a:lnTo>
                    <a:pt x="484" y="0"/>
                  </a:lnTo>
                  <a:lnTo>
                    <a:pt x="563" y="20"/>
                  </a:lnTo>
                  <a:lnTo>
                    <a:pt x="638" y="47"/>
                  </a:lnTo>
                  <a:lnTo>
                    <a:pt x="691" y="74"/>
                  </a:lnTo>
                  <a:lnTo>
                    <a:pt x="645" y="126"/>
                  </a:lnTo>
                  <a:lnTo>
                    <a:pt x="598" y="164"/>
                  </a:lnTo>
                  <a:lnTo>
                    <a:pt x="532" y="204"/>
                  </a:lnTo>
                  <a:lnTo>
                    <a:pt x="471" y="239"/>
                  </a:lnTo>
                  <a:lnTo>
                    <a:pt x="397" y="286"/>
                  </a:lnTo>
                  <a:lnTo>
                    <a:pt x="338" y="329"/>
                  </a:lnTo>
                  <a:lnTo>
                    <a:pt x="280" y="372"/>
                  </a:lnTo>
                  <a:lnTo>
                    <a:pt x="205" y="436"/>
                  </a:lnTo>
                  <a:lnTo>
                    <a:pt x="0" y="316"/>
                  </a:lnTo>
                  <a:lnTo>
                    <a:pt x="35" y="312"/>
                  </a:lnTo>
                  <a:close/>
                </a:path>
              </a:pathLst>
            </a:custGeom>
            <a:solidFill>
              <a:srgbClr val="000000"/>
            </a:solidFill>
            <a:ln w="9525">
              <a:noFill/>
              <a:round/>
              <a:headEnd/>
              <a:tailEnd/>
            </a:ln>
          </p:spPr>
          <p:txBody>
            <a:bodyPr/>
            <a:lstStyle/>
            <a:p>
              <a:endParaRPr lang="en-GB" sz="1350"/>
            </a:p>
          </p:txBody>
        </p:sp>
        <p:sp>
          <p:nvSpPr>
            <p:cNvPr id="112689" name="Freeform 16"/>
            <p:cNvSpPr>
              <a:spLocks/>
            </p:cNvSpPr>
            <p:nvPr/>
          </p:nvSpPr>
          <p:spPr bwMode="auto">
            <a:xfrm>
              <a:off x="1873" y="2175"/>
              <a:ext cx="853" cy="513"/>
            </a:xfrm>
            <a:custGeom>
              <a:avLst/>
              <a:gdLst>
                <a:gd name="T0" fmla="*/ 27 w 853"/>
                <a:gd name="T1" fmla="*/ 247 h 513"/>
                <a:gd name="T2" fmla="*/ 137 w 853"/>
                <a:gd name="T3" fmla="*/ 333 h 513"/>
                <a:gd name="T4" fmla="*/ 262 w 853"/>
                <a:gd name="T5" fmla="*/ 420 h 513"/>
                <a:gd name="T6" fmla="*/ 371 w 853"/>
                <a:gd name="T7" fmla="*/ 484 h 513"/>
                <a:gd name="T8" fmla="*/ 474 w 853"/>
                <a:gd name="T9" fmla="*/ 431 h 513"/>
                <a:gd name="T10" fmla="*/ 556 w 853"/>
                <a:gd name="T11" fmla="*/ 371 h 513"/>
                <a:gd name="T12" fmla="*/ 681 w 853"/>
                <a:gd name="T13" fmla="*/ 307 h 513"/>
                <a:gd name="T14" fmla="*/ 825 w 853"/>
                <a:gd name="T15" fmla="*/ 200 h 513"/>
                <a:gd name="T16" fmla="*/ 653 w 853"/>
                <a:gd name="T17" fmla="*/ 85 h 513"/>
                <a:gd name="T18" fmla="*/ 549 w 853"/>
                <a:gd name="T19" fmla="*/ 20 h 513"/>
                <a:gd name="T20" fmla="*/ 566 w 853"/>
                <a:gd name="T21" fmla="*/ 0 h 513"/>
                <a:gd name="T22" fmla="*/ 612 w 853"/>
                <a:gd name="T23" fmla="*/ 38 h 513"/>
                <a:gd name="T24" fmla="*/ 714 w 853"/>
                <a:gd name="T25" fmla="*/ 100 h 513"/>
                <a:gd name="T26" fmla="*/ 853 w 853"/>
                <a:gd name="T27" fmla="*/ 200 h 513"/>
                <a:gd name="T28" fmla="*/ 747 w 853"/>
                <a:gd name="T29" fmla="*/ 285 h 513"/>
                <a:gd name="T30" fmla="*/ 628 w 853"/>
                <a:gd name="T31" fmla="*/ 357 h 513"/>
                <a:gd name="T32" fmla="*/ 540 w 853"/>
                <a:gd name="T33" fmla="*/ 407 h 513"/>
                <a:gd name="T34" fmla="*/ 369 w 853"/>
                <a:gd name="T35" fmla="*/ 513 h 513"/>
                <a:gd name="T36" fmla="*/ 238 w 853"/>
                <a:gd name="T37" fmla="*/ 434 h 513"/>
                <a:gd name="T38" fmla="*/ 99 w 853"/>
                <a:gd name="T39" fmla="*/ 333 h 513"/>
                <a:gd name="T40" fmla="*/ 0 w 853"/>
                <a:gd name="T41" fmla="*/ 267 h 513"/>
                <a:gd name="T42" fmla="*/ 0 w 853"/>
                <a:gd name="T43" fmla="*/ 240 h 513"/>
                <a:gd name="T44" fmla="*/ 27 w 853"/>
                <a:gd name="T45" fmla="*/ 247 h 51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53"/>
                <a:gd name="T70" fmla="*/ 0 h 513"/>
                <a:gd name="T71" fmla="*/ 853 w 853"/>
                <a:gd name="T72" fmla="*/ 513 h 51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53" h="513">
                  <a:moveTo>
                    <a:pt x="27" y="247"/>
                  </a:moveTo>
                  <a:lnTo>
                    <a:pt x="137" y="333"/>
                  </a:lnTo>
                  <a:lnTo>
                    <a:pt x="262" y="420"/>
                  </a:lnTo>
                  <a:lnTo>
                    <a:pt x="371" y="484"/>
                  </a:lnTo>
                  <a:lnTo>
                    <a:pt x="474" y="431"/>
                  </a:lnTo>
                  <a:lnTo>
                    <a:pt x="556" y="371"/>
                  </a:lnTo>
                  <a:lnTo>
                    <a:pt x="681" y="307"/>
                  </a:lnTo>
                  <a:lnTo>
                    <a:pt x="825" y="200"/>
                  </a:lnTo>
                  <a:lnTo>
                    <a:pt x="653" y="85"/>
                  </a:lnTo>
                  <a:lnTo>
                    <a:pt x="549" y="20"/>
                  </a:lnTo>
                  <a:lnTo>
                    <a:pt x="566" y="0"/>
                  </a:lnTo>
                  <a:lnTo>
                    <a:pt x="612" y="38"/>
                  </a:lnTo>
                  <a:lnTo>
                    <a:pt x="714" y="100"/>
                  </a:lnTo>
                  <a:lnTo>
                    <a:pt x="853" y="200"/>
                  </a:lnTo>
                  <a:lnTo>
                    <a:pt x="747" y="285"/>
                  </a:lnTo>
                  <a:lnTo>
                    <a:pt x="628" y="357"/>
                  </a:lnTo>
                  <a:lnTo>
                    <a:pt x="540" y="407"/>
                  </a:lnTo>
                  <a:lnTo>
                    <a:pt x="369" y="513"/>
                  </a:lnTo>
                  <a:lnTo>
                    <a:pt x="238" y="434"/>
                  </a:lnTo>
                  <a:lnTo>
                    <a:pt x="99" y="333"/>
                  </a:lnTo>
                  <a:lnTo>
                    <a:pt x="0" y="267"/>
                  </a:lnTo>
                  <a:lnTo>
                    <a:pt x="0" y="240"/>
                  </a:lnTo>
                  <a:lnTo>
                    <a:pt x="27" y="247"/>
                  </a:lnTo>
                  <a:close/>
                </a:path>
              </a:pathLst>
            </a:custGeom>
            <a:solidFill>
              <a:srgbClr val="000000"/>
            </a:solidFill>
            <a:ln w="9525">
              <a:noFill/>
              <a:round/>
              <a:headEnd/>
              <a:tailEnd/>
            </a:ln>
          </p:spPr>
          <p:txBody>
            <a:bodyPr/>
            <a:lstStyle/>
            <a:p>
              <a:endParaRPr lang="en-GB" sz="1350"/>
            </a:p>
          </p:txBody>
        </p:sp>
        <p:sp>
          <p:nvSpPr>
            <p:cNvPr id="112690" name="Freeform 17"/>
            <p:cNvSpPr>
              <a:spLocks/>
            </p:cNvSpPr>
            <p:nvPr/>
          </p:nvSpPr>
          <p:spPr bwMode="auto">
            <a:xfrm>
              <a:off x="1873" y="2182"/>
              <a:ext cx="583" cy="254"/>
            </a:xfrm>
            <a:custGeom>
              <a:avLst/>
              <a:gdLst>
                <a:gd name="T0" fmla="*/ 0 w 583"/>
                <a:gd name="T1" fmla="*/ 241 h 254"/>
                <a:gd name="T2" fmla="*/ 166 w 583"/>
                <a:gd name="T3" fmla="*/ 155 h 254"/>
                <a:gd name="T4" fmla="*/ 322 w 583"/>
                <a:gd name="T5" fmla="*/ 88 h 254"/>
                <a:gd name="T6" fmla="*/ 464 w 583"/>
                <a:gd name="T7" fmla="*/ 33 h 254"/>
                <a:gd name="T8" fmla="*/ 570 w 583"/>
                <a:gd name="T9" fmla="*/ 0 h 254"/>
                <a:gd name="T10" fmla="*/ 583 w 583"/>
                <a:gd name="T11" fmla="*/ 18 h 254"/>
                <a:gd name="T12" fmla="*/ 502 w 583"/>
                <a:gd name="T13" fmla="*/ 40 h 254"/>
                <a:gd name="T14" fmla="*/ 398 w 583"/>
                <a:gd name="T15" fmla="*/ 81 h 254"/>
                <a:gd name="T16" fmla="*/ 292 w 583"/>
                <a:gd name="T17" fmla="*/ 121 h 254"/>
                <a:gd name="T18" fmla="*/ 184 w 583"/>
                <a:gd name="T19" fmla="*/ 166 h 254"/>
                <a:gd name="T20" fmla="*/ 14 w 583"/>
                <a:gd name="T21" fmla="*/ 254 h 254"/>
                <a:gd name="T22" fmla="*/ 0 w 583"/>
                <a:gd name="T23" fmla="*/ 241 h 2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83"/>
                <a:gd name="T37" fmla="*/ 0 h 254"/>
                <a:gd name="T38" fmla="*/ 583 w 583"/>
                <a:gd name="T39" fmla="*/ 254 h 2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83" h="254">
                  <a:moveTo>
                    <a:pt x="0" y="241"/>
                  </a:moveTo>
                  <a:lnTo>
                    <a:pt x="166" y="155"/>
                  </a:lnTo>
                  <a:lnTo>
                    <a:pt x="322" y="88"/>
                  </a:lnTo>
                  <a:lnTo>
                    <a:pt x="464" y="33"/>
                  </a:lnTo>
                  <a:lnTo>
                    <a:pt x="570" y="0"/>
                  </a:lnTo>
                  <a:lnTo>
                    <a:pt x="583" y="18"/>
                  </a:lnTo>
                  <a:lnTo>
                    <a:pt x="502" y="40"/>
                  </a:lnTo>
                  <a:lnTo>
                    <a:pt x="398" y="81"/>
                  </a:lnTo>
                  <a:lnTo>
                    <a:pt x="292" y="121"/>
                  </a:lnTo>
                  <a:lnTo>
                    <a:pt x="184" y="166"/>
                  </a:lnTo>
                  <a:lnTo>
                    <a:pt x="14" y="254"/>
                  </a:lnTo>
                  <a:lnTo>
                    <a:pt x="0" y="241"/>
                  </a:lnTo>
                  <a:close/>
                </a:path>
              </a:pathLst>
            </a:custGeom>
            <a:solidFill>
              <a:srgbClr val="000000"/>
            </a:solidFill>
            <a:ln w="9525">
              <a:noFill/>
              <a:round/>
              <a:headEnd/>
              <a:tailEnd/>
            </a:ln>
          </p:spPr>
          <p:txBody>
            <a:bodyPr/>
            <a:lstStyle/>
            <a:p>
              <a:endParaRPr lang="en-GB" sz="1350"/>
            </a:p>
          </p:txBody>
        </p:sp>
        <p:sp>
          <p:nvSpPr>
            <p:cNvPr id="112691" name="Freeform 18"/>
            <p:cNvSpPr>
              <a:spLocks/>
            </p:cNvSpPr>
            <p:nvPr/>
          </p:nvSpPr>
          <p:spPr bwMode="auto">
            <a:xfrm>
              <a:off x="1890" y="2573"/>
              <a:ext cx="844" cy="529"/>
            </a:xfrm>
            <a:custGeom>
              <a:avLst/>
              <a:gdLst>
                <a:gd name="T0" fmla="*/ 0 w 844"/>
                <a:gd name="T1" fmla="*/ 107 h 529"/>
                <a:gd name="T2" fmla="*/ 0 w 844"/>
                <a:gd name="T3" fmla="*/ 324 h 529"/>
                <a:gd name="T4" fmla="*/ 79 w 844"/>
                <a:gd name="T5" fmla="*/ 386 h 529"/>
                <a:gd name="T6" fmla="*/ 192 w 844"/>
                <a:gd name="T7" fmla="*/ 451 h 529"/>
                <a:gd name="T8" fmla="*/ 340 w 844"/>
                <a:gd name="T9" fmla="*/ 529 h 529"/>
                <a:gd name="T10" fmla="*/ 537 w 844"/>
                <a:gd name="T11" fmla="*/ 397 h 529"/>
                <a:gd name="T12" fmla="*/ 696 w 844"/>
                <a:gd name="T13" fmla="*/ 271 h 529"/>
                <a:gd name="T14" fmla="*/ 835 w 844"/>
                <a:gd name="T15" fmla="*/ 172 h 529"/>
                <a:gd name="T16" fmla="*/ 844 w 844"/>
                <a:gd name="T17" fmla="*/ 0 h 529"/>
                <a:gd name="T18" fmla="*/ 818 w 844"/>
                <a:gd name="T19" fmla="*/ 22 h 529"/>
                <a:gd name="T20" fmla="*/ 815 w 844"/>
                <a:gd name="T21" fmla="*/ 161 h 529"/>
                <a:gd name="T22" fmla="*/ 565 w 844"/>
                <a:gd name="T23" fmla="*/ 350 h 529"/>
                <a:gd name="T24" fmla="*/ 404 w 844"/>
                <a:gd name="T25" fmla="*/ 462 h 529"/>
                <a:gd name="T26" fmla="*/ 353 w 844"/>
                <a:gd name="T27" fmla="*/ 490 h 529"/>
                <a:gd name="T28" fmla="*/ 360 w 844"/>
                <a:gd name="T29" fmla="*/ 107 h 529"/>
                <a:gd name="T30" fmla="*/ 334 w 844"/>
                <a:gd name="T31" fmla="*/ 101 h 529"/>
                <a:gd name="T32" fmla="*/ 327 w 844"/>
                <a:gd name="T33" fmla="*/ 114 h 529"/>
                <a:gd name="T34" fmla="*/ 338 w 844"/>
                <a:gd name="T35" fmla="*/ 238 h 529"/>
                <a:gd name="T36" fmla="*/ 338 w 844"/>
                <a:gd name="T37" fmla="*/ 423 h 529"/>
                <a:gd name="T38" fmla="*/ 325 w 844"/>
                <a:gd name="T39" fmla="*/ 492 h 529"/>
                <a:gd name="T40" fmla="*/ 207 w 844"/>
                <a:gd name="T41" fmla="*/ 443 h 529"/>
                <a:gd name="T42" fmla="*/ 132 w 844"/>
                <a:gd name="T43" fmla="*/ 397 h 529"/>
                <a:gd name="T44" fmla="*/ 46 w 844"/>
                <a:gd name="T45" fmla="*/ 337 h 529"/>
                <a:gd name="T46" fmla="*/ 22 w 844"/>
                <a:gd name="T47" fmla="*/ 303 h 529"/>
                <a:gd name="T48" fmla="*/ 20 w 844"/>
                <a:gd name="T49" fmla="*/ 118 h 529"/>
                <a:gd name="T50" fmla="*/ 0 w 844"/>
                <a:gd name="T51" fmla="*/ 107 h 5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44"/>
                <a:gd name="T79" fmla="*/ 0 h 529"/>
                <a:gd name="T80" fmla="*/ 844 w 844"/>
                <a:gd name="T81" fmla="*/ 529 h 52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44" h="529">
                  <a:moveTo>
                    <a:pt x="0" y="107"/>
                  </a:moveTo>
                  <a:lnTo>
                    <a:pt x="0" y="324"/>
                  </a:lnTo>
                  <a:lnTo>
                    <a:pt x="79" y="386"/>
                  </a:lnTo>
                  <a:lnTo>
                    <a:pt x="192" y="451"/>
                  </a:lnTo>
                  <a:lnTo>
                    <a:pt x="340" y="529"/>
                  </a:lnTo>
                  <a:lnTo>
                    <a:pt x="537" y="397"/>
                  </a:lnTo>
                  <a:lnTo>
                    <a:pt x="696" y="271"/>
                  </a:lnTo>
                  <a:lnTo>
                    <a:pt x="835" y="172"/>
                  </a:lnTo>
                  <a:lnTo>
                    <a:pt x="844" y="0"/>
                  </a:lnTo>
                  <a:lnTo>
                    <a:pt x="818" y="22"/>
                  </a:lnTo>
                  <a:lnTo>
                    <a:pt x="815" y="161"/>
                  </a:lnTo>
                  <a:lnTo>
                    <a:pt x="565" y="350"/>
                  </a:lnTo>
                  <a:lnTo>
                    <a:pt x="404" y="462"/>
                  </a:lnTo>
                  <a:lnTo>
                    <a:pt x="353" y="490"/>
                  </a:lnTo>
                  <a:lnTo>
                    <a:pt x="360" y="107"/>
                  </a:lnTo>
                  <a:lnTo>
                    <a:pt x="334" y="101"/>
                  </a:lnTo>
                  <a:lnTo>
                    <a:pt x="327" y="114"/>
                  </a:lnTo>
                  <a:lnTo>
                    <a:pt x="338" y="238"/>
                  </a:lnTo>
                  <a:lnTo>
                    <a:pt x="338" y="423"/>
                  </a:lnTo>
                  <a:lnTo>
                    <a:pt x="325" y="492"/>
                  </a:lnTo>
                  <a:lnTo>
                    <a:pt x="207" y="443"/>
                  </a:lnTo>
                  <a:lnTo>
                    <a:pt x="132" y="397"/>
                  </a:lnTo>
                  <a:lnTo>
                    <a:pt x="46" y="337"/>
                  </a:lnTo>
                  <a:lnTo>
                    <a:pt x="22" y="303"/>
                  </a:lnTo>
                  <a:lnTo>
                    <a:pt x="20" y="118"/>
                  </a:lnTo>
                  <a:lnTo>
                    <a:pt x="0" y="107"/>
                  </a:lnTo>
                  <a:close/>
                </a:path>
              </a:pathLst>
            </a:custGeom>
            <a:solidFill>
              <a:srgbClr val="000000"/>
            </a:solidFill>
            <a:ln w="9525">
              <a:noFill/>
              <a:round/>
              <a:headEnd/>
              <a:tailEnd/>
            </a:ln>
          </p:spPr>
          <p:txBody>
            <a:bodyPr/>
            <a:lstStyle/>
            <a:p>
              <a:endParaRPr lang="en-GB" sz="1350"/>
            </a:p>
          </p:txBody>
        </p:sp>
        <p:sp>
          <p:nvSpPr>
            <p:cNvPr id="112692" name="Freeform 19"/>
            <p:cNvSpPr>
              <a:spLocks/>
            </p:cNvSpPr>
            <p:nvPr/>
          </p:nvSpPr>
          <p:spPr bwMode="auto">
            <a:xfrm>
              <a:off x="2075" y="2292"/>
              <a:ext cx="460" cy="209"/>
            </a:xfrm>
            <a:custGeom>
              <a:avLst/>
              <a:gdLst>
                <a:gd name="T0" fmla="*/ 12 w 460"/>
                <a:gd name="T1" fmla="*/ 170 h 209"/>
                <a:gd name="T2" fmla="*/ 20 w 460"/>
                <a:gd name="T3" fmla="*/ 123 h 209"/>
                <a:gd name="T4" fmla="*/ 43 w 460"/>
                <a:gd name="T5" fmla="*/ 82 h 209"/>
                <a:gd name="T6" fmla="*/ 81 w 460"/>
                <a:gd name="T7" fmla="*/ 60 h 209"/>
                <a:gd name="T8" fmla="*/ 129 w 460"/>
                <a:gd name="T9" fmla="*/ 60 h 209"/>
                <a:gd name="T10" fmla="*/ 174 w 460"/>
                <a:gd name="T11" fmla="*/ 72 h 209"/>
                <a:gd name="T12" fmla="*/ 208 w 460"/>
                <a:gd name="T13" fmla="*/ 89 h 209"/>
                <a:gd name="T14" fmla="*/ 245 w 460"/>
                <a:gd name="T15" fmla="*/ 76 h 209"/>
                <a:gd name="T16" fmla="*/ 269 w 460"/>
                <a:gd name="T17" fmla="*/ 39 h 209"/>
                <a:gd name="T18" fmla="*/ 303 w 460"/>
                <a:gd name="T19" fmla="*/ 12 h 209"/>
                <a:gd name="T20" fmla="*/ 355 w 460"/>
                <a:gd name="T21" fmla="*/ 0 h 209"/>
                <a:gd name="T22" fmla="*/ 406 w 460"/>
                <a:gd name="T23" fmla="*/ 4 h 209"/>
                <a:gd name="T24" fmla="*/ 454 w 460"/>
                <a:gd name="T25" fmla="*/ 39 h 209"/>
                <a:gd name="T26" fmla="*/ 460 w 460"/>
                <a:gd name="T27" fmla="*/ 76 h 209"/>
                <a:gd name="T28" fmla="*/ 444 w 460"/>
                <a:gd name="T29" fmla="*/ 139 h 209"/>
                <a:gd name="T30" fmla="*/ 394 w 460"/>
                <a:gd name="T31" fmla="*/ 160 h 209"/>
                <a:gd name="T32" fmla="*/ 382 w 460"/>
                <a:gd name="T33" fmla="*/ 139 h 209"/>
                <a:gd name="T34" fmla="*/ 412 w 460"/>
                <a:gd name="T35" fmla="*/ 127 h 209"/>
                <a:gd name="T36" fmla="*/ 431 w 460"/>
                <a:gd name="T37" fmla="*/ 91 h 209"/>
                <a:gd name="T38" fmla="*/ 424 w 460"/>
                <a:gd name="T39" fmla="*/ 54 h 209"/>
                <a:gd name="T40" fmla="*/ 400 w 460"/>
                <a:gd name="T41" fmla="*/ 29 h 209"/>
                <a:gd name="T42" fmla="*/ 349 w 460"/>
                <a:gd name="T43" fmla="*/ 23 h 209"/>
                <a:gd name="T44" fmla="*/ 313 w 460"/>
                <a:gd name="T45" fmla="*/ 41 h 209"/>
                <a:gd name="T46" fmla="*/ 282 w 460"/>
                <a:gd name="T47" fmla="*/ 78 h 209"/>
                <a:gd name="T48" fmla="*/ 263 w 460"/>
                <a:gd name="T49" fmla="*/ 101 h 209"/>
                <a:gd name="T50" fmla="*/ 241 w 460"/>
                <a:gd name="T51" fmla="*/ 115 h 209"/>
                <a:gd name="T52" fmla="*/ 196 w 460"/>
                <a:gd name="T53" fmla="*/ 120 h 209"/>
                <a:gd name="T54" fmla="*/ 159 w 460"/>
                <a:gd name="T55" fmla="*/ 107 h 209"/>
                <a:gd name="T56" fmla="*/ 125 w 460"/>
                <a:gd name="T57" fmla="*/ 91 h 209"/>
                <a:gd name="T58" fmla="*/ 85 w 460"/>
                <a:gd name="T59" fmla="*/ 91 h 209"/>
                <a:gd name="T60" fmla="*/ 55 w 460"/>
                <a:gd name="T61" fmla="*/ 113 h 209"/>
                <a:gd name="T62" fmla="*/ 39 w 460"/>
                <a:gd name="T63" fmla="*/ 151 h 209"/>
                <a:gd name="T64" fmla="*/ 49 w 460"/>
                <a:gd name="T65" fmla="*/ 184 h 209"/>
                <a:gd name="T66" fmla="*/ 85 w 460"/>
                <a:gd name="T67" fmla="*/ 209 h 209"/>
                <a:gd name="T68" fmla="*/ 0 w 460"/>
                <a:gd name="T69" fmla="*/ 188 h 209"/>
                <a:gd name="T70" fmla="*/ 12 w 460"/>
                <a:gd name="T71" fmla="*/ 170 h 20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0"/>
                <a:gd name="T109" fmla="*/ 0 h 209"/>
                <a:gd name="T110" fmla="*/ 460 w 460"/>
                <a:gd name="T111" fmla="*/ 209 h 20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0" h="209">
                  <a:moveTo>
                    <a:pt x="12" y="170"/>
                  </a:moveTo>
                  <a:lnTo>
                    <a:pt x="20" y="123"/>
                  </a:lnTo>
                  <a:lnTo>
                    <a:pt x="43" y="82"/>
                  </a:lnTo>
                  <a:lnTo>
                    <a:pt x="81" y="60"/>
                  </a:lnTo>
                  <a:lnTo>
                    <a:pt x="129" y="60"/>
                  </a:lnTo>
                  <a:lnTo>
                    <a:pt x="174" y="72"/>
                  </a:lnTo>
                  <a:lnTo>
                    <a:pt x="208" y="89"/>
                  </a:lnTo>
                  <a:lnTo>
                    <a:pt x="245" y="76"/>
                  </a:lnTo>
                  <a:lnTo>
                    <a:pt x="269" y="39"/>
                  </a:lnTo>
                  <a:lnTo>
                    <a:pt x="303" y="12"/>
                  </a:lnTo>
                  <a:lnTo>
                    <a:pt x="355" y="0"/>
                  </a:lnTo>
                  <a:lnTo>
                    <a:pt x="406" y="4"/>
                  </a:lnTo>
                  <a:lnTo>
                    <a:pt x="454" y="39"/>
                  </a:lnTo>
                  <a:lnTo>
                    <a:pt x="460" y="76"/>
                  </a:lnTo>
                  <a:lnTo>
                    <a:pt x="444" y="139"/>
                  </a:lnTo>
                  <a:lnTo>
                    <a:pt x="394" y="160"/>
                  </a:lnTo>
                  <a:lnTo>
                    <a:pt x="382" y="139"/>
                  </a:lnTo>
                  <a:lnTo>
                    <a:pt x="412" y="127"/>
                  </a:lnTo>
                  <a:lnTo>
                    <a:pt x="431" y="91"/>
                  </a:lnTo>
                  <a:lnTo>
                    <a:pt x="424" y="54"/>
                  </a:lnTo>
                  <a:lnTo>
                    <a:pt x="400" y="29"/>
                  </a:lnTo>
                  <a:lnTo>
                    <a:pt x="349" y="23"/>
                  </a:lnTo>
                  <a:lnTo>
                    <a:pt x="313" y="41"/>
                  </a:lnTo>
                  <a:lnTo>
                    <a:pt x="282" y="78"/>
                  </a:lnTo>
                  <a:lnTo>
                    <a:pt x="263" y="101"/>
                  </a:lnTo>
                  <a:lnTo>
                    <a:pt x="241" y="115"/>
                  </a:lnTo>
                  <a:lnTo>
                    <a:pt x="196" y="120"/>
                  </a:lnTo>
                  <a:lnTo>
                    <a:pt x="159" y="107"/>
                  </a:lnTo>
                  <a:lnTo>
                    <a:pt x="125" y="91"/>
                  </a:lnTo>
                  <a:lnTo>
                    <a:pt x="85" y="91"/>
                  </a:lnTo>
                  <a:lnTo>
                    <a:pt x="55" y="113"/>
                  </a:lnTo>
                  <a:lnTo>
                    <a:pt x="39" y="151"/>
                  </a:lnTo>
                  <a:lnTo>
                    <a:pt x="49" y="184"/>
                  </a:lnTo>
                  <a:lnTo>
                    <a:pt x="85" y="209"/>
                  </a:lnTo>
                  <a:lnTo>
                    <a:pt x="0" y="188"/>
                  </a:lnTo>
                  <a:lnTo>
                    <a:pt x="12" y="170"/>
                  </a:lnTo>
                  <a:close/>
                </a:path>
              </a:pathLst>
            </a:custGeom>
            <a:solidFill>
              <a:srgbClr val="000000"/>
            </a:solidFill>
            <a:ln w="9525">
              <a:noFill/>
              <a:round/>
              <a:headEnd/>
              <a:tailEnd/>
            </a:ln>
          </p:spPr>
          <p:txBody>
            <a:bodyPr/>
            <a:lstStyle/>
            <a:p>
              <a:endParaRPr lang="en-GB" sz="1350"/>
            </a:p>
          </p:txBody>
        </p:sp>
      </p:grpSp>
      <p:grpSp>
        <p:nvGrpSpPr>
          <p:cNvPr id="112645" name="Group 20"/>
          <p:cNvGrpSpPr>
            <a:grpSpLocks/>
          </p:cNvGrpSpPr>
          <p:nvPr/>
        </p:nvGrpSpPr>
        <p:grpSpPr bwMode="auto">
          <a:xfrm>
            <a:off x="2009703" y="4000649"/>
            <a:ext cx="645090" cy="485902"/>
            <a:chOff x="1222" y="2648"/>
            <a:chExt cx="500" cy="408"/>
          </a:xfrm>
        </p:grpSpPr>
        <p:grpSp>
          <p:nvGrpSpPr>
            <p:cNvPr id="112677" name="Group 21"/>
            <p:cNvGrpSpPr>
              <a:grpSpLocks/>
            </p:cNvGrpSpPr>
            <p:nvPr/>
          </p:nvGrpSpPr>
          <p:grpSpPr bwMode="auto">
            <a:xfrm>
              <a:off x="1222" y="2648"/>
              <a:ext cx="500" cy="408"/>
              <a:chOff x="1222" y="2648"/>
              <a:chExt cx="500" cy="408"/>
            </a:xfrm>
          </p:grpSpPr>
          <p:sp>
            <p:nvSpPr>
              <p:cNvPr id="112679" name="Freeform 22"/>
              <p:cNvSpPr>
                <a:spLocks/>
              </p:cNvSpPr>
              <p:nvPr/>
            </p:nvSpPr>
            <p:spPr bwMode="auto">
              <a:xfrm>
                <a:off x="1232" y="2656"/>
                <a:ext cx="477" cy="399"/>
              </a:xfrm>
              <a:custGeom>
                <a:avLst/>
                <a:gdLst>
                  <a:gd name="T0" fmla="*/ 129 w 477"/>
                  <a:gd name="T1" fmla="*/ 61 h 399"/>
                  <a:gd name="T2" fmla="*/ 182 w 477"/>
                  <a:gd name="T3" fmla="*/ 55 h 399"/>
                  <a:gd name="T4" fmla="*/ 203 w 477"/>
                  <a:gd name="T5" fmla="*/ 6 h 399"/>
                  <a:gd name="T6" fmla="*/ 263 w 477"/>
                  <a:gd name="T7" fmla="*/ 0 h 399"/>
                  <a:gd name="T8" fmla="*/ 263 w 477"/>
                  <a:gd name="T9" fmla="*/ 78 h 399"/>
                  <a:gd name="T10" fmla="*/ 298 w 477"/>
                  <a:gd name="T11" fmla="*/ 86 h 399"/>
                  <a:gd name="T12" fmla="*/ 366 w 477"/>
                  <a:gd name="T13" fmla="*/ 43 h 399"/>
                  <a:gd name="T14" fmla="*/ 426 w 477"/>
                  <a:gd name="T15" fmla="*/ 90 h 399"/>
                  <a:gd name="T16" fmla="*/ 353 w 477"/>
                  <a:gd name="T17" fmla="*/ 145 h 399"/>
                  <a:gd name="T18" fmla="*/ 368 w 477"/>
                  <a:gd name="T19" fmla="*/ 165 h 399"/>
                  <a:gd name="T20" fmla="*/ 457 w 477"/>
                  <a:gd name="T21" fmla="*/ 145 h 399"/>
                  <a:gd name="T22" fmla="*/ 477 w 477"/>
                  <a:gd name="T23" fmla="*/ 224 h 399"/>
                  <a:gd name="T24" fmla="*/ 372 w 477"/>
                  <a:gd name="T25" fmla="*/ 240 h 399"/>
                  <a:gd name="T26" fmla="*/ 366 w 477"/>
                  <a:gd name="T27" fmla="*/ 268 h 399"/>
                  <a:gd name="T28" fmla="*/ 416 w 477"/>
                  <a:gd name="T29" fmla="*/ 305 h 399"/>
                  <a:gd name="T30" fmla="*/ 353 w 477"/>
                  <a:gd name="T31" fmla="*/ 368 h 399"/>
                  <a:gd name="T32" fmla="*/ 316 w 477"/>
                  <a:gd name="T33" fmla="*/ 323 h 399"/>
                  <a:gd name="T34" fmla="*/ 298 w 477"/>
                  <a:gd name="T35" fmla="*/ 329 h 399"/>
                  <a:gd name="T36" fmla="*/ 298 w 477"/>
                  <a:gd name="T37" fmla="*/ 393 h 399"/>
                  <a:gd name="T38" fmla="*/ 221 w 477"/>
                  <a:gd name="T39" fmla="*/ 399 h 399"/>
                  <a:gd name="T40" fmla="*/ 225 w 477"/>
                  <a:gd name="T41" fmla="*/ 331 h 399"/>
                  <a:gd name="T42" fmla="*/ 165 w 477"/>
                  <a:gd name="T43" fmla="*/ 331 h 399"/>
                  <a:gd name="T44" fmla="*/ 145 w 477"/>
                  <a:gd name="T45" fmla="*/ 378 h 399"/>
                  <a:gd name="T46" fmla="*/ 66 w 477"/>
                  <a:gd name="T47" fmla="*/ 337 h 399"/>
                  <a:gd name="T48" fmla="*/ 102 w 477"/>
                  <a:gd name="T49" fmla="*/ 298 h 399"/>
                  <a:gd name="T50" fmla="*/ 72 w 477"/>
                  <a:gd name="T51" fmla="*/ 256 h 399"/>
                  <a:gd name="T52" fmla="*/ 17 w 477"/>
                  <a:gd name="T53" fmla="*/ 264 h 399"/>
                  <a:gd name="T54" fmla="*/ 0 w 477"/>
                  <a:gd name="T55" fmla="*/ 194 h 399"/>
                  <a:gd name="T56" fmla="*/ 68 w 477"/>
                  <a:gd name="T57" fmla="*/ 176 h 399"/>
                  <a:gd name="T58" fmla="*/ 74 w 477"/>
                  <a:gd name="T59" fmla="*/ 117 h 399"/>
                  <a:gd name="T60" fmla="*/ 35 w 477"/>
                  <a:gd name="T61" fmla="*/ 92 h 399"/>
                  <a:gd name="T62" fmla="*/ 90 w 477"/>
                  <a:gd name="T63" fmla="*/ 22 h 399"/>
                  <a:gd name="T64" fmla="*/ 129 w 477"/>
                  <a:gd name="T65" fmla="*/ 61 h 3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77"/>
                  <a:gd name="T100" fmla="*/ 0 h 399"/>
                  <a:gd name="T101" fmla="*/ 477 w 477"/>
                  <a:gd name="T102" fmla="*/ 399 h 3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77" h="399">
                    <a:moveTo>
                      <a:pt x="129" y="61"/>
                    </a:moveTo>
                    <a:lnTo>
                      <a:pt x="182" y="55"/>
                    </a:lnTo>
                    <a:lnTo>
                      <a:pt x="203" y="6"/>
                    </a:lnTo>
                    <a:lnTo>
                      <a:pt x="263" y="0"/>
                    </a:lnTo>
                    <a:lnTo>
                      <a:pt x="263" y="78"/>
                    </a:lnTo>
                    <a:lnTo>
                      <a:pt x="298" y="86"/>
                    </a:lnTo>
                    <a:lnTo>
                      <a:pt x="366" y="43"/>
                    </a:lnTo>
                    <a:lnTo>
                      <a:pt x="426" y="90"/>
                    </a:lnTo>
                    <a:lnTo>
                      <a:pt x="353" y="145"/>
                    </a:lnTo>
                    <a:lnTo>
                      <a:pt x="368" y="165"/>
                    </a:lnTo>
                    <a:lnTo>
                      <a:pt x="457" y="145"/>
                    </a:lnTo>
                    <a:lnTo>
                      <a:pt x="477" y="224"/>
                    </a:lnTo>
                    <a:lnTo>
                      <a:pt x="372" y="240"/>
                    </a:lnTo>
                    <a:lnTo>
                      <a:pt x="366" y="268"/>
                    </a:lnTo>
                    <a:lnTo>
                      <a:pt x="416" y="305"/>
                    </a:lnTo>
                    <a:lnTo>
                      <a:pt x="353" y="368"/>
                    </a:lnTo>
                    <a:lnTo>
                      <a:pt x="316" y="323"/>
                    </a:lnTo>
                    <a:lnTo>
                      <a:pt x="298" y="329"/>
                    </a:lnTo>
                    <a:lnTo>
                      <a:pt x="298" y="393"/>
                    </a:lnTo>
                    <a:lnTo>
                      <a:pt x="221" y="399"/>
                    </a:lnTo>
                    <a:lnTo>
                      <a:pt x="225" y="331"/>
                    </a:lnTo>
                    <a:lnTo>
                      <a:pt x="165" y="331"/>
                    </a:lnTo>
                    <a:lnTo>
                      <a:pt x="145" y="378"/>
                    </a:lnTo>
                    <a:lnTo>
                      <a:pt x="66" y="337"/>
                    </a:lnTo>
                    <a:lnTo>
                      <a:pt x="102" y="298"/>
                    </a:lnTo>
                    <a:lnTo>
                      <a:pt x="72" y="256"/>
                    </a:lnTo>
                    <a:lnTo>
                      <a:pt x="17" y="264"/>
                    </a:lnTo>
                    <a:lnTo>
                      <a:pt x="0" y="194"/>
                    </a:lnTo>
                    <a:lnTo>
                      <a:pt x="68" y="176"/>
                    </a:lnTo>
                    <a:lnTo>
                      <a:pt x="74" y="117"/>
                    </a:lnTo>
                    <a:lnTo>
                      <a:pt x="35" y="92"/>
                    </a:lnTo>
                    <a:lnTo>
                      <a:pt x="90" y="22"/>
                    </a:lnTo>
                    <a:lnTo>
                      <a:pt x="129" y="61"/>
                    </a:lnTo>
                    <a:close/>
                  </a:path>
                </a:pathLst>
              </a:custGeom>
              <a:solidFill>
                <a:srgbClr val="CECECE"/>
              </a:solidFill>
              <a:ln w="9525">
                <a:noFill/>
                <a:round/>
                <a:headEnd/>
                <a:tailEnd/>
              </a:ln>
            </p:spPr>
            <p:txBody>
              <a:bodyPr/>
              <a:lstStyle/>
              <a:p>
                <a:endParaRPr lang="en-GB" sz="1350"/>
              </a:p>
            </p:txBody>
          </p:sp>
          <p:grpSp>
            <p:nvGrpSpPr>
              <p:cNvPr id="112680" name="Group 23"/>
              <p:cNvGrpSpPr>
                <a:grpSpLocks/>
              </p:cNvGrpSpPr>
              <p:nvPr/>
            </p:nvGrpSpPr>
            <p:grpSpPr bwMode="auto">
              <a:xfrm>
                <a:off x="1222" y="2648"/>
                <a:ext cx="500" cy="408"/>
                <a:chOff x="1222" y="2648"/>
                <a:chExt cx="500" cy="408"/>
              </a:xfrm>
            </p:grpSpPr>
            <p:sp>
              <p:nvSpPr>
                <p:cNvPr id="112681" name="Freeform 24"/>
                <p:cNvSpPr>
                  <a:spLocks/>
                </p:cNvSpPr>
                <p:nvPr/>
              </p:nvSpPr>
              <p:spPr bwMode="auto">
                <a:xfrm>
                  <a:off x="1222" y="2648"/>
                  <a:ext cx="500" cy="408"/>
                </a:xfrm>
                <a:custGeom>
                  <a:avLst/>
                  <a:gdLst>
                    <a:gd name="T0" fmla="*/ 204 w 500"/>
                    <a:gd name="T1" fmla="*/ 73 h 408"/>
                    <a:gd name="T2" fmla="*/ 266 w 500"/>
                    <a:gd name="T3" fmla="*/ 20 h 408"/>
                    <a:gd name="T4" fmla="*/ 309 w 500"/>
                    <a:gd name="T5" fmla="*/ 104 h 408"/>
                    <a:gd name="T6" fmla="*/ 417 w 500"/>
                    <a:gd name="T7" fmla="*/ 96 h 408"/>
                    <a:gd name="T8" fmla="*/ 369 w 500"/>
                    <a:gd name="T9" fmla="*/ 181 h 408"/>
                    <a:gd name="T10" fmla="*/ 477 w 500"/>
                    <a:gd name="T11" fmla="*/ 219 h 408"/>
                    <a:gd name="T12" fmla="*/ 364 w 500"/>
                    <a:gd name="T13" fmla="*/ 277 h 408"/>
                    <a:gd name="T14" fmla="*/ 364 w 500"/>
                    <a:gd name="T15" fmla="*/ 355 h 408"/>
                    <a:gd name="T16" fmla="*/ 296 w 500"/>
                    <a:gd name="T17" fmla="*/ 322 h 408"/>
                    <a:gd name="T18" fmla="*/ 244 w 500"/>
                    <a:gd name="T19" fmla="*/ 392 h 408"/>
                    <a:gd name="T20" fmla="*/ 173 w 500"/>
                    <a:gd name="T21" fmla="*/ 322 h 408"/>
                    <a:gd name="T22" fmla="*/ 93 w 500"/>
                    <a:gd name="T23" fmla="*/ 337 h 408"/>
                    <a:gd name="T24" fmla="*/ 93 w 500"/>
                    <a:gd name="T25" fmla="*/ 247 h 408"/>
                    <a:gd name="T26" fmla="*/ 31 w 500"/>
                    <a:gd name="T27" fmla="*/ 204 h 408"/>
                    <a:gd name="T28" fmla="*/ 98 w 500"/>
                    <a:gd name="T29" fmla="*/ 121 h 408"/>
                    <a:gd name="T30" fmla="*/ 108 w 500"/>
                    <a:gd name="T31" fmla="*/ 38 h 408"/>
                    <a:gd name="T32" fmla="*/ 31 w 500"/>
                    <a:gd name="T33" fmla="*/ 104 h 408"/>
                    <a:gd name="T34" fmla="*/ 68 w 500"/>
                    <a:gd name="T35" fmla="*/ 174 h 408"/>
                    <a:gd name="T36" fmla="*/ 17 w 500"/>
                    <a:gd name="T37" fmla="*/ 280 h 408"/>
                    <a:gd name="T38" fmla="*/ 98 w 500"/>
                    <a:gd name="T39" fmla="*/ 300 h 408"/>
                    <a:gd name="T40" fmla="*/ 143 w 500"/>
                    <a:gd name="T41" fmla="*/ 385 h 408"/>
                    <a:gd name="T42" fmla="*/ 189 w 500"/>
                    <a:gd name="T43" fmla="*/ 340 h 408"/>
                    <a:gd name="T44" fmla="*/ 226 w 500"/>
                    <a:gd name="T45" fmla="*/ 408 h 408"/>
                    <a:gd name="T46" fmla="*/ 319 w 500"/>
                    <a:gd name="T47" fmla="*/ 340 h 408"/>
                    <a:gd name="T48" fmla="*/ 364 w 500"/>
                    <a:gd name="T49" fmla="*/ 382 h 408"/>
                    <a:gd name="T50" fmla="*/ 429 w 500"/>
                    <a:gd name="T51" fmla="*/ 285 h 408"/>
                    <a:gd name="T52" fmla="*/ 399 w 500"/>
                    <a:gd name="T53" fmla="*/ 250 h 408"/>
                    <a:gd name="T54" fmla="*/ 469 w 500"/>
                    <a:gd name="T55" fmla="*/ 136 h 408"/>
                    <a:gd name="T56" fmla="*/ 372 w 500"/>
                    <a:gd name="T57" fmla="*/ 156 h 408"/>
                    <a:gd name="T58" fmla="*/ 377 w 500"/>
                    <a:gd name="T59" fmla="*/ 38 h 408"/>
                    <a:gd name="T60" fmla="*/ 309 w 500"/>
                    <a:gd name="T61" fmla="*/ 84 h 408"/>
                    <a:gd name="T62" fmla="*/ 281 w 500"/>
                    <a:gd name="T63" fmla="*/ 0 h 408"/>
                    <a:gd name="T64" fmla="*/ 181 w 500"/>
                    <a:gd name="T65" fmla="*/ 58 h 408"/>
                    <a:gd name="T66" fmla="*/ 136 w 500"/>
                    <a:gd name="T67" fmla="*/ 81 h 4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00"/>
                    <a:gd name="T103" fmla="*/ 0 h 408"/>
                    <a:gd name="T104" fmla="*/ 500 w 500"/>
                    <a:gd name="T105" fmla="*/ 408 h 4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00" h="408">
                      <a:moveTo>
                        <a:pt x="136" y="81"/>
                      </a:moveTo>
                      <a:lnTo>
                        <a:pt x="204" y="73"/>
                      </a:lnTo>
                      <a:lnTo>
                        <a:pt x="221" y="23"/>
                      </a:lnTo>
                      <a:lnTo>
                        <a:pt x="266" y="20"/>
                      </a:lnTo>
                      <a:lnTo>
                        <a:pt x="264" y="91"/>
                      </a:lnTo>
                      <a:lnTo>
                        <a:pt x="309" y="104"/>
                      </a:lnTo>
                      <a:lnTo>
                        <a:pt x="379" y="68"/>
                      </a:lnTo>
                      <a:lnTo>
                        <a:pt x="417" y="96"/>
                      </a:lnTo>
                      <a:lnTo>
                        <a:pt x="357" y="149"/>
                      </a:lnTo>
                      <a:lnTo>
                        <a:pt x="369" y="181"/>
                      </a:lnTo>
                      <a:lnTo>
                        <a:pt x="459" y="166"/>
                      </a:lnTo>
                      <a:lnTo>
                        <a:pt x="477" y="219"/>
                      </a:lnTo>
                      <a:lnTo>
                        <a:pt x="372" y="240"/>
                      </a:lnTo>
                      <a:lnTo>
                        <a:pt x="364" y="277"/>
                      </a:lnTo>
                      <a:lnTo>
                        <a:pt x="414" y="310"/>
                      </a:lnTo>
                      <a:lnTo>
                        <a:pt x="364" y="355"/>
                      </a:lnTo>
                      <a:lnTo>
                        <a:pt x="326" y="307"/>
                      </a:lnTo>
                      <a:lnTo>
                        <a:pt x="296" y="322"/>
                      </a:lnTo>
                      <a:lnTo>
                        <a:pt x="301" y="390"/>
                      </a:lnTo>
                      <a:lnTo>
                        <a:pt x="244" y="392"/>
                      </a:lnTo>
                      <a:lnTo>
                        <a:pt x="241" y="330"/>
                      </a:lnTo>
                      <a:lnTo>
                        <a:pt x="173" y="322"/>
                      </a:lnTo>
                      <a:lnTo>
                        <a:pt x="151" y="367"/>
                      </a:lnTo>
                      <a:lnTo>
                        <a:pt x="93" y="337"/>
                      </a:lnTo>
                      <a:lnTo>
                        <a:pt x="123" y="302"/>
                      </a:lnTo>
                      <a:lnTo>
                        <a:pt x="93" y="247"/>
                      </a:lnTo>
                      <a:lnTo>
                        <a:pt x="38" y="257"/>
                      </a:lnTo>
                      <a:lnTo>
                        <a:pt x="31" y="204"/>
                      </a:lnTo>
                      <a:lnTo>
                        <a:pt x="91" y="194"/>
                      </a:lnTo>
                      <a:lnTo>
                        <a:pt x="98" y="121"/>
                      </a:lnTo>
                      <a:lnTo>
                        <a:pt x="63" y="96"/>
                      </a:lnTo>
                      <a:lnTo>
                        <a:pt x="108" y="38"/>
                      </a:lnTo>
                      <a:lnTo>
                        <a:pt x="86" y="23"/>
                      </a:lnTo>
                      <a:lnTo>
                        <a:pt x="31" y="104"/>
                      </a:lnTo>
                      <a:lnTo>
                        <a:pt x="76" y="134"/>
                      </a:lnTo>
                      <a:lnTo>
                        <a:pt x="68" y="174"/>
                      </a:lnTo>
                      <a:lnTo>
                        <a:pt x="0" y="194"/>
                      </a:lnTo>
                      <a:lnTo>
                        <a:pt x="17" y="280"/>
                      </a:lnTo>
                      <a:lnTo>
                        <a:pt x="83" y="277"/>
                      </a:lnTo>
                      <a:lnTo>
                        <a:pt x="98" y="300"/>
                      </a:lnTo>
                      <a:lnTo>
                        <a:pt x="61" y="347"/>
                      </a:lnTo>
                      <a:lnTo>
                        <a:pt x="143" y="385"/>
                      </a:lnTo>
                      <a:lnTo>
                        <a:pt x="166" y="390"/>
                      </a:lnTo>
                      <a:lnTo>
                        <a:pt x="189" y="340"/>
                      </a:lnTo>
                      <a:lnTo>
                        <a:pt x="214" y="355"/>
                      </a:lnTo>
                      <a:lnTo>
                        <a:pt x="226" y="408"/>
                      </a:lnTo>
                      <a:lnTo>
                        <a:pt x="319" y="406"/>
                      </a:lnTo>
                      <a:lnTo>
                        <a:pt x="319" y="340"/>
                      </a:lnTo>
                      <a:lnTo>
                        <a:pt x="326" y="337"/>
                      </a:lnTo>
                      <a:lnTo>
                        <a:pt x="364" y="382"/>
                      </a:lnTo>
                      <a:lnTo>
                        <a:pt x="444" y="307"/>
                      </a:lnTo>
                      <a:lnTo>
                        <a:pt x="429" y="285"/>
                      </a:lnTo>
                      <a:lnTo>
                        <a:pt x="384" y="262"/>
                      </a:lnTo>
                      <a:lnTo>
                        <a:pt x="399" y="250"/>
                      </a:lnTo>
                      <a:lnTo>
                        <a:pt x="500" y="234"/>
                      </a:lnTo>
                      <a:lnTo>
                        <a:pt x="469" y="136"/>
                      </a:lnTo>
                      <a:lnTo>
                        <a:pt x="377" y="159"/>
                      </a:lnTo>
                      <a:lnTo>
                        <a:pt x="372" y="156"/>
                      </a:lnTo>
                      <a:lnTo>
                        <a:pt x="447" y="96"/>
                      </a:lnTo>
                      <a:lnTo>
                        <a:pt x="377" y="38"/>
                      </a:lnTo>
                      <a:lnTo>
                        <a:pt x="357" y="50"/>
                      </a:lnTo>
                      <a:lnTo>
                        <a:pt x="309" y="84"/>
                      </a:lnTo>
                      <a:lnTo>
                        <a:pt x="281" y="75"/>
                      </a:lnTo>
                      <a:lnTo>
                        <a:pt x="281" y="0"/>
                      </a:lnTo>
                      <a:lnTo>
                        <a:pt x="206" y="5"/>
                      </a:lnTo>
                      <a:lnTo>
                        <a:pt x="181" y="58"/>
                      </a:lnTo>
                      <a:lnTo>
                        <a:pt x="136" y="58"/>
                      </a:lnTo>
                      <a:lnTo>
                        <a:pt x="136" y="81"/>
                      </a:lnTo>
                      <a:close/>
                    </a:path>
                  </a:pathLst>
                </a:custGeom>
                <a:solidFill>
                  <a:srgbClr val="000000"/>
                </a:solidFill>
                <a:ln w="9525">
                  <a:noFill/>
                  <a:round/>
                  <a:headEnd/>
                  <a:tailEnd/>
                </a:ln>
              </p:spPr>
              <p:txBody>
                <a:bodyPr/>
                <a:lstStyle/>
                <a:p>
                  <a:endParaRPr lang="en-GB" sz="1350"/>
                </a:p>
              </p:txBody>
            </p:sp>
            <p:sp>
              <p:nvSpPr>
                <p:cNvPr id="112682" name="Freeform 25"/>
                <p:cNvSpPr>
                  <a:spLocks/>
                </p:cNvSpPr>
                <p:nvPr/>
              </p:nvSpPr>
              <p:spPr bwMode="auto">
                <a:xfrm>
                  <a:off x="1310" y="2668"/>
                  <a:ext cx="83" cy="64"/>
                </a:xfrm>
                <a:custGeom>
                  <a:avLst/>
                  <a:gdLst>
                    <a:gd name="T0" fmla="*/ 53 w 83"/>
                    <a:gd name="T1" fmla="*/ 64 h 64"/>
                    <a:gd name="T2" fmla="*/ 0 w 83"/>
                    <a:gd name="T3" fmla="*/ 11 h 64"/>
                    <a:gd name="T4" fmla="*/ 11 w 83"/>
                    <a:gd name="T5" fmla="*/ 0 h 64"/>
                    <a:gd name="T6" fmla="*/ 83 w 83"/>
                    <a:gd name="T7" fmla="*/ 54 h 64"/>
                    <a:gd name="T8" fmla="*/ 53 w 83"/>
                    <a:gd name="T9" fmla="*/ 64 h 64"/>
                    <a:gd name="T10" fmla="*/ 0 60000 65536"/>
                    <a:gd name="T11" fmla="*/ 0 60000 65536"/>
                    <a:gd name="T12" fmla="*/ 0 60000 65536"/>
                    <a:gd name="T13" fmla="*/ 0 60000 65536"/>
                    <a:gd name="T14" fmla="*/ 0 60000 65536"/>
                    <a:gd name="T15" fmla="*/ 0 w 83"/>
                    <a:gd name="T16" fmla="*/ 0 h 64"/>
                    <a:gd name="T17" fmla="*/ 83 w 83"/>
                    <a:gd name="T18" fmla="*/ 64 h 64"/>
                  </a:gdLst>
                  <a:ahLst/>
                  <a:cxnLst>
                    <a:cxn ang="T10">
                      <a:pos x="T0" y="T1"/>
                    </a:cxn>
                    <a:cxn ang="T11">
                      <a:pos x="T2" y="T3"/>
                    </a:cxn>
                    <a:cxn ang="T12">
                      <a:pos x="T4" y="T5"/>
                    </a:cxn>
                    <a:cxn ang="T13">
                      <a:pos x="T6" y="T7"/>
                    </a:cxn>
                    <a:cxn ang="T14">
                      <a:pos x="T8" y="T9"/>
                    </a:cxn>
                  </a:cxnLst>
                  <a:rect l="T15" t="T16" r="T17" b="T18"/>
                  <a:pathLst>
                    <a:path w="83" h="64">
                      <a:moveTo>
                        <a:pt x="53" y="64"/>
                      </a:moveTo>
                      <a:lnTo>
                        <a:pt x="0" y="11"/>
                      </a:lnTo>
                      <a:lnTo>
                        <a:pt x="11" y="0"/>
                      </a:lnTo>
                      <a:lnTo>
                        <a:pt x="83" y="54"/>
                      </a:lnTo>
                      <a:lnTo>
                        <a:pt x="53" y="64"/>
                      </a:lnTo>
                      <a:close/>
                    </a:path>
                  </a:pathLst>
                </a:custGeom>
                <a:solidFill>
                  <a:srgbClr val="000000"/>
                </a:solidFill>
                <a:ln w="9525">
                  <a:noFill/>
                  <a:round/>
                  <a:headEnd/>
                  <a:tailEnd/>
                </a:ln>
              </p:spPr>
              <p:txBody>
                <a:bodyPr/>
                <a:lstStyle/>
                <a:p>
                  <a:endParaRPr lang="en-GB" sz="1350"/>
                </a:p>
              </p:txBody>
            </p:sp>
          </p:grpSp>
        </p:grpSp>
        <p:sp>
          <p:nvSpPr>
            <p:cNvPr id="112678" name="Oval 26"/>
            <p:cNvSpPr>
              <a:spLocks noChangeArrowheads="1"/>
            </p:cNvSpPr>
            <p:nvPr/>
          </p:nvSpPr>
          <p:spPr bwMode="auto">
            <a:xfrm>
              <a:off x="1413" y="2822"/>
              <a:ext cx="81" cy="53"/>
            </a:xfrm>
            <a:prstGeom prst="ellipse">
              <a:avLst/>
            </a:prstGeom>
            <a:solidFill>
              <a:srgbClr val="000000"/>
            </a:solidFill>
            <a:ln w="9525">
              <a:noFill/>
              <a:round/>
              <a:headEnd/>
              <a:tailEnd/>
            </a:ln>
          </p:spPr>
          <p:txBody>
            <a:bodyPr/>
            <a:lstStyle/>
            <a:p>
              <a:endParaRPr lang="en-US" sz="1350"/>
            </a:p>
          </p:txBody>
        </p:sp>
      </p:grpSp>
      <p:grpSp>
        <p:nvGrpSpPr>
          <p:cNvPr id="112646" name="Group 27"/>
          <p:cNvGrpSpPr>
            <a:grpSpLocks/>
          </p:cNvGrpSpPr>
          <p:nvPr/>
        </p:nvGrpSpPr>
        <p:grpSpPr bwMode="auto">
          <a:xfrm>
            <a:off x="1115614" y="3867273"/>
            <a:ext cx="366411" cy="565695"/>
            <a:chOff x="529" y="2536"/>
            <a:chExt cx="284" cy="475"/>
          </a:xfrm>
        </p:grpSpPr>
        <p:sp>
          <p:nvSpPr>
            <p:cNvPr id="112673" name="Freeform 28"/>
            <p:cNvSpPr>
              <a:spLocks/>
            </p:cNvSpPr>
            <p:nvPr/>
          </p:nvSpPr>
          <p:spPr bwMode="auto">
            <a:xfrm>
              <a:off x="545" y="2545"/>
              <a:ext cx="256" cy="449"/>
            </a:xfrm>
            <a:custGeom>
              <a:avLst/>
              <a:gdLst>
                <a:gd name="T0" fmla="*/ 39 w 256"/>
                <a:gd name="T1" fmla="*/ 86 h 449"/>
                <a:gd name="T2" fmla="*/ 89 w 256"/>
                <a:gd name="T3" fmla="*/ 37 h 449"/>
                <a:gd name="T4" fmla="*/ 157 w 256"/>
                <a:gd name="T5" fmla="*/ 0 h 449"/>
                <a:gd name="T6" fmla="*/ 212 w 256"/>
                <a:gd name="T7" fmla="*/ 18 h 449"/>
                <a:gd name="T8" fmla="*/ 250 w 256"/>
                <a:gd name="T9" fmla="*/ 62 h 449"/>
                <a:gd name="T10" fmla="*/ 256 w 256"/>
                <a:gd name="T11" fmla="*/ 100 h 449"/>
                <a:gd name="T12" fmla="*/ 244 w 256"/>
                <a:gd name="T13" fmla="*/ 167 h 449"/>
                <a:gd name="T14" fmla="*/ 216 w 256"/>
                <a:gd name="T15" fmla="*/ 251 h 449"/>
                <a:gd name="T16" fmla="*/ 181 w 256"/>
                <a:gd name="T17" fmla="*/ 314 h 449"/>
                <a:gd name="T18" fmla="*/ 130 w 256"/>
                <a:gd name="T19" fmla="*/ 380 h 449"/>
                <a:gd name="T20" fmla="*/ 51 w 256"/>
                <a:gd name="T21" fmla="*/ 449 h 449"/>
                <a:gd name="T22" fmla="*/ 0 w 256"/>
                <a:gd name="T23" fmla="*/ 392 h 449"/>
                <a:gd name="T24" fmla="*/ 124 w 256"/>
                <a:gd name="T25" fmla="*/ 276 h 449"/>
                <a:gd name="T26" fmla="*/ 175 w 256"/>
                <a:gd name="T27" fmla="*/ 171 h 449"/>
                <a:gd name="T28" fmla="*/ 187 w 256"/>
                <a:gd name="T29" fmla="*/ 94 h 449"/>
                <a:gd name="T30" fmla="*/ 169 w 256"/>
                <a:gd name="T31" fmla="*/ 74 h 449"/>
                <a:gd name="T32" fmla="*/ 132 w 256"/>
                <a:gd name="T33" fmla="*/ 70 h 449"/>
                <a:gd name="T34" fmla="*/ 101 w 256"/>
                <a:gd name="T35" fmla="*/ 94 h 449"/>
                <a:gd name="T36" fmla="*/ 87 w 256"/>
                <a:gd name="T37" fmla="*/ 131 h 449"/>
                <a:gd name="T38" fmla="*/ 39 w 256"/>
                <a:gd name="T39" fmla="*/ 86 h 4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6"/>
                <a:gd name="T61" fmla="*/ 0 h 449"/>
                <a:gd name="T62" fmla="*/ 256 w 256"/>
                <a:gd name="T63" fmla="*/ 449 h 4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6" h="449">
                  <a:moveTo>
                    <a:pt x="39" y="86"/>
                  </a:moveTo>
                  <a:lnTo>
                    <a:pt x="89" y="37"/>
                  </a:lnTo>
                  <a:lnTo>
                    <a:pt x="157" y="0"/>
                  </a:lnTo>
                  <a:lnTo>
                    <a:pt x="212" y="18"/>
                  </a:lnTo>
                  <a:lnTo>
                    <a:pt x="250" y="62"/>
                  </a:lnTo>
                  <a:lnTo>
                    <a:pt x="256" y="100"/>
                  </a:lnTo>
                  <a:lnTo>
                    <a:pt x="244" y="167"/>
                  </a:lnTo>
                  <a:lnTo>
                    <a:pt x="216" y="251"/>
                  </a:lnTo>
                  <a:lnTo>
                    <a:pt x="181" y="314"/>
                  </a:lnTo>
                  <a:lnTo>
                    <a:pt x="130" y="380"/>
                  </a:lnTo>
                  <a:lnTo>
                    <a:pt x="51" y="449"/>
                  </a:lnTo>
                  <a:lnTo>
                    <a:pt x="0" y="392"/>
                  </a:lnTo>
                  <a:lnTo>
                    <a:pt x="124" y="276"/>
                  </a:lnTo>
                  <a:lnTo>
                    <a:pt x="175" y="171"/>
                  </a:lnTo>
                  <a:lnTo>
                    <a:pt x="187" y="94"/>
                  </a:lnTo>
                  <a:lnTo>
                    <a:pt x="169" y="74"/>
                  </a:lnTo>
                  <a:lnTo>
                    <a:pt x="132" y="70"/>
                  </a:lnTo>
                  <a:lnTo>
                    <a:pt x="101" y="94"/>
                  </a:lnTo>
                  <a:lnTo>
                    <a:pt x="87" y="131"/>
                  </a:lnTo>
                  <a:lnTo>
                    <a:pt x="39" y="86"/>
                  </a:lnTo>
                  <a:close/>
                </a:path>
              </a:pathLst>
            </a:custGeom>
            <a:solidFill>
              <a:srgbClr val="CAA875"/>
            </a:solidFill>
            <a:ln w="9525">
              <a:noFill/>
              <a:round/>
              <a:headEnd/>
              <a:tailEnd/>
            </a:ln>
          </p:spPr>
          <p:txBody>
            <a:bodyPr/>
            <a:lstStyle/>
            <a:p>
              <a:endParaRPr lang="en-GB" sz="1350"/>
            </a:p>
          </p:txBody>
        </p:sp>
        <p:grpSp>
          <p:nvGrpSpPr>
            <p:cNvPr id="112674" name="Group 29"/>
            <p:cNvGrpSpPr>
              <a:grpSpLocks/>
            </p:cNvGrpSpPr>
            <p:nvPr/>
          </p:nvGrpSpPr>
          <p:grpSpPr bwMode="auto">
            <a:xfrm>
              <a:off x="529" y="2536"/>
              <a:ext cx="284" cy="475"/>
              <a:chOff x="529" y="2536"/>
              <a:chExt cx="284" cy="475"/>
            </a:xfrm>
          </p:grpSpPr>
          <p:sp>
            <p:nvSpPr>
              <p:cNvPr id="112675" name="Freeform 30"/>
              <p:cNvSpPr>
                <a:spLocks/>
              </p:cNvSpPr>
              <p:nvPr/>
            </p:nvSpPr>
            <p:spPr bwMode="auto">
              <a:xfrm>
                <a:off x="529" y="2536"/>
                <a:ext cx="284" cy="475"/>
              </a:xfrm>
              <a:custGeom>
                <a:avLst/>
                <a:gdLst>
                  <a:gd name="T0" fmla="*/ 99 w 284"/>
                  <a:gd name="T1" fmla="*/ 129 h 475"/>
                  <a:gd name="T2" fmla="*/ 124 w 284"/>
                  <a:gd name="T3" fmla="*/ 84 h 475"/>
                  <a:gd name="T4" fmla="*/ 160 w 284"/>
                  <a:gd name="T5" fmla="*/ 66 h 475"/>
                  <a:gd name="T6" fmla="*/ 197 w 284"/>
                  <a:gd name="T7" fmla="*/ 78 h 475"/>
                  <a:gd name="T8" fmla="*/ 209 w 284"/>
                  <a:gd name="T9" fmla="*/ 90 h 475"/>
                  <a:gd name="T10" fmla="*/ 214 w 284"/>
                  <a:gd name="T11" fmla="*/ 116 h 475"/>
                  <a:gd name="T12" fmla="*/ 203 w 284"/>
                  <a:gd name="T13" fmla="*/ 175 h 475"/>
                  <a:gd name="T14" fmla="*/ 154 w 284"/>
                  <a:gd name="T15" fmla="*/ 282 h 475"/>
                  <a:gd name="T16" fmla="*/ 74 w 284"/>
                  <a:gd name="T17" fmla="*/ 360 h 475"/>
                  <a:gd name="T18" fmla="*/ 37 w 284"/>
                  <a:gd name="T19" fmla="*/ 398 h 475"/>
                  <a:gd name="T20" fmla="*/ 79 w 284"/>
                  <a:gd name="T21" fmla="*/ 434 h 475"/>
                  <a:gd name="T22" fmla="*/ 142 w 284"/>
                  <a:gd name="T23" fmla="*/ 368 h 475"/>
                  <a:gd name="T24" fmla="*/ 207 w 284"/>
                  <a:gd name="T25" fmla="*/ 280 h 475"/>
                  <a:gd name="T26" fmla="*/ 234 w 284"/>
                  <a:gd name="T27" fmla="*/ 215 h 475"/>
                  <a:gd name="T28" fmla="*/ 257 w 284"/>
                  <a:gd name="T29" fmla="*/ 145 h 475"/>
                  <a:gd name="T30" fmla="*/ 266 w 284"/>
                  <a:gd name="T31" fmla="*/ 98 h 475"/>
                  <a:gd name="T32" fmla="*/ 247 w 284"/>
                  <a:gd name="T33" fmla="*/ 62 h 475"/>
                  <a:gd name="T34" fmla="*/ 209 w 284"/>
                  <a:gd name="T35" fmla="*/ 35 h 475"/>
                  <a:gd name="T36" fmla="*/ 160 w 284"/>
                  <a:gd name="T37" fmla="*/ 22 h 475"/>
                  <a:gd name="T38" fmla="*/ 109 w 284"/>
                  <a:gd name="T39" fmla="*/ 48 h 475"/>
                  <a:gd name="T40" fmla="*/ 87 w 284"/>
                  <a:gd name="T41" fmla="*/ 80 h 475"/>
                  <a:gd name="T42" fmla="*/ 59 w 284"/>
                  <a:gd name="T43" fmla="*/ 110 h 475"/>
                  <a:gd name="T44" fmla="*/ 31 w 284"/>
                  <a:gd name="T45" fmla="*/ 104 h 475"/>
                  <a:gd name="T46" fmla="*/ 79 w 284"/>
                  <a:gd name="T47" fmla="*/ 56 h 475"/>
                  <a:gd name="T48" fmla="*/ 115 w 284"/>
                  <a:gd name="T49" fmla="*/ 22 h 475"/>
                  <a:gd name="T50" fmla="*/ 158 w 284"/>
                  <a:gd name="T51" fmla="*/ 0 h 475"/>
                  <a:gd name="T52" fmla="*/ 197 w 284"/>
                  <a:gd name="T53" fmla="*/ 0 h 475"/>
                  <a:gd name="T54" fmla="*/ 226 w 284"/>
                  <a:gd name="T55" fmla="*/ 16 h 475"/>
                  <a:gd name="T56" fmla="*/ 253 w 284"/>
                  <a:gd name="T57" fmla="*/ 35 h 475"/>
                  <a:gd name="T58" fmla="*/ 272 w 284"/>
                  <a:gd name="T59" fmla="*/ 56 h 475"/>
                  <a:gd name="T60" fmla="*/ 284 w 284"/>
                  <a:gd name="T61" fmla="*/ 92 h 475"/>
                  <a:gd name="T62" fmla="*/ 282 w 284"/>
                  <a:gd name="T63" fmla="*/ 135 h 475"/>
                  <a:gd name="T64" fmla="*/ 259 w 284"/>
                  <a:gd name="T65" fmla="*/ 201 h 475"/>
                  <a:gd name="T66" fmla="*/ 234 w 284"/>
                  <a:gd name="T67" fmla="*/ 275 h 475"/>
                  <a:gd name="T68" fmla="*/ 209 w 284"/>
                  <a:gd name="T69" fmla="*/ 316 h 475"/>
                  <a:gd name="T70" fmla="*/ 173 w 284"/>
                  <a:gd name="T71" fmla="*/ 366 h 475"/>
                  <a:gd name="T72" fmla="*/ 115 w 284"/>
                  <a:gd name="T73" fmla="*/ 426 h 475"/>
                  <a:gd name="T74" fmla="*/ 65 w 284"/>
                  <a:gd name="T75" fmla="*/ 475 h 475"/>
                  <a:gd name="T76" fmla="*/ 0 w 284"/>
                  <a:gd name="T77" fmla="*/ 396 h 475"/>
                  <a:gd name="T78" fmla="*/ 72 w 284"/>
                  <a:gd name="T79" fmla="*/ 328 h 475"/>
                  <a:gd name="T80" fmla="*/ 128 w 284"/>
                  <a:gd name="T81" fmla="*/ 280 h 475"/>
                  <a:gd name="T82" fmla="*/ 164 w 284"/>
                  <a:gd name="T83" fmla="*/ 225 h 475"/>
                  <a:gd name="T84" fmla="*/ 179 w 284"/>
                  <a:gd name="T85" fmla="*/ 177 h 475"/>
                  <a:gd name="T86" fmla="*/ 189 w 284"/>
                  <a:gd name="T87" fmla="*/ 129 h 475"/>
                  <a:gd name="T88" fmla="*/ 189 w 284"/>
                  <a:gd name="T89" fmla="*/ 98 h 475"/>
                  <a:gd name="T90" fmla="*/ 173 w 284"/>
                  <a:gd name="T91" fmla="*/ 90 h 475"/>
                  <a:gd name="T92" fmla="*/ 154 w 284"/>
                  <a:gd name="T93" fmla="*/ 92 h 475"/>
                  <a:gd name="T94" fmla="*/ 128 w 284"/>
                  <a:gd name="T95" fmla="*/ 114 h 475"/>
                  <a:gd name="T96" fmla="*/ 105 w 284"/>
                  <a:gd name="T97" fmla="*/ 153 h 475"/>
                  <a:gd name="T98" fmla="*/ 99 w 284"/>
                  <a:gd name="T99" fmla="*/ 129 h 4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84"/>
                  <a:gd name="T151" fmla="*/ 0 h 475"/>
                  <a:gd name="T152" fmla="*/ 284 w 284"/>
                  <a:gd name="T153" fmla="*/ 475 h 4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84" h="475">
                    <a:moveTo>
                      <a:pt x="99" y="129"/>
                    </a:moveTo>
                    <a:lnTo>
                      <a:pt x="124" y="84"/>
                    </a:lnTo>
                    <a:lnTo>
                      <a:pt x="160" y="66"/>
                    </a:lnTo>
                    <a:lnTo>
                      <a:pt x="197" y="78"/>
                    </a:lnTo>
                    <a:lnTo>
                      <a:pt x="209" y="90"/>
                    </a:lnTo>
                    <a:lnTo>
                      <a:pt x="214" y="116"/>
                    </a:lnTo>
                    <a:lnTo>
                      <a:pt x="203" y="175"/>
                    </a:lnTo>
                    <a:lnTo>
                      <a:pt x="154" y="282"/>
                    </a:lnTo>
                    <a:lnTo>
                      <a:pt x="74" y="360"/>
                    </a:lnTo>
                    <a:lnTo>
                      <a:pt x="37" y="398"/>
                    </a:lnTo>
                    <a:lnTo>
                      <a:pt x="79" y="434"/>
                    </a:lnTo>
                    <a:lnTo>
                      <a:pt x="142" y="368"/>
                    </a:lnTo>
                    <a:lnTo>
                      <a:pt x="207" y="280"/>
                    </a:lnTo>
                    <a:lnTo>
                      <a:pt x="234" y="215"/>
                    </a:lnTo>
                    <a:lnTo>
                      <a:pt x="257" y="145"/>
                    </a:lnTo>
                    <a:lnTo>
                      <a:pt x="266" y="98"/>
                    </a:lnTo>
                    <a:lnTo>
                      <a:pt x="247" y="62"/>
                    </a:lnTo>
                    <a:lnTo>
                      <a:pt x="209" y="35"/>
                    </a:lnTo>
                    <a:lnTo>
                      <a:pt x="160" y="22"/>
                    </a:lnTo>
                    <a:lnTo>
                      <a:pt x="109" y="48"/>
                    </a:lnTo>
                    <a:lnTo>
                      <a:pt x="87" y="80"/>
                    </a:lnTo>
                    <a:lnTo>
                      <a:pt x="59" y="110"/>
                    </a:lnTo>
                    <a:lnTo>
                      <a:pt x="31" y="104"/>
                    </a:lnTo>
                    <a:lnTo>
                      <a:pt x="79" y="56"/>
                    </a:lnTo>
                    <a:lnTo>
                      <a:pt x="115" y="22"/>
                    </a:lnTo>
                    <a:lnTo>
                      <a:pt x="158" y="0"/>
                    </a:lnTo>
                    <a:lnTo>
                      <a:pt x="197" y="0"/>
                    </a:lnTo>
                    <a:lnTo>
                      <a:pt x="226" y="16"/>
                    </a:lnTo>
                    <a:lnTo>
                      <a:pt x="253" y="35"/>
                    </a:lnTo>
                    <a:lnTo>
                      <a:pt x="272" y="56"/>
                    </a:lnTo>
                    <a:lnTo>
                      <a:pt x="284" y="92"/>
                    </a:lnTo>
                    <a:lnTo>
                      <a:pt x="282" y="135"/>
                    </a:lnTo>
                    <a:lnTo>
                      <a:pt x="259" y="201"/>
                    </a:lnTo>
                    <a:lnTo>
                      <a:pt x="234" y="275"/>
                    </a:lnTo>
                    <a:lnTo>
                      <a:pt x="209" y="316"/>
                    </a:lnTo>
                    <a:lnTo>
                      <a:pt x="173" y="366"/>
                    </a:lnTo>
                    <a:lnTo>
                      <a:pt x="115" y="426"/>
                    </a:lnTo>
                    <a:lnTo>
                      <a:pt x="65" y="475"/>
                    </a:lnTo>
                    <a:lnTo>
                      <a:pt x="0" y="396"/>
                    </a:lnTo>
                    <a:lnTo>
                      <a:pt x="72" y="328"/>
                    </a:lnTo>
                    <a:lnTo>
                      <a:pt x="128" y="280"/>
                    </a:lnTo>
                    <a:lnTo>
                      <a:pt x="164" y="225"/>
                    </a:lnTo>
                    <a:lnTo>
                      <a:pt x="179" y="177"/>
                    </a:lnTo>
                    <a:lnTo>
                      <a:pt x="189" y="129"/>
                    </a:lnTo>
                    <a:lnTo>
                      <a:pt x="189" y="98"/>
                    </a:lnTo>
                    <a:lnTo>
                      <a:pt x="173" y="90"/>
                    </a:lnTo>
                    <a:lnTo>
                      <a:pt x="154" y="92"/>
                    </a:lnTo>
                    <a:lnTo>
                      <a:pt x="128" y="114"/>
                    </a:lnTo>
                    <a:lnTo>
                      <a:pt x="105" y="153"/>
                    </a:lnTo>
                    <a:lnTo>
                      <a:pt x="99" y="129"/>
                    </a:lnTo>
                    <a:close/>
                  </a:path>
                </a:pathLst>
              </a:custGeom>
              <a:solidFill>
                <a:srgbClr val="000000"/>
              </a:solidFill>
              <a:ln w="9525">
                <a:noFill/>
                <a:round/>
                <a:headEnd/>
                <a:tailEnd/>
              </a:ln>
            </p:spPr>
            <p:txBody>
              <a:bodyPr/>
              <a:lstStyle/>
              <a:p>
                <a:endParaRPr lang="en-GB" sz="1350"/>
              </a:p>
            </p:txBody>
          </p:sp>
          <p:sp>
            <p:nvSpPr>
              <p:cNvPr id="112676" name="Freeform 31"/>
              <p:cNvSpPr>
                <a:spLocks/>
              </p:cNvSpPr>
              <p:nvPr/>
            </p:nvSpPr>
            <p:spPr bwMode="auto">
              <a:xfrm>
                <a:off x="560" y="2631"/>
                <a:ext cx="84" cy="57"/>
              </a:xfrm>
              <a:custGeom>
                <a:avLst/>
                <a:gdLst>
                  <a:gd name="T0" fmla="*/ 31 w 84"/>
                  <a:gd name="T1" fmla="*/ 0 h 57"/>
                  <a:gd name="T2" fmla="*/ 84 w 84"/>
                  <a:gd name="T3" fmla="*/ 36 h 57"/>
                  <a:gd name="T4" fmla="*/ 77 w 84"/>
                  <a:gd name="T5" fmla="*/ 57 h 57"/>
                  <a:gd name="T6" fmla="*/ 0 w 84"/>
                  <a:gd name="T7" fmla="*/ 7 h 57"/>
                  <a:gd name="T8" fmla="*/ 31 w 84"/>
                  <a:gd name="T9" fmla="*/ 0 h 57"/>
                  <a:gd name="T10" fmla="*/ 0 60000 65536"/>
                  <a:gd name="T11" fmla="*/ 0 60000 65536"/>
                  <a:gd name="T12" fmla="*/ 0 60000 65536"/>
                  <a:gd name="T13" fmla="*/ 0 60000 65536"/>
                  <a:gd name="T14" fmla="*/ 0 60000 65536"/>
                  <a:gd name="T15" fmla="*/ 0 w 84"/>
                  <a:gd name="T16" fmla="*/ 0 h 57"/>
                  <a:gd name="T17" fmla="*/ 84 w 84"/>
                  <a:gd name="T18" fmla="*/ 57 h 57"/>
                </a:gdLst>
                <a:ahLst/>
                <a:cxnLst>
                  <a:cxn ang="T10">
                    <a:pos x="T0" y="T1"/>
                  </a:cxn>
                  <a:cxn ang="T11">
                    <a:pos x="T2" y="T3"/>
                  </a:cxn>
                  <a:cxn ang="T12">
                    <a:pos x="T4" y="T5"/>
                  </a:cxn>
                  <a:cxn ang="T13">
                    <a:pos x="T6" y="T7"/>
                  </a:cxn>
                  <a:cxn ang="T14">
                    <a:pos x="T8" y="T9"/>
                  </a:cxn>
                </a:cxnLst>
                <a:rect l="T15" t="T16" r="T17" b="T18"/>
                <a:pathLst>
                  <a:path w="84" h="57">
                    <a:moveTo>
                      <a:pt x="31" y="0"/>
                    </a:moveTo>
                    <a:lnTo>
                      <a:pt x="84" y="36"/>
                    </a:lnTo>
                    <a:lnTo>
                      <a:pt x="77" y="57"/>
                    </a:lnTo>
                    <a:lnTo>
                      <a:pt x="0" y="7"/>
                    </a:lnTo>
                    <a:lnTo>
                      <a:pt x="31" y="0"/>
                    </a:lnTo>
                    <a:close/>
                  </a:path>
                </a:pathLst>
              </a:custGeom>
              <a:solidFill>
                <a:srgbClr val="000000"/>
              </a:solidFill>
              <a:ln w="9525">
                <a:noFill/>
                <a:round/>
                <a:headEnd/>
                <a:tailEnd/>
              </a:ln>
            </p:spPr>
            <p:txBody>
              <a:bodyPr/>
              <a:lstStyle/>
              <a:p>
                <a:endParaRPr lang="en-GB" sz="1350"/>
              </a:p>
            </p:txBody>
          </p:sp>
        </p:grpSp>
      </p:grpSp>
      <p:grpSp>
        <p:nvGrpSpPr>
          <p:cNvPr id="112647" name="Group 32"/>
          <p:cNvGrpSpPr>
            <a:grpSpLocks/>
          </p:cNvGrpSpPr>
          <p:nvPr/>
        </p:nvGrpSpPr>
        <p:grpSpPr bwMode="auto">
          <a:xfrm>
            <a:off x="1316878" y="4346020"/>
            <a:ext cx="799912" cy="415637"/>
            <a:chOff x="685" y="2938"/>
            <a:chExt cx="620" cy="349"/>
          </a:xfrm>
        </p:grpSpPr>
        <p:sp>
          <p:nvSpPr>
            <p:cNvPr id="112669" name="Freeform 33"/>
            <p:cNvSpPr>
              <a:spLocks/>
            </p:cNvSpPr>
            <p:nvPr/>
          </p:nvSpPr>
          <p:spPr bwMode="auto">
            <a:xfrm>
              <a:off x="718" y="2950"/>
              <a:ext cx="569" cy="333"/>
            </a:xfrm>
            <a:custGeom>
              <a:avLst/>
              <a:gdLst>
                <a:gd name="T0" fmla="*/ 0 w 569"/>
                <a:gd name="T1" fmla="*/ 105 h 333"/>
                <a:gd name="T2" fmla="*/ 245 w 569"/>
                <a:gd name="T3" fmla="*/ 0 h 333"/>
                <a:gd name="T4" fmla="*/ 350 w 569"/>
                <a:gd name="T5" fmla="*/ 67 h 333"/>
                <a:gd name="T6" fmla="*/ 416 w 569"/>
                <a:gd name="T7" fmla="*/ 90 h 333"/>
                <a:gd name="T8" fmla="*/ 559 w 569"/>
                <a:gd name="T9" fmla="*/ 134 h 333"/>
                <a:gd name="T10" fmla="*/ 569 w 569"/>
                <a:gd name="T11" fmla="*/ 171 h 333"/>
                <a:gd name="T12" fmla="*/ 370 w 569"/>
                <a:gd name="T13" fmla="*/ 294 h 333"/>
                <a:gd name="T14" fmla="*/ 336 w 569"/>
                <a:gd name="T15" fmla="*/ 333 h 333"/>
                <a:gd name="T16" fmla="*/ 277 w 569"/>
                <a:gd name="T17" fmla="*/ 290 h 333"/>
                <a:gd name="T18" fmla="*/ 217 w 569"/>
                <a:gd name="T19" fmla="*/ 240 h 333"/>
                <a:gd name="T20" fmla="*/ 45 w 569"/>
                <a:gd name="T21" fmla="*/ 140 h 333"/>
                <a:gd name="T22" fmla="*/ 0 w 569"/>
                <a:gd name="T23" fmla="*/ 105 h 3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9"/>
                <a:gd name="T37" fmla="*/ 0 h 333"/>
                <a:gd name="T38" fmla="*/ 569 w 569"/>
                <a:gd name="T39" fmla="*/ 333 h 3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9" h="333">
                  <a:moveTo>
                    <a:pt x="0" y="105"/>
                  </a:moveTo>
                  <a:lnTo>
                    <a:pt x="245" y="0"/>
                  </a:lnTo>
                  <a:lnTo>
                    <a:pt x="350" y="67"/>
                  </a:lnTo>
                  <a:lnTo>
                    <a:pt x="416" y="90"/>
                  </a:lnTo>
                  <a:lnTo>
                    <a:pt x="559" y="134"/>
                  </a:lnTo>
                  <a:lnTo>
                    <a:pt x="569" y="171"/>
                  </a:lnTo>
                  <a:lnTo>
                    <a:pt x="370" y="294"/>
                  </a:lnTo>
                  <a:lnTo>
                    <a:pt x="336" y="333"/>
                  </a:lnTo>
                  <a:lnTo>
                    <a:pt x="277" y="290"/>
                  </a:lnTo>
                  <a:lnTo>
                    <a:pt x="217" y="240"/>
                  </a:lnTo>
                  <a:lnTo>
                    <a:pt x="45" y="140"/>
                  </a:lnTo>
                  <a:lnTo>
                    <a:pt x="0" y="105"/>
                  </a:lnTo>
                  <a:close/>
                </a:path>
              </a:pathLst>
            </a:custGeom>
            <a:solidFill>
              <a:srgbClr val="FFFFFF"/>
            </a:solidFill>
            <a:ln w="9525">
              <a:noFill/>
              <a:round/>
              <a:headEnd/>
              <a:tailEnd/>
            </a:ln>
          </p:spPr>
          <p:txBody>
            <a:bodyPr/>
            <a:lstStyle/>
            <a:p>
              <a:endParaRPr lang="en-GB" sz="1350"/>
            </a:p>
          </p:txBody>
        </p:sp>
        <p:grpSp>
          <p:nvGrpSpPr>
            <p:cNvPr id="112670" name="Group 34"/>
            <p:cNvGrpSpPr>
              <a:grpSpLocks/>
            </p:cNvGrpSpPr>
            <p:nvPr/>
          </p:nvGrpSpPr>
          <p:grpSpPr bwMode="auto">
            <a:xfrm>
              <a:off x="685" y="2938"/>
              <a:ext cx="620" cy="349"/>
              <a:chOff x="685" y="2938"/>
              <a:chExt cx="620" cy="349"/>
            </a:xfrm>
          </p:grpSpPr>
          <p:sp>
            <p:nvSpPr>
              <p:cNvPr id="112671" name="Freeform 35"/>
              <p:cNvSpPr>
                <a:spLocks/>
              </p:cNvSpPr>
              <p:nvPr/>
            </p:nvSpPr>
            <p:spPr bwMode="auto">
              <a:xfrm>
                <a:off x="685" y="2938"/>
                <a:ext cx="620" cy="349"/>
              </a:xfrm>
              <a:custGeom>
                <a:avLst/>
                <a:gdLst>
                  <a:gd name="T0" fmla="*/ 592 w 620"/>
                  <a:gd name="T1" fmla="*/ 130 h 349"/>
                  <a:gd name="T2" fmla="*/ 492 w 620"/>
                  <a:gd name="T3" fmla="*/ 104 h 349"/>
                  <a:gd name="T4" fmla="*/ 409 w 620"/>
                  <a:gd name="T5" fmla="*/ 78 h 349"/>
                  <a:gd name="T6" fmla="*/ 339 w 620"/>
                  <a:gd name="T7" fmla="*/ 37 h 349"/>
                  <a:gd name="T8" fmla="*/ 291 w 620"/>
                  <a:gd name="T9" fmla="*/ 0 h 349"/>
                  <a:gd name="T10" fmla="*/ 263 w 620"/>
                  <a:gd name="T11" fmla="*/ 16 h 349"/>
                  <a:gd name="T12" fmla="*/ 285 w 620"/>
                  <a:gd name="T13" fmla="*/ 47 h 349"/>
                  <a:gd name="T14" fmla="*/ 327 w 620"/>
                  <a:gd name="T15" fmla="*/ 59 h 349"/>
                  <a:gd name="T16" fmla="*/ 407 w 620"/>
                  <a:gd name="T17" fmla="*/ 96 h 349"/>
                  <a:gd name="T18" fmla="*/ 476 w 620"/>
                  <a:gd name="T19" fmla="*/ 123 h 349"/>
                  <a:gd name="T20" fmla="*/ 554 w 620"/>
                  <a:gd name="T21" fmla="*/ 148 h 349"/>
                  <a:gd name="T22" fmla="*/ 586 w 620"/>
                  <a:gd name="T23" fmla="*/ 158 h 349"/>
                  <a:gd name="T24" fmla="*/ 586 w 620"/>
                  <a:gd name="T25" fmla="*/ 166 h 349"/>
                  <a:gd name="T26" fmla="*/ 586 w 620"/>
                  <a:gd name="T27" fmla="*/ 179 h 349"/>
                  <a:gd name="T28" fmla="*/ 559 w 620"/>
                  <a:gd name="T29" fmla="*/ 197 h 349"/>
                  <a:gd name="T30" fmla="*/ 494 w 620"/>
                  <a:gd name="T31" fmla="*/ 234 h 349"/>
                  <a:gd name="T32" fmla="*/ 445 w 620"/>
                  <a:gd name="T33" fmla="*/ 264 h 349"/>
                  <a:gd name="T34" fmla="*/ 396 w 620"/>
                  <a:gd name="T35" fmla="*/ 296 h 349"/>
                  <a:gd name="T36" fmla="*/ 372 w 620"/>
                  <a:gd name="T37" fmla="*/ 327 h 349"/>
                  <a:gd name="T38" fmla="*/ 291 w 620"/>
                  <a:gd name="T39" fmla="*/ 262 h 349"/>
                  <a:gd name="T40" fmla="*/ 195 w 620"/>
                  <a:gd name="T41" fmla="*/ 209 h 349"/>
                  <a:gd name="T42" fmla="*/ 116 w 620"/>
                  <a:gd name="T43" fmla="*/ 158 h 349"/>
                  <a:gd name="T44" fmla="*/ 71 w 620"/>
                  <a:gd name="T45" fmla="*/ 128 h 349"/>
                  <a:gd name="T46" fmla="*/ 40 w 620"/>
                  <a:gd name="T47" fmla="*/ 115 h 349"/>
                  <a:gd name="T48" fmla="*/ 16 w 620"/>
                  <a:gd name="T49" fmla="*/ 111 h 349"/>
                  <a:gd name="T50" fmla="*/ 0 w 620"/>
                  <a:gd name="T51" fmla="*/ 121 h 349"/>
                  <a:gd name="T52" fmla="*/ 18 w 620"/>
                  <a:gd name="T53" fmla="*/ 134 h 349"/>
                  <a:gd name="T54" fmla="*/ 59 w 620"/>
                  <a:gd name="T55" fmla="*/ 154 h 349"/>
                  <a:gd name="T56" fmla="*/ 159 w 620"/>
                  <a:gd name="T57" fmla="*/ 215 h 349"/>
                  <a:gd name="T58" fmla="*/ 235 w 620"/>
                  <a:gd name="T59" fmla="*/ 258 h 349"/>
                  <a:gd name="T60" fmla="*/ 297 w 620"/>
                  <a:gd name="T61" fmla="*/ 296 h 349"/>
                  <a:gd name="T62" fmla="*/ 351 w 620"/>
                  <a:gd name="T63" fmla="*/ 345 h 349"/>
                  <a:gd name="T64" fmla="*/ 378 w 620"/>
                  <a:gd name="T65" fmla="*/ 349 h 349"/>
                  <a:gd name="T66" fmla="*/ 403 w 620"/>
                  <a:gd name="T67" fmla="*/ 331 h 349"/>
                  <a:gd name="T68" fmla="*/ 443 w 620"/>
                  <a:gd name="T69" fmla="*/ 294 h 349"/>
                  <a:gd name="T70" fmla="*/ 506 w 620"/>
                  <a:gd name="T71" fmla="*/ 262 h 349"/>
                  <a:gd name="T72" fmla="*/ 574 w 620"/>
                  <a:gd name="T73" fmla="*/ 221 h 349"/>
                  <a:gd name="T74" fmla="*/ 620 w 620"/>
                  <a:gd name="T75" fmla="*/ 191 h 349"/>
                  <a:gd name="T76" fmla="*/ 616 w 620"/>
                  <a:gd name="T77" fmla="*/ 172 h 349"/>
                  <a:gd name="T78" fmla="*/ 610 w 620"/>
                  <a:gd name="T79" fmla="*/ 146 h 349"/>
                  <a:gd name="T80" fmla="*/ 592 w 620"/>
                  <a:gd name="T81" fmla="*/ 130 h 34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20"/>
                  <a:gd name="T124" fmla="*/ 0 h 349"/>
                  <a:gd name="T125" fmla="*/ 620 w 620"/>
                  <a:gd name="T126" fmla="*/ 349 h 34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20" h="349">
                    <a:moveTo>
                      <a:pt x="592" y="130"/>
                    </a:moveTo>
                    <a:lnTo>
                      <a:pt x="492" y="104"/>
                    </a:lnTo>
                    <a:lnTo>
                      <a:pt x="409" y="78"/>
                    </a:lnTo>
                    <a:lnTo>
                      <a:pt x="339" y="37"/>
                    </a:lnTo>
                    <a:lnTo>
                      <a:pt x="291" y="0"/>
                    </a:lnTo>
                    <a:lnTo>
                      <a:pt x="263" y="16"/>
                    </a:lnTo>
                    <a:lnTo>
                      <a:pt x="285" y="47"/>
                    </a:lnTo>
                    <a:lnTo>
                      <a:pt x="327" y="59"/>
                    </a:lnTo>
                    <a:lnTo>
                      <a:pt x="407" y="96"/>
                    </a:lnTo>
                    <a:lnTo>
                      <a:pt x="476" y="123"/>
                    </a:lnTo>
                    <a:lnTo>
                      <a:pt x="554" y="148"/>
                    </a:lnTo>
                    <a:lnTo>
                      <a:pt x="586" y="158"/>
                    </a:lnTo>
                    <a:lnTo>
                      <a:pt x="586" y="166"/>
                    </a:lnTo>
                    <a:lnTo>
                      <a:pt x="586" y="179"/>
                    </a:lnTo>
                    <a:lnTo>
                      <a:pt x="559" y="197"/>
                    </a:lnTo>
                    <a:lnTo>
                      <a:pt x="494" y="234"/>
                    </a:lnTo>
                    <a:lnTo>
                      <a:pt x="445" y="264"/>
                    </a:lnTo>
                    <a:lnTo>
                      <a:pt x="396" y="296"/>
                    </a:lnTo>
                    <a:lnTo>
                      <a:pt x="372" y="327"/>
                    </a:lnTo>
                    <a:lnTo>
                      <a:pt x="291" y="262"/>
                    </a:lnTo>
                    <a:lnTo>
                      <a:pt x="195" y="209"/>
                    </a:lnTo>
                    <a:lnTo>
                      <a:pt x="116" y="158"/>
                    </a:lnTo>
                    <a:lnTo>
                      <a:pt x="71" y="128"/>
                    </a:lnTo>
                    <a:lnTo>
                      <a:pt x="40" y="115"/>
                    </a:lnTo>
                    <a:lnTo>
                      <a:pt x="16" y="111"/>
                    </a:lnTo>
                    <a:lnTo>
                      <a:pt x="0" y="121"/>
                    </a:lnTo>
                    <a:lnTo>
                      <a:pt x="18" y="134"/>
                    </a:lnTo>
                    <a:lnTo>
                      <a:pt x="59" y="154"/>
                    </a:lnTo>
                    <a:lnTo>
                      <a:pt x="159" y="215"/>
                    </a:lnTo>
                    <a:lnTo>
                      <a:pt x="235" y="258"/>
                    </a:lnTo>
                    <a:lnTo>
                      <a:pt x="297" y="296"/>
                    </a:lnTo>
                    <a:lnTo>
                      <a:pt x="351" y="345"/>
                    </a:lnTo>
                    <a:lnTo>
                      <a:pt x="378" y="349"/>
                    </a:lnTo>
                    <a:lnTo>
                      <a:pt x="403" y="331"/>
                    </a:lnTo>
                    <a:lnTo>
                      <a:pt x="443" y="294"/>
                    </a:lnTo>
                    <a:lnTo>
                      <a:pt x="506" y="262"/>
                    </a:lnTo>
                    <a:lnTo>
                      <a:pt x="574" y="221"/>
                    </a:lnTo>
                    <a:lnTo>
                      <a:pt x="620" y="191"/>
                    </a:lnTo>
                    <a:lnTo>
                      <a:pt x="616" y="172"/>
                    </a:lnTo>
                    <a:lnTo>
                      <a:pt x="610" y="146"/>
                    </a:lnTo>
                    <a:lnTo>
                      <a:pt x="592" y="130"/>
                    </a:lnTo>
                    <a:close/>
                  </a:path>
                </a:pathLst>
              </a:custGeom>
              <a:solidFill>
                <a:srgbClr val="000000"/>
              </a:solidFill>
              <a:ln w="9525">
                <a:noFill/>
                <a:round/>
                <a:headEnd/>
                <a:tailEnd/>
              </a:ln>
            </p:spPr>
            <p:txBody>
              <a:bodyPr/>
              <a:lstStyle/>
              <a:p>
                <a:endParaRPr lang="en-GB" sz="1350"/>
              </a:p>
            </p:txBody>
          </p:sp>
          <p:sp>
            <p:nvSpPr>
              <p:cNvPr id="112672" name="Freeform 36"/>
              <p:cNvSpPr>
                <a:spLocks/>
              </p:cNvSpPr>
              <p:nvPr/>
            </p:nvSpPr>
            <p:spPr bwMode="auto">
              <a:xfrm>
                <a:off x="692" y="2942"/>
                <a:ext cx="283" cy="135"/>
              </a:xfrm>
              <a:custGeom>
                <a:avLst/>
                <a:gdLst>
                  <a:gd name="T0" fmla="*/ 0 w 283"/>
                  <a:gd name="T1" fmla="*/ 118 h 135"/>
                  <a:gd name="T2" fmla="*/ 61 w 283"/>
                  <a:gd name="T3" fmla="*/ 96 h 135"/>
                  <a:gd name="T4" fmla="*/ 148 w 283"/>
                  <a:gd name="T5" fmla="*/ 60 h 135"/>
                  <a:gd name="T6" fmla="*/ 225 w 283"/>
                  <a:gd name="T7" fmla="*/ 15 h 135"/>
                  <a:gd name="T8" fmla="*/ 269 w 283"/>
                  <a:gd name="T9" fmla="*/ 0 h 135"/>
                  <a:gd name="T10" fmla="*/ 281 w 283"/>
                  <a:gd name="T11" fmla="*/ 2 h 135"/>
                  <a:gd name="T12" fmla="*/ 283 w 283"/>
                  <a:gd name="T13" fmla="*/ 15 h 135"/>
                  <a:gd name="T14" fmla="*/ 240 w 283"/>
                  <a:gd name="T15" fmla="*/ 34 h 135"/>
                  <a:gd name="T16" fmla="*/ 182 w 283"/>
                  <a:gd name="T17" fmla="*/ 66 h 135"/>
                  <a:gd name="T18" fmla="*/ 93 w 283"/>
                  <a:gd name="T19" fmla="*/ 105 h 135"/>
                  <a:gd name="T20" fmla="*/ 35 w 283"/>
                  <a:gd name="T21" fmla="*/ 135 h 135"/>
                  <a:gd name="T22" fmla="*/ 0 w 283"/>
                  <a:gd name="T23" fmla="*/ 118 h 1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3"/>
                  <a:gd name="T37" fmla="*/ 0 h 135"/>
                  <a:gd name="T38" fmla="*/ 283 w 283"/>
                  <a:gd name="T39" fmla="*/ 135 h 1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3" h="135">
                    <a:moveTo>
                      <a:pt x="0" y="118"/>
                    </a:moveTo>
                    <a:lnTo>
                      <a:pt x="61" y="96"/>
                    </a:lnTo>
                    <a:lnTo>
                      <a:pt x="148" y="60"/>
                    </a:lnTo>
                    <a:lnTo>
                      <a:pt x="225" y="15"/>
                    </a:lnTo>
                    <a:lnTo>
                      <a:pt x="269" y="0"/>
                    </a:lnTo>
                    <a:lnTo>
                      <a:pt x="281" y="2"/>
                    </a:lnTo>
                    <a:lnTo>
                      <a:pt x="283" y="15"/>
                    </a:lnTo>
                    <a:lnTo>
                      <a:pt x="240" y="34"/>
                    </a:lnTo>
                    <a:lnTo>
                      <a:pt x="182" y="66"/>
                    </a:lnTo>
                    <a:lnTo>
                      <a:pt x="93" y="105"/>
                    </a:lnTo>
                    <a:lnTo>
                      <a:pt x="35" y="135"/>
                    </a:lnTo>
                    <a:lnTo>
                      <a:pt x="0" y="118"/>
                    </a:lnTo>
                    <a:close/>
                  </a:path>
                </a:pathLst>
              </a:custGeom>
              <a:solidFill>
                <a:srgbClr val="000000"/>
              </a:solidFill>
              <a:ln w="9525">
                <a:noFill/>
                <a:round/>
                <a:headEnd/>
                <a:tailEnd/>
              </a:ln>
            </p:spPr>
            <p:txBody>
              <a:bodyPr/>
              <a:lstStyle/>
              <a:p>
                <a:endParaRPr lang="en-GB" sz="1350"/>
              </a:p>
            </p:txBody>
          </p:sp>
        </p:grpSp>
      </p:grpSp>
      <p:grpSp>
        <p:nvGrpSpPr>
          <p:cNvPr id="112648" name="Group 37"/>
          <p:cNvGrpSpPr>
            <a:grpSpLocks/>
          </p:cNvGrpSpPr>
          <p:nvPr/>
        </p:nvGrpSpPr>
        <p:grpSpPr bwMode="auto">
          <a:xfrm>
            <a:off x="1341390" y="2266647"/>
            <a:ext cx="323835" cy="300116"/>
            <a:chOff x="704" y="1192"/>
            <a:chExt cx="251" cy="252"/>
          </a:xfrm>
        </p:grpSpPr>
        <p:sp>
          <p:nvSpPr>
            <p:cNvPr id="112667" name="Oval 38"/>
            <p:cNvSpPr>
              <a:spLocks noChangeArrowheads="1"/>
            </p:cNvSpPr>
            <p:nvPr/>
          </p:nvSpPr>
          <p:spPr bwMode="auto">
            <a:xfrm>
              <a:off x="892" y="1383"/>
              <a:ext cx="63" cy="61"/>
            </a:xfrm>
            <a:prstGeom prst="ellipse">
              <a:avLst/>
            </a:prstGeom>
            <a:solidFill>
              <a:srgbClr val="000000"/>
            </a:solidFill>
            <a:ln w="9525">
              <a:noFill/>
              <a:round/>
              <a:headEnd/>
              <a:tailEnd/>
            </a:ln>
          </p:spPr>
          <p:txBody>
            <a:bodyPr/>
            <a:lstStyle/>
            <a:p>
              <a:endParaRPr lang="en-US" sz="1350"/>
            </a:p>
          </p:txBody>
        </p:sp>
        <p:sp>
          <p:nvSpPr>
            <p:cNvPr id="112668" name="Freeform 39"/>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w="9525">
              <a:noFill/>
              <a:round/>
              <a:headEnd/>
              <a:tailEnd/>
            </a:ln>
          </p:spPr>
          <p:txBody>
            <a:bodyPr/>
            <a:lstStyle/>
            <a:p>
              <a:endParaRPr lang="en-GB" sz="1350"/>
            </a:p>
          </p:txBody>
        </p:sp>
      </p:grpSp>
      <p:grpSp>
        <p:nvGrpSpPr>
          <p:cNvPr id="112649" name="Group 40"/>
          <p:cNvGrpSpPr>
            <a:grpSpLocks/>
          </p:cNvGrpSpPr>
          <p:nvPr/>
        </p:nvGrpSpPr>
        <p:grpSpPr bwMode="auto">
          <a:xfrm>
            <a:off x="2703820" y="2102298"/>
            <a:ext cx="290291" cy="323934"/>
            <a:chOff x="1760" y="1054"/>
            <a:chExt cx="225" cy="272"/>
          </a:xfrm>
        </p:grpSpPr>
        <p:sp>
          <p:nvSpPr>
            <p:cNvPr id="112665" name="Freeform 41"/>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w="9525">
              <a:noFill/>
              <a:round/>
              <a:headEnd/>
              <a:tailEnd/>
            </a:ln>
          </p:spPr>
          <p:txBody>
            <a:bodyPr/>
            <a:lstStyle/>
            <a:p>
              <a:endParaRPr lang="en-GB" sz="1350"/>
            </a:p>
          </p:txBody>
        </p:sp>
        <p:sp>
          <p:nvSpPr>
            <p:cNvPr id="112666" name="Freeform 42"/>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w="9525">
              <a:noFill/>
              <a:round/>
              <a:headEnd/>
              <a:tailEnd/>
            </a:ln>
          </p:spPr>
          <p:txBody>
            <a:bodyPr/>
            <a:lstStyle/>
            <a:p>
              <a:endParaRPr lang="en-GB" sz="1350"/>
            </a:p>
          </p:txBody>
        </p:sp>
      </p:grpSp>
      <p:grpSp>
        <p:nvGrpSpPr>
          <p:cNvPr id="112650" name="Group 43"/>
          <p:cNvGrpSpPr>
            <a:grpSpLocks/>
          </p:cNvGrpSpPr>
          <p:nvPr/>
        </p:nvGrpSpPr>
        <p:grpSpPr bwMode="auto">
          <a:xfrm>
            <a:off x="1787793" y="2357159"/>
            <a:ext cx="868291" cy="1544643"/>
            <a:chOff x="1050" y="1268"/>
            <a:chExt cx="673" cy="1297"/>
          </a:xfrm>
        </p:grpSpPr>
        <p:sp>
          <p:nvSpPr>
            <p:cNvPr id="112659" name="Freeform 44"/>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w="9525">
              <a:noFill/>
              <a:round/>
              <a:headEnd/>
              <a:tailEnd/>
            </a:ln>
          </p:spPr>
          <p:txBody>
            <a:bodyPr/>
            <a:lstStyle/>
            <a:p>
              <a:endParaRPr lang="en-GB" sz="1350"/>
            </a:p>
          </p:txBody>
        </p:sp>
        <p:sp>
          <p:nvSpPr>
            <p:cNvPr id="112660" name="Freeform 45"/>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w="9525">
              <a:noFill/>
              <a:round/>
              <a:headEnd/>
              <a:tailEnd/>
            </a:ln>
          </p:spPr>
          <p:txBody>
            <a:bodyPr/>
            <a:lstStyle/>
            <a:p>
              <a:endParaRPr lang="en-GB" sz="1350"/>
            </a:p>
          </p:txBody>
        </p:sp>
        <p:sp>
          <p:nvSpPr>
            <p:cNvPr id="112661" name="Freeform 46"/>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w="9525">
              <a:noFill/>
              <a:round/>
              <a:headEnd/>
              <a:tailEnd/>
            </a:ln>
          </p:spPr>
          <p:txBody>
            <a:bodyPr/>
            <a:lstStyle/>
            <a:p>
              <a:endParaRPr lang="en-GB" sz="1350"/>
            </a:p>
          </p:txBody>
        </p:sp>
        <p:sp>
          <p:nvSpPr>
            <p:cNvPr id="112662" name="Freeform 47"/>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w="9525">
              <a:noFill/>
              <a:round/>
              <a:headEnd/>
              <a:tailEnd/>
            </a:ln>
          </p:spPr>
          <p:txBody>
            <a:bodyPr/>
            <a:lstStyle/>
            <a:p>
              <a:endParaRPr lang="en-GB" sz="1350"/>
            </a:p>
          </p:txBody>
        </p:sp>
        <p:sp>
          <p:nvSpPr>
            <p:cNvPr id="112663" name="Freeform 48"/>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w="9525">
              <a:noFill/>
              <a:round/>
              <a:headEnd/>
              <a:tailEnd/>
            </a:ln>
          </p:spPr>
          <p:txBody>
            <a:bodyPr/>
            <a:lstStyle/>
            <a:p>
              <a:endParaRPr lang="en-GB" sz="1350"/>
            </a:p>
          </p:txBody>
        </p:sp>
        <p:sp>
          <p:nvSpPr>
            <p:cNvPr id="112664" name="Freeform 49"/>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w="9525">
              <a:noFill/>
              <a:round/>
              <a:headEnd/>
              <a:tailEnd/>
            </a:ln>
          </p:spPr>
          <p:txBody>
            <a:bodyPr/>
            <a:lstStyle/>
            <a:p>
              <a:endParaRPr lang="en-GB" sz="1350"/>
            </a:p>
          </p:txBody>
        </p:sp>
      </p:grpSp>
      <p:grpSp>
        <p:nvGrpSpPr>
          <p:cNvPr id="112651" name="Group 50"/>
          <p:cNvGrpSpPr>
            <a:grpSpLocks/>
          </p:cNvGrpSpPr>
          <p:nvPr/>
        </p:nvGrpSpPr>
        <p:grpSpPr bwMode="auto">
          <a:xfrm>
            <a:off x="1638131" y="3876791"/>
            <a:ext cx="645090" cy="485902"/>
            <a:chOff x="1222" y="2648"/>
            <a:chExt cx="500" cy="408"/>
          </a:xfrm>
        </p:grpSpPr>
        <p:grpSp>
          <p:nvGrpSpPr>
            <p:cNvPr id="112653" name="Group 51"/>
            <p:cNvGrpSpPr>
              <a:grpSpLocks/>
            </p:cNvGrpSpPr>
            <p:nvPr/>
          </p:nvGrpSpPr>
          <p:grpSpPr bwMode="auto">
            <a:xfrm>
              <a:off x="1222" y="2648"/>
              <a:ext cx="500" cy="408"/>
              <a:chOff x="1222" y="2648"/>
              <a:chExt cx="500" cy="408"/>
            </a:xfrm>
          </p:grpSpPr>
          <p:sp>
            <p:nvSpPr>
              <p:cNvPr id="112655" name="Freeform 52"/>
              <p:cNvSpPr>
                <a:spLocks/>
              </p:cNvSpPr>
              <p:nvPr/>
            </p:nvSpPr>
            <p:spPr bwMode="auto">
              <a:xfrm>
                <a:off x="1232" y="2656"/>
                <a:ext cx="477" cy="399"/>
              </a:xfrm>
              <a:custGeom>
                <a:avLst/>
                <a:gdLst>
                  <a:gd name="T0" fmla="*/ 129 w 477"/>
                  <a:gd name="T1" fmla="*/ 61 h 399"/>
                  <a:gd name="T2" fmla="*/ 182 w 477"/>
                  <a:gd name="T3" fmla="*/ 55 h 399"/>
                  <a:gd name="T4" fmla="*/ 203 w 477"/>
                  <a:gd name="T5" fmla="*/ 6 h 399"/>
                  <a:gd name="T6" fmla="*/ 263 w 477"/>
                  <a:gd name="T7" fmla="*/ 0 h 399"/>
                  <a:gd name="T8" fmla="*/ 263 w 477"/>
                  <a:gd name="T9" fmla="*/ 78 h 399"/>
                  <a:gd name="T10" fmla="*/ 298 w 477"/>
                  <a:gd name="T11" fmla="*/ 86 h 399"/>
                  <a:gd name="T12" fmla="*/ 366 w 477"/>
                  <a:gd name="T13" fmla="*/ 43 h 399"/>
                  <a:gd name="T14" fmla="*/ 426 w 477"/>
                  <a:gd name="T15" fmla="*/ 90 h 399"/>
                  <a:gd name="T16" fmla="*/ 353 w 477"/>
                  <a:gd name="T17" fmla="*/ 145 h 399"/>
                  <a:gd name="T18" fmla="*/ 368 w 477"/>
                  <a:gd name="T19" fmla="*/ 165 h 399"/>
                  <a:gd name="T20" fmla="*/ 457 w 477"/>
                  <a:gd name="T21" fmla="*/ 145 h 399"/>
                  <a:gd name="T22" fmla="*/ 477 w 477"/>
                  <a:gd name="T23" fmla="*/ 224 h 399"/>
                  <a:gd name="T24" fmla="*/ 372 w 477"/>
                  <a:gd name="T25" fmla="*/ 240 h 399"/>
                  <a:gd name="T26" fmla="*/ 366 w 477"/>
                  <a:gd name="T27" fmla="*/ 268 h 399"/>
                  <a:gd name="T28" fmla="*/ 416 w 477"/>
                  <a:gd name="T29" fmla="*/ 305 h 399"/>
                  <a:gd name="T30" fmla="*/ 353 w 477"/>
                  <a:gd name="T31" fmla="*/ 368 h 399"/>
                  <a:gd name="T32" fmla="*/ 316 w 477"/>
                  <a:gd name="T33" fmla="*/ 323 h 399"/>
                  <a:gd name="T34" fmla="*/ 298 w 477"/>
                  <a:gd name="T35" fmla="*/ 329 h 399"/>
                  <a:gd name="T36" fmla="*/ 298 w 477"/>
                  <a:gd name="T37" fmla="*/ 393 h 399"/>
                  <a:gd name="T38" fmla="*/ 221 w 477"/>
                  <a:gd name="T39" fmla="*/ 399 h 399"/>
                  <a:gd name="T40" fmla="*/ 225 w 477"/>
                  <a:gd name="T41" fmla="*/ 331 h 399"/>
                  <a:gd name="T42" fmla="*/ 165 w 477"/>
                  <a:gd name="T43" fmla="*/ 331 h 399"/>
                  <a:gd name="T44" fmla="*/ 145 w 477"/>
                  <a:gd name="T45" fmla="*/ 378 h 399"/>
                  <a:gd name="T46" fmla="*/ 66 w 477"/>
                  <a:gd name="T47" fmla="*/ 337 h 399"/>
                  <a:gd name="T48" fmla="*/ 102 w 477"/>
                  <a:gd name="T49" fmla="*/ 298 h 399"/>
                  <a:gd name="T50" fmla="*/ 72 w 477"/>
                  <a:gd name="T51" fmla="*/ 256 h 399"/>
                  <a:gd name="T52" fmla="*/ 17 w 477"/>
                  <a:gd name="T53" fmla="*/ 264 h 399"/>
                  <a:gd name="T54" fmla="*/ 0 w 477"/>
                  <a:gd name="T55" fmla="*/ 194 h 399"/>
                  <a:gd name="T56" fmla="*/ 68 w 477"/>
                  <a:gd name="T57" fmla="*/ 176 h 399"/>
                  <a:gd name="T58" fmla="*/ 74 w 477"/>
                  <a:gd name="T59" fmla="*/ 117 h 399"/>
                  <a:gd name="T60" fmla="*/ 35 w 477"/>
                  <a:gd name="T61" fmla="*/ 92 h 399"/>
                  <a:gd name="T62" fmla="*/ 90 w 477"/>
                  <a:gd name="T63" fmla="*/ 22 h 399"/>
                  <a:gd name="T64" fmla="*/ 129 w 477"/>
                  <a:gd name="T65" fmla="*/ 61 h 3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77"/>
                  <a:gd name="T100" fmla="*/ 0 h 399"/>
                  <a:gd name="T101" fmla="*/ 477 w 477"/>
                  <a:gd name="T102" fmla="*/ 399 h 3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77" h="399">
                    <a:moveTo>
                      <a:pt x="129" y="61"/>
                    </a:moveTo>
                    <a:lnTo>
                      <a:pt x="182" y="55"/>
                    </a:lnTo>
                    <a:lnTo>
                      <a:pt x="203" y="6"/>
                    </a:lnTo>
                    <a:lnTo>
                      <a:pt x="263" y="0"/>
                    </a:lnTo>
                    <a:lnTo>
                      <a:pt x="263" y="78"/>
                    </a:lnTo>
                    <a:lnTo>
                      <a:pt x="298" y="86"/>
                    </a:lnTo>
                    <a:lnTo>
                      <a:pt x="366" y="43"/>
                    </a:lnTo>
                    <a:lnTo>
                      <a:pt x="426" y="90"/>
                    </a:lnTo>
                    <a:lnTo>
                      <a:pt x="353" y="145"/>
                    </a:lnTo>
                    <a:lnTo>
                      <a:pt x="368" y="165"/>
                    </a:lnTo>
                    <a:lnTo>
                      <a:pt x="457" y="145"/>
                    </a:lnTo>
                    <a:lnTo>
                      <a:pt x="477" y="224"/>
                    </a:lnTo>
                    <a:lnTo>
                      <a:pt x="372" y="240"/>
                    </a:lnTo>
                    <a:lnTo>
                      <a:pt x="366" y="268"/>
                    </a:lnTo>
                    <a:lnTo>
                      <a:pt x="416" y="305"/>
                    </a:lnTo>
                    <a:lnTo>
                      <a:pt x="353" y="368"/>
                    </a:lnTo>
                    <a:lnTo>
                      <a:pt x="316" y="323"/>
                    </a:lnTo>
                    <a:lnTo>
                      <a:pt x="298" y="329"/>
                    </a:lnTo>
                    <a:lnTo>
                      <a:pt x="298" y="393"/>
                    </a:lnTo>
                    <a:lnTo>
                      <a:pt x="221" y="399"/>
                    </a:lnTo>
                    <a:lnTo>
                      <a:pt x="225" y="331"/>
                    </a:lnTo>
                    <a:lnTo>
                      <a:pt x="165" y="331"/>
                    </a:lnTo>
                    <a:lnTo>
                      <a:pt x="145" y="378"/>
                    </a:lnTo>
                    <a:lnTo>
                      <a:pt x="66" y="337"/>
                    </a:lnTo>
                    <a:lnTo>
                      <a:pt x="102" y="298"/>
                    </a:lnTo>
                    <a:lnTo>
                      <a:pt x="72" y="256"/>
                    </a:lnTo>
                    <a:lnTo>
                      <a:pt x="17" y="264"/>
                    </a:lnTo>
                    <a:lnTo>
                      <a:pt x="0" y="194"/>
                    </a:lnTo>
                    <a:lnTo>
                      <a:pt x="68" y="176"/>
                    </a:lnTo>
                    <a:lnTo>
                      <a:pt x="74" y="117"/>
                    </a:lnTo>
                    <a:lnTo>
                      <a:pt x="35" y="92"/>
                    </a:lnTo>
                    <a:lnTo>
                      <a:pt x="90" y="22"/>
                    </a:lnTo>
                    <a:lnTo>
                      <a:pt x="129" y="61"/>
                    </a:lnTo>
                    <a:close/>
                  </a:path>
                </a:pathLst>
              </a:custGeom>
              <a:solidFill>
                <a:srgbClr val="CECECE"/>
              </a:solidFill>
              <a:ln w="9525">
                <a:noFill/>
                <a:round/>
                <a:headEnd/>
                <a:tailEnd/>
              </a:ln>
            </p:spPr>
            <p:txBody>
              <a:bodyPr/>
              <a:lstStyle/>
              <a:p>
                <a:endParaRPr lang="en-GB" sz="1350"/>
              </a:p>
            </p:txBody>
          </p:sp>
          <p:grpSp>
            <p:nvGrpSpPr>
              <p:cNvPr id="112656" name="Group 53"/>
              <p:cNvGrpSpPr>
                <a:grpSpLocks/>
              </p:cNvGrpSpPr>
              <p:nvPr/>
            </p:nvGrpSpPr>
            <p:grpSpPr bwMode="auto">
              <a:xfrm>
                <a:off x="1222" y="2648"/>
                <a:ext cx="500" cy="408"/>
                <a:chOff x="1222" y="2648"/>
                <a:chExt cx="500" cy="408"/>
              </a:xfrm>
            </p:grpSpPr>
            <p:sp>
              <p:nvSpPr>
                <p:cNvPr id="112657" name="Freeform 54"/>
                <p:cNvSpPr>
                  <a:spLocks/>
                </p:cNvSpPr>
                <p:nvPr/>
              </p:nvSpPr>
              <p:spPr bwMode="auto">
                <a:xfrm>
                  <a:off x="1222" y="2648"/>
                  <a:ext cx="500" cy="408"/>
                </a:xfrm>
                <a:custGeom>
                  <a:avLst/>
                  <a:gdLst>
                    <a:gd name="T0" fmla="*/ 204 w 500"/>
                    <a:gd name="T1" fmla="*/ 73 h 408"/>
                    <a:gd name="T2" fmla="*/ 266 w 500"/>
                    <a:gd name="T3" fmla="*/ 20 h 408"/>
                    <a:gd name="T4" fmla="*/ 309 w 500"/>
                    <a:gd name="T5" fmla="*/ 104 h 408"/>
                    <a:gd name="T6" fmla="*/ 417 w 500"/>
                    <a:gd name="T7" fmla="*/ 96 h 408"/>
                    <a:gd name="T8" fmla="*/ 369 w 500"/>
                    <a:gd name="T9" fmla="*/ 181 h 408"/>
                    <a:gd name="T10" fmla="*/ 477 w 500"/>
                    <a:gd name="T11" fmla="*/ 219 h 408"/>
                    <a:gd name="T12" fmla="*/ 364 w 500"/>
                    <a:gd name="T13" fmla="*/ 277 h 408"/>
                    <a:gd name="T14" fmla="*/ 364 w 500"/>
                    <a:gd name="T15" fmla="*/ 355 h 408"/>
                    <a:gd name="T16" fmla="*/ 296 w 500"/>
                    <a:gd name="T17" fmla="*/ 322 h 408"/>
                    <a:gd name="T18" fmla="*/ 244 w 500"/>
                    <a:gd name="T19" fmla="*/ 392 h 408"/>
                    <a:gd name="T20" fmla="*/ 173 w 500"/>
                    <a:gd name="T21" fmla="*/ 322 h 408"/>
                    <a:gd name="T22" fmla="*/ 93 w 500"/>
                    <a:gd name="T23" fmla="*/ 337 h 408"/>
                    <a:gd name="T24" fmla="*/ 93 w 500"/>
                    <a:gd name="T25" fmla="*/ 247 h 408"/>
                    <a:gd name="T26" fmla="*/ 31 w 500"/>
                    <a:gd name="T27" fmla="*/ 204 h 408"/>
                    <a:gd name="T28" fmla="*/ 98 w 500"/>
                    <a:gd name="T29" fmla="*/ 121 h 408"/>
                    <a:gd name="T30" fmla="*/ 108 w 500"/>
                    <a:gd name="T31" fmla="*/ 38 h 408"/>
                    <a:gd name="T32" fmla="*/ 31 w 500"/>
                    <a:gd name="T33" fmla="*/ 104 h 408"/>
                    <a:gd name="T34" fmla="*/ 68 w 500"/>
                    <a:gd name="T35" fmla="*/ 174 h 408"/>
                    <a:gd name="T36" fmla="*/ 17 w 500"/>
                    <a:gd name="T37" fmla="*/ 280 h 408"/>
                    <a:gd name="T38" fmla="*/ 98 w 500"/>
                    <a:gd name="T39" fmla="*/ 300 h 408"/>
                    <a:gd name="T40" fmla="*/ 143 w 500"/>
                    <a:gd name="T41" fmla="*/ 385 h 408"/>
                    <a:gd name="T42" fmla="*/ 189 w 500"/>
                    <a:gd name="T43" fmla="*/ 340 h 408"/>
                    <a:gd name="T44" fmla="*/ 226 w 500"/>
                    <a:gd name="T45" fmla="*/ 408 h 408"/>
                    <a:gd name="T46" fmla="*/ 319 w 500"/>
                    <a:gd name="T47" fmla="*/ 340 h 408"/>
                    <a:gd name="T48" fmla="*/ 364 w 500"/>
                    <a:gd name="T49" fmla="*/ 382 h 408"/>
                    <a:gd name="T50" fmla="*/ 429 w 500"/>
                    <a:gd name="T51" fmla="*/ 285 h 408"/>
                    <a:gd name="T52" fmla="*/ 399 w 500"/>
                    <a:gd name="T53" fmla="*/ 250 h 408"/>
                    <a:gd name="T54" fmla="*/ 469 w 500"/>
                    <a:gd name="T55" fmla="*/ 136 h 408"/>
                    <a:gd name="T56" fmla="*/ 372 w 500"/>
                    <a:gd name="T57" fmla="*/ 156 h 408"/>
                    <a:gd name="T58" fmla="*/ 377 w 500"/>
                    <a:gd name="T59" fmla="*/ 38 h 408"/>
                    <a:gd name="T60" fmla="*/ 309 w 500"/>
                    <a:gd name="T61" fmla="*/ 84 h 408"/>
                    <a:gd name="T62" fmla="*/ 281 w 500"/>
                    <a:gd name="T63" fmla="*/ 0 h 408"/>
                    <a:gd name="T64" fmla="*/ 181 w 500"/>
                    <a:gd name="T65" fmla="*/ 58 h 408"/>
                    <a:gd name="T66" fmla="*/ 136 w 500"/>
                    <a:gd name="T67" fmla="*/ 81 h 4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00"/>
                    <a:gd name="T103" fmla="*/ 0 h 408"/>
                    <a:gd name="T104" fmla="*/ 500 w 500"/>
                    <a:gd name="T105" fmla="*/ 408 h 4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00" h="408">
                      <a:moveTo>
                        <a:pt x="136" y="81"/>
                      </a:moveTo>
                      <a:lnTo>
                        <a:pt x="204" y="73"/>
                      </a:lnTo>
                      <a:lnTo>
                        <a:pt x="221" y="23"/>
                      </a:lnTo>
                      <a:lnTo>
                        <a:pt x="266" y="20"/>
                      </a:lnTo>
                      <a:lnTo>
                        <a:pt x="264" y="91"/>
                      </a:lnTo>
                      <a:lnTo>
                        <a:pt x="309" y="104"/>
                      </a:lnTo>
                      <a:lnTo>
                        <a:pt x="379" y="68"/>
                      </a:lnTo>
                      <a:lnTo>
                        <a:pt x="417" y="96"/>
                      </a:lnTo>
                      <a:lnTo>
                        <a:pt x="357" y="149"/>
                      </a:lnTo>
                      <a:lnTo>
                        <a:pt x="369" y="181"/>
                      </a:lnTo>
                      <a:lnTo>
                        <a:pt x="459" y="166"/>
                      </a:lnTo>
                      <a:lnTo>
                        <a:pt x="477" y="219"/>
                      </a:lnTo>
                      <a:lnTo>
                        <a:pt x="372" y="240"/>
                      </a:lnTo>
                      <a:lnTo>
                        <a:pt x="364" y="277"/>
                      </a:lnTo>
                      <a:lnTo>
                        <a:pt x="414" y="310"/>
                      </a:lnTo>
                      <a:lnTo>
                        <a:pt x="364" y="355"/>
                      </a:lnTo>
                      <a:lnTo>
                        <a:pt x="326" y="307"/>
                      </a:lnTo>
                      <a:lnTo>
                        <a:pt x="296" y="322"/>
                      </a:lnTo>
                      <a:lnTo>
                        <a:pt x="301" y="390"/>
                      </a:lnTo>
                      <a:lnTo>
                        <a:pt x="244" y="392"/>
                      </a:lnTo>
                      <a:lnTo>
                        <a:pt x="241" y="330"/>
                      </a:lnTo>
                      <a:lnTo>
                        <a:pt x="173" y="322"/>
                      </a:lnTo>
                      <a:lnTo>
                        <a:pt x="151" y="367"/>
                      </a:lnTo>
                      <a:lnTo>
                        <a:pt x="93" y="337"/>
                      </a:lnTo>
                      <a:lnTo>
                        <a:pt x="123" y="302"/>
                      </a:lnTo>
                      <a:lnTo>
                        <a:pt x="93" y="247"/>
                      </a:lnTo>
                      <a:lnTo>
                        <a:pt x="38" y="257"/>
                      </a:lnTo>
                      <a:lnTo>
                        <a:pt x="31" y="204"/>
                      </a:lnTo>
                      <a:lnTo>
                        <a:pt x="91" y="194"/>
                      </a:lnTo>
                      <a:lnTo>
                        <a:pt x="98" y="121"/>
                      </a:lnTo>
                      <a:lnTo>
                        <a:pt x="63" y="96"/>
                      </a:lnTo>
                      <a:lnTo>
                        <a:pt x="108" y="38"/>
                      </a:lnTo>
                      <a:lnTo>
                        <a:pt x="86" y="23"/>
                      </a:lnTo>
                      <a:lnTo>
                        <a:pt x="31" y="104"/>
                      </a:lnTo>
                      <a:lnTo>
                        <a:pt x="76" y="134"/>
                      </a:lnTo>
                      <a:lnTo>
                        <a:pt x="68" y="174"/>
                      </a:lnTo>
                      <a:lnTo>
                        <a:pt x="0" y="194"/>
                      </a:lnTo>
                      <a:lnTo>
                        <a:pt x="17" y="280"/>
                      </a:lnTo>
                      <a:lnTo>
                        <a:pt x="83" y="277"/>
                      </a:lnTo>
                      <a:lnTo>
                        <a:pt x="98" y="300"/>
                      </a:lnTo>
                      <a:lnTo>
                        <a:pt x="61" y="347"/>
                      </a:lnTo>
                      <a:lnTo>
                        <a:pt x="143" y="385"/>
                      </a:lnTo>
                      <a:lnTo>
                        <a:pt x="166" y="390"/>
                      </a:lnTo>
                      <a:lnTo>
                        <a:pt x="189" y="340"/>
                      </a:lnTo>
                      <a:lnTo>
                        <a:pt x="214" y="355"/>
                      </a:lnTo>
                      <a:lnTo>
                        <a:pt x="226" y="408"/>
                      </a:lnTo>
                      <a:lnTo>
                        <a:pt x="319" y="406"/>
                      </a:lnTo>
                      <a:lnTo>
                        <a:pt x="319" y="340"/>
                      </a:lnTo>
                      <a:lnTo>
                        <a:pt x="326" y="337"/>
                      </a:lnTo>
                      <a:lnTo>
                        <a:pt x="364" y="382"/>
                      </a:lnTo>
                      <a:lnTo>
                        <a:pt x="444" y="307"/>
                      </a:lnTo>
                      <a:lnTo>
                        <a:pt x="429" y="285"/>
                      </a:lnTo>
                      <a:lnTo>
                        <a:pt x="384" y="262"/>
                      </a:lnTo>
                      <a:lnTo>
                        <a:pt x="399" y="250"/>
                      </a:lnTo>
                      <a:lnTo>
                        <a:pt x="500" y="234"/>
                      </a:lnTo>
                      <a:lnTo>
                        <a:pt x="469" y="136"/>
                      </a:lnTo>
                      <a:lnTo>
                        <a:pt x="377" y="159"/>
                      </a:lnTo>
                      <a:lnTo>
                        <a:pt x="372" y="156"/>
                      </a:lnTo>
                      <a:lnTo>
                        <a:pt x="447" y="96"/>
                      </a:lnTo>
                      <a:lnTo>
                        <a:pt x="377" y="38"/>
                      </a:lnTo>
                      <a:lnTo>
                        <a:pt x="357" y="50"/>
                      </a:lnTo>
                      <a:lnTo>
                        <a:pt x="309" y="84"/>
                      </a:lnTo>
                      <a:lnTo>
                        <a:pt x="281" y="75"/>
                      </a:lnTo>
                      <a:lnTo>
                        <a:pt x="281" y="0"/>
                      </a:lnTo>
                      <a:lnTo>
                        <a:pt x="206" y="5"/>
                      </a:lnTo>
                      <a:lnTo>
                        <a:pt x="181" y="58"/>
                      </a:lnTo>
                      <a:lnTo>
                        <a:pt x="136" y="58"/>
                      </a:lnTo>
                      <a:lnTo>
                        <a:pt x="136" y="81"/>
                      </a:lnTo>
                      <a:close/>
                    </a:path>
                  </a:pathLst>
                </a:custGeom>
                <a:solidFill>
                  <a:srgbClr val="000000"/>
                </a:solidFill>
                <a:ln w="9525">
                  <a:noFill/>
                  <a:round/>
                  <a:headEnd/>
                  <a:tailEnd/>
                </a:ln>
              </p:spPr>
              <p:txBody>
                <a:bodyPr/>
                <a:lstStyle/>
                <a:p>
                  <a:endParaRPr lang="en-GB" sz="1350"/>
                </a:p>
              </p:txBody>
            </p:sp>
            <p:sp>
              <p:nvSpPr>
                <p:cNvPr id="112658" name="Freeform 55"/>
                <p:cNvSpPr>
                  <a:spLocks/>
                </p:cNvSpPr>
                <p:nvPr/>
              </p:nvSpPr>
              <p:spPr bwMode="auto">
                <a:xfrm>
                  <a:off x="1310" y="2668"/>
                  <a:ext cx="83" cy="64"/>
                </a:xfrm>
                <a:custGeom>
                  <a:avLst/>
                  <a:gdLst>
                    <a:gd name="T0" fmla="*/ 53 w 83"/>
                    <a:gd name="T1" fmla="*/ 64 h 64"/>
                    <a:gd name="T2" fmla="*/ 0 w 83"/>
                    <a:gd name="T3" fmla="*/ 11 h 64"/>
                    <a:gd name="T4" fmla="*/ 11 w 83"/>
                    <a:gd name="T5" fmla="*/ 0 h 64"/>
                    <a:gd name="T6" fmla="*/ 83 w 83"/>
                    <a:gd name="T7" fmla="*/ 54 h 64"/>
                    <a:gd name="T8" fmla="*/ 53 w 83"/>
                    <a:gd name="T9" fmla="*/ 64 h 64"/>
                    <a:gd name="T10" fmla="*/ 0 60000 65536"/>
                    <a:gd name="T11" fmla="*/ 0 60000 65536"/>
                    <a:gd name="T12" fmla="*/ 0 60000 65536"/>
                    <a:gd name="T13" fmla="*/ 0 60000 65536"/>
                    <a:gd name="T14" fmla="*/ 0 60000 65536"/>
                    <a:gd name="T15" fmla="*/ 0 w 83"/>
                    <a:gd name="T16" fmla="*/ 0 h 64"/>
                    <a:gd name="T17" fmla="*/ 83 w 83"/>
                    <a:gd name="T18" fmla="*/ 64 h 64"/>
                  </a:gdLst>
                  <a:ahLst/>
                  <a:cxnLst>
                    <a:cxn ang="T10">
                      <a:pos x="T0" y="T1"/>
                    </a:cxn>
                    <a:cxn ang="T11">
                      <a:pos x="T2" y="T3"/>
                    </a:cxn>
                    <a:cxn ang="T12">
                      <a:pos x="T4" y="T5"/>
                    </a:cxn>
                    <a:cxn ang="T13">
                      <a:pos x="T6" y="T7"/>
                    </a:cxn>
                    <a:cxn ang="T14">
                      <a:pos x="T8" y="T9"/>
                    </a:cxn>
                  </a:cxnLst>
                  <a:rect l="T15" t="T16" r="T17" b="T18"/>
                  <a:pathLst>
                    <a:path w="83" h="64">
                      <a:moveTo>
                        <a:pt x="53" y="64"/>
                      </a:moveTo>
                      <a:lnTo>
                        <a:pt x="0" y="11"/>
                      </a:lnTo>
                      <a:lnTo>
                        <a:pt x="11" y="0"/>
                      </a:lnTo>
                      <a:lnTo>
                        <a:pt x="83" y="54"/>
                      </a:lnTo>
                      <a:lnTo>
                        <a:pt x="53" y="64"/>
                      </a:lnTo>
                      <a:close/>
                    </a:path>
                  </a:pathLst>
                </a:custGeom>
                <a:solidFill>
                  <a:srgbClr val="000000"/>
                </a:solidFill>
                <a:ln w="9525">
                  <a:noFill/>
                  <a:round/>
                  <a:headEnd/>
                  <a:tailEnd/>
                </a:ln>
              </p:spPr>
              <p:txBody>
                <a:bodyPr/>
                <a:lstStyle/>
                <a:p>
                  <a:endParaRPr lang="en-GB" sz="1350"/>
                </a:p>
              </p:txBody>
            </p:sp>
          </p:grpSp>
        </p:grpSp>
        <p:sp>
          <p:nvSpPr>
            <p:cNvPr id="112654" name="Oval 56"/>
            <p:cNvSpPr>
              <a:spLocks noChangeArrowheads="1"/>
            </p:cNvSpPr>
            <p:nvPr/>
          </p:nvSpPr>
          <p:spPr bwMode="auto">
            <a:xfrm>
              <a:off x="1413" y="2822"/>
              <a:ext cx="81" cy="53"/>
            </a:xfrm>
            <a:prstGeom prst="ellipse">
              <a:avLst/>
            </a:prstGeom>
            <a:solidFill>
              <a:srgbClr val="000000"/>
            </a:solidFill>
            <a:ln w="9525">
              <a:noFill/>
              <a:round/>
              <a:headEnd/>
              <a:tailEnd/>
            </a:ln>
          </p:spPr>
          <p:txBody>
            <a:bodyPr/>
            <a:lstStyle/>
            <a:p>
              <a:endParaRPr lang="en-US" sz="1350"/>
            </a:p>
          </p:txBody>
        </p:sp>
      </p:grpSp>
      <p:sp>
        <p:nvSpPr>
          <p:cNvPr id="112652" name="Rectangle 57"/>
          <p:cNvSpPr>
            <a:spLocks noChangeArrowheads="1"/>
          </p:cNvSpPr>
          <p:nvPr/>
        </p:nvSpPr>
        <p:spPr bwMode="auto">
          <a:xfrm>
            <a:off x="4219787" y="3219395"/>
            <a:ext cx="3867959" cy="2467618"/>
          </a:xfrm>
          <a:prstGeom prst="rect">
            <a:avLst/>
          </a:prstGeom>
          <a:solidFill>
            <a:schemeClr val="bg1"/>
          </a:solidFill>
          <a:ln w="38100">
            <a:solidFill>
              <a:srgbClr val="990000"/>
            </a:solidFill>
            <a:miter lim="800000"/>
            <a:headEnd/>
            <a:tailEnd/>
          </a:ln>
        </p:spPr>
        <p:txBody>
          <a:bodyPr wrap="none" anchor="ctr"/>
          <a:lstStyle/>
          <a:p>
            <a:endParaRPr lang="en-US" sz="1350"/>
          </a:p>
        </p:txBody>
      </p:sp>
    </p:spTree>
    <p:extLst>
      <p:ext uri="{BB962C8B-B14F-4D97-AF65-F5344CB8AC3E}">
        <p14:creationId xmlns:p14="http://schemas.microsoft.com/office/powerpoint/2010/main" val="8806925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1137198" y="99790"/>
            <a:ext cx="6383809" cy="535921"/>
          </a:xfrm>
        </p:spPr>
        <p:txBody>
          <a:bodyPr/>
          <a:lstStyle/>
          <a:p>
            <a:pPr eaLnBrk="1" hangingPunct="1"/>
            <a:r>
              <a:rPr lang="en-GB" dirty="0" smtClean="0"/>
              <a:t>Generic System Functionality</a:t>
            </a:r>
            <a:endParaRPr lang="en-US" dirty="0" smtClean="0"/>
          </a:p>
        </p:txBody>
      </p:sp>
      <p:sp>
        <p:nvSpPr>
          <p:cNvPr id="114691" name="Rectangle 3"/>
          <p:cNvSpPr>
            <a:spLocks noChangeArrowheads="1"/>
          </p:cNvSpPr>
          <p:nvPr/>
        </p:nvSpPr>
        <p:spPr bwMode="auto">
          <a:xfrm>
            <a:off x="1000779" y="4158209"/>
            <a:ext cx="136419" cy="347903"/>
          </a:xfrm>
          <a:prstGeom prst="rect">
            <a:avLst/>
          </a:prstGeom>
          <a:noFill/>
          <a:ln w="9525">
            <a:noFill/>
            <a:miter lim="800000"/>
            <a:headEnd/>
            <a:tailEnd/>
          </a:ln>
        </p:spPr>
        <p:txBody>
          <a:bodyPr wrap="none" lIns="67518" tIns="35109" rIns="67518" bIns="35109" anchor="ctr">
            <a:spAutoFit/>
          </a:bodyPr>
          <a:lstStyle/>
          <a:p>
            <a:endParaRPr lang="en-US">
              <a:latin typeface="Times New Roman" pitchFamily="18" charset="0"/>
            </a:endParaRPr>
          </a:p>
        </p:txBody>
      </p:sp>
      <p:graphicFrame>
        <p:nvGraphicFramePr>
          <p:cNvPr id="352260" name="Group 4"/>
          <p:cNvGraphicFramePr>
            <a:graphicFrameLocks noGrp="1"/>
          </p:cNvGraphicFramePr>
          <p:nvPr>
            <p:extLst/>
          </p:nvPr>
        </p:nvGraphicFramePr>
        <p:xfrm>
          <a:off x="1094972" y="2144413"/>
          <a:ext cx="2238279" cy="3483708"/>
        </p:xfrm>
        <a:graphic>
          <a:graphicData uri="http://schemas.openxmlformats.org/drawingml/2006/table">
            <a:tbl>
              <a:tblPr/>
              <a:tblGrid>
                <a:gridCol w="854748"/>
                <a:gridCol w="1383531"/>
              </a:tblGrid>
              <a:tr h="481805">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Generic System Function</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smtClean="0">
                          <a:ln>
                            <a:noFill/>
                          </a:ln>
                          <a:solidFill>
                            <a:schemeClr val="tx1"/>
                          </a:solidFill>
                          <a:effectLst/>
                          <a:latin typeface="+mn-lt"/>
                          <a:cs typeface="Times New Roman" pitchFamily="18" charset="0"/>
                        </a:rPr>
                        <a:t>Implementation</a:t>
                      </a:r>
                      <a:endParaRPr kumimoji="0" lang="en-US" sz="900" b="0" i="0" u="none" strike="noStrike" cap="none" normalizeH="0" baseline="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89856">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 Load bread</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Stick bread slice on end of toasting fork</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3043">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smtClean="0">
                          <a:ln>
                            <a:noFill/>
                          </a:ln>
                          <a:solidFill>
                            <a:schemeClr val="tx1"/>
                          </a:solidFill>
                          <a:effectLst/>
                          <a:latin typeface="+mn-lt"/>
                          <a:cs typeface="Times New Roman" pitchFamily="18" charset="0"/>
                        </a:rPr>
                        <a:t>Generate heat</a:t>
                      </a:r>
                      <a:endParaRPr kumimoji="0" lang="en-US" sz="900" b="0" i="0" u="none" strike="noStrike" cap="none" normalizeH="0" baseline="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Open coal fire</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9718">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Apply heat</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Use toasting fork to bring bread close to open fire</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9856">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Monitor  toasting</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Look at the bread from time to time</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9856">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Control  toasting</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Move bread to get even toasting</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9718">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Remove heat </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Use toasting fork to bring toast away from coal fire</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9856">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Unload Toast</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Take toast off the toasting fork</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14721" name="Rectangle 33"/>
          <p:cNvSpPr>
            <a:spLocks noChangeArrowheads="1"/>
          </p:cNvSpPr>
          <p:nvPr/>
        </p:nvSpPr>
        <p:spPr bwMode="auto">
          <a:xfrm>
            <a:off x="856283" y="4457906"/>
            <a:ext cx="165209" cy="209403"/>
          </a:xfrm>
          <a:prstGeom prst="rect">
            <a:avLst/>
          </a:prstGeom>
          <a:noFill/>
          <a:ln w="9525">
            <a:noFill/>
            <a:miter lim="800000"/>
            <a:headEnd/>
            <a:tailEnd/>
          </a:ln>
        </p:spPr>
        <p:txBody>
          <a:bodyPr wrap="none" lIns="67518" tIns="35109" rIns="67518" bIns="35109" anchor="ctr">
            <a:spAutoFit/>
          </a:bodyPr>
          <a:lstStyle/>
          <a:p>
            <a:r>
              <a:rPr lang="en-US" sz="900">
                <a:latin typeface="Garamond" pitchFamily="18" charset="0"/>
                <a:cs typeface="Times New Roman" pitchFamily="18" charset="0"/>
              </a:rPr>
              <a:t> </a:t>
            </a:r>
            <a:endParaRPr lang="en-US">
              <a:latin typeface="Times New Roman" pitchFamily="18" charset="0"/>
            </a:endParaRPr>
          </a:p>
        </p:txBody>
      </p:sp>
      <p:sp>
        <p:nvSpPr>
          <p:cNvPr id="114722" name="Rectangle 34"/>
          <p:cNvSpPr>
            <a:spLocks noChangeArrowheads="1"/>
          </p:cNvSpPr>
          <p:nvPr/>
        </p:nvSpPr>
        <p:spPr bwMode="auto">
          <a:xfrm>
            <a:off x="856282" y="2240803"/>
            <a:ext cx="136419" cy="347903"/>
          </a:xfrm>
          <a:prstGeom prst="rect">
            <a:avLst/>
          </a:prstGeom>
          <a:noFill/>
          <a:ln w="9525">
            <a:noFill/>
            <a:miter lim="800000"/>
            <a:headEnd/>
            <a:tailEnd/>
          </a:ln>
        </p:spPr>
        <p:txBody>
          <a:bodyPr wrap="none" lIns="67518" tIns="35109" rIns="67518" bIns="35109" anchor="ctr">
            <a:spAutoFit/>
          </a:bodyPr>
          <a:lstStyle/>
          <a:p>
            <a:endParaRPr lang="en-US">
              <a:latin typeface="Times New Roman" pitchFamily="18" charset="0"/>
            </a:endParaRPr>
          </a:p>
        </p:txBody>
      </p:sp>
      <p:graphicFrame>
        <p:nvGraphicFramePr>
          <p:cNvPr id="352291" name="Group 35"/>
          <p:cNvGraphicFramePr>
            <a:graphicFrameLocks noGrp="1"/>
          </p:cNvGraphicFramePr>
          <p:nvPr>
            <p:extLst/>
          </p:nvPr>
        </p:nvGraphicFramePr>
        <p:xfrm>
          <a:off x="3516638" y="2144415"/>
          <a:ext cx="2250072" cy="3534181"/>
        </p:xfrm>
        <a:graphic>
          <a:graphicData uri="http://schemas.openxmlformats.org/drawingml/2006/table">
            <a:tbl>
              <a:tblPr/>
              <a:tblGrid>
                <a:gridCol w="866602"/>
                <a:gridCol w="1383470"/>
              </a:tblGrid>
              <a:tr h="487601">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Generic System Function</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Implementation</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95692">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 Load bread</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smtClean="0">
                          <a:ln>
                            <a:noFill/>
                          </a:ln>
                          <a:solidFill>
                            <a:schemeClr val="tx1"/>
                          </a:solidFill>
                          <a:effectLst/>
                          <a:latin typeface="+mn-lt"/>
                          <a:cs typeface="Times New Roman" pitchFamily="18" charset="0"/>
                        </a:rPr>
                        <a:t>Put bread into slots </a:t>
                      </a:r>
                    </a:p>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endParaRPr kumimoji="0" lang="en-US" sz="900" b="0" i="0" u="none" strike="noStrike" cap="none" normalizeH="0" baseline="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7914">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Generate heat</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smtClean="0">
                          <a:ln>
                            <a:noFill/>
                          </a:ln>
                          <a:solidFill>
                            <a:schemeClr val="tx1"/>
                          </a:solidFill>
                          <a:effectLst/>
                          <a:latin typeface="+mn-lt"/>
                          <a:cs typeface="Times New Roman" pitchFamily="18" charset="0"/>
                        </a:rPr>
                        <a:t>Electric elements</a:t>
                      </a:r>
                      <a:endParaRPr kumimoji="0" lang="en-US" sz="900" b="0" i="0" u="none" strike="noStrike" cap="none" normalizeH="0" baseline="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949">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Apply heat</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Lower bread next to elements using lever mechanism </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692">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Monitor toasting</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GB" sz="900" b="0" i="0" u="none" strike="noStrike" cap="none" normalizeH="0" baseline="0" dirty="0" smtClean="0">
                          <a:ln>
                            <a:noFill/>
                          </a:ln>
                          <a:solidFill>
                            <a:schemeClr val="tx1"/>
                          </a:solidFill>
                          <a:effectLst/>
                          <a:latin typeface="+mn-lt"/>
                          <a:cs typeface="Times New Roman" pitchFamily="18" charset="0"/>
                        </a:rPr>
                        <a:t>Look at the bread from time to time</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692">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Control toasting</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Timer</a:t>
                      </a:r>
                    </a:p>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949">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Remove heat</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Lift bread from elements using lever mechanism</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692">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Unload Toast</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Take toast from slots</a:t>
                      </a:r>
                    </a:p>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14752" name="Rectangle 64"/>
          <p:cNvSpPr>
            <a:spLocks noChangeArrowheads="1"/>
          </p:cNvSpPr>
          <p:nvPr/>
        </p:nvSpPr>
        <p:spPr bwMode="auto">
          <a:xfrm>
            <a:off x="856283" y="4286412"/>
            <a:ext cx="165209" cy="209403"/>
          </a:xfrm>
          <a:prstGeom prst="rect">
            <a:avLst/>
          </a:prstGeom>
          <a:noFill/>
          <a:ln w="9525">
            <a:noFill/>
            <a:miter lim="800000"/>
            <a:headEnd/>
            <a:tailEnd/>
          </a:ln>
        </p:spPr>
        <p:txBody>
          <a:bodyPr wrap="none" lIns="67518" tIns="35109" rIns="67518" bIns="35109" anchor="ctr">
            <a:spAutoFit/>
          </a:bodyPr>
          <a:lstStyle/>
          <a:p>
            <a:r>
              <a:rPr lang="en-US" sz="900">
                <a:latin typeface="Garamond" pitchFamily="18" charset="0"/>
                <a:cs typeface="Times New Roman" pitchFamily="18" charset="0"/>
              </a:rPr>
              <a:t> </a:t>
            </a:r>
            <a:endParaRPr lang="en-US">
              <a:latin typeface="Times New Roman" pitchFamily="18" charset="0"/>
            </a:endParaRPr>
          </a:p>
        </p:txBody>
      </p:sp>
      <p:pic>
        <p:nvPicPr>
          <p:cNvPr id="114753" name="Picture 65" descr="Dualit Toaster"/>
          <p:cNvPicPr>
            <a:picLocks noChangeAspect="1" noChangeArrowheads="1"/>
          </p:cNvPicPr>
          <p:nvPr/>
        </p:nvPicPr>
        <p:blipFill>
          <a:blip r:embed="rId3" cstate="print"/>
          <a:srcRect/>
          <a:stretch>
            <a:fillRect/>
          </a:stretch>
        </p:blipFill>
        <p:spPr bwMode="auto">
          <a:xfrm>
            <a:off x="4146247" y="1374648"/>
            <a:ext cx="1034724" cy="731234"/>
          </a:xfrm>
          <a:prstGeom prst="rect">
            <a:avLst/>
          </a:prstGeom>
          <a:noFill/>
          <a:ln w="9525">
            <a:noFill/>
            <a:miter lim="800000"/>
            <a:headEnd/>
            <a:tailEnd/>
          </a:ln>
        </p:spPr>
      </p:pic>
      <p:pic>
        <p:nvPicPr>
          <p:cNvPr id="114754" name="Picture 66" descr="Toasting Fork"/>
          <p:cNvPicPr>
            <a:picLocks noChangeAspect="1" noChangeArrowheads="1"/>
          </p:cNvPicPr>
          <p:nvPr/>
        </p:nvPicPr>
        <p:blipFill>
          <a:blip r:embed="rId4" cstate="print"/>
          <a:srcRect/>
          <a:stretch>
            <a:fillRect/>
          </a:stretch>
        </p:blipFill>
        <p:spPr bwMode="auto">
          <a:xfrm>
            <a:off x="1573622" y="1316292"/>
            <a:ext cx="1176644" cy="783635"/>
          </a:xfrm>
          <a:prstGeom prst="rect">
            <a:avLst/>
          </a:prstGeom>
          <a:noFill/>
          <a:ln w="9525">
            <a:noFill/>
            <a:miter lim="800000"/>
            <a:headEnd/>
            <a:tailEnd/>
          </a:ln>
        </p:spPr>
      </p:pic>
      <p:graphicFrame>
        <p:nvGraphicFramePr>
          <p:cNvPr id="11" name="Group 35"/>
          <p:cNvGraphicFramePr>
            <a:graphicFrameLocks noGrp="1"/>
          </p:cNvGraphicFramePr>
          <p:nvPr>
            <p:extLst/>
          </p:nvPr>
        </p:nvGraphicFramePr>
        <p:xfrm>
          <a:off x="5931855" y="2144423"/>
          <a:ext cx="2250072" cy="3534181"/>
        </p:xfrm>
        <a:graphic>
          <a:graphicData uri="http://schemas.openxmlformats.org/drawingml/2006/table">
            <a:tbl>
              <a:tblPr/>
              <a:tblGrid>
                <a:gridCol w="866602"/>
                <a:gridCol w="1383470"/>
              </a:tblGrid>
              <a:tr h="487601">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Generic System Function</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Implementation</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395692">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 Load bread</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Put bread on conveyor </a:t>
                      </a: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47914">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Generate heat</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smtClean="0">
                          <a:ln>
                            <a:noFill/>
                          </a:ln>
                          <a:solidFill>
                            <a:schemeClr val="tx1"/>
                          </a:solidFill>
                          <a:effectLst/>
                          <a:latin typeface="+mn-lt"/>
                          <a:cs typeface="Times New Roman" pitchFamily="18" charset="0"/>
                        </a:rPr>
                        <a:t>Electric elements</a:t>
                      </a:r>
                      <a:endParaRPr kumimoji="0" lang="en-US" sz="900" b="0" i="0" u="none" strike="noStrike" cap="none" normalizeH="0" baseline="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949">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Apply heat </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Conveyor takes bread past the electric elements</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692">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Monitor toasting</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GB" sz="900" b="0" i="0" u="none" strike="noStrike" cap="none" normalizeH="0" baseline="0" dirty="0" smtClean="0">
                          <a:ln>
                            <a:noFill/>
                          </a:ln>
                          <a:solidFill>
                            <a:schemeClr val="tx1"/>
                          </a:solidFill>
                          <a:effectLst/>
                          <a:latin typeface="+mn-lt"/>
                          <a:cs typeface="Times New Roman" pitchFamily="18" charset="0"/>
                        </a:rPr>
                        <a:t>Look at the output</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692">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Control toasting</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Speed of conveyor and heat setting of elements</a:t>
                      </a: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57949">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Remove heat</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Toast falls onto catch tray</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95692">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Unload Toast</a:t>
                      </a:r>
                      <a:endParaRPr kumimoji="0" lang="en-US" sz="900" b="0" i="0" u="none" strike="noStrike" cap="none" normalizeH="0" baseline="0" dirty="0" smtClean="0">
                        <a:ln>
                          <a:noFill/>
                        </a:ln>
                        <a:solidFill>
                          <a:schemeClr val="tx1"/>
                        </a:solidFill>
                        <a:effectLst/>
                        <a:latin typeface="+mn-lt"/>
                      </a:endParaRP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bg1"/>
                        </a:buClr>
                        <a:buSzPct val="145000"/>
                        <a:buFontTx/>
                        <a:buNone/>
                        <a:tabLst/>
                      </a:pPr>
                      <a:r>
                        <a:rPr kumimoji="0" lang="en-US" sz="900" b="0" i="0" u="none" strike="noStrike" cap="none" normalizeH="0" baseline="0" dirty="0" smtClean="0">
                          <a:ln>
                            <a:noFill/>
                          </a:ln>
                          <a:solidFill>
                            <a:schemeClr val="tx1"/>
                          </a:solidFill>
                          <a:effectLst/>
                          <a:latin typeface="+mn-lt"/>
                          <a:cs typeface="Times New Roman" pitchFamily="18" charset="0"/>
                        </a:rPr>
                        <a:t>Take toast from catch tray</a:t>
                      </a:r>
                    </a:p>
                  </a:txBody>
                  <a:tcPr marL="73144" marR="73144" marT="35109" marB="3510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114784" name="Picture 11" descr="coveyer toaster.jpg"/>
          <p:cNvPicPr>
            <a:picLocks noChangeAspect="1"/>
          </p:cNvPicPr>
          <p:nvPr/>
        </p:nvPicPr>
        <p:blipFill>
          <a:blip r:embed="rId5" cstate="print"/>
          <a:srcRect/>
          <a:stretch>
            <a:fillRect/>
          </a:stretch>
        </p:blipFill>
        <p:spPr bwMode="auto">
          <a:xfrm>
            <a:off x="6727892" y="1404410"/>
            <a:ext cx="639929" cy="710989"/>
          </a:xfrm>
          <a:prstGeom prst="rect">
            <a:avLst/>
          </a:prstGeom>
          <a:noFill/>
          <a:ln w="9525">
            <a:noFill/>
            <a:miter lim="800000"/>
            <a:headEnd/>
            <a:tailEnd/>
          </a:ln>
        </p:spPr>
      </p:pic>
    </p:spTree>
    <p:extLst>
      <p:ext uri="{BB962C8B-B14F-4D97-AF65-F5344CB8AC3E}">
        <p14:creationId xmlns:p14="http://schemas.microsoft.com/office/powerpoint/2010/main" val="134709273"/>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GB" smtClean="0"/>
              <a:t>Generic Toaster Functionality</a:t>
            </a:r>
            <a:endParaRPr lang="en-US" smtClean="0"/>
          </a:p>
        </p:txBody>
      </p:sp>
      <p:sp>
        <p:nvSpPr>
          <p:cNvPr id="7" name="Rectangle 6"/>
          <p:cNvSpPr/>
          <p:nvPr/>
        </p:nvSpPr>
        <p:spPr bwMode="auto">
          <a:xfrm>
            <a:off x="3275469" y="1618779"/>
            <a:ext cx="2177823" cy="43826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500" dirty="0"/>
              <a:t>Toast Bread Products</a:t>
            </a:r>
            <a:endParaRPr lang="en-GB" sz="1500" dirty="0">
              <a:solidFill>
                <a:schemeClr val="tx1"/>
              </a:solidFill>
            </a:endParaRPr>
          </a:p>
        </p:txBody>
      </p:sp>
      <p:sp>
        <p:nvSpPr>
          <p:cNvPr id="8" name="Rectangle 7"/>
          <p:cNvSpPr/>
          <p:nvPr/>
        </p:nvSpPr>
        <p:spPr bwMode="auto">
          <a:xfrm>
            <a:off x="949176" y="2704911"/>
            <a:ext cx="774108" cy="46684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350" dirty="0">
                <a:solidFill>
                  <a:schemeClr val="bg1"/>
                </a:solidFill>
              </a:rPr>
              <a:t>Load Bread</a:t>
            </a:r>
          </a:p>
        </p:txBody>
      </p:sp>
      <p:sp>
        <p:nvSpPr>
          <p:cNvPr id="9" name="Rectangle 8"/>
          <p:cNvSpPr/>
          <p:nvPr/>
        </p:nvSpPr>
        <p:spPr bwMode="auto">
          <a:xfrm>
            <a:off x="3560500" y="2704911"/>
            <a:ext cx="897965" cy="46684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350" dirty="0">
                <a:solidFill>
                  <a:schemeClr val="bg1"/>
                </a:solidFill>
              </a:rPr>
              <a:t>Monitor</a:t>
            </a:r>
          </a:p>
          <a:p>
            <a:pPr algn="ctr">
              <a:defRPr/>
            </a:pPr>
            <a:r>
              <a:rPr lang="en-GB" sz="1350" dirty="0">
                <a:solidFill>
                  <a:schemeClr val="bg1"/>
                </a:solidFill>
              </a:rPr>
              <a:t>Toasting</a:t>
            </a:r>
          </a:p>
        </p:txBody>
      </p:sp>
      <p:sp>
        <p:nvSpPr>
          <p:cNvPr id="10" name="Rectangle 9"/>
          <p:cNvSpPr/>
          <p:nvPr/>
        </p:nvSpPr>
        <p:spPr bwMode="auto">
          <a:xfrm>
            <a:off x="4530719" y="2704911"/>
            <a:ext cx="897965" cy="46684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350" dirty="0">
                <a:solidFill>
                  <a:schemeClr val="bg1"/>
                </a:solidFill>
              </a:rPr>
              <a:t>Control</a:t>
            </a:r>
          </a:p>
          <a:p>
            <a:pPr algn="ctr">
              <a:defRPr/>
            </a:pPr>
            <a:r>
              <a:rPr lang="en-GB" sz="1350" dirty="0">
                <a:solidFill>
                  <a:schemeClr val="bg1"/>
                </a:solidFill>
              </a:rPr>
              <a:t>Toasting</a:t>
            </a:r>
          </a:p>
        </p:txBody>
      </p:sp>
      <p:sp>
        <p:nvSpPr>
          <p:cNvPr id="11" name="Rectangle 10"/>
          <p:cNvSpPr/>
          <p:nvPr/>
        </p:nvSpPr>
        <p:spPr bwMode="auto">
          <a:xfrm>
            <a:off x="5500931" y="2704911"/>
            <a:ext cx="897965" cy="46684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350" dirty="0">
                <a:solidFill>
                  <a:schemeClr val="bg1"/>
                </a:solidFill>
              </a:rPr>
              <a:t>Remove Heat</a:t>
            </a:r>
          </a:p>
        </p:txBody>
      </p:sp>
      <p:sp>
        <p:nvSpPr>
          <p:cNvPr id="12" name="Rectangle 11"/>
          <p:cNvSpPr/>
          <p:nvPr/>
        </p:nvSpPr>
        <p:spPr bwMode="auto">
          <a:xfrm>
            <a:off x="6481470" y="2704911"/>
            <a:ext cx="897965" cy="46684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350" dirty="0">
                <a:solidFill>
                  <a:schemeClr val="bg1"/>
                </a:solidFill>
              </a:rPr>
              <a:t>Unload Toast</a:t>
            </a:r>
          </a:p>
        </p:txBody>
      </p:sp>
      <p:sp>
        <p:nvSpPr>
          <p:cNvPr id="13" name="Rectangle 12"/>
          <p:cNvSpPr/>
          <p:nvPr/>
        </p:nvSpPr>
        <p:spPr bwMode="auto">
          <a:xfrm>
            <a:off x="2765751" y="2704911"/>
            <a:ext cx="722500" cy="46684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350" dirty="0">
                <a:solidFill>
                  <a:schemeClr val="bg1"/>
                </a:solidFill>
              </a:rPr>
              <a:t>Apply</a:t>
            </a:r>
          </a:p>
          <a:p>
            <a:pPr algn="ctr">
              <a:defRPr/>
            </a:pPr>
            <a:r>
              <a:rPr lang="en-GB" sz="1350" dirty="0">
                <a:solidFill>
                  <a:schemeClr val="bg1"/>
                </a:solidFill>
              </a:rPr>
              <a:t>Heat</a:t>
            </a:r>
          </a:p>
        </p:txBody>
      </p:sp>
      <p:sp>
        <p:nvSpPr>
          <p:cNvPr id="14" name="Rectangle 13"/>
          <p:cNvSpPr/>
          <p:nvPr/>
        </p:nvSpPr>
        <p:spPr bwMode="auto">
          <a:xfrm>
            <a:off x="1764569" y="2704911"/>
            <a:ext cx="939251" cy="46684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350" dirty="0">
                <a:solidFill>
                  <a:schemeClr val="bg1"/>
                </a:solidFill>
              </a:rPr>
              <a:t>Generate Heat</a:t>
            </a:r>
          </a:p>
        </p:txBody>
      </p:sp>
      <p:sp>
        <p:nvSpPr>
          <p:cNvPr id="15" name="TextBox 14"/>
          <p:cNvSpPr txBox="1"/>
          <p:nvPr/>
        </p:nvSpPr>
        <p:spPr>
          <a:xfrm>
            <a:off x="1055950" y="3622350"/>
            <a:ext cx="6642331" cy="415627"/>
          </a:xfrm>
          <a:prstGeom prst="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pPr>
              <a:defRPr/>
            </a:pPr>
            <a:r>
              <a:rPr lang="en-GB" sz="2101" dirty="0"/>
              <a:t>Did your requirements for the toaster specify any of </a:t>
            </a:r>
            <a:r>
              <a:rPr lang="en-GB" sz="2101"/>
              <a:t>these?</a:t>
            </a:r>
            <a:endParaRPr lang="en-GB" sz="2101" dirty="0"/>
          </a:p>
        </p:txBody>
      </p:sp>
      <p:cxnSp>
        <p:nvCxnSpPr>
          <p:cNvPr id="113692" name="Elbow Connector 17"/>
          <p:cNvCxnSpPr>
            <a:cxnSpLocks noChangeShapeType="1"/>
          </p:cNvCxnSpPr>
          <p:nvPr/>
        </p:nvCxnSpPr>
        <p:spPr bwMode="auto">
          <a:xfrm rot="5400000">
            <a:off x="2519225" y="874049"/>
            <a:ext cx="647869" cy="3013860"/>
          </a:xfrm>
          <a:prstGeom prst="bentConnector3">
            <a:avLst>
              <a:gd name="adj1" fmla="val 50000"/>
            </a:avLst>
          </a:prstGeom>
          <a:noFill/>
          <a:ln w="9525" algn="ctr">
            <a:solidFill>
              <a:schemeClr val="tx1"/>
            </a:solidFill>
            <a:round/>
            <a:headEnd/>
            <a:tailEnd type="arrow" w="med" len="med"/>
          </a:ln>
        </p:spPr>
      </p:cxnSp>
      <p:cxnSp>
        <p:nvCxnSpPr>
          <p:cNvPr id="113693" name="Elbow Connector 20"/>
          <p:cNvCxnSpPr>
            <a:cxnSpLocks noChangeShapeType="1"/>
          </p:cNvCxnSpPr>
          <p:nvPr/>
        </p:nvCxnSpPr>
        <p:spPr bwMode="auto">
          <a:xfrm rot="5400000">
            <a:off x="2968207" y="1323030"/>
            <a:ext cx="647869" cy="2115895"/>
          </a:xfrm>
          <a:prstGeom prst="bentConnector3">
            <a:avLst>
              <a:gd name="adj1" fmla="val 50000"/>
            </a:avLst>
          </a:prstGeom>
          <a:noFill/>
          <a:ln w="9525" algn="ctr">
            <a:solidFill>
              <a:schemeClr val="tx1"/>
            </a:solidFill>
            <a:round/>
            <a:headEnd/>
            <a:tailEnd type="arrow" w="med" len="med"/>
          </a:ln>
        </p:spPr>
      </p:cxnSp>
      <p:cxnSp>
        <p:nvCxnSpPr>
          <p:cNvPr id="113694" name="Elbow Connector 24"/>
          <p:cNvCxnSpPr>
            <a:cxnSpLocks noChangeShapeType="1"/>
          </p:cNvCxnSpPr>
          <p:nvPr/>
        </p:nvCxnSpPr>
        <p:spPr bwMode="auto">
          <a:xfrm rot="5400000">
            <a:off x="3414610" y="1769433"/>
            <a:ext cx="647869" cy="1223091"/>
          </a:xfrm>
          <a:prstGeom prst="bentConnector3">
            <a:avLst>
              <a:gd name="adj1" fmla="val 50000"/>
            </a:avLst>
          </a:prstGeom>
          <a:noFill/>
          <a:ln w="9525" algn="ctr">
            <a:solidFill>
              <a:schemeClr val="tx1"/>
            </a:solidFill>
            <a:round/>
            <a:headEnd/>
            <a:tailEnd type="arrow" w="med" len="med"/>
          </a:ln>
        </p:spPr>
      </p:cxnSp>
      <p:cxnSp>
        <p:nvCxnSpPr>
          <p:cNvPr id="113695" name="Elbow Connector 36"/>
          <p:cNvCxnSpPr>
            <a:cxnSpLocks noChangeShapeType="1"/>
          </p:cNvCxnSpPr>
          <p:nvPr/>
        </p:nvCxnSpPr>
        <p:spPr bwMode="auto">
          <a:xfrm rot="16200000" flipH="1">
            <a:off x="4826066" y="1581066"/>
            <a:ext cx="647869" cy="1599823"/>
          </a:xfrm>
          <a:prstGeom prst="bentConnector3">
            <a:avLst>
              <a:gd name="adj1" fmla="val 50000"/>
            </a:avLst>
          </a:prstGeom>
          <a:noFill/>
          <a:ln w="9525" algn="ctr">
            <a:solidFill>
              <a:schemeClr val="tx1"/>
            </a:solidFill>
            <a:round/>
            <a:headEnd/>
            <a:tailEnd type="arrow" w="med" len="med"/>
          </a:ln>
        </p:spPr>
      </p:cxnSp>
      <p:cxnSp>
        <p:nvCxnSpPr>
          <p:cNvPr id="113696" name="Elbow Connector 38"/>
          <p:cNvCxnSpPr>
            <a:cxnSpLocks noChangeShapeType="1"/>
          </p:cNvCxnSpPr>
          <p:nvPr/>
        </p:nvCxnSpPr>
        <p:spPr bwMode="auto">
          <a:xfrm rot="16200000" flipH="1">
            <a:off x="5316335" y="1090799"/>
            <a:ext cx="647869" cy="2580359"/>
          </a:xfrm>
          <a:prstGeom prst="bentConnector3">
            <a:avLst>
              <a:gd name="adj1" fmla="val 50000"/>
            </a:avLst>
          </a:prstGeom>
          <a:noFill/>
          <a:ln w="9525" algn="ctr">
            <a:solidFill>
              <a:schemeClr val="tx1"/>
            </a:solidFill>
            <a:round/>
            <a:headEnd/>
            <a:tailEnd type="arrow" w="med" len="med"/>
          </a:ln>
        </p:spPr>
      </p:cxnSp>
      <p:cxnSp>
        <p:nvCxnSpPr>
          <p:cNvPr id="113697" name="Elbow Connector 41"/>
          <p:cNvCxnSpPr>
            <a:cxnSpLocks noChangeShapeType="1"/>
          </p:cNvCxnSpPr>
          <p:nvPr/>
        </p:nvCxnSpPr>
        <p:spPr bwMode="auto">
          <a:xfrm rot="5400000">
            <a:off x="3855851" y="2210675"/>
            <a:ext cx="647869" cy="340607"/>
          </a:xfrm>
          <a:prstGeom prst="bentConnector3">
            <a:avLst>
              <a:gd name="adj1" fmla="val 50000"/>
            </a:avLst>
          </a:prstGeom>
          <a:noFill/>
          <a:ln w="9525" algn="ctr">
            <a:solidFill>
              <a:schemeClr val="tx1"/>
            </a:solidFill>
            <a:round/>
            <a:headEnd/>
            <a:tailEnd type="arrow" w="med" len="med"/>
          </a:ln>
        </p:spPr>
      </p:cxnSp>
      <p:cxnSp>
        <p:nvCxnSpPr>
          <p:cNvPr id="113698" name="Elbow Connector 45"/>
          <p:cNvCxnSpPr>
            <a:cxnSpLocks noChangeShapeType="1"/>
          </p:cNvCxnSpPr>
          <p:nvPr/>
        </p:nvCxnSpPr>
        <p:spPr bwMode="auto">
          <a:xfrm rot="16200000" flipH="1">
            <a:off x="4340958" y="2066174"/>
            <a:ext cx="647869" cy="629607"/>
          </a:xfrm>
          <a:prstGeom prst="bentConnector3">
            <a:avLst>
              <a:gd name="adj1" fmla="val 50000"/>
            </a:avLst>
          </a:prstGeom>
          <a:noFill/>
          <a:ln w="9525" algn="ctr">
            <a:solidFill>
              <a:schemeClr val="tx1"/>
            </a:solidFill>
            <a:round/>
            <a:headEnd/>
            <a:tailEnd type="arrow" w="med" len="med"/>
          </a:ln>
        </p:spPr>
      </p:cxnSp>
      <p:sp>
        <p:nvSpPr>
          <p:cNvPr id="113699" name="TextBox 47"/>
          <p:cNvSpPr txBox="1">
            <a:spLocks noChangeArrowheads="1"/>
          </p:cNvSpPr>
          <p:nvPr/>
        </p:nvSpPr>
        <p:spPr bwMode="auto">
          <a:xfrm>
            <a:off x="7387177" y="1599733"/>
            <a:ext cx="801823" cy="507831"/>
          </a:xfrm>
          <a:prstGeom prst="rect">
            <a:avLst/>
          </a:prstGeom>
          <a:noFill/>
          <a:ln w="9525">
            <a:noFill/>
            <a:miter lim="800000"/>
            <a:headEnd/>
            <a:tailEnd/>
          </a:ln>
        </p:spPr>
        <p:txBody>
          <a:bodyPr wrap="none">
            <a:spAutoFit/>
          </a:bodyPr>
          <a:lstStyle/>
          <a:p>
            <a:r>
              <a:rPr lang="en-GB" sz="1350" dirty="0"/>
              <a:t> System</a:t>
            </a:r>
          </a:p>
          <a:p>
            <a:r>
              <a:rPr lang="en-GB" sz="1350" dirty="0"/>
              <a:t> Purpose</a:t>
            </a:r>
          </a:p>
        </p:txBody>
      </p:sp>
      <p:sp>
        <p:nvSpPr>
          <p:cNvPr id="113700" name="TextBox 48"/>
          <p:cNvSpPr txBox="1">
            <a:spLocks noChangeArrowheads="1"/>
          </p:cNvSpPr>
          <p:nvPr/>
        </p:nvSpPr>
        <p:spPr bwMode="auto">
          <a:xfrm>
            <a:off x="7438786" y="2685866"/>
            <a:ext cx="1250278" cy="507831"/>
          </a:xfrm>
          <a:prstGeom prst="rect">
            <a:avLst/>
          </a:prstGeom>
          <a:noFill/>
          <a:ln w="9525">
            <a:noFill/>
            <a:miter lim="800000"/>
            <a:headEnd/>
            <a:tailEnd/>
          </a:ln>
        </p:spPr>
        <p:txBody>
          <a:bodyPr wrap="square">
            <a:spAutoFit/>
          </a:bodyPr>
          <a:lstStyle/>
          <a:p>
            <a:r>
              <a:rPr lang="en-GB" sz="1350" dirty="0"/>
              <a:t>Sub-purpose (Function)</a:t>
            </a:r>
          </a:p>
        </p:txBody>
      </p:sp>
      <p:sp>
        <p:nvSpPr>
          <p:cNvPr id="3" name="Rectangle 2"/>
          <p:cNvSpPr/>
          <p:nvPr/>
        </p:nvSpPr>
        <p:spPr>
          <a:xfrm>
            <a:off x="363632" y="4251170"/>
            <a:ext cx="8246035" cy="1384995"/>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a:spAutoFit/>
          </a:bodyPr>
          <a:lstStyle/>
          <a:p>
            <a:r>
              <a:rPr lang="en-US" sz="1200" dirty="0"/>
              <a:t>Every engineered system has an underlying set of functionality that enables it to achieve its purpose. </a:t>
            </a:r>
          </a:p>
          <a:p>
            <a:r>
              <a:rPr lang="en-US" sz="1200" dirty="0"/>
              <a:t>Similar systems will have similar functionality; indeed, systems that have the same purpose will have a set of functionality that is identical. This functionality is the Generic System Functionality (GSF) and is time invariant (provided the purpose does not change the GSF does not change).</a:t>
            </a:r>
          </a:p>
          <a:p>
            <a:r>
              <a:rPr lang="en-US" sz="1200" dirty="0"/>
              <a:t>Whilst the GSF is a consequence of the system purpose and is fixed, it can be implemented in many ways which change as technologies evolve and emerge. The generic system functionality is not the complete set of system functionality – a system can have functionality that is not generic</a:t>
            </a:r>
          </a:p>
        </p:txBody>
      </p:sp>
    </p:spTree>
    <p:extLst>
      <p:ext uri="{BB962C8B-B14F-4D97-AF65-F5344CB8AC3E}">
        <p14:creationId xmlns:p14="http://schemas.microsoft.com/office/powerpoint/2010/main" val="1745461704"/>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What is a System Function</a:t>
            </a:r>
            <a:endParaRPr lang="en-US" dirty="0"/>
          </a:p>
        </p:txBody>
      </p:sp>
      <p:sp>
        <p:nvSpPr>
          <p:cNvPr id="3" name="Content Placeholder 2"/>
          <p:cNvSpPr>
            <a:spLocks noGrp="1"/>
          </p:cNvSpPr>
          <p:nvPr>
            <p:ph sz="half" idx="1"/>
          </p:nvPr>
        </p:nvSpPr>
        <p:spPr>
          <a:xfrm>
            <a:off x="685803" y="1599729"/>
            <a:ext cx="4258960" cy="3732391"/>
          </a:xfrm>
        </p:spPr>
        <p:txBody>
          <a:bodyPr>
            <a:normAutofit fontScale="77500" lnSpcReduction="20000"/>
          </a:bodyPr>
          <a:lstStyle/>
          <a:p>
            <a:r>
              <a:rPr lang="en-US" dirty="0" smtClean="0"/>
              <a:t>A System Function defines something the System has to do – it</a:t>
            </a:r>
            <a:r>
              <a:rPr lang="fr-FR" dirty="0" smtClean="0"/>
              <a:t>’</a:t>
            </a:r>
            <a:r>
              <a:rPr lang="en-US" dirty="0" smtClean="0"/>
              <a:t>s a job, a task, an activity. They can be viewed as turning inputs into outputs:</a:t>
            </a:r>
          </a:p>
          <a:p>
            <a:endParaRPr lang="en-US" dirty="0"/>
          </a:p>
          <a:p>
            <a:endParaRPr lang="en-US" dirty="0" smtClean="0"/>
          </a:p>
          <a:p>
            <a:endParaRPr lang="en-US" dirty="0" smtClean="0"/>
          </a:p>
          <a:p>
            <a:endParaRPr lang="en-US" dirty="0"/>
          </a:p>
          <a:p>
            <a:r>
              <a:rPr lang="en-US" dirty="0" smtClean="0"/>
              <a:t>Functions are defined as a</a:t>
            </a:r>
          </a:p>
          <a:p>
            <a:endParaRPr lang="en-US" dirty="0"/>
          </a:p>
          <a:p>
            <a:endParaRPr lang="en-US" dirty="0"/>
          </a:p>
          <a:p>
            <a:endParaRPr lang="en-US" dirty="0" smtClean="0"/>
          </a:p>
          <a:p>
            <a:pPr marL="300118" lvl="1" indent="0">
              <a:buNone/>
            </a:pPr>
            <a:r>
              <a:rPr lang="en-US" dirty="0" smtClean="0"/>
              <a:t>And potentially, mathematically</a:t>
            </a:r>
          </a:p>
          <a:p>
            <a:pPr marL="300118" lvl="1" indent="0">
              <a:buNone/>
            </a:pPr>
            <a:endParaRPr lang="en-US" dirty="0"/>
          </a:p>
          <a:p>
            <a:pPr marL="300118" lvl="1" indent="0">
              <a:buNone/>
            </a:pPr>
            <a:r>
              <a:rPr lang="en-US" dirty="0" smtClean="0"/>
              <a:t>	</a:t>
            </a:r>
            <a:r>
              <a:rPr lang="en-US" sz="2701" b="1" dirty="0"/>
              <a:t>Y = f(u, x)</a:t>
            </a:r>
          </a:p>
          <a:p>
            <a:endParaRPr lang="en-US" dirty="0" smtClean="0"/>
          </a:p>
          <a:p>
            <a:endParaRPr lang="en-US" dirty="0"/>
          </a:p>
        </p:txBody>
      </p:sp>
      <p:sp>
        <p:nvSpPr>
          <p:cNvPr id="4" name="Content Placeholder 3"/>
          <p:cNvSpPr>
            <a:spLocks noGrp="1"/>
          </p:cNvSpPr>
          <p:nvPr>
            <p:ph sz="half" idx="2"/>
          </p:nvPr>
        </p:nvSpPr>
        <p:spPr>
          <a:xfrm>
            <a:off x="5154261" y="1599729"/>
            <a:ext cx="3815863" cy="4025356"/>
          </a:xfrm>
        </p:spPr>
        <p:txBody>
          <a:bodyPr>
            <a:normAutofit fontScale="77500" lnSpcReduction="20000"/>
          </a:bodyPr>
          <a:lstStyle/>
          <a:p>
            <a:r>
              <a:rPr lang="en-US" dirty="0" smtClean="0"/>
              <a:t>Choose for VERBS that don’t imply a solution </a:t>
            </a:r>
          </a:p>
          <a:p>
            <a:pPr lvl="1"/>
            <a:r>
              <a:rPr lang="en-US" dirty="0" smtClean="0"/>
              <a:t>Deliver Toast (good)</a:t>
            </a:r>
          </a:p>
          <a:p>
            <a:pPr lvl="1"/>
            <a:r>
              <a:rPr lang="en-US" dirty="0" smtClean="0"/>
              <a:t>Eject Toast (bad because it suggests a “pop-up” mechanism)</a:t>
            </a:r>
          </a:p>
          <a:p>
            <a:r>
              <a:rPr lang="en-US" dirty="0" smtClean="0"/>
              <a:t>Do explore different verbs – we always have choice. </a:t>
            </a:r>
          </a:p>
          <a:p>
            <a:r>
              <a:rPr lang="en-US" dirty="0" smtClean="0"/>
              <a:t>Use imperative verbs – command verbs wherever possible </a:t>
            </a:r>
          </a:p>
          <a:p>
            <a:r>
              <a:rPr lang="en-US" dirty="0"/>
              <a:t>The NOUN defines the object the verb acts on. It should be a concrete noun</a:t>
            </a:r>
          </a:p>
          <a:p>
            <a:pPr lvl="1"/>
            <a:r>
              <a:rPr lang="en-US" dirty="0"/>
              <a:t>something that be touched, seen, tasted, smelt or heard.</a:t>
            </a:r>
          </a:p>
          <a:p>
            <a:r>
              <a:rPr lang="en-US" dirty="0"/>
              <a:t>Beware of abstract nouns</a:t>
            </a:r>
          </a:p>
          <a:p>
            <a:pPr lvl="1"/>
            <a:r>
              <a:rPr lang="en-US" dirty="0"/>
              <a:t>these are things you cannot touch, see, hear, smell or taste (but can sometime measure) like reliability, safety, style, </a:t>
            </a:r>
            <a:r>
              <a:rPr lang="en-US" dirty="0" smtClean="0"/>
              <a:t>etc</a:t>
            </a:r>
            <a:r>
              <a:rPr lang="en-US" dirty="0"/>
              <a:t>.</a:t>
            </a:r>
          </a:p>
        </p:txBody>
      </p:sp>
      <p:sp>
        <p:nvSpPr>
          <p:cNvPr id="5" name="Slide Number Placeholder 4"/>
          <p:cNvSpPr>
            <a:spLocks noGrp="1"/>
          </p:cNvSpPr>
          <p:nvPr>
            <p:ph type="sldNum" sz="quarter" idx="4"/>
          </p:nvPr>
        </p:nvSpPr>
        <p:spPr>
          <a:xfrm>
            <a:off x="6835968" y="5625085"/>
            <a:ext cx="2134156" cy="273915"/>
          </a:xfrm>
        </p:spPr>
        <p:txBody>
          <a:bodyPr/>
          <a:lstStyle/>
          <a:p>
            <a:fld id="{4DD93AAA-9664-724C-BCA8-AA8BF9C19235}" type="slidenum">
              <a:rPr lang="en-US" smtClean="0"/>
              <a:pPr/>
              <a:t>55</a:t>
            </a:fld>
            <a:endParaRPr lang="en-US"/>
          </a:p>
        </p:txBody>
      </p:sp>
      <p:sp>
        <p:nvSpPr>
          <p:cNvPr id="6" name="TextBox 5"/>
          <p:cNvSpPr txBox="1"/>
          <p:nvPr/>
        </p:nvSpPr>
        <p:spPr>
          <a:xfrm>
            <a:off x="1815332" y="3830129"/>
            <a:ext cx="1553630" cy="415627"/>
          </a:xfrm>
          <a:prstGeom prst="rect">
            <a:avLst/>
          </a:prstGeom>
          <a:solidFill>
            <a:srgbClr val="800000"/>
          </a:solidFill>
        </p:spPr>
        <p:style>
          <a:lnRef idx="0">
            <a:schemeClr val="accent6"/>
          </a:lnRef>
          <a:fillRef idx="3">
            <a:schemeClr val="accent6"/>
          </a:fillRef>
          <a:effectRef idx="3">
            <a:schemeClr val="accent6"/>
          </a:effectRef>
          <a:fontRef idx="minor">
            <a:schemeClr val="lt1"/>
          </a:fontRef>
        </p:style>
        <p:txBody>
          <a:bodyPr wrap="none" rtlCol="0">
            <a:spAutoFit/>
          </a:bodyPr>
          <a:lstStyle/>
          <a:p>
            <a:r>
              <a:rPr lang="en-US" sz="2101" b="1" dirty="0"/>
              <a:t>VERB NOUN</a:t>
            </a:r>
          </a:p>
        </p:txBody>
      </p:sp>
      <p:sp>
        <p:nvSpPr>
          <p:cNvPr id="11" name="Rectangle 10"/>
          <p:cNvSpPr/>
          <p:nvPr/>
        </p:nvSpPr>
        <p:spPr>
          <a:xfrm>
            <a:off x="1819335" y="2532002"/>
            <a:ext cx="1481316" cy="7006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t>Function</a:t>
            </a:r>
          </a:p>
        </p:txBody>
      </p:sp>
      <p:cxnSp>
        <p:nvCxnSpPr>
          <p:cNvPr id="13" name="Straight Arrow Connector 12"/>
          <p:cNvCxnSpPr/>
          <p:nvPr/>
        </p:nvCxnSpPr>
        <p:spPr>
          <a:xfrm>
            <a:off x="930520" y="2695799"/>
            <a:ext cx="88481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930520" y="2999022"/>
            <a:ext cx="88481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300652" y="2695799"/>
            <a:ext cx="88481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300652" y="3063643"/>
            <a:ext cx="88481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3300652" y="2859837"/>
            <a:ext cx="88481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rot="16200000">
            <a:off x="463684" y="2698254"/>
            <a:ext cx="688009" cy="323165"/>
          </a:xfrm>
          <a:prstGeom prst="rect">
            <a:avLst/>
          </a:prstGeom>
          <a:noFill/>
        </p:spPr>
        <p:txBody>
          <a:bodyPr wrap="none" rtlCol="0">
            <a:spAutoFit/>
          </a:bodyPr>
          <a:lstStyle/>
          <a:p>
            <a:r>
              <a:rPr lang="en-US" sz="1500" b="1" dirty="0"/>
              <a:t>Inputs</a:t>
            </a:r>
          </a:p>
        </p:txBody>
      </p:sp>
      <p:sp>
        <p:nvSpPr>
          <p:cNvPr id="19" name="TextBox 18"/>
          <p:cNvSpPr txBox="1"/>
          <p:nvPr/>
        </p:nvSpPr>
        <p:spPr>
          <a:xfrm rot="16200000">
            <a:off x="3978021" y="2698255"/>
            <a:ext cx="833883" cy="323165"/>
          </a:xfrm>
          <a:prstGeom prst="rect">
            <a:avLst/>
          </a:prstGeom>
          <a:noFill/>
        </p:spPr>
        <p:txBody>
          <a:bodyPr wrap="none" rtlCol="0">
            <a:spAutoFit/>
          </a:bodyPr>
          <a:lstStyle/>
          <a:p>
            <a:r>
              <a:rPr lang="en-US" sz="1500" b="1" dirty="0"/>
              <a:t>Outputs</a:t>
            </a:r>
          </a:p>
        </p:txBody>
      </p:sp>
    </p:spTree>
    <p:extLst>
      <p:ext uri="{BB962C8B-B14F-4D97-AF65-F5344CB8AC3E}">
        <p14:creationId xmlns:p14="http://schemas.microsoft.com/office/powerpoint/2010/main" val="5405740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Functions Logically Interact </a:t>
            </a:r>
            <a:endParaRPr lang="en-US" dirty="0"/>
          </a:p>
        </p:txBody>
      </p:sp>
      <p:sp>
        <p:nvSpPr>
          <p:cNvPr id="3" name="Slide Number Placeholder 2"/>
          <p:cNvSpPr>
            <a:spLocks noGrp="1"/>
          </p:cNvSpPr>
          <p:nvPr>
            <p:ph type="sldNum" sz="quarter" idx="4"/>
          </p:nvPr>
        </p:nvSpPr>
        <p:spPr/>
        <p:txBody>
          <a:bodyPr/>
          <a:lstStyle/>
          <a:p>
            <a:fld id="{5B5001F5-E7B9-4741-B997-DC6E1D931256}" type="slidenum">
              <a:rPr lang="en-US" smtClean="0"/>
              <a:pPr/>
              <a:t>56</a:t>
            </a:fld>
            <a:endParaRPr lang="en-US" dirty="0"/>
          </a:p>
        </p:txBody>
      </p:sp>
      <p:sp>
        <p:nvSpPr>
          <p:cNvPr id="5" name="TextBox 4"/>
          <p:cNvSpPr txBox="1"/>
          <p:nvPr/>
        </p:nvSpPr>
        <p:spPr>
          <a:xfrm>
            <a:off x="6072598" y="2498431"/>
            <a:ext cx="2541495" cy="313932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To meet the overall system purpose the functions have to logically interact, with the outputs of functions feeding the inputs of others.</a:t>
            </a:r>
          </a:p>
          <a:p>
            <a:endParaRPr lang="en-US" dirty="0"/>
          </a:p>
          <a:p>
            <a:r>
              <a:rPr lang="en-US" dirty="0"/>
              <a:t>If I understand these interconnections I understand my system</a:t>
            </a:r>
          </a:p>
        </p:txBody>
      </p:sp>
      <p:pic>
        <p:nvPicPr>
          <p:cNvPr id="6" name="Picture 5"/>
          <p:cNvPicPr>
            <a:picLocks noChangeAspect="1"/>
          </p:cNvPicPr>
          <p:nvPr/>
        </p:nvPicPr>
        <p:blipFill>
          <a:blip r:embed="rId2"/>
          <a:stretch>
            <a:fillRect/>
          </a:stretch>
        </p:blipFill>
        <p:spPr>
          <a:xfrm>
            <a:off x="785753" y="1722487"/>
            <a:ext cx="5033519" cy="3733524"/>
          </a:xfrm>
          <a:prstGeom prst="rect">
            <a:avLst/>
          </a:prstGeom>
        </p:spPr>
      </p:pic>
    </p:spTree>
    <p:extLst>
      <p:ext uri="{BB962C8B-B14F-4D97-AF65-F5344CB8AC3E}">
        <p14:creationId xmlns:p14="http://schemas.microsoft.com/office/powerpoint/2010/main" val="12437221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
          <p:cNvSpPr>
            <a:spLocks noChangeArrowheads="1"/>
          </p:cNvSpPr>
          <p:nvPr/>
        </p:nvSpPr>
        <p:spPr bwMode="auto">
          <a:xfrm>
            <a:off x="1545244" y="1624734"/>
            <a:ext cx="549616" cy="590704"/>
          </a:xfrm>
          <a:prstGeom prst="ellipse">
            <a:avLst/>
          </a:prstGeom>
          <a:solidFill>
            <a:srgbClr val="FFFFFF"/>
          </a:solidFill>
          <a:ln w="9525">
            <a:solidFill>
              <a:srgbClr val="000000"/>
            </a:solidFill>
            <a:round/>
            <a:headEnd/>
            <a:tailEnd/>
          </a:ln>
        </p:spPr>
        <p:txBody>
          <a:bodyPr wrap="none" anchor="ctr"/>
          <a:lstStyle/>
          <a:p>
            <a:pPr>
              <a:defRPr/>
            </a:pPr>
            <a:endParaRPr lang="en-US" sz="1350" kern="0">
              <a:solidFill>
                <a:sysClr val="windowText" lastClr="000000"/>
              </a:solidFill>
            </a:endParaRPr>
          </a:p>
        </p:txBody>
      </p:sp>
      <p:sp>
        <p:nvSpPr>
          <p:cNvPr id="38" name="Line 8"/>
          <p:cNvSpPr>
            <a:spLocks noChangeShapeType="1"/>
          </p:cNvSpPr>
          <p:nvPr/>
        </p:nvSpPr>
        <p:spPr bwMode="auto">
          <a:xfrm flipH="1">
            <a:off x="1764569" y="2215437"/>
            <a:ext cx="10321" cy="733616"/>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39" name="Line 9"/>
          <p:cNvSpPr>
            <a:spLocks noChangeShapeType="1"/>
          </p:cNvSpPr>
          <p:nvPr/>
        </p:nvSpPr>
        <p:spPr bwMode="auto">
          <a:xfrm>
            <a:off x="1774895" y="2929998"/>
            <a:ext cx="216750" cy="447792"/>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40" name="Line 10"/>
          <p:cNvSpPr>
            <a:spLocks noChangeShapeType="1"/>
          </p:cNvSpPr>
          <p:nvPr/>
        </p:nvSpPr>
        <p:spPr bwMode="auto">
          <a:xfrm flipH="1">
            <a:off x="1527176" y="2910944"/>
            <a:ext cx="237393" cy="457319"/>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41" name="Line 11"/>
          <p:cNvSpPr>
            <a:spLocks noChangeShapeType="1"/>
          </p:cNvSpPr>
          <p:nvPr/>
        </p:nvSpPr>
        <p:spPr bwMode="auto">
          <a:xfrm>
            <a:off x="1981319" y="3368263"/>
            <a:ext cx="0" cy="342989"/>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42" name="Line 12"/>
          <p:cNvSpPr>
            <a:spLocks noChangeShapeType="1"/>
          </p:cNvSpPr>
          <p:nvPr/>
        </p:nvSpPr>
        <p:spPr bwMode="auto">
          <a:xfrm flipV="1">
            <a:off x="1981324" y="3720779"/>
            <a:ext cx="165143" cy="19055"/>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43" name="Line 13"/>
          <p:cNvSpPr>
            <a:spLocks noChangeShapeType="1"/>
          </p:cNvSpPr>
          <p:nvPr/>
        </p:nvSpPr>
        <p:spPr bwMode="auto">
          <a:xfrm flipH="1">
            <a:off x="1506533" y="3368263"/>
            <a:ext cx="10321" cy="333462"/>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44" name="Line 14"/>
          <p:cNvSpPr>
            <a:spLocks noChangeShapeType="1"/>
          </p:cNvSpPr>
          <p:nvPr/>
        </p:nvSpPr>
        <p:spPr bwMode="auto">
          <a:xfrm flipH="1" flipV="1">
            <a:off x="1392997" y="3673142"/>
            <a:ext cx="113536" cy="47637"/>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45" name="Line 15"/>
          <p:cNvSpPr>
            <a:spLocks noChangeShapeType="1"/>
          </p:cNvSpPr>
          <p:nvPr/>
        </p:nvSpPr>
        <p:spPr bwMode="auto">
          <a:xfrm>
            <a:off x="1382678" y="2253548"/>
            <a:ext cx="392215" cy="85747"/>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46" name="Line 16"/>
          <p:cNvSpPr>
            <a:spLocks noChangeShapeType="1"/>
          </p:cNvSpPr>
          <p:nvPr/>
        </p:nvSpPr>
        <p:spPr bwMode="auto">
          <a:xfrm flipV="1">
            <a:off x="1774891" y="2234492"/>
            <a:ext cx="485108" cy="95275"/>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47" name="AutoShape 17"/>
          <p:cNvSpPr>
            <a:spLocks noChangeArrowheads="1"/>
          </p:cNvSpPr>
          <p:nvPr/>
        </p:nvSpPr>
        <p:spPr bwMode="auto">
          <a:xfrm>
            <a:off x="2600606" y="1453239"/>
            <a:ext cx="1145680" cy="657396"/>
          </a:xfrm>
          <a:prstGeom prst="wedgeEllipseCallout">
            <a:avLst>
              <a:gd name="adj1" fmla="val -116356"/>
              <a:gd name="adj2" fmla="val 45384"/>
            </a:avLst>
          </a:prstGeom>
          <a:solidFill>
            <a:srgbClr val="FFFFFF"/>
          </a:solidFill>
          <a:ln w="9525">
            <a:solidFill>
              <a:srgbClr val="000000"/>
            </a:solidFill>
            <a:miter lim="800000"/>
            <a:headEnd/>
            <a:tailEnd/>
          </a:ln>
        </p:spPr>
        <p:txBody>
          <a:bodyPr anchor="ctr"/>
          <a:lstStyle/>
          <a:p>
            <a:pPr>
              <a:defRPr/>
            </a:pPr>
            <a:r>
              <a:rPr lang="en-GB" sz="1350" kern="0">
                <a:solidFill>
                  <a:sysClr val="windowText" lastClr="000000"/>
                </a:solidFill>
              </a:rPr>
              <a:t>I WANT</a:t>
            </a:r>
            <a:endParaRPr lang="en-US" sz="1350" kern="0">
              <a:solidFill>
                <a:sysClr val="windowText" lastClr="000000"/>
              </a:solidFill>
            </a:endParaRPr>
          </a:p>
        </p:txBody>
      </p:sp>
      <p:sp>
        <p:nvSpPr>
          <p:cNvPr id="48" name="Oval 18"/>
          <p:cNvSpPr>
            <a:spLocks noChangeArrowheads="1"/>
          </p:cNvSpPr>
          <p:nvPr/>
        </p:nvSpPr>
        <p:spPr bwMode="auto">
          <a:xfrm>
            <a:off x="7098173" y="3449246"/>
            <a:ext cx="588322" cy="647869"/>
          </a:xfrm>
          <a:prstGeom prst="ellipse">
            <a:avLst/>
          </a:prstGeom>
          <a:solidFill>
            <a:srgbClr val="FFFFFF"/>
          </a:solidFill>
          <a:ln w="9525">
            <a:solidFill>
              <a:srgbClr val="000000"/>
            </a:solidFill>
            <a:round/>
            <a:headEnd/>
            <a:tailEnd/>
          </a:ln>
        </p:spPr>
        <p:txBody>
          <a:bodyPr wrap="none" anchor="ctr"/>
          <a:lstStyle/>
          <a:p>
            <a:pPr>
              <a:defRPr/>
            </a:pPr>
            <a:endParaRPr lang="en-US" sz="1350" kern="0">
              <a:solidFill>
                <a:sysClr val="windowText" lastClr="000000"/>
              </a:solidFill>
            </a:endParaRPr>
          </a:p>
        </p:txBody>
      </p:sp>
      <p:sp>
        <p:nvSpPr>
          <p:cNvPr id="49" name="Line 22"/>
          <p:cNvSpPr>
            <a:spLocks noChangeShapeType="1"/>
          </p:cNvSpPr>
          <p:nvPr/>
        </p:nvSpPr>
        <p:spPr bwMode="auto">
          <a:xfrm flipH="1">
            <a:off x="7356213" y="4097115"/>
            <a:ext cx="9032" cy="733616"/>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50" name="Line 23"/>
          <p:cNvSpPr>
            <a:spLocks noChangeShapeType="1"/>
          </p:cNvSpPr>
          <p:nvPr/>
        </p:nvSpPr>
        <p:spPr bwMode="auto">
          <a:xfrm>
            <a:off x="7365245" y="4811676"/>
            <a:ext cx="216750" cy="447792"/>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51" name="Line 24"/>
          <p:cNvSpPr>
            <a:spLocks noChangeShapeType="1"/>
          </p:cNvSpPr>
          <p:nvPr/>
        </p:nvSpPr>
        <p:spPr bwMode="auto">
          <a:xfrm flipH="1">
            <a:off x="7117530" y="4792621"/>
            <a:ext cx="238683" cy="457319"/>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52" name="Line 25"/>
          <p:cNvSpPr>
            <a:spLocks noChangeShapeType="1"/>
          </p:cNvSpPr>
          <p:nvPr/>
        </p:nvSpPr>
        <p:spPr bwMode="auto">
          <a:xfrm>
            <a:off x="7572958" y="5249940"/>
            <a:ext cx="0" cy="342989"/>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53" name="Line 26"/>
          <p:cNvSpPr>
            <a:spLocks noChangeShapeType="1"/>
          </p:cNvSpPr>
          <p:nvPr/>
        </p:nvSpPr>
        <p:spPr bwMode="auto">
          <a:xfrm flipV="1">
            <a:off x="7572959" y="5602457"/>
            <a:ext cx="163853" cy="19055"/>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54" name="Line 27"/>
          <p:cNvSpPr>
            <a:spLocks noChangeShapeType="1"/>
          </p:cNvSpPr>
          <p:nvPr/>
        </p:nvSpPr>
        <p:spPr bwMode="auto">
          <a:xfrm flipH="1">
            <a:off x="7098172" y="5249940"/>
            <a:ext cx="10321" cy="333462"/>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55" name="Line 28"/>
          <p:cNvSpPr>
            <a:spLocks noChangeShapeType="1"/>
          </p:cNvSpPr>
          <p:nvPr/>
        </p:nvSpPr>
        <p:spPr bwMode="auto">
          <a:xfrm flipH="1" flipV="1">
            <a:off x="6984636" y="5554820"/>
            <a:ext cx="113536" cy="47637"/>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56" name="Line 29"/>
          <p:cNvSpPr>
            <a:spLocks noChangeShapeType="1"/>
          </p:cNvSpPr>
          <p:nvPr/>
        </p:nvSpPr>
        <p:spPr bwMode="auto">
          <a:xfrm>
            <a:off x="6974320" y="4135225"/>
            <a:ext cx="390925" cy="85747"/>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57" name="Line 30"/>
          <p:cNvSpPr>
            <a:spLocks noChangeShapeType="1"/>
          </p:cNvSpPr>
          <p:nvPr/>
        </p:nvSpPr>
        <p:spPr bwMode="auto">
          <a:xfrm flipV="1">
            <a:off x="7365245" y="4122124"/>
            <a:ext cx="486397" cy="95275"/>
          </a:xfrm>
          <a:prstGeom prst="line">
            <a:avLst/>
          </a:prstGeom>
          <a:noFill/>
          <a:ln w="9525">
            <a:solidFill>
              <a:srgbClr val="000000"/>
            </a:solidFill>
            <a:round/>
            <a:headEnd/>
            <a:tailEnd/>
          </a:ln>
        </p:spPr>
        <p:txBody>
          <a:bodyPr/>
          <a:lstStyle/>
          <a:p>
            <a:pPr>
              <a:defRPr/>
            </a:pPr>
            <a:endParaRPr lang="en-GB" sz="1350" kern="0">
              <a:solidFill>
                <a:sysClr val="windowText" lastClr="000000"/>
              </a:solidFill>
            </a:endParaRPr>
          </a:p>
        </p:txBody>
      </p:sp>
      <p:sp>
        <p:nvSpPr>
          <p:cNvPr id="58" name="AutoShape 32"/>
          <p:cNvSpPr>
            <a:spLocks noChangeArrowheads="1"/>
          </p:cNvSpPr>
          <p:nvPr/>
        </p:nvSpPr>
        <p:spPr bwMode="auto">
          <a:xfrm>
            <a:off x="5786062" y="3344444"/>
            <a:ext cx="1126327" cy="619286"/>
          </a:xfrm>
          <a:prstGeom prst="wedgeEllipseCallout">
            <a:avLst>
              <a:gd name="adj1" fmla="val 84519"/>
              <a:gd name="adj2" fmla="val 53079"/>
            </a:avLst>
          </a:prstGeom>
          <a:solidFill>
            <a:srgbClr val="FFFFFF"/>
          </a:solidFill>
          <a:ln w="9525">
            <a:solidFill>
              <a:srgbClr val="000000"/>
            </a:solidFill>
            <a:miter lim="800000"/>
            <a:headEnd/>
            <a:tailEnd/>
          </a:ln>
        </p:spPr>
        <p:txBody>
          <a:bodyPr anchor="ctr"/>
          <a:lstStyle/>
          <a:p>
            <a:pPr>
              <a:defRPr/>
            </a:pPr>
            <a:r>
              <a:rPr lang="en-GB" sz="1500" kern="0" dirty="0">
                <a:solidFill>
                  <a:sysClr val="windowText" lastClr="000000"/>
                </a:solidFill>
              </a:rPr>
              <a:t>WOW!</a:t>
            </a:r>
            <a:endParaRPr lang="en-US" sz="1500" kern="0" dirty="0">
              <a:solidFill>
                <a:sysClr val="windowText" lastClr="000000"/>
              </a:solidFill>
            </a:endParaRPr>
          </a:p>
        </p:txBody>
      </p:sp>
      <p:sp>
        <p:nvSpPr>
          <p:cNvPr id="59" name="AutoShape 34"/>
          <p:cNvSpPr>
            <a:spLocks noChangeArrowheads="1"/>
          </p:cNvSpPr>
          <p:nvPr/>
        </p:nvSpPr>
        <p:spPr bwMode="auto">
          <a:xfrm rot="2485731">
            <a:off x="3223187" y="2507277"/>
            <a:ext cx="2403307" cy="1162353"/>
          </a:xfrm>
          <a:prstGeom prst="rightArrow">
            <a:avLst>
              <a:gd name="adj1" fmla="val 50000"/>
              <a:gd name="adj2" fmla="val 47718"/>
            </a:avLst>
          </a:prstGeom>
          <a:solidFill>
            <a:srgbClr val="00279F"/>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defRPr/>
            </a:pPr>
            <a:r>
              <a:rPr lang="en-GB" sz="1350" kern="0" dirty="0">
                <a:solidFill>
                  <a:srgbClr val="FFFFFF"/>
                </a:solidFill>
                <a:latin typeface="Arial"/>
              </a:rPr>
              <a:t>The problem is getting from here to here</a:t>
            </a:r>
            <a:endParaRPr lang="en-US" sz="1350" kern="0" dirty="0">
              <a:solidFill>
                <a:srgbClr val="FFFFFF"/>
              </a:solidFill>
              <a:latin typeface="Arial"/>
            </a:endParaRPr>
          </a:p>
        </p:txBody>
      </p:sp>
      <p:pic>
        <p:nvPicPr>
          <p:cNvPr id="116763" name="Picture 3" descr="C:\Documents and Settings\Stuart Burge\Local Settings\Temporary Internet Files\Content.IE5\0G36AB7H\MCPE03017_0000[1].wmf"/>
          <p:cNvPicPr>
            <a:picLocks noChangeAspect="1" noChangeArrowheads="1"/>
          </p:cNvPicPr>
          <p:nvPr/>
        </p:nvPicPr>
        <p:blipFill>
          <a:blip r:embed="rId3" cstate="print"/>
          <a:srcRect/>
          <a:stretch>
            <a:fillRect/>
          </a:stretch>
        </p:blipFill>
        <p:spPr bwMode="auto">
          <a:xfrm>
            <a:off x="1647169" y="1666416"/>
            <a:ext cx="343188" cy="510912"/>
          </a:xfrm>
          <a:prstGeom prst="rect">
            <a:avLst/>
          </a:prstGeom>
          <a:solidFill>
            <a:srgbClr val="FFFFFF"/>
          </a:solidFill>
          <a:ln w="9525">
            <a:noFill/>
            <a:miter lim="800000"/>
            <a:headEnd/>
            <a:tailEnd/>
          </a:ln>
        </p:spPr>
      </p:pic>
      <p:pic>
        <p:nvPicPr>
          <p:cNvPr id="15388" name="Picture 4" descr="C:\Documents and Settings\Stuart Burge\Local Settings\Temporary Internet Files\Content.IE5\U09XWF2V\MCPE03020_0000[1].wmf"/>
          <p:cNvPicPr>
            <a:picLocks noChangeAspect="1" noChangeArrowheads="1"/>
          </p:cNvPicPr>
          <p:nvPr/>
        </p:nvPicPr>
        <p:blipFill>
          <a:blip r:embed="rId4" cstate="print"/>
          <a:srcRect/>
          <a:stretch>
            <a:fillRect/>
          </a:stretch>
        </p:blipFill>
        <p:spPr bwMode="auto">
          <a:xfrm>
            <a:off x="7197517" y="3469493"/>
            <a:ext cx="419308" cy="637151"/>
          </a:xfrm>
          <a:prstGeom prst="rect">
            <a:avLst/>
          </a:prstGeom>
          <a:noFill/>
          <a:ln w="9525">
            <a:noFill/>
            <a:miter lim="800000"/>
            <a:headEnd/>
            <a:tailEnd/>
          </a:ln>
        </p:spPr>
      </p:pic>
      <p:pic>
        <p:nvPicPr>
          <p:cNvPr id="15394" name="Picture 68" descr="trent_800_drawing.gif"/>
          <p:cNvPicPr>
            <a:picLocks noChangeAspect="1"/>
          </p:cNvPicPr>
          <p:nvPr/>
        </p:nvPicPr>
        <p:blipFill>
          <a:blip r:embed="rId5" cstate="print"/>
          <a:srcRect/>
          <a:stretch>
            <a:fillRect/>
          </a:stretch>
        </p:blipFill>
        <p:spPr bwMode="auto">
          <a:xfrm>
            <a:off x="3132161" y="4173335"/>
            <a:ext cx="2144279" cy="1513678"/>
          </a:xfrm>
          <a:prstGeom prst="rect">
            <a:avLst/>
          </a:prstGeom>
          <a:noFill/>
          <a:ln w="9525">
            <a:noFill/>
            <a:miter lim="800000"/>
            <a:headEnd/>
            <a:tailEnd/>
          </a:ln>
        </p:spPr>
      </p:pic>
      <p:pic>
        <p:nvPicPr>
          <p:cNvPr id="34" name="Picture 33" descr="PA220070.JPG"/>
          <p:cNvPicPr>
            <a:picLocks noChangeAspect="1"/>
          </p:cNvPicPr>
          <p:nvPr/>
        </p:nvPicPr>
        <p:blipFill>
          <a:blip r:embed="rId6" cstate="print"/>
          <a:stretch>
            <a:fillRect/>
          </a:stretch>
        </p:blipFill>
        <p:spPr>
          <a:xfrm>
            <a:off x="5454488" y="4440103"/>
            <a:ext cx="1326306" cy="91821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36" name="Freeform 35"/>
          <p:cNvSpPr>
            <a:spLocks noChangeArrowheads="1"/>
          </p:cNvSpPr>
          <p:nvPr/>
        </p:nvSpPr>
        <p:spPr bwMode="auto">
          <a:xfrm>
            <a:off x="5108714" y="4443677"/>
            <a:ext cx="1006341" cy="828891"/>
          </a:xfrm>
          <a:custGeom>
            <a:avLst/>
            <a:gdLst>
              <a:gd name="T0" fmla="*/ 38100 w 1238250"/>
              <a:gd name="T1" fmla="*/ 152400 h 1104900"/>
              <a:gd name="T2" fmla="*/ 838200 w 1238250"/>
              <a:gd name="T3" fmla="*/ 0 h 1104900"/>
              <a:gd name="T4" fmla="*/ 266700 w 1238250"/>
              <a:gd name="T5" fmla="*/ 209550 h 1104900"/>
              <a:gd name="T6" fmla="*/ 914400 w 1238250"/>
              <a:gd name="T7" fmla="*/ 266700 h 1104900"/>
              <a:gd name="T8" fmla="*/ 304800 w 1238250"/>
              <a:gd name="T9" fmla="*/ 381000 h 1104900"/>
              <a:gd name="T10" fmla="*/ 1047750 w 1238250"/>
              <a:gd name="T11" fmla="*/ 495300 h 1104900"/>
              <a:gd name="T12" fmla="*/ 247650 w 1238250"/>
              <a:gd name="T13" fmla="*/ 571500 h 1104900"/>
              <a:gd name="T14" fmla="*/ 1162050 w 1238250"/>
              <a:gd name="T15" fmla="*/ 647700 h 1104900"/>
              <a:gd name="T16" fmla="*/ 1123950 w 1238250"/>
              <a:gd name="T17" fmla="*/ 571500 h 1104900"/>
              <a:gd name="T18" fmla="*/ 1143000 w 1238250"/>
              <a:gd name="T19" fmla="*/ 628650 h 1104900"/>
              <a:gd name="T20" fmla="*/ 247650 w 1238250"/>
              <a:gd name="T21" fmla="*/ 704850 h 1104900"/>
              <a:gd name="T22" fmla="*/ 1238250 w 1238250"/>
              <a:gd name="T23" fmla="*/ 838200 h 1104900"/>
              <a:gd name="T24" fmla="*/ 228600 w 1238250"/>
              <a:gd name="T25" fmla="*/ 857250 h 1104900"/>
              <a:gd name="T26" fmla="*/ 1104900 w 1238250"/>
              <a:gd name="T27" fmla="*/ 1104900 h 1104900"/>
              <a:gd name="T28" fmla="*/ 38100 w 1238250"/>
              <a:gd name="T29" fmla="*/ 1028700 h 1104900"/>
              <a:gd name="T30" fmla="*/ 133350 w 1238250"/>
              <a:gd name="T31" fmla="*/ 876300 h 1104900"/>
              <a:gd name="T32" fmla="*/ 190500 w 1238250"/>
              <a:gd name="T33" fmla="*/ 742950 h 1104900"/>
              <a:gd name="T34" fmla="*/ 209550 w 1238250"/>
              <a:gd name="T35" fmla="*/ 552450 h 1104900"/>
              <a:gd name="T36" fmla="*/ 152400 w 1238250"/>
              <a:gd name="T37" fmla="*/ 400050 h 1104900"/>
              <a:gd name="T38" fmla="*/ 76200 w 1238250"/>
              <a:gd name="T39" fmla="*/ 304800 h 1104900"/>
              <a:gd name="T40" fmla="*/ 0 w 1238250"/>
              <a:gd name="T41" fmla="*/ 209550 h 1104900"/>
              <a:gd name="T42" fmla="*/ 38100 w 1238250"/>
              <a:gd name="T43" fmla="*/ 152400 h 11049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38250"/>
              <a:gd name="T67" fmla="*/ 0 h 1104900"/>
              <a:gd name="T68" fmla="*/ 1238250 w 1238250"/>
              <a:gd name="T69" fmla="*/ 1104900 h 11049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38250" h="1104900">
                <a:moveTo>
                  <a:pt x="38100" y="152400"/>
                </a:moveTo>
                <a:lnTo>
                  <a:pt x="838200" y="0"/>
                </a:lnTo>
                <a:lnTo>
                  <a:pt x="266700" y="209550"/>
                </a:lnTo>
                <a:lnTo>
                  <a:pt x="914400" y="266700"/>
                </a:lnTo>
                <a:lnTo>
                  <a:pt x="304800" y="381000"/>
                </a:lnTo>
                <a:lnTo>
                  <a:pt x="1047750" y="495300"/>
                </a:lnTo>
                <a:lnTo>
                  <a:pt x="247650" y="571500"/>
                </a:lnTo>
                <a:lnTo>
                  <a:pt x="1162050" y="647700"/>
                </a:lnTo>
                <a:lnTo>
                  <a:pt x="1123950" y="571500"/>
                </a:lnTo>
                <a:lnTo>
                  <a:pt x="1143000" y="628650"/>
                </a:lnTo>
                <a:lnTo>
                  <a:pt x="247650" y="704850"/>
                </a:lnTo>
                <a:lnTo>
                  <a:pt x="1238250" y="838200"/>
                </a:lnTo>
                <a:lnTo>
                  <a:pt x="228600" y="857250"/>
                </a:lnTo>
                <a:lnTo>
                  <a:pt x="1104900" y="1104900"/>
                </a:lnTo>
                <a:lnTo>
                  <a:pt x="38100" y="1028700"/>
                </a:lnTo>
                <a:lnTo>
                  <a:pt x="133350" y="876300"/>
                </a:lnTo>
                <a:lnTo>
                  <a:pt x="190500" y="742950"/>
                </a:lnTo>
                <a:lnTo>
                  <a:pt x="209550" y="552450"/>
                </a:lnTo>
                <a:lnTo>
                  <a:pt x="152400" y="400050"/>
                </a:lnTo>
                <a:lnTo>
                  <a:pt x="76200" y="304800"/>
                </a:lnTo>
                <a:lnTo>
                  <a:pt x="0" y="209550"/>
                </a:lnTo>
                <a:lnTo>
                  <a:pt x="38100" y="152400"/>
                </a:lnTo>
                <a:close/>
              </a:path>
            </a:pathLst>
          </a:custGeom>
          <a:solidFill>
            <a:srgbClr val="FF0000"/>
          </a:solidFill>
          <a:ln w="9525" algn="ctr">
            <a:solidFill>
              <a:schemeClr val="tx1"/>
            </a:solidFill>
            <a:round/>
            <a:headEnd/>
            <a:tailEnd/>
          </a:ln>
        </p:spPr>
        <p:txBody>
          <a:bodyPr/>
          <a:lstStyle/>
          <a:p>
            <a:endParaRPr lang="en-GB" sz="1350"/>
          </a:p>
        </p:txBody>
      </p:sp>
      <p:pic>
        <p:nvPicPr>
          <p:cNvPr id="31" name="Picture 1"/>
          <p:cNvPicPr>
            <a:picLocks noChangeAspect="1" noChangeArrowheads="1"/>
          </p:cNvPicPr>
          <p:nvPr/>
        </p:nvPicPr>
        <p:blipFill>
          <a:blip r:embed="rId7" cstate="print"/>
          <a:srcRect/>
          <a:stretch>
            <a:fillRect/>
          </a:stretch>
        </p:blipFill>
        <p:spPr bwMode="auto">
          <a:xfrm>
            <a:off x="4067546" y="1240071"/>
            <a:ext cx="2433279" cy="1394585"/>
          </a:xfrm>
          <a:prstGeom prst="rect">
            <a:avLst/>
          </a:prstGeom>
          <a:noFill/>
          <a:ln w="9525">
            <a:noFill/>
            <a:miter lim="800000"/>
            <a:headEnd/>
            <a:tailEnd/>
          </a:ln>
        </p:spPr>
      </p:pic>
      <p:sp>
        <p:nvSpPr>
          <p:cNvPr id="32" name="Rectangle 33"/>
          <p:cNvSpPr>
            <a:spLocks noChangeArrowheads="1"/>
          </p:cNvSpPr>
          <p:nvPr/>
        </p:nvSpPr>
        <p:spPr bwMode="auto">
          <a:xfrm>
            <a:off x="4466205" y="1248399"/>
            <a:ext cx="1007631" cy="554976"/>
          </a:xfrm>
          <a:prstGeom prst="rect">
            <a:avLst/>
          </a:prstGeom>
          <a:solidFill>
            <a:srgbClr val="FF7C80">
              <a:alpha val="50980"/>
            </a:srgbClr>
          </a:solidFill>
          <a:ln w="9525" algn="ctr">
            <a:solidFill>
              <a:srgbClr val="000000"/>
            </a:solidFill>
            <a:round/>
            <a:headEnd/>
            <a:tailEnd/>
          </a:ln>
        </p:spPr>
        <p:txBody>
          <a:bodyPr/>
          <a:lstStyle/>
          <a:p>
            <a:pPr>
              <a:defRPr/>
            </a:pPr>
            <a:endParaRPr lang="en-US" sz="1350" kern="0">
              <a:solidFill>
                <a:sysClr val="windowText" lastClr="000000"/>
              </a:solidFill>
            </a:endParaRPr>
          </a:p>
        </p:txBody>
      </p:sp>
      <p:sp>
        <p:nvSpPr>
          <p:cNvPr id="33" name="Rounded Rectangular Callout 32"/>
          <p:cNvSpPr/>
          <p:nvPr/>
        </p:nvSpPr>
        <p:spPr bwMode="auto">
          <a:xfrm>
            <a:off x="6615645" y="1182896"/>
            <a:ext cx="1672073" cy="1257628"/>
          </a:xfrm>
          <a:prstGeom prst="wedgeRoundRectCallout">
            <a:avLst>
              <a:gd name="adj1" fmla="val -88866"/>
              <a:gd name="adj2" fmla="val -25160"/>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nSpc>
                <a:spcPct val="90000"/>
              </a:lnSpc>
              <a:defRPr/>
            </a:pPr>
            <a:r>
              <a:rPr lang="en-GB" sz="1350" kern="0" dirty="0">
                <a:solidFill>
                  <a:srgbClr val="000000"/>
                </a:solidFill>
              </a:rPr>
              <a:t>The customer requirements are never complete, consistent, correct or clear</a:t>
            </a:r>
          </a:p>
        </p:txBody>
      </p:sp>
      <p:sp>
        <p:nvSpPr>
          <p:cNvPr id="35" name="Right Arrow 32"/>
          <p:cNvSpPr>
            <a:spLocks noChangeArrowheads="1"/>
          </p:cNvSpPr>
          <p:nvPr/>
        </p:nvSpPr>
        <p:spPr bwMode="auto">
          <a:xfrm rot="20846692">
            <a:off x="3514057" y="1350819"/>
            <a:ext cx="1235992" cy="579985"/>
          </a:xfrm>
          <a:prstGeom prst="rightArrow">
            <a:avLst>
              <a:gd name="adj1" fmla="val 50000"/>
              <a:gd name="adj2" fmla="val 49989"/>
            </a:avLst>
          </a:prstGeom>
          <a:solidFill>
            <a:srgbClr val="FF0000"/>
          </a:solidFill>
          <a:ln w="9525" algn="ctr">
            <a:solidFill>
              <a:srgbClr val="000000"/>
            </a:solidFill>
            <a:round/>
            <a:headEnd/>
            <a:tailEnd/>
          </a:ln>
        </p:spPr>
        <p:txBody>
          <a:bodyPr/>
          <a:lstStyle/>
          <a:p>
            <a:pPr>
              <a:defRPr/>
            </a:pPr>
            <a:r>
              <a:rPr lang="en-GB" sz="1350" kern="0" dirty="0">
                <a:solidFill>
                  <a:srgbClr val="FFFFFF"/>
                </a:solidFill>
              </a:rPr>
              <a:t>are just the</a:t>
            </a:r>
          </a:p>
        </p:txBody>
      </p:sp>
      <p:sp>
        <p:nvSpPr>
          <p:cNvPr id="60" name="Rounded Rectangular Callout 37"/>
          <p:cNvSpPr>
            <a:spLocks noChangeArrowheads="1"/>
          </p:cNvSpPr>
          <p:nvPr/>
        </p:nvSpPr>
        <p:spPr bwMode="auto">
          <a:xfrm>
            <a:off x="5893147" y="2596537"/>
            <a:ext cx="2394573" cy="689551"/>
          </a:xfrm>
          <a:prstGeom prst="wedgeRoundRectCallout">
            <a:avLst>
              <a:gd name="adj1" fmla="val 2569"/>
              <a:gd name="adj2" fmla="val -76824"/>
              <a:gd name="adj3" fmla="val 16667"/>
            </a:avLst>
          </a:prstGeom>
          <a:solidFill>
            <a:srgbClr val="FFC000"/>
          </a:solidFill>
          <a:ln w="9525" algn="ctr">
            <a:solidFill>
              <a:srgbClr val="000000"/>
            </a:solidFill>
            <a:round/>
            <a:headEnd/>
            <a:tailEnd/>
          </a:ln>
        </p:spPr>
        <p:txBody>
          <a:bodyPr/>
          <a:lstStyle/>
          <a:p>
            <a:pPr>
              <a:defRPr/>
            </a:pPr>
            <a:r>
              <a:rPr lang="en-GB" sz="1350" kern="0" dirty="0"/>
              <a:t>We have to find the </a:t>
            </a:r>
            <a:r>
              <a:rPr lang="en-GB" sz="1350" kern="0" dirty="0">
                <a:latin typeface="Arial" pitchFamily="34" charset="0"/>
              </a:rPr>
              <a:t>unspoken </a:t>
            </a:r>
            <a:r>
              <a:rPr lang="en-GB" sz="1350" kern="0" dirty="0"/>
              <a:t>requirements – but how?</a:t>
            </a:r>
          </a:p>
        </p:txBody>
      </p:sp>
      <p:sp>
        <p:nvSpPr>
          <p:cNvPr id="62" name="Rounded Rectangular Callout 61"/>
          <p:cNvSpPr/>
          <p:nvPr/>
        </p:nvSpPr>
        <p:spPr bwMode="auto">
          <a:xfrm>
            <a:off x="856282" y="3842264"/>
            <a:ext cx="2170083" cy="1254054"/>
          </a:xfrm>
          <a:prstGeom prst="wedgeRoundRectCallout">
            <a:avLst>
              <a:gd name="adj1" fmla="val 77407"/>
              <a:gd name="adj2" fmla="val 1583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nSpc>
                <a:spcPct val="90000"/>
              </a:lnSpc>
              <a:defRPr/>
            </a:pPr>
            <a:r>
              <a:rPr lang="en-GB" sz="1350" dirty="0"/>
              <a:t>The complexity of the problem and the likely complexity of the solution means it is too difficult to “jump to the solution” </a:t>
            </a:r>
          </a:p>
        </p:txBody>
      </p:sp>
      <p:sp>
        <p:nvSpPr>
          <p:cNvPr id="63" name="Rounded Rectangular Callout 38"/>
          <p:cNvSpPr>
            <a:spLocks noChangeArrowheads="1"/>
          </p:cNvSpPr>
          <p:nvPr/>
        </p:nvSpPr>
        <p:spPr bwMode="auto">
          <a:xfrm>
            <a:off x="856288" y="5372606"/>
            <a:ext cx="2682284" cy="628814"/>
          </a:xfrm>
          <a:prstGeom prst="wedgeRoundRectCallout">
            <a:avLst>
              <a:gd name="adj1" fmla="val 12102"/>
              <a:gd name="adj2" fmla="val -96199"/>
              <a:gd name="adj3" fmla="val 16667"/>
            </a:avLst>
          </a:prstGeom>
          <a:solidFill>
            <a:srgbClr val="FFC000"/>
          </a:solidFill>
          <a:ln w="9525" algn="ctr">
            <a:solidFill>
              <a:schemeClr val="tx1"/>
            </a:solidFill>
            <a:round/>
            <a:headEnd/>
            <a:tailEnd/>
          </a:ln>
        </p:spPr>
        <p:txBody>
          <a:bodyPr/>
          <a:lstStyle/>
          <a:p>
            <a:pPr>
              <a:lnSpc>
                <a:spcPct val="90000"/>
              </a:lnSpc>
            </a:pPr>
            <a:r>
              <a:rPr lang="en-GB" sz="1350"/>
              <a:t>The approach has to be one of divide and rule. But what is the best way to divide?  </a:t>
            </a:r>
            <a:endParaRPr lang="en-US" sz="1200"/>
          </a:p>
        </p:txBody>
      </p:sp>
    </p:spTree>
    <p:extLst>
      <p:ext uri="{BB962C8B-B14F-4D97-AF65-F5344CB8AC3E}">
        <p14:creationId xmlns:p14="http://schemas.microsoft.com/office/powerpoint/2010/main" val="178834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38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39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dissolve">
                                      <p:cBhvr>
                                        <p:cTn id="40" dur="500"/>
                                        <p:tgtEl>
                                          <p:spTgt spid="34"/>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blinds(horizontal)">
                                      <p:cBhvr>
                                        <p:cTn id="67" dur="500"/>
                                        <p:tgtEl>
                                          <p:spTgt spid="60"/>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1" nodeType="clickEffect">
                                  <p:stCondLst>
                                    <p:cond delay="0"/>
                                  </p:stCondLst>
                                  <p:childTnLst>
                                    <p:set>
                                      <p:cBhvr>
                                        <p:cTn id="71" dur="1" fill="hold">
                                          <p:stCondLst>
                                            <p:cond delay="0"/>
                                          </p:stCondLst>
                                        </p:cTn>
                                        <p:tgtEl>
                                          <p:spTgt spid="60"/>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62"/>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8" grpId="0" animBg="1"/>
      <p:bldP spid="36" grpId="0" animBg="1"/>
      <p:bldP spid="32" grpId="0" animBg="1"/>
      <p:bldP spid="33" grpId="0" animBg="1"/>
      <p:bldP spid="35" grpId="0" animBg="1"/>
      <p:bldP spid="60" grpId="0" animBg="1"/>
      <p:bldP spid="60" grpId="1" animBg="1"/>
      <p:bldP spid="62" grpId="0" animBg="1"/>
      <p:bldP spid="6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r>
              <a:rPr lang="en-GB">
                <a:latin typeface="Arial" charset="0"/>
              </a:rPr>
              <a:t>The Systems Approach to System Design</a:t>
            </a:r>
          </a:p>
        </p:txBody>
      </p:sp>
      <p:pic>
        <p:nvPicPr>
          <p:cNvPr id="9113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0427" y="2514364"/>
            <a:ext cx="1087622" cy="10515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11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5937" y="2677522"/>
            <a:ext cx="904415" cy="996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1141" name="Freeform 35"/>
          <p:cNvSpPr>
            <a:spLocks noChangeArrowheads="1"/>
          </p:cNvSpPr>
          <p:nvPr/>
        </p:nvSpPr>
        <p:spPr bwMode="auto">
          <a:xfrm>
            <a:off x="1612455" y="3560003"/>
            <a:ext cx="6131126" cy="1486287"/>
          </a:xfrm>
          <a:custGeom>
            <a:avLst/>
            <a:gdLst>
              <a:gd name="T0" fmla="*/ 0 w 8850086"/>
              <a:gd name="T1" fmla="*/ 0 h 1980777"/>
              <a:gd name="T2" fmla="*/ 54447 w 8850086"/>
              <a:gd name="T3" fmla="*/ 21866 h 1980777"/>
              <a:gd name="T4" fmla="*/ 1143566 w 8850086"/>
              <a:gd name="T5" fmla="*/ 43714 h 1980777"/>
              <a:gd name="T6" fmla="*/ 1263366 w 8850086"/>
              <a:gd name="T7" fmla="*/ 54656 h 1980777"/>
              <a:gd name="T8" fmla="*/ 1339604 w 8850086"/>
              <a:gd name="T9" fmla="*/ 65580 h 1980777"/>
              <a:gd name="T10" fmla="*/ 1426727 w 8850086"/>
              <a:gd name="T11" fmla="*/ 76504 h 1980777"/>
              <a:gd name="T12" fmla="*/ 1459404 w 8850086"/>
              <a:gd name="T13" fmla="*/ 87446 h 1980777"/>
              <a:gd name="T14" fmla="*/ 1513856 w 8850086"/>
              <a:gd name="T15" fmla="*/ 153027 h 1980777"/>
              <a:gd name="T16" fmla="*/ 1535642 w 8850086"/>
              <a:gd name="T17" fmla="*/ 240454 h 1980777"/>
              <a:gd name="T18" fmla="*/ 1557432 w 8850086"/>
              <a:gd name="T19" fmla="*/ 590222 h 1980777"/>
              <a:gd name="T20" fmla="*/ 1600994 w 8850086"/>
              <a:gd name="T21" fmla="*/ 1202299 h 1980777"/>
              <a:gd name="T22" fmla="*/ 1633670 w 8850086"/>
              <a:gd name="T23" fmla="*/ 1213230 h 1980777"/>
              <a:gd name="T24" fmla="*/ 1644556 w 8850086"/>
              <a:gd name="T25" fmla="*/ 1256949 h 1980777"/>
              <a:gd name="T26" fmla="*/ 3561374 w 8850086"/>
              <a:gd name="T27" fmla="*/ 1344389 h 1980777"/>
              <a:gd name="T28" fmla="*/ 3583146 w 8850086"/>
              <a:gd name="T29" fmla="*/ 1322528 h 1980777"/>
              <a:gd name="T30" fmla="*/ 3626725 w 8850086"/>
              <a:gd name="T31" fmla="*/ 1289738 h 1980777"/>
              <a:gd name="T32" fmla="*/ 3702963 w 8850086"/>
              <a:gd name="T33" fmla="*/ 1246019 h 1980777"/>
              <a:gd name="T34" fmla="*/ 3790088 w 8850086"/>
              <a:gd name="T35" fmla="*/ 1224159 h 1980777"/>
              <a:gd name="T36" fmla="*/ 3822751 w 8850086"/>
              <a:gd name="T37" fmla="*/ 1213230 h 1980777"/>
              <a:gd name="T38" fmla="*/ 4323747 w 8850086"/>
              <a:gd name="T39" fmla="*/ 1235088 h 1980777"/>
              <a:gd name="T40" fmla="*/ 4367298 w 8850086"/>
              <a:gd name="T41" fmla="*/ 1256949 h 1980777"/>
              <a:gd name="T42" fmla="*/ 4399959 w 8850086"/>
              <a:gd name="T43" fmla="*/ 1267879 h 1980777"/>
              <a:gd name="T44" fmla="*/ 4465335 w 8850086"/>
              <a:gd name="T45" fmla="*/ 1300669 h 1980777"/>
              <a:gd name="T46" fmla="*/ 6512840 w 8850086"/>
              <a:gd name="T47" fmla="*/ 1278809 h 1980777"/>
              <a:gd name="T48" fmla="*/ 6534617 w 8850086"/>
              <a:gd name="T49" fmla="*/ 1224159 h 1980777"/>
              <a:gd name="T50" fmla="*/ 6545502 w 8850086"/>
              <a:gd name="T51" fmla="*/ 1180440 h 1980777"/>
              <a:gd name="T52" fmla="*/ 6567279 w 8850086"/>
              <a:gd name="T53" fmla="*/ 1158578 h 1980777"/>
              <a:gd name="T54" fmla="*/ 6589104 w 8850086"/>
              <a:gd name="T55" fmla="*/ 1125788 h 1980777"/>
              <a:gd name="T56" fmla="*/ 6610881 w 8850086"/>
              <a:gd name="T57" fmla="*/ 1082071 h 1980777"/>
              <a:gd name="T58" fmla="*/ 6621766 w 8850086"/>
              <a:gd name="T59" fmla="*/ 1049276 h 1980777"/>
              <a:gd name="T60" fmla="*/ 6643547 w 8850086"/>
              <a:gd name="T61" fmla="*/ 1016487 h 1980777"/>
              <a:gd name="T62" fmla="*/ 6665320 w 8850086"/>
              <a:gd name="T63" fmla="*/ 918118 h 1980777"/>
              <a:gd name="T64" fmla="*/ 6687097 w 8850086"/>
              <a:gd name="T65" fmla="*/ 874397 h 1980777"/>
              <a:gd name="T66" fmla="*/ 6752468 w 8850086"/>
              <a:gd name="T67" fmla="*/ 797887 h 1980777"/>
              <a:gd name="T68" fmla="*/ 6796023 w 8850086"/>
              <a:gd name="T69" fmla="*/ 765097 h 1980777"/>
              <a:gd name="T70" fmla="*/ 6839573 w 8850086"/>
              <a:gd name="T71" fmla="*/ 743238 h 1980777"/>
              <a:gd name="T72" fmla="*/ 6850457 w 8850086"/>
              <a:gd name="T73" fmla="*/ 623012 h 1980777"/>
              <a:gd name="T74" fmla="*/ 6872230 w 8850086"/>
              <a:gd name="T75" fmla="*/ 601146 h 1980777"/>
              <a:gd name="T76" fmla="*/ 6937610 w 8850086"/>
              <a:gd name="T77" fmla="*/ 568356 h 1980777"/>
              <a:gd name="T78" fmla="*/ 7013822 w 8850086"/>
              <a:gd name="T79" fmla="*/ 502776 h 1980777"/>
              <a:gd name="T80" fmla="*/ 7046488 w 8850086"/>
              <a:gd name="T81" fmla="*/ 371615 h 1980777"/>
              <a:gd name="T82" fmla="*/ 7079197 w 8850086"/>
              <a:gd name="T83" fmla="*/ 295111 h 1980777"/>
              <a:gd name="T84" fmla="*/ 7122747 w 8850086"/>
              <a:gd name="T85" fmla="*/ 109294 h 1980777"/>
              <a:gd name="T86" fmla="*/ 7155409 w 8850086"/>
              <a:gd name="T87" fmla="*/ 98370 h 1980777"/>
              <a:gd name="T88" fmla="*/ 7797970 w 8850086"/>
              <a:gd name="T89" fmla="*/ 109294 h 1980777"/>
              <a:gd name="T90" fmla="*/ 7874234 w 8850086"/>
              <a:gd name="T91" fmla="*/ 131160 h 1980777"/>
              <a:gd name="T92" fmla="*/ 7917784 w 8850086"/>
              <a:gd name="T93" fmla="*/ 153027 h 1980777"/>
              <a:gd name="T94" fmla="*/ 8462310 w 8850086"/>
              <a:gd name="T95" fmla="*/ 142084 h 1980777"/>
              <a:gd name="T96" fmla="*/ 8538626 w 8850086"/>
              <a:gd name="T97" fmla="*/ 76504 h 1980777"/>
              <a:gd name="T98" fmla="*/ 8582168 w 8850086"/>
              <a:gd name="T99" fmla="*/ 54656 h 1980777"/>
              <a:gd name="T100" fmla="*/ 8647500 w 8850086"/>
              <a:gd name="T101" fmla="*/ 21866 h 1980777"/>
              <a:gd name="T102" fmla="*/ 8745480 w 8850086"/>
              <a:gd name="T103" fmla="*/ 32790 h 1980777"/>
              <a:gd name="T104" fmla="*/ 8767262 w 8850086"/>
              <a:gd name="T105" fmla="*/ 54656 h 1980777"/>
              <a:gd name="T106" fmla="*/ 8854458 w 8850086"/>
              <a:gd name="T107" fmla="*/ 54656 h 19807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850086"/>
              <a:gd name="T163" fmla="*/ 0 h 1980777"/>
              <a:gd name="T164" fmla="*/ 8850086 w 8850086"/>
              <a:gd name="T165" fmla="*/ 1980777 h 198077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850086" h="1980777">
                <a:moveTo>
                  <a:pt x="0" y="0"/>
                </a:moveTo>
                <a:cubicBezTo>
                  <a:pt x="18143" y="7257"/>
                  <a:pt x="34920" y="20646"/>
                  <a:pt x="54428" y="21771"/>
                </a:cubicBezTo>
                <a:cubicBezTo>
                  <a:pt x="98102" y="24291"/>
                  <a:pt x="1140018" y="43487"/>
                  <a:pt x="1143000" y="43543"/>
                </a:cubicBezTo>
                <a:cubicBezTo>
                  <a:pt x="1182914" y="47171"/>
                  <a:pt x="1222909" y="50002"/>
                  <a:pt x="1262743" y="54428"/>
                </a:cubicBezTo>
                <a:cubicBezTo>
                  <a:pt x="1288244" y="57261"/>
                  <a:pt x="1313510" y="61923"/>
                  <a:pt x="1338943" y="65314"/>
                </a:cubicBezTo>
                <a:lnTo>
                  <a:pt x="1426028" y="76200"/>
                </a:lnTo>
                <a:cubicBezTo>
                  <a:pt x="1436914" y="79828"/>
                  <a:pt x="1448846" y="81181"/>
                  <a:pt x="1458686" y="87085"/>
                </a:cubicBezTo>
                <a:cubicBezTo>
                  <a:pt x="1474411" y="96520"/>
                  <a:pt x="1507665" y="145135"/>
                  <a:pt x="1513114" y="152400"/>
                </a:cubicBezTo>
                <a:cubicBezTo>
                  <a:pt x="1520371" y="181428"/>
                  <a:pt x="1533690" y="209587"/>
                  <a:pt x="1534886" y="239485"/>
                </a:cubicBezTo>
                <a:cubicBezTo>
                  <a:pt x="1546796" y="537265"/>
                  <a:pt x="1532931" y="421754"/>
                  <a:pt x="1556657" y="587828"/>
                </a:cubicBezTo>
                <a:cubicBezTo>
                  <a:pt x="1558652" y="695565"/>
                  <a:pt x="1405090" y="1099873"/>
                  <a:pt x="1600200" y="1197428"/>
                </a:cubicBezTo>
                <a:cubicBezTo>
                  <a:pt x="1610463" y="1202560"/>
                  <a:pt x="1621971" y="1204685"/>
                  <a:pt x="1632857" y="1208314"/>
                </a:cubicBezTo>
                <a:cubicBezTo>
                  <a:pt x="1636486" y="1222828"/>
                  <a:pt x="1641468" y="1237070"/>
                  <a:pt x="1643743" y="1251857"/>
                </a:cubicBezTo>
                <a:cubicBezTo>
                  <a:pt x="1755883" y="1980777"/>
                  <a:pt x="1020084" y="1353454"/>
                  <a:pt x="3559628" y="1338943"/>
                </a:cubicBezTo>
                <a:cubicBezTo>
                  <a:pt x="3566885" y="1331686"/>
                  <a:pt x="3573515" y="1323741"/>
                  <a:pt x="3581400" y="1317171"/>
                </a:cubicBezTo>
                <a:cubicBezTo>
                  <a:pt x="3595338" y="1305556"/>
                  <a:pt x="3610179" y="1295059"/>
                  <a:pt x="3624943" y="1284514"/>
                </a:cubicBezTo>
                <a:cubicBezTo>
                  <a:pt x="3652273" y="1264993"/>
                  <a:pt x="3669254" y="1254638"/>
                  <a:pt x="3701143" y="1240971"/>
                </a:cubicBezTo>
                <a:cubicBezTo>
                  <a:pt x="3735982" y="1226040"/>
                  <a:pt x="3747332" y="1229424"/>
                  <a:pt x="3788228" y="1219200"/>
                </a:cubicBezTo>
                <a:cubicBezTo>
                  <a:pt x="3799360" y="1216417"/>
                  <a:pt x="3810000" y="1211943"/>
                  <a:pt x="3820886" y="1208314"/>
                </a:cubicBezTo>
                <a:cubicBezTo>
                  <a:pt x="3987800" y="1215571"/>
                  <a:pt x="4155088" y="1216762"/>
                  <a:pt x="4321628" y="1230085"/>
                </a:cubicBezTo>
                <a:cubicBezTo>
                  <a:pt x="4337804" y="1231379"/>
                  <a:pt x="4350256" y="1245464"/>
                  <a:pt x="4365171" y="1251857"/>
                </a:cubicBezTo>
                <a:cubicBezTo>
                  <a:pt x="4375718" y="1256377"/>
                  <a:pt x="4386942" y="1259114"/>
                  <a:pt x="4397828" y="1262743"/>
                </a:cubicBezTo>
                <a:cubicBezTo>
                  <a:pt x="4420861" y="1285775"/>
                  <a:pt x="4423227" y="1295608"/>
                  <a:pt x="4463143" y="1295400"/>
                </a:cubicBezTo>
                <a:lnTo>
                  <a:pt x="6509657" y="1273628"/>
                </a:lnTo>
                <a:cubicBezTo>
                  <a:pt x="6516914" y="1255485"/>
                  <a:pt x="6525249" y="1237737"/>
                  <a:pt x="6531428" y="1219200"/>
                </a:cubicBezTo>
                <a:cubicBezTo>
                  <a:pt x="6536159" y="1205007"/>
                  <a:pt x="6535623" y="1189039"/>
                  <a:pt x="6542314" y="1175657"/>
                </a:cubicBezTo>
                <a:cubicBezTo>
                  <a:pt x="6546904" y="1166477"/>
                  <a:pt x="6557675" y="1161899"/>
                  <a:pt x="6564086" y="1153885"/>
                </a:cubicBezTo>
                <a:cubicBezTo>
                  <a:pt x="6572259" y="1143669"/>
                  <a:pt x="6579366" y="1132587"/>
                  <a:pt x="6585857" y="1121228"/>
                </a:cubicBezTo>
                <a:cubicBezTo>
                  <a:pt x="6593908" y="1107139"/>
                  <a:pt x="6601236" y="1092600"/>
                  <a:pt x="6607628" y="1077685"/>
                </a:cubicBezTo>
                <a:cubicBezTo>
                  <a:pt x="6612148" y="1067138"/>
                  <a:pt x="6613382" y="1055291"/>
                  <a:pt x="6618514" y="1045028"/>
                </a:cubicBezTo>
                <a:cubicBezTo>
                  <a:pt x="6624365" y="1033326"/>
                  <a:pt x="6633029" y="1023257"/>
                  <a:pt x="6640286" y="1012371"/>
                </a:cubicBezTo>
                <a:cubicBezTo>
                  <a:pt x="6643243" y="997585"/>
                  <a:pt x="6655467" y="931974"/>
                  <a:pt x="6662057" y="914400"/>
                </a:cubicBezTo>
                <a:cubicBezTo>
                  <a:pt x="6667755" y="899206"/>
                  <a:pt x="6675777" y="884946"/>
                  <a:pt x="6683828" y="870857"/>
                </a:cubicBezTo>
                <a:cubicBezTo>
                  <a:pt x="6700283" y="842061"/>
                  <a:pt x="6722556" y="814597"/>
                  <a:pt x="6749143" y="794657"/>
                </a:cubicBezTo>
                <a:cubicBezTo>
                  <a:pt x="6763657" y="783771"/>
                  <a:pt x="6777301" y="771616"/>
                  <a:pt x="6792686" y="762000"/>
                </a:cubicBezTo>
                <a:cubicBezTo>
                  <a:pt x="6806447" y="753399"/>
                  <a:pt x="6821714" y="747485"/>
                  <a:pt x="6836228" y="740228"/>
                </a:cubicBezTo>
                <a:cubicBezTo>
                  <a:pt x="6839857" y="700314"/>
                  <a:pt x="6838102" y="659538"/>
                  <a:pt x="6847114" y="620485"/>
                </a:cubicBezTo>
                <a:cubicBezTo>
                  <a:pt x="6849422" y="610485"/>
                  <a:pt x="6860872" y="605125"/>
                  <a:pt x="6868886" y="598714"/>
                </a:cubicBezTo>
                <a:cubicBezTo>
                  <a:pt x="6899032" y="574598"/>
                  <a:pt x="6899707" y="577555"/>
                  <a:pt x="6934200" y="566057"/>
                </a:cubicBezTo>
                <a:cubicBezTo>
                  <a:pt x="6986994" y="513263"/>
                  <a:pt x="6960664" y="533900"/>
                  <a:pt x="7010400" y="500743"/>
                </a:cubicBezTo>
                <a:cubicBezTo>
                  <a:pt x="7015408" y="478207"/>
                  <a:pt x="7028195" y="404792"/>
                  <a:pt x="7043057" y="370114"/>
                </a:cubicBezTo>
                <a:cubicBezTo>
                  <a:pt x="7083411" y="275953"/>
                  <a:pt x="7050184" y="370500"/>
                  <a:pt x="7075714" y="293914"/>
                </a:cubicBezTo>
                <a:cubicBezTo>
                  <a:pt x="7083730" y="173676"/>
                  <a:pt x="7042109" y="147431"/>
                  <a:pt x="7119257" y="108857"/>
                </a:cubicBezTo>
                <a:cubicBezTo>
                  <a:pt x="7129520" y="103725"/>
                  <a:pt x="7141028" y="101600"/>
                  <a:pt x="7151914" y="97971"/>
                </a:cubicBezTo>
                <a:lnTo>
                  <a:pt x="7794171" y="108857"/>
                </a:lnTo>
                <a:cubicBezTo>
                  <a:pt x="7804110" y="109173"/>
                  <a:pt x="7857831" y="125254"/>
                  <a:pt x="7870371" y="130628"/>
                </a:cubicBezTo>
                <a:cubicBezTo>
                  <a:pt x="7885287" y="137020"/>
                  <a:pt x="7899400" y="145143"/>
                  <a:pt x="7913914" y="152400"/>
                </a:cubicBezTo>
                <a:lnTo>
                  <a:pt x="8458200" y="141514"/>
                </a:lnTo>
                <a:cubicBezTo>
                  <a:pt x="8493800" y="138278"/>
                  <a:pt x="8508056" y="93763"/>
                  <a:pt x="8534400" y="76200"/>
                </a:cubicBezTo>
                <a:cubicBezTo>
                  <a:pt x="8547902" y="67199"/>
                  <a:pt x="8563854" y="62479"/>
                  <a:pt x="8577943" y="54428"/>
                </a:cubicBezTo>
                <a:cubicBezTo>
                  <a:pt x="8637028" y="20665"/>
                  <a:pt x="8583383" y="41729"/>
                  <a:pt x="8643257" y="21771"/>
                </a:cubicBezTo>
                <a:cubicBezTo>
                  <a:pt x="8675914" y="25400"/>
                  <a:pt x="8709528" y="24012"/>
                  <a:pt x="8741228" y="32657"/>
                </a:cubicBezTo>
                <a:cubicBezTo>
                  <a:pt x="8751130" y="35357"/>
                  <a:pt x="8752936" y="52415"/>
                  <a:pt x="8763000" y="54428"/>
                </a:cubicBezTo>
                <a:cubicBezTo>
                  <a:pt x="8791465" y="60121"/>
                  <a:pt x="8821057" y="54428"/>
                  <a:pt x="8850086" y="54428"/>
                </a:cubicBezTo>
              </a:path>
            </a:pathLst>
          </a:custGeom>
          <a:solidFill>
            <a:srgbClr val="CCFFFF"/>
          </a:solidFill>
          <a:ln w="9525">
            <a:solidFill>
              <a:schemeClr val="tx1"/>
            </a:solidFill>
            <a:round/>
            <a:headEnd/>
            <a:tailEnd/>
          </a:ln>
        </p:spPr>
        <p:txBody>
          <a:bodyPr/>
          <a:lstStyle/>
          <a:p>
            <a:endParaRPr lang="en-US" sz="1350"/>
          </a:p>
        </p:txBody>
      </p:sp>
      <p:sp>
        <p:nvSpPr>
          <p:cNvPr id="91142" name="TextBox 36"/>
          <p:cNvSpPr txBox="1">
            <a:spLocks noChangeArrowheads="1"/>
          </p:cNvSpPr>
          <p:nvPr/>
        </p:nvSpPr>
        <p:spPr bwMode="auto">
          <a:xfrm>
            <a:off x="883977" y="3829156"/>
            <a:ext cx="1261885"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350"/>
              <a:t>Requirements</a:t>
            </a:r>
          </a:p>
          <a:p>
            <a:pPr algn="ctr" eaLnBrk="1" hangingPunct="1"/>
            <a:r>
              <a:rPr lang="en-GB" sz="1350"/>
              <a:t>-Land</a:t>
            </a:r>
          </a:p>
        </p:txBody>
      </p:sp>
      <p:sp>
        <p:nvSpPr>
          <p:cNvPr id="91143" name="TextBox 37"/>
          <p:cNvSpPr txBox="1">
            <a:spLocks noChangeArrowheads="1"/>
          </p:cNvSpPr>
          <p:nvPr/>
        </p:nvSpPr>
        <p:spPr bwMode="auto">
          <a:xfrm>
            <a:off x="6793939" y="4074487"/>
            <a:ext cx="1252267" cy="3000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350"/>
              <a:t>Solution-Land</a:t>
            </a:r>
          </a:p>
        </p:txBody>
      </p:sp>
      <p:sp>
        <p:nvSpPr>
          <p:cNvPr id="91144" name="Freeform 40"/>
          <p:cNvSpPr>
            <a:spLocks noChangeArrowheads="1"/>
          </p:cNvSpPr>
          <p:nvPr/>
        </p:nvSpPr>
        <p:spPr bwMode="auto">
          <a:xfrm>
            <a:off x="1758119" y="2768031"/>
            <a:ext cx="5742589" cy="889628"/>
          </a:xfrm>
          <a:custGeom>
            <a:avLst/>
            <a:gdLst>
              <a:gd name="T0" fmla="*/ 0 w 7064828"/>
              <a:gd name="T1" fmla="*/ 1087529 h 1186543"/>
              <a:gd name="T2" fmla="*/ 480434 w 7064828"/>
              <a:gd name="T3" fmla="*/ 1087529 h 1186543"/>
              <a:gd name="T4" fmla="*/ 1070065 w 7064828"/>
              <a:gd name="T5" fmla="*/ 602988 h 1186543"/>
              <a:gd name="T6" fmla="*/ 5972661 w 7064828"/>
              <a:gd name="T7" fmla="*/ 602988 h 1186543"/>
              <a:gd name="T8" fmla="*/ 6551358 w 7064828"/>
              <a:gd name="T9" fmla="*/ 1173671 h 1186543"/>
              <a:gd name="T10" fmla="*/ 7086381 w 7064828"/>
              <a:gd name="T11" fmla="*/ 1173671 h 1186543"/>
              <a:gd name="T12" fmla="*/ 5885297 w 7064828"/>
              <a:gd name="T13" fmla="*/ 0 h 1186543"/>
              <a:gd name="T14" fmla="*/ 1059144 w 7064828"/>
              <a:gd name="T15" fmla="*/ 21543 h 1186543"/>
              <a:gd name="T16" fmla="*/ 0 w 7064828"/>
              <a:gd name="T17" fmla="*/ 1087529 h 11865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64828"/>
              <a:gd name="T28" fmla="*/ 0 h 1186543"/>
              <a:gd name="T29" fmla="*/ 7064828 w 7064828"/>
              <a:gd name="T30" fmla="*/ 1186543 h 11865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64828" h="1186543">
                <a:moveTo>
                  <a:pt x="0" y="1099457"/>
                </a:moveTo>
                <a:lnTo>
                  <a:pt x="478971" y="1099457"/>
                </a:lnTo>
                <a:lnTo>
                  <a:pt x="1066800" y="609600"/>
                </a:lnTo>
                <a:lnTo>
                  <a:pt x="5954486" y="609600"/>
                </a:lnTo>
                <a:lnTo>
                  <a:pt x="6531428" y="1186543"/>
                </a:lnTo>
                <a:lnTo>
                  <a:pt x="7064828" y="1186543"/>
                </a:lnTo>
                <a:lnTo>
                  <a:pt x="5867400" y="0"/>
                </a:lnTo>
                <a:lnTo>
                  <a:pt x="1055914" y="21771"/>
                </a:lnTo>
                <a:lnTo>
                  <a:pt x="0" y="1099457"/>
                </a:lnTo>
                <a:close/>
              </a:path>
            </a:pathLst>
          </a:custGeom>
          <a:blipFill dpi="0" rotWithShape="1">
            <a:blip r:embed="rId5"/>
            <a:srcRect/>
            <a:tile tx="0" ty="0" sx="100000" sy="100000" flip="none" algn="tl"/>
          </a:blipFill>
          <a:ln w="9525">
            <a:solidFill>
              <a:schemeClr val="tx1"/>
            </a:solidFill>
            <a:round/>
            <a:headEnd/>
            <a:tailEnd/>
          </a:ln>
        </p:spPr>
        <p:txBody>
          <a:bodyPr/>
          <a:lstStyle/>
          <a:p>
            <a:endParaRPr lang="en-US" sz="1350"/>
          </a:p>
        </p:txBody>
      </p:sp>
      <p:sp>
        <p:nvSpPr>
          <p:cNvPr id="91145" name="TextBox 41"/>
          <p:cNvSpPr txBox="1">
            <a:spLocks noChangeArrowheads="1"/>
          </p:cNvSpPr>
          <p:nvPr/>
        </p:nvSpPr>
        <p:spPr bwMode="auto">
          <a:xfrm>
            <a:off x="3468621" y="2808525"/>
            <a:ext cx="2355132" cy="4156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2101" b="1"/>
              <a:t>FUNCTIONALITY</a:t>
            </a:r>
          </a:p>
        </p:txBody>
      </p:sp>
      <p:sp>
        <p:nvSpPr>
          <p:cNvPr id="43" name="Rounded Rectangular Callout 42"/>
          <p:cNvSpPr/>
          <p:nvPr/>
        </p:nvSpPr>
        <p:spPr bwMode="auto">
          <a:xfrm>
            <a:off x="2554159" y="1867686"/>
            <a:ext cx="4807210" cy="739570"/>
          </a:xfrm>
          <a:prstGeom prst="wedgeRoundRectCallout">
            <a:avLst>
              <a:gd name="adj1" fmla="val -42411"/>
              <a:gd name="adj2" fmla="val 111494"/>
              <a:gd name="adj3" fmla="val 1666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a:lstStyle/>
          <a:p>
            <a:pPr algn="ctr">
              <a:buFont typeface="Wingdings" pitchFamily="2" charset="2"/>
              <a:buNone/>
              <a:defRPr/>
            </a:pPr>
            <a:r>
              <a:rPr lang="en-GB" dirty="0">
                <a:solidFill>
                  <a:srgbClr val="FFFFFF"/>
                </a:solidFill>
                <a:cs typeface="Arial" charset="0"/>
              </a:rPr>
              <a:t>The bridge between requirements and the solution is the functionality (purpose)</a:t>
            </a:r>
          </a:p>
        </p:txBody>
      </p:sp>
      <p:sp>
        <p:nvSpPr>
          <p:cNvPr id="17" name="Content Placeholder 44"/>
          <p:cNvSpPr>
            <a:spLocks noGrp="1"/>
          </p:cNvSpPr>
          <p:nvPr>
            <p:ph idx="1"/>
          </p:nvPr>
        </p:nvSpPr>
        <p:spPr bwMode="auto">
          <a:xfrm>
            <a:off x="416086" y="4784286"/>
            <a:ext cx="3957475" cy="1053976"/>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a:extLst>
            <a:ext uri="{FAA26D3D-D897-4be2-8F04-BA451C77F1D7}">
              <ma14:placeholderFlag xmlns:ma14="http://schemas.microsoft.com/office/mac/drawingml/2011/main" val="1"/>
            </a:ext>
          </a:extLst>
        </p:spPr>
        <p:txBody>
          <a:bodyPr/>
          <a:lstStyle/>
          <a:p>
            <a:pPr>
              <a:spcBef>
                <a:spcPts val="0"/>
              </a:spcBef>
              <a:buClr>
                <a:schemeClr val="tx1"/>
              </a:buClr>
              <a:buSzPct val="150000"/>
            </a:pPr>
            <a:r>
              <a:rPr lang="en-GB" sz="1200" kern="0" dirty="0">
                <a:solidFill>
                  <a:srgbClr val="000000"/>
                </a:solidFill>
                <a:latin typeface="Arial" charset="0"/>
              </a:rPr>
              <a:t>Functionality helps us uncover the unspoken requirements</a:t>
            </a:r>
          </a:p>
          <a:p>
            <a:pPr>
              <a:spcBef>
                <a:spcPts val="0"/>
              </a:spcBef>
              <a:buClr>
                <a:schemeClr val="tx1"/>
              </a:buClr>
              <a:buSzPct val="150000"/>
            </a:pPr>
            <a:r>
              <a:rPr lang="en-GB" sz="1200" kern="0" dirty="0">
                <a:solidFill>
                  <a:srgbClr val="000000"/>
                </a:solidFill>
                <a:latin typeface="Arial" charset="0"/>
              </a:rPr>
              <a:t>Functionality is invariant and provides a consistent basis for dividing and ruling</a:t>
            </a:r>
          </a:p>
          <a:p>
            <a:pPr>
              <a:spcBef>
                <a:spcPts val="0"/>
              </a:spcBef>
              <a:buClr>
                <a:schemeClr val="tx1"/>
              </a:buClr>
              <a:buSzPct val="150000"/>
            </a:pPr>
            <a:r>
              <a:rPr lang="en-GB" sz="1200" kern="0" dirty="0">
                <a:solidFill>
                  <a:srgbClr val="000000"/>
                </a:solidFill>
                <a:latin typeface="Arial" charset="0"/>
              </a:rPr>
              <a:t>Functionality can help find Unwanted Behaviour</a:t>
            </a:r>
          </a:p>
        </p:txBody>
      </p:sp>
    </p:spTree>
    <p:extLst>
      <p:ext uri="{BB962C8B-B14F-4D97-AF65-F5344CB8AC3E}">
        <p14:creationId xmlns:p14="http://schemas.microsoft.com/office/powerpoint/2010/main" val="1732865952"/>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Unwanted </a:t>
            </a:r>
            <a:r>
              <a:rPr lang="en-US" dirty="0" err="1" smtClean="0"/>
              <a:t>Behaviour</a:t>
            </a:r>
            <a:endParaRPr lang="en-US" dirty="0"/>
          </a:p>
        </p:txBody>
      </p:sp>
      <p:sp>
        <p:nvSpPr>
          <p:cNvPr id="3" name="Slide Number Placeholder 2"/>
          <p:cNvSpPr>
            <a:spLocks noGrp="1"/>
          </p:cNvSpPr>
          <p:nvPr>
            <p:ph type="sldNum" sz="quarter" idx="4"/>
          </p:nvPr>
        </p:nvSpPr>
        <p:spPr/>
        <p:txBody>
          <a:bodyPr/>
          <a:lstStyle/>
          <a:p>
            <a:fld id="{5B5001F5-E7B9-4741-B997-DC6E1D931256}" type="slidenum">
              <a:rPr lang="en-US" smtClean="0"/>
              <a:pPr/>
              <a:t>59</a:t>
            </a:fld>
            <a:endParaRPr lang="en-US" dirty="0"/>
          </a:p>
        </p:txBody>
      </p:sp>
      <p:sp>
        <p:nvSpPr>
          <p:cNvPr id="5" name="TextBox 4"/>
          <p:cNvSpPr txBox="1"/>
          <p:nvPr/>
        </p:nvSpPr>
        <p:spPr>
          <a:xfrm>
            <a:off x="5881424" y="2715593"/>
            <a:ext cx="3002562"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We can examine System Functions for unwanted outputs and for Functional Failures to identify undesirable </a:t>
            </a:r>
            <a:r>
              <a:rPr lang="en-US" dirty="0" err="1"/>
              <a:t>behaviour</a:t>
            </a:r>
            <a:r>
              <a:rPr lang="en-US" dirty="0"/>
              <a:t> so it can be designed out </a:t>
            </a:r>
            <a:r>
              <a:rPr lang="en-US" i="1" dirty="0"/>
              <a:t>ab initio </a:t>
            </a:r>
          </a:p>
        </p:txBody>
      </p:sp>
      <p:pic>
        <p:nvPicPr>
          <p:cNvPr id="4" name="Picture 3"/>
          <p:cNvPicPr>
            <a:picLocks noChangeAspect="1"/>
          </p:cNvPicPr>
          <p:nvPr/>
        </p:nvPicPr>
        <p:blipFill>
          <a:blip r:embed="rId2"/>
          <a:stretch>
            <a:fillRect/>
          </a:stretch>
        </p:blipFill>
        <p:spPr>
          <a:xfrm>
            <a:off x="350858" y="1688751"/>
            <a:ext cx="5008020" cy="3531104"/>
          </a:xfrm>
          <a:prstGeom prst="rect">
            <a:avLst/>
          </a:prstGeom>
        </p:spPr>
      </p:pic>
    </p:spTree>
    <p:extLst>
      <p:ext uri="{BB962C8B-B14F-4D97-AF65-F5344CB8AC3E}">
        <p14:creationId xmlns:p14="http://schemas.microsoft.com/office/powerpoint/2010/main" val="13976252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303628" y="2464161"/>
            <a:ext cx="1390483" cy="1838203"/>
            <a:chOff x="1576205" y="2260029"/>
            <a:chExt cx="1853495" cy="2450299"/>
          </a:xfrm>
        </p:grpSpPr>
        <p:sp>
          <p:nvSpPr>
            <p:cNvPr id="44" name="Rectangle 43"/>
            <p:cNvSpPr/>
            <p:nvPr/>
          </p:nvSpPr>
          <p:spPr>
            <a:xfrm>
              <a:off x="1576205" y="2265191"/>
              <a:ext cx="1853495" cy="244513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965" dirty="0">
                <a:latin typeface="GE Inspira" panose="020F0603030400020203" pitchFamily="34" charset="0"/>
              </a:endParaRPr>
            </a:p>
          </p:txBody>
        </p:sp>
        <p:sp>
          <p:nvSpPr>
            <p:cNvPr id="66" name="TextBox 65"/>
            <p:cNvSpPr txBox="1"/>
            <p:nvPr/>
          </p:nvSpPr>
          <p:spPr>
            <a:xfrm>
              <a:off x="1598872" y="2260029"/>
              <a:ext cx="491888" cy="369236"/>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1200" dirty="0">
                  <a:latin typeface="GE Inspira" panose="020F0603030400020203" pitchFamily="34" charset="0"/>
                </a:rPr>
                <a:t>Do</a:t>
              </a:r>
            </a:p>
          </p:txBody>
        </p:sp>
      </p:grpSp>
      <p:sp>
        <p:nvSpPr>
          <p:cNvPr id="13314" name="Title 1"/>
          <p:cNvSpPr>
            <a:spLocks noGrp="1"/>
          </p:cNvSpPr>
          <p:nvPr>
            <p:ph type="title"/>
          </p:nvPr>
        </p:nvSpPr>
        <p:spPr/>
        <p:txBody>
          <a:bodyPr anchor="ctr">
            <a:normAutofit/>
          </a:bodyPr>
          <a:lstStyle/>
          <a:p>
            <a:r>
              <a:rPr lang="en-US" sz="3001" dirty="0">
                <a:latin typeface="GE Inspira" panose="020F0603030400020203" pitchFamily="34" charset="0"/>
                <a:ea typeface="GE Inspira Pitch Regular" charset="0"/>
                <a:cs typeface="GE Inspira Pitch Regular" charset="0"/>
              </a:rPr>
              <a:t>PLAN – DO – CHECK - ACT</a:t>
            </a:r>
          </a:p>
        </p:txBody>
      </p:sp>
      <p:sp>
        <p:nvSpPr>
          <p:cNvPr id="46" name="Text Box 10"/>
          <p:cNvSpPr txBox="1">
            <a:spLocks noChangeArrowheads="1"/>
          </p:cNvSpPr>
          <p:nvPr/>
        </p:nvSpPr>
        <p:spPr bwMode="gray">
          <a:xfrm>
            <a:off x="1242775" y="2943006"/>
            <a:ext cx="686377" cy="313251"/>
          </a:xfrm>
          <a:prstGeom prst="rect">
            <a:avLst/>
          </a:prstGeom>
          <a:noFill/>
          <a:ln w="9525">
            <a:noFill/>
            <a:miter lim="800000"/>
            <a:headEnd/>
            <a:tailEnd/>
          </a:ln>
        </p:spPr>
        <p:txBody>
          <a:bodyPr wrap="square" lIns="48981" tIns="24491" rIns="48981" bIns="24491">
            <a:spAutoFit/>
          </a:bodyPr>
          <a:lstStyle/>
          <a:p>
            <a:pPr algn="ctr"/>
            <a:r>
              <a:rPr lang="en-US" sz="857" dirty="0">
                <a:solidFill>
                  <a:srgbClr val="000000"/>
                </a:solidFill>
                <a:latin typeface="GE Inspira" panose="020F0603030400020203" pitchFamily="34" charset="0"/>
              </a:rPr>
              <a:t>SYSTEM PROBLEM</a:t>
            </a:r>
          </a:p>
        </p:txBody>
      </p:sp>
      <p:sp>
        <p:nvSpPr>
          <p:cNvPr id="47" name="Text Box 12"/>
          <p:cNvSpPr txBox="1">
            <a:spLocks noChangeArrowheads="1"/>
          </p:cNvSpPr>
          <p:nvPr/>
        </p:nvSpPr>
        <p:spPr bwMode="gray">
          <a:xfrm>
            <a:off x="2673413" y="2899662"/>
            <a:ext cx="756151" cy="313251"/>
          </a:xfrm>
          <a:prstGeom prst="rect">
            <a:avLst/>
          </a:prstGeom>
          <a:noFill/>
          <a:ln w="9525">
            <a:noFill/>
            <a:miter lim="800000"/>
            <a:headEnd/>
            <a:tailEnd/>
          </a:ln>
        </p:spPr>
        <p:txBody>
          <a:bodyPr wrap="none" lIns="48981" tIns="24491" rIns="48981" bIns="24491">
            <a:spAutoFit/>
          </a:bodyPr>
          <a:lstStyle/>
          <a:p>
            <a:pPr algn="ctr"/>
            <a:r>
              <a:rPr lang="en-US" sz="857" dirty="0">
                <a:solidFill>
                  <a:srgbClr val="000000"/>
                </a:solidFill>
                <a:latin typeface="GE Inspira" panose="020F0603030400020203" pitchFamily="34" charset="0"/>
              </a:rPr>
              <a:t>UNDERSTAND</a:t>
            </a:r>
          </a:p>
          <a:p>
            <a:pPr algn="ctr"/>
            <a:r>
              <a:rPr lang="en-US" sz="857" dirty="0">
                <a:solidFill>
                  <a:srgbClr val="000000"/>
                </a:solidFill>
                <a:latin typeface="GE Inspira" panose="020F0603030400020203" pitchFamily="34" charset="0"/>
              </a:rPr>
              <a:t>PROBLEM</a:t>
            </a:r>
          </a:p>
        </p:txBody>
      </p:sp>
      <p:sp>
        <p:nvSpPr>
          <p:cNvPr id="48" name="AutoShape 18"/>
          <p:cNvSpPr>
            <a:spLocks noChangeArrowheads="1"/>
          </p:cNvSpPr>
          <p:nvPr/>
        </p:nvSpPr>
        <p:spPr bwMode="gray">
          <a:xfrm rot="5400000">
            <a:off x="2071941" y="3340759"/>
            <a:ext cx="394337" cy="293629"/>
          </a:xfrm>
          <a:prstGeom prst="upArrow">
            <a:avLst>
              <a:gd name="adj1" fmla="val 50000"/>
              <a:gd name="adj2" fmla="val 25000"/>
            </a:avLst>
          </a:prstGeom>
          <a:solidFill>
            <a:srgbClr val="002060"/>
          </a:solidFill>
          <a:ln>
            <a:headEnd/>
            <a:tailEnd/>
          </a:ln>
        </p:spPr>
        <p:style>
          <a:lnRef idx="0">
            <a:schemeClr val="accent1"/>
          </a:lnRef>
          <a:fillRef idx="3">
            <a:schemeClr val="accent1"/>
          </a:fillRef>
          <a:effectRef idx="3">
            <a:schemeClr val="accent1"/>
          </a:effectRef>
          <a:fontRef idx="minor">
            <a:schemeClr val="lt1"/>
          </a:fontRef>
        </p:style>
        <p:txBody>
          <a:bodyPr vert="eaVert" wrap="none" lIns="48981" tIns="24491" rIns="48981" bIns="24491" anchor="ctr"/>
          <a:lstStyle/>
          <a:p>
            <a:pPr algn="ctr"/>
            <a:endParaRPr lang="en-US" sz="643" dirty="0">
              <a:solidFill>
                <a:srgbClr val="000000"/>
              </a:solidFill>
              <a:latin typeface="GE Inspira" panose="020F0603030400020203" pitchFamily="34" charset="0"/>
            </a:endParaRPr>
          </a:p>
        </p:txBody>
      </p:sp>
      <p:sp>
        <p:nvSpPr>
          <p:cNvPr id="52" name="TextBox 19"/>
          <p:cNvSpPr txBox="1">
            <a:spLocks noChangeArrowheads="1"/>
          </p:cNvSpPr>
          <p:nvPr/>
        </p:nvSpPr>
        <p:spPr bwMode="auto">
          <a:xfrm>
            <a:off x="1241978" y="3295405"/>
            <a:ext cx="693922" cy="39570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lIns="48981" tIns="24491" rIns="48981" bIns="24491">
            <a:spAutoFit/>
          </a:bodyPr>
          <a:lstStyle/>
          <a:p>
            <a:pPr algn="ctr">
              <a:defRPr/>
            </a:pPr>
            <a:r>
              <a:rPr lang="en-US" sz="750" dirty="0">
                <a:solidFill>
                  <a:srgbClr val="000000"/>
                </a:solidFill>
                <a:latin typeface="GE Inspira" panose="020F0603030400020203" pitchFamily="34" charset="0"/>
              </a:rPr>
              <a:t>Stakeholder needs and expectations</a:t>
            </a:r>
          </a:p>
        </p:txBody>
      </p:sp>
      <p:sp>
        <p:nvSpPr>
          <p:cNvPr id="53" name="TextBox 28"/>
          <p:cNvSpPr txBox="1">
            <a:spLocks noChangeArrowheads="1"/>
          </p:cNvSpPr>
          <p:nvPr/>
        </p:nvSpPr>
        <p:spPr bwMode="auto">
          <a:xfrm>
            <a:off x="2594904" y="3236847"/>
            <a:ext cx="936596" cy="51112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48981" tIns="24491" rIns="48981" bIns="24491">
            <a:spAutoFit/>
          </a:bodyPr>
          <a:lstStyle/>
          <a:p>
            <a:pPr algn="ctr">
              <a:defRPr/>
            </a:pPr>
            <a:r>
              <a:rPr lang="en-US" sz="750" dirty="0">
                <a:solidFill>
                  <a:srgbClr val="000000"/>
                </a:solidFill>
                <a:latin typeface="GE Inspira" panose="020F0603030400020203" pitchFamily="34" charset="0"/>
              </a:rPr>
              <a:t>Understand the problem in terms of Purpose and Context</a:t>
            </a:r>
          </a:p>
        </p:txBody>
      </p:sp>
      <p:grpSp>
        <p:nvGrpSpPr>
          <p:cNvPr id="9" name="Group 8"/>
          <p:cNvGrpSpPr/>
          <p:nvPr/>
        </p:nvGrpSpPr>
        <p:grpSpPr>
          <a:xfrm>
            <a:off x="1588940" y="3691114"/>
            <a:ext cx="1474263" cy="895112"/>
            <a:chOff x="595622" y="3906987"/>
            <a:chExt cx="1965172" cy="1193173"/>
          </a:xfrm>
        </p:grpSpPr>
        <p:grpSp>
          <p:nvGrpSpPr>
            <p:cNvPr id="8" name="Group 7"/>
            <p:cNvGrpSpPr/>
            <p:nvPr/>
          </p:nvGrpSpPr>
          <p:grpSpPr>
            <a:xfrm>
              <a:off x="595622" y="3906987"/>
              <a:ext cx="1965172" cy="1193173"/>
              <a:chOff x="595622" y="3906987"/>
              <a:chExt cx="1965172" cy="1193173"/>
            </a:xfrm>
          </p:grpSpPr>
          <p:cxnSp>
            <p:nvCxnSpPr>
              <p:cNvPr id="77" name="AutoShape 25"/>
              <p:cNvCxnSpPr>
                <a:cxnSpLocks noChangeShapeType="1"/>
                <a:stCxn id="53" idx="2"/>
                <a:endCxn id="52" idx="2"/>
              </p:cNvCxnSpPr>
              <p:nvPr/>
            </p:nvCxnSpPr>
            <p:spPr bwMode="gray">
              <a:xfrm rot="5400000" flipH="1">
                <a:off x="1540312" y="2962297"/>
                <a:ext cx="75791" cy="1965172"/>
              </a:xfrm>
              <a:prstGeom prst="bentConnector3">
                <a:avLst>
                  <a:gd name="adj1" fmla="val -402054"/>
                </a:avLst>
              </a:prstGeom>
              <a:ln w="5715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4" cy="835171"/>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48981" tIns="24491" rIns="48981" bIns="24491">
                <a:spAutoFit/>
              </a:bodyPr>
              <a:lstStyle/>
              <a:p>
                <a:pPr algn="ctr">
                  <a:defRPr/>
                </a:pPr>
                <a:r>
                  <a:rPr lang="en-US" sz="750" dirty="0">
                    <a:solidFill>
                      <a:srgbClr val="000000"/>
                    </a:solidFill>
                    <a:latin typeface="GE Inspira" panose="020F0603030400020203" pitchFamily="34" charset="0"/>
                  </a:rPr>
                  <a:t>Confirm the understanding of the problem reflects the stakeholder’s needs and expectations</a:t>
                </a:r>
              </a:p>
            </p:txBody>
          </p:sp>
        </p:grpSp>
        <p:sp>
          <p:nvSpPr>
            <p:cNvPr id="79" name="TextBox 34"/>
            <p:cNvSpPr txBox="1">
              <a:spLocks noChangeArrowheads="1"/>
            </p:cNvSpPr>
            <p:nvPr/>
          </p:nvSpPr>
          <p:spPr bwMode="auto">
            <a:xfrm>
              <a:off x="1011215" y="3994088"/>
              <a:ext cx="1057083" cy="263882"/>
            </a:xfrm>
            <a:prstGeom prst="rect">
              <a:avLst/>
            </a:prstGeom>
            <a:noFill/>
            <a:ln w="9525">
              <a:noFill/>
              <a:miter lim="800000"/>
              <a:headEnd/>
              <a:tailEnd/>
            </a:ln>
          </p:spPr>
          <p:txBody>
            <a:bodyPr wrap="none" lIns="48981" tIns="24491" rIns="48981" bIns="24491">
              <a:spAutoFit/>
            </a:bodyPr>
            <a:lstStyle/>
            <a:p>
              <a:pPr algn="ctr"/>
              <a:r>
                <a:rPr lang="en-US" sz="965" dirty="0">
                  <a:solidFill>
                    <a:srgbClr val="000000"/>
                  </a:solidFill>
                  <a:latin typeface="GE Inspira" panose="020F0603030400020203" pitchFamily="34" charset="0"/>
                </a:rPr>
                <a:t>Check (&amp; Act)</a:t>
              </a:r>
            </a:p>
          </p:txBody>
        </p:sp>
      </p:grpSp>
    </p:spTree>
    <p:extLst>
      <p:ext uri="{BB962C8B-B14F-4D97-AF65-F5344CB8AC3E}">
        <p14:creationId xmlns:p14="http://schemas.microsoft.com/office/powerpoint/2010/main" val="190388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animBg="1"/>
      <p:bldP spid="52" grpId="0" animBg="1"/>
      <p:bldP spid="53"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GB" sz="2101" dirty="0"/>
              <a:t>Functionality Delivers what the Customer Wants</a:t>
            </a:r>
          </a:p>
        </p:txBody>
      </p:sp>
      <p:sp>
        <p:nvSpPr>
          <p:cNvPr id="118829" name="Rectangle 17"/>
          <p:cNvSpPr>
            <a:spLocks noChangeArrowheads="1"/>
          </p:cNvSpPr>
          <p:nvPr/>
        </p:nvSpPr>
        <p:spPr bwMode="auto">
          <a:xfrm>
            <a:off x="2876873" y="2270331"/>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0" name="Rectangle 19"/>
          <p:cNvSpPr>
            <a:spLocks noChangeArrowheads="1"/>
          </p:cNvSpPr>
          <p:nvPr/>
        </p:nvSpPr>
        <p:spPr bwMode="auto">
          <a:xfrm>
            <a:off x="3579525" y="2277153"/>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1" name="Rectangle 20"/>
          <p:cNvSpPr>
            <a:spLocks noChangeArrowheads="1"/>
          </p:cNvSpPr>
          <p:nvPr/>
        </p:nvSpPr>
        <p:spPr bwMode="auto">
          <a:xfrm>
            <a:off x="4282177" y="2277153"/>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2" name="Rectangle 21"/>
          <p:cNvSpPr>
            <a:spLocks noChangeArrowheads="1"/>
          </p:cNvSpPr>
          <p:nvPr/>
        </p:nvSpPr>
        <p:spPr bwMode="auto">
          <a:xfrm>
            <a:off x="4982446" y="2277153"/>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3" name="Rectangle 22"/>
          <p:cNvSpPr>
            <a:spLocks noChangeArrowheads="1"/>
          </p:cNvSpPr>
          <p:nvPr/>
        </p:nvSpPr>
        <p:spPr bwMode="auto">
          <a:xfrm>
            <a:off x="5686289" y="2277153"/>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4" name="Rectangle 23"/>
          <p:cNvSpPr>
            <a:spLocks noChangeArrowheads="1"/>
          </p:cNvSpPr>
          <p:nvPr/>
        </p:nvSpPr>
        <p:spPr bwMode="auto">
          <a:xfrm>
            <a:off x="6390132" y="2271551"/>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5" name="Rectangle 24"/>
          <p:cNvSpPr>
            <a:spLocks noChangeArrowheads="1"/>
          </p:cNvSpPr>
          <p:nvPr/>
        </p:nvSpPr>
        <p:spPr bwMode="auto">
          <a:xfrm>
            <a:off x="7085638" y="2271551"/>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6" name="Rectangle 25"/>
          <p:cNvSpPr>
            <a:spLocks noChangeArrowheads="1"/>
          </p:cNvSpPr>
          <p:nvPr/>
        </p:nvSpPr>
        <p:spPr bwMode="auto">
          <a:xfrm>
            <a:off x="2870890" y="2257552"/>
            <a:ext cx="4912607" cy="402536"/>
          </a:xfrm>
          <a:prstGeom prst="rect">
            <a:avLst/>
          </a:prstGeom>
          <a:noFill/>
          <a:ln w="9525" algn="ctr">
            <a:solidFill>
              <a:schemeClr val="tx1"/>
            </a:solidFill>
            <a:round/>
            <a:headEnd/>
            <a:tailEnd/>
          </a:ln>
        </p:spPr>
        <p:txBody>
          <a:bodyPr/>
          <a:lstStyle/>
          <a:p>
            <a:pPr algn="ctr"/>
            <a:endParaRPr lang="en-US" sz="1350"/>
          </a:p>
        </p:txBody>
      </p:sp>
      <p:sp>
        <p:nvSpPr>
          <p:cNvPr id="118837" name="Rectangle 28"/>
          <p:cNvSpPr>
            <a:spLocks noChangeArrowheads="1"/>
          </p:cNvSpPr>
          <p:nvPr/>
        </p:nvSpPr>
        <p:spPr bwMode="auto">
          <a:xfrm>
            <a:off x="2875676" y="4661733"/>
            <a:ext cx="4912608" cy="402536"/>
          </a:xfrm>
          <a:prstGeom prst="rect">
            <a:avLst/>
          </a:prstGeom>
          <a:noFill/>
          <a:ln w="9525" algn="ctr">
            <a:solidFill>
              <a:schemeClr val="tx1"/>
            </a:solidFill>
            <a:round/>
            <a:headEnd/>
            <a:tailEnd/>
          </a:ln>
        </p:spPr>
        <p:txBody>
          <a:bodyPr/>
          <a:lstStyle/>
          <a:p>
            <a:pPr algn="ctr"/>
            <a:endParaRPr lang="en-US" sz="1350"/>
          </a:p>
        </p:txBody>
      </p:sp>
      <p:sp>
        <p:nvSpPr>
          <p:cNvPr id="118838" name="Rectangle 29"/>
          <p:cNvSpPr>
            <a:spLocks noChangeArrowheads="1"/>
          </p:cNvSpPr>
          <p:nvPr/>
        </p:nvSpPr>
        <p:spPr bwMode="auto">
          <a:xfrm>
            <a:off x="2875676" y="3068262"/>
            <a:ext cx="4912608" cy="402536"/>
          </a:xfrm>
          <a:prstGeom prst="rect">
            <a:avLst/>
          </a:prstGeom>
          <a:noFill/>
          <a:ln w="9525" algn="ctr">
            <a:solidFill>
              <a:schemeClr val="tx1"/>
            </a:solidFill>
            <a:round/>
            <a:headEnd/>
            <a:tailEnd/>
          </a:ln>
        </p:spPr>
        <p:txBody>
          <a:bodyPr/>
          <a:lstStyle/>
          <a:p>
            <a:pPr algn="ctr"/>
            <a:endParaRPr lang="en-US" sz="1350"/>
          </a:p>
        </p:txBody>
      </p:sp>
      <p:sp>
        <p:nvSpPr>
          <p:cNvPr id="118839" name="Rectangle 30"/>
          <p:cNvSpPr>
            <a:spLocks noChangeArrowheads="1"/>
          </p:cNvSpPr>
          <p:nvPr/>
        </p:nvSpPr>
        <p:spPr bwMode="auto">
          <a:xfrm>
            <a:off x="2875676" y="3861420"/>
            <a:ext cx="4912608" cy="402536"/>
          </a:xfrm>
          <a:prstGeom prst="rect">
            <a:avLst/>
          </a:prstGeom>
          <a:noFill/>
          <a:ln w="9525" algn="ctr">
            <a:solidFill>
              <a:schemeClr val="tx1"/>
            </a:solidFill>
            <a:round/>
            <a:headEnd/>
            <a:tailEnd/>
          </a:ln>
        </p:spPr>
        <p:txBody>
          <a:bodyPr/>
          <a:lstStyle/>
          <a:p>
            <a:pPr algn="ctr"/>
            <a:endParaRPr lang="en-US" sz="1350"/>
          </a:p>
        </p:txBody>
      </p:sp>
      <p:sp>
        <p:nvSpPr>
          <p:cNvPr id="118840" name="TextBox 27"/>
          <p:cNvSpPr txBox="1">
            <a:spLocks noChangeArrowheads="1"/>
          </p:cNvSpPr>
          <p:nvPr/>
        </p:nvSpPr>
        <p:spPr bwMode="auto">
          <a:xfrm>
            <a:off x="2830122" y="5481843"/>
            <a:ext cx="3177137" cy="276999"/>
          </a:xfrm>
          <a:prstGeom prst="rect">
            <a:avLst/>
          </a:prstGeom>
          <a:noFill/>
          <a:ln w="9525">
            <a:noFill/>
            <a:miter lim="800000"/>
            <a:headEnd/>
            <a:tailEnd/>
          </a:ln>
        </p:spPr>
        <p:txBody>
          <a:bodyPr wrap="square">
            <a:spAutoFit/>
          </a:bodyPr>
          <a:lstStyle/>
          <a:p>
            <a:r>
              <a:rPr lang="en-GB" sz="1200" dirty="0"/>
              <a:t>Key </a:t>
            </a:r>
            <a:r>
              <a:rPr lang="en-GB" sz="1200" dirty="0">
                <a:sym typeface="Wingdings" pitchFamily="2" charset="2"/>
              </a:rPr>
              <a:t> =           strong        medium                </a:t>
            </a:r>
            <a:r>
              <a:rPr lang="en-GB" sz="1200" dirty="0">
                <a:sym typeface="Wingdings 3" pitchFamily="18" charset="2"/>
              </a:rPr>
              <a:t>weak</a:t>
            </a:r>
            <a:endParaRPr lang="en-GB" sz="1200" dirty="0"/>
          </a:p>
        </p:txBody>
      </p:sp>
      <p:sp>
        <p:nvSpPr>
          <p:cNvPr id="3" name="TextBox 2"/>
          <p:cNvSpPr txBox="1"/>
          <p:nvPr/>
        </p:nvSpPr>
        <p:spPr>
          <a:xfrm>
            <a:off x="3230886" y="5435665"/>
            <a:ext cx="415498" cy="369332"/>
          </a:xfrm>
          <a:prstGeom prst="rect">
            <a:avLst/>
          </a:prstGeom>
          <a:noFill/>
        </p:spPr>
        <p:txBody>
          <a:bodyPr wrap="none" rtlCol="0">
            <a:spAutoFit/>
          </a:bodyPr>
          <a:lstStyle/>
          <a:p>
            <a:r>
              <a:rPr lang="en-GB" b="1" dirty="0">
                <a:solidFill>
                  <a:srgbClr val="C00000"/>
                </a:solidFill>
              </a:rPr>
              <a:t>◎</a:t>
            </a:r>
          </a:p>
        </p:txBody>
      </p:sp>
      <p:sp>
        <p:nvSpPr>
          <p:cNvPr id="19" name="TextBox 18"/>
          <p:cNvSpPr txBox="1"/>
          <p:nvPr/>
        </p:nvSpPr>
        <p:spPr>
          <a:xfrm>
            <a:off x="4044051" y="5435665"/>
            <a:ext cx="311304" cy="369332"/>
          </a:xfrm>
          <a:prstGeom prst="rect">
            <a:avLst/>
          </a:prstGeom>
          <a:noFill/>
        </p:spPr>
        <p:txBody>
          <a:bodyPr wrap="none" rtlCol="0">
            <a:spAutoFit/>
          </a:bodyPr>
          <a:lstStyle/>
          <a:p>
            <a:r>
              <a:rPr lang="en-GB">
                <a:solidFill>
                  <a:srgbClr val="0000CC"/>
                </a:solidFill>
              </a:rPr>
              <a:t>○</a:t>
            </a:r>
          </a:p>
        </p:txBody>
      </p:sp>
      <p:sp>
        <p:nvSpPr>
          <p:cNvPr id="20" name="TextBox 19"/>
          <p:cNvSpPr txBox="1"/>
          <p:nvPr/>
        </p:nvSpPr>
        <p:spPr>
          <a:xfrm>
            <a:off x="4957762" y="5443316"/>
            <a:ext cx="415498" cy="369332"/>
          </a:xfrm>
          <a:prstGeom prst="rect">
            <a:avLst/>
          </a:prstGeom>
          <a:noFill/>
        </p:spPr>
        <p:txBody>
          <a:bodyPr wrap="none" rtlCol="0">
            <a:spAutoFit/>
          </a:bodyPr>
          <a:lstStyle/>
          <a:p>
            <a:r>
              <a:rPr lang="en-GB" dirty="0">
                <a:solidFill>
                  <a:srgbClr val="00B050"/>
                </a:solidFill>
              </a:rPr>
              <a:t>△</a:t>
            </a:r>
          </a:p>
        </p:txBody>
      </p:sp>
      <p:sp>
        <p:nvSpPr>
          <p:cNvPr id="11" name="Rectangle 10"/>
          <p:cNvSpPr/>
          <p:nvPr/>
        </p:nvSpPr>
        <p:spPr bwMode="auto">
          <a:xfrm>
            <a:off x="1780790" y="2271519"/>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Even Toasting</a:t>
            </a:r>
          </a:p>
        </p:txBody>
      </p:sp>
      <p:sp>
        <p:nvSpPr>
          <p:cNvPr id="12" name="Rectangle 11"/>
          <p:cNvSpPr/>
          <p:nvPr/>
        </p:nvSpPr>
        <p:spPr bwMode="auto">
          <a:xfrm>
            <a:off x="1780790" y="2671682"/>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Quick</a:t>
            </a:r>
          </a:p>
        </p:txBody>
      </p:sp>
      <p:sp>
        <p:nvSpPr>
          <p:cNvPr id="13" name="Rectangle 12"/>
          <p:cNvSpPr/>
          <p:nvPr/>
        </p:nvSpPr>
        <p:spPr bwMode="auto">
          <a:xfrm>
            <a:off x="1780790" y="3071836"/>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Affordable</a:t>
            </a:r>
          </a:p>
        </p:txBody>
      </p:sp>
      <p:sp>
        <p:nvSpPr>
          <p:cNvPr id="14" name="Rectangle 13"/>
          <p:cNvSpPr/>
          <p:nvPr/>
        </p:nvSpPr>
        <p:spPr bwMode="auto">
          <a:xfrm>
            <a:off x="1780790" y="3464842"/>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Easy to Use</a:t>
            </a:r>
          </a:p>
        </p:txBody>
      </p:sp>
      <p:sp>
        <p:nvSpPr>
          <p:cNvPr id="15" name="Rectangle 14"/>
          <p:cNvSpPr/>
          <p:nvPr/>
        </p:nvSpPr>
        <p:spPr bwMode="auto">
          <a:xfrm>
            <a:off x="1780790" y="3872137"/>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Attractive</a:t>
            </a:r>
          </a:p>
        </p:txBody>
      </p:sp>
      <p:sp>
        <p:nvSpPr>
          <p:cNvPr id="16" name="Rectangle 15"/>
          <p:cNvSpPr/>
          <p:nvPr/>
        </p:nvSpPr>
        <p:spPr bwMode="auto">
          <a:xfrm>
            <a:off x="1780790" y="4272299"/>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Reliable</a:t>
            </a:r>
          </a:p>
        </p:txBody>
      </p:sp>
      <p:sp>
        <p:nvSpPr>
          <p:cNvPr id="17" name="Rectangle 16"/>
          <p:cNvSpPr/>
          <p:nvPr/>
        </p:nvSpPr>
        <p:spPr bwMode="auto">
          <a:xfrm>
            <a:off x="1780790" y="4665307"/>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etc</a:t>
            </a:r>
          </a:p>
        </p:txBody>
      </p:sp>
      <p:sp>
        <p:nvSpPr>
          <p:cNvPr id="4" name="Rectangle 3"/>
          <p:cNvSpPr/>
          <p:nvPr/>
        </p:nvSpPr>
        <p:spPr bwMode="auto">
          <a:xfrm>
            <a:off x="2883240"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Load Bread</a:t>
            </a:r>
          </a:p>
        </p:txBody>
      </p:sp>
      <p:sp>
        <p:nvSpPr>
          <p:cNvPr id="5" name="Rectangle 4"/>
          <p:cNvSpPr/>
          <p:nvPr/>
        </p:nvSpPr>
        <p:spPr bwMode="auto">
          <a:xfrm>
            <a:off x="4991082"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Monitor</a:t>
            </a:r>
          </a:p>
          <a:p>
            <a:pPr algn="ctr">
              <a:defRPr/>
            </a:pPr>
            <a:r>
              <a:rPr lang="en-GB" sz="1050" dirty="0">
                <a:solidFill>
                  <a:srgbClr val="000000"/>
                </a:solidFill>
              </a:rPr>
              <a:t>Toasting</a:t>
            </a:r>
          </a:p>
        </p:txBody>
      </p:sp>
      <p:sp>
        <p:nvSpPr>
          <p:cNvPr id="6" name="Rectangle 5"/>
          <p:cNvSpPr/>
          <p:nvPr/>
        </p:nvSpPr>
        <p:spPr bwMode="auto">
          <a:xfrm>
            <a:off x="5693741"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Control</a:t>
            </a:r>
          </a:p>
          <a:p>
            <a:pPr algn="ctr">
              <a:defRPr/>
            </a:pPr>
            <a:r>
              <a:rPr lang="en-GB" sz="1050" dirty="0">
                <a:solidFill>
                  <a:srgbClr val="000000"/>
                </a:solidFill>
              </a:rPr>
              <a:t>Toasting</a:t>
            </a:r>
          </a:p>
        </p:txBody>
      </p:sp>
      <p:sp>
        <p:nvSpPr>
          <p:cNvPr id="7" name="Rectangle 6"/>
          <p:cNvSpPr/>
          <p:nvPr/>
        </p:nvSpPr>
        <p:spPr bwMode="auto">
          <a:xfrm>
            <a:off x="6399874"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Remove Heat</a:t>
            </a:r>
          </a:p>
        </p:txBody>
      </p:sp>
      <p:sp>
        <p:nvSpPr>
          <p:cNvPr id="8" name="Rectangle 7"/>
          <p:cNvSpPr/>
          <p:nvPr/>
        </p:nvSpPr>
        <p:spPr bwMode="auto">
          <a:xfrm>
            <a:off x="7090531"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Unload Toast</a:t>
            </a:r>
          </a:p>
        </p:txBody>
      </p:sp>
      <p:sp>
        <p:nvSpPr>
          <p:cNvPr id="9" name="Rectangle 8"/>
          <p:cNvSpPr/>
          <p:nvPr/>
        </p:nvSpPr>
        <p:spPr bwMode="auto">
          <a:xfrm>
            <a:off x="4286042"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Apply</a:t>
            </a:r>
          </a:p>
          <a:p>
            <a:pPr algn="ctr">
              <a:defRPr/>
            </a:pPr>
            <a:r>
              <a:rPr lang="en-GB" sz="1050" dirty="0">
                <a:solidFill>
                  <a:srgbClr val="000000"/>
                </a:solidFill>
              </a:rPr>
              <a:t>Heat</a:t>
            </a:r>
          </a:p>
        </p:txBody>
      </p:sp>
      <p:sp>
        <p:nvSpPr>
          <p:cNvPr id="10" name="Rectangle 9"/>
          <p:cNvSpPr/>
          <p:nvPr/>
        </p:nvSpPr>
        <p:spPr bwMode="auto">
          <a:xfrm>
            <a:off x="3584300"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Generate Heat</a:t>
            </a:r>
          </a:p>
        </p:txBody>
      </p:sp>
      <p:sp>
        <p:nvSpPr>
          <p:cNvPr id="34" name="Rounded Rectangular Callout 33"/>
          <p:cNvSpPr/>
          <p:nvPr/>
        </p:nvSpPr>
        <p:spPr bwMode="auto">
          <a:xfrm>
            <a:off x="1230212" y="1442895"/>
            <a:ext cx="2071704" cy="332137"/>
          </a:xfrm>
          <a:prstGeom prst="wedgeRoundRectCallout">
            <a:avLst>
              <a:gd name="adj1" fmla="val 35320"/>
              <a:gd name="adj2" fmla="val 107081"/>
              <a:gd name="adj3" fmla="val 16667"/>
            </a:avLst>
          </a:prstGeom>
          <a:ln>
            <a:solidFill>
              <a:schemeClr val="tx1"/>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68598" tIns="34299" rIns="68598" bIns="34299" numCol="1" rtlCol="0" anchor="t" anchorCtr="0" compatLnSpc="1">
            <a:prstTxWarp prst="textNoShape">
              <a:avLst/>
            </a:prstTxWarp>
          </a:bodyPr>
          <a:lstStyle/>
          <a:p>
            <a:pPr algn="ctr" fontAlgn="base">
              <a:spcBef>
                <a:spcPct val="0"/>
              </a:spcBef>
              <a:spcAft>
                <a:spcPct val="0"/>
              </a:spcAft>
            </a:pPr>
            <a:r>
              <a:rPr lang="en-US" sz="1200" dirty="0">
                <a:solidFill>
                  <a:schemeClr val="tx1"/>
                </a:solidFill>
                <a:latin typeface="Arial" pitchFamily="34" charset="0"/>
              </a:rPr>
              <a:t>Generic System Functions</a:t>
            </a:r>
          </a:p>
        </p:txBody>
      </p:sp>
      <p:sp>
        <p:nvSpPr>
          <p:cNvPr id="18" name="Rounded Rectangular Callout 17"/>
          <p:cNvSpPr/>
          <p:nvPr/>
        </p:nvSpPr>
        <p:spPr bwMode="auto">
          <a:xfrm>
            <a:off x="1142107" y="5130654"/>
            <a:ext cx="2071704" cy="332137"/>
          </a:xfrm>
          <a:prstGeom prst="wedgeRoundRectCallout">
            <a:avLst>
              <a:gd name="adj1" fmla="val -6030"/>
              <a:gd name="adj2" fmla="val -148182"/>
              <a:gd name="adj3" fmla="val 16667"/>
            </a:avLst>
          </a:prstGeom>
          <a:ln>
            <a:solidFill>
              <a:schemeClr val="tx1"/>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68598" tIns="34299" rIns="68598" bIns="34299" numCol="1" rtlCol="0" anchor="t" anchorCtr="0" compatLnSpc="1">
            <a:prstTxWarp prst="textNoShape">
              <a:avLst/>
            </a:prstTxWarp>
          </a:bodyPr>
          <a:lstStyle/>
          <a:p>
            <a:pPr algn="ctr" fontAlgn="base">
              <a:spcBef>
                <a:spcPct val="0"/>
              </a:spcBef>
              <a:spcAft>
                <a:spcPct val="0"/>
              </a:spcAft>
            </a:pPr>
            <a:r>
              <a:rPr lang="en-US" sz="1200" dirty="0">
                <a:solidFill>
                  <a:schemeClr val="tx1"/>
                </a:solidFill>
                <a:latin typeface="Arial" pitchFamily="34" charset="0"/>
              </a:rPr>
              <a:t>What the customer wants</a:t>
            </a:r>
          </a:p>
        </p:txBody>
      </p:sp>
    </p:spTree>
    <p:extLst>
      <p:ext uri="{BB962C8B-B14F-4D97-AF65-F5344CB8AC3E}">
        <p14:creationId xmlns:p14="http://schemas.microsoft.com/office/powerpoint/2010/main" val="1620514171"/>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GB" sz="2101" dirty="0"/>
              <a:t>Functionality Delivers what the Customer Wants</a:t>
            </a:r>
          </a:p>
        </p:txBody>
      </p:sp>
      <p:sp>
        <p:nvSpPr>
          <p:cNvPr id="118829" name="Rectangle 17"/>
          <p:cNvSpPr>
            <a:spLocks noChangeArrowheads="1"/>
          </p:cNvSpPr>
          <p:nvPr/>
        </p:nvSpPr>
        <p:spPr bwMode="auto">
          <a:xfrm>
            <a:off x="2876873" y="2270331"/>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0" name="Rectangle 19"/>
          <p:cNvSpPr>
            <a:spLocks noChangeArrowheads="1"/>
          </p:cNvSpPr>
          <p:nvPr/>
        </p:nvSpPr>
        <p:spPr bwMode="auto">
          <a:xfrm>
            <a:off x="3579525" y="2277153"/>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1" name="Rectangle 20"/>
          <p:cNvSpPr>
            <a:spLocks noChangeArrowheads="1"/>
          </p:cNvSpPr>
          <p:nvPr/>
        </p:nvSpPr>
        <p:spPr bwMode="auto">
          <a:xfrm>
            <a:off x="4282177" y="2277153"/>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2" name="Rectangle 21"/>
          <p:cNvSpPr>
            <a:spLocks noChangeArrowheads="1"/>
          </p:cNvSpPr>
          <p:nvPr/>
        </p:nvSpPr>
        <p:spPr bwMode="auto">
          <a:xfrm>
            <a:off x="4982446" y="2277153"/>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3" name="Rectangle 22"/>
          <p:cNvSpPr>
            <a:spLocks noChangeArrowheads="1"/>
          </p:cNvSpPr>
          <p:nvPr/>
        </p:nvSpPr>
        <p:spPr bwMode="auto">
          <a:xfrm>
            <a:off x="5686289" y="2277153"/>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4" name="Rectangle 23"/>
          <p:cNvSpPr>
            <a:spLocks noChangeArrowheads="1"/>
          </p:cNvSpPr>
          <p:nvPr/>
        </p:nvSpPr>
        <p:spPr bwMode="auto">
          <a:xfrm>
            <a:off x="6390132" y="2271551"/>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5" name="Rectangle 24"/>
          <p:cNvSpPr>
            <a:spLocks noChangeArrowheads="1"/>
          </p:cNvSpPr>
          <p:nvPr/>
        </p:nvSpPr>
        <p:spPr bwMode="auto">
          <a:xfrm>
            <a:off x="7085638" y="2271551"/>
            <a:ext cx="702652" cy="2793934"/>
          </a:xfrm>
          <a:prstGeom prst="rect">
            <a:avLst/>
          </a:prstGeom>
          <a:solidFill>
            <a:schemeClr val="bg1"/>
          </a:solidFill>
          <a:ln w="9525" algn="ctr">
            <a:solidFill>
              <a:schemeClr val="tx1"/>
            </a:solidFill>
            <a:round/>
            <a:headEnd/>
            <a:tailEnd/>
          </a:ln>
        </p:spPr>
        <p:txBody>
          <a:bodyPr/>
          <a:lstStyle/>
          <a:p>
            <a:pPr algn="ctr"/>
            <a:endParaRPr lang="en-US" sz="1350"/>
          </a:p>
        </p:txBody>
      </p:sp>
      <p:sp>
        <p:nvSpPr>
          <p:cNvPr id="118836" name="Rectangle 25"/>
          <p:cNvSpPr>
            <a:spLocks noChangeArrowheads="1"/>
          </p:cNvSpPr>
          <p:nvPr/>
        </p:nvSpPr>
        <p:spPr bwMode="auto">
          <a:xfrm>
            <a:off x="2870890" y="2257552"/>
            <a:ext cx="4912607" cy="402536"/>
          </a:xfrm>
          <a:prstGeom prst="rect">
            <a:avLst/>
          </a:prstGeom>
          <a:noFill/>
          <a:ln w="9525" algn="ctr">
            <a:solidFill>
              <a:schemeClr val="tx1"/>
            </a:solidFill>
            <a:round/>
            <a:headEnd/>
            <a:tailEnd/>
          </a:ln>
        </p:spPr>
        <p:txBody>
          <a:bodyPr/>
          <a:lstStyle/>
          <a:p>
            <a:pPr algn="ctr"/>
            <a:endParaRPr lang="en-US" sz="1350"/>
          </a:p>
        </p:txBody>
      </p:sp>
      <p:sp>
        <p:nvSpPr>
          <p:cNvPr id="118837" name="Rectangle 28"/>
          <p:cNvSpPr>
            <a:spLocks noChangeArrowheads="1"/>
          </p:cNvSpPr>
          <p:nvPr/>
        </p:nvSpPr>
        <p:spPr bwMode="auto">
          <a:xfrm>
            <a:off x="2875676" y="4661733"/>
            <a:ext cx="4912608" cy="402536"/>
          </a:xfrm>
          <a:prstGeom prst="rect">
            <a:avLst/>
          </a:prstGeom>
          <a:noFill/>
          <a:ln w="9525" algn="ctr">
            <a:solidFill>
              <a:schemeClr val="tx1"/>
            </a:solidFill>
            <a:round/>
            <a:headEnd/>
            <a:tailEnd/>
          </a:ln>
        </p:spPr>
        <p:txBody>
          <a:bodyPr/>
          <a:lstStyle/>
          <a:p>
            <a:pPr algn="ctr"/>
            <a:endParaRPr lang="en-US" sz="1350"/>
          </a:p>
        </p:txBody>
      </p:sp>
      <p:sp>
        <p:nvSpPr>
          <p:cNvPr id="118838" name="Rectangle 29"/>
          <p:cNvSpPr>
            <a:spLocks noChangeArrowheads="1"/>
          </p:cNvSpPr>
          <p:nvPr/>
        </p:nvSpPr>
        <p:spPr bwMode="auto">
          <a:xfrm>
            <a:off x="2875676" y="3068262"/>
            <a:ext cx="4912608" cy="402536"/>
          </a:xfrm>
          <a:prstGeom prst="rect">
            <a:avLst/>
          </a:prstGeom>
          <a:noFill/>
          <a:ln w="9525" algn="ctr">
            <a:solidFill>
              <a:schemeClr val="tx1"/>
            </a:solidFill>
            <a:round/>
            <a:headEnd/>
            <a:tailEnd/>
          </a:ln>
        </p:spPr>
        <p:txBody>
          <a:bodyPr/>
          <a:lstStyle/>
          <a:p>
            <a:pPr algn="ctr"/>
            <a:endParaRPr lang="en-US" sz="1350"/>
          </a:p>
        </p:txBody>
      </p:sp>
      <p:sp>
        <p:nvSpPr>
          <p:cNvPr id="118839" name="Rectangle 30"/>
          <p:cNvSpPr>
            <a:spLocks noChangeArrowheads="1"/>
          </p:cNvSpPr>
          <p:nvPr/>
        </p:nvSpPr>
        <p:spPr bwMode="auto">
          <a:xfrm>
            <a:off x="2875676" y="3861420"/>
            <a:ext cx="4912608" cy="402536"/>
          </a:xfrm>
          <a:prstGeom prst="rect">
            <a:avLst/>
          </a:prstGeom>
          <a:noFill/>
          <a:ln w="9525" algn="ctr">
            <a:solidFill>
              <a:schemeClr val="tx1"/>
            </a:solidFill>
            <a:round/>
            <a:headEnd/>
            <a:tailEnd/>
          </a:ln>
        </p:spPr>
        <p:txBody>
          <a:bodyPr/>
          <a:lstStyle/>
          <a:p>
            <a:pPr algn="ctr"/>
            <a:endParaRPr lang="en-US" sz="1350"/>
          </a:p>
        </p:txBody>
      </p:sp>
      <p:sp>
        <p:nvSpPr>
          <p:cNvPr id="118840" name="TextBox 27"/>
          <p:cNvSpPr txBox="1">
            <a:spLocks noChangeArrowheads="1"/>
          </p:cNvSpPr>
          <p:nvPr/>
        </p:nvSpPr>
        <p:spPr bwMode="auto">
          <a:xfrm>
            <a:off x="2806104" y="5489495"/>
            <a:ext cx="2928046" cy="276999"/>
          </a:xfrm>
          <a:prstGeom prst="rect">
            <a:avLst/>
          </a:prstGeom>
          <a:noFill/>
          <a:ln w="9525">
            <a:noFill/>
            <a:miter lim="800000"/>
            <a:headEnd/>
            <a:tailEnd/>
          </a:ln>
        </p:spPr>
        <p:txBody>
          <a:bodyPr wrap="none">
            <a:spAutoFit/>
          </a:bodyPr>
          <a:lstStyle/>
          <a:p>
            <a:r>
              <a:rPr lang="en-GB" sz="1200" dirty="0"/>
              <a:t>Key </a:t>
            </a:r>
            <a:r>
              <a:rPr lang="en-GB" sz="1200" dirty="0">
                <a:sym typeface="Wingdings" pitchFamily="2" charset="2"/>
              </a:rPr>
              <a:t> =          strong         medium             </a:t>
            </a:r>
            <a:r>
              <a:rPr lang="en-GB" sz="1200" dirty="0">
                <a:sym typeface="Wingdings 3" pitchFamily="18" charset="2"/>
              </a:rPr>
              <a:t>weak</a:t>
            </a:r>
            <a:endParaRPr lang="en-GB" sz="1200" dirty="0"/>
          </a:p>
        </p:txBody>
      </p:sp>
      <p:sp>
        <p:nvSpPr>
          <p:cNvPr id="3" name="TextBox 2"/>
          <p:cNvSpPr txBox="1"/>
          <p:nvPr/>
        </p:nvSpPr>
        <p:spPr>
          <a:xfrm>
            <a:off x="3230886" y="5435665"/>
            <a:ext cx="415498" cy="369332"/>
          </a:xfrm>
          <a:prstGeom prst="rect">
            <a:avLst/>
          </a:prstGeom>
          <a:noFill/>
        </p:spPr>
        <p:txBody>
          <a:bodyPr wrap="none" rtlCol="0">
            <a:spAutoFit/>
          </a:bodyPr>
          <a:lstStyle/>
          <a:p>
            <a:r>
              <a:rPr lang="en-GB" b="1" dirty="0">
                <a:solidFill>
                  <a:srgbClr val="C00000"/>
                </a:solidFill>
              </a:rPr>
              <a:t>◎</a:t>
            </a:r>
          </a:p>
        </p:txBody>
      </p:sp>
      <p:sp>
        <p:nvSpPr>
          <p:cNvPr id="19" name="TextBox 18"/>
          <p:cNvSpPr txBox="1"/>
          <p:nvPr/>
        </p:nvSpPr>
        <p:spPr>
          <a:xfrm>
            <a:off x="4044051" y="5435665"/>
            <a:ext cx="311304" cy="369332"/>
          </a:xfrm>
          <a:prstGeom prst="rect">
            <a:avLst/>
          </a:prstGeom>
          <a:noFill/>
        </p:spPr>
        <p:txBody>
          <a:bodyPr wrap="none" rtlCol="0">
            <a:spAutoFit/>
          </a:bodyPr>
          <a:lstStyle/>
          <a:p>
            <a:r>
              <a:rPr lang="en-GB">
                <a:solidFill>
                  <a:srgbClr val="0000CC"/>
                </a:solidFill>
              </a:rPr>
              <a:t>○</a:t>
            </a:r>
          </a:p>
        </p:txBody>
      </p:sp>
      <p:sp>
        <p:nvSpPr>
          <p:cNvPr id="20" name="TextBox 19"/>
          <p:cNvSpPr txBox="1"/>
          <p:nvPr/>
        </p:nvSpPr>
        <p:spPr>
          <a:xfrm>
            <a:off x="4957762" y="5443316"/>
            <a:ext cx="415498" cy="369332"/>
          </a:xfrm>
          <a:prstGeom prst="rect">
            <a:avLst/>
          </a:prstGeom>
          <a:noFill/>
        </p:spPr>
        <p:txBody>
          <a:bodyPr wrap="none" rtlCol="0">
            <a:spAutoFit/>
          </a:bodyPr>
          <a:lstStyle/>
          <a:p>
            <a:r>
              <a:rPr lang="en-GB">
                <a:solidFill>
                  <a:srgbClr val="00B050"/>
                </a:solidFill>
              </a:rPr>
              <a:t>△</a:t>
            </a:r>
          </a:p>
        </p:txBody>
      </p:sp>
      <p:sp>
        <p:nvSpPr>
          <p:cNvPr id="11" name="Rectangle 10"/>
          <p:cNvSpPr/>
          <p:nvPr/>
        </p:nvSpPr>
        <p:spPr bwMode="auto">
          <a:xfrm>
            <a:off x="1780790" y="2281913"/>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Even Toasting</a:t>
            </a:r>
          </a:p>
        </p:txBody>
      </p:sp>
      <p:sp>
        <p:nvSpPr>
          <p:cNvPr id="12" name="Rectangle 11"/>
          <p:cNvSpPr/>
          <p:nvPr/>
        </p:nvSpPr>
        <p:spPr bwMode="auto">
          <a:xfrm>
            <a:off x="1780790" y="2682076"/>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Quick</a:t>
            </a:r>
          </a:p>
        </p:txBody>
      </p:sp>
      <p:sp>
        <p:nvSpPr>
          <p:cNvPr id="13" name="Rectangle 12"/>
          <p:cNvSpPr/>
          <p:nvPr/>
        </p:nvSpPr>
        <p:spPr bwMode="auto">
          <a:xfrm>
            <a:off x="1780790" y="3092624"/>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Affordable</a:t>
            </a:r>
          </a:p>
        </p:txBody>
      </p:sp>
      <p:sp>
        <p:nvSpPr>
          <p:cNvPr id="14" name="Rectangle 13"/>
          <p:cNvSpPr/>
          <p:nvPr/>
        </p:nvSpPr>
        <p:spPr bwMode="auto">
          <a:xfrm>
            <a:off x="1780790" y="3486677"/>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Easy to Use</a:t>
            </a:r>
          </a:p>
        </p:txBody>
      </p:sp>
      <p:sp>
        <p:nvSpPr>
          <p:cNvPr id="15" name="Rectangle 14"/>
          <p:cNvSpPr/>
          <p:nvPr/>
        </p:nvSpPr>
        <p:spPr bwMode="auto">
          <a:xfrm>
            <a:off x="1780790" y="3872137"/>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Attractive</a:t>
            </a:r>
          </a:p>
        </p:txBody>
      </p:sp>
      <p:sp>
        <p:nvSpPr>
          <p:cNvPr id="16" name="Rectangle 15"/>
          <p:cNvSpPr/>
          <p:nvPr/>
        </p:nvSpPr>
        <p:spPr bwMode="auto">
          <a:xfrm>
            <a:off x="1780790" y="4272299"/>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Reliable</a:t>
            </a:r>
          </a:p>
        </p:txBody>
      </p:sp>
      <p:sp>
        <p:nvSpPr>
          <p:cNvPr id="17" name="Rectangle 16"/>
          <p:cNvSpPr/>
          <p:nvPr/>
        </p:nvSpPr>
        <p:spPr bwMode="auto">
          <a:xfrm>
            <a:off x="1780790" y="4665307"/>
            <a:ext cx="1107570" cy="402536"/>
          </a:xfrm>
          <a:prstGeom prst="rect">
            <a:avLst/>
          </a:prstGeom>
          <a:solidFill>
            <a:srgbClr val="FFFF00"/>
          </a:solidFill>
          <a:ln>
            <a:solidFill>
              <a:srgbClr val="0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050" dirty="0">
                <a:solidFill>
                  <a:schemeClr val="tx1"/>
                </a:solidFill>
              </a:rPr>
              <a:t>etc</a:t>
            </a:r>
          </a:p>
        </p:txBody>
      </p:sp>
      <p:sp>
        <p:nvSpPr>
          <p:cNvPr id="4" name="Rectangle 3"/>
          <p:cNvSpPr/>
          <p:nvPr/>
        </p:nvSpPr>
        <p:spPr bwMode="auto">
          <a:xfrm>
            <a:off x="2883240"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Load Bread</a:t>
            </a:r>
          </a:p>
        </p:txBody>
      </p:sp>
      <p:sp>
        <p:nvSpPr>
          <p:cNvPr id="5" name="Rectangle 4"/>
          <p:cNvSpPr/>
          <p:nvPr/>
        </p:nvSpPr>
        <p:spPr bwMode="auto">
          <a:xfrm>
            <a:off x="4991082"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Monitor</a:t>
            </a:r>
          </a:p>
          <a:p>
            <a:pPr algn="ctr">
              <a:defRPr/>
            </a:pPr>
            <a:r>
              <a:rPr lang="en-GB" sz="1050" dirty="0">
                <a:solidFill>
                  <a:srgbClr val="000000"/>
                </a:solidFill>
              </a:rPr>
              <a:t>Toasting</a:t>
            </a:r>
          </a:p>
        </p:txBody>
      </p:sp>
      <p:sp>
        <p:nvSpPr>
          <p:cNvPr id="6" name="Rectangle 5"/>
          <p:cNvSpPr/>
          <p:nvPr/>
        </p:nvSpPr>
        <p:spPr bwMode="auto">
          <a:xfrm>
            <a:off x="5693741"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Control</a:t>
            </a:r>
          </a:p>
          <a:p>
            <a:pPr algn="ctr">
              <a:defRPr/>
            </a:pPr>
            <a:r>
              <a:rPr lang="en-GB" sz="1050" dirty="0">
                <a:solidFill>
                  <a:srgbClr val="000000"/>
                </a:solidFill>
              </a:rPr>
              <a:t>Toasting</a:t>
            </a:r>
          </a:p>
        </p:txBody>
      </p:sp>
      <p:sp>
        <p:nvSpPr>
          <p:cNvPr id="7" name="Rectangle 6"/>
          <p:cNvSpPr/>
          <p:nvPr/>
        </p:nvSpPr>
        <p:spPr bwMode="auto">
          <a:xfrm>
            <a:off x="6399874"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Remove Heat</a:t>
            </a:r>
          </a:p>
        </p:txBody>
      </p:sp>
      <p:sp>
        <p:nvSpPr>
          <p:cNvPr id="8" name="Rectangle 7"/>
          <p:cNvSpPr/>
          <p:nvPr/>
        </p:nvSpPr>
        <p:spPr bwMode="auto">
          <a:xfrm>
            <a:off x="7090531"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Unload Toast</a:t>
            </a:r>
          </a:p>
        </p:txBody>
      </p:sp>
      <p:sp>
        <p:nvSpPr>
          <p:cNvPr id="9" name="Rectangle 8"/>
          <p:cNvSpPr/>
          <p:nvPr/>
        </p:nvSpPr>
        <p:spPr bwMode="auto">
          <a:xfrm>
            <a:off x="4286042"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Apply</a:t>
            </a:r>
          </a:p>
          <a:p>
            <a:pPr algn="ctr">
              <a:defRPr/>
            </a:pPr>
            <a:r>
              <a:rPr lang="en-GB" sz="1050" dirty="0">
                <a:solidFill>
                  <a:srgbClr val="000000"/>
                </a:solidFill>
              </a:rPr>
              <a:t>Heat</a:t>
            </a:r>
          </a:p>
        </p:txBody>
      </p:sp>
      <p:sp>
        <p:nvSpPr>
          <p:cNvPr id="10" name="Rectangle 9"/>
          <p:cNvSpPr/>
          <p:nvPr/>
        </p:nvSpPr>
        <p:spPr bwMode="auto">
          <a:xfrm>
            <a:off x="3584300" y="1881767"/>
            <a:ext cx="702183" cy="402536"/>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050" dirty="0">
                <a:solidFill>
                  <a:srgbClr val="000000"/>
                </a:solidFill>
              </a:rPr>
              <a:t>Generate Heat</a:t>
            </a:r>
          </a:p>
        </p:txBody>
      </p:sp>
      <p:sp>
        <p:nvSpPr>
          <p:cNvPr id="34" name="Rounded Rectangular Callout 33"/>
          <p:cNvSpPr/>
          <p:nvPr/>
        </p:nvSpPr>
        <p:spPr bwMode="auto">
          <a:xfrm>
            <a:off x="1230212" y="1442895"/>
            <a:ext cx="2071704" cy="332137"/>
          </a:xfrm>
          <a:prstGeom prst="wedgeRoundRectCallout">
            <a:avLst>
              <a:gd name="adj1" fmla="val 35320"/>
              <a:gd name="adj2" fmla="val 107081"/>
              <a:gd name="adj3" fmla="val 16667"/>
            </a:avLst>
          </a:prstGeom>
          <a:ln>
            <a:solidFill>
              <a:schemeClr val="tx1"/>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68598" tIns="34299" rIns="68598" bIns="34299" numCol="1" rtlCol="0" anchor="t" anchorCtr="0" compatLnSpc="1">
            <a:prstTxWarp prst="textNoShape">
              <a:avLst/>
            </a:prstTxWarp>
          </a:bodyPr>
          <a:lstStyle/>
          <a:p>
            <a:pPr algn="ctr" fontAlgn="base">
              <a:spcBef>
                <a:spcPct val="0"/>
              </a:spcBef>
              <a:spcAft>
                <a:spcPct val="0"/>
              </a:spcAft>
            </a:pPr>
            <a:r>
              <a:rPr lang="en-US" sz="1200" dirty="0">
                <a:solidFill>
                  <a:schemeClr val="tx1"/>
                </a:solidFill>
                <a:latin typeface="Arial" pitchFamily="34" charset="0"/>
              </a:rPr>
              <a:t>Generic System Functions</a:t>
            </a:r>
          </a:p>
        </p:txBody>
      </p:sp>
      <p:sp>
        <p:nvSpPr>
          <p:cNvPr id="18" name="Rounded Rectangular Callout 17"/>
          <p:cNvSpPr/>
          <p:nvPr/>
        </p:nvSpPr>
        <p:spPr bwMode="auto">
          <a:xfrm>
            <a:off x="1142107" y="5130654"/>
            <a:ext cx="2071704" cy="332137"/>
          </a:xfrm>
          <a:prstGeom prst="wedgeRoundRectCallout">
            <a:avLst>
              <a:gd name="adj1" fmla="val -6030"/>
              <a:gd name="adj2" fmla="val -148182"/>
              <a:gd name="adj3" fmla="val 16667"/>
            </a:avLst>
          </a:prstGeom>
          <a:ln>
            <a:solidFill>
              <a:schemeClr val="tx1"/>
            </a:solidFill>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68598" tIns="34299" rIns="68598" bIns="34299" numCol="1" rtlCol="0" anchor="t" anchorCtr="0" compatLnSpc="1">
            <a:prstTxWarp prst="textNoShape">
              <a:avLst/>
            </a:prstTxWarp>
          </a:bodyPr>
          <a:lstStyle/>
          <a:p>
            <a:pPr algn="ctr" fontAlgn="base">
              <a:spcBef>
                <a:spcPct val="0"/>
              </a:spcBef>
              <a:spcAft>
                <a:spcPct val="0"/>
              </a:spcAft>
            </a:pPr>
            <a:r>
              <a:rPr lang="en-US" sz="1200" dirty="0">
                <a:solidFill>
                  <a:schemeClr val="tx1"/>
                </a:solidFill>
                <a:latin typeface="Arial" pitchFamily="34" charset="0"/>
              </a:rPr>
              <a:t>What the customer wants</a:t>
            </a:r>
          </a:p>
        </p:txBody>
      </p:sp>
      <p:sp>
        <p:nvSpPr>
          <p:cNvPr id="35" name="TextBox 34"/>
          <p:cNvSpPr txBox="1"/>
          <p:nvPr/>
        </p:nvSpPr>
        <p:spPr>
          <a:xfrm>
            <a:off x="3053779" y="2277152"/>
            <a:ext cx="311304" cy="369332"/>
          </a:xfrm>
          <a:prstGeom prst="rect">
            <a:avLst/>
          </a:prstGeom>
          <a:noFill/>
        </p:spPr>
        <p:txBody>
          <a:bodyPr wrap="none" rtlCol="0">
            <a:spAutoFit/>
          </a:bodyPr>
          <a:lstStyle/>
          <a:p>
            <a:r>
              <a:rPr lang="en-GB">
                <a:solidFill>
                  <a:srgbClr val="0000CC"/>
                </a:solidFill>
              </a:rPr>
              <a:t>○</a:t>
            </a:r>
          </a:p>
        </p:txBody>
      </p:sp>
      <p:sp>
        <p:nvSpPr>
          <p:cNvPr id="36" name="TextBox 35"/>
          <p:cNvSpPr txBox="1"/>
          <p:nvPr/>
        </p:nvSpPr>
        <p:spPr>
          <a:xfrm>
            <a:off x="3056058" y="3115908"/>
            <a:ext cx="311304" cy="369332"/>
          </a:xfrm>
          <a:prstGeom prst="rect">
            <a:avLst/>
          </a:prstGeom>
          <a:noFill/>
        </p:spPr>
        <p:txBody>
          <a:bodyPr wrap="none" rtlCol="0">
            <a:spAutoFit/>
          </a:bodyPr>
          <a:lstStyle/>
          <a:p>
            <a:r>
              <a:rPr lang="en-GB">
                <a:solidFill>
                  <a:srgbClr val="0000CC"/>
                </a:solidFill>
              </a:rPr>
              <a:t>○</a:t>
            </a:r>
          </a:p>
        </p:txBody>
      </p:sp>
      <p:sp>
        <p:nvSpPr>
          <p:cNvPr id="37" name="TextBox 36"/>
          <p:cNvSpPr txBox="1"/>
          <p:nvPr/>
        </p:nvSpPr>
        <p:spPr>
          <a:xfrm>
            <a:off x="3043483" y="2691971"/>
            <a:ext cx="311304" cy="369332"/>
          </a:xfrm>
          <a:prstGeom prst="rect">
            <a:avLst/>
          </a:prstGeom>
          <a:noFill/>
        </p:spPr>
        <p:txBody>
          <a:bodyPr wrap="none" rtlCol="0">
            <a:spAutoFit/>
          </a:bodyPr>
          <a:lstStyle/>
          <a:p>
            <a:r>
              <a:rPr lang="en-GB">
                <a:solidFill>
                  <a:srgbClr val="0000CC"/>
                </a:solidFill>
              </a:rPr>
              <a:t>○</a:t>
            </a:r>
          </a:p>
        </p:txBody>
      </p:sp>
      <p:sp>
        <p:nvSpPr>
          <p:cNvPr id="38" name="TextBox 37"/>
          <p:cNvSpPr txBox="1"/>
          <p:nvPr/>
        </p:nvSpPr>
        <p:spPr>
          <a:xfrm>
            <a:off x="3056058" y="4282201"/>
            <a:ext cx="311304" cy="369332"/>
          </a:xfrm>
          <a:prstGeom prst="rect">
            <a:avLst/>
          </a:prstGeom>
          <a:noFill/>
        </p:spPr>
        <p:txBody>
          <a:bodyPr wrap="none" rtlCol="0">
            <a:spAutoFit/>
          </a:bodyPr>
          <a:lstStyle/>
          <a:p>
            <a:r>
              <a:rPr lang="en-GB">
                <a:solidFill>
                  <a:srgbClr val="0000CC"/>
                </a:solidFill>
              </a:rPr>
              <a:t>○</a:t>
            </a:r>
          </a:p>
        </p:txBody>
      </p:sp>
      <p:sp>
        <p:nvSpPr>
          <p:cNvPr id="39" name="TextBox 38"/>
          <p:cNvSpPr txBox="1"/>
          <p:nvPr/>
        </p:nvSpPr>
        <p:spPr>
          <a:xfrm>
            <a:off x="3740165" y="2701563"/>
            <a:ext cx="311304" cy="369332"/>
          </a:xfrm>
          <a:prstGeom prst="rect">
            <a:avLst/>
          </a:prstGeom>
          <a:noFill/>
        </p:spPr>
        <p:txBody>
          <a:bodyPr wrap="none" rtlCol="0">
            <a:spAutoFit/>
          </a:bodyPr>
          <a:lstStyle/>
          <a:p>
            <a:r>
              <a:rPr lang="en-GB">
                <a:solidFill>
                  <a:srgbClr val="0000CC"/>
                </a:solidFill>
              </a:rPr>
              <a:t>○</a:t>
            </a:r>
          </a:p>
        </p:txBody>
      </p:sp>
      <p:sp>
        <p:nvSpPr>
          <p:cNvPr id="40" name="TextBox 39"/>
          <p:cNvSpPr txBox="1"/>
          <p:nvPr/>
        </p:nvSpPr>
        <p:spPr>
          <a:xfrm>
            <a:off x="4426929" y="4303269"/>
            <a:ext cx="311304" cy="369332"/>
          </a:xfrm>
          <a:prstGeom prst="rect">
            <a:avLst/>
          </a:prstGeom>
          <a:noFill/>
        </p:spPr>
        <p:txBody>
          <a:bodyPr wrap="none" rtlCol="0">
            <a:spAutoFit/>
          </a:bodyPr>
          <a:lstStyle/>
          <a:p>
            <a:r>
              <a:rPr lang="en-GB">
                <a:solidFill>
                  <a:srgbClr val="0000CC"/>
                </a:solidFill>
              </a:rPr>
              <a:t>○</a:t>
            </a:r>
          </a:p>
        </p:txBody>
      </p:sp>
      <p:sp>
        <p:nvSpPr>
          <p:cNvPr id="41" name="TextBox 40"/>
          <p:cNvSpPr txBox="1"/>
          <p:nvPr/>
        </p:nvSpPr>
        <p:spPr>
          <a:xfrm>
            <a:off x="5142477" y="3504363"/>
            <a:ext cx="311304" cy="369332"/>
          </a:xfrm>
          <a:prstGeom prst="rect">
            <a:avLst/>
          </a:prstGeom>
          <a:noFill/>
        </p:spPr>
        <p:txBody>
          <a:bodyPr wrap="none" rtlCol="0">
            <a:spAutoFit/>
          </a:bodyPr>
          <a:lstStyle/>
          <a:p>
            <a:r>
              <a:rPr lang="en-GB">
                <a:solidFill>
                  <a:srgbClr val="0000CC"/>
                </a:solidFill>
              </a:rPr>
              <a:t>○</a:t>
            </a:r>
          </a:p>
        </p:txBody>
      </p:sp>
      <p:sp>
        <p:nvSpPr>
          <p:cNvPr id="42" name="TextBox 41"/>
          <p:cNvSpPr txBox="1"/>
          <p:nvPr/>
        </p:nvSpPr>
        <p:spPr>
          <a:xfrm>
            <a:off x="5859583" y="3106913"/>
            <a:ext cx="311304" cy="369332"/>
          </a:xfrm>
          <a:prstGeom prst="rect">
            <a:avLst/>
          </a:prstGeom>
          <a:noFill/>
        </p:spPr>
        <p:txBody>
          <a:bodyPr wrap="none" rtlCol="0">
            <a:spAutoFit/>
          </a:bodyPr>
          <a:lstStyle/>
          <a:p>
            <a:r>
              <a:rPr lang="en-GB">
                <a:solidFill>
                  <a:srgbClr val="0000CC"/>
                </a:solidFill>
              </a:rPr>
              <a:t>○</a:t>
            </a:r>
          </a:p>
        </p:txBody>
      </p:sp>
      <p:sp>
        <p:nvSpPr>
          <p:cNvPr id="43" name="TextBox 42"/>
          <p:cNvSpPr txBox="1"/>
          <p:nvPr/>
        </p:nvSpPr>
        <p:spPr>
          <a:xfrm>
            <a:off x="5856179" y="2691970"/>
            <a:ext cx="311304" cy="369332"/>
          </a:xfrm>
          <a:prstGeom prst="rect">
            <a:avLst/>
          </a:prstGeom>
          <a:noFill/>
        </p:spPr>
        <p:txBody>
          <a:bodyPr wrap="none" rtlCol="0">
            <a:spAutoFit/>
          </a:bodyPr>
          <a:lstStyle/>
          <a:p>
            <a:r>
              <a:rPr lang="en-GB">
                <a:solidFill>
                  <a:srgbClr val="0000CC"/>
                </a:solidFill>
              </a:rPr>
              <a:t>○</a:t>
            </a:r>
          </a:p>
        </p:txBody>
      </p:sp>
      <p:sp>
        <p:nvSpPr>
          <p:cNvPr id="44" name="TextBox 43"/>
          <p:cNvSpPr txBox="1"/>
          <p:nvPr/>
        </p:nvSpPr>
        <p:spPr>
          <a:xfrm>
            <a:off x="7234142" y="4305263"/>
            <a:ext cx="311304" cy="369332"/>
          </a:xfrm>
          <a:prstGeom prst="rect">
            <a:avLst/>
          </a:prstGeom>
          <a:noFill/>
        </p:spPr>
        <p:txBody>
          <a:bodyPr wrap="none" rtlCol="0">
            <a:spAutoFit/>
          </a:bodyPr>
          <a:lstStyle/>
          <a:p>
            <a:r>
              <a:rPr lang="en-GB">
                <a:solidFill>
                  <a:srgbClr val="0000CC"/>
                </a:solidFill>
              </a:rPr>
              <a:t>○</a:t>
            </a:r>
          </a:p>
        </p:txBody>
      </p:sp>
      <p:sp>
        <p:nvSpPr>
          <p:cNvPr id="45" name="TextBox 44"/>
          <p:cNvSpPr txBox="1"/>
          <p:nvPr/>
        </p:nvSpPr>
        <p:spPr>
          <a:xfrm>
            <a:off x="7255511" y="3097708"/>
            <a:ext cx="311304" cy="369332"/>
          </a:xfrm>
          <a:prstGeom prst="rect">
            <a:avLst/>
          </a:prstGeom>
          <a:noFill/>
        </p:spPr>
        <p:txBody>
          <a:bodyPr wrap="none" rtlCol="0">
            <a:spAutoFit/>
          </a:bodyPr>
          <a:lstStyle/>
          <a:p>
            <a:r>
              <a:rPr lang="en-GB">
                <a:solidFill>
                  <a:srgbClr val="0000CC"/>
                </a:solidFill>
              </a:rPr>
              <a:t>○</a:t>
            </a:r>
          </a:p>
        </p:txBody>
      </p:sp>
      <p:sp>
        <p:nvSpPr>
          <p:cNvPr id="46" name="TextBox 45"/>
          <p:cNvSpPr txBox="1"/>
          <p:nvPr/>
        </p:nvSpPr>
        <p:spPr>
          <a:xfrm>
            <a:off x="3043483" y="3481887"/>
            <a:ext cx="415498" cy="369332"/>
          </a:xfrm>
          <a:prstGeom prst="rect">
            <a:avLst/>
          </a:prstGeom>
          <a:noFill/>
        </p:spPr>
        <p:txBody>
          <a:bodyPr wrap="none" rtlCol="0">
            <a:spAutoFit/>
          </a:bodyPr>
          <a:lstStyle/>
          <a:p>
            <a:r>
              <a:rPr lang="en-GB" b="1" dirty="0">
                <a:solidFill>
                  <a:srgbClr val="C00000"/>
                </a:solidFill>
              </a:rPr>
              <a:t>◎</a:t>
            </a:r>
          </a:p>
        </p:txBody>
      </p:sp>
      <p:sp>
        <p:nvSpPr>
          <p:cNvPr id="47" name="TextBox 46"/>
          <p:cNvSpPr txBox="1"/>
          <p:nvPr/>
        </p:nvSpPr>
        <p:spPr>
          <a:xfrm>
            <a:off x="3740165" y="2287128"/>
            <a:ext cx="415498" cy="369332"/>
          </a:xfrm>
          <a:prstGeom prst="rect">
            <a:avLst/>
          </a:prstGeom>
          <a:noFill/>
        </p:spPr>
        <p:txBody>
          <a:bodyPr wrap="none" rtlCol="0">
            <a:spAutoFit/>
          </a:bodyPr>
          <a:lstStyle/>
          <a:p>
            <a:r>
              <a:rPr lang="en-GB" b="1" dirty="0">
                <a:solidFill>
                  <a:srgbClr val="C00000"/>
                </a:solidFill>
              </a:rPr>
              <a:t>◎</a:t>
            </a:r>
          </a:p>
        </p:txBody>
      </p:sp>
      <p:sp>
        <p:nvSpPr>
          <p:cNvPr id="48" name="TextBox 47"/>
          <p:cNvSpPr txBox="1"/>
          <p:nvPr/>
        </p:nvSpPr>
        <p:spPr>
          <a:xfrm>
            <a:off x="5848477" y="2264348"/>
            <a:ext cx="415498" cy="369332"/>
          </a:xfrm>
          <a:prstGeom prst="rect">
            <a:avLst/>
          </a:prstGeom>
          <a:noFill/>
        </p:spPr>
        <p:txBody>
          <a:bodyPr wrap="none" rtlCol="0">
            <a:spAutoFit/>
          </a:bodyPr>
          <a:lstStyle/>
          <a:p>
            <a:r>
              <a:rPr lang="en-GB" b="1" dirty="0">
                <a:solidFill>
                  <a:srgbClr val="C00000"/>
                </a:solidFill>
              </a:rPr>
              <a:t>◎</a:t>
            </a:r>
          </a:p>
        </p:txBody>
      </p:sp>
      <p:sp>
        <p:nvSpPr>
          <p:cNvPr id="49" name="TextBox 48"/>
          <p:cNvSpPr txBox="1"/>
          <p:nvPr/>
        </p:nvSpPr>
        <p:spPr>
          <a:xfrm>
            <a:off x="5131191" y="2287128"/>
            <a:ext cx="415498" cy="369332"/>
          </a:xfrm>
          <a:prstGeom prst="rect">
            <a:avLst/>
          </a:prstGeom>
          <a:noFill/>
        </p:spPr>
        <p:txBody>
          <a:bodyPr wrap="none" rtlCol="0">
            <a:spAutoFit/>
          </a:bodyPr>
          <a:lstStyle/>
          <a:p>
            <a:r>
              <a:rPr lang="en-GB" b="1" dirty="0">
                <a:solidFill>
                  <a:srgbClr val="C00000"/>
                </a:solidFill>
              </a:rPr>
              <a:t>◎</a:t>
            </a:r>
          </a:p>
        </p:txBody>
      </p:sp>
      <p:sp>
        <p:nvSpPr>
          <p:cNvPr id="50" name="TextBox 49"/>
          <p:cNvSpPr txBox="1"/>
          <p:nvPr/>
        </p:nvSpPr>
        <p:spPr>
          <a:xfrm>
            <a:off x="4425928" y="2298604"/>
            <a:ext cx="415498" cy="369332"/>
          </a:xfrm>
          <a:prstGeom prst="rect">
            <a:avLst/>
          </a:prstGeom>
          <a:noFill/>
        </p:spPr>
        <p:txBody>
          <a:bodyPr wrap="none" rtlCol="0">
            <a:spAutoFit/>
          </a:bodyPr>
          <a:lstStyle/>
          <a:p>
            <a:r>
              <a:rPr lang="en-GB" b="1" dirty="0">
                <a:solidFill>
                  <a:srgbClr val="C00000"/>
                </a:solidFill>
              </a:rPr>
              <a:t>◎</a:t>
            </a:r>
          </a:p>
        </p:txBody>
      </p:sp>
      <p:sp>
        <p:nvSpPr>
          <p:cNvPr id="51" name="TextBox 50"/>
          <p:cNvSpPr txBox="1"/>
          <p:nvPr/>
        </p:nvSpPr>
        <p:spPr>
          <a:xfrm>
            <a:off x="3729965" y="4282201"/>
            <a:ext cx="415498" cy="369332"/>
          </a:xfrm>
          <a:prstGeom prst="rect">
            <a:avLst/>
          </a:prstGeom>
          <a:noFill/>
        </p:spPr>
        <p:txBody>
          <a:bodyPr wrap="none" rtlCol="0">
            <a:spAutoFit/>
          </a:bodyPr>
          <a:lstStyle/>
          <a:p>
            <a:r>
              <a:rPr lang="en-GB" b="1" dirty="0">
                <a:solidFill>
                  <a:srgbClr val="C00000"/>
                </a:solidFill>
              </a:rPr>
              <a:t>◎</a:t>
            </a:r>
          </a:p>
        </p:txBody>
      </p:sp>
      <p:sp>
        <p:nvSpPr>
          <p:cNvPr id="52" name="TextBox 51"/>
          <p:cNvSpPr txBox="1"/>
          <p:nvPr/>
        </p:nvSpPr>
        <p:spPr>
          <a:xfrm>
            <a:off x="5848477" y="3514774"/>
            <a:ext cx="415498" cy="369332"/>
          </a:xfrm>
          <a:prstGeom prst="rect">
            <a:avLst/>
          </a:prstGeom>
          <a:noFill/>
        </p:spPr>
        <p:txBody>
          <a:bodyPr wrap="none" rtlCol="0">
            <a:spAutoFit/>
          </a:bodyPr>
          <a:lstStyle/>
          <a:p>
            <a:r>
              <a:rPr lang="en-GB" b="1" dirty="0">
                <a:solidFill>
                  <a:srgbClr val="C00000"/>
                </a:solidFill>
              </a:rPr>
              <a:t>◎</a:t>
            </a:r>
          </a:p>
        </p:txBody>
      </p:sp>
      <p:sp>
        <p:nvSpPr>
          <p:cNvPr id="53" name="TextBox 52"/>
          <p:cNvSpPr txBox="1"/>
          <p:nvPr/>
        </p:nvSpPr>
        <p:spPr>
          <a:xfrm>
            <a:off x="7265007" y="3472451"/>
            <a:ext cx="415498" cy="369332"/>
          </a:xfrm>
          <a:prstGeom prst="rect">
            <a:avLst/>
          </a:prstGeom>
          <a:noFill/>
        </p:spPr>
        <p:txBody>
          <a:bodyPr wrap="none" rtlCol="0">
            <a:spAutoFit/>
          </a:bodyPr>
          <a:lstStyle/>
          <a:p>
            <a:r>
              <a:rPr lang="en-GB" b="1" dirty="0">
                <a:solidFill>
                  <a:srgbClr val="C00000"/>
                </a:solidFill>
              </a:rPr>
              <a:t>◎</a:t>
            </a:r>
          </a:p>
        </p:txBody>
      </p:sp>
      <p:sp>
        <p:nvSpPr>
          <p:cNvPr id="54" name="TextBox 53"/>
          <p:cNvSpPr txBox="1"/>
          <p:nvPr/>
        </p:nvSpPr>
        <p:spPr>
          <a:xfrm>
            <a:off x="3043483" y="3874900"/>
            <a:ext cx="415498" cy="369332"/>
          </a:xfrm>
          <a:prstGeom prst="rect">
            <a:avLst/>
          </a:prstGeom>
          <a:noFill/>
        </p:spPr>
        <p:txBody>
          <a:bodyPr wrap="none" rtlCol="0">
            <a:spAutoFit/>
          </a:bodyPr>
          <a:lstStyle/>
          <a:p>
            <a:r>
              <a:rPr lang="en-GB">
                <a:solidFill>
                  <a:srgbClr val="00B050"/>
                </a:solidFill>
              </a:rPr>
              <a:t>△</a:t>
            </a:r>
          </a:p>
        </p:txBody>
      </p:sp>
      <p:sp>
        <p:nvSpPr>
          <p:cNvPr id="55" name="TextBox 54"/>
          <p:cNvSpPr txBox="1"/>
          <p:nvPr/>
        </p:nvSpPr>
        <p:spPr>
          <a:xfrm>
            <a:off x="3740165" y="3095462"/>
            <a:ext cx="415498" cy="369332"/>
          </a:xfrm>
          <a:prstGeom prst="rect">
            <a:avLst/>
          </a:prstGeom>
          <a:noFill/>
        </p:spPr>
        <p:txBody>
          <a:bodyPr wrap="none" rtlCol="0">
            <a:spAutoFit/>
          </a:bodyPr>
          <a:lstStyle/>
          <a:p>
            <a:r>
              <a:rPr lang="en-GB">
                <a:solidFill>
                  <a:srgbClr val="00B050"/>
                </a:solidFill>
              </a:rPr>
              <a:t>△</a:t>
            </a:r>
          </a:p>
        </p:txBody>
      </p:sp>
      <p:sp>
        <p:nvSpPr>
          <p:cNvPr id="56" name="TextBox 55"/>
          <p:cNvSpPr txBox="1"/>
          <p:nvPr/>
        </p:nvSpPr>
        <p:spPr>
          <a:xfrm>
            <a:off x="7262919" y="2670219"/>
            <a:ext cx="415498" cy="369332"/>
          </a:xfrm>
          <a:prstGeom prst="rect">
            <a:avLst/>
          </a:prstGeom>
          <a:noFill/>
        </p:spPr>
        <p:txBody>
          <a:bodyPr wrap="none" rtlCol="0">
            <a:spAutoFit/>
          </a:bodyPr>
          <a:lstStyle/>
          <a:p>
            <a:r>
              <a:rPr lang="en-GB">
                <a:solidFill>
                  <a:srgbClr val="00B050"/>
                </a:solidFill>
              </a:rPr>
              <a:t>△</a:t>
            </a:r>
          </a:p>
        </p:txBody>
      </p:sp>
      <p:sp>
        <p:nvSpPr>
          <p:cNvPr id="57" name="TextBox 56"/>
          <p:cNvSpPr txBox="1"/>
          <p:nvPr/>
        </p:nvSpPr>
        <p:spPr>
          <a:xfrm>
            <a:off x="6546414" y="3078393"/>
            <a:ext cx="415498" cy="369332"/>
          </a:xfrm>
          <a:prstGeom prst="rect">
            <a:avLst/>
          </a:prstGeom>
          <a:noFill/>
        </p:spPr>
        <p:txBody>
          <a:bodyPr wrap="none" rtlCol="0">
            <a:spAutoFit/>
          </a:bodyPr>
          <a:lstStyle/>
          <a:p>
            <a:r>
              <a:rPr lang="en-GB">
                <a:solidFill>
                  <a:srgbClr val="00B050"/>
                </a:solidFill>
              </a:rPr>
              <a:t>△</a:t>
            </a:r>
          </a:p>
        </p:txBody>
      </p:sp>
      <p:sp>
        <p:nvSpPr>
          <p:cNvPr id="58" name="TextBox 57"/>
          <p:cNvSpPr txBox="1"/>
          <p:nvPr/>
        </p:nvSpPr>
        <p:spPr>
          <a:xfrm>
            <a:off x="6530897" y="2670219"/>
            <a:ext cx="415498" cy="369332"/>
          </a:xfrm>
          <a:prstGeom prst="rect">
            <a:avLst/>
          </a:prstGeom>
          <a:noFill/>
        </p:spPr>
        <p:txBody>
          <a:bodyPr wrap="none" rtlCol="0">
            <a:spAutoFit/>
          </a:bodyPr>
          <a:lstStyle/>
          <a:p>
            <a:r>
              <a:rPr lang="en-GB">
                <a:solidFill>
                  <a:srgbClr val="00B050"/>
                </a:solidFill>
              </a:rPr>
              <a:t>△</a:t>
            </a:r>
          </a:p>
        </p:txBody>
      </p:sp>
      <p:sp>
        <p:nvSpPr>
          <p:cNvPr id="59" name="TextBox 58"/>
          <p:cNvSpPr txBox="1"/>
          <p:nvPr/>
        </p:nvSpPr>
        <p:spPr>
          <a:xfrm>
            <a:off x="6546414" y="2277152"/>
            <a:ext cx="415498" cy="369332"/>
          </a:xfrm>
          <a:prstGeom prst="rect">
            <a:avLst/>
          </a:prstGeom>
          <a:noFill/>
        </p:spPr>
        <p:txBody>
          <a:bodyPr wrap="none" rtlCol="0">
            <a:spAutoFit/>
          </a:bodyPr>
          <a:lstStyle/>
          <a:p>
            <a:r>
              <a:rPr lang="en-GB">
                <a:solidFill>
                  <a:srgbClr val="00B050"/>
                </a:solidFill>
              </a:rPr>
              <a:t>△</a:t>
            </a:r>
          </a:p>
        </p:txBody>
      </p:sp>
      <p:sp>
        <p:nvSpPr>
          <p:cNvPr id="60" name="TextBox 59"/>
          <p:cNvSpPr txBox="1"/>
          <p:nvPr/>
        </p:nvSpPr>
        <p:spPr>
          <a:xfrm>
            <a:off x="5111955" y="2680009"/>
            <a:ext cx="415498" cy="369332"/>
          </a:xfrm>
          <a:prstGeom prst="rect">
            <a:avLst/>
          </a:prstGeom>
          <a:noFill/>
        </p:spPr>
        <p:txBody>
          <a:bodyPr wrap="none" rtlCol="0">
            <a:spAutoFit/>
          </a:bodyPr>
          <a:lstStyle/>
          <a:p>
            <a:r>
              <a:rPr lang="en-GB">
                <a:solidFill>
                  <a:srgbClr val="00B050"/>
                </a:solidFill>
              </a:rPr>
              <a:t>△</a:t>
            </a:r>
          </a:p>
        </p:txBody>
      </p:sp>
      <p:sp>
        <p:nvSpPr>
          <p:cNvPr id="61" name="TextBox 60"/>
          <p:cNvSpPr txBox="1"/>
          <p:nvPr/>
        </p:nvSpPr>
        <p:spPr>
          <a:xfrm>
            <a:off x="4426193" y="2689905"/>
            <a:ext cx="415498" cy="369332"/>
          </a:xfrm>
          <a:prstGeom prst="rect">
            <a:avLst/>
          </a:prstGeom>
          <a:noFill/>
        </p:spPr>
        <p:txBody>
          <a:bodyPr wrap="none" rtlCol="0">
            <a:spAutoFit/>
          </a:bodyPr>
          <a:lstStyle/>
          <a:p>
            <a:r>
              <a:rPr lang="en-GB">
                <a:solidFill>
                  <a:srgbClr val="00B050"/>
                </a:solidFill>
              </a:rPr>
              <a:t>△</a:t>
            </a:r>
          </a:p>
        </p:txBody>
      </p:sp>
      <p:sp>
        <p:nvSpPr>
          <p:cNvPr id="62" name="TextBox 61"/>
          <p:cNvSpPr txBox="1"/>
          <p:nvPr/>
        </p:nvSpPr>
        <p:spPr>
          <a:xfrm>
            <a:off x="6539292" y="3479638"/>
            <a:ext cx="415498" cy="369332"/>
          </a:xfrm>
          <a:prstGeom prst="rect">
            <a:avLst/>
          </a:prstGeom>
          <a:noFill/>
        </p:spPr>
        <p:txBody>
          <a:bodyPr wrap="none" rtlCol="0">
            <a:spAutoFit/>
          </a:bodyPr>
          <a:lstStyle/>
          <a:p>
            <a:r>
              <a:rPr lang="en-GB">
                <a:solidFill>
                  <a:srgbClr val="00B050"/>
                </a:solidFill>
              </a:rPr>
              <a:t>△</a:t>
            </a:r>
          </a:p>
        </p:txBody>
      </p:sp>
      <p:sp>
        <p:nvSpPr>
          <p:cNvPr id="63" name="TextBox 62"/>
          <p:cNvSpPr txBox="1"/>
          <p:nvPr/>
        </p:nvSpPr>
        <p:spPr>
          <a:xfrm>
            <a:off x="4425928" y="3874900"/>
            <a:ext cx="415498" cy="369332"/>
          </a:xfrm>
          <a:prstGeom prst="rect">
            <a:avLst/>
          </a:prstGeom>
          <a:noFill/>
        </p:spPr>
        <p:txBody>
          <a:bodyPr wrap="none" rtlCol="0">
            <a:spAutoFit/>
          </a:bodyPr>
          <a:lstStyle/>
          <a:p>
            <a:r>
              <a:rPr lang="en-GB">
                <a:solidFill>
                  <a:srgbClr val="00B050"/>
                </a:solidFill>
              </a:rPr>
              <a:t>△</a:t>
            </a:r>
          </a:p>
        </p:txBody>
      </p:sp>
      <p:sp>
        <p:nvSpPr>
          <p:cNvPr id="64" name="TextBox 63"/>
          <p:cNvSpPr txBox="1"/>
          <p:nvPr/>
        </p:nvSpPr>
        <p:spPr>
          <a:xfrm>
            <a:off x="4436212" y="3095461"/>
            <a:ext cx="415498" cy="369332"/>
          </a:xfrm>
          <a:prstGeom prst="rect">
            <a:avLst/>
          </a:prstGeom>
          <a:noFill/>
        </p:spPr>
        <p:txBody>
          <a:bodyPr wrap="none" rtlCol="0">
            <a:spAutoFit/>
          </a:bodyPr>
          <a:lstStyle/>
          <a:p>
            <a:r>
              <a:rPr lang="en-GB">
                <a:solidFill>
                  <a:srgbClr val="00B050"/>
                </a:solidFill>
              </a:rPr>
              <a:t>△</a:t>
            </a:r>
          </a:p>
        </p:txBody>
      </p:sp>
      <p:sp>
        <p:nvSpPr>
          <p:cNvPr id="65" name="TextBox 64"/>
          <p:cNvSpPr txBox="1"/>
          <p:nvPr/>
        </p:nvSpPr>
        <p:spPr>
          <a:xfrm>
            <a:off x="5133094" y="3095462"/>
            <a:ext cx="415498" cy="369332"/>
          </a:xfrm>
          <a:prstGeom prst="rect">
            <a:avLst/>
          </a:prstGeom>
          <a:noFill/>
        </p:spPr>
        <p:txBody>
          <a:bodyPr wrap="none" rtlCol="0">
            <a:spAutoFit/>
          </a:bodyPr>
          <a:lstStyle/>
          <a:p>
            <a:r>
              <a:rPr lang="en-GB">
                <a:solidFill>
                  <a:srgbClr val="00B050"/>
                </a:solidFill>
              </a:rPr>
              <a:t>△</a:t>
            </a:r>
          </a:p>
        </p:txBody>
      </p:sp>
      <p:sp>
        <p:nvSpPr>
          <p:cNvPr id="66" name="TextBox 65"/>
          <p:cNvSpPr txBox="1"/>
          <p:nvPr/>
        </p:nvSpPr>
        <p:spPr>
          <a:xfrm>
            <a:off x="5848477" y="3874900"/>
            <a:ext cx="415498" cy="369332"/>
          </a:xfrm>
          <a:prstGeom prst="rect">
            <a:avLst/>
          </a:prstGeom>
          <a:noFill/>
        </p:spPr>
        <p:txBody>
          <a:bodyPr wrap="none" rtlCol="0">
            <a:spAutoFit/>
          </a:bodyPr>
          <a:lstStyle/>
          <a:p>
            <a:r>
              <a:rPr lang="en-GB">
                <a:solidFill>
                  <a:srgbClr val="00B050"/>
                </a:solidFill>
              </a:rPr>
              <a:t>△</a:t>
            </a:r>
          </a:p>
        </p:txBody>
      </p:sp>
      <p:sp>
        <p:nvSpPr>
          <p:cNvPr id="67" name="TextBox 66"/>
          <p:cNvSpPr txBox="1"/>
          <p:nvPr/>
        </p:nvSpPr>
        <p:spPr>
          <a:xfrm>
            <a:off x="7262919" y="3895191"/>
            <a:ext cx="415498" cy="369332"/>
          </a:xfrm>
          <a:prstGeom prst="rect">
            <a:avLst/>
          </a:prstGeom>
          <a:noFill/>
        </p:spPr>
        <p:txBody>
          <a:bodyPr wrap="none" rtlCol="0">
            <a:spAutoFit/>
          </a:bodyPr>
          <a:lstStyle/>
          <a:p>
            <a:r>
              <a:rPr lang="en-GB">
                <a:solidFill>
                  <a:srgbClr val="00B050"/>
                </a:solidFill>
              </a:rPr>
              <a:t>△</a:t>
            </a:r>
          </a:p>
        </p:txBody>
      </p:sp>
      <p:sp>
        <p:nvSpPr>
          <p:cNvPr id="68" name="TextBox 67"/>
          <p:cNvSpPr txBox="1"/>
          <p:nvPr/>
        </p:nvSpPr>
        <p:spPr>
          <a:xfrm>
            <a:off x="6546414" y="4303269"/>
            <a:ext cx="415498" cy="369332"/>
          </a:xfrm>
          <a:prstGeom prst="rect">
            <a:avLst/>
          </a:prstGeom>
          <a:noFill/>
        </p:spPr>
        <p:txBody>
          <a:bodyPr wrap="none" rtlCol="0">
            <a:spAutoFit/>
          </a:bodyPr>
          <a:lstStyle/>
          <a:p>
            <a:r>
              <a:rPr lang="en-GB">
                <a:solidFill>
                  <a:srgbClr val="00B050"/>
                </a:solidFill>
              </a:rPr>
              <a:t>△</a:t>
            </a:r>
          </a:p>
        </p:txBody>
      </p:sp>
    </p:spTree>
    <p:extLst>
      <p:ext uri="{BB962C8B-B14F-4D97-AF65-F5344CB8AC3E}">
        <p14:creationId xmlns:p14="http://schemas.microsoft.com/office/powerpoint/2010/main" val="1594060743"/>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idx="4294967295"/>
          </p:nvPr>
        </p:nvSpPr>
        <p:spPr>
          <a:xfrm>
            <a:off x="856283" y="856580"/>
            <a:ext cx="7431435" cy="681215"/>
          </a:xfrm>
          <a:prstGeom prst="rect">
            <a:avLst/>
          </a:prstGeom>
        </p:spPr>
        <p:txBody>
          <a:bodyPr/>
          <a:lstStyle/>
          <a:p>
            <a:pPr eaLnBrk="1" hangingPunct="1"/>
            <a:r>
              <a:rPr lang="en-GB">
                <a:latin typeface="Arial" charset="0"/>
              </a:rPr>
              <a:t>The Consequences</a:t>
            </a:r>
          </a:p>
        </p:txBody>
      </p:sp>
      <p:sp>
        <p:nvSpPr>
          <p:cNvPr id="91138" name="TextBox 3"/>
          <p:cNvSpPr txBox="1">
            <a:spLocks noChangeArrowheads="1"/>
          </p:cNvSpPr>
          <p:nvPr/>
        </p:nvSpPr>
        <p:spPr bwMode="auto">
          <a:xfrm>
            <a:off x="1163345" y="1730383"/>
            <a:ext cx="1486287" cy="563948"/>
          </a:xfrm>
          <a:prstGeom prst="rect">
            <a:avLst/>
          </a:prstGeom>
          <a:solidFill>
            <a:srgbClr val="FFC000"/>
          </a:solidFill>
          <a:ln w="9525">
            <a:solidFill>
              <a:schemeClr val="tx1"/>
            </a:solidFill>
            <a:miter lim="800000"/>
            <a:headEnd/>
            <a:tailEnd/>
          </a:ln>
        </p:spPr>
        <p:txBody>
          <a:bodyPr anchor="ctr">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t>Elicit and gather stakeholder requirements</a:t>
            </a:r>
          </a:p>
        </p:txBody>
      </p:sp>
      <p:sp>
        <p:nvSpPr>
          <p:cNvPr id="91139" name="TextBox 4"/>
          <p:cNvSpPr txBox="1">
            <a:spLocks noChangeArrowheads="1"/>
          </p:cNvSpPr>
          <p:nvPr/>
        </p:nvSpPr>
        <p:spPr bwMode="auto">
          <a:xfrm>
            <a:off x="2652213" y="1730383"/>
            <a:ext cx="1066979" cy="563948"/>
          </a:xfrm>
          <a:prstGeom prst="rect">
            <a:avLst/>
          </a:prstGeom>
          <a:solidFill>
            <a:srgbClr val="00B0F0"/>
          </a:solidFill>
          <a:ln w="9525">
            <a:solidFill>
              <a:schemeClr val="tx1"/>
            </a:solidFill>
            <a:miter lim="800000"/>
            <a:headEnd/>
            <a:tailEnd/>
          </a:ln>
        </p:spPr>
        <p:txBody>
          <a:bodyPr wrap="square" anchor="ctr">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t>Determine system concept</a:t>
            </a:r>
          </a:p>
        </p:txBody>
      </p:sp>
      <p:sp>
        <p:nvSpPr>
          <p:cNvPr id="91140" name="TextBox 5"/>
          <p:cNvSpPr txBox="1">
            <a:spLocks noChangeArrowheads="1"/>
          </p:cNvSpPr>
          <p:nvPr/>
        </p:nvSpPr>
        <p:spPr bwMode="auto">
          <a:xfrm>
            <a:off x="3717901" y="1730383"/>
            <a:ext cx="931510" cy="563948"/>
          </a:xfrm>
          <a:prstGeom prst="rect">
            <a:avLst/>
          </a:prstGeom>
          <a:solidFill>
            <a:srgbClr val="FFC000"/>
          </a:solidFill>
          <a:ln w="9525">
            <a:solidFill>
              <a:schemeClr val="tx1"/>
            </a:solidFill>
            <a:miter lim="800000"/>
            <a:headEnd/>
            <a:tailEnd/>
          </a:ln>
        </p:spPr>
        <p:txBody>
          <a:bodyPr wrap="square" anchor="ctr">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t>Build prototype and test</a:t>
            </a:r>
          </a:p>
        </p:txBody>
      </p:sp>
      <p:sp>
        <p:nvSpPr>
          <p:cNvPr id="91141" name="TextBox 6"/>
          <p:cNvSpPr txBox="1">
            <a:spLocks noChangeArrowheads="1"/>
          </p:cNvSpPr>
          <p:nvPr/>
        </p:nvSpPr>
        <p:spPr bwMode="auto">
          <a:xfrm>
            <a:off x="4650702" y="1730383"/>
            <a:ext cx="941831" cy="563948"/>
          </a:xfrm>
          <a:prstGeom prst="rect">
            <a:avLst/>
          </a:prstGeom>
          <a:solidFill>
            <a:srgbClr val="FF0000"/>
          </a:solidFill>
          <a:ln w="9525">
            <a:solidFill>
              <a:schemeClr val="tx1"/>
            </a:solidFill>
            <a:miter lim="800000"/>
            <a:headEnd/>
            <a:tailEnd/>
          </a:ln>
        </p:spPr>
        <p:txBody>
          <a:bodyPr wrap="square" anchor="ctr">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endParaRPr lang="en-GB" sz="1050" dirty="0">
              <a:solidFill>
                <a:srgbClr val="FFFFFF"/>
              </a:solidFill>
            </a:endParaRPr>
          </a:p>
          <a:p>
            <a:pPr algn="ctr" eaLnBrk="1" hangingPunct="1"/>
            <a:r>
              <a:rPr lang="en-GB" sz="1050" dirty="0">
                <a:solidFill>
                  <a:srgbClr val="FFFFFF"/>
                </a:solidFill>
              </a:rPr>
              <a:t>Redesign</a:t>
            </a:r>
          </a:p>
          <a:p>
            <a:pPr algn="ctr" eaLnBrk="1" hangingPunct="1"/>
            <a:endParaRPr lang="en-GB" sz="1050" dirty="0">
              <a:solidFill>
                <a:srgbClr val="FFFFFF"/>
              </a:solidFill>
            </a:endParaRPr>
          </a:p>
        </p:txBody>
      </p:sp>
      <p:sp>
        <p:nvSpPr>
          <p:cNvPr id="91142" name="TextBox 7"/>
          <p:cNvSpPr txBox="1">
            <a:spLocks noChangeArrowheads="1"/>
          </p:cNvSpPr>
          <p:nvPr/>
        </p:nvSpPr>
        <p:spPr bwMode="auto">
          <a:xfrm>
            <a:off x="5582026" y="1730383"/>
            <a:ext cx="931510" cy="563948"/>
          </a:xfrm>
          <a:prstGeom prst="rect">
            <a:avLst/>
          </a:prstGeom>
          <a:solidFill>
            <a:srgbClr val="FFC000"/>
          </a:solidFill>
          <a:ln w="9525">
            <a:solidFill>
              <a:schemeClr val="tx1"/>
            </a:solidFill>
            <a:miter lim="800000"/>
            <a:headEnd/>
            <a:tailEnd/>
          </a:ln>
        </p:spPr>
        <p:txBody>
          <a:bodyPr wrap="square" anchor="ctr">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t>Build prototype and test</a:t>
            </a:r>
          </a:p>
        </p:txBody>
      </p:sp>
      <p:sp>
        <p:nvSpPr>
          <p:cNvPr id="91143" name="TextBox 8"/>
          <p:cNvSpPr txBox="1">
            <a:spLocks noChangeArrowheads="1"/>
          </p:cNvSpPr>
          <p:nvPr/>
        </p:nvSpPr>
        <p:spPr bwMode="auto">
          <a:xfrm>
            <a:off x="6525332" y="1730383"/>
            <a:ext cx="1524993" cy="564770"/>
          </a:xfrm>
          <a:prstGeom prst="rect">
            <a:avLst/>
          </a:prstGeom>
          <a:solidFill>
            <a:srgbClr val="FFC000"/>
          </a:solidFill>
          <a:ln w="9525">
            <a:solidFill>
              <a:schemeClr val="tx1"/>
            </a:solidFill>
            <a:miter lim="800000"/>
            <a:headEnd/>
            <a:tailEnd/>
          </a:ln>
        </p:spPr>
        <p:txBody>
          <a:bodyPr wrap="none" anchor="ctr">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endParaRPr lang="en-GB" sz="1050"/>
          </a:p>
          <a:p>
            <a:pPr algn="ctr" eaLnBrk="1" hangingPunct="1"/>
            <a:r>
              <a:rPr lang="en-GB" sz="1050"/>
              <a:t>Realise/Produce</a:t>
            </a:r>
          </a:p>
          <a:p>
            <a:pPr algn="ctr" eaLnBrk="1" hangingPunct="1"/>
            <a:endParaRPr lang="en-GB" sz="1050"/>
          </a:p>
        </p:txBody>
      </p:sp>
      <p:sp>
        <p:nvSpPr>
          <p:cNvPr id="91149" name="TextBox 14"/>
          <p:cNvSpPr txBox="1">
            <a:spLocks noChangeArrowheads="1"/>
          </p:cNvSpPr>
          <p:nvPr/>
        </p:nvSpPr>
        <p:spPr bwMode="auto">
          <a:xfrm>
            <a:off x="1242773" y="1410017"/>
            <a:ext cx="5994013" cy="3000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350"/>
              <a:t>The Traditional approach appears </a:t>
            </a:r>
            <a:r>
              <a:rPr lang="ja-JP" altLang="en-GB" sz="1350"/>
              <a:t>“</a:t>
            </a:r>
            <a:r>
              <a:rPr lang="en-GB" altLang="ja-JP" sz="1350"/>
              <a:t>better</a:t>
            </a:r>
            <a:r>
              <a:rPr lang="ja-JP" altLang="en-GB" sz="1350"/>
              <a:t>”</a:t>
            </a:r>
            <a:r>
              <a:rPr lang="en-GB" altLang="ja-JP" sz="1350"/>
              <a:t> we have an answer quickly BUT!</a:t>
            </a:r>
            <a:endParaRPr lang="en-GB" sz="1350"/>
          </a:p>
        </p:txBody>
      </p:sp>
      <p:sp>
        <p:nvSpPr>
          <p:cNvPr id="91152" name="TextBox 17"/>
          <p:cNvSpPr txBox="1">
            <a:spLocks noChangeArrowheads="1"/>
          </p:cNvSpPr>
          <p:nvPr/>
        </p:nvSpPr>
        <p:spPr bwMode="auto">
          <a:xfrm>
            <a:off x="2032025" y="4262339"/>
            <a:ext cx="1588897" cy="4156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2101"/>
              <a:t>Remember </a:t>
            </a:r>
          </a:p>
        </p:txBody>
      </p:sp>
      <p:sp>
        <p:nvSpPr>
          <p:cNvPr id="19" name="Text Box 3"/>
          <p:cNvSpPr txBox="1">
            <a:spLocks noChangeArrowheads="1"/>
          </p:cNvSpPr>
          <p:nvPr/>
        </p:nvSpPr>
        <p:spPr bwMode="gray">
          <a:xfrm>
            <a:off x="4572000" y="4304749"/>
            <a:ext cx="3638952" cy="1480837"/>
          </a:xfrm>
          <a:prstGeom prst="rect">
            <a:avLst/>
          </a:prstGeom>
          <a:solidFill>
            <a:srgbClr val="800000"/>
          </a:solidFill>
          <a:ln>
            <a:noFill/>
          </a:ln>
          <a:scene3d>
            <a:camera prst="orthographicFront"/>
            <a:lightRig rig="threePt" dir="t"/>
          </a:scene3d>
          <a:sp3d>
            <a:bevelT/>
          </a:sp3d>
          <a:extLst/>
        </p:spPr>
        <p:txBody>
          <a:bodyPr lIns="67518" tIns="32408" rIns="67518" bIns="32408"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defRPr/>
            </a:pPr>
            <a:r>
              <a:rPr lang="en-GB" sz="2401" b="1" dirty="0">
                <a:solidFill>
                  <a:srgbClr val="FFFFFF"/>
                </a:solidFill>
              </a:rPr>
              <a:t>Thinking Functionally is the Pre-work  that will reduce the Rework</a:t>
            </a:r>
          </a:p>
        </p:txBody>
      </p:sp>
      <p:pic>
        <p:nvPicPr>
          <p:cNvPr id="2" name="Picture 1"/>
          <p:cNvPicPr>
            <a:picLocks noChangeAspect="1"/>
          </p:cNvPicPr>
          <p:nvPr/>
        </p:nvPicPr>
        <p:blipFill>
          <a:blip r:embed="rId3"/>
          <a:stretch>
            <a:fillRect/>
          </a:stretch>
        </p:blipFill>
        <p:spPr>
          <a:xfrm>
            <a:off x="1269140" y="4315056"/>
            <a:ext cx="2755825" cy="1438972"/>
          </a:xfrm>
          <a:prstGeom prst="rect">
            <a:avLst/>
          </a:prstGeom>
        </p:spPr>
      </p:pic>
      <p:grpSp>
        <p:nvGrpSpPr>
          <p:cNvPr id="4" name="Group 3"/>
          <p:cNvGrpSpPr/>
          <p:nvPr/>
        </p:nvGrpSpPr>
        <p:grpSpPr>
          <a:xfrm>
            <a:off x="1129801" y="2326157"/>
            <a:ext cx="7094730" cy="878471"/>
            <a:chOff x="336550" y="1958926"/>
            <a:chExt cx="8729701" cy="1170990"/>
          </a:xfrm>
        </p:grpSpPr>
        <p:sp>
          <p:nvSpPr>
            <p:cNvPr id="91144" name="TextBox 9"/>
            <p:cNvSpPr txBox="1">
              <a:spLocks noChangeArrowheads="1"/>
            </p:cNvSpPr>
            <p:nvPr/>
          </p:nvSpPr>
          <p:spPr bwMode="auto">
            <a:xfrm>
              <a:off x="336550" y="2353313"/>
              <a:ext cx="1828800" cy="774338"/>
            </a:xfrm>
            <a:prstGeom prst="rect">
              <a:avLst/>
            </a:prstGeom>
            <a:solidFill>
              <a:srgbClr val="FFC000"/>
            </a:solidFill>
            <a:ln w="9525">
              <a:solidFill>
                <a:schemeClr val="tx1"/>
              </a:solidFill>
              <a:miter lim="800000"/>
              <a:headEnd/>
              <a:tailEnd/>
            </a:ln>
          </p:spPr>
          <p:txBody>
            <a:bodyPr wrap="square">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t>Elicit and gather stakeholder requirements</a:t>
              </a:r>
            </a:p>
          </p:txBody>
        </p:sp>
        <p:sp>
          <p:nvSpPr>
            <p:cNvPr id="91145" name="TextBox 10"/>
            <p:cNvSpPr txBox="1">
              <a:spLocks noChangeArrowheads="1"/>
            </p:cNvSpPr>
            <p:nvPr/>
          </p:nvSpPr>
          <p:spPr bwMode="auto">
            <a:xfrm>
              <a:off x="3603625" y="2353314"/>
              <a:ext cx="1314450" cy="776602"/>
            </a:xfrm>
            <a:prstGeom prst="rect">
              <a:avLst/>
            </a:prstGeom>
            <a:solidFill>
              <a:srgbClr val="00B0F0"/>
            </a:solidFill>
            <a:ln w="9525">
              <a:solidFill>
                <a:schemeClr val="tx1"/>
              </a:solidFill>
              <a:miter lim="800000"/>
              <a:headEnd/>
              <a:tailEnd/>
            </a:ln>
          </p:spPr>
          <p:txBody>
            <a:bodyPr wrap="square" anchor="ctr">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t>Determine system concept</a:t>
              </a:r>
            </a:p>
          </p:txBody>
        </p:sp>
        <p:sp>
          <p:nvSpPr>
            <p:cNvPr id="91146" name="TextBox 11"/>
            <p:cNvSpPr txBox="1">
              <a:spLocks noChangeArrowheads="1"/>
            </p:cNvSpPr>
            <p:nvPr/>
          </p:nvSpPr>
          <p:spPr bwMode="auto">
            <a:xfrm>
              <a:off x="4889500" y="2353314"/>
              <a:ext cx="1146175" cy="776602"/>
            </a:xfrm>
            <a:prstGeom prst="rect">
              <a:avLst/>
            </a:prstGeom>
            <a:solidFill>
              <a:srgbClr val="FFC000"/>
            </a:solidFill>
            <a:ln w="9525">
              <a:solidFill>
                <a:schemeClr val="tx1"/>
              </a:solidFill>
              <a:miter lim="800000"/>
              <a:headEnd/>
              <a:tailEnd/>
            </a:ln>
          </p:spPr>
          <p:txBody>
            <a:bodyPr wrap="square">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t>Build prototype and test</a:t>
              </a:r>
            </a:p>
          </p:txBody>
        </p:sp>
        <p:sp>
          <p:nvSpPr>
            <p:cNvPr id="91147" name="TextBox 12"/>
            <p:cNvSpPr txBox="1">
              <a:spLocks noChangeArrowheads="1"/>
            </p:cNvSpPr>
            <p:nvPr/>
          </p:nvSpPr>
          <p:spPr bwMode="auto">
            <a:xfrm>
              <a:off x="6032500" y="2353314"/>
              <a:ext cx="1878013" cy="776602"/>
            </a:xfrm>
            <a:prstGeom prst="rect">
              <a:avLst/>
            </a:prstGeom>
            <a:solidFill>
              <a:srgbClr val="FFC000"/>
            </a:solidFill>
            <a:ln w="9525">
              <a:solidFill>
                <a:schemeClr val="tx1"/>
              </a:solidFill>
              <a:miter lim="800000"/>
              <a:headEnd/>
              <a:tailEnd/>
            </a:ln>
          </p:spPr>
          <p:txBody>
            <a:bodyPr wrap="square">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endParaRPr lang="en-GB" sz="1050" dirty="0"/>
            </a:p>
            <a:p>
              <a:pPr algn="ctr" eaLnBrk="1" hangingPunct="1"/>
              <a:r>
                <a:rPr lang="en-GB" sz="1050" dirty="0"/>
                <a:t>Realise/Produce</a:t>
              </a:r>
            </a:p>
            <a:p>
              <a:pPr algn="ctr" eaLnBrk="1" hangingPunct="1"/>
              <a:endParaRPr lang="en-GB" sz="1050" dirty="0"/>
            </a:p>
          </p:txBody>
        </p:sp>
        <p:sp>
          <p:nvSpPr>
            <p:cNvPr id="91148" name="TextBox 13"/>
            <p:cNvSpPr txBox="1">
              <a:spLocks noChangeArrowheads="1"/>
            </p:cNvSpPr>
            <p:nvPr/>
          </p:nvSpPr>
          <p:spPr bwMode="auto">
            <a:xfrm>
              <a:off x="2163763" y="2353314"/>
              <a:ext cx="1479550" cy="776602"/>
            </a:xfrm>
            <a:prstGeom prst="rect">
              <a:avLst/>
            </a:prstGeom>
            <a:solidFill>
              <a:srgbClr val="333399"/>
            </a:solidFill>
            <a:ln w="9525">
              <a:solidFill>
                <a:schemeClr val="tx1"/>
              </a:solidFill>
              <a:miter lim="800000"/>
              <a:headEnd/>
              <a:tailEnd/>
            </a:ln>
          </p:spPr>
          <p:txBody>
            <a:bodyPr wrap="square">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solidFill>
                    <a:srgbClr val="FFFFFF"/>
                  </a:solidFill>
                </a:rPr>
                <a:t>Determine System Functionality</a:t>
              </a:r>
            </a:p>
          </p:txBody>
        </p:sp>
        <p:sp>
          <p:nvSpPr>
            <p:cNvPr id="91150" name="TextBox 15"/>
            <p:cNvSpPr txBox="1">
              <a:spLocks noChangeArrowheads="1"/>
            </p:cNvSpPr>
            <p:nvPr/>
          </p:nvSpPr>
          <p:spPr bwMode="auto">
            <a:xfrm>
              <a:off x="540614" y="1958926"/>
              <a:ext cx="7221397" cy="4000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350" dirty="0"/>
                <a:t>The Systems Engineering approach is initially slower! But faster in the end</a:t>
              </a:r>
            </a:p>
          </p:txBody>
        </p:sp>
        <p:sp>
          <p:nvSpPr>
            <p:cNvPr id="3" name="TextBox 2"/>
            <p:cNvSpPr txBox="1"/>
            <p:nvPr/>
          </p:nvSpPr>
          <p:spPr>
            <a:xfrm>
              <a:off x="7869706" y="2528868"/>
              <a:ext cx="1196545" cy="400005"/>
            </a:xfrm>
            <a:prstGeom prst="rect">
              <a:avLst/>
            </a:prstGeom>
            <a:noFill/>
          </p:spPr>
          <p:txBody>
            <a:bodyPr wrap="none" rtlCol="0">
              <a:spAutoFit/>
            </a:bodyPr>
            <a:lstStyle/>
            <a:p>
              <a:r>
                <a:rPr lang="en-US" sz="1350" dirty="0"/>
                <a:t>1</a:t>
              </a:r>
              <a:r>
                <a:rPr lang="en-US" sz="1350" baseline="30000" dirty="0"/>
                <a:t>st</a:t>
              </a:r>
              <a:r>
                <a:rPr lang="en-US" sz="1350" dirty="0"/>
                <a:t> Attempt</a:t>
              </a:r>
            </a:p>
          </p:txBody>
        </p:sp>
      </p:grpSp>
      <p:grpSp>
        <p:nvGrpSpPr>
          <p:cNvPr id="5" name="Group 4"/>
          <p:cNvGrpSpPr/>
          <p:nvPr/>
        </p:nvGrpSpPr>
        <p:grpSpPr>
          <a:xfrm>
            <a:off x="1143069" y="3240181"/>
            <a:ext cx="6295840" cy="878468"/>
            <a:chOff x="352875" y="3177307"/>
            <a:chExt cx="7746709" cy="1170986"/>
          </a:xfrm>
        </p:grpSpPr>
        <p:sp>
          <p:nvSpPr>
            <p:cNvPr id="20" name="TextBox 9"/>
            <p:cNvSpPr txBox="1">
              <a:spLocks noChangeArrowheads="1"/>
            </p:cNvSpPr>
            <p:nvPr/>
          </p:nvSpPr>
          <p:spPr bwMode="auto">
            <a:xfrm>
              <a:off x="352875" y="3571690"/>
              <a:ext cx="1574863" cy="774338"/>
            </a:xfrm>
            <a:prstGeom prst="rect">
              <a:avLst/>
            </a:prstGeom>
            <a:solidFill>
              <a:srgbClr val="FFC000"/>
            </a:solidFill>
            <a:ln w="9525">
              <a:solidFill>
                <a:schemeClr val="tx1"/>
              </a:solidFill>
              <a:miter lim="800000"/>
              <a:headEnd/>
              <a:tailEnd/>
            </a:ln>
          </p:spPr>
          <p:txBody>
            <a:bodyPr wrap="square">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t>Elicit and gather stakeholder requirements</a:t>
              </a:r>
            </a:p>
          </p:txBody>
        </p:sp>
        <p:sp>
          <p:nvSpPr>
            <p:cNvPr id="21" name="TextBox 10"/>
            <p:cNvSpPr txBox="1">
              <a:spLocks noChangeArrowheads="1"/>
            </p:cNvSpPr>
            <p:nvPr/>
          </p:nvSpPr>
          <p:spPr bwMode="auto">
            <a:xfrm>
              <a:off x="3223063" y="3571691"/>
              <a:ext cx="1029302" cy="776602"/>
            </a:xfrm>
            <a:prstGeom prst="rect">
              <a:avLst/>
            </a:prstGeom>
            <a:solidFill>
              <a:srgbClr val="00B0F0"/>
            </a:solidFill>
            <a:ln w="9525">
              <a:solidFill>
                <a:schemeClr val="tx1"/>
              </a:solidFill>
              <a:miter lim="800000"/>
              <a:headEnd/>
              <a:tailEnd/>
            </a:ln>
          </p:spPr>
          <p:txBody>
            <a:bodyPr wrap="square">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t>Determine system concept</a:t>
              </a:r>
            </a:p>
          </p:txBody>
        </p:sp>
        <p:sp>
          <p:nvSpPr>
            <p:cNvPr id="22" name="TextBox 11"/>
            <p:cNvSpPr txBox="1">
              <a:spLocks noChangeArrowheads="1"/>
            </p:cNvSpPr>
            <p:nvPr/>
          </p:nvSpPr>
          <p:spPr bwMode="auto">
            <a:xfrm>
              <a:off x="4236787" y="3571691"/>
              <a:ext cx="1024805" cy="776602"/>
            </a:xfrm>
            <a:prstGeom prst="rect">
              <a:avLst/>
            </a:prstGeom>
            <a:solidFill>
              <a:srgbClr val="FFC000"/>
            </a:solidFill>
            <a:ln w="9525">
              <a:solidFill>
                <a:schemeClr val="tx1"/>
              </a:solidFill>
              <a:miter lim="800000"/>
              <a:headEnd/>
              <a:tailEnd/>
            </a:ln>
          </p:spPr>
          <p:txBody>
            <a:bodyPr wrap="square">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t>Build prototype and test</a:t>
              </a:r>
            </a:p>
          </p:txBody>
        </p:sp>
        <p:sp>
          <p:nvSpPr>
            <p:cNvPr id="23" name="TextBox 12"/>
            <p:cNvSpPr txBox="1">
              <a:spLocks noChangeArrowheads="1"/>
            </p:cNvSpPr>
            <p:nvPr/>
          </p:nvSpPr>
          <p:spPr bwMode="auto">
            <a:xfrm>
              <a:off x="5266389" y="3571691"/>
              <a:ext cx="1560071" cy="776602"/>
            </a:xfrm>
            <a:prstGeom prst="rect">
              <a:avLst/>
            </a:prstGeom>
            <a:solidFill>
              <a:srgbClr val="FFC000"/>
            </a:solidFill>
            <a:ln w="9525">
              <a:solidFill>
                <a:schemeClr val="tx1"/>
              </a:solidFill>
              <a:miter lim="800000"/>
              <a:headEnd/>
              <a:tailEnd/>
            </a:ln>
          </p:spPr>
          <p:txBody>
            <a:bodyPr wrap="square" anchor="ctr">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endParaRPr lang="en-GB" sz="1050" dirty="0"/>
            </a:p>
            <a:p>
              <a:pPr algn="ctr" eaLnBrk="1" hangingPunct="1"/>
              <a:r>
                <a:rPr lang="en-GB" sz="1050" dirty="0"/>
                <a:t>Realise/Produce</a:t>
              </a:r>
            </a:p>
            <a:p>
              <a:pPr algn="ctr" eaLnBrk="1" hangingPunct="1"/>
              <a:endParaRPr lang="en-GB" sz="1050" dirty="0"/>
            </a:p>
          </p:txBody>
        </p:sp>
        <p:sp>
          <p:nvSpPr>
            <p:cNvPr id="24" name="TextBox 13"/>
            <p:cNvSpPr txBox="1">
              <a:spLocks noChangeArrowheads="1"/>
            </p:cNvSpPr>
            <p:nvPr/>
          </p:nvSpPr>
          <p:spPr bwMode="auto">
            <a:xfrm>
              <a:off x="1927738" y="3571691"/>
              <a:ext cx="1304059" cy="776602"/>
            </a:xfrm>
            <a:prstGeom prst="rect">
              <a:avLst/>
            </a:prstGeom>
            <a:solidFill>
              <a:srgbClr val="333399"/>
            </a:solidFill>
            <a:ln w="9525">
              <a:solidFill>
                <a:schemeClr val="tx1"/>
              </a:solidFill>
              <a:miter lim="800000"/>
              <a:headEnd/>
              <a:tailEnd/>
            </a:ln>
          </p:spPr>
          <p:txBody>
            <a:bodyPr wrap="square">
              <a:no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050" dirty="0">
                  <a:solidFill>
                    <a:srgbClr val="FFFFFF"/>
                  </a:solidFill>
                </a:rPr>
                <a:t>Determine System Functionality</a:t>
              </a:r>
            </a:p>
          </p:txBody>
        </p:sp>
        <p:sp>
          <p:nvSpPr>
            <p:cNvPr id="25" name="TextBox 15"/>
            <p:cNvSpPr txBox="1">
              <a:spLocks noChangeArrowheads="1"/>
            </p:cNvSpPr>
            <p:nvPr/>
          </p:nvSpPr>
          <p:spPr bwMode="auto">
            <a:xfrm>
              <a:off x="439422" y="3177307"/>
              <a:ext cx="3079332" cy="4000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350" dirty="0"/>
                <a:t>And it gets quicker every time!</a:t>
              </a:r>
            </a:p>
          </p:txBody>
        </p:sp>
        <p:sp>
          <p:nvSpPr>
            <p:cNvPr id="27" name="TextBox 26"/>
            <p:cNvSpPr txBox="1"/>
            <p:nvPr/>
          </p:nvSpPr>
          <p:spPr>
            <a:xfrm>
              <a:off x="6854124" y="3747249"/>
              <a:ext cx="1245460" cy="400005"/>
            </a:xfrm>
            <a:prstGeom prst="rect">
              <a:avLst/>
            </a:prstGeom>
            <a:noFill/>
          </p:spPr>
          <p:txBody>
            <a:bodyPr wrap="none" rtlCol="0">
              <a:spAutoFit/>
            </a:bodyPr>
            <a:lstStyle/>
            <a:p>
              <a:r>
                <a:rPr lang="en-US" sz="1350" dirty="0"/>
                <a:t>2</a:t>
              </a:r>
              <a:r>
                <a:rPr lang="en-US" sz="1350" baseline="30000" dirty="0"/>
                <a:t>nd</a:t>
              </a:r>
              <a:r>
                <a:rPr lang="en-US" sz="1350" dirty="0"/>
                <a:t> Attempt</a:t>
              </a:r>
            </a:p>
          </p:txBody>
        </p:sp>
      </p:grpSp>
    </p:spTree>
    <p:extLst>
      <p:ext uri="{BB962C8B-B14F-4D97-AF65-F5344CB8AC3E}">
        <p14:creationId xmlns:p14="http://schemas.microsoft.com/office/powerpoint/2010/main" val="210831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3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115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52" grpId="0"/>
      <p:bldP spid="1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4"/>
          <p:cNvSpPr>
            <a:spLocks noGrp="1"/>
          </p:cNvSpPr>
          <p:nvPr>
            <p:ph type="title"/>
          </p:nvPr>
        </p:nvSpPr>
        <p:spPr/>
        <p:txBody>
          <a:bodyPr/>
          <a:lstStyle/>
          <a:p>
            <a:r>
              <a:rPr lang="en-US" sz="2701"/>
              <a:t>The Cost of Not Fully Understanding Where You are Going! </a:t>
            </a:r>
          </a:p>
        </p:txBody>
      </p:sp>
      <p:sp>
        <p:nvSpPr>
          <p:cNvPr id="6" name="Rectangle 26"/>
          <p:cNvSpPr>
            <a:spLocks noChangeArrowheads="1"/>
          </p:cNvSpPr>
          <p:nvPr/>
        </p:nvSpPr>
        <p:spPr bwMode="auto">
          <a:xfrm>
            <a:off x="1362034" y="1866493"/>
            <a:ext cx="6409613" cy="3439421"/>
          </a:xfrm>
          <a:prstGeom prst="rect">
            <a:avLst/>
          </a:prstGeom>
          <a:solidFill>
            <a:schemeClr val="accent6">
              <a:lumMod val="20000"/>
              <a:lumOff val="80000"/>
            </a:schemeClr>
          </a:solidFill>
          <a:ln w="9525">
            <a:solidFill>
              <a:schemeClr val="tx1"/>
            </a:solidFill>
            <a:miter lim="800000"/>
            <a:headEnd/>
            <a:tailEnd/>
          </a:ln>
          <a:effectLst/>
        </p:spPr>
        <p:txBody>
          <a:bodyPr wrap="none" anchor="ctr"/>
          <a:lstStyle/>
          <a:p>
            <a:pPr>
              <a:defRPr/>
            </a:pPr>
            <a:endParaRPr lang="en-GB" sz="1350">
              <a:latin typeface="Arial" pitchFamily="34" charset="0"/>
            </a:endParaRPr>
          </a:p>
        </p:txBody>
      </p:sp>
      <p:sp>
        <p:nvSpPr>
          <p:cNvPr id="119812" name="Line 16"/>
          <p:cNvSpPr>
            <a:spLocks noChangeShapeType="1"/>
          </p:cNvSpPr>
          <p:nvPr/>
        </p:nvSpPr>
        <p:spPr bwMode="auto">
          <a:xfrm>
            <a:off x="2094855" y="2018933"/>
            <a:ext cx="0" cy="2791552"/>
          </a:xfrm>
          <a:prstGeom prst="line">
            <a:avLst/>
          </a:prstGeom>
          <a:noFill/>
          <a:ln w="9525">
            <a:solidFill>
              <a:schemeClr val="tx1"/>
            </a:solidFill>
            <a:round/>
            <a:headEnd/>
            <a:tailEnd/>
          </a:ln>
        </p:spPr>
        <p:txBody>
          <a:bodyPr wrap="none" anchor="ctr"/>
          <a:lstStyle/>
          <a:p>
            <a:endParaRPr lang="en-GB" sz="1350"/>
          </a:p>
        </p:txBody>
      </p:sp>
      <p:sp>
        <p:nvSpPr>
          <p:cNvPr id="119813" name="Line 17"/>
          <p:cNvSpPr>
            <a:spLocks noChangeShapeType="1"/>
          </p:cNvSpPr>
          <p:nvPr/>
        </p:nvSpPr>
        <p:spPr bwMode="auto">
          <a:xfrm>
            <a:off x="2094855" y="4810485"/>
            <a:ext cx="5191684" cy="0"/>
          </a:xfrm>
          <a:prstGeom prst="line">
            <a:avLst/>
          </a:prstGeom>
          <a:noFill/>
          <a:ln w="9525">
            <a:solidFill>
              <a:schemeClr val="tx1"/>
            </a:solidFill>
            <a:round/>
            <a:headEnd/>
            <a:tailEnd/>
          </a:ln>
        </p:spPr>
        <p:txBody>
          <a:bodyPr wrap="none" anchor="ctr"/>
          <a:lstStyle/>
          <a:p>
            <a:endParaRPr lang="en-GB" sz="1350"/>
          </a:p>
        </p:txBody>
      </p:sp>
      <p:sp>
        <p:nvSpPr>
          <p:cNvPr id="119814" name="Text Box 19"/>
          <p:cNvSpPr txBox="1">
            <a:spLocks noChangeArrowheads="1"/>
          </p:cNvSpPr>
          <p:nvPr/>
        </p:nvSpPr>
        <p:spPr bwMode="auto">
          <a:xfrm>
            <a:off x="2030353" y="4827158"/>
            <a:ext cx="4219425" cy="461665"/>
          </a:xfrm>
          <a:prstGeom prst="rect">
            <a:avLst/>
          </a:prstGeom>
          <a:noFill/>
          <a:ln w="9525">
            <a:noFill/>
            <a:miter lim="800000"/>
            <a:headEnd/>
            <a:tailEnd/>
          </a:ln>
        </p:spPr>
        <p:txBody>
          <a:bodyPr wrap="none">
            <a:spAutoFit/>
          </a:bodyPr>
          <a:lstStyle/>
          <a:p>
            <a:r>
              <a:rPr lang="en-GB" sz="1200" b="1" dirty="0"/>
              <a:t>0                    5                    10                    15                    20</a:t>
            </a:r>
            <a:r>
              <a:rPr lang="en-GB" sz="1200" dirty="0"/>
              <a:t>                </a:t>
            </a:r>
          </a:p>
          <a:p>
            <a:r>
              <a:rPr lang="en-GB" sz="1200" dirty="0"/>
              <a:t>	</a:t>
            </a:r>
            <a:r>
              <a:rPr lang="en-GB" sz="1050" dirty="0"/>
              <a:t>Percentage of Development Cost spent on Requirements</a:t>
            </a:r>
            <a:endParaRPr lang="en-GB" sz="1200" dirty="0"/>
          </a:p>
        </p:txBody>
      </p:sp>
      <p:sp>
        <p:nvSpPr>
          <p:cNvPr id="119815" name="Text Box 21"/>
          <p:cNvSpPr txBox="1">
            <a:spLocks noChangeArrowheads="1"/>
          </p:cNvSpPr>
          <p:nvPr/>
        </p:nvSpPr>
        <p:spPr bwMode="auto">
          <a:xfrm>
            <a:off x="1761994" y="2178518"/>
            <a:ext cx="396086" cy="2562240"/>
          </a:xfrm>
          <a:prstGeom prst="rect">
            <a:avLst/>
          </a:prstGeom>
          <a:noFill/>
          <a:ln w="9525">
            <a:noFill/>
            <a:miter lim="800000"/>
            <a:headEnd/>
            <a:tailEnd/>
          </a:ln>
        </p:spPr>
        <p:txBody>
          <a:bodyPr>
            <a:spAutoFit/>
          </a:bodyPr>
          <a:lstStyle/>
          <a:p>
            <a:r>
              <a:rPr lang="en-GB" sz="1050" b="1"/>
              <a:t>200</a:t>
            </a:r>
          </a:p>
          <a:p>
            <a:endParaRPr lang="en-GB" sz="900" b="1"/>
          </a:p>
          <a:p>
            <a:endParaRPr lang="en-GB" sz="900" b="1"/>
          </a:p>
          <a:p>
            <a:endParaRPr lang="en-GB" sz="900" b="1"/>
          </a:p>
          <a:p>
            <a:r>
              <a:rPr lang="en-GB" sz="1050" b="1"/>
              <a:t>150</a:t>
            </a:r>
          </a:p>
          <a:p>
            <a:endParaRPr lang="en-GB" sz="900" b="1"/>
          </a:p>
          <a:p>
            <a:endParaRPr lang="en-GB" sz="900" b="1"/>
          </a:p>
          <a:p>
            <a:endParaRPr lang="en-GB" sz="900" b="1"/>
          </a:p>
          <a:p>
            <a:r>
              <a:rPr lang="en-GB" sz="1050" b="1"/>
              <a:t>100</a:t>
            </a:r>
          </a:p>
          <a:p>
            <a:endParaRPr lang="en-GB" sz="900" b="1"/>
          </a:p>
          <a:p>
            <a:endParaRPr lang="en-GB" sz="900" b="1"/>
          </a:p>
          <a:p>
            <a:endParaRPr lang="en-GB" sz="900" b="1"/>
          </a:p>
          <a:p>
            <a:r>
              <a:rPr lang="en-GB" sz="1050" b="1"/>
              <a:t>50</a:t>
            </a:r>
          </a:p>
          <a:p>
            <a:endParaRPr lang="en-GB" sz="900" b="1"/>
          </a:p>
          <a:p>
            <a:endParaRPr lang="en-GB" sz="900" b="1"/>
          </a:p>
          <a:p>
            <a:endParaRPr lang="en-GB" sz="900" b="1"/>
          </a:p>
          <a:p>
            <a:r>
              <a:rPr lang="en-GB" sz="1050" b="1"/>
              <a:t>0</a:t>
            </a:r>
          </a:p>
        </p:txBody>
      </p:sp>
      <p:sp>
        <p:nvSpPr>
          <p:cNvPr id="119816" name="Text Box 22"/>
          <p:cNvSpPr txBox="1">
            <a:spLocks noChangeArrowheads="1"/>
          </p:cNvSpPr>
          <p:nvPr/>
        </p:nvSpPr>
        <p:spPr bwMode="auto">
          <a:xfrm rot="-5400000">
            <a:off x="717420" y="3337777"/>
            <a:ext cx="1699504" cy="253916"/>
          </a:xfrm>
          <a:prstGeom prst="rect">
            <a:avLst/>
          </a:prstGeom>
          <a:noFill/>
          <a:ln w="9525">
            <a:noFill/>
            <a:miter lim="800000"/>
            <a:headEnd/>
            <a:tailEnd/>
          </a:ln>
        </p:spPr>
        <p:txBody>
          <a:bodyPr wrap="none">
            <a:spAutoFit/>
          </a:bodyPr>
          <a:lstStyle/>
          <a:p>
            <a:r>
              <a:rPr lang="en-GB" sz="1050"/>
              <a:t>Percentage of Cost Overrun</a:t>
            </a:r>
          </a:p>
        </p:txBody>
      </p:sp>
      <p:sp>
        <p:nvSpPr>
          <p:cNvPr id="119817" name="Freeform 24"/>
          <p:cNvSpPr>
            <a:spLocks/>
          </p:cNvSpPr>
          <p:nvPr/>
        </p:nvSpPr>
        <p:spPr bwMode="auto">
          <a:xfrm>
            <a:off x="2383855" y="2209482"/>
            <a:ext cx="4820112" cy="2467618"/>
          </a:xfrm>
          <a:custGeom>
            <a:avLst/>
            <a:gdLst>
              <a:gd name="T0" fmla="*/ 2147483647 w 3736"/>
              <a:gd name="T1" fmla="*/ 2147483647 h 2072"/>
              <a:gd name="T2" fmla="*/ 2147483647 w 3736"/>
              <a:gd name="T3" fmla="*/ 2147483647 h 2072"/>
              <a:gd name="T4" fmla="*/ 2147483647 w 3736"/>
              <a:gd name="T5" fmla="*/ 2147483647 h 2072"/>
              <a:gd name="T6" fmla="*/ 2147483647 w 3736"/>
              <a:gd name="T7" fmla="*/ 2147483647 h 2072"/>
              <a:gd name="T8" fmla="*/ 2147483647 w 3736"/>
              <a:gd name="T9" fmla="*/ 2147483647 h 2072"/>
              <a:gd name="T10" fmla="*/ 0 w 3736"/>
              <a:gd name="T11" fmla="*/ 0 h 2072"/>
              <a:gd name="T12" fmla="*/ 0 60000 65536"/>
              <a:gd name="T13" fmla="*/ 0 60000 65536"/>
              <a:gd name="T14" fmla="*/ 0 60000 65536"/>
              <a:gd name="T15" fmla="*/ 0 60000 65536"/>
              <a:gd name="T16" fmla="*/ 0 60000 65536"/>
              <a:gd name="T17" fmla="*/ 0 60000 65536"/>
              <a:gd name="T18" fmla="*/ 0 w 3736"/>
              <a:gd name="T19" fmla="*/ 0 h 2072"/>
              <a:gd name="T20" fmla="*/ 3736 w 3736"/>
              <a:gd name="T21" fmla="*/ 2072 h 2072"/>
            </a:gdLst>
            <a:ahLst/>
            <a:cxnLst>
              <a:cxn ang="T12">
                <a:pos x="T0" y="T1"/>
              </a:cxn>
              <a:cxn ang="T13">
                <a:pos x="T2" y="T3"/>
              </a:cxn>
              <a:cxn ang="T14">
                <a:pos x="T4" y="T5"/>
              </a:cxn>
              <a:cxn ang="T15">
                <a:pos x="T6" y="T7"/>
              </a:cxn>
              <a:cxn ang="T16">
                <a:pos x="T8" y="T9"/>
              </a:cxn>
              <a:cxn ang="T17">
                <a:pos x="T10" y="T11"/>
              </a:cxn>
            </a:cxnLst>
            <a:rect l="T18" t="T19" r="T20" b="T21"/>
            <a:pathLst>
              <a:path w="3736" h="2072">
                <a:moveTo>
                  <a:pt x="3736" y="2072"/>
                </a:moveTo>
                <a:lnTo>
                  <a:pt x="2144" y="2000"/>
                </a:lnTo>
                <a:lnTo>
                  <a:pt x="1208" y="1616"/>
                </a:lnTo>
                <a:lnTo>
                  <a:pt x="680" y="1176"/>
                </a:lnTo>
                <a:lnTo>
                  <a:pt x="216" y="560"/>
                </a:lnTo>
                <a:lnTo>
                  <a:pt x="0" y="0"/>
                </a:lnTo>
              </a:path>
            </a:pathLst>
          </a:custGeom>
          <a:noFill/>
          <a:ln w="9525">
            <a:solidFill>
              <a:schemeClr val="tx1"/>
            </a:solidFill>
            <a:round/>
            <a:headEnd/>
            <a:tailEnd/>
          </a:ln>
        </p:spPr>
        <p:txBody>
          <a:bodyPr wrap="none" anchor="ctr"/>
          <a:lstStyle/>
          <a:p>
            <a:endParaRPr lang="en-GB" sz="1350"/>
          </a:p>
        </p:txBody>
      </p:sp>
      <p:sp>
        <p:nvSpPr>
          <p:cNvPr id="119818" name="Text Box 25"/>
          <p:cNvSpPr txBox="1">
            <a:spLocks noChangeArrowheads="1"/>
          </p:cNvSpPr>
          <p:nvPr/>
        </p:nvSpPr>
        <p:spPr bwMode="auto">
          <a:xfrm>
            <a:off x="1297524" y="5398816"/>
            <a:ext cx="3910045" cy="369332"/>
          </a:xfrm>
          <a:prstGeom prst="rect">
            <a:avLst/>
          </a:prstGeom>
          <a:noFill/>
          <a:ln w="9525">
            <a:noFill/>
            <a:miter lim="800000"/>
            <a:headEnd/>
            <a:tailEnd/>
          </a:ln>
        </p:spPr>
        <p:txBody>
          <a:bodyPr wrap="none">
            <a:spAutoFit/>
          </a:bodyPr>
          <a:lstStyle/>
          <a:p>
            <a:r>
              <a:rPr lang="en-GB" sz="900"/>
              <a:t>Adapted from: Hooks, Managing Requirements, 1994 - Figure 1</a:t>
            </a:r>
          </a:p>
          <a:p>
            <a:r>
              <a:rPr lang="en-GB" sz="900"/>
              <a:t>and Young, </a:t>
            </a:r>
            <a:r>
              <a:rPr lang="en-GB" sz="900" i="1"/>
              <a:t>Effective Requirements Practices</a:t>
            </a:r>
            <a:r>
              <a:rPr lang="en-GB" sz="900"/>
              <a:t>, Addison-Wesley, 2001 - Figure 4-1</a:t>
            </a:r>
          </a:p>
        </p:txBody>
      </p:sp>
    </p:spTree>
    <p:extLst>
      <p:ext uri="{BB962C8B-B14F-4D97-AF65-F5344CB8AC3E}">
        <p14:creationId xmlns:p14="http://schemas.microsoft.com/office/powerpoint/2010/main" val="11306207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303628" y="2464161"/>
            <a:ext cx="1390483" cy="1838203"/>
            <a:chOff x="1576205" y="2260029"/>
            <a:chExt cx="1853495" cy="2450299"/>
          </a:xfrm>
        </p:grpSpPr>
        <p:sp>
          <p:nvSpPr>
            <p:cNvPr id="44" name="Rectangle 43"/>
            <p:cNvSpPr/>
            <p:nvPr/>
          </p:nvSpPr>
          <p:spPr>
            <a:xfrm>
              <a:off x="1576205" y="2265191"/>
              <a:ext cx="1853495" cy="244513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965" dirty="0">
                <a:latin typeface="GE Inspira" panose="020F0603030400020203" pitchFamily="34" charset="0"/>
              </a:endParaRPr>
            </a:p>
          </p:txBody>
        </p:sp>
        <p:sp>
          <p:nvSpPr>
            <p:cNvPr id="66" name="TextBox 65"/>
            <p:cNvSpPr txBox="1"/>
            <p:nvPr/>
          </p:nvSpPr>
          <p:spPr>
            <a:xfrm>
              <a:off x="1598872" y="2260029"/>
              <a:ext cx="491888" cy="369236"/>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1200" dirty="0">
                  <a:latin typeface="GE Inspira" panose="020F0603030400020203" pitchFamily="34" charset="0"/>
                </a:rPr>
                <a:t>Do</a:t>
              </a:r>
            </a:p>
          </p:txBody>
        </p:sp>
      </p:grpSp>
      <p:sp>
        <p:nvSpPr>
          <p:cNvPr id="80" name="Rectangle 79"/>
          <p:cNvSpPr/>
          <p:nvPr/>
        </p:nvSpPr>
        <p:spPr>
          <a:xfrm>
            <a:off x="3883452" y="2466099"/>
            <a:ext cx="2324172" cy="183433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965" dirty="0">
              <a:latin typeface="GE Inspira" panose="020F0603030400020203" pitchFamily="34" charset="0"/>
            </a:endParaRPr>
          </a:p>
        </p:txBody>
      </p:sp>
      <p:sp>
        <p:nvSpPr>
          <p:cNvPr id="13314" name="Title 1"/>
          <p:cNvSpPr>
            <a:spLocks noGrp="1"/>
          </p:cNvSpPr>
          <p:nvPr>
            <p:ph type="title"/>
          </p:nvPr>
        </p:nvSpPr>
        <p:spPr/>
        <p:txBody>
          <a:bodyPr>
            <a:normAutofit/>
          </a:bodyPr>
          <a:lstStyle/>
          <a:p>
            <a:r>
              <a:rPr lang="en-US" sz="2401" dirty="0">
                <a:latin typeface="GE Inspira" panose="020F0603030400020203" pitchFamily="34" charset="0"/>
                <a:ea typeface="GE Inspira Pitch Regular" charset="0"/>
                <a:cs typeface="GE Inspira Pitch Regular" charset="0"/>
              </a:rPr>
              <a:t>Systems Engineering uses a Systems Approach to System Design </a:t>
            </a:r>
          </a:p>
        </p:txBody>
      </p:sp>
      <p:pic>
        <p:nvPicPr>
          <p:cNvPr id="45" name="Picture 44"/>
          <p:cNvPicPr>
            <a:picLocks noChangeAspect="1"/>
          </p:cNvPicPr>
          <p:nvPr/>
        </p:nvPicPr>
        <p:blipFill>
          <a:blip r:embed="rId3" cstate="email">
            <a:alphaModFix amt="40000"/>
            <a:extLst>
              <a:ext uri="{28A0092B-C50C-407E-A947-70E740481C1C}">
                <a14:useLocalDpi xmlns:a14="http://schemas.microsoft.com/office/drawing/2010/main"/>
              </a:ext>
            </a:extLst>
          </a:blip>
          <a:stretch>
            <a:fillRect/>
          </a:stretch>
        </p:blipFill>
        <p:spPr>
          <a:xfrm>
            <a:off x="4110218" y="2517548"/>
            <a:ext cx="1939884" cy="1430720"/>
          </a:xfrm>
          <a:prstGeom prst="rect">
            <a:avLst/>
          </a:prstGeom>
        </p:spPr>
      </p:pic>
      <p:sp>
        <p:nvSpPr>
          <p:cNvPr id="46" name="Text Box 10"/>
          <p:cNvSpPr txBox="1">
            <a:spLocks noChangeArrowheads="1"/>
          </p:cNvSpPr>
          <p:nvPr/>
        </p:nvSpPr>
        <p:spPr bwMode="gray">
          <a:xfrm>
            <a:off x="1242775" y="2943006"/>
            <a:ext cx="686377" cy="313251"/>
          </a:xfrm>
          <a:prstGeom prst="rect">
            <a:avLst/>
          </a:prstGeom>
          <a:noFill/>
          <a:ln w="9525">
            <a:noFill/>
            <a:miter lim="800000"/>
            <a:headEnd/>
            <a:tailEnd/>
          </a:ln>
        </p:spPr>
        <p:txBody>
          <a:bodyPr wrap="square" lIns="48981" tIns="24491" rIns="48981" bIns="24491">
            <a:spAutoFit/>
          </a:bodyPr>
          <a:lstStyle/>
          <a:p>
            <a:pPr algn="ctr"/>
            <a:r>
              <a:rPr lang="en-US" sz="857" dirty="0">
                <a:solidFill>
                  <a:srgbClr val="000000"/>
                </a:solidFill>
                <a:latin typeface="GE Inspira" panose="020F0603030400020203" pitchFamily="34" charset="0"/>
              </a:rPr>
              <a:t>SYSTEM PROBLEM</a:t>
            </a:r>
          </a:p>
        </p:txBody>
      </p:sp>
      <p:sp>
        <p:nvSpPr>
          <p:cNvPr id="47" name="Text Box 12"/>
          <p:cNvSpPr txBox="1">
            <a:spLocks noChangeArrowheads="1"/>
          </p:cNvSpPr>
          <p:nvPr/>
        </p:nvSpPr>
        <p:spPr bwMode="gray">
          <a:xfrm>
            <a:off x="2673413" y="2899662"/>
            <a:ext cx="756151" cy="313251"/>
          </a:xfrm>
          <a:prstGeom prst="rect">
            <a:avLst/>
          </a:prstGeom>
          <a:noFill/>
          <a:ln w="9525">
            <a:noFill/>
            <a:miter lim="800000"/>
            <a:headEnd/>
            <a:tailEnd/>
          </a:ln>
        </p:spPr>
        <p:txBody>
          <a:bodyPr wrap="none" lIns="48981" tIns="24491" rIns="48981" bIns="24491">
            <a:spAutoFit/>
          </a:bodyPr>
          <a:lstStyle/>
          <a:p>
            <a:pPr algn="ctr"/>
            <a:r>
              <a:rPr lang="en-US" sz="857" dirty="0">
                <a:solidFill>
                  <a:srgbClr val="000000"/>
                </a:solidFill>
                <a:latin typeface="GE Inspira" panose="020F0603030400020203" pitchFamily="34" charset="0"/>
              </a:rPr>
              <a:t>UNDERSTAND</a:t>
            </a:r>
          </a:p>
          <a:p>
            <a:pPr algn="ctr"/>
            <a:r>
              <a:rPr lang="en-US" sz="857" dirty="0">
                <a:solidFill>
                  <a:srgbClr val="000000"/>
                </a:solidFill>
                <a:latin typeface="GE Inspira" panose="020F0603030400020203" pitchFamily="34" charset="0"/>
              </a:rPr>
              <a:t>PROBLEM</a:t>
            </a:r>
          </a:p>
        </p:txBody>
      </p:sp>
      <p:sp>
        <p:nvSpPr>
          <p:cNvPr id="48" name="AutoShape 18"/>
          <p:cNvSpPr>
            <a:spLocks noChangeArrowheads="1"/>
          </p:cNvSpPr>
          <p:nvPr/>
        </p:nvSpPr>
        <p:spPr bwMode="gray">
          <a:xfrm rot="5400000">
            <a:off x="2071941" y="3340759"/>
            <a:ext cx="394337" cy="293629"/>
          </a:xfrm>
          <a:prstGeom prst="upArrow">
            <a:avLst>
              <a:gd name="adj1" fmla="val 50000"/>
              <a:gd name="adj2" fmla="val 25000"/>
            </a:avLst>
          </a:prstGeom>
          <a:solidFill>
            <a:srgbClr val="002060"/>
          </a:solidFill>
          <a:ln>
            <a:headEnd/>
            <a:tailEnd/>
          </a:ln>
        </p:spPr>
        <p:style>
          <a:lnRef idx="0">
            <a:schemeClr val="accent1"/>
          </a:lnRef>
          <a:fillRef idx="3">
            <a:schemeClr val="accent1"/>
          </a:fillRef>
          <a:effectRef idx="3">
            <a:schemeClr val="accent1"/>
          </a:effectRef>
          <a:fontRef idx="minor">
            <a:schemeClr val="lt1"/>
          </a:fontRef>
        </p:style>
        <p:txBody>
          <a:bodyPr vert="eaVert" wrap="none" lIns="48981" tIns="24491" rIns="48981" bIns="24491" anchor="ctr"/>
          <a:lstStyle/>
          <a:p>
            <a:pPr algn="ctr"/>
            <a:endParaRPr lang="en-US" sz="643" dirty="0">
              <a:solidFill>
                <a:srgbClr val="000000"/>
              </a:solidFill>
              <a:latin typeface="GE Inspira" panose="020F0603030400020203" pitchFamily="34" charset="0"/>
            </a:endParaRPr>
          </a:p>
        </p:txBody>
      </p:sp>
      <p:grpSp>
        <p:nvGrpSpPr>
          <p:cNvPr id="49" name="Group 48"/>
          <p:cNvGrpSpPr/>
          <p:nvPr/>
        </p:nvGrpSpPr>
        <p:grpSpPr>
          <a:xfrm>
            <a:off x="4962840" y="2965701"/>
            <a:ext cx="927587" cy="445750"/>
            <a:chOff x="7538941" y="3082341"/>
            <a:chExt cx="1875298" cy="831850"/>
          </a:xfrm>
        </p:grpSpPr>
        <p:sp>
          <p:nvSpPr>
            <p:cNvPr id="50" name="Text Box 17"/>
            <p:cNvSpPr txBox="1">
              <a:spLocks noChangeArrowheads="1"/>
            </p:cNvSpPr>
            <p:nvPr/>
          </p:nvSpPr>
          <p:spPr bwMode="gray">
            <a:xfrm>
              <a:off x="8446189" y="3171268"/>
              <a:ext cx="968050" cy="584583"/>
            </a:xfrm>
            <a:prstGeom prst="rect">
              <a:avLst/>
            </a:prstGeom>
            <a:noFill/>
            <a:ln w="9525">
              <a:noFill/>
              <a:miter lim="800000"/>
              <a:headEnd/>
              <a:tailEnd/>
            </a:ln>
          </p:spPr>
          <p:txBody>
            <a:bodyPr wrap="none" lIns="48981" tIns="24491" rIns="48981" bIns="24491">
              <a:spAutoFit/>
            </a:bodyPr>
            <a:lstStyle/>
            <a:p>
              <a:pPr algn="ctr"/>
              <a:r>
                <a:rPr lang="en-US" sz="857" dirty="0">
                  <a:solidFill>
                    <a:srgbClr val="000000"/>
                  </a:solidFill>
                  <a:latin typeface="GE Inspira" panose="020F0603030400020203" pitchFamily="34" charset="0"/>
                </a:rPr>
                <a:t>“best”</a:t>
              </a:r>
            </a:p>
            <a:p>
              <a:pPr algn="ctr"/>
              <a:r>
                <a:rPr lang="en-US" sz="857" dirty="0">
                  <a:solidFill>
                    <a:srgbClr val="000000"/>
                  </a:solidFill>
                  <a:latin typeface="GE Inspira" panose="020F0603030400020203" pitchFamily="34" charset="0"/>
                </a:rPr>
                <a:t>solution</a:t>
              </a: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solidFill>
              <a:srgbClr val="002060"/>
            </a:solidFill>
            <a:ln>
              <a:headEnd/>
              <a:tailEnd/>
            </a:ln>
          </p:spPr>
          <p:style>
            <a:lnRef idx="0">
              <a:schemeClr val="accent1"/>
            </a:lnRef>
            <a:fillRef idx="3">
              <a:schemeClr val="accent1"/>
            </a:fillRef>
            <a:effectRef idx="3">
              <a:schemeClr val="accent1"/>
            </a:effectRef>
            <a:fontRef idx="minor">
              <a:schemeClr val="lt1"/>
            </a:fontRef>
          </p:style>
          <p:txBody>
            <a:bodyPr vert="eaVert" wrap="none" lIns="48981" tIns="24491" rIns="48981" bIns="24491" anchor="ctr"/>
            <a:lstStyle/>
            <a:p>
              <a:pPr algn="ctr"/>
              <a:endParaRPr lang="en-US" sz="643" dirty="0">
                <a:solidFill>
                  <a:srgbClr val="000000"/>
                </a:solidFill>
                <a:latin typeface="GE Inspira" panose="020F0603030400020203" pitchFamily="34" charset="0"/>
              </a:endParaRPr>
            </a:p>
          </p:txBody>
        </p:sp>
      </p:grpSp>
      <p:sp>
        <p:nvSpPr>
          <p:cNvPr id="52" name="TextBox 19"/>
          <p:cNvSpPr txBox="1">
            <a:spLocks noChangeArrowheads="1"/>
          </p:cNvSpPr>
          <p:nvPr/>
        </p:nvSpPr>
        <p:spPr bwMode="auto">
          <a:xfrm>
            <a:off x="1241978" y="3295405"/>
            <a:ext cx="693922" cy="39570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lIns="48981" tIns="24491" rIns="48981" bIns="24491">
            <a:spAutoFit/>
          </a:bodyPr>
          <a:lstStyle/>
          <a:p>
            <a:pPr algn="ctr">
              <a:defRPr/>
            </a:pPr>
            <a:r>
              <a:rPr lang="en-US" sz="750" dirty="0">
                <a:solidFill>
                  <a:srgbClr val="000000"/>
                </a:solidFill>
                <a:latin typeface="GE Inspira" panose="020F0603030400020203" pitchFamily="34" charset="0"/>
              </a:rPr>
              <a:t>Stakeholder needs and expectations</a:t>
            </a:r>
          </a:p>
        </p:txBody>
      </p:sp>
      <p:sp>
        <p:nvSpPr>
          <p:cNvPr id="53" name="TextBox 28"/>
          <p:cNvSpPr txBox="1">
            <a:spLocks noChangeArrowheads="1"/>
          </p:cNvSpPr>
          <p:nvPr/>
        </p:nvSpPr>
        <p:spPr bwMode="auto">
          <a:xfrm>
            <a:off x="2594904" y="3236847"/>
            <a:ext cx="936596" cy="51112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48981" tIns="24491" rIns="48981" bIns="24491">
            <a:spAutoFit/>
          </a:bodyPr>
          <a:lstStyle/>
          <a:p>
            <a:pPr algn="ctr">
              <a:defRPr/>
            </a:pPr>
            <a:r>
              <a:rPr lang="en-US" sz="750" dirty="0">
                <a:solidFill>
                  <a:srgbClr val="000000"/>
                </a:solidFill>
                <a:latin typeface="GE Inspira" panose="020F0603030400020203" pitchFamily="34" charset="0"/>
              </a:rPr>
              <a:t>Understand the problem in terms of Purpose and Context</a:t>
            </a:r>
          </a:p>
        </p:txBody>
      </p:sp>
      <p:grpSp>
        <p:nvGrpSpPr>
          <p:cNvPr id="54" name="Group 53"/>
          <p:cNvGrpSpPr/>
          <p:nvPr/>
        </p:nvGrpSpPr>
        <p:grpSpPr>
          <a:xfrm>
            <a:off x="3490880" y="2903120"/>
            <a:ext cx="1480378" cy="701815"/>
            <a:chOff x="3665506" y="2116139"/>
            <a:chExt cx="3347283" cy="1309714"/>
          </a:xfrm>
        </p:grpSpPr>
        <p:sp>
          <p:nvSpPr>
            <p:cNvPr id="55" name="Text Box 2"/>
            <p:cNvSpPr txBox="1">
              <a:spLocks noChangeArrowheads="1"/>
            </p:cNvSpPr>
            <p:nvPr/>
          </p:nvSpPr>
          <p:spPr bwMode="gray">
            <a:xfrm>
              <a:off x="5917413" y="2792415"/>
              <a:ext cx="1082685" cy="338443"/>
            </a:xfrm>
            <a:prstGeom prst="rect">
              <a:avLst/>
            </a:prstGeom>
            <a:noFill/>
            <a:ln w="9525">
              <a:noFill/>
              <a:miter lim="800000"/>
              <a:headEnd/>
              <a:tailEnd/>
            </a:ln>
          </p:spPr>
          <p:txBody>
            <a:bodyPr wrap="none" lIns="48981" tIns="24491" rIns="48981" bIns="24491">
              <a:spAutoFit/>
            </a:bodyPr>
            <a:lstStyle/>
            <a:p>
              <a:pPr algn="ctr"/>
              <a:r>
                <a:rPr lang="en-US" sz="857" dirty="0">
                  <a:solidFill>
                    <a:srgbClr val="000000"/>
                  </a:solidFill>
                  <a:latin typeface="GE Inspira" panose="020F0603030400020203" pitchFamily="34" charset="0"/>
                </a:rPr>
                <a:t>solution</a:t>
              </a:r>
            </a:p>
          </p:txBody>
        </p:sp>
        <p:sp>
          <p:nvSpPr>
            <p:cNvPr id="56" name="Text Box 11"/>
            <p:cNvSpPr txBox="1">
              <a:spLocks noChangeArrowheads="1"/>
            </p:cNvSpPr>
            <p:nvPr/>
          </p:nvSpPr>
          <p:spPr bwMode="gray">
            <a:xfrm>
              <a:off x="5920585" y="2116139"/>
              <a:ext cx="1082685" cy="338443"/>
            </a:xfrm>
            <a:prstGeom prst="rect">
              <a:avLst/>
            </a:prstGeom>
            <a:noFill/>
            <a:ln w="9525">
              <a:noFill/>
              <a:miter lim="800000"/>
              <a:headEnd/>
              <a:tailEnd/>
            </a:ln>
          </p:spPr>
          <p:txBody>
            <a:bodyPr wrap="none" lIns="48981" tIns="24491" rIns="48981" bIns="24491">
              <a:spAutoFit/>
            </a:bodyPr>
            <a:lstStyle/>
            <a:p>
              <a:pPr algn="ctr"/>
              <a:r>
                <a:rPr lang="en-US" sz="857" dirty="0">
                  <a:solidFill>
                    <a:srgbClr val="000000"/>
                  </a:solidFill>
                  <a:latin typeface="GE Inspira" panose="020F0603030400020203" pitchFamily="34" charset="0"/>
                </a:rPr>
                <a:t>solution</a:t>
              </a:r>
            </a:p>
          </p:txBody>
        </p:sp>
        <p:sp>
          <p:nvSpPr>
            <p:cNvPr id="57" name="Text Box 15"/>
            <p:cNvSpPr txBox="1">
              <a:spLocks noChangeArrowheads="1"/>
            </p:cNvSpPr>
            <p:nvPr/>
          </p:nvSpPr>
          <p:spPr bwMode="gray">
            <a:xfrm>
              <a:off x="5920585" y="2570164"/>
              <a:ext cx="1082685" cy="338443"/>
            </a:xfrm>
            <a:prstGeom prst="rect">
              <a:avLst/>
            </a:prstGeom>
            <a:noFill/>
            <a:ln w="9525">
              <a:noFill/>
              <a:miter lim="800000"/>
              <a:headEnd/>
              <a:tailEnd/>
            </a:ln>
          </p:spPr>
          <p:txBody>
            <a:bodyPr wrap="none" lIns="48981" tIns="24491" rIns="48981" bIns="24491">
              <a:spAutoFit/>
            </a:bodyPr>
            <a:lstStyle/>
            <a:p>
              <a:pPr algn="ctr"/>
              <a:r>
                <a:rPr lang="en-US" sz="857" dirty="0">
                  <a:solidFill>
                    <a:srgbClr val="000000"/>
                  </a:solidFill>
                  <a:latin typeface="GE Inspira" panose="020F0603030400020203" pitchFamily="34" charset="0"/>
                </a:rPr>
                <a:t>solution</a:t>
              </a:r>
            </a:p>
          </p:txBody>
        </p:sp>
        <p:sp>
          <p:nvSpPr>
            <p:cNvPr id="58" name="Text Box 16"/>
            <p:cNvSpPr txBox="1">
              <a:spLocks noChangeArrowheads="1"/>
            </p:cNvSpPr>
            <p:nvPr/>
          </p:nvSpPr>
          <p:spPr bwMode="gray">
            <a:xfrm>
              <a:off x="5930104" y="2332039"/>
              <a:ext cx="1082685" cy="338443"/>
            </a:xfrm>
            <a:prstGeom prst="rect">
              <a:avLst/>
            </a:prstGeom>
            <a:noFill/>
            <a:ln w="9525">
              <a:noFill/>
              <a:miter lim="800000"/>
              <a:headEnd/>
              <a:tailEnd/>
            </a:ln>
          </p:spPr>
          <p:txBody>
            <a:bodyPr wrap="none" lIns="48981" tIns="24491" rIns="48981" bIns="24491">
              <a:spAutoFit/>
            </a:bodyPr>
            <a:lstStyle/>
            <a:p>
              <a:pPr algn="ctr"/>
              <a:r>
                <a:rPr lang="en-US" sz="857" dirty="0">
                  <a:solidFill>
                    <a:srgbClr val="000000"/>
                  </a:solidFill>
                  <a:latin typeface="GE Inspira" panose="020F0603030400020203" pitchFamily="34" charset="0"/>
                </a:rPr>
                <a:t>solution</a:t>
              </a: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48981" tIns="24491" rIns="48981" bIns="24491" anchor="ctr"/>
            <a:lstStyle/>
            <a:p>
              <a:pPr algn="ctr"/>
              <a:endParaRPr lang="en-US" sz="643" dirty="0">
                <a:solidFill>
                  <a:srgbClr val="000000"/>
                </a:solidFill>
                <a:latin typeface="GE Inspira" panose="020F0603030400020203" pitchFamily="34" charset="0"/>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48981" tIns="24491" rIns="48981" bIns="24491" anchor="ctr"/>
            <a:lstStyle/>
            <a:p>
              <a:pPr algn="ctr"/>
              <a:endParaRPr lang="en-US" sz="643" dirty="0">
                <a:solidFill>
                  <a:srgbClr val="000000"/>
                </a:solidFill>
                <a:latin typeface="GE Inspira" panose="020F0603030400020203" pitchFamily="34" charset="0"/>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123476" y="3773199"/>
            <a:ext cx="1085975" cy="51112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lIns="48981" tIns="24491" rIns="48981" bIns="24491">
            <a:spAutoFit/>
          </a:bodyPr>
          <a:lstStyle/>
          <a:p>
            <a:pPr algn="ctr">
              <a:defRPr/>
            </a:pPr>
            <a:r>
              <a:rPr lang="en-US" sz="750" dirty="0">
                <a:solidFill>
                  <a:srgbClr val="000000"/>
                </a:solidFill>
                <a:latin typeface="GE Inspira" panose="020F0603030400020203" pitchFamily="34" charset="0"/>
              </a:rPr>
              <a:t>Identify and document all possible solutions to the problem (Divergent Thinking)</a:t>
            </a:r>
          </a:p>
        </p:txBody>
      </p:sp>
      <p:sp>
        <p:nvSpPr>
          <p:cNvPr id="68" name="TextBox 28"/>
          <p:cNvSpPr txBox="1">
            <a:spLocks noChangeArrowheads="1"/>
          </p:cNvSpPr>
          <p:nvPr/>
        </p:nvSpPr>
        <p:spPr bwMode="auto">
          <a:xfrm>
            <a:off x="4810361" y="2130717"/>
            <a:ext cx="1397261" cy="51112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48981" tIns="24491" rIns="48981" bIns="24491">
            <a:spAutoFit/>
          </a:bodyPr>
          <a:lstStyle/>
          <a:p>
            <a:pPr algn="ctr">
              <a:defRPr/>
            </a:pPr>
            <a:r>
              <a:rPr lang="en-US" sz="750" dirty="0">
                <a:solidFill>
                  <a:srgbClr val="000000"/>
                </a:solidFill>
                <a:latin typeface="GE Inspira" panose="020F0603030400020203" pitchFamily="34" charset="0"/>
              </a:rPr>
              <a:t>Search and evaluate the solutions to determine and select the “best” solution</a:t>
            </a:r>
          </a:p>
          <a:p>
            <a:pPr algn="ctr">
              <a:defRPr/>
            </a:pPr>
            <a:r>
              <a:rPr lang="en-US" sz="750" dirty="0">
                <a:solidFill>
                  <a:srgbClr val="000000"/>
                </a:solidFill>
                <a:latin typeface="GE Inspira" panose="020F0603030400020203" pitchFamily="34" charset="0"/>
              </a:rPr>
              <a:t>(Convergent Thinking)</a:t>
            </a:r>
          </a:p>
        </p:txBody>
      </p:sp>
      <p:sp>
        <p:nvSpPr>
          <p:cNvPr id="72" name="Text Box 12"/>
          <p:cNvSpPr txBox="1">
            <a:spLocks noChangeArrowheads="1"/>
          </p:cNvSpPr>
          <p:nvPr/>
        </p:nvSpPr>
        <p:spPr bwMode="gray">
          <a:xfrm>
            <a:off x="3961007" y="2718332"/>
            <a:ext cx="2163586" cy="181356"/>
          </a:xfrm>
          <a:prstGeom prst="rect">
            <a:avLst/>
          </a:prstGeom>
          <a:noFill/>
          <a:ln w="9525">
            <a:noFill/>
            <a:miter lim="800000"/>
            <a:headEnd/>
            <a:tailEnd/>
          </a:ln>
        </p:spPr>
        <p:txBody>
          <a:bodyPr wrap="none" lIns="48981" tIns="24491" rIns="48981" bIns="24491">
            <a:spAutoFit/>
          </a:bodyPr>
          <a:lstStyle/>
          <a:p>
            <a:pPr algn="ctr"/>
            <a:r>
              <a:rPr lang="en-US" sz="857" dirty="0">
                <a:solidFill>
                  <a:srgbClr val="000000"/>
                </a:solidFill>
                <a:latin typeface="GE Inspira" panose="020F0603030400020203" pitchFamily="34" charset="0"/>
              </a:rPr>
              <a:t>GENERATE SOLUTION OPTIONS AND SELECT</a:t>
            </a:r>
          </a:p>
        </p:txBody>
      </p:sp>
      <p:grpSp>
        <p:nvGrpSpPr>
          <p:cNvPr id="9" name="Group 8"/>
          <p:cNvGrpSpPr/>
          <p:nvPr/>
        </p:nvGrpSpPr>
        <p:grpSpPr>
          <a:xfrm>
            <a:off x="1588940" y="3691114"/>
            <a:ext cx="1474263" cy="895112"/>
            <a:chOff x="595622" y="3906987"/>
            <a:chExt cx="1965172" cy="1193173"/>
          </a:xfrm>
        </p:grpSpPr>
        <p:grpSp>
          <p:nvGrpSpPr>
            <p:cNvPr id="8" name="Group 7"/>
            <p:cNvGrpSpPr/>
            <p:nvPr/>
          </p:nvGrpSpPr>
          <p:grpSpPr>
            <a:xfrm>
              <a:off x="595622" y="3906987"/>
              <a:ext cx="1965172" cy="1193173"/>
              <a:chOff x="595622" y="3906987"/>
              <a:chExt cx="1965172" cy="1193173"/>
            </a:xfrm>
          </p:grpSpPr>
          <p:cxnSp>
            <p:nvCxnSpPr>
              <p:cNvPr id="77" name="AutoShape 25"/>
              <p:cNvCxnSpPr>
                <a:cxnSpLocks noChangeShapeType="1"/>
                <a:stCxn id="53" idx="2"/>
                <a:endCxn id="52" idx="2"/>
              </p:cNvCxnSpPr>
              <p:nvPr/>
            </p:nvCxnSpPr>
            <p:spPr bwMode="gray">
              <a:xfrm rot="5400000" flipH="1">
                <a:off x="1540312" y="2962297"/>
                <a:ext cx="75791" cy="1965172"/>
              </a:xfrm>
              <a:prstGeom prst="bentConnector3">
                <a:avLst>
                  <a:gd name="adj1" fmla="val -402054"/>
                </a:avLst>
              </a:prstGeom>
              <a:ln w="5715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4" cy="835171"/>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48981" tIns="24491" rIns="48981" bIns="24491">
                <a:spAutoFit/>
              </a:bodyPr>
              <a:lstStyle/>
              <a:p>
                <a:pPr algn="ctr">
                  <a:defRPr/>
                </a:pPr>
                <a:r>
                  <a:rPr lang="en-US" sz="750" dirty="0">
                    <a:solidFill>
                      <a:srgbClr val="000000"/>
                    </a:solidFill>
                    <a:latin typeface="GE Inspira" panose="020F0603030400020203" pitchFamily="34" charset="0"/>
                  </a:rPr>
                  <a:t>Confirm the understanding of the problem reflects the stakeholder’s needs and expectations</a:t>
                </a:r>
              </a:p>
            </p:txBody>
          </p:sp>
        </p:grpSp>
        <p:sp>
          <p:nvSpPr>
            <p:cNvPr id="79" name="TextBox 34"/>
            <p:cNvSpPr txBox="1">
              <a:spLocks noChangeArrowheads="1"/>
            </p:cNvSpPr>
            <p:nvPr/>
          </p:nvSpPr>
          <p:spPr bwMode="auto">
            <a:xfrm>
              <a:off x="1011215" y="3994088"/>
              <a:ext cx="1057083" cy="263882"/>
            </a:xfrm>
            <a:prstGeom prst="rect">
              <a:avLst/>
            </a:prstGeom>
            <a:noFill/>
            <a:ln w="9525">
              <a:noFill/>
              <a:miter lim="800000"/>
              <a:headEnd/>
              <a:tailEnd/>
            </a:ln>
          </p:spPr>
          <p:txBody>
            <a:bodyPr wrap="none" lIns="48981" tIns="24491" rIns="48981" bIns="24491">
              <a:spAutoFit/>
            </a:bodyPr>
            <a:lstStyle/>
            <a:p>
              <a:pPr algn="ctr"/>
              <a:r>
                <a:rPr lang="en-US" sz="965" dirty="0">
                  <a:solidFill>
                    <a:srgbClr val="000000"/>
                  </a:solidFill>
                  <a:latin typeface="GE Inspira" panose="020F0603030400020203" pitchFamily="34" charset="0"/>
                </a:rPr>
                <a:t>Check (&amp; Act)</a:t>
              </a:r>
            </a:p>
          </p:txBody>
        </p:sp>
      </p:grpSp>
      <p:sp>
        <p:nvSpPr>
          <p:cNvPr id="81" name="TextBox 80"/>
          <p:cNvSpPr txBox="1"/>
          <p:nvPr/>
        </p:nvSpPr>
        <p:spPr>
          <a:xfrm>
            <a:off x="3930119" y="2461975"/>
            <a:ext cx="369012" cy="276999"/>
          </a:xfrm>
          <a:prstGeom prst="rect">
            <a:avLst/>
          </a:prstGeom>
          <a:noFill/>
        </p:spPr>
        <p:txBody>
          <a:bodyPr wrap="none" rtlCol="0">
            <a:spAutoFit/>
          </a:bodyPr>
          <a:lstStyle/>
          <a:p>
            <a:r>
              <a:rPr lang="en-US" sz="1200" dirty="0">
                <a:latin typeface="GE Inspira" panose="020F0603030400020203" pitchFamily="34" charset="0"/>
              </a:rPr>
              <a:t>Do</a:t>
            </a:r>
          </a:p>
        </p:txBody>
      </p:sp>
    </p:spTree>
    <p:extLst>
      <p:ext uri="{BB962C8B-B14F-4D97-AF65-F5344CB8AC3E}">
        <p14:creationId xmlns:p14="http://schemas.microsoft.com/office/powerpoint/2010/main" val="1723613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10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left)">
                                      <p:cBhvr>
                                        <p:cTn id="16" dur="1000"/>
                                        <p:tgtEl>
                                          <p:spTgt spid="4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67" grpId="0" animBg="1"/>
      <p:bldP spid="68" grpId="0" animBg="1"/>
      <p:bldP spid="72" grpId="0"/>
      <p:bldP spid="8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defTabSz="571652"/>
            <a:r>
              <a:rPr lang="en-GB" dirty="0" smtClean="0"/>
              <a:t>Discussion – Generate Heat - Solutions</a:t>
            </a:r>
          </a:p>
        </p:txBody>
      </p:sp>
      <p:sp>
        <p:nvSpPr>
          <p:cNvPr id="112643" name="Rectangle 3"/>
          <p:cNvSpPr>
            <a:spLocks noGrp="1" noChangeArrowheads="1"/>
          </p:cNvSpPr>
          <p:nvPr>
            <p:ph type="body" sz="half" idx="2"/>
          </p:nvPr>
        </p:nvSpPr>
        <p:spPr>
          <a:xfrm>
            <a:off x="4101089" y="1461585"/>
            <a:ext cx="4033102" cy="2951137"/>
          </a:xfrm>
        </p:spPr>
        <p:txBody>
          <a:bodyPr/>
          <a:lstStyle/>
          <a:p>
            <a:pPr defTabSz="571652"/>
            <a:r>
              <a:rPr lang="en-GB" dirty="0" smtClean="0"/>
              <a:t>What are all the solutions to the GENERATE HEAT function</a:t>
            </a:r>
          </a:p>
        </p:txBody>
      </p:sp>
      <p:grpSp>
        <p:nvGrpSpPr>
          <p:cNvPr id="112644" name="Group 4"/>
          <p:cNvGrpSpPr>
            <a:grpSpLocks/>
          </p:cNvGrpSpPr>
          <p:nvPr/>
        </p:nvGrpSpPr>
        <p:grpSpPr bwMode="auto">
          <a:xfrm>
            <a:off x="2561905" y="3320628"/>
            <a:ext cx="1632078" cy="1220708"/>
            <a:chOff x="1650" y="2077"/>
            <a:chExt cx="1265" cy="1025"/>
          </a:xfrm>
        </p:grpSpPr>
        <p:sp>
          <p:nvSpPr>
            <p:cNvPr id="112683" name="Freeform 5"/>
            <p:cNvSpPr>
              <a:spLocks/>
            </p:cNvSpPr>
            <p:nvPr/>
          </p:nvSpPr>
          <p:spPr bwMode="auto">
            <a:xfrm>
              <a:off x="1898" y="2581"/>
              <a:ext cx="828" cy="512"/>
            </a:xfrm>
            <a:custGeom>
              <a:avLst/>
              <a:gdLst>
                <a:gd name="T0" fmla="*/ 0 w 828"/>
                <a:gd name="T1" fmla="*/ 112 h 512"/>
                <a:gd name="T2" fmla="*/ 2 w 828"/>
                <a:gd name="T3" fmla="*/ 317 h 512"/>
                <a:gd name="T4" fmla="*/ 94 w 828"/>
                <a:gd name="T5" fmla="*/ 390 h 512"/>
                <a:gd name="T6" fmla="*/ 187 w 828"/>
                <a:gd name="T7" fmla="*/ 438 h 512"/>
                <a:gd name="T8" fmla="*/ 333 w 828"/>
                <a:gd name="T9" fmla="*/ 512 h 512"/>
                <a:gd name="T10" fmla="*/ 504 w 828"/>
                <a:gd name="T11" fmla="*/ 399 h 512"/>
                <a:gd name="T12" fmla="*/ 689 w 828"/>
                <a:gd name="T13" fmla="*/ 257 h 512"/>
                <a:gd name="T14" fmla="*/ 821 w 828"/>
                <a:gd name="T15" fmla="*/ 160 h 512"/>
                <a:gd name="T16" fmla="*/ 828 w 828"/>
                <a:gd name="T17" fmla="*/ 0 h 512"/>
                <a:gd name="T18" fmla="*/ 733 w 828"/>
                <a:gd name="T19" fmla="*/ 59 h 512"/>
                <a:gd name="T20" fmla="*/ 641 w 828"/>
                <a:gd name="T21" fmla="*/ 123 h 512"/>
                <a:gd name="T22" fmla="*/ 535 w 828"/>
                <a:gd name="T23" fmla="*/ 204 h 512"/>
                <a:gd name="T24" fmla="*/ 337 w 828"/>
                <a:gd name="T25" fmla="*/ 97 h 512"/>
                <a:gd name="T26" fmla="*/ 259 w 828"/>
                <a:gd name="T27" fmla="*/ 132 h 512"/>
                <a:gd name="T28" fmla="*/ 125 w 828"/>
                <a:gd name="T29" fmla="*/ 184 h 512"/>
                <a:gd name="T30" fmla="*/ 0 w 828"/>
                <a:gd name="T31" fmla="*/ 112 h 5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28"/>
                <a:gd name="T49" fmla="*/ 0 h 512"/>
                <a:gd name="T50" fmla="*/ 828 w 828"/>
                <a:gd name="T51" fmla="*/ 512 h 5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28" h="512">
                  <a:moveTo>
                    <a:pt x="0" y="112"/>
                  </a:moveTo>
                  <a:lnTo>
                    <a:pt x="2" y="317"/>
                  </a:lnTo>
                  <a:lnTo>
                    <a:pt x="94" y="390"/>
                  </a:lnTo>
                  <a:lnTo>
                    <a:pt x="187" y="438"/>
                  </a:lnTo>
                  <a:lnTo>
                    <a:pt x="333" y="512"/>
                  </a:lnTo>
                  <a:lnTo>
                    <a:pt x="504" y="399"/>
                  </a:lnTo>
                  <a:lnTo>
                    <a:pt x="689" y="257"/>
                  </a:lnTo>
                  <a:lnTo>
                    <a:pt x="821" y="160"/>
                  </a:lnTo>
                  <a:lnTo>
                    <a:pt x="828" y="0"/>
                  </a:lnTo>
                  <a:lnTo>
                    <a:pt x="733" y="59"/>
                  </a:lnTo>
                  <a:lnTo>
                    <a:pt x="641" y="123"/>
                  </a:lnTo>
                  <a:lnTo>
                    <a:pt x="535" y="204"/>
                  </a:lnTo>
                  <a:lnTo>
                    <a:pt x="337" y="97"/>
                  </a:lnTo>
                  <a:lnTo>
                    <a:pt x="259" y="132"/>
                  </a:lnTo>
                  <a:lnTo>
                    <a:pt x="125" y="184"/>
                  </a:lnTo>
                  <a:lnTo>
                    <a:pt x="0" y="112"/>
                  </a:lnTo>
                  <a:close/>
                </a:path>
              </a:pathLst>
            </a:custGeom>
            <a:solidFill>
              <a:srgbClr val="AC8242"/>
            </a:solidFill>
            <a:ln w="9525">
              <a:noFill/>
              <a:round/>
              <a:headEnd/>
              <a:tailEnd/>
            </a:ln>
          </p:spPr>
          <p:txBody>
            <a:bodyPr/>
            <a:lstStyle/>
            <a:p>
              <a:endParaRPr lang="en-GB" sz="1350"/>
            </a:p>
          </p:txBody>
        </p:sp>
        <p:grpSp>
          <p:nvGrpSpPr>
            <p:cNvPr id="112684" name="Group 6"/>
            <p:cNvGrpSpPr>
              <a:grpSpLocks/>
            </p:cNvGrpSpPr>
            <p:nvPr/>
          </p:nvGrpSpPr>
          <p:grpSpPr bwMode="auto">
            <a:xfrm>
              <a:off x="1667" y="2092"/>
              <a:ext cx="1235" cy="692"/>
              <a:chOff x="1667" y="2092"/>
              <a:chExt cx="1235" cy="692"/>
            </a:xfrm>
          </p:grpSpPr>
          <p:sp>
            <p:nvSpPr>
              <p:cNvPr id="112693" name="Freeform 7"/>
              <p:cNvSpPr>
                <a:spLocks/>
              </p:cNvSpPr>
              <p:nvPr/>
            </p:nvSpPr>
            <p:spPr bwMode="auto">
              <a:xfrm>
                <a:off x="1667" y="2428"/>
                <a:ext cx="579" cy="344"/>
              </a:xfrm>
              <a:custGeom>
                <a:avLst/>
                <a:gdLst>
                  <a:gd name="T0" fmla="*/ 222 w 579"/>
                  <a:gd name="T1" fmla="*/ 0 h 344"/>
                  <a:gd name="T2" fmla="*/ 0 w 579"/>
                  <a:gd name="T3" fmla="*/ 141 h 344"/>
                  <a:gd name="T4" fmla="*/ 135 w 579"/>
                  <a:gd name="T5" fmla="*/ 208 h 344"/>
                  <a:gd name="T6" fmla="*/ 247 w 579"/>
                  <a:gd name="T7" fmla="*/ 261 h 344"/>
                  <a:gd name="T8" fmla="*/ 361 w 579"/>
                  <a:gd name="T9" fmla="*/ 344 h 344"/>
                  <a:gd name="T10" fmla="*/ 579 w 579"/>
                  <a:gd name="T11" fmla="*/ 241 h 344"/>
                  <a:gd name="T12" fmla="*/ 435 w 579"/>
                  <a:gd name="T13" fmla="*/ 161 h 344"/>
                  <a:gd name="T14" fmla="*/ 319 w 579"/>
                  <a:gd name="T15" fmla="*/ 80 h 344"/>
                  <a:gd name="T16" fmla="*/ 222 w 579"/>
                  <a:gd name="T17" fmla="*/ 0 h 3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9"/>
                  <a:gd name="T28" fmla="*/ 0 h 344"/>
                  <a:gd name="T29" fmla="*/ 579 w 579"/>
                  <a:gd name="T30" fmla="*/ 344 h 3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9" h="344">
                    <a:moveTo>
                      <a:pt x="222" y="0"/>
                    </a:moveTo>
                    <a:lnTo>
                      <a:pt x="0" y="141"/>
                    </a:lnTo>
                    <a:lnTo>
                      <a:pt x="135" y="208"/>
                    </a:lnTo>
                    <a:lnTo>
                      <a:pt x="247" y="261"/>
                    </a:lnTo>
                    <a:lnTo>
                      <a:pt x="361" y="344"/>
                    </a:lnTo>
                    <a:lnTo>
                      <a:pt x="579" y="241"/>
                    </a:lnTo>
                    <a:lnTo>
                      <a:pt x="435" y="161"/>
                    </a:lnTo>
                    <a:lnTo>
                      <a:pt x="319" y="80"/>
                    </a:lnTo>
                    <a:lnTo>
                      <a:pt x="222" y="0"/>
                    </a:lnTo>
                    <a:close/>
                  </a:path>
                </a:pathLst>
              </a:custGeom>
              <a:solidFill>
                <a:srgbClr val="CAA875"/>
              </a:solidFill>
              <a:ln w="9525">
                <a:noFill/>
                <a:round/>
                <a:headEnd/>
                <a:tailEnd/>
              </a:ln>
            </p:spPr>
            <p:txBody>
              <a:bodyPr/>
              <a:lstStyle/>
              <a:p>
                <a:endParaRPr lang="en-GB" sz="1350"/>
              </a:p>
            </p:txBody>
          </p:sp>
          <p:sp>
            <p:nvSpPr>
              <p:cNvPr id="112694" name="Freeform 8"/>
              <p:cNvSpPr>
                <a:spLocks/>
              </p:cNvSpPr>
              <p:nvPr/>
            </p:nvSpPr>
            <p:spPr bwMode="auto">
              <a:xfrm>
                <a:off x="2250" y="2366"/>
                <a:ext cx="652" cy="418"/>
              </a:xfrm>
              <a:custGeom>
                <a:avLst/>
                <a:gdLst>
                  <a:gd name="T0" fmla="*/ 0 w 652"/>
                  <a:gd name="T1" fmla="*/ 305 h 418"/>
                  <a:gd name="T2" fmla="*/ 179 w 652"/>
                  <a:gd name="T3" fmla="*/ 192 h 418"/>
                  <a:gd name="T4" fmla="*/ 307 w 652"/>
                  <a:gd name="T5" fmla="*/ 124 h 418"/>
                  <a:gd name="T6" fmla="*/ 400 w 652"/>
                  <a:gd name="T7" fmla="*/ 52 h 418"/>
                  <a:gd name="T8" fmla="*/ 466 w 652"/>
                  <a:gd name="T9" fmla="*/ 0 h 418"/>
                  <a:gd name="T10" fmla="*/ 604 w 652"/>
                  <a:gd name="T11" fmla="*/ 54 h 418"/>
                  <a:gd name="T12" fmla="*/ 652 w 652"/>
                  <a:gd name="T13" fmla="*/ 78 h 418"/>
                  <a:gd name="T14" fmla="*/ 584 w 652"/>
                  <a:gd name="T15" fmla="*/ 146 h 418"/>
                  <a:gd name="T16" fmla="*/ 458 w 652"/>
                  <a:gd name="T17" fmla="*/ 224 h 418"/>
                  <a:gd name="T18" fmla="*/ 340 w 652"/>
                  <a:gd name="T19" fmla="*/ 296 h 418"/>
                  <a:gd name="T20" fmla="*/ 238 w 652"/>
                  <a:gd name="T21" fmla="*/ 376 h 418"/>
                  <a:gd name="T22" fmla="*/ 179 w 652"/>
                  <a:gd name="T23" fmla="*/ 418 h 418"/>
                  <a:gd name="T24" fmla="*/ 13 w 652"/>
                  <a:gd name="T25" fmla="*/ 331 h 418"/>
                  <a:gd name="T26" fmla="*/ 0 w 652"/>
                  <a:gd name="T27" fmla="*/ 305 h 4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52"/>
                  <a:gd name="T43" fmla="*/ 0 h 418"/>
                  <a:gd name="T44" fmla="*/ 652 w 652"/>
                  <a:gd name="T45" fmla="*/ 418 h 4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52" h="418">
                    <a:moveTo>
                      <a:pt x="0" y="305"/>
                    </a:moveTo>
                    <a:lnTo>
                      <a:pt x="179" y="192"/>
                    </a:lnTo>
                    <a:lnTo>
                      <a:pt x="307" y="124"/>
                    </a:lnTo>
                    <a:lnTo>
                      <a:pt x="400" y="52"/>
                    </a:lnTo>
                    <a:lnTo>
                      <a:pt x="466" y="0"/>
                    </a:lnTo>
                    <a:lnTo>
                      <a:pt x="604" y="54"/>
                    </a:lnTo>
                    <a:lnTo>
                      <a:pt x="652" y="78"/>
                    </a:lnTo>
                    <a:lnTo>
                      <a:pt x="584" y="146"/>
                    </a:lnTo>
                    <a:lnTo>
                      <a:pt x="458" y="224"/>
                    </a:lnTo>
                    <a:lnTo>
                      <a:pt x="340" y="296"/>
                    </a:lnTo>
                    <a:lnTo>
                      <a:pt x="238" y="376"/>
                    </a:lnTo>
                    <a:lnTo>
                      <a:pt x="179" y="418"/>
                    </a:lnTo>
                    <a:lnTo>
                      <a:pt x="13" y="331"/>
                    </a:lnTo>
                    <a:lnTo>
                      <a:pt x="0" y="305"/>
                    </a:lnTo>
                    <a:close/>
                  </a:path>
                </a:pathLst>
              </a:custGeom>
              <a:solidFill>
                <a:srgbClr val="CAA875"/>
              </a:solidFill>
              <a:ln w="9525">
                <a:noFill/>
                <a:round/>
                <a:headEnd/>
                <a:tailEnd/>
              </a:ln>
            </p:spPr>
            <p:txBody>
              <a:bodyPr/>
              <a:lstStyle/>
              <a:p>
                <a:endParaRPr lang="en-GB" sz="1350"/>
              </a:p>
            </p:txBody>
          </p:sp>
          <p:sp>
            <p:nvSpPr>
              <p:cNvPr id="112695" name="Freeform 9"/>
              <p:cNvSpPr>
                <a:spLocks/>
              </p:cNvSpPr>
              <p:nvPr/>
            </p:nvSpPr>
            <p:spPr bwMode="auto">
              <a:xfrm>
                <a:off x="1763" y="2182"/>
                <a:ext cx="676" cy="245"/>
              </a:xfrm>
              <a:custGeom>
                <a:avLst/>
                <a:gdLst>
                  <a:gd name="T0" fmla="*/ 133 w 676"/>
                  <a:gd name="T1" fmla="*/ 245 h 245"/>
                  <a:gd name="T2" fmla="*/ 323 w 676"/>
                  <a:gd name="T3" fmla="*/ 150 h 245"/>
                  <a:gd name="T4" fmla="*/ 497 w 676"/>
                  <a:gd name="T5" fmla="*/ 73 h 245"/>
                  <a:gd name="T6" fmla="*/ 676 w 676"/>
                  <a:gd name="T7" fmla="*/ 7 h 245"/>
                  <a:gd name="T8" fmla="*/ 491 w 676"/>
                  <a:gd name="T9" fmla="*/ 0 h 245"/>
                  <a:gd name="T10" fmla="*/ 397 w 676"/>
                  <a:gd name="T11" fmla="*/ 38 h 245"/>
                  <a:gd name="T12" fmla="*/ 225 w 676"/>
                  <a:gd name="T13" fmla="*/ 93 h 245"/>
                  <a:gd name="T14" fmla="*/ 124 w 676"/>
                  <a:gd name="T15" fmla="*/ 134 h 245"/>
                  <a:gd name="T16" fmla="*/ 0 w 676"/>
                  <a:gd name="T17" fmla="*/ 208 h 245"/>
                  <a:gd name="T18" fmla="*/ 133 w 676"/>
                  <a:gd name="T19" fmla="*/ 245 h 2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6"/>
                  <a:gd name="T31" fmla="*/ 0 h 245"/>
                  <a:gd name="T32" fmla="*/ 676 w 676"/>
                  <a:gd name="T33" fmla="*/ 245 h 2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6" h="245">
                    <a:moveTo>
                      <a:pt x="133" y="245"/>
                    </a:moveTo>
                    <a:lnTo>
                      <a:pt x="323" y="150"/>
                    </a:lnTo>
                    <a:lnTo>
                      <a:pt x="497" y="73"/>
                    </a:lnTo>
                    <a:lnTo>
                      <a:pt x="676" y="7"/>
                    </a:lnTo>
                    <a:lnTo>
                      <a:pt x="491" y="0"/>
                    </a:lnTo>
                    <a:lnTo>
                      <a:pt x="397" y="38"/>
                    </a:lnTo>
                    <a:lnTo>
                      <a:pt x="225" y="93"/>
                    </a:lnTo>
                    <a:lnTo>
                      <a:pt x="124" y="134"/>
                    </a:lnTo>
                    <a:lnTo>
                      <a:pt x="0" y="208"/>
                    </a:lnTo>
                    <a:lnTo>
                      <a:pt x="133" y="245"/>
                    </a:lnTo>
                    <a:close/>
                  </a:path>
                </a:pathLst>
              </a:custGeom>
              <a:solidFill>
                <a:srgbClr val="CAA875"/>
              </a:solidFill>
              <a:ln w="9525">
                <a:noFill/>
                <a:round/>
                <a:headEnd/>
                <a:tailEnd/>
              </a:ln>
            </p:spPr>
            <p:txBody>
              <a:bodyPr/>
              <a:lstStyle/>
              <a:p>
                <a:endParaRPr lang="en-GB" sz="1350"/>
              </a:p>
            </p:txBody>
          </p:sp>
          <p:sp>
            <p:nvSpPr>
              <p:cNvPr id="112696" name="Freeform 10"/>
              <p:cNvSpPr>
                <a:spLocks/>
              </p:cNvSpPr>
              <p:nvPr/>
            </p:nvSpPr>
            <p:spPr bwMode="auto">
              <a:xfrm>
                <a:off x="2439" y="2092"/>
                <a:ext cx="404" cy="286"/>
              </a:xfrm>
              <a:custGeom>
                <a:avLst/>
                <a:gdLst>
                  <a:gd name="T0" fmla="*/ 0 w 404"/>
                  <a:gd name="T1" fmla="*/ 107 h 286"/>
                  <a:gd name="T2" fmla="*/ 161 w 404"/>
                  <a:gd name="T3" fmla="*/ 208 h 286"/>
                  <a:gd name="T4" fmla="*/ 275 w 404"/>
                  <a:gd name="T5" fmla="*/ 286 h 286"/>
                  <a:gd name="T6" fmla="*/ 404 w 404"/>
                  <a:gd name="T7" fmla="*/ 199 h 286"/>
                  <a:gd name="T8" fmla="*/ 189 w 404"/>
                  <a:gd name="T9" fmla="*/ 78 h 286"/>
                  <a:gd name="T10" fmla="*/ 66 w 404"/>
                  <a:gd name="T11" fmla="*/ 0 h 286"/>
                  <a:gd name="T12" fmla="*/ 0 w 404"/>
                  <a:gd name="T13" fmla="*/ 107 h 286"/>
                  <a:gd name="T14" fmla="*/ 0 60000 65536"/>
                  <a:gd name="T15" fmla="*/ 0 60000 65536"/>
                  <a:gd name="T16" fmla="*/ 0 60000 65536"/>
                  <a:gd name="T17" fmla="*/ 0 60000 65536"/>
                  <a:gd name="T18" fmla="*/ 0 60000 65536"/>
                  <a:gd name="T19" fmla="*/ 0 60000 65536"/>
                  <a:gd name="T20" fmla="*/ 0 60000 65536"/>
                  <a:gd name="T21" fmla="*/ 0 w 404"/>
                  <a:gd name="T22" fmla="*/ 0 h 286"/>
                  <a:gd name="T23" fmla="*/ 404 w 404"/>
                  <a:gd name="T24" fmla="*/ 286 h 2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4" h="286">
                    <a:moveTo>
                      <a:pt x="0" y="107"/>
                    </a:moveTo>
                    <a:lnTo>
                      <a:pt x="161" y="208"/>
                    </a:lnTo>
                    <a:lnTo>
                      <a:pt x="275" y="286"/>
                    </a:lnTo>
                    <a:lnTo>
                      <a:pt x="404" y="199"/>
                    </a:lnTo>
                    <a:lnTo>
                      <a:pt x="189" y="78"/>
                    </a:lnTo>
                    <a:lnTo>
                      <a:pt x="66" y="0"/>
                    </a:lnTo>
                    <a:lnTo>
                      <a:pt x="0" y="107"/>
                    </a:lnTo>
                    <a:close/>
                  </a:path>
                </a:pathLst>
              </a:custGeom>
              <a:solidFill>
                <a:srgbClr val="CAA875"/>
              </a:solidFill>
              <a:ln w="9525">
                <a:noFill/>
                <a:round/>
                <a:headEnd/>
                <a:tailEnd/>
              </a:ln>
            </p:spPr>
            <p:txBody>
              <a:bodyPr/>
              <a:lstStyle/>
              <a:p>
                <a:endParaRPr lang="en-GB" sz="1350"/>
              </a:p>
            </p:txBody>
          </p:sp>
          <p:sp>
            <p:nvSpPr>
              <p:cNvPr id="112697" name="Freeform 11"/>
              <p:cNvSpPr>
                <a:spLocks/>
              </p:cNvSpPr>
              <p:nvPr/>
            </p:nvSpPr>
            <p:spPr bwMode="auto">
              <a:xfrm>
                <a:off x="1880" y="2194"/>
                <a:ext cx="843" cy="481"/>
              </a:xfrm>
              <a:custGeom>
                <a:avLst/>
                <a:gdLst>
                  <a:gd name="T0" fmla="*/ 24 w 843"/>
                  <a:gd name="T1" fmla="*/ 235 h 481"/>
                  <a:gd name="T2" fmla="*/ 118 w 843"/>
                  <a:gd name="T3" fmla="*/ 328 h 481"/>
                  <a:gd name="T4" fmla="*/ 248 w 843"/>
                  <a:gd name="T5" fmla="*/ 413 h 481"/>
                  <a:gd name="T6" fmla="*/ 367 w 843"/>
                  <a:gd name="T7" fmla="*/ 481 h 481"/>
                  <a:gd name="T8" fmla="*/ 508 w 843"/>
                  <a:gd name="T9" fmla="*/ 402 h 481"/>
                  <a:gd name="T10" fmla="*/ 587 w 843"/>
                  <a:gd name="T11" fmla="*/ 348 h 481"/>
                  <a:gd name="T12" fmla="*/ 698 w 843"/>
                  <a:gd name="T13" fmla="*/ 293 h 481"/>
                  <a:gd name="T14" fmla="*/ 843 w 843"/>
                  <a:gd name="T15" fmla="*/ 168 h 481"/>
                  <a:gd name="T16" fmla="*/ 618 w 843"/>
                  <a:gd name="T17" fmla="*/ 42 h 481"/>
                  <a:gd name="T18" fmla="*/ 546 w 843"/>
                  <a:gd name="T19" fmla="*/ 0 h 481"/>
                  <a:gd name="T20" fmla="*/ 310 w 843"/>
                  <a:gd name="T21" fmla="*/ 89 h 481"/>
                  <a:gd name="T22" fmla="*/ 138 w 843"/>
                  <a:gd name="T23" fmla="*/ 162 h 481"/>
                  <a:gd name="T24" fmla="*/ 0 w 843"/>
                  <a:gd name="T25" fmla="*/ 233 h 481"/>
                  <a:gd name="T26" fmla="*/ 24 w 843"/>
                  <a:gd name="T27" fmla="*/ 235 h 48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3"/>
                  <a:gd name="T43" fmla="*/ 0 h 481"/>
                  <a:gd name="T44" fmla="*/ 843 w 843"/>
                  <a:gd name="T45" fmla="*/ 481 h 48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3" h="481">
                    <a:moveTo>
                      <a:pt x="24" y="235"/>
                    </a:moveTo>
                    <a:lnTo>
                      <a:pt x="118" y="328"/>
                    </a:lnTo>
                    <a:lnTo>
                      <a:pt x="248" y="413"/>
                    </a:lnTo>
                    <a:lnTo>
                      <a:pt x="367" y="481"/>
                    </a:lnTo>
                    <a:lnTo>
                      <a:pt x="508" y="402"/>
                    </a:lnTo>
                    <a:lnTo>
                      <a:pt x="587" y="348"/>
                    </a:lnTo>
                    <a:lnTo>
                      <a:pt x="698" y="293"/>
                    </a:lnTo>
                    <a:lnTo>
                      <a:pt x="843" y="168"/>
                    </a:lnTo>
                    <a:lnTo>
                      <a:pt x="618" y="42"/>
                    </a:lnTo>
                    <a:lnTo>
                      <a:pt x="546" y="0"/>
                    </a:lnTo>
                    <a:lnTo>
                      <a:pt x="310" y="89"/>
                    </a:lnTo>
                    <a:lnTo>
                      <a:pt x="138" y="162"/>
                    </a:lnTo>
                    <a:lnTo>
                      <a:pt x="0" y="233"/>
                    </a:lnTo>
                    <a:lnTo>
                      <a:pt x="24" y="235"/>
                    </a:lnTo>
                    <a:close/>
                  </a:path>
                </a:pathLst>
              </a:custGeom>
              <a:solidFill>
                <a:srgbClr val="AC8242"/>
              </a:solidFill>
              <a:ln w="9525">
                <a:noFill/>
                <a:round/>
                <a:headEnd/>
                <a:tailEnd/>
              </a:ln>
            </p:spPr>
            <p:txBody>
              <a:bodyPr/>
              <a:lstStyle/>
              <a:p>
                <a:endParaRPr lang="en-GB" sz="1350"/>
              </a:p>
            </p:txBody>
          </p:sp>
        </p:grpSp>
        <p:sp>
          <p:nvSpPr>
            <p:cNvPr id="112685" name="Freeform 12"/>
            <p:cNvSpPr>
              <a:spLocks/>
            </p:cNvSpPr>
            <p:nvPr/>
          </p:nvSpPr>
          <p:spPr bwMode="auto">
            <a:xfrm>
              <a:off x="2434" y="2077"/>
              <a:ext cx="421" cy="307"/>
            </a:xfrm>
            <a:custGeom>
              <a:avLst/>
              <a:gdLst>
                <a:gd name="T0" fmla="*/ 22 w 421"/>
                <a:gd name="T1" fmla="*/ 107 h 307"/>
                <a:gd name="T2" fmla="*/ 80 w 421"/>
                <a:gd name="T3" fmla="*/ 34 h 307"/>
                <a:gd name="T4" fmla="*/ 290 w 421"/>
                <a:gd name="T5" fmla="*/ 154 h 307"/>
                <a:gd name="T6" fmla="*/ 382 w 421"/>
                <a:gd name="T7" fmla="*/ 212 h 307"/>
                <a:gd name="T8" fmla="*/ 263 w 421"/>
                <a:gd name="T9" fmla="*/ 287 h 307"/>
                <a:gd name="T10" fmla="*/ 270 w 421"/>
                <a:gd name="T11" fmla="*/ 305 h 307"/>
                <a:gd name="T12" fmla="*/ 281 w 421"/>
                <a:gd name="T13" fmla="*/ 307 h 307"/>
                <a:gd name="T14" fmla="*/ 421 w 421"/>
                <a:gd name="T15" fmla="*/ 214 h 307"/>
                <a:gd name="T16" fmla="*/ 403 w 421"/>
                <a:gd name="T17" fmla="*/ 188 h 307"/>
                <a:gd name="T18" fmla="*/ 247 w 421"/>
                <a:gd name="T19" fmla="*/ 107 h 307"/>
                <a:gd name="T20" fmla="*/ 73 w 421"/>
                <a:gd name="T21" fmla="*/ 0 h 307"/>
                <a:gd name="T22" fmla="*/ 53 w 421"/>
                <a:gd name="T23" fmla="*/ 21 h 307"/>
                <a:gd name="T24" fmla="*/ 0 w 421"/>
                <a:gd name="T25" fmla="*/ 112 h 307"/>
                <a:gd name="T26" fmla="*/ 22 w 421"/>
                <a:gd name="T27" fmla="*/ 107 h 3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21"/>
                <a:gd name="T43" fmla="*/ 0 h 307"/>
                <a:gd name="T44" fmla="*/ 421 w 421"/>
                <a:gd name="T45" fmla="*/ 307 h 3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21" h="307">
                  <a:moveTo>
                    <a:pt x="22" y="107"/>
                  </a:moveTo>
                  <a:lnTo>
                    <a:pt x="80" y="34"/>
                  </a:lnTo>
                  <a:lnTo>
                    <a:pt x="290" y="154"/>
                  </a:lnTo>
                  <a:lnTo>
                    <a:pt x="382" y="212"/>
                  </a:lnTo>
                  <a:lnTo>
                    <a:pt x="263" y="287"/>
                  </a:lnTo>
                  <a:lnTo>
                    <a:pt x="270" y="305"/>
                  </a:lnTo>
                  <a:lnTo>
                    <a:pt x="281" y="307"/>
                  </a:lnTo>
                  <a:lnTo>
                    <a:pt x="421" y="214"/>
                  </a:lnTo>
                  <a:lnTo>
                    <a:pt x="403" y="188"/>
                  </a:lnTo>
                  <a:lnTo>
                    <a:pt x="247" y="107"/>
                  </a:lnTo>
                  <a:lnTo>
                    <a:pt x="73" y="0"/>
                  </a:lnTo>
                  <a:lnTo>
                    <a:pt x="53" y="21"/>
                  </a:lnTo>
                  <a:lnTo>
                    <a:pt x="0" y="112"/>
                  </a:lnTo>
                  <a:lnTo>
                    <a:pt x="22" y="107"/>
                  </a:lnTo>
                  <a:close/>
                </a:path>
              </a:pathLst>
            </a:custGeom>
            <a:solidFill>
              <a:srgbClr val="000000"/>
            </a:solidFill>
            <a:ln w="9525">
              <a:noFill/>
              <a:round/>
              <a:headEnd/>
              <a:tailEnd/>
            </a:ln>
          </p:spPr>
          <p:txBody>
            <a:bodyPr/>
            <a:lstStyle/>
            <a:p>
              <a:endParaRPr lang="en-GB" sz="1350"/>
            </a:p>
          </p:txBody>
        </p:sp>
        <p:sp>
          <p:nvSpPr>
            <p:cNvPr id="112686" name="Freeform 13"/>
            <p:cNvSpPr>
              <a:spLocks/>
            </p:cNvSpPr>
            <p:nvPr/>
          </p:nvSpPr>
          <p:spPr bwMode="auto">
            <a:xfrm>
              <a:off x="1742" y="2174"/>
              <a:ext cx="697" cy="258"/>
            </a:xfrm>
            <a:custGeom>
              <a:avLst/>
              <a:gdLst>
                <a:gd name="T0" fmla="*/ 697 w 697"/>
                <a:gd name="T1" fmla="*/ 13 h 258"/>
                <a:gd name="T2" fmla="*/ 525 w 697"/>
                <a:gd name="T3" fmla="*/ 0 h 258"/>
                <a:gd name="T4" fmla="*/ 300 w 697"/>
                <a:gd name="T5" fmla="*/ 73 h 258"/>
                <a:gd name="T6" fmla="*/ 152 w 697"/>
                <a:gd name="T7" fmla="*/ 128 h 258"/>
                <a:gd name="T8" fmla="*/ 39 w 697"/>
                <a:gd name="T9" fmla="*/ 190 h 258"/>
                <a:gd name="T10" fmla="*/ 0 w 697"/>
                <a:gd name="T11" fmla="*/ 217 h 258"/>
                <a:gd name="T12" fmla="*/ 9 w 697"/>
                <a:gd name="T13" fmla="*/ 224 h 258"/>
                <a:gd name="T14" fmla="*/ 139 w 697"/>
                <a:gd name="T15" fmla="*/ 258 h 258"/>
                <a:gd name="T16" fmla="*/ 152 w 697"/>
                <a:gd name="T17" fmla="*/ 242 h 258"/>
                <a:gd name="T18" fmla="*/ 42 w 697"/>
                <a:gd name="T19" fmla="*/ 210 h 258"/>
                <a:gd name="T20" fmla="*/ 118 w 697"/>
                <a:gd name="T21" fmla="*/ 164 h 258"/>
                <a:gd name="T22" fmla="*/ 194 w 697"/>
                <a:gd name="T23" fmla="*/ 130 h 258"/>
                <a:gd name="T24" fmla="*/ 320 w 697"/>
                <a:gd name="T25" fmla="*/ 88 h 258"/>
                <a:gd name="T26" fmla="*/ 464 w 697"/>
                <a:gd name="T27" fmla="*/ 42 h 258"/>
                <a:gd name="T28" fmla="*/ 523 w 697"/>
                <a:gd name="T29" fmla="*/ 16 h 258"/>
                <a:gd name="T30" fmla="*/ 668 w 697"/>
                <a:gd name="T31" fmla="*/ 22 h 258"/>
                <a:gd name="T32" fmla="*/ 697 w 697"/>
                <a:gd name="T33" fmla="*/ 13 h 2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97"/>
                <a:gd name="T52" fmla="*/ 0 h 258"/>
                <a:gd name="T53" fmla="*/ 697 w 697"/>
                <a:gd name="T54" fmla="*/ 258 h 2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97" h="258">
                  <a:moveTo>
                    <a:pt x="697" y="13"/>
                  </a:moveTo>
                  <a:lnTo>
                    <a:pt x="525" y="0"/>
                  </a:lnTo>
                  <a:lnTo>
                    <a:pt x="300" y="73"/>
                  </a:lnTo>
                  <a:lnTo>
                    <a:pt x="152" y="128"/>
                  </a:lnTo>
                  <a:lnTo>
                    <a:pt x="39" y="190"/>
                  </a:lnTo>
                  <a:lnTo>
                    <a:pt x="0" y="217"/>
                  </a:lnTo>
                  <a:lnTo>
                    <a:pt x="9" y="224"/>
                  </a:lnTo>
                  <a:lnTo>
                    <a:pt x="139" y="258"/>
                  </a:lnTo>
                  <a:lnTo>
                    <a:pt x="152" y="242"/>
                  </a:lnTo>
                  <a:lnTo>
                    <a:pt x="42" y="210"/>
                  </a:lnTo>
                  <a:lnTo>
                    <a:pt x="118" y="164"/>
                  </a:lnTo>
                  <a:lnTo>
                    <a:pt x="194" y="130"/>
                  </a:lnTo>
                  <a:lnTo>
                    <a:pt x="320" y="88"/>
                  </a:lnTo>
                  <a:lnTo>
                    <a:pt x="464" y="42"/>
                  </a:lnTo>
                  <a:lnTo>
                    <a:pt x="523" y="16"/>
                  </a:lnTo>
                  <a:lnTo>
                    <a:pt x="668" y="22"/>
                  </a:lnTo>
                  <a:lnTo>
                    <a:pt x="697" y="13"/>
                  </a:lnTo>
                  <a:close/>
                </a:path>
              </a:pathLst>
            </a:custGeom>
            <a:solidFill>
              <a:srgbClr val="000000"/>
            </a:solidFill>
            <a:ln w="9525">
              <a:noFill/>
              <a:round/>
              <a:headEnd/>
              <a:tailEnd/>
            </a:ln>
          </p:spPr>
          <p:txBody>
            <a:bodyPr/>
            <a:lstStyle/>
            <a:p>
              <a:endParaRPr lang="en-GB" sz="1350"/>
            </a:p>
          </p:txBody>
        </p:sp>
        <p:sp>
          <p:nvSpPr>
            <p:cNvPr id="112687" name="Freeform 14"/>
            <p:cNvSpPr>
              <a:spLocks/>
            </p:cNvSpPr>
            <p:nvPr/>
          </p:nvSpPr>
          <p:spPr bwMode="auto">
            <a:xfrm>
              <a:off x="1650" y="2419"/>
              <a:ext cx="596" cy="359"/>
            </a:xfrm>
            <a:custGeom>
              <a:avLst/>
              <a:gdLst>
                <a:gd name="T0" fmla="*/ 231 w 596"/>
                <a:gd name="T1" fmla="*/ 0 h 359"/>
                <a:gd name="T2" fmla="*/ 111 w 596"/>
                <a:gd name="T3" fmla="*/ 84 h 359"/>
                <a:gd name="T4" fmla="*/ 0 w 596"/>
                <a:gd name="T5" fmla="*/ 139 h 359"/>
                <a:gd name="T6" fmla="*/ 20 w 596"/>
                <a:gd name="T7" fmla="*/ 164 h 359"/>
                <a:gd name="T8" fmla="*/ 240 w 596"/>
                <a:gd name="T9" fmla="*/ 263 h 359"/>
                <a:gd name="T10" fmla="*/ 363 w 596"/>
                <a:gd name="T11" fmla="*/ 357 h 359"/>
                <a:gd name="T12" fmla="*/ 383 w 596"/>
                <a:gd name="T13" fmla="*/ 359 h 359"/>
                <a:gd name="T14" fmla="*/ 596 w 596"/>
                <a:gd name="T15" fmla="*/ 265 h 359"/>
                <a:gd name="T16" fmla="*/ 585 w 596"/>
                <a:gd name="T17" fmla="*/ 243 h 359"/>
                <a:gd name="T18" fmla="*/ 383 w 596"/>
                <a:gd name="T19" fmla="*/ 337 h 359"/>
                <a:gd name="T20" fmla="*/ 343 w 596"/>
                <a:gd name="T21" fmla="*/ 313 h 359"/>
                <a:gd name="T22" fmla="*/ 253 w 596"/>
                <a:gd name="T23" fmla="*/ 250 h 359"/>
                <a:gd name="T24" fmla="*/ 197 w 596"/>
                <a:gd name="T25" fmla="*/ 224 h 359"/>
                <a:gd name="T26" fmla="*/ 124 w 596"/>
                <a:gd name="T27" fmla="*/ 186 h 359"/>
                <a:gd name="T28" fmla="*/ 33 w 596"/>
                <a:gd name="T29" fmla="*/ 145 h 359"/>
                <a:gd name="T30" fmla="*/ 240 w 596"/>
                <a:gd name="T31" fmla="*/ 33 h 359"/>
                <a:gd name="T32" fmla="*/ 231 w 596"/>
                <a:gd name="T33" fmla="*/ 0 h 35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96"/>
                <a:gd name="T52" fmla="*/ 0 h 359"/>
                <a:gd name="T53" fmla="*/ 596 w 596"/>
                <a:gd name="T54" fmla="*/ 359 h 35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96" h="359">
                  <a:moveTo>
                    <a:pt x="231" y="0"/>
                  </a:moveTo>
                  <a:lnTo>
                    <a:pt x="111" y="84"/>
                  </a:lnTo>
                  <a:lnTo>
                    <a:pt x="0" y="139"/>
                  </a:lnTo>
                  <a:lnTo>
                    <a:pt x="20" y="164"/>
                  </a:lnTo>
                  <a:lnTo>
                    <a:pt x="240" y="263"/>
                  </a:lnTo>
                  <a:lnTo>
                    <a:pt x="363" y="357"/>
                  </a:lnTo>
                  <a:lnTo>
                    <a:pt x="383" y="359"/>
                  </a:lnTo>
                  <a:lnTo>
                    <a:pt x="596" y="265"/>
                  </a:lnTo>
                  <a:lnTo>
                    <a:pt x="585" y="243"/>
                  </a:lnTo>
                  <a:lnTo>
                    <a:pt x="383" y="337"/>
                  </a:lnTo>
                  <a:lnTo>
                    <a:pt x="343" y="313"/>
                  </a:lnTo>
                  <a:lnTo>
                    <a:pt x="253" y="250"/>
                  </a:lnTo>
                  <a:lnTo>
                    <a:pt x="197" y="224"/>
                  </a:lnTo>
                  <a:lnTo>
                    <a:pt x="124" y="186"/>
                  </a:lnTo>
                  <a:lnTo>
                    <a:pt x="33" y="145"/>
                  </a:lnTo>
                  <a:lnTo>
                    <a:pt x="240" y="33"/>
                  </a:lnTo>
                  <a:lnTo>
                    <a:pt x="231" y="0"/>
                  </a:lnTo>
                  <a:close/>
                </a:path>
              </a:pathLst>
            </a:custGeom>
            <a:solidFill>
              <a:srgbClr val="000000"/>
            </a:solidFill>
            <a:ln w="9525">
              <a:noFill/>
              <a:round/>
              <a:headEnd/>
              <a:tailEnd/>
            </a:ln>
          </p:spPr>
          <p:txBody>
            <a:bodyPr/>
            <a:lstStyle/>
            <a:p>
              <a:endParaRPr lang="en-GB" sz="1350"/>
            </a:p>
          </p:txBody>
        </p:sp>
        <p:sp>
          <p:nvSpPr>
            <p:cNvPr id="112688" name="Freeform 15"/>
            <p:cNvSpPr>
              <a:spLocks/>
            </p:cNvSpPr>
            <p:nvPr/>
          </p:nvSpPr>
          <p:spPr bwMode="auto">
            <a:xfrm>
              <a:off x="2224" y="2366"/>
              <a:ext cx="691" cy="436"/>
            </a:xfrm>
            <a:custGeom>
              <a:avLst/>
              <a:gdLst>
                <a:gd name="T0" fmla="*/ 35 w 691"/>
                <a:gd name="T1" fmla="*/ 312 h 436"/>
                <a:gd name="T2" fmla="*/ 212 w 691"/>
                <a:gd name="T3" fmla="*/ 392 h 436"/>
                <a:gd name="T4" fmla="*/ 325 w 691"/>
                <a:gd name="T5" fmla="*/ 312 h 436"/>
                <a:gd name="T6" fmla="*/ 419 w 691"/>
                <a:gd name="T7" fmla="*/ 246 h 436"/>
                <a:gd name="T8" fmla="*/ 525 w 691"/>
                <a:gd name="T9" fmla="*/ 183 h 436"/>
                <a:gd name="T10" fmla="*/ 619 w 691"/>
                <a:gd name="T11" fmla="*/ 120 h 436"/>
                <a:gd name="T12" fmla="*/ 656 w 691"/>
                <a:gd name="T13" fmla="*/ 74 h 436"/>
                <a:gd name="T14" fmla="*/ 545 w 691"/>
                <a:gd name="T15" fmla="*/ 37 h 436"/>
                <a:gd name="T16" fmla="*/ 471 w 691"/>
                <a:gd name="T17" fmla="*/ 18 h 436"/>
                <a:gd name="T18" fmla="*/ 484 w 691"/>
                <a:gd name="T19" fmla="*/ 0 h 436"/>
                <a:gd name="T20" fmla="*/ 563 w 691"/>
                <a:gd name="T21" fmla="*/ 20 h 436"/>
                <a:gd name="T22" fmla="*/ 638 w 691"/>
                <a:gd name="T23" fmla="*/ 47 h 436"/>
                <a:gd name="T24" fmla="*/ 691 w 691"/>
                <a:gd name="T25" fmla="*/ 74 h 436"/>
                <a:gd name="T26" fmla="*/ 645 w 691"/>
                <a:gd name="T27" fmla="*/ 126 h 436"/>
                <a:gd name="T28" fmla="*/ 598 w 691"/>
                <a:gd name="T29" fmla="*/ 164 h 436"/>
                <a:gd name="T30" fmla="*/ 532 w 691"/>
                <a:gd name="T31" fmla="*/ 204 h 436"/>
                <a:gd name="T32" fmla="*/ 471 w 691"/>
                <a:gd name="T33" fmla="*/ 239 h 436"/>
                <a:gd name="T34" fmla="*/ 397 w 691"/>
                <a:gd name="T35" fmla="*/ 286 h 436"/>
                <a:gd name="T36" fmla="*/ 338 w 691"/>
                <a:gd name="T37" fmla="*/ 329 h 436"/>
                <a:gd name="T38" fmla="*/ 280 w 691"/>
                <a:gd name="T39" fmla="*/ 372 h 436"/>
                <a:gd name="T40" fmla="*/ 205 w 691"/>
                <a:gd name="T41" fmla="*/ 436 h 436"/>
                <a:gd name="T42" fmla="*/ 0 w 691"/>
                <a:gd name="T43" fmla="*/ 316 h 436"/>
                <a:gd name="T44" fmla="*/ 35 w 691"/>
                <a:gd name="T45" fmla="*/ 312 h 4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91"/>
                <a:gd name="T70" fmla="*/ 0 h 436"/>
                <a:gd name="T71" fmla="*/ 691 w 691"/>
                <a:gd name="T72" fmla="*/ 436 h 4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91" h="436">
                  <a:moveTo>
                    <a:pt x="35" y="312"/>
                  </a:moveTo>
                  <a:lnTo>
                    <a:pt x="212" y="392"/>
                  </a:lnTo>
                  <a:lnTo>
                    <a:pt x="325" y="312"/>
                  </a:lnTo>
                  <a:lnTo>
                    <a:pt x="419" y="246"/>
                  </a:lnTo>
                  <a:lnTo>
                    <a:pt x="525" y="183"/>
                  </a:lnTo>
                  <a:lnTo>
                    <a:pt x="619" y="120"/>
                  </a:lnTo>
                  <a:lnTo>
                    <a:pt x="656" y="74"/>
                  </a:lnTo>
                  <a:lnTo>
                    <a:pt x="545" y="37"/>
                  </a:lnTo>
                  <a:lnTo>
                    <a:pt x="471" y="18"/>
                  </a:lnTo>
                  <a:lnTo>
                    <a:pt x="484" y="0"/>
                  </a:lnTo>
                  <a:lnTo>
                    <a:pt x="563" y="20"/>
                  </a:lnTo>
                  <a:lnTo>
                    <a:pt x="638" y="47"/>
                  </a:lnTo>
                  <a:lnTo>
                    <a:pt x="691" y="74"/>
                  </a:lnTo>
                  <a:lnTo>
                    <a:pt x="645" y="126"/>
                  </a:lnTo>
                  <a:lnTo>
                    <a:pt x="598" y="164"/>
                  </a:lnTo>
                  <a:lnTo>
                    <a:pt x="532" y="204"/>
                  </a:lnTo>
                  <a:lnTo>
                    <a:pt x="471" y="239"/>
                  </a:lnTo>
                  <a:lnTo>
                    <a:pt x="397" y="286"/>
                  </a:lnTo>
                  <a:lnTo>
                    <a:pt x="338" y="329"/>
                  </a:lnTo>
                  <a:lnTo>
                    <a:pt x="280" y="372"/>
                  </a:lnTo>
                  <a:lnTo>
                    <a:pt x="205" y="436"/>
                  </a:lnTo>
                  <a:lnTo>
                    <a:pt x="0" y="316"/>
                  </a:lnTo>
                  <a:lnTo>
                    <a:pt x="35" y="312"/>
                  </a:lnTo>
                  <a:close/>
                </a:path>
              </a:pathLst>
            </a:custGeom>
            <a:solidFill>
              <a:srgbClr val="000000"/>
            </a:solidFill>
            <a:ln w="9525">
              <a:noFill/>
              <a:round/>
              <a:headEnd/>
              <a:tailEnd/>
            </a:ln>
          </p:spPr>
          <p:txBody>
            <a:bodyPr/>
            <a:lstStyle/>
            <a:p>
              <a:endParaRPr lang="en-GB" sz="1350"/>
            </a:p>
          </p:txBody>
        </p:sp>
        <p:sp>
          <p:nvSpPr>
            <p:cNvPr id="112689" name="Freeform 16"/>
            <p:cNvSpPr>
              <a:spLocks/>
            </p:cNvSpPr>
            <p:nvPr/>
          </p:nvSpPr>
          <p:spPr bwMode="auto">
            <a:xfrm>
              <a:off x="1873" y="2175"/>
              <a:ext cx="853" cy="513"/>
            </a:xfrm>
            <a:custGeom>
              <a:avLst/>
              <a:gdLst>
                <a:gd name="T0" fmla="*/ 27 w 853"/>
                <a:gd name="T1" fmla="*/ 247 h 513"/>
                <a:gd name="T2" fmla="*/ 137 w 853"/>
                <a:gd name="T3" fmla="*/ 333 h 513"/>
                <a:gd name="T4" fmla="*/ 262 w 853"/>
                <a:gd name="T5" fmla="*/ 420 h 513"/>
                <a:gd name="T6" fmla="*/ 371 w 853"/>
                <a:gd name="T7" fmla="*/ 484 h 513"/>
                <a:gd name="T8" fmla="*/ 474 w 853"/>
                <a:gd name="T9" fmla="*/ 431 h 513"/>
                <a:gd name="T10" fmla="*/ 556 w 853"/>
                <a:gd name="T11" fmla="*/ 371 h 513"/>
                <a:gd name="T12" fmla="*/ 681 w 853"/>
                <a:gd name="T13" fmla="*/ 307 h 513"/>
                <a:gd name="T14" fmla="*/ 825 w 853"/>
                <a:gd name="T15" fmla="*/ 200 h 513"/>
                <a:gd name="T16" fmla="*/ 653 w 853"/>
                <a:gd name="T17" fmla="*/ 85 h 513"/>
                <a:gd name="T18" fmla="*/ 549 w 853"/>
                <a:gd name="T19" fmla="*/ 20 h 513"/>
                <a:gd name="T20" fmla="*/ 566 w 853"/>
                <a:gd name="T21" fmla="*/ 0 h 513"/>
                <a:gd name="T22" fmla="*/ 612 w 853"/>
                <a:gd name="T23" fmla="*/ 38 h 513"/>
                <a:gd name="T24" fmla="*/ 714 w 853"/>
                <a:gd name="T25" fmla="*/ 100 h 513"/>
                <a:gd name="T26" fmla="*/ 853 w 853"/>
                <a:gd name="T27" fmla="*/ 200 h 513"/>
                <a:gd name="T28" fmla="*/ 747 w 853"/>
                <a:gd name="T29" fmla="*/ 285 h 513"/>
                <a:gd name="T30" fmla="*/ 628 w 853"/>
                <a:gd name="T31" fmla="*/ 357 h 513"/>
                <a:gd name="T32" fmla="*/ 540 w 853"/>
                <a:gd name="T33" fmla="*/ 407 h 513"/>
                <a:gd name="T34" fmla="*/ 369 w 853"/>
                <a:gd name="T35" fmla="*/ 513 h 513"/>
                <a:gd name="T36" fmla="*/ 238 w 853"/>
                <a:gd name="T37" fmla="*/ 434 h 513"/>
                <a:gd name="T38" fmla="*/ 99 w 853"/>
                <a:gd name="T39" fmla="*/ 333 h 513"/>
                <a:gd name="T40" fmla="*/ 0 w 853"/>
                <a:gd name="T41" fmla="*/ 267 h 513"/>
                <a:gd name="T42" fmla="*/ 0 w 853"/>
                <a:gd name="T43" fmla="*/ 240 h 513"/>
                <a:gd name="T44" fmla="*/ 27 w 853"/>
                <a:gd name="T45" fmla="*/ 247 h 51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53"/>
                <a:gd name="T70" fmla="*/ 0 h 513"/>
                <a:gd name="T71" fmla="*/ 853 w 853"/>
                <a:gd name="T72" fmla="*/ 513 h 51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53" h="513">
                  <a:moveTo>
                    <a:pt x="27" y="247"/>
                  </a:moveTo>
                  <a:lnTo>
                    <a:pt x="137" y="333"/>
                  </a:lnTo>
                  <a:lnTo>
                    <a:pt x="262" y="420"/>
                  </a:lnTo>
                  <a:lnTo>
                    <a:pt x="371" y="484"/>
                  </a:lnTo>
                  <a:lnTo>
                    <a:pt x="474" y="431"/>
                  </a:lnTo>
                  <a:lnTo>
                    <a:pt x="556" y="371"/>
                  </a:lnTo>
                  <a:lnTo>
                    <a:pt x="681" y="307"/>
                  </a:lnTo>
                  <a:lnTo>
                    <a:pt x="825" y="200"/>
                  </a:lnTo>
                  <a:lnTo>
                    <a:pt x="653" y="85"/>
                  </a:lnTo>
                  <a:lnTo>
                    <a:pt x="549" y="20"/>
                  </a:lnTo>
                  <a:lnTo>
                    <a:pt x="566" y="0"/>
                  </a:lnTo>
                  <a:lnTo>
                    <a:pt x="612" y="38"/>
                  </a:lnTo>
                  <a:lnTo>
                    <a:pt x="714" y="100"/>
                  </a:lnTo>
                  <a:lnTo>
                    <a:pt x="853" y="200"/>
                  </a:lnTo>
                  <a:lnTo>
                    <a:pt x="747" y="285"/>
                  </a:lnTo>
                  <a:lnTo>
                    <a:pt x="628" y="357"/>
                  </a:lnTo>
                  <a:lnTo>
                    <a:pt x="540" y="407"/>
                  </a:lnTo>
                  <a:lnTo>
                    <a:pt x="369" y="513"/>
                  </a:lnTo>
                  <a:lnTo>
                    <a:pt x="238" y="434"/>
                  </a:lnTo>
                  <a:lnTo>
                    <a:pt x="99" y="333"/>
                  </a:lnTo>
                  <a:lnTo>
                    <a:pt x="0" y="267"/>
                  </a:lnTo>
                  <a:lnTo>
                    <a:pt x="0" y="240"/>
                  </a:lnTo>
                  <a:lnTo>
                    <a:pt x="27" y="247"/>
                  </a:lnTo>
                  <a:close/>
                </a:path>
              </a:pathLst>
            </a:custGeom>
            <a:solidFill>
              <a:srgbClr val="000000"/>
            </a:solidFill>
            <a:ln w="9525">
              <a:noFill/>
              <a:round/>
              <a:headEnd/>
              <a:tailEnd/>
            </a:ln>
          </p:spPr>
          <p:txBody>
            <a:bodyPr/>
            <a:lstStyle/>
            <a:p>
              <a:endParaRPr lang="en-GB" sz="1350"/>
            </a:p>
          </p:txBody>
        </p:sp>
        <p:sp>
          <p:nvSpPr>
            <p:cNvPr id="112690" name="Freeform 17"/>
            <p:cNvSpPr>
              <a:spLocks/>
            </p:cNvSpPr>
            <p:nvPr/>
          </p:nvSpPr>
          <p:spPr bwMode="auto">
            <a:xfrm>
              <a:off x="1873" y="2182"/>
              <a:ext cx="583" cy="254"/>
            </a:xfrm>
            <a:custGeom>
              <a:avLst/>
              <a:gdLst>
                <a:gd name="T0" fmla="*/ 0 w 583"/>
                <a:gd name="T1" fmla="*/ 241 h 254"/>
                <a:gd name="T2" fmla="*/ 166 w 583"/>
                <a:gd name="T3" fmla="*/ 155 h 254"/>
                <a:gd name="T4" fmla="*/ 322 w 583"/>
                <a:gd name="T5" fmla="*/ 88 h 254"/>
                <a:gd name="T6" fmla="*/ 464 w 583"/>
                <a:gd name="T7" fmla="*/ 33 h 254"/>
                <a:gd name="T8" fmla="*/ 570 w 583"/>
                <a:gd name="T9" fmla="*/ 0 h 254"/>
                <a:gd name="T10" fmla="*/ 583 w 583"/>
                <a:gd name="T11" fmla="*/ 18 h 254"/>
                <a:gd name="T12" fmla="*/ 502 w 583"/>
                <a:gd name="T13" fmla="*/ 40 h 254"/>
                <a:gd name="T14" fmla="*/ 398 w 583"/>
                <a:gd name="T15" fmla="*/ 81 h 254"/>
                <a:gd name="T16" fmla="*/ 292 w 583"/>
                <a:gd name="T17" fmla="*/ 121 h 254"/>
                <a:gd name="T18" fmla="*/ 184 w 583"/>
                <a:gd name="T19" fmla="*/ 166 h 254"/>
                <a:gd name="T20" fmla="*/ 14 w 583"/>
                <a:gd name="T21" fmla="*/ 254 h 254"/>
                <a:gd name="T22" fmla="*/ 0 w 583"/>
                <a:gd name="T23" fmla="*/ 241 h 25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83"/>
                <a:gd name="T37" fmla="*/ 0 h 254"/>
                <a:gd name="T38" fmla="*/ 583 w 583"/>
                <a:gd name="T39" fmla="*/ 254 h 25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83" h="254">
                  <a:moveTo>
                    <a:pt x="0" y="241"/>
                  </a:moveTo>
                  <a:lnTo>
                    <a:pt x="166" y="155"/>
                  </a:lnTo>
                  <a:lnTo>
                    <a:pt x="322" y="88"/>
                  </a:lnTo>
                  <a:lnTo>
                    <a:pt x="464" y="33"/>
                  </a:lnTo>
                  <a:lnTo>
                    <a:pt x="570" y="0"/>
                  </a:lnTo>
                  <a:lnTo>
                    <a:pt x="583" y="18"/>
                  </a:lnTo>
                  <a:lnTo>
                    <a:pt x="502" y="40"/>
                  </a:lnTo>
                  <a:lnTo>
                    <a:pt x="398" y="81"/>
                  </a:lnTo>
                  <a:lnTo>
                    <a:pt x="292" y="121"/>
                  </a:lnTo>
                  <a:lnTo>
                    <a:pt x="184" y="166"/>
                  </a:lnTo>
                  <a:lnTo>
                    <a:pt x="14" y="254"/>
                  </a:lnTo>
                  <a:lnTo>
                    <a:pt x="0" y="241"/>
                  </a:lnTo>
                  <a:close/>
                </a:path>
              </a:pathLst>
            </a:custGeom>
            <a:solidFill>
              <a:srgbClr val="000000"/>
            </a:solidFill>
            <a:ln w="9525">
              <a:noFill/>
              <a:round/>
              <a:headEnd/>
              <a:tailEnd/>
            </a:ln>
          </p:spPr>
          <p:txBody>
            <a:bodyPr/>
            <a:lstStyle/>
            <a:p>
              <a:endParaRPr lang="en-GB" sz="1350"/>
            </a:p>
          </p:txBody>
        </p:sp>
        <p:sp>
          <p:nvSpPr>
            <p:cNvPr id="112691" name="Freeform 18"/>
            <p:cNvSpPr>
              <a:spLocks/>
            </p:cNvSpPr>
            <p:nvPr/>
          </p:nvSpPr>
          <p:spPr bwMode="auto">
            <a:xfrm>
              <a:off x="1890" y="2573"/>
              <a:ext cx="844" cy="529"/>
            </a:xfrm>
            <a:custGeom>
              <a:avLst/>
              <a:gdLst>
                <a:gd name="T0" fmla="*/ 0 w 844"/>
                <a:gd name="T1" fmla="*/ 107 h 529"/>
                <a:gd name="T2" fmla="*/ 0 w 844"/>
                <a:gd name="T3" fmla="*/ 324 h 529"/>
                <a:gd name="T4" fmla="*/ 79 w 844"/>
                <a:gd name="T5" fmla="*/ 386 h 529"/>
                <a:gd name="T6" fmla="*/ 192 w 844"/>
                <a:gd name="T7" fmla="*/ 451 h 529"/>
                <a:gd name="T8" fmla="*/ 340 w 844"/>
                <a:gd name="T9" fmla="*/ 529 h 529"/>
                <a:gd name="T10" fmla="*/ 537 w 844"/>
                <a:gd name="T11" fmla="*/ 397 h 529"/>
                <a:gd name="T12" fmla="*/ 696 w 844"/>
                <a:gd name="T13" fmla="*/ 271 h 529"/>
                <a:gd name="T14" fmla="*/ 835 w 844"/>
                <a:gd name="T15" fmla="*/ 172 h 529"/>
                <a:gd name="T16" fmla="*/ 844 w 844"/>
                <a:gd name="T17" fmla="*/ 0 h 529"/>
                <a:gd name="T18" fmla="*/ 818 w 844"/>
                <a:gd name="T19" fmla="*/ 22 h 529"/>
                <a:gd name="T20" fmla="*/ 815 w 844"/>
                <a:gd name="T21" fmla="*/ 161 h 529"/>
                <a:gd name="T22" fmla="*/ 565 w 844"/>
                <a:gd name="T23" fmla="*/ 350 h 529"/>
                <a:gd name="T24" fmla="*/ 404 w 844"/>
                <a:gd name="T25" fmla="*/ 462 h 529"/>
                <a:gd name="T26" fmla="*/ 353 w 844"/>
                <a:gd name="T27" fmla="*/ 490 h 529"/>
                <a:gd name="T28" fmla="*/ 360 w 844"/>
                <a:gd name="T29" fmla="*/ 107 h 529"/>
                <a:gd name="T30" fmla="*/ 334 w 844"/>
                <a:gd name="T31" fmla="*/ 101 h 529"/>
                <a:gd name="T32" fmla="*/ 327 w 844"/>
                <a:gd name="T33" fmla="*/ 114 h 529"/>
                <a:gd name="T34" fmla="*/ 338 w 844"/>
                <a:gd name="T35" fmla="*/ 238 h 529"/>
                <a:gd name="T36" fmla="*/ 338 w 844"/>
                <a:gd name="T37" fmla="*/ 423 h 529"/>
                <a:gd name="T38" fmla="*/ 325 w 844"/>
                <a:gd name="T39" fmla="*/ 492 h 529"/>
                <a:gd name="T40" fmla="*/ 207 w 844"/>
                <a:gd name="T41" fmla="*/ 443 h 529"/>
                <a:gd name="T42" fmla="*/ 132 w 844"/>
                <a:gd name="T43" fmla="*/ 397 h 529"/>
                <a:gd name="T44" fmla="*/ 46 w 844"/>
                <a:gd name="T45" fmla="*/ 337 h 529"/>
                <a:gd name="T46" fmla="*/ 22 w 844"/>
                <a:gd name="T47" fmla="*/ 303 h 529"/>
                <a:gd name="T48" fmla="*/ 20 w 844"/>
                <a:gd name="T49" fmla="*/ 118 h 529"/>
                <a:gd name="T50" fmla="*/ 0 w 844"/>
                <a:gd name="T51" fmla="*/ 107 h 5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44"/>
                <a:gd name="T79" fmla="*/ 0 h 529"/>
                <a:gd name="T80" fmla="*/ 844 w 844"/>
                <a:gd name="T81" fmla="*/ 529 h 52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44" h="529">
                  <a:moveTo>
                    <a:pt x="0" y="107"/>
                  </a:moveTo>
                  <a:lnTo>
                    <a:pt x="0" y="324"/>
                  </a:lnTo>
                  <a:lnTo>
                    <a:pt x="79" y="386"/>
                  </a:lnTo>
                  <a:lnTo>
                    <a:pt x="192" y="451"/>
                  </a:lnTo>
                  <a:lnTo>
                    <a:pt x="340" y="529"/>
                  </a:lnTo>
                  <a:lnTo>
                    <a:pt x="537" y="397"/>
                  </a:lnTo>
                  <a:lnTo>
                    <a:pt x="696" y="271"/>
                  </a:lnTo>
                  <a:lnTo>
                    <a:pt x="835" y="172"/>
                  </a:lnTo>
                  <a:lnTo>
                    <a:pt x="844" y="0"/>
                  </a:lnTo>
                  <a:lnTo>
                    <a:pt x="818" y="22"/>
                  </a:lnTo>
                  <a:lnTo>
                    <a:pt x="815" y="161"/>
                  </a:lnTo>
                  <a:lnTo>
                    <a:pt x="565" y="350"/>
                  </a:lnTo>
                  <a:lnTo>
                    <a:pt x="404" y="462"/>
                  </a:lnTo>
                  <a:lnTo>
                    <a:pt x="353" y="490"/>
                  </a:lnTo>
                  <a:lnTo>
                    <a:pt x="360" y="107"/>
                  </a:lnTo>
                  <a:lnTo>
                    <a:pt x="334" y="101"/>
                  </a:lnTo>
                  <a:lnTo>
                    <a:pt x="327" y="114"/>
                  </a:lnTo>
                  <a:lnTo>
                    <a:pt x="338" y="238"/>
                  </a:lnTo>
                  <a:lnTo>
                    <a:pt x="338" y="423"/>
                  </a:lnTo>
                  <a:lnTo>
                    <a:pt x="325" y="492"/>
                  </a:lnTo>
                  <a:lnTo>
                    <a:pt x="207" y="443"/>
                  </a:lnTo>
                  <a:lnTo>
                    <a:pt x="132" y="397"/>
                  </a:lnTo>
                  <a:lnTo>
                    <a:pt x="46" y="337"/>
                  </a:lnTo>
                  <a:lnTo>
                    <a:pt x="22" y="303"/>
                  </a:lnTo>
                  <a:lnTo>
                    <a:pt x="20" y="118"/>
                  </a:lnTo>
                  <a:lnTo>
                    <a:pt x="0" y="107"/>
                  </a:lnTo>
                  <a:close/>
                </a:path>
              </a:pathLst>
            </a:custGeom>
            <a:solidFill>
              <a:srgbClr val="000000"/>
            </a:solidFill>
            <a:ln w="9525">
              <a:noFill/>
              <a:round/>
              <a:headEnd/>
              <a:tailEnd/>
            </a:ln>
          </p:spPr>
          <p:txBody>
            <a:bodyPr/>
            <a:lstStyle/>
            <a:p>
              <a:endParaRPr lang="en-GB" sz="1350"/>
            </a:p>
          </p:txBody>
        </p:sp>
        <p:sp>
          <p:nvSpPr>
            <p:cNvPr id="112692" name="Freeform 19"/>
            <p:cNvSpPr>
              <a:spLocks/>
            </p:cNvSpPr>
            <p:nvPr/>
          </p:nvSpPr>
          <p:spPr bwMode="auto">
            <a:xfrm>
              <a:off x="2075" y="2292"/>
              <a:ext cx="460" cy="209"/>
            </a:xfrm>
            <a:custGeom>
              <a:avLst/>
              <a:gdLst>
                <a:gd name="T0" fmla="*/ 12 w 460"/>
                <a:gd name="T1" fmla="*/ 170 h 209"/>
                <a:gd name="T2" fmla="*/ 20 w 460"/>
                <a:gd name="T3" fmla="*/ 123 h 209"/>
                <a:gd name="T4" fmla="*/ 43 w 460"/>
                <a:gd name="T5" fmla="*/ 82 h 209"/>
                <a:gd name="T6" fmla="*/ 81 w 460"/>
                <a:gd name="T7" fmla="*/ 60 h 209"/>
                <a:gd name="T8" fmla="*/ 129 w 460"/>
                <a:gd name="T9" fmla="*/ 60 h 209"/>
                <a:gd name="T10" fmla="*/ 174 w 460"/>
                <a:gd name="T11" fmla="*/ 72 h 209"/>
                <a:gd name="T12" fmla="*/ 208 w 460"/>
                <a:gd name="T13" fmla="*/ 89 h 209"/>
                <a:gd name="T14" fmla="*/ 245 w 460"/>
                <a:gd name="T15" fmla="*/ 76 h 209"/>
                <a:gd name="T16" fmla="*/ 269 w 460"/>
                <a:gd name="T17" fmla="*/ 39 h 209"/>
                <a:gd name="T18" fmla="*/ 303 w 460"/>
                <a:gd name="T19" fmla="*/ 12 h 209"/>
                <a:gd name="T20" fmla="*/ 355 w 460"/>
                <a:gd name="T21" fmla="*/ 0 h 209"/>
                <a:gd name="T22" fmla="*/ 406 w 460"/>
                <a:gd name="T23" fmla="*/ 4 h 209"/>
                <a:gd name="T24" fmla="*/ 454 w 460"/>
                <a:gd name="T25" fmla="*/ 39 h 209"/>
                <a:gd name="T26" fmla="*/ 460 w 460"/>
                <a:gd name="T27" fmla="*/ 76 h 209"/>
                <a:gd name="T28" fmla="*/ 444 w 460"/>
                <a:gd name="T29" fmla="*/ 139 h 209"/>
                <a:gd name="T30" fmla="*/ 394 w 460"/>
                <a:gd name="T31" fmla="*/ 160 h 209"/>
                <a:gd name="T32" fmla="*/ 382 w 460"/>
                <a:gd name="T33" fmla="*/ 139 h 209"/>
                <a:gd name="T34" fmla="*/ 412 w 460"/>
                <a:gd name="T35" fmla="*/ 127 h 209"/>
                <a:gd name="T36" fmla="*/ 431 w 460"/>
                <a:gd name="T37" fmla="*/ 91 h 209"/>
                <a:gd name="T38" fmla="*/ 424 w 460"/>
                <a:gd name="T39" fmla="*/ 54 h 209"/>
                <a:gd name="T40" fmla="*/ 400 w 460"/>
                <a:gd name="T41" fmla="*/ 29 h 209"/>
                <a:gd name="T42" fmla="*/ 349 w 460"/>
                <a:gd name="T43" fmla="*/ 23 h 209"/>
                <a:gd name="T44" fmla="*/ 313 w 460"/>
                <a:gd name="T45" fmla="*/ 41 h 209"/>
                <a:gd name="T46" fmla="*/ 282 w 460"/>
                <a:gd name="T47" fmla="*/ 78 h 209"/>
                <a:gd name="T48" fmla="*/ 263 w 460"/>
                <a:gd name="T49" fmla="*/ 101 h 209"/>
                <a:gd name="T50" fmla="*/ 241 w 460"/>
                <a:gd name="T51" fmla="*/ 115 h 209"/>
                <a:gd name="T52" fmla="*/ 196 w 460"/>
                <a:gd name="T53" fmla="*/ 120 h 209"/>
                <a:gd name="T54" fmla="*/ 159 w 460"/>
                <a:gd name="T55" fmla="*/ 107 h 209"/>
                <a:gd name="T56" fmla="*/ 125 w 460"/>
                <a:gd name="T57" fmla="*/ 91 h 209"/>
                <a:gd name="T58" fmla="*/ 85 w 460"/>
                <a:gd name="T59" fmla="*/ 91 h 209"/>
                <a:gd name="T60" fmla="*/ 55 w 460"/>
                <a:gd name="T61" fmla="*/ 113 h 209"/>
                <a:gd name="T62" fmla="*/ 39 w 460"/>
                <a:gd name="T63" fmla="*/ 151 h 209"/>
                <a:gd name="T64" fmla="*/ 49 w 460"/>
                <a:gd name="T65" fmla="*/ 184 h 209"/>
                <a:gd name="T66" fmla="*/ 85 w 460"/>
                <a:gd name="T67" fmla="*/ 209 h 209"/>
                <a:gd name="T68" fmla="*/ 0 w 460"/>
                <a:gd name="T69" fmla="*/ 188 h 209"/>
                <a:gd name="T70" fmla="*/ 12 w 460"/>
                <a:gd name="T71" fmla="*/ 170 h 20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0"/>
                <a:gd name="T109" fmla="*/ 0 h 209"/>
                <a:gd name="T110" fmla="*/ 460 w 460"/>
                <a:gd name="T111" fmla="*/ 209 h 20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0" h="209">
                  <a:moveTo>
                    <a:pt x="12" y="170"/>
                  </a:moveTo>
                  <a:lnTo>
                    <a:pt x="20" y="123"/>
                  </a:lnTo>
                  <a:lnTo>
                    <a:pt x="43" y="82"/>
                  </a:lnTo>
                  <a:lnTo>
                    <a:pt x="81" y="60"/>
                  </a:lnTo>
                  <a:lnTo>
                    <a:pt x="129" y="60"/>
                  </a:lnTo>
                  <a:lnTo>
                    <a:pt x="174" y="72"/>
                  </a:lnTo>
                  <a:lnTo>
                    <a:pt x="208" y="89"/>
                  </a:lnTo>
                  <a:lnTo>
                    <a:pt x="245" y="76"/>
                  </a:lnTo>
                  <a:lnTo>
                    <a:pt x="269" y="39"/>
                  </a:lnTo>
                  <a:lnTo>
                    <a:pt x="303" y="12"/>
                  </a:lnTo>
                  <a:lnTo>
                    <a:pt x="355" y="0"/>
                  </a:lnTo>
                  <a:lnTo>
                    <a:pt x="406" y="4"/>
                  </a:lnTo>
                  <a:lnTo>
                    <a:pt x="454" y="39"/>
                  </a:lnTo>
                  <a:lnTo>
                    <a:pt x="460" y="76"/>
                  </a:lnTo>
                  <a:lnTo>
                    <a:pt x="444" y="139"/>
                  </a:lnTo>
                  <a:lnTo>
                    <a:pt x="394" y="160"/>
                  </a:lnTo>
                  <a:lnTo>
                    <a:pt x="382" y="139"/>
                  </a:lnTo>
                  <a:lnTo>
                    <a:pt x="412" y="127"/>
                  </a:lnTo>
                  <a:lnTo>
                    <a:pt x="431" y="91"/>
                  </a:lnTo>
                  <a:lnTo>
                    <a:pt x="424" y="54"/>
                  </a:lnTo>
                  <a:lnTo>
                    <a:pt x="400" y="29"/>
                  </a:lnTo>
                  <a:lnTo>
                    <a:pt x="349" y="23"/>
                  </a:lnTo>
                  <a:lnTo>
                    <a:pt x="313" y="41"/>
                  </a:lnTo>
                  <a:lnTo>
                    <a:pt x="282" y="78"/>
                  </a:lnTo>
                  <a:lnTo>
                    <a:pt x="263" y="101"/>
                  </a:lnTo>
                  <a:lnTo>
                    <a:pt x="241" y="115"/>
                  </a:lnTo>
                  <a:lnTo>
                    <a:pt x="196" y="120"/>
                  </a:lnTo>
                  <a:lnTo>
                    <a:pt x="159" y="107"/>
                  </a:lnTo>
                  <a:lnTo>
                    <a:pt x="125" y="91"/>
                  </a:lnTo>
                  <a:lnTo>
                    <a:pt x="85" y="91"/>
                  </a:lnTo>
                  <a:lnTo>
                    <a:pt x="55" y="113"/>
                  </a:lnTo>
                  <a:lnTo>
                    <a:pt x="39" y="151"/>
                  </a:lnTo>
                  <a:lnTo>
                    <a:pt x="49" y="184"/>
                  </a:lnTo>
                  <a:lnTo>
                    <a:pt x="85" y="209"/>
                  </a:lnTo>
                  <a:lnTo>
                    <a:pt x="0" y="188"/>
                  </a:lnTo>
                  <a:lnTo>
                    <a:pt x="12" y="170"/>
                  </a:lnTo>
                  <a:close/>
                </a:path>
              </a:pathLst>
            </a:custGeom>
            <a:solidFill>
              <a:srgbClr val="000000"/>
            </a:solidFill>
            <a:ln w="9525">
              <a:noFill/>
              <a:round/>
              <a:headEnd/>
              <a:tailEnd/>
            </a:ln>
          </p:spPr>
          <p:txBody>
            <a:bodyPr/>
            <a:lstStyle/>
            <a:p>
              <a:endParaRPr lang="en-GB" sz="1350"/>
            </a:p>
          </p:txBody>
        </p:sp>
      </p:grpSp>
      <p:grpSp>
        <p:nvGrpSpPr>
          <p:cNvPr id="112645" name="Group 20"/>
          <p:cNvGrpSpPr>
            <a:grpSpLocks/>
          </p:cNvGrpSpPr>
          <p:nvPr/>
        </p:nvGrpSpPr>
        <p:grpSpPr bwMode="auto">
          <a:xfrm>
            <a:off x="2009703" y="4000649"/>
            <a:ext cx="645090" cy="485902"/>
            <a:chOff x="1222" y="2648"/>
            <a:chExt cx="500" cy="408"/>
          </a:xfrm>
        </p:grpSpPr>
        <p:grpSp>
          <p:nvGrpSpPr>
            <p:cNvPr id="112677" name="Group 21"/>
            <p:cNvGrpSpPr>
              <a:grpSpLocks/>
            </p:cNvGrpSpPr>
            <p:nvPr/>
          </p:nvGrpSpPr>
          <p:grpSpPr bwMode="auto">
            <a:xfrm>
              <a:off x="1222" y="2648"/>
              <a:ext cx="500" cy="408"/>
              <a:chOff x="1222" y="2648"/>
              <a:chExt cx="500" cy="408"/>
            </a:xfrm>
          </p:grpSpPr>
          <p:sp>
            <p:nvSpPr>
              <p:cNvPr id="112679" name="Freeform 22"/>
              <p:cNvSpPr>
                <a:spLocks/>
              </p:cNvSpPr>
              <p:nvPr/>
            </p:nvSpPr>
            <p:spPr bwMode="auto">
              <a:xfrm>
                <a:off x="1232" y="2656"/>
                <a:ext cx="477" cy="399"/>
              </a:xfrm>
              <a:custGeom>
                <a:avLst/>
                <a:gdLst>
                  <a:gd name="T0" fmla="*/ 129 w 477"/>
                  <a:gd name="T1" fmla="*/ 61 h 399"/>
                  <a:gd name="T2" fmla="*/ 182 w 477"/>
                  <a:gd name="T3" fmla="*/ 55 h 399"/>
                  <a:gd name="T4" fmla="*/ 203 w 477"/>
                  <a:gd name="T5" fmla="*/ 6 h 399"/>
                  <a:gd name="T6" fmla="*/ 263 w 477"/>
                  <a:gd name="T7" fmla="*/ 0 h 399"/>
                  <a:gd name="T8" fmla="*/ 263 w 477"/>
                  <a:gd name="T9" fmla="*/ 78 h 399"/>
                  <a:gd name="T10" fmla="*/ 298 w 477"/>
                  <a:gd name="T11" fmla="*/ 86 h 399"/>
                  <a:gd name="T12" fmla="*/ 366 w 477"/>
                  <a:gd name="T13" fmla="*/ 43 h 399"/>
                  <a:gd name="T14" fmla="*/ 426 w 477"/>
                  <a:gd name="T15" fmla="*/ 90 h 399"/>
                  <a:gd name="T16" fmla="*/ 353 w 477"/>
                  <a:gd name="T17" fmla="*/ 145 h 399"/>
                  <a:gd name="T18" fmla="*/ 368 w 477"/>
                  <a:gd name="T19" fmla="*/ 165 h 399"/>
                  <a:gd name="T20" fmla="*/ 457 w 477"/>
                  <a:gd name="T21" fmla="*/ 145 h 399"/>
                  <a:gd name="T22" fmla="*/ 477 w 477"/>
                  <a:gd name="T23" fmla="*/ 224 h 399"/>
                  <a:gd name="T24" fmla="*/ 372 w 477"/>
                  <a:gd name="T25" fmla="*/ 240 h 399"/>
                  <a:gd name="T26" fmla="*/ 366 w 477"/>
                  <a:gd name="T27" fmla="*/ 268 h 399"/>
                  <a:gd name="T28" fmla="*/ 416 w 477"/>
                  <a:gd name="T29" fmla="*/ 305 h 399"/>
                  <a:gd name="T30" fmla="*/ 353 w 477"/>
                  <a:gd name="T31" fmla="*/ 368 h 399"/>
                  <a:gd name="T32" fmla="*/ 316 w 477"/>
                  <a:gd name="T33" fmla="*/ 323 h 399"/>
                  <a:gd name="T34" fmla="*/ 298 w 477"/>
                  <a:gd name="T35" fmla="*/ 329 h 399"/>
                  <a:gd name="T36" fmla="*/ 298 w 477"/>
                  <a:gd name="T37" fmla="*/ 393 h 399"/>
                  <a:gd name="T38" fmla="*/ 221 w 477"/>
                  <a:gd name="T39" fmla="*/ 399 h 399"/>
                  <a:gd name="T40" fmla="*/ 225 w 477"/>
                  <a:gd name="T41" fmla="*/ 331 h 399"/>
                  <a:gd name="T42" fmla="*/ 165 w 477"/>
                  <a:gd name="T43" fmla="*/ 331 h 399"/>
                  <a:gd name="T44" fmla="*/ 145 w 477"/>
                  <a:gd name="T45" fmla="*/ 378 h 399"/>
                  <a:gd name="T46" fmla="*/ 66 w 477"/>
                  <a:gd name="T47" fmla="*/ 337 h 399"/>
                  <a:gd name="T48" fmla="*/ 102 w 477"/>
                  <a:gd name="T49" fmla="*/ 298 h 399"/>
                  <a:gd name="T50" fmla="*/ 72 w 477"/>
                  <a:gd name="T51" fmla="*/ 256 h 399"/>
                  <a:gd name="T52" fmla="*/ 17 w 477"/>
                  <a:gd name="T53" fmla="*/ 264 h 399"/>
                  <a:gd name="T54" fmla="*/ 0 w 477"/>
                  <a:gd name="T55" fmla="*/ 194 h 399"/>
                  <a:gd name="T56" fmla="*/ 68 w 477"/>
                  <a:gd name="T57" fmla="*/ 176 h 399"/>
                  <a:gd name="T58" fmla="*/ 74 w 477"/>
                  <a:gd name="T59" fmla="*/ 117 h 399"/>
                  <a:gd name="T60" fmla="*/ 35 w 477"/>
                  <a:gd name="T61" fmla="*/ 92 h 399"/>
                  <a:gd name="T62" fmla="*/ 90 w 477"/>
                  <a:gd name="T63" fmla="*/ 22 h 399"/>
                  <a:gd name="T64" fmla="*/ 129 w 477"/>
                  <a:gd name="T65" fmla="*/ 61 h 3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77"/>
                  <a:gd name="T100" fmla="*/ 0 h 399"/>
                  <a:gd name="T101" fmla="*/ 477 w 477"/>
                  <a:gd name="T102" fmla="*/ 399 h 3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77" h="399">
                    <a:moveTo>
                      <a:pt x="129" y="61"/>
                    </a:moveTo>
                    <a:lnTo>
                      <a:pt x="182" y="55"/>
                    </a:lnTo>
                    <a:lnTo>
                      <a:pt x="203" y="6"/>
                    </a:lnTo>
                    <a:lnTo>
                      <a:pt x="263" y="0"/>
                    </a:lnTo>
                    <a:lnTo>
                      <a:pt x="263" y="78"/>
                    </a:lnTo>
                    <a:lnTo>
                      <a:pt x="298" y="86"/>
                    </a:lnTo>
                    <a:lnTo>
                      <a:pt x="366" y="43"/>
                    </a:lnTo>
                    <a:lnTo>
                      <a:pt x="426" y="90"/>
                    </a:lnTo>
                    <a:lnTo>
                      <a:pt x="353" y="145"/>
                    </a:lnTo>
                    <a:lnTo>
                      <a:pt x="368" y="165"/>
                    </a:lnTo>
                    <a:lnTo>
                      <a:pt x="457" y="145"/>
                    </a:lnTo>
                    <a:lnTo>
                      <a:pt x="477" y="224"/>
                    </a:lnTo>
                    <a:lnTo>
                      <a:pt x="372" y="240"/>
                    </a:lnTo>
                    <a:lnTo>
                      <a:pt x="366" y="268"/>
                    </a:lnTo>
                    <a:lnTo>
                      <a:pt x="416" y="305"/>
                    </a:lnTo>
                    <a:lnTo>
                      <a:pt x="353" y="368"/>
                    </a:lnTo>
                    <a:lnTo>
                      <a:pt x="316" y="323"/>
                    </a:lnTo>
                    <a:lnTo>
                      <a:pt x="298" y="329"/>
                    </a:lnTo>
                    <a:lnTo>
                      <a:pt x="298" y="393"/>
                    </a:lnTo>
                    <a:lnTo>
                      <a:pt x="221" y="399"/>
                    </a:lnTo>
                    <a:lnTo>
                      <a:pt x="225" y="331"/>
                    </a:lnTo>
                    <a:lnTo>
                      <a:pt x="165" y="331"/>
                    </a:lnTo>
                    <a:lnTo>
                      <a:pt x="145" y="378"/>
                    </a:lnTo>
                    <a:lnTo>
                      <a:pt x="66" y="337"/>
                    </a:lnTo>
                    <a:lnTo>
                      <a:pt x="102" y="298"/>
                    </a:lnTo>
                    <a:lnTo>
                      <a:pt x="72" y="256"/>
                    </a:lnTo>
                    <a:lnTo>
                      <a:pt x="17" y="264"/>
                    </a:lnTo>
                    <a:lnTo>
                      <a:pt x="0" y="194"/>
                    </a:lnTo>
                    <a:lnTo>
                      <a:pt x="68" y="176"/>
                    </a:lnTo>
                    <a:lnTo>
                      <a:pt x="74" y="117"/>
                    </a:lnTo>
                    <a:lnTo>
                      <a:pt x="35" y="92"/>
                    </a:lnTo>
                    <a:lnTo>
                      <a:pt x="90" y="22"/>
                    </a:lnTo>
                    <a:lnTo>
                      <a:pt x="129" y="61"/>
                    </a:lnTo>
                    <a:close/>
                  </a:path>
                </a:pathLst>
              </a:custGeom>
              <a:solidFill>
                <a:srgbClr val="CECECE"/>
              </a:solidFill>
              <a:ln w="9525">
                <a:noFill/>
                <a:round/>
                <a:headEnd/>
                <a:tailEnd/>
              </a:ln>
            </p:spPr>
            <p:txBody>
              <a:bodyPr/>
              <a:lstStyle/>
              <a:p>
                <a:endParaRPr lang="en-GB" sz="1350"/>
              </a:p>
            </p:txBody>
          </p:sp>
          <p:grpSp>
            <p:nvGrpSpPr>
              <p:cNvPr id="112680" name="Group 23"/>
              <p:cNvGrpSpPr>
                <a:grpSpLocks/>
              </p:cNvGrpSpPr>
              <p:nvPr/>
            </p:nvGrpSpPr>
            <p:grpSpPr bwMode="auto">
              <a:xfrm>
                <a:off x="1222" y="2648"/>
                <a:ext cx="500" cy="408"/>
                <a:chOff x="1222" y="2648"/>
                <a:chExt cx="500" cy="408"/>
              </a:xfrm>
            </p:grpSpPr>
            <p:sp>
              <p:nvSpPr>
                <p:cNvPr id="112681" name="Freeform 24"/>
                <p:cNvSpPr>
                  <a:spLocks/>
                </p:cNvSpPr>
                <p:nvPr/>
              </p:nvSpPr>
              <p:spPr bwMode="auto">
                <a:xfrm>
                  <a:off x="1222" y="2648"/>
                  <a:ext cx="500" cy="408"/>
                </a:xfrm>
                <a:custGeom>
                  <a:avLst/>
                  <a:gdLst>
                    <a:gd name="T0" fmla="*/ 204 w 500"/>
                    <a:gd name="T1" fmla="*/ 73 h 408"/>
                    <a:gd name="T2" fmla="*/ 266 w 500"/>
                    <a:gd name="T3" fmla="*/ 20 h 408"/>
                    <a:gd name="T4" fmla="*/ 309 w 500"/>
                    <a:gd name="T5" fmla="*/ 104 h 408"/>
                    <a:gd name="T6" fmla="*/ 417 w 500"/>
                    <a:gd name="T7" fmla="*/ 96 h 408"/>
                    <a:gd name="T8" fmla="*/ 369 w 500"/>
                    <a:gd name="T9" fmla="*/ 181 h 408"/>
                    <a:gd name="T10" fmla="*/ 477 w 500"/>
                    <a:gd name="T11" fmla="*/ 219 h 408"/>
                    <a:gd name="T12" fmla="*/ 364 w 500"/>
                    <a:gd name="T13" fmla="*/ 277 h 408"/>
                    <a:gd name="T14" fmla="*/ 364 w 500"/>
                    <a:gd name="T15" fmla="*/ 355 h 408"/>
                    <a:gd name="T16" fmla="*/ 296 w 500"/>
                    <a:gd name="T17" fmla="*/ 322 h 408"/>
                    <a:gd name="T18" fmla="*/ 244 w 500"/>
                    <a:gd name="T19" fmla="*/ 392 h 408"/>
                    <a:gd name="T20" fmla="*/ 173 w 500"/>
                    <a:gd name="T21" fmla="*/ 322 h 408"/>
                    <a:gd name="T22" fmla="*/ 93 w 500"/>
                    <a:gd name="T23" fmla="*/ 337 h 408"/>
                    <a:gd name="T24" fmla="*/ 93 w 500"/>
                    <a:gd name="T25" fmla="*/ 247 h 408"/>
                    <a:gd name="T26" fmla="*/ 31 w 500"/>
                    <a:gd name="T27" fmla="*/ 204 h 408"/>
                    <a:gd name="T28" fmla="*/ 98 w 500"/>
                    <a:gd name="T29" fmla="*/ 121 h 408"/>
                    <a:gd name="T30" fmla="*/ 108 w 500"/>
                    <a:gd name="T31" fmla="*/ 38 h 408"/>
                    <a:gd name="T32" fmla="*/ 31 w 500"/>
                    <a:gd name="T33" fmla="*/ 104 h 408"/>
                    <a:gd name="T34" fmla="*/ 68 w 500"/>
                    <a:gd name="T35" fmla="*/ 174 h 408"/>
                    <a:gd name="T36" fmla="*/ 17 w 500"/>
                    <a:gd name="T37" fmla="*/ 280 h 408"/>
                    <a:gd name="T38" fmla="*/ 98 w 500"/>
                    <a:gd name="T39" fmla="*/ 300 h 408"/>
                    <a:gd name="T40" fmla="*/ 143 w 500"/>
                    <a:gd name="T41" fmla="*/ 385 h 408"/>
                    <a:gd name="T42" fmla="*/ 189 w 500"/>
                    <a:gd name="T43" fmla="*/ 340 h 408"/>
                    <a:gd name="T44" fmla="*/ 226 w 500"/>
                    <a:gd name="T45" fmla="*/ 408 h 408"/>
                    <a:gd name="T46" fmla="*/ 319 w 500"/>
                    <a:gd name="T47" fmla="*/ 340 h 408"/>
                    <a:gd name="T48" fmla="*/ 364 w 500"/>
                    <a:gd name="T49" fmla="*/ 382 h 408"/>
                    <a:gd name="T50" fmla="*/ 429 w 500"/>
                    <a:gd name="T51" fmla="*/ 285 h 408"/>
                    <a:gd name="T52" fmla="*/ 399 w 500"/>
                    <a:gd name="T53" fmla="*/ 250 h 408"/>
                    <a:gd name="T54" fmla="*/ 469 w 500"/>
                    <a:gd name="T55" fmla="*/ 136 h 408"/>
                    <a:gd name="T56" fmla="*/ 372 w 500"/>
                    <a:gd name="T57" fmla="*/ 156 h 408"/>
                    <a:gd name="T58" fmla="*/ 377 w 500"/>
                    <a:gd name="T59" fmla="*/ 38 h 408"/>
                    <a:gd name="T60" fmla="*/ 309 w 500"/>
                    <a:gd name="T61" fmla="*/ 84 h 408"/>
                    <a:gd name="T62" fmla="*/ 281 w 500"/>
                    <a:gd name="T63" fmla="*/ 0 h 408"/>
                    <a:gd name="T64" fmla="*/ 181 w 500"/>
                    <a:gd name="T65" fmla="*/ 58 h 408"/>
                    <a:gd name="T66" fmla="*/ 136 w 500"/>
                    <a:gd name="T67" fmla="*/ 81 h 4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00"/>
                    <a:gd name="T103" fmla="*/ 0 h 408"/>
                    <a:gd name="T104" fmla="*/ 500 w 500"/>
                    <a:gd name="T105" fmla="*/ 408 h 4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00" h="408">
                      <a:moveTo>
                        <a:pt x="136" y="81"/>
                      </a:moveTo>
                      <a:lnTo>
                        <a:pt x="204" y="73"/>
                      </a:lnTo>
                      <a:lnTo>
                        <a:pt x="221" y="23"/>
                      </a:lnTo>
                      <a:lnTo>
                        <a:pt x="266" y="20"/>
                      </a:lnTo>
                      <a:lnTo>
                        <a:pt x="264" y="91"/>
                      </a:lnTo>
                      <a:lnTo>
                        <a:pt x="309" y="104"/>
                      </a:lnTo>
                      <a:lnTo>
                        <a:pt x="379" y="68"/>
                      </a:lnTo>
                      <a:lnTo>
                        <a:pt x="417" y="96"/>
                      </a:lnTo>
                      <a:lnTo>
                        <a:pt x="357" y="149"/>
                      </a:lnTo>
                      <a:lnTo>
                        <a:pt x="369" y="181"/>
                      </a:lnTo>
                      <a:lnTo>
                        <a:pt x="459" y="166"/>
                      </a:lnTo>
                      <a:lnTo>
                        <a:pt x="477" y="219"/>
                      </a:lnTo>
                      <a:lnTo>
                        <a:pt x="372" y="240"/>
                      </a:lnTo>
                      <a:lnTo>
                        <a:pt x="364" y="277"/>
                      </a:lnTo>
                      <a:lnTo>
                        <a:pt x="414" y="310"/>
                      </a:lnTo>
                      <a:lnTo>
                        <a:pt x="364" y="355"/>
                      </a:lnTo>
                      <a:lnTo>
                        <a:pt x="326" y="307"/>
                      </a:lnTo>
                      <a:lnTo>
                        <a:pt x="296" y="322"/>
                      </a:lnTo>
                      <a:lnTo>
                        <a:pt x="301" y="390"/>
                      </a:lnTo>
                      <a:lnTo>
                        <a:pt x="244" y="392"/>
                      </a:lnTo>
                      <a:lnTo>
                        <a:pt x="241" y="330"/>
                      </a:lnTo>
                      <a:lnTo>
                        <a:pt x="173" y="322"/>
                      </a:lnTo>
                      <a:lnTo>
                        <a:pt x="151" y="367"/>
                      </a:lnTo>
                      <a:lnTo>
                        <a:pt x="93" y="337"/>
                      </a:lnTo>
                      <a:lnTo>
                        <a:pt x="123" y="302"/>
                      </a:lnTo>
                      <a:lnTo>
                        <a:pt x="93" y="247"/>
                      </a:lnTo>
                      <a:lnTo>
                        <a:pt x="38" y="257"/>
                      </a:lnTo>
                      <a:lnTo>
                        <a:pt x="31" y="204"/>
                      </a:lnTo>
                      <a:lnTo>
                        <a:pt x="91" y="194"/>
                      </a:lnTo>
                      <a:lnTo>
                        <a:pt x="98" y="121"/>
                      </a:lnTo>
                      <a:lnTo>
                        <a:pt x="63" y="96"/>
                      </a:lnTo>
                      <a:lnTo>
                        <a:pt x="108" y="38"/>
                      </a:lnTo>
                      <a:lnTo>
                        <a:pt x="86" y="23"/>
                      </a:lnTo>
                      <a:lnTo>
                        <a:pt x="31" y="104"/>
                      </a:lnTo>
                      <a:lnTo>
                        <a:pt x="76" y="134"/>
                      </a:lnTo>
                      <a:lnTo>
                        <a:pt x="68" y="174"/>
                      </a:lnTo>
                      <a:lnTo>
                        <a:pt x="0" y="194"/>
                      </a:lnTo>
                      <a:lnTo>
                        <a:pt x="17" y="280"/>
                      </a:lnTo>
                      <a:lnTo>
                        <a:pt x="83" y="277"/>
                      </a:lnTo>
                      <a:lnTo>
                        <a:pt x="98" y="300"/>
                      </a:lnTo>
                      <a:lnTo>
                        <a:pt x="61" y="347"/>
                      </a:lnTo>
                      <a:lnTo>
                        <a:pt x="143" y="385"/>
                      </a:lnTo>
                      <a:lnTo>
                        <a:pt x="166" y="390"/>
                      </a:lnTo>
                      <a:lnTo>
                        <a:pt x="189" y="340"/>
                      </a:lnTo>
                      <a:lnTo>
                        <a:pt x="214" y="355"/>
                      </a:lnTo>
                      <a:lnTo>
                        <a:pt x="226" y="408"/>
                      </a:lnTo>
                      <a:lnTo>
                        <a:pt x="319" y="406"/>
                      </a:lnTo>
                      <a:lnTo>
                        <a:pt x="319" y="340"/>
                      </a:lnTo>
                      <a:lnTo>
                        <a:pt x="326" y="337"/>
                      </a:lnTo>
                      <a:lnTo>
                        <a:pt x="364" y="382"/>
                      </a:lnTo>
                      <a:lnTo>
                        <a:pt x="444" y="307"/>
                      </a:lnTo>
                      <a:lnTo>
                        <a:pt x="429" y="285"/>
                      </a:lnTo>
                      <a:lnTo>
                        <a:pt x="384" y="262"/>
                      </a:lnTo>
                      <a:lnTo>
                        <a:pt x="399" y="250"/>
                      </a:lnTo>
                      <a:lnTo>
                        <a:pt x="500" y="234"/>
                      </a:lnTo>
                      <a:lnTo>
                        <a:pt x="469" y="136"/>
                      </a:lnTo>
                      <a:lnTo>
                        <a:pt x="377" y="159"/>
                      </a:lnTo>
                      <a:lnTo>
                        <a:pt x="372" y="156"/>
                      </a:lnTo>
                      <a:lnTo>
                        <a:pt x="447" y="96"/>
                      </a:lnTo>
                      <a:lnTo>
                        <a:pt x="377" y="38"/>
                      </a:lnTo>
                      <a:lnTo>
                        <a:pt x="357" y="50"/>
                      </a:lnTo>
                      <a:lnTo>
                        <a:pt x="309" y="84"/>
                      </a:lnTo>
                      <a:lnTo>
                        <a:pt x="281" y="75"/>
                      </a:lnTo>
                      <a:lnTo>
                        <a:pt x="281" y="0"/>
                      </a:lnTo>
                      <a:lnTo>
                        <a:pt x="206" y="5"/>
                      </a:lnTo>
                      <a:lnTo>
                        <a:pt x="181" y="58"/>
                      </a:lnTo>
                      <a:lnTo>
                        <a:pt x="136" y="58"/>
                      </a:lnTo>
                      <a:lnTo>
                        <a:pt x="136" y="81"/>
                      </a:lnTo>
                      <a:close/>
                    </a:path>
                  </a:pathLst>
                </a:custGeom>
                <a:solidFill>
                  <a:srgbClr val="000000"/>
                </a:solidFill>
                <a:ln w="9525">
                  <a:noFill/>
                  <a:round/>
                  <a:headEnd/>
                  <a:tailEnd/>
                </a:ln>
              </p:spPr>
              <p:txBody>
                <a:bodyPr/>
                <a:lstStyle/>
                <a:p>
                  <a:endParaRPr lang="en-GB" sz="1350"/>
                </a:p>
              </p:txBody>
            </p:sp>
            <p:sp>
              <p:nvSpPr>
                <p:cNvPr id="112682" name="Freeform 25"/>
                <p:cNvSpPr>
                  <a:spLocks/>
                </p:cNvSpPr>
                <p:nvPr/>
              </p:nvSpPr>
              <p:spPr bwMode="auto">
                <a:xfrm>
                  <a:off x="1310" y="2668"/>
                  <a:ext cx="83" cy="64"/>
                </a:xfrm>
                <a:custGeom>
                  <a:avLst/>
                  <a:gdLst>
                    <a:gd name="T0" fmla="*/ 53 w 83"/>
                    <a:gd name="T1" fmla="*/ 64 h 64"/>
                    <a:gd name="T2" fmla="*/ 0 w 83"/>
                    <a:gd name="T3" fmla="*/ 11 h 64"/>
                    <a:gd name="T4" fmla="*/ 11 w 83"/>
                    <a:gd name="T5" fmla="*/ 0 h 64"/>
                    <a:gd name="T6" fmla="*/ 83 w 83"/>
                    <a:gd name="T7" fmla="*/ 54 h 64"/>
                    <a:gd name="T8" fmla="*/ 53 w 83"/>
                    <a:gd name="T9" fmla="*/ 64 h 64"/>
                    <a:gd name="T10" fmla="*/ 0 60000 65536"/>
                    <a:gd name="T11" fmla="*/ 0 60000 65536"/>
                    <a:gd name="T12" fmla="*/ 0 60000 65536"/>
                    <a:gd name="T13" fmla="*/ 0 60000 65536"/>
                    <a:gd name="T14" fmla="*/ 0 60000 65536"/>
                    <a:gd name="T15" fmla="*/ 0 w 83"/>
                    <a:gd name="T16" fmla="*/ 0 h 64"/>
                    <a:gd name="T17" fmla="*/ 83 w 83"/>
                    <a:gd name="T18" fmla="*/ 64 h 64"/>
                  </a:gdLst>
                  <a:ahLst/>
                  <a:cxnLst>
                    <a:cxn ang="T10">
                      <a:pos x="T0" y="T1"/>
                    </a:cxn>
                    <a:cxn ang="T11">
                      <a:pos x="T2" y="T3"/>
                    </a:cxn>
                    <a:cxn ang="T12">
                      <a:pos x="T4" y="T5"/>
                    </a:cxn>
                    <a:cxn ang="T13">
                      <a:pos x="T6" y="T7"/>
                    </a:cxn>
                    <a:cxn ang="T14">
                      <a:pos x="T8" y="T9"/>
                    </a:cxn>
                  </a:cxnLst>
                  <a:rect l="T15" t="T16" r="T17" b="T18"/>
                  <a:pathLst>
                    <a:path w="83" h="64">
                      <a:moveTo>
                        <a:pt x="53" y="64"/>
                      </a:moveTo>
                      <a:lnTo>
                        <a:pt x="0" y="11"/>
                      </a:lnTo>
                      <a:lnTo>
                        <a:pt x="11" y="0"/>
                      </a:lnTo>
                      <a:lnTo>
                        <a:pt x="83" y="54"/>
                      </a:lnTo>
                      <a:lnTo>
                        <a:pt x="53" y="64"/>
                      </a:lnTo>
                      <a:close/>
                    </a:path>
                  </a:pathLst>
                </a:custGeom>
                <a:solidFill>
                  <a:srgbClr val="000000"/>
                </a:solidFill>
                <a:ln w="9525">
                  <a:noFill/>
                  <a:round/>
                  <a:headEnd/>
                  <a:tailEnd/>
                </a:ln>
              </p:spPr>
              <p:txBody>
                <a:bodyPr/>
                <a:lstStyle/>
                <a:p>
                  <a:endParaRPr lang="en-GB" sz="1350"/>
                </a:p>
              </p:txBody>
            </p:sp>
          </p:grpSp>
        </p:grpSp>
        <p:sp>
          <p:nvSpPr>
            <p:cNvPr id="112678" name="Oval 26"/>
            <p:cNvSpPr>
              <a:spLocks noChangeArrowheads="1"/>
            </p:cNvSpPr>
            <p:nvPr/>
          </p:nvSpPr>
          <p:spPr bwMode="auto">
            <a:xfrm>
              <a:off x="1413" y="2822"/>
              <a:ext cx="81" cy="53"/>
            </a:xfrm>
            <a:prstGeom prst="ellipse">
              <a:avLst/>
            </a:prstGeom>
            <a:solidFill>
              <a:srgbClr val="000000"/>
            </a:solidFill>
            <a:ln w="9525">
              <a:noFill/>
              <a:round/>
              <a:headEnd/>
              <a:tailEnd/>
            </a:ln>
          </p:spPr>
          <p:txBody>
            <a:bodyPr/>
            <a:lstStyle/>
            <a:p>
              <a:endParaRPr lang="en-US" sz="1350"/>
            </a:p>
          </p:txBody>
        </p:sp>
      </p:grpSp>
      <p:grpSp>
        <p:nvGrpSpPr>
          <p:cNvPr id="112646" name="Group 27"/>
          <p:cNvGrpSpPr>
            <a:grpSpLocks/>
          </p:cNvGrpSpPr>
          <p:nvPr/>
        </p:nvGrpSpPr>
        <p:grpSpPr bwMode="auto">
          <a:xfrm>
            <a:off x="1115614" y="3867273"/>
            <a:ext cx="366411" cy="565695"/>
            <a:chOff x="529" y="2536"/>
            <a:chExt cx="284" cy="475"/>
          </a:xfrm>
        </p:grpSpPr>
        <p:sp>
          <p:nvSpPr>
            <p:cNvPr id="112673" name="Freeform 28"/>
            <p:cNvSpPr>
              <a:spLocks/>
            </p:cNvSpPr>
            <p:nvPr/>
          </p:nvSpPr>
          <p:spPr bwMode="auto">
            <a:xfrm>
              <a:off x="545" y="2545"/>
              <a:ext cx="256" cy="449"/>
            </a:xfrm>
            <a:custGeom>
              <a:avLst/>
              <a:gdLst>
                <a:gd name="T0" fmla="*/ 39 w 256"/>
                <a:gd name="T1" fmla="*/ 86 h 449"/>
                <a:gd name="T2" fmla="*/ 89 w 256"/>
                <a:gd name="T3" fmla="*/ 37 h 449"/>
                <a:gd name="T4" fmla="*/ 157 w 256"/>
                <a:gd name="T5" fmla="*/ 0 h 449"/>
                <a:gd name="T6" fmla="*/ 212 w 256"/>
                <a:gd name="T7" fmla="*/ 18 h 449"/>
                <a:gd name="T8" fmla="*/ 250 w 256"/>
                <a:gd name="T9" fmla="*/ 62 h 449"/>
                <a:gd name="T10" fmla="*/ 256 w 256"/>
                <a:gd name="T11" fmla="*/ 100 h 449"/>
                <a:gd name="T12" fmla="*/ 244 w 256"/>
                <a:gd name="T13" fmla="*/ 167 h 449"/>
                <a:gd name="T14" fmla="*/ 216 w 256"/>
                <a:gd name="T15" fmla="*/ 251 h 449"/>
                <a:gd name="T16" fmla="*/ 181 w 256"/>
                <a:gd name="T17" fmla="*/ 314 h 449"/>
                <a:gd name="T18" fmla="*/ 130 w 256"/>
                <a:gd name="T19" fmla="*/ 380 h 449"/>
                <a:gd name="T20" fmla="*/ 51 w 256"/>
                <a:gd name="T21" fmla="*/ 449 h 449"/>
                <a:gd name="T22" fmla="*/ 0 w 256"/>
                <a:gd name="T23" fmla="*/ 392 h 449"/>
                <a:gd name="T24" fmla="*/ 124 w 256"/>
                <a:gd name="T25" fmla="*/ 276 h 449"/>
                <a:gd name="T26" fmla="*/ 175 w 256"/>
                <a:gd name="T27" fmla="*/ 171 h 449"/>
                <a:gd name="T28" fmla="*/ 187 w 256"/>
                <a:gd name="T29" fmla="*/ 94 h 449"/>
                <a:gd name="T30" fmla="*/ 169 w 256"/>
                <a:gd name="T31" fmla="*/ 74 h 449"/>
                <a:gd name="T32" fmla="*/ 132 w 256"/>
                <a:gd name="T33" fmla="*/ 70 h 449"/>
                <a:gd name="T34" fmla="*/ 101 w 256"/>
                <a:gd name="T35" fmla="*/ 94 h 449"/>
                <a:gd name="T36" fmla="*/ 87 w 256"/>
                <a:gd name="T37" fmla="*/ 131 h 449"/>
                <a:gd name="T38" fmla="*/ 39 w 256"/>
                <a:gd name="T39" fmla="*/ 86 h 4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6"/>
                <a:gd name="T61" fmla="*/ 0 h 449"/>
                <a:gd name="T62" fmla="*/ 256 w 256"/>
                <a:gd name="T63" fmla="*/ 449 h 4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6" h="449">
                  <a:moveTo>
                    <a:pt x="39" y="86"/>
                  </a:moveTo>
                  <a:lnTo>
                    <a:pt x="89" y="37"/>
                  </a:lnTo>
                  <a:lnTo>
                    <a:pt x="157" y="0"/>
                  </a:lnTo>
                  <a:lnTo>
                    <a:pt x="212" y="18"/>
                  </a:lnTo>
                  <a:lnTo>
                    <a:pt x="250" y="62"/>
                  </a:lnTo>
                  <a:lnTo>
                    <a:pt x="256" y="100"/>
                  </a:lnTo>
                  <a:lnTo>
                    <a:pt x="244" y="167"/>
                  </a:lnTo>
                  <a:lnTo>
                    <a:pt x="216" y="251"/>
                  </a:lnTo>
                  <a:lnTo>
                    <a:pt x="181" y="314"/>
                  </a:lnTo>
                  <a:lnTo>
                    <a:pt x="130" y="380"/>
                  </a:lnTo>
                  <a:lnTo>
                    <a:pt x="51" y="449"/>
                  </a:lnTo>
                  <a:lnTo>
                    <a:pt x="0" y="392"/>
                  </a:lnTo>
                  <a:lnTo>
                    <a:pt x="124" y="276"/>
                  </a:lnTo>
                  <a:lnTo>
                    <a:pt x="175" y="171"/>
                  </a:lnTo>
                  <a:lnTo>
                    <a:pt x="187" y="94"/>
                  </a:lnTo>
                  <a:lnTo>
                    <a:pt x="169" y="74"/>
                  </a:lnTo>
                  <a:lnTo>
                    <a:pt x="132" y="70"/>
                  </a:lnTo>
                  <a:lnTo>
                    <a:pt x="101" y="94"/>
                  </a:lnTo>
                  <a:lnTo>
                    <a:pt x="87" y="131"/>
                  </a:lnTo>
                  <a:lnTo>
                    <a:pt x="39" y="86"/>
                  </a:lnTo>
                  <a:close/>
                </a:path>
              </a:pathLst>
            </a:custGeom>
            <a:solidFill>
              <a:srgbClr val="CAA875"/>
            </a:solidFill>
            <a:ln w="9525">
              <a:noFill/>
              <a:round/>
              <a:headEnd/>
              <a:tailEnd/>
            </a:ln>
          </p:spPr>
          <p:txBody>
            <a:bodyPr/>
            <a:lstStyle/>
            <a:p>
              <a:endParaRPr lang="en-GB" sz="1350"/>
            </a:p>
          </p:txBody>
        </p:sp>
        <p:grpSp>
          <p:nvGrpSpPr>
            <p:cNvPr id="112674" name="Group 29"/>
            <p:cNvGrpSpPr>
              <a:grpSpLocks/>
            </p:cNvGrpSpPr>
            <p:nvPr/>
          </p:nvGrpSpPr>
          <p:grpSpPr bwMode="auto">
            <a:xfrm>
              <a:off x="529" y="2536"/>
              <a:ext cx="284" cy="475"/>
              <a:chOff x="529" y="2536"/>
              <a:chExt cx="284" cy="475"/>
            </a:xfrm>
          </p:grpSpPr>
          <p:sp>
            <p:nvSpPr>
              <p:cNvPr id="112675" name="Freeform 30"/>
              <p:cNvSpPr>
                <a:spLocks/>
              </p:cNvSpPr>
              <p:nvPr/>
            </p:nvSpPr>
            <p:spPr bwMode="auto">
              <a:xfrm>
                <a:off x="529" y="2536"/>
                <a:ext cx="284" cy="475"/>
              </a:xfrm>
              <a:custGeom>
                <a:avLst/>
                <a:gdLst>
                  <a:gd name="T0" fmla="*/ 99 w 284"/>
                  <a:gd name="T1" fmla="*/ 129 h 475"/>
                  <a:gd name="T2" fmla="*/ 124 w 284"/>
                  <a:gd name="T3" fmla="*/ 84 h 475"/>
                  <a:gd name="T4" fmla="*/ 160 w 284"/>
                  <a:gd name="T5" fmla="*/ 66 h 475"/>
                  <a:gd name="T6" fmla="*/ 197 w 284"/>
                  <a:gd name="T7" fmla="*/ 78 h 475"/>
                  <a:gd name="T8" fmla="*/ 209 w 284"/>
                  <a:gd name="T9" fmla="*/ 90 h 475"/>
                  <a:gd name="T10" fmla="*/ 214 w 284"/>
                  <a:gd name="T11" fmla="*/ 116 h 475"/>
                  <a:gd name="T12" fmla="*/ 203 w 284"/>
                  <a:gd name="T13" fmla="*/ 175 h 475"/>
                  <a:gd name="T14" fmla="*/ 154 w 284"/>
                  <a:gd name="T15" fmla="*/ 282 h 475"/>
                  <a:gd name="T16" fmla="*/ 74 w 284"/>
                  <a:gd name="T17" fmla="*/ 360 h 475"/>
                  <a:gd name="T18" fmla="*/ 37 w 284"/>
                  <a:gd name="T19" fmla="*/ 398 h 475"/>
                  <a:gd name="T20" fmla="*/ 79 w 284"/>
                  <a:gd name="T21" fmla="*/ 434 h 475"/>
                  <a:gd name="T22" fmla="*/ 142 w 284"/>
                  <a:gd name="T23" fmla="*/ 368 h 475"/>
                  <a:gd name="T24" fmla="*/ 207 w 284"/>
                  <a:gd name="T25" fmla="*/ 280 h 475"/>
                  <a:gd name="T26" fmla="*/ 234 w 284"/>
                  <a:gd name="T27" fmla="*/ 215 h 475"/>
                  <a:gd name="T28" fmla="*/ 257 w 284"/>
                  <a:gd name="T29" fmla="*/ 145 h 475"/>
                  <a:gd name="T30" fmla="*/ 266 w 284"/>
                  <a:gd name="T31" fmla="*/ 98 h 475"/>
                  <a:gd name="T32" fmla="*/ 247 w 284"/>
                  <a:gd name="T33" fmla="*/ 62 h 475"/>
                  <a:gd name="T34" fmla="*/ 209 w 284"/>
                  <a:gd name="T35" fmla="*/ 35 h 475"/>
                  <a:gd name="T36" fmla="*/ 160 w 284"/>
                  <a:gd name="T37" fmla="*/ 22 h 475"/>
                  <a:gd name="T38" fmla="*/ 109 w 284"/>
                  <a:gd name="T39" fmla="*/ 48 h 475"/>
                  <a:gd name="T40" fmla="*/ 87 w 284"/>
                  <a:gd name="T41" fmla="*/ 80 h 475"/>
                  <a:gd name="T42" fmla="*/ 59 w 284"/>
                  <a:gd name="T43" fmla="*/ 110 h 475"/>
                  <a:gd name="T44" fmla="*/ 31 w 284"/>
                  <a:gd name="T45" fmla="*/ 104 h 475"/>
                  <a:gd name="T46" fmla="*/ 79 w 284"/>
                  <a:gd name="T47" fmla="*/ 56 h 475"/>
                  <a:gd name="T48" fmla="*/ 115 w 284"/>
                  <a:gd name="T49" fmla="*/ 22 h 475"/>
                  <a:gd name="T50" fmla="*/ 158 w 284"/>
                  <a:gd name="T51" fmla="*/ 0 h 475"/>
                  <a:gd name="T52" fmla="*/ 197 w 284"/>
                  <a:gd name="T53" fmla="*/ 0 h 475"/>
                  <a:gd name="T54" fmla="*/ 226 w 284"/>
                  <a:gd name="T55" fmla="*/ 16 h 475"/>
                  <a:gd name="T56" fmla="*/ 253 w 284"/>
                  <a:gd name="T57" fmla="*/ 35 h 475"/>
                  <a:gd name="T58" fmla="*/ 272 w 284"/>
                  <a:gd name="T59" fmla="*/ 56 h 475"/>
                  <a:gd name="T60" fmla="*/ 284 w 284"/>
                  <a:gd name="T61" fmla="*/ 92 h 475"/>
                  <a:gd name="T62" fmla="*/ 282 w 284"/>
                  <a:gd name="T63" fmla="*/ 135 h 475"/>
                  <a:gd name="T64" fmla="*/ 259 w 284"/>
                  <a:gd name="T65" fmla="*/ 201 h 475"/>
                  <a:gd name="T66" fmla="*/ 234 w 284"/>
                  <a:gd name="T67" fmla="*/ 275 h 475"/>
                  <a:gd name="T68" fmla="*/ 209 w 284"/>
                  <a:gd name="T69" fmla="*/ 316 h 475"/>
                  <a:gd name="T70" fmla="*/ 173 w 284"/>
                  <a:gd name="T71" fmla="*/ 366 h 475"/>
                  <a:gd name="T72" fmla="*/ 115 w 284"/>
                  <a:gd name="T73" fmla="*/ 426 h 475"/>
                  <a:gd name="T74" fmla="*/ 65 w 284"/>
                  <a:gd name="T75" fmla="*/ 475 h 475"/>
                  <a:gd name="T76" fmla="*/ 0 w 284"/>
                  <a:gd name="T77" fmla="*/ 396 h 475"/>
                  <a:gd name="T78" fmla="*/ 72 w 284"/>
                  <a:gd name="T79" fmla="*/ 328 h 475"/>
                  <a:gd name="T80" fmla="*/ 128 w 284"/>
                  <a:gd name="T81" fmla="*/ 280 h 475"/>
                  <a:gd name="T82" fmla="*/ 164 w 284"/>
                  <a:gd name="T83" fmla="*/ 225 h 475"/>
                  <a:gd name="T84" fmla="*/ 179 w 284"/>
                  <a:gd name="T85" fmla="*/ 177 h 475"/>
                  <a:gd name="T86" fmla="*/ 189 w 284"/>
                  <a:gd name="T87" fmla="*/ 129 h 475"/>
                  <a:gd name="T88" fmla="*/ 189 w 284"/>
                  <a:gd name="T89" fmla="*/ 98 h 475"/>
                  <a:gd name="T90" fmla="*/ 173 w 284"/>
                  <a:gd name="T91" fmla="*/ 90 h 475"/>
                  <a:gd name="T92" fmla="*/ 154 w 284"/>
                  <a:gd name="T93" fmla="*/ 92 h 475"/>
                  <a:gd name="T94" fmla="*/ 128 w 284"/>
                  <a:gd name="T95" fmla="*/ 114 h 475"/>
                  <a:gd name="T96" fmla="*/ 105 w 284"/>
                  <a:gd name="T97" fmla="*/ 153 h 475"/>
                  <a:gd name="T98" fmla="*/ 99 w 284"/>
                  <a:gd name="T99" fmla="*/ 129 h 4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84"/>
                  <a:gd name="T151" fmla="*/ 0 h 475"/>
                  <a:gd name="T152" fmla="*/ 284 w 284"/>
                  <a:gd name="T153" fmla="*/ 475 h 4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84" h="475">
                    <a:moveTo>
                      <a:pt x="99" y="129"/>
                    </a:moveTo>
                    <a:lnTo>
                      <a:pt x="124" y="84"/>
                    </a:lnTo>
                    <a:lnTo>
                      <a:pt x="160" y="66"/>
                    </a:lnTo>
                    <a:lnTo>
                      <a:pt x="197" y="78"/>
                    </a:lnTo>
                    <a:lnTo>
                      <a:pt x="209" y="90"/>
                    </a:lnTo>
                    <a:lnTo>
                      <a:pt x="214" y="116"/>
                    </a:lnTo>
                    <a:lnTo>
                      <a:pt x="203" y="175"/>
                    </a:lnTo>
                    <a:lnTo>
                      <a:pt x="154" y="282"/>
                    </a:lnTo>
                    <a:lnTo>
                      <a:pt x="74" y="360"/>
                    </a:lnTo>
                    <a:lnTo>
                      <a:pt x="37" y="398"/>
                    </a:lnTo>
                    <a:lnTo>
                      <a:pt x="79" y="434"/>
                    </a:lnTo>
                    <a:lnTo>
                      <a:pt x="142" y="368"/>
                    </a:lnTo>
                    <a:lnTo>
                      <a:pt x="207" y="280"/>
                    </a:lnTo>
                    <a:lnTo>
                      <a:pt x="234" y="215"/>
                    </a:lnTo>
                    <a:lnTo>
                      <a:pt x="257" y="145"/>
                    </a:lnTo>
                    <a:lnTo>
                      <a:pt x="266" y="98"/>
                    </a:lnTo>
                    <a:lnTo>
                      <a:pt x="247" y="62"/>
                    </a:lnTo>
                    <a:lnTo>
                      <a:pt x="209" y="35"/>
                    </a:lnTo>
                    <a:lnTo>
                      <a:pt x="160" y="22"/>
                    </a:lnTo>
                    <a:lnTo>
                      <a:pt x="109" y="48"/>
                    </a:lnTo>
                    <a:lnTo>
                      <a:pt x="87" y="80"/>
                    </a:lnTo>
                    <a:lnTo>
                      <a:pt x="59" y="110"/>
                    </a:lnTo>
                    <a:lnTo>
                      <a:pt x="31" y="104"/>
                    </a:lnTo>
                    <a:lnTo>
                      <a:pt x="79" y="56"/>
                    </a:lnTo>
                    <a:lnTo>
                      <a:pt x="115" y="22"/>
                    </a:lnTo>
                    <a:lnTo>
                      <a:pt x="158" y="0"/>
                    </a:lnTo>
                    <a:lnTo>
                      <a:pt x="197" y="0"/>
                    </a:lnTo>
                    <a:lnTo>
                      <a:pt x="226" y="16"/>
                    </a:lnTo>
                    <a:lnTo>
                      <a:pt x="253" y="35"/>
                    </a:lnTo>
                    <a:lnTo>
                      <a:pt x="272" y="56"/>
                    </a:lnTo>
                    <a:lnTo>
                      <a:pt x="284" y="92"/>
                    </a:lnTo>
                    <a:lnTo>
                      <a:pt x="282" y="135"/>
                    </a:lnTo>
                    <a:lnTo>
                      <a:pt x="259" y="201"/>
                    </a:lnTo>
                    <a:lnTo>
                      <a:pt x="234" y="275"/>
                    </a:lnTo>
                    <a:lnTo>
                      <a:pt x="209" y="316"/>
                    </a:lnTo>
                    <a:lnTo>
                      <a:pt x="173" y="366"/>
                    </a:lnTo>
                    <a:lnTo>
                      <a:pt x="115" y="426"/>
                    </a:lnTo>
                    <a:lnTo>
                      <a:pt x="65" y="475"/>
                    </a:lnTo>
                    <a:lnTo>
                      <a:pt x="0" y="396"/>
                    </a:lnTo>
                    <a:lnTo>
                      <a:pt x="72" y="328"/>
                    </a:lnTo>
                    <a:lnTo>
                      <a:pt x="128" y="280"/>
                    </a:lnTo>
                    <a:lnTo>
                      <a:pt x="164" y="225"/>
                    </a:lnTo>
                    <a:lnTo>
                      <a:pt x="179" y="177"/>
                    </a:lnTo>
                    <a:lnTo>
                      <a:pt x="189" y="129"/>
                    </a:lnTo>
                    <a:lnTo>
                      <a:pt x="189" y="98"/>
                    </a:lnTo>
                    <a:lnTo>
                      <a:pt x="173" y="90"/>
                    </a:lnTo>
                    <a:lnTo>
                      <a:pt x="154" y="92"/>
                    </a:lnTo>
                    <a:lnTo>
                      <a:pt x="128" y="114"/>
                    </a:lnTo>
                    <a:lnTo>
                      <a:pt x="105" y="153"/>
                    </a:lnTo>
                    <a:lnTo>
                      <a:pt x="99" y="129"/>
                    </a:lnTo>
                    <a:close/>
                  </a:path>
                </a:pathLst>
              </a:custGeom>
              <a:solidFill>
                <a:srgbClr val="000000"/>
              </a:solidFill>
              <a:ln w="9525">
                <a:noFill/>
                <a:round/>
                <a:headEnd/>
                <a:tailEnd/>
              </a:ln>
            </p:spPr>
            <p:txBody>
              <a:bodyPr/>
              <a:lstStyle/>
              <a:p>
                <a:endParaRPr lang="en-GB" sz="1350"/>
              </a:p>
            </p:txBody>
          </p:sp>
          <p:sp>
            <p:nvSpPr>
              <p:cNvPr id="112676" name="Freeform 31"/>
              <p:cNvSpPr>
                <a:spLocks/>
              </p:cNvSpPr>
              <p:nvPr/>
            </p:nvSpPr>
            <p:spPr bwMode="auto">
              <a:xfrm>
                <a:off x="560" y="2631"/>
                <a:ext cx="84" cy="57"/>
              </a:xfrm>
              <a:custGeom>
                <a:avLst/>
                <a:gdLst>
                  <a:gd name="T0" fmla="*/ 31 w 84"/>
                  <a:gd name="T1" fmla="*/ 0 h 57"/>
                  <a:gd name="T2" fmla="*/ 84 w 84"/>
                  <a:gd name="T3" fmla="*/ 36 h 57"/>
                  <a:gd name="T4" fmla="*/ 77 w 84"/>
                  <a:gd name="T5" fmla="*/ 57 h 57"/>
                  <a:gd name="T6" fmla="*/ 0 w 84"/>
                  <a:gd name="T7" fmla="*/ 7 h 57"/>
                  <a:gd name="T8" fmla="*/ 31 w 84"/>
                  <a:gd name="T9" fmla="*/ 0 h 57"/>
                  <a:gd name="T10" fmla="*/ 0 60000 65536"/>
                  <a:gd name="T11" fmla="*/ 0 60000 65536"/>
                  <a:gd name="T12" fmla="*/ 0 60000 65536"/>
                  <a:gd name="T13" fmla="*/ 0 60000 65536"/>
                  <a:gd name="T14" fmla="*/ 0 60000 65536"/>
                  <a:gd name="T15" fmla="*/ 0 w 84"/>
                  <a:gd name="T16" fmla="*/ 0 h 57"/>
                  <a:gd name="T17" fmla="*/ 84 w 84"/>
                  <a:gd name="T18" fmla="*/ 57 h 57"/>
                </a:gdLst>
                <a:ahLst/>
                <a:cxnLst>
                  <a:cxn ang="T10">
                    <a:pos x="T0" y="T1"/>
                  </a:cxn>
                  <a:cxn ang="T11">
                    <a:pos x="T2" y="T3"/>
                  </a:cxn>
                  <a:cxn ang="T12">
                    <a:pos x="T4" y="T5"/>
                  </a:cxn>
                  <a:cxn ang="T13">
                    <a:pos x="T6" y="T7"/>
                  </a:cxn>
                  <a:cxn ang="T14">
                    <a:pos x="T8" y="T9"/>
                  </a:cxn>
                </a:cxnLst>
                <a:rect l="T15" t="T16" r="T17" b="T18"/>
                <a:pathLst>
                  <a:path w="84" h="57">
                    <a:moveTo>
                      <a:pt x="31" y="0"/>
                    </a:moveTo>
                    <a:lnTo>
                      <a:pt x="84" y="36"/>
                    </a:lnTo>
                    <a:lnTo>
                      <a:pt x="77" y="57"/>
                    </a:lnTo>
                    <a:lnTo>
                      <a:pt x="0" y="7"/>
                    </a:lnTo>
                    <a:lnTo>
                      <a:pt x="31" y="0"/>
                    </a:lnTo>
                    <a:close/>
                  </a:path>
                </a:pathLst>
              </a:custGeom>
              <a:solidFill>
                <a:srgbClr val="000000"/>
              </a:solidFill>
              <a:ln w="9525">
                <a:noFill/>
                <a:round/>
                <a:headEnd/>
                <a:tailEnd/>
              </a:ln>
            </p:spPr>
            <p:txBody>
              <a:bodyPr/>
              <a:lstStyle/>
              <a:p>
                <a:endParaRPr lang="en-GB" sz="1350"/>
              </a:p>
            </p:txBody>
          </p:sp>
        </p:grpSp>
      </p:grpSp>
      <p:grpSp>
        <p:nvGrpSpPr>
          <p:cNvPr id="112647" name="Group 32"/>
          <p:cNvGrpSpPr>
            <a:grpSpLocks/>
          </p:cNvGrpSpPr>
          <p:nvPr/>
        </p:nvGrpSpPr>
        <p:grpSpPr bwMode="auto">
          <a:xfrm>
            <a:off x="1316878" y="4346020"/>
            <a:ext cx="799912" cy="415637"/>
            <a:chOff x="685" y="2938"/>
            <a:chExt cx="620" cy="349"/>
          </a:xfrm>
        </p:grpSpPr>
        <p:sp>
          <p:nvSpPr>
            <p:cNvPr id="112669" name="Freeform 33"/>
            <p:cNvSpPr>
              <a:spLocks/>
            </p:cNvSpPr>
            <p:nvPr/>
          </p:nvSpPr>
          <p:spPr bwMode="auto">
            <a:xfrm>
              <a:off x="718" y="2950"/>
              <a:ext cx="569" cy="333"/>
            </a:xfrm>
            <a:custGeom>
              <a:avLst/>
              <a:gdLst>
                <a:gd name="T0" fmla="*/ 0 w 569"/>
                <a:gd name="T1" fmla="*/ 105 h 333"/>
                <a:gd name="T2" fmla="*/ 245 w 569"/>
                <a:gd name="T3" fmla="*/ 0 h 333"/>
                <a:gd name="T4" fmla="*/ 350 w 569"/>
                <a:gd name="T5" fmla="*/ 67 h 333"/>
                <a:gd name="T6" fmla="*/ 416 w 569"/>
                <a:gd name="T7" fmla="*/ 90 h 333"/>
                <a:gd name="T8" fmla="*/ 559 w 569"/>
                <a:gd name="T9" fmla="*/ 134 h 333"/>
                <a:gd name="T10" fmla="*/ 569 w 569"/>
                <a:gd name="T11" fmla="*/ 171 h 333"/>
                <a:gd name="T12" fmla="*/ 370 w 569"/>
                <a:gd name="T13" fmla="*/ 294 h 333"/>
                <a:gd name="T14" fmla="*/ 336 w 569"/>
                <a:gd name="T15" fmla="*/ 333 h 333"/>
                <a:gd name="T16" fmla="*/ 277 w 569"/>
                <a:gd name="T17" fmla="*/ 290 h 333"/>
                <a:gd name="T18" fmla="*/ 217 w 569"/>
                <a:gd name="T19" fmla="*/ 240 h 333"/>
                <a:gd name="T20" fmla="*/ 45 w 569"/>
                <a:gd name="T21" fmla="*/ 140 h 333"/>
                <a:gd name="T22" fmla="*/ 0 w 569"/>
                <a:gd name="T23" fmla="*/ 105 h 3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69"/>
                <a:gd name="T37" fmla="*/ 0 h 333"/>
                <a:gd name="T38" fmla="*/ 569 w 569"/>
                <a:gd name="T39" fmla="*/ 333 h 3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69" h="333">
                  <a:moveTo>
                    <a:pt x="0" y="105"/>
                  </a:moveTo>
                  <a:lnTo>
                    <a:pt x="245" y="0"/>
                  </a:lnTo>
                  <a:lnTo>
                    <a:pt x="350" y="67"/>
                  </a:lnTo>
                  <a:lnTo>
                    <a:pt x="416" y="90"/>
                  </a:lnTo>
                  <a:lnTo>
                    <a:pt x="559" y="134"/>
                  </a:lnTo>
                  <a:lnTo>
                    <a:pt x="569" y="171"/>
                  </a:lnTo>
                  <a:lnTo>
                    <a:pt x="370" y="294"/>
                  </a:lnTo>
                  <a:lnTo>
                    <a:pt x="336" y="333"/>
                  </a:lnTo>
                  <a:lnTo>
                    <a:pt x="277" y="290"/>
                  </a:lnTo>
                  <a:lnTo>
                    <a:pt x="217" y="240"/>
                  </a:lnTo>
                  <a:lnTo>
                    <a:pt x="45" y="140"/>
                  </a:lnTo>
                  <a:lnTo>
                    <a:pt x="0" y="105"/>
                  </a:lnTo>
                  <a:close/>
                </a:path>
              </a:pathLst>
            </a:custGeom>
            <a:solidFill>
              <a:srgbClr val="FFFFFF"/>
            </a:solidFill>
            <a:ln w="9525">
              <a:noFill/>
              <a:round/>
              <a:headEnd/>
              <a:tailEnd/>
            </a:ln>
          </p:spPr>
          <p:txBody>
            <a:bodyPr/>
            <a:lstStyle/>
            <a:p>
              <a:endParaRPr lang="en-GB" sz="1350"/>
            </a:p>
          </p:txBody>
        </p:sp>
        <p:grpSp>
          <p:nvGrpSpPr>
            <p:cNvPr id="112670" name="Group 34"/>
            <p:cNvGrpSpPr>
              <a:grpSpLocks/>
            </p:cNvGrpSpPr>
            <p:nvPr/>
          </p:nvGrpSpPr>
          <p:grpSpPr bwMode="auto">
            <a:xfrm>
              <a:off x="685" y="2938"/>
              <a:ext cx="620" cy="349"/>
              <a:chOff x="685" y="2938"/>
              <a:chExt cx="620" cy="349"/>
            </a:xfrm>
          </p:grpSpPr>
          <p:sp>
            <p:nvSpPr>
              <p:cNvPr id="112671" name="Freeform 35"/>
              <p:cNvSpPr>
                <a:spLocks/>
              </p:cNvSpPr>
              <p:nvPr/>
            </p:nvSpPr>
            <p:spPr bwMode="auto">
              <a:xfrm>
                <a:off x="685" y="2938"/>
                <a:ext cx="620" cy="349"/>
              </a:xfrm>
              <a:custGeom>
                <a:avLst/>
                <a:gdLst>
                  <a:gd name="T0" fmla="*/ 592 w 620"/>
                  <a:gd name="T1" fmla="*/ 130 h 349"/>
                  <a:gd name="T2" fmla="*/ 492 w 620"/>
                  <a:gd name="T3" fmla="*/ 104 h 349"/>
                  <a:gd name="T4" fmla="*/ 409 w 620"/>
                  <a:gd name="T5" fmla="*/ 78 h 349"/>
                  <a:gd name="T6" fmla="*/ 339 w 620"/>
                  <a:gd name="T7" fmla="*/ 37 h 349"/>
                  <a:gd name="T8" fmla="*/ 291 w 620"/>
                  <a:gd name="T9" fmla="*/ 0 h 349"/>
                  <a:gd name="T10" fmla="*/ 263 w 620"/>
                  <a:gd name="T11" fmla="*/ 16 h 349"/>
                  <a:gd name="T12" fmla="*/ 285 w 620"/>
                  <a:gd name="T13" fmla="*/ 47 h 349"/>
                  <a:gd name="T14" fmla="*/ 327 w 620"/>
                  <a:gd name="T15" fmla="*/ 59 h 349"/>
                  <a:gd name="T16" fmla="*/ 407 w 620"/>
                  <a:gd name="T17" fmla="*/ 96 h 349"/>
                  <a:gd name="T18" fmla="*/ 476 w 620"/>
                  <a:gd name="T19" fmla="*/ 123 h 349"/>
                  <a:gd name="T20" fmla="*/ 554 w 620"/>
                  <a:gd name="T21" fmla="*/ 148 h 349"/>
                  <a:gd name="T22" fmla="*/ 586 w 620"/>
                  <a:gd name="T23" fmla="*/ 158 h 349"/>
                  <a:gd name="T24" fmla="*/ 586 w 620"/>
                  <a:gd name="T25" fmla="*/ 166 h 349"/>
                  <a:gd name="T26" fmla="*/ 586 w 620"/>
                  <a:gd name="T27" fmla="*/ 179 h 349"/>
                  <a:gd name="T28" fmla="*/ 559 w 620"/>
                  <a:gd name="T29" fmla="*/ 197 h 349"/>
                  <a:gd name="T30" fmla="*/ 494 w 620"/>
                  <a:gd name="T31" fmla="*/ 234 h 349"/>
                  <a:gd name="T32" fmla="*/ 445 w 620"/>
                  <a:gd name="T33" fmla="*/ 264 h 349"/>
                  <a:gd name="T34" fmla="*/ 396 w 620"/>
                  <a:gd name="T35" fmla="*/ 296 h 349"/>
                  <a:gd name="T36" fmla="*/ 372 w 620"/>
                  <a:gd name="T37" fmla="*/ 327 h 349"/>
                  <a:gd name="T38" fmla="*/ 291 w 620"/>
                  <a:gd name="T39" fmla="*/ 262 h 349"/>
                  <a:gd name="T40" fmla="*/ 195 w 620"/>
                  <a:gd name="T41" fmla="*/ 209 h 349"/>
                  <a:gd name="T42" fmla="*/ 116 w 620"/>
                  <a:gd name="T43" fmla="*/ 158 h 349"/>
                  <a:gd name="T44" fmla="*/ 71 w 620"/>
                  <a:gd name="T45" fmla="*/ 128 h 349"/>
                  <a:gd name="T46" fmla="*/ 40 w 620"/>
                  <a:gd name="T47" fmla="*/ 115 h 349"/>
                  <a:gd name="T48" fmla="*/ 16 w 620"/>
                  <a:gd name="T49" fmla="*/ 111 h 349"/>
                  <a:gd name="T50" fmla="*/ 0 w 620"/>
                  <a:gd name="T51" fmla="*/ 121 h 349"/>
                  <a:gd name="T52" fmla="*/ 18 w 620"/>
                  <a:gd name="T53" fmla="*/ 134 h 349"/>
                  <a:gd name="T54" fmla="*/ 59 w 620"/>
                  <a:gd name="T55" fmla="*/ 154 h 349"/>
                  <a:gd name="T56" fmla="*/ 159 w 620"/>
                  <a:gd name="T57" fmla="*/ 215 h 349"/>
                  <a:gd name="T58" fmla="*/ 235 w 620"/>
                  <a:gd name="T59" fmla="*/ 258 h 349"/>
                  <a:gd name="T60" fmla="*/ 297 w 620"/>
                  <a:gd name="T61" fmla="*/ 296 h 349"/>
                  <a:gd name="T62" fmla="*/ 351 w 620"/>
                  <a:gd name="T63" fmla="*/ 345 h 349"/>
                  <a:gd name="T64" fmla="*/ 378 w 620"/>
                  <a:gd name="T65" fmla="*/ 349 h 349"/>
                  <a:gd name="T66" fmla="*/ 403 w 620"/>
                  <a:gd name="T67" fmla="*/ 331 h 349"/>
                  <a:gd name="T68" fmla="*/ 443 w 620"/>
                  <a:gd name="T69" fmla="*/ 294 h 349"/>
                  <a:gd name="T70" fmla="*/ 506 w 620"/>
                  <a:gd name="T71" fmla="*/ 262 h 349"/>
                  <a:gd name="T72" fmla="*/ 574 w 620"/>
                  <a:gd name="T73" fmla="*/ 221 h 349"/>
                  <a:gd name="T74" fmla="*/ 620 w 620"/>
                  <a:gd name="T75" fmla="*/ 191 h 349"/>
                  <a:gd name="T76" fmla="*/ 616 w 620"/>
                  <a:gd name="T77" fmla="*/ 172 h 349"/>
                  <a:gd name="T78" fmla="*/ 610 w 620"/>
                  <a:gd name="T79" fmla="*/ 146 h 349"/>
                  <a:gd name="T80" fmla="*/ 592 w 620"/>
                  <a:gd name="T81" fmla="*/ 130 h 34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20"/>
                  <a:gd name="T124" fmla="*/ 0 h 349"/>
                  <a:gd name="T125" fmla="*/ 620 w 620"/>
                  <a:gd name="T126" fmla="*/ 349 h 34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20" h="349">
                    <a:moveTo>
                      <a:pt x="592" y="130"/>
                    </a:moveTo>
                    <a:lnTo>
                      <a:pt x="492" y="104"/>
                    </a:lnTo>
                    <a:lnTo>
                      <a:pt x="409" y="78"/>
                    </a:lnTo>
                    <a:lnTo>
                      <a:pt x="339" y="37"/>
                    </a:lnTo>
                    <a:lnTo>
                      <a:pt x="291" y="0"/>
                    </a:lnTo>
                    <a:lnTo>
                      <a:pt x="263" y="16"/>
                    </a:lnTo>
                    <a:lnTo>
                      <a:pt x="285" y="47"/>
                    </a:lnTo>
                    <a:lnTo>
                      <a:pt x="327" y="59"/>
                    </a:lnTo>
                    <a:lnTo>
                      <a:pt x="407" y="96"/>
                    </a:lnTo>
                    <a:lnTo>
                      <a:pt x="476" y="123"/>
                    </a:lnTo>
                    <a:lnTo>
                      <a:pt x="554" y="148"/>
                    </a:lnTo>
                    <a:lnTo>
                      <a:pt x="586" y="158"/>
                    </a:lnTo>
                    <a:lnTo>
                      <a:pt x="586" y="166"/>
                    </a:lnTo>
                    <a:lnTo>
                      <a:pt x="586" y="179"/>
                    </a:lnTo>
                    <a:lnTo>
                      <a:pt x="559" y="197"/>
                    </a:lnTo>
                    <a:lnTo>
                      <a:pt x="494" y="234"/>
                    </a:lnTo>
                    <a:lnTo>
                      <a:pt x="445" y="264"/>
                    </a:lnTo>
                    <a:lnTo>
                      <a:pt x="396" y="296"/>
                    </a:lnTo>
                    <a:lnTo>
                      <a:pt x="372" y="327"/>
                    </a:lnTo>
                    <a:lnTo>
                      <a:pt x="291" y="262"/>
                    </a:lnTo>
                    <a:lnTo>
                      <a:pt x="195" y="209"/>
                    </a:lnTo>
                    <a:lnTo>
                      <a:pt x="116" y="158"/>
                    </a:lnTo>
                    <a:lnTo>
                      <a:pt x="71" y="128"/>
                    </a:lnTo>
                    <a:lnTo>
                      <a:pt x="40" y="115"/>
                    </a:lnTo>
                    <a:lnTo>
                      <a:pt x="16" y="111"/>
                    </a:lnTo>
                    <a:lnTo>
                      <a:pt x="0" y="121"/>
                    </a:lnTo>
                    <a:lnTo>
                      <a:pt x="18" y="134"/>
                    </a:lnTo>
                    <a:lnTo>
                      <a:pt x="59" y="154"/>
                    </a:lnTo>
                    <a:lnTo>
                      <a:pt x="159" y="215"/>
                    </a:lnTo>
                    <a:lnTo>
                      <a:pt x="235" y="258"/>
                    </a:lnTo>
                    <a:lnTo>
                      <a:pt x="297" y="296"/>
                    </a:lnTo>
                    <a:lnTo>
                      <a:pt x="351" y="345"/>
                    </a:lnTo>
                    <a:lnTo>
                      <a:pt x="378" y="349"/>
                    </a:lnTo>
                    <a:lnTo>
                      <a:pt x="403" y="331"/>
                    </a:lnTo>
                    <a:lnTo>
                      <a:pt x="443" y="294"/>
                    </a:lnTo>
                    <a:lnTo>
                      <a:pt x="506" y="262"/>
                    </a:lnTo>
                    <a:lnTo>
                      <a:pt x="574" y="221"/>
                    </a:lnTo>
                    <a:lnTo>
                      <a:pt x="620" y="191"/>
                    </a:lnTo>
                    <a:lnTo>
                      <a:pt x="616" y="172"/>
                    </a:lnTo>
                    <a:lnTo>
                      <a:pt x="610" y="146"/>
                    </a:lnTo>
                    <a:lnTo>
                      <a:pt x="592" y="130"/>
                    </a:lnTo>
                    <a:close/>
                  </a:path>
                </a:pathLst>
              </a:custGeom>
              <a:solidFill>
                <a:srgbClr val="000000"/>
              </a:solidFill>
              <a:ln w="9525">
                <a:noFill/>
                <a:round/>
                <a:headEnd/>
                <a:tailEnd/>
              </a:ln>
            </p:spPr>
            <p:txBody>
              <a:bodyPr/>
              <a:lstStyle/>
              <a:p>
                <a:endParaRPr lang="en-GB" sz="1350"/>
              </a:p>
            </p:txBody>
          </p:sp>
          <p:sp>
            <p:nvSpPr>
              <p:cNvPr id="112672" name="Freeform 36"/>
              <p:cNvSpPr>
                <a:spLocks/>
              </p:cNvSpPr>
              <p:nvPr/>
            </p:nvSpPr>
            <p:spPr bwMode="auto">
              <a:xfrm>
                <a:off x="692" y="2942"/>
                <a:ext cx="283" cy="135"/>
              </a:xfrm>
              <a:custGeom>
                <a:avLst/>
                <a:gdLst>
                  <a:gd name="T0" fmla="*/ 0 w 283"/>
                  <a:gd name="T1" fmla="*/ 118 h 135"/>
                  <a:gd name="T2" fmla="*/ 61 w 283"/>
                  <a:gd name="T3" fmla="*/ 96 h 135"/>
                  <a:gd name="T4" fmla="*/ 148 w 283"/>
                  <a:gd name="T5" fmla="*/ 60 h 135"/>
                  <a:gd name="T6" fmla="*/ 225 w 283"/>
                  <a:gd name="T7" fmla="*/ 15 h 135"/>
                  <a:gd name="T8" fmla="*/ 269 w 283"/>
                  <a:gd name="T9" fmla="*/ 0 h 135"/>
                  <a:gd name="T10" fmla="*/ 281 w 283"/>
                  <a:gd name="T11" fmla="*/ 2 h 135"/>
                  <a:gd name="T12" fmla="*/ 283 w 283"/>
                  <a:gd name="T13" fmla="*/ 15 h 135"/>
                  <a:gd name="T14" fmla="*/ 240 w 283"/>
                  <a:gd name="T15" fmla="*/ 34 h 135"/>
                  <a:gd name="T16" fmla="*/ 182 w 283"/>
                  <a:gd name="T17" fmla="*/ 66 h 135"/>
                  <a:gd name="T18" fmla="*/ 93 w 283"/>
                  <a:gd name="T19" fmla="*/ 105 h 135"/>
                  <a:gd name="T20" fmla="*/ 35 w 283"/>
                  <a:gd name="T21" fmla="*/ 135 h 135"/>
                  <a:gd name="T22" fmla="*/ 0 w 283"/>
                  <a:gd name="T23" fmla="*/ 118 h 1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3"/>
                  <a:gd name="T37" fmla="*/ 0 h 135"/>
                  <a:gd name="T38" fmla="*/ 283 w 283"/>
                  <a:gd name="T39" fmla="*/ 135 h 1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3" h="135">
                    <a:moveTo>
                      <a:pt x="0" y="118"/>
                    </a:moveTo>
                    <a:lnTo>
                      <a:pt x="61" y="96"/>
                    </a:lnTo>
                    <a:lnTo>
                      <a:pt x="148" y="60"/>
                    </a:lnTo>
                    <a:lnTo>
                      <a:pt x="225" y="15"/>
                    </a:lnTo>
                    <a:lnTo>
                      <a:pt x="269" y="0"/>
                    </a:lnTo>
                    <a:lnTo>
                      <a:pt x="281" y="2"/>
                    </a:lnTo>
                    <a:lnTo>
                      <a:pt x="283" y="15"/>
                    </a:lnTo>
                    <a:lnTo>
                      <a:pt x="240" y="34"/>
                    </a:lnTo>
                    <a:lnTo>
                      <a:pt x="182" y="66"/>
                    </a:lnTo>
                    <a:lnTo>
                      <a:pt x="93" y="105"/>
                    </a:lnTo>
                    <a:lnTo>
                      <a:pt x="35" y="135"/>
                    </a:lnTo>
                    <a:lnTo>
                      <a:pt x="0" y="118"/>
                    </a:lnTo>
                    <a:close/>
                  </a:path>
                </a:pathLst>
              </a:custGeom>
              <a:solidFill>
                <a:srgbClr val="000000"/>
              </a:solidFill>
              <a:ln w="9525">
                <a:noFill/>
                <a:round/>
                <a:headEnd/>
                <a:tailEnd/>
              </a:ln>
            </p:spPr>
            <p:txBody>
              <a:bodyPr/>
              <a:lstStyle/>
              <a:p>
                <a:endParaRPr lang="en-GB" sz="1350"/>
              </a:p>
            </p:txBody>
          </p:sp>
        </p:grpSp>
      </p:grpSp>
      <p:grpSp>
        <p:nvGrpSpPr>
          <p:cNvPr id="112648" name="Group 37"/>
          <p:cNvGrpSpPr>
            <a:grpSpLocks/>
          </p:cNvGrpSpPr>
          <p:nvPr/>
        </p:nvGrpSpPr>
        <p:grpSpPr bwMode="auto">
          <a:xfrm>
            <a:off x="1341390" y="2266647"/>
            <a:ext cx="323835" cy="300116"/>
            <a:chOff x="704" y="1192"/>
            <a:chExt cx="251" cy="252"/>
          </a:xfrm>
        </p:grpSpPr>
        <p:sp>
          <p:nvSpPr>
            <p:cNvPr id="112667" name="Oval 38"/>
            <p:cNvSpPr>
              <a:spLocks noChangeArrowheads="1"/>
            </p:cNvSpPr>
            <p:nvPr/>
          </p:nvSpPr>
          <p:spPr bwMode="auto">
            <a:xfrm>
              <a:off x="892" y="1383"/>
              <a:ext cx="63" cy="61"/>
            </a:xfrm>
            <a:prstGeom prst="ellipse">
              <a:avLst/>
            </a:prstGeom>
            <a:solidFill>
              <a:srgbClr val="000000"/>
            </a:solidFill>
            <a:ln w="9525">
              <a:noFill/>
              <a:round/>
              <a:headEnd/>
              <a:tailEnd/>
            </a:ln>
          </p:spPr>
          <p:txBody>
            <a:bodyPr/>
            <a:lstStyle/>
            <a:p>
              <a:endParaRPr lang="en-US" sz="1350"/>
            </a:p>
          </p:txBody>
        </p:sp>
        <p:sp>
          <p:nvSpPr>
            <p:cNvPr id="112668" name="Freeform 39"/>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w="9525">
              <a:noFill/>
              <a:round/>
              <a:headEnd/>
              <a:tailEnd/>
            </a:ln>
          </p:spPr>
          <p:txBody>
            <a:bodyPr/>
            <a:lstStyle/>
            <a:p>
              <a:endParaRPr lang="en-GB" sz="1350"/>
            </a:p>
          </p:txBody>
        </p:sp>
      </p:grpSp>
      <p:grpSp>
        <p:nvGrpSpPr>
          <p:cNvPr id="112649" name="Group 40"/>
          <p:cNvGrpSpPr>
            <a:grpSpLocks/>
          </p:cNvGrpSpPr>
          <p:nvPr/>
        </p:nvGrpSpPr>
        <p:grpSpPr bwMode="auto">
          <a:xfrm>
            <a:off x="2703820" y="2102298"/>
            <a:ext cx="290291" cy="323934"/>
            <a:chOff x="1760" y="1054"/>
            <a:chExt cx="225" cy="272"/>
          </a:xfrm>
        </p:grpSpPr>
        <p:sp>
          <p:nvSpPr>
            <p:cNvPr id="112665" name="Freeform 41"/>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w="9525">
              <a:noFill/>
              <a:round/>
              <a:headEnd/>
              <a:tailEnd/>
            </a:ln>
          </p:spPr>
          <p:txBody>
            <a:bodyPr/>
            <a:lstStyle/>
            <a:p>
              <a:endParaRPr lang="en-GB" sz="1350"/>
            </a:p>
          </p:txBody>
        </p:sp>
        <p:sp>
          <p:nvSpPr>
            <p:cNvPr id="112666" name="Freeform 42"/>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w="9525">
              <a:noFill/>
              <a:round/>
              <a:headEnd/>
              <a:tailEnd/>
            </a:ln>
          </p:spPr>
          <p:txBody>
            <a:bodyPr/>
            <a:lstStyle/>
            <a:p>
              <a:endParaRPr lang="en-GB" sz="1350"/>
            </a:p>
          </p:txBody>
        </p:sp>
      </p:grpSp>
      <p:grpSp>
        <p:nvGrpSpPr>
          <p:cNvPr id="112650" name="Group 43"/>
          <p:cNvGrpSpPr>
            <a:grpSpLocks/>
          </p:cNvGrpSpPr>
          <p:nvPr/>
        </p:nvGrpSpPr>
        <p:grpSpPr bwMode="auto">
          <a:xfrm>
            <a:off x="1787793" y="2357159"/>
            <a:ext cx="868291" cy="1544643"/>
            <a:chOff x="1050" y="1268"/>
            <a:chExt cx="673" cy="1297"/>
          </a:xfrm>
        </p:grpSpPr>
        <p:sp>
          <p:nvSpPr>
            <p:cNvPr id="112659" name="Freeform 44"/>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w="9525">
              <a:noFill/>
              <a:round/>
              <a:headEnd/>
              <a:tailEnd/>
            </a:ln>
          </p:spPr>
          <p:txBody>
            <a:bodyPr/>
            <a:lstStyle/>
            <a:p>
              <a:endParaRPr lang="en-GB" sz="1350"/>
            </a:p>
          </p:txBody>
        </p:sp>
        <p:sp>
          <p:nvSpPr>
            <p:cNvPr id="112660" name="Freeform 45"/>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w="9525">
              <a:noFill/>
              <a:round/>
              <a:headEnd/>
              <a:tailEnd/>
            </a:ln>
          </p:spPr>
          <p:txBody>
            <a:bodyPr/>
            <a:lstStyle/>
            <a:p>
              <a:endParaRPr lang="en-GB" sz="1350"/>
            </a:p>
          </p:txBody>
        </p:sp>
        <p:sp>
          <p:nvSpPr>
            <p:cNvPr id="112661" name="Freeform 46"/>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w="9525">
              <a:noFill/>
              <a:round/>
              <a:headEnd/>
              <a:tailEnd/>
            </a:ln>
          </p:spPr>
          <p:txBody>
            <a:bodyPr/>
            <a:lstStyle/>
            <a:p>
              <a:endParaRPr lang="en-GB" sz="1350"/>
            </a:p>
          </p:txBody>
        </p:sp>
        <p:sp>
          <p:nvSpPr>
            <p:cNvPr id="112662" name="Freeform 47"/>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w="9525">
              <a:noFill/>
              <a:round/>
              <a:headEnd/>
              <a:tailEnd/>
            </a:ln>
          </p:spPr>
          <p:txBody>
            <a:bodyPr/>
            <a:lstStyle/>
            <a:p>
              <a:endParaRPr lang="en-GB" sz="1350"/>
            </a:p>
          </p:txBody>
        </p:sp>
        <p:sp>
          <p:nvSpPr>
            <p:cNvPr id="112663" name="Freeform 48"/>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w="9525">
              <a:noFill/>
              <a:round/>
              <a:headEnd/>
              <a:tailEnd/>
            </a:ln>
          </p:spPr>
          <p:txBody>
            <a:bodyPr/>
            <a:lstStyle/>
            <a:p>
              <a:endParaRPr lang="en-GB" sz="1350"/>
            </a:p>
          </p:txBody>
        </p:sp>
        <p:sp>
          <p:nvSpPr>
            <p:cNvPr id="112664" name="Freeform 49"/>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w="9525">
              <a:noFill/>
              <a:round/>
              <a:headEnd/>
              <a:tailEnd/>
            </a:ln>
          </p:spPr>
          <p:txBody>
            <a:bodyPr/>
            <a:lstStyle/>
            <a:p>
              <a:endParaRPr lang="en-GB" sz="1350"/>
            </a:p>
          </p:txBody>
        </p:sp>
      </p:grpSp>
      <p:grpSp>
        <p:nvGrpSpPr>
          <p:cNvPr id="112651" name="Group 50"/>
          <p:cNvGrpSpPr>
            <a:grpSpLocks/>
          </p:cNvGrpSpPr>
          <p:nvPr/>
        </p:nvGrpSpPr>
        <p:grpSpPr bwMode="auto">
          <a:xfrm>
            <a:off x="1638131" y="3876791"/>
            <a:ext cx="645090" cy="485902"/>
            <a:chOff x="1222" y="2648"/>
            <a:chExt cx="500" cy="408"/>
          </a:xfrm>
        </p:grpSpPr>
        <p:grpSp>
          <p:nvGrpSpPr>
            <p:cNvPr id="112653" name="Group 51"/>
            <p:cNvGrpSpPr>
              <a:grpSpLocks/>
            </p:cNvGrpSpPr>
            <p:nvPr/>
          </p:nvGrpSpPr>
          <p:grpSpPr bwMode="auto">
            <a:xfrm>
              <a:off x="1222" y="2648"/>
              <a:ext cx="500" cy="408"/>
              <a:chOff x="1222" y="2648"/>
              <a:chExt cx="500" cy="408"/>
            </a:xfrm>
          </p:grpSpPr>
          <p:sp>
            <p:nvSpPr>
              <p:cNvPr id="112655" name="Freeform 52"/>
              <p:cNvSpPr>
                <a:spLocks/>
              </p:cNvSpPr>
              <p:nvPr/>
            </p:nvSpPr>
            <p:spPr bwMode="auto">
              <a:xfrm>
                <a:off x="1232" y="2656"/>
                <a:ext cx="477" cy="399"/>
              </a:xfrm>
              <a:custGeom>
                <a:avLst/>
                <a:gdLst>
                  <a:gd name="T0" fmla="*/ 129 w 477"/>
                  <a:gd name="T1" fmla="*/ 61 h 399"/>
                  <a:gd name="T2" fmla="*/ 182 w 477"/>
                  <a:gd name="T3" fmla="*/ 55 h 399"/>
                  <a:gd name="T4" fmla="*/ 203 w 477"/>
                  <a:gd name="T5" fmla="*/ 6 h 399"/>
                  <a:gd name="T6" fmla="*/ 263 w 477"/>
                  <a:gd name="T7" fmla="*/ 0 h 399"/>
                  <a:gd name="T8" fmla="*/ 263 w 477"/>
                  <a:gd name="T9" fmla="*/ 78 h 399"/>
                  <a:gd name="T10" fmla="*/ 298 w 477"/>
                  <a:gd name="T11" fmla="*/ 86 h 399"/>
                  <a:gd name="T12" fmla="*/ 366 w 477"/>
                  <a:gd name="T13" fmla="*/ 43 h 399"/>
                  <a:gd name="T14" fmla="*/ 426 w 477"/>
                  <a:gd name="T15" fmla="*/ 90 h 399"/>
                  <a:gd name="T16" fmla="*/ 353 w 477"/>
                  <a:gd name="T17" fmla="*/ 145 h 399"/>
                  <a:gd name="T18" fmla="*/ 368 w 477"/>
                  <a:gd name="T19" fmla="*/ 165 h 399"/>
                  <a:gd name="T20" fmla="*/ 457 w 477"/>
                  <a:gd name="T21" fmla="*/ 145 h 399"/>
                  <a:gd name="T22" fmla="*/ 477 w 477"/>
                  <a:gd name="T23" fmla="*/ 224 h 399"/>
                  <a:gd name="T24" fmla="*/ 372 w 477"/>
                  <a:gd name="T25" fmla="*/ 240 h 399"/>
                  <a:gd name="T26" fmla="*/ 366 w 477"/>
                  <a:gd name="T27" fmla="*/ 268 h 399"/>
                  <a:gd name="T28" fmla="*/ 416 w 477"/>
                  <a:gd name="T29" fmla="*/ 305 h 399"/>
                  <a:gd name="T30" fmla="*/ 353 w 477"/>
                  <a:gd name="T31" fmla="*/ 368 h 399"/>
                  <a:gd name="T32" fmla="*/ 316 w 477"/>
                  <a:gd name="T33" fmla="*/ 323 h 399"/>
                  <a:gd name="T34" fmla="*/ 298 w 477"/>
                  <a:gd name="T35" fmla="*/ 329 h 399"/>
                  <a:gd name="T36" fmla="*/ 298 w 477"/>
                  <a:gd name="T37" fmla="*/ 393 h 399"/>
                  <a:gd name="T38" fmla="*/ 221 w 477"/>
                  <a:gd name="T39" fmla="*/ 399 h 399"/>
                  <a:gd name="T40" fmla="*/ 225 w 477"/>
                  <a:gd name="T41" fmla="*/ 331 h 399"/>
                  <a:gd name="T42" fmla="*/ 165 w 477"/>
                  <a:gd name="T43" fmla="*/ 331 h 399"/>
                  <a:gd name="T44" fmla="*/ 145 w 477"/>
                  <a:gd name="T45" fmla="*/ 378 h 399"/>
                  <a:gd name="T46" fmla="*/ 66 w 477"/>
                  <a:gd name="T47" fmla="*/ 337 h 399"/>
                  <a:gd name="T48" fmla="*/ 102 w 477"/>
                  <a:gd name="T49" fmla="*/ 298 h 399"/>
                  <a:gd name="T50" fmla="*/ 72 w 477"/>
                  <a:gd name="T51" fmla="*/ 256 h 399"/>
                  <a:gd name="T52" fmla="*/ 17 w 477"/>
                  <a:gd name="T53" fmla="*/ 264 h 399"/>
                  <a:gd name="T54" fmla="*/ 0 w 477"/>
                  <a:gd name="T55" fmla="*/ 194 h 399"/>
                  <a:gd name="T56" fmla="*/ 68 w 477"/>
                  <a:gd name="T57" fmla="*/ 176 h 399"/>
                  <a:gd name="T58" fmla="*/ 74 w 477"/>
                  <a:gd name="T59" fmla="*/ 117 h 399"/>
                  <a:gd name="T60" fmla="*/ 35 w 477"/>
                  <a:gd name="T61" fmla="*/ 92 h 399"/>
                  <a:gd name="T62" fmla="*/ 90 w 477"/>
                  <a:gd name="T63" fmla="*/ 22 h 399"/>
                  <a:gd name="T64" fmla="*/ 129 w 477"/>
                  <a:gd name="T65" fmla="*/ 61 h 3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77"/>
                  <a:gd name="T100" fmla="*/ 0 h 399"/>
                  <a:gd name="T101" fmla="*/ 477 w 477"/>
                  <a:gd name="T102" fmla="*/ 399 h 3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77" h="399">
                    <a:moveTo>
                      <a:pt x="129" y="61"/>
                    </a:moveTo>
                    <a:lnTo>
                      <a:pt x="182" y="55"/>
                    </a:lnTo>
                    <a:lnTo>
                      <a:pt x="203" y="6"/>
                    </a:lnTo>
                    <a:lnTo>
                      <a:pt x="263" y="0"/>
                    </a:lnTo>
                    <a:lnTo>
                      <a:pt x="263" y="78"/>
                    </a:lnTo>
                    <a:lnTo>
                      <a:pt x="298" y="86"/>
                    </a:lnTo>
                    <a:lnTo>
                      <a:pt x="366" y="43"/>
                    </a:lnTo>
                    <a:lnTo>
                      <a:pt x="426" y="90"/>
                    </a:lnTo>
                    <a:lnTo>
                      <a:pt x="353" y="145"/>
                    </a:lnTo>
                    <a:lnTo>
                      <a:pt x="368" y="165"/>
                    </a:lnTo>
                    <a:lnTo>
                      <a:pt x="457" y="145"/>
                    </a:lnTo>
                    <a:lnTo>
                      <a:pt x="477" y="224"/>
                    </a:lnTo>
                    <a:lnTo>
                      <a:pt x="372" y="240"/>
                    </a:lnTo>
                    <a:lnTo>
                      <a:pt x="366" y="268"/>
                    </a:lnTo>
                    <a:lnTo>
                      <a:pt x="416" y="305"/>
                    </a:lnTo>
                    <a:lnTo>
                      <a:pt x="353" y="368"/>
                    </a:lnTo>
                    <a:lnTo>
                      <a:pt x="316" y="323"/>
                    </a:lnTo>
                    <a:lnTo>
                      <a:pt x="298" y="329"/>
                    </a:lnTo>
                    <a:lnTo>
                      <a:pt x="298" y="393"/>
                    </a:lnTo>
                    <a:lnTo>
                      <a:pt x="221" y="399"/>
                    </a:lnTo>
                    <a:lnTo>
                      <a:pt x="225" y="331"/>
                    </a:lnTo>
                    <a:lnTo>
                      <a:pt x="165" y="331"/>
                    </a:lnTo>
                    <a:lnTo>
                      <a:pt x="145" y="378"/>
                    </a:lnTo>
                    <a:lnTo>
                      <a:pt x="66" y="337"/>
                    </a:lnTo>
                    <a:lnTo>
                      <a:pt x="102" y="298"/>
                    </a:lnTo>
                    <a:lnTo>
                      <a:pt x="72" y="256"/>
                    </a:lnTo>
                    <a:lnTo>
                      <a:pt x="17" y="264"/>
                    </a:lnTo>
                    <a:lnTo>
                      <a:pt x="0" y="194"/>
                    </a:lnTo>
                    <a:lnTo>
                      <a:pt x="68" y="176"/>
                    </a:lnTo>
                    <a:lnTo>
                      <a:pt x="74" y="117"/>
                    </a:lnTo>
                    <a:lnTo>
                      <a:pt x="35" y="92"/>
                    </a:lnTo>
                    <a:lnTo>
                      <a:pt x="90" y="22"/>
                    </a:lnTo>
                    <a:lnTo>
                      <a:pt x="129" y="61"/>
                    </a:lnTo>
                    <a:close/>
                  </a:path>
                </a:pathLst>
              </a:custGeom>
              <a:solidFill>
                <a:srgbClr val="CECECE"/>
              </a:solidFill>
              <a:ln w="9525">
                <a:noFill/>
                <a:round/>
                <a:headEnd/>
                <a:tailEnd/>
              </a:ln>
            </p:spPr>
            <p:txBody>
              <a:bodyPr/>
              <a:lstStyle/>
              <a:p>
                <a:endParaRPr lang="en-GB" sz="1350"/>
              </a:p>
            </p:txBody>
          </p:sp>
          <p:grpSp>
            <p:nvGrpSpPr>
              <p:cNvPr id="112656" name="Group 53"/>
              <p:cNvGrpSpPr>
                <a:grpSpLocks/>
              </p:cNvGrpSpPr>
              <p:nvPr/>
            </p:nvGrpSpPr>
            <p:grpSpPr bwMode="auto">
              <a:xfrm>
                <a:off x="1222" y="2648"/>
                <a:ext cx="500" cy="408"/>
                <a:chOff x="1222" y="2648"/>
                <a:chExt cx="500" cy="408"/>
              </a:xfrm>
            </p:grpSpPr>
            <p:sp>
              <p:nvSpPr>
                <p:cNvPr id="112657" name="Freeform 54"/>
                <p:cNvSpPr>
                  <a:spLocks/>
                </p:cNvSpPr>
                <p:nvPr/>
              </p:nvSpPr>
              <p:spPr bwMode="auto">
                <a:xfrm>
                  <a:off x="1222" y="2648"/>
                  <a:ext cx="500" cy="408"/>
                </a:xfrm>
                <a:custGeom>
                  <a:avLst/>
                  <a:gdLst>
                    <a:gd name="T0" fmla="*/ 204 w 500"/>
                    <a:gd name="T1" fmla="*/ 73 h 408"/>
                    <a:gd name="T2" fmla="*/ 266 w 500"/>
                    <a:gd name="T3" fmla="*/ 20 h 408"/>
                    <a:gd name="T4" fmla="*/ 309 w 500"/>
                    <a:gd name="T5" fmla="*/ 104 h 408"/>
                    <a:gd name="T6" fmla="*/ 417 w 500"/>
                    <a:gd name="T7" fmla="*/ 96 h 408"/>
                    <a:gd name="T8" fmla="*/ 369 w 500"/>
                    <a:gd name="T9" fmla="*/ 181 h 408"/>
                    <a:gd name="T10" fmla="*/ 477 w 500"/>
                    <a:gd name="T11" fmla="*/ 219 h 408"/>
                    <a:gd name="T12" fmla="*/ 364 w 500"/>
                    <a:gd name="T13" fmla="*/ 277 h 408"/>
                    <a:gd name="T14" fmla="*/ 364 w 500"/>
                    <a:gd name="T15" fmla="*/ 355 h 408"/>
                    <a:gd name="T16" fmla="*/ 296 w 500"/>
                    <a:gd name="T17" fmla="*/ 322 h 408"/>
                    <a:gd name="T18" fmla="*/ 244 w 500"/>
                    <a:gd name="T19" fmla="*/ 392 h 408"/>
                    <a:gd name="T20" fmla="*/ 173 w 500"/>
                    <a:gd name="T21" fmla="*/ 322 h 408"/>
                    <a:gd name="T22" fmla="*/ 93 w 500"/>
                    <a:gd name="T23" fmla="*/ 337 h 408"/>
                    <a:gd name="T24" fmla="*/ 93 w 500"/>
                    <a:gd name="T25" fmla="*/ 247 h 408"/>
                    <a:gd name="T26" fmla="*/ 31 w 500"/>
                    <a:gd name="T27" fmla="*/ 204 h 408"/>
                    <a:gd name="T28" fmla="*/ 98 w 500"/>
                    <a:gd name="T29" fmla="*/ 121 h 408"/>
                    <a:gd name="T30" fmla="*/ 108 w 500"/>
                    <a:gd name="T31" fmla="*/ 38 h 408"/>
                    <a:gd name="T32" fmla="*/ 31 w 500"/>
                    <a:gd name="T33" fmla="*/ 104 h 408"/>
                    <a:gd name="T34" fmla="*/ 68 w 500"/>
                    <a:gd name="T35" fmla="*/ 174 h 408"/>
                    <a:gd name="T36" fmla="*/ 17 w 500"/>
                    <a:gd name="T37" fmla="*/ 280 h 408"/>
                    <a:gd name="T38" fmla="*/ 98 w 500"/>
                    <a:gd name="T39" fmla="*/ 300 h 408"/>
                    <a:gd name="T40" fmla="*/ 143 w 500"/>
                    <a:gd name="T41" fmla="*/ 385 h 408"/>
                    <a:gd name="T42" fmla="*/ 189 w 500"/>
                    <a:gd name="T43" fmla="*/ 340 h 408"/>
                    <a:gd name="T44" fmla="*/ 226 w 500"/>
                    <a:gd name="T45" fmla="*/ 408 h 408"/>
                    <a:gd name="T46" fmla="*/ 319 w 500"/>
                    <a:gd name="T47" fmla="*/ 340 h 408"/>
                    <a:gd name="T48" fmla="*/ 364 w 500"/>
                    <a:gd name="T49" fmla="*/ 382 h 408"/>
                    <a:gd name="T50" fmla="*/ 429 w 500"/>
                    <a:gd name="T51" fmla="*/ 285 h 408"/>
                    <a:gd name="T52" fmla="*/ 399 w 500"/>
                    <a:gd name="T53" fmla="*/ 250 h 408"/>
                    <a:gd name="T54" fmla="*/ 469 w 500"/>
                    <a:gd name="T55" fmla="*/ 136 h 408"/>
                    <a:gd name="T56" fmla="*/ 372 w 500"/>
                    <a:gd name="T57" fmla="*/ 156 h 408"/>
                    <a:gd name="T58" fmla="*/ 377 w 500"/>
                    <a:gd name="T59" fmla="*/ 38 h 408"/>
                    <a:gd name="T60" fmla="*/ 309 w 500"/>
                    <a:gd name="T61" fmla="*/ 84 h 408"/>
                    <a:gd name="T62" fmla="*/ 281 w 500"/>
                    <a:gd name="T63" fmla="*/ 0 h 408"/>
                    <a:gd name="T64" fmla="*/ 181 w 500"/>
                    <a:gd name="T65" fmla="*/ 58 h 408"/>
                    <a:gd name="T66" fmla="*/ 136 w 500"/>
                    <a:gd name="T67" fmla="*/ 81 h 4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00"/>
                    <a:gd name="T103" fmla="*/ 0 h 408"/>
                    <a:gd name="T104" fmla="*/ 500 w 500"/>
                    <a:gd name="T105" fmla="*/ 408 h 4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00" h="408">
                      <a:moveTo>
                        <a:pt x="136" y="81"/>
                      </a:moveTo>
                      <a:lnTo>
                        <a:pt x="204" y="73"/>
                      </a:lnTo>
                      <a:lnTo>
                        <a:pt x="221" y="23"/>
                      </a:lnTo>
                      <a:lnTo>
                        <a:pt x="266" y="20"/>
                      </a:lnTo>
                      <a:lnTo>
                        <a:pt x="264" y="91"/>
                      </a:lnTo>
                      <a:lnTo>
                        <a:pt x="309" y="104"/>
                      </a:lnTo>
                      <a:lnTo>
                        <a:pt x="379" y="68"/>
                      </a:lnTo>
                      <a:lnTo>
                        <a:pt x="417" y="96"/>
                      </a:lnTo>
                      <a:lnTo>
                        <a:pt x="357" y="149"/>
                      </a:lnTo>
                      <a:lnTo>
                        <a:pt x="369" y="181"/>
                      </a:lnTo>
                      <a:lnTo>
                        <a:pt x="459" y="166"/>
                      </a:lnTo>
                      <a:lnTo>
                        <a:pt x="477" y="219"/>
                      </a:lnTo>
                      <a:lnTo>
                        <a:pt x="372" y="240"/>
                      </a:lnTo>
                      <a:lnTo>
                        <a:pt x="364" y="277"/>
                      </a:lnTo>
                      <a:lnTo>
                        <a:pt x="414" y="310"/>
                      </a:lnTo>
                      <a:lnTo>
                        <a:pt x="364" y="355"/>
                      </a:lnTo>
                      <a:lnTo>
                        <a:pt x="326" y="307"/>
                      </a:lnTo>
                      <a:lnTo>
                        <a:pt x="296" y="322"/>
                      </a:lnTo>
                      <a:lnTo>
                        <a:pt x="301" y="390"/>
                      </a:lnTo>
                      <a:lnTo>
                        <a:pt x="244" y="392"/>
                      </a:lnTo>
                      <a:lnTo>
                        <a:pt x="241" y="330"/>
                      </a:lnTo>
                      <a:lnTo>
                        <a:pt x="173" y="322"/>
                      </a:lnTo>
                      <a:lnTo>
                        <a:pt x="151" y="367"/>
                      </a:lnTo>
                      <a:lnTo>
                        <a:pt x="93" y="337"/>
                      </a:lnTo>
                      <a:lnTo>
                        <a:pt x="123" y="302"/>
                      </a:lnTo>
                      <a:lnTo>
                        <a:pt x="93" y="247"/>
                      </a:lnTo>
                      <a:lnTo>
                        <a:pt x="38" y="257"/>
                      </a:lnTo>
                      <a:lnTo>
                        <a:pt x="31" y="204"/>
                      </a:lnTo>
                      <a:lnTo>
                        <a:pt x="91" y="194"/>
                      </a:lnTo>
                      <a:lnTo>
                        <a:pt x="98" y="121"/>
                      </a:lnTo>
                      <a:lnTo>
                        <a:pt x="63" y="96"/>
                      </a:lnTo>
                      <a:lnTo>
                        <a:pt x="108" y="38"/>
                      </a:lnTo>
                      <a:lnTo>
                        <a:pt x="86" y="23"/>
                      </a:lnTo>
                      <a:lnTo>
                        <a:pt x="31" y="104"/>
                      </a:lnTo>
                      <a:lnTo>
                        <a:pt x="76" y="134"/>
                      </a:lnTo>
                      <a:lnTo>
                        <a:pt x="68" y="174"/>
                      </a:lnTo>
                      <a:lnTo>
                        <a:pt x="0" y="194"/>
                      </a:lnTo>
                      <a:lnTo>
                        <a:pt x="17" y="280"/>
                      </a:lnTo>
                      <a:lnTo>
                        <a:pt x="83" y="277"/>
                      </a:lnTo>
                      <a:lnTo>
                        <a:pt x="98" y="300"/>
                      </a:lnTo>
                      <a:lnTo>
                        <a:pt x="61" y="347"/>
                      </a:lnTo>
                      <a:lnTo>
                        <a:pt x="143" y="385"/>
                      </a:lnTo>
                      <a:lnTo>
                        <a:pt x="166" y="390"/>
                      </a:lnTo>
                      <a:lnTo>
                        <a:pt x="189" y="340"/>
                      </a:lnTo>
                      <a:lnTo>
                        <a:pt x="214" y="355"/>
                      </a:lnTo>
                      <a:lnTo>
                        <a:pt x="226" y="408"/>
                      </a:lnTo>
                      <a:lnTo>
                        <a:pt x="319" y="406"/>
                      </a:lnTo>
                      <a:lnTo>
                        <a:pt x="319" y="340"/>
                      </a:lnTo>
                      <a:lnTo>
                        <a:pt x="326" y="337"/>
                      </a:lnTo>
                      <a:lnTo>
                        <a:pt x="364" y="382"/>
                      </a:lnTo>
                      <a:lnTo>
                        <a:pt x="444" y="307"/>
                      </a:lnTo>
                      <a:lnTo>
                        <a:pt x="429" y="285"/>
                      </a:lnTo>
                      <a:lnTo>
                        <a:pt x="384" y="262"/>
                      </a:lnTo>
                      <a:lnTo>
                        <a:pt x="399" y="250"/>
                      </a:lnTo>
                      <a:lnTo>
                        <a:pt x="500" y="234"/>
                      </a:lnTo>
                      <a:lnTo>
                        <a:pt x="469" y="136"/>
                      </a:lnTo>
                      <a:lnTo>
                        <a:pt x="377" y="159"/>
                      </a:lnTo>
                      <a:lnTo>
                        <a:pt x="372" y="156"/>
                      </a:lnTo>
                      <a:lnTo>
                        <a:pt x="447" y="96"/>
                      </a:lnTo>
                      <a:lnTo>
                        <a:pt x="377" y="38"/>
                      </a:lnTo>
                      <a:lnTo>
                        <a:pt x="357" y="50"/>
                      </a:lnTo>
                      <a:lnTo>
                        <a:pt x="309" y="84"/>
                      </a:lnTo>
                      <a:lnTo>
                        <a:pt x="281" y="75"/>
                      </a:lnTo>
                      <a:lnTo>
                        <a:pt x="281" y="0"/>
                      </a:lnTo>
                      <a:lnTo>
                        <a:pt x="206" y="5"/>
                      </a:lnTo>
                      <a:lnTo>
                        <a:pt x="181" y="58"/>
                      </a:lnTo>
                      <a:lnTo>
                        <a:pt x="136" y="58"/>
                      </a:lnTo>
                      <a:lnTo>
                        <a:pt x="136" y="81"/>
                      </a:lnTo>
                      <a:close/>
                    </a:path>
                  </a:pathLst>
                </a:custGeom>
                <a:solidFill>
                  <a:srgbClr val="000000"/>
                </a:solidFill>
                <a:ln w="9525">
                  <a:noFill/>
                  <a:round/>
                  <a:headEnd/>
                  <a:tailEnd/>
                </a:ln>
              </p:spPr>
              <p:txBody>
                <a:bodyPr/>
                <a:lstStyle/>
                <a:p>
                  <a:endParaRPr lang="en-GB" sz="1350"/>
                </a:p>
              </p:txBody>
            </p:sp>
            <p:sp>
              <p:nvSpPr>
                <p:cNvPr id="112658" name="Freeform 55"/>
                <p:cNvSpPr>
                  <a:spLocks/>
                </p:cNvSpPr>
                <p:nvPr/>
              </p:nvSpPr>
              <p:spPr bwMode="auto">
                <a:xfrm>
                  <a:off x="1310" y="2668"/>
                  <a:ext cx="83" cy="64"/>
                </a:xfrm>
                <a:custGeom>
                  <a:avLst/>
                  <a:gdLst>
                    <a:gd name="T0" fmla="*/ 53 w 83"/>
                    <a:gd name="T1" fmla="*/ 64 h 64"/>
                    <a:gd name="T2" fmla="*/ 0 w 83"/>
                    <a:gd name="T3" fmla="*/ 11 h 64"/>
                    <a:gd name="T4" fmla="*/ 11 w 83"/>
                    <a:gd name="T5" fmla="*/ 0 h 64"/>
                    <a:gd name="T6" fmla="*/ 83 w 83"/>
                    <a:gd name="T7" fmla="*/ 54 h 64"/>
                    <a:gd name="T8" fmla="*/ 53 w 83"/>
                    <a:gd name="T9" fmla="*/ 64 h 64"/>
                    <a:gd name="T10" fmla="*/ 0 60000 65536"/>
                    <a:gd name="T11" fmla="*/ 0 60000 65536"/>
                    <a:gd name="T12" fmla="*/ 0 60000 65536"/>
                    <a:gd name="T13" fmla="*/ 0 60000 65536"/>
                    <a:gd name="T14" fmla="*/ 0 60000 65536"/>
                    <a:gd name="T15" fmla="*/ 0 w 83"/>
                    <a:gd name="T16" fmla="*/ 0 h 64"/>
                    <a:gd name="T17" fmla="*/ 83 w 83"/>
                    <a:gd name="T18" fmla="*/ 64 h 64"/>
                  </a:gdLst>
                  <a:ahLst/>
                  <a:cxnLst>
                    <a:cxn ang="T10">
                      <a:pos x="T0" y="T1"/>
                    </a:cxn>
                    <a:cxn ang="T11">
                      <a:pos x="T2" y="T3"/>
                    </a:cxn>
                    <a:cxn ang="T12">
                      <a:pos x="T4" y="T5"/>
                    </a:cxn>
                    <a:cxn ang="T13">
                      <a:pos x="T6" y="T7"/>
                    </a:cxn>
                    <a:cxn ang="T14">
                      <a:pos x="T8" y="T9"/>
                    </a:cxn>
                  </a:cxnLst>
                  <a:rect l="T15" t="T16" r="T17" b="T18"/>
                  <a:pathLst>
                    <a:path w="83" h="64">
                      <a:moveTo>
                        <a:pt x="53" y="64"/>
                      </a:moveTo>
                      <a:lnTo>
                        <a:pt x="0" y="11"/>
                      </a:lnTo>
                      <a:lnTo>
                        <a:pt x="11" y="0"/>
                      </a:lnTo>
                      <a:lnTo>
                        <a:pt x="83" y="54"/>
                      </a:lnTo>
                      <a:lnTo>
                        <a:pt x="53" y="64"/>
                      </a:lnTo>
                      <a:close/>
                    </a:path>
                  </a:pathLst>
                </a:custGeom>
                <a:solidFill>
                  <a:srgbClr val="000000"/>
                </a:solidFill>
                <a:ln w="9525">
                  <a:noFill/>
                  <a:round/>
                  <a:headEnd/>
                  <a:tailEnd/>
                </a:ln>
              </p:spPr>
              <p:txBody>
                <a:bodyPr/>
                <a:lstStyle/>
                <a:p>
                  <a:endParaRPr lang="en-GB" sz="1350"/>
                </a:p>
              </p:txBody>
            </p:sp>
          </p:grpSp>
        </p:grpSp>
        <p:sp>
          <p:nvSpPr>
            <p:cNvPr id="112654" name="Oval 56"/>
            <p:cNvSpPr>
              <a:spLocks noChangeArrowheads="1"/>
            </p:cNvSpPr>
            <p:nvPr/>
          </p:nvSpPr>
          <p:spPr bwMode="auto">
            <a:xfrm>
              <a:off x="1413" y="2822"/>
              <a:ext cx="81" cy="53"/>
            </a:xfrm>
            <a:prstGeom prst="ellipse">
              <a:avLst/>
            </a:prstGeom>
            <a:solidFill>
              <a:srgbClr val="000000"/>
            </a:solidFill>
            <a:ln w="9525">
              <a:noFill/>
              <a:round/>
              <a:headEnd/>
              <a:tailEnd/>
            </a:ln>
          </p:spPr>
          <p:txBody>
            <a:bodyPr/>
            <a:lstStyle/>
            <a:p>
              <a:endParaRPr lang="en-US" sz="1350"/>
            </a:p>
          </p:txBody>
        </p:sp>
      </p:grpSp>
      <p:sp>
        <p:nvSpPr>
          <p:cNvPr id="112652" name="Rectangle 57"/>
          <p:cNvSpPr>
            <a:spLocks noChangeArrowheads="1"/>
          </p:cNvSpPr>
          <p:nvPr/>
        </p:nvSpPr>
        <p:spPr bwMode="auto">
          <a:xfrm>
            <a:off x="4219787" y="2256404"/>
            <a:ext cx="3867959" cy="3430609"/>
          </a:xfrm>
          <a:prstGeom prst="rect">
            <a:avLst/>
          </a:prstGeom>
          <a:solidFill>
            <a:schemeClr val="bg1"/>
          </a:solidFill>
          <a:ln w="38100">
            <a:solidFill>
              <a:srgbClr val="990000"/>
            </a:solidFill>
            <a:miter lim="800000"/>
            <a:headEnd/>
            <a:tailEnd/>
          </a:ln>
        </p:spPr>
        <p:txBody>
          <a:bodyPr wrap="none" anchor="ctr"/>
          <a:lstStyle/>
          <a:p>
            <a:endParaRPr lang="en-US" sz="1350"/>
          </a:p>
        </p:txBody>
      </p:sp>
    </p:spTree>
    <p:extLst>
      <p:ext uri="{BB962C8B-B14F-4D97-AF65-F5344CB8AC3E}">
        <p14:creationId xmlns:p14="http://schemas.microsoft.com/office/powerpoint/2010/main" val="204470335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Up Arrow 29"/>
          <p:cNvSpPr/>
          <p:nvPr/>
        </p:nvSpPr>
        <p:spPr>
          <a:xfrm rot="1831013">
            <a:off x="3549610" y="1740772"/>
            <a:ext cx="538893" cy="3887800"/>
          </a:xfrm>
          <a:prstGeom prst="upArrow">
            <a:avLst/>
          </a:prstGeom>
          <a:gradFill>
            <a:gsLst>
              <a:gs pos="0">
                <a:srgbClr val="FFCC00"/>
              </a:gs>
              <a:gs pos="99000">
                <a:srgbClr val="FF3300"/>
              </a:gs>
              <a:gs pos="100000">
                <a:schemeClr val="accent1">
                  <a:shade val="94000"/>
                  <a:satMod val="135000"/>
                </a:schemeClr>
              </a:gs>
              <a:gs pos="67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p:txBody>
          <a:bodyPr/>
          <a:lstStyle/>
          <a:p>
            <a:r>
              <a:rPr lang="en-US" dirty="0" smtClean="0"/>
              <a:t>Functions in Design</a:t>
            </a:r>
            <a:endParaRPr lang="en-US" dirty="0"/>
          </a:p>
        </p:txBody>
      </p:sp>
      <p:sp>
        <p:nvSpPr>
          <p:cNvPr id="5" name="TextBox 4"/>
          <p:cNvSpPr txBox="1"/>
          <p:nvPr/>
        </p:nvSpPr>
        <p:spPr>
          <a:xfrm>
            <a:off x="2598055" y="5398763"/>
            <a:ext cx="434734" cy="369332"/>
          </a:xfrm>
          <a:prstGeom prst="rect">
            <a:avLst/>
          </a:prstGeom>
          <a:noFill/>
        </p:spPr>
        <p:txBody>
          <a:bodyPr wrap="none" rtlCol="0">
            <a:spAutoFit/>
          </a:bodyPr>
          <a:lstStyle/>
          <a:p>
            <a:r>
              <a:rPr lang="en-US" b="1" dirty="0"/>
              <a:t>TV</a:t>
            </a:r>
          </a:p>
        </p:txBody>
      </p:sp>
      <p:sp>
        <p:nvSpPr>
          <p:cNvPr id="7" name="TextBox 6"/>
          <p:cNvSpPr txBox="1"/>
          <p:nvPr/>
        </p:nvSpPr>
        <p:spPr>
          <a:xfrm>
            <a:off x="1654984" y="5456502"/>
            <a:ext cx="651140" cy="300082"/>
          </a:xfrm>
          <a:prstGeom prst="rect">
            <a:avLst/>
          </a:prstGeom>
          <a:noFill/>
        </p:spPr>
        <p:txBody>
          <a:bodyPr wrap="none" rtlCol="0">
            <a:spAutoFit/>
          </a:bodyPr>
          <a:lstStyle/>
          <a:p>
            <a:r>
              <a:rPr lang="en-US" sz="1350" dirty="0"/>
              <a:t>Object</a:t>
            </a:r>
          </a:p>
        </p:txBody>
      </p:sp>
      <p:grpSp>
        <p:nvGrpSpPr>
          <p:cNvPr id="17" name="Group 16"/>
          <p:cNvGrpSpPr/>
          <p:nvPr/>
        </p:nvGrpSpPr>
        <p:grpSpPr>
          <a:xfrm>
            <a:off x="1645361" y="4359454"/>
            <a:ext cx="3502801" cy="507831"/>
            <a:chOff x="1051829" y="4669276"/>
            <a:chExt cx="4669185" cy="676932"/>
          </a:xfrm>
        </p:grpSpPr>
        <p:sp>
          <p:nvSpPr>
            <p:cNvPr id="6" name="TextBox 5"/>
            <p:cNvSpPr txBox="1"/>
            <p:nvPr/>
          </p:nvSpPr>
          <p:spPr>
            <a:xfrm>
              <a:off x="3527520" y="4669276"/>
              <a:ext cx="2193494" cy="676932"/>
            </a:xfrm>
            <a:prstGeom prst="rect">
              <a:avLst/>
            </a:prstGeom>
            <a:noFill/>
          </p:spPr>
          <p:txBody>
            <a:bodyPr wrap="square" rtlCol="0">
              <a:spAutoFit/>
            </a:bodyPr>
            <a:lstStyle/>
            <a:p>
              <a:r>
                <a:rPr lang="en-US" sz="1350" dirty="0"/>
                <a:t>Converts a signal into light and sound</a:t>
              </a:r>
            </a:p>
          </p:txBody>
        </p:sp>
        <p:sp>
          <p:nvSpPr>
            <p:cNvPr id="8" name="TextBox 7"/>
            <p:cNvSpPr txBox="1"/>
            <p:nvPr/>
          </p:nvSpPr>
          <p:spPr>
            <a:xfrm>
              <a:off x="1051829" y="4797552"/>
              <a:ext cx="2034643" cy="400005"/>
            </a:xfrm>
            <a:prstGeom prst="rect">
              <a:avLst/>
            </a:prstGeom>
            <a:noFill/>
          </p:spPr>
          <p:txBody>
            <a:bodyPr wrap="none" rtlCol="0">
              <a:spAutoFit/>
            </a:bodyPr>
            <a:lstStyle/>
            <a:p>
              <a:r>
                <a:rPr lang="en-US" sz="1350" dirty="0"/>
                <a:t>Function (purpose)</a:t>
              </a:r>
            </a:p>
          </p:txBody>
        </p:sp>
      </p:grpSp>
      <p:sp>
        <p:nvSpPr>
          <p:cNvPr id="9" name="TextBox 8"/>
          <p:cNvSpPr txBox="1"/>
          <p:nvPr/>
        </p:nvSpPr>
        <p:spPr>
          <a:xfrm>
            <a:off x="1605719" y="3116898"/>
            <a:ext cx="1062278" cy="507831"/>
          </a:xfrm>
          <a:prstGeom prst="rect">
            <a:avLst/>
          </a:prstGeom>
          <a:noFill/>
        </p:spPr>
        <p:txBody>
          <a:bodyPr wrap="none" rtlCol="0">
            <a:spAutoFit/>
          </a:bodyPr>
          <a:lstStyle/>
          <a:p>
            <a:r>
              <a:rPr lang="en-US" sz="1350" dirty="0"/>
              <a:t>Higher-Level</a:t>
            </a:r>
          </a:p>
          <a:p>
            <a:r>
              <a:rPr lang="en-US" sz="1350" dirty="0"/>
              <a:t>Function</a:t>
            </a:r>
          </a:p>
        </p:txBody>
      </p:sp>
      <p:sp>
        <p:nvSpPr>
          <p:cNvPr id="10" name="TextBox 9"/>
          <p:cNvSpPr txBox="1"/>
          <p:nvPr/>
        </p:nvSpPr>
        <p:spPr>
          <a:xfrm>
            <a:off x="4223199" y="3203509"/>
            <a:ext cx="1645549" cy="300082"/>
          </a:xfrm>
          <a:prstGeom prst="rect">
            <a:avLst/>
          </a:prstGeom>
          <a:noFill/>
        </p:spPr>
        <p:txBody>
          <a:bodyPr wrap="square" rtlCol="0">
            <a:spAutoFit/>
          </a:bodyPr>
          <a:lstStyle/>
          <a:p>
            <a:r>
              <a:rPr lang="en-US" sz="1350" dirty="0"/>
              <a:t>Entertain User</a:t>
            </a:r>
          </a:p>
        </p:txBody>
      </p:sp>
      <p:sp>
        <p:nvSpPr>
          <p:cNvPr id="11" name="TextBox 10"/>
          <p:cNvSpPr txBox="1"/>
          <p:nvPr/>
        </p:nvSpPr>
        <p:spPr>
          <a:xfrm>
            <a:off x="4847557" y="1883971"/>
            <a:ext cx="1645549" cy="300082"/>
          </a:xfrm>
          <a:prstGeom prst="rect">
            <a:avLst/>
          </a:prstGeom>
          <a:noFill/>
        </p:spPr>
        <p:txBody>
          <a:bodyPr wrap="square" rtlCol="0">
            <a:spAutoFit/>
          </a:bodyPr>
          <a:lstStyle/>
          <a:p>
            <a:r>
              <a:rPr lang="en-US" sz="1350" dirty="0"/>
              <a:t>Pleasure User</a:t>
            </a:r>
          </a:p>
        </p:txBody>
      </p:sp>
      <p:sp>
        <p:nvSpPr>
          <p:cNvPr id="12" name="TextBox 11"/>
          <p:cNvSpPr txBox="1"/>
          <p:nvPr/>
        </p:nvSpPr>
        <p:spPr>
          <a:xfrm>
            <a:off x="1662312" y="1816607"/>
            <a:ext cx="1124282" cy="507831"/>
          </a:xfrm>
          <a:prstGeom prst="rect">
            <a:avLst/>
          </a:prstGeom>
          <a:noFill/>
        </p:spPr>
        <p:txBody>
          <a:bodyPr wrap="none" rtlCol="0">
            <a:spAutoFit/>
          </a:bodyPr>
          <a:lstStyle/>
          <a:p>
            <a:r>
              <a:rPr lang="en-US" sz="1350" dirty="0"/>
              <a:t>Highest-Level</a:t>
            </a:r>
          </a:p>
          <a:p>
            <a:r>
              <a:rPr lang="en-US" sz="1350" dirty="0"/>
              <a:t>Function</a:t>
            </a:r>
          </a:p>
        </p:txBody>
      </p:sp>
      <p:grpSp>
        <p:nvGrpSpPr>
          <p:cNvPr id="3" name="Group 2"/>
          <p:cNvGrpSpPr/>
          <p:nvPr/>
        </p:nvGrpSpPr>
        <p:grpSpPr>
          <a:xfrm>
            <a:off x="5135805" y="4338617"/>
            <a:ext cx="905717" cy="520367"/>
            <a:chOff x="5719485" y="4656448"/>
            <a:chExt cx="1207308" cy="693642"/>
          </a:xfrm>
        </p:grpSpPr>
        <p:cxnSp>
          <p:nvCxnSpPr>
            <p:cNvPr id="14" name="Straight Arrow Connector 13"/>
            <p:cNvCxnSpPr>
              <a:stCxn id="6" idx="3"/>
            </p:cNvCxnSpPr>
            <p:nvPr/>
          </p:nvCxnSpPr>
          <p:spPr>
            <a:xfrm flipV="1">
              <a:off x="5735957" y="4656448"/>
              <a:ext cx="1165180" cy="3662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5719485" y="5002795"/>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5732317" y="5014096"/>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cxnSp>
        <p:nvCxnSpPr>
          <p:cNvPr id="19" name="Straight Arrow Connector 18"/>
          <p:cNvCxnSpPr/>
          <p:nvPr/>
        </p:nvCxnSpPr>
        <p:spPr>
          <a:xfrm>
            <a:off x="3076915" y="5600408"/>
            <a:ext cx="2523545" cy="1969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5521170" y="3107276"/>
            <a:ext cx="905717" cy="520367"/>
            <a:chOff x="6218230" y="3000146"/>
            <a:chExt cx="1207308" cy="693642"/>
          </a:xfrm>
        </p:grpSpPr>
        <p:cxnSp>
          <p:nvCxnSpPr>
            <p:cNvPr id="22" name="Straight Arrow Connector 21"/>
            <p:cNvCxnSpPr/>
            <p:nvPr/>
          </p:nvCxnSpPr>
          <p:spPr>
            <a:xfrm flipV="1">
              <a:off x="6219759" y="3000146"/>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6218230" y="3346493"/>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231062" y="3357794"/>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16" name="Group 15"/>
          <p:cNvGrpSpPr/>
          <p:nvPr/>
        </p:nvGrpSpPr>
        <p:grpSpPr>
          <a:xfrm>
            <a:off x="6146674" y="1798510"/>
            <a:ext cx="905717" cy="520367"/>
            <a:chOff x="7052019" y="1255579"/>
            <a:chExt cx="1207308" cy="693642"/>
          </a:xfrm>
        </p:grpSpPr>
        <p:cxnSp>
          <p:nvCxnSpPr>
            <p:cNvPr id="25" name="Straight Arrow Connector 24"/>
            <p:cNvCxnSpPr/>
            <p:nvPr/>
          </p:nvCxnSpPr>
          <p:spPr>
            <a:xfrm flipV="1">
              <a:off x="7053548" y="1255579"/>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7052019" y="1601926"/>
              <a:ext cx="1207308" cy="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7064851" y="1613227"/>
              <a:ext cx="1180124" cy="33599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grpSp>
        <p:nvGrpSpPr>
          <p:cNvPr id="20" name="Group 19"/>
          <p:cNvGrpSpPr/>
          <p:nvPr/>
        </p:nvGrpSpPr>
        <p:grpSpPr>
          <a:xfrm>
            <a:off x="952514" y="1770791"/>
            <a:ext cx="538893" cy="3887800"/>
            <a:chOff x="128274" y="1218630"/>
            <a:chExt cx="718337" cy="5182384"/>
          </a:xfrm>
        </p:grpSpPr>
        <p:sp>
          <p:nvSpPr>
            <p:cNvPr id="28" name="Up Arrow 27"/>
            <p:cNvSpPr/>
            <p:nvPr/>
          </p:nvSpPr>
          <p:spPr>
            <a:xfrm>
              <a:off x="128274" y="1218630"/>
              <a:ext cx="718337" cy="5182384"/>
            </a:xfrm>
            <a:prstGeom prst="upArrow">
              <a:avLst/>
            </a:prstGeom>
            <a:gradFill>
              <a:gsLst>
                <a:gs pos="0">
                  <a:srgbClr val="FFCC00"/>
                </a:gs>
                <a:gs pos="99000">
                  <a:srgbClr val="FF3300"/>
                </a:gs>
                <a:gs pos="100000">
                  <a:schemeClr val="accent1">
                    <a:shade val="94000"/>
                    <a:satMod val="135000"/>
                  </a:schemeClr>
                </a:gs>
                <a:gs pos="67000">
                  <a:srgbClr val="FF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9" name="TextBox 28"/>
            <p:cNvSpPr txBox="1"/>
            <p:nvPr/>
          </p:nvSpPr>
          <p:spPr>
            <a:xfrm rot="16200000" flipH="1">
              <a:off x="-1167297" y="3265993"/>
              <a:ext cx="3258172" cy="430775"/>
            </a:xfrm>
            <a:prstGeom prst="rect">
              <a:avLst/>
            </a:prstGeom>
            <a:noFill/>
          </p:spPr>
          <p:txBody>
            <a:bodyPr wrap="square" rtlCol="0">
              <a:spAutoFit/>
            </a:bodyPr>
            <a:lstStyle/>
            <a:p>
              <a:r>
                <a:rPr lang="en-US" sz="1500" b="1" dirty="0"/>
                <a:t>Level of abstraction</a:t>
              </a:r>
            </a:p>
          </p:txBody>
        </p:sp>
      </p:grpSp>
      <p:sp>
        <p:nvSpPr>
          <p:cNvPr id="32" name="TextBox 31"/>
          <p:cNvSpPr txBox="1"/>
          <p:nvPr/>
        </p:nvSpPr>
        <p:spPr>
          <a:xfrm>
            <a:off x="5849514" y="5416860"/>
            <a:ext cx="434734" cy="369332"/>
          </a:xfrm>
          <a:prstGeom prst="rect">
            <a:avLst/>
          </a:prstGeom>
          <a:noFill/>
        </p:spPr>
        <p:txBody>
          <a:bodyPr wrap="none" rtlCol="0">
            <a:spAutoFit/>
          </a:bodyPr>
          <a:lstStyle/>
          <a:p>
            <a:r>
              <a:rPr lang="en-US" b="1" dirty="0"/>
              <a:t>TV</a:t>
            </a:r>
          </a:p>
        </p:txBody>
      </p:sp>
      <p:sp>
        <p:nvSpPr>
          <p:cNvPr id="33" name="TextBox 32"/>
          <p:cNvSpPr txBox="1"/>
          <p:nvPr/>
        </p:nvSpPr>
        <p:spPr>
          <a:xfrm>
            <a:off x="6110491" y="4138115"/>
            <a:ext cx="1170513" cy="300082"/>
          </a:xfrm>
          <a:prstGeom prst="rect">
            <a:avLst/>
          </a:prstGeom>
          <a:noFill/>
        </p:spPr>
        <p:txBody>
          <a:bodyPr wrap="none" rtlCol="0">
            <a:spAutoFit/>
          </a:bodyPr>
          <a:lstStyle/>
          <a:p>
            <a:r>
              <a:rPr lang="en-US" sz="1350" dirty="0"/>
              <a:t>Mobile Phone</a:t>
            </a:r>
          </a:p>
        </p:txBody>
      </p:sp>
      <p:sp>
        <p:nvSpPr>
          <p:cNvPr id="34" name="TextBox 33"/>
          <p:cNvSpPr txBox="1"/>
          <p:nvPr/>
        </p:nvSpPr>
        <p:spPr>
          <a:xfrm>
            <a:off x="6118968" y="4329429"/>
            <a:ext cx="1113575" cy="300082"/>
          </a:xfrm>
          <a:prstGeom prst="rect">
            <a:avLst/>
          </a:prstGeom>
          <a:noFill/>
        </p:spPr>
        <p:txBody>
          <a:bodyPr wrap="none" rtlCol="0">
            <a:spAutoFit/>
          </a:bodyPr>
          <a:lstStyle/>
          <a:p>
            <a:r>
              <a:rPr lang="en-US" sz="1350" dirty="0"/>
              <a:t>Lap/desk Top</a:t>
            </a:r>
          </a:p>
        </p:txBody>
      </p:sp>
      <p:sp>
        <p:nvSpPr>
          <p:cNvPr id="35" name="TextBox 34"/>
          <p:cNvSpPr txBox="1"/>
          <p:nvPr/>
        </p:nvSpPr>
        <p:spPr>
          <a:xfrm>
            <a:off x="6099723" y="4531516"/>
            <a:ext cx="614271" cy="300082"/>
          </a:xfrm>
          <a:prstGeom prst="rect">
            <a:avLst/>
          </a:prstGeom>
          <a:noFill/>
        </p:spPr>
        <p:txBody>
          <a:bodyPr wrap="none" rtlCol="0">
            <a:spAutoFit/>
          </a:bodyPr>
          <a:lstStyle/>
          <a:p>
            <a:r>
              <a:rPr lang="en-US" sz="1350" dirty="0"/>
              <a:t>Tablet</a:t>
            </a:r>
          </a:p>
        </p:txBody>
      </p:sp>
      <p:sp>
        <p:nvSpPr>
          <p:cNvPr id="36" name="TextBox 35"/>
          <p:cNvSpPr txBox="1"/>
          <p:nvPr/>
        </p:nvSpPr>
        <p:spPr>
          <a:xfrm>
            <a:off x="6120116" y="4734756"/>
            <a:ext cx="834396" cy="300082"/>
          </a:xfrm>
          <a:prstGeom prst="rect">
            <a:avLst/>
          </a:prstGeom>
          <a:noFill/>
        </p:spPr>
        <p:txBody>
          <a:bodyPr wrap="none" rtlCol="0">
            <a:spAutoFit/>
          </a:bodyPr>
          <a:lstStyle/>
          <a:p>
            <a:r>
              <a:rPr lang="en-US" sz="1350" dirty="0"/>
              <a:t>Projector</a:t>
            </a:r>
          </a:p>
        </p:txBody>
      </p:sp>
      <p:sp>
        <p:nvSpPr>
          <p:cNvPr id="37" name="TextBox 36"/>
          <p:cNvSpPr txBox="1"/>
          <p:nvPr/>
        </p:nvSpPr>
        <p:spPr>
          <a:xfrm>
            <a:off x="6455775" y="2943681"/>
            <a:ext cx="1496948" cy="300082"/>
          </a:xfrm>
          <a:prstGeom prst="rect">
            <a:avLst/>
          </a:prstGeom>
          <a:noFill/>
        </p:spPr>
        <p:txBody>
          <a:bodyPr wrap="none" rtlCol="0">
            <a:spAutoFit/>
          </a:bodyPr>
          <a:lstStyle/>
          <a:p>
            <a:r>
              <a:rPr lang="en-US" sz="1350" dirty="0"/>
              <a:t>Theater Play/show</a:t>
            </a:r>
          </a:p>
        </p:txBody>
      </p:sp>
      <p:sp>
        <p:nvSpPr>
          <p:cNvPr id="38" name="TextBox 37"/>
          <p:cNvSpPr txBox="1"/>
          <p:nvPr/>
        </p:nvSpPr>
        <p:spPr>
          <a:xfrm>
            <a:off x="6454627" y="3211983"/>
            <a:ext cx="1082348" cy="300082"/>
          </a:xfrm>
          <a:prstGeom prst="rect">
            <a:avLst/>
          </a:prstGeom>
          <a:noFill/>
        </p:spPr>
        <p:txBody>
          <a:bodyPr wrap="none" rtlCol="0">
            <a:spAutoFit/>
          </a:bodyPr>
          <a:lstStyle/>
          <a:p>
            <a:r>
              <a:rPr lang="en-US" sz="1350" dirty="0"/>
              <a:t>Cinema/Film</a:t>
            </a:r>
          </a:p>
        </p:txBody>
      </p:sp>
      <p:sp>
        <p:nvSpPr>
          <p:cNvPr id="39" name="TextBox 38"/>
          <p:cNvSpPr txBox="1"/>
          <p:nvPr/>
        </p:nvSpPr>
        <p:spPr>
          <a:xfrm>
            <a:off x="6463103" y="3470661"/>
            <a:ext cx="604653" cy="300082"/>
          </a:xfrm>
          <a:prstGeom prst="rect">
            <a:avLst/>
          </a:prstGeom>
          <a:noFill/>
        </p:spPr>
        <p:txBody>
          <a:bodyPr wrap="none" rtlCol="0">
            <a:spAutoFit/>
          </a:bodyPr>
          <a:lstStyle/>
          <a:p>
            <a:r>
              <a:rPr lang="en-US" sz="1350" dirty="0"/>
              <a:t>Sport </a:t>
            </a:r>
          </a:p>
        </p:txBody>
      </p:sp>
    </p:spTree>
    <p:extLst>
      <p:ext uri="{BB962C8B-B14F-4D97-AF65-F5344CB8AC3E}">
        <p14:creationId xmlns:p14="http://schemas.microsoft.com/office/powerpoint/2010/main" val="61245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9" grpId="0"/>
      <p:bldP spid="10" grpId="0"/>
      <p:bldP spid="11" grpId="0"/>
      <p:bldP spid="12" grpId="0"/>
      <p:bldP spid="32" grpId="0"/>
      <p:bldP spid="33" grpId="0"/>
      <p:bldP spid="34" grpId="0"/>
      <p:bldP spid="35" grpId="0"/>
      <p:bldP spid="36" grpId="0"/>
      <p:bldP spid="37" grpId="0"/>
      <p:bldP spid="38" grpId="0"/>
      <p:bldP spid="3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2"/>
          <p:cNvGraphicFramePr>
            <a:graphicFrameLocks noChangeAspect="1"/>
          </p:cNvGraphicFramePr>
          <p:nvPr/>
        </p:nvGraphicFramePr>
        <p:xfrm>
          <a:off x="856283" y="1830765"/>
          <a:ext cx="7431435" cy="3526359"/>
        </p:xfrm>
        <a:graphic>
          <a:graphicData uri="http://schemas.openxmlformats.org/presentationml/2006/ole">
            <mc:AlternateContent xmlns:mc="http://schemas.openxmlformats.org/markup-compatibility/2006">
              <mc:Choice xmlns:v="urn:schemas-microsoft-com:vml" Requires="v">
                <p:oleObj spid="_x0000_s2097" name="Document" r:id="rId5" imgW="11811085" imgH="6072428" progId="Word.Document.8">
                  <p:embed/>
                </p:oleObj>
              </mc:Choice>
              <mc:Fallback>
                <p:oleObj name="Document" r:id="rId5" imgW="11811085" imgH="6072428"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283" y="1830765"/>
                        <a:ext cx="7431435" cy="3526359"/>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7171" name="Title 1"/>
          <p:cNvSpPr>
            <a:spLocks noGrp="1"/>
          </p:cNvSpPr>
          <p:nvPr>
            <p:ph type="title"/>
          </p:nvPr>
        </p:nvSpPr>
        <p:spPr/>
        <p:txBody>
          <a:bodyPr/>
          <a:lstStyle/>
          <a:p>
            <a:r>
              <a:rPr lang="en-US" smtClean="0"/>
              <a:t>Generic Functionality helps us innovate and be holistic (i.e. don’t miss anything)</a:t>
            </a:r>
            <a:endParaRPr lang="en-GB" smtClean="0"/>
          </a:p>
        </p:txBody>
      </p:sp>
      <p:grpSp>
        <p:nvGrpSpPr>
          <p:cNvPr id="2" name="Group 1"/>
          <p:cNvGrpSpPr/>
          <p:nvPr/>
        </p:nvGrpSpPr>
        <p:grpSpPr>
          <a:xfrm>
            <a:off x="2012286" y="2641800"/>
            <a:ext cx="344481" cy="2705805"/>
            <a:chOff x="1540935" y="2379674"/>
            <a:chExt cx="459189" cy="3606800"/>
          </a:xfrm>
        </p:grpSpPr>
        <p:sp>
          <p:nvSpPr>
            <p:cNvPr id="7172" name="Oval 4"/>
            <p:cNvSpPr>
              <a:spLocks noChangeArrowheads="1"/>
            </p:cNvSpPr>
            <p:nvPr/>
          </p:nvSpPr>
          <p:spPr bwMode="auto">
            <a:xfrm>
              <a:off x="1568456" y="2379674"/>
              <a:ext cx="431668" cy="346075"/>
            </a:xfrm>
            <a:prstGeom prst="ellipse">
              <a:avLst/>
            </a:prstGeom>
            <a:solidFill>
              <a:srgbClr val="FF9999">
                <a:alpha val="36078"/>
              </a:srgbClr>
            </a:solidFill>
            <a:ln w="57150" algn="ctr">
              <a:solidFill>
                <a:srgbClr val="C00000"/>
              </a:solidFill>
              <a:round/>
              <a:headEnd/>
              <a:tailEnd/>
            </a:ln>
          </p:spPr>
          <p:txBody>
            <a:bodyPr/>
            <a:lstStyle/>
            <a:p>
              <a:pPr algn="ctr"/>
              <a:endParaRPr lang="en-US" sz="1350"/>
            </a:p>
          </p:txBody>
        </p:sp>
        <p:sp>
          <p:nvSpPr>
            <p:cNvPr id="7173" name="Oval 5"/>
            <p:cNvSpPr>
              <a:spLocks noChangeArrowheads="1"/>
            </p:cNvSpPr>
            <p:nvPr/>
          </p:nvSpPr>
          <p:spPr bwMode="auto">
            <a:xfrm>
              <a:off x="1559852" y="2862274"/>
              <a:ext cx="429948" cy="346075"/>
            </a:xfrm>
            <a:prstGeom prst="ellipse">
              <a:avLst/>
            </a:prstGeom>
            <a:solidFill>
              <a:srgbClr val="FF9999">
                <a:alpha val="36078"/>
              </a:srgbClr>
            </a:solidFill>
            <a:ln w="57150" algn="ctr">
              <a:solidFill>
                <a:srgbClr val="C00000"/>
              </a:solidFill>
              <a:round/>
              <a:headEnd/>
              <a:tailEnd/>
            </a:ln>
          </p:spPr>
          <p:txBody>
            <a:bodyPr/>
            <a:lstStyle/>
            <a:p>
              <a:pPr algn="ctr"/>
              <a:endParaRPr lang="en-US" sz="1350"/>
            </a:p>
          </p:txBody>
        </p:sp>
        <p:sp>
          <p:nvSpPr>
            <p:cNvPr id="7174" name="Oval 6"/>
            <p:cNvSpPr>
              <a:spLocks noChangeArrowheads="1"/>
            </p:cNvSpPr>
            <p:nvPr/>
          </p:nvSpPr>
          <p:spPr bwMode="auto">
            <a:xfrm>
              <a:off x="1568456" y="3378204"/>
              <a:ext cx="431668" cy="347663"/>
            </a:xfrm>
            <a:prstGeom prst="ellipse">
              <a:avLst/>
            </a:prstGeom>
            <a:solidFill>
              <a:srgbClr val="FF9999">
                <a:alpha val="36078"/>
              </a:srgbClr>
            </a:solidFill>
            <a:ln w="57150" algn="ctr">
              <a:solidFill>
                <a:srgbClr val="C00000"/>
              </a:solidFill>
              <a:round/>
              <a:headEnd/>
              <a:tailEnd/>
            </a:ln>
          </p:spPr>
          <p:txBody>
            <a:bodyPr/>
            <a:lstStyle/>
            <a:p>
              <a:pPr algn="ctr"/>
              <a:endParaRPr lang="en-US" sz="1350"/>
            </a:p>
          </p:txBody>
        </p:sp>
        <p:sp>
          <p:nvSpPr>
            <p:cNvPr id="7175" name="Oval 7"/>
            <p:cNvSpPr>
              <a:spLocks noChangeArrowheads="1"/>
            </p:cNvSpPr>
            <p:nvPr/>
          </p:nvSpPr>
          <p:spPr bwMode="auto">
            <a:xfrm>
              <a:off x="1559852" y="4503738"/>
              <a:ext cx="429948" cy="347662"/>
            </a:xfrm>
            <a:prstGeom prst="ellipse">
              <a:avLst/>
            </a:prstGeom>
            <a:solidFill>
              <a:srgbClr val="FF9999">
                <a:alpha val="36078"/>
              </a:srgbClr>
            </a:solidFill>
            <a:ln w="57150" algn="ctr">
              <a:solidFill>
                <a:srgbClr val="C00000"/>
              </a:solidFill>
              <a:round/>
              <a:headEnd/>
              <a:tailEnd/>
            </a:ln>
          </p:spPr>
          <p:txBody>
            <a:bodyPr/>
            <a:lstStyle/>
            <a:p>
              <a:pPr algn="ctr"/>
              <a:endParaRPr lang="en-US" sz="1350"/>
            </a:p>
          </p:txBody>
        </p:sp>
        <p:sp>
          <p:nvSpPr>
            <p:cNvPr id="7176" name="Oval 8"/>
            <p:cNvSpPr>
              <a:spLocks noChangeArrowheads="1"/>
            </p:cNvSpPr>
            <p:nvPr/>
          </p:nvSpPr>
          <p:spPr bwMode="auto">
            <a:xfrm>
              <a:off x="1549534" y="4005267"/>
              <a:ext cx="431667" cy="346075"/>
            </a:xfrm>
            <a:prstGeom prst="ellipse">
              <a:avLst/>
            </a:prstGeom>
            <a:solidFill>
              <a:srgbClr val="FF9999">
                <a:alpha val="36078"/>
              </a:srgbClr>
            </a:solidFill>
            <a:ln w="57150" algn="ctr">
              <a:solidFill>
                <a:srgbClr val="C00000"/>
              </a:solidFill>
              <a:round/>
              <a:headEnd/>
              <a:tailEnd/>
            </a:ln>
          </p:spPr>
          <p:txBody>
            <a:bodyPr/>
            <a:lstStyle/>
            <a:p>
              <a:pPr algn="ctr"/>
              <a:endParaRPr lang="en-US" sz="1350"/>
            </a:p>
          </p:txBody>
        </p:sp>
        <p:sp>
          <p:nvSpPr>
            <p:cNvPr id="7177" name="Oval 9"/>
            <p:cNvSpPr>
              <a:spLocks noChangeArrowheads="1"/>
            </p:cNvSpPr>
            <p:nvPr/>
          </p:nvSpPr>
          <p:spPr bwMode="auto">
            <a:xfrm>
              <a:off x="1540935" y="5638811"/>
              <a:ext cx="431668" cy="347663"/>
            </a:xfrm>
            <a:prstGeom prst="ellipse">
              <a:avLst/>
            </a:prstGeom>
            <a:solidFill>
              <a:srgbClr val="FF9999">
                <a:alpha val="36078"/>
              </a:srgbClr>
            </a:solidFill>
            <a:ln w="57150" algn="ctr">
              <a:solidFill>
                <a:srgbClr val="C00000"/>
              </a:solidFill>
              <a:round/>
              <a:headEnd/>
              <a:tailEnd/>
            </a:ln>
          </p:spPr>
          <p:txBody>
            <a:bodyPr/>
            <a:lstStyle/>
            <a:p>
              <a:pPr algn="ctr"/>
              <a:endParaRPr lang="en-US" sz="1350"/>
            </a:p>
          </p:txBody>
        </p:sp>
        <p:sp>
          <p:nvSpPr>
            <p:cNvPr id="7178" name="Oval 10"/>
            <p:cNvSpPr>
              <a:spLocks noChangeArrowheads="1"/>
            </p:cNvSpPr>
            <p:nvPr/>
          </p:nvSpPr>
          <p:spPr bwMode="auto">
            <a:xfrm>
              <a:off x="1549534" y="5062538"/>
              <a:ext cx="431667" cy="347662"/>
            </a:xfrm>
            <a:prstGeom prst="ellipse">
              <a:avLst/>
            </a:prstGeom>
            <a:solidFill>
              <a:srgbClr val="FF9999">
                <a:alpha val="36078"/>
              </a:srgbClr>
            </a:solidFill>
            <a:ln w="57150" algn="ctr">
              <a:solidFill>
                <a:srgbClr val="C00000"/>
              </a:solidFill>
              <a:round/>
              <a:headEnd/>
              <a:tailEnd/>
            </a:ln>
          </p:spPr>
          <p:txBody>
            <a:bodyPr/>
            <a:lstStyle/>
            <a:p>
              <a:pPr algn="ctr"/>
              <a:endParaRPr lang="en-US" sz="1350"/>
            </a:p>
          </p:txBody>
        </p:sp>
      </p:grpSp>
      <p:grpSp>
        <p:nvGrpSpPr>
          <p:cNvPr id="4" name="Group 3"/>
          <p:cNvGrpSpPr/>
          <p:nvPr/>
        </p:nvGrpSpPr>
        <p:grpSpPr>
          <a:xfrm>
            <a:off x="2761880" y="2641800"/>
            <a:ext cx="4445959" cy="2705805"/>
            <a:chOff x="2540134" y="2379674"/>
            <a:chExt cx="5926401" cy="3606800"/>
          </a:xfrm>
        </p:grpSpPr>
        <p:cxnSp>
          <p:nvCxnSpPr>
            <p:cNvPr id="7189" name="Straight Connector 27"/>
            <p:cNvCxnSpPr>
              <a:cxnSpLocks noChangeShapeType="1"/>
              <a:stCxn id="16" idx="4"/>
              <a:endCxn id="15" idx="0"/>
            </p:cNvCxnSpPr>
            <p:nvPr/>
          </p:nvCxnSpPr>
          <p:spPr bwMode="auto">
            <a:xfrm rot="16200000" flipH="1">
              <a:off x="7038584" y="4457701"/>
              <a:ext cx="111125" cy="0"/>
            </a:xfrm>
            <a:prstGeom prst="line">
              <a:avLst/>
            </a:prstGeom>
            <a:noFill/>
            <a:ln w="38100" algn="ctr">
              <a:solidFill>
                <a:srgbClr val="0070C0"/>
              </a:solidFill>
              <a:round/>
              <a:headEnd/>
              <a:tailEnd/>
            </a:ln>
          </p:spPr>
        </p:cxnSp>
        <p:grpSp>
          <p:nvGrpSpPr>
            <p:cNvPr id="3" name="Group 2"/>
            <p:cNvGrpSpPr/>
            <p:nvPr/>
          </p:nvGrpSpPr>
          <p:grpSpPr>
            <a:xfrm>
              <a:off x="2540134" y="2379674"/>
              <a:ext cx="5926401" cy="3606800"/>
              <a:chOff x="2540134" y="2379674"/>
              <a:chExt cx="5926401" cy="3606800"/>
            </a:xfrm>
          </p:grpSpPr>
          <p:sp>
            <p:nvSpPr>
              <p:cNvPr id="12" name="Oval 11"/>
              <p:cNvSpPr/>
              <p:nvPr/>
            </p:nvSpPr>
            <p:spPr bwMode="auto">
              <a:xfrm>
                <a:off x="4724273" y="2379674"/>
                <a:ext cx="429948" cy="346075"/>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defRPr/>
                </a:pPr>
                <a:endParaRPr lang="en-GB" sz="1350"/>
              </a:p>
            </p:txBody>
          </p:sp>
          <p:sp>
            <p:nvSpPr>
              <p:cNvPr id="13" name="Oval 12"/>
              <p:cNvSpPr/>
              <p:nvPr/>
            </p:nvSpPr>
            <p:spPr bwMode="auto">
              <a:xfrm>
                <a:off x="4705356" y="5638811"/>
                <a:ext cx="431668" cy="347663"/>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defRPr/>
                </a:pPr>
                <a:endParaRPr lang="en-GB" sz="1350"/>
              </a:p>
            </p:txBody>
          </p:sp>
          <p:sp>
            <p:nvSpPr>
              <p:cNvPr id="14" name="Oval 13"/>
              <p:cNvSpPr/>
              <p:nvPr/>
            </p:nvSpPr>
            <p:spPr bwMode="auto">
              <a:xfrm>
                <a:off x="5842134" y="5046674"/>
                <a:ext cx="431667" cy="346075"/>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defRPr/>
                </a:pPr>
                <a:endParaRPr lang="en-GB" sz="1350"/>
              </a:p>
            </p:txBody>
          </p:sp>
          <p:sp>
            <p:nvSpPr>
              <p:cNvPr id="15" name="Oval 14"/>
              <p:cNvSpPr/>
              <p:nvPr/>
            </p:nvSpPr>
            <p:spPr bwMode="auto">
              <a:xfrm>
                <a:off x="6879167" y="4513274"/>
                <a:ext cx="431668" cy="346075"/>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defRPr/>
                </a:pPr>
                <a:endParaRPr lang="en-GB" sz="1350"/>
              </a:p>
            </p:txBody>
          </p:sp>
          <p:sp>
            <p:nvSpPr>
              <p:cNvPr id="16" name="Oval 15"/>
              <p:cNvSpPr/>
              <p:nvPr/>
            </p:nvSpPr>
            <p:spPr bwMode="auto">
              <a:xfrm>
                <a:off x="6879167" y="4056074"/>
                <a:ext cx="431668" cy="346075"/>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defRPr/>
                </a:pPr>
                <a:endParaRPr lang="en-GB" sz="1350"/>
              </a:p>
            </p:txBody>
          </p:sp>
          <p:sp>
            <p:nvSpPr>
              <p:cNvPr id="17" name="Oval 16"/>
              <p:cNvSpPr/>
              <p:nvPr/>
            </p:nvSpPr>
            <p:spPr bwMode="auto">
              <a:xfrm>
                <a:off x="8034867" y="3446467"/>
                <a:ext cx="431668" cy="346075"/>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defRPr/>
                </a:pPr>
                <a:endParaRPr lang="en-GB" sz="1350"/>
              </a:p>
            </p:txBody>
          </p:sp>
          <p:sp>
            <p:nvSpPr>
              <p:cNvPr id="18" name="Oval 17"/>
              <p:cNvSpPr/>
              <p:nvPr/>
            </p:nvSpPr>
            <p:spPr bwMode="auto">
              <a:xfrm>
                <a:off x="2540134" y="2852738"/>
                <a:ext cx="431667" cy="347662"/>
              </a:xfrm>
              <a:prstGeom prst="ellipse">
                <a:avLst/>
              </a:prstGeom>
              <a:solidFill>
                <a:schemeClr val="accent6">
                  <a:lumMod val="20000"/>
                  <a:lumOff val="80000"/>
                  <a:alpha val="36078"/>
                </a:schemeClr>
              </a:solidFill>
              <a:ln w="57150" cap="flat" cmpd="sng" algn="ctr">
                <a:solidFill>
                  <a:srgbClr val="0070C0"/>
                </a:solidFill>
                <a:prstDash val="solid"/>
                <a:round/>
                <a:headEnd type="none" w="med" len="med"/>
                <a:tailEnd type="none" w="med" len="med"/>
              </a:ln>
              <a:effectLst/>
            </p:spPr>
            <p:txBody>
              <a:bodyPr/>
              <a:lstStyle/>
              <a:p>
                <a:pPr algn="ctr">
                  <a:defRPr/>
                </a:pPr>
                <a:endParaRPr lang="en-GB" sz="1350"/>
              </a:p>
            </p:txBody>
          </p:sp>
          <p:cxnSp>
            <p:nvCxnSpPr>
              <p:cNvPr id="7186" name="Shape 21"/>
              <p:cNvCxnSpPr>
                <a:cxnSpLocks noChangeShapeType="1"/>
                <a:stCxn id="12" idx="2"/>
                <a:endCxn id="18" idx="0"/>
              </p:cNvCxnSpPr>
              <p:nvPr/>
            </p:nvCxnSpPr>
            <p:spPr bwMode="auto">
              <a:xfrm rot="10800000" flipV="1">
                <a:off x="2756826" y="2552700"/>
                <a:ext cx="1967442" cy="300038"/>
              </a:xfrm>
              <a:prstGeom prst="bentConnector2">
                <a:avLst/>
              </a:prstGeom>
              <a:noFill/>
              <a:ln w="38100" algn="ctr">
                <a:solidFill>
                  <a:srgbClr val="0070C0">
                    <a:alpha val="50980"/>
                  </a:srgbClr>
                </a:solidFill>
                <a:round/>
                <a:headEnd/>
                <a:tailEnd/>
              </a:ln>
            </p:spPr>
          </p:cxnSp>
          <p:cxnSp>
            <p:nvCxnSpPr>
              <p:cNvPr id="7187" name="Shape 23"/>
              <p:cNvCxnSpPr>
                <a:cxnSpLocks noChangeShapeType="1"/>
                <a:stCxn id="18" idx="6"/>
                <a:endCxn id="17" idx="0"/>
              </p:cNvCxnSpPr>
              <p:nvPr/>
            </p:nvCxnSpPr>
            <p:spPr bwMode="auto">
              <a:xfrm>
                <a:off x="2971800" y="3027363"/>
                <a:ext cx="5278041" cy="419100"/>
              </a:xfrm>
              <a:prstGeom prst="bentConnector2">
                <a:avLst/>
              </a:prstGeom>
              <a:noFill/>
              <a:ln w="38100" algn="ctr">
                <a:solidFill>
                  <a:srgbClr val="0070C0">
                    <a:alpha val="50980"/>
                  </a:srgbClr>
                </a:solidFill>
                <a:round/>
                <a:headEnd/>
                <a:tailEnd/>
              </a:ln>
            </p:spPr>
          </p:cxnSp>
          <p:cxnSp>
            <p:nvCxnSpPr>
              <p:cNvPr id="7188" name="Shape 25"/>
              <p:cNvCxnSpPr>
                <a:cxnSpLocks noChangeShapeType="1"/>
                <a:stCxn id="17" idx="2"/>
                <a:endCxn id="16" idx="0"/>
              </p:cNvCxnSpPr>
              <p:nvPr/>
            </p:nvCxnSpPr>
            <p:spPr bwMode="auto">
              <a:xfrm rot="10800000" flipV="1">
                <a:off x="7094141" y="3619500"/>
                <a:ext cx="940726" cy="436563"/>
              </a:xfrm>
              <a:prstGeom prst="bentConnector2">
                <a:avLst/>
              </a:prstGeom>
              <a:noFill/>
              <a:ln w="38100" algn="ctr">
                <a:solidFill>
                  <a:srgbClr val="0070C0">
                    <a:alpha val="50980"/>
                  </a:srgbClr>
                </a:solidFill>
                <a:round/>
                <a:headEnd/>
                <a:tailEnd/>
              </a:ln>
            </p:spPr>
          </p:cxnSp>
          <p:cxnSp>
            <p:nvCxnSpPr>
              <p:cNvPr id="7190" name="Shape 29"/>
              <p:cNvCxnSpPr>
                <a:cxnSpLocks noChangeShapeType="1"/>
                <a:stCxn id="15" idx="2"/>
                <a:endCxn id="14" idx="0"/>
              </p:cNvCxnSpPr>
              <p:nvPr/>
            </p:nvCxnSpPr>
            <p:spPr bwMode="auto">
              <a:xfrm rot="10800000" flipV="1">
                <a:off x="6058827" y="4686311"/>
                <a:ext cx="820340" cy="360363"/>
              </a:xfrm>
              <a:prstGeom prst="bentConnector2">
                <a:avLst/>
              </a:prstGeom>
              <a:noFill/>
              <a:ln w="38100" algn="ctr">
                <a:solidFill>
                  <a:srgbClr val="0070C0">
                    <a:alpha val="50980"/>
                  </a:srgbClr>
                </a:solidFill>
                <a:round/>
                <a:headEnd/>
                <a:tailEnd/>
              </a:ln>
            </p:spPr>
          </p:cxnSp>
          <p:cxnSp>
            <p:nvCxnSpPr>
              <p:cNvPr id="7191" name="Shape 31"/>
              <p:cNvCxnSpPr>
                <a:cxnSpLocks noChangeShapeType="1"/>
                <a:endCxn id="13" idx="0"/>
              </p:cNvCxnSpPr>
              <p:nvPr/>
            </p:nvCxnSpPr>
            <p:spPr bwMode="auto">
              <a:xfrm rot="10800000" flipV="1">
                <a:off x="4920325" y="5189538"/>
                <a:ext cx="885692" cy="449262"/>
              </a:xfrm>
              <a:prstGeom prst="bentConnector2">
                <a:avLst/>
              </a:prstGeom>
              <a:noFill/>
              <a:ln w="38100" algn="ctr">
                <a:solidFill>
                  <a:srgbClr val="0070C0">
                    <a:alpha val="50980"/>
                  </a:srgbClr>
                </a:solidFill>
                <a:round/>
                <a:headEnd/>
                <a:tailEnd/>
              </a:ln>
            </p:spPr>
          </p:cxnSp>
        </p:grpSp>
      </p:grpSp>
    </p:spTree>
    <p:extLst>
      <p:ext uri="{BB962C8B-B14F-4D97-AF65-F5344CB8AC3E}">
        <p14:creationId xmlns:p14="http://schemas.microsoft.com/office/powerpoint/2010/main" val="145862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p:txBody>
          <a:bodyPr/>
          <a:lstStyle/>
          <a:p>
            <a:r>
              <a:rPr lang="en-GB" sz="2701">
                <a:latin typeface="Arial" charset="0"/>
              </a:rPr>
              <a:t>There is more to a system than its Generic Functionality</a:t>
            </a:r>
          </a:p>
        </p:txBody>
      </p:sp>
      <p:sp>
        <p:nvSpPr>
          <p:cNvPr id="107522" name="Rectangle 3"/>
          <p:cNvSpPr>
            <a:spLocks noGrp="1" noChangeArrowheads="1"/>
          </p:cNvSpPr>
          <p:nvPr>
            <p:ph type="body" idx="1"/>
          </p:nvPr>
        </p:nvSpPr>
        <p:spPr>
          <a:xfrm>
            <a:off x="668216" y="1882028"/>
            <a:ext cx="7807569" cy="3801465"/>
          </a:xfrm>
        </p:spPr>
        <p:txBody>
          <a:bodyPr/>
          <a:lstStyle/>
          <a:p>
            <a:pPr>
              <a:buFont typeface="Arial" charset="0"/>
              <a:buChar char="•"/>
            </a:pPr>
            <a:r>
              <a:rPr lang="en-GB" sz="1500" dirty="0">
                <a:latin typeface="Arial" charset="0"/>
              </a:rPr>
              <a:t>The generic system functionality is not the complete set of system functionality – a system can have functionality that is not generic:</a:t>
            </a:r>
          </a:p>
          <a:p>
            <a:endParaRPr lang="en-GB" sz="1500" dirty="0">
              <a:latin typeface="Arial" charset="0"/>
            </a:endParaRPr>
          </a:p>
        </p:txBody>
      </p:sp>
      <p:pic>
        <p:nvPicPr>
          <p:cNvPr id="2" name="Picture 1" descr="images-14.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8077" y="2706405"/>
            <a:ext cx="3548428" cy="2152713"/>
          </a:xfrm>
          <a:prstGeom prst="rect">
            <a:avLst/>
          </a:prstGeom>
        </p:spPr>
      </p:pic>
    </p:spTree>
    <p:extLst>
      <p:ext uri="{BB962C8B-B14F-4D97-AF65-F5344CB8AC3E}">
        <p14:creationId xmlns:p14="http://schemas.microsoft.com/office/powerpoint/2010/main" val="21862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p:txBody>
          <a:bodyPr/>
          <a:lstStyle/>
          <a:p>
            <a:r>
              <a:rPr lang="en-GB" sz="2701"/>
              <a:t>There is more to a system than its Generic Functionality</a:t>
            </a:r>
          </a:p>
        </p:txBody>
      </p:sp>
      <p:sp>
        <p:nvSpPr>
          <p:cNvPr id="107522" name="Rectangle 3"/>
          <p:cNvSpPr>
            <a:spLocks noGrp="1" noChangeArrowheads="1"/>
          </p:cNvSpPr>
          <p:nvPr>
            <p:ph type="body" idx="1"/>
          </p:nvPr>
        </p:nvSpPr>
        <p:spPr/>
        <p:txBody>
          <a:bodyPr>
            <a:normAutofit fontScale="92500" lnSpcReduction="20000"/>
          </a:bodyPr>
          <a:lstStyle/>
          <a:p>
            <a:r>
              <a:rPr lang="en-GB" dirty="0" smtClean="0"/>
              <a:t>The generic system functionality is not the complete set of system functionality – a system can have functionality that is not generic:</a:t>
            </a:r>
          </a:p>
          <a:p>
            <a:endParaRPr lang="en-GB" dirty="0" smtClean="0"/>
          </a:p>
          <a:p>
            <a:pPr lvl="1"/>
            <a:r>
              <a:rPr lang="en-GB" dirty="0" smtClean="0"/>
              <a:t>Solution Dependent Functionality: A particular generic function solution may require further solution specific functionality. For example Generate Heat can be solved by Electric Element but this solution demands that you </a:t>
            </a:r>
            <a:r>
              <a:rPr lang="ja-JP" altLang="en-GB" dirty="0" smtClean="0"/>
              <a:t>“</a:t>
            </a:r>
            <a:r>
              <a:rPr lang="en-GB" altLang="ja-JP" dirty="0" smtClean="0"/>
              <a:t>Earth Case</a:t>
            </a:r>
            <a:r>
              <a:rPr lang="ja-JP" altLang="en-GB" dirty="0" smtClean="0"/>
              <a:t>”</a:t>
            </a:r>
            <a:r>
              <a:rPr lang="en-GB" altLang="ja-JP" dirty="0" smtClean="0"/>
              <a:t> to protect the user </a:t>
            </a:r>
          </a:p>
          <a:p>
            <a:pPr lvl="1"/>
            <a:r>
              <a:rPr lang="en-GB" dirty="0" smtClean="0"/>
              <a:t>Legislation Dependent Functionality: legislation requires us to incorporate additional functionality. For example electric toasters have to isolate electricity</a:t>
            </a:r>
          </a:p>
          <a:p>
            <a:pPr lvl="1"/>
            <a:r>
              <a:rPr lang="en-GB" dirty="0" smtClean="0"/>
              <a:t>Architectural Functionality: At the system level the collected functional solutions require further functionality typically to support, align, contain and protect. These functions manifest as structures, casings, frameworks, chassis etc.</a:t>
            </a:r>
          </a:p>
          <a:p>
            <a:pPr lvl="1"/>
            <a:r>
              <a:rPr lang="en-GB" dirty="0" smtClean="0"/>
              <a:t>Emergent Functionality: Functionality aimed at managing Unwanted Behaviour. Usually relates to informing the user of failure situations </a:t>
            </a:r>
            <a:endParaRPr lang="en-GB" dirty="0"/>
          </a:p>
        </p:txBody>
      </p:sp>
    </p:spTree>
    <p:extLst>
      <p:ext uri="{BB962C8B-B14F-4D97-AF65-F5344CB8AC3E}">
        <p14:creationId xmlns:p14="http://schemas.microsoft.com/office/powerpoint/2010/main" val="205162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52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52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52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752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752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Finding the “best” Logical Architecture</a:t>
            </a:r>
            <a:endParaRPr lang="en-US" dirty="0"/>
          </a:p>
        </p:txBody>
      </p:sp>
      <p:sp>
        <p:nvSpPr>
          <p:cNvPr id="4" name="Slide Number Placeholder 3"/>
          <p:cNvSpPr>
            <a:spLocks noGrp="1"/>
          </p:cNvSpPr>
          <p:nvPr>
            <p:ph type="sldNum" sz="quarter" idx="4"/>
          </p:nvPr>
        </p:nvSpPr>
        <p:spPr/>
        <p:txBody>
          <a:bodyPr/>
          <a:lstStyle/>
          <a:p>
            <a:fld id="{5B5001F5-E7B9-4741-B997-DC6E1D931256}" type="slidenum">
              <a:rPr lang="en-US" smtClean="0"/>
              <a:pPr/>
              <a:t>71</a:t>
            </a:fld>
            <a:endParaRPr lang="en-US" dirty="0"/>
          </a:p>
        </p:txBody>
      </p:sp>
      <p:pic>
        <p:nvPicPr>
          <p:cNvPr id="6" name="Picture 5"/>
          <p:cNvPicPr>
            <a:picLocks noChangeAspect="1"/>
          </p:cNvPicPr>
          <p:nvPr/>
        </p:nvPicPr>
        <p:blipFill>
          <a:blip r:embed="rId2"/>
          <a:stretch>
            <a:fillRect/>
          </a:stretch>
        </p:blipFill>
        <p:spPr>
          <a:xfrm>
            <a:off x="265385" y="2180203"/>
            <a:ext cx="3228544" cy="2802472"/>
          </a:xfrm>
          <a:prstGeom prst="rect">
            <a:avLst/>
          </a:prstGeom>
        </p:spPr>
      </p:pic>
      <p:pic>
        <p:nvPicPr>
          <p:cNvPr id="8" name="Picture 7"/>
          <p:cNvPicPr>
            <a:picLocks noChangeAspect="1"/>
          </p:cNvPicPr>
          <p:nvPr/>
        </p:nvPicPr>
        <p:blipFill>
          <a:blip r:embed="rId3"/>
          <a:stretch>
            <a:fillRect/>
          </a:stretch>
        </p:blipFill>
        <p:spPr>
          <a:xfrm>
            <a:off x="5729094" y="1988454"/>
            <a:ext cx="3240809" cy="3181885"/>
          </a:xfrm>
          <a:prstGeom prst="rect">
            <a:avLst/>
          </a:prstGeom>
        </p:spPr>
      </p:pic>
      <p:sp>
        <p:nvSpPr>
          <p:cNvPr id="9" name="Right Arrow 8"/>
          <p:cNvSpPr/>
          <p:nvPr/>
        </p:nvSpPr>
        <p:spPr>
          <a:xfrm>
            <a:off x="3725832" y="2413569"/>
            <a:ext cx="2003262" cy="2335742"/>
          </a:xfrm>
          <a:prstGeom prst="rightArrow">
            <a:avLst>
              <a:gd name="adj1" fmla="val 75185"/>
              <a:gd name="adj2" fmla="val 24194"/>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350" dirty="0"/>
              <a:t>If we understand the Functional interactions we can design the system architecture </a:t>
            </a:r>
            <a:r>
              <a:rPr lang="en-US" sz="1350"/>
              <a:t>to minimize the interfaces </a:t>
            </a:r>
            <a:endParaRPr lang="en-US" sz="1350" dirty="0"/>
          </a:p>
        </p:txBody>
      </p:sp>
    </p:spTree>
    <p:extLst>
      <p:ext uri="{BB962C8B-B14F-4D97-AF65-F5344CB8AC3E}">
        <p14:creationId xmlns:p14="http://schemas.microsoft.com/office/powerpoint/2010/main" val="207579833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r>
              <a:rPr lang="en-GB">
                <a:latin typeface="Arial" charset="0"/>
              </a:rPr>
              <a:t>The Systems Approach to System Design</a:t>
            </a:r>
          </a:p>
        </p:txBody>
      </p:sp>
      <p:pic>
        <p:nvPicPr>
          <p:cNvPr id="9113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0427" y="2514364"/>
            <a:ext cx="1087622" cy="10515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11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5937" y="2677522"/>
            <a:ext cx="904415" cy="996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1141" name="Freeform 35"/>
          <p:cNvSpPr>
            <a:spLocks noChangeArrowheads="1"/>
          </p:cNvSpPr>
          <p:nvPr/>
        </p:nvSpPr>
        <p:spPr bwMode="auto">
          <a:xfrm>
            <a:off x="1612455" y="3560003"/>
            <a:ext cx="6131126" cy="1486287"/>
          </a:xfrm>
          <a:custGeom>
            <a:avLst/>
            <a:gdLst>
              <a:gd name="T0" fmla="*/ 0 w 8850086"/>
              <a:gd name="T1" fmla="*/ 0 h 1980777"/>
              <a:gd name="T2" fmla="*/ 54447 w 8850086"/>
              <a:gd name="T3" fmla="*/ 21866 h 1980777"/>
              <a:gd name="T4" fmla="*/ 1143566 w 8850086"/>
              <a:gd name="T5" fmla="*/ 43714 h 1980777"/>
              <a:gd name="T6" fmla="*/ 1263366 w 8850086"/>
              <a:gd name="T7" fmla="*/ 54656 h 1980777"/>
              <a:gd name="T8" fmla="*/ 1339604 w 8850086"/>
              <a:gd name="T9" fmla="*/ 65580 h 1980777"/>
              <a:gd name="T10" fmla="*/ 1426727 w 8850086"/>
              <a:gd name="T11" fmla="*/ 76504 h 1980777"/>
              <a:gd name="T12" fmla="*/ 1459404 w 8850086"/>
              <a:gd name="T13" fmla="*/ 87446 h 1980777"/>
              <a:gd name="T14" fmla="*/ 1513856 w 8850086"/>
              <a:gd name="T15" fmla="*/ 153027 h 1980777"/>
              <a:gd name="T16" fmla="*/ 1535642 w 8850086"/>
              <a:gd name="T17" fmla="*/ 240454 h 1980777"/>
              <a:gd name="T18" fmla="*/ 1557432 w 8850086"/>
              <a:gd name="T19" fmla="*/ 590222 h 1980777"/>
              <a:gd name="T20" fmla="*/ 1600994 w 8850086"/>
              <a:gd name="T21" fmla="*/ 1202299 h 1980777"/>
              <a:gd name="T22" fmla="*/ 1633670 w 8850086"/>
              <a:gd name="T23" fmla="*/ 1213230 h 1980777"/>
              <a:gd name="T24" fmla="*/ 1644556 w 8850086"/>
              <a:gd name="T25" fmla="*/ 1256949 h 1980777"/>
              <a:gd name="T26" fmla="*/ 3561374 w 8850086"/>
              <a:gd name="T27" fmla="*/ 1344389 h 1980777"/>
              <a:gd name="T28" fmla="*/ 3583146 w 8850086"/>
              <a:gd name="T29" fmla="*/ 1322528 h 1980777"/>
              <a:gd name="T30" fmla="*/ 3626725 w 8850086"/>
              <a:gd name="T31" fmla="*/ 1289738 h 1980777"/>
              <a:gd name="T32" fmla="*/ 3702963 w 8850086"/>
              <a:gd name="T33" fmla="*/ 1246019 h 1980777"/>
              <a:gd name="T34" fmla="*/ 3790088 w 8850086"/>
              <a:gd name="T35" fmla="*/ 1224159 h 1980777"/>
              <a:gd name="T36" fmla="*/ 3822751 w 8850086"/>
              <a:gd name="T37" fmla="*/ 1213230 h 1980777"/>
              <a:gd name="T38" fmla="*/ 4323747 w 8850086"/>
              <a:gd name="T39" fmla="*/ 1235088 h 1980777"/>
              <a:gd name="T40" fmla="*/ 4367298 w 8850086"/>
              <a:gd name="T41" fmla="*/ 1256949 h 1980777"/>
              <a:gd name="T42" fmla="*/ 4399959 w 8850086"/>
              <a:gd name="T43" fmla="*/ 1267879 h 1980777"/>
              <a:gd name="T44" fmla="*/ 4465335 w 8850086"/>
              <a:gd name="T45" fmla="*/ 1300669 h 1980777"/>
              <a:gd name="T46" fmla="*/ 6512840 w 8850086"/>
              <a:gd name="T47" fmla="*/ 1278809 h 1980777"/>
              <a:gd name="T48" fmla="*/ 6534617 w 8850086"/>
              <a:gd name="T49" fmla="*/ 1224159 h 1980777"/>
              <a:gd name="T50" fmla="*/ 6545502 w 8850086"/>
              <a:gd name="T51" fmla="*/ 1180440 h 1980777"/>
              <a:gd name="T52" fmla="*/ 6567279 w 8850086"/>
              <a:gd name="T53" fmla="*/ 1158578 h 1980777"/>
              <a:gd name="T54" fmla="*/ 6589104 w 8850086"/>
              <a:gd name="T55" fmla="*/ 1125788 h 1980777"/>
              <a:gd name="T56" fmla="*/ 6610881 w 8850086"/>
              <a:gd name="T57" fmla="*/ 1082071 h 1980777"/>
              <a:gd name="T58" fmla="*/ 6621766 w 8850086"/>
              <a:gd name="T59" fmla="*/ 1049276 h 1980777"/>
              <a:gd name="T60" fmla="*/ 6643547 w 8850086"/>
              <a:gd name="T61" fmla="*/ 1016487 h 1980777"/>
              <a:gd name="T62" fmla="*/ 6665320 w 8850086"/>
              <a:gd name="T63" fmla="*/ 918118 h 1980777"/>
              <a:gd name="T64" fmla="*/ 6687097 w 8850086"/>
              <a:gd name="T65" fmla="*/ 874397 h 1980777"/>
              <a:gd name="T66" fmla="*/ 6752468 w 8850086"/>
              <a:gd name="T67" fmla="*/ 797887 h 1980777"/>
              <a:gd name="T68" fmla="*/ 6796023 w 8850086"/>
              <a:gd name="T69" fmla="*/ 765097 h 1980777"/>
              <a:gd name="T70" fmla="*/ 6839573 w 8850086"/>
              <a:gd name="T71" fmla="*/ 743238 h 1980777"/>
              <a:gd name="T72" fmla="*/ 6850457 w 8850086"/>
              <a:gd name="T73" fmla="*/ 623012 h 1980777"/>
              <a:gd name="T74" fmla="*/ 6872230 w 8850086"/>
              <a:gd name="T75" fmla="*/ 601146 h 1980777"/>
              <a:gd name="T76" fmla="*/ 6937610 w 8850086"/>
              <a:gd name="T77" fmla="*/ 568356 h 1980777"/>
              <a:gd name="T78" fmla="*/ 7013822 w 8850086"/>
              <a:gd name="T79" fmla="*/ 502776 h 1980777"/>
              <a:gd name="T80" fmla="*/ 7046488 w 8850086"/>
              <a:gd name="T81" fmla="*/ 371615 h 1980777"/>
              <a:gd name="T82" fmla="*/ 7079197 w 8850086"/>
              <a:gd name="T83" fmla="*/ 295111 h 1980777"/>
              <a:gd name="T84" fmla="*/ 7122747 w 8850086"/>
              <a:gd name="T85" fmla="*/ 109294 h 1980777"/>
              <a:gd name="T86" fmla="*/ 7155409 w 8850086"/>
              <a:gd name="T87" fmla="*/ 98370 h 1980777"/>
              <a:gd name="T88" fmla="*/ 7797970 w 8850086"/>
              <a:gd name="T89" fmla="*/ 109294 h 1980777"/>
              <a:gd name="T90" fmla="*/ 7874234 w 8850086"/>
              <a:gd name="T91" fmla="*/ 131160 h 1980777"/>
              <a:gd name="T92" fmla="*/ 7917784 w 8850086"/>
              <a:gd name="T93" fmla="*/ 153027 h 1980777"/>
              <a:gd name="T94" fmla="*/ 8462310 w 8850086"/>
              <a:gd name="T95" fmla="*/ 142084 h 1980777"/>
              <a:gd name="T96" fmla="*/ 8538626 w 8850086"/>
              <a:gd name="T97" fmla="*/ 76504 h 1980777"/>
              <a:gd name="T98" fmla="*/ 8582168 w 8850086"/>
              <a:gd name="T99" fmla="*/ 54656 h 1980777"/>
              <a:gd name="T100" fmla="*/ 8647500 w 8850086"/>
              <a:gd name="T101" fmla="*/ 21866 h 1980777"/>
              <a:gd name="T102" fmla="*/ 8745480 w 8850086"/>
              <a:gd name="T103" fmla="*/ 32790 h 1980777"/>
              <a:gd name="T104" fmla="*/ 8767262 w 8850086"/>
              <a:gd name="T105" fmla="*/ 54656 h 1980777"/>
              <a:gd name="T106" fmla="*/ 8854458 w 8850086"/>
              <a:gd name="T107" fmla="*/ 54656 h 19807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850086"/>
              <a:gd name="T163" fmla="*/ 0 h 1980777"/>
              <a:gd name="T164" fmla="*/ 8850086 w 8850086"/>
              <a:gd name="T165" fmla="*/ 1980777 h 198077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850086" h="1980777">
                <a:moveTo>
                  <a:pt x="0" y="0"/>
                </a:moveTo>
                <a:cubicBezTo>
                  <a:pt x="18143" y="7257"/>
                  <a:pt x="34920" y="20646"/>
                  <a:pt x="54428" y="21771"/>
                </a:cubicBezTo>
                <a:cubicBezTo>
                  <a:pt x="98102" y="24291"/>
                  <a:pt x="1140018" y="43487"/>
                  <a:pt x="1143000" y="43543"/>
                </a:cubicBezTo>
                <a:cubicBezTo>
                  <a:pt x="1182914" y="47171"/>
                  <a:pt x="1222909" y="50002"/>
                  <a:pt x="1262743" y="54428"/>
                </a:cubicBezTo>
                <a:cubicBezTo>
                  <a:pt x="1288244" y="57261"/>
                  <a:pt x="1313510" y="61923"/>
                  <a:pt x="1338943" y="65314"/>
                </a:cubicBezTo>
                <a:lnTo>
                  <a:pt x="1426028" y="76200"/>
                </a:lnTo>
                <a:cubicBezTo>
                  <a:pt x="1436914" y="79828"/>
                  <a:pt x="1448846" y="81181"/>
                  <a:pt x="1458686" y="87085"/>
                </a:cubicBezTo>
                <a:cubicBezTo>
                  <a:pt x="1474411" y="96520"/>
                  <a:pt x="1507665" y="145135"/>
                  <a:pt x="1513114" y="152400"/>
                </a:cubicBezTo>
                <a:cubicBezTo>
                  <a:pt x="1520371" y="181428"/>
                  <a:pt x="1533690" y="209587"/>
                  <a:pt x="1534886" y="239485"/>
                </a:cubicBezTo>
                <a:cubicBezTo>
                  <a:pt x="1546796" y="537265"/>
                  <a:pt x="1532931" y="421754"/>
                  <a:pt x="1556657" y="587828"/>
                </a:cubicBezTo>
                <a:cubicBezTo>
                  <a:pt x="1558652" y="695565"/>
                  <a:pt x="1405090" y="1099873"/>
                  <a:pt x="1600200" y="1197428"/>
                </a:cubicBezTo>
                <a:cubicBezTo>
                  <a:pt x="1610463" y="1202560"/>
                  <a:pt x="1621971" y="1204685"/>
                  <a:pt x="1632857" y="1208314"/>
                </a:cubicBezTo>
                <a:cubicBezTo>
                  <a:pt x="1636486" y="1222828"/>
                  <a:pt x="1641468" y="1237070"/>
                  <a:pt x="1643743" y="1251857"/>
                </a:cubicBezTo>
                <a:cubicBezTo>
                  <a:pt x="1755883" y="1980777"/>
                  <a:pt x="1020084" y="1353454"/>
                  <a:pt x="3559628" y="1338943"/>
                </a:cubicBezTo>
                <a:cubicBezTo>
                  <a:pt x="3566885" y="1331686"/>
                  <a:pt x="3573515" y="1323741"/>
                  <a:pt x="3581400" y="1317171"/>
                </a:cubicBezTo>
                <a:cubicBezTo>
                  <a:pt x="3595338" y="1305556"/>
                  <a:pt x="3610179" y="1295059"/>
                  <a:pt x="3624943" y="1284514"/>
                </a:cubicBezTo>
                <a:cubicBezTo>
                  <a:pt x="3652273" y="1264993"/>
                  <a:pt x="3669254" y="1254638"/>
                  <a:pt x="3701143" y="1240971"/>
                </a:cubicBezTo>
                <a:cubicBezTo>
                  <a:pt x="3735982" y="1226040"/>
                  <a:pt x="3747332" y="1229424"/>
                  <a:pt x="3788228" y="1219200"/>
                </a:cubicBezTo>
                <a:cubicBezTo>
                  <a:pt x="3799360" y="1216417"/>
                  <a:pt x="3810000" y="1211943"/>
                  <a:pt x="3820886" y="1208314"/>
                </a:cubicBezTo>
                <a:cubicBezTo>
                  <a:pt x="3987800" y="1215571"/>
                  <a:pt x="4155088" y="1216762"/>
                  <a:pt x="4321628" y="1230085"/>
                </a:cubicBezTo>
                <a:cubicBezTo>
                  <a:pt x="4337804" y="1231379"/>
                  <a:pt x="4350256" y="1245464"/>
                  <a:pt x="4365171" y="1251857"/>
                </a:cubicBezTo>
                <a:cubicBezTo>
                  <a:pt x="4375718" y="1256377"/>
                  <a:pt x="4386942" y="1259114"/>
                  <a:pt x="4397828" y="1262743"/>
                </a:cubicBezTo>
                <a:cubicBezTo>
                  <a:pt x="4420861" y="1285775"/>
                  <a:pt x="4423227" y="1295608"/>
                  <a:pt x="4463143" y="1295400"/>
                </a:cubicBezTo>
                <a:lnTo>
                  <a:pt x="6509657" y="1273628"/>
                </a:lnTo>
                <a:cubicBezTo>
                  <a:pt x="6516914" y="1255485"/>
                  <a:pt x="6525249" y="1237737"/>
                  <a:pt x="6531428" y="1219200"/>
                </a:cubicBezTo>
                <a:cubicBezTo>
                  <a:pt x="6536159" y="1205007"/>
                  <a:pt x="6535623" y="1189039"/>
                  <a:pt x="6542314" y="1175657"/>
                </a:cubicBezTo>
                <a:cubicBezTo>
                  <a:pt x="6546904" y="1166477"/>
                  <a:pt x="6557675" y="1161899"/>
                  <a:pt x="6564086" y="1153885"/>
                </a:cubicBezTo>
                <a:cubicBezTo>
                  <a:pt x="6572259" y="1143669"/>
                  <a:pt x="6579366" y="1132587"/>
                  <a:pt x="6585857" y="1121228"/>
                </a:cubicBezTo>
                <a:cubicBezTo>
                  <a:pt x="6593908" y="1107139"/>
                  <a:pt x="6601236" y="1092600"/>
                  <a:pt x="6607628" y="1077685"/>
                </a:cubicBezTo>
                <a:cubicBezTo>
                  <a:pt x="6612148" y="1067138"/>
                  <a:pt x="6613382" y="1055291"/>
                  <a:pt x="6618514" y="1045028"/>
                </a:cubicBezTo>
                <a:cubicBezTo>
                  <a:pt x="6624365" y="1033326"/>
                  <a:pt x="6633029" y="1023257"/>
                  <a:pt x="6640286" y="1012371"/>
                </a:cubicBezTo>
                <a:cubicBezTo>
                  <a:pt x="6643243" y="997585"/>
                  <a:pt x="6655467" y="931974"/>
                  <a:pt x="6662057" y="914400"/>
                </a:cubicBezTo>
                <a:cubicBezTo>
                  <a:pt x="6667755" y="899206"/>
                  <a:pt x="6675777" y="884946"/>
                  <a:pt x="6683828" y="870857"/>
                </a:cubicBezTo>
                <a:cubicBezTo>
                  <a:pt x="6700283" y="842061"/>
                  <a:pt x="6722556" y="814597"/>
                  <a:pt x="6749143" y="794657"/>
                </a:cubicBezTo>
                <a:cubicBezTo>
                  <a:pt x="6763657" y="783771"/>
                  <a:pt x="6777301" y="771616"/>
                  <a:pt x="6792686" y="762000"/>
                </a:cubicBezTo>
                <a:cubicBezTo>
                  <a:pt x="6806447" y="753399"/>
                  <a:pt x="6821714" y="747485"/>
                  <a:pt x="6836228" y="740228"/>
                </a:cubicBezTo>
                <a:cubicBezTo>
                  <a:pt x="6839857" y="700314"/>
                  <a:pt x="6838102" y="659538"/>
                  <a:pt x="6847114" y="620485"/>
                </a:cubicBezTo>
                <a:cubicBezTo>
                  <a:pt x="6849422" y="610485"/>
                  <a:pt x="6860872" y="605125"/>
                  <a:pt x="6868886" y="598714"/>
                </a:cubicBezTo>
                <a:cubicBezTo>
                  <a:pt x="6899032" y="574598"/>
                  <a:pt x="6899707" y="577555"/>
                  <a:pt x="6934200" y="566057"/>
                </a:cubicBezTo>
                <a:cubicBezTo>
                  <a:pt x="6986994" y="513263"/>
                  <a:pt x="6960664" y="533900"/>
                  <a:pt x="7010400" y="500743"/>
                </a:cubicBezTo>
                <a:cubicBezTo>
                  <a:pt x="7015408" y="478207"/>
                  <a:pt x="7028195" y="404792"/>
                  <a:pt x="7043057" y="370114"/>
                </a:cubicBezTo>
                <a:cubicBezTo>
                  <a:pt x="7083411" y="275953"/>
                  <a:pt x="7050184" y="370500"/>
                  <a:pt x="7075714" y="293914"/>
                </a:cubicBezTo>
                <a:cubicBezTo>
                  <a:pt x="7083730" y="173676"/>
                  <a:pt x="7042109" y="147431"/>
                  <a:pt x="7119257" y="108857"/>
                </a:cubicBezTo>
                <a:cubicBezTo>
                  <a:pt x="7129520" y="103725"/>
                  <a:pt x="7141028" y="101600"/>
                  <a:pt x="7151914" y="97971"/>
                </a:cubicBezTo>
                <a:lnTo>
                  <a:pt x="7794171" y="108857"/>
                </a:lnTo>
                <a:cubicBezTo>
                  <a:pt x="7804110" y="109173"/>
                  <a:pt x="7857831" y="125254"/>
                  <a:pt x="7870371" y="130628"/>
                </a:cubicBezTo>
                <a:cubicBezTo>
                  <a:pt x="7885287" y="137020"/>
                  <a:pt x="7899400" y="145143"/>
                  <a:pt x="7913914" y="152400"/>
                </a:cubicBezTo>
                <a:lnTo>
                  <a:pt x="8458200" y="141514"/>
                </a:lnTo>
                <a:cubicBezTo>
                  <a:pt x="8493800" y="138278"/>
                  <a:pt x="8508056" y="93763"/>
                  <a:pt x="8534400" y="76200"/>
                </a:cubicBezTo>
                <a:cubicBezTo>
                  <a:pt x="8547902" y="67199"/>
                  <a:pt x="8563854" y="62479"/>
                  <a:pt x="8577943" y="54428"/>
                </a:cubicBezTo>
                <a:cubicBezTo>
                  <a:pt x="8637028" y="20665"/>
                  <a:pt x="8583383" y="41729"/>
                  <a:pt x="8643257" y="21771"/>
                </a:cubicBezTo>
                <a:cubicBezTo>
                  <a:pt x="8675914" y="25400"/>
                  <a:pt x="8709528" y="24012"/>
                  <a:pt x="8741228" y="32657"/>
                </a:cubicBezTo>
                <a:cubicBezTo>
                  <a:pt x="8751130" y="35357"/>
                  <a:pt x="8752936" y="52415"/>
                  <a:pt x="8763000" y="54428"/>
                </a:cubicBezTo>
                <a:cubicBezTo>
                  <a:pt x="8791465" y="60121"/>
                  <a:pt x="8821057" y="54428"/>
                  <a:pt x="8850086" y="54428"/>
                </a:cubicBezTo>
              </a:path>
            </a:pathLst>
          </a:custGeom>
          <a:solidFill>
            <a:srgbClr val="CCFFFF"/>
          </a:solidFill>
          <a:ln w="9525">
            <a:solidFill>
              <a:schemeClr val="tx1"/>
            </a:solidFill>
            <a:round/>
            <a:headEnd/>
            <a:tailEnd/>
          </a:ln>
        </p:spPr>
        <p:txBody>
          <a:bodyPr/>
          <a:lstStyle/>
          <a:p>
            <a:endParaRPr lang="en-US" sz="1350"/>
          </a:p>
        </p:txBody>
      </p:sp>
      <p:sp>
        <p:nvSpPr>
          <p:cNvPr id="91142" name="TextBox 36"/>
          <p:cNvSpPr txBox="1">
            <a:spLocks noChangeArrowheads="1"/>
          </p:cNvSpPr>
          <p:nvPr/>
        </p:nvSpPr>
        <p:spPr bwMode="auto">
          <a:xfrm>
            <a:off x="883977" y="3829156"/>
            <a:ext cx="1261885"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350"/>
              <a:t>Requirements</a:t>
            </a:r>
          </a:p>
          <a:p>
            <a:pPr algn="ctr" eaLnBrk="1" hangingPunct="1"/>
            <a:r>
              <a:rPr lang="en-GB" sz="1350"/>
              <a:t>-Land</a:t>
            </a:r>
          </a:p>
        </p:txBody>
      </p:sp>
      <p:sp>
        <p:nvSpPr>
          <p:cNvPr id="91143" name="TextBox 37"/>
          <p:cNvSpPr txBox="1">
            <a:spLocks noChangeArrowheads="1"/>
          </p:cNvSpPr>
          <p:nvPr/>
        </p:nvSpPr>
        <p:spPr bwMode="auto">
          <a:xfrm>
            <a:off x="6793939" y="4074487"/>
            <a:ext cx="1252267" cy="3000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1350"/>
              <a:t>Solution-Land</a:t>
            </a:r>
          </a:p>
        </p:txBody>
      </p:sp>
      <p:sp>
        <p:nvSpPr>
          <p:cNvPr id="91144" name="Freeform 40"/>
          <p:cNvSpPr>
            <a:spLocks noChangeArrowheads="1"/>
          </p:cNvSpPr>
          <p:nvPr/>
        </p:nvSpPr>
        <p:spPr bwMode="auto">
          <a:xfrm>
            <a:off x="1758119" y="2768031"/>
            <a:ext cx="5742589" cy="889628"/>
          </a:xfrm>
          <a:custGeom>
            <a:avLst/>
            <a:gdLst>
              <a:gd name="T0" fmla="*/ 0 w 7064828"/>
              <a:gd name="T1" fmla="*/ 1087529 h 1186543"/>
              <a:gd name="T2" fmla="*/ 480434 w 7064828"/>
              <a:gd name="T3" fmla="*/ 1087529 h 1186543"/>
              <a:gd name="T4" fmla="*/ 1070065 w 7064828"/>
              <a:gd name="T5" fmla="*/ 602988 h 1186543"/>
              <a:gd name="T6" fmla="*/ 5972661 w 7064828"/>
              <a:gd name="T7" fmla="*/ 602988 h 1186543"/>
              <a:gd name="T8" fmla="*/ 6551358 w 7064828"/>
              <a:gd name="T9" fmla="*/ 1173671 h 1186543"/>
              <a:gd name="T10" fmla="*/ 7086381 w 7064828"/>
              <a:gd name="T11" fmla="*/ 1173671 h 1186543"/>
              <a:gd name="T12" fmla="*/ 5885297 w 7064828"/>
              <a:gd name="T13" fmla="*/ 0 h 1186543"/>
              <a:gd name="T14" fmla="*/ 1059144 w 7064828"/>
              <a:gd name="T15" fmla="*/ 21543 h 1186543"/>
              <a:gd name="T16" fmla="*/ 0 w 7064828"/>
              <a:gd name="T17" fmla="*/ 1087529 h 11865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64828"/>
              <a:gd name="T28" fmla="*/ 0 h 1186543"/>
              <a:gd name="T29" fmla="*/ 7064828 w 7064828"/>
              <a:gd name="T30" fmla="*/ 1186543 h 11865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64828" h="1186543">
                <a:moveTo>
                  <a:pt x="0" y="1099457"/>
                </a:moveTo>
                <a:lnTo>
                  <a:pt x="478971" y="1099457"/>
                </a:lnTo>
                <a:lnTo>
                  <a:pt x="1066800" y="609600"/>
                </a:lnTo>
                <a:lnTo>
                  <a:pt x="5954486" y="609600"/>
                </a:lnTo>
                <a:lnTo>
                  <a:pt x="6531428" y="1186543"/>
                </a:lnTo>
                <a:lnTo>
                  <a:pt x="7064828" y="1186543"/>
                </a:lnTo>
                <a:lnTo>
                  <a:pt x="5867400" y="0"/>
                </a:lnTo>
                <a:lnTo>
                  <a:pt x="1055914" y="21771"/>
                </a:lnTo>
                <a:lnTo>
                  <a:pt x="0" y="1099457"/>
                </a:lnTo>
                <a:close/>
              </a:path>
            </a:pathLst>
          </a:custGeom>
          <a:blipFill dpi="0" rotWithShape="1">
            <a:blip r:embed="rId5"/>
            <a:srcRect/>
            <a:tile tx="0" ty="0" sx="100000" sy="100000" flip="none" algn="tl"/>
          </a:blipFill>
          <a:ln w="9525">
            <a:solidFill>
              <a:schemeClr val="tx1"/>
            </a:solidFill>
            <a:round/>
            <a:headEnd/>
            <a:tailEnd/>
          </a:ln>
        </p:spPr>
        <p:txBody>
          <a:bodyPr/>
          <a:lstStyle/>
          <a:p>
            <a:endParaRPr lang="en-US" sz="1350"/>
          </a:p>
        </p:txBody>
      </p:sp>
      <p:sp>
        <p:nvSpPr>
          <p:cNvPr id="91145" name="TextBox 41"/>
          <p:cNvSpPr txBox="1">
            <a:spLocks noChangeArrowheads="1"/>
          </p:cNvSpPr>
          <p:nvPr/>
        </p:nvSpPr>
        <p:spPr bwMode="auto">
          <a:xfrm>
            <a:off x="3468621" y="2808525"/>
            <a:ext cx="2355132" cy="4156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r>
              <a:rPr lang="en-GB" sz="2101" b="1"/>
              <a:t>FUNCTIONALITY</a:t>
            </a:r>
          </a:p>
        </p:txBody>
      </p:sp>
      <p:sp>
        <p:nvSpPr>
          <p:cNvPr id="43" name="Rounded Rectangular Callout 42"/>
          <p:cNvSpPr/>
          <p:nvPr/>
        </p:nvSpPr>
        <p:spPr bwMode="auto">
          <a:xfrm>
            <a:off x="2554159" y="1867686"/>
            <a:ext cx="4807210" cy="739570"/>
          </a:xfrm>
          <a:prstGeom prst="wedgeRoundRectCallout">
            <a:avLst>
              <a:gd name="adj1" fmla="val -42411"/>
              <a:gd name="adj2" fmla="val 111494"/>
              <a:gd name="adj3" fmla="val 16667"/>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a:lstStyle/>
          <a:p>
            <a:pPr algn="ctr">
              <a:buFont typeface="Wingdings" pitchFamily="2" charset="2"/>
              <a:buNone/>
              <a:defRPr/>
            </a:pPr>
            <a:r>
              <a:rPr lang="en-GB" dirty="0">
                <a:solidFill>
                  <a:srgbClr val="FFFFFF"/>
                </a:solidFill>
                <a:cs typeface="Arial" charset="0"/>
              </a:rPr>
              <a:t>The bridge between requirements and the solution is the functionality (purpose)</a:t>
            </a:r>
          </a:p>
        </p:txBody>
      </p:sp>
      <p:sp>
        <p:nvSpPr>
          <p:cNvPr id="13" name="Content Placeholder 44"/>
          <p:cNvSpPr txBox="1">
            <a:spLocks/>
          </p:cNvSpPr>
          <p:nvPr/>
        </p:nvSpPr>
        <p:spPr bwMode="auto">
          <a:xfrm>
            <a:off x="4675589" y="4774201"/>
            <a:ext cx="3887914" cy="1064060"/>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a:extLst>
            <a:ext uri="{FAA26D3D-D897-4be2-8F04-BA451C77F1D7}">
              <ma14:placeholderFlag xmlns:ma14="http://schemas.microsoft.com/office/mac/drawingml/2011/main" val="1"/>
            </a:ext>
          </a:extLst>
        </p:spPr>
        <p:txBody>
          <a:bodyPr vert="horz" wrap="square" lIns="68598" tIns="34299" rIns="68598" bIns="34299"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dk1"/>
                </a:solidFill>
                <a:latin typeface="+mn-lt"/>
                <a:ea typeface="+mn-ea"/>
                <a:cs typeface="+mn-cs"/>
              </a:defRPr>
            </a:lvl1pPr>
            <a:lvl2pPr marL="742950" indent="-285750" algn="l" rtl="0" eaLnBrk="0" fontAlgn="base" hangingPunct="0">
              <a:spcBef>
                <a:spcPct val="20000"/>
              </a:spcBef>
              <a:spcAft>
                <a:spcPct val="0"/>
              </a:spcAft>
              <a:buChar char="–"/>
              <a:defRPr sz="2000">
                <a:solidFill>
                  <a:schemeClr val="dk1"/>
                </a:solidFill>
                <a:latin typeface="+mn-lt"/>
                <a:ea typeface="+mn-ea"/>
                <a:cs typeface="+mn-cs"/>
              </a:defRPr>
            </a:lvl2pPr>
            <a:lvl3pPr marL="1143000" indent="-228600" algn="l" rtl="0" eaLnBrk="0" fontAlgn="base" hangingPunct="0">
              <a:spcBef>
                <a:spcPct val="20000"/>
              </a:spcBef>
              <a:spcAft>
                <a:spcPct val="0"/>
              </a:spcAft>
              <a:buChar char="•"/>
              <a:defRPr>
                <a:solidFill>
                  <a:schemeClr val="dk1"/>
                </a:solidFill>
                <a:latin typeface="+mn-lt"/>
                <a:ea typeface="+mn-ea"/>
                <a:cs typeface="+mn-cs"/>
              </a:defRPr>
            </a:lvl3pPr>
            <a:lvl4pPr marL="1600200" indent="-228600" algn="l" rtl="0" eaLnBrk="0" fontAlgn="base" hangingPunct="0">
              <a:spcBef>
                <a:spcPct val="20000"/>
              </a:spcBef>
              <a:spcAft>
                <a:spcPct val="0"/>
              </a:spcAft>
              <a:buChar char="–"/>
              <a:defRPr sz="1600">
                <a:solidFill>
                  <a:schemeClr val="dk1"/>
                </a:solidFill>
                <a:latin typeface="+mn-lt"/>
                <a:ea typeface="+mn-ea"/>
                <a:cs typeface="+mn-cs"/>
              </a:defRPr>
            </a:lvl4pPr>
            <a:lvl5pPr marL="2057400" indent="-228600" algn="l" rtl="0" eaLnBrk="0" fontAlgn="base" hangingPunct="0">
              <a:spcBef>
                <a:spcPct val="20000"/>
              </a:spcBef>
              <a:spcAft>
                <a:spcPct val="0"/>
              </a:spcAft>
              <a:buChar char="»"/>
              <a:defRPr sz="1400">
                <a:solidFill>
                  <a:schemeClr val="dk1"/>
                </a:solidFill>
                <a:latin typeface="+mn-lt"/>
                <a:ea typeface="+mn-ea"/>
                <a:cs typeface="+mn-cs"/>
              </a:defRPr>
            </a:lvl5pPr>
            <a:lvl6pPr marL="2514600" indent="-228600" algn="l" rtl="0" fontAlgn="base">
              <a:spcBef>
                <a:spcPct val="20000"/>
              </a:spcBef>
              <a:spcAft>
                <a:spcPct val="0"/>
              </a:spcAft>
              <a:buChar char="»"/>
              <a:defRPr sz="1400">
                <a:solidFill>
                  <a:schemeClr val="dk1"/>
                </a:solidFill>
                <a:latin typeface="+mn-lt"/>
                <a:ea typeface="+mn-ea"/>
                <a:cs typeface="+mn-cs"/>
              </a:defRPr>
            </a:lvl6pPr>
            <a:lvl7pPr marL="2971800" indent="-228600" algn="l" rtl="0" fontAlgn="base">
              <a:spcBef>
                <a:spcPct val="20000"/>
              </a:spcBef>
              <a:spcAft>
                <a:spcPct val="0"/>
              </a:spcAft>
              <a:buChar char="»"/>
              <a:defRPr sz="1400">
                <a:solidFill>
                  <a:schemeClr val="dk1"/>
                </a:solidFill>
                <a:latin typeface="+mn-lt"/>
                <a:ea typeface="+mn-ea"/>
                <a:cs typeface="+mn-cs"/>
              </a:defRPr>
            </a:lvl7pPr>
            <a:lvl8pPr marL="3429000" indent="-228600" algn="l" rtl="0" fontAlgn="base">
              <a:spcBef>
                <a:spcPct val="20000"/>
              </a:spcBef>
              <a:spcAft>
                <a:spcPct val="0"/>
              </a:spcAft>
              <a:buChar char="»"/>
              <a:defRPr sz="1400">
                <a:solidFill>
                  <a:schemeClr val="dk1"/>
                </a:solidFill>
                <a:latin typeface="+mn-lt"/>
                <a:ea typeface="+mn-ea"/>
                <a:cs typeface="+mn-cs"/>
              </a:defRPr>
            </a:lvl8pPr>
            <a:lvl9pPr marL="3886200" indent="-228600" algn="l" rtl="0" fontAlgn="base">
              <a:spcBef>
                <a:spcPct val="20000"/>
              </a:spcBef>
              <a:spcAft>
                <a:spcPct val="0"/>
              </a:spcAft>
              <a:buChar char="»"/>
              <a:defRPr sz="1400">
                <a:solidFill>
                  <a:schemeClr val="dk1"/>
                </a:solidFill>
                <a:latin typeface="+mn-lt"/>
                <a:ea typeface="+mn-ea"/>
                <a:cs typeface="+mn-cs"/>
              </a:defRPr>
            </a:lvl9pPr>
          </a:lstStyle>
          <a:p>
            <a:pPr eaLnBrk="1" hangingPunct="1">
              <a:buClr>
                <a:schemeClr val="tx1"/>
              </a:buClr>
              <a:buSzPct val="155000"/>
              <a:defRPr/>
            </a:pPr>
            <a:r>
              <a:rPr lang="en-GB" sz="1200" kern="0" dirty="0">
                <a:solidFill>
                  <a:srgbClr val="000000"/>
                </a:solidFill>
                <a:latin typeface="Arial" charset="0"/>
              </a:rPr>
              <a:t>Functionality helps us determine the system architecture</a:t>
            </a:r>
          </a:p>
          <a:p>
            <a:pPr eaLnBrk="1" hangingPunct="1">
              <a:buClr>
                <a:schemeClr val="tx1"/>
              </a:buClr>
              <a:buSzPct val="155000"/>
              <a:defRPr/>
            </a:pPr>
            <a:r>
              <a:rPr lang="en-GB" sz="1200" kern="0" dirty="0">
                <a:solidFill>
                  <a:srgbClr val="000000"/>
                </a:solidFill>
                <a:latin typeface="Arial" charset="0"/>
              </a:rPr>
              <a:t>Functionality helps us identify and select  the technological solutions  </a:t>
            </a:r>
          </a:p>
        </p:txBody>
      </p:sp>
      <p:sp>
        <p:nvSpPr>
          <p:cNvPr id="14" name="Content Placeholder 44"/>
          <p:cNvSpPr>
            <a:spLocks noGrp="1"/>
          </p:cNvSpPr>
          <p:nvPr>
            <p:ph idx="1"/>
          </p:nvPr>
        </p:nvSpPr>
        <p:spPr bwMode="auto">
          <a:xfrm>
            <a:off x="416086" y="4784286"/>
            <a:ext cx="3957475" cy="1053976"/>
          </a:xfrm>
          <a:prstGeom prst="rect">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ln>
          <a:effectLst>
            <a:outerShdw blurRad="40000" dist="20000" dir="5400000" rotWithShape="0">
              <a:srgbClr val="000000">
                <a:alpha val="38000"/>
              </a:srgbClr>
            </a:outerShdw>
          </a:effectLst>
          <a:extLst>
            <a:ext uri="{FAA26D3D-D897-4be2-8F04-BA451C77F1D7}">
              <ma14:placeholderFlag xmlns:ma14="http://schemas.microsoft.com/office/mac/drawingml/2011/main" val="1"/>
            </a:ext>
          </a:extLst>
        </p:spPr>
        <p:txBody>
          <a:bodyPr/>
          <a:lstStyle/>
          <a:p>
            <a:pPr>
              <a:spcBef>
                <a:spcPts val="0"/>
              </a:spcBef>
              <a:buClr>
                <a:schemeClr val="tx1"/>
              </a:buClr>
              <a:buSzPct val="150000"/>
            </a:pPr>
            <a:r>
              <a:rPr lang="en-GB" sz="1200" kern="0" dirty="0">
                <a:solidFill>
                  <a:srgbClr val="000000"/>
                </a:solidFill>
                <a:latin typeface="Arial" charset="0"/>
              </a:rPr>
              <a:t>Functionality helps us uncover the unspoken requirements</a:t>
            </a:r>
          </a:p>
          <a:p>
            <a:pPr>
              <a:spcBef>
                <a:spcPts val="0"/>
              </a:spcBef>
              <a:buClr>
                <a:schemeClr val="tx1"/>
              </a:buClr>
              <a:buSzPct val="150000"/>
            </a:pPr>
            <a:r>
              <a:rPr lang="en-GB" sz="1200" kern="0" dirty="0">
                <a:solidFill>
                  <a:srgbClr val="000000"/>
                </a:solidFill>
                <a:latin typeface="Arial" charset="0"/>
              </a:rPr>
              <a:t>Functionality is invariant and provides a consistent basis for dividing and ruling</a:t>
            </a:r>
          </a:p>
          <a:p>
            <a:pPr>
              <a:spcBef>
                <a:spcPts val="0"/>
              </a:spcBef>
              <a:buClr>
                <a:schemeClr val="tx1"/>
              </a:buClr>
              <a:buSzPct val="150000"/>
            </a:pPr>
            <a:r>
              <a:rPr lang="en-GB" sz="1200" kern="0" dirty="0">
                <a:solidFill>
                  <a:srgbClr val="000000"/>
                </a:solidFill>
                <a:latin typeface="Arial" charset="0"/>
              </a:rPr>
              <a:t>Functionality can help find Unwanted Behaviour</a:t>
            </a:r>
          </a:p>
        </p:txBody>
      </p:sp>
    </p:spTree>
    <p:extLst>
      <p:ext uri="{BB962C8B-B14F-4D97-AF65-F5344CB8AC3E}">
        <p14:creationId xmlns:p14="http://schemas.microsoft.com/office/powerpoint/2010/main" val="1714380293"/>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GB" smtClean="0"/>
              <a:t>Functions can be Modelled Mathematically</a:t>
            </a:r>
          </a:p>
        </p:txBody>
      </p:sp>
      <p:sp>
        <p:nvSpPr>
          <p:cNvPr id="123907" name="Rectangle 3"/>
          <p:cNvSpPr>
            <a:spLocks noGrp="1" noChangeArrowheads="1"/>
          </p:cNvSpPr>
          <p:nvPr>
            <p:ph type="body" idx="1"/>
          </p:nvPr>
        </p:nvSpPr>
        <p:spPr>
          <a:xfrm>
            <a:off x="1089811" y="2827578"/>
            <a:ext cx="6964390" cy="2866487"/>
          </a:xfrm>
        </p:spPr>
        <p:txBody>
          <a:bodyPr>
            <a:normAutofit fontScale="92500" lnSpcReduction="10000"/>
          </a:bodyPr>
          <a:lstStyle/>
          <a:p>
            <a:r>
              <a:rPr lang="en-GB" dirty="0" smtClean="0"/>
              <a:t>In certain cases it is possible to model the system mathematically</a:t>
            </a:r>
          </a:p>
          <a:p>
            <a:endParaRPr lang="en-GB" dirty="0" smtClean="0"/>
          </a:p>
          <a:p>
            <a:pPr lvl="1">
              <a:buFont typeface="Wingdings" pitchFamily="2" charset="2"/>
              <a:buNone/>
            </a:pPr>
            <a:r>
              <a:rPr lang="en-GB" dirty="0" smtClean="0"/>
              <a:t>			</a:t>
            </a:r>
            <a:r>
              <a:rPr lang="en-GB" sz="1800" b="1" dirty="0"/>
              <a:t>Outputs(Y) = function(Inputs(u), State(x))</a:t>
            </a:r>
          </a:p>
          <a:p>
            <a:pPr lvl="1">
              <a:buFont typeface="Wingdings" pitchFamily="2" charset="2"/>
              <a:buNone/>
            </a:pPr>
            <a:endParaRPr lang="en-GB" sz="1800" b="1" dirty="0"/>
          </a:p>
          <a:p>
            <a:r>
              <a:rPr lang="en-GB" b="1" dirty="0" smtClean="0"/>
              <a:t>If we can model the system before it is built we can predict its behaviour – there are NO SURPRISES!</a:t>
            </a:r>
          </a:p>
          <a:p>
            <a:r>
              <a:rPr lang="en-GB" b="1" dirty="0" smtClean="0"/>
              <a:t>We can find the ROBUST Optimum</a:t>
            </a:r>
            <a:endParaRPr lang="en-GB" b="1" dirty="0"/>
          </a:p>
        </p:txBody>
      </p:sp>
      <p:sp>
        <p:nvSpPr>
          <p:cNvPr id="171012" name="Rectangle 4"/>
          <p:cNvSpPr>
            <a:spLocks noChangeArrowheads="1"/>
          </p:cNvSpPr>
          <p:nvPr/>
        </p:nvSpPr>
        <p:spPr bwMode="auto">
          <a:xfrm>
            <a:off x="3818535" y="1954622"/>
            <a:ext cx="1548216" cy="657396"/>
          </a:xfrm>
          <a:prstGeom prst="rect">
            <a:avLst/>
          </a:prstGeom>
          <a:solidFill>
            <a:srgbClr val="F4FD3F"/>
          </a:solidFill>
          <a:ln w="19050" cap="rnd">
            <a:solidFill>
              <a:srgbClr val="0000FF"/>
            </a:solidFill>
            <a:miter lim="800000"/>
            <a:headEnd/>
            <a:tailEnd/>
          </a:ln>
          <a:effectLst>
            <a:outerShdw dist="35921" dir="2700000" algn="ctr" rotWithShape="0">
              <a:srgbClr val="808080"/>
            </a:outerShdw>
          </a:effectLst>
        </p:spPr>
        <p:txBody>
          <a:bodyPr wrap="none" anchor="ctr"/>
          <a:lstStyle/>
          <a:p>
            <a:pPr>
              <a:defRPr/>
            </a:pPr>
            <a:endParaRPr lang="en-GB" sz="1350">
              <a:latin typeface="Arial" pitchFamily="34" charset="0"/>
            </a:endParaRPr>
          </a:p>
        </p:txBody>
      </p:sp>
      <p:sp>
        <p:nvSpPr>
          <p:cNvPr id="123909" name="Line 5"/>
          <p:cNvSpPr>
            <a:spLocks noChangeShapeType="1"/>
          </p:cNvSpPr>
          <p:nvPr/>
        </p:nvSpPr>
        <p:spPr bwMode="auto">
          <a:xfrm flipH="1">
            <a:off x="3012173" y="2310712"/>
            <a:ext cx="794751" cy="0"/>
          </a:xfrm>
          <a:prstGeom prst="line">
            <a:avLst/>
          </a:prstGeom>
          <a:noFill/>
          <a:ln w="28575" cap="rnd">
            <a:solidFill>
              <a:srgbClr val="0000FF"/>
            </a:solidFill>
            <a:round/>
            <a:headEnd type="triangle" w="med" len="med"/>
            <a:tailEnd/>
          </a:ln>
        </p:spPr>
        <p:txBody>
          <a:bodyPr wrap="none" anchor="ctr"/>
          <a:lstStyle/>
          <a:p>
            <a:endParaRPr lang="en-GB" sz="1350"/>
          </a:p>
        </p:txBody>
      </p:sp>
      <p:sp>
        <p:nvSpPr>
          <p:cNvPr id="123910" name="Line 6"/>
          <p:cNvSpPr>
            <a:spLocks noChangeShapeType="1"/>
          </p:cNvSpPr>
          <p:nvPr/>
        </p:nvSpPr>
        <p:spPr bwMode="auto">
          <a:xfrm flipH="1">
            <a:off x="3023784" y="2526271"/>
            <a:ext cx="794751" cy="0"/>
          </a:xfrm>
          <a:prstGeom prst="line">
            <a:avLst/>
          </a:prstGeom>
          <a:noFill/>
          <a:ln w="28575" cap="rnd">
            <a:solidFill>
              <a:srgbClr val="0000FF"/>
            </a:solidFill>
            <a:round/>
            <a:headEnd type="triangle" w="med" len="med"/>
            <a:tailEnd/>
          </a:ln>
        </p:spPr>
        <p:txBody>
          <a:bodyPr wrap="none" anchor="ctr"/>
          <a:lstStyle/>
          <a:p>
            <a:endParaRPr lang="en-GB" sz="1350"/>
          </a:p>
        </p:txBody>
      </p:sp>
      <p:sp>
        <p:nvSpPr>
          <p:cNvPr id="123911" name="Line 7"/>
          <p:cNvSpPr>
            <a:spLocks noChangeShapeType="1"/>
          </p:cNvSpPr>
          <p:nvPr/>
        </p:nvSpPr>
        <p:spPr bwMode="auto">
          <a:xfrm flipH="1">
            <a:off x="3010882" y="2103490"/>
            <a:ext cx="794751" cy="0"/>
          </a:xfrm>
          <a:prstGeom prst="line">
            <a:avLst/>
          </a:prstGeom>
          <a:noFill/>
          <a:ln w="28575" cap="rnd">
            <a:solidFill>
              <a:srgbClr val="0000FF"/>
            </a:solidFill>
            <a:round/>
            <a:headEnd type="triangle" w="med" len="med"/>
            <a:tailEnd/>
          </a:ln>
        </p:spPr>
        <p:txBody>
          <a:bodyPr wrap="none" anchor="ctr"/>
          <a:lstStyle/>
          <a:p>
            <a:endParaRPr lang="en-GB" sz="1350"/>
          </a:p>
        </p:txBody>
      </p:sp>
      <p:sp>
        <p:nvSpPr>
          <p:cNvPr id="123912" name="Text Box 8"/>
          <p:cNvSpPr txBox="1">
            <a:spLocks noChangeArrowheads="1"/>
          </p:cNvSpPr>
          <p:nvPr/>
        </p:nvSpPr>
        <p:spPr bwMode="auto">
          <a:xfrm>
            <a:off x="6247398" y="2147940"/>
            <a:ext cx="1095173" cy="323165"/>
          </a:xfrm>
          <a:prstGeom prst="rect">
            <a:avLst/>
          </a:prstGeom>
          <a:noFill/>
          <a:ln w="12700" cap="rnd">
            <a:noFill/>
            <a:miter lim="800000"/>
            <a:headEnd/>
            <a:tailEnd/>
          </a:ln>
        </p:spPr>
        <p:txBody>
          <a:bodyPr wrap="none" anchor="ctr">
            <a:spAutoFit/>
          </a:bodyPr>
          <a:lstStyle/>
          <a:p>
            <a:pPr algn="ctr" eaLnBrk="0" hangingPunct="0"/>
            <a:r>
              <a:rPr lang="en-GB" sz="1500" b="1">
                <a:solidFill>
                  <a:srgbClr val="0000FF"/>
                </a:solidFill>
              </a:rPr>
              <a:t>Outputs (Y)</a:t>
            </a:r>
            <a:endParaRPr lang="en-GB" sz="1500">
              <a:solidFill>
                <a:srgbClr val="0000FF"/>
              </a:solidFill>
            </a:endParaRPr>
          </a:p>
        </p:txBody>
      </p:sp>
      <p:sp>
        <p:nvSpPr>
          <p:cNvPr id="171017" name="Text Box 9"/>
          <p:cNvSpPr txBox="1">
            <a:spLocks noChangeArrowheads="1"/>
          </p:cNvSpPr>
          <p:nvPr/>
        </p:nvSpPr>
        <p:spPr bwMode="auto">
          <a:xfrm>
            <a:off x="3994940" y="2102684"/>
            <a:ext cx="1159292" cy="323165"/>
          </a:xfrm>
          <a:prstGeom prst="rect">
            <a:avLst/>
          </a:prstGeom>
          <a:noFill/>
          <a:ln w="12700" cap="rnd">
            <a:noFill/>
            <a:miter lim="800000"/>
            <a:headEnd/>
            <a:tailEnd/>
          </a:ln>
          <a:effectLst/>
        </p:spPr>
        <p:txBody>
          <a:bodyPr wrap="none" anchor="ctr">
            <a:spAutoFit/>
          </a:bodyPr>
          <a:lstStyle/>
          <a:p>
            <a:pPr algn="ctr" eaLnBrk="0" hangingPunct="0">
              <a:defRPr/>
            </a:pPr>
            <a:r>
              <a:rPr lang="en-GB" sz="1500" b="1" dirty="0">
                <a:solidFill>
                  <a:srgbClr val="0000FF"/>
                </a:solidFill>
                <a:latin typeface="Arial" pitchFamily="34" charset="0"/>
              </a:rPr>
              <a:t>System (x)</a:t>
            </a:r>
            <a:endParaRPr lang="en-GB" sz="1500" dirty="0">
              <a:solidFill>
                <a:srgbClr val="0000FF"/>
              </a:solidFill>
              <a:effectLst>
                <a:outerShdw blurRad="38100" dist="38100" dir="2700000" algn="tl">
                  <a:srgbClr val="C0C0C0"/>
                </a:outerShdw>
              </a:effectLst>
              <a:latin typeface="Arial" pitchFamily="34" charset="0"/>
            </a:endParaRPr>
          </a:p>
        </p:txBody>
      </p:sp>
      <p:sp>
        <p:nvSpPr>
          <p:cNvPr id="123914" name="Line 10"/>
          <p:cNvSpPr>
            <a:spLocks noChangeShapeType="1"/>
          </p:cNvSpPr>
          <p:nvPr/>
        </p:nvSpPr>
        <p:spPr bwMode="auto">
          <a:xfrm flipH="1">
            <a:off x="5377075" y="2459579"/>
            <a:ext cx="701858" cy="0"/>
          </a:xfrm>
          <a:prstGeom prst="line">
            <a:avLst/>
          </a:prstGeom>
          <a:noFill/>
          <a:ln w="28575" cap="rnd">
            <a:solidFill>
              <a:srgbClr val="0000FF"/>
            </a:solidFill>
            <a:round/>
            <a:headEnd type="triangle" w="med" len="med"/>
            <a:tailEnd/>
          </a:ln>
        </p:spPr>
        <p:txBody>
          <a:bodyPr wrap="none" anchor="ctr"/>
          <a:lstStyle/>
          <a:p>
            <a:endParaRPr lang="en-GB" sz="1350"/>
          </a:p>
        </p:txBody>
      </p:sp>
      <p:sp>
        <p:nvSpPr>
          <p:cNvPr id="123915" name="Line 11"/>
          <p:cNvSpPr>
            <a:spLocks noChangeShapeType="1"/>
          </p:cNvSpPr>
          <p:nvPr/>
        </p:nvSpPr>
        <p:spPr bwMode="auto">
          <a:xfrm flipH="1">
            <a:off x="5377075" y="2130881"/>
            <a:ext cx="701858" cy="0"/>
          </a:xfrm>
          <a:prstGeom prst="line">
            <a:avLst/>
          </a:prstGeom>
          <a:noFill/>
          <a:ln w="28575" cap="rnd">
            <a:solidFill>
              <a:srgbClr val="0000FF"/>
            </a:solidFill>
            <a:round/>
            <a:headEnd type="triangle" w="med" len="med"/>
            <a:tailEnd/>
          </a:ln>
        </p:spPr>
        <p:txBody>
          <a:bodyPr wrap="none" anchor="ctr"/>
          <a:lstStyle/>
          <a:p>
            <a:endParaRPr lang="en-GB" sz="1350"/>
          </a:p>
        </p:txBody>
      </p:sp>
      <p:sp>
        <p:nvSpPr>
          <p:cNvPr id="123916" name="Text Box 12"/>
          <p:cNvSpPr txBox="1">
            <a:spLocks noChangeArrowheads="1"/>
          </p:cNvSpPr>
          <p:nvPr/>
        </p:nvSpPr>
        <p:spPr bwMode="auto">
          <a:xfrm>
            <a:off x="1901156" y="2174141"/>
            <a:ext cx="952505" cy="323165"/>
          </a:xfrm>
          <a:prstGeom prst="rect">
            <a:avLst/>
          </a:prstGeom>
          <a:noFill/>
          <a:ln w="12700" cap="rnd">
            <a:noFill/>
            <a:miter lim="800000"/>
            <a:headEnd/>
            <a:tailEnd/>
          </a:ln>
        </p:spPr>
        <p:txBody>
          <a:bodyPr wrap="none" anchor="ctr">
            <a:spAutoFit/>
          </a:bodyPr>
          <a:lstStyle/>
          <a:p>
            <a:pPr algn="ctr" eaLnBrk="0" hangingPunct="0"/>
            <a:r>
              <a:rPr lang="en-GB" sz="1500" b="1" dirty="0">
                <a:solidFill>
                  <a:srgbClr val="0000FF"/>
                </a:solidFill>
              </a:rPr>
              <a:t>Inputs (u)</a:t>
            </a:r>
            <a:endParaRPr lang="en-GB" sz="1500" dirty="0">
              <a:solidFill>
                <a:srgbClr val="0000FF"/>
              </a:solidFill>
            </a:endParaRPr>
          </a:p>
        </p:txBody>
      </p:sp>
    </p:spTree>
    <p:extLst>
      <p:ext uri="{BB962C8B-B14F-4D97-AF65-F5344CB8AC3E}">
        <p14:creationId xmlns:p14="http://schemas.microsoft.com/office/powerpoint/2010/main" val="118414748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Line 2"/>
          <p:cNvSpPr>
            <a:spLocks noChangeShapeType="1"/>
          </p:cNvSpPr>
          <p:nvPr/>
        </p:nvSpPr>
        <p:spPr bwMode="auto">
          <a:xfrm>
            <a:off x="4099202" y="3674335"/>
            <a:ext cx="2382"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26" name="Line 3"/>
          <p:cNvSpPr>
            <a:spLocks noChangeShapeType="1"/>
          </p:cNvSpPr>
          <p:nvPr/>
        </p:nvSpPr>
        <p:spPr bwMode="auto">
          <a:xfrm>
            <a:off x="4099202" y="3674335"/>
            <a:ext cx="2382"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27" name="Line 4"/>
          <p:cNvSpPr>
            <a:spLocks noChangeShapeType="1"/>
          </p:cNvSpPr>
          <p:nvPr/>
        </p:nvSpPr>
        <p:spPr bwMode="auto">
          <a:xfrm flipH="1" flipV="1">
            <a:off x="4099202" y="3844638"/>
            <a:ext cx="310834"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28" name="Line 5"/>
          <p:cNvSpPr>
            <a:spLocks noChangeShapeType="1"/>
          </p:cNvSpPr>
          <p:nvPr/>
        </p:nvSpPr>
        <p:spPr bwMode="auto">
          <a:xfrm flipH="1" flipV="1">
            <a:off x="4099202" y="3844638"/>
            <a:ext cx="310834"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29" name="Line 6"/>
          <p:cNvSpPr>
            <a:spLocks noChangeShapeType="1"/>
          </p:cNvSpPr>
          <p:nvPr/>
        </p:nvSpPr>
        <p:spPr bwMode="auto">
          <a:xfrm flipV="1">
            <a:off x="3689517" y="3844642"/>
            <a:ext cx="409682" cy="2358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30" name="Line 7"/>
          <p:cNvSpPr>
            <a:spLocks noChangeShapeType="1"/>
          </p:cNvSpPr>
          <p:nvPr/>
        </p:nvSpPr>
        <p:spPr bwMode="auto">
          <a:xfrm flipV="1">
            <a:off x="3689517" y="3844642"/>
            <a:ext cx="409682" cy="2358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31" name="Freeform 8"/>
          <p:cNvSpPr>
            <a:spLocks/>
          </p:cNvSpPr>
          <p:nvPr/>
        </p:nvSpPr>
        <p:spPr bwMode="auto">
          <a:xfrm>
            <a:off x="4124209" y="3764844"/>
            <a:ext cx="160777" cy="61929"/>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32" name="Freeform 9"/>
          <p:cNvSpPr>
            <a:spLocks/>
          </p:cNvSpPr>
          <p:nvPr/>
        </p:nvSpPr>
        <p:spPr bwMode="auto">
          <a:xfrm>
            <a:off x="4200432" y="3764844"/>
            <a:ext cx="170304" cy="61929"/>
          </a:xfrm>
          <a:custGeom>
            <a:avLst/>
            <a:gdLst>
              <a:gd name="T0" fmla="*/ 2147483647 w 98"/>
              <a:gd name="T1" fmla="*/ 2147483647 h 32"/>
              <a:gd name="T2" fmla="*/ 0 w 98"/>
              <a:gd name="T3" fmla="*/ 0 h 32"/>
              <a:gd name="T4" fmla="*/ 2147483647 w 98"/>
              <a:gd name="T5" fmla="*/ 2147483647 h 32"/>
              <a:gd name="T6" fmla="*/ 2147483647 w 98"/>
              <a:gd name="T7" fmla="*/ 2147483647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33" name="Line 10"/>
          <p:cNvSpPr>
            <a:spLocks noChangeShapeType="1"/>
          </p:cNvSpPr>
          <p:nvPr/>
        </p:nvSpPr>
        <p:spPr bwMode="auto">
          <a:xfrm>
            <a:off x="4200432" y="3764849"/>
            <a:ext cx="170304" cy="166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34" name="Line 11"/>
          <p:cNvSpPr>
            <a:spLocks noChangeShapeType="1"/>
          </p:cNvSpPr>
          <p:nvPr/>
        </p:nvSpPr>
        <p:spPr bwMode="auto">
          <a:xfrm flipV="1">
            <a:off x="4124208" y="3764844"/>
            <a:ext cx="76220" cy="4406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35" name="Freeform 12"/>
          <p:cNvSpPr>
            <a:spLocks/>
          </p:cNvSpPr>
          <p:nvPr/>
        </p:nvSpPr>
        <p:spPr bwMode="auto">
          <a:xfrm>
            <a:off x="4284988" y="3781517"/>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36" name="Freeform 13"/>
          <p:cNvSpPr>
            <a:spLocks/>
          </p:cNvSpPr>
          <p:nvPr/>
        </p:nvSpPr>
        <p:spPr bwMode="auto">
          <a:xfrm>
            <a:off x="4370736" y="3781517"/>
            <a:ext cx="163158"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37" name="Line 14"/>
          <p:cNvSpPr>
            <a:spLocks noChangeShapeType="1"/>
          </p:cNvSpPr>
          <p:nvPr/>
        </p:nvSpPr>
        <p:spPr bwMode="auto">
          <a:xfrm flipH="1" flipV="1">
            <a:off x="4370735" y="3781518"/>
            <a:ext cx="154822"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38" name="Line 15"/>
          <p:cNvSpPr>
            <a:spLocks noChangeShapeType="1"/>
          </p:cNvSpPr>
          <p:nvPr/>
        </p:nvSpPr>
        <p:spPr bwMode="auto">
          <a:xfrm flipV="1">
            <a:off x="4294513" y="3781518"/>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39" name="Freeform 16"/>
          <p:cNvSpPr>
            <a:spLocks/>
          </p:cNvSpPr>
          <p:nvPr/>
        </p:nvSpPr>
        <p:spPr bwMode="auto">
          <a:xfrm>
            <a:off x="4038461" y="3808914"/>
            <a:ext cx="161967"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40" name="Freeform 17"/>
          <p:cNvSpPr>
            <a:spLocks/>
          </p:cNvSpPr>
          <p:nvPr/>
        </p:nvSpPr>
        <p:spPr bwMode="auto">
          <a:xfrm>
            <a:off x="4124209" y="3808914"/>
            <a:ext cx="16077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41" name="Line 18"/>
          <p:cNvSpPr>
            <a:spLocks noChangeShapeType="1"/>
          </p:cNvSpPr>
          <p:nvPr/>
        </p:nvSpPr>
        <p:spPr bwMode="auto">
          <a:xfrm flipH="1">
            <a:off x="4525554" y="3808911"/>
            <a:ext cx="833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42" name="Freeform 19"/>
          <p:cNvSpPr>
            <a:spLocks/>
          </p:cNvSpPr>
          <p:nvPr/>
        </p:nvSpPr>
        <p:spPr bwMode="auto">
          <a:xfrm>
            <a:off x="4533890" y="3376600"/>
            <a:ext cx="161967" cy="432310"/>
          </a:xfrm>
          <a:custGeom>
            <a:avLst/>
            <a:gdLst>
              <a:gd name="T0" fmla="*/ 2147483647 w 93"/>
              <a:gd name="T1" fmla="*/ 2147483647 h 221"/>
              <a:gd name="T2" fmla="*/ 0 w 93"/>
              <a:gd name="T3" fmla="*/ 2147483647 h 221"/>
              <a:gd name="T4" fmla="*/ 2147483647 w 93"/>
              <a:gd name="T5" fmla="*/ 0 h 221"/>
              <a:gd name="T6" fmla="*/ 2147483647 w 93"/>
              <a:gd name="T7" fmla="*/ 2147483647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43" name="Line 20"/>
          <p:cNvSpPr>
            <a:spLocks noChangeShapeType="1"/>
          </p:cNvSpPr>
          <p:nvPr/>
        </p:nvSpPr>
        <p:spPr bwMode="auto">
          <a:xfrm flipH="1" flipV="1">
            <a:off x="4124208" y="3808909"/>
            <a:ext cx="153631"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44" name="Line 21"/>
          <p:cNvSpPr>
            <a:spLocks noChangeShapeType="1"/>
          </p:cNvSpPr>
          <p:nvPr/>
        </p:nvSpPr>
        <p:spPr bwMode="auto">
          <a:xfrm flipV="1">
            <a:off x="4533890" y="3638609"/>
            <a:ext cx="161967"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45" name="Line 22"/>
          <p:cNvSpPr>
            <a:spLocks noChangeShapeType="1"/>
          </p:cNvSpPr>
          <p:nvPr/>
        </p:nvSpPr>
        <p:spPr bwMode="auto">
          <a:xfrm flipV="1">
            <a:off x="4038461" y="3808910"/>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46" name="Line 23"/>
          <p:cNvSpPr>
            <a:spLocks noChangeShapeType="1"/>
          </p:cNvSpPr>
          <p:nvPr/>
        </p:nvSpPr>
        <p:spPr bwMode="auto">
          <a:xfrm flipV="1">
            <a:off x="4448145" y="3808910"/>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47" name="Freeform 24"/>
          <p:cNvSpPr>
            <a:spLocks/>
          </p:cNvSpPr>
          <p:nvPr/>
        </p:nvSpPr>
        <p:spPr bwMode="auto">
          <a:xfrm>
            <a:off x="4200432" y="3358735"/>
            <a:ext cx="170304" cy="522820"/>
          </a:xfrm>
          <a:custGeom>
            <a:avLst/>
            <a:gdLst>
              <a:gd name="T0" fmla="*/ 0 w 98"/>
              <a:gd name="T1" fmla="*/ 2147483647 h 267"/>
              <a:gd name="T2" fmla="*/ 2147483647 w 98"/>
              <a:gd name="T3" fmla="*/ 0 h 267"/>
              <a:gd name="T4" fmla="*/ 2147483647 w 98"/>
              <a:gd name="T5" fmla="*/ 2147483647 h 267"/>
              <a:gd name="T6" fmla="*/ 0 w 98"/>
              <a:gd name="T7" fmla="*/ 2147483647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48" name="Line 25"/>
          <p:cNvSpPr>
            <a:spLocks noChangeShapeType="1"/>
          </p:cNvSpPr>
          <p:nvPr/>
        </p:nvSpPr>
        <p:spPr bwMode="auto">
          <a:xfrm flipH="1">
            <a:off x="4277843" y="3826775"/>
            <a:ext cx="714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49" name="Freeform 26"/>
          <p:cNvSpPr>
            <a:spLocks/>
          </p:cNvSpPr>
          <p:nvPr/>
        </p:nvSpPr>
        <p:spPr bwMode="auto">
          <a:xfrm>
            <a:off x="4284988" y="3358735"/>
            <a:ext cx="163158" cy="495429"/>
          </a:xfrm>
          <a:custGeom>
            <a:avLst/>
            <a:gdLst>
              <a:gd name="T0" fmla="*/ 2147483647 w 94"/>
              <a:gd name="T1" fmla="*/ 2147483647 h 253"/>
              <a:gd name="T2" fmla="*/ 0 w 94"/>
              <a:gd name="T3" fmla="*/ 2147483647 h 253"/>
              <a:gd name="T4" fmla="*/ 2147483647 w 94"/>
              <a:gd name="T5" fmla="*/ 0 h 253"/>
              <a:gd name="T6" fmla="*/ 2147483647 w 94"/>
              <a:gd name="T7" fmla="*/ 2147483647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50" name="Line 27"/>
          <p:cNvSpPr>
            <a:spLocks noChangeShapeType="1"/>
          </p:cNvSpPr>
          <p:nvPr/>
        </p:nvSpPr>
        <p:spPr bwMode="auto">
          <a:xfrm>
            <a:off x="4284985" y="3826775"/>
            <a:ext cx="952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51" name="Line 28"/>
          <p:cNvSpPr>
            <a:spLocks noChangeShapeType="1"/>
          </p:cNvSpPr>
          <p:nvPr/>
        </p:nvSpPr>
        <p:spPr bwMode="auto">
          <a:xfrm flipH="1" flipV="1">
            <a:off x="4284988" y="3826774"/>
            <a:ext cx="163158"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52" name="Line 29"/>
          <p:cNvSpPr>
            <a:spLocks noChangeShapeType="1"/>
          </p:cNvSpPr>
          <p:nvPr/>
        </p:nvSpPr>
        <p:spPr bwMode="auto">
          <a:xfrm flipV="1">
            <a:off x="4200429" y="3826778"/>
            <a:ext cx="84557"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53" name="Freeform 30"/>
          <p:cNvSpPr>
            <a:spLocks/>
          </p:cNvSpPr>
          <p:nvPr/>
        </p:nvSpPr>
        <p:spPr bwMode="auto">
          <a:xfrm>
            <a:off x="4610110" y="3376599"/>
            <a:ext cx="163158" cy="262006"/>
          </a:xfrm>
          <a:custGeom>
            <a:avLst/>
            <a:gdLst>
              <a:gd name="T0" fmla="*/ 2147483647 w 94"/>
              <a:gd name="T1" fmla="*/ 2147483647 h 134"/>
              <a:gd name="T2" fmla="*/ 2147483647 w 94"/>
              <a:gd name="T3" fmla="*/ 2147483647 h 134"/>
              <a:gd name="T4" fmla="*/ 0 w 94"/>
              <a:gd name="T5" fmla="*/ 0 h 134"/>
              <a:gd name="T6" fmla="*/ 2147483647 w 94"/>
              <a:gd name="T7" fmla="*/ 2147483647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54" name="Freeform 31"/>
          <p:cNvSpPr>
            <a:spLocks/>
          </p:cNvSpPr>
          <p:nvPr/>
        </p:nvSpPr>
        <p:spPr bwMode="auto">
          <a:xfrm>
            <a:off x="4695857" y="3413518"/>
            <a:ext cx="163158" cy="233423"/>
          </a:xfrm>
          <a:custGeom>
            <a:avLst/>
            <a:gdLst>
              <a:gd name="T0" fmla="*/ 2147483647 w 94"/>
              <a:gd name="T1" fmla="*/ 2147483647 h 119"/>
              <a:gd name="T2" fmla="*/ 0 w 94"/>
              <a:gd name="T3" fmla="*/ 2147483647 h 119"/>
              <a:gd name="T4" fmla="*/ 2147483647 w 94"/>
              <a:gd name="T5" fmla="*/ 0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55" name="Line 32"/>
          <p:cNvSpPr>
            <a:spLocks noChangeShapeType="1"/>
          </p:cNvSpPr>
          <p:nvPr/>
        </p:nvSpPr>
        <p:spPr bwMode="auto">
          <a:xfrm>
            <a:off x="4695857" y="3638610"/>
            <a:ext cx="163158"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56" name="Freeform 33"/>
          <p:cNvSpPr>
            <a:spLocks/>
          </p:cNvSpPr>
          <p:nvPr/>
        </p:nvSpPr>
        <p:spPr bwMode="auto">
          <a:xfrm>
            <a:off x="3959863" y="3854170"/>
            <a:ext cx="16434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57" name="Freeform 34"/>
          <p:cNvSpPr>
            <a:spLocks/>
          </p:cNvSpPr>
          <p:nvPr/>
        </p:nvSpPr>
        <p:spPr bwMode="auto">
          <a:xfrm>
            <a:off x="4038461" y="3854170"/>
            <a:ext cx="16196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58" name="Freeform 35"/>
          <p:cNvSpPr>
            <a:spLocks/>
          </p:cNvSpPr>
          <p:nvPr/>
        </p:nvSpPr>
        <p:spPr bwMode="auto">
          <a:xfrm>
            <a:off x="4370736" y="3070535"/>
            <a:ext cx="163158" cy="783635"/>
          </a:xfrm>
          <a:custGeom>
            <a:avLst/>
            <a:gdLst>
              <a:gd name="T0" fmla="*/ 0 w 94"/>
              <a:gd name="T1" fmla="*/ 2147483647 h 400"/>
              <a:gd name="T2" fmla="*/ 2147483647 w 94"/>
              <a:gd name="T3" fmla="*/ 0 h 400"/>
              <a:gd name="T4" fmla="*/ 2147483647 w 94"/>
              <a:gd name="T5" fmla="*/ 2147483647 h 400"/>
              <a:gd name="T6" fmla="*/ 0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59" name="Line 36"/>
          <p:cNvSpPr>
            <a:spLocks noChangeShapeType="1"/>
          </p:cNvSpPr>
          <p:nvPr/>
        </p:nvSpPr>
        <p:spPr bwMode="auto">
          <a:xfrm flipH="1" flipV="1">
            <a:off x="4038461" y="3854164"/>
            <a:ext cx="161967"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60" name="Line 37"/>
          <p:cNvSpPr>
            <a:spLocks noChangeShapeType="1"/>
          </p:cNvSpPr>
          <p:nvPr/>
        </p:nvSpPr>
        <p:spPr bwMode="auto">
          <a:xfrm flipV="1">
            <a:off x="3959863" y="3854166"/>
            <a:ext cx="78602"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61" name="Line 38"/>
          <p:cNvSpPr>
            <a:spLocks noChangeShapeType="1"/>
          </p:cNvSpPr>
          <p:nvPr/>
        </p:nvSpPr>
        <p:spPr bwMode="auto">
          <a:xfrm>
            <a:off x="4370734" y="3358735"/>
            <a:ext cx="77410" cy="4954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62" name="Freeform 39"/>
          <p:cNvSpPr>
            <a:spLocks/>
          </p:cNvSpPr>
          <p:nvPr/>
        </p:nvSpPr>
        <p:spPr bwMode="auto">
          <a:xfrm>
            <a:off x="4773269" y="3413518"/>
            <a:ext cx="170303" cy="233423"/>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63" name="Freeform 40"/>
          <p:cNvSpPr>
            <a:spLocks/>
          </p:cNvSpPr>
          <p:nvPr/>
        </p:nvSpPr>
        <p:spPr bwMode="auto">
          <a:xfrm>
            <a:off x="4859019" y="3465919"/>
            <a:ext cx="163158" cy="190550"/>
          </a:xfrm>
          <a:custGeom>
            <a:avLst/>
            <a:gdLst>
              <a:gd name="T0" fmla="*/ 2147483647 w 94"/>
              <a:gd name="T1" fmla="*/ 2147483647 h 97"/>
              <a:gd name="T2" fmla="*/ 0 w 94"/>
              <a:gd name="T3" fmla="*/ 2147483647 h 97"/>
              <a:gd name="T4" fmla="*/ 2147483647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64" name="Line 41"/>
          <p:cNvSpPr>
            <a:spLocks noChangeShapeType="1"/>
          </p:cNvSpPr>
          <p:nvPr/>
        </p:nvSpPr>
        <p:spPr bwMode="auto">
          <a:xfrm>
            <a:off x="4859019" y="3646942"/>
            <a:ext cx="163158"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65" name="Line 42"/>
          <p:cNvSpPr>
            <a:spLocks noChangeShapeType="1"/>
          </p:cNvSpPr>
          <p:nvPr/>
        </p:nvSpPr>
        <p:spPr bwMode="auto">
          <a:xfrm>
            <a:off x="4773269" y="3413518"/>
            <a:ext cx="85747"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66" name="Freeform 43"/>
          <p:cNvSpPr>
            <a:spLocks/>
          </p:cNvSpPr>
          <p:nvPr/>
        </p:nvSpPr>
        <p:spPr bwMode="auto">
          <a:xfrm>
            <a:off x="4124209" y="3080056"/>
            <a:ext cx="160777" cy="846755"/>
          </a:xfrm>
          <a:custGeom>
            <a:avLst/>
            <a:gdLst>
              <a:gd name="T0" fmla="*/ 0 w 93"/>
              <a:gd name="T1" fmla="*/ 2147483647 h 432"/>
              <a:gd name="T2" fmla="*/ 2147483647 w 93"/>
              <a:gd name="T3" fmla="*/ 0 h 432"/>
              <a:gd name="T4" fmla="*/ 2147483647 w 93"/>
              <a:gd name="T5" fmla="*/ 2147483647 h 432"/>
              <a:gd name="T6" fmla="*/ 0 w 93"/>
              <a:gd name="T7" fmla="*/ 2147483647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67" name="Line 44"/>
          <p:cNvSpPr>
            <a:spLocks noChangeShapeType="1"/>
          </p:cNvSpPr>
          <p:nvPr/>
        </p:nvSpPr>
        <p:spPr bwMode="auto">
          <a:xfrm>
            <a:off x="4200428" y="3881560"/>
            <a:ext cx="1191"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68" name="Freeform 45"/>
          <p:cNvSpPr>
            <a:spLocks/>
          </p:cNvSpPr>
          <p:nvPr/>
        </p:nvSpPr>
        <p:spPr bwMode="auto">
          <a:xfrm>
            <a:off x="4200432" y="3080057"/>
            <a:ext cx="170304" cy="801499"/>
          </a:xfrm>
          <a:custGeom>
            <a:avLst/>
            <a:gdLst>
              <a:gd name="T0" fmla="*/ 2147483647 w 98"/>
              <a:gd name="T1" fmla="*/ 2147483647 h 409"/>
              <a:gd name="T2" fmla="*/ 0 w 98"/>
              <a:gd name="T3" fmla="*/ 2147483647 h 409"/>
              <a:gd name="T4" fmla="*/ 2147483647 w 98"/>
              <a:gd name="T5" fmla="*/ 0 h 409"/>
              <a:gd name="T6" fmla="*/ 2147483647 w 98"/>
              <a:gd name="T7" fmla="*/ 2147483647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69" name="Line 46"/>
          <p:cNvSpPr>
            <a:spLocks noChangeShapeType="1"/>
          </p:cNvSpPr>
          <p:nvPr/>
        </p:nvSpPr>
        <p:spPr bwMode="auto">
          <a:xfrm flipV="1">
            <a:off x="4124208" y="3881558"/>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70" name="Line 47"/>
          <p:cNvSpPr>
            <a:spLocks noChangeShapeType="1"/>
          </p:cNvSpPr>
          <p:nvPr/>
        </p:nvSpPr>
        <p:spPr bwMode="auto">
          <a:xfrm flipH="1">
            <a:off x="4200432" y="3358735"/>
            <a:ext cx="170304" cy="52282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71" name="Freeform 48"/>
          <p:cNvSpPr>
            <a:spLocks/>
          </p:cNvSpPr>
          <p:nvPr/>
        </p:nvSpPr>
        <p:spPr bwMode="auto">
          <a:xfrm>
            <a:off x="4943572" y="3465919"/>
            <a:ext cx="163158" cy="190550"/>
          </a:xfrm>
          <a:custGeom>
            <a:avLst/>
            <a:gdLst>
              <a:gd name="T0" fmla="*/ 2147483647 w 94"/>
              <a:gd name="T1" fmla="*/ 2147483647 h 97"/>
              <a:gd name="T2" fmla="*/ 2147483647 w 94"/>
              <a:gd name="T3" fmla="*/ 0 h 97"/>
              <a:gd name="T4" fmla="*/ 0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72" name="Freeform 49"/>
          <p:cNvSpPr>
            <a:spLocks/>
          </p:cNvSpPr>
          <p:nvPr/>
        </p:nvSpPr>
        <p:spPr bwMode="auto">
          <a:xfrm>
            <a:off x="5022174" y="3465919"/>
            <a:ext cx="161967" cy="190550"/>
          </a:xfrm>
          <a:custGeom>
            <a:avLst/>
            <a:gdLst>
              <a:gd name="T0" fmla="*/ 2147483647 w 93"/>
              <a:gd name="T1" fmla="*/ 2147483647 h 97"/>
              <a:gd name="T2" fmla="*/ 0 w 93"/>
              <a:gd name="T3" fmla="*/ 2147483647 h 97"/>
              <a:gd name="T4" fmla="*/ 2147483647 w 93"/>
              <a:gd name="T5" fmla="*/ 0 h 97"/>
              <a:gd name="T6" fmla="*/ 2147483647 w 93"/>
              <a:gd name="T7" fmla="*/ 2147483647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73" name="Line 50"/>
          <p:cNvSpPr>
            <a:spLocks noChangeShapeType="1"/>
          </p:cNvSpPr>
          <p:nvPr/>
        </p:nvSpPr>
        <p:spPr bwMode="auto">
          <a:xfrm flipV="1">
            <a:off x="5022174" y="3611219"/>
            <a:ext cx="16196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74" name="Line 51"/>
          <p:cNvSpPr>
            <a:spLocks noChangeShapeType="1"/>
          </p:cNvSpPr>
          <p:nvPr/>
        </p:nvSpPr>
        <p:spPr bwMode="auto">
          <a:xfrm>
            <a:off x="4943575" y="3465919"/>
            <a:ext cx="78602" cy="190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75" name="Freeform 52"/>
          <p:cNvSpPr>
            <a:spLocks/>
          </p:cNvSpPr>
          <p:nvPr/>
        </p:nvSpPr>
        <p:spPr bwMode="auto">
          <a:xfrm>
            <a:off x="3875307" y="3899425"/>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76" name="Freeform 53"/>
          <p:cNvSpPr>
            <a:spLocks/>
          </p:cNvSpPr>
          <p:nvPr/>
        </p:nvSpPr>
        <p:spPr bwMode="auto">
          <a:xfrm>
            <a:off x="3959863" y="3899425"/>
            <a:ext cx="16434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77" name="Line 54"/>
          <p:cNvSpPr>
            <a:spLocks noChangeShapeType="1"/>
          </p:cNvSpPr>
          <p:nvPr/>
        </p:nvSpPr>
        <p:spPr bwMode="auto">
          <a:xfrm flipH="1" flipV="1">
            <a:off x="3959862" y="3899420"/>
            <a:ext cx="154822"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78" name="Line 55"/>
          <p:cNvSpPr>
            <a:spLocks noChangeShapeType="1"/>
          </p:cNvSpPr>
          <p:nvPr/>
        </p:nvSpPr>
        <p:spPr bwMode="auto">
          <a:xfrm flipV="1">
            <a:off x="3883639" y="3899422"/>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79" name="Freeform 56"/>
          <p:cNvSpPr>
            <a:spLocks/>
          </p:cNvSpPr>
          <p:nvPr/>
        </p:nvSpPr>
        <p:spPr bwMode="auto">
          <a:xfrm>
            <a:off x="4533890" y="3052665"/>
            <a:ext cx="161967" cy="323934"/>
          </a:xfrm>
          <a:custGeom>
            <a:avLst/>
            <a:gdLst>
              <a:gd name="T0" fmla="*/ 2147483647 w 93"/>
              <a:gd name="T1" fmla="*/ 2147483647 h 165"/>
              <a:gd name="T2" fmla="*/ 2147483647 w 93"/>
              <a:gd name="T3" fmla="*/ 0 h 165"/>
              <a:gd name="T4" fmla="*/ 0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80" name="Freeform 57"/>
          <p:cNvSpPr>
            <a:spLocks/>
          </p:cNvSpPr>
          <p:nvPr/>
        </p:nvSpPr>
        <p:spPr bwMode="auto">
          <a:xfrm>
            <a:off x="4610110" y="3052670"/>
            <a:ext cx="163158" cy="360854"/>
          </a:xfrm>
          <a:custGeom>
            <a:avLst/>
            <a:gdLst>
              <a:gd name="T0" fmla="*/ 2147483647 w 94"/>
              <a:gd name="T1" fmla="*/ 2147483647 h 184"/>
              <a:gd name="T2" fmla="*/ 0 w 94"/>
              <a:gd name="T3" fmla="*/ 2147483647 h 184"/>
              <a:gd name="T4" fmla="*/ 2147483647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81" name="Line 58"/>
          <p:cNvSpPr>
            <a:spLocks noChangeShapeType="1"/>
          </p:cNvSpPr>
          <p:nvPr/>
        </p:nvSpPr>
        <p:spPr bwMode="auto">
          <a:xfrm flipH="1" flipV="1">
            <a:off x="4610110" y="3376605"/>
            <a:ext cx="163158" cy="369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82" name="Freeform 59"/>
          <p:cNvSpPr>
            <a:spLocks/>
          </p:cNvSpPr>
          <p:nvPr/>
        </p:nvSpPr>
        <p:spPr bwMode="auto">
          <a:xfrm>
            <a:off x="5106730" y="3465921"/>
            <a:ext cx="161967" cy="145294"/>
          </a:xfrm>
          <a:custGeom>
            <a:avLst/>
            <a:gdLst>
              <a:gd name="T0" fmla="*/ 2147483647 w 93"/>
              <a:gd name="T1" fmla="*/ 2147483647 h 74"/>
              <a:gd name="T2" fmla="*/ 2147483647 w 93"/>
              <a:gd name="T3" fmla="*/ 2147483647 h 74"/>
              <a:gd name="T4" fmla="*/ 0 w 93"/>
              <a:gd name="T5" fmla="*/ 0 h 74"/>
              <a:gd name="T6" fmla="*/ 2147483647 w 93"/>
              <a:gd name="T7" fmla="*/ 2147483647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83" name="Freeform 60"/>
          <p:cNvSpPr>
            <a:spLocks/>
          </p:cNvSpPr>
          <p:nvPr/>
        </p:nvSpPr>
        <p:spPr bwMode="auto">
          <a:xfrm>
            <a:off x="5184144" y="3511175"/>
            <a:ext cx="170304" cy="100039"/>
          </a:xfrm>
          <a:custGeom>
            <a:avLst/>
            <a:gdLst>
              <a:gd name="T0" fmla="*/ 2147483647 w 98"/>
              <a:gd name="T1" fmla="*/ 2147483647 h 51"/>
              <a:gd name="T2" fmla="*/ 0 w 98"/>
              <a:gd name="T3" fmla="*/ 2147483647 h 51"/>
              <a:gd name="T4" fmla="*/ 2147483647 w 98"/>
              <a:gd name="T5" fmla="*/ 0 h 51"/>
              <a:gd name="T6" fmla="*/ 2147483647 w 98"/>
              <a:gd name="T7" fmla="*/ 2147483647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84" name="Line 61"/>
          <p:cNvSpPr>
            <a:spLocks noChangeShapeType="1"/>
          </p:cNvSpPr>
          <p:nvPr/>
        </p:nvSpPr>
        <p:spPr bwMode="auto">
          <a:xfrm flipV="1">
            <a:off x="5184144" y="3601686"/>
            <a:ext cx="170304"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85" name="Line 62"/>
          <p:cNvSpPr>
            <a:spLocks noChangeShapeType="1"/>
          </p:cNvSpPr>
          <p:nvPr/>
        </p:nvSpPr>
        <p:spPr bwMode="auto">
          <a:xfrm>
            <a:off x="5106734" y="3465921"/>
            <a:ext cx="77410" cy="14529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86" name="Freeform 63"/>
          <p:cNvSpPr>
            <a:spLocks/>
          </p:cNvSpPr>
          <p:nvPr/>
        </p:nvSpPr>
        <p:spPr bwMode="auto">
          <a:xfrm>
            <a:off x="4038461" y="2809714"/>
            <a:ext cx="161967" cy="1162353"/>
          </a:xfrm>
          <a:custGeom>
            <a:avLst/>
            <a:gdLst>
              <a:gd name="T0" fmla="*/ 0 w 93"/>
              <a:gd name="T1" fmla="*/ 2147483647 h 593"/>
              <a:gd name="T2" fmla="*/ 2147483647 w 93"/>
              <a:gd name="T3" fmla="*/ 0 h 593"/>
              <a:gd name="T4" fmla="*/ 2147483647 w 93"/>
              <a:gd name="T5" fmla="*/ 2147483647 h 593"/>
              <a:gd name="T6" fmla="*/ 0 w 93"/>
              <a:gd name="T7" fmla="*/ 2147483647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87" name="Line 64"/>
          <p:cNvSpPr>
            <a:spLocks noChangeShapeType="1"/>
          </p:cNvSpPr>
          <p:nvPr/>
        </p:nvSpPr>
        <p:spPr bwMode="auto">
          <a:xfrm flipH="1">
            <a:off x="4114681" y="3926816"/>
            <a:ext cx="952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88" name="Freeform 65"/>
          <p:cNvSpPr>
            <a:spLocks/>
          </p:cNvSpPr>
          <p:nvPr/>
        </p:nvSpPr>
        <p:spPr bwMode="auto">
          <a:xfrm>
            <a:off x="4124209" y="2809719"/>
            <a:ext cx="160777" cy="1117097"/>
          </a:xfrm>
          <a:custGeom>
            <a:avLst/>
            <a:gdLst>
              <a:gd name="T0" fmla="*/ 2147483647 w 93"/>
              <a:gd name="T1" fmla="*/ 2147483647 h 570"/>
              <a:gd name="T2" fmla="*/ 0 w 93"/>
              <a:gd name="T3" fmla="*/ 2147483647 h 570"/>
              <a:gd name="T4" fmla="*/ 2147483647 w 93"/>
              <a:gd name="T5" fmla="*/ 0 h 570"/>
              <a:gd name="T6" fmla="*/ 2147483647 w 93"/>
              <a:gd name="T7" fmla="*/ 2147483647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89" name="Line 66"/>
          <p:cNvSpPr>
            <a:spLocks noChangeShapeType="1"/>
          </p:cNvSpPr>
          <p:nvPr/>
        </p:nvSpPr>
        <p:spPr bwMode="auto">
          <a:xfrm flipV="1">
            <a:off x="4038461" y="3926815"/>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90" name="Freeform 67"/>
          <p:cNvSpPr>
            <a:spLocks/>
          </p:cNvSpPr>
          <p:nvPr/>
        </p:nvSpPr>
        <p:spPr bwMode="auto">
          <a:xfrm>
            <a:off x="4695857" y="3052670"/>
            <a:ext cx="163158" cy="360854"/>
          </a:xfrm>
          <a:custGeom>
            <a:avLst/>
            <a:gdLst>
              <a:gd name="T0" fmla="*/ 2147483647 w 94"/>
              <a:gd name="T1" fmla="*/ 2147483647 h 184"/>
              <a:gd name="T2" fmla="*/ 2147483647 w 94"/>
              <a:gd name="T3" fmla="*/ 2147483647 h 184"/>
              <a:gd name="T4" fmla="*/ 0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91" name="Freeform 68"/>
          <p:cNvSpPr>
            <a:spLocks/>
          </p:cNvSpPr>
          <p:nvPr/>
        </p:nvSpPr>
        <p:spPr bwMode="auto">
          <a:xfrm>
            <a:off x="4773269" y="3195582"/>
            <a:ext cx="170303" cy="270343"/>
          </a:xfrm>
          <a:custGeom>
            <a:avLst/>
            <a:gdLst>
              <a:gd name="T0" fmla="*/ 2147483647 w 98"/>
              <a:gd name="T1" fmla="*/ 2147483647 h 138"/>
              <a:gd name="T2" fmla="*/ 0 w 98"/>
              <a:gd name="T3" fmla="*/ 2147483647 h 138"/>
              <a:gd name="T4" fmla="*/ 2147483647 w 98"/>
              <a:gd name="T5" fmla="*/ 0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92" name="Line 69"/>
          <p:cNvSpPr>
            <a:spLocks noChangeShapeType="1"/>
          </p:cNvSpPr>
          <p:nvPr/>
        </p:nvSpPr>
        <p:spPr bwMode="auto">
          <a:xfrm flipH="1" flipV="1">
            <a:off x="4773269" y="3413518"/>
            <a:ext cx="170303"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93" name="Freeform 70"/>
          <p:cNvSpPr>
            <a:spLocks/>
          </p:cNvSpPr>
          <p:nvPr/>
        </p:nvSpPr>
        <p:spPr bwMode="auto">
          <a:xfrm>
            <a:off x="5268701" y="3511175"/>
            <a:ext cx="163158" cy="117902"/>
          </a:xfrm>
          <a:custGeom>
            <a:avLst/>
            <a:gdLst>
              <a:gd name="T0" fmla="*/ 2147483647 w 94"/>
              <a:gd name="T1" fmla="*/ 2147483647 h 60"/>
              <a:gd name="T2" fmla="*/ 2147483647 w 94"/>
              <a:gd name="T3" fmla="*/ 2147483647 h 60"/>
              <a:gd name="T4" fmla="*/ 0 w 94"/>
              <a:gd name="T5" fmla="*/ 0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94" name="Freeform 71"/>
          <p:cNvSpPr>
            <a:spLocks/>
          </p:cNvSpPr>
          <p:nvPr/>
        </p:nvSpPr>
        <p:spPr bwMode="auto">
          <a:xfrm>
            <a:off x="5354448" y="3601689"/>
            <a:ext cx="163158" cy="63119"/>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95" name="Freeform 72"/>
          <p:cNvSpPr>
            <a:spLocks/>
          </p:cNvSpPr>
          <p:nvPr/>
        </p:nvSpPr>
        <p:spPr bwMode="auto">
          <a:xfrm>
            <a:off x="3789556" y="3187240"/>
            <a:ext cx="170303" cy="809836"/>
          </a:xfrm>
          <a:custGeom>
            <a:avLst/>
            <a:gdLst>
              <a:gd name="T0" fmla="*/ 0 w 98"/>
              <a:gd name="T1" fmla="*/ 2147483647 h 413"/>
              <a:gd name="T2" fmla="*/ 2147483647 w 98"/>
              <a:gd name="T3" fmla="*/ 0 h 413"/>
              <a:gd name="T4" fmla="*/ 2147483647 w 98"/>
              <a:gd name="T5" fmla="*/ 2147483647 h 413"/>
              <a:gd name="T6" fmla="*/ 0 w 98"/>
              <a:gd name="T7" fmla="*/ 2147483647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96" name="Freeform 73"/>
          <p:cNvSpPr>
            <a:spLocks/>
          </p:cNvSpPr>
          <p:nvPr/>
        </p:nvSpPr>
        <p:spPr bwMode="auto">
          <a:xfrm>
            <a:off x="3875307" y="3187240"/>
            <a:ext cx="163158" cy="784826"/>
          </a:xfrm>
          <a:custGeom>
            <a:avLst/>
            <a:gdLst>
              <a:gd name="T0" fmla="*/ 2147483647 w 94"/>
              <a:gd name="T1" fmla="*/ 2147483647 h 400"/>
              <a:gd name="T2" fmla="*/ 0 w 94"/>
              <a:gd name="T3" fmla="*/ 2147483647 h 400"/>
              <a:gd name="T4" fmla="*/ 2147483647 w 94"/>
              <a:gd name="T5" fmla="*/ 0 h 400"/>
              <a:gd name="T6" fmla="*/ 2147483647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97" name="Line 74"/>
          <p:cNvSpPr>
            <a:spLocks noChangeShapeType="1"/>
          </p:cNvSpPr>
          <p:nvPr/>
        </p:nvSpPr>
        <p:spPr bwMode="auto">
          <a:xfrm>
            <a:off x="3875303" y="3944679"/>
            <a:ext cx="833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98" name="Line 75"/>
          <p:cNvSpPr>
            <a:spLocks noChangeShapeType="1"/>
          </p:cNvSpPr>
          <p:nvPr/>
        </p:nvSpPr>
        <p:spPr bwMode="auto">
          <a:xfrm flipH="1" flipV="1">
            <a:off x="5354448" y="3601689"/>
            <a:ext cx="153630" cy="631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99" name="Line 76"/>
          <p:cNvSpPr>
            <a:spLocks noChangeShapeType="1"/>
          </p:cNvSpPr>
          <p:nvPr/>
        </p:nvSpPr>
        <p:spPr bwMode="auto">
          <a:xfrm>
            <a:off x="5268700" y="3511175"/>
            <a:ext cx="85747"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00" name="Line 77"/>
          <p:cNvSpPr>
            <a:spLocks noChangeShapeType="1"/>
          </p:cNvSpPr>
          <p:nvPr/>
        </p:nvSpPr>
        <p:spPr bwMode="auto">
          <a:xfrm flipH="1" flipV="1">
            <a:off x="3875307" y="3944675"/>
            <a:ext cx="163158"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01" name="Line 78"/>
          <p:cNvSpPr>
            <a:spLocks noChangeShapeType="1"/>
          </p:cNvSpPr>
          <p:nvPr/>
        </p:nvSpPr>
        <p:spPr bwMode="auto">
          <a:xfrm flipV="1">
            <a:off x="3789556" y="3944675"/>
            <a:ext cx="85747"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02" name="Freeform 79"/>
          <p:cNvSpPr>
            <a:spLocks/>
          </p:cNvSpPr>
          <p:nvPr/>
        </p:nvSpPr>
        <p:spPr bwMode="auto">
          <a:xfrm>
            <a:off x="4859019" y="3195582"/>
            <a:ext cx="163158" cy="270343"/>
          </a:xfrm>
          <a:custGeom>
            <a:avLst/>
            <a:gdLst>
              <a:gd name="T0" fmla="*/ 2147483647 w 94"/>
              <a:gd name="T1" fmla="*/ 2147483647 h 138"/>
              <a:gd name="T2" fmla="*/ 2147483647 w 94"/>
              <a:gd name="T3" fmla="*/ 2147483647 h 138"/>
              <a:gd name="T4" fmla="*/ 0 w 94"/>
              <a:gd name="T5" fmla="*/ 0 h 138"/>
              <a:gd name="T6" fmla="*/ 2147483647 w 94"/>
              <a:gd name="T7" fmla="*/ 2147483647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03" name="Freeform 80"/>
          <p:cNvSpPr>
            <a:spLocks/>
          </p:cNvSpPr>
          <p:nvPr/>
        </p:nvSpPr>
        <p:spPr bwMode="auto">
          <a:xfrm>
            <a:off x="4943572" y="3286093"/>
            <a:ext cx="163158" cy="179832"/>
          </a:xfrm>
          <a:custGeom>
            <a:avLst/>
            <a:gdLst>
              <a:gd name="T0" fmla="*/ 2147483647 w 94"/>
              <a:gd name="T1" fmla="*/ 2147483647 h 92"/>
              <a:gd name="T2" fmla="*/ 0 w 94"/>
              <a:gd name="T3" fmla="*/ 2147483647 h 92"/>
              <a:gd name="T4" fmla="*/ 2147483647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04" name="Line 81"/>
          <p:cNvSpPr>
            <a:spLocks noChangeShapeType="1"/>
          </p:cNvSpPr>
          <p:nvPr/>
        </p:nvSpPr>
        <p:spPr bwMode="auto">
          <a:xfrm flipH="1">
            <a:off x="4943572" y="3465923"/>
            <a:ext cx="163158"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05" name="Line 82"/>
          <p:cNvSpPr>
            <a:spLocks noChangeShapeType="1"/>
          </p:cNvSpPr>
          <p:nvPr/>
        </p:nvSpPr>
        <p:spPr bwMode="auto">
          <a:xfrm>
            <a:off x="4859016" y="3195582"/>
            <a:ext cx="84556" cy="2703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06" name="Freeform 83"/>
          <p:cNvSpPr>
            <a:spLocks/>
          </p:cNvSpPr>
          <p:nvPr/>
        </p:nvSpPr>
        <p:spPr bwMode="auto">
          <a:xfrm>
            <a:off x="5517603" y="3664805"/>
            <a:ext cx="160777" cy="352517"/>
          </a:xfrm>
          <a:custGeom>
            <a:avLst/>
            <a:gdLst>
              <a:gd name="T0" fmla="*/ 2147483647 w 93"/>
              <a:gd name="T1" fmla="*/ 2147483647 h 180"/>
              <a:gd name="T2" fmla="*/ 0 w 93"/>
              <a:gd name="T3" fmla="*/ 0 h 180"/>
              <a:gd name="T4" fmla="*/ 2147483647 w 93"/>
              <a:gd name="T5" fmla="*/ 2147483647 h 180"/>
              <a:gd name="T6" fmla="*/ 2147483647 w 93"/>
              <a:gd name="T7" fmla="*/ 2147483647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07" name="Freeform 84"/>
          <p:cNvSpPr>
            <a:spLocks/>
          </p:cNvSpPr>
          <p:nvPr/>
        </p:nvSpPr>
        <p:spPr bwMode="auto">
          <a:xfrm>
            <a:off x="5431855" y="3629082"/>
            <a:ext cx="161967" cy="388245"/>
          </a:xfrm>
          <a:custGeom>
            <a:avLst/>
            <a:gdLst>
              <a:gd name="T0" fmla="*/ 2147483647 w 93"/>
              <a:gd name="T1" fmla="*/ 2147483647 h 198"/>
              <a:gd name="T2" fmla="*/ 2147483647 w 93"/>
              <a:gd name="T3" fmla="*/ 2147483647 h 198"/>
              <a:gd name="T4" fmla="*/ 0 w 93"/>
              <a:gd name="T5" fmla="*/ 0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08" name="Line 85"/>
          <p:cNvSpPr>
            <a:spLocks noChangeShapeType="1"/>
          </p:cNvSpPr>
          <p:nvPr/>
        </p:nvSpPr>
        <p:spPr bwMode="auto">
          <a:xfrm flipH="1">
            <a:off x="5508075" y="3664805"/>
            <a:ext cx="9527"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09" name="Line 86"/>
          <p:cNvSpPr>
            <a:spLocks noChangeShapeType="1"/>
          </p:cNvSpPr>
          <p:nvPr/>
        </p:nvSpPr>
        <p:spPr bwMode="auto">
          <a:xfrm>
            <a:off x="5517603" y="3664806"/>
            <a:ext cx="160777" cy="3072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10" name="Line 87"/>
          <p:cNvSpPr>
            <a:spLocks noChangeShapeType="1"/>
          </p:cNvSpPr>
          <p:nvPr/>
        </p:nvSpPr>
        <p:spPr bwMode="auto">
          <a:xfrm>
            <a:off x="5431858" y="3629078"/>
            <a:ext cx="85747"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11" name="Freeform 88"/>
          <p:cNvSpPr>
            <a:spLocks/>
          </p:cNvSpPr>
          <p:nvPr/>
        </p:nvSpPr>
        <p:spPr bwMode="auto">
          <a:xfrm>
            <a:off x="3959863" y="2458388"/>
            <a:ext cx="164349" cy="1513678"/>
          </a:xfrm>
          <a:custGeom>
            <a:avLst/>
            <a:gdLst>
              <a:gd name="T0" fmla="*/ 0 w 94"/>
              <a:gd name="T1" fmla="*/ 2147483647 h 772"/>
              <a:gd name="T2" fmla="*/ 2147483647 w 94"/>
              <a:gd name="T3" fmla="*/ 0 h 772"/>
              <a:gd name="T4" fmla="*/ 2147483647 w 94"/>
              <a:gd name="T5" fmla="*/ 2147483647 h 772"/>
              <a:gd name="T6" fmla="*/ 0 w 94"/>
              <a:gd name="T7" fmla="*/ 2147483647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12" name="Freeform 89"/>
          <p:cNvSpPr>
            <a:spLocks/>
          </p:cNvSpPr>
          <p:nvPr/>
        </p:nvSpPr>
        <p:spPr bwMode="auto">
          <a:xfrm>
            <a:off x="4038461" y="2458388"/>
            <a:ext cx="161967" cy="1513678"/>
          </a:xfrm>
          <a:custGeom>
            <a:avLst/>
            <a:gdLst>
              <a:gd name="T0" fmla="*/ 2147483647 w 93"/>
              <a:gd name="T1" fmla="*/ 2147483647 h 772"/>
              <a:gd name="T2" fmla="*/ 0 w 93"/>
              <a:gd name="T3" fmla="*/ 2147483647 h 772"/>
              <a:gd name="T4" fmla="*/ 2147483647 w 93"/>
              <a:gd name="T5" fmla="*/ 0 h 772"/>
              <a:gd name="T6" fmla="*/ 2147483647 w 93"/>
              <a:gd name="T7" fmla="*/ 2147483647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13" name="Freeform 90"/>
          <p:cNvSpPr>
            <a:spLocks/>
          </p:cNvSpPr>
          <p:nvPr/>
        </p:nvSpPr>
        <p:spPr bwMode="auto">
          <a:xfrm>
            <a:off x="5593822" y="3972072"/>
            <a:ext cx="171495" cy="70266"/>
          </a:xfrm>
          <a:custGeom>
            <a:avLst/>
            <a:gdLst>
              <a:gd name="T0" fmla="*/ 2147483647 w 99"/>
              <a:gd name="T1" fmla="*/ 0 h 36"/>
              <a:gd name="T2" fmla="*/ 2147483647 w 99"/>
              <a:gd name="T3" fmla="*/ 2147483647 h 36"/>
              <a:gd name="T4" fmla="*/ 0 w 99"/>
              <a:gd name="T5" fmla="*/ 2147483647 h 36"/>
              <a:gd name="T6" fmla="*/ 2147483647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14" name="Freeform 91"/>
          <p:cNvSpPr>
            <a:spLocks/>
          </p:cNvSpPr>
          <p:nvPr/>
        </p:nvSpPr>
        <p:spPr bwMode="auto">
          <a:xfrm>
            <a:off x="5678383" y="3972072"/>
            <a:ext cx="164349" cy="70266"/>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15" name="Line 92"/>
          <p:cNvSpPr>
            <a:spLocks noChangeShapeType="1"/>
          </p:cNvSpPr>
          <p:nvPr/>
        </p:nvSpPr>
        <p:spPr bwMode="auto">
          <a:xfrm flipH="1">
            <a:off x="4038461" y="2809714"/>
            <a:ext cx="161967" cy="116235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16" name="Line 93"/>
          <p:cNvSpPr>
            <a:spLocks noChangeShapeType="1"/>
          </p:cNvSpPr>
          <p:nvPr/>
        </p:nvSpPr>
        <p:spPr bwMode="auto">
          <a:xfrm>
            <a:off x="3959863" y="3187240"/>
            <a:ext cx="78602" cy="78482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17" name="Line 94"/>
          <p:cNvSpPr>
            <a:spLocks noChangeShapeType="1"/>
          </p:cNvSpPr>
          <p:nvPr/>
        </p:nvSpPr>
        <p:spPr bwMode="auto">
          <a:xfrm>
            <a:off x="5678383" y="3972066"/>
            <a:ext cx="164349" cy="250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18" name="Line 95"/>
          <p:cNvSpPr>
            <a:spLocks noChangeShapeType="1"/>
          </p:cNvSpPr>
          <p:nvPr/>
        </p:nvSpPr>
        <p:spPr bwMode="auto">
          <a:xfrm flipV="1">
            <a:off x="5602159" y="3972070"/>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19" name="Freeform 96"/>
          <p:cNvSpPr>
            <a:spLocks/>
          </p:cNvSpPr>
          <p:nvPr/>
        </p:nvSpPr>
        <p:spPr bwMode="auto">
          <a:xfrm>
            <a:off x="5022174" y="3286093"/>
            <a:ext cx="161967" cy="179832"/>
          </a:xfrm>
          <a:custGeom>
            <a:avLst/>
            <a:gdLst>
              <a:gd name="T0" fmla="*/ 2147483647 w 93"/>
              <a:gd name="T1" fmla="*/ 2147483647 h 92"/>
              <a:gd name="T2" fmla="*/ 2147483647 w 93"/>
              <a:gd name="T3" fmla="*/ 2147483647 h 92"/>
              <a:gd name="T4" fmla="*/ 0 w 93"/>
              <a:gd name="T5" fmla="*/ 0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20" name="Freeform 97"/>
          <p:cNvSpPr>
            <a:spLocks/>
          </p:cNvSpPr>
          <p:nvPr/>
        </p:nvSpPr>
        <p:spPr bwMode="auto">
          <a:xfrm>
            <a:off x="5106730" y="3403993"/>
            <a:ext cx="161967" cy="107184"/>
          </a:xfrm>
          <a:custGeom>
            <a:avLst/>
            <a:gdLst>
              <a:gd name="T0" fmla="*/ 2147483647 w 93"/>
              <a:gd name="T1" fmla="*/ 2147483647 h 55"/>
              <a:gd name="T2" fmla="*/ 0 w 93"/>
              <a:gd name="T3" fmla="*/ 2147483647 h 55"/>
              <a:gd name="T4" fmla="*/ 2147483647 w 93"/>
              <a:gd name="T5" fmla="*/ 0 h 55"/>
              <a:gd name="T6" fmla="*/ 2147483647 w 93"/>
              <a:gd name="T7" fmla="*/ 2147483647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21" name="Line 98"/>
          <p:cNvSpPr>
            <a:spLocks noChangeShapeType="1"/>
          </p:cNvSpPr>
          <p:nvPr/>
        </p:nvSpPr>
        <p:spPr bwMode="auto">
          <a:xfrm flipH="1" flipV="1">
            <a:off x="5106730" y="3465922"/>
            <a:ext cx="16196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22" name="Line 99"/>
          <p:cNvSpPr>
            <a:spLocks noChangeShapeType="1"/>
          </p:cNvSpPr>
          <p:nvPr/>
        </p:nvSpPr>
        <p:spPr bwMode="auto">
          <a:xfrm>
            <a:off x="5022177" y="3286093"/>
            <a:ext cx="84557" cy="1798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23" name="Freeform 100"/>
          <p:cNvSpPr>
            <a:spLocks/>
          </p:cNvSpPr>
          <p:nvPr/>
        </p:nvSpPr>
        <p:spPr bwMode="auto">
          <a:xfrm>
            <a:off x="3712145" y="3080056"/>
            <a:ext cx="163158" cy="962276"/>
          </a:xfrm>
          <a:custGeom>
            <a:avLst/>
            <a:gdLst>
              <a:gd name="T0" fmla="*/ 0 w 94"/>
              <a:gd name="T1" fmla="*/ 2147483647 h 491"/>
              <a:gd name="T2" fmla="*/ 2147483647 w 94"/>
              <a:gd name="T3" fmla="*/ 0 h 491"/>
              <a:gd name="T4" fmla="*/ 2147483647 w 94"/>
              <a:gd name="T5" fmla="*/ 2147483647 h 491"/>
              <a:gd name="T6" fmla="*/ 0 w 94"/>
              <a:gd name="T7" fmla="*/ 2147483647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24" name="Freeform 101"/>
          <p:cNvSpPr>
            <a:spLocks/>
          </p:cNvSpPr>
          <p:nvPr/>
        </p:nvSpPr>
        <p:spPr bwMode="auto">
          <a:xfrm>
            <a:off x="3789556" y="3080058"/>
            <a:ext cx="170303" cy="917020"/>
          </a:xfrm>
          <a:custGeom>
            <a:avLst/>
            <a:gdLst>
              <a:gd name="T0" fmla="*/ 2147483647 w 98"/>
              <a:gd name="T1" fmla="*/ 2147483647 h 468"/>
              <a:gd name="T2" fmla="*/ 0 w 98"/>
              <a:gd name="T3" fmla="*/ 2147483647 h 468"/>
              <a:gd name="T4" fmla="*/ 2147483647 w 98"/>
              <a:gd name="T5" fmla="*/ 0 h 468"/>
              <a:gd name="T6" fmla="*/ 2147483647 w 98"/>
              <a:gd name="T7" fmla="*/ 2147483647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25" name="Freeform 102"/>
          <p:cNvSpPr>
            <a:spLocks/>
          </p:cNvSpPr>
          <p:nvPr/>
        </p:nvSpPr>
        <p:spPr bwMode="auto">
          <a:xfrm>
            <a:off x="5765317" y="3997082"/>
            <a:ext cx="161967"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26" name="Line 103"/>
          <p:cNvSpPr>
            <a:spLocks noChangeShapeType="1"/>
          </p:cNvSpPr>
          <p:nvPr/>
        </p:nvSpPr>
        <p:spPr bwMode="auto">
          <a:xfrm flipV="1">
            <a:off x="3712145" y="3997082"/>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27" name="Line 104"/>
          <p:cNvSpPr>
            <a:spLocks noChangeShapeType="1"/>
          </p:cNvSpPr>
          <p:nvPr/>
        </p:nvSpPr>
        <p:spPr bwMode="auto">
          <a:xfrm flipH="1">
            <a:off x="3789556" y="3187240"/>
            <a:ext cx="170303" cy="8098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28" name="Line 105"/>
          <p:cNvSpPr>
            <a:spLocks noChangeShapeType="1"/>
          </p:cNvSpPr>
          <p:nvPr/>
        </p:nvSpPr>
        <p:spPr bwMode="auto">
          <a:xfrm flipV="1">
            <a:off x="5765317" y="3997082"/>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29" name="Freeform 106"/>
          <p:cNvSpPr>
            <a:spLocks/>
          </p:cNvSpPr>
          <p:nvPr/>
        </p:nvSpPr>
        <p:spPr bwMode="auto">
          <a:xfrm>
            <a:off x="5268701" y="3511175"/>
            <a:ext cx="163158" cy="117902"/>
          </a:xfrm>
          <a:custGeom>
            <a:avLst/>
            <a:gdLst>
              <a:gd name="T0" fmla="*/ 2147483647 w 94"/>
              <a:gd name="T1" fmla="*/ 2147483647 h 60"/>
              <a:gd name="T2" fmla="*/ 0 w 94"/>
              <a:gd name="T3" fmla="*/ 0 h 60"/>
              <a:gd name="T4" fmla="*/ 2147483647 w 94"/>
              <a:gd name="T5" fmla="*/ 2147483647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30" name="Line 107"/>
          <p:cNvSpPr>
            <a:spLocks noChangeShapeType="1"/>
          </p:cNvSpPr>
          <p:nvPr/>
        </p:nvSpPr>
        <p:spPr bwMode="auto">
          <a:xfrm flipH="1" flipV="1">
            <a:off x="5268701" y="3511175"/>
            <a:ext cx="163158"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31" name="Freeform 108"/>
          <p:cNvSpPr>
            <a:spLocks/>
          </p:cNvSpPr>
          <p:nvPr/>
        </p:nvSpPr>
        <p:spPr bwMode="auto">
          <a:xfrm>
            <a:off x="5184144" y="3403991"/>
            <a:ext cx="170304" cy="179831"/>
          </a:xfrm>
          <a:custGeom>
            <a:avLst/>
            <a:gdLst>
              <a:gd name="T0" fmla="*/ 2147483647 w 98"/>
              <a:gd name="T1" fmla="*/ 2147483647 h 92"/>
              <a:gd name="T2" fmla="*/ 2147483647 w 98"/>
              <a:gd name="T3" fmla="*/ 2147483647 h 92"/>
              <a:gd name="T4" fmla="*/ 0 w 98"/>
              <a:gd name="T5" fmla="*/ 0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32" name="Line 109"/>
          <p:cNvSpPr>
            <a:spLocks noChangeShapeType="1"/>
          </p:cNvSpPr>
          <p:nvPr/>
        </p:nvSpPr>
        <p:spPr bwMode="auto">
          <a:xfrm>
            <a:off x="5184142" y="3403993"/>
            <a:ext cx="84557"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33" name="Line 110"/>
          <p:cNvSpPr>
            <a:spLocks noChangeShapeType="1"/>
          </p:cNvSpPr>
          <p:nvPr/>
        </p:nvSpPr>
        <p:spPr bwMode="auto">
          <a:xfrm flipH="1" flipV="1">
            <a:off x="4695857" y="3052665"/>
            <a:ext cx="163158" cy="1429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34" name="Freeform 111"/>
          <p:cNvSpPr>
            <a:spLocks/>
          </p:cNvSpPr>
          <p:nvPr/>
        </p:nvSpPr>
        <p:spPr bwMode="auto">
          <a:xfrm>
            <a:off x="5431855" y="3629082"/>
            <a:ext cx="161967" cy="388245"/>
          </a:xfrm>
          <a:custGeom>
            <a:avLst/>
            <a:gdLst>
              <a:gd name="T0" fmla="*/ 2147483647 w 93"/>
              <a:gd name="T1" fmla="*/ 2147483647 h 198"/>
              <a:gd name="T2" fmla="*/ 0 w 93"/>
              <a:gd name="T3" fmla="*/ 0 h 198"/>
              <a:gd name="T4" fmla="*/ 2147483647 w 93"/>
              <a:gd name="T5" fmla="*/ 2147483647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35" name="Freeform 112"/>
          <p:cNvSpPr>
            <a:spLocks/>
          </p:cNvSpPr>
          <p:nvPr/>
        </p:nvSpPr>
        <p:spPr bwMode="auto">
          <a:xfrm>
            <a:off x="5593822" y="4017327"/>
            <a:ext cx="171495" cy="70266"/>
          </a:xfrm>
          <a:custGeom>
            <a:avLst/>
            <a:gdLst>
              <a:gd name="T0" fmla="*/ 2147483647 w 99"/>
              <a:gd name="T1" fmla="*/ 2147483647 h 36"/>
              <a:gd name="T2" fmla="*/ 0 w 99"/>
              <a:gd name="T3" fmla="*/ 0 h 36"/>
              <a:gd name="T4" fmla="*/ 2147483647 w 99"/>
              <a:gd name="T5" fmla="*/ 2147483647 h 36"/>
              <a:gd name="T6" fmla="*/ 2147483647 w 99"/>
              <a:gd name="T7" fmla="*/ 2147483647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36" name="Line 113"/>
          <p:cNvSpPr>
            <a:spLocks noChangeShapeType="1"/>
          </p:cNvSpPr>
          <p:nvPr/>
        </p:nvSpPr>
        <p:spPr bwMode="auto">
          <a:xfrm>
            <a:off x="5602163" y="4017322"/>
            <a:ext cx="163158" cy="250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37" name="Freeform 114"/>
          <p:cNvSpPr>
            <a:spLocks/>
          </p:cNvSpPr>
          <p:nvPr/>
        </p:nvSpPr>
        <p:spPr bwMode="auto">
          <a:xfrm>
            <a:off x="5517603" y="3737454"/>
            <a:ext cx="160777" cy="350135"/>
          </a:xfrm>
          <a:custGeom>
            <a:avLst/>
            <a:gdLst>
              <a:gd name="T0" fmla="*/ 2147483647 w 93"/>
              <a:gd name="T1" fmla="*/ 2147483647 h 179"/>
              <a:gd name="T2" fmla="*/ 2147483647 w 93"/>
              <a:gd name="T3" fmla="*/ 2147483647 h 179"/>
              <a:gd name="T4" fmla="*/ 0 w 93"/>
              <a:gd name="T5" fmla="*/ 0 h 179"/>
              <a:gd name="T6" fmla="*/ 2147483647 w 93"/>
              <a:gd name="T7" fmla="*/ 2147483647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38" name="Line 115"/>
          <p:cNvSpPr>
            <a:spLocks noChangeShapeType="1"/>
          </p:cNvSpPr>
          <p:nvPr/>
        </p:nvSpPr>
        <p:spPr bwMode="auto">
          <a:xfrm>
            <a:off x="5593826" y="4017328"/>
            <a:ext cx="833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39" name="Line 116"/>
          <p:cNvSpPr>
            <a:spLocks noChangeShapeType="1"/>
          </p:cNvSpPr>
          <p:nvPr/>
        </p:nvSpPr>
        <p:spPr bwMode="auto">
          <a:xfrm>
            <a:off x="4417182" y="3889892"/>
            <a:ext cx="1084942"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40" name="Line 117"/>
          <p:cNvSpPr>
            <a:spLocks noChangeShapeType="1"/>
          </p:cNvSpPr>
          <p:nvPr/>
        </p:nvSpPr>
        <p:spPr bwMode="auto">
          <a:xfrm>
            <a:off x="4417182" y="3889892"/>
            <a:ext cx="1084942"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41" name="Line 118"/>
          <p:cNvSpPr>
            <a:spLocks noChangeShapeType="1"/>
          </p:cNvSpPr>
          <p:nvPr/>
        </p:nvSpPr>
        <p:spPr bwMode="auto">
          <a:xfrm flipH="1" flipV="1">
            <a:off x="5431855" y="3629082"/>
            <a:ext cx="161967" cy="3882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42" name="Freeform 119"/>
          <p:cNvSpPr>
            <a:spLocks/>
          </p:cNvSpPr>
          <p:nvPr/>
        </p:nvSpPr>
        <p:spPr bwMode="auto">
          <a:xfrm>
            <a:off x="5354448" y="3583822"/>
            <a:ext cx="163158" cy="153631"/>
          </a:xfrm>
          <a:custGeom>
            <a:avLst/>
            <a:gdLst>
              <a:gd name="T0" fmla="*/ 2147483647 w 94"/>
              <a:gd name="T1" fmla="*/ 2147483647 h 78"/>
              <a:gd name="T2" fmla="*/ 2147483647 w 94"/>
              <a:gd name="T3" fmla="*/ 2147483647 h 78"/>
              <a:gd name="T4" fmla="*/ 0 w 94"/>
              <a:gd name="T5" fmla="*/ 0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43" name="Freeform 120"/>
          <p:cNvSpPr>
            <a:spLocks/>
          </p:cNvSpPr>
          <p:nvPr/>
        </p:nvSpPr>
        <p:spPr bwMode="auto">
          <a:xfrm>
            <a:off x="4859019" y="3070534"/>
            <a:ext cx="163158" cy="215559"/>
          </a:xfrm>
          <a:custGeom>
            <a:avLst/>
            <a:gdLst>
              <a:gd name="T0" fmla="*/ 2147483647 w 94"/>
              <a:gd name="T1" fmla="*/ 2147483647 h 110"/>
              <a:gd name="T2" fmla="*/ 0 w 94"/>
              <a:gd name="T3" fmla="*/ 2147483647 h 110"/>
              <a:gd name="T4" fmla="*/ 2147483647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44" name="Line 121"/>
          <p:cNvSpPr>
            <a:spLocks noChangeShapeType="1"/>
          </p:cNvSpPr>
          <p:nvPr/>
        </p:nvSpPr>
        <p:spPr bwMode="auto">
          <a:xfrm>
            <a:off x="5593826" y="4017328"/>
            <a:ext cx="833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45" name="Line 122"/>
          <p:cNvSpPr>
            <a:spLocks noChangeShapeType="1"/>
          </p:cNvSpPr>
          <p:nvPr/>
        </p:nvSpPr>
        <p:spPr bwMode="auto">
          <a:xfrm>
            <a:off x="5517602" y="3746980"/>
            <a:ext cx="76220" cy="2703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46" name="Line 123"/>
          <p:cNvSpPr>
            <a:spLocks noChangeShapeType="1"/>
          </p:cNvSpPr>
          <p:nvPr/>
        </p:nvSpPr>
        <p:spPr bwMode="auto">
          <a:xfrm>
            <a:off x="5354446" y="3583826"/>
            <a:ext cx="7741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47" name="Line 124"/>
          <p:cNvSpPr>
            <a:spLocks noChangeShapeType="1"/>
          </p:cNvSpPr>
          <p:nvPr/>
        </p:nvSpPr>
        <p:spPr bwMode="auto">
          <a:xfrm flipH="1" flipV="1">
            <a:off x="4859019" y="3195577"/>
            <a:ext cx="163158"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48" name="Freeform 125"/>
          <p:cNvSpPr>
            <a:spLocks/>
          </p:cNvSpPr>
          <p:nvPr/>
        </p:nvSpPr>
        <p:spPr bwMode="auto">
          <a:xfrm>
            <a:off x="4943572" y="3070534"/>
            <a:ext cx="163158" cy="215559"/>
          </a:xfrm>
          <a:custGeom>
            <a:avLst/>
            <a:gdLst>
              <a:gd name="T0" fmla="*/ 2147483647 w 94"/>
              <a:gd name="T1" fmla="*/ 2147483647 h 110"/>
              <a:gd name="T2" fmla="*/ 2147483647 w 94"/>
              <a:gd name="T3" fmla="*/ 2147483647 h 110"/>
              <a:gd name="T4" fmla="*/ 0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49" name="Freeform 126"/>
          <p:cNvSpPr>
            <a:spLocks/>
          </p:cNvSpPr>
          <p:nvPr/>
        </p:nvSpPr>
        <p:spPr bwMode="auto">
          <a:xfrm>
            <a:off x="5022174" y="3259887"/>
            <a:ext cx="161967" cy="144104"/>
          </a:xfrm>
          <a:custGeom>
            <a:avLst/>
            <a:gdLst>
              <a:gd name="T0" fmla="*/ 2147483647 w 93"/>
              <a:gd name="T1" fmla="*/ 2147483647 h 73"/>
              <a:gd name="T2" fmla="*/ 0 w 93"/>
              <a:gd name="T3" fmla="*/ 2147483647 h 73"/>
              <a:gd name="T4" fmla="*/ 2147483647 w 93"/>
              <a:gd name="T5" fmla="*/ 0 h 73"/>
              <a:gd name="T6" fmla="*/ 2147483647 w 93"/>
              <a:gd name="T7" fmla="*/ 2147483647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50" name="Freeform 127"/>
          <p:cNvSpPr>
            <a:spLocks/>
          </p:cNvSpPr>
          <p:nvPr/>
        </p:nvSpPr>
        <p:spPr bwMode="auto">
          <a:xfrm>
            <a:off x="3626398" y="3232496"/>
            <a:ext cx="163158" cy="809836"/>
          </a:xfrm>
          <a:custGeom>
            <a:avLst/>
            <a:gdLst>
              <a:gd name="T0" fmla="*/ 0 w 94"/>
              <a:gd name="T1" fmla="*/ 2147483647 h 413"/>
              <a:gd name="T2" fmla="*/ 2147483647 w 94"/>
              <a:gd name="T3" fmla="*/ 0 h 413"/>
              <a:gd name="T4" fmla="*/ 2147483647 w 94"/>
              <a:gd name="T5" fmla="*/ 2147483647 h 413"/>
              <a:gd name="T6" fmla="*/ 0 w 94"/>
              <a:gd name="T7" fmla="*/ 2147483647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51" name="Freeform 128"/>
          <p:cNvSpPr>
            <a:spLocks/>
          </p:cNvSpPr>
          <p:nvPr/>
        </p:nvSpPr>
        <p:spPr bwMode="auto">
          <a:xfrm>
            <a:off x="3712145" y="3080056"/>
            <a:ext cx="163158" cy="962276"/>
          </a:xfrm>
          <a:custGeom>
            <a:avLst/>
            <a:gdLst>
              <a:gd name="T0" fmla="*/ 2147483647 w 94"/>
              <a:gd name="T1" fmla="*/ 0 h 491"/>
              <a:gd name="T2" fmla="*/ 0 w 94"/>
              <a:gd name="T3" fmla="*/ 2147483647 h 491"/>
              <a:gd name="T4" fmla="*/ 2147483647 w 94"/>
              <a:gd name="T5" fmla="*/ 2147483647 h 491"/>
              <a:gd name="T6" fmla="*/ 2147483647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52" name="Freeform 129"/>
          <p:cNvSpPr>
            <a:spLocks/>
          </p:cNvSpPr>
          <p:nvPr/>
        </p:nvSpPr>
        <p:spPr bwMode="auto">
          <a:xfrm>
            <a:off x="5678383" y="4042337"/>
            <a:ext cx="16434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53" name="Freeform 130"/>
          <p:cNvSpPr>
            <a:spLocks/>
          </p:cNvSpPr>
          <p:nvPr/>
        </p:nvSpPr>
        <p:spPr bwMode="auto">
          <a:xfrm>
            <a:off x="5765317" y="4042337"/>
            <a:ext cx="16196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54" name="Line 131"/>
          <p:cNvSpPr>
            <a:spLocks noChangeShapeType="1"/>
          </p:cNvSpPr>
          <p:nvPr/>
        </p:nvSpPr>
        <p:spPr bwMode="auto">
          <a:xfrm flipH="1" flipV="1">
            <a:off x="5022174" y="3286093"/>
            <a:ext cx="161967" cy="1179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55" name="Line 132"/>
          <p:cNvSpPr>
            <a:spLocks noChangeShapeType="1"/>
          </p:cNvSpPr>
          <p:nvPr/>
        </p:nvSpPr>
        <p:spPr bwMode="auto">
          <a:xfrm>
            <a:off x="3626398" y="3737453"/>
            <a:ext cx="85747" cy="30487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56" name="Line 133"/>
          <p:cNvSpPr>
            <a:spLocks noChangeShapeType="1"/>
          </p:cNvSpPr>
          <p:nvPr/>
        </p:nvSpPr>
        <p:spPr bwMode="auto">
          <a:xfrm flipH="1">
            <a:off x="3712145" y="3080056"/>
            <a:ext cx="163158" cy="9622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57" name="Line 134"/>
          <p:cNvSpPr>
            <a:spLocks noChangeShapeType="1"/>
          </p:cNvSpPr>
          <p:nvPr/>
        </p:nvSpPr>
        <p:spPr bwMode="auto">
          <a:xfrm flipH="1" flipV="1">
            <a:off x="5765317" y="4042332"/>
            <a:ext cx="161967"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58" name="Line 135"/>
          <p:cNvSpPr>
            <a:spLocks noChangeShapeType="1"/>
          </p:cNvSpPr>
          <p:nvPr/>
        </p:nvSpPr>
        <p:spPr bwMode="auto">
          <a:xfrm flipV="1">
            <a:off x="5678382" y="4042337"/>
            <a:ext cx="8693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59" name="Freeform 136"/>
          <p:cNvSpPr>
            <a:spLocks/>
          </p:cNvSpPr>
          <p:nvPr/>
        </p:nvSpPr>
        <p:spPr bwMode="auto">
          <a:xfrm>
            <a:off x="5184144" y="3403991"/>
            <a:ext cx="170304" cy="179831"/>
          </a:xfrm>
          <a:custGeom>
            <a:avLst/>
            <a:gdLst>
              <a:gd name="T0" fmla="*/ 2147483647 w 98"/>
              <a:gd name="T1" fmla="*/ 2147483647 h 92"/>
              <a:gd name="T2" fmla="*/ 0 w 98"/>
              <a:gd name="T3" fmla="*/ 0 h 92"/>
              <a:gd name="T4" fmla="*/ 2147483647 w 98"/>
              <a:gd name="T5" fmla="*/ 2147483647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60" name="Line 137"/>
          <p:cNvSpPr>
            <a:spLocks noChangeShapeType="1"/>
          </p:cNvSpPr>
          <p:nvPr/>
        </p:nvSpPr>
        <p:spPr bwMode="auto">
          <a:xfrm flipH="1" flipV="1">
            <a:off x="5184144" y="3403991"/>
            <a:ext cx="170304" cy="1798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61" name="Freeform 138"/>
          <p:cNvSpPr>
            <a:spLocks/>
          </p:cNvSpPr>
          <p:nvPr/>
        </p:nvSpPr>
        <p:spPr bwMode="auto">
          <a:xfrm>
            <a:off x="5106730" y="3259887"/>
            <a:ext cx="161967" cy="244142"/>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62" name="Line 139"/>
          <p:cNvSpPr>
            <a:spLocks noChangeShapeType="1"/>
          </p:cNvSpPr>
          <p:nvPr/>
        </p:nvSpPr>
        <p:spPr bwMode="auto">
          <a:xfrm>
            <a:off x="5106734" y="3259887"/>
            <a:ext cx="77410" cy="1441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63" name="Line 140"/>
          <p:cNvSpPr>
            <a:spLocks noChangeShapeType="1"/>
          </p:cNvSpPr>
          <p:nvPr/>
        </p:nvSpPr>
        <p:spPr bwMode="auto">
          <a:xfrm flipV="1">
            <a:off x="5842728" y="4069728"/>
            <a:ext cx="8455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64" name="Freeform 141"/>
          <p:cNvSpPr>
            <a:spLocks/>
          </p:cNvSpPr>
          <p:nvPr/>
        </p:nvSpPr>
        <p:spPr bwMode="auto">
          <a:xfrm>
            <a:off x="5268701" y="3504031"/>
            <a:ext cx="163158" cy="225086"/>
          </a:xfrm>
          <a:custGeom>
            <a:avLst/>
            <a:gdLst>
              <a:gd name="T0" fmla="*/ 2147483647 w 94"/>
              <a:gd name="T1" fmla="*/ 2147483647 h 115"/>
              <a:gd name="T2" fmla="*/ 2147483647 w 94"/>
              <a:gd name="T3" fmla="*/ 2147483647 h 115"/>
              <a:gd name="T4" fmla="*/ 0 w 94"/>
              <a:gd name="T5" fmla="*/ 0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65" name="Freeform 142"/>
          <p:cNvSpPr>
            <a:spLocks/>
          </p:cNvSpPr>
          <p:nvPr/>
        </p:nvSpPr>
        <p:spPr bwMode="auto">
          <a:xfrm>
            <a:off x="5354448" y="3583822"/>
            <a:ext cx="163158" cy="153631"/>
          </a:xfrm>
          <a:custGeom>
            <a:avLst/>
            <a:gdLst>
              <a:gd name="T0" fmla="*/ 2147483647 w 94"/>
              <a:gd name="T1" fmla="*/ 2147483647 h 78"/>
              <a:gd name="T2" fmla="*/ 0 w 94"/>
              <a:gd name="T3" fmla="*/ 0 h 78"/>
              <a:gd name="T4" fmla="*/ 2147483647 w 94"/>
              <a:gd name="T5" fmla="*/ 2147483647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66" name="Freeform 143"/>
          <p:cNvSpPr>
            <a:spLocks/>
          </p:cNvSpPr>
          <p:nvPr/>
        </p:nvSpPr>
        <p:spPr bwMode="auto">
          <a:xfrm>
            <a:off x="3875307" y="2431002"/>
            <a:ext cx="163158" cy="756244"/>
          </a:xfrm>
          <a:custGeom>
            <a:avLst/>
            <a:gdLst>
              <a:gd name="T0" fmla="*/ 0 w 94"/>
              <a:gd name="T1" fmla="*/ 2147483647 h 386"/>
              <a:gd name="T2" fmla="*/ 2147483647 w 94"/>
              <a:gd name="T3" fmla="*/ 0 h 386"/>
              <a:gd name="T4" fmla="*/ 2147483647 w 94"/>
              <a:gd name="T5" fmla="*/ 2147483647 h 386"/>
              <a:gd name="T6" fmla="*/ 0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67" name="Freeform 144"/>
          <p:cNvSpPr>
            <a:spLocks/>
          </p:cNvSpPr>
          <p:nvPr/>
        </p:nvSpPr>
        <p:spPr bwMode="auto">
          <a:xfrm>
            <a:off x="3959863" y="2431002"/>
            <a:ext cx="164349" cy="756244"/>
          </a:xfrm>
          <a:custGeom>
            <a:avLst/>
            <a:gdLst>
              <a:gd name="T0" fmla="*/ 2147483647 w 94"/>
              <a:gd name="T1" fmla="*/ 2147483647 h 386"/>
              <a:gd name="T2" fmla="*/ 0 w 94"/>
              <a:gd name="T3" fmla="*/ 2147483647 h 386"/>
              <a:gd name="T4" fmla="*/ 2147483647 w 94"/>
              <a:gd name="T5" fmla="*/ 0 h 386"/>
              <a:gd name="T6" fmla="*/ 2147483647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68" name="Line 145"/>
          <p:cNvSpPr>
            <a:spLocks noChangeShapeType="1"/>
          </p:cNvSpPr>
          <p:nvPr/>
        </p:nvSpPr>
        <p:spPr bwMode="auto">
          <a:xfrm flipH="1" flipV="1">
            <a:off x="5354448" y="3583822"/>
            <a:ext cx="163158"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69" name="Line 146"/>
          <p:cNvSpPr>
            <a:spLocks noChangeShapeType="1"/>
          </p:cNvSpPr>
          <p:nvPr/>
        </p:nvSpPr>
        <p:spPr bwMode="auto">
          <a:xfrm>
            <a:off x="5268700" y="3504029"/>
            <a:ext cx="85747" cy="797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70" name="Line 147"/>
          <p:cNvSpPr>
            <a:spLocks noChangeShapeType="1"/>
          </p:cNvSpPr>
          <p:nvPr/>
        </p:nvSpPr>
        <p:spPr bwMode="auto">
          <a:xfrm>
            <a:off x="4124208" y="2458388"/>
            <a:ext cx="76220" cy="351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71" name="Line 148"/>
          <p:cNvSpPr>
            <a:spLocks noChangeShapeType="1"/>
          </p:cNvSpPr>
          <p:nvPr/>
        </p:nvSpPr>
        <p:spPr bwMode="auto">
          <a:xfrm>
            <a:off x="3875303" y="3080062"/>
            <a:ext cx="84556"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72" name="Line 149"/>
          <p:cNvSpPr>
            <a:spLocks noChangeShapeType="1"/>
          </p:cNvSpPr>
          <p:nvPr/>
        </p:nvSpPr>
        <p:spPr bwMode="auto">
          <a:xfrm flipH="1">
            <a:off x="3959863" y="2458388"/>
            <a:ext cx="164349" cy="7288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73" name="Freeform 150"/>
          <p:cNvSpPr>
            <a:spLocks/>
          </p:cNvSpPr>
          <p:nvPr/>
        </p:nvSpPr>
        <p:spPr bwMode="auto">
          <a:xfrm>
            <a:off x="5517603" y="3737453"/>
            <a:ext cx="160777" cy="395390"/>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74" name="Line 151"/>
          <p:cNvSpPr>
            <a:spLocks noChangeShapeType="1"/>
          </p:cNvSpPr>
          <p:nvPr/>
        </p:nvSpPr>
        <p:spPr bwMode="auto">
          <a:xfrm>
            <a:off x="5517603" y="3737453"/>
            <a:ext cx="1191"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75" name="Freeform 152"/>
          <p:cNvSpPr>
            <a:spLocks/>
          </p:cNvSpPr>
          <p:nvPr/>
        </p:nvSpPr>
        <p:spPr bwMode="auto">
          <a:xfrm>
            <a:off x="5431855" y="3729118"/>
            <a:ext cx="161967" cy="403727"/>
          </a:xfrm>
          <a:custGeom>
            <a:avLst/>
            <a:gdLst>
              <a:gd name="T0" fmla="*/ 2147483647 w 93"/>
              <a:gd name="T1" fmla="*/ 2147483647 h 206"/>
              <a:gd name="T2" fmla="*/ 2147483647 w 93"/>
              <a:gd name="T3" fmla="*/ 2147483647 h 206"/>
              <a:gd name="T4" fmla="*/ 0 w 93"/>
              <a:gd name="T5" fmla="*/ 0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76" name="Freeform 153"/>
          <p:cNvSpPr>
            <a:spLocks/>
          </p:cNvSpPr>
          <p:nvPr/>
        </p:nvSpPr>
        <p:spPr bwMode="auto">
          <a:xfrm>
            <a:off x="5593822" y="4087593"/>
            <a:ext cx="171495" cy="72647"/>
          </a:xfrm>
          <a:custGeom>
            <a:avLst/>
            <a:gdLst>
              <a:gd name="T0" fmla="*/ 2147483647 w 99"/>
              <a:gd name="T1" fmla="*/ 0 h 37"/>
              <a:gd name="T2" fmla="*/ 2147483647 w 99"/>
              <a:gd name="T3" fmla="*/ 2147483647 h 37"/>
              <a:gd name="T4" fmla="*/ 0 w 99"/>
              <a:gd name="T5" fmla="*/ 2147483647 h 37"/>
              <a:gd name="T6" fmla="*/ 2147483647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77" name="Freeform 154"/>
          <p:cNvSpPr>
            <a:spLocks/>
          </p:cNvSpPr>
          <p:nvPr/>
        </p:nvSpPr>
        <p:spPr bwMode="auto">
          <a:xfrm>
            <a:off x="5678383" y="4087593"/>
            <a:ext cx="16434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78" name="Line 155"/>
          <p:cNvSpPr>
            <a:spLocks noChangeShapeType="1"/>
          </p:cNvSpPr>
          <p:nvPr/>
        </p:nvSpPr>
        <p:spPr bwMode="auto">
          <a:xfrm flipH="1" flipV="1">
            <a:off x="5517603" y="3737454"/>
            <a:ext cx="160777" cy="35013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79" name="Line 156"/>
          <p:cNvSpPr>
            <a:spLocks noChangeShapeType="1"/>
          </p:cNvSpPr>
          <p:nvPr/>
        </p:nvSpPr>
        <p:spPr bwMode="auto">
          <a:xfrm>
            <a:off x="5431858" y="3729121"/>
            <a:ext cx="85747"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80" name="Line 157"/>
          <p:cNvSpPr>
            <a:spLocks noChangeShapeType="1"/>
          </p:cNvSpPr>
          <p:nvPr/>
        </p:nvSpPr>
        <p:spPr bwMode="auto">
          <a:xfrm flipH="1" flipV="1">
            <a:off x="5678383" y="4087588"/>
            <a:ext cx="16434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81" name="Line 158"/>
          <p:cNvSpPr>
            <a:spLocks noChangeShapeType="1"/>
          </p:cNvSpPr>
          <p:nvPr/>
        </p:nvSpPr>
        <p:spPr bwMode="auto">
          <a:xfrm flipV="1">
            <a:off x="5602159" y="4087593"/>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82" name="Freeform 159"/>
          <p:cNvSpPr>
            <a:spLocks/>
          </p:cNvSpPr>
          <p:nvPr/>
        </p:nvSpPr>
        <p:spPr bwMode="auto">
          <a:xfrm>
            <a:off x="4943572" y="3070529"/>
            <a:ext cx="163158" cy="189358"/>
          </a:xfrm>
          <a:custGeom>
            <a:avLst/>
            <a:gdLst>
              <a:gd name="T0" fmla="*/ 2147483647 w 94"/>
              <a:gd name="T1" fmla="*/ 2147483647 h 97"/>
              <a:gd name="T2" fmla="*/ 0 w 94"/>
              <a:gd name="T3" fmla="*/ 0 h 97"/>
              <a:gd name="T4" fmla="*/ 2147483647 w 94"/>
              <a:gd name="T5" fmla="*/ 2147483647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83" name="Line 160"/>
          <p:cNvSpPr>
            <a:spLocks noChangeShapeType="1"/>
          </p:cNvSpPr>
          <p:nvPr/>
        </p:nvSpPr>
        <p:spPr bwMode="auto">
          <a:xfrm flipH="1" flipV="1">
            <a:off x="4943572" y="3070529"/>
            <a:ext cx="163158" cy="1893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84" name="Freeform 161"/>
          <p:cNvSpPr>
            <a:spLocks/>
          </p:cNvSpPr>
          <p:nvPr/>
        </p:nvSpPr>
        <p:spPr bwMode="auto">
          <a:xfrm>
            <a:off x="3550178" y="3448057"/>
            <a:ext cx="161967" cy="441837"/>
          </a:xfrm>
          <a:custGeom>
            <a:avLst/>
            <a:gdLst>
              <a:gd name="T0" fmla="*/ 0 w 93"/>
              <a:gd name="T1" fmla="*/ 2147483647 h 225"/>
              <a:gd name="T2" fmla="*/ 2147483647 w 93"/>
              <a:gd name="T3" fmla="*/ 0 h 225"/>
              <a:gd name="T4" fmla="*/ 2147483647 w 93"/>
              <a:gd name="T5" fmla="*/ 2147483647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85" name="Freeform 162"/>
          <p:cNvSpPr>
            <a:spLocks/>
          </p:cNvSpPr>
          <p:nvPr/>
        </p:nvSpPr>
        <p:spPr bwMode="auto">
          <a:xfrm>
            <a:off x="3626398" y="3232496"/>
            <a:ext cx="163158" cy="504956"/>
          </a:xfrm>
          <a:custGeom>
            <a:avLst/>
            <a:gdLst>
              <a:gd name="T0" fmla="*/ 2147483647 w 94"/>
              <a:gd name="T1" fmla="*/ 0 h 257"/>
              <a:gd name="T2" fmla="*/ 0 w 94"/>
              <a:gd name="T3" fmla="*/ 2147483647 h 257"/>
              <a:gd name="T4" fmla="*/ 2147483647 w 94"/>
              <a:gd name="T5" fmla="*/ 2147483647 h 257"/>
              <a:gd name="T6" fmla="*/ 2147483647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86" name="Freeform 163"/>
          <p:cNvSpPr>
            <a:spLocks/>
          </p:cNvSpPr>
          <p:nvPr/>
        </p:nvSpPr>
        <p:spPr bwMode="auto">
          <a:xfrm>
            <a:off x="5765317" y="4114979"/>
            <a:ext cx="161967"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87" name="Line 164"/>
          <p:cNvSpPr>
            <a:spLocks noChangeShapeType="1"/>
          </p:cNvSpPr>
          <p:nvPr/>
        </p:nvSpPr>
        <p:spPr bwMode="auto">
          <a:xfrm flipV="1">
            <a:off x="3550180" y="3737452"/>
            <a:ext cx="76220"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88" name="Line 165"/>
          <p:cNvSpPr>
            <a:spLocks noChangeShapeType="1"/>
          </p:cNvSpPr>
          <p:nvPr/>
        </p:nvSpPr>
        <p:spPr bwMode="auto">
          <a:xfrm flipH="1">
            <a:off x="3626398" y="3232496"/>
            <a:ext cx="163158" cy="5049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89" name="Line 166"/>
          <p:cNvSpPr>
            <a:spLocks noChangeShapeType="1"/>
          </p:cNvSpPr>
          <p:nvPr/>
        </p:nvSpPr>
        <p:spPr bwMode="auto">
          <a:xfrm flipV="1">
            <a:off x="5765317" y="4114984"/>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90" name="Freeform 167"/>
          <p:cNvSpPr>
            <a:spLocks/>
          </p:cNvSpPr>
          <p:nvPr/>
        </p:nvSpPr>
        <p:spPr bwMode="auto">
          <a:xfrm>
            <a:off x="5022174" y="3170567"/>
            <a:ext cx="161967" cy="242951"/>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91" name="Freeform 168"/>
          <p:cNvSpPr>
            <a:spLocks/>
          </p:cNvSpPr>
          <p:nvPr/>
        </p:nvSpPr>
        <p:spPr bwMode="auto">
          <a:xfrm>
            <a:off x="5106730" y="3259887"/>
            <a:ext cx="161967" cy="244142"/>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92" name="Line 169"/>
          <p:cNvSpPr>
            <a:spLocks noChangeShapeType="1"/>
          </p:cNvSpPr>
          <p:nvPr/>
        </p:nvSpPr>
        <p:spPr bwMode="auto">
          <a:xfrm flipH="1" flipV="1">
            <a:off x="5106730" y="3259887"/>
            <a:ext cx="161967" cy="2441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93" name="Line 170"/>
          <p:cNvSpPr>
            <a:spLocks noChangeShapeType="1"/>
          </p:cNvSpPr>
          <p:nvPr/>
        </p:nvSpPr>
        <p:spPr bwMode="auto">
          <a:xfrm>
            <a:off x="5022177" y="3170567"/>
            <a:ext cx="84557" cy="8932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94" name="Freeform 171"/>
          <p:cNvSpPr>
            <a:spLocks/>
          </p:cNvSpPr>
          <p:nvPr/>
        </p:nvSpPr>
        <p:spPr bwMode="auto">
          <a:xfrm>
            <a:off x="5184144" y="3413518"/>
            <a:ext cx="170304" cy="233423"/>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95" name="Freeform 172"/>
          <p:cNvSpPr>
            <a:spLocks/>
          </p:cNvSpPr>
          <p:nvPr/>
        </p:nvSpPr>
        <p:spPr bwMode="auto">
          <a:xfrm>
            <a:off x="5268701" y="3504031"/>
            <a:ext cx="163158" cy="225086"/>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96" name="Freeform 173"/>
          <p:cNvSpPr>
            <a:spLocks/>
          </p:cNvSpPr>
          <p:nvPr/>
        </p:nvSpPr>
        <p:spPr bwMode="auto">
          <a:xfrm>
            <a:off x="3789556" y="2628697"/>
            <a:ext cx="170303" cy="603804"/>
          </a:xfrm>
          <a:custGeom>
            <a:avLst/>
            <a:gdLst>
              <a:gd name="T0" fmla="*/ 0 w 98"/>
              <a:gd name="T1" fmla="*/ 2147483647 h 308"/>
              <a:gd name="T2" fmla="*/ 2147483647 w 98"/>
              <a:gd name="T3" fmla="*/ 0 h 308"/>
              <a:gd name="T4" fmla="*/ 2147483647 w 98"/>
              <a:gd name="T5" fmla="*/ 2147483647 h 308"/>
              <a:gd name="T6" fmla="*/ 0 w 98"/>
              <a:gd name="T7" fmla="*/ 2147483647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97" name="Freeform 174"/>
          <p:cNvSpPr>
            <a:spLocks/>
          </p:cNvSpPr>
          <p:nvPr/>
        </p:nvSpPr>
        <p:spPr bwMode="auto">
          <a:xfrm>
            <a:off x="3875307" y="2430996"/>
            <a:ext cx="163158" cy="649060"/>
          </a:xfrm>
          <a:custGeom>
            <a:avLst/>
            <a:gdLst>
              <a:gd name="T0" fmla="*/ 2147483647 w 94"/>
              <a:gd name="T1" fmla="*/ 2147483647 h 331"/>
              <a:gd name="T2" fmla="*/ 0 w 94"/>
              <a:gd name="T3" fmla="*/ 2147483647 h 331"/>
              <a:gd name="T4" fmla="*/ 2147483647 w 94"/>
              <a:gd name="T5" fmla="*/ 0 h 331"/>
              <a:gd name="T6" fmla="*/ 2147483647 w 94"/>
              <a:gd name="T7" fmla="*/ 2147483647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798" name="Line 175"/>
          <p:cNvSpPr>
            <a:spLocks noChangeShapeType="1"/>
          </p:cNvSpPr>
          <p:nvPr/>
        </p:nvSpPr>
        <p:spPr bwMode="auto">
          <a:xfrm flipH="1" flipV="1">
            <a:off x="5268701" y="3504031"/>
            <a:ext cx="163158"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99" name="Line 176"/>
          <p:cNvSpPr>
            <a:spLocks noChangeShapeType="1"/>
          </p:cNvSpPr>
          <p:nvPr/>
        </p:nvSpPr>
        <p:spPr bwMode="auto">
          <a:xfrm>
            <a:off x="5184142" y="3413518"/>
            <a:ext cx="84557"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00" name="Line 177"/>
          <p:cNvSpPr>
            <a:spLocks noChangeShapeType="1"/>
          </p:cNvSpPr>
          <p:nvPr/>
        </p:nvSpPr>
        <p:spPr bwMode="auto">
          <a:xfrm flipV="1">
            <a:off x="3789556" y="3080056"/>
            <a:ext cx="85747"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01" name="Line 178"/>
          <p:cNvSpPr>
            <a:spLocks noChangeShapeType="1"/>
          </p:cNvSpPr>
          <p:nvPr/>
        </p:nvSpPr>
        <p:spPr bwMode="auto">
          <a:xfrm flipH="1">
            <a:off x="3875307" y="2430996"/>
            <a:ext cx="163158" cy="6490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02" name="Freeform 179"/>
          <p:cNvSpPr>
            <a:spLocks/>
          </p:cNvSpPr>
          <p:nvPr/>
        </p:nvSpPr>
        <p:spPr bwMode="auto">
          <a:xfrm>
            <a:off x="5431855" y="3729118"/>
            <a:ext cx="161967" cy="403727"/>
          </a:xfrm>
          <a:custGeom>
            <a:avLst/>
            <a:gdLst>
              <a:gd name="T0" fmla="*/ 2147483647 w 93"/>
              <a:gd name="T1" fmla="*/ 2147483647 h 206"/>
              <a:gd name="T2" fmla="*/ 0 w 93"/>
              <a:gd name="T3" fmla="*/ 0 h 206"/>
              <a:gd name="T4" fmla="*/ 2147483647 w 93"/>
              <a:gd name="T5" fmla="*/ 2147483647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03" name="Freeform 180"/>
          <p:cNvSpPr>
            <a:spLocks/>
          </p:cNvSpPr>
          <p:nvPr/>
        </p:nvSpPr>
        <p:spPr bwMode="auto">
          <a:xfrm>
            <a:off x="5593822" y="4132849"/>
            <a:ext cx="171495" cy="72647"/>
          </a:xfrm>
          <a:custGeom>
            <a:avLst/>
            <a:gdLst>
              <a:gd name="T0" fmla="*/ 2147483647 w 99"/>
              <a:gd name="T1" fmla="*/ 2147483647 h 37"/>
              <a:gd name="T2" fmla="*/ 0 w 99"/>
              <a:gd name="T3" fmla="*/ 0 h 37"/>
              <a:gd name="T4" fmla="*/ 2147483647 w 99"/>
              <a:gd name="T5" fmla="*/ 2147483647 h 37"/>
              <a:gd name="T6" fmla="*/ 2147483647 w 99"/>
              <a:gd name="T7" fmla="*/ 2147483647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04" name="Line 181"/>
          <p:cNvSpPr>
            <a:spLocks noChangeShapeType="1"/>
          </p:cNvSpPr>
          <p:nvPr/>
        </p:nvSpPr>
        <p:spPr bwMode="auto">
          <a:xfrm>
            <a:off x="5602163" y="4142370"/>
            <a:ext cx="163158"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05" name="Freeform 182"/>
          <p:cNvSpPr>
            <a:spLocks/>
          </p:cNvSpPr>
          <p:nvPr/>
        </p:nvSpPr>
        <p:spPr bwMode="auto">
          <a:xfrm>
            <a:off x="5517603" y="3826778"/>
            <a:ext cx="160777" cy="378717"/>
          </a:xfrm>
          <a:custGeom>
            <a:avLst/>
            <a:gdLst>
              <a:gd name="T0" fmla="*/ 2147483647 w 93"/>
              <a:gd name="T1" fmla="*/ 2147483647 h 193"/>
              <a:gd name="T2" fmla="*/ 2147483647 w 93"/>
              <a:gd name="T3" fmla="*/ 2147483647 h 193"/>
              <a:gd name="T4" fmla="*/ 0 w 93"/>
              <a:gd name="T5" fmla="*/ 0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06" name="Line 183"/>
          <p:cNvSpPr>
            <a:spLocks noChangeShapeType="1"/>
          </p:cNvSpPr>
          <p:nvPr/>
        </p:nvSpPr>
        <p:spPr bwMode="auto">
          <a:xfrm>
            <a:off x="5593826" y="4132849"/>
            <a:ext cx="833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07" name="Line 184"/>
          <p:cNvSpPr>
            <a:spLocks noChangeShapeType="1"/>
          </p:cNvSpPr>
          <p:nvPr/>
        </p:nvSpPr>
        <p:spPr bwMode="auto">
          <a:xfrm flipH="1" flipV="1">
            <a:off x="5431855" y="3729118"/>
            <a:ext cx="161967" cy="4037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08" name="Freeform 185"/>
          <p:cNvSpPr>
            <a:spLocks/>
          </p:cNvSpPr>
          <p:nvPr/>
        </p:nvSpPr>
        <p:spPr bwMode="auto">
          <a:xfrm>
            <a:off x="5354448" y="3646941"/>
            <a:ext cx="163158" cy="179831"/>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09" name="Line 186"/>
          <p:cNvSpPr>
            <a:spLocks noChangeShapeType="1"/>
          </p:cNvSpPr>
          <p:nvPr/>
        </p:nvSpPr>
        <p:spPr bwMode="auto">
          <a:xfrm>
            <a:off x="5593826" y="4132843"/>
            <a:ext cx="8337"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10" name="Line 187"/>
          <p:cNvSpPr>
            <a:spLocks noChangeShapeType="1"/>
          </p:cNvSpPr>
          <p:nvPr/>
        </p:nvSpPr>
        <p:spPr bwMode="auto">
          <a:xfrm>
            <a:off x="5517602" y="3826772"/>
            <a:ext cx="76220" cy="3060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11" name="Line 188"/>
          <p:cNvSpPr>
            <a:spLocks noChangeShapeType="1"/>
          </p:cNvSpPr>
          <p:nvPr/>
        </p:nvSpPr>
        <p:spPr bwMode="auto">
          <a:xfrm>
            <a:off x="5354446" y="3646947"/>
            <a:ext cx="77410" cy="821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12" name="Freeform 189"/>
          <p:cNvSpPr>
            <a:spLocks/>
          </p:cNvSpPr>
          <p:nvPr/>
        </p:nvSpPr>
        <p:spPr bwMode="auto">
          <a:xfrm>
            <a:off x="4038461" y="2133262"/>
            <a:ext cx="161967" cy="325126"/>
          </a:xfrm>
          <a:custGeom>
            <a:avLst/>
            <a:gdLst>
              <a:gd name="T0" fmla="*/ 0 w 93"/>
              <a:gd name="T1" fmla="*/ 2147483647 h 166"/>
              <a:gd name="T2" fmla="*/ 2147483647 w 93"/>
              <a:gd name="T3" fmla="*/ 0 h 166"/>
              <a:gd name="T4" fmla="*/ 2147483647 w 93"/>
              <a:gd name="T5" fmla="*/ 2147483647 h 166"/>
              <a:gd name="T6" fmla="*/ 0 w 93"/>
              <a:gd name="T7" fmla="*/ 2147483647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13" name="Line 190"/>
          <p:cNvSpPr>
            <a:spLocks noChangeShapeType="1"/>
          </p:cNvSpPr>
          <p:nvPr/>
        </p:nvSpPr>
        <p:spPr bwMode="auto">
          <a:xfrm>
            <a:off x="4038461" y="2431002"/>
            <a:ext cx="8574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14" name="Freeform 191"/>
          <p:cNvSpPr>
            <a:spLocks/>
          </p:cNvSpPr>
          <p:nvPr/>
        </p:nvSpPr>
        <p:spPr bwMode="auto">
          <a:xfrm>
            <a:off x="3465622" y="3656469"/>
            <a:ext cx="160776" cy="333462"/>
          </a:xfrm>
          <a:custGeom>
            <a:avLst/>
            <a:gdLst>
              <a:gd name="T0" fmla="*/ 0 w 93"/>
              <a:gd name="T1" fmla="*/ 2147483647 h 170"/>
              <a:gd name="T2" fmla="*/ 2147483647 w 93"/>
              <a:gd name="T3" fmla="*/ 0 h 170"/>
              <a:gd name="T4" fmla="*/ 2147483647 w 93"/>
              <a:gd name="T5" fmla="*/ 2147483647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15" name="Freeform 192"/>
          <p:cNvSpPr>
            <a:spLocks/>
          </p:cNvSpPr>
          <p:nvPr/>
        </p:nvSpPr>
        <p:spPr bwMode="auto">
          <a:xfrm>
            <a:off x="3550178" y="3448057"/>
            <a:ext cx="161967" cy="441837"/>
          </a:xfrm>
          <a:custGeom>
            <a:avLst/>
            <a:gdLst>
              <a:gd name="T0" fmla="*/ 2147483647 w 93"/>
              <a:gd name="T1" fmla="*/ 0 h 225"/>
              <a:gd name="T2" fmla="*/ 0 w 93"/>
              <a:gd name="T3" fmla="*/ 2147483647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16" name="Line 193"/>
          <p:cNvSpPr>
            <a:spLocks noChangeShapeType="1"/>
          </p:cNvSpPr>
          <p:nvPr/>
        </p:nvSpPr>
        <p:spPr bwMode="auto">
          <a:xfrm flipV="1">
            <a:off x="3465622" y="3889892"/>
            <a:ext cx="84556" cy="1000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17" name="Line 194"/>
          <p:cNvSpPr>
            <a:spLocks noChangeShapeType="1"/>
          </p:cNvSpPr>
          <p:nvPr/>
        </p:nvSpPr>
        <p:spPr bwMode="auto">
          <a:xfrm flipH="1">
            <a:off x="3550178" y="3448057"/>
            <a:ext cx="161967"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18" name="Freeform 195"/>
          <p:cNvSpPr>
            <a:spLocks/>
          </p:cNvSpPr>
          <p:nvPr/>
        </p:nvSpPr>
        <p:spPr bwMode="auto">
          <a:xfrm>
            <a:off x="5678383" y="4160234"/>
            <a:ext cx="16434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19" name="Freeform 196"/>
          <p:cNvSpPr>
            <a:spLocks/>
          </p:cNvSpPr>
          <p:nvPr/>
        </p:nvSpPr>
        <p:spPr bwMode="auto">
          <a:xfrm>
            <a:off x="5765317" y="4160234"/>
            <a:ext cx="16196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20" name="Line 197"/>
          <p:cNvSpPr>
            <a:spLocks noChangeShapeType="1"/>
          </p:cNvSpPr>
          <p:nvPr/>
        </p:nvSpPr>
        <p:spPr bwMode="auto">
          <a:xfrm flipH="1" flipV="1">
            <a:off x="5765317" y="4160240"/>
            <a:ext cx="16196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21" name="Line 198"/>
          <p:cNvSpPr>
            <a:spLocks noChangeShapeType="1"/>
          </p:cNvSpPr>
          <p:nvPr/>
        </p:nvSpPr>
        <p:spPr bwMode="auto">
          <a:xfrm flipV="1">
            <a:off x="5678382" y="4160240"/>
            <a:ext cx="8693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22" name="Line 199"/>
          <p:cNvSpPr>
            <a:spLocks noChangeShapeType="1"/>
          </p:cNvSpPr>
          <p:nvPr/>
        </p:nvSpPr>
        <p:spPr bwMode="auto">
          <a:xfrm flipH="1" flipV="1">
            <a:off x="4904271" y="3016936"/>
            <a:ext cx="117902"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23" name="Freeform 200"/>
          <p:cNvSpPr>
            <a:spLocks/>
          </p:cNvSpPr>
          <p:nvPr/>
        </p:nvSpPr>
        <p:spPr bwMode="auto">
          <a:xfrm>
            <a:off x="3789556" y="2628697"/>
            <a:ext cx="170303" cy="603804"/>
          </a:xfrm>
          <a:custGeom>
            <a:avLst/>
            <a:gdLst>
              <a:gd name="T0" fmla="*/ 2147483647 w 98"/>
              <a:gd name="T1" fmla="*/ 0 h 308"/>
              <a:gd name="T2" fmla="*/ 0 w 98"/>
              <a:gd name="T3" fmla="*/ 2147483647 h 308"/>
              <a:gd name="T4" fmla="*/ 2147483647 w 98"/>
              <a:gd name="T5" fmla="*/ 2147483647 h 308"/>
              <a:gd name="T6" fmla="*/ 2147483647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24" name="Line 201"/>
          <p:cNvSpPr>
            <a:spLocks noChangeShapeType="1"/>
          </p:cNvSpPr>
          <p:nvPr/>
        </p:nvSpPr>
        <p:spPr bwMode="auto">
          <a:xfrm flipH="1">
            <a:off x="3789556" y="2683475"/>
            <a:ext cx="147676" cy="5490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25" name="Freeform 202"/>
          <p:cNvSpPr>
            <a:spLocks/>
          </p:cNvSpPr>
          <p:nvPr/>
        </p:nvSpPr>
        <p:spPr bwMode="auto">
          <a:xfrm>
            <a:off x="3712145" y="2989551"/>
            <a:ext cx="163158" cy="458510"/>
          </a:xfrm>
          <a:custGeom>
            <a:avLst/>
            <a:gdLst>
              <a:gd name="T0" fmla="*/ 0 w 94"/>
              <a:gd name="T1" fmla="*/ 2147483647 h 234"/>
              <a:gd name="T2" fmla="*/ 2147483647 w 94"/>
              <a:gd name="T3" fmla="*/ 0 h 234"/>
              <a:gd name="T4" fmla="*/ 2147483647 w 94"/>
              <a:gd name="T5" fmla="*/ 2147483647 h 234"/>
              <a:gd name="T6" fmla="*/ 0 w 94"/>
              <a:gd name="T7" fmla="*/ 2147483647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26" name="Line 203"/>
          <p:cNvSpPr>
            <a:spLocks noChangeShapeType="1"/>
          </p:cNvSpPr>
          <p:nvPr/>
        </p:nvSpPr>
        <p:spPr bwMode="auto">
          <a:xfrm flipV="1">
            <a:off x="3712145" y="3232502"/>
            <a:ext cx="77411" cy="2155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27" name="Freeform 204"/>
          <p:cNvSpPr>
            <a:spLocks/>
          </p:cNvSpPr>
          <p:nvPr/>
        </p:nvSpPr>
        <p:spPr bwMode="auto">
          <a:xfrm>
            <a:off x="4943572" y="3115790"/>
            <a:ext cx="163158" cy="207223"/>
          </a:xfrm>
          <a:custGeom>
            <a:avLst/>
            <a:gdLst>
              <a:gd name="T0" fmla="*/ 2147483647 w 94"/>
              <a:gd name="T1" fmla="*/ 2147483647 h 106"/>
              <a:gd name="T2" fmla="*/ 2147483647 w 94"/>
              <a:gd name="T3" fmla="*/ 2147483647 h 106"/>
              <a:gd name="T4" fmla="*/ 0 w 94"/>
              <a:gd name="T5" fmla="*/ 0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28" name="Freeform 205"/>
          <p:cNvSpPr>
            <a:spLocks/>
          </p:cNvSpPr>
          <p:nvPr/>
        </p:nvSpPr>
        <p:spPr bwMode="auto">
          <a:xfrm>
            <a:off x="5022174" y="3170567"/>
            <a:ext cx="161967"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29" name="Line 206"/>
          <p:cNvSpPr>
            <a:spLocks noChangeShapeType="1"/>
          </p:cNvSpPr>
          <p:nvPr/>
        </p:nvSpPr>
        <p:spPr bwMode="auto">
          <a:xfrm flipH="1" flipV="1">
            <a:off x="5022174" y="3170567"/>
            <a:ext cx="161967"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30" name="Freeform 207"/>
          <p:cNvSpPr>
            <a:spLocks/>
          </p:cNvSpPr>
          <p:nvPr/>
        </p:nvSpPr>
        <p:spPr bwMode="auto">
          <a:xfrm>
            <a:off x="5106730" y="3323007"/>
            <a:ext cx="161967" cy="242951"/>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31" name="Freeform 208"/>
          <p:cNvSpPr>
            <a:spLocks/>
          </p:cNvSpPr>
          <p:nvPr/>
        </p:nvSpPr>
        <p:spPr bwMode="auto">
          <a:xfrm>
            <a:off x="5184144" y="3413518"/>
            <a:ext cx="170304" cy="233423"/>
          </a:xfrm>
          <a:custGeom>
            <a:avLst/>
            <a:gdLst>
              <a:gd name="T0" fmla="*/ 2147483647 w 98"/>
              <a:gd name="T1" fmla="*/ 2147483647 h 119"/>
              <a:gd name="T2" fmla="*/ 0 w 98"/>
              <a:gd name="T3" fmla="*/ 0 h 119"/>
              <a:gd name="T4" fmla="*/ 2147483647 w 98"/>
              <a:gd name="T5" fmla="*/ 2147483647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32" name="Line 209"/>
          <p:cNvSpPr>
            <a:spLocks noChangeShapeType="1"/>
          </p:cNvSpPr>
          <p:nvPr/>
        </p:nvSpPr>
        <p:spPr bwMode="auto">
          <a:xfrm flipV="1">
            <a:off x="5842728" y="4187631"/>
            <a:ext cx="8455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33" name="Line 210"/>
          <p:cNvSpPr>
            <a:spLocks noChangeShapeType="1"/>
          </p:cNvSpPr>
          <p:nvPr/>
        </p:nvSpPr>
        <p:spPr bwMode="auto">
          <a:xfrm flipH="1" flipV="1">
            <a:off x="5184144" y="3413518"/>
            <a:ext cx="170304"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34" name="Line 211"/>
          <p:cNvSpPr>
            <a:spLocks noChangeShapeType="1"/>
          </p:cNvSpPr>
          <p:nvPr/>
        </p:nvSpPr>
        <p:spPr bwMode="auto">
          <a:xfrm>
            <a:off x="5106734" y="3323007"/>
            <a:ext cx="77410"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35" name="Freeform 212"/>
          <p:cNvSpPr>
            <a:spLocks/>
          </p:cNvSpPr>
          <p:nvPr/>
        </p:nvSpPr>
        <p:spPr bwMode="auto">
          <a:xfrm>
            <a:off x="5268701" y="3565960"/>
            <a:ext cx="163158" cy="206031"/>
          </a:xfrm>
          <a:custGeom>
            <a:avLst/>
            <a:gdLst>
              <a:gd name="T0" fmla="*/ 2147483647 w 94"/>
              <a:gd name="T1" fmla="*/ 2147483647 h 105"/>
              <a:gd name="T2" fmla="*/ 2147483647 w 94"/>
              <a:gd name="T3" fmla="*/ 2147483647 h 105"/>
              <a:gd name="T4" fmla="*/ 0 w 94"/>
              <a:gd name="T5" fmla="*/ 0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36" name="Freeform 213"/>
          <p:cNvSpPr>
            <a:spLocks/>
          </p:cNvSpPr>
          <p:nvPr/>
        </p:nvSpPr>
        <p:spPr bwMode="auto">
          <a:xfrm>
            <a:off x="5354448" y="3646941"/>
            <a:ext cx="163158" cy="179831"/>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37" name="Freeform 214"/>
          <p:cNvSpPr>
            <a:spLocks/>
          </p:cNvSpPr>
          <p:nvPr/>
        </p:nvSpPr>
        <p:spPr bwMode="auto">
          <a:xfrm>
            <a:off x="3379874" y="3881555"/>
            <a:ext cx="170303" cy="223896"/>
          </a:xfrm>
          <a:custGeom>
            <a:avLst/>
            <a:gdLst>
              <a:gd name="T0" fmla="*/ 2147483647 w 98"/>
              <a:gd name="T1" fmla="*/ 2147483647 h 114"/>
              <a:gd name="T2" fmla="*/ 2147483647 w 98"/>
              <a:gd name="T3" fmla="*/ 0 h 114"/>
              <a:gd name="T4" fmla="*/ 0 w 98"/>
              <a:gd name="T5" fmla="*/ 2147483647 h 114"/>
              <a:gd name="T6" fmla="*/ 2147483647 w 98"/>
              <a:gd name="T7" fmla="*/ 2147483647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38" name="Freeform 215"/>
          <p:cNvSpPr>
            <a:spLocks/>
          </p:cNvSpPr>
          <p:nvPr/>
        </p:nvSpPr>
        <p:spPr bwMode="auto">
          <a:xfrm>
            <a:off x="3465622" y="3656469"/>
            <a:ext cx="160776" cy="333462"/>
          </a:xfrm>
          <a:custGeom>
            <a:avLst/>
            <a:gdLst>
              <a:gd name="T0" fmla="*/ 2147483647 w 93"/>
              <a:gd name="T1" fmla="*/ 0 h 170"/>
              <a:gd name="T2" fmla="*/ 0 w 93"/>
              <a:gd name="T3" fmla="*/ 2147483647 h 170"/>
              <a:gd name="T4" fmla="*/ 2147483647 w 93"/>
              <a:gd name="T5" fmla="*/ 2147483647 h 170"/>
              <a:gd name="T6" fmla="*/ 2147483647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39" name="Line 216"/>
          <p:cNvSpPr>
            <a:spLocks noChangeShapeType="1"/>
          </p:cNvSpPr>
          <p:nvPr/>
        </p:nvSpPr>
        <p:spPr bwMode="auto">
          <a:xfrm flipH="1" flipV="1">
            <a:off x="4208765" y="2130881"/>
            <a:ext cx="142912" cy="2155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40" name="Line 217"/>
          <p:cNvSpPr>
            <a:spLocks noChangeShapeType="1"/>
          </p:cNvSpPr>
          <p:nvPr/>
        </p:nvSpPr>
        <p:spPr bwMode="auto">
          <a:xfrm flipH="1" flipV="1">
            <a:off x="5354448" y="3646941"/>
            <a:ext cx="163158" cy="1798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41" name="Line 218"/>
          <p:cNvSpPr>
            <a:spLocks noChangeShapeType="1"/>
          </p:cNvSpPr>
          <p:nvPr/>
        </p:nvSpPr>
        <p:spPr bwMode="auto">
          <a:xfrm>
            <a:off x="5268700" y="3565958"/>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42" name="Freeform 219"/>
          <p:cNvSpPr>
            <a:spLocks/>
          </p:cNvSpPr>
          <p:nvPr/>
        </p:nvSpPr>
        <p:spPr bwMode="auto">
          <a:xfrm>
            <a:off x="3959863" y="2322627"/>
            <a:ext cx="164349" cy="306070"/>
          </a:xfrm>
          <a:custGeom>
            <a:avLst/>
            <a:gdLst>
              <a:gd name="T0" fmla="*/ 2147483647 w 94"/>
              <a:gd name="T1" fmla="*/ 2147483647 h 156"/>
              <a:gd name="T2" fmla="*/ 2147483647 w 94"/>
              <a:gd name="T3" fmla="*/ 0 h 156"/>
              <a:gd name="T4" fmla="*/ 0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43" name="Freeform 220"/>
          <p:cNvSpPr>
            <a:spLocks/>
          </p:cNvSpPr>
          <p:nvPr/>
        </p:nvSpPr>
        <p:spPr bwMode="auto">
          <a:xfrm>
            <a:off x="4038461" y="2133266"/>
            <a:ext cx="161967" cy="297734"/>
          </a:xfrm>
          <a:custGeom>
            <a:avLst/>
            <a:gdLst>
              <a:gd name="T0" fmla="*/ 2147483647 w 93"/>
              <a:gd name="T1" fmla="*/ 0 h 152"/>
              <a:gd name="T2" fmla="*/ 0 w 93"/>
              <a:gd name="T3" fmla="*/ 2147483647 h 152"/>
              <a:gd name="T4" fmla="*/ 2147483647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44" name="Line 221"/>
          <p:cNvSpPr>
            <a:spLocks noChangeShapeType="1"/>
          </p:cNvSpPr>
          <p:nvPr/>
        </p:nvSpPr>
        <p:spPr bwMode="auto">
          <a:xfrm flipV="1">
            <a:off x="3379874" y="3989937"/>
            <a:ext cx="85747" cy="11552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45" name="Line 222"/>
          <p:cNvSpPr>
            <a:spLocks noChangeShapeType="1"/>
          </p:cNvSpPr>
          <p:nvPr/>
        </p:nvSpPr>
        <p:spPr bwMode="auto">
          <a:xfrm flipH="1">
            <a:off x="3465622" y="3656469"/>
            <a:ext cx="160776" cy="3334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46" name="Line 223"/>
          <p:cNvSpPr>
            <a:spLocks noChangeShapeType="1"/>
          </p:cNvSpPr>
          <p:nvPr/>
        </p:nvSpPr>
        <p:spPr bwMode="auto">
          <a:xfrm flipV="1">
            <a:off x="3959863" y="2431002"/>
            <a:ext cx="78602"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47" name="Line 224"/>
          <p:cNvSpPr>
            <a:spLocks noChangeShapeType="1"/>
          </p:cNvSpPr>
          <p:nvPr/>
        </p:nvSpPr>
        <p:spPr bwMode="auto">
          <a:xfrm flipH="1">
            <a:off x="4038461" y="2133266"/>
            <a:ext cx="161967" cy="2977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48" name="Freeform 225"/>
          <p:cNvSpPr>
            <a:spLocks/>
          </p:cNvSpPr>
          <p:nvPr/>
        </p:nvSpPr>
        <p:spPr bwMode="auto">
          <a:xfrm>
            <a:off x="3626398" y="3350398"/>
            <a:ext cx="163158" cy="306071"/>
          </a:xfrm>
          <a:custGeom>
            <a:avLst/>
            <a:gdLst>
              <a:gd name="T0" fmla="*/ 0 w 94"/>
              <a:gd name="T1" fmla="*/ 2147483647 h 156"/>
              <a:gd name="T2" fmla="*/ 2147483647 w 94"/>
              <a:gd name="T3" fmla="*/ 0 h 156"/>
              <a:gd name="T4" fmla="*/ 2147483647 w 94"/>
              <a:gd name="T5" fmla="*/ 2147483647 h 156"/>
              <a:gd name="T6" fmla="*/ 0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49" name="Freeform 226"/>
          <p:cNvSpPr>
            <a:spLocks/>
          </p:cNvSpPr>
          <p:nvPr/>
        </p:nvSpPr>
        <p:spPr bwMode="auto">
          <a:xfrm>
            <a:off x="3712145" y="2989551"/>
            <a:ext cx="163158" cy="458510"/>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50" name="Line 227"/>
          <p:cNvSpPr>
            <a:spLocks noChangeShapeType="1"/>
          </p:cNvSpPr>
          <p:nvPr/>
        </p:nvSpPr>
        <p:spPr bwMode="auto">
          <a:xfrm flipH="1">
            <a:off x="3937232" y="2628697"/>
            <a:ext cx="22627"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51" name="Freeform 228"/>
          <p:cNvSpPr>
            <a:spLocks/>
          </p:cNvSpPr>
          <p:nvPr/>
        </p:nvSpPr>
        <p:spPr bwMode="auto">
          <a:xfrm>
            <a:off x="5431855" y="3771989"/>
            <a:ext cx="161967" cy="109566"/>
          </a:xfrm>
          <a:custGeom>
            <a:avLst/>
            <a:gdLst>
              <a:gd name="T0" fmla="*/ 2147483647 w 93"/>
              <a:gd name="T1" fmla="*/ 2147483647 h 56"/>
              <a:gd name="T2" fmla="*/ 2147483647 w 93"/>
              <a:gd name="T3" fmla="*/ 2147483647 h 56"/>
              <a:gd name="T4" fmla="*/ 0 w 93"/>
              <a:gd name="T5" fmla="*/ 0 h 56"/>
              <a:gd name="T6" fmla="*/ 2147483647 w 93"/>
              <a:gd name="T7" fmla="*/ 2147483647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52" name="Freeform 229"/>
          <p:cNvSpPr>
            <a:spLocks/>
          </p:cNvSpPr>
          <p:nvPr/>
        </p:nvSpPr>
        <p:spPr bwMode="auto">
          <a:xfrm>
            <a:off x="5517603" y="3826778"/>
            <a:ext cx="160777" cy="378717"/>
          </a:xfrm>
          <a:custGeom>
            <a:avLst/>
            <a:gdLst>
              <a:gd name="T0" fmla="*/ 2147483647 w 93"/>
              <a:gd name="T1" fmla="*/ 2147483647 h 193"/>
              <a:gd name="T2" fmla="*/ 0 w 93"/>
              <a:gd name="T3" fmla="*/ 0 h 193"/>
              <a:gd name="T4" fmla="*/ 2147483647 w 93"/>
              <a:gd name="T5" fmla="*/ 2147483647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53" name="Freeform 230"/>
          <p:cNvSpPr>
            <a:spLocks/>
          </p:cNvSpPr>
          <p:nvPr/>
        </p:nvSpPr>
        <p:spPr bwMode="auto">
          <a:xfrm>
            <a:off x="5678383" y="4205490"/>
            <a:ext cx="16434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54" name="Line 231"/>
          <p:cNvSpPr>
            <a:spLocks noChangeShapeType="1"/>
          </p:cNvSpPr>
          <p:nvPr/>
        </p:nvSpPr>
        <p:spPr bwMode="auto">
          <a:xfrm>
            <a:off x="5678383" y="4205495"/>
            <a:ext cx="164349"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55" name="Freeform 232"/>
          <p:cNvSpPr>
            <a:spLocks/>
          </p:cNvSpPr>
          <p:nvPr/>
        </p:nvSpPr>
        <p:spPr bwMode="auto">
          <a:xfrm>
            <a:off x="5593822" y="3881555"/>
            <a:ext cx="171495" cy="396582"/>
          </a:xfrm>
          <a:custGeom>
            <a:avLst/>
            <a:gdLst>
              <a:gd name="T0" fmla="*/ 2147483647 w 99"/>
              <a:gd name="T1" fmla="*/ 2147483647 h 202"/>
              <a:gd name="T2" fmla="*/ 2147483647 w 99"/>
              <a:gd name="T3" fmla="*/ 2147483647 h 202"/>
              <a:gd name="T4" fmla="*/ 0 w 99"/>
              <a:gd name="T5" fmla="*/ 0 h 202"/>
              <a:gd name="T6" fmla="*/ 2147483647 w 99"/>
              <a:gd name="T7" fmla="*/ 21474836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56" name="Line 233"/>
          <p:cNvSpPr>
            <a:spLocks noChangeShapeType="1"/>
          </p:cNvSpPr>
          <p:nvPr/>
        </p:nvSpPr>
        <p:spPr bwMode="auto">
          <a:xfrm>
            <a:off x="5678380" y="4205495"/>
            <a:ext cx="2382"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57" name="Line 234"/>
          <p:cNvSpPr>
            <a:spLocks noChangeShapeType="1"/>
          </p:cNvSpPr>
          <p:nvPr/>
        </p:nvSpPr>
        <p:spPr bwMode="auto">
          <a:xfrm flipV="1">
            <a:off x="3626398" y="3448060"/>
            <a:ext cx="85747"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58" name="Line 235"/>
          <p:cNvSpPr>
            <a:spLocks noChangeShapeType="1"/>
          </p:cNvSpPr>
          <p:nvPr/>
        </p:nvSpPr>
        <p:spPr bwMode="auto">
          <a:xfrm flipH="1">
            <a:off x="3712145" y="2989551"/>
            <a:ext cx="163158" cy="4585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59" name="Line 236"/>
          <p:cNvSpPr>
            <a:spLocks noChangeShapeType="1"/>
          </p:cNvSpPr>
          <p:nvPr/>
        </p:nvSpPr>
        <p:spPr bwMode="auto">
          <a:xfrm flipH="1" flipV="1">
            <a:off x="5517603" y="3826778"/>
            <a:ext cx="160777" cy="3787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60" name="Line 237"/>
          <p:cNvSpPr>
            <a:spLocks noChangeShapeType="1"/>
          </p:cNvSpPr>
          <p:nvPr/>
        </p:nvSpPr>
        <p:spPr bwMode="auto">
          <a:xfrm>
            <a:off x="5439003" y="3771993"/>
            <a:ext cx="78602"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61" name="Line 238"/>
          <p:cNvSpPr>
            <a:spLocks noChangeShapeType="1"/>
          </p:cNvSpPr>
          <p:nvPr/>
        </p:nvSpPr>
        <p:spPr bwMode="auto">
          <a:xfrm>
            <a:off x="5678380" y="4205495"/>
            <a:ext cx="2382"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62" name="Line 239"/>
          <p:cNvSpPr>
            <a:spLocks noChangeShapeType="1"/>
          </p:cNvSpPr>
          <p:nvPr/>
        </p:nvSpPr>
        <p:spPr bwMode="auto">
          <a:xfrm>
            <a:off x="5602159" y="3889898"/>
            <a:ext cx="76220" cy="31559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63" name="Freeform 240"/>
          <p:cNvSpPr>
            <a:spLocks/>
          </p:cNvSpPr>
          <p:nvPr/>
        </p:nvSpPr>
        <p:spPr bwMode="auto">
          <a:xfrm>
            <a:off x="4859019" y="3080062"/>
            <a:ext cx="163158" cy="188168"/>
          </a:xfrm>
          <a:custGeom>
            <a:avLst/>
            <a:gdLst>
              <a:gd name="T0" fmla="*/ 2147483647 w 94"/>
              <a:gd name="T1" fmla="*/ 2147483647 h 96"/>
              <a:gd name="T2" fmla="*/ 2147483647 w 94"/>
              <a:gd name="T3" fmla="*/ 2147483647 h 96"/>
              <a:gd name="T4" fmla="*/ 0 w 94"/>
              <a:gd name="T5" fmla="*/ 0 h 96"/>
              <a:gd name="T6" fmla="*/ 2147483647 w 94"/>
              <a:gd name="T7" fmla="*/ 2147483647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64" name="Freeform 241"/>
          <p:cNvSpPr>
            <a:spLocks/>
          </p:cNvSpPr>
          <p:nvPr/>
        </p:nvSpPr>
        <p:spPr bwMode="auto">
          <a:xfrm>
            <a:off x="4943572" y="3115790"/>
            <a:ext cx="163158" cy="207223"/>
          </a:xfrm>
          <a:custGeom>
            <a:avLst/>
            <a:gdLst>
              <a:gd name="T0" fmla="*/ 2147483647 w 94"/>
              <a:gd name="T1" fmla="*/ 2147483647 h 106"/>
              <a:gd name="T2" fmla="*/ 0 w 94"/>
              <a:gd name="T3" fmla="*/ 0 h 106"/>
              <a:gd name="T4" fmla="*/ 2147483647 w 94"/>
              <a:gd name="T5" fmla="*/ 2147483647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65" name="Freeform 242"/>
          <p:cNvSpPr>
            <a:spLocks/>
          </p:cNvSpPr>
          <p:nvPr/>
        </p:nvSpPr>
        <p:spPr bwMode="auto">
          <a:xfrm>
            <a:off x="5765317" y="4232887"/>
            <a:ext cx="161967"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66" name="Line 243"/>
          <p:cNvSpPr>
            <a:spLocks noChangeShapeType="1"/>
          </p:cNvSpPr>
          <p:nvPr/>
        </p:nvSpPr>
        <p:spPr bwMode="auto">
          <a:xfrm flipH="1" flipV="1">
            <a:off x="4943572" y="3115790"/>
            <a:ext cx="163158" cy="2072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67" name="Line 244"/>
          <p:cNvSpPr>
            <a:spLocks noChangeShapeType="1"/>
          </p:cNvSpPr>
          <p:nvPr/>
        </p:nvSpPr>
        <p:spPr bwMode="auto">
          <a:xfrm flipV="1">
            <a:off x="5765317" y="4232887"/>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68" name="Freeform 245"/>
          <p:cNvSpPr>
            <a:spLocks/>
          </p:cNvSpPr>
          <p:nvPr/>
        </p:nvSpPr>
        <p:spPr bwMode="auto">
          <a:xfrm>
            <a:off x="3875307" y="2628697"/>
            <a:ext cx="163158" cy="360854"/>
          </a:xfrm>
          <a:custGeom>
            <a:avLst/>
            <a:gdLst>
              <a:gd name="T0" fmla="*/ 0 w 94"/>
              <a:gd name="T1" fmla="*/ 2147483647 h 184"/>
              <a:gd name="T2" fmla="*/ 2147483647 w 94"/>
              <a:gd name="T3" fmla="*/ 2147483647 h 184"/>
              <a:gd name="T4" fmla="*/ 2147483647 w 94"/>
              <a:gd name="T5" fmla="*/ 0 h 184"/>
              <a:gd name="T6" fmla="*/ 0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69" name="Freeform 246"/>
          <p:cNvSpPr>
            <a:spLocks/>
          </p:cNvSpPr>
          <p:nvPr/>
        </p:nvSpPr>
        <p:spPr bwMode="auto">
          <a:xfrm>
            <a:off x="3959863" y="2322627"/>
            <a:ext cx="164349" cy="406109"/>
          </a:xfrm>
          <a:custGeom>
            <a:avLst/>
            <a:gdLst>
              <a:gd name="T0" fmla="*/ 2147483647 w 94"/>
              <a:gd name="T1" fmla="*/ 2147483647 h 207"/>
              <a:gd name="T2" fmla="*/ 0 w 94"/>
              <a:gd name="T3" fmla="*/ 2147483647 h 207"/>
              <a:gd name="T4" fmla="*/ 2147483647 w 94"/>
              <a:gd name="T5" fmla="*/ 0 h 207"/>
              <a:gd name="T6" fmla="*/ 2147483647 w 94"/>
              <a:gd name="T7" fmla="*/ 2147483647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70" name="Line 247"/>
          <p:cNvSpPr>
            <a:spLocks noChangeShapeType="1"/>
          </p:cNvSpPr>
          <p:nvPr/>
        </p:nvSpPr>
        <p:spPr bwMode="auto">
          <a:xfrm flipH="1">
            <a:off x="3959863" y="2322627"/>
            <a:ext cx="164349" cy="30607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71" name="Freeform 248"/>
          <p:cNvSpPr>
            <a:spLocks/>
          </p:cNvSpPr>
          <p:nvPr/>
        </p:nvSpPr>
        <p:spPr bwMode="auto">
          <a:xfrm>
            <a:off x="3301276" y="4105451"/>
            <a:ext cx="164349" cy="200077"/>
          </a:xfrm>
          <a:custGeom>
            <a:avLst/>
            <a:gdLst>
              <a:gd name="T0" fmla="*/ 2147483647 w 94"/>
              <a:gd name="T1" fmla="*/ 0 h 102"/>
              <a:gd name="T2" fmla="*/ 2147483647 w 94"/>
              <a:gd name="T3" fmla="*/ 2147483647 h 102"/>
              <a:gd name="T4" fmla="*/ 0 w 94"/>
              <a:gd name="T5" fmla="*/ 2147483647 h 102"/>
              <a:gd name="T6" fmla="*/ 2147483647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72" name="Freeform 249"/>
          <p:cNvSpPr>
            <a:spLocks/>
          </p:cNvSpPr>
          <p:nvPr/>
        </p:nvSpPr>
        <p:spPr bwMode="auto">
          <a:xfrm>
            <a:off x="3379874" y="3881555"/>
            <a:ext cx="170303" cy="423973"/>
          </a:xfrm>
          <a:custGeom>
            <a:avLst/>
            <a:gdLst>
              <a:gd name="T0" fmla="*/ 2147483647 w 98"/>
              <a:gd name="T1" fmla="*/ 0 h 216"/>
              <a:gd name="T2" fmla="*/ 0 w 98"/>
              <a:gd name="T3" fmla="*/ 2147483647 h 216"/>
              <a:gd name="T4" fmla="*/ 2147483647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73" name="Freeform 250"/>
          <p:cNvSpPr>
            <a:spLocks/>
          </p:cNvSpPr>
          <p:nvPr/>
        </p:nvSpPr>
        <p:spPr bwMode="auto">
          <a:xfrm>
            <a:off x="5022174" y="3268224"/>
            <a:ext cx="161967" cy="208413"/>
          </a:xfrm>
          <a:custGeom>
            <a:avLst/>
            <a:gdLst>
              <a:gd name="T0" fmla="*/ 2147483647 w 93"/>
              <a:gd name="T1" fmla="*/ 2147483647 h 106"/>
              <a:gd name="T2" fmla="*/ 2147483647 w 93"/>
              <a:gd name="T3" fmla="*/ 2147483647 h 106"/>
              <a:gd name="T4" fmla="*/ 0 w 93"/>
              <a:gd name="T5" fmla="*/ 0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74" name="Freeform 251"/>
          <p:cNvSpPr>
            <a:spLocks/>
          </p:cNvSpPr>
          <p:nvPr/>
        </p:nvSpPr>
        <p:spPr bwMode="auto">
          <a:xfrm>
            <a:off x="5106730" y="3323007"/>
            <a:ext cx="161967"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75" name="Freeform 252"/>
          <p:cNvSpPr>
            <a:spLocks/>
          </p:cNvSpPr>
          <p:nvPr/>
        </p:nvSpPr>
        <p:spPr bwMode="auto">
          <a:xfrm>
            <a:off x="4124209" y="2133262"/>
            <a:ext cx="160777" cy="333462"/>
          </a:xfrm>
          <a:custGeom>
            <a:avLst/>
            <a:gdLst>
              <a:gd name="T0" fmla="*/ 0 w 93"/>
              <a:gd name="T1" fmla="*/ 2147483647 h 170"/>
              <a:gd name="T2" fmla="*/ 2147483647 w 93"/>
              <a:gd name="T3" fmla="*/ 2147483647 h 170"/>
              <a:gd name="T4" fmla="*/ 2147483647 w 93"/>
              <a:gd name="T5" fmla="*/ 0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76" name="Line 253"/>
          <p:cNvSpPr>
            <a:spLocks noChangeShapeType="1"/>
          </p:cNvSpPr>
          <p:nvPr/>
        </p:nvSpPr>
        <p:spPr bwMode="auto">
          <a:xfrm flipV="1">
            <a:off x="3301276" y="4105451"/>
            <a:ext cx="78602" cy="1726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77" name="Line 254"/>
          <p:cNvSpPr>
            <a:spLocks noChangeShapeType="1"/>
          </p:cNvSpPr>
          <p:nvPr/>
        </p:nvSpPr>
        <p:spPr bwMode="auto">
          <a:xfrm flipH="1">
            <a:off x="3379874" y="3881555"/>
            <a:ext cx="170303" cy="2238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78" name="Freeform 255"/>
          <p:cNvSpPr>
            <a:spLocks/>
          </p:cNvSpPr>
          <p:nvPr/>
        </p:nvSpPr>
        <p:spPr bwMode="auto">
          <a:xfrm>
            <a:off x="3550178" y="3656474"/>
            <a:ext cx="161967" cy="225086"/>
          </a:xfrm>
          <a:custGeom>
            <a:avLst/>
            <a:gdLst>
              <a:gd name="T0" fmla="*/ 2147483647 w 93"/>
              <a:gd name="T1" fmla="*/ 0 h 115"/>
              <a:gd name="T2" fmla="*/ 2147483647 w 93"/>
              <a:gd name="T3" fmla="*/ 0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79" name="Freeform 256"/>
          <p:cNvSpPr>
            <a:spLocks/>
          </p:cNvSpPr>
          <p:nvPr/>
        </p:nvSpPr>
        <p:spPr bwMode="auto">
          <a:xfrm>
            <a:off x="3626398" y="3350398"/>
            <a:ext cx="163158" cy="306071"/>
          </a:xfrm>
          <a:custGeom>
            <a:avLst/>
            <a:gdLst>
              <a:gd name="T0" fmla="*/ 2147483647 w 94"/>
              <a:gd name="T1" fmla="*/ 0 h 156"/>
              <a:gd name="T2" fmla="*/ 0 w 94"/>
              <a:gd name="T3" fmla="*/ 2147483647 h 156"/>
              <a:gd name="T4" fmla="*/ 2147483647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80" name="Line 257"/>
          <p:cNvSpPr>
            <a:spLocks noChangeShapeType="1"/>
          </p:cNvSpPr>
          <p:nvPr/>
        </p:nvSpPr>
        <p:spPr bwMode="auto">
          <a:xfrm flipH="1" flipV="1">
            <a:off x="5106730" y="3323007"/>
            <a:ext cx="161967"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81" name="Line 258"/>
          <p:cNvSpPr>
            <a:spLocks noChangeShapeType="1"/>
          </p:cNvSpPr>
          <p:nvPr/>
        </p:nvSpPr>
        <p:spPr bwMode="auto">
          <a:xfrm>
            <a:off x="5022177" y="3268230"/>
            <a:ext cx="84557"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82" name="Line 259"/>
          <p:cNvSpPr>
            <a:spLocks noChangeShapeType="1"/>
          </p:cNvSpPr>
          <p:nvPr/>
        </p:nvSpPr>
        <p:spPr bwMode="auto">
          <a:xfrm flipH="1" flipV="1">
            <a:off x="4200432" y="2133264"/>
            <a:ext cx="22628" cy="2643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83" name="Line 260"/>
          <p:cNvSpPr>
            <a:spLocks noChangeShapeType="1"/>
          </p:cNvSpPr>
          <p:nvPr/>
        </p:nvSpPr>
        <p:spPr bwMode="auto">
          <a:xfrm flipV="1">
            <a:off x="3550180" y="3656474"/>
            <a:ext cx="76220"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84" name="Line 261"/>
          <p:cNvSpPr>
            <a:spLocks noChangeShapeType="1"/>
          </p:cNvSpPr>
          <p:nvPr/>
        </p:nvSpPr>
        <p:spPr bwMode="auto">
          <a:xfrm flipH="1">
            <a:off x="3626398" y="3350398"/>
            <a:ext cx="163158" cy="3060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85" name="Freeform 262"/>
          <p:cNvSpPr>
            <a:spLocks/>
          </p:cNvSpPr>
          <p:nvPr/>
        </p:nvSpPr>
        <p:spPr bwMode="auto">
          <a:xfrm>
            <a:off x="5184144" y="3476637"/>
            <a:ext cx="170304" cy="242951"/>
          </a:xfrm>
          <a:custGeom>
            <a:avLst/>
            <a:gdLst>
              <a:gd name="T0" fmla="*/ 2147483647 w 98"/>
              <a:gd name="T1" fmla="*/ 2147483647 h 124"/>
              <a:gd name="T2" fmla="*/ 2147483647 w 98"/>
              <a:gd name="T3" fmla="*/ 2147483647 h 124"/>
              <a:gd name="T4" fmla="*/ 0 w 98"/>
              <a:gd name="T5" fmla="*/ 0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86" name="Freeform 263"/>
          <p:cNvSpPr>
            <a:spLocks/>
          </p:cNvSpPr>
          <p:nvPr/>
        </p:nvSpPr>
        <p:spPr bwMode="auto">
          <a:xfrm>
            <a:off x="5268701" y="3565960"/>
            <a:ext cx="163158" cy="206031"/>
          </a:xfrm>
          <a:custGeom>
            <a:avLst/>
            <a:gdLst>
              <a:gd name="T0" fmla="*/ 2147483647 w 94"/>
              <a:gd name="T1" fmla="*/ 2147483647 h 105"/>
              <a:gd name="T2" fmla="*/ 0 w 94"/>
              <a:gd name="T3" fmla="*/ 0 h 105"/>
              <a:gd name="T4" fmla="*/ 2147483647 w 94"/>
              <a:gd name="T5" fmla="*/ 2147483647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87" name="Line 264"/>
          <p:cNvSpPr>
            <a:spLocks noChangeShapeType="1"/>
          </p:cNvSpPr>
          <p:nvPr/>
        </p:nvSpPr>
        <p:spPr bwMode="auto">
          <a:xfrm flipH="1" flipV="1">
            <a:off x="5268701" y="3565960"/>
            <a:ext cx="163158" cy="2060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88" name="Line 265"/>
          <p:cNvSpPr>
            <a:spLocks noChangeShapeType="1"/>
          </p:cNvSpPr>
          <p:nvPr/>
        </p:nvSpPr>
        <p:spPr bwMode="auto">
          <a:xfrm>
            <a:off x="5184142" y="3476641"/>
            <a:ext cx="84557" cy="893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89" name="Freeform 266"/>
          <p:cNvSpPr>
            <a:spLocks/>
          </p:cNvSpPr>
          <p:nvPr/>
        </p:nvSpPr>
        <p:spPr bwMode="auto">
          <a:xfrm>
            <a:off x="5354448" y="3719589"/>
            <a:ext cx="163158" cy="179832"/>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90" name="Freeform 267"/>
          <p:cNvSpPr>
            <a:spLocks/>
          </p:cNvSpPr>
          <p:nvPr/>
        </p:nvSpPr>
        <p:spPr bwMode="auto">
          <a:xfrm>
            <a:off x="5431855" y="3771994"/>
            <a:ext cx="161967" cy="127430"/>
          </a:xfrm>
          <a:custGeom>
            <a:avLst/>
            <a:gdLst>
              <a:gd name="T0" fmla="*/ 2147483647 w 93"/>
              <a:gd name="T1" fmla="*/ 2147483647 h 65"/>
              <a:gd name="T2" fmla="*/ 0 w 93"/>
              <a:gd name="T3" fmla="*/ 0 h 65"/>
              <a:gd name="T4" fmla="*/ 2147483647 w 93"/>
              <a:gd name="T5" fmla="*/ 2147483647 h 65"/>
              <a:gd name="T6" fmla="*/ 2147483647 w 93"/>
              <a:gd name="T7" fmla="*/ 2147483647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91" name="Line 268"/>
          <p:cNvSpPr>
            <a:spLocks noChangeShapeType="1"/>
          </p:cNvSpPr>
          <p:nvPr/>
        </p:nvSpPr>
        <p:spPr bwMode="auto">
          <a:xfrm>
            <a:off x="5431858" y="3771995"/>
            <a:ext cx="714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92" name="Freeform 269"/>
          <p:cNvSpPr>
            <a:spLocks/>
          </p:cNvSpPr>
          <p:nvPr/>
        </p:nvSpPr>
        <p:spPr bwMode="auto">
          <a:xfrm>
            <a:off x="3789556" y="2989545"/>
            <a:ext cx="170303" cy="360853"/>
          </a:xfrm>
          <a:custGeom>
            <a:avLst/>
            <a:gdLst>
              <a:gd name="T0" fmla="*/ 0 w 98"/>
              <a:gd name="T1" fmla="*/ 2147483647 h 184"/>
              <a:gd name="T2" fmla="*/ 2147483647 w 98"/>
              <a:gd name="T3" fmla="*/ 2147483647 h 184"/>
              <a:gd name="T4" fmla="*/ 2147483647 w 98"/>
              <a:gd name="T5" fmla="*/ 0 h 184"/>
              <a:gd name="T6" fmla="*/ 0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93" name="Freeform 270"/>
          <p:cNvSpPr>
            <a:spLocks/>
          </p:cNvSpPr>
          <p:nvPr/>
        </p:nvSpPr>
        <p:spPr bwMode="auto">
          <a:xfrm>
            <a:off x="3875307" y="2728730"/>
            <a:ext cx="163158" cy="423973"/>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94" name="Line 271"/>
          <p:cNvSpPr>
            <a:spLocks noChangeShapeType="1"/>
          </p:cNvSpPr>
          <p:nvPr/>
        </p:nvSpPr>
        <p:spPr bwMode="auto">
          <a:xfrm flipH="1" flipV="1">
            <a:off x="5431855" y="3771989"/>
            <a:ext cx="161967"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95" name="Line 272"/>
          <p:cNvSpPr>
            <a:spLocks noChangeShapeType="1"/>
          </p:cNvSpPr>
          <p:nvPr/>
        </p:nvSpPr>
        <p:spPr bwMode="auto">
          <a:xfrm>
            <a:off x="5354446" y="3719588"/>
            <a:ext cx="77410"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96" name="Line 273"/>
          <p:cNvSpPr>
            <a:spLocks noChangeShapeType="1"/>
          </p:cNvSpPr>
          <p:nvPr/>
        </p:nvSpPr>
        <p:spPr bwMode="auto">
          <a:xfrm flipH="1">
            <a:off x="3875307" y="2728736"/>
            <a:ext cx="163158" cy="2608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97" name="Freeform 274"/>
          <p:cNvSpPr>
            <a:spLocks/>
          </p:cNvSpPr>
          <p:nvPr/>
        </p:nvSpPr>
        <p:spPr bwMode="auto">
          <a:xfrm>
            <a:off x="5593822" y="3881561"/>
            <a:ext cx="171495" cy="441837"/>
          </a:xfrm>
          <a:custGeom>
            <a:avLst/>
            <a:gdLst>
              <a:gd name="T0" fmla="*/ 2147483647 w 99"/>
              <a:gd name="T1" fmla="*/ 2147483647 h 225"/>
              <a:gd name="T2" fmla="*/ 0 w 99"/>
              <a:gd name="T3" fmla="*/ 0 h 225"/>
              <a:gd name="T4" fmla="*/ 2147483647 w 99"/>
              <a:gd name="T5" fmla="*/ 2147483647 h 225"/>
              <a:gd name="T6" fmla="*/ 2147483647 w 99"/>
              <a:gd name="T7" fmla="*/ 2147483647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898" name="Line 275"/>
          <p:cNvSpPr>
            <a:spLocks noChangeShapeType="1"/>
          </p:cNvSpPr>
          <p:nvPr/>
        </p:nvSpPr>
        <p:spPr bwMode="auto">
          <a:xfrm>
            <a:off x="5593826" y="3881557"/>
            <a:ext cx="8337"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99" name="Freeform 276"/>
          <p:cNvSpPr>
            <a:spLocks/>
          </p:cNvSpPr>
          <p:nvPr/>
        </p:nvSpPr>
        <p:spPr bwMode="auto">
          <a:xfrm>
            <a:off x="5678383" y="4278137"/>
            <a:ext cx="164349" cy="70265"/>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00" name="Freeform 277"/>
          <p:cNvSpPr>
            <a:spLocks/>
          </p:cNvSpPr>
          <p:nvPr/>
        </p:nvSpPr>
        <p:spPr bwMode="auto">
          <a:xfrm>
            <a:off x="5765317" y="4278137"/>
            <a:ext cx="161967" cy="70265"/>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01" name="Freeform 278"/>
          <p:cNvSpPr>
            <a:spLocks/>
          </p:cNvSpPr>
          <p:nvPr/>
        </p:nvSpPr>
        <p:spPr bwMode="auto">
          <a:xfrm>
            <a:off x="3216716" y="4278137"/>
            <a:ext cx="163158" cy="70265"/>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02" name="Freeform 279"/>
          <p:cNvSpPr>
            <a:spLocks/>
          </p:cNvSpPr>
          <p:nvPr/>
        </p:nvSpPr>
        <p:spPr bwMode="auto">
          <a:xfrm>
            <a:off x="3301276" y="4278137"/>
            <a:ext cx="164349"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03" name="Freeform 280"/>
          <p:cNvSpPr>
            <a:spLocks/>
          </p:cNvSpPr>
          <p:nvPr/>
        </p:nvSpPr>
        <p:spPr bwMode="auto">
          <a:xfrm>
            <a:off x="3465622" y="3881555"/>
            <a:ext cx="160776" cy="423973"/>
          </a:xfrm>
          <a:custGeom>
            <a:avLst/>
            <a:gdLst>
              <a:gd name="T0" fmla="*/ 2147483647 w 93"/>
              <a:gd name="T1" fmla="*/ 0 h 216"/>
              <a:gd name="T2" fmla="*/ 2147483647 w 93"/>
              <a:gd name="T3" fmla="*/ 2147483647 h 216"/>
              <a:gd name="T4" fmla="*/ 0 w 93"/>
              <a:gd name="T5" fmla="*/ 2147483647 h 216"/>
              <a:gd name="T6" fmla="*/ 2147483647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04" name="Freeform 281"/>
          <p:cNvSpPr>
            <a:spLocks/>
          </p:cNvSpPr>
          <p:nvPr/>
        </p:nvSpPr>
        <p:spPr bwMode="auto">
          <a:xfrm>
            <a:off x="3550178" y="3656473"/>
            <a:ext cx="161967" cy="340607"/>
          </a:xfrm>
          <a:custGeom>
            <a:avLst/>
            <a:gdLst>
              <a:gd name="T0" fmla="*/ 2147483647 w 93"/>
              <a:gd name="T1" fmla="*/ 0 h 174"/>
              <a:gd name="T2" fmla="*/ 0 w 93"/>
              <a:gd name="T3" fmla="*/ 2147483647 h 174"/>
              <a:gd name="T4" fmla="*/ 2147483647 w 93"/>
              <a:gd name="T5" fmla="*/ 2147483647 h 174"/>
              <a:gd name="T6" fmla="*/ 2147483647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05" name="Freeform 282"/>
          <p:cNvSpPr>
            <a:spLocks/>
          </p:cNvSpPr>
          <p:nvPr/>
        </p:nvSpPr>
        <p:spPr bwMode="auto">
          <a:xfrm>
            <a:off x="5517603" y="3881561"/>
            <a:ext cx="160777" cy="441837"/>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06" name="Freeform 283"/>
          <p:cNvSpPr>
            <a:spLocks/>
          </p:cNvSpPr>
          <p:nvPr/>
        </p:nvSpPr>
        <p:spPr bwMode="auto">
          <a:xfrm>
            <a:off x="4038461" y="2322621"/>
            <a:ext cx="161967" cy="441837"/>
          </a:xfrm>
          <a:custGeom>
            <a:avLst/>
            <a:gdLst>
              <a:gd name="T0" fmla="*/ 0 w 93"/>
              <a:gd name="T1" fmla="*/ 2147483647 h 225"/>
              <a:gd name="T2" fmla="*/ 2147483647 w 93"/>
              <a:gd name="T3" fmla="*/ 2147483647 h 225"/>
              <a:gd name="T4" fmla="*/ 2147483647 w 93"/>
              <a:gd name="T5" fmla="*/ 0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07" name="Freeform 284"/>
          <p:cNvSpPr>
            <a:spLocks/>
          </p:cNvSpPr>
          <p:nvPr/>
        </p:nvSpPr>
        <p:spPr bwMode="auto">
          <a:xfrm>
            <a:off x="4124209" y="2322621"/>
            <a:ext cx="160777" cy="441837"/>
          </a:xfrm>
          <a:custGeom>
            <a:avLst/>
            <a:gdLst>
              <a:gd name="T0" fmla="*/ 2147483647 w 93"/>
              <a:gd name="T1" fmla="*/ 2147483647 h 225"/>
              <a:gd name="T2" fmla="*/ 0 w 93"/>
              <a:gd name="T3" fmla="*/ 0 h 225"/>
              <a:gd name="T4" fmla="*/ 2147483647 w 93"/>
              <a:gd name="T5" fmla="*/ 2147483647 h 225"/>
              <a:gd name="T6" fmla="*/ 2147483647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08" name="Freeform 285"/>
          <p:cNvSpPr>
            <a:spLocks/>
          </p:cNvSpPr>
          <p:nvPr/>
        </p:nvSpPr>
        <p:spPr bwMode="auto">
          <a:xfrm>
            <a:off x="4773269" y="3080062"/>
            <a:ext cx="170303" cy="215559"/>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09" name="Freeform 286"/>
          <p:cNvSpPr>
            <a:spLocks/>
          </p:cNvSpPr>
          <p:nvPr/>
        </p:nvSpPr>
        <p:spPr bwMode="auto">
          <a:xfrm>
            <a:off x="4859019" y="3080062"/>
            <a:ext cx="163158" cy="215559"/>
          </a:xfrm>
          <a:custGeom>
            <a:avLst/>
            <a:gdLst>
              <a:gd name="T0" fmla="*/ 2147483647 w 94"/>
              <a:gd name="T1" fmla="*/ 2147483647 h 110"/>
              <a:gd name="T2" fmla="*/ 0 w 94"/>
              <a:gd name="T3" fmla="*/ 0 h 110"/>
              <a:gd name="T4" fmla="*/ 2147483647 w 94"/>
              <a:gd name="T5" fmla="*/ 2147483647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10" name="Line 287"/>
          <p:cNvSpPr>
            <a:spLocks noChangeShapeType="1"/>
          </p:cNvSpPr>
          <p:nvPr/>
        </p:nvSpPr>
        <p:spPr bwMode="auto">
          <a:xfrm flipH="1" flipV="1">
            <a:off x="5593822" y="3881555"/>
            <a:ext cx="171495" cy="3965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11" name="Line 288"/>
          <p:cNvSpPr>
            <a:spLocks noChangeShapeType="1"/>
          </p:cNvSpPr>
          <p:nvPr/>
        </p:nvSpPr>
        <p:spPr bwMode="auto">
          <a:xfrm flipH="1" flipV="1">
            <a:off x="5765317" y="4278137"/>
            <a:ext cx="161967"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12" name="Line 289"/>
          <p:cNvSpPr>
            <a:spLocks noChangeShapeType="1"/>
          </p:cNvSpPr>
          <p:nvPr/>
        </p:nvSpPr>
        <p:spPr bwMode="auto">
          <a:xfrm flipV="1">
            <a:off x="5678382" y="4278143"/>
            <a:ext cx="8693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13" name="Line 290"/>
          <p:cNvSpPr>
            <a:spLocks noChangeShapeType="1"/>
          </p:cNvSpPr>
          <p:nvPr/>
        </p:nvSpPr>
        <p:spPr bwMode="auto">
          <a:xfrm flipH="1" flipV="1">
            <a:off x="3301276" y="4278137"/>
            <a:ext cx="16434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14" name="Line 291"/>
          <p:cNvSpPr>
            <a:spLocks noChangeShapeType="1"/>
          </p:cNvSpPr>
          <p:nvPr/>
        </p:nvSpPr>
        <p:spPr bwMode="auto">
          <a:xfrm flipV="1">
            <a:off x="3216719" y="4278143"/>
            <a:ext cx="8455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15" name="Line 292"/>
          <p:cNvSpPr>
            <a:spLocks noChangeShapeType="1"/>
          </p:cNvSpPr>
          <p:nvPr/>
        </p:nvSpPr>
        <p:spPr bwMode="auto">
          <a:xfrm flipV="1">
            <a:off x="3465622" y="3881555"/>
            <a:ext cx="84556" cy="4239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16" name="Line 293"/>
          <p:cNvSpPr>
            <a:spLocks noChangeShapeType="1"/>
          </p:cNvSpPr>
          <p:nvPr/>
        </p:nvSpPr>
        <p:spPr bwMode="auto">
          <a:xfrm flipH="1">
            <a:off x="3550178" y="3656474"/>
            <a:ext cx="161967"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17" name="Line 294"/>
          <p:cNvSpPr>
            <a:spLocks noChangeShapeType="1"/>
          </p:cNvSpPr>
          <p:nvPr/>
        </p:nvSpPr>
        <p:spPr bwMode="auto">
          <a:xfrm flipV="1">
            <a:off x="5517602" y="3881561"/>
            <a:ext cx="76220"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18" name="Line 295"/>
          <p:cNvSpPr>
            <a:spLocks noChangeShapeType="1"/>
          </p:cNvSpPr>
          <p:nvPr/>
        </p:nvSpPr>
        <p:spPr bwMode="auto">
          <a:xfrm flipH="1" flipV="1">
            <a:off x="4124208" y="2322626"/>
            <a:ext cx="96466" cy="9289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19" name="Line 296"/>
          <p:cNvSpPr>
            <a:spLocks noChangeShapeType="1"/>
          </p:cNvSpPr>
          <p:nvPr/>
        </p:nvSpPr>
        <p:spPr bwMode="auto">
          <a:xfrm flipV="1">
            <a:off x="4038461" y="2360737"/>
            <a:ext cx="119094" cy="36799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20" name="Freeform 297"/>
          <p:cNvSpPr>
            <a:spLocks/>
          </p:cNvSpPr>
          <p:nvPr/>
        </p:nvSpPr>
        <p:spPr bwMode="auto">
          <a:xfrm>
            <a:off x="3712145" y="3350398"/>
            <a:ext cx="163158" cy="306071"/>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21" name="Freeform 298"/>
          <p:cNvSpPr>
            <a:spLocks/>
          </p:cNvSpPr>
          <p:nvPr/>
        </p:nvSpPr>
        <p:spPr bwMode="auto">
          <a:xfrm>
            <a:off x="3789556" y="3152709"/>
            <a:ext cx="170303" cy="351326"/>
          </a:xfrm>
          <a:custGeom>
            <a:avLst/>
            <a:gdLst>
              <a:gd name="T0" fmla="*/ 2147483647 w 98"/>
              <a:gd name="T1" fmla="*/ 0 h 179"/>
              <a:gd name="T2" fmla="*/ 0 w 98"/>
              <a:gd name="T3" fmla="*/ 2147483647 h 179"/>
              <a:gd name="T4" fmla="*/ 2147483647 w 98"/>
              <a:gd name="T5" fmla="*/ 2147483647 h 179"/>
              <a:gd name="T6" fmla="*/ 2147483647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22" name="Line 299"/>
          <p:cNvSpPr>
            <a:spLocks noChangeShapeType="1"/>
          </p:cNvSpPr>
          <p:nvPr/>
        </p:nvSpPr>
        <p:spPr bwMode="auto">
          <a:xfrm flipH="1">
            <a:off x="3789556" y="3152709"/>
            <a:ext cx="170303"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23" name="Freeform 300"/>
          <p:cNvSpPr>
            <a:spLocks/>
          </p:cNvSpPr>
          <p:nvPr/>
        </p:nvSpPr>
        <p:spPr bwMode="auto">
          <a:xfrm>
            <a:off x="4943572" y="3268224"/>
            <a:ext cx="163158" cy="208413"/>
          </a:xfrm>
          <a:custGeom>
            <a:avLst/>
            <a:gdLst>
              <a:gd name="T0" fmla="*/ 2147483647 w 94"/>
              <a:gd name="T1" fmla="*/ 0 h 106"/>
              <a:gd name="T2" fmla="*/ 2147483647 w 94"/>
              <a:gd name="T3" fmla="*/ 2147483647 h 106"/>
              <a:gd name="T4" fmla="*/ 0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24" name="Freeform 301"/>
          <p:cNvSpPr>
            <a:spLocks/>
          </p:cNvSpPr>
          <p:nvPr/>
        </p:nvSpPr>
        <p:spPr bwMode="auto">
          <a:xfrm>
            <a:off x="5022174" y="3268224"/>
            <a:ext cx="161967" cy="208413"/>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25" name="Line 302"/>
          <p:cNvSpPr>
            <a:spLocks noChangeShapeType="1"/>
          </p:cNvSpPr>
          <p:nvPr/>
        </p:nvSpPr>
        <p:spPr bwMode="auto">
          <a:xfrm flipV="1">
            <a:off x="4943575" y="3268224"/>
            <a:ext cx="78602"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26" name="Line 303"/>
          <p:cNvSpPr>
            <a:spLocks noChangeShapeType="1"/>
          </p:cNvSpPr>
          <p:nvPr/>
        </p:nvSpPr>
        <p:spPr bwMode="auto">
          <a:xfrm flipH="1" flipV="1">
            <a:off x="4349298" y="2340491"/>
            <a:ext cx="142912"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27" name="Line 304"/>
          <p:cNvSpPr>
            <a:spLocks noChangeShapeType="1"/>
          </p:cNvSpPr>
          <p:nvPr/>
        </p:nvSpPr>
        <p:spPr bwMode="auto">
          <a:xfrm flipV="1">
            <a:off x="4200428" y="2422660"/>
            <a:ext cx="20246" cy="3417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28" name="Freeform 305"/>
          <p:cNvSpPr>
            <a:spLocks/>
          </p:cNvSpPr>
          <p:nvPr/>
        </p:nvSpPr>
        <p:spPr bwMode="auto">
          <a:xfrm>
            <a:off x="3379874" y="4305534"/>
            <a:ext cx="170303" cy="70266"/>
          </a:xfrm>
          <a:custGeom>
            <a:avLst/>
            <a:gdLst>
              <a:gd name="T0" fmla="*/ 2147483647 w 98"/>
              <a:gd name="T1" fmla="*/ 0 h 36"/>
              <a:gd name="T2" fmla="*/ 2147483647 w 98"/>
              <a:gd name="T3" fmla="*/ 2147483647 h 36"/>
              <a:gd name="T4" fmla="*/ 0 w 98"/>
              <a:gd name="T5" fmla="*/ 2147483647 h 36"/>
              <a:gd name="T6" fmla="*/ 2147483647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29" name="Freeform 306"/>
          <p:cNvSpPr>
            <a:spLocks/>
          </p:cNvSpPr>
          <p:nvPr/>
        </p:nvSpPr>
        <p:spPr bwMode="auto">
          <a:xfrm>
            <a:off x="3465622" y="3997082"/>
            <a:ext cx="160776" cy="378717"/>
          </a:xfrm>
          <a:custGeom>
            <a:avLst/>
            <a:gdLst>
              <a:gd name="T0" fmla="*/ 2147483647 w 93"/>
              <a:gd name="T1" fmla="*/ 0 h 193"/>
              <a:gd name="T2" fmla="*/ 0 w 93"/>
              <a:gd name="T3" fmla="*/ 2147483647 h 193"/>
              <a:gd name="T4" fmla="*/ 2147483647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30" name="Freeform 307"/>
          <p:cNvSpPr>
            <a:spLocks/>
          </p:cNvSpPr>
          <p:nvPr/>
        </p:nvSpPr>
        <p:spPr bwMode="auto">
          <a:xfrm>
            <a:off x="3959863" y="2728730"/>
            <a:ext cx="164349" cy="423973"/>
          </a:xfrm>
          <a:custGeom>
            <a:avLst/>
            <a:gdLst>
              <a:gd name="T0" fmla="*/ 0 w 94"/>
              <a:gd name="T1" fmla="*/ 2147483647 h 216"/>
              <a:gd name="T2" fmla="*/ 2147483647 w 94"/>
              <a:gd name="T3" fmla="*/ 2147483647 h 216"/>
              <a:gd name="T4" fmla="*/ 2147483647 w 94"/>
              <a:gd name="T5" fmla="*/ 0 h 216"/>
              <a:gd name="T6" fmla="*/ 0 w 94"/>
              <a:gd name="T7" fmla="*/ 2147483647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31" name="Freeform 308"/>
          <p:cNvSpPr>
            <a:spLocks/>
          </p:cNvSpPr>
          <p:nvPr/>
        </p:nvSpPr>
        <p:spPr bwMode="auto">
          <a:xfrm>
            <a:off x="4038461" y="2728730"/>
            <a:ext cx="161967" cy="396582"/>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32" name="Line 309"/>
          <p:cNvSpPr>
            <a:spLocks noChangeShapeType="1"/>
          </p:cNvSpPr>
          <p:nvPr/>
        </p:nvSpPr>
        <p:spPr bwMode="auto">
          <a:xfrm flipH="1">
            <a:off x="5842728" y="4305528"/>
            <a:ext cx="84556" cy="428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33" name="Line 310"/>
          <p:cNvSpPr>
            <a:spLocks noChangeShapeType="1"/>
          </p:cNvSpPr>
          <p:nvPr/>
        </p:nvSpPr>
        <p:spPr bwMode="auto">
          <a:xfrm flipV="1">
            <a:off x="3379874" y="4305528"/>
            <a:ext cx="85747" cy="428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34" name="Freeform 311"/>
          <p:cNvSpPr>
            <a:spLocks/>
          </p:cNvSpPr>
          <p:nvPr/>
        </p:nvSpPr>
        <p:spPr bwMode="auto">
          <a:xfrm>
            <a:off x="5106730" y="3476637"/>
            <a:ext cx="161967" cy="161967"/>
          </a:xfrm>
          <a:custGeom>
            <a:avLst/>
            <a:gdLst>
              <a:gd name="T0" fmla="*/ 2147483647 w 93"/>
              <a:gd name="T1" fmla="*/ 0 h 83"/>
              <a:gd name="T2" fmla="*/ 2147483647 w 93"/>
              <a:gd name="T3" fmla="*/ 2147483647 h 83"/>
              <a:gd name="T4" fmla="*/ 0 w 93"/>
              <a:gd name="T5" fmla="*/ 0 h 83"/>
              <a:gd name="T6" fmla="*/ 2147483647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35" name="Freeform 312"/>
          <p:cNvSpPr>
            <a:spLocks/>
          </p:cNvSpPr>
          <p:nvPr/>
        </p:nvSpPr>
        <p:spPr bwMode="auto">
          <a:xfrm>
            <a:off x="5184144" y="3476637"/>
            <a:ext cx="170304" cy="242951"/>
          </a:xfrm>
          <a:custGeom>
            <a:avLst/>
            <a:gdLst>
              <a:gd name="T0" fmla="*/ 2147483647 w 98"/>
              <a:gd name="T1" fmla="*/ 2147483647 h 124"/>
              <a:gd name="T2" fmla="*/ 0 w 98"/>
              <a:gd name="T3" fmla="*/ 0 h 124"/>
              <a:gd name="T4" fmla="*/ 2147483647 w 98"/>
              <a:gd name="T5" fmla="*/ 2147483647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36" name="Line 313"/>
          <p:cNvSpPr>
            <a:spLocks noChangeShapeType="1"/>
          </p:cNvSpPr>
          <p:nvPr/>
        </p:nvSpPr>
        <p:spPr bwMode="auto">
          <a:xfrm flipV="1">
            <a:off x="3959863" y="2728730"/>
            <a:ext cx="78602" cy="42397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37" name="Line 314"/>
          <p:cNvSpPr>
            <a:spLocks noChangeShapeType="1"/>
          </p:cNvSpPr>
          <p:nvPr/>
        </p:nvSpPr>
        <p:spPr bwMode="auto">
          <a:xfrm flipH="1" flipV="1">
            <a:off x="4038461" y="2728736"/>
            <a:ext cx="161967"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38" name="Line 315"/>
          <p:cNvSpPr>
            <a:spLocks noChangeShapeType="1"/>
          </p:cNvSpPr>
          <p:nvPr/>
        </p:nvSpPr>
        <p:spPr bwMode="auto">
          <a:xfrm>
            <a:off x="5106734" y="3476638"/>
            <a:ext cx="77410"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39" name="Freeform 316"/>
          <p:cNvSpPr>
            <a:spLocks/>
          </p:cNvSpPr>
          <p:nvPr/>
        </p:nvSpPr>
        <p:spPr bwMode="auto">
          <a:xfrm>
            <a:off x="5268701" y="3638610"/>
            <a:ext cx="163158" cy="260815"/>
          </a:xfrm>
          <a:custGeom>
            <a:avLst/>
            <a:gdLst>
              <a:gd name="T0" fmla="*/ 2147483647 w 94"/>
              <a:gd name="T1" fmla="*/ 2147483647 h 133"/>
              <a:gd name="T2" fmla="*/ 2147483647 w 94"/>
              <a:gd name="T3" fmla="*/ 2147483647 h 133"/>
              <a:gd name="T4" fmla="*/ 0 w 94"/>
              <a:gd name="T5" fmla="*/ 0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40" name="Freeform 317"/>
          <p:cNvSpPr>
            <a:spLocks/>
          </p:cNvSpPr>
          <p:nvPr/>
        </p:nvSpPr>
        <p:spPr bwMode="auto">
          <a:xfrm>
            <a:off x="5354448" y="3719589"/>
            <a:ext cx="163158" cy="179832"/>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41" name="Line 318"/>
          <p:cNvSpPr>
            <a:spLocks noChangeShapeType="1"/>
          </p:cNvSpPr>
          <p:nvPr/>
        </p:nvSpPr>
        <p:spPr bwMode="auto">
          <a:xfrm>
            <a:off x="5268700" y="3638604"/>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42" name="Freeform 319"/>
          <p:cNvSpPr>
            <a:spLocks/>
          </p:cNvSpPr>
          <p:nvPr/>
        </p:nvSpPr>
        <p:spPr bwMode="auto">
          <a:xfrm>
            <a:off x="3626398" y="3656473"/>
            <a:ext cx="163158" cy="340607"/>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43" name="Freeform 320"/>
          <p:cNvSpPr>
            <a:spLocks/>
          </p:cNvSpPr>
          <p:nvPr/>
        </p:nvSpPr>
        <p:spPr bwMode="auto">
          <a:xfrm>
            <a:off x="3712145" y="3504033"/>
            <a:ext cx="163158" cy="377526"/>
          </a:xfrm>
          <a:custGeom>
            <a:avLst/>
            <a:gdLst>
              <a:gd name="T0" fmla="*/ 2147483647 w 94"/>
              <a:gd name="T1" fmla="*/ 0 h 193"/>
              <a:gd name="T2" fmla="*/ 0 w 94"/>
              <a:gd name="T3" fmla="*/ 2147483647 h 193"/>
              <a:gd name="T4" fmla="*/ 2147483647 w 94"/>
              <a:gd name="T5" fmla="*/ 2147483647 h 193"/>
              <a:gd name="T6" fmla="*/ 2147483647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44" name="Line 321"/>
          <p:cNvSpPr>
            <a:spLocks noChangeShapeType="1"/>
          </p:cNvSpPr>
          <p:nvPr/>
        </p:nvSpPr>
        <p:spPr bwMode="auto">
          <a:xfrm flipH="1" flipV="1">
            <a:off x="4655368" y="3040755"/>
            <a:ext cx="117903" cy="666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45" name="Line 322"/>
          <p:cNvSpPr>
            <a:spLocks noChangeShapeType="1"/>
          </p:cNvSpPr>
          <p:nvPr/>
        </p:nvSpPr>
        <p:spPr bwMode="auto">
          <a:xfrm flipV="1">
            <a:off x="4533891" y="3049098"/>
            <a:ext cx="117903" cy="404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46" name="Line 323"/>
          <p:cNvSpPr>
            <a:spLocks noChangeShapeType="1"/>
          </p:cNvSpPr>
          <p:nvPr/>
        </p:nvSpPr>
        <p:spPr bwMode="auto">
          <a:xfrm flipH="1">
            <a:off x="3712145" y="3504029"/>
            <a:ext cx="163158"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47" name="Freeform 324"/>
          <p:cNvSpPr>
            <a:spLocks/>
          </p:cNvSpPr>
          <p:nvPr/>
        </p:nvSpPr>
        <p:spPr bwMode="auto">
          <a:xfrm>
            <a:off x="3216716" y="4323393"/>
            <a:ext cx="163158"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48" name="Freeform 325"/>
          <p:cNvSpPr>
            <a:spLocks/>
          </p:cNvSpPr>
          <p:nvPr/>
        </p:nvSpPr>
        <p:spPr bwMode="auto">
          <a:xfrm>
            <a:off x="5517603" y="3899420"/>
            <a:ext cx="160777" cy="423973"/>
          </a:xfrm>
          <a:custGeom>
            <a:avLst/>
            <a:gdLst>
              <a:gd name="T0" fmla="*/ 2147483647 w 93"/>
              <a:gd name="T1" fmla="*/ 2147483647 h 216"/>
              <a:gd name="T2" fmla="*/ 0 w 93"/>
              <a:gd name="T3" fmla="*/ 0 h 216"/>
              <a:gd name="T4" fmla="*/ 2147483647 w 93"/>
              <a:gd name="T5" fmla="*/ 2147483647 h 216"/>
              <a:gd name="T6" fmla="*/ 2147483647 w 93"/>
              <a:gd name="T7" fmla="*/ 2147483647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49" name="Freeform 326"/>
          <p:cNvSpPr>
            <a:spLocks/>
          </p:cNvSpPr>
          <p:nvPr/>
        </p:nvSpPr>
        <p:spPr bwMode="auto">
          <a:xfrm>
            <a:off x="5678383" y="4323393"/>
            <a:ext cx="164349"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51" name="Freeform 328"/>
          <p:cNvSpPr>
            <a:spLocks/>
          </p:cNvSpPr>
          <p:nvPr/>
        </p:nvSpPr>
        <p:spPr bwMode="auto">
          <a:xfrm>
            <a:off x="5593822" y="4069723"/>
            <a:ext cx="171495" cy="323934"/>
          </a:xfrm>
          <a:custGeom>
            <a:avLst/>
            <a:gdLst>
              <a:gd name="T0" fmla="*/ 2147483647 w 99"/>
              <a:gd name="T1" fmla="*/ 2147483647 h 165"/>
              <a:gd name="T2" fmla="*/ 2147483647 w 99"/>
              <a:gd name="T3" fmla="*/ 2147483647 h 165"/>
              <a:gd name="T4" fmla="*/ 0 w 99"/>
              <a:gd name="T5" fmla="*/ 0 h 165"/>
              <a:gd name="T6" fmla="*/ 2147483647 w 99"/>
              <a:gd name="T7" fmla="*/ 2147483647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52" name="Line 329"/>
          <p:cNvSpPr>
            <a:spLocks noChangeShapeType="1"/>
          </p:cNvSpPr>
          <p:nvPr/>
        </p:nvSpPr>
        <p:spPr bwMode="auto">
          <a:xfrm>
            <a:off x="5678380" y="4323398"/>
            <a:ext cx="2382"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53" name="Freeform 330"/>
          <p:cNvSpPr>
            <a:spLocks/>
          </p:cNvSpPr>
          <p:nvPr/>
        </p:nvSpPr>
        <p:spPr bwMode="auto">
          <a:xfrm>
            <a:off x="3875307" y="3152709"/>
            <a:ext cx="163158" cy="351326"/>
          </a:xfrm>
          <a:custGeom>
            <a:avLst/>
            <a:gdLst>
              <a:gd name="T0" fmla="*/ 0 w 94"/>
              <a:gd name="T1" fmla="*/ 2147483647 h 179"/>
              <a:gd name="T2" fmla="*/ 2147483647 w 94"/>
              <a:gd name="T3" fmla="*/ 2147483647 h 179"/>
              <a:gd name="T4" fmla="*/ 2147483647 w 94"/>
              <a:gd name="T5" fmla="*/ 0 h 179"/>
              <a:gd name="T6" fmla="*/ 0 w 94"/>
              <a:gd name="T7" fmla="*/ 2147483647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54" name="Freeform 331"/>
          <p:cNvSpPr>
            <a:spLocks/>
          </p:cNvSpPr>
          <p:nvPr/>
        </p:nvSpPr>
        <p:spPr bwMode="auto">
          <a:xfrm>
            <a:off x="3959863" y="3125318"/>
            <a:ext cx="164349" cy="340607"/>
          </a:xfrm>
          <a:custGeom>
            <a:avLst/>
            <a:gdLst>
              <a:gd name="T0" fmla="*/ 2147483647 w 94"/>
              <a:gd name="T1" fmla="*/ 0 h 174"/>
              <a:gd name="T2" fmla="*/ 0 w 94"/>
              <a:gd name="T3" fmla="*/ 2147483647 h 174"/>
              <a:gd name="T4" fmla="*/ 2147483647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55" name="Freeform 332"/>
          <p:cNvSpPr>
            <a:spLocks/>
          </p:cNvSpPr>
          <p:nvPr/>
        </p:nvSpPr>
        <p:spPr bwMode="auto">
          <a:xfrm>
            <a:off x="4124209" y="2764458"/>
            <a:ext cx="160777" cy="495429"/>
          </a:xfrm>
          <a:custGeom>
            <a:avLst/>
            <a:gdLst>
              <a:gd name="T0" fmla="*/ 0 w 93"/>
              <a:gd name="T1" fmla="*/ 2147483647 h 253"/>
              <a:gd name="T2" fmla="*/ 2147483647 w 93"/>
              <a:gd name="T3" fmla="*/ 2147483647 h 253"/>
              <a:gd name="T4" fmla="*/ 2147483647 w 93"/>
              <a:gd name="T5" fmla="*/ 0 h 253"/>
              <a:gd name="T6" fmla="*/ 0 w 93"/>
              <a:gd name="T7" fmla="*/ 2147483647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56" name="Line 333"/>
          <p:cNvSpPr>
            <a:spLocks noChangeShapeType="1"/>
          </p:cNvSpPr>
          <p:nvPr/>
        </p:nvSpPr>
        <p:spPr bwMode="auto">
          <a:xfrm>
            <a:off x="5517603" y="3907756"/>
            <a:ext cx="160777" cy="415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57" name="Freeform 334"/>
          <p:cNvSpPr>
            <a:spLocks/>
          </p:cNvSpPr>
          <p:nvPr/>
        </p:nvSpPr>
        <p:spPr bwMode="auto">
          <a:xfrm>
            <a:off x="5431855" y="3899420"/>
            <a:ext cx="161967" cy="170303"/>
          </a:xfrm>
          <a:custGeom>
            <a:avLst/>
            <a:gdLst>
              <a:gd name="T0" fmla="*/ 2147483647 w 93"/>
              <a:gd name="T1" fmla="*/ 0 h 87"/>
              <a:gd name="T2" fmla="*/ 2147483647 w 93"/>
              <a:gd name="T3" fmla="*/ 2147483647 h 87"/>
              <a:gd name="T4" fmla="*/ 0 w 93"/>
              <a:gd name="T5" fmla="*/ 0 h 87"/>
              <a:gd name="T6" fmla="*/ 2147483647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58" name="Line 335"/>
          <p:cNvSpPr>
            <a:spLocks noChangeShapeType="1"/>
          </p:cNvSpPr>
          <p:nvPr/>
        </p:nvSpPr>
        <p:spPr bwMode="auto">
          <a:xfrm flipH="1" flipV="1">
            <a:off x="3216716" y="4323398"/>
            <a:ext cx="163158"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59" name="Line 336"/>
          <p:cNvSpPr>
            <a:spLocks noChangeShapeType="1"/>
          </p:cNvSpPr>
          <p:nvPr/>
        </p:nvSpPr>
        <p:spPr bwMode="auto">
          <a:xfrm>
            <a:off x="5517603" y="3899420"/>
            <a:ext cx="1191" cy="83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60" name="Line 337"/>
          <p:cNvSpPr>
            <a:spLocks noChangeShapeType="1"/>
          </p:cNvSpPr>
          <p:nvPr/>
        </p:nvSpPr>
        <p:spPr bwMode="auto">
          <a:xfrm>
            <a:off x="5678380" y="4323398"/>
            <a:ext cx="2382" cy="71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61" name="Line 338"/>
          <p:cNvSpPr>
            <a:spLocks noChangeShapeType="1"/>
          </p:cNvSpPr>
          <p:nvPr/>
        </p:nvSpPr>
        <p:spPr bwMode="auto">
          <a:xfrm>
            <a:off x="5602159" y="4080442"/>
            <a:ext cx="76220"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62" name="Freeform 339"/>
          <p:cNvSpPr>
            <a:spLocks/>
          </p:cNvSpPr>
          <p:nvPr/>
        </p:nvSpPr>
        <p:spPr bwMode="auto">
          <a:xfrm>
            <a:off x="4695857" y="3107453"/>
            <a:ext cx="163158" cy="260815"/>
          </a:xfrm>
          <a:custGeom>
            <a:avLst/>
            <a:gdLst>
              <a:gd name="T0" fmla="*/ 2147483647 w 94"/>
              <a:gd name="T1" fmla="*/ 0 h 133"/>
              <a:gd name="T2" fmla="*/ 2147483647 w 94"/>
              <a:gd name="T3" fmla="*/ 2147483647 h 133"/>
              <a:gd name="T4" fmla="*/ 0 w 94"/>
              <a:gd name="T5" fmla="*/ 2147483647 h 133"/>
              <a:gd name="T6" fmla="*/ 2147483647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63" name="Freeform 340"/>
          <p:cNvSpPr>
            <a:spLocks/>
          </p:cNvSpPr>
          <p:nvPr/>
        </p:nvSpPr>
        <p:spPr bwMode="auto">
          <a:xfrm>
            <a:off x="4773269" y="3107453"/>
            <a:ext cx="170303" cy="260815"/>
          </a:xfrm>
          <a:custGeom>
            <a:avLst/>
            <a:gdLst>
              <a:gd name="T0" fmla="*/ 2147483647 w 98"/>
              <a:gd name="T1" fmla="*/ 2147483647 h 133"/>
              <a:gd name="T2" fmla="*/ 0 w 98"/>
              <a:gd name="T3" fmla="*/ 0 h 133"/>
              <a:gd name="T4" fmla="*/ 2147483647 w 98"/>
              <a:gd name="T5" fmla="*/ 2147483647 h 133"/>
              <a:gd name="T6" fmla="*/ 2147483647 w 98"/>
              <a:gd name="T7" fmla="*/ 2147483647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64" name="Line 341"/>
          <p:cNvSpPr>
            <a:spLocks noChangeShapeType="1"/>
          </p:cNvSpPr>
          <p:nvPr/>
        </p:nvSpPr>
        <p:spPr bwMode="auto">
          <a:xfrm flipH="1">
            <a:off x="3959863" y="3125312"/>
            <a:ext cx="16434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65" name="Line 342"/>
          <p:cNvSpPr>
            <a:spLocks noChangeShapeType="1"/>
          </p:cNvSpPr>
          <p:nvPr/>
        </p:nvSpPr>
        <p:spPr bwMode="auto">
          <a:xfrm flipV="1">
            <a:off x="3875303" y="3152709"/>
            <a:ext cx="84556" cy="35132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66" name="Line 343"/>
          <p:cNvSpPr>
            <a:spLocks noChangeShapeType="1"/>
          </p:cNvSpPr>
          <p:nvPr/>
        </p:nvSpPr>
        <p:spPr bwMode="auto">
          <a:xfrm flipH="1" flipV="1">
            <a:off x="4181377" y="2877598"/>
            <a:ext cx="164349"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67" name="Line 344"/>
          <p:cNvSpPr>
            <a:spLocks noChangeShapeType="1"/>
          </p:cNvSpPr>
          <p:nvPr/>
        </p:nvSpPr>
        <p:spPr bwMode="auto">
          <a:xfrm flipV="1">
            <a:off x="4124208" y="2764464"/>
            <a:ext cx="76220" cy="36085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68" name="Line 345"/>
          <p:cNvSpPr>
            <a:spLocks noChangeShapeType="1"/>
          </p:cNvSpPr>
          <p:nvPr/>
        </p:nvSpPr>
        <p:spPr bwMode="auto">
          <a:xfrm>
            <a:off x="5431858" y="3899423"/>
            <a:ext cx="8574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69" name="Line 346"/>
          <p:cNvSpPr>
            <a:spLocks noChangeShapeType="1"/>
          </p:cNvSpPr>
          <p:nvPr/>
        </p:nvSpPr>
        <p:spPr bwMode="auto">
          <a:xfrm flipH="1" flipV="1">
            <a:off x="4773269" y="3107453"/>
            <a:ext cx="170303"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70" name="Freeform 347"/>
          <p:cNvSpPr>
            <a:spLocks/>
          </p:cNvSpPr>
          <p:nvPr/>
        </p:nvSpPr>
        <p:spPr bwMode="auto">
          <a:xfrm>
            <a:off x="4859019" y="3295615"/>
            <a:ext cx="163158"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71" name="Freeform 348"/>
          <p:cNvSpPr>
            <a:spLocks/>
          </p:cNvSpPr>
          <p:nvPr/>
        </p:nvSpPr>
        <p:spPr bwMode="auto">
          <a:xfrm>
            <a:off x="4943572" y="3295615"/>
            <a:ext cx="163158" cy="233423"/>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72" name="Line 349"/>
          <p:cNvSpPr>
            <a:spLocks noChangeShapeType="1"/>
          </p:cNvSpPr>
          <p:nvPr/>
        </p:nvSpPr>
        <p:spPr bwMode="auto">
          <a:xfrm flipH="1" flipV="1">
            <a:off x="4337388" y="2991927"/>
            <a:ext cx="207223"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73" name="Line 350"/>
          <p:cNvSpPr>
            <a:spLocks noChangeShapeType="1"/>
          </p:cNvSpPr>
          <p:nvPr/>
        </p:nvSpPr>
        <p:spPr bwMode="auto">
          <a:xfrm flipV="1">
            <a:off x="4284985" y="2991933"/>
            <a:ext cx="57165" cy="2679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74" name="Line 351"/>
          <p:cNvSpPr>
            <a:spLocks noChangeShapeType="1"/>
          </p:cNvSpPr>
          <p:nvPr/>
        </p:nvSpPr>
        <p:spPr bwMode="auto">
          <a:xfrm flipH="1" flipV="1">
            <a:off x="4943572" y="3295615"/>
            <a:ext cx="163158" cy="1810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75" name="Line 352"/>
          <p:cNvSpPr>
            <a:spLocks noChangeShapeType="1"/>
          </p:cNvSpPr>
          <p:nvPr/>
        </p:nvSpPr>
        <p:spPr bwMode="auto">
          <a:xfrm flipV="1">
            <a:off x="4859016" y="3295615"/>
            <a:ext cx="84556"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76" name="Freeform 353"/>
          <p:cNvSpPr>
            <a:spLocks/>
          </p:cNvSpPr>
          <p:nvPr/>
        </p:nvSpPr>
        <p:spPr bwMode="auto">
          <a:xfrm>
            <a:off x="3550178" y="3997082"/>
            <a:ext cx="161967" cy="396581"/>
          </a:xfrm>
          <a:custGeom>
            <a:avLst/>
            <a:gdLst>
              <a:gd name="T0" fmla="*/ 2147483647 w 93"/>
              <a:gd name="T1" fmla="*/ 0 h 202"/>
              <a:gd name="T2" fmla="*/ 2147483647 w 93"/>
              <a:gd name="T3" fmla="*/ 2147483647 h 202"/>
              <a:gd name="T4" fmla="*/ 0 w 93"/>
              <a:gd name="T5" fmla="*/ 2147483647 h 202"/>
              <a:gd name="T6" fmla="*/ 2147483647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77" name="Freeform 354"/>
          <p:cNvSpPr>
            <a:spLocks/>
          </p:cNvSpPr>
          <p:nvPr/>
        </p:nvSpPr>
        <p:spPr bwMode="auto">
          <a:xfrm>
            <a:off x="3626398" y="3881561"/>
            <a:ext cx="163158" cy="512102"/>
          </a:xfrm>
          <a:custGeom>
            <a:avLst/>
            <a:gdLst>
              <a:gd name="T0" fmla="*/ 2147483647 w 94"/>
              <a:gd name="T1" fmla="*/ 0 h 261"/>
              <a:gd name="T2" fmla="*/ 0 w 94"/>
              <a:gd name="T3" fmla="*/ 2147483647 h 261"/>
              <a:gd name="T4" fmla="*/ 2147483647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78" name="Freeform 355"/>
          <p:cNvSpPr>
            <a:spLocks/>
          </p:cNvSpPr>
          <p:nvPr/>
        </p:nvSpPr>
        <p:spPr bwMode="auto">
          <a:xfrm>
            <a:off x="5765317" y="4348402"/>
            <a:ext cx="161967"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79" name="Freeform 356"/>
          <p:cNvSpPr>
            <a:spLocks/>
          </p:cNvSpPr>
          <p:nvPr/>
        </p:nvSpPr>
        <p:spPr bwMode="auto">
          <a:xfrm>
            <a:off x="3301276" y="4348402"/>
            <a:ext cx="16434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80" name="Freeform 357"/>
          <p:cNvSpPr>
            <a:spLocks/>
          </p:cNvSpPr>
          <p:nvPr/>
        </p:nvSpPr>
        <p:spPr bwMode="auto">
          <a:xfrm>
            <a:off x="3379874" y="4348402"/>
            <a:ext cx="170303" cy="7264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81" name="Line 358"/>
          <p:cNvSpPr>
            <a:spLocks noChangeShapeType="1"/>
          </p:cNvSpPr>
          <p:nvPr/>
        </p:nvSpPr>
        <p:spPr bwMode="auto">
          <a:xfrm flipH="1">
            <a:off x="5765317" y="4355553"/>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82" name="Line 359"/>
          <p:cNvSpPr>
            <a:spLocks noChangeShapeType="1"/>
          </p:cNvSpPr>
          <p:nvPr/>
        </p:nvSpPr>
        <p:spPr bwMode="auto">
          <a:xfrm flipH="1" flipV="1">
            <a:off x="3379874" y="4348407"/>
            <a:ext cx="170303"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83" name="Line 360"/>
          <p:cNvSpPr>
            <a:spLocks noChangeShapeType="1"/>
          </p:cNvSpPr>
          <p:nvPr/>
        </p:nvSpPr>
        <p:spPr bwMode="auto">
          <a:xfrm flipV="1">
            <a:off x="3301276" y="4348407"/>
            <a:ext cx="78602"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84" name="Freeform 361"/>
          <p:cNvSpPr>
            <a:spLocks/>
          </p:cNvSpPr>
          <p:nvPr/>
        </p:nvSpPr>
        <p:spPr bwMode="auto">
          <a:xfrm>
            <a:off x="4448143" y="3132458"/>
            <a:ext cx="161967" cy="298924"/>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85" name="Freeform 362"/>
          <p:cNvSpPr>
            <a:spLocks/>
          </p:cNvSpPr>
          <p:nvPr/>
        </p:nvSpPr>
        <p:spPr bwMode="auto">
          <a:xfrm>
            <a:off x="4533890" y="3132458"/>
            <a:ext cx="161967" cy="298924"/>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86" name="Freeform 363"/>
          <p:cNvSpPr>
            <a:spLocks/>
          </p:cNvSpPr>
          <p:nvPr/>
        </p:nvSpPr>
        <p:spPr bwMode="auto">
          <a:xfrm>
            <a:off x="4038461" y="3125312"/>
            <a:ext cx="161967" cy="413254"/>
          </a:xfrm>
          <a:custGeom>
            <a:avLst/>
            <a:gdLst>
              <a:gd name="T0" fmla="*/ 0 w 93"/>
              <a:gd name="T1" fmla="*/ 2147483647 h 211"/>
              <a:gd name="T2" fmla="*/ 2147483647 w 93"/>
              <a:gd name="T3" fmla="*/ 2147483647 h 211"/>
              <a:gd name="T4" fmla="*/ 2147483647 w 93"/>
              <a:gd name="T5" fmla="*/ 0 h 211"/>
              <a:gd name="T6" fmla="*/ 0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87" name="Freeform 364"/>
          <p:cNvSpPr>
            <a:spLocks/>
          </p:cNvSpPr>
          <p:nvPr/>
        </p:nvSpPr>
        <p:spPr bwMode="auto">
          <a:xfrm>
            <a:off x="4124209" y="3125312"/>
            <a:ext cx="160777" cy="413254"/>
          </a:xfrm>
          <a:custGeom>
            <a:avLst/>
            <a:gdLst>
              <a:gd name="T0" fmla="*/ 2147483647 w 93"/>
              <a:gd name="T1" fmla="*/ 2147483647 h 211"/>
              <a:gd name="T2" fmla="*/ 0 w 93"/>
              <a:gd name="T3" fmla="*/ 0 h 211"/>
              <a:gd name="T4" fmla="*/ 2147483647 w 93"/>
              <a:gd name="T5" fmla="*/ 2147483647 h 211"/>
              <a:gd name="T6" fmla="*/ 2147483647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88" name="Freeform 365"/>
          <p:cNvSpPr>
            <a:spLocks/>
          </p:cNvSpPr>
          <p:nvPr/>
        </p:nvSpPr>
        <p:spPr bwMode="auto">
          <a:xfrm>
            <a:off x="3789556" y="3504033"/>
            <a:ext cx="170303" cy="377526"/>
          </a:xfrm>
          <a:custGeom>
            <a:avLst/>
            <a:gdLst>
              <a:gd name="T0" fmla="*/ 2147483647 w 98"/>
              <a:gd name="T1" fmla="*/ 0 h 193"/>
              <a:gd name="T2" fmla="*/ 2147483647 w 98"/>
              <a:gd name="T3" fmla="*/ 2147483647 h 193"/>
              <a:gd name="T4" fmla="*/ 0 w 98"/>
              <a:gd name="T5" fmla="*/ 2147483647 h 193"/>
              <a:gd name="T6" fmla="*/ 2147483647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89" name="Freeform 366"/>
          <p:cNvSpPr>
            <a:spLocks/>
          </p:cNvSpPr>
          <p:nvPr/>
        </p:nvSpPr>
        <p:spPr bwMode="auto">
          <a:xfrm>
            <a:off x="3875307" y="3465921"/>
            <a:ext cx="163158" cy="326316"/>
          </a:xfrm>
          <a:custGeom>
            <a:avLst/>
            <a:gdLst>
              <a:gd name="T0" fmla="*/ 2147483647 w 94"/>
              <a:gd name="T1" fmla="*/ 0 h 166"/>
              <a:gd name="T2" fmla="*/ 0 w 94"/>
              <a:gd name="T3" fmla="*/ 2147483647 h 166"/>
              <a:gd name="T4" fmla="*/ 2147483647 w 94"/>
              <a:gd name="T5" fmla="*/ 2147483647 h 166"/>
              <a:gd name="T6" fmla="*/ 2147483647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90" name="Freeform 367"/>
          <p:cNvSpPr>
            <a:spLocks/>
          </p:cNvSpPr>
          <p:nvPr/>
        </p:nvSpPr>
        <p:spPr bwMode="auto">
          <a:xfrm>
            <a:off x="5022174" y="3476642"/>
            <a:ext cx="161967" cy="19769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91" name="Freeform 368"/>
          <p:cNvSpPr>
            <a:spLocks/>
          </p:cNvSpPr>
          <p:nvPr/>
        </p:nvSpPr>
        <p:spPr bwMode="auto">
          <a:xfrm>
            <a:off x="5106730" y="3476642"/>
            <a:ext cx="161967" cy="197695"/>
          </a:xfrm>
          <a:custGeom>
            <a:avLst/>
            <a:gdLst>
              <a:gd name="T0" fmla="*/ 2147483647 w 93"/>
              <a:gd name="T1" fmla="*/ 2147483647 h 101"/>
              <a:gd name="T2" fmla="*/ 0 w 93"/>
              <a:gd name="T3" fmla="*/ 0 h 101"/>
              <a:gd name="T4" fmla="*/ 2147483647 w 93"/>
              <a:gd name="T5" fmla="*/ 2147483647 h 101"/>
              <a:gd name="T6" fmla="*/ 2147483647 w 93"/>
              <a:gd name="T7" fmla="*/ 2147483647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92" name="Line 369"/>
          <p:cNvSpPr>
            <a:spLocks noChangeShapeType="1"/>
          </p:cNvSpPr>
          <p:nvPr/>
        </p:nvSpPr>
        <p:spPr bwMode="auto">
          <a:xfrm flipH="1" flipV="1">
            <a:off x="4541039" y="3093156"/>
            <a:ext cx="154822" cy="1476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93" name="Line 370"/>
          <p:cNvSpPr>
            <a:spLocks noChangeShapeType="1"/>
          </p:cNvSpPr>
          <p:nvPr/>
        </p:nvSpPr>
        <p:spPr bwMode="auto">
          <a:xfrm flipV="1">
            <a:off x="4448143" y="3101493"/>
            <a:ext cx="100039" cy="2572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94" name="Line 371"/>
          <p:cNvSpPr>
            <a:spLocks noChangeShapeType="1"/>
          </p:cNvSpPr>
          <p:nvPr/>
        </p:nvSpPr>
        <p:spPr bwMode="auto">
          <a:xfrm flipH="1" flipV="1">
            <a:off x="4124209" y="3125318"/>
            <a:ext cx="160777" cy="134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95" name="Line 372"/>
          <p:cNvSpPr>
            <a:spLocks noChangeShapeType="1"/>
          </p:cNvSpPr>
          <p:nvPr/>
        </p:nvSpPr>
        <p:spPr bwMode="auto">
          <a:xfrm flipV="1">
            <a:off x="4038461" y="3125318"/>
            <a:ext cx="85747" cy="3406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96" name="Line 373"/>
          <p:cNvSpPr>
            <a:spLocks noChangeShapeType="1"/>
          </p:cNvSpPr>
          <p:nvPr/>
        </p:nvSpPr>
        <p:spPr bwMode="auto">
          <a:xfrm flipV="1">
            <a:off x="3789556" y="3504033"/>
            <a:ext cx="85747" cy="37752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97" name="Line 374"/>
          <p:cNvSpPr>
            <a:spLocks noChangeShapeType="1"/>
          </p:cNvSpPr>
          <p:nvPr/>
        </p:nvSpPr>
        <p:spPr bwMode="auto">
          <a:xfrm flipH="1">
            <a:off x="3875307" y="3465919"/>
            <a:ext cx="163158" cy="381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98" name="Line 375"/>
          <p:cNvSpPr>
            <a:spLocks noChangeShapeType="1"/>
          </p:cNvSpPr>
          <p:nvPr/>
        </p:nvSpPr>
        <p:spPr bwMode="auto">
          <a:xfrm flipH="1" flipV="1">
            <a:off x="5106730" y="3476637"/>
            <a:ext cx="161967" cy="1619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99" name="Line 376"/>
          <p:cNvSpPr>
            <a:spLocks noChangeShapeType="1"/>
          </p:cNvSpPr>
          <p:nvPr/>
        </p:nvSpPr>
        <p:spPr bwMode="auto">
          <a:xfrm flipV="1">
            <a:off x="5022177" y="3476637"/>
            <a:ext cx="84557"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00" name="Freeform 377"/>
          <p:cNvSpPr>
            <a:spLocks/>
          </p:cNvSpPr>
          <p:nvPr/>
        </p:nvSpPr>
        <p:spPr bwMode="auto">
          <a:xfrm>
            <a:off x="4200432" y="3259887"/>
            <a:ext cx="170304" cy="323934"/>
          </a:xfrm>
          <a:custGeom>
            <a:avLst/>
            <a:gdLst>
              <a:gd name="T0" fmla="*/ 2147483647 w 98"/>
              <a:gd name="T1" fmla="*/ 0 h 165"/>
              <a:gd name="T2" fmla="*/ 2147483647 w 98"/>
              <a:gd name="T3" fmla="*/ 2147483647 h 165"/>
              <a:gd name="T4" fmla="*/ 0 w 98"/>
              <a:gd name="T5" fmla="*/ 2147483647 h 165"/>
              <a:gd name="T6" fmla="*/ 2147483647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01" name="Freeform 378"/>
          <p:cNvSpPr>
            <a:spLocks/>
          </p:cNvSpPr>
          <p:nvPr/>
        </p:nvSpPr>
        <p:spPr bwMode="auto">
          <a:xfrm>
            <a:off x="4284988" y="3259887"/>
            <a:ext cx="163158" cy="323934"/>
          </a:xfrm>
          <a:custGeom>
            <a:avLst/>
            <a:gdLst>
              <a:gd name="T0" fmla="*/ 2147483647 w 94"/>
              <a:gd name="T1" fmla="*/ 2147483647 h 165"/>
              <a:gd name="T2" fmla="*/ 0 w 94"/>
              <a:gd name="T3" fmla="*/ 0 h 165"/>
              <a:gd name="T4" fmla="*/ 2147483647 w 94"/>
              <a:gd name="T5" fmla="*/ 2147483647 h 165"/>
              <a:gd name="T6" fmla="*/ 2147483647 w 94"/>
              <a:gd name="T7" fmla="*/ 2147483647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02" name="Freeform 379"/>
          <p:cNvSpPr>
            <a:spLocks/>
          </p:cNvSpPr>
          <p:nvPr/>
        </p:nvSpPr>
        <p:spPr bwMode="auto">
          <a:xfrm>
            <a:off x="5184144" y="3638604"/>
            <a:ext cx="170304" cy="215560"/>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03" name="Freeform 380"/>
          <p:cNvSpPr>
            <a:spLocks/>
          </p:cNvSpPr>
          <p:nvPr/>
        </p:nvSpPr>
        <p:spPr bwMode="auto">
          <a:xfrm>
            <a:off x="5268701" y="3638610"/>
            <a:ext cx="163158" cy="260815"/>
          </a:xfrm>
          <a:custGeom>
            <a:avLst/>
            <a:gdLst>
              <a:gd name="T0" fmla="*/ 2147483647 w 94"/>
              <a:gd name="T1" fmla="*/ 2147483647 h 133"/>
              <a:gd name="T2" fmla="*/ 0 w 94"/>
              <a:gd name="T3" fmla="*/ 0 h 133"/>
              <a:gd name="T4" fmla="*/ 2147483647 w 94"/>
              <a:gd name="T5" fmla="*/ 2147483647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04" name="Freeform 381"/>
          <p:cNvSpPr>
            <a:spLocks/>
          </p:cNvSpPr>
          <p:nvPr/>
        </p:nvSpPr>
        <p:spPr bwMode="auto">
          <a:xfrm>
            <a:off x="4610110" y="3240832"/>
            <a:ext cx="163158" cy="225087"/>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05" name="Freeform 382"/>
          <p:cNvSpPr>
            <a:spLocks/>
          </p:cNvSpPr>
          <p:nvPr/>
        </p:nvSpPr>
        <p:spPr bwMode="auto">
          <a:xfrm>
            <a:off x="4695857" y="3240832"/>
            <a:ext cx="163158" cy="22508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06" name="Freeform 383"/>
          <p:cNvSpPr>
            <a:spLocks/>
          </p:cNvSpPr>
          <p:nvPr/>
        </p:nvSpPr>
        <p:spPr bwMode="auto">
          <a:xfrm>
            <a:off x="3465622" y="4375799"/>
            <a:ext cx="160776"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07" name="Freeform 384"/>
          <p:cNvSpPr>
            <a:spLocks/>
          </p:cNvSpPr>
          <p:nvPr/>
        </p:nvSpPr>
        <p:spPr bwMode="auto">
          <a:xfrm>
            <a:off x="3550178" y="4375799"/>
            <a:ext cx="16196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08" name="Line 385"/>
          <p:cNvSpPr>
            <a:spLocks noChangeShapeType="1"/>
          </p:cNvSpPr>
          <p:nvPr/>
        </p:nvSpPr>
        <p:spPr bwMode="auto">
          <a:xfrm flipH="1" flipV="1">
            <a:off x="4284988" y="3259893"/>
            <a:ext cx="163158"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09" name="Line 386"/>
          <p:cNvSpPr>
            <a:spLocks noChangeShapeType="1"/>
          </p:cNvSpPr>
          <p:nvPr/>
        </p:nvSpPr>
        <p:spPr bwMode="auto">
          <a:xfrm flipV="1">
            <a:off x="4200429" y="3259893"/>
            <a:ext cx="84557" cy="27867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10" name="Line 387"/>
          <p:cNvSpPr>
            <a:spLocks noChangeShapeType="1"/>
          </p:cNvSpPr>
          <p:nvPr/>
        </p:nvSpPr>
        <p:spPr bwMode="auto">
          <a:xfrm flipH="1" flipV="1">
            <a:off x="5268701" y="3638610"/>
            <a:ext cx="163158" cy="2608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11" name="Line 388"/>
          <p:cNvSpPr>
            <a:spLocks noChangeShapeType="1"/>
          </p:cNvSpPr>
          <p:nvPr/>
        </p:nvSpPr>
        <p:spPr bwMode="auto">
          <a:xfrm flipV="1">
            <a:off x="5184142" y="3638607"/>
            <a:ext cx="84557"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12" name="Line 389"/>
          <p:cNvSpPr>
            <a:spLocks noChangeShapeType="1"/>
          </p:cNvSpPr>
          <p:nvPr/>
        </p:nvSpPr>
        <p:spPr bwMode="auto">
          <a:xfrm flipH="1" flipV="1">
            <a:off x="4695857" y="3240838"/>
            <a:ext cx="163158"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13" name="Line 390"/>
          <p:cNvSpPr>
            <a:spLocks noChangeShapeType="1"/>
          </p:cNvSpPr>
          <p:nvPr/>
        </p:nvSpPr>
        <p:spPr bwMode="auto">
          <a:xfrm flipH="1" flipV="1">
            <a:off x="3550178" y="4375794"/>
            <a:ext cx="161967"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14" name="Freeform 391"/>
          <p:cNvSpPr>
            <a:spLocks/>
          </p:cNvSpPr>
          <p:nvPr/>
        </p:nvSpPr>
        <p:spPr bwMode="auto">
          <a:xfrm>
            <a:off x="5354448" y="3854164"/>
            <a:ext cx="163158" cy="251287"/>
          </a:xfrm>
          <a:custGeom>
            <a:avLst/>
            <a:gdLst>
              <a:gd name="T0" fmla="*/ 2147483647 w 94"/>
              <a:gd name="T1" fmla="*/ 2147483647 h 128"/>
              <a:gd name="T2" fmla="*/ 2147483647 w 94"/>
              <a:gd name="T3" fmla="*/ 2147483647 h 128"/>
              <a:gd name="T4" fmla="*/ 0 w 94"/>
              <a:gd name="T5" fmla="*/ 0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15" name="Freeform 392"/>
          <p:cNvSpPr>
            <a:spLocks/>
          </p:cNvSpPr>
          <p:nvPr/>
        </p:nvSpPr>
        <p:spPr bwMode="auto">
          <a:xfrm>
            <a:off x="5431855" y="3899426"/>
            <a:ext cx="161967" cy="206031"/>
          </a:xfrm>
          <a:custGeom>
            <a:avLst/>
            <a:gdLst>
              <a:gd name="T0" fmla="*/ 2147483647 w 93"/>
              <a:gd name="T1" fmla="*/ 2147483647 h 105"/>
              <a:gd name="T2" fmla="*/ 0 w 93"/>
              <a:gd name="T3" fmla="*/ 0 h 105"/>
              <a:gd name="T4" fmla="*/ 2147483647 w 93"/>
              <a:gd name="T5" fmla="*/ 2147483647 h 105"/>
              <a:gd name="T6" fmla="*/ 2147483647 w 93"/>
              <a:gd name="T7" fmla="*/ 2147483647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16" name="Freeform 393"/>
          <p:cNvSpPr>
            <a:spLocks/>
          </p:cNvSpPr>
          <p:nvPr/>
        </p:nvSpPr>
        <p:spPr bwMode="auto">
          <a:xfrm>
            <a:off x="3712145" y="3881561"/>
            <a:ext cx="163158" cy="512102"/>
          </a:xfrm>
          <a:custGeom>
            <a:avLst/>
            <a:gdLst>
              <a:gd name="T0" fmla="*/ 2147483647 w 94"/>
              <a:gd name="T1" fmla="*/ 0 h 261"/>
              <a:gd name="T2" fmla="*/ 2147483647 w 94"/>
              <a:gd name="T3" fmla="*/ 2147483647 h 261"/>
              <a:gd name="T4" fmla="*/ 0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17" name="Freeform 394"/>
          <p:cNvSpPr>
            <a:spLocks/>
          </p:cNvSpPr>
          <p:nvPr/>
        </p:nvSpPr>
        <p:spPr bwMode="auto">
          <a:xfrm>
            <a:off x="3789556" y="3792238"/>
            <a:ext cx="170303" cy="277488"/>
          </a:xfrm>
          <a:custGeom>
            <a:avLst/>
            <a:gdLst>
              <a:gd name="T0" fmla="*/ 2147483647 w 98"/>
              <a:gd name="T1" fmla="*/ 0 h 142"/>
              <a:gd name="T2" fmla="*/ 0 w 98"/>
              <a:gd name="T3" fmla="*/ 2147483647 h 142"/>
              <a:gd name="T4" fmla="*/ 2147483647 w 98"/>
              <a:gd name="T5" fmla="*/ 2147483647 h 142"/>
              <a:gd name="T6" fmla="*/ 2147483647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18" name="Freeform 395"/>
          <p:cNvSpPr>
            <a:spLocks/>
          </p:cNvSpPr>
          <p:nvPr/>
        </p:nvSpPr>
        <p:spPr bwMode="auto">
          <a:xfrm>
            <a:off x="3959863" y="3465919"/>
            <a:ext cx="164349" cy="360853"/>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19" name="Freeform 396"/>
          <p:cNvSpPr>
            <a:spLocks/>
          </p:cNvSpPr>
          <p:nvPr/>
        </p:nvSpPr>
        <p:spPr bwMode="auto">
          <a:xfrm>
            <a:off x="4038461" y="3465919"/>
            <a:ext cx="161967" cy="360853"/>
          </a:xfrm>
          <a:custGeom>
            <a:avLst/>
            <a:gdLst>
              <a:gd name="T0" fmla="*/ 2147483647 w 93"/>
              <a:gd name="T1" fmla="*/ 2147483647 h 184"/>
              <a:gd name="T2" fmla="*/ 0 w 93"/>
              <a:gd name="T3" fmla="*/ 0 h 184"/>
              <a:gd name="T4" fmla="*/ 2147483647 w 93"/>
              <a:gd name="T5" fmla="*/ 2147483647 h 184"/>
              <a:gd name="T6" fmla="*/ 2147483647 w 93"/>
              <a:gd name="T7" fmla="*/ 2147483647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20" name="Line 397"/>
          <p:cNvSpPr>
            <a:spLocks noChangeShapeType="1"/>
          </p:cNvSpPr>
          <p:nvPr/>
        </p:nvSpPr>
        <p:spPr bwMode="auto">
          <a:xfrm flipH="1" flipV="1">
            <a:off x="5431855" y="3899420"/>
            <a:ext cx="161967" cy="1703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21" name="Line 398"/>
          <p:cNvSpPr>
            <a:spLocks noChangeShapeType="1"/>
          </p:cNvSpPr>
          <p:nvPr/>
        </p:nvSpPr>
        <p:spPr bwMode="auto">
          <a:xfrm>
            <a:off x="5354446" y="3854166"/>
            <a:ext cx="7741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22" name="Line 399"/>
          <p:cNvSpPr>
            <a:spLocks noChangeShapeType="1"/>
          </p:cNvSpPr>
          <p:nvPr/>
        </p:nvSpPr>
        <p:spPr bwMode="auto">
          <a:xfrm flipV="1">
            <a:off x="3712145" y="3881561"/>
            <a:ext cx="77411" cy="512102"/>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23" name="Line 400"/>
          <p:cNvSpPr>
            <a:spLocks noChangeShapeType="1"/>
          </p:cNvSpPr>
          <p:nvPr/>
        </p:nvSpPr>
        <p:spPr bwMode="auto">
          <a:xfrm flipH="1" flipV="1">
            <a:off x="4038461" y="3465925"/>
            <a:ext cx="161967"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24" name="Line 401"/>
          <p:cNvSpPr>
            <a:spLocks noChangeShapeType="1"/>
          </p:cNvSpPr>
          <p:nvPr/>
        </p:nvSpPr>
        <p:spPr bwMode="auto">
          <a:xfrm flipV="1">
            <a:off x="3959863" y="3465921"/>
            <a:ext cx="78602" cy="32631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25" name="Freeform 402"/>
          <p:cNvSpPr>
            <a:spLocks/>
          </p:cNvSpPr>
          <p:nvPr/>
        </p:nvSpPr>
        <p:spPr bwMode="auto">
          <a:xfrm>
            <a:off x="4773269" y="3368264"/>
            <a:ext cx="170303" cy="225086"/>
          </a:xfrm>
          <a:custGeom>
            <a:avLst/>
            <a:gdLst>
              <a:gd name="T0" fmla="*/ 2147483647 w 98"/>
              <a:gd name="T1" fmla="*/ 0 h 115"/>
              <a:gd name="T2" fmla="*/ 2147483647 w 98"/>
              <a:gd name="T3" fmla="*/ 2147483647 h 115"/>
              <a:gd name="T4" fmla="*/ 0 w 98"/>
              <a:gd name="T5" fmla="*/ 2147483647 h 115"/>
              <a:gd name="T6" fmla="*/ 2147483647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26" name="Freeform 403"/>
          <p:cNvSpPr>
            <a:spLocks/>
          </p:cNvSpPr>
          <p:nvPr/>
        </p:nvSpPr>
        <p:spPr bwMode="auto">
          <a:xfrm>
            <a:off x="4859019" y="3368264"/>
            <a:ext cx="163158" cy="225086"/>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27" name="Freeform 404"/>
          <p:cNvSpPr>
            <a:spLocks/>
          </p:cNvSpPr>
          <p:nvPr/>
        </p:nvSpPr>
        <p:spPr bwMode="auto">
          <a:xfrm>
            <a:off x="4370736" y="3358741"/>
            <a:ext cx="163158" cy="225086"/>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28" name="Line 405"/>
          <p:cNvSpPr>
            <a:spLocks noChangeShapeType="1"/>
          </p:cNvSpPr>
          <p:nvPr/>
        </p:nvSpPr>
        <p:spPr bwMode="auto">
          <a:xfrm flipH="1" flipV="1">
            <a:off x="4859019" y="3368263"/>
            <a:ext cx="163158" cy="1607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29" name="Line 406"/>
          <p:cNvSpPr>
            <a:spLocks noChangeShapeType="1"/>
          </p:cNvSpPr>
          <p:nvPr/>
        </p:nvSpPr>
        <p:spPr bwMode="auto">
          <a:xfrm flipV="1">
            <a:off x="4773269" y="3368268"/>
            <a:ext cx="85747" cy="976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30" name="Line 407"/>
          <p:cNvSpPr>
            <a:spLocks noChangeShapeType="1"/>
          </p:cNvSpPr>
          <p:nvPr/>
        </p:nvSpPr>
        <p:spPr bwMode="auto">
          <a:xfrm flipH="1" flipV="1">
            <a:off x="4448143" y="3358741"/>
            <a:ext cx="161967"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31" name="Line 408"/>
          <p:cNvSpPr>
            <a:spLocks noChangeShapeType="1"/>
          </p:cNvSpPr>
          <p:nvPr/>
        </p:nvSpPr>
        <p:spPr bwMode="auto">
          <a:xfrm flipV="1">
            <a:off x="4370734" y="3358741"/>
            <a:ext cx="77410"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32" name="Freeform 409"/>
          <p:cNvSpPr>
            <a:spLocks/>
          </p:cNvSpPr>
          <p:nvPr/>
        </p:nvSpPr>
        <p:spPr bwMode="auto">
          <a:xfrm>
            <a:off x="5517603" y="4069729"/>
            <a:ext cx="160777" cy="378717"/>
          </a:xfrm>
          <a:custGeom>
            <a:avLst/>
            <a:gdLst>
              <a:gd name="T0" fmla="*/ 2147483647 w 93"/>
              <a:gd name="T1" fmla="*/ 0 h 193"/>
              <a:gd name="T2" fmla="*/ 2147483647 w 93"/>
              <a:gd name="T3" fmla="*/ 2147483647 h 193"/>
              <a:gd name="T4" fmla="*/ 0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33" name="Freeform 410"/>
          <p:cNvSpPr>
            <a:spLocks/>
          </p:cNvSpPr>
          <p:nvPr/>
        </p:nvSpPr>
        <p:spPr bwMode="auto">
          <a:xfrm>
            <a:off x="5593822" y="4069729"/>
            <a:ext cx="171495" cy="378717"/>
          </a:xfrm>
          <a:custGeom>
            <a:avLst/>
            <a:gdLst>
              <a:gd name="T0" fmla="*/ 2147483647 w 99"/>
              <a:gd name="T1" fmla="*/ 2147483647 h 193"/>
              <a:gd name="T2" fmla="*/ 0 w 99"/>
              <a:gd name="T3" fmla="*/ 0 h 193"/>
              <a:gd name="T4" fmla="*/ 2147483647 w 99"/>
              <a:gd name="T5" fmla="*/ 2147483647 h 193"/>
              <a:gd name="T6" fmla="*/ 2147483647 w 99"/>
              <a:gd name="T7" fmla="*/ 2147483647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34" name="Line 411"/>
          <p:cNvSpPr>
            <a:spLocks noChangeShapeType="1"/>
          </p:cNvSpPr>
          <p:nvPr/>
        </p:nvSpPr>
        <p:spPr bwMode="auto">
          <a:xfrm>
            <a:off x="5593826" y="4069723"/>
            <a:ext cx="8337" cy="107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35" name="Line 412"/>
          <p:cNvSpPr>
            <a:spLocks noChangeShapeType="1"/>
          </p:cNvSpPr>
          <p:nvPr/>
        </p:nvSpPr>
        <p:spPr bwMode="auto">
          <a:xfrm flipH="1" flipV="1">
            <a:off x="5593822" y="4069723"/>
            <a:ext cx="171495" cy="3239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36" name="Line 413"/>
          <p:cNvSpPr>
            <a:spLocks noChangeShapeType="1"/>
          </p:cNvSpPr>
          <p:nvPr/>
        </p:nvSpPr>
        <p:spPr bwMode="auto">
          <a:xfrm flipV="1">
            <a:off x="5517602" y="4069729"/>
            <a:ext cx="76220"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37" name="Freeform 414"/>
          <p:cNvSpPr>
            <a:spLocks/>
          </p:cNvSpPr>
          <p:nvPr/>
        </p:nvSpPr>
        <p:spPr bwMode="auto">
          <a:xfrm>
            <a:off x="3626398" y="4393658"/>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38" name="Freeform 415"/>
          <p:cNvSpPr>
            <a:spLocks/>
          </p:cNvSpPr>
          <p:nvPr/>
        </p:nvSpPr>
        <p:spPr bwMode="auto">
          <a:xfrm>
            <a:off x="3712145" y="4069723"/>
            <a:ext cx="163158" cy="396582"/>
          </a:xfrm>
          <a:custGeom>
            <a:avLst/>
            <a:gdLst>
              <a:gd name="T0" fmla="*/ 2147483647 w 94"/>
              <a:gd name="T1" fmla="*/ 0 h 202"/>
              <a:gd name="T2" fmla="*/ 0 w 94"/>
              <a:gd name="T3" fmla="*/ 2147483647 h 202"/>
              <a:gd name="T4" fmla="*/ 2147483647 w 94"/>
              <a:gd name="T5" fmla="*/ 2147483647 h 202"/>
              <a:gd name="T6" fmla="*/ 2147483647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39" name="Freeform 416"/>
          <p:cNvSpPr>
            <a:spLocks/>
          </p:cNvSpPr>
          <p:nvPr/>
        </p:nvSpPr>
        <p:spPr bwMode="auto">
          <a:xfrm>
            <a:off x="5678383" y="4393658"/>
            <a:ext cx="16434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40" name="Freeform 417"/>
          <p:cNvSpPr>
            <a:spLocks/>
          </p:cNvSpPr>
          <p:nvPr/>
        </p:nvSpPr>
        <p:spPr bwMode="auto">
          <a:xfrm>
            <a:off x="5765317" y="4393658"/>
            <a:ext cx="16196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41" name="Freeform 418"/>
          <p:cNvSpPr>
            <a:spLocks/>
          </p:cNvSpPr>
          <p:nvPr/>
        </p:nvSpPr>
        <p:spPr bwMode="auto">
          <a:xfrm>
            <a:off x="3216716" y="4393658"/>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42" name="Freeform 419"/>
          <p:cNvSpPr>
            <a:spLocks/>
          </p:cNvSpPr>
          <p:nvPr/>
        </p:nvSpPr>
        <p:spPr bwMode="auto">
          <a:xfrm>
            <a:off x="3301276" y="4393658"/>
            <a:ext cx="16434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43" name="Line 420"/>
          <p:cNvSpPr>
            <a:spLocks noChangeShapeType="1"/>
          </p:cNvSpPr>
          <p:nvPr/>
        </p:nvSpPr>
        <p:spPr bwMode="auto">
          <a:xfrm flipH="1">
            <a:off x="3712145" y="4069723"/>
            <a:ext cx="163158" cy="3239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44" name="Line 421"/>
          <p:cNvSpPr>
            <a:spLocks noChangeShapeType="1"/>
          </p:cNvSpPr>
          <p:nvPr/>
        </p:nvSpPr>
        <p:spPr bwMode="auto">
          <a:xfrm flipV="1">
            <a:off x="3626398" y="4393663"/>
            <a:ext cx="85747" cy="5478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45" name="Line 422"/>
          <p:cNvSpPr>
            <a:spLocks noChangeShapeType="1"/>
          </p:cNvSpPr>
          <p:nvPr/>
        </p:nvSpPr>
        <p:spPr bwMode="auto">
          <a:xfrm flipH="1" flipV="1">
            <a:off x="3301276" y="4393663"/>
            <a:ext cx="164349"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46" name="Line 423"/>
          <p:cNvSpPr>
            <a:spLocks noChangeShapeType="1"/>
          </p:cNvSpPr>
          <p:nvPr/>
        </p:nvSpPr>
        <p:spPr bwMode="auto">
          <a:xfrm flipH="1" flipV="1">
            <a:off x="5765317" y="4393663"/>
            <a:ext cx="16196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47" name="Line 424"/>
          <p:cNvSpPr>
            <a:spLocks noChangeShapeType="1"/>
          </p:cNvSpPr>
          <p:nvPr/>
        </p:nvSpPr>
        <p:spPr bwMode="auto">
          <a:xfrm flipH="1">
            <a:off x="5678382" y="4393663"/>
            <a:ext cx="86938"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48" name="Line 425"/>
          <p:cNvSpPr>
            <a:spLocks noChangeShapeType="1"/>
          </p:cNvSpPr>
          <p:nvPr/>
        </p:nvSpPr>
        <p:spPr bwMode="auto">
          <a:xfrm flipV="1">
            <a:off x="3216719" y="4393663"/>
            <a:ext cx="84557"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49" name="Freeform 426"/>
          <p:cNvSpPr>
            <a:spLocks/>
          </p:cNvSpPr>
          <p:nvPr/>
        </p:nvSpPr>
        <p:spPr bwMode="auto">
          <a:xfrm>
            <a:off x="4124209" y="3538572"/>
            <a:ext cx="160777" cy="288206"/>
          </a:xfrm>
          <a:custGeom>
            <a:avLst/>
            <a:gdLst>
              <a:gd name="T0" fmla="*/ 2147483647 w 93"/>
              <a:gd name="T1" fmla="*/ 0 h 147"/>
              <a:gd name="T2" fmla="*/ 2147483647 w 93"/>
              <a:gd name="T3" fmla="*/ 2147483647 h 147"/>
              <a:gd name="T4" fmla="*/ 0 w 93"/>
              <a:gd name="T5" fmla="*/ 2147483647 h 147"/>
              <a:gd name="T6" fmla="*/ 2147483647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50" name="Freeform 427"/>
          <p:cNvSpPr>
            <a:spLocks/>
          </p:cNvSpPr>
          <p:nvPr/>
        </p:nvSpPr>
        <p:spPr bwMode="auto">
          <a:xfrm>
            <a:off x="4200432" y="3538568"/>
            <a:ext cx="170304" cy="278679"/>
          </a:xfrm>
          <a:custGeom>
            <a:avLst/>
            <a:gdLst>
              <a:gd name="T0" fmla="*/ 2147483647 w 98"/>
              <a:gd name="T1" fmla="*/ 2147483647 h 142"/>
              <a:gd name="T2" fmla="*/ 0 w 98"/>
              <a:gd name="T3" fmla="*/ 0 h 142"/>
              <a:gd name="T4" fmla="*/ 2147483647 w 98"/>
              <a:gd name="T5" fmla="*/ 2147483647 h 142"/>
              <a:gd name="T6" fmla="*/ 2147483647 w 98"/>
              <a:gd name="T7" fmla="*/ 2147483647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51" name="Freeform 428"/>
          <p:cNvSpPr>
            <a:spLocks/>
          </p:cNvSpPr>
          <p:nvPr/>
        </p:nvSpPr>
        <p:spPr bwMode="auto">
          <a:xfrm>
            <a:off x="4943572" y="3529038"/>
            <a:ext cx="163158" cy="242951"/>
          </a:xfrm>
          <a:custGeom>
            <a:avLst/>
            <a:gdLst>
              <a:gd name="T0" fmla="*/ 2147483647 w 94"/>
              <a:gd name="T1" fmla="*/ 0 h 124"/>
              <a:gd name="T2" fmla="*/ 2147483647 w 94"/>
              <a:gd name="T3" fmla="*/ 2147483647 h 124"/>
              <a:gd name="T4" fmla="*/ 0 w 94"/>
              <a:gd name="T5" fmla="*/ 2147483647 h 124"/>
              <a:gd name="T6" fmla="*/ 2147483647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52" name="Freeform 429"/>
          <p:cNvSpPr>
            <a:spLocks/>
          </p:cNvSpPr>
          <p:nvPr/>
        </p:nvSpPr>
        <p:spPr bwMode="auto">
          <a:xfrm>
            <a:off x="5022174" y="3529038"/>
            <a:ext cx="161967"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53" name="Line 430"/>
          <p:cNvSpPr>
            <a:spLocks noChangeShapeType="1"/>
          </p:cNvSpPr>
          <p:nvPr/>
        </p:nvSpPr>
        <p:spPr bwMode="auto">
          <a:xfrm flipH="1" flipV="1">
            <a:off x="4200432" y="3538571"/>
            <a:ext cx="170304"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54" name="Line 431"/>
          <p:cNvSpPr>
            <a:spLocks noChangeShapeType="1"/>
          </p:cNvSpPr>
          <p:nvPr/>
        </p:nvSpPr>
        <p:spPr bwMode="auto">
          <a:xfrm flipV="1">
            <a:off x="4124208" y="3538572"/>
            <a:ext cx="76220" cy="28820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55" name="Line 432"/>
          <p:cNvSpPr>
            <a:spLocks noChangeShapeType="1"/>
          </p:cNvSpPr>
          <p:nvPr/>
        </p:nvSpPr>
        <p:spPr bwMode="auto">
          <a:xfrm flipH="1" flipV="1">
            <a:off x="5022174" y="3529040"/>
            <a:ext cx="161967" cy="14529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56" name="Line 433"/>
          <p:cNvSpPr>
            <a:spLocks noChangeShapeType="1"/>
          </p:cNvSpPr>
          <p:nvPr/>
        </p:nvSpPr>
        <p:spPr bwMode="auto">
          <a:xfrm flipV="1">
            <a:off x="4943575" y="3529044"/>
            <a:ext cx="78602" cy="643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57" name="Freeform 434"/>
          <p:cNvSpPr>
            <a:spLocks/>
          </p:cNvSpPr>
          <p:nvPr/>
        </p:nvSpPr>
        <p:spPr bwMode="auto">
          <a:xfrm>
            <a:off x="4610110" y="3431382"/>
            <a:ext cx="163158" cy="161967"/>
          </a:xfrm>
          <a:custGeom>
            <a:avLst/>
            <a:gdLst>
              <a:gd name="T0" fmla="*/ 2147483647 w 94"/>
              <a:gd name="T1" fmla="*/ 2147483647 h 83"/>
              <a:gd name="T2" fmla="*/ 0 w 94"/>
              <a:gd name="T3" fmla="*/ 0 h 83"/>
              <a:gd name="T4" fmla="*/ 2147483647 w 94"/>
              <a:gd name="T5" fmla="*/ 2147483647 h 83"/>
              <a:gd name="T6" fmla="*/ 2147483647 w 94"/>
              <a:gd name="T7" fmla="*/ 2147483647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58" name="Freeform 435"/>
          <p:cNvSpPr>
            <a:spLocks/>
          </p:cNvSpPr>
          <p:nvPr/>
        </p:nvSpPr>
        <p:spPr bwMode="auto">
          <a:xfrm>
            <a:off x="3875307" y="3792238"/>
            <a:ext cx="163158" cy="277488"/>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59" name="Freeform 436"/>
          <p:cNvSpPr>
            <a:spLocks/>
          </p:cNvSpPr>
          <p:nvPr/>
        </p:nvSpPr>
        <p:spPr bwMode="auto">
          <a:xfrm>
            <a:off x="3959863" y="3792235"/>
            <a:ext cx="164349" cy="242951"/>
          </a:xfrm>
          <a:custGeom>
            <a:avLst/>
            <a:gdLst>
              <a:gd name="T0" fmla="*/ 2147483647 w 94"/>
              <a:gd name="T1" fmla="*/ 2147483647 h 124"/>
              <a:gd name="T2" fmla="*/ 0 w 94"/>
              <a:gd name="T3" fmla="*/ 0 h 124"/>
              <a:gd name="T4" fmla="*/ 2147483647 w 94"/>
              <a:gd name="T5" fmla="*/ 2147483647 h 124"/>
              <a:gd name="T6" fmla="*/ 2147483647 w 94"/>
              <a:gd name="T7" fmla="*/ 2147483647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60" name="Line 437"/>
          <p:cNvSpPr>
            <a:spLocks noChangeShapeType="1"/>
          </p:cNvSpPr>
          <p:nvPr/>
        </p:nvSpPr>
        <p:spPr bwMode="auto">
          <a:xfrm flipH="1" flipV="1">
            <a:off x="4610110" y="3431382"/>
            <a:ext cx="163158" cy="34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61" name="Line 438"/>
          <p:cNvSpPr>
            <a:spLocks noChangeShapeType="1"/>
          </p:cNvSpPr>
          <p:nvPr/>
        </p:nvSpPr>
        <p:spPr bwMode="auto">
          <a:xfrm flipV="1">
            <a:off x="3875303" y="3792238"/>
            <a:ext cx="84556" cy="2774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62" name="Freeform 439"/>
          <p:cNvSpPr>
            <a:spLocks/>
          </p:cNvSpPr>
          <p:nvPr/>
        </p:nvSpPr>
        <p:spPr bwMode="auto">
          <a:xfrm>
            <a:off x="5106730" y="3674334"/>
            <a:ext cx="161967" cy="270343"/>
          </a:xfrm>
          <a:custGeom>
            <a:avLst/>
            <a:gdLst>
              <a:gd name="T0" fmla="*/ 2147483647 w 93"/>
              <a:gd name="T1" fmla="*/ 0 h 138"/>
              <a:gd name="T2" fmla="*/ 2147483647 w 93"/>
              <a:gd name="T3" fmla="*/ 2147483647 h 138"/>
              <a:gd name="T4" fmla="*/ 0 w 93"/>
              <a:gd name="T5" fmla="*/ 2147483647 h 138"/>
              <a:gd name="T6" fmla="*/ 2147483647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63" name="Freeform 440"/>
          <p:cNvSpPr>
            <a:spLocks/>
          </p:cNvSpPr>
          <p:nvPr/>
        </p:nvSpPr>
        <p:spPr bwMode="auto">
          <a:xfrm>
            <a:off x="5184144" y="3674334"/>
            <a:ext cx="170304" cy="270343"/>
          </a:xfrm>
          <a:custGeom>
            <a:avLst/>
            <a:gdLst>
              <a:gd name="T0" fmla="*/ 2147483647 w 98"/>
              <a:gd name="T1" fmla="*/ 2147483647 h 138"/>
              <a:gd name="T2" fmla="*/ 0 w 98"/>
              <a:gd name="T3" fmla="*/ 0 h 138"/>
              <a:gd name="T4" fmla="*/ 2147483647 w 98"/>
              <a:gd name="T5" fmla="*/ 2147483647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64" name="Freeform 441"/>
          <p:cNvSpPr>
            <a:spLocks/>
          </p:cNvSpPr>
          <p:nvPr/>
        </p:nvSpPr>
        <p:spPr bwMode="auto">
          <a:xfrm>
            <a:off x="3379874" y="4421055"/>
            <a:ext cx="170303" cy="72647"/>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65" name="Freeform 442"/>
          <p:cNvSpPr>
            <a:spLocks/>
          </p:cNvSpPr>
          <p:nvPr/>
        </p:nvSpPr>
        <p:spPr bwMode="auto">
          <a:xfrm>
            <a:off x="3465622" y="4421055"/>
            <a:ext cx="160776"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66" name="Line 443"/>
          <p:cNvSpPr>
            <a:spLocks noChangeShapeType="1"/>
          </p:cNvSpPr>
          <p:nvPr/>
        </p:nvSpPr>
        <p:spPr bwMode="auto">
          <a:xfrm flipH="1" flipV="1">
            <a:off x="5184144" y="3674334"/>
            <a:ext cx="170304" cy="1798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67" name="Line 444"/>
          <p:cNvSpPr>
            <a:spLocks noChangeShapeType="1"/>
          </p:cNvSpPr>
          <p:nvPr/>
        </p:nvSpPr>
        <p:spPr bwMode="auto">
          <a:xfrm flipV="1">
            <a:off x="5106734" y="3674334"/>
            <a:ext cx="77410" cy="976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68" name="Line 445"/>
          <p:cNvSpPr>
            <a:spLocks noChangeShapeType="1"/>
          </p:cNvSpPr>
          <p:nvPr/>
        </p:nvSpPr>
        <p:spPr bwMode="auto">
          <a:xfrm flipH="1" flipV="1">
            <a:off x="3465622" y="4421049"/>
            <a:ext cx="160776"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69" name="Line 446"/>
          <p:cNvSpPr>
            <a:spLocks noChangeShapeType="1"/>
          </p:cNvSpPr>
          <p:nvPr/>
        </p:nvSpPr>
        <p:spPr bwMode="auto">
          <a:xfrm flipV="1">
            <a:off x="5842728" y="4421055"/>
            <a:ext cx="8455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70" name="Freeform 447"/>
          <p:cNvSpPr>
            <a:spLocks/>
          </p:cNvSpPr>
          <p:nvPr/>
        </p:nvSpPr>
        <p:spPr bwMode="auto">
          <a:xfrm>
            <a:off x="4284988" y="3583822"/>
            <a:ext cx="163158"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71" name="Freeform 448"/>
          <p:cNvSpPr>
            <a:spLocks/>
          </p:cNvSpPr>
          <p:nvPr/>
        </p:nvSpPr>
        <p:spPr bwMode="auto">
          <a:xfrm>
            <a:off x="4370736" y="3583827"/>
            <a:ext cx="163158" cy="197695"/>
          </a:xfrm>
          <a:custGeom>
            <a:avLst/>
            <a:gdLst>
              <a:gd name="T0" fmla="*/ 2147483647 w 94"/>
              <a:gd name="T1" fmla="*/ 0 h 101"/>
              <a:gd name="T2" fmla="*/ 0 w 94"/>
              <a:gd name="T3" fmla="*/ 0 h 101"/>
              <a:gd name="T4" fmla="*/ 2147483647 w 94"/>
              <a:gd name="T5" fmla="*/ 2147483647 h 101"/>
              <a:gd name="T6" fmla="*/ 2147483647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72" name="Line 449"/>
          <p:cNvSpPr>
            <a:spLocks noChangeShapeType="1"/>
          </p:cNvSpPr>
          <p:nvPr/>
        </p:nvSpPr>
        <p:spPr bwMode="auto">
          <a:xfrm flipH="1">
            <a:off x="4370736" y="3583827"/>
            <a:ext cx="163158"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73" name="Line 450"/>
          <p:cNvSpPr>
            <a:spLocks noChangeShapeType="1"/>
          </p:cNvSpPr>
          <p:nvPr/>
        </p:nvSpPr>
        <p:spPr bwMode="auto">
          <a:xfrm flipV="1">
            <a:off x="4284987" y="3583822"/>
            <a:ext cx="85747"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74" name="Freeform 451"/>
          <p:cNvSpPr>
            <a:spLocks/>
          </p:cNvSpPr>
          <p:nvPr/>
        </p:nvSpPr>
        <p:spPr bwMode="auto">
          <a:xfrm>
            <a:off x="5268701" y="3854170"/>
            <a:ext cx="163158" cy="278679"/>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75" name="Freeform 452"/>
          <p:cNvSpPr>
            <a:spLocks/>
          </p:cNvSpPr>
          <p:nvPr/>
        </p:nvSpPr>
        <p:spPr bwMode="auto">
          <a:xfrm>
            <a:off x="5354448" y="3854170"/>
            <a:ext cx="163158" cy="278679"/>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76" name="Freeform 453"/>
          <p:cNvSpPr>
            <a:spLocks/>
          </p:cNvSpPr>
          <p:nvPr/>
        </p:nvSpPr>
        <p:spPr bwMode="auto">
          <a:xfrm>
            <a:off x="4695857" y="3465923"/>
            <a:ext cx="163158" cy="22627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77" name="Freeform 454"/>
          <p:cNvSpPr>
            <a:spLocks/>
          </p:cNvSpPr>
          <p:nvPr/>
        </p:nvSpPr>
        <p:spPr bwMode="auto">
          <a:xfrm>
            <a:off x="4773269" y="3465923"/>
            <a:ext cx="170303" cy="226278"/>
          </a:xfrm>
          <a:custGeom>
            <a:avLst/>
            <a:gdLst>
              <a:gd name="T0" fmla="*/ 2147483647 w 98"/>
              <a:gd name="T1" fmla="*/ 2147483647 h 115"/>
              <a:gd name="T2" fmla="*/ 0 w 98"/>
              <a:gd name="T3" fmla="*/ 0 h 115"/>
              <a:gd name="T4" fmla="*/ 2147483647 w 98"/>
              <a:gd name="T5" fmla="*/ 2147483647 h 115"/>
              <a:gd name="T6" fmla="*/ 2147483647 w 98"/>
              <a:gd name="T7" fmla="*/ 2147483647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78" name="Freeform 455"/>
          <p:cNvSpPr>
            <a:spLocks/>
          </p:cNvSpPr>
          <p:nvPr/>
        </p:nvSpPr>
        <p:spPr bwMode="auto">
          <a:xfrm>
            <a:off x="4038461" y="3826775"/>
            <a:ext cx="161967" cy="208414"/>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79" name="Freeform 456"/>
          <p:cNvSpPr>
            <a:spLocks/>
          </p:cNvSpPr>
          <p:nvPr/>
        </p:nvSpPr>
        <p:spPr bwMode="auto">
          <a:xfrm>
            <a:off x="4124209" y="3817246"/>
            <a:ext cx="160777" cy="208414"/>
          </a:xfrm>
          <a:custGeom>
            <a:avLst/>
            <a:gdLst>
              <a:gd name="T0" fmla="*/ 2147483647 w 93"/>
              <a:gd name="T1" fmla="*/ 0 h 106"/>
              <a:gd name="T2" fmla="*/ 0 w 93"/>
              <a:gd name="T3" fmla="*/ 2147483647 h 106"/>
              <a:gd name="T4" fmla="*/ 2147483647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80" name="Line 457"/>
          <p:cNvSpPr>
            <a:spLocks noChangeShapeType="1"/>
          </p:cNvSpPr>
          <p:nvPr/>
        </p:nvSpPr>
        <p:spPr bwMode="auto">
          <a:xfrm flipH="1" flipV="1">
            <a:off x="5354448" y="3854164"/>
            <a:ext cx="163158" cy="251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81" name="Line 458"/>
          <p:cNvSpPr>
            <a:spLocks noChangeShapeType="1"/>
          </p:cNvSpPr>
          <p:nvPr/>
        </p:nvSpPr>
        <p:spPr bwMode="auto">
          <a:xfrm flipV="1">
            <a:off x="5268700" y="3854164"/>
            <a:ext cx="85747"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82" name="Line 459"/>
          <p:cNvSpPr>
            <a:spLocks noChangeShapeType="1"/>
          </p:cNvSpPr>
          <p:nvPr/>
        </p:nvSpPr>
        <p:spPr bwMode="auto">
          <a:xfrm flipH="1" flipV="1">
            <a:off x="4773269" y="3465919"/>
            <a:ext cx="170303"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83" name="Line 460"/>
          <p:cNvSpPr>
            <a:spLocks noChangeShapeType="1"/>
          </p:cNvSpPr>
          <p:nvPr/>
        </p:nvSpPr>
        <p:spPr bwMode="auto">
          <a:xfrm flipV="1">
            <a:off x="4695857" y="3465919"/>
            <a:ext cx="77411"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84" name="Line 461"/>
          <p:cNvSpPr>
            <a:spLocks noChangeShapeType="1"/>
          </p:cNvSpPr>
          <p:nvPr/>
        </p:nvSpPr>
        <p:spPr bwMode="auto">
          <a:xfrm flipV="1">
            <a:off x="4038461" y="3826775"/>
            <a:ext cx="85747"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85" name="Freeform 462"/>
          <p:cNvSpPr>
            <a:spLocks/>
          </p:cNvSpPr>
          <p:nvPr/>
        </p:nvSpPr>
        <p:spPr bwMode="auto">
          <a:xfrm>
            <a:off x="5431855" y="4105457"/>
            <a:ext cx="161967" cy="235805"/>
          </a:xfrm>
          <a:custGeom>
            <a:avLst/>
            <a:gdLst>
              <a:gd name="T0" fmla="*/ 2147483647 w 93"/>
              <a:gd name="T1" fmla="*/ 0 h 120"/>
              <a:gd name="T2" fmla="*/ 2147483647 w 93"/>
              <a:gd name="T3" fmla="*/ 2147483647 h 120"/>
              <a:gd name="T4" fmla="*/ 0 w 93"/>
              <a:gd name="T5" fmla="*/ 2147483647 h 120"/>
              <a:gd name="T6" fmla="*/ 2147483647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86" name="Freeform 463"/>
          <p:cNvSpPr>
            <a:spLocks/>
          </p:cNvSpPr>
          <p:nvPr/>
        </p:nvSpPr>
        <p:spPr bwMode="auto">
          <a:xfrm>
            <a:off x="5517603" y="4105451"/>
            <a:ext cx="160777" cy="342989"/>
          </a:xfrm>
          <a:custGeom>
            <a:avLst/>
            <a:gdLst>
              <a:gd name="T0" fmla="*/ 2147483647 w 93"/>
              <a:gd name="T1" fmla="*/ 2147483647 h 175"/>
              <a:gd name="T2" fmla="*/ 0 w 93"/>
              <a:gd name="T3" fmla="*/ 0 h 175"/>
              <a:gd name="T4" fmla="*/ 2147483647 w 93"/>
              <a:gd name="T5" fmla="*/ 2147483647 h 175"/>
              <a:gd name="T6" fmla="*/ 2147483647 w 93"/>
              <a:gd name="T7" fmla="*/ 2147483647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87" name="Freeform 464"/>
          <p:cNvSpPr>
            <a:spLocks/>
          </p:cNvSpPr>
          <p:nvPr/>
        </p:nvSpPr>
        <p:spPr bwMode="auto">
          <a:xfrm>
            <a:off x="3789556" y="4069723"/>
            <a:ext cx="170303" cy="423973"/>
          </a:xfrm>
          <a:custGeom>
            <a:avLst/>
            <a:gdLst>
              <a:gd name="T0" fmla="*/ 2147483647 w 98"/>
              <a:gd name="T1" fmla="*/ 0 h 216"/>
              <a:gd name="T2" fmla="*/ 2147483647 w 98"/>
              <a:gd name="T3" fmla="*/ 2147483647 h 216"/>
              <a:gd name="T4" fmla="*/ 0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88" name="Freeform 465"/>
          <p:cNvSpPr>
            <a:spLocks/>
          </p:cNvSpPr>
          <p:nvPr/>
        </p:nvSpPr>
        <p:spPr bwMode="auto">
          <a:xfrm>
            <a:off x="3875307" y="4035192"/>
            <a:ext cx="163158" cy="458510"/>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89" name="Freeform 466"/>
          <p:cNvSpPr>
            <a:spLocks/>
          </p:cNvSpPr>
          <p:nvPr/>
        </p:nvSpPr>
        <p:spPr bwMode="auto">
          <a:xfrm>
            <a:off x="3550178" y="4448440"/>
            <a:ext cx="161967" cy="63120"/>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90" name="Freeform 467"/>
          <p:cNvSpPr>
            <a:spLocks/>
          </p:cNvSpPr>
          <p:nvPr/>
        </p:nvSpPr>
        <p:spPr bwMode="auto">
          <a:xfrm>
            <a:off x="3626398" y="4448440"/>
            <a:ext cx="163158" cy="6312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91" name="Freeform 468"/>
          <p:cNvSpPr>
            <a:spLocks/>
          </p:cNvSpPr>
          <p:nvPr/>
        </p:nvSpPr>
        <p:spPr bwMode="auto">
          <a:xfrm>
            <a:off x="5678383" y="4448440"/>
            <a:ext cx="164349" cy="6312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92" name="Line 469"/>
          <p:cNvSpPr>
            <a:spLocks noChangeShapeType="1"/>
          </p:cNvSpPr>
          <p:nvPr/>
        </p:nvSpPr>
        <p:spPr bwMode="auto">
          <a:xfrm flipH="1" flipV="1">
            <a:off x="5517603" y="4105451"/>
            <a:ext cx="160777" cy="3429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93" name="Line 470"/>
          <p:cNvSpPr>
            <a:spLocks noChangeShapeType="1"/>
          </p:cNvSpPr>
          <p:nvPr/>
        </p:nvSpPr>
        <p:spPr bwMode="auto">
          <a:xfrm flipH="1" flipV="1">
            <a:off x="5678383" y="4448446"/>
            <a:ext cx="164349"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94" name="Freeform 471"/>
          <p:cNvSpPr>
            <a:spLocks/>
          </p:cNvSpPr>
          <p:nvPr/>
        </p:nvSpPr>
        <p:spPr bwMode="auto">
          <a:xfrm>
            <a:off x="5593822" y="4341262"/>
            <a:ext cx="171495" cy="170304"/>
          </a:xfrm>
          <a:custGeom>
            <a:avLst/>
            <a:gdLst>
              <a:gd name="T0" fmla="*/ 2147483647 w 99"/>
              <a:gd name="T1" fmla="*/ 2147483647 h 87"/>
              <a:gd name="T2" fmla="*/ 2147483647 w 99"/>
              <a:gd name="T3" fmla="*/ 2147483647 h 87"/>
              <a:gd name="T4" fmla="*/ 0 w 99"/>
              <a:gd name="T5" fmla="*/ 0 h 87"/>
              <a:gd name="T6" fmla="*/ 2147483647 w 99"/>
              <a:gd name="T7" fmla="*/ 2147483647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95" name="Line 472"/>
          <p:cNvSpPr>
            <a:spLocks noChangeShapeType="1"/>
          </p:cNvSpPr>
          <p:nvPr/>
        </p:nvSpPr>
        <p:spPr bwMode="auto">
          <a:xfrm flipV="1">
            <a:off x="5431858" y="4105457"/>
            <a:ext cx="8574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96" name="Line 473"/>
          <p:cNvSpPr>
            <a:spLocks noChangeShapeType="1"/>
          </p:cNvSpPr>
          <p:nvPr/>
        </p:nvSpPr>
        <p:spPr bwMode="auto">
          <a:xfrm flipV="1">
            <a:off x="3789556" y="4069723"/>
            <a:ext cx="85747" cy="3965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97" name="Line 474"/>
          <p:cNvSpPr>
            <a:spLocks noChangeShapeType="1"/>
          </p:cNvSpPr>
          <p:nvPr/>
        </p:nvSpPr>
        <p:spPr bwMode="auto">
          <a:xfrm flipH="1">
            <a:off x="3875307" y="4035192"/>
            <a:ext cx="163158" cy="34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98" name="Line 475"/>
          <p:cNvSpPr>
            <a:spLocks noChangeShapeType="1"/>
          </p:cNvSpPr>
          <p:nvPr/>
        </p:nvSpPr>
        <p:spPr bwMode="auto">
          <a:xfrm flipH="1" flipV="1">
            <a:off x="3626398" y="4448446"/>
            <a:ext cx="163158"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99" name="Line 476"/>
          <p:cNvSpPr>
            <a:spLocks noChangeShapeType="1"/>
          </p:cNvSpPr>
          <p:nvPr/>
        </p:nvSpPr>
        <p:spPr bwMode="auto">
          <a:xfrm flipV="1">
            <a:off x="3550180" y="4448446"/>
            <a:ext cx="76220" cy="4525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00" name="Line 477"/>
          <p:cNvSpPr>
            <a:spLocks noChangeShapeType="1"/>
          </p:cNvSpPr>
          <p:nvPr/>
        </p:nvSpPr>
        <p:spPr bwMode="auto">
          <a:xfrm>
            <a:off x="5602159" y="4341262"/>
            <a:ext cx="76220"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01" name="Line 478"/>
          <p:cNvSpPr>
            <a:spLocks noChangeShapeType="1"/>
          </p:cNvSpPr>
          <p:nvPr/>
        </p:nvSpPr>
        <p:spPr bwMode="auto">
          <a:xfrm flipH="1" flipV="1">
            <a:off x="3216716" y="4448446"/>
            <a:ext cx="163158"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02" name="Freeform 479"/>
          <p:cNvSpPr>
            <a:spLocks/>
          </p:cNvSpPr>
          <p:nvPr/>
        </p:nvSpPr>
        <p:spPr bwMode="auto">
          <a:xfrm>
            <a:off x="4859019" y="3593351"/>
            <a:ext cx="163158" cy="288206"/>
          </a:xfrm>
          <a:custGeom>
            <a:avLst/>
            <a:gdLst>
              <a:gd name="T0" fmla="*/ 2147483647 w 94"/>
              <a:gd name="T1" fmla="*/ 0 h 147"/>
              <a:gd name="T2" fmla="*/ 2147483647 w 94"/>
              <a:gd name="T3" fmla="*/ 2147483647 h 147"/>
              <a:gd name="T4" fmla="*/ 0 w 94"/>
              <a:gd name="T5" fmla="*/ 2147483647 h 147"/>
              <a:gd name="T6" fmla="*/ 2147483647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03" name="Freeform 480"/>
          <p:cNvSpPr>
            <a:spLocks/>
          </p:cNvSpPr>
          <p:nvPr/>
        </p:nvSpPr>
        <p:spPr bwMode="auto">
          <a:xfrm>
            <a:off x="4943572" y="3593351"/>
            <a:ext cx="163158" cy="288206"/>
          </a:xfrm>
          <a:custGeom>
            <a:avLst/>
            <a:gdLst>
              <a:gd name="T0" fmla="*/ 2147483647 w 94"/>
              <a:gd name="T1" fmla="*/ 2147483647 h 147"/>
              <a:gd name="T2" fmla="*/ 0 w 94"/>
              <a:gd name="T3" fmla="*/ 0 h 147"/>
              <a:gd name="T4" fmla="*/ 2147483647 w 94"/>
              <a:gd name="T5" fmla="*/ 2147483647 h 147"/>
              <a:gd name="T6" fmla="*/ 2147483647 w 94"/>
              <a:gd name="T7" fmla="*/ 2147483647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04" name="Freeform 481"/>
          <p:cNvSpPr>
            <a:spLocks/>
          </p:cNvSpPr>
          <p:nvPr/>
        </p:nvSpPr>
        <p:spPr bwMode="auto">
          <a:xfrm>
            <a:off x="4448143" y="3583827"/>
            <a:ext cx="161967" cy="19769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05" name="Freeform 482"/>
          <p:cNvSpPr>
            <a:spLocks/>
          </p:cNvSpPr>
          <p:nvPr/>
        </p:nvSpPr>
        <p:spPr bwMode="auto">
          <a:xfrm>
            <a:off x="4533890" y="3583822"/>
            <a:ext cx="161967" cy="181022"/>
          </a:xfrm>
          <a:custGeom>
            <a:avLst/>
            <a:gdLst>
              <a:gd name="T0" fmla="*/ 2147483647 w 93"/>
              <a:gd name="T1" fmla="*/ 2147483647 h 92"/>
              <a:gd name="T2" fmla="*/ 0 w 93"/>
              <a:gd name="T3" fmla="*/ 0 h 92"/>
              <a:gd name="T4" fmla="*/ 2147483647 w 93"/>
              <a:gd name="T5" fmla="*/ 2147483647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06" name="Line 483"/>
          <p:cNvSpPr>
            <a:spLocks noChangeShapeType="1"/>
          </p:cNvSpPr>
          <p:nvPr/>
        </p:nvSpPr>
        <p:spPr bwMode="auto">
          <a:xfrm flipH="1" flipV="1">
            <a:off x="4943572" y="3593355"/>
            <a:ext cx="163158" cy="1786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07" name="Line 484"/>
          <p:cNvSpPr>
            <a:spLocks noChangeShapeType="1"/>
          </p:cNvSpPr>
          <p:nvPr/>
        </p:nvSpPr>
        <p:spPr bwMode="auto">
          <a:xfrm flipV="1">
            <a:off x="4859016" y="3593355"/>
            <a:ext cx="84556"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08" name="Line 485"/>
          <p:cNvSpPr>
            <a:spLocks noChangeShapeType="1"/>
          </p:cNvSpPr>
          <p:nvPr/>
        </p:nvSpPr>
        <p:spPr bwMode="auto">
          <a:xfrm flipH="1" flipV="1">
            <a:off x="4533890" y="3583822"/>
            <a:ext cx="161967"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09" name="Freeform 486"/>
          <p:cNvSpPr>
            <a:spLocks/>
          </p:cNvSpPr>
          <p:nvPr/>
        </p:nvSpPr>
        <p:spPr bwMode="auto">
          <a:xfrm>
            <a:off x="4200432" y="3817246"/>
            <a:ext cx="170304" cy="208414"/>
          </a:xfrm>
          <a:custGeom>
            <a:avLst/>
            <a:gdLst>
              <a:gd name="T0" fmla="*/ 2147483647 w 98"/>
              <a:gd name="T1" fmla="*/ 0 h 106"/>
              <a:gd name="T2" fmla="*/ 2147483647 w 98"/>
              <a:gd name="T3" fmla="*/ 2147483647 h 106"/>
              <a:gd name="T4" fmla="*/ 0 w 98"/>
              <a:gd name="T5" fmla="*/ 2147483647 h 106"/>
              <a:gd name="T6" fmla="*/ 2147483647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10" name="Freeform 487"/>
          <p:cNvSpPr>
            <a:spLocks/>
          </p:cNvSpPr>
          <p:nvPr/>
        </p:nvSpPr>
        <p:spPr bwMode="auto">
          <a:xfrm>
            <a:off x="4284988" y="3781519"/>
            <a:ext cx="163158" cy="226278"/>
          </a:xfrm>
          <a:custGeom>
            <a:avLst/>
            <a:gdLst>
              <a:gd name="T0" fmla="*/ 2147483647 w 94"/>
              <a:gd name="T1" fmla="*/ 0 h 115"/>
              <a:gd name="T2" fmla="*/ 0 w 94"/>
              <a:gd name="T3" fmla="*/ 2147483647 h 115"/>
              <a:gd name="T4" fmla="*/ 2147483647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11" name="Freeform 488"/>
          <p:cNvSpPr>
            <a:spLocks/>
          </p:cNvSpPr>
          <p:nvPr/>
        </p:nvSpPr>
        <p:spPr bwMode="auto">
          <a:xfrm>
            <a:off x="5022174" y="3771995"/>
            <a:ext cx="161967" cy="297734"/>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12" name="Freeform 489"/>
          <p:cNvSpPr>
            <a:spLocks/>
          </p:cNvSpPr>
          <p:nvPr/>
        </p:nvSpPr>
        <p:spPr bwMode="auto">
          <a:xfrm>
            <a:off x="5106730" y="3771995"/>
            <a:ext cx="161967" cy="297734"/>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13" name="Line 490"/>
          <p:cNvSpPr>
            <a:spLocks noChangeShapeType="1"/>
          </p:cNvSpPr>
          <p:nvPr/>
        </p:nvSpPr>
        <p:spPr bwMode="auto">
          <a:xfrm flipV="1">
            <a:off x="4200429" y="3817246"/>
            <a:ext cx="84557"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14" name="Line 491"/>
          <p:cNvSpPr>
            <a:spLocks noChangeShapeType="1"/>
          </p:cNvSpPr>
          <p:nvPr/>
        </p:nvSpPr>
        <p:spPr bwMode="auto">
          <a:xfrm flipH="1" flipV="1">
            <a:off x="5106730" y="3771989"/>
            <a:ext cx="161967" cy="1726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15" name="Line 492"/>
          <p:cNvSpPr>
            <a:spLocks noChangeShapeType="1"/>
          </p:cNvSpPr>
          <p:nvPr/>
        </p:nvSpPr>
        <p:spPr bwMode="auto">
          <a:xfrm flipV="1">
            <a:off x="5022177" y="3771989"/>
            <a:ext cx="84557"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16" name="Freeform 493"/>
          <p:cNvSpPr>
            <a:spLocks/>
          </p:cNvSpPr>
          <p:nvPr/>
        </p:nvSpPr>
        <p:spPr bwMode="auto">
          <a:xfrm>
            <a:off x="3712145" y="4466310"/>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17" name="Freeform 494"/>
          <p:cNvSpPr>
            <a:spLocks/>
          </p:cNvSpPr>
          <p:nvPr/>
        </p:nvSpPr>
        <p:spPr bwMode="auto">
          <a:xfrm>
            <a:off x="3789556" y="4466310"/>
            <a:ext cx="170303" cy="7264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18" name="Freeform 495"/>
          <p:cNvSpPr>
            <a:spLocks/>
          </p:cNvSpPr>
          <p:nvPr/>
        </p:nvSpPr>
        <p:spPr bwMode="auto">
          <a:xfrm>
            <a:off x="3959863" y="4035192"/>
            <a:ext cx="164349" cy="458510"/>
          </a:xfrm>
          <a:custGeom>
            <a:avLst/>
            <a:gdLst>
              <a:gd name="T0" fmla="*/ 2147483647 w 94"/>
              <a:gd name="T1" fmla="*/ 0 h 234"/>
              <a:gd name="T2" fmla="*/ 2147483647 w 94"/>
              <a:gd name="T3" fmla="*/ 2147483647 h 234"/>
              <a:gd name="T4" fmla="*/ 0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19" name="Freeform 496"/>
          <p:cNvSpPr>
            <a:spLocks/>
          </p:cNvSpPr>
          <p:nvPr/>
        </p:nvSpPr>
        <p:spPr bwMode="auto">
          <a:xfrm>
            <a:off x="4038461" y="4025664"/>
            <a:ext cx="161967" cy="116712"/>
          </a:xfrm>
          <a:custGeom>
            <a:avLst/>
            <a:gdLst>
              <a:gd name="T0" fmla="*/ 2147483647 w 93"/>
              <a:gd name="T1" fmla="*/ 0 h 60"/>
              <a:gd name="T2" fmla="*/ 0 w 93"/>
              <a:gd name="T3" fmla="*/ 2147483647 h 60"/>
              <a:gd name="T4" fmla="*/ 2147483647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20" name="Line 497"/>
          <p:cNvSpPr>
            <a:spLocks noChangeShapeType="1"/>
          </p:cNvSpPr>
          <p:nvPr/>
        </p:nvSpPr>
        <p:spPr bwMode="auto">
          <a:xfrm flipH="1" flipV="1">
            <a:off x="3789556" y="4466305"/>
            <a:ext cx="170303"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21" name="Line 498"/>
          <p:cNvSpPr>
            <a:spLocks noChangeShapeType="1"/>
          </p:cNvSpPr>
          <p:nvPr/>
        </p:nvSpPr>
        <p:spPr bwMode="auto">
          <a:xfrm flipV="1">
            <a:off x="3712145" y="4466310"/>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22" name="Line 499"/>
          <p:cNvSpPr>
            <a:spLocks noChangeShapeType="1"/>
          </p:cNvSpPr>
          <p:nvPr/>
        </p:nvSpPr>
        <p:spPr bwMode="auto">
          <a:xfrm flipH="1" flipV="1">
            <a:off x="3379874" y="4466305"/>
            <a:ext cx="170303"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23" name="Line 500"/>
          <p:cNvSpPr>
            <a:spLocks noChangeShapeType="1"/>
          </p:cNvSpPr>
          <p:nvPr/>
        </p:nvSpPr>
        <p:spPr bwMode="auto">
          <a:xfrm flipV="1">
            <a:off x="5765317" y="4466310"/>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24" name="Freeform 501"/>
          <p:cNvSpPr>
            <a:spLocks/>
          </p:cNvSpPr>
          <p:nvPr/>
        </p:nvSpPr>
        <p:spPr bwMode="auto">
          <a:xfrm>
            <a:off x="4610110" y="3593355"/>
            <a:ext cx="163158" cy="251288"/>
          </a:xfrm>
          <a:custGeom>
            <a:avLst/>
            <a:gdLst>
              <a:gd name="T0" fmla="*/ 2147483647 w 94"/>
              <a:gd name="T1" fmla="*/ 0 h 128"/>
              <a:gd name="T2" fmla="*/ 2147483647 w 94"/>
              <a:gd name="T3" fmla="*/ 2147483647 h 128"/>
              <a:gd name="T4" fmla="*/ 0 w 94"/>
              <a:gd name="T5" fmla="*/ 2147483647 h 128"/>
              <a:gd name="T6" fmla="*/ 2147483647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25" name="Freeform 502"/>
          <p:cNvSpPr>
            <a:spLocks/>
          </p:cNvSpPr>
          <p:nvPr/>
        </p:nvSpPr>
        <p:spPr bwMode="auto">
          <a:xfrm>
            <a:off x="4695857" y="3593355"/>
            <a:ext cx="163158" cy="251288"/>
          </a:xfrm>
          <a:custGeom>
            <a:avLst/>
            <a:gdLst>
              <a:gd name="T0" fmla="*/ 2147483647 w 94"/>
              <a:gd name="T1" fmla="*/ 2147483647 h 128"/>
              <a:gd name="T2" fmla="*/ 0 w 94"/>
              <a:gd name="T3" fmla="*/ 0 h 128"/>
              <a:gd name="T4" fmla="*/ 2147483647 w 94"/>
              <a:gd name="T5" fmla="*/ 2147483647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26" name="Line 503"/>
          <p:cNvSpPr>
            <a:spLocks noChangeShapeType="1"/>
          </p:cNvSpPr>
          <p:nvPr/>
        </p:nvSpPr>
        <p:spPr bwMode="auto">
          <a:xfrm flipV="1">
            <a:off x="3959863" y="4035192"/>
            <a:ext cx="78602" cy="4585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27" name="Line 504"/>
          <p:cNvSpPr>
            <a:spLocks noChangeShapeType="1"/>
          </p:cNvSpPr>
          <p:nvPr/>
        </p:nvSpPr>
        <p:spPr bwMode="auto">
          <a:xfrm flipH="1">
            <a:off x="4038461" y="4025659"/>
            <a:ext cx="161967"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28" name="Freeform 505"/>
          <p:cNvSpPr>
            <a:spLocks/>
          </p:cNvSpPr>
          <p:nvPr/>
        </p:nvSpPr>
        <p:spPr bwMode="auto">
          <a:xfrm>
            <a:off x="5184144" y="3944681"/>
            <a:ext cx="170304" cy="306070"/>
          </a:xfrm>
          <a:custGeom>
            <a:avLst/>
            <a:gdLst>
              <a:gd name="T0" fmla="*/ 2147483647 w 98"/>
              <a:gd name="T1" fmla="*/ 0 h 156"/>
              <a:gd name="T2" fmla="*/ 2147483647 w 98"/>
              <a:gd name="T3" fmla="*/ 2147483647 h 156"/>
              <a:gd name="T4" fmla="*/ 0 w 98"/>
              <a:gd name="T5" fmla="*/ 2147483647 h 156"/>
              <a:gd name="T6" fmla="*/ 2147483647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29" name="Freeform 506"/>
          <p:cNvSpPr>
            <a:spLocks/>
          </p:cNvSpPr>
          <p:nvPr/>
        </p:nvSpPr>
        <p:spPr bwMode="auto">
          <a:xfrm>
            <a:off x="5268701" y="3944681"/>
            <a:ext cx="163158" cy="306070"/>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30" name="Line 507"/>
          <p:cNvSpPr>
            <a:spLocks noChangeShapeType="1"/>
          </p:cNvSpPr>
          <p:nvPr/>
        </p:nvSpPr>
        <p:spPr bwMode="auto">
          <a:xfrm flipH="1" flipV="1">
            <a:off x="4695857" y="3593355"/>
            <a:ext cx="163158"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31" name="Line 508"/>
          <p:cNvSpPr>
            <a:spLocks noChangeShapeType="1"/>
          </p:cNvSpPr>
          <p:nvPr/>
        </p:nvSpPr>
        <p:spPr bwMode="auto">
          <a:xfrm flipV="1">
            <a:off x="4610110" y="3593349"/>
            <a:ext cx="85747" cy="1714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32" name="Line 509"/>
          <p:cNvSpPr>
            <a:spLocks noChangeShapeType="1"/>
          </p:cNvSpPr>
          <p:nvPr/>
        </p:nvSpPr>
        <p:spPr bwMode="auto">
          <a:xfrm flipH="1" flipV="1">
            <a:off x="5268701" y="3944681"/>
            <a:ext cx="163158"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33" name="Line 510"/>
          <p:cNvSpPr>
            <a:spLocks noChangeShapeType="1"/>
          </p:cNvSpPr>
          <p:nvPr/>
        </p:nvSpPr>
        <p:spPr bwMode="auto">
          <a:xfrm flipV="1">
            <a:off x="5184142" y="3944681"/>
            <a:ext cx="84557" cy="1250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34" name="Freeform 511"/>
          <p:cNvSpPr>
            <a:spLocks/>
          </p:cNvSpPr>
          <p:nvPr/>
        </p:nvSpPr>
        <p:spPr bwMode="auto">
          <a:xfrm>
            <a:off x="4370736" y="3781519"/>
            <a:ext cx="163158" cy="22627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35" name="Freeform 512"/>
          <p:cNvSpPr>
            <a:spLocks/>
          </p:cNvSpPr>
          <p:nvPr/>
        </p:nvSpPr>
        <p:spPr bwMode="auto">
          <a:xfrm>
            <a:off x="4448143" y="3764845"/>
            <a:ext cx="161967" cy="197695"/>
          </a:xfrm>
          <a:custGeom>
            <a:avLst/>
            <a:gdLst>
              <a:gd name="T0" fmla="*/ 2147483647 w 93"/>
              <a:gd name="T1" fmla="*/ 0 h 101"/>
              <a:gd name="T2" fmla="*/ 0 w 93"/>
              <a:gd name="T3" fmla="*/ 2147483647 h 101"/>
              <a:gd name="T4" fmla="*/ 2147483647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36" name="Freeform 513"/>
          <p:cNvSpPr>
            <a:spLocks/>
          </p:cNvSpPr>
          <p:nvPr/>
        </p:nvSpPr>
        <p:spPr bwMode="auto">
          <a:xfrm>
            <a:off x="5354448" y="4132843"/>
            <a:ext cx="163158" cy="270342"/>
          </a:xfrm>
          <a:custGeom>
            <a:avLst/>
            <a:gdLst>
              <a:gd name="T0" fmla="*/ 2147483647 w 94"/>
              <a:gd name="T1" fmla="*/ 0 h 138"/>
              <a:gd name="T2" fmla="*/ 2147483647 w 94"/>
              <a:gd name="T3" fmla="*/ 2147483647 h 138"/>
              <a:gd name="T4" fmla="*/ 0 w 94"/>
              <a:gd name="T5" fmla="*/ 2147483647 h 138"/>
              <a:gd name="T6" fmla="*/ 2147483647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37" name="Freeform 514"/>
          <p:cNvSpPr>
            <a:spLocks/>
          </p:cNvSpPr>
          <p:nvPr/>
        </p:nvSpPr>
        <p:spPr bwMode="auto">
          <a:xfrm>
            <a:off x="5431855" y="4132843"/>
            <a:ext cx="161967" cy="270342"/>
          </a:xfrm>
          <a:custGeom>
            <a:avLst/>
            <a:gdLst>
              <a:gd name="T0" fmla="*/ 2147483647 w 93"/>
              <a:gd name="T1" fmla="*/ 2147483647 h 138"/>
              <a:gd name="T2" fmla="*/ 0 w 93"/>
              <a:gd name="T3" fmla="*/ 0 h 138"/>
              <a:gd name="T4" fmla="*/ 2147483647 w 93"/>
              <a:gd name="T5" fmla="*/ 2147483647 h 138"/>
              <a:gd name="T6" fmla="*/ 2147483647 w 93"/>
              <a:gd name="T7" fmla="*/ 2147483647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38" name="Freeform 515"/>
          <p:cNvSpPr>
            <a:spLocks/>
          </p:cNvSpPr>
          <p:nvPr/>
        </p:nvSpPr>
        <p:spPr bwMode="auto">
          <a:xfrm>
            <a:off x="3875307" y="4493696"/>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39" name="Freeform 516"/>
          <p:cNvSpPr>
            <a:spLocks/>
          </p:cNvSpPr>
          <p:nvPr/>
        </p:nvSpPr>
        <p:spPr bwMode="auto">
          <a:xfrm>
            <a:off x="3959863" y="4142370"/>
            <a:ext cx="164349" cy="423973"/>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40" name="Freeform 517"/>
          <p:cNvSpPr>
            <a:spLocks/>
          </p:cNvSpPr>
          <p:nvPr/>
        </p:nvSpPr>
        <p:spPr bwMode="auto">
          <a:xfrm>
            <a:off x="4773269" y="3692197"/>
            <a:ext cx="170303" cy="342989"/>
          </a:xfrm>
          <a:custGeom>
            <a:avLst/>
            <a:gdLst>
              <a:gd name="T0" fmla="*/ 2147483647 w 98"/>
              <a:gd name="T1" fmla="*/ 0 h 175"/>
              <a:gd name="T2" fmla="*/ 2147483647 w 98"/>
              <a:gd name="T3" fmla="*/ 2147483647 h 175"/>
              <a:gd name="T4" fmla="*/ 0 w 98"/>
              <a:gd name="T5" fmla="*/ 2147483647 h 175"/>
              <a:gd name="T6" fmla="*/ 2147483647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41" name="Freeform 518"/>
          <p:cNvSpPr>
            <a:spLocks/>
          </p:cNvSpPr>
          <p:nvPr/>
        </p:nvSpPr>
        <p:spPr bwMode="auto">
          <a:xfrm>
            <a:off x="4859019" y="3692197"/>
            <a:ext cx="163158" cy="342989"/>
          </a:xfrm>
          <a:custGeom>
            <a:avLst/>
            <a:gdLst>
              <a:gd name="T0" fmla="*/ 2147483647 w 94"/>
              <a:gd name="T1" fmla="*/ 2147483647 h 175"/>
              <a:gd name="T2" fmla="*/ 0 w 94"/>
              <a:gd name="T3" fmla="*/ 0 h 175"/>
              <a:gd name="T4" fmla="*/ 2147483647 w 94"/>
              <a:gd name="T5" fmla="*/ 2147483647 h 175"/>
              <a:gd name="T6" fmla="*/ 2147483647 w 94"/>
              <a:gd name="T7" fmla="*/ 2147483647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42" name="Line 519"/>
          <p:cNvSpPr>
            <a:spLocks noChangeShapeType="1"/>
          </p:cNvSpPr>
          <p:nvPr/>
        </p:nvSpPr>
        <p:spPr bwMode="auto">
          <a:xfrm flipH="1" flipV="1">
            <a:off x="5431855" y="4132843"/>
            <a:ext cx="161967" cy="2084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43" name="Line 520"/>
          <p:cNvSpPr>
            <a:spLocks noChangeShapeType="1"/>
          </p:cNvSpPr>
          <p:nvPr/>
        </p:nvSpPr>
        <p:spPr bwMode="auto">
          <a:xfrm flipV="1">
            <a:off x="5354446" y="4132843"/>
            <a:ext cx="77410"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44" name="Line 521"/>
          <p:cNvSpPr>
            <a:spLocks noChangeShapeType="1"/>
          </p:cNvSpPr>
          <p:nvPr/>
        </p:nvSpPr>
        <p:spPr bwMode="auto">
          <a:xfrm flipV="1">
            <a:off x="3875303" y="4493701"/>
            <a:ext cx="8455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45" name="Line 522"/>
          <p:cNvSpPr>
            <a:spLocks noChangeShapeType="1"/>
          </p:cNvSpPr>
          <p:nvPr/>
        </p:nvSpPr>
        <p:spPr bwMode="auto">
          <a:xfrm flipH="1">
            <a:off x="3959863" y="4142371"/>
            <a:ext cx="164349" cy="351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46" name="Line 523"/>
          <p:cNvSpPr>
            <a:spLocks noChangeShapeType="1"/>
          </p:cNvSpPr>
          <p:nvPr/>
        </p:nvSpPr>
        <p:spPr bwMode="auto">
          <a:xfrm flipH="1" flipV="1">
            <a:off x="3550178" y="4493702"/>
            <a:ext cx="161967"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47" name="Freeform 524"/>
          <p:cNvSpPr>
            <a:spLocks/>
          </p:cNvSpPr>
          <p:nvPr/>
        </p:nvSpPr>
        <p:spPr bwMode="auto">
          <a:xfrm>
            <a:off x="4124209" y="4025664"/>
            <a:ext cx="160777" cy="116712"/>
          </a:xfrm>
          <a:custGeom>
            <a:avLst/>
            <a:gdLst>
              <a:gd name="T0" fmla="*/ 2147483647 w 93"/>
              <a:gd name="T1" fmla="*/ 0 h 60"/>
              <a:gd name="T2" fmla="*/ 2147483647 w 93"/>
              <a:gd name="T3" fmla="*/ 2147483647 h 60"/>
              <a:gd name="T4" fmla="*/ 0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48" name="Freeform 525"/>
          <p:cNvSpPr>
            <a:spLocks/>
          </p:cNvSpPr>
          <p:nvPr/>
        </p:nvSpPr>
        <p:spPr bwMode="auto">
          <a:xfrm>
            <a:off x="4200432" y="4007795"/>
            <a:ext cx="170304" cy="134576"/>
          </a:xfrm>
          <a:custGeom>
            <a:avLst/>
            <a:gdLst>
              <a:gd name="T0" fmla="*/ 2147483647 w 98"/>
              <a:gd name="T1" fmla="*/ 0 h 69"/>
              <a:gd name="T2" fmla="*/ 0 w 98"/>
              <a:gd name="T3" fmla="*/ 2147483647 h 69"/>
              <a:gd name="T4" fmla="*/ 2147483647 w 98"/>
              <a:gd name="T5" fmla="*/ 2147483647 h 69"/>
              <a:gd name="T6" fmla="*/ 2147483647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49" name="Line 526"/>
          <p:cNvSpPr>
            <a:spLocks noChangeShapeType="1"/>
          </p:cNvSpPr>
          <p:nvPr/>
        </p:nvSpPr>
        <p:spPr bwMode="auto">
          <a:xfrm flipH="1" flipV="1">
            <a:off x="4859019" y="3692197"/>
            <a:ext cx="163158" cy="1893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50" name="Line 527"/>
          <p:cNvSpPr>
            <a:spLocks noChangeShapeType="1"/>
          </p:cNvSpPr>
          <p:nvPr/>
        </p:nvSpPr>
        <p:spPr bwMode="auto">
          <a:xfrm flipV="1">
            <a:off x="4773269" y="3692197"/>
            <a:ext cx="85747"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51" name="Line 528"/>
          <p:cNvSpPr>
            <a:spLocks noChangeShapeType="1"/>
          </p:cNvSpPr>
          <p:nvPr/>
        </p:nvSpPr>
        <p:spPr bwMode="auto">
          <a:xfrm flipH="1">
            <a:off x="4200432" y="4007800"/>
            <a:ext cx="170304"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52" name="Line 529"/>
          <p:cNvSpPr>
            <a:spLocks noChangeShapeType="1"/>
          </p:cNvSpPr>
          <p:nvPr/>
        </p:nvSpPr>
        <p:spPr bwMode="auto">
          <a:xfrm flipV="1">
            <a:off x="4124208" y="4025664"/>
            <a:ext cx="76220" cy="116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53" name="Freeform 530"/>
          <p:cNvSpPr>
            <a:spLocks/>
          </p:cNvSpPr>
          <p:nvPr/>
        </p:nvSpPr>
        <p:spPr bwMode="auto">
          <a:xfrm>
            <a:off x="5517603" y="4341256"/>
            <a:ext cx="160777" cy="225087"/>
          </a:xfrm>
          <a:custGeom>
            <a:avLst/>
            <a:gdLst>
              <a:gd name="T0" fmla="*/ 2147483647 w 93"/>
              <a:gd name="T1" fmla="*/ 0 h 115"/>
              <a:gd name="T2" fmla="*/ 2147483647 w 93"/>
              <a:gd name="T3" fmla="*/ 2147483647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54" name="Freeform 531"/>
          <p:cNvSpPr>
            <a:spLocks/>
          </p:cNvSpPr>
          <p:nvPr/>
        </p:nvSpPr>
        <p:spPr bwMode="auto">
          <a:xfrm>
            <a:off x="5593822" y="4341256"/>
            <a:ext cx="171495" cy="225087"/>
          </a:xfrm>
          <a:custGeom>
            <a:avLst/>
            <a:gdLst>
              <a:gd name="T0" fmla="*/ 2147483647 w 99"/>
              <a:gd name="T1" fmla="*/ 2147483647 h 115"/>
              <a:gd name="T2" fmla="*/ 0 w 99"/>
              <a:gd name="T3" fmla="*/ 0 h 115"/>
              <a:gd name="T4" fmla="*/ 2147483647 w 99"/>
              <a:gd name="T5" fmla="*/ 2147483647 h 115"/>
              <a:gd name="T6" fmla="*/ 2147483647 w 99"/>
              <a:gd name="T7" fmla="*/ 2147483647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55" name="Line 532"/>
          <p:cNvSpPr>
            <a:spLocks noChangeShapeType="1"/>
          </p:cNvSpPr>
          <p:nvPr/>
        </p:nvSpPr>
        <p:spPr bwMode="auto">
          <a:xfrm>
            <a:off x="5593826" y="4341256"/>
            <a:ext cx="8337"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56" name="Line 533"/>
          <p:cNvSpPr>
            <a:spLocks noChangeShapeType="1"/>
          </p:cNvSpPr>
          <p:nvPr/>
        </p:nvSpPr>
        <p:spPr bwMode="auto">
          <a:xfrm flipH="1" flipV="1">
            <a:off x="5593822" y="4341262"/>
            <a:ext cx="171495"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57" name="Line 534"/>
          <p:cNvSpPr>
            <a:spLocks noChangeShapeType="1"/>
          </p:cNvSpPr>
          <p:nvPr/>
        </p:nvSpPr>
        <p:spPr bwMode="auto">
          <a:xfrm flipH="1">
            <a:off x="5517602" y="4341256"/>
            <a:ext cx="76220" cy="619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58" name="Freeform 535"/>
          <p:cNvSpPr>
            <a:spLocks/>
          </p:cNvSpPr>
          <p:nvPr/>
        </p:nvSpPr>
        <p:spPr bwMode="auto">
          <a:xfrm>
            <a:off x="4943572" y="3881556"/>
            <a:ext cx="163158" cy="323934"/>
          </a:xfrm>
          <a:custGeom>
            <a:avLst/>
            <a:gdLst>
              <a:gd name="T0" fmla="*/ 2147483647 w 94"/>
              <a:gd name="T1" fmla="*/ 0 h 165"/>
              <a:gd name="T2" fmla="*/ 2147483647 w 94"/>
              <a:gd name="T3" fmla="*/ 2147483647 h 165"/>
              <a:gd name="T4" fmla="*/ 0 w 94"/>
              <a:gd name="T5" fmla="*/ 2147483647 h 165"/>
              <a:gd name="T6" fmla="*/ 2147483647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59" name="Freeform 536"/>
          <p:cNvSpPr>
            <a:spLocks/>
          </p:cNvSpPr>
          <p:nvPr/>
        </p:nvSpPr>
        <p:spPr bwMode="auto">
          <a:xfrm>
            <a:off x="5022174" y="3881556"/>
            <a:ext cx="161967" cy="323934"/>
          </a:xfrm>
          <a:custGeom>
            <a:avLst/>
            <a:gdLst>
              <a:gd name="T0" fmla="*/ 2147483647 w 93"/>
              <a:gd name="T1" fmla="*/ 2147483647 h 165"/>
              <a:gd name="T2" fmla="*/ 0 w 93"/>
              <a:gd name="T3" fmla="*/ 0 h 165"/>
              <a:gd name="T4" fmla="*/ 2147483647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60" name="Line 537"/>
          <p:cNvSpPr>
            <a:spLocks noChangeShapeType="1"/>
          </p:cNvSpPr>
          <p:nvPr/>
        </p:nvSpPr>
        <p:spPr bwMode="auto">
          <a:xfrm flipH="1" flipV="1">
            <a:off x="5022174" y="3881556"/>
            <a:ext cx="161967"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61" name="Line 538"/>
          <p:cNvSpPr>
            <a:spLocks noChangeShapeType="1"/>
          </p:cNvSpPr>
          <p:nvPr/>
        </p:nvSpPr>
        <p:spPr bwMode="auto">
          <a:xfrm flipV="1">
            <a:off x="4943575" y="3881555"/>
            <a:ext cx="78602"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62" name="Freeform 539"/>
          <p:cNvSpPr>
            <a:spLocks/>
          </p:cNvSpPr>
          <p:nvPr/>
        </p:nvSpPr>
        <p:spPr bwMode="auto">
          <a:xfrm>
            <a:off x="4533890" y="3764844"/>
            <a:ext cx="161967" cy="277488"/>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63" name="Freeform 540"/>
          <p:cNvSpPr>
            <a:spLocks/>
          </p:cNvSpPr>
          <p:nvPr/>
        </p:nvSpPr>
        <p:spPr bwMode="auto">
          <a:xfrm>
            <a:off x="4610110" y="3764844"/>
            <a:ext cx="163158" cy="277488"/>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64" name="Line 541"/>
          <p:cNvSpPr>
            <a:spLocks noChangeShapeType="1"/>
          </p:cNvSpPr>
          <p:nvPr/>
        </p:nvSpPr>
        <p:spPr bwMode="auto">
          <a:xfrm flipV="1">
            <a:off x="4533892" y="3764845"/>
            <a:ext cx="76220"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65" name="Line 542"/>
          <p:cNvSpPr>
            <a:spLocks noChangeShapeType="1"/>
          </p:cNvSpPr>
          <p:nvPr/>
        </p:nvSpPr>
        <p:spPr bwMode="auto">
          <a:xfrm flipH="1" flipV="1">
            <a:off x="3712145" y="4511560"/>
            <a:ext cx="163158"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66" name="Line 543"/>
          <p:cNvSpPr>
            <a:spLocks noChangeShapeType="1"/>
          </p:cNvSpPr>
          <p:nvPr/>
        </p:nvSpPr>
        <p:spPr bwMode="auto">
          <a:xfrm flipV="1">
            <a:off x="5678382" y="4511566"/>
            <a:ext cx="86938"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67" name="Freeform 544"/>
          <p:cNvSpPr>
            <a:spLocks/>
          </p:cNvSpPr>
          <p:nvPr/>
        </p:nvSpPr>
        <p:spPr bwMode="auto">
          <a:xfrm>
            <a:off x="5106730" y="4069729"/>
            <a:ext cx="161967" cy="298925"/>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68" name="Freeform 545"/>
          <p:cNvSpPr>
            <a:spLocks/>
          </p:cNvSpPr>
          <p:nvPr/>
        </p:nvSpPr>
        <p:spPr bwMode="auto">
          <a:xfrm>
            <a:off x="5184144" y="4069729"/>
            <a:ext cx="170304" cy="298925"/>
          </a:xfrm>
          <a:custGeom>
            <a:avLst/>
            <a:gdLst>
              <a:gd name="T0" fmla="*/ 2147483647 w 98"/>
              <a:gd name="T1" fmla="*/ 2147483647 h 152"/>
              <a:gd name="T2" fmla="*/ 0 w 98"/>
              <a:gd name="T3" fmla="*/ 0 h 152"/>
              <a:gd name="T4" fmla="*/ 2147483647 w 98"/>
              <a:gd name="T5" fmla="*/ 2147483647 h 152"/>
              <a:gd name="T6" fmla="*/ 2147483647 w 98"/>
              <a:gd name="T7" fmla="*/ 2147483647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69" name="Line 546"/>
          <p:cNvSpPr>
            <a:spLocks noChangeShapeType="1"/>
          </p:cNvSpPr>
          <p:nvPr/>
        </p:nvSpPr>
        <p:spPr bwMode="auto">
          <a:xfrm flipH="1" flipV="1">
            <a:off x="5184144" y="4069723"/>
            <a:ext cx="170304" cy="1810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70" name="Line 547"/>
          <p:cNvSpPr>
            <a:spLocks noChangeShapeType="1"/>
          </p:cNvSpPr>
          <p:nvPr/>
        </p:nvSpPr>
        <p:spPr bwMode="auto">
          <a:xfrm flipV="1">
            <a:off x="5106734" y="4069729"/>
            <a:ext cx="77410"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71" name="Freeform 548"/>
          <p:cNvSpPr>
            <a:spLocks/>
          </p:cNvSpPr>
          <p:nvPr/>
        </p:nvSpPr>
        <p:spPr bwMode="auto">
          <a:xfrm>
            <a:off x="4284988" y="4007795"/>
            <a:ext cx="163158" cy="161967"/>
          </a:xfrm>
          <a:custGeom>
            <a:avLst/>
            <a:gdLst>
              <a:gd name="T0" fmla="*/ 2147483647 w 94"/>
              <a:gd name="T1" fmla="*/ 0 h 83"/>
              <a:gd name="T2" fmla="*/ 2147483647 w 94"/>
              <a:gd name="T3" fmla="*/ 2147483647 h 83"/>
              <a:gd name="T4" fmla="*/ 0 w 94"/>
              <a:gd name="T5" fmla="*/ 2147483647 h 83"/>
              <a:gd name="T6" fmla="*/ 2147483647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72" name="Freeform 549"/>
          <p:cNvSpPr>
            <a:spLocks/>
          </p:cNvSpPr>
          <p:nvPr/>
        </p:nvSpPr>
        <p:spPr bwMode="auto">
          <a:xfrm>
            <a:off x="4370736" y="3962544"/>
            <a:ext cx="163158" cy="207223"/>
          </a:xfrm>
          <a:custGeom>
            <a:avLst/>
            <a:gdLst>
              <a:gd name="T0" fmla="*/ 2147483647 w 94"/>
              <a:gd name="T1" fmla="*/ 0 h 106"/>
              <a:gd name="T2" fmla="*/ 0 w 94"/>
              <a:gd name="T3" fmla="*/ 2147483647 h 106"/>
              <a:gd name="T4" fmla="*/ 2147483647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73" name="Line 550"/>
          <p:cNvSpPr>
            <a:spLocks noChangeShapeType="1"/>
          </p:cNvSpPr>
          <p:nvPr/>
        </p:nvSpPr>
        <p:spPr bwMode="auto">
          <a:xfrm flipH="1">
            <a:off x="4370736" y="3962541"/>
            <a:ext cx="16315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74" name="Freeform 551"/>
          <p:cNvSpPr>
            <a:spLocks/>
          </p:cNvSpPr>
          <p:nvPr/>
        </p:nvSpPr>
        <p:spPr bwMode="auto">
          <a:xfrm>
            <a:off x="5268701" y="4250745"/>
            <a:ext cx="163158"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75" name="Freeform 552"/>
          <p:cNvSpPr>
            <a:spLocks/>
          </p:cNvSpPr>
          <p:nvPr/>
        </p:nvSpPr>
        <p:spPr bwMode="auto">
          <a:xfrm>
            <a:off x="5354448" y="4250745"/>
            <a:ext cx="163158" cy="233423"/>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76" name="Freeform 553"/>
          <p:cNvSpPr>
            <a:spLocks/>
          </p:cNvSpPr>
          <p:nvPr/>
        </p:nvSpPr>
        <p:spPr bwMode="auto">
          <a:xfrm>
            <a:off x="4695857" y="3844637"/>
            <a:ext cx="163158" cy="360853"/>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77" name="Freeform 554"/>
          <p:cNvSpPr>
            <a:spLocks/>
          </p:cNvSpPr>
          <p:nvPr/>
        </p:nvSpPr>
        <p:spPr bwMode="auto">
          <a:xfrm>
            <a:off x="4773269" y="3844637"/>
            <a:ext cx="170303" cy="360853"/>
          </a:xfrm>
          <a:custGeom>
            <a:avLst/>
            <a:gdLst>
              <a:gd name="T0" fmla="*/ 2147483647 w 98"/>
              <a:gd name="T1" fmla="*/ 2147483647 h 184"/>
              <a:gd name="T2" fmla="*/ 0 w 98"/>
              <a:gd name="T3" fmla="*/ 0 h 184"/>
              <a:gd name="T4" fmla="*/ 2147483647 w 98"/>
              <a:gd name="T5" fmla="*/ 2147483647 h 184"/>
              <a:gd name="T6" fmla="*/ 2147483647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78" name="Line 555"/>
          <p:cNvSpPr>
            <a:spLocks noChangeShapeType="1"/>
          </p:cNvSpPr>
          <p:nvPr/>
        </p:nvSpPr>
        <p:spPr bwMode="auto">
          <a:xfrm flipH="1" flipV="1">
            <a:off x="5354448" y="4250745"/>
            <a:ext cx="163158"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79" name="Line 556"/>
          <p:cNvSpPr>
            <a:spLocks noChangeShapeType="1"/>
          </p:cNvSpPr>
          <p:nvPr/>
        </p:nvSpPr>
        <p:spPr bwMode="auto">
          <a:xfrm flipV="1">
            <a:off x="5268700" y="4250751"/>
            <a:ext cx="85747" cy="1179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80" name="Line 557"/>
          <p:cNvSpPr>
            <a:spLocks noChangeShapeType="1"/>
          </p:cNvSpPr>
          <p:nvPr/>
        </p:nvSpPr>
        <p:spPr bwMode="auto">
          <a:xfrm flipV="1">
            <a:off x="4695857" y="3844639"/>
            <a:ext cx="77411"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81" name="Freeform 558"/>
          <p:cNvSpPr>
            <a:spLocks/>
          </p:cNvSpPr>
          <p:nvPr/>
        </p:nvSpPr>
        <p:spPr bwMode="auto">
          <a:xfrm>
            <a:off x="4038461" y="4142370"/>
            <a:ext cx="161967" cy="441837"/>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82" name="Freeform 559"/>
          <p:cNvSpPr>
            <a:spLocks/>
          </p:cNvSpPr>
          <p:nvPr/>
        </p:nvSpPr>
        <p:spPr bwMode="auto">
          <a:xfrm>
            <a:off x="4124209" y="4142370"/>
            <a:ext cx="160777" cy="441837"/>
          </a:xfrm>
          <a:custGeom>
            <a:avLst/>
            <a:gdLst>
              <a:gd name="T0" fmla="*/ 2147483647 w 93"/>
              <a:gd name="T1" fmla="*/ 0 h 225"/>
              <a:gd name="T2" fmla="*/ 0 w 93"/>
              <a:gd name="T3" fmla="*/ 0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83" name="Line 560"/>
          <p:cNvSpPr>
            <a:spLocks noChangeShapeType="1"/>
          </p:cNvSpPr>
          <p:nvPr/>
        </p:nvSpPr>
        <p:spPr bwMode="auto">
          <a:xfrm flipH="1" flipV="1">
            <a:off x="3875307" y="4538957"/>
            <a:ext cx="163158"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84" name="Line 561"/>
          <p:cNvSpPr>
            <a:spLocks noChangeShapeType="1"/>
          </p:cNvSpPr>
          <p:nvPr/>
        </p:nvSpPr>
        <p:spPr bwMode="auto">
          <a:xfrm flipV="1">
            <a:off x="4038461" y="4142370"/>
            <a:ext cx="85747" cy="4239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85" name="Line 562"/>
          <p:cNvSpPr>
            <a:spLocks noChangeShapeType="1"/>
          </p:cNvSpPr>
          <p:nvPr/>
        </p:nvSpPr>
        <p:spPr bwMode="auto">
          <a:xfrm flipH="1">
            <a:off x="4124209" y="4142376"/>
            <a:ext cx="16077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86" name="Freeform 563"/>
          <p:cNvSpPr>
            <a:spLocks/>
          </p:cNvSpPr>
          <p:nvPr/>
        </p:nvSpPr>
        <p:spPr bwMode="auto">
          <a:xfrm>
            <a:off x="4859019" y="4035192"/>
            <a:ext cx="163158" cy="306070"/>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87" name="Freeform 564"/>
          <p:cNvSpPr>
            <a:spLocks/>
          </p:cNvSpPr>
          <p:nvPr/>
        </p:nvSpPr>
        <p:spPr bwMode="auto">
          <a:xfrm>
            <a:off x="4943572" y="4035192"/>
            <a:ext cx="163158" cy="306070"/>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88" name="Freeform 565"/>
          <p:cNvSpPr>
            <a:spLocks/>
          </p:cNvSpPr>
          <p:nvPr/>
        </p:nvSpPr>
        <p:spPr bwMode="auto">
          <a:xfrm>
            <a:off x="5431855" y="4403191"/>
            <a:ext cx="161967" cy="208414"/>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89" name="Freeform 566"/>
          <p:cNvSpPr>
            <a:spLocks/>
          </p:cNvSpPr>
          <p:nvPr/>
        </p:nvSpPr>
        <p:spPr bwMode="auto">
          <a:xfrm>
            <a:off x="5517603" y="4403191"/>
            <a:ext cx="160777" cy="208414"/>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90" name="Line 567"/>
          <p:cNvSpPr>
            <a:spLocks noChangeShapeType="1"/>
          </p:cNvSpPr>
          <p:nvPr/>
        </p:nvSpPr>
        <p:spPr bwMode="auto">
          <a:xfrm flipV="1">
            <a:off x="4859016" y="4035187"/>
            <a:ext cx="84556" cy="1703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91" name="Freeform 568"/>
          <p:cNvSpPr>
            <a:spLocks/>
          </p:cNvSpPr>
          <p:nvPr/>
        </p:nvSpPr>
        <p:spPr bwMode="auto">
          <a:xfrm>
            <a:off x="4448143" y="3962544"/>
            <a:ext cx="161967" cy="278679"/>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92" name="Freeform 569"/>
          <p:cNvSpPr>
            <a:spLocks/>
          </p:cNvSpPr>
          <p:nvPr/>
        </p:nvSpPr>
        <p:spPr bwMode="auto">
          <a:xfrm>
            <a:off x="4533890" y="3962544"/>
            <a:ext cx="161967" cy="278679"/>
          </a:xfrm>
          <a:custGeom>
            <a:avLst/>
            <a:gdLst>
              <a:gd name="T0" fmla="*/ 2147483647 w 93"/>
              <a:gd name="T1" fmla="*/ 2147483647 h 142"/>
              <a:gd name="T2" fmla="*/ 0 w 93"/>
              <a:gd name="T3" fmla="*/ 0 h 142"/>
              <a:gd name="T4" fmla="*/ 2147483647 w 93"/>
              <a:gd name="T5" fmla="*/ 2147483647 h 142"/>
              <a:gd name="T6" fmla="*/ 2147483647 w 93"/>
              <a:gd name="T7" fmla="*/ 2147483647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93" name="Line 570"/>
          <p:cNvSpPr>
            <a:spLocks noChangeShapeType="1"/>
          </p:cNvSpPr>
          <p:nvPr/>
        </p:nvSpPr>
        <p:spPr bwMode="auto">
          <a:xfrm flipH="1" flipV="1">
            <a:off x="5517603" y="4403185"/>
            <a:ext cx="160777" cy="163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94" name="Line 571"/>
          <p:cNvSpPr>
            <a:spLocks noChangeShapeType="1"/>
          </p:cNvSpPr>
          <p:nvPr/>
        </p:nvSpPr>
        <p:spPr bwMode="auto">
          <a:xfrm flipH="1">
            <a:off x="5431858" y="4403185"/>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95" name="Line 572"/>
          <p:cNvSpPr>
            <a:spLocks noChangeShapeType="1"/>
          </p:cNvSpPr>
          <p:nvPr/>
        </p:nvSpPr>
        <p:spPr bwMode="auto">
          <a:xfrm flipH="1" flipV="1">
            <a:off x="4533890" y="3962545"/>
            <a:ext cx="161967" cy="7979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96" name="Line 573"/>
          <p:cNvSpPr>
            <a:spLocks noChangeShapeType="1"/>
          </p:cNvSpPr>
          <p:nvPr/>
        </p:nvSpPr>
        <p:spPr bwMode="auto">
          <a:xfrm flipV="1">
            <a:off x="4448145" y="3962544"/>
            <a:ext cx="85747" cy="2072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97" name="Freeform 574"/>
          <p:cNvSpPr>
            <a:spLocks/>
          </p:cNvSpPr>
          <p:nvPr/>
        </p:nvSpPr>
        <p:spPr bwMode="auto">
          <a:xfrm>
            <a:off x="5022174" y="4205490"/>
            <a:ext cx="161967" cy="406109"/>
          </a:xfrm>
          <a:custGeom>
            <a:avLst/>
            <a:gdLst>
              <a:gd name="T0" fmla="*/ 2147483647 w 93"/>
              <a:gd name="T1" fmla="*/ 0 h 207"/>
              <a:gd name="T2" fmla="*/ 2147483647 w 93"/>
              <a:gd name="T3" fmla="*/ 2147483647 h 207"/>
              <a:gd name="T4" fmla="*/ 0 w 93"/>
              <a:gd name="T5" fmla="*/ 2147483647 h 207"/>
              <a:gd name="T6" fmla="*/ 2147483647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98" name="Freeform 575"/>
          <p:cNvSpPr>
            <a:spLocks/>
          </p:cNvSpPr>
          <p:nvPr/>
        </p:nvSpPr>
        <p:spPr bwMode="auto">
          <a:xfrm>
            <a:off x="5106730" y="4205490"/>
            <a:ext cx="161967" cy="406109"/>
          </a:xfrm>
          <a:custGeom>
            <a:avLst/>
            <a:gdLst>
              <a:gd name="T0" fmla="*/ 2147483647 w 93"/>
              <a:gd name="T1" fmla="*/ 2147483647 h 207"/>
              <a:gd name="T2" fmla="*/ 0 w 93"/>
              <a:gd name="T3" fmla="*/ 0 h 207"/>
              <a:gd name="T4" fmla="*/ 2147483647 w 93"/>
              <a:gd name="T5" fmla="*/ 2147483647 h 207"/>
              <a:gd name="T6" fmla="*/ 2147483647 w 93"/>
              <a:gd name="T7" fmla="*/ 2147483647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99" name="Line 576"/>
          <p:cNvSpPr>
            <a:spLocks noChangeShapeType="1"/>
          </p:cNvSpPr>
          <p:nvPr/>
        </p:nvSpPr>
        <p:spPr bwMode="auto">
          <a:xfrm flipV="1">
            <a:off x="5022177" y="4205495"/>
            <a:ext cx="84557"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00" name="Freeform 577"/>
          <p:cNvSpPr>
            <a:spLocks/>
          </p:cNvSpPr>
          <p:nvPr/>
        </p:nvSpPr>
        <p:spPr bwMode="auto">
          <a:xfrm>
            <a:off x="4200432" y="4142376"/>
            <a:ext cx="170304" cy="469228"/>
          </a:xfrm>
          <a:custGeom>
            <a:avLst/>
            <a:gdLst>
              <a:gd name="T0" fmla="*/ 2147483647 w 98"/>
              <a:gd name="T1" fmla="*/ 0 h 239"/>
              <a:gd name="T2" fmla="*/ 2147483647 w 98"/>
              <a:gd name="T3" fmla="*/ 2147483647 h 239"/>
              <a:gd name="T4" fmla="*/ 0 w 98"/>
              <a:gd name="T5" fmla="*/ 2147483647 h 239"/>
              <a:gd name="T6" fmla="*/ 2147483647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01" name="Freeform 578"/>
          <p:cNvSpPr>
            <a:spLocks/>
          </p:cNvSpPr>
          <p:nvPr/>
        </p:nvSpPr>
        <p:spPr bwMode="auto">
          <a:xfrm>
            <a:off x="4284988" y="4142376"/>
            <a:ext cx="163158" cy="469228"/>
          </a:xfrm>
          <a:custGeom>
            <a:avLst/>
            <a:gdLst>
              <a:gd name="T0" fmla="*/ 2147483647 w 94"/>
              <a:gd name="T1" fmla="*/ 2147483647 h 239"/>
              <a:gd name="T2" fmla="*/ 0 w 94"/>
              <a:gd name="T3" fmla="*/ 0 h 239"/>
              <a:gd name="T4" fmla="*/ 2147483647 w 94"/>
              <a:gd name="T5" fmla="*/ 2147483647 h 239"/>
              <a:gd name="T6" fmla="*/ 2147483647 w 94"/>
              <a:gd name="T7" fmla="*/ 2147483647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02" name="Line 579"/>
          <p:cNvSpPr>
            <a:spLocks noChangeShapeType="1"/>
          </p:cNvSpPr>
          <p:nvPr/>
        </p:nvSpPr>
        <p:spPr bwMode="auto">
          <a:xfrm flipH="1" flipV="1">
            <a:off x="4038461" y="4566343"/>
            <a:ext cx="161967"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03" name="Line 580"/>
          <p:cNvSpPr>
            <a:spLocks noChangeShapeType="1"/>
          </p:cNvSpPr>
          <p:nvPr/>
        </p:nvSpPr>
        <p:spPr bwMode="auto">
          <a:xfrm flipV="1">
            <a:off x="5593826" y="4566349"/>
            <a:ext cx="8455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04" name="Line 581"/>
          <p:cNvSpPr>
            <a:spLocks noChangeShapeType="1"/>
          </p:cNvSpPr>
          <p:nvPr/>
        </p:nvSpPr>
        <p:spPr bwMode="auto">
          <a:xfrm flipH="1" flipV="1">
            <a:off x="4284988" y="4142371"/>
            <a:ext cx="163158"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05" name="Freeform 582"/>
          <p:cNvSpPr>
            <a:spLocks/>
          </p:cNvSpPr>
          <p:nvPr/>
        </p:nvSpPr>
        <p:spPr bwMode="auto">
          <a:xfrm>
            <a:off x="4610110" y="4042332"/>
            <a:ext cx="172686" cy="298924"/>
          </a:xfrm>
          <a:custGeom>
            <a:avLst/>
            <a:gdLst>
              <a:gd name="T0" fmla="*/ 2147483647 w 99"/>
              <a:gd name="T1" fmla="*/ 0 h 152"/>
              <a:gd name="T2" fmla="*/ 2147483647 w 99"/>
              <a:gd name="T3" fmla="*/ 2147483647 h 152"/>
              <a:gd name="T4" fmla="*/ 0 w 99"/>
              <a:gd name="T5" fmla="*/ 2147483647 h 152"/>
              <a:gd name="T6" fmla="*/ 2147483647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06" name="Freeform 583"/>
          <p:cNvSpPr>
            <a:spLocks/>
          </p:cNvSpPr>
          <p:nvPr/>
        </p:nvSpPr>
        <p:spPr bwMode="auto">
          <a:xfrm>
            <a:off x="4695857" y="4042332"/>
            <a:ext cx="163158" cy="298924"/>
          </a:xfrm>
          <a:custGeom>
            <a:avLst/>
            <a:gdLst>
              <a:gd name="T0" fmla="*/ 2147483647 w 94"/>
              <a:gd name="T1" fmla="*/ 2147483647 h 152"/>
              <a:gd name="T2" fmla="*/ 0 w 94"/>
              <a:gd name="T3" fmla="*/ 0 h 152"/>
              <a:gd name="T4" fmla="*/ 2147483647 w 94"/>
              <a:gd name="T5" fmla="*/ 2147483647 h 152"/>
              <a:gd name="T6" fmla="*/ 2147483647 w 94"/>
              <a:gd name="T7" fmla="*/ 2147483647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07" name="Freeform 584"/>
          <p:cNvSpPr>
            <a:spLocks/>
          </p:cNvSpPr>
          <p:nvPr/>
        </p:nvSpPr>
        <p:spPr bwMode="auto">
          <a:xfrm>
            <a:off x="5184144" y="4368654"/>
            <a:ext cx="170304" cy="267960"/>
          </a:xfrm>
          <a:custGeom>
            <a:avLst/>
            <a:gdLst>
              <a:gd name="T0" fmla="*/ 2147483647 w 98"/>
              <a:gd name="T1" fmla="*/ 0 h 137"/>
              <a:gd name="T2" fmla="*/ 2147483647 w 98"/>
              <a:gd name="T3" fmla="*/ 2147483647 h 137"/>
              <a:gd name="T4" fmla="*/ 0 w 98"/>
              <a:gd name="T5" fmla="*/ 2147483647 h 137"/>
              <a:gd name="T6" fmla="*/ 2147483647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08" name="Freeform 585"/>
          <p:cNvSpPr>
            <a:spLocks/>
          </p:cNvSpPr>
          <p:nvPr/>
        </p:nvSpPr>
        <p:spPr bwMode="auto">
          <a:xfrm>
            <a:off x="5268701" y="4368654"/>
            <a:ext cx="163158" cy="267960"/>
          </a:xfrm>
          <a:custGeom>
            <a:avLst/>
            <a:gdLst>
              <a:gd name="T0" fmla="*/ 2147483647 w 94"/>
              <a:gd name="T1" fmla="*/ 2147483647 h 137"/>
              <a:gd name="T2" fmla="*/ 0 w 94"/>
              <a:gd name="T3" fmla="*/ 0 h 137"/>
              <a:gd name="T4" fmla="*/ 2147483647 w 94"/>
              <a:gd name="T5" fmla="*/ 2147483647 h 137"/>
              <a:gd name="T6" fmla="*/ 2147483647 w 94"/>
              <a:gd name="T7" fmla="*/ 214748364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09" name="Line 586"/>
          <p:cNvSpPr>
            <a:spLocks noChangeShapeType="1"/>
          </p:cNvSpPr>
          <p:nvPr/>
        </p:nvSpPr>
        <p:spPr bwMode="auto">
          <a:xfrm flipH="1" flipV="1">
            <a:off x="4695857" y="4042337"/>
            <a:ext cx="163158" cy="163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10" name="Line 587"/>
          <p:cNvSpPr>
            <a:spLocks noChangeShapeType="1"/>
          </p:cNvSpPr>
          <p:nvPr/>
        </p:nvSpPr>
        <p:spPr bwMode="auto">
          <a:xfrm flipV="1">
            <a:off x="4610110" y="4042332"/>
            <a:ext cx="85747" cy="1988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11" name="Line 588"/>
          <p:cNvSpPr>
            <a:spLocks noChangeShapeType="1"/>
          </p:cNvSpPr>
          <p:nvPr/>
        </p:nvSpPr>
        <p:spPr bwMode="auto">
          <a:xfrm flipV="1">
            <a:off x="5184142" y="4368648"/>
            <a:ext cx="84557"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12" name="Freeform 589"/>
          <p:cNvSpPr>
            <a:spLocks/>
          </p:cNvSpPr>
          <p:nvPr/>
        </p:nvSpPr>
        <p:spPr bwMode="auto">
          <a:xfrm>
            <a:off x="4782797" y="4205495"/>
            <a:ext cx="160776" cy="431119"/>
          </a:xfrm>
          <a:custGeom>
            <a:avLst/>
            <a:gdLst>
              <a:gd name="T0" fmla="*/ 2147483647 w 93"/>
              <a:gd name="T1" fmla="*/ 0 h 220"/>
              <a:gd name="T2" fmla="*/ 2147483647 w 93"/>
              <a:gd name="T3" fmla="*/ 2147483647 h 220"/>
              <a:gd name="T4" fmla="*/ 0 w 93"/>
              <a:gd name="T5" fmla="*/ 2147483647 h 220"/>
              <a:gd name="T6" fmla="*/ 2147483647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13" name="Freeform 590"/>
          <p:cNvSpPr>
            <a:spLocks/>
          </p:cNvSpPr>
          <p:nvPr/>
        </p:nvSpPr>
        <p:spPr bwMode="auto">
          <a:xfrm>
            <a:off x="4859019" y="4205495"/>
            <a:ext cx="163158" cy="431119"/>
          </a:xfrm>
          <a:custGeom>
            <a:avLst/>
            <a:gdLst>
              <a:gd name="T0" fmla="*/ 2147483647 w 94"/>
              <a:gd name="T1" fmla="*/ 2147483647 h 220"/>
              <a:gd name="T2" fmla="*/ 0 w 94"/>
              <a:gd name="T3" fmla="*/ 0 h 220"/>
              <a:gd name="T4" fmla="*/ 2147483647 w 94"/>
              <a:gd name="T5" fmla="*/ 2147483647 h 220"/>
              <a:gd name="T6" fmla="*/ 2147483647 w 94"/>
              <a:gd name="T7" fmla="*/ 2147483647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14" name="Freeform 591"/>
          <p:cNvSpPr>
            <a:spLocks/>
          </p:cNvSpPr>
          <p:nvPr/>
        </p:nvSpPr>
        <p:spPr bwMode="auto">
          <a:xfrm>
            <a:off x="4370736" y="4169761"/>
            <a:ext cx="163158" cy="466847"/>
          </a:xfrm>
          <a:custGeom>
            <a:avLst/>
            <a:gdLst>
              <a:gd name="T0" fmla="*/ 2147483647 w 94"/>
              <a:gd name="T1" fmla="*/ 0 h 238"/>
              <a:gd name="T2" fmla="*/ 2147483647 w 94"/>
              <a:gd name="T3" fmla="*/ 2147483647 h 238"/>
              <a:gd name="T4" fmla="*/ 0 w 94"/>
              <a:gd name="T5" fmla="*/ 2147483647 h 238"/>
              <a:gd name="T6" fmla="*/ 2147483647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15" name="Freeform 592"/>
          <p:cNvSpPr>
            <a:spLocks/>
          </p:cNvSpPr>
          <p:nvPr/>
        </p:nvSpPr>
        <p:spPr bwMode="auto">
          <a:xfrm>
            <a:off x="4448143" y="4169761"/>
            <a:ext cx="161967" cy="466847"/>
          </a:xfrm>
          <a:custGeom>
            <a:avLst/>
            <a:gdLst>
              <a:gd name="T0" fmla="*/ 2147483647 w 93"/>
              <a:gd name="T1" fmla="*/ 2147483647 h 238"/>
              <a:gd name="T2" fmla="*/ 0 w 93"/>
              <a:gd name="T3" fmla="*/ 0 h 238"/>
              <a:gd name="T4" fmla="*/ 2147483647 w 93"/>
              <a:gd name="T5" fmla="*/ 2147483647 h 238"/>
              <a:gd name="T6" fmla="*/ 2147483647 w 93"/>
              <a:gd name="T7" fmla="*/ 2147483647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16" name="Line 593"/>
          <p:cNvSpPr>
            <a:spLocks noChangeShapeType="1"/>
          </p:cNvSpPr>
          <p:nvPr/>
        </p:nvSpPr>
        <p:spPr bwMode="auto">
          <a:xfrm flipH="1" flipV="1">
            <a:off x="4859019" y="4205495"/>
            <a:ext cx="163158"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17" name="Line 594"/>
          <p:cNvSpPr>
            <a:spLocks noChangeShapeType="1"/>
          </p:cNvSpPr>
          <p:nvPr/>
        </p:nvSpPr>
        <p:spPr bwMode="auto">
          <a:xfrm flipV="1">
            <a:off x="4782798" y="4205495"/>
            <a:ext cx="76220"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18" name="Line 595"/>
          <p:cNvSpPr>
            <a:spLocks noChangeShapeType="1"/>
          </p:cNvSpPr>
          <p:nvPr/>
        </p:nvSpPr>
        <p:spPr bwMode="auto">
          <a:xfrm flipH="1" flipV="1">
            <a:off x="4200432" y="4584213"/>
            <a:ext cx="170304"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19" name="Line 596"/>
          <p:cNvSpPr>
            <a:spLocks noChangeShapeType="1"/>
          </p:cNvSpPr>
          <p:nvPr/>
        </p:nvSpPr>
        <p:spPr bwMode="auto">
          <a:xfrm flipH="1" flipV="1">
            <a:off x="4448143" y="4169762"/>
            <a:ext cx="161967" cy="714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20" name="Line 597"/>
          <p:cNvSpPr>
            <a:spLocks noChangeShapeType="1"/>
          </p:cNvSpPr>
          <p:nvPr/>
        </p:nvSpPr>
        <p:spPr bwMode="auto">
          <a:xfrm flipV="1">
            <a:off x="4370734" y="4169767"/>
            <a:ext cx="77410"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21" name="Freeform 598"/>
          <p:cNvSpPr>
            <a:spLocks/>
          </p:cNvSpPr>
          <p:nvPr/>
        </p:nvSpPr>
        <p:spPr bwMode="auto">
          <a:xfrm>
            <a:off x="5354448" y="4484169"/>
            <a:ext cx="163158" cy="172686"/>
          </a:xfrm>
          <a:custGeom>
            <a:avLst/>
            <a:gdLst>
              <a:gd name="T0" fmla="*/ 2147483647 w 94"/>
              <a:gd name="T1" fmla="*/ 0 h 88"/>
              <a:gd name="T2" fmla="*/ 2147483647 w 94"/>
              <a:gd name="T3" fmla="*/ 2147483647 h 88"/>
              <a:gd name="T4" fmla="*/ 0 w 94"/>
              <a:gd name="T5" fmla="*/ 2147483647 h 88"/>
              <a:gd name="T6" fmla="*/ 2147483647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22" name="Freeform 599"/>
          <p:cNvSpPr>
            <a:spLocks/>
          </p:cNvSpPr>
          <p:nvPr/>
        </p:nvSpPr>
        <p:spPr bwMode="auto">
          <a:xfrm>
            <a:off x="5431855" y="4484169"/>
            <a:ext cx="161967" cy="172686"/>
          </a:xfrm>
          <a:custGeom>
            <a:avLst/>
            <a:gdLst>
              <a:gd name="T0" fmla="*/ 2147483647 w 93"/>
              <a:gd name="T1" fmla="*/ 2147483647 h 88"/>
              <a:gd name="T2" fmla="*/ 0 w 93"/>
              <a:gd name="T3" fmla="*/ 0 h 88"/>
              <a:gd name="T4" fmla="*/ 2147483647 w 93"/>
              <a:gd name="T5" fmla="*/ 2147483647 h 88"/>
              <a:gd name="T6" fmla="*/ 2147483647 w 93"/>
              <a:gd name="T7" fmla="*/ 2147483647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23" name="Line 600"/>
          <p:cNvSpPr>
            <a:spLocks noChangeShapeType="1"/>
          </p:cNvSpPr>
          <p:nvPr/>
        </p:nvSpPr>
        <p:spPr bwMode="auto">
          <a:xfrm flipH="1">
            <a:off x="5354446" y="4484168"/>
            <a:ext cx="77410"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24" name="Freeform 601"/>
          <p:cNvSpPr>
            <a:spLocks/>
          </p:cNvSpPr>
          <p:nvPr/>
        </p:nvSpPr>
        <p:spPr bwMode="auto">
          <a:xfrm>
            <a:off x="4943572" y="4341256"/>
            <a:ext cx="163158" cy="315598"/>
          </a:xfrm>
          <a:custGeom>
            <a:avLst/>
            <a:gdLst>
              <a:gd name="T0" fmla="*/ 2147483647 w 94"/>
              <a:gd name="T1" fmla="*/ 0 h 161"/>
              <a:gd name="T2" fmla="*/ 2147483647 w 94"/>
              <a:gd name="T3" fmla="*/ 2147483647 h 161"/>
              <a:gd name="T4" fmla="*/ 0 w 94"/>
              <a:gd name="T5" fmla="*/ 2147483647 h 161"/>
              <a:gd name="T6" fmla="*/ 2147483647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25" name="Freeform 602"/>
          <p:cNvSpPr>
            <a:spLocks/>
          </p:cNvSpPr>
          <p:nvPr/>
        </p:nvSpPr>
        <p:spPr bwMode="auto">
          <a:xfrm>
            <a:off x="5022174" y="4341256"/>
            <a:ext cx="161967" cy="315598"/>
          </a:xfrm>
          <a:custGeom>
            <a:avLst/>
            <a:gdLst>
              <a:gd name="T0" fmla="*/ 2147483647 w 93"/>
              <a:gd name="T1" fmla="*/ 2147483647 h 161"/>
              <a:gd name="T2" fmla="*/ 0 w 93"/>
              <a:gd name="T3" fmla="*/ 0 h 161"/>
              <a:gd name="T4" fmla="*/ 2147483647 w 93"/>
              <a:gd name="T5" fmla="*/ 2147483647 h 161"/>
              <a:gd name="T6" fmla="*/ 2147483647 w 93"/>
              <a:gd name="T7" fmla="*/ 2147483647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26" name="Line 603"/>
          <p:cNvSpPr>
            <a:spLocks noChangeShapeType="1"/>
          </p:cNvSpPr>
          <p:nvPr/>
        </p:nvSpPr>
        <p:spPr bwMode="auto">
          <a:xfrm flipH="1" flipV="1">
            <a:off x="5022174" y="4341262"/>
            <a:ext cx="161967" cy="2703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27" name="Line 604"/>
          <p:cNvSpPr>
            <a:spLocks noChangeShapeType="1"/>
          </p:cNvSpPr>
          <p:nvPr/>
        </p:nvSpPr>
        <p:spPr bwMode="auto">
          <a:xfrm flipV="1">
            <a:off x="4943575" y="4341256"/>
            <a:ext cx="78602" cy="2953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28" name="Freeform 605"/>
          <p:cNvSpPr>
            <a:spLocks/>
          </p:cNvSpPr>
          <p:nvPr/>
        </p:nvSpPr>
        <p:spPr bwMode="auto">
          <a:xfrm>
            <a:off x="4533890" y="4241218"/>
            <a:ext cx="161967" cy="415637"/>
          </a:xfrm>
          <a:custGeom>
            <a:avLst/>
            <a:gdLst>
              <a:gd name="T0" fmla="*/ 2147483647 w 93"/>
              <a:gd name="T1" fmla="*/ 0 h 212"/>
              <a:gd name="T2" fmla="*/ 2147483647 w 93"/>
              <a:gd name="T3" fmla="*/ 2147483647 h 212"/>
              <a:gd name="T4" fmla="*/ 0 w 93"/>
              <a:gd name="T5" fmla="*/ 2147483647 h 212"/>
              <a:gd name="T6" fmla="*/ 2147483647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29" name="Freeform 606"/>
          <p:cNvSpPr>
            <a:spLocks/>
          </p:cNvSpPr>
          <p:nvPr/>
        </p:nvSpPr>
        <p:spPr bwMode="auto">
          <a:xfrm>
            <a:off x="4610110" y="4241218"/>
            <a:ext cx="172686" cy="415637"/>
          </a:xfrm>
          <a:custGeom>
            <a:avLst/>
            <a:gdLst>
              <a:gd name="T0" fmla="*/ 2147483647 w 99"/>
              <a:gd name="T1" fmla="*/ 2147483647 h 212"/>
              <a:gd name="T2" fmla="*/ 0 w 99"/>
              <a:gd name="T3" fmla="*/ 0 h 212"/>
              <a:gd name="T4" fmla="*/ 2147483647 w 99"/>
              <a:gd name="T5" fmla="*/ 2147483647 h 212"/>
              <a:gd name="T6" fmla="*/ 2147483647 w 99"/>
              <a:gd name="T7" fmla="*/ 2147483647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30" name="Freeform 607"/>
          <p:cNvSpPr>
            <a:spLocks/>
          </p:cNvSpPr>
          <p:nvPr/>
        </p:nvSpPr>
        <p:spPr bwMode="auto">
          <a:xfrm>
            <a:off x="5106730" y="4611599"/>
            <a:ext cx="161967" cy="70265"/>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31" name="Freeform 608"/>
          <p:cNvSpPr>
            <a:spLocks/>
          </p:cNvSpPr>
          <p:nvPr/>
        </p:nvSpPr>
        <p:spPr bwMode="auto">
          <a:xfrm>
            <a:off x="5184144" y="4611599"/>
            <a:ext cx="170304" cy="70265"/>
          </a:xfrm>
          <a:custGeom>
            <a:avLst/>
            <a:gdLst>
              <a:gd name="T0" fmla="*/ 2147483647 w 98"/>
              <a:gd name="T1" fmla="*/ 2147483647 h 36"/>
              <a:gd name="T2" fmla="*/ 0 w 98"/>
              <a:gd name="T3" fmla="*/ 0 h 36"/>
              <a:gd name="T4" fmla="*/ 2147483647 w 98"/>
              <a:gd name="T5" fmla="*/ 2147483647 h 36"/>
              <a:gd name="T6" fmla="*/ 2147483647 w 98"/>
              <a:gd name="T7" fmla="*/ 2147483647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32" name="Line 609"/>
          <p:cNvSpPr>
            <a:spLocks noChangeShapeType="1"/>
          </p:cNvSpPr>
          <p:nvPr/>
        </p:nvSpPr>
        <p:spPr bwMode="auto">
          <a:xfrm flipH="1" flipV="1">
            <a:off x="4610110" y="4241218"/>
            <a:ext cx="172686" cy="1000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33" name="Line 610"/>
          <p:cNvSpPr>
            <a:spLocks noChangeShapeType="1"/>
          </p:cNvSpPr>
          <p:nvPr/>
        </p:nvSpPr>
        <p:spPr bwMode="auto">
          <a:xfrm flipV="1">
            <a:off x="4533892" y="4241218"/>
            <a:ext cx="76220" cy="3953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34" name="Line 611"/>
          <p:cNvSpPr>
            <a:spLocks noChangeShapeType="1"/>
          </p:cNvSpPr>
          <p:nvPr/>
        </p:nvSpPr>
        <p:spPr bwMode="auto">
          <a:xfrm flipH="1" flipV="1">
            <a:off x="5184144" y="4611605"/>
            <a:ext cx="170304"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35" name="Line 612"/>
          <p:cNvSpPr>
            <a:spLocks noChangeShapeType="1"/>
          </p:cNvSpPr>
          <p:nvPr/>
        </p:nvSpPr>
        <p:spPr bwMode="auto">
          <a:xfrm flipV="1">
            <a:off x="5106734" y="4611604"/>
            <a:ext cx="7741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36" name="Line 613"/>
          <p:cNvSpPr>
            <a:spLocks noChangeShapeType="1"/>
          </p:cNvSpPr>
          <p:nvPr/>
        </p:nvSpPr>
        <p:spPr bwMode="auto">
          <a:xfrm flipH="1" flipV="1">
            <a:off x="4370736" y="4611605"/>
            <a:ext cx="163158"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37" name="Line 614"/>
          <p:cNvSpPr>
            <a:spLocks noChangeShapeType="1"/>
          </p:cNvSpPr>
          <p:nvPr/>
        </p:nvSpPr>
        <p:spPr bwMode="auto">
          <a:xfrm flipV="1">
            <a:off x="5517602" y="4611604"/>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38" name="Freeform 615"/>
          <p:cNvSpPr>
            <a:spLocks/>
          </p:cNvSpPr>
          <p:nvPr/>
        </p:nvSpPr>
        <p:spPr bwMode="auto">
          <a:xfrm>
            <a:off x="4695857" y="4341262"/>
            <a:ext cx="163158" cy="340607"/>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39" name="Freeform 616"/>
          <p:cNvSpPr>
            <a:spLocks/>
          </p:cNvSpPr>
          <p:nvPr/>
        </p:nvSpPr>
        <p:spPr bwMode="auto">
          <a:xfrm>
            <a:off x="4782797" y="4341262"/>
            <a:ext cx="160776" cy="340607"/>
          </a:xfrm>
          <a:custGeom>
            <a:avLst/>
            <a:gdLst>
              <a:gd name="T0" fmla="*/ 2147483647 w 93"/>
              <a:gd name="T1" fmla="*/ 2147483647 h 174"/>
              <a:gd name="T2" fmla="*/ 0 w 93"/>
              <a:gd name="T3" fmla="*/ 0 h 174"/>
              <a:gd name="T4" fmla="*/ 2147483647 w 93"/>
              <a:gd name="T5" fmla="*/ 2147483647 h 174"/>
              <a:gd name="T6" fmla="*/ 2147483647 w 93"/>
              <a:gd name="T7" fmla="*/ 2147483647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40" name="Line 617"/>
          <p:cNvSpPr>
            <a:spLocks noChangeShapeType="1"/>
          </p:cNvSpPr>
          <p:nvPr/>
        </p:nvSpPr>
        <p:spPr bwMode="auto">
          <a:xfrm flipH="1" flipV="1">
            <a:off x="4782797" y="4341256"/>
            <a:ext cx="160776" cy="2953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41" name="Line 618"/>
          <p:cNvSpPr>
            <a:spLocks noChangeShapeType="1"/>
          </p:cNvSpPr>
          <p:nvPr/>
        </p:nvSpPr>
        <p:spPr bwMode="auto">
          <a:xfrm flipV="1">
            <a:off x="4695859" y="4341256"/>
            <a:ext cx="86939" cy="3155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42" name="Freeform 619"/>
          <p:cNvSpPr>
            <a:spLocks/>
          </p:cNvSpPr>
          <p:nvPr/>
        </p:nvSpPr>
        <p:spPr bwMode="auto">
          <a:xfrm>
            <a:off x="5268701" y="4636614"/>
            <a:ext cx="163158" cy="65502"/>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43" name="Freeform 620"/>
          <p:cNvSpPr>
            <a:spLocks/>
          </p:cNvSpPr>
          <p:nvPr/>
        </p:nvSpPr>
        <p:spPr bwMode="auto">
          <a:xfrm>
            <a:off x="5354448" y="4636614"/>
            <a:ext cx="163158" cy="65502"/>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44" name="Freeform 621"/>
          <p:cNvSpPr>
            <a:spLocks/>
          </p:cNvSpPr>
          <p:nvPr/>
        </p:nvSpPr>
        <p:spPr bwMode="auto">
          <a:xfrm>
            <a:off x="4859019" y="4636614"/>
            <a:ext cx="163158" cy="65502"/>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45" name="Freeform 622"/>
          <p:cNvSpPr>
            <a:spLocks/>
          </p:cNvSpPr>
          <p:nvPr/>
        </p:nvSpPr>
        <p:spPr bwMode="auto">
          <a:xfrm>
            <a:off x="4943572" y="4636614"/>
            <a:ext cx="163158" cy="65502"/>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46" name="Line 623"/>
          <p:cNvSpPr>
            <a:spLocks noChangeShapeType="1"/>
          </p:cNvSpPr>
          <p:nvPr/>
        </p:nvSpPr>
        <p:spPr bwMode="auto">
          <a:xfrm flipH="1" flipV="1">
            <a:off x="5354448" y="4636608"/>
            <a:ext cx="163158"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47" name="Line 624"/>
          <p:cNvSpPr>
            <a:spLocks noChangeShapeType="1"/>
          </p:cNvSpPr>
          <p:nvPr/>
        </p:nvSpPr>
        <p:spPr bwMode="auto">
          <a:xfrm flipH="1">
            <a:off x="5268700" y="4636614"/>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48" name="Line 625"/>
          <p:cNvSpPr>
            <a:spLocks noChangeShapeType="1"/>
          </p:cNvSpPr>
          <p:nvPr/>
        </p:nvSpPr>
        <p:spPr bwMode="auto">
          <a:xfrm flipH="1" flipV="1">
            <a:off x="4943572" y="4636608"/>
            <a:ext cx="163158"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49" name="Line 626"/>
          <p:cNvSpPr>
            <a:spLocks noChangeShapeType="1"/>
          </p:cNvSpPr>
          <p:nvPr/>
        </p:nvSpPr>
        <p:spPr bwMode="auto">
          <a:xfrm flipH="1" flipV="1">
            <a:off x="4533890" y="4636608"/>
            <a:ext cx="161967"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50" name="Line 627"/>
          <p:cNvSpPr>
            <a:spLocks noChangeShapeType="1"/>
          </p:cNvSpPr>
          <p:nvPr/>
        </p:nvSpPr>
        <p:spPr bwMode="auto">
          <a:xfrm flipV="1">
            <a:off x="4859016" y="4636614"/>
            <a:ext cx="8455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51" name="Freeform 628"/>
          <p:cNvSpPr>
            <a:spLocks/>
          </p:cNvSpPr>
          <p:nvPr/>
        </p:nvSpPr>
        <p:spPr bwMode="auto">
          <a:xfrm>
            <a:off x="5022174" y="4656854"/>
            <a:ext cx="161967" cy="70265"/>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52" name="Freeform 629"/>
          <p:cNvSpPr>
            <a:spLocks/>
          </p:cNvSpPr>
          <p:nvPr/>
        </p:nvSpPr>
        <p:spPr bwMode="auto">
          <a:xfrm>
            <a:off x="5106730" y="4656854"/>
            <a:ext cx="161967" cy="70265"/>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53" name="Line 630"/>
          <p:cNvSpPr>
            <a:spLocks noChangeShapeType="1"/>
          </p:cNvSpPr>
          <p:nvPr/>
        </p:nvSpPr>
        <p:spPr bwMode="auto">
          <a:xfrm flipH="1" flipV="1">
            <a:off x="5106730" y="4656860"/>
            <a:ext cx="161967"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54" name="Line 631"/>
          <p:cNvSpPr>
            <a:spLocks noChangeShapeType="1"/>
          </p:cNvSpPr>
          <p:nvPr/>
        </p:nvSpPr>
        <p:spPr bwMode="auto">
          <a:xfrm flipV="1">
            <a:off x="5431858" y="4656860"/>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55" name="Line 632"/>
          <p:cNvSpPr>
            <a:spLocks noChangeShapeType="1"/>
          </p:cNvSpPr>
          <p:nvPr/>
        </p:nvSpPr>
        <p:spPr bwMode="auto">
          <a:xfrm flipV="1">
            <a:off x="5022177" y="4656860"/>
            <a:ext cx="8455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56" name="Line 633"/>
          <p:cNvSpPr>
            <a:spLocks noChangeShapeType="1"/>
          </p:cNvSpPr>
          <p:nvPr/>
        </p:nvSpPr>
        <p:spPr bwMode="auto">
          <a:xfrm flipH="1" flipV="1">
            <a:off x="4695857" y="4656860"/>
            <a:ext cx="163158"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57" name="Line 634"/>
          <p:cNvSpPr>
            <a:spLocks noChangeShapeType="1"/>
          </p:cNvSpPr>
          <p:nvPr/>
        </p:nvSpPr>
        <p:spPr bwMode="auto">
          <a:xfrm flipH="1" flipV="1">
            <a:off x="5268701" y="4681864"/>
            <a:ext cx="163158"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58" name="Line 635"/>
          <p:cNvSpPr>
            <a:spLocks noChangeShapeType="1"/>
          </p:cNvSpPr>
          <p:nvPr/>
        </p:nvSpPr>
        <p:spPr bwMode="auto">
          <a:xfrm flipH="1">
            <a:off x="5184142" y="4681869"/>
            <a:ext cx="8455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59" name="Line 636"/>
          <p:cNvSpPr>
            <a:spLocks noChangeShapeType="1"/>
          </p:cNvSpPr>
          <p:nvPr/>
        </p:nvSpPr>
        <p:spPr bwMode="auto">
          <a:xfrm flipH="1" flipV="1">
            <a:off x="4859019" y="4681864"/>
            <a:ext cx="163158"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60" name="Line 637"/>
          <p:cNvSpPr>
            <a:spLocks noChangeShapeType="1"/>
          </p:cNvSpPr>
          <p:nvPr/>
        </p:nvSpPr>
        <p:spPr bwMode="auto">
          <a:xfrm flipH="1" flipV="1">
            <a:off x="5022174" y="4702116"/>
            <a:ext cx="161967"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61" name="Line 638"/>
          <p:cNvSpPr>
            <a:spLocks noChangeShapeType="1"/>
          </p:cNvSpPr>
          <p:nvPr/>
        </p:nvSpPr>
        <p:spPr bwMode="auto">
          <a:xfrm>
            <a:off x="4489828" y="2795422"/>
            <a:ext cx="419209" cy="223896"/>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62" name="Line 639"/>
          <p:cNvSpPr>
            <a:spLocks noChangeShapeType="1"/>
          </p:cNvSpPr>
          <p:nvPr/>
        </p:nvSpPr>
        <p:spPr bwMode="auto">
          <a:xfrm flipV="1">
            <a:off x="4662511" y="3019318"/>
            <a:ext cx="238187" cy="1905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63" name="Line 640"/>
          <p:cNvSpPr>
            <a:spLocks noChangeShapeType="1"/>
          </p:cNvSpPr>
          <p:nvPr/>
        </p:nvSpPr>
        <p:spPr bwMode="auto">
          <a:xfrm>
            <a:off x="4878074" y="3019324"/>
            <a:ext cx="72647" cy="97657"/>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64" name="Line 641"/>
          <p:cNvSpPr>
            <a:spLocks noChangeShapeType="1"/>
          </p:cNvSpPr>
          <p:nvPr/>
        </p:nvSpPr>
        <p:spPr bwMode="auto">
          <a:xfrm flipV="1">
            <a:off x="4226632" y="2360732"/>
            <a:ext cx="132194" cy="464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65" name="Line 642"/>
          <p:cNvSpPr>
            <a:spLocks noChangeShapeType="1"/>
          </p:cNvSpPr>
          <p:nvPr/>
        </p:nvSpPr>
        <p:spPr bwMode="auto">
          <a:xfrm flipV="1">
            <a:off x="4184950" y="2791850"/>
            <a:ext cx="310834" cy="8574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66" name="Line 643"/>
          <p:cNvSpPr>
            <a:spLocks noChangeShapeType="1"/>
          </p:cNvSpPr>
          <p:nvPr/>
        </p:nvSpPr>
        <p:spPr bwMode="auto">
          <a:xfrm flipH="1" flipV="1">
            <a:off x="4323095" y="2834724"/>
            <a:ext cx="333462" cy="20960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67" name="Line 644"/>
          <p:cNvSpPr>
            <a:spLocks noChangeShapeType="1"/>
          </p:cNvSpPr>
          <p:nvPr/>
        </p:nvSpPr>
        <p:spPr bwMode="auto">
          <a:xfrm flipH="1" flipV="1">
            <a:off x="4256403" y="2396460"/>
            <a:ext cx="71456" cy="43826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68" name="Line 645"/>
          <p:cNvSpPr>
            <a:spLocks noChangeShapeType="1"/>
          </p:cNvSpPr>
          <p:nvPr/>
        </p:nvSpPr>
        <p:spPr bwMode="auto">
          <a:xfrm flipH="1" flipV="1">
            <a:off x="4204003" y="2139218"/>
            <a:ext cx="52401" cy="25247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69" name="Line 647"/>
          <p:cNvSpPr>
            <a:spLocks noChangeShapeType="1"/>
          </p:cNvSpPr>
          <p:nvPr/>
        </p:nvSpPr>
        <p:spPr bwMode="auto">
          <a:xfrm flipV="1">
            <a:off x="4161128" y="2304757"/>
            <a:ext cx="28582" cy="476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70" name="Rectangle 649"/>
          <p:cNvSpPr>
            <a:spLocks noGrp="1" noChangeArrowheads="1"/>
          </p:cNvSpPr>
          <p:nvPr>
            <p:ph type="title"/>
          </p:nvPr>
        </p:nvSpPr>
        <p:spPr/>
        <p:txBody>
          <a:bodyPr/>
          <a:lstStyle/>
          <a:p>
            <a:r>
              <a:rPr lang="en-US" smtClean="0"/>
              <a:t>Where is the best place to be?</a:t>
            </a:r>
            <a:endParaRPr lang="en-US"/>
          </a:p>
        </p:txBody>
      </p:sp>
      <p:sp>
        <p:nvSpPr>
          <p:cNvPr id="27281" name="Slide Number Placeholder 657"/>
          <p:cNvSpPr>
            <a:spLocks noGrp="1"/>
          </p:cNvSpPr>
          <p:nvPr>
            <p:ph type="sldNum" sz="quarter" idx="4"/>
          </p:nvPr>
        </p:nvSpPr>
        <p:spPr/>
        <p:txBody>
          <a:bodyPr/>
          <a:lstStyle>
            <a:lvl1pPr eaLnBrk="0" hangingPunct="0">
              <a:defRPr sz="1800">
                <a:solidFill>
                  <a:schemeClr val="tx1"/>
                </a:solidFill>
                <a:latin typeface="Arial" charset="0"/>
                <a:ea typeface="ＭＳ Ｐゴシック" charset="0"/>
                <a:cs typeface="ＭＳ Ｐゴシック" charset="0"/>
              </a:defRPr>
            </a:lvl1pPr>
            <a:lvl2pPr marL="557361" indent="-214370" eaLnBrk="0" hangingPunct="0">
              <a:defRPr sz="1800">
                <a:solidFill>
                  <a:schemeClr val="tx1"/>
                </a:solidFill>
                <a:latin typeface="Arial" charset="0"/>
                <a:ea typeface="ＭＳ Ｐゴシック" charset="0"/>
              </a:defRPr>
            </a:lvl2pPr>
            <a:lvl3pPr marL="857479" indent="-171496" eaLnBrk="0" hangingPunct="0">
              <a:defRPr sz="1800">
                <a:solidFill>
                  <a:schemeClr val="tx1"/>
                </a:solidFill>
                <a:latin typeface="Arial" charset="0"/>
                <a:ea typeface="ＭＳ Ｐゴシック" charset="0"/>
              </a:defRPr>
            </a:lvl3pPr>
            <a:lvl4pPr marL="1200470" indent="-171496" eaLnBrk="0" hangingPunct="0">
              <a:defRPr sz="1800">
                <a:solidFill>
                  <a:schemeClr val="tx1"/>
                </a:solidFill>
                <a:latin typeface="Arial" charset="0"/>
                <a:ea typeface="ＭＳ Ｐゴシック" charset="0"/>
              </a:defRPr>
            </a:lvl4pPr>
            <a:lvl5pPr marL="1543461" indent="-171496" eaLnBrk="0" hangingPunct="0">
              <a:defRPr sz="1800">
                <a:solidFill>
                  <a:schemeClr val="tx1"/>
                </a:solidFill>
                <a:latin typeface="Arial" charset="0"/>
                <a:ea typeface="ＭＳ Ｐゴシック" charset="0"/>
              </a:defRPr>
            </a:lvl5pPr>
            <a:lvl6pPr marL="1886453" indent="-171496" eaLnBrk="0" fontAlgn="base" hangingPunct="0">
              <a:spcBef>
                <a:spcPct val="0"/>
              </a:spcBef>
              <a:spcAft>
                <a:spcPct val="0"/>
              </a:spcAft>
              <a:defRPr sz="1800">
                <a:solidFill>
                  <a:schemeClr val="tx1"/>
                </a:solidFill>
                <a:latin typeface="Arial" charset="0"/>
                <a:ea typeface="ＭＳ Ｐゴシック" charset="0"/>
              </a:defRPr>
            </a:lvl6pPr>
            <a:lvl7pPr marL="2229444" indent="-171496" eaLnBrk="0" fontAlgn="base" hangingPunct="0">
              <a:spcBef>
                <a:spcPct val="0"/>
              </a:spcBef>
              <a:spcAft>
                <a:spcPct val="0"/>
              </a:spcAft>
              <a:defRPr sz="1800">
                <a:solidFill>
                  <a:schemeClr val="tx1"/>
                </a:solidFill>
                <a:latin typeface="Arial" charset="0"/>
                <a:ea typeface="ＭＳ Ｐゴシック" charset="0"/>
              </a:defRPr>
            </a:lvl7pPr>
            <a:lvl8pPr marL="2572436" indent="-171496" eaLnBrk="0" fontAlgn="base" hangingPunct="0">
              <a:spcBef>
                <a:spcPct val="0"/>
              </a:spcBef>
              <a:spcAft>
                <a:spcPct val="0"/>
              </a:spcAft>
              <a:defRPr sz="1800">
                <a:solidFill>
                  <a:schemeClr val="tx1"/>
                </a:solidFill>
                <a:latin typeface="Arial" charset="0"/>
                <a:ea typeface="ＭＳ Ｐゴシック" charset="0"/>
              </a:defRPr>
            </a:lvl8pPr>
            <a:lvl9pPr marL="2915427" indent="-171496" eaLnBrk="0" fontAlgn="base" hangingPunct="0">
              <a:spcBef>
                <a:spcPct val="0"/>
              </a:spcBef>
              <a:spcAft>
                <a:spcPct val="0"/>
              </a:spcAft>
              <a:defRPr sz="1800">
                <a:solidFill>
                  <a:schemeClr val="tx1"/>
                </a:solidFill>
                <a:latin typeface="Arial" charset="0"/>
                <a:ea typeface="ＭＳ Ｐゴシック" charset="0"/>
              </a:defRPr>
            </a:lvl9pPr>
          </a:lstStyle>
          <a:p>
            <a:fld id="{C108DAA6-D6C6-DD46-A010-B00193EEC54B}" type="slidenum">
              <a:rPr lang="en-GB" sz="600"/>
              <a:pPr/>
              <a:t>74</a:t>
            </a:fld>
            <a:endParaRPr lang="en-GB" sz="600" dirty="0"/>
          </a:p>
        </p:txBody>
      </p:sp>
      <p:sp>
        <p:nvSpPr>
          <p:cNvPr id="27271" name="Rectangle 650"/>
          <p:cNvSpPr>
            <a:spLocks noChangeArrowheads="1"/>
          </p:cNvSpPr>
          <p:nvPr/>
        </p:nvSpPr>
        <p:spPr bwMode="auto">
          <a:xfrm>
            <a:off x="6229751" y="4435342"/>
            <a:ext cx="6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a:latin typeface="Times New Roman" charset="0"/>
            </a:endParaRPr>
          </a:p>
        </p:txBody>
      </p:sp>
      <p:sp>
        <p:nvSpPr>
          <p:cNvPr id="27272" name="Text Box 651"/>
          <p:cNvSpPr txBox="1">
            <a:spLocks noChangeArrowheads="1"/>
          </p:cNvSpPr>
          <p:nvPr/>
        </p:nvSpPr>
        <p:spPr bwMode="auto">
          <a:xfrm rot="-5400000">
            <a:off x="1575386" y="2766141"/>
            <a:ext cx="136287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500" b="1"/>
              <a:t>System</a:t>
            </a:r>
          </a:p>
          <a:p>
            <a:pPr eaLnBrk="1" hangingPunct="1"/>
            <a:r>
              <a:rPr lang="en-GB" sz="1500" b="1"/>
              <a:t>Performance</a:t>
            </a:r>
          </a:p>
        </p:txBody>
      </p:sp>
      <p:sp>
        <p:nvSpPr>
          <p:cNvPr id="27273" name="Text Box 652"/>
          <p:cNvSpPr txBox="1">
            <a:spLocks noChangeArrowheads="1"/>
          </p:cNvSpPr>
          <p:nvPr/>
        </p:nvSpPr>
        <p:spPr bwMode="auto">
          <a:xfrm rot="-1658466">
            <a:off x="6558636" y="4215333"/>
            <a:ext cx="138050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500" b="1"/>
              <a:t>Design </a:t>
            </a:r>
          </a:p>
          <a:p>
            <a:pPr eaLnBrk="1" hangingPunct="1"/>
            <a:r>
              <a:rPr lang="en-GB" sz="1500" b="1" dirty="0"/>
              <a:t>Parameter X</a:t>
            </a:r>
            <a:r>
              <a:rPr lang="en-GB" sz="1500" b="1" baseline="-25000" dirty="0"/>
              <a:t>2</a:t>
            </a:r>
            <a:endParaRPr lang="en-GB" sz="1500" b="1" dirty="0"/>
          </a:p>
        </p:txBody>
      </p:sp>
      <p:sp>
        <p:nvSpPr>
          <p:cNvPr id="27274" name="Text Box 653"/>
          <p:cNvSpPr txBox="1">
            <a:spLocks noChangeArrowheads="1"/>
          </p:cNvSpPr>
          <p:nvPr/>
        </p:nvSpPr>
        <p:spPr bwMode="auto">
          <a:xfrm rot="404540">
            <a:off x="3395849" y="4922922"/>
            <a:ext cx="138050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500" b="1"/>
              <a:t>Design </a:t>
            </a:r>
          </a:p>
          <a:p>
            <a:pPr eaLnBrk="1" hangingPunct="1"/>
            <a:r>
              <a:rPr lang="en-GB" sz="1500" b="1"/>
              <a:t>Parameter X</a:t>
            </a:r>
            <a:r>
              <a:rPr lang="en-GB" sz="1500" b="1" baseline="-25000"/>
              <a:t>1</a:t>
            </a:r>
            <a:endParaRPr lang="en-GB" sz="1500" b="1"/>
          </a:p>
        </p:txBody>
      </p:sp>
      <p:sp>
        <p:nvSpPr>
          <p:cNvPr id="27275" name="Line 654"/>
          <p:cNvSpPr>
            <a:spLocks noChangeShapeType="1"/>
          </p:cNvSpPr>
          <p:nvPr/>
        </p:nvSpPr>
        <p:spPr bwMode="auto">
          <a:xfrm>
            <a:off x="2556940" y="4600880"/>
            <a:ext cx="3058321" cy="44302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76" name="Line 655"/>
          <p:cNvSpPr>
            <a:spLocks noChangeShapeType="1"/>
          </p:cNvSpPr>
          <p:nvPr/>
        </p:nvSpPr>
        <p:spPr bwMode="auto">
          <a:xfrm flipV="1">
            <a:off x="5608113" y="4236454"/>
            <a:ext cx="1600617" cy="80030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77" name="Line 656"/>
          <p:cNvSpPr>
            <a:spLocks noChangeShapeType="1"/>
          </p:cNvSpPr>
          <p:nvPr/>
        </p:nvSpPr>
        <p:spPr bwMode="auto">
          <a:xfrm flipV="1">
            <a:off x="2556938" y="2107062"/>
            <a:ext cx="0" cy="24866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278" name="Freeform 657"/>
          <p:cNvSpPr>
            <a:spLocks/>
          </p:cNvSpPr>
          <p:nvPr/>
        </p:nvSpPr>
        <p:spPr bwMode="auto">
          <a:xfrm>
            <a:off x="2771308" y="2966917"/>
            <a:ext cx="4158746" cy="924166"/>
          </a:xfrm>
          <a:custGeom>
            <a:avLst/>
            <a:gdLst>
              <a:gd name="T0" fmla="*/ 2147483647 w 3492"/>
              <a:gd name="T1" fmla="*/ 2147483647 h 776"/>
              <a:gd name="T2" fmla="*/ 0 w 3492"/>
              <a:gd name="T3" fmla="*/ 2147483647 h 776"/>
              <a:gd name="T4" fmla="*/ 2147483647 w 3492"/>
              <a:gd name="T5" fmla="*/ 2147483647 h 776"/>
              <a:gd name="T6" fmla="*/ 2147483647 w 3492"/>
              <a:gd name="T7" fmla="*/ 2147483647 h 776"/>
              <a:gd name="T8" fmla="*/ 2147483647 w 3492"/>
              <a:gd name="T9" fmla="*/ 0 h 776"/>
              <a:gd name="T10" fmla="*/ 2147483647 w 3492"/>
              <a:gd name="T11" fmla="*/ 2147483647 h 776"/>
              <a:gd name="T12" fmla="*/ 2147483647 w 3492"/>
              <a:gd name="T13" fmla="*/ 2147483647 h 776"/>
              <a:gd name="T14" fmla="*/ 2147483647 w 3492"/>
              <a:gd name="T15" fmla="*/ 2147483647 h 776"/>
              <a:gd name="T16" fmla="*/ 2147483647 w 3492"/>
              <a:gd name="T17" fmla="*/ 2147483647 h 776"/>
              <a:gd name="T18" fmla="*/ 2147483647 w 3492"/>
              <a:gd name="T19" fmla="*/ 2147483647 h 776"/>
              <a:gd name="T20" fmla="*/ 2147483647 w 3492"/>
              <a:gd name="T21" fmla="*/ 2147483647 h 776"/>
              <a:gd name="T22" fmla="*/ 2147483647 w 3492"/>
              <a:gd name="T23" fmla="*/ 2147483647 h 776"/>
              <a:gd name="T24" fmla="*/ 2147483647 w 3492"/>
              <a:gd name="T25" fmla="*/ 2147483647 h 776"/>
              <a:gd name="T26" fmla="*/ 2147483647 w 3492"/>
              <a:gd name="T27" fmla="*/ 2147483647 h 776"/>
              <a:gd name="T28" fmla="*/ 2147483647 w 3492"/>
              <a:gd name="T29" fmla="*/ 2147483647 h 776"/>
              <a:gd name="T30" fmla="*/ 2147483647 w 3492"/>
              <a:gd name="T31" fmla="*/ 2147483647 h 7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92"/>
              <a:gd name="T49" fmla="*/ 0 h 776"/>
              <a:gd name="T50" fmla="*/ 3492 w 3492"/>
              <a:gd name="T51" fmla="*/ 776 h 7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92" h="776">
                <a:moveTo>
                  <a:pt x="900" y="44"/>
                </a:moveTo>
                <a:lnTo>
                  <a:pt x="0" y="480"/>
                </a:lnTo>
                <a:lnTo>
                  <a:pt x="2320" y="776"/>
                </a:lnTo>
                <a:lnTo>
                  <a:pt x="3492" y="244"/>
                </a:lnTo>
                <a:lnTo>
                  <a:pt x="1700" y="0"/>
                </a:lnTo>
                <a:lnTo>
                  <a:pt x="1788" y="40"/>
                </a:lnTo>
                <a:lnTo>
                  <a:pt x="1948" y="228"/>
                </a:lnTo>
                <a:lnTo>
                  <a:pt x="1896" y="248"/>
                </a:lnTo>
                <a:lnTo>
                  <a:pt x="1808" y="268"/>
                </a:lnTo>
                <a:lnTo>
                  <a:pt x="1668" y="284"/>
                </a:lnTo>
                <a:lnTo>
                  <a:pt x="1428" y="264"/>
                </a:lnTo>
                <a:lnTo>
                  <a:pt x="1272" y="228"/>
                </a:lnTo>
                <a:lnTo>
                  <a:pt x="1132" y="144"/>
                </a:lnTo>
                <a:lnTo>
                  <a:pt x="992" y="152"/>
                </a:lnTo>
                <a:lnTo>
                  <a:pt x="928" y="108"/>
                </a:lnTo>
                <a:lnTo>
                  <a:pt x="900" y="44"/>
                </a:lnTo>
                <a:close/>
              </a:path>
            </a:pathLst>
          </a:custGeom>
          <a:solidFill>
            <a:srgbClr val="99FF99">
              <a:alpha val="50195"/>
            </a:srgbClr>
          </a:solidFill>
          <a:ln w="9525">
            <a:solidFill>
              <a:schemeClr val="tx1"/>
            </a:solidFill>
            <a:round/>
            <a:headEnd/>
            <a:tailEnd/>
          </a:ln>
        </p:spPr>
        <p:txBody>
          <a:bodyPr/>
          <a:lstStyle/>
          <a:p>
            <a:endParaRPr lang="en-US" sz="1350"/>
          </a:p>
        </p:txBody>
      </p:sp>
      <p:sp>
        <p:nvSpPr>
          <p:cNvPr id="27279" name="AutoShape 658"/>
          <p:cNvSpPr>
            <a:spLocks noChangeArrowheads="1"/>
          </p:cNvSpPr>
          <p:nvPr/>
        </p:nvSpPr>
        <p:spPr bwMode="gray">
          <a:xfrm>
            <a:off x="1192126" y="4050668"/>
            <a:ext cx="1239764" cy="752671"/>
          </a:xfrm>
          <a:prstGeom prst="wedgeRoundRectCallout">
            <a:avLst>
              <a:gd name="adj1" fmla="val 95051"/>
              <a:gd name="adj2" fmla="val -112815"/>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lstStyle/>
          <a:p>
            <a:r>
              <a:rPr lang="en-GB" sz="1350">
                <a:solidFill>
                  <a:schemeClr val="bg1"/>
                </a:solidFill>
              </a:rPr>
              <a:t>Required</a:t>
            </a:r>
          </a:p>
          <a:p>
            <a:r>
              <a:rPr lang="en-GB" sz="1350">
                <a:solidFill>
                  <a:schemeClr val="bg1"/>
                </a:solidFill>
              </a:rPr>
              <a:t>Customer</a:t>
            </a:r>
          </a:p>
          <a:p>
            <a:r>
              <a:rPr lang="en-GB" sz="1350">
                <a:solidFill>
                  <a:schemeClr val="bg1"/>
                </a:solidFill>
              </a:rPr>
              <a:t>Performance</a:t>
            </a:r>
          </a:p>
        </p:txBody>
      </p:sp>
      <p:sp>
        <p:nvSpPr>
          <p:cNvPr id="27280" name="TextBox 656"/>
          <p:cNvSpPr txBox="1">
            <a:spLocks noChangeArrowheads="1"/>
          </p:cNvSpPr>
          <p:nvPr/>
        </p:nvSpPr>
        <p:spPr bwMode="auto">
          <a:xfrm>
            <a:off x="5374694" y="1679466"/>
            <a:ext cx="2318751" cy="923330"/>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350" dirty="0"/>
              <a:t>What would be the best target or nominal values for X</a:t>
            </a:r>
            <a:r>
              <a:rPr lang="en-GB" sz="1350" baseline="-25000" dirty="0"/>
              <a:t>1</a:t>
            </a:r>
            <a:r>
              <a:rPr lang="en-GB" sz="1350" dirty="0"/>
              <a:t> and X</a:t>
            </a:r>
            <a:r>
              <a:rPr lang="en-GB" sz="1350" baseline="-25000" dirty="0"/>
              <a:t>2</a:t>
            </a:r>
            <a:r>
              <a:rPr lang="en-GB" sz="1350" dirty="0"/>
              <a:t> to give best possible performance?</a:t>
            </a:r>
          </a:p>
        </p:txBody>
      </p:sp>
      <p:sp>
        <p:nvSpPr>
          <p:cNvPr id="2" name="Rounded Rectangular Callout 1"/>
          <p:cNvSpPr/>
          <p:nvPr/>
        </p:nvSpPr>
        <p:spPr>
          <a:xfrm>
            <a:off x="4969021" y="5072070"/>
            <a:ext cx="1747415" cy="824525"/>
          </a:xfrm>
          <a:prstGeom prst="wedgeRoundRectCallout">
            <a:avLst>
              <a:gd name="adj1" fmla="val -32435"/>
              <a:gd name="adj2" fmla="val -95764"/>
              <a:gd name="adj3" fmla="val 16667"/>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1200" dirty="0"/>
              <a:t>How System Performance Varies as X</a:t>
            </a:r>
            <a:r>
              <a:rPr lang="en-GB" sz="1200" baseline="-25000" dirty="0"/>
              <a:t>1</a:t>
            </a:r>
            <a:r>
              <a:rPr lang="en-GB" sz="1200" dirty="0"/>
              <a:t> and X</a:t>
            </a:r>
            <a:r>
              <a:rPr lang="en-GB" sz="1200" baseline="-25000" dirty="0"/>
              <a:t>2 </a:t>
            </a:r>
            <a:r>
              <a:rPr lang="en-GB" sz="1200" dirty="0"/>
              <a:t> vary is the </a:t>
            </a:r>
            <a:r>
              <a:rPr lang="en-GB" sz="1200" b="1" dirty="0"/>
              <a:t>Design Space </a:t>
            </a:r>
          </a:p>
        </p:txBody>
      </p:sp>
    </p:spTree>
    <p:extLst>
      <p:ext uri="{BB962C8B-B14F-4D97-AF65-F5344CB8AC3E}">
        <p14:creationId xmlns:p14="http://schemas.microsoft.com/office/powerpoint/2010/main" val="1543221225"/>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Line 2"/>
          <p:cNvSpPr>
            <a:spLocks noChangeShapeType="1"/>
          </p:cNvSpPr>
          <p:nvPr/>
        </p:nvSpPr>
        <p:spPr bwMode="auto">
          <a:xfrm>
            <a:off x="4099202" y="3674335"/>
            <a:ext cx="2382"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74" name="Line 3"/>
          <p:cNvSpPr>
            <a:spLocks noChangeShapeType="1"/>
          </p:cNvSpPr>
          <p:nvPr/>
        </p:nvSpPr>
        <p:spPr bwMode="auto">
          <a:xfrm>
            <a:off x="4099202" y="3674335"/>
            <a:ext cx="2382"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75" name="Line 4"/>
          <p:cNvSpPr>
            <a:spLocks noChangeShapeType="1"/>
          </p:cNvSpPr>
          <p:nvPr/>
        </p:nvSpPr>
        <p:spPr bwMode="auto">
          <a:xfrm flipH="1" flipV="1">
            <a:off x="4099202" y="3844638"/>
            <a:ext cx="310834"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76" name="Line 5"/>
          <p:cNvSpPr>
            <a:spLocks noChangeShapeType="1"/>
          </p:cNvSpPr>
          <p:nvPr/>
        </p:nvSpPr>
        <p:spPr bwMode="auto">
          <a:xfrm flipH="1" flipV="1">
            <a:off x="4099202" y="3844638"/>
            <a:ext cx="310834"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77" name="Line 6"/>
          <p:cNvSpPr>
            <a:spLocks noChangeShapeType="1"/>
          </p:cNvSpPr>
          <p:nvPr/>
        </p:nvSpPr>
        <p:spPr bwMode="auto">
          <a:xfrm flipV="1">
            <a:off x="3689517" y="3844642"/>
            <a:ext cx="409682" cy="2358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78" name="Line 7"/>
          <p:cNvSpPr>
            <a:spLocks noChangeShapeType="1"/>
          </p:cNvSpPr>
          <p:nvPr/>
        </p:nvSpPr>
        <p:spPr bwMode="auto">
          <a:xfrm flipV="1">
            <a:off x="3689517" y="3844642"/>
            <a:ext cx="409682" cy="2358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79" name="Freeform 8"/>
          <p:cNvSpPr>
            <a:spLocks/>
          </p:cNvSpPr>
          <p:nvPr/>
        </p:nvSpPr>
        <p:spPr bwMode="auto">
          <a:xfrm>
            <a:off x="4124209" y="3764844"/>
            <a:ext cx="160777" cy="61929"/>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680" name="Freeform 9"/>
          <p:cNvSpPr>
            <a:spLocks/>
          </p:cNvSpPr>
          <p:nvPr/>
        </p:nvSpPr>
        <p:spPr bwMode="auto">
          <a:xfrm>
            <a:off x="4200432" y="3764844"/>
            <a:ext cx="170304" cy="61929"/>
          </a:xfrm>
          <a:custGeom>
            <a:avLst/>
            <a:gdLst>
              <a:gd name="T0" fmla="*/ 2147483647 w 98"/>
              <a:gd name="T1" fmla="*/ 2147483647 h 32"/>
              <a:gd name="T2" fmla="*/ 0 w 98"/>
              <a:gd name="T3" fmla="*/ 0 h 32"/>
              <a:gd name="T4" fmla="*/ 2147483647 w 98"/>
              <a:gd name="T5" fmla="*/ 2147483647 h 32"/>
              <a:gd name="T6" fmla="*/ 2147483647 w 98"/>
              <a:gd name="T7" fmla="*/ 2147483647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681" name="Line 10"/>
          <p:cNvSpPr>
            <a:spLocks noChangeShapeType="1"/>
          </p:cNvSpPr>
          <p:nvPr/>
        </p:nvSpPr>
        <p:spPr bwMode="auto">
          <a:xfrm>
            <a:off x="4200432" y="3764849"/>
            <a:ext cx="170304" cy="166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82" name="Line 11"/>
          <p:cNvSpPr>
            <a:spLocks noChangeShapeType="1"/>
          </p:cNvSpPr>
          <p:nvPr/>
        </p:nvSpPr>
        <p:spPr bwMode="auto">
          <a:xfrm flipV="1">
            <a:off x="4124208" y="3764844"/>
            <a:ext cx="76220" cy="4406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83" name="Freeform 12"/>
          <p:cNvSpPr>
            <a:spLocks/>
          </p:cNvSpPr>
          <p:nvPr/>
        </p:nvSpPr>
        <p:spPr bwMode="auto">
          <a:xfrm>
            <a:off x="4284988" y="3781517"/>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684" name="Freeform 13"/>
          <p:cNvSpPr>
            <a:spLocks/>
          </p:cNvSpPr>
          <p:nvPr/>
        </p:nvSpPr>
        <p:spPr bwMode="auto">
          <a:xfrm>
            <a:off x="4370736" y="3781517"/>
            <a:ext cx="163158"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685" name="Line 14"/>
          <p:cNvSpPr>
            <a:spLocks noChangeShapeType="1"/>
          </p:cNvSpPr>
          <p:nvPr/>
        </p:nvSpPr>
        <p:spPr bwMode="auto">
          <a:xfrm flipH="1" flipV="1">
            <a:off x="4370735" y="3781518"/>
            <a:ext cx="154822"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86" name="Line 15"/>
          <p:cNvSpPr>
            <a:spLocks noChangeShapeType="1"/>
          </p:cNvSpPr>
          <p:nvPr/>
        </p:nvSpPr>
        <p:spPr bwMode="auto">
          <a:xfrm flipV="1">
            <a:off x="4294513" y="3781518"/>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87" name="Freeform 16"/>
          <p:cNvSpPr>
            <a:spLocks/>
          </p:cNvSpPr>
          <p:nvPr/>
        </p:nvSpPr>
        <p:spPr bwMode="auto">
          <a:xfrm>
            <a:off x="4038461" y="3808914"/>
            <a:ext cx="161967"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688" name="Freeform 17"/>
          <p:cNvSpPr>
            <a:spLocks/>
          </p:cNvSpPr>
          <p:nvPr/>
        </p:nvSpPr>
        <p:spPr bwMode="auto">
          <a:xfrm>
            <a:off x="4124209" y="3808914"/>
            <a:ext cx="16077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689" name="Line 18"/>
          <p:cNvSpPr>
            <a:spLocks noChangeShapeType="1"/>
          </p:cNvSpPr>
          <p:nvPr/>
        </p:nvSpPr>
        <p:spPr bwMode="auto">
          <a:xfrm flipH="1">
            <a:off x="4525554" y="3808911"/>
            <a:ext cx="833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90" name="Freeform 19"/>
          <p:cNvSpPr>
            <a:spLocks/>
          </p:cNvSpPr>
          <p:nvPr/>
        </p:nvSpPr>
        <p:spPr bwMode="auto">
          <a:xfrm>
            <a:off x="4533890" y="3376600"/>
            <a:ext cx="161967" cy="432310"/>
          </a:xfrm>
          <a:custGeom>
            <a:avLst/>
            <a:gdLst>
              <a:gd name="T0" fmla="*/ 2147483647 w 93"/>
              <a:gd name="T1" fmla="*/ 2147483647 h 221"/>
              <a:gd name="T2" fmla="*/ 0 w 93"/>
              <a:gd name="T3" fmla="*/ 2147483647 h 221"/>
              <a:gd name="T4" fmla="*/ 2147483647 w 93"/>
              <a:gd name="T5" fmla="*/ 0 h 221"/>
              <a:gd name="T6" fmla="*/ 2147483647 w 93"/>
              <a:gd name="T7" fmla="*/ 2147483647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691" name="Line 20"/>
          <p:cNvSpPr>
            <a:spLocks noChangeShapeType="1"/>
          </p:cNvSpPr>
          <p:nvPr/>
        </p:nvSpPr>
        <p:spPr bwMode="auto">
          <a:xfrm flipH="1" flipV="1">
            <a:off x="4124208" y="3808909"/>
            <a:ext cx="153631"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92" name="Line 21"/>
          <p:cNvSpPr>
            <a:spLocks noChangeShapeType="1"/>
          </p:cNvSpPr>
          <p:nvPr/>
        </p:nvSpPr>
        <p:spPr bwMode="auto">
          <a:xfrm flipV="1">
            <a:off x="4533890" y="3638609"/>
            <a:ext cx="161967"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93" name="Line 22"/>
          <p:cNvSpPr>
            <a:spLocks noChangeShapeType="1"/>
          </p:cNvSpPr>
          <p:nvPr/>
        </p:nvSpPr>
        <p:spPr bwMode="auto">
          <a:xfrm flipV="1">
            <a:off x="4038461" y="3808910"/>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94" name="Line 23"/>
          <p:cNvSpPr>
            <a:spLocks noChangeShapeType="1"/>
          </p:cNvSpPr>
          <p:nvPr/>
        </p:nvSpPr>
        <p:spPr bwMode="auto">
          <a:xfrm flipV="1">
            <a:off x="4448145" y="3808910"/>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95" name="Freeform 24"/>
          <p:cNvSpPr>
            <a:spLocks/>
          </p:cNvSpPr>
          <p:nvPr/>
        </p:nvSpPr>
        <p:spPr bwMode="auto">
          <a:xfrm>
            <a:off x="4200432" y="3358735"/>
            <a:ext cx="170304" cy="522820"/>
          </a:xfrm>
          <a:custGeom>
            <a:avLst/>
            <a:gdLst>
              <a:gd name="T0" fmla="*/ 0 w 98"/>
              <a:gd name="T1" fmla="*/ 2147483647 h 267"/>
              <a:gd name="T2" fmla="*/ 2147483647 w 98"/>
              <a:gd name="T3" fmla="*/ 0 h 267"/>
              <a:gd name="T4" fmla="*/ 2147483647 w 98"/>
              <a:gd name="T5" fmla="*/ 2147483647 h 267"/>
              <a:gd name="T6" fmla="*/ 0 w 98"/>
              <a:gd name="T7" fmla="*/ 2147483647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696" name="Line 25"/>
          <p:cNvSpPr>
            <a:spLocks noChangeShapeType="1"/>
          </p:cNvSpPr>
          <p:nvPr/>
        </p:nvSpPr>
        <p:spPr bwMode="auto">
          <a:xfrm flipH="1">
            <a:off x="4277843" y="3826775"/>
            <a:ext cx="714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97" name="Freeform 26"/>
          <p:cNvSpPr>
            <a:spLocks/>
          </p:cNvSpPr>
          <p:nvPr/>
        </p:nvSpPr>
        <p:spPr bwMode="auto">
          <a:xfrm>
            <a:off x="4284988" y="3358735"/>
            <a:ext cx="163158" cy="495429"/>
          </a:xfrm>
          <a:custGeom>
            <a:avLst/>
            <a:gdLst>
              <a:gd name="T0" fmla="*/ 2147483647 w 94"/>
              <a:gd name="T1" fmla="*/ 2147483647 h 253"/>
              <a:gd name="T2" fmla="*/ 0 w 94"/>
              <a:gd name="T3" fmla="*/ 2147483647 h 253"/>
              <a:gd name="T4" fmla="*/ 2147483647 w 94"/>
              <a:gd name="T5" fmla="*/ 0 h 253"/>
              <a:gd name="T6" fmla="*/ 2147483647 w 94"/>
              <a:gd name="T7" fmla="*/ 2147483647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698" name="Line 27"/>
          <p:cNvSpPr>
            <a:spLocks noChangeShapeType="1"/>
          </p:cNvSpPr>
          <p:nvPr/>
        </p:nvSpPr>
        <p:spPr bwMode="auto">
          <a:xfrm>
            <a:off x="4284985" y="3826775"/>
            <a:ext cx="952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699" name="Line 28"/>
          <p:cNvSpPr>
            <a:spLocks noChangeShapeType="1"/>
          </p:cNvSpPr>
          <p:nvPr/>
        </p:nvSpPr>
        <p:spPr bwMode="auto">
          <a:xfrm flipH="1" flipV="1">
            <a:off x="4284988" y="3826774"/>
            <a:ext cx="163158"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00" name="Line 29"/>
          <p:cNvSpPr>
            <a:spLocks noChangeShapeType="1"/>
          </p:cNvSpPr>
          <p:nvPr/>
        </p:nvSpPr>
        <p:spPr bwMode="auto">
          <a:xfrm flipV="1">
            <a:off x="4200429" y="3826778"/>
            <a:ext cx="84557"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01" name="Freeform 30"/>
          <p:cNvSpPr>
            <a:spLocks/>
          </p:cNvSpPr>
          <p:nvPr/>
        </p:nvSpPr>
        <p:spPr bwMode="auto">
          <a:xfrm>
            <a:off x="4610110" y="3376599"/>
            <a:ext cx="163158" cy="262006"/>
          </a:xfrm>
          <a:custGeom>
            <a:avLst/>
            <a:gdLst>
              <a:gd name="T0" fmla="*/ 2147483647 w 94"/>
              <a:gd name="T1" fmla="*/ 2147483647 h 134"/>
              <a:gd name="T2" fmla="*/ 2147483647 w 94"/>
              <a:gd name="T3" fmla="*/ 2147483647 h 134"/>
              <a:gd name="T4" fmla="*/ 0 w 94"/>
              <a:gd name="T5" fmla="*/ 0 h 134"/>
              <a:gd name="T6" fmla="*/ 2147483647 w 94"/>
              <a:gd name="T7" fmla="*/ 2147483647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02" name="Freeform 31"/>
          <p:cNvSpPr>
            <a:spLocks/>
          </p:cNvSpPr>
          <p:nvPr/>
        </p:nvSpPr>
        <p:spPr bwMode="auto">
          <a:xfrm>
            <a:off x="4695857" y="3413518"/>
            <a:ext cx="163158" cy="233423"/>
          </a:xfrm>
          <a:custGeom>
            <a:avLst/>
            <a:gdLst>
              <a:gd name="T0" fmla="*/ 2147483647 w 94"/>
              <a:gd name="T1" fmla="*/ 2147483647 h 119"/>
              <a:gd name="T2" fmla="*/ 0 w 94"/>
              <a:gd name="T3" fmla="*/ 2147483647 h 119"/>
              <a:gd name="T4" fmla="*/ 2147483647 w 94"/>
              <a:gd name="T5" fmla="*/ 0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03" name="Line 32"/>
          <p:cNvSpPr>
            <a:spLocks noChangeShapeType="1"/>
          </p:cNvSpPr>
          <p:nvPr/>
        </p:nvSpPr>
        <p:spPr bwMode="auto">
          <a:xfrm>
            <a:off x="4695857" y="3638610"/>
            <a:ext cx="163158"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04" name="Freeform 33"/>
          <p:cNvSpPr>
            <a:spLocks/>
          </p:cNvSpPr>
          <p:nvPr/>
        </p:nvSpPr>
        <p:spPr bwMode="auto">
          <a:xfrm>
            <a:off x="3959863" y="3854170"/>
            <a:ext cx="16434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05" name="Freeform 34"/>
          <p:cNvSpPr>
            <a:spLocks/>
          </p:cNvSpPr>
          <p:nvPr/>
        </p:nvSpPr>
        <p:spPr bwMode="auto">
          <a:xfrm>
            <a:off x="4038461" y="3854170"/>
            <a:ext cx="16196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06" name="Freeform 35"/>
          <p:cNvSpPr>
            <a:spLocks/>
          </p:cNvSpPr>
          <p:nvPr/>
        </p:nvSpPr>
        <p:spPr bwMode="auto">
          <a:xfrm>
            <a:off x="4370736" y="3070535"/>
            <a:ext cx="163158" cy="783635"/>
          </a:xfrm>
          <a:custGeom>
            <a:avLst/>
            <a:gdLst>
              <a:gd name="T0" fmla="*/ 0 w 94"/>
              <a:gd name="T1" fmla="*/ 2147483647 h 400"/>
              <a:gd name="T2" fmla="*/ 2147483647 w 94"/>
              <a:gd name="T3" fmla="*/ 0 h 400"/>
              <a:gd name="T4" fmla="*/ 2147483647 w 94"/>
              <a:gd name="T5" fmla="*/ 2147483647 h 400"/>
              <a:gd name="T6" fmla="*/ 0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07" name="Line 36"/>
          <p:cNvSpPr>
            <a:spLocks noChangeShapeType="1"/>
          </p:cNvSpPr>
          <p:nvPr/>
        </p:nvSpPr>
        <p:spPr bwMode="auto">
          <a:xfrm flipH="1" flipV="1">
            <a:off x="4038461" y="3854164"/>
            <a:ext cx="161967"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08" name="Line 37"/>
          <p:cNvSpPr>
            <a:spLocks noChangeShapeType="1"/>
          </p:cNvSpPr>
          <p:nvPr/>
        </p:nvSpPr>
        <p:spPr bwMode="auto">
          <a:xfrm flipV="1">
            <a:off x="3959863" y="3854166"/>
            <a:ext cx="78602"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09" name="Line 38"/>
          <p:cNvSpPr>
            <a:spLocks noChangeShapeType="1"/>
          </p:cNvSpPr>
          <p:nvPr/>
        </p:nvSpPr>
        <p:spPr bwMode="auto">
          <a:xfrm>
            <a:off x="4370734" y="3358735"/>
            <a:ext cx="77410" cy="4954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10" name="Freeform 39"/>
          <p:cNvSpPr>
            <a:spLocks/>
          </p:cNvSpPr>
          <p:nvPr/>
        </p:nvSpPr>
        <p:spPr bwMode="auto">
          <a:xfrm>
            <a:off x="4773269" y="3413518"/>
            <a:ext cx="170303" cy="233423"/>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11" name="Freeform 40"/>
          <p:cNvSpPr>
            <a:spLocks/>
          </p:cNvSpPr>
          <p:nvPr/>
        </p:nvSpPr>
        <p:spPr bwMode="auto">
          <a:xfrm>
            <a:off x="4859019" y="3465919"/>
            <a:ext cx="163158" cy="190550"/>
          </a:xfrm>
          <a:custGeom>
            <a:avLst/>
            <a:gdLst>
              <a:gd name="T0" fmla="*/ 2147483647 w 94"/>
              <a:gd name="T1" fmla="*/ 2147483647 h 97"/>
              <a:gd name="T2" fmla="*/ 0 w 94"/>
              <a:gd name="T3" fmla="*/ 2147483647 h 97"/>
              <a:gd name="T4" fmla="*/ 2147483647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12" name="Line 41"/>
          <p:cNvSpPr>
            <a:spLocks noChangeShapeType="1"/>
          </p:cNvSpPr>
          <p:nvPr/>
        </p:nvSpPr>
        <p:spPr bwMode="auto">
          <a:xfrm>
            <a:off x="4859019" y="3646942"/>
            <a:ext cx="163158"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13" name="Line 42"/>
          <p:cNvSpPr>
            <a:spLocks noChangeShapeType="1"/>
          </p:cNvSpPr>
          <p:nvPr/>
        </p:nvSpPr>
        <p:spPr bwMode="auto">
          <a:xfrm>
            <a:off x="4773269" y="3413518"/>
            <a:ext cx="85747"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14" name="Freeform 43"/>
          <p:cNvSpPr>
            <a:spLocks/>
          </p:cNvSpPr>
          <p:nvPr/>
        </p:nvSpPr>
        <p:spPr bwMode="auto">
          <a:xfrm>
            <a:off x="4124209" y="3080056"/>
            <a:ext cx="160777" cy="846755"/>
          </a:xfrm>
          <a:custGeom>
            <a:avLst/>
            <a:gdLst>
              <a:gd name="T0" fmla="*/ 0 w 93"/>
              <a:gd name="T1" fmla="*/ 2147483647 h 432"/>
              <a:gd name="T2" fmla="*/ 2147483647 w 93"/>
              <a:gd name="T3" fmla="*/ 0 h 432"/>
              <a:gd name="T4" fmla="*/ 2147483647 w 93"/>
              <a:gd name="T5" fmla="*/ 2147483647 h 432"/>
              <a:gd name="T6" fmla="*/ 0 w 93"/>
              <a:gd name="T7" fmla="*/ 2147483647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15" name="Line 44"/>
          <p:cNvSpPr>
            <a:spLocks noChangeShapeType="1"/>
          </p:cNvSpPr>
          <p:nvPr/>
        </p:nvSpPr>
        <p:spPr bwMode="auto">
          <a:xfrm>
            <a:off x="4200428" y="3881560"/>
            <a:ext cx="1191"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16" name="Freeform 45"/>
          <p:cNvSpPr>
            <a:spLocks/>
          </p:cNvSpPr>
          <p:nvPr/>
        </p:nvSpPr>
        <p:spPr bwMode="auto">
          <a:xfrm>
            <a:off x="4200432" y="3080057"/>
            <a:ext cx="170304" cy="801499"/>
          </a:xfrm>
          <a:custGeom>
            <a:avLst/>
            <a:gdLst>
              <a:gd name="T0" fmla="*/ 2147483647 w 98"/>
              <a:gd name="T1" fmla="*/ 2147483647 h 409"/>
              <a:gd name="T2" fmla="*/ 0 w 98"/>
              <a:gd name="T3" fmla="*/ 2147483647 h 409"/>
              <a:gd name="T4" fmla="*/ 2147483647 w 98"/>
              <a:gd name="T5" fmla="*/ 0 h 409"/>
              <a:gd name="T6" fmla="*/ 2147483647 w 98"/>
              <a:gd name="T7" fmla="*/ 2147483647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17" name="Line 46"/>
          <p:cNvSpPr>
            <a:spLocks noChangeShapeType="1"/>
          </p:cNvSpPr>
          <p:nvPr/>
        </p:nvSpPr>
        <p:spPr bwMode="auto">
          <a:xfrm flipV="1">
            <a:off x="4124208" y="3881558"/>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18" name="Line 47"/>
          <p:cNvSpPr>
            <a:spLocks noChangeShapeType="1"/>
          </p:cNvSpPr>
          <p:nvPr/>
        </p:nvSpPr>
        <p:spPr bwMode="auto">
          <a:xfrm flipH="1">
            <a:off x="4200432" y="3358735"/>
            <a:ext cx="170304" cy="52282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19" name="Freeform 48"/>
          <p:cNvSpPr>
            <a:spLocks/>
          </p:cNvSpPr>
          <p:nvPr/>
        </p:nvSpPr>
        <p:spPr bwMode="auto">
          <a:xfrm>
            <a:off x="4943572" y="3465919"/>
            <a:ext cx="163158" cy="190550"/>
          </a:xfrm>
          <a:custGeom>
            <a:avLst/>
            <a:gdLst>
              <a:gd name="T0" fmla="*/ 2147483647 w 94"/>
              <a:gd name="T1" fmla="*/ 2147483647 h 97"/>
              <a:gd name="T2" fmla="*/ 2147483647 w 94"/>
              <a:gd name="T3" fmla="*/ 0 h 97"/>
              <a:gd name="T4" fmla="*/ 0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20" name="Freeform 49"/>
          <p:cNvSpPr>
            <a:spLocks/>
          </p:cNvSpPr>
          <p:nvPr/>
        </p:nvSpPr>
        <p:spPr bwMode="auto">
          <a:xfrm>
            <a:off x="5022174" y="3465919"/>
            <a:ext cx="161967" cy="190550"/>
          </a:xfrm>
          <a:custGeom>
            <a:avLst/>
            <a:gdLst>
              <a:gd name="T0" fmla="*/ 2147483647 w 93"/>
              <a:gd name="T1" fmla="*/ 2147483647 h 97"/>
              <a:gd name="T2" fmla="*/ 0 w 93"/>
              <a:gd name="T3" fmla="*/ 2147483647 h 97"/>
              <a:gd name="T4" fmla="*/ 2147483647 w 93"/>
              <a:gd name="T5" fmla="*/ 0 h 97"/>
              <a:gd name="T6" fmla="*/ 2147483647 w 93"/>
              <a:gd name="T7" fmla="*/ 2147483647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21" name="Line 50"/>
          <p:cNvSpPr>
            <a:spLocks noChangeShapeType="1"/>
          </p:cNvSpPr>
          <p:nvPr/>
        </p:nvSpPr>
        <p:spPr bwMode="auto">
          <a:xfrm flipV="1">
            <a:off x="5022174" y="3611219"/>
            <a:ext cx="16196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22" name="Line 51"/>
          <p:cNvSpPr>
            <a:spLocks noChangeShapeType="1"/>
          </p:cNvSpPr>
          <p:nvPr/>
        </p:nvSpPr>
        <p:spPr bwMode="auto">
          <a:xfrm>
            <a:off x="4943575" y="3465919"/>
            <a:ext cx="78602" cy="190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23" name="Freeform 52"/>
          <p:cNvSpPr>
            <a:spLocks/>
          </p:cNvSpPr>
          <p:nvPr/>
        </p:nvSpPr>
        <p:spPr bwMode="auto">
          <a:xfrm>
            <a:off x="3875307" y="3899425"/>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24" name="Freeform 53"/>
          <p:cNvSpPr>
            <a:spLocks/>
          </p:cNvSpPr>
          <p:nvPr/>
        </p:nvSpPr>
        <p:spPr bwMode="auto">
          <a:xfrm>
            <a:off x="3959863" y="3899425"/>
            <a:ext cx="16434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25" name="Line 54"/>
          <p:cNvSpPr>
            <a:spLocks noChangeShapeType="1"/>
          </p:cNvSpPr>
          <p:nvPr/>
        </p:nvSpPr>
        <p:spPr bwMode="auto">
          <a:xfrm flipH="1" flipV="1">
            <a:off x="3959862" y="3899420"/>
            <a:ext cx="154822"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26" name="Line 55"/>
          <p:cNvSpPr>
            <a:spLocks noChangeShapeType="1"/>
          </p:cNvSpPr>
          <p:nvPr/>
        </p:nvSpPr>
        <p:spPr bwMode="auto">
          <a:xfrm flipV="1">
            <a:off x="3883639" y="3899422"/>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27" name="Freeform 56"/>
          <p:cNvSpPr>
            <a:spLocks/>
          </p:cNvSpPr>
          <p:nvPr/>
        </p:nvSpPr>
        <p:spPr bwMode="auto">
          <a:xfrm>
            <a:off x="4533890" y="3052665"/>
            <a:ext cx="161967" cy="323934"/>
          </a:xfrm>
          <a:custGeom>
            <a:avLst/>
            <a:gdLst>
              <a:gd name="T0" fmla="*/ 2147483647 w 93"/>
              <a:gd name="T1" fmla="*/ 2147483647 h 165"/>
              <a:gd name="T2" fmla="*/ 2147483647 w 93"/>
              <a:gd name="T3" fmla="*/ 0 h 165"/>
              <a:gd name="T4" fmla="*/ 0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28" name="Freeform 57"/>
          <p:cNvSpPr>
            <a:spLocks/>
          </p:cNvSpPr>
          <p:nvPr/>
        </p:nvSpPr>
        <p:spPr bwMode="auto">
          <a:xfrm>
            <a:off x="4610110" y="3052670"/>
            <a:ext cx="163158" cy="360854"/>
          </a:xfrm>
          <a:custGeom>
            <a:avLst/>
            <a:gdLst>
              <a:gd name="T0" fmla="*/ 2147483647 w 94"/>
              <a:gd name="T1" fmla="*/ 2147483647 h 184"/>
              <a:gd name="T2" fmla="*/ 0 w 94"/>
              <a:gd name="T3" fmla="*/ 2147483647 h 184"/>
              <a:gd name="T4" fmla="*/ 2147483647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29" name="Line 58"/>
          <p:cNvSpPr>
            <a:spLocks noChangeShapeType="1"/>
          </p:cNvSpPr>
          <p:nvPr/>
        </p:nvSpPr>
        <p:spPr bwMode="auto">
          <a:xfrm flipH="1" flipV="1">
            <a:off x="4610110" y="3376605"/>
            <a:ext cx="163158" cy="369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30" name="Freeform 59"/>
          <p:cNvSpPr>
            <a:spLocks/>
          </p:cNvSpPr>
          <p:nvPr/>
        </p:nvSpPr>
        <p:spPr bwMode="auto">
          <a:xfrm>
            <a:off x="5106730" y="3465921"/>
            <a:ext cx="161967" cy="145294"/>
          </a:xfrm>
          <a:custGeom>
            <a:avLst/>
            <a:gdLst>
              <a:gd name="T0" fmla="*/ 2147483647 w 93"/>
              <a:gd name="T1" fmla="*/ 2147483647 h 74"/>
              <a:gd name="T2" fmla="*/ 2147483647 w 93"/>
              <a:gd name="T3" fmla="*/ 2147483647 h 74"/>
              <a:gd name="T4" fmla="*/ 0 w 93"/>
              <a:gd name="T5" fmla="*/ 0 h 74"/>
              <a:gd name="T6" fmla="*/ 2147483647 w 93"/>
              <a:gd name="T7" fmla="*/ 2147483647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31" name="Freeform 60"/>
          <p:cNvSpPr>
            <a:spLocks/>
          </p:cNvSpPr>
          <p:nvPr/>
        </p:nvSpPr>
        <p:spPr bwMode="auto">
          <a:xfrm>
            <a:off x="5184144" y="3511175"/>
            <a:ext cx="170304" cy="100039"/>
          </a:xfrm>
          <a:custGeom>
            <a:avLst/>
            <a:gdLst>
              <a:gd name="T0" fmla="*/ 2147483647 w 98"/>
              <a:gd name="T1" fmla="*/ 2147483647 h 51"/>
              <a:gd name="T2" fmla="*/ 0 w 98"/>
              <a:gd name="T3" fmla="*/ 2147483647 h 51"/>
              <a:gd name="T4" fmla="*/ 2147483647 w 98"/>
              <a:gd name="T5" fmla="*/ 0 h 51"/>
              <a:gd name="T6" fmla="*/ 2147483647 w 98"/>
              <a:gd name="T7" fmla="*/ 2147483647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32" name="Line 61"/>
          <p:cNvSpPr>
            <a:spLocks noChangeShapeType="1"/>
          </p:cNvSpPr>
          <p:nvPr/>
        </p:nvSpPr>
        <p:spPr bwMode="auto">
          <a:xfrm flipV="1">
            <a:off x="5184144" y="3601686"/>
            <a:ext cx="170304"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33" name="Line 62"/>
          <p:cNvSpPr>
            <a:spLocks noChangeShapeType="1"/>
          </p:cNvSpPr>
          <p:nvPr/>
        </p:nvSpPr>
        <p:spPr bwMode="auto">
          <a:xfrm>
            <a:off x="5106734" y="3465921"/>
            <a:ext cx="77410" cy="14529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34" name="Freeform 63"/>
          <p:cNvSpPr>
            <a:spLocks/>
          </p:cNvSpPr>
          <p:nvPr/>
        </p:nvSpPr>
        <p:spPr bwMode="auto">
          <a:xfrm>
            <a:off x="4038461" y="2809714"/>
            <a:ext cx="161967" cy="1162353"/>
          </a:xfrm>
          <a:custGeom>
            <a:avLst/>
            <a:gdLst>
              <a:gd name="T0" fmla="*/ 0 w 93"/>
              <a:gd name="T1" fmla="*/ 2147483647 h 593"/>
              <a:gd name="T2" fmla="*/ 2147483647 w 93"/>
              <a:gd name="T3" fmla="*/ 0 h 593"/>
              <a:gd name="T4" fmla="*/ 2147483647 w 93"/>
              <a:gd name="T5" fmla="*/ 2147483647 h 593"/>
              <a:gd name="T6" fmla="*/ 0 w 93"/>
              <a:gd name="T7" fmla="*/ 2147483647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35" name="Line 64"/>
          <p:cNvSpPr>
            <a:spLocks noChangeShapeType="1"/>
          </p:cNvSpPr>
          <p:nvPr/>
        </p:nvSpPr>
        <p:spPr bwMode="auto">
          <a:xfrm flipH="1">
            <a:off x="4114681" y="3926816"/>
            <a:ext cx="952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36" name="Freeform 65"/>
          <p:cNvSpPr>
            <a:spLocks/>
          </p:cNvSpPr>
          <p:nvPr/>
        </p:nvSpPr>
        <p:spPr bwMode="auto">
          <a:xfrm>
            <a:off x="4124209" y="2809719"/>
            <a:ext cx="160777" cy="1117097"/>
          </a:xfrm>
          <a:custGeom>
            <a:avLst/>
            <a:gdLst>
              <a:gd name="T0" fmla="*/ 2147483647 w 93"/>
              <a:gd name="T1" fmla="*/ 2147483647 h 570"/>
              <a:gd name="T2" fmla="*/ 0 w 93"/>
              <a:gd name="T3" fmla="*/ 2147483647 h 570"/>
              <a:gd name="T4" fmla="*/ 2147483647 w 93"/>
              <a:gd name="T5" fmla="*/ 0 h 570"/>
              <a:gd name="T6" fmla="*/ 2147483647 w 93"/>
              <a:gd name="T7" fmla="*/ 2147483647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37" name="Line 66"/>
          <p:cNvSpPr>
            <a:spLocks noChangeShapeType="1"/>
          </p:cNvSpPr>
          <p:nvPr/>
        </p:nvSpPr>
        <p:spPr bwMode="auto">
          <a:xfrm flipV="1">
            <a:off x="4038461" y="3926815"/>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38" name="Freeform 67"/>
          <p:cNvSpPr>
            <a:spLocks/>
          </p:cNvSpPr>
          <p:nvPr/>
        </p:nvSpPr>
        <p:spPr bwMode="auto">
          <a:xfrm>
            <a:off x="4695857" y="3052670"/>
            <a:ext cx="163158" cy="360854"/>
          </a:xfrm>
          <a:custGeom>
            <a:avLst/>
            <a:gdLst>
              <a:gd name="T0" fmla="*/ 2147483647 w 94"/>
              <a:gd name="T1" fmla="*/ 2147483647 h 184"/>
              <a:gd name="T2" fmla="*/ 2147483647 w 94"/>
              <a:gd name="T3" fmla="*/ 2147483647 h 184"/>
              <a:gd name="T4" fmla="*/ 0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39" name="Freeform 68"/>
          <p:cNvSpPr>
            <a:spLocks/>
          </p:cNvSpPr>
          <p:nvPr/>
        </p:nvSpPr>
        <p:spPr bwMode="auto">
          <a:xfrm>
            <a:off x="4773269" y="3195582"/>
            <a:ext cx="170303" cy="270343"/>
          </a:xfrm>
          <a:custGeom>
            <a:avLst/>
            <a:gdLst>
              <a:gd name="T0" fmla="*/ 2147483647 w 98"/>
              <a:gd name="T1" fmla="*/ 2147483647 h 138"/>
              <a:gd name="T2" fmla="*/ 0 w 98"/>
              <a:gd name="T3" fmla="*/ 2147483647 h 138"/>
              <a:gd name="T4" fmla="*/ 2147483647 w 98"/>
              <a:gd name="T5" fmla="*/ 0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40" name="Line 69"/>
          <p:cNvSpPr>
            <a:spLocks noChangeShapeType="1"/>
          </p:cNvSpPr>
          <p:nvPr/>
        </p:nvSpPr>
        <p:spPr bwMode="auto">
          <a:xfrm flipH="1" flipV="1">
            <a:off x="4773269" y="3413518"/>
            <a:ext cx="170303"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41" name="Freeform 70"/>
          <p:cNvSpPr>
            <a:spLocks/>
          </p:cNvSpPr>
          <p:nvPr/>
        </p:nvSpPr>
        <p:spPr bwMode="auto">
          <a:xfrm>
            <a:off x="5268701" y="3511175"/>
            <a:ext cx="163158" cy="117902"/>
          </a:xfrm>
          <a:custGeom>
            <a:avLst/>
            <a:gdLst>
              <a:gd name="T0" fmla="*/ 2147483647 w 94"/>
              <a:gd name="T1" fmla="*/ 2147483647 h 60"/>
              <a:gd name="T2" fmla="*/ 2147483647 w 94"/>
              <a:gd name="T3" fmla="*/ 2147483647 h 60"/>
              <a:gd name="T4" fmla="*/ 0 w 94"/>
              <a:gd name="T5" fmla="*/ 0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42" name="Freeform 71"/>
          <p:cNvSpPr>
            <a:spLocks/>
          </p:cNvSpPr>
          <p:nvPr/>
        </p:nvSpPr>
        <p:spPr bwMode="auto">
          <a:xfrm>
            <a:off x="5354448" y="3601689"/>
            <a:ext cx="163158" cy="63119"/>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43" name="Freeform 72"/>
          <p:cNvSpPr>
            <a:spLocks/>
          </p:cNvSpPr>
          <p:nvPr/>
        </p:nvSpPr>
        <p:spPr bwMode="auto">
          <a:xfrm>
            <a:off x="3789556" y="3187240"/>
            <a:ext cx="170303" cy="809836"/>
          </a:xfrm>
          <a:custGeom>
            <a:avLst/>
            <a:gdLst>
              <a:gd name="T0" fmla="*/ 0 w 98"/>
              <a:gd name="T1" fmla="*/ 2147483647 h 413"/>
              <a:gd name="T2" fmla="*/ 2147483647 w 98"/>
              <a:gd name="T3" fmla="*/ 0 h 413"/>
              <a:gd name="T4" fmla="*/ 2147483647 w 98"/>
              <a:gd name="T5" fmla="*/ 2147483647 h 413"/>
              <a:gd name="T6" fmla="*/ 0 w 98"/>
              <a:gd name="T7" fmla="*/ 2147483647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44" name="Freeform 73"/>
          <p:cNvSpPr>
            <a:spLocks/>
          </p:cNvSpPr>
          <p:nvPr/>
        </p:nvSpPr>
        <p:spPr bwMode="auto">
          <a:xfrm>
            <a:off x="3875307" y="3187240"/>
            <a:ext cx="163158" cy="784826"/>
          </a:xfrm>
          <a:custGeom>
            <a:avLst/>
            <a:gdLst>
              <a:gd name="T0" fmla="*/ 2147483647 w 94"/>
              <a:gd name="T1" fmla="*/ 2147483647 h 400"/>
              <a:gd name="T2" fmla="*/ 0 w 94"/>
              <a:gd name="T3" fmla="*/ 2147483647 h 400"/>
              <a:gd name="T4" fmla="*/ 2147483647 w 94"/>
              <a:gd name="T5" fmla="*/ 0 h 400"/>
              <a:gd name="T6" fmla="*/ 2147483647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45" name="Line 74"/>
          <p:cNvSpPr>
            <a:spLocks noChangeShapeType="1"/>
          </p:cNvSpPr>
          <p:nvPr/>
        </p:nvSpPr>
        <p:spPr bwMode="auto">
          <a:xfrm>
            <a:off x="3875303" y="3944679"/>
            <a:ext cx="833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46" name="Line 75"/>
          <p:cNvSpPr>
            <a:spLocks noChangeShapeType="1"/>
          </p:cNvSpPr>
          <p:nvPr/>
        </p:nvSpPr>
        <p:spPr bwMode="auto">
          <a:xfrm flipH="1" flipV="1">
            <a:off x="5354448" y="3601689"/>
            <a:ext cx="153630" cy="631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47" name="Line 76"/>
          <p:cNvSpPr>
            <a:spLocks noChangeShapeType="1"/>
          </p:cNvSpPr>
          <p:nvPr/>
        </p:nvSpPr>
        <p:spPr bwMode="auto">
          <a:xfrm>
            <a:off x="5268700" y="3511175"/>
            <a:ext cx="85747"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48" name="Line 77"/>
          <p:cNvSpPr>
            <a:spLocks noChangeShapeType="1"/>
          </p:cNvSpPr>
          <p:nvPr/>
        </p:nvSpPr>
        <p:spPr bwMode="auto">
          <a:xfrm flipH="1" flipV="1">
            <a:off x="3875307" y="3944675"/>
            <a:ext cx="163158"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49" name="Line 78"/>
          <p:cNvSpPr>
            <a:spLocks noChangeShapeType="1"/>
          </p:cNvSpPr>
          <p:nvPr/>
        </p:nvSpPr>
        <p:spPr bwMode="auto">
          <a:xfrm flipV="1">
            <a:off x="3789556" y="3944675"/>
            <a:ext cx="85747"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50" name="Freeform 79"/>
          <p:cNvSpPr>
            <a:spLocks/>
          </p:cNvSpPr>
          <p:nvPr/>
        </p:nvSpPr>
        <p:spPr bwMode="auto">
          <a:xfrm>
            <a:off x="4859019" y="3195582"/>
            <a:ext cx="163158" cy="270343"/>
          </a:xfrm>
          <a:custGeom>
            <a:avLst/>
            <a:gdLst>
              <a:gd name="T0" fmla="*/ 2147483647 w 94"/>
              <a:gd name="T1" fmla="*/ 2147483647 h 138"/>
              <a:gd name="T2" fmla="*/ 2147483647 w 94"/>
              <a:gd name="T3" fmla="*/ 2147483647 h 138"/>
              <a:gd name="T4" fmla="*/ 0 w 94"/>
              <a:gd name="T5" fmla="*/ 0 h 138"/>
              <a:gd name="T6" fmla="*/ 2147483647 w 94"/>
              <a:gd name="T7" fmla="*/ 2147483647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51" name="Freeform 80"/>
          <p:cNvSpPr>
            <a:spLocks/>
          </p:cNvSpPr>
          <p:nvPr/>
        </p:nvSpPr>
        <p:spPr bwMode="auto">
          <a:xfrm>
            <a:off x="4943572" y="3286093"/>
            <a:ext cx="163158" cy="179832"/>
          </a:xfrm>
          <a:custGeom>
            <a:avLst/>
            <a:gdLst>
              <a:gd name="T0" fmla="*/ 2147483647 w 94"/>
              <a:gd name="T1" fmla="*/ 2147483647 h 92"/>
              <a:gd name="T2" fmla="*/ 0 w 94"/>
              <a:gd name="T3" fmla="*/ 2147483647 h 92"/>
              <a:gd name="T4" fmla="*/ 2147483647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52" name="Line 81"/>
          <p:cNvSpPr>
            <a:spLocks noChangeShapeType="1"/>
          </p:cNvSpPr>
          <p:nvPr/>
        </p:nvSpPr>
        <p:spPr bwMode="auto">
          <a:xfrm flipH="1">
            <a:off x="4943572" y="3465923"/>
            <a:ext cx="163158"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53" name="Line 82"/>
          <p:cNvSpPr>
            <a:spLocks noChangeShapeType="1"/>
          </p:cNvSpPr>
          <p:nvPr/>
        </p:nvSpPr>
        <p:spPr bwMode="auto">
          <a:xfrm>
            <a:off x="4859016" y="3195582"/>
            <a:ext cx="84556" cy="2703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54" name="Freeform 83"/>
          <p:cNvSpPr>
            <a:spLocks/>
          </p:cNvSpPr>
          <p:nvPr/>
        </p:nvSpPr>
        <p:spPr bwMode="auto">
          <a:xfrm>
            <a:off x="5517603" y="3664805"/>
            <a:ext cx="160777" cy="352517"/>
          </a:xfrm>
          <a:custGeom>
            <a:avLst/>
            <a:gdLst>
              <a:gd name="T0" fmla="*/ 2147483647 w 93"/>
              <a:gd name="T1" fmla="*/ 2147483647 h 180"/>
              <a:gd name="T2" fmla="*/ 0 w 93"/>
              <a:gd name="T3" fmla="*/ 0 h 180"/>
              <a:gd name="T4" fmla="*/ 2147483647 w 93"/>
              <a:gd name="T5" fmla="*/ 2147483647 h 180"/>
              <a:gd name="T6" fmla="*/ 2147483647 w 93"/>
              <a:gd name="T7" fmla="*/ 2147483647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55" name="Freeform 84"/>
          <p:cNvSpPr>
            <a:spLocks/>
          </p:cNvSpPr>
          <p:nvPr/>
        </p:nvSpPr>
        <p:spPr bwMode="auto">
          <a:xfrm>
            <a:off x="5431855" y="3629082"/>
            <a:ext cx="161967" cy="388245"/>
          </a:xfrm>
          <a:custGeom>
            <a:avLst/>
            <a:gdLst>
              <a:gd name="T0" fmla="*/ 2147483647 w 93"/>
              <a:gd name="T1" fmla="*/ 2147483647 h 198"/>
              <a:gd name="T2" fmla="*/ 2147483647 w 93"/>
              <a:gd name="T3" fmla="*/ 2147483647 h 198"/>
              <a:gd name="T4" fmla="*/ 0 w 93"/>
              <a:gd name="T5" fmla="*/ 0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56" name="Line 85"/>
          <p:cNvSpPr>
            <a:spLocks noChangeShapeType="1"/>
          </p:cNvSpPr>
          <p:nvPr/>
        </p:nvSpPr>
        <p:spPr bwMode="auto">
          <a:xfrm flipH="1">
            <a:off x="5508075" y="3664805"/>
            <a:ext cx="9527"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57" name="Line 86"/>
          <p:cNvSpPr>
            <a:spLocks noChangeShapeType="1"/>
          </p:cNvSpPr>
          <p:nvPr/>
        </p:nvSpPr>
        <p:spPr bwMode="auto">
          <a:xfrm>
            <a:off x="5517603" y="3664806"/>
            <a:ext cx="160777" cy="3072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58" name="Line 87"/>
          <p:cNvSpPr>
            <a:spLocks noChangeShapeType="1"/>
          </p:cNvSpPr>
          <p:nvPr/>
        </p:nvSpPr>
        <p:spPr bwMode="auto">
          <a:xfrm>
            <a:off x="5431858" y="3629078"/>
            <a:ext cx="85747"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59" name="Freeform 88"/>
          <p:cNvSpPr>
            <a:spLocks/>
          </p:cNvSpPr>
          <p:nvPr/>
        </p:nvSpPr>
        <p:spPr bwMode="auto">
          <a:xfrm>
            <a:off x="3959863" y="2458388"/>
            <a:ext cx="164349" cy="1513678"/>
          </a:xfrm>
          <a:custGeom>
            <a:avLst/>
            <a:gdLst>
              <a:gd name="T0" fmla="*/ 0 w 94"/>
              <a:gd name="T1" fmla="*/ 2147483647 h 772"/>
              <a:gd name="T2" fmla="*/ 2147483647 w 94"/>
              <a:gd name="T3" fmla="*/ 0 h 772"/>
              <a:gd name="T4" fmla="*/ 2147483647 w 94"/>
              <a:gd name="T5" fmla="*/ 2147483647 h 772"/>
              <a:gd name="T6" fmla="*/ 0 w 94"/>
              <a:gd name="T7" fmla="*/ 2147483647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60" name="Freeform 89"/>
          <p:cNvSpPr>
            <a:spLocks/>
          </p:cNvSpPr>
          <p:nvPr/>
        </p:nvSpPr>
        <p:spPr bwMode="auto">
          <a:xfrm>
            <a:off x="4038461" y="2458388"/>
            <a:ext cx="161967" cy="1513678"/>
          </a:xfrm>
          <a:custGeom>
            <a:avLst/>
            <a:gdLst>
              <a:gd name="T0" fmla="*/ 2147483647 w 93"/>
              <a:gd name="T1" fmla="*/ 2147483647 h 772"/>
              <a:gd name="T2" fmla="*/ 0 w 93"/>
              <a:gd name="T3" fmla="*/ 2147483647 h 772"/>
              <a:gd name="T4" fmla="*/ 2147483647 w 93"/>
              <a:gd name="T5" fmla="*/ 0 h 772"/>
              <a:gd name="T6" fmla="*/ 2147483647 w 93"/>
              <a:gd name="T7" fmla="*/ 2147483647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61" name="Freeform 90"/>
          <p:cNvSpPr>
            <a:spLocks/>
          </p:cNvSpPr>
          <p:nvPr/>
        </p:nvSpPr>
        <p:spPr bwMode="auto">
          <a:xfrm>
            <a:off x="5593822" y="3972072"/>
            <a:ext cx="171495" cy="70266"/>
          </a:xfrm>
          <a:custGeom>
            <a:avLst/>
            <a:gdLst>
              <a:gd name="T0" fmla="*/ 2147483647 w 99"/>
              <a:gd name="T1" fmla="*/ 0 h 36"/>
              <a:gd name="T2" fmla="*/ 2147483647 w 99"/>
              <a:gd name="T3" fmla="*/ 2147483647 h 36"/>
              <a:gd name="T4" fmla="*/ 0 w 99"/>
              <a:gd name="T5" fmla="*/ 2147483647 h 36"/>
              <a:gd name="T6" fmla="*/ 2147483647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62" name="Freeform 91"/>
          <p:cNvSpPr>
            <a:spLocks/>
          </p:cNvSpPr>
          <p:nvPr/>
        </p:nvSpPr>
        <p:spPr bwMode="auto">
          <a:xfrm>
            <a:off x="5678383" y="3972072"/>
            <a:ext cx="164349" cy="70266"/>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63" name="Line 92"/>
          <p:cNvSpPr>
            <a:spLocks noChangeShapeType="1"/>
          </p:cNvSpPr>
          <p:nvPr/>
        </p:nvSpPr>
        <p:spPr bwMode="auto">
          <a:xfrm flipH="1">
            <a:off x="4038461" y="2809714"/>
            <a:ext cx="161967" cy="116235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64" name="Line 93"/>
          <p:cNvSpPr>
            <a:spLocks noChangeShapeType="1"/>
          </p:cNvSpPr>
          <p:nvPr/>
        </p:nvSpPr>
        <p:spPr bwMode="auto">
          <a:xfrm>
            <a:off x="3959863" y="3187240"/>
            <a:ext cx="78602" cy="78482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65" name="Line 94"/>
          <p:cNvSpPr>
            <a:spLocks noChangeShapeType="1"/>
          </p:cNvSpPr>
          <p:nvPr/>
        </p:nvSpPr>
        <p:spPr bwMode="auto">
          <a:xfrm>
            <a:off x="5678383" y="3972066"/>
            <a:ext cx="164349" cy="250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66" name="Line 95"/>
          <p:cNvSpPr>
            <a:spLocks noChangeShapeType="1"/>
          </p:cNvSpPr>
          <p:nvPr/>
        </p:nvSpPr>
        <p:spPr bwMode="auto">
          <a:xfrm flipV="1">
            <a:off x="5602159" y="3972070"/>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67" name="Freeform 96"/>
          <p:cNvSpPr>
            <a:spLocks/>
          </p:cNvSpPr>
          <p:nvPr/>
        </p:nvSpPr>
        <p:spPr bwMode="auto">
          <a:xfrm>
            <a:off x="5022174" y="3286093"/>
            <a:ext cx="161967" cy="179832"/>
          </a:xfrm>
          <a:custGeom>
            <a:avLst/>
            <a:gdLst>
              <a:gd name="T0" fmla="*/ 2147483647 w 93"/>
              <a:gd name="T1" fmla="*/ 2147483647 h 92"/>
              <a:gd name="T2" fmla="*/ 2147483647 w 93"/>
              <a:gd name="T3" fmla="*/ 2147483647 h 92"/>
              <a:gd name="T4" fmla="*/ 0 w 93"/>
              <a:gd name="T5" fmla="*/ 0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68" name="Freeform 97"/>
          <p:cNvSpPr>
            <a:spLocks/>
          </p:cNvSpPr>
          <p:nvPr/>
        </p:nvSpPr>
        <p:spPr bwMode="auto">
          <a:xfrm>
            <a:off x="5106730" y="3403993"/>
            <a:ext cx="161967" cy="107184"/>
          </a:xfrm>
          <a:custGeom>
            <a:avLst/>
            <a:gdLst>
              <a:gd name="T0" fmla="*/ 2147483647 w 93"/>
              <a:gd name="T1" fmla="*/ 2147483647 h 55"/>
              <a:gd name="T2" fmla="*/ 0 w 93"/>
              <a:gd name="T3" fmla="*/ 2147483647 h 55"/>
              <a:gd name="T4" fmla="*/ 2147483647 w 93"/>
              <a:gd name="T5" fmla="*/ 0 h 55"/>
              <a:gd name="T6" fmla="*/ 2147483647 w 93"/>
              <a:gd name="T7" fmla="*/ 2147483647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69" name="Line 98"/>
          <p:cNvSpPr>
            <a:spLocks noChangeShapeType="1"/>
          </p:cNvSpPr>
          <p:nvPr/>
        </p:nvSpPr>
        <p:spPr bwMode="auto">
          <a:xfrm flipH="1" flipV="1">
            <a:off x="5106730" y="3465922"/>
            <a:ext cx="16196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70" name="Line 99"/>
          <p:cNvSpPr>
            <a:spLocks noChangeShapeType="1"/>
          </p:cNvSpPr>
          <p:nvPr/>
        </p:nvSpPr>
        <p:spPr bwMode="auto">
          <a:xfrm>
            <a:off x="5022177" y="3286093"/>
            <a:ext cx="84557" cy="1798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71" name="Freeform 100"/>
          <p:cNvSpPr>
            <a:spLocks/>
          </p:cNvSpPr>
          <p:nvPr/>
        </p:nvSpPr>
        <p:spPr bwMode="auto">
          <a:xfrm>
            <a:off x="3712145" y="3080056"/>
            <a:ext cx="163158" cy="962276"/>
          </a:xfrm>
          <a:custGeom>
            <a:avLst/>
            <a:gdLst>
              <a:gd name="T0" fmla="*/ 0 w 94"/>
              <a:gd name="T1" fmla="*/ 2147483647 h 491"/>
              <a:gd name="T2" fmla="*/ 2147483647 w 94"/>
              <a:gd name="T3" fmla="*/ 0 h 491"/>
              <a:gd name="T4" fmla="*/ 2147483647 w 94"/>
              <a:gd name="T5" fmla="*/ 2147483647 h 491"/>
              <a:gd name="T6" fmla="*/ 0 w 94"/>
              <a:gd name="T7" fmla="*/ 2147483647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72" name="Freeform 101"/>
          <p:cNvSpPr>
            <a:spLocks/>
          </p:cNvSpPr>
          <p:nvPr/>
        </p:nvSpPr>
        <p:spPr bwMode="auto">
          <a:xfrm>
            <a:off x="3789556" y="3080058"/>
            <a:ext cx="170303" cy="917020"/>
          </a:xfrm>
          <a:custGeom>
            <a:avLst/>
            <a:gdLst>
              <a:gd name="T0" fmla="*/ 2147483647 w 98"/>
              <a:gd name="T1" fmla="*/ 2147483647 h 468"/>
              <a:gd name="T2" fmla="*/ 0 w 98"/>
              <a:gd name="T3" fmla="*/ 2147483647 h 468"/>
              <a:gd name="T4" fmla="*/ 2147483647 w 98"/>
              <a:gd name="T5" fmla="*/ 0 h 468"/>
              <a:gd name="T6" fmla="*/ 2147483647 w 98"/>
              <a:gd name="T7" fmla="*/ 2147483647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73" name="Freeform 102"/>
          <p:cNvSpPr>
            <a:spLocks/>
          </p:cNvSpPr>
          <p:nvPr/>
        </p:nvSpPr>
        <p:spPr bwMode="auto">
          <a:xfrm>
            <a:off x="5765317" y="3997082"/>
            <a:ext cx="161967"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74" name="Line 103"/>
          <p:cNvSpPr>
            <a:spLocks noChangeShapeType="1"/>
          </p:cNvSpPr>
          <p:nvPr/>
        </p:nvSpPr>
        <p:spPr bwMode="auto">
          <a:xfrm flipV="1">
            <a:off x="3712145" y="3997082"/>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75" name="Line 104"/>
          <p:cNvSpPr>
            <a:spLocks noChangeShapeType="1"/>
          </p:cNvSpPr>
          <p:nvPr/>
        </p:nvSpPr>
        <p:spPr bwMode="auto">
          <a:xfrm flipH="1">
            <a:off x="3789556" y="3187240"/>
            <a:ext cx="170303" cy="8098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76" name="Line 105"/>
          <p:cNvSpPr>
            <a:spLocks noChangeShapeType="1"/>
          </p:cNvSpPr>
          <p:nvPr/>
        </p:nvSpPr>
        <p:spPr bwMode="auto">
          <a:xfrm flipV="1">
            <a:off x="5765317" y="3997082"/>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77" name="Freeform 106"/>
          <p:cNvSpPr>
            <a:spLocks/>
          </p:cNvSpPr>
          <p:nvPr/>
        </p:nvSpPr>
        <p:spPr bwMode="auto">
          <a:xfrm>
            <a:off x="5268701" y="3511175"/>
            <a:ext cx="163158" cy="117902"/>
          </a:xfrm>
          <a:custGeom>
            <a:avLst/>
            <a:gdLst>
              <a:gd name="T0" fmla="*/ 2147483647 w 94"/>
              <a:gd name="T1" fmla="*/ 2147483647 h 60"/>
              <a:gd name="T2" fmla="*/ 0 w 94"/>
              <a:gd name="T3" fmla="*/ 0 h 60"/>
              <a:gd name="T4" fmla="*/ 2147483647 w 94"/>
              <a:gd name="T5" fmla="*/ 2147483647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78" name="Line 107"/>
          <p:cNvSpPr>
            <a:spLocks noChangeShapeType="1"/>
          </p:cNvSpPr>
          <p:nvPr/>
        </p:nvSpPr>
        <p:spPr bwMode="auto">
          <a:xfrm flipH="1" flipV="1">
            <a:off x="5268701" y="3511175"/>
            <a:ext cx="163158"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79" name="Freeform 108"/>
          <p:cNvSpPr>
            <a:spLocks/>
          </p:cNvSpPr>
          <p:nvPr/>
        </p:nvSpPr>
        <p:spPr bwMode="auto">
          <a:xfrm>
            <a:off x="5184144" y="3403991"/>
            <a:ext cx="170304" cy="179831"/>
          </a:xfrm>
          <a:custGeom>
            <a:avLst/>
            <a:gdLst>
              <a:gd name="T0" fmla="*/ 2147483647 w 98"/>
              <a:gd name="T1" fmla="*/ 2147483647 h 92"/>
              <a:gd name="T2" fmla="*/ 2147483647 w 98"/>
              <a:gd name="T3" fmla="*/ 2147483647 h 92"/>
              <a:gd name="T4" fmla="*/ 0 w 98"/>
              <a:gd name="T5" fmla="*/ 0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80" name="Line 109"/>
          <p:cNvSpPr>
            <a:spLocks noChangeShapeType="1"/>
          </p:cNvSpPr>
          <p:nvPr/>
        </p:nvSpPr>
        <p:spPr bwMode="auto">
          <a:xfrm>
            <a:off x="5184142" y="3403993"/>
            <a:ext cx="84557"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81" name="Line 110"/>
          <p:cNvSpPr>
            <a:spLocks noChangeShapeType="1"/>
          </p:cNvSpPr>
          <p:nvPr/>
        </p:nvSpPr>
        <p:spPr bwMode="auto">
          <a:xfrm flipH="1" flipV="1">
            <a:off x="4695857" y="3052665"/>
            <a:ext cx="163158" cy="1429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82" name="Freeform 111"/>
          <p:cNvSpPr>
            <a:spLocks/>
          </p:cNvSpPr>
          <p:nvPr/>
        </p:nvSpPr>
        <p:spPr bwMode="auto">
          <a:xfrm>
            <a:off x="5431855" y="3629082"/>
            <a:ext cx="161967" cy="388245"/>
          </a:xfrm>
          <a:custGeom>
            <a:avLst/>
            <a:gdLst>
              <a:gd name="T0" fmla="*/ 2147483647 w 93"/>
              <a:gd name="T1" fmla="*/ 2147483647 h 198"/>
              <a:gd name="T2" fmla="*/ 0 w 93"/>
              <a:gd name="T3" fmla="*/ 0 h 198"/>
              <a:gd name="T4" fmla="*/ 2147483647 w 93"/>
              <a:gd name="T5" fmla="*/ 2147483647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83" name="Freeform 112"/>
          <p:cNvSpPr>
            <a:spLocks/>
          </p:cNvSpPr>
          <p:nvPr/>
        </p:nvSpPr>
        <p:spPr bwMode="auto">
          <a:xfrm>
            <a:off x="5593822" y="4017327"/>
            <a:ext cx="171495" cy="70266"/>
          </a:xfrm>
          <a:custGeom>
            <a:avLst/>
            <a:gdLst>
              <a:gd name="T0" fmla="*/ 2147483647 w 99"/>
              <a:gd name="T1" fmla="*/ 2147483647 h 36"/>
              <a:gd name="T2" fmla="*/ 0 w 99"/>
              <a:gd name="T3" fmla="*/ 0 h 36"/>
              <a:gd name="T4" fmla="*/ 2147483647 w 99"/>
              <a:gd name="T5" fmla="*/ 2147483647 h 36"/>
              <a:gd name="T6" fmla="*/ 2147483647 w 99"/>
              <a:gd name="T7" fmla="*/ 2147483647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84" name="Line 113"/>
          <p:cNvSpPr>
            <a:spLocks noChangeShapeType="1"/>
          </p:cNvSpPr>
          <p:nvPr/>
        </p:nvSpPr>
        <p:spPr bwMode="auto">
          <a:xfrm>
            <a:off x="5602163" y="4017322"/>
            <a:ext cx="163158" cy="250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85" name="Freeform 114"/>
          <p:cNvSpPr>
            <a:spLocks/>
          </p:cNvSpPr>
          <p:nvPr/>
        </p:nvSpPr>
        <p:spPr bwMode="auto">
          <a:xfrm>
            <a:off x="5517603" y="3737454"/>
            <a:ext cx="160777" cy="350135"/>
          </a:xfrm>
          <a:custGeom>
            <a:avLst/>
            <a:gdLst>
              <a:gd name="T0" fmla="*/ 2147483647 w 93"/>
              <a:gd name="T1" fmla="*/ 2147483647 h 179"/>
              <a:gd name="T2" fmla="*/ 2147483647 w 93"/>
              <a:gd name="T3" fmla="*/ 2147483647 h 179"/>
              <a:gd name="T4" fmla="*/ 0 w 93"/>
              <a:gd name="T5" fmla="*/ 0 h 179"/>
              <a:gd name="T6" fmla="*/ 2147483647 w 93"/>
              <a:gd name="T7" fmla="*/ 2147483647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86" name="Line 115"/>
          <p:cNvSpPr>
            <a:spLocks noChangeShapeType="1"/>
          </p:cNvSpPr>
          <p:nvPr/>
        </p:nvSpPr>
        <p:spPr bwMode="auto">
          <a:xfrm>
            <a:off x="5593826" y="4017328"/>
            <a:ext cx="833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87" name="Line 116"/>
          <p:cNvSpPr>
            <a:spLocks noChangeShapeType="1"/>
          </p:cNvSpPr>
          <p:nvPr/>
        </p:nvSpPr>
        <p:spPr bwMode="auto">
          <a:xfrm>
            <a:off x="4417182" y="3889892"/>
            <a:ext cx="1084942"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88" name="Line 117"/>
          <p:cNvSpPr>
            <a:spLocks noChangeShapeType="1"/>
          </p:cNvSpPr>
          <p:nvPr/>
        </p:nvSpPr>
        <p:spPr bwMode="auto">
          <a:xfrm>
            <a:off x="4417182" y="3889892"/>
            <a:ext cx="1084942"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89" name="Line 118"/>
          <p:cNvSpPr>
            <a:spLocks noChangeShapeType="1"/>
          </p:cNvSpPr>
          <p:nvPr/>
        </p:nvSpPr>
        <p:spPr bwMode="auto">
          <a:xfrm flipH="1" flipV="1">
            <a:off x="5431855" y="3629082"/>
            <a:ext cx="161967" cy="3882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90" name="Freeform 119"/>
          <p:cNvSpPr>
            <a:spLocks/>
          </p:cNvSpPr>
          <p:nvPr/>
        </p:nvSpPr>
        <p:spPr bwMode="auto">
          <a:xfrm>
            <a:off x="5354448" y="3583822"/>
            <a:ext cx="163158" cy="153631"/>
          </a:xfrm>
          <a:custGeom>
            <a:avLst/>
            <a:gdLst>
              <a:gd name="T0" fmla="*/ 2147483647 w 94"/>
              <a:gd name="T1" fmla="*/ 2147483647 h 78"/>
              <a:gd name="T2" fmla="*/ 2147483647 w 94"/>
              <a:gd name="T3" fmla="*/ 2147483647 h 78"/>
              <a:gd name="T4" fmla="*/ 0 w 94"/>
              <a:gd name="T5" fmla="*/ 0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91" name="Freeform 120"/>
          <p:cNvSpPr>
            <a:spLocks/>
          </p:cNvSpPr>
          <p:nvPr/>
        </p:nvSpPr>
        <p:spPr bwMode="auto">
          <a:xfrm>
            <a:off x="4859019" y="3070534"/>
            <a:ext cx="163158" cy="215559"/>
          </a:xfrm>
          <a:custGeom>
            <a:avLst/>
            <a:gdLst>
              <a:gd name="T0" fmla="*/ 2147483647 w 94"/>
              <a:gd name="T1" fmla="*/ 2147483647 h 110"/>
              <a:gd name="T2" fmla="*/ 0 w 94"/>
              <a:gd name="T3" fmla="*/ 2147483647 h 110"/>
              <a:gd name="T4" fmla="*/ 2147483647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92" name="Line 121"/>
          <p:cNvSpPr>
            <a:spLocks noChangeShapeType="1"/>
          </p:cNvSpPr>
          <p:nvPr/>
        </p:nvSpPr>
        <p:spPr bwMode="auto">
          <a:xfrm>
            <a:off x="5593826" y="4017328"/>
            <a:ext cx="833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93" name="Line 122"/>
          <p:cNvSpPr>
            <a:spLocks noChangeShapeType="1"/>
          </p:cNvSpPr>
          <p:nvPr/>
        </p:nvSpPr>
        <p:spPr bwMode="auto">
          <a:xfrm>
            <a:off x="5517602" y="3746980"/>
            <a:ext cx="76220" cy="2703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94" name="Line 123"/>
          <p:cNvSpPr>
            <a:spLocks noChangeShapeType="1"/>
          </p:cNvSpPr>
          <p:nvPr/>
        </p:nvSpPr>
        <p:spPr bwMode="auto">
          <a:xfrm>
            <a:off x="5354446" y="3583826"/>
            <a:ext cx="7741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95" name="Line 124"/>
          <p:cNvSpPr>
            <a:spLocks noChangeShapeType="1"/>
          </p:cNvSpPr>
          <p:nvPr/>
        </p:nvSpPr>
        <p:spPr bwMode="auto">
          <a:xfrm flipH="1" flipV="1">
            <a:off x="4859019" y="3195577"/>
            <a:ext cx="163158"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796" name="Freeform 125"/>
          <p:cNvSpPr>
            <a:spLocks/>
          </p:cNvSpPr>
          <p:nvPr/>
        </p:nvSpPr>
        <p:spPr bwMode="auto">
          <a:xfrm>
            <a:off x="4943572" y="3070534"/>
            <a:ext cx="163158" cy="215559"/>
          </a:xfrm>
          <a:custGeom>
            <a:avLst/>
            <a:gdLst>
              <a:gd name="T0" fmla="*/ 2147483647 w 94"/>
              <a:gd name="T1" fmla="*/ 2147483647 h 110"/>
              <a:gd name="T2" fmla="*/ 2147483647 w 94"/>
              <a:gd name="T3" fmla="*/ 2147483647 h 110"/>
              <a:gd name="T4" fmla="*/ 0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97" name="Freeform 126"/>
          <p:cNvSpPr>
            <a:spLocks/>
          </p:cNvSpPr>
          <p:nvPr/>
        </p:nvSpPr>
        <p:spPr bwMode="auto">
          <a:xfrm>
            <a:off x="5022174" y="3259887"/>
            <a:ext cx="161967" cy="144104"/>
          </a:xfrm>
          <a:custGeom>
            <a:avLst/>
            <a:gdLst>
              <a:gd name="T0" fmla="*/ 2147483647 w 93"/>
              <a:gd name="T1" fmla="*/ 2147483647 h 73"/>
              <a:gd name="T2" fmla="*/ 0 w 93"/>
              <a:gd name="T3" fmla="*/ 2147483647 h 73"/>
              <a:gd name="T4" fmla="*/ 2147483647 w 93"/>
              <a:gd name="T5" fmla="*/ 0 h 73"/>
              <a:gd name="T6" fmla="*/ 2147483647 w 93"/>
              <a:gd name="T7" fmla="*/ 2147483647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98" name="Freeform 127"/>
          <p:cNvSpPr>
            <a:spLocks/>
          </p:cNvSpPr>
          <p:nvPr/>
        </p:nvSpPr>
        <p:spPr bwMode="auto">
          <a:xfrm>
            <a:off x="3626398" y="3232496"/>
            <a:ext cx="163158" cy="809836"/>
          </a:xfrm>
          <a:custGeom>
            <a:avLst/>
            <a:gdLst>
              <a:gd name="T0" fmla="*/ 0 w 94"/>
              <a:gd name="T1" fmla="*/ 2147483647 h 413"/>
              <a:gd name="T2" fmla="*/ 2147483647 w 94"/>
              <a:gd name="T3" fmla="*/ 0 h 413"/>
              <a:gd name="T4" fmla="*/ 2147483647 w 94"/>
              <a:gd name="T5" fmla="*/ 2147483647 h 413"/>
              <a:gd name="T6" fmla="*/ 0 w 94"/>
              <a:gd name="T7" fmla="*/ 2147483647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99" name="Freeform 128"/>
          <p:cNvSpPr>
            <a:spLocks/>
          </p:cNvSpPr>
          <p:nvPr/>
        </p:nvSpPr>
        <p:spPr bwMode="auto">
          <a:xfrm>
            <a:off x="3712145" y="3080056"/>
            <a:ext cx="163158" cy="962276"/>
          </a:xfrm>
          <a:custGeom>
            <a:avLst/>
            <a:gdLst>
              <a:gd name="T0" fmla="*/ 2147483647 w 94"/>
              <a:gd name="T1" fmla="*/ 0 h 491"/>
              <a:gd name="T2" fmla="*/ 0 w 94"/>
              <a:gd name="T3" fmla="*/ 2147483647 h 491"/>
              <a:gd name="T4" fmla="*/ 2147483647 w 94"/>
              <a:gd name="T5" fmla="*/ 2147483647 h 491"/>
              <a:gd name="T6" fmla="*/ 2147483647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00" name="Freeform 129"/>
          <p:cNvSpPr>
            <a:spLocks/>
          </p:cNvSpPr>
          <p:nvPr/>
        </p:nvSpPr>
        <p:spPr bwMode="auto">
          <a:xfrm>
            <a:off x="5678383" y="4042337"/>
            <a:ext cx="16434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01" name="Freeform 130"/>
          <p:cNvSpPr>
            <a:spLocks/>
          </p:cNvSpPr>
          <p:nvPr/>
        </p:nvSpPr>
        <p:spPr bwMode="auto">
          <a:xfrm>
            <a:off x="5765317" y="4042337"/>
            <a:ext cx="16196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02" name="Line 131"/>
          <p:cNvSpPr>
            <a:spLocks noChangeShapeType="1"/>
          </p:cNvSpPr>
          <p:nvPr/>
        </p:nvSpPr>
        <p:spPr bwMode="auto">
          <a:xfrm flipH="1" flipV="1">
            <a:off x="5022174" y="3286093"/>
            <a:ext cx="161967" cy="1179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03" name="Line 132"/>
          <p:cNvSpPr>
            <a:spLocks noChangeShapeType="1"/>
          </p:cNvSpPr>
          <p:nvPr/>
        </p:nvSpPr>
        <p:spPr bwMode="auto">
          <a:xfrm>
            <a:off x="3626398" y="3737453"/>
            <a:ext cx="85747" cy="30487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04" name="Line 133"/>
          <p:cNvSpPr>
            <a:spLocks noChangeShapeType="1"/>
          </p:cNvSpPr>
          <p:nvPr/>
        </p:nvSpPr>
        <p:spPr bwMode="auto">
          <a:xfrm flipH="1">
            <a:off x="3712145" y="3080056"/>
            <a:ext cx="163158" cy="9622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05" name="Line 134"/>
          <p:cNvSpPr>
            <a:spLocks noChangeShapeType="1"/>
          </p:cNvSpPr>
          <p:nvPr/>
        </p:nvSpPr>
        <p:spPr bwMode="auto">
          <a:xfrm flipH="1" flipV="1">
            <a:off x="5765317" y="4042332"/>
            <a:ext cx="161967"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06" name="Line 135"/>
          <p:cNvSpPr>
            <a:spLocks noChangeShapeType="1"/>
          </p:cNvSpPr>
          <p:nvPr/>
        </p:nvSpPr>
        <p:spPr bwMode="auto">
          <a:xfrm flipV="1">
            <a:off x="5678382" y="4042337"/>
            <a:ext cx="8693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07" name="Freeform 136"/>
          <p:cNvSpPr>
            <a:spLocks/>
          </p:cNvSpPr>
          <p:nvPr/>
        </p:nvSpPr>
        <p:spPr bwMode="auto">
          <a:xfrm>
            <a:off x="5184144" y="3403991"/>
            <a:ext cx="170304" cy="179831"/>
          </a:xfrm>
          <a:custGeom>
            <a:avLst/>
            <a:gdLst>
              <a:gd name="T0" fmla="*/ 2147483647 w 98"/>
              <a:gd name="T1" fmla="*/ 2147483647 h 92"/>
              <a:gd name="T2" fmla="*/ 0 w 98"/>
              <a:gd name="T3" fmla="*/ 0 h 92"/>
              <a:gd name="T4" fmla="*/ 2147483647 w 98"/>
              <a:gd name="T5" fmla="*/ 2147483647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08" name="Line 137"/>
          <p:cNvSpPr>
            <a:spLocks noChangeShapeType="1"/>
          </p:cNvSpPr>
          <p:nvPr/>
        </p:nvSpPr>
        <p:spPr bwMode="auto">
          <a:xfrm flipH="1" flipV="1">
            <a:off x="5184144" y="3403991"/>
            <a:ext cx="170304" cy="1798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09" name="Freeform 138"/>
          <p:cNvSpPr>
            <a:spLocks/>
          </p:cNvSpPr>
          <p:nvPr/>
        </p:nvSpPr>
        <p:spPr bwMode="auto">
          <a:xfrm>
            <a:off x="5106730" y="3259887"/>
            <a:ext cx="161967" cy="244142"/>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10" name="Line 139"/>
          <p:cNvSpPr>
            <a:spLocks noChangeShapeType="1"/>
          </p:cNvSpPr>
          <p:nvPr/>
        </p:nvSpPr>
        <p:spPr bwMode="auto">
          <a:xfrm>
            <a:off x="5106734" y="3259887"/>
            <a:ext cx="77410" cy="1441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11" name="Line 140"/>
          <p:cNvSpPr>
            <a:spLocks noChangeShapeType="1"/>
          </p:cNvSpPr>
          <p:nvPr/>
        </p:nvSpPr>
        <p:spPr bwMode="auto">
          <a:xfrm flipV="1">
            <a:off x="5842728" y="4069728"/>
            <a:ext cx="8455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12" name="Freeform 141"/>
          <p:cNvSpPr>
            <a:spLocks/>
          </p:cNvSpPr>
          <p:nvPr/>
        </p:nvSpPr>
        <p:spPr bwMode="auto">
          <a:xfrm>
            <a:off x="5268701" y="3504031"/>
            <a:ext cx="163158" cy="225086"/>
          </a:xfrm>
          <a:custGeom>
            <a:avLst/>
            <a:gdLst>
              <a:gd name="T0" fmla="*/ 2147483647 w 94"/>
              <a:gd name="T1" fmla="*/ 2147483647 h 115"/>
              <a:gd name="T2" fmla="*/ 2147483647 w 94"/>
              <a:gd name="T3" fmla="*/ 2147483647 h 115"/>
              <a:gd name="T4" fmla="*/ 0 w 94"/>
              <a:gd name="T5" fmla="*/ 0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13" name="Freeform 142"/>
          <p:cNvSpPr>
            <a:spLocks/>
          </p:cNvSpPr>
          <p:nvPr/>
        </p:nvSpPr>
        <p:spPr bwMode="auto">
          <a:xfrm>
            <a:off x="5354448" y="3583822"/>
            <a:ext cx="163158" cy="153631"/>
          </a:xfrm>
          <a:custGeom>
            <a:avLst/>
            <a:gdLst>
              <a:gd name="T0" fmla="*/ 2147483647 w 94"/>
              <a:gd name="T1" fmla="*/ 2147483647 h 78"/>
              <a:gd name="T2" fmla="*/ 0 w 94"/>
              <a:gd name="T3" fmla="*/ 0 h 78"/>
              <a:gd name="T4" fmla="*/ 2147483647 w 94"/>
              <a:gd name="T5" fmla="*/ 2147483647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14" name="Freeform 143"/>
          <p:cNvSpPr>
            <a:spLocks/>
          </p:cNvSpPr>
          <p:nvPr/>
        </p:nvSpPr>
        <p:spPr bwMode="auto">
          <a:xfrm>
            <a:off x="3875307" y="2431002"/>
            <a:ext cx="163158" cy="756244"/>
          </a:xfrm>
          <a:custGeom>
            <a:avLst/>
            <a:gdLst>
              <a:gd name="T0" fmla="*/ 0 w 94"/>
              <a:gd name="T1" fmla="*/ 2147483647 h 386"/>
              <a:gd name="T2" fmla="*/ 2147483647 w 94"/>
              <a:gd name="T3" fmla="*/ 0 h 386"/>
              <a:gd name="T4" fmla="*/ 2147483647 w 94"/>
              <a:gd name="T5" fmla="*/ 2147483647 h 386"/>
              <a:gd name="T6" fmla="*/ 0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15" name="Freeform 144"/>
          <p:cNvSpPr>
            <a:spLocks/>
          </p:cNvSpPr>
          <p:nvPr/>
        </p:nvSpPr>
        <p:spPr bwMode="auto">
          <a:xfrm>
            <a:off x="3959863" y="2431002"/>
            <a:ext cx="164349" cy="756244"/>
          </a:xfrm>
          <a:custGeom>
            <a:avLst/>
            <a:gdLst>
              <a:gd name="T0" fmla="*/ 2147483647 w 94"/>
              <a:gd name="T1" fmla="*/ 2147483647 h 386"/>
              <a:gd name="T2" fmla="*/ 0 w 94"/>
              <a:gd name="T3" fmla="*/ 2147483647 h 386"/>
              <a:gd name="T4" fmla="*/ 2147483647 w 94"/>
              <a:gd name="T5" fmla="*/ 0 h 386"/>
              <a:gd name="T6" fmla="*/ 2147483647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16" name="Line 145"/>
          <p:cNvSpPr>
            <a:spLocks noChangeShapeType="1"/>
          </p:cNvSpPr>
          <p:nvPr/>
        </p:nvSpPr>
        <p:spPr bwMode="auto">
          <a:xfrm flipH="1" flipV="1">
            <a:off x="5354448" y="3583822"/>
            <a:ext cx="163158"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17" name="Line 146"/>
          <p:cNvSpPr>
            <a:spLocks noChangeShapeType="1"/>
          </p:cNvSpPr>
          <p:nvPr/>
        </p:nvSpPr>
        <p:spPr bwMode="auto">
          <a:xfrm>
            <a:off x="5268700" y="3504029"/>
            <a:ext cx="85747" cy="797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18" name="Line 147"/>
          <p:cNvSpPr>
            <a:spLocks noChangeShapeType="1"/>
          </p:cNvSpPr>
          <p:nvPr/>
        </p:nvSpPr>
        <p:spPr bwMode="auto">
          <a:xfrm>
            <a:off x="4124208" y="2458388"/>
            <a:ext cx="76220" cy="351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19" name="Line 148"/>
          <p:cNvSpPr>
            <a:spLocks noChangeShapeType="1"/>
          </p:cNvSpPr>
          <p:nvPr/>
        </p:nvSpPr>
        <p:spPr bwMode="auto">
          <a:xfrm>
            <a:off x="3875303" y="3080062"/>
            <a:ext cx="84556"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20" name="Line 149"/>
          <p:cNvSpPr>
            <a:spLocks noChangeShapeType="1"/>
          </p:cNvSpPr>
          <p:nvPr/>
        </p:nvSpPr>
        <p:spPr bwMode="auto">
          <a:xfrm flipH="1">
            <a:off x="3959863" y="2458388"/>
            <a:ext cx="164349" cy="7288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21" name="Freeform 150"/>
          <p:cNvSpPr>
            <a:spLocks/>
          </p:cNvSpPr>
          <p:nvPr/>
        </p:nvSpPr>
        <p:spPr bwMode="auto">
          <a:xfrm>
            <a:off x="5517603" y="3737453"/>
            <a:ext cx="160777" cy="395390"/>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22" name="Line 151"/>
          <p:cNvSpPr>
            <a:spLocks noChangeShapeType="1"/>
          </p:cNvSpPr>
          <p:nvPr/>
        </p:nvSpPr>
        <p:spPr bwMode="auto">
          <a:xfrm>
            <a:off x="5517603" y="3737453"/>
            <a:ext cx="1191"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23" name="Freeform 152"/>
          <p:cNvSpPr>
            <a:spLocks/>
          </p:cNvSpPr>
          <p:nvPr/>
        </p:nvSpPr>
        <p:spPr bwMode="auto">
          <a:xfrm>
            <a:off x="5431855" y="3729118"/>
            <a:ext cx="161967" cy="403727"/>
          </a:xfrm>
          <a:custGeom>
            <a:avLst/>
            <a:gdLst>
              <a:gd name="T0" fmla="*/ 2147483647 w 93"/>
              <a:gd name="T1" fmla="*/ 2147483647 h 206"/>
              <a:gd name="T2" fmla="*/ 2147483647 w 93"/>
              <a:gd name="T3" fmla="*/ 2147483647 h 206"/>
              <a:gd name="T4" fmla="*/ 0 w 93"/>
              <a:gd name="T5" fmla="*/ 0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24" name="Freeform 153"/>
          <p:cNvSpPr>
            <a:spLocks/>
          </p:cNvSpPr>
          <p:nvPr/>
        </p:nvSpPr>
        <p:spPr bwMode="auto">
          <a:xfrm>
            <a:off x="5593822" y="4087593"/>
            <a:ext cx="171495" cy="72647"/>
          </a:xfrm>
          <a:custGeom>
            <a:avLst/>
            <a:gdLst>
              <a:gd name="T0" fmla="*/ 2147483647 w 99"/>
              <a:gd name="T1" fmla="*/ 0 h 37"/>
              <a:gd name="T2" fmla="*/ 2147483647 w 99"/>
              <a:gd name="T3" fmla="*/ 2147483647 h 37"/>
              <a:gd name="T4" fmla="*/ 0 w 99"/>
              <a:gd name="T5" fmla="*/ 2147483647 h 37"/>
              <a:gd name="T6" fmla="*/ 2147483647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25" name="Freeform 154"/>
          <p:cNvSpPr>
            <a:spLocks/>
          </p:cNvSpPr>
          <p:nvPr/>
        </p:nvSpPr>
        <p:spPr bwMode="auto">
          <a:xfrm>
            <a:off x="5678383" y="4087593"/>
            <a:ext cx="16434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26" name="Line 155"/>
          <p:cNvSpPr>
            <a:spLocks noChangeShapeType="1"/>
          </p:cNvSpPr>
          <p:nvPr/>
        </p:nvSpPr>
        <p:spPr bwMode="auto">
          <a:xfrm flipH="1" flipV="1">
            <a:off x="5517603" y="3737454"/>
            <a:ext cx="160777" cy="35013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27" name="Line 156"/>
          <p:cNvSpPr>
            <a:spLocks noChangeShapeType="1"/>
          </p:cNvSpPr>
          <p:nvPr/>
        </p:nvSpPr>
        <p:spPr bwMode="auto">
          <a:xfrm>
            <a:off x="5431858" y="3729121"/>
            <a:ext cx="85747"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28" name="Line 157"/>
          <p:cNvSpPr>
            <a:spLocks noChangeShapeType="1"/>
          </p:cNvSpPr>
          <p:nvPr/>
        </p:nvSpPr>
        <p:spPr bwMode="auto">
          <a:xfrm flipH="1" flipV="1">
            <a:off x="5678383" y="4087588"/>
            <a:ext cx="16434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29" name="Line 158"/>
          <p:cNvSpPr>
            <a:spLocks noChangeShapeType="1"/>
          </p:cNvSpPr>
          <p:nvPr/>
        </p:nvSpPr>
        <p:spPr bwMode="auto">
          <a:xfrm flipV="1">
            <a:off x="5602159" y="4087593"/>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30" name="Freeform 159"/>
          <p:cNvSpPr>
            <a:spLocks/>
          </p:cNvSpPr>
          <p:nvPr/>
        </p:nvSpPr>
        <p:spPr bwMode="auto">
          <a:xfrm>
            <a:off x="4943572" y="3070529"/>
            <a:ext cx="163158" cy="189358"/>
          </a:xfrm>
          <a:custGeom>
            <a:avLst/>
            <a:gdLst>
              <a:gd name="T0" fmla="*/ 2147483647 w 94"/>
              <a:gd name="T1" fmla="*/ 2147483647 h 97"/>
              <a:gd name="T2" fmla="*/ 0 w 94"/>
              <a:gd name="T3" fmla="*/ 0 h 97"/>
              <a:gd name="T4" fmla="*/ 2147483647 w 94"/>
              <a:gd name="T5" fmla="*/ 2147483647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31" name="Line 160"/>
          <p:cNvSpPr>
            <a:spLocks noChangeShapeType="1"/>
          </p:cNvSpPr>
          <p:nvPr/>
        </p:nvSpPr>
        <p:spPr bwMode="auto">
          <a:xfrm flipH="1" flipV="1">
            <a:off x="4943572" y="3070529"/>
            <a:ext cx="163158" cy="1893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32" name="Freeform 161"/>
          <p:cNvSpPr>
            <a:spLocks/>
          </p:cNvSpPr>
          <p:nvPr/>
        </p:nvSpPr>
        <p:spPr bwMode="auto">
          <a:xfrm>
            <a:off x="3550178" y="3448057"/>
            <a:ext cx="161967" cy="441837"/>
          </a:xfrm>
          <a:custGeom>
            <a:avLst/>
            <a:gdLst>
              <a:gd name="T0" fmla="*/ 0 w 93"/>
              <a:gd name="T1" fmla="*/ 2147483647 h 225"/>
              <a:gd name="T2" fmla="*/ 2147483647 w 93"/>
              <a:gd name="T3" fmla="*/ 0 h 225"/>
              <a:gd name="T4" fmla="*/ 2147483647 w 93"/>
              <a:gd name="T5" fmla="*/ 2147483647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33" name="Freeform 162"/>
          <p:cNvSpPr>
            <a:spLocks/>
          </p:cNvSpPr>
          <p:nvPr/>
        </p:nvSpPr>
        <p:spPr bwMode="auto">
          <a:xfrm>
            <a:off x="3626398" y="3232496"/>
            <a:ext cx="163158" cy="504956"/>
          </a:xfrm>
          <a:custGeom>
            <a:avLst/>
            <a:gdLst>
              <a:gd name="T0" fmla="*/ 2147483647 w 94"/>
              <a:gd name="T1" fmla="*/ 0 h 257"/>
              <a:gd name="T2" fmla="*/ 0 w 94"/>
              <a:gd name="T3" fmla="*/ 2147483647 h 257"/>
              <a:gd name="T4" fmla="*/ 2147483647 w 94"/>
              <a:gd name="T5" fmla="*/ 2147483647 h 257"/>
              <a:gd name="T6" fmla="*/ 2147483647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34" name="Freeform 163"/>
          <p:cNvSpPr>
            <a:spLocks/>
          </p:cNvSpPr>
          <p:nvPr/>
        </p:nvSpPr>
        <p:spPr bwMode="auto">
          <a:xfrm>
            <a:off x="5765317" y="4114979"/>
            <a:ext cx="161967"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35" name="Line 164"/>
          <p:cNvSpPr>
            <a:spLocks noChangeShapeType="1"/>
          </p:cNvSpPr>
          <p:nvPr/>
        </p:nvSpPr>
        <p:spPr bwMode="auto">
          <a:xfrm flipV="1">
            <a:off x="3550180" y="3737452"/>
            <a:ext cx="76220"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36" name="Line 165"/>
          <p:cNvSpPr>
            <a:spLocks noChangeShapeType="1"/>
          </p:cNvSpPr>
          <p:nvPr/>
        </p:nvSpPr>
        <p:spPr bwMode="auto">
          <a:xfrm flipH="1">
            <a:off x="3626398" y="3232496"/>
            <a:ext cx="163158" cy="5049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37" name="Line 166"/>
          <p:cNvSpPr>
            <a:spLocks noChangeShapeType="1"/>
          </p:cNvSpPr>
          <p:nvPr/>
        </p:nvSpPr>
        <p:spPr bwMode="auto">
          <a:xfrm flipV="1">
            <a:off x="5765317" y="4114984"/>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38" name="Freeform 167"/>
          <p:cNvSpPr>
            <a:spLocks/>
          </p:cNvSpPr>
          <p:nvPr/>
        </p:nvSpPr>
        <p:spPr bwMode="auto">
          <a:xfrm>
            <a:off x="5022174" y="3170567"/>
            <a:ext cx="161967" cy="242951"/>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39" name="Freeform 168"/>
          <p:cNvSpPr>
            <a:spLocks/>
          </p:cNvSpPr>
          <p:nvPr/>
        </p:nvSpPr>
        <p:spPr bwMode="auto">
          <a:xfrm>
            <a:off x="5106730" y="3259887"/>
            <a:ext cx="161967" cy="244142"/>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40" name="Line 169"/>
          <p:cNvSpPr>
            <a:spLocks noChangeShapeType="1"/>
          </p:cNvSpPr>
          <p:nvPr/>
        </p:nvSpPr>
        <p:spPr bwMode="auto">
          <a:xfrm flipH="1" flipV="1">
            <a:off x="5106730" y="3259887"/>
            <a:ext cx="161967" cy="2441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41" name="Line 170"/>
          <p:cNvSpPr>
            <a:spLocks noChangeShapeType="1"/>
          </p:cNvSpPr>
          <p:nvPr/>
        </p:nvSpPr>
        <p:spPr bwMode="auto">
          <a:xfrm>
            <a:off x="5022177" y="3170567"/>
            <a:ext cx="84557" cy="8932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42" name="Freeform 171"/>
          <p:cNvSpPr>
            <a:spLocks/>
          </p:cNvSpPr>
          <p:nvPr/>
        </p:nvSpPr>
        <p:spPr bwMode="auto">
          <a:xfrm>
            <a:off x="5184144" y="3413518"/>
            <a:ext cx="170304" cy="233423"/>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43" name="Freeform 172"/>
          <p:cNvSpPr>
            <a:spLocks/>
          </p:cNvSpPr>
          <p:nvPr/>
        </p:nvSpPr>
        <p:spPr bwMode="auto">
          <a:xfrm>
            <a:off x="5268701" y="3504031"/>
            <a:ext cx="163158" cy="225086"/>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44" name="Freeform 173"/>
          <p:cNvSpPr>
            <a:spLocks/>
          </p:cNvSpPr>
          <p:nvPr/>
        </p:nvSpPr>
        <p:spPr bwMode="auto">
          <a:xfrm>
            <a:off x="3789556" y="2628697"/>
            <a:ext cx="170303" cy="603804"/>
          </a:xfrm>
          <a:custGeom>
            <a:avLst/>
            <a:gdLst>
              <a:gd name="T0" fmla="*/ 0 w 98"/>
              <a:gd name="T1" fmla="*/ 2147483647 h 308"/>
              <a:gd name="T2" fmla="*/ 2147483647 w 98"/>
              <a:gd name="T3" fmla="*/ 0 h 308"/>
              <a:gd name="T4" fmla="*/ 2147483647 w 98"/>
              <a:gd name="T5" fmla="*/ 2147483647 h 308"/>
              <a:gd name="T6" fmla="*/ 0 w 98"/>
              <a:gd name="T7" fmla="*/ 2147483647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45" name="Freeform 174"/>
          <p:cNvSpPr>
            <a:spLocks/>
          </p:cNvSpPr>
          <p:nvPr/>
        </p:nvSpPr>
        <p:spPr bwMode="auto">
          <a:xfrm>
            <a:off x="3875307" y="2430996"/>
            <a:ext cx="163158" cy="649060"/>
          </a:xfrm>
          <a:custGeom>
            <a:avLst/>
            <a:gdLst>
              <a:gd name="T0" fmla="*/ 2147483647 w 94"/>
              <a:gd name="T1" fmla="*/ 2147483647 h 331"/>
              <a:gd name="T2" fmla="*/ 0 w 94"/>
              <a:gd name="T3" fmla="*/ 2147483647 h 331"/>
              <a:gd name="T4" fmla="*/ 2147483647 w 94"/>
              <a:gd name="T5" fmla="*/ 0 h 331"/>
              <a:gd name="T6" fmla="*/ 2147483647 w 94"/>
              <a:gd name="T7" fmla="*/ 2147483647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46" name="Line 175"/>
          <p:cNvSpPr>
            <a:spLocks noChangeShapeType="1"/>
          </p:cNvSpPr>
          <p:nvPr/>
        </p:nvSpPr>
        <p:spPr bwMode="auto">
          <a:xfrm flipH="1" flipV="1">
            <a:off x="5268701" y="3504031"/>
            <a:ext cx="163158"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47" name="Line 176"/>
          <p:cNvSpPr>
            <a:spLocks noChangeShapeType="1"/>
          </p:cNvSpPr>
          <p:nvPr/>
        </p:nvSpPr>
        <p:spPr bwMode="auto">
          <a:xfrm>
            <a:off x="5184142" y="3413518"/>
            <a:ext cx="84557"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48" name="Line 177"/>
          <p:cNvSpPr>
            <a:spLocks noChangeShapeType="1"/>
          </p:cNvSpPr>
          <p:nvPr/>
        </p:nvSpPr>
        <p:spPr bwMode="auto">
          <a:xfrm flipV="1">
            <a:off x="3789556" y="3080056"/>
            <a:ext cx="85747"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49" name="Line 178"/>
          <p:cNvSpPr>
            <a:spLocks noChangeShapeType="1"/>
          </p:cNvSpPr>
          <p:nvPr/>
        </p:nvSpPr>
        <p:spPr bwMode="auto">
          <a:xfrm flipH="1">
            <a:off x="3875307" y="2430996"/>
            <a:ext cx="163158" cy="6490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50" name="Freeform 179"/>
          <p:cNvSpPr>
            <a:spLocks/>
          </p:cNvSpPr>
          <p:nvPr/>
        </p:nvSpPr>
        <p:spPr bwMode="auto">
          <a:xfrm>
            <a:off x="5431855" y="3729118"/>
            <a:ext cx="161967" cy="403727"/>
          </a:xfrm>
          <a:custGeom>
            <a:avLst/>
            <a:gdLst>
              <a:gd name="T0" fmla="*/ 2147483647 w 93"/>
              <a:gd name="T1" fmla="*/ 2147483647 h 206"/>
              <a:gd name="T2" fmla="*/ 0 w 93"/>
              <a:gd name="T3" fmla="*/ 0 h 206"/>
              <a:gd name="T4" fmla="*/ 2147483647 w 93"/>
              <a:gd name="T5" fmla="*/ 2147483647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51" name="Freeform 180"/>
          <p:cNvSpPr>
            <a:spLocks/>
          </p:cNvSpPr>
          <p:nvPr/>
        </p:nvSpPr>
        <p:spPr bwMode="auto">
          <a:xfrm>
            <a:off x="5593822" y="4132849"/>
            <a:ext cx="171495" cy="72647"/>
          </a:xfrm>
          <a:custGeom>
            <a:avLst/>
            <a:gdLst>
              <a:gd name="T0" fmla="*/ 2147483647 w 99"/>
              <a:gd name="T1" fmla="*/ 2147483647 h 37"/>
              <a:gd name="T2" fmla="*/ 0 w 99"/>
              <a:gd name="T3" fmla="*/ 0 h 37"/>
              <a:gd name="T4" fmla="*/ 2147483647 w 99"/>
              <a:gd name="T5" fmla="*/ 2147483647 h 37"/>
              <a:gd name="T6" fmla="*/ 2147483647 w 99"/>
              <a:gd name="T7" fmla="*/ 2147483647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52" name="Line 181"/>
          <p:cNvSpPr>
            <a:spLocks noChangeShapeType="1"/>
          </p:cNvSpPr>
          <p:nvPr/>
        </p:nvSpPr>
        <p:spPr bwMode="auto">
          <a:xfrm>
            <a:off x="5602163" y="4142370"/>
            <a:ext cx="163158"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53" name="Freeform 182"/>
          <p:cNvSpPr>
            <a:spLocks/>
          </p:cNvSpPr>
          <p:nvPr/>
        </p:nvSpPr>
        <p:spPr bwMode="auto">
          <a:xfrm>
            <a:off x="5517603" y="3826778"/>
            <a:ext cx="160777" cy="378717"/>
          </a:xfrm>
          <a:custGeom>
            <a:avLst/>
            <a:gdLst>
              <a:gd name="T0" fmla="*/ 2147483647 w 93"/>
              <a:gd name="T1" fmla="*/ 2147483647 h 193"/>
              <a:gd name="T2" fmla="*/ 2147483647 w 93"/>
              <a:gd name="T3" fmla="*/ 2147483647 h 193"/>
              <a:gd name="T4" fmla="*/ 0 w 93"/>
              <a:gd name="T5" fmla="*/ 0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54" name="Line 183"/>
          <p:cNvSpPr>
            <a:spLocks noChangeShapeType="1"/>
          </p:cNvSpPr>
          <p:nvPr/>
        </p:nvSpPr>
        <p:spPr bwMode="auto">
          <a:xfrm>
            <a:off x="5593826" y="4132849"/>
            <a:ext cx="833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55" name="Line 184"/>
          <p:cNvSpPr>
            <a:spLocks noChangeShapeType="1"/>
          </p:cNvSpPr>
          <p:nvPr/>
        </p:nvSpPr>
        <p:spPr bwMode="auto">
          <a:xfrm flipH="1" flipV="1">
            <a:off x="5431855" y="3729118"/>
            <a:ext cx="161967" cy="4037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56" name="Freeform 185"/>
          <p:cNvSpPr>
            <a:spLocks/>
          </p:cNvSpPr>
          <p:nvPr/>
        </p:nvSpPr>
        <p:spPr bwMode="auto">
          <a:xfrm>
            <a:off x="5354448" y="3646941"/>
            <a:ext cx="163158" cy="179831"/>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57" name="Line 186"/>
          <p:cNvSpPr>
            <a:spLocks noChangeShapeType="1"/>
          </p:cNvSpPr>
          <p:nvPr/>
        </p:nvSpPr>
        <p:spPr bwMode="auto">
          <a:xfrm>
            <a:off x="5593826" y="4132843"/>
            <a:ext cx="8337"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58" name="Line 187"/>
          <p:cNvSpPr>
            <a:spLocks noChangeShapeType="1"/>
          </p:cNvSpPr>
          <p:nvPr/>
        </p:nvSpPr>
        <p:spPr bwMode="auto">
          <a:xfrm>
            <a:off x="5517602" y="3826772"/>
            <a:ext cx="76220" cy="3060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59" name="Line 188"/>
          <p:cNvSpPr>
            <a:spLocks noChangeShapeType="1"/>
          </p:cNvSpPr>
          <p:nvPr/>
        </p:nvSpPr>
        <p:spPr bwMode="auto">
          <a:xfrm>
            <a:off x="5354446" y="3646947"/>
            <a:ext cx="77410" cy="821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60" name="Freeform 189"/>
          <p:cNvSpPr>
            <a:spLocks/>
          </p:cNvSpPr>
          <p:nvPr/>
        </p:nvSpPr>
        <p:spPr bwMode="auto">
          <a:xfrm>
            <a:off x="4038461" y="2133262"/>
            <a:ext cx="161967" cy="325126"/>
          </a:xfrm>
          <a:custGeom>
            <a:avLst/>
            <a:gdLst>
              <a:gd name="T0" fmla="*/ 0 w 93"/>
              <a:gd name="T1" fmla="*/ 2147483647 h 166"/>
              <a:gd name="T2" fmla="*/ 2147483647 w 93"/>
              <a:gd name="T3" fmla="*/ 0 h 166"/>
              <a:gd name="T4" fmla="*/ 2147483647 w 93"/>
              <a:gd name="T5" fmla="*/ 2147483647 h 166"/>
              <a:gd name="T6" fmla="*/ 0 w 93"/>
              <a:gd name="T7" fmla="*/ 2147483647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61" name="Line 190"/>
          <p:cNvSpPr>
            <a:spLocks noChangeShapeType="1"/>
          </p:cNvSpPr>
          <p:nvPr/>
        </p:nvSpPr>
        <p:spPr bwMode="auto">
          <a:xfrm>
            <a:off x="4038461" y="2431002"/>
            <a:ext cx="8574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62" name="Freeform 191"/>
          <p:cNvSpPr>
            <a:spLocks/>
          </p:cNvSpPr>
          <p:nvPr/>
        </p:nvSpPr>
        <p:spPr bwMode="auto">
          <a:xfrm>
            <a:off x="3465622" y="3656469"/>
            <a:ext cx="160776" cy="333462"/>
          </a:xfrm>
          <a:custGeom>
            <a:avLst/>
            <a:gdLst>
              <a:gd name="T0" fmla="*/ 0 w 93"/>
              <a:gd name="T1" fmla="*/ 2147483647 h 170"/>
              <a:gd name="T2" fmla="*/ 2147483647 w 93"/>
              <a:gd name="T3" fmla="*/ 0 h 170"/>
              <a:gd name="T4" fmla="*/ 2147483647 w 93"/>
              <a:gd name="T5" fmla="*/ 2147483647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63" name="Freeform 192"/>
          <p:cNvSpPr>
            <a:spLocks/>
          </p:cNvSpPr>
          <p:nvPr/>
        </p:nvSpPr>
        <p:spPr bwMode="auto">
          <a:xfrm>
            <a:off x="3550178" y="3448057"/>
            <a:ext cx="161967" cy="441837"/>
          </a:xfrm>
          <a:custGeom>
            <a:avLst/>
            <a:gdLst>
              <a:gd name="T0" fmla="*/ 2147483647 w 93"/>
              <a:gd name="T1" fmla="*/ 0 h 225"/>
              <a:gd name="T2" fmla="*/ 0 w 93"/>
              <a:gd name="T3" fmla="*/ 2147483647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64" name="Line 193"/>
          <p:cNvSpPr>
            <a:spLocks noChangeShapeType="1"/>
          </p:cNvSpPr>
          <p:nvPr/>
        </p:nvSpPr>
        <p:spPr bwMode="auto">
          <a:xfrm flipV="1">
            <a:off x="3465622" y="3889892"/>
            <a:ext cx="84556" cy="1000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65" name="Line 194"/>
          <p:cNvSpPr>
            <a:spLocks noChangeShapeType="1"/>
          </p:cNvSpPr>
          <p:nvPr/>
        </p:nvSpPr>
        <p:spPr bwMode="auto">
          <a:xfrm flipH="1">
            <a:off x="3550178" y="3448057"/>
            <a:ext cx="161967"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66" name="Freeform 195"/>
          <p:cNvSpPr>
            <a:spLocks/>
          </p:cNvSpPr>
          <p:nvPr/>
        </p:nvSpPr>
        <p:spPr bwMode="auto">
          <a:xfrm>
            <a:off x="5678383" y="4160234"/>
            <a:ext cx="16434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67" name="Freeform 196"/>
          <p:cNvSpPr>
            <a:spLocks/>
          </p:cNvSpPr>
          <p:nvPr/>
        </p:nvSpPr>
        <p:spPr bwMode="auto">
          <a:xfrm>
            <a:off x="5765317" y="4160234"/>
            <a:ext cx="16196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68" name="Line 197"/>
          <p:cNvSpPr>
            <a:spLocks noChangeShapeType="1"/>
          </p:cNvSpPr>
          <p:nvPr/>
        </p:nvSpPr>
        <p:spPr bwMode="auto">
          <a:xfrm flipH="1" flipV="1">
            <a:off x="5765317" y="4160240"/>
            <a:ext cx="16196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69" name="Line 198"/>
          <p:cNvSpPr>
            <a:spLocks noChangeShapeType="1"/>
          </p:cNvSpPr>
          <p:nvPr/>
        </p:nvSpPr>
        <p:spPr bwMode="auto">
          <a:xfrm flipV="1">
            <a:off x="5678382" y="4160240"/>
            <a:ext cx="8693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70" name="Line 199"/>
          <p:cNvSpPr>
            <a:spLocks noChangeShapeType="1"/>
          </p:cNvSpPr>
          <p:nvPr/>
        </p:nvSpPr>
        <p:spPr bwMode="auto">
          <a:xfrm flipH="1" flipV="1">
            <a:off x="4904271" y="3016936"/>
            <a:ext cx="117902"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71" name="Freeform 200"/>
          <p:cNvSpPr>
            <a:spLocks/>
          </p:cNvSpPr>
          <p:nvPr/>
        </p:nvSpPr>
        <p:spPr bwMode="auto">
          <a:xfrm>
            <a:off x="3789556" y="2628697"/>
            <a:ext cx="170303" cy="603804"/>
          </a:xfrm>
          <a:custGeom>
            <a:avLst/>
            <a:gdLst>
              <a:gd name="T0" fmla="*/ 2147483647 w 98"/>
              <a:gd name="T1" fmla="*/ 0 h 308"/>
              <a:gd name="T2" fmla="*/ 0 w 98"/>
              <a:gd name="T3" fmla="*/ 2147483647 h 308"/>
              <a:gd name="T4" fmla="*/ 2147483647 w 98"/>
              <a:gd name="T5" fmla="*/ 2147483647 h 308"/>
              <a:gd name="T6" fmla="*/ 2147483647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72" name="Line 201"/>
          <p:cNvSpPr>
            <a:spLocks noChangeShapeType="1"/>
          </p:cNvSpPr>
          <p:nvPr/>
        </p:nvSpPr>
        <p:spPr bwMode="auto">
          <a:xfrm flipH="1">
            <a:off x="3789556" y="2683475"/>
            <a:ext cx="147676" cy="5490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73" name="Freeform 202"/>
          <p:cNvSpPr>
            <a:spLocks/>
          </p:cNvSpPr>
          <p:nvPr/>
        </p:nvSpPr>
        <p:spPr bwMode="auto">
          <a:xfrm>
            <a:off x="3712145" y="2989551"/>
            <a:ext cx="163158" cy="458510"/>
          </a:xfrm>
          <a:custGeom>
            <a:avLst/>
            <a:gdLst>
              <a:gd name="T0" fmla="*/ 0 w 94"/>
              <a:gd name="T1" fmla="*/ 2147483647 h 234"/>
              <a:gd name="T2" fmla="*/ 2147483647 w 94"/>
              <a:gd name="T3" fmla="*/ 0 h 234"/>
              <a:gd name="T4" fmla="*/ 2147483647 w 94"/>
              <a:gd name="T5" fmla="*/ 2147483647 h 234"/>
              <a:gd name="T6" fmla="*/ 0 w 94"/>
              <a:gd name="T7" fmla="*/ 2147483647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74" name="Line 203"/>
          <p:cNvSpPr>
            <a:spLocks noChangeShapeType="1"/>
          </p:cNvSpPr>
          <p:nvPr/>
        </p:nvSpPr>
        <p:spPr bwMode="auto">
          <a:xfrm flipV="1">
            <a:off x="3712145" y="3232502"/>
            <a:ext cx="77411" cy="2155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75" name="Freeform 204"/>
          <p:cNvSpPr>
            <a:spLocks/>
          </p:cNvSpPr>
          <p:nvPr/>
        </p:nvSpPr>
        <p:spPr bwMode="auto">
          <a:xfrm>
            <a:off x="4943572" y="3115790"/>
            <a:ext cx="163158" cy="207223"/>
          </a:xfrm>
          <a:custGeom>
            <a:avLst/>
            <a:gdLst>
              <a:gd name="T0" fmla="*/ 2147483647 w 94"/>
              <a:gd name="T1" fmla="*/ 2147483647 h 106"/>
              <a:gd name="T2" fmla="*/ 2147483647 w 94"/>
              <a:gd name="T3" fmla="*/ 2147483647 h 106"/>
              <a:gd name="T4" fmla="*/ 0 w 94"/>
              <a:gd name="T5" fmla="*/ 0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76" name="Freeform 205"/>
          <p:cNvSpPr>
            <a:spLocks/>
          </p:cNvSpPr>
          <p:nvPr/>
        </p:nvSpPr>
        <p:spPr bwMode="auto">
          <a:xfrm>
            <a:off x="5022174" y="3170567"/>
            <a:ext cx="161967"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77" name="Line 206"/>
          <p:cNvSpPr>
            <a:spLocks noChangeShapeType="1"/>
          </p:cNvSpPr>
          <p:nvPr/>
        </p:nvSpPr>
        <p:spPr bwMode="auto">
          <a:xfrm flipH="1" flipV="1">
            <a:off x="5022174" y="3170567"/>
            <a:ext cx="161967"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78" name="Freeform 207"/>
          <p:cNvSpPr>
            <a:spLocks/>
          </p:cNvSpPr>
          <p:nvPr/>
        </p:nvSpPr>
        <p:spPr bwMode="auto">
          <a:xfrm>
            <a:off x="5106730" y="3323007"/>
            <a:ext cx="161967" cy="242951"/>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79" name="Freeform 208"/>
          <p:cNvSpPr>
            <a:spLocks/>
          </p:cNvSpPr>
          <p:nvPr/>
        </p:nvSpPr>
        <p:spPr bwMode="auto">
          <a:xfrm>
            <a:off x="5184144" y="3413518"/>
            <a:ext cx="170304" cy="233423"/>
          </a:xfrm>
          <a:custGeom>
            <a:avLst/>
            <a:gdLst>
              <a:gd name="T0" fmla="*/ 2147483647 w 98"/>
              <a:gd name="T1" fmla="*/ 2147483647 h 119"/>
              <a:gd name="T2" fmla="*/ 0 w 98"/>
              <a:gd name="T3" fmla="*/ 0 h 119"/>
              <a:gd name="T4" fmla="*/ 2147483647 w 98"/>
              <a:gd name="T5" fmla="*/ 2147483647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80" name="Line 209"/>
          <p:cNvSpPr>
            <a:spLocks noChangeShapeType="1"/>
          </p:cNvSpPr>
          <p:nvPr/>
        </p:nvSpPr>
        <p:spPr bwMode="auto">
          <a:xfrm flipV="1">
            <a:off x="5842728" y="4187631"/>
            <a:ext cx="8455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81" name="Line 210"/>
          <p:cNvSpPr>
            <a:spLocks noChangeShapeType="1"/>
          </p:cNvSpPr>
          <p:nvPr/>
        </p:nvSpPr>
        <p:spPr bwMode="auto">
          <a:xfrm flipH="1" flipV="1">
            <a:off x="5184144" y="3413518"/>
            <a:ext cx="170304"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82" name="Line 211"/>
          <p:cNvSpPr>
            <a:spLocks noChangeShapeType="1"/>
          </p:cNvSpPr>
          <p:nvPr/>
        </p:nvSpPr>
        <p:spPr bwMode="auto">
          <a:xfrm>
            <a:off x="5106734" y="3323007"/>
            <a:ext cx="77410"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83" name="Freeform 212"/>
          <p:cNvSpPr>
            <a:spLocks/>
          </p:cNvSpPr>
          <p:nvPr/>
        </p:nvSpPr>
        <p:spPr bwMode="auto">
          <a:xfrm>
            <a:off x="5268701" y="3565960"/>
            <a:ext cx="163158" cy="206031"/>
          </a:xfrm>
          <a:custGeom>
            <a:avLst/>
            <a:gdLst>
              <a:gd name="T0" fmla="*/ 2147483647 w 94"/>
              <a:gd name="T1" fmla="*/ 2147483647 h 105"/>
              <a:gd name="T2" fmla="*/ 2147483647 w 94"/>
              <a:gd name="T3" fmla="*/ 2147483647 h 105"/>
              <a:gd name="T4" fmla="*/ 0 w 94"/>
              <a:gd name="T5" fmla="*/ 0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84" name="Freeform 213"/>
          <p:cNvSpPr>
            <a:spLocks/>
          </p:cNvSpPr>
          <p:nvPr/>
        </p:nvSpPr>
        <p:spPr bwMode="auto">
          <a:xfrm>
            <a:off x="5354448" y="3646941"/>
            <a:ext cx="163158" cy="179831"/>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85" name="Freeform 214"/>
          <p:cNvSpPr>
            <a:spLocks/>
          </p:cNvSpPr>
          <p:nvPr/>
        </p:nvSpPr>
        <p:spPr bwMode="auto">
          <a:xfrm>
            <a:off x="3379874" y="3881555"/>
            <a:ext cx="170303" cy="223896"/>
          </a:xfrm>
          <a:custGeom>
            <a:avLst/>
            <a:gdLst>
              <a:gd name="T0" fmla="*/ 2147483647 w 98"/>
              <a:gd name="T1" fmla="*/ 2147483647 h 114"/>
              <a:gd name="T2" fmla="*/ 2147483647 w 98"/>
              <a:gd name="T3" fmla="*/ 0 h 114"/>
              <a:gd name="T4" fmla="*/ 0 w 98"/>
              <a:gd name="T5" fmla="*/ 2147483647 h 114"/>
              <a:gd name="T6" fmla="*/ 2147483647 w 98"/>
              <a:gd name="T7" fmla="*/ 2147483647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86" name="Freeform 215"/>
          <p:cNvSpPr>
            <a:spLocks/>
          </p:cNvSpPr>
          <p:nvPr/>
        </p:nvSpPr>
        <p:spPr bwMode="auto">
          <a:xfrm>
            <a:off x="3465622" y="3656469"/>
            <a:ext cx="160776" cy="333462"/>
          </a:xfrm>
          <a:custGeom>
            <a:avLst/>
            <a:gdLst>
              <a:gd name="T0" fmla="*/ 2147483647 w 93"/>
              <a:gd name="T1" fmla="*/ 0 h 170"/>
              <a:gd name="T2" fmla="*/ 0 w 93"/>
              <a:gd name="T3" fmla="*/ 2147483647 h 170"/>
              <a:gd name="T4" fmla="*/ 2147483647 w 93"/>
              <a:gd name="T5" fmla="*/ 2147483647 h 170"/>
              <a:gd name="T6" fmla="*/ 2147483647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87" name="Line 216"/>
          <p:cNvSpPr>
            <a:spLocks noChangeShapeType="1"/>
          </p:cNvSpPr>
          <p:nvPr/>
        </p:nvSpPr>
        <p:spPr bwMode="auto">
          <a:xfrm flipH="1" flipV="1">
            <a:off x="4208765" y="2130881"/>
            <a:ext cx="142912" cy="2155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88" name="Line 217"/>
          <p:cNvSpPr>
            <a:spLocks noChangeShapeType="1"/>
          </p:cNvSpPr>
          <p:nvPr/>
        </p:nvSpPr>
        <p:spPr bwMode="auto">
          <a:xfrm flipH="1" flipV="1">
            <a:off x="5354448" y="3646941"/>
            <a:ext cx="163158" cy="1798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89" name="Line 218"/>
          <p:cNvSpPr>
            <a:spLocks noChangeShapeType="1"/>
          </p:cNvSpPr>
          <p:nvPr/>
        </p:nvSpPr>
        <p:spPr bwMode="auto">
          <a:xfrm>
            <a:off x="5268700" y="3565958"/>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90" name="Freeform 219"/>
          <p:cNvSpPr>
            <a:spLocks/>
          </p:cNvSpPr>
          <p:nvPr/>
        </p:nvSpPr>
        <p:spPr bwMode="auto">
          <a:xfrm>
            <a:off x="3959863" y="2322627"/>
            <a:ext cx="164349" cy="306070"/>
          </a:xfrm>
          <a:custGeom>
            <a:avLst/>
            <a:gdLst>
              <a:gd name="T0" fmla="*/ 2147483647 w 94"/>
              <a:gd name="T1" fmla="*/ 2147483647 h 156"/>
              <a:gd name="T2" fmla="*/ 2147483647 w 94"/>
              <a:gd name="T3" fmla="*/ 0 h 156"/>
              <a:gd name="T4" fmla="*/ 0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91" name="Freeform 220"/>
          <p:cNvSpPr>
            <a:spLocks/>
          </p:cNvSpPr>
          <p:nvPr/>
        </p:nvSpPr>
        <p:spPr bwMode="auto">
          <a:xfrm>
            <a:off x="4038461" y="2133266"/>
            <a:ext cx="161967" cy="297734"/>
          </a:xfrm>
          <a:custGeom>
            <a:avLst/>
            <a:gdLst>
              <a:gd name="T0" fmla="*/ 2147483647 w 93"/>
              <a:gd name="T1" fmla="*/ 0 h 152"/>
              <a:gd name="T2" fmla="*/ 0 w 93"/>
              <a:gd name="T3" fmla="*/ 2147483647 h 152"/>
              <a:gd name="T4" fmla="*/ 2147483647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92" name="Line 221"/>
          <p:cNvSpPr>
            <a:spLocks noChangeShapeType="1"/>
          </p:cNvSpPr>
          <p:nvPr/>
        </p:nvSpPr>
        <p:spPr bwMode="auto">
          <a:xfrm flipV="1">
            <a:off x="3379874" y="3989937"/>
            <a:ext cx="85747" cy="11552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93" name="Line 222"/>
          <p:cNvSpPr>
            <a:spLocks noChangeShapeType="1"/>
          </p:cNvSpPr>
          <p:nvPr/>
        </p:nvSpPr>
        <p:spPr bwMode="auto">
          <a:xfrm flipH="1">
            <a:off x="3465622" y="3656469"/>
            <a:ext cx="160776" cy="3334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94" name="Line 223"/>
          <p:cNvSpPr>
            <a:spLocks noChangeShapeType="1"/>
          </p:cNvSpPr>
          <p:nvPr/>
        </p:nvSpPr>
        <p:spPr bwMode="auto">
          <a:xfrm flipV="1">
            <a:off x="3959863" y="2431002"/>
            <a:ext cx="78602"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95" name="Line 224"/>
          <p:cNvSpPr>
            <a:spLocks noChangeShapeType="1"/>
          </p:cNvSpPr>
          <p:nvPr/>
        </p:nvSpPr>
        <p:spPr bwMode="auto">
          <a:xfrm flipH="1">
            <a:off x="4038461" y="2133266"/>
            <a:ext cx="161967" cy="2977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96" name="Freeform 225"/>
          <p:cNvSpPr>
            <a:spLocks/>
          </p:cNvSpPr>
          <p:nvPr/>
        </p:nvSpPr>
        <p:spPr bwMode="auto">
          <a:xfrm>
            <a:off x="3626398" y="3350398"/>
            <a:ext cx="163158" cy="306071"/>
          </a:xfrm>
          <a:custGeom>
            <a:avLst/>
            <a:gdLst>
              <a:gd name="T0" fmla="*/ 0 w 94"/>
              <a:gd name="T1" fmla="*/ 2147483647 h 156"/>
              <a:gd name="T2" fmla="*/ 2147483647 w 94"/>
              <a:gd name="T3" fmla="*/ 0 h 156"/>
              <a:gd name="T4" fmla="*/ 2147483647 w 94"/>
              <a:gd name="T5" fmla="*/ 2147483647 h 156"/>
              <a:gd name="T6" fmla="*/ 0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97" name="Freeform 226"/>
          <p:cNvSpPr>
            <a:spLocks/>
          </p:cNvSpPr>
          <p:nvPr/>
        </p:nvSpPr>
        <p:spPr bwMode="auto">
          <a:xfrm>
            <a:off x="3712145" y="2989551"/>
            <a:ext cx="163158" cy="458510"/>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98" name="Line 227"/>
          <p:cNvSpPr>
            <a:spLocks noChangeShapeType="1"/>
          </p:cNvSpPr>
          <p:nvPr/>
        </p:nvSpPr>
        <p:spPr bwMode="auto">
          <a:xfrm flipH="1">
            <a:off x="3937232" y="2628697"/>
            <a:ext cx="22627"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899" name="Freeform 228"/>
          <p:cNvSpPr>
            <a:spLocks/>
          </p:cNvSpPr>
          <p:nvPr/>
        </p:nvSpPr>
        <p:spPr bwMode="auto">
          <a:xfrm>
            <a:off x="5431855" y="3771989"/>
            <a:ext cx="161967" cy="109566"/>
          </a:xfrm>
          <a:custGeom>
            <a:avLst/>
            <a:gdLst>
              <a:gd name="T0" fmla="*/ 2147483647 w 93"/>
              <a:gd name="T1" fmla="*/ 2147483647 h 56"/>
              <a:gd name="T2" fmla="*/ 2147483647 w 93"/>
              <a:gd name="T3" fmla="*/ 2147483647 h 56"/>
              <a:gd name="T4" fmla="*/ 0 w 93"/>
              <a:gd name="T5" fmla="*/ 0 h 56"/>
              <a:gd name="T6" fmla="*/ 2147483647 w 93"/>
              <a:gd name="T7" fmla="*/ 2147483647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00" name="Freeform 229"/>
          <p:cNvSpPr>
            <a:spLocks/>
          </p:cNvSpPr>
          <p:nvPr/>
        </p:nvSpPr>
        <p:spPr bwMode="auto">
          <a:xfrm>
            <a:off x="5517603" y="3826778"/>
            <a:ext cx="160777" cy="378717"/>
          </a:xfrm>
          <a:custGeom>
            <a:avLst/>
            <a:gdLst>
              <a:gd name="T0" fmla="*/ 2147483647 w 93"/>
              <a:gd name="T1" fmla="*/ 2147483647 h 193"/>
              <a:gd name="T2" fmla="*/ 0 w 93"/>
              <a:gd name="T3" fmla="*/ 0 h 193"/>
              <a:gd name="T4" fmla="*/ 2147483647 w 93"/>
              <a:gd name="T5" fmla="*/ 2147483647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01" name="Freeform 230"/>
          <p:cNvSpPr>
            <a:spLocks/>
          </p:cNvSpPr>
          <p:nvPr/>
        </p:nvSpPr>
        <p:spPr bwMode="auto">
          <a:xfrm>
            <a:off x="5678383" y="4205490"/>
            <a:ext cx="16434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02" name="Line 231"/>
          <p:cNvSpPr>
            <a:spLocks noChangeShapeType="1"/>
          </p:cNvSpPr>
          <p:nvPr/>
        </p:nvSpPr>
        <p:spPr bwMode="auto">
          <a:xfrm>
            <a:off x="5678383" y="4205495"/>
            <a:ext cx="164349"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03" name="Freeform 232"/>
          <p:cNvSpPr>
            <a:spLocks/>
          </p:cNvSpPr>
          <p:nvPr/>
        </p:nvSpPr>
        <p:spPr bwMode="auto">
          <a:xfrm>
            <a:off x="5593822" y="3881555"/>
            <a:ext cx="171495" cy="396582"/>
          </a:xfrm>
          <a:custGeom>
            <a:avLst/>
            <a:gdLst>
              <a:gd name="T0" fmla="*/ 2147483647 w 99"/>
              <a:gd name="T1" fmla="*/ 2147483647 h 202"/>
              <a:gd name="T2" fmla="*/ 2147483647 w 99"/>
              <a:gd name="T3" fmla="*/ 2147483647 h 202"/>
              <a:gd name="T4" fmla="*/ 0 w 99"/>
              <a:gd name="T5" fmla="*/ 0 h 202"/>
              <a:gd name="T6" fmla="*/ 2147483647 w 99"/>
              <a:gd name="T7" fmla="*/ 21474836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04" name="Line 233"/>
          <p:cNvSpPr>
            <a:spLocks noChangeShapeType="1"/>
          </p:cNvSpPr>
          <p:nvPr/>
        </p:nvSpPr>
        <p:spPr bwMode="auto">
          <a:xfrm>
            <a:off x="5678380" y="4205495"/>
            <a:ext cx="2382"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05" name="Line 234"/>
          <p:cNvSpPr>
            <a:spLocks noChangeShapeType="1"/>
          </p:cNvSpPr>
          <p:nvPr/>
        </p:nvSpPr>
        <p:spPr bwMode="auto">
          <a:xfrm flipV="1">
            <a:off x="3626398" y="3448060"/>
            <a:ext cx="85747"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06" name="Line 235"/>
          <p:cNvSpPr>
            <a:spLocks noChangeShapeType="1"/>
          </p:cNvSpPr>
          <p:nvPr/>
        </p:nvSpPr>
        <p:spPr bwMode="auto">
          <a:xfrm flipH="1">
            <a:off x="3712145" y="2989551"/>
            <a:ext cx="163158" cy="4585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07" name="Line 236"/>
          <p:cNvSpPr>
            <a:spLocks noChangeShapeType="1"/>
          </p:cNvSpPr>
          <p:nvPr/>
        </p:nvSpPr>
        <p:spPr bwMode="auto">
          <a:xfrm flipH="1" flipV="1">
            <a:off x="5517603" y="3826778"/>
            <a:ext cx="160777" cy="3787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08" name="Line 237"/>
          <p:cNvSpPr>
            <a:spLocks noChangeShapeType="1"/>
          </p:cNvSpPr>
          <p:nvPr/>
        </p:nvSpPr>
        <p:spPr bwMode="auto">
          <a:xfrm>
            <a:off x="5439003" y="3771993"/>
            <a:ext cx="78602"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09" name="Line 238"/>
          <p:cNvSpPr>
            <a:spLocks noChangeShapeType="1"/>
          </p:cNvSpPr>
          <p:nvPr/>
        </p:nvSpPr>
        <p:spPr bwMode="auto">
          <a:xfrm>
            <a:off x="5678380" y="4205495"/>
            <a:ext cx="2382"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10" name="Line 239"/>
          <p:cNvSpPr>
            <a:spLocks noChangeShapeType="1"/>
          </p:cNvSpPr>
          <p:nvPr/>
        </p:nvSpPr>
        <p:spPr bwMode="auto">
          <a:xfrm>
            <a:off x="5602159" y="3889898"/>
            <a:ext cx="76220" cy="31559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11" name="Freeform 240"/>
          <p:cNvSpPr>
            <a:spLocks/>
          </p:cNvSpPr>
          <p:nvPr/>
        </p:nvSpPr>
        <p:spPr bwMode="auto">
          <a:xfrm>
            <a:off x="4859019" y="3080062"/>
            <a:ext cx="163158" cy="188168"/>
          </a:xfrm>
          <a:custGeom>
            <a:avLst/>
            <a:gdLst>
              <a:gd name="T0" fmla="*/ 2147483647 w 94"/>
              <a:gd name="T1" fmla="*/ 2147483647 h 96"/>
              <a:gd name="T2" fmla="*/ 2147483647 w 94"/>
              <a:gd name="T3" fmla="*/ 2147483647 h 96"/>
              <a:gd name="T4" fmla="*/ 0 w 94"/>
              <a:gd name="T5" fmla="*/ 0 h 96"/>
              <a:gd name="T6" fmla="*/ 2147483647 w 94"/>
              <a:gd name="T7" fmla="*/ 2147483647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12" name="Freeform 241"/>
          <p:cNvSpPr>
            <a:spLocks/>
          </p:cNvSpPr>
          <p:nvPr/>
        </p:nvSpPr>
        <p:spPr bwMode="auto">
          <a:xfrm>
            <a:off x="4943572" y="3115790"/>
            <a:ext cx="163158" cy="207223"/>
          </a:xfrm>
          <a:custGeom>
            <a:avLst/>
            <a:gdLst>
              <a:gd name="T0" fmla="*/ 2147483647 w 94"/>
              <a:gd name="T1" fmla="*/ 2147483647 h 106"/>
              <a:gd name="T2" fmla="*/ 0 w 94"/>
              <a:gd name="T3" fmla="*/ 0 h 106"/>
              <a:gd name="T4" fmla="*/ 2147483647 w 94"/>
              <a:gd name="T5" fmla="*/ 2147483647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13" name="Freeform 242"/>
          <p:cNvSpPr>
            <a:spLocks/>
          </p:cNvSpPr>
          <p:nvPr/>
        </p:nvSpPr>
        <p:spPr bwMode="auto">
          <a:xfrm>
            <a:off x="5765317" y="4232887"/>
            <a:ext cx="161967"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14" name="Line 243"/>
          <p:cNvSpPr>
            <a:spLocks noChangeShapeType="1"/>
          </p:cNvSpPr>
          <p:nvPr/>
        </p:nvSpPr>
        <p:spPr bwMode="auto">
          <a:xfrm flipH="1" flipV="1">
            <a:off x="4943572" y="3115790"/>
            <a:ext cx="163158" cy="2072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15" name="Line 244"/>
          <p:cNvSpPr>
            <a:spLocks noChangeShapeType="1"/>
          </p:cNvSpPr>
          <p:nvPr/>
        </p:nvSpPr>
        <p:spPr bwMode="auto">
          <a:xfrm flipV="1">
            <a:off x="5765317" y="4232887"/>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16" name="Freeform 245"/>
          <p:cNvSpPr>
            <a:spLocks/>
          </p:cNvSpPr>
          <p:nvPr/>
        </p:nvSpPr>
        <p:spPr bwMode="auto">
          <a:xfrm>
            <a:off x="3875307" y="2628697"/>
            <a:ext cx="163158" cy="360854"/>
          </a:xfrm>
          <a:custGeom>
            <a:avLst/>
            <a:gdLst>
              <a:gd name="T0" fmla="*/ 0 w 94"/>
              <a:gd name="T1" fmla="*/ 2147483647 h 184"/>
              <a:gd name="T2" fmla="*/ 2147483647 w 94"/>
              <a:gd name="T3" fmla="*/ 2147483647 h 184"/>
              <a:gd name="T4" fmla="*/ 2147483647 w 94"/>
              <a:gd name="T5" fmla="*/ 0 h 184"/>
              <a:gd name="T6" fmla="*/ 0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17" name="Freeform 246"/>
          <p:cNvSpPr>
            <a:spLocks/>
          </p:cNvSpPr>
          <p:nvPr/>
        </p:nvSpPr>
        <p:spPr bwMode="auto">
          <a:xfrm>
            <a:off x="3959863" y="2322627"/>
            <a:ext cx="164349" cy="406109"/>
          </a:xfrm>
          <a:custGeom>
            <a:avLst/>
            <a:gdLst>
              <a:gd name="T0" fmla="*/ 2147483647 w 94"/>
              <a:gd name="T1" fmla="*/ 2147483647 h 207"/>
              <a:gd name="T2" fmla="*/ 0 w 94"/>
              <a:gd name="T3" fmla="*/ 2147483647 h 207"/>
              <a:gd name="T4" fmla="*/ 2147483647 w 94"/>
              <a:gd name="T5" fmla="*/ 0 h 207"/>
              <a:gd name="T6" fmla="*/ 2147483647 w 94"/>
              <a:gd name="T7" fmla="*/ 2147483647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18" name="Line 247"/>
          <p:cNvSpPr>
            <a:spLocks noChangeShapeType="1"/>
          </p:cNvSpPr>
          <p:nvPr/>
        </p:nvSpPr>
        <p:spPr bwMode="auto">
          <a:xfrm flipH="1">
            <a:off x="3959863" y="2322627"/>
            <a:ext cx="164349" cy="30607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19" name="Freeform 248"/>
          <p:cNvSpPr>
            <a:spLocks/>
          </p:cNvSpPr>
          <p:nvPr/>
        </p:nvSpPr>
        <p:spPr bwMode="auto">
          <a:xfrm>
            <a:off x="3301276" y="4105451"/>
            <a:ext cx="164349" cy="200077"/>
          </a:xfrm>
          <a:custGeom>
            <a:avLst/>
            <a:gdLst>
              <a:gd name="T0" fmla="*/ 2147483647 w 94"/>
              <a:gd name="T1" fmla="*/ 0 h 102"/>
              <a:gd name="T2" fmla="*/ 2147483647 w 94"/>
              <a:gd name="T3" fmla="*/ 2147483647 h 102"/>
              <a:gd name="T4" fmla="*/ 0 w 94"/>
              <a:gd name="T5" fmla="*/ 2147483647 h 102"/>
              <a:gd name="T6" fmla="*/ 2147483647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20" name="Freeform 249"/>
          <p:cNvSpPr>
            <a:spLocks/>
          </p:cNvSpPr>
          <p:nvPr/>
        </p:nvSpPr>
        <p:spPr bwMode="auto">
          <a:xfrm>
            <a:off x="3379874" y="3881555"/>
            <a:ext cx="170303" cy="423973"/>
          </a:xfrm>
          <a:custGeom>
            <a:avLst/>
            <a:gdLst>
              <a:gd name="T0" fmla="*/ 2147483647 w 98"/>
              <a:gd name="T1" fmla="*/ 0 h 216"/>
              <a:gd name="T2" fmla="*/ 0 w 98"/>
              <a:gd name="T3" fmla="*/ 2147483647 h 216"/>
              <a:gd name="T4" fmla="*/ 2147483647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21" name="Freeform 250"/>
          <p:cNvSpPr>
            <a:spLocks/>
          </p:cNvSpPr>
          <p:nvPr/>
        </p:nvSpPr>
        <p:spPr bwMode="auto">
          <a:xfrm>
            <a:off x="5022174" y="3268224"/>
            <a:ext cx="161967" cy="208413"/>
          </a:xfrm>
          <a:custGeom>
            <a:avLst/>
            <a:gdLst>
              <a:gd name="T0" fmla="*/ 2147483647 w 93"/>
              <a:gd name="T1" fmla="*/ 2147483647 h 106"/>
              <a:gd name="T2" fmla="*/ 2147483647 w 93"/>
              <a:gd name="T3" fmla="*/ 2147483647 h 106"/>
              <a:gd name="T4" fmla="*/ 0 w 93"/>
              <a:gd name="T5" fmla="*/ 0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22" name="Freeform 251"/>
          <p:cNvSpPr>
            <a:spLocks/>
          </p:cNvSpPr>
          <p:nvPr/>
        </p:nvSpPr>
        <p:spPr bwMode="auto">
          <a:xfrm>
            <a:off x="5106730" y="3323007"/>
            <a:ext cx="161967"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23" name="Freeform 252"/>
          <p:cNvSpPr>
            <a:spLocks/>
          </p:cNvSpPr>
          <p:nvPr/>
        </p:nvSpPr>
        <p:spPr bwMode="auto">
          <a:xfrm>
            <a:off x="4124209" y="2133262"/>
            <a:ext cx="160777" cy="333462"/>
          </a:xfrm>
          <a:custGeom>
            <a:avLst/>
            <a:gdLst>
              <a:gd name="T0" fmla="*/ 0 w 93"/>
              <a:gd name="T1" fmla="*/ 2147483647 h 170"/>
              <a:gd name="T2" fmla="*/ 2147483647 w 93"/>
              <a:gd name="T3" fmla="*/ 2147483647 h 170"/>
              <a:gd name="T4" fmla="*/ 2147483647 w 93"/>
              <a:gd name="T5" fmla="*/ 0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24" name="Line 253"/>
          <p:cNvSpPr>
            <a:spLocks noChangeShapeType="1"/>
          </p:cNvSpPr>
          <p:nvPr/>
        </p:nvSpPr>
        <p:spPr bwMode="auto">
          <a:xfrm flipV="1">
            <a:off x="3301276" y="4105451"/>
            <a:ext cx="78602" cy="1726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25" name="Line 254"/>
          <p:cNvSpPr>
            <a:spLocks noChangeShapeType="1"/>
          </p:cNvSpPr>
          <p:nvPr/>
        </p:nvSpPr>
        <p:spPr bwMode="auto">
          <a:xfrm flipH="1">
            <a:off x="3379874" y="3881555"/>
            <a:ext cx="170303" cy="2238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26" name="Freeform 255"/>
          <p:cNvSpPr>
            <a:spLocks/>
          </p:cNvSpPr>
          <p:nvPr/>
        </p:nvSpPr>
        <p:spPr bwMode="auto">
          <a:xfrm>
            <a:off x="3550178" y="3656474"/>
            <a:ext cx="161967" cy="225086"/>
          </a:xfrm>
          <a:custGeom>
            <a:avLst/>
            <a:gdLst>
              <a:gd name="T0" fmla="*/ 2147483647 w 93"/>
              <a:gd name="T1" fmla="*/ 0 h 115"/>
              <a:gd name="T2" fmla="*/ 2147483647 w 93"/>
              <a:gd name="T3" fmla="*/ 0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27" name="Freeform 256"/>
          <p:cNvSpPr>
            <a:spLocks/>
          </p:cNvSpPr>
          <p:nvPr/>
        </p:nvSpPr>
        <p:spPr bwMode="auto">
          <a:xfrm>
            <a:off x="3626398" y="3350398"/>
            <a:ext cx="163158" cy="306071"/>
          </a:xfrm>
          <a:custGeom>
            <a:avLst/>
            <a:gdLst>
              <a:gd name="T0" fmla="*/ 2147483647 w 94"/>
              <a:gd name="T1" fmla="*/ 0 h 156"/>
              <a:gd name="T2" fmla="*/ 0 w 94"/>
              <a:gd name="T3" fmla="*/ 2147483647 h 156"/>
              <a:gd name="T4" fmla="*/ 2147483647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28" name="Line 257"/>
          <p:cNvSpPr>
            <a:spLocks noChangeShapeType="1"/>
          </p:cNvSpPr>
          <p:nvPr/>
        </p:nvSpPr>
        <p:spPr bwMode="auto">
          <a:xfrm flipH="1" flipV="1">
            <a:off x="5106730" y="3323007"/>
            <a:ext cx="161967"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29" name="Line 258"/>
          <p:cNvSpPr>
            <a:spLocks noChangeShapeType="1"/>
          </p:cNvSpPr>
          <p:nvPr/>
        </p:nvSpPr>
        <p:spPr bwMode="auto">
          <a:xfrm>
            <a:off x="5022177" y="3268230"/>
            <a:ext cx="84557"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30" name="Line 259"/>
          <p:cNvSpPr>
            <a:spLocks noChangeShapeType="1"/>
          </p:cNvSpPr>
          <p:nvPr/>
        </p:nvSpPr>
        <p:spPr bwMode="auto">
          <a:xfrm flipH="1" flipV="1">
            <a:off x="4200432" y="2133264"/>
            <a:ext cx="22628" cy="2643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31" name="Line 260"/>
          <p:cNvSpPr>
            <a:spLocks noChangeShapeType="1"/>
          </p:cNvSpPr>
          <p:nvPr/>
        </p:nvSpPr>
        <p:spPr bwMode="auto">
          <a:xfrm flipV="1">
            <a:off x="3550180" y="3656474"/>
            <a:ext cx="76220"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32" name="Line 261"/>
          <p:cNvSpPr>
            <a:spLocks noChangeShapeType="1"/>
          </p:cNvSpPr>
          <p:nvPr/>
        </p:nvSpPr>
        <p:spPr bwMode="auto">
          <a:xfrm flipH="1">
            <a:off x="3626398" y="3350398"/>
            <a:ext cx="163158" cy="3060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33" name="Freeform 262"/>
          <p:cNvSpPr>
            <a:spLocks/>
          </p:cNvSpPr>
          <p:nvPr/>
        </p:nvSpPr>
        <p:spPr bwMode="auto">
          <a:xfrm>
            <a:off x="5184144" y="3476637"/>
            <a:ext cx="170304" cy="242951"/>
          </a:xfrm>
          <a:custGeom>
            <a:avLst/>
            <a:gdLst>
              <a:gd name="T0" fmla="*/ 2147483647 w 98"/>
              <a:gd name="T1" fmla="*/ 2147483647 h 124"/>
              <a:gd name="T2" fmla="*/ 2147483647 w 98"/>
              <a:gd name="T3" fmla="*/ 2147483647 h 124"/>
              <a:gd name="T4" fmla="*/ 0 w 98"/>
              <a:gd name="T5" fmla="*/ 0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34" name="Freeform 263"/>
          <p:cNvSpPr>
            <a:spLocks/>
          </p:cNvSpPr>
          <p:nvPr/>
        </p:nvSpPr>
        <p:spPr bwMode="auto">
          <a:xfrm>
            <a:off x="5268701" y="3565960"/>
            <a:ext cx="163158" cy="206031"/>
          </a:xfrm>
          <a:custGeom>
            <a:avLst/>
            <a:gdLst>
              <a:gd name="T0" fmla="*/ 2147483647 w 94"/>
              <a:gd name="T1" fmla="*/ 2147483647 h 105"/>
              <a:gd name="T2" fmla="*/ 0 w 94"/>
              <a:gd name="T3" fmla="*/ 0 h 105"/>
              <a:gd name="T4" fmla="*/ 2147483647 w 94"/>
              <a:gd name="T5" fmla="*/ 2147483647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35" name="Line 264"/>
          <p:cNvSpPr>
            <a:spLocks noChangeShapeType="1"/>
          </p:cNvSpPr>
          <p:nvPr/>
        </p:nvSpPr>
        <p:spPr bwMode="auto">
          <a:xfrm flipH="1" flipV="1">
            <a:off x="5268701" y="3565960"/>
            <a:ext cx="163158" cy="2060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36" name="Line 265"/>
          <p:cNvSpPr>
            <a:spLocks noChangeShapeType="1"/>
          </p:cNvSpPr>
          <p:nvPr/>
        </p:nvSpPr>
        <p:spPr bwMode="auto">
          <a:xfrm>
            <a:off x="5184142" y="3476641"/>
            <a:ext cx="84557" cy="893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37" name="Freeform 266"/>
          <p:cNvSpPr>
            <a:spLocks/>
          </p:cNvSpPr>
          <p:nvPr/>
        </p:nvSpPr>
        <p:spPr bwMode="auto">
          <a:xfrm>
            <a:off x="5354448" y="3719589"/>
            <a:ext cx="163158" cy="179832"/>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38" name="Freeform 267"/>
          <p:cNvSpPr>
            <a:spLocks/>
          </p:cNvSpPr>
          <p:nvPr/>
        </p:nvSpPr>
        <p:spPr bwMode="auto">
          <a:xfrm>
            <a:off x="5431855" y="3771994"/>
            <a:ext cx="161967" cy="127430"/>
          </a:xfrm>
          <a:custGeom>
            <a:avLst/>
            <a:gdLst>
              <a:gd name="T0" fmla="*/ 2147483647 w 93"/>
              <a:gd name="T1" fmla="*/ 2147483647 h 65"/>
              <a:gd name="T2" fmla="*/ 0 w 93"/>
              <a:gd name="T3" fmla="*/ 0 h 65"/>
              <a:gd name="T4" fmla="*/ 2147483647 w 93"/>
              <a:gd name="T5" fmla="*/ 2147483647 h 65"/>
              <a:gd name="T6" fmla="*/ 2147483647 w 93"/>
              <a:gd name="T7" fmla="*/ 2147483647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39" name="Line 268"/>
          <p:cNvSpPr>
            <a:spLocks noChangeShapeType="1"/>
          </p:cNvSpPr>
          <p:nvPr/>
        </p:nvSpPr>
        <p:spPr bwMode="auto">
          <a:xfrm>
            <a:off x="5431858" y="3771995"/>
            <a:ext cx="714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40" name="Freeform 269"/>
          <p:cNvSpPr>
            <a:spLocks/>
          </p:cNvSpPr>
          <p:nvPr/>
        </p:nvSpPr>
        <p:spPr bwMode="auto">
          <a:xfrm>
            <a:off x="3789556" y="2989545"/>
            <a:ext cx="170303" cy="360853"/>
          </a:xfrm>
          <a:custGeom>
            <a:avLst/>
            <a:gdLst>
              <a:gd name="T0" fmla="*/ 0 w 98"/>
              <a:gd name="T1" fmla="*/ 2147483647 h 184"/>
              <a:gd name="T2" fmla="*/ 2147483647 w 98"/>
              <a:gd name="T3" fmla="*/ 2147483647 h 184"/>
              <a:gd name="T4" fmla="*/ 2147483647 w 98"/>
              <a:gd name="T5" fmla="*/ 0 h 184"/>
              <a:gd name="T6" fmla="*/ 0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41" name="Freeform 270"/>
          <p:cNvSpPr>
            <a:spLocks/>
          </p:cNvSpPr>
          <p:nvPr/>
        </p:nvSpPr>
        <p:spPr bwMode="auto">
          <a:xfrm>
            <a:off x="3875307" y="2728730"/>
            <a:ext cx="163158" cy="423973"/>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42" name="Line 271"/>
          <p:cNvSpPr>
            <a:spLocks noChangeShapeType="1"/>
          </p:cNvSpPr>
          <p:nvPr/>
        </p:nvSpPr>
        <p:spPr bwMode="auto">
          <a:xfrm flipH="1" flipV="1">
            <a:off x="5431855" y="3771989"/>
            <a:ext cx="161967"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43" name="Line 272"/>
          <p:cNvSpPr>
            <a:spLocks noChangeShapeType="1"/>
          </p:cNvSpPr>
          <p:nvPr/>
        </p:nvSpPr>
        <p:spPr bwMode="auto">
          <a:xfrm>
            <a:off x="5354446" y="3719588"/>
            <a:ext cx="77410"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44" name="Line 273"/>
          <p:cNvSpPr>
            <a:spLocks noChangeShapeType="1"/>
          </p:cNvSpPr>
          <p:nvPr/>
        </p:nvSpPr>
        <p:spPr bwMode="auto">
          <a:xfrm flipH="1">
            <a:off x="3875307" y="2728736"/>
            <a:ext cx="163158" cy="2608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45" name="Freeform 274"/>
          <p:cNvSpPr>
            <a:spLocks/>
          </p:cNvSpPr>
          <p:nvPr/>
        </p:nvSpPr>
        <p:spPr bwMode="auto">
          <a:xfrm>
            <a:off x="5593822" y="3881561"/>
            <a:ext cx="171495" cy="441837"/>
          </a:xfrm>
          <a:custGeom>
            <a:avLst/>
            <a:gdLst>
              <a:gd name="T0" fmla="*/ 2147483647 w 99"/>
              <a:gd name="T1" fmla="*/ 2147483647 h 225"/>
              <a:gd name="T2" fmla="*/ 0 w 99"/>
              <a:gd name="T3" fmla="*/ 0 h 225"/>
              <a:gd name="T4" fmla="*/ 2147483647 w 99"/>
              <a:gd name="T5" fmla="*/ 2147483647 h 225"/>
              <a:gd name="T6" fmla="*/ 2147483647 w 99"/>
              <a:gd name="T7" fmla="*/ 2147483647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46" name="Line 275"/>
          <p:cNvSpPr>
            <a:spLocks noChangeShapeType="1"/>
          </p:cNvSpPr>
          <p:nvPr/>
        </p:nvSpPr>
        <p:spPr bwMode="auto">
          <a:xfrm>
            <a:off x="5593826" y="3881557"/>
            <a:ext cx="8337"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47" name="Freeform 276"/>
          <p:cNvSpPr>
            <a:spLocks/>
          </p:cNvSpPr>
          <p:nvPr/>
        </p:nvSpPr>
        <p:spPr bwMode="auto">
          <a:xfrm>
            <a:off x="5678383" y="4278137"/>
            <a:ext cx="164349" cy="70265"/>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48" name="Freeform 277"/>
          <p:cNvSpPr>
            <a:spLocks/>
          </p:cNvSpPr>
          <p:nvPr/>
        </p:nvSpPr>
        <p:spPr bwMode="auto">
          <a:xfrm>
            <a:off x="5765317" y="4278137"/>
            <a:ext cx="161967" cy="70265"/>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49" name="Freeform 278"/>
          <p:cNvSpPr>
            <a:spLocks/>
          </p:cNvSpPr>
          <p:nvPr/>
        </p:nvSpPr>
        <p:spPr bwMode="auto">
          <a:xfrm>
            <a:off x="3216716" y="4278137"/>
            <a:ext cx="163158" cy="70265"/>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50" name="Freeform 279"/>
          <p:cNvSpPr>
            <a:spLocks/>
          </p:cNvSpPr>
          <p:nvPr/>
        </p:nvSpPr>
        <p:spPr bwMode="auto">
          <a:xfrm>
            <a:off x="3301276" y="4278137"/>
            <a:ext cx="164349"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51" name="Freeform 280"/>
          <p:cNvSpPr>
            <a:spLocks/>
          </p:cNvSpPr>
          <p:nvPr/>
        </p:nvSpPr>
        <p:spPr bwMode="auto">
          <a:xfrm>
            <a:off x="3465622" y="3881555"/>
            <a:ext cx="160776" cy="423973"/>
          </a:xfrm>
          <a:custGeom>
            <a:avLst/>
            <a:gdLst>
              <a:gd name="T0" fmla="*/ 2147483647 w 93"/>
              <a:gd name="T1" fmla="*/ 0 h 216"/>
              <a:gd name="T2" fmla="*/ 2147483647 w 93"/>
              <a:gd name="T3" fmla="*/ 2147483647 h 216"/>
              <a:gd name="T4" fmla="*/ 0 w 93"/>
              <a:gd name="T5" fmla="*/ 2147483647 h 216"/>
              <a:gd name="T6" fmla="*/ 2147483647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52" name="Freeform 281"/>
          <p:cNvSpPr>
            <a:spLocks/>
          </p:cNvSpPr>
          <p:nvPr/>
        </p:nvSpPr>
        <p:spPr bwMode="auto">
          <a:xfrm>
            <a:off x="3550178" y="3656473"/>
            <a:ext cx="161967" cy="340607"/>
          </a:xfrm>
          <a:custGeom>
            <a:avLst/>
            <a:gdLst>
              <a:gd name="T0" fmla="*/ 2147483647 w 93"/>
              <a:gd name="T1" fmla="*/ 0 h 174"/>
              <a:gd name="T2" fmla="*/ 0 w 93"/>
              <a:gd name="T3" fmla="*/ 2147483647 h 174"/>
              <a:gd name="T4" fmla="*/ 2147483647 w 93"/>
              <a:gd name="T5" fmla="*/ 2147483647 h 174"/>
              <a:gd name="T6" fmla="*/ 2147483647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53" name="Freeform 282"/>
          <p:cNvSpPr>
            <a:spLocks/>
          </p:cNvSpPr>
          <p:nvPr/>
        </p:nvSpPr>
        <p:spPr bwMode="auto">
          <a:xfrm>
            <a:off x="5517603" y="3881561"/>
            <a:ext cx="160777" cy="441837"/>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54" name="Freeform 283"/>
          <p:cNvSpPr>
            <a:spLocks/>
          </p:cNvSpPr>
          <p:nvPr/>
        </p:nvSpPr>
        <p:spPr bwMode="auto">
          <a:xfrm>
            <a:off x="4038461" y="2322621"/>
            <a:ext cx="161967" cy="441837"/>
          </a:xfrm>
          <a:custGeom>
            <a:avLst/>
            <a:gdLst>
              <a:gd name="T0" fmla="*/ 0 w 93"/>
              <a:gd name="T1" fmla="*/ 2147483647 h 225"/>
              <a:gd name="T2" fmla="*/ 2147483647 w 93"/>
              <a:gd name="T3" fmla="*/ 2147483647 h 225"/>
              <a:gd name="T4" fmla="*/ 2147483647 w 93"/>
              <a:gd name="T5" fmla="*/ 0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55" name="Freeform 284"/>
          <p:cNvSpPr>
            <a:spLocks/>
          </p:cNvSpPr>
          <p:nvPr/>
        </p:nvSpPr>
        <p:spPr bwMode="auto">
          <a:xfrm>
            <a:off x="4124209" y="2322621"/>
            <a:ext cx="160777" cy="441837"/>
          </a:xfrm>
          <a:custGeom>
            <a:avLst/>
            <a:gdLst>
              <a:gd name="T0" fmla="*/ 2147483647 w 93"/>
              <a:gd name="T1" fmla="*/ 2147483647 h 225"/>
              <a:gd name="T2" fmla="*/ 0 w 93"/>
              <a:gd name="T3" fmla="*/ 0 h 225"/>
              <a:gd name="T4" fmla="*/ 2147483647 w 93"/>
              <a:gd name="T5" fmla="*/ 2147483647 h 225"/>
              <a:gd name="T6" fmla="*/ 2147483647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56" name="Freeform 285"/>
          <p:cNvSpPr>
            <a:spLocks/>
          </p:cNvSpPr>
          <p:nvPr/>
        </p:nvSpPr>
        <p:spPr bwMode="auto">
          <a:xfrm>
            <a:off x="4773269" y="3080062"/>
            <a:ext cx="170303" cy="215559"/>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57" name="Freeform 286"/>
          <p:cNvSpPr>
            <a:spLocks/>
          </p:cNvSpPr>
          <p:nvPr/>
        </p:nvSpPr>
        <p:spPr bwMode="auto">
          <a:xfrm>
            <a:off x="4859019" y="3080062"/>
            <a:ext cx="163158" cy="215559"/>
          </a:xfrm>
          <a:custGeom>
            <a:avLst/>
            <a:gdLst>
              <a:gd name="T0" fmla="*/ 2147483647 w 94"/>
              <a:gd name="T1" fmla="*/ 2147483647 h 110"/>
              <a:gd name="T2" fmla="*/ 0 w 94"/>
              <a:gd name="T3" fmla="*/ 0 h 110"/>
              <a:gd name="T4" fmla="*/ 2147483647 w 94"/>
              <a:gd name="T5" fmla="*/ 2147483647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58" name="Line 287"/>
          <p:cNvSpPr>
            <a:spLocks noChangeShapeType="1"/>
          </p:cNvSpPr>
          <p:nvPr/>
        </p:nvSpPr>
        <p:spPr bwMode="auto">
          <a:xfrm flipH="1" flipV="1">
            <a:off x="5593822" y="3881555"/>
            <a:ext cx="171495" cy="3965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59" name="Line 288"/>
          <p:cNvSpPr>
            <a:spLocks noChangeShapeType="1"/>
          </p:cNvSpPr>
          <p:nvPr/>
        </p:nvSpPr>
        <p:spPr bwMode="auto">
          <a:xfrm flipH="1" flipV="1">
            <a:off x="5765317" y="4278137"/>
            <a:ext cx="161967"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60" name="Line 289"/>
          <p:cNvSpPr>
            <a:spLocks noChangeShapeType="1"/>
          </p:cNvSpPr>
          <p:nvPr/>
        </p:nvSpPr>
        <p:spPr bwMode="auto">
          <a:xfrm flipV="1">
            <a:off x="5678382" y="4278143"/>
            <a:ext cx="8693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61" name="Line 290"/>
          <p:cNvSpPr>
            <a:spLocks noChangeShapeType="1"/>
          </p:cNvSpPr>
          <p:nvPr/>
        </p:nvSpPr>
        <p:spPr bwMode="auto">
          <a:xfrm flipH="1" flipV="1">
            <a:off x="3301276" y="4278137"/>
            <a:ext cx="16434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62" name="Line 291"/>
          <p:cNvSpPr>
            <a:spLocks noChangeShapeType="1"/>
          </p:cNvSpPr>
          <p:nvPr/>
        </p:nvSpPr>
        <p:spPr bwMode="auto">
          <a:xfrm flipV="1">
            <a:off x="3216719" y="4278143"/>
            <a:ext cx="8455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63" name="Line 292"/>
          <p:cNvSpPr>
            <a:spLocks noChangeShapeType="1"/>
          </p:cNvSpPr>
          <p:nvPr/>
        </p:nvSpPr>
        <p:spPr bwMode="auto">
          <a:xfrm flipV="1">
            <a:off x="3465622" y="3881555"/>
            <a:ext cx="84556" cy="4239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64" name="Line 293"/>
          <p:cNvSpPr>
            <a:spLocks noChangeShapeType="1"/>
          </p:cNvSpPr>
          <p:nvPr/>
        </p:nvSpPr>
        <p:spPr bwMode="auto">
          <a:xfrm flipH="1">
            <a:off x="3550178" y="3656474"/>
            <a:ext cx="161967"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65" name="Line 294"/>
          <p:cNvSpPr>
            <a:spLocks noChangeShapeType="1"/>
          </p:cNvSpPr>
          <p:nvPr/>
        </p:nvSpPr>
        <p:spPr bwMode="auto">
          <a:xfrm flipV="1">
            <a:off x="5517602" y="3881561"/>
            <a:ext cx="76220"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66" name="Line 295"/>
          <p:cNvSpPr>
            <a:spLocks noChangeShapeType="1"/>
          </p:cNvSpPr>
          <p:nvPr/>
        </p:nvSpPr>
        <p:spPr bwMode="auto">
          <a:xfrm flipH="1" flipV="1">
            <a:off x="4124208" y="2322626"/>
            <a:ext cx="96466" cy="9289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67" name="Line 296"/>
          <p:cNvSpPr>
            <a:spLocks noChangeShapeType="1"/>
          </p:cNvSpPr>
          <p:nvPr/>
        </p:nvSpPr>
        <p:spPr bwMode="auto">
          <a:xfrm flipV="1">
            <a:off x="4038461" y="2360737"/>
            <a:ext cx="119094" cy="36799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68" name="Freeform 297"/>
          <p:cNvSpPr>
            <a:spLocks/>
          </p:cNvSpPr>
          <p:nvPr/>
        </p:nvSpPr>
        <p:spPr bwMode="auto">
          <a:xfrm>
            <a:off x="3712145" y="3350398"/>
            <a:ext cx="163158" cy="306071"/>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69" name="Freeform 298"/>
          <p:cNvSpPr>
            <a:spLocks/>
          </p:cNvSpPr>
          <p:nvPr/>
        </p:nvSpPr>
        <p:spPr bwMode="auto">
          <a:xfrm>
            <a:off x="3789556" y="3152709"/>
            <a:ext cx="170303" cy="351326"/>
          </a:xfrm>
          <a:custGeom>
            <a:avLst/>
            <a:gdLst>
              <a:gd name="T0" fmla="*/ 2147483647 w 98"/>
              <a:gd name="T1" fmla="*/ 0 h 179"/>
              <a:gd name="T2" fmla="*/ 0 w 98"/>
              <a:gd name="T3" fmla="*/ 2147483647 h 179"/>
              <a:gd name="T4" fmla="*/ 2147483647 w 98"/>
              <a:gd name="T5" fmla="*/ 2147483647 h 179"/>
              <a:gd name="T6" fmla="*/ 2147483647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70" name="Line 299"/>
          <p:cNvSpPr>
            <a:spLocks noChangeShapeType="1"/>
          </p:cNvSpPr>
          <p:nvPr/>
        </p:nvSpPr>
        <p:spPr bwMode="auto">
          <a:xfrm flipH="1">
            <a:off x="3789556" y="3152709"/>
            <a:ext cx="170303"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71" name="Freeform 300"/>
          <p:cNvSpPr>
            <a:spLocks/>
          </p:cNvSpPr>
          <p:nvPr/>
        </p:nvSpPr>
        <p:spPr bwMode="auto">
          <a:xfrm>
            <a:off x="4943572" y="3268224"/>
            <a:ext cx="163158" cy="208413"/>
          </a:xfrm>
          <a:custGeom>
            <a:avLst/>
            <a:gdLst>
              <a:gd name="T0" fmla="*/ 2147483647 w 94"/>
              <a:gd name="T1" fmla="*/ 0 h 106"/>
              <a:gd name="T2" fmla="*/ 2147483647 w 94"/>
              <a:gd name="T3" fmla="*/ 2147483647 h 106"/>
              <a:gd name="T4" fmla="*/ 0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72" name="Freeform 301"/>
          <p:cNvSpPr>
            <a:spLocks/>
          </p:cNvSpPr>
          <p:nvPr/>
        </p:nvSpPr>
        <p:spPr bwMode="auto">
          <a:xfrm>
            <a:off x="5022174" y="3268224"/>
            <a:ext cx="161967" cy="208413"/>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73" name="Line 302"/>
          <p:cNvSpPr>
            <a:spLocks noChangeShapeType="1"/>
          </p:cNvSpPr>
          <p:nvPr/>
        </p:nvSpPr>
        <p:spPr bwMode="auto">
          <a:xfrm flipV="1">
            <a:off x="4943575" y="3268224"/>
            <a:ext cx="78602"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74" name="Line 303"/>
          <p:cNvSpPr>
            <a:spLocks noChangeShapeType="1"/>
          </p:cNvSpPr>
          <p:nvPr/>
        </p:nvSpPr>
        <p:spPr bwMode="auto">
          <a:xfrm flipH="1" flipV="1">
            <a:off x="4349298" y="2340491"/>
            <a:ext cx="142912"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75" name="Line 304"/>
          <p:cNvSpPr>
            <a:spLocks noChangeShapeType="1"/>
          </p:cNvSpPr>
          <p:nvPr/>
        </p:nvSpPr>
        <p:spPr bwMode="auto">
          <a:xfrm flipV="1">
            <a:off x="4200428" y="2422660"/>
            <a:ext cx="20246" cy="3417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76" name="Freeform 305"/>
          <p:cNvSpPr>
            <a:spLocks/>
          </p:cNvSpPr>
          <p:nvPr/>
        </p:nvSpPr>
        <p:spPr bwMode="auto">
          <a:xfrm>
            <a:off x="3379874" y="4305534"/>
            <a:ext cx="170303" cy="70266"/>
          </a:xfrm>
          <a:custGeom>
            <a:avLst/>
            <a:gdLst>
              <a:gd name="T0" fmla="*/ 2147483647 w 98"/>
              <a:gd name="T1" fmla="*/ 0 h 36"/>
              <a:gd name="T2" fmla="*/ 2147483647 w 98"/>
              <a:gd name="T3" fmla="*/ 2147483647 h 36"/>
              <a:gd name="T4" fmla="*/ 0 w 98"/>
              <a:gd name="T5" fmla="*/ 2147483647 h 36"/>
              <a:gd name="T6" fmla="*/ 2147483647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77" name="Freeform 306"/>
          <p:cNvSpPr>
            <a:spLocks/>
          </p:cNvSpPr>
          <p:nvPr/>
        </p:nvSpPr>
        <p:spPr bwMode="auto">
          <a:xfrm>
            <a:off x="3465622" y="3997082"/>
            <a:ext cx="160776" cy="378717"/>
          </a:xfrm>
          <a:custGeom>
            <a:avLst/>
            <a:gdLst>
              <a:gd name="T0" fmla="*/ 2147483647 w 93"/>
              <a:gd name="T1" fmla="*/ 0 h 193"/>
              <a:gd name="T2" fmla="*/ 0 w 93"/>
              <a:gd name="T3" fmla="*/ 2147483647 h 193"/>
              <a:gd name="T4" fmla="*/ 2147483647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78" name="Freeform 307"/>
          <p:cNvSpPr>
            <a:spLocks/>
          </p:cNvSpPr>
          <p:nvPr/>
        </p:nvSpPr>
        <p:spPr bwMode="auto">
          <a:xfrm>
            <a:off x="3959863" y="2728730"/>
            <a:ext cx="164349" cy="423973"/>
          </a:xfrm>
          <a:custGeom>
            <a:avLst/>
            <a:gdLst>
              <a:gd name="T0" fmla="*/ 0 w 94"/>
              <a:gd name="T1" fmla="*/ 2147483647 h 216"/>
              <a:gd name="T2" fmla="*/ 2147483647 w 94"/>
              <a:gd name="T3" fmla="*/ 2147483647 h 216"/>
              <a:gd name="T4" fmla="*/ 2147483647 w 94"/>
              <a:gd name="T5" fmla="*/ 0 h 216"/>
              <a:gd name="T6" fmla="*/ 0 w 94"/>
              <a:gd name="T7" fmla="*/ 2147483647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79" name="Freeform 308"/>
          <p:cNvSpPr>
            <a:spLocks/>
          </p:cNvSpPr>
          <p:nvPr/>
        </p:nvSpPr>
        <p:spPr bwMode="auto">
          <a:xfrm>
            <a:off x="4038461" y="2728730"/>
            <a:ext cx="161967" cy="396582"/>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80" name="Line 309"/>
          <p:cNvSpPr>
            <a:spLocks noChangeShapeType="1"/>
          </p:cNvSpPr>
          <p:nvPr/>
        </p:nvSpPr>
        <p:spPr bwMode="auto">
          <a:xfrm flipH="1">
            <a:off x="5842728" y="4305528"/>
            <a:ext cx="84556" cy="428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81" name="Line 310"/>
          <p:cNvSpPr>
            <a:spLocks noChangeShapeType="1"/>
          </p:cNvSpPr>
          <p:nvPr/>
        </p:nvSpPr>
        <p:spPr bwMode="auto">
          <a:xfrm flipV="1">
            <a:off x="3379874" y="4305528"/>
            <a:ext cx="85747" cy="428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82" name="Freeform 311"/>
          <p:cNvSpPr>
            <a:spLocks/>
          </p:cNvSpPr>
          <p:nvPr/>
        </p:nvSpPr>
        <p:spPr bwMode="auto">
          <a:xfrm>
            <a:off x="5106730" y="3476637"/>
            <a:ext cx="161967" cy="161967"/>
          </a:xfrm>
          <a:custGeom>
            <a:avLst/>
            <a:gdLst>
              <a:gd name="T0" fmla="*/ 2147483647 w 93"/>
              <a:gd name="T1" fmla="*/ 0 h 83"/>
              <a:gd name="T2" fmla="*/ 2147483647 w 93"/>
              <a:gd name="T3" fmla="*/ 2147483647 h 83"/>
              <a:gd name="T4" fmla="*/ 0 w 93"/>
              <a:gd name="T5" fmla="*/ 0 h 83"/>
              <a:gd name="T6" fmla="*/ 2147483647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83" name="Freeform 312"/>
          <p:cNvSpPr>
            <a:spLocks/>
          </p:cNvSpPr>
          <p:nvPr/>
        </p:nvSpPr>
        <p:spPr bwMode="auto">
          <a:xfrm>
            <a:off x="5184144" y="3476637"/>
            <a:ext cx="170304" cy="242951"/>
          </a:xfrm>
          <a:custGeom>
            <a:avLst/>
            <a:gdLst>
              <a:gd name="T0" fmla="*/ 2147483647 w 98"/>
              <a:gd name="T1" fmla="*/ 2147483647 h 124"/>
              <a:gd name="T2" fmla="*/ 0 w 98"/>
              <a:gd name="T3" fmla="*/ 0 h 124"/>
              <a:gd name="T4" fmla="*/ 2147483647 w 98"/>
              <a:gd name="T5" fmla="*/ 2147483647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84" name="Line 313"/>
          <p:cNvSpPr>
            <a:spLocks noChangeShapeType="1"/>
          </p:cNvSpPr>
          <p:nvPr/>
        </p:nvSpPr>
        <p:spPr bwMode="auto">
          <a:xfrm flipV="1">
            <a:off x="3959863" y="2728730"/>
            <a:ext cx="78602" cy="42397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85" name="Line 314"/>
          <p:cNvSpPr>
            <a:spLocks noChangeShapeType="1"/>
          </p:cNvSpPr>
          <p:nvPr/>
        </p:nvSpPr>
        <p:spPr bwMode="auto">
          <a:xfrm flipH="1" flipV="1">
            <a:off x="4038461" y="2728736"/>
            <a:ext cx="161967"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86" name="Line 315"/>
          <p:cNvSpPr>
            <a:spLocks noChangeShapeType="1"/>
          </p:cNvSpPr>
          <p:nvPr/>
        </p:nvSpPr>
        <p:spPr bwMode="auto">
          <a:xfrm>
            <a:off x="5106734" y="3476638"/>
            <a:ext cx="77410"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87" name="Freeform 316"/>
          <p:cNvSpPr>
            <a:spLocks/>
          </p:cNvSpPr>
          <p:nvPr/>
        </p:nvSpPr>
        <p:spPr bwMode="auto">
          <a:xfrm>
            <a:off x="5268701" y="3638610"/>
            <a:ext cx="163158" cy="260815"/>
          </a:xfrm>
          <a:custGeom>
            <a:avLst/>
            <a:gdLst>
              <a:gd name="T0" fmla="*/ 2147483647 w 94"/>
              <a:gd name="T1" fmla="*/ 2147483647 h 133"/>
              <a:gd name="T2" fmla="*/ 2147483647 w 94"/>
              <a:gd name="T3" fmla="*/ 2147483647 h 133"/>
              <a:gd name="T4" fmla="*/ 0 w 94"/>
              <a:gd name="T5" fmla="*/ 0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88" name="Freeform 317"/>
          <p:cNvSpPr>
            <a:spLocks/>
          </p:cNvSpPr>
          <p:nvPr/>
        </p:nvSpPr>
        <p:spPr bwMode="auto">
          <a:xfrm>
            <a:off x="5354448" y="3719589"/>
            <a:ext cx="163158" cy="179832"/>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89" name="Line 318"/>
          <p:cNvSpPr>
            <a:spLocks noChangeShapeType="1"/>
          </p:cNvSpPr>
          <p:nvPr/>
        </p:nvSpPr>
        <p:spPr bwMode="auto">
          <a:xfrm>
            <a:off x="5268700" y="3638604"/>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90" name="Freeform 319"/>
          <p:cNvSpPr>
            <a:spLocks/>
          </p:cNvSpPr>
          <p:nvPr/>
        </p:nvSpPr>
        <p:spPr bwMode="auto">
          <a:xfrm>
            <a:off x="3626398" y="3656473"/>
            <a:ext cx="163158" cy="340607"/>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91" name="Freeform 320"/>
          <p:cNvSpPr>
            <a:spLocks/>
          </p:cNvSpPr>
          <p:nvPr/>
        </p:nvSpPr>
        <p:spPr bwMode="auto">
          <a:xfrm>
            <a:off x="3712145" y="3504033"/>
            <a:ext cx="163158" cy="377526"/>
          </a:xfrm>
          <a:custGeom>
            <a:avLst/>
            <a:gdLst>
              <a:gd name="T0" fmla="*/ 2147483647 w 94"/>
              <a:gd name="T1" fmla="*/ 0 h 193"/>
              <a:gd name="T2" fmla="*/ 0 w 94"/>
              <a:gd name="T3" fmla="*/ 2147483647 h 193"/>
              <a:gd name="T4" fmla="*/ 2147483647 w 94"/>
              <a:gd name="T5" fmla="*/ 2147483647 h 193"/>
              <a:gd name="T6" fmla="*/ 2147483647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92" name="Line 321"/>
          <p:cNvSpPr>
            <a:spLocks noChangeShapeType="1"/>
          </p:cNvSpPr>
          <p:nvPr/>
        </p:nvSpPr>
        <p:spPr bwMode="auto">
          <a:xfrm flipH="1" flipV="1">
            <a:off x="4655368" y="3040755"/>
            <a:ext cx="117903" cy="666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93" name="Line 322"/>
          <p:cNvSpPr>
            <a:spLocks noChangeShapeType="1"/>
          </p:cNvSpPr>
          <p:nvPr/>
        </p:nvSpPr>
        <p:spPr bwMode="auto">
          <a:xfrm flipV="1">
            <a:off x="4533891" y="3049098"/>
            <a:ext cx="117903" cy="404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94" name="Line 323"/>
          <p:cNvSpPr>
            <a:spLocks noChangeShapeType="1"/>
          </p:cNvSpPr>
          <p:nvPr/>
        </p:nvSpPr>
        <p:spPr bwMode="auto">
          <a:xfrm flipH="1">
            <a:off x="3712145" y="3504029"/>
            <a:ext cx="163158"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995" name="Freeform 324"/>
          <p:cNvSpPr>
            <a:spLocks/>
          </p:cNvSpPr>
          <p:nvPr/>
        </p:nvSpPr>
        <p:spPr bwMode="auto">
          <a:xfrm>
            <a:off x="3216716" y="4323393"/>
            <a:ext cx="163158"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96" name="Freeform 325"/>
          <p:cNvSpPr>
            <a:spLocks/>
          </p:cNvSpPr>
          <p:nvPr/>
        </p:nvSpPr>
        <p:spPr bwMode="auto">
          <a:xfrm>
            <a:off x="5517603" y="3899420"/>
            <a:ext cx="160777" cy="423973"/>
          </a:xfrm>
          <a:custGeom>
            <a:avLst/>
            <a:gdLst>
              <a:gd name="T0" fmla="*/ 2147483647 w 93"/>
              <a:gd name="T1" fmla="*/ 2147483647 h 216"/>
              <a:gd name="T2" fmla="*/ 0 w 93"/>
              <a:gd name="T3" fmla="*/ 0 h 216"/>
              <a:gd name="T4" fmla="*/ 2147483647 w 93"/>
              <a:gd name="T5" fmla="*/ 2147483647 h 216"/>
              <a:gd name="T6" fmla="*/ 2147483647 w 93"/>
              <a:gd name="T7" fmla="*/ 2147483647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97" name="Freeform 326"/>
          <p:cNvSpPr>
            <a:spLocks/>
          </p:cNvSpPr>
          <p:nvPr/>
        </p:nvSpPr>
        <p:spPr bwMode="auto">
          <a:xfrm>
            <a:off x="5678383" y="4323393"/>
            <a:ext cx="164349"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98" name="Freeform 327"/>
          <p:cNvSpPr>
            <a:spLocks/>
          </p:cNvSpPr>
          <p:nvPr/>
        </p:nvSpPr>
        <p:spPr bwMode="auto">
          <a:xfrm>
            <a:off x="5593822" y="4069723"/>
            <a:ext cx="171495" cy="323934"/>
          </a:xfrm>
          <a:custGeom>
            <a:avLst/>
            <a:gdLst>
              <a:gd name="T0" fmla="*/ 2147483647 w 99"/>
              <a:gd name="T1" fmla="*/ 2147483647 h 165"/>
              <a:gd name="T2" fmla="*/ 2147483647 w 99"/>
              <a:gd name="T3" fmla="*/ 2147483647 h 165"/>
              <a:gd name="T4" fmla="*/ 0 w 99"/>
              <a:gd name="T5" fmla="*/ 0 h 165"/>
              <a:gd name="T6" fmla="*/ 2147483647 w 99"/>
              <a:gd name="T7" fmla="*/ 2147483647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99" name="Line 328"/>
          <p:cNvSpPr>
            <a:spLocks noChangeShapeType="1"/>
          </p:cNvSpPr>
          <p:nvPr/>
        </p:nvSpPr>
        <p:spPr bwMode="auto">
          <a:xfrm>
            <a:off x="5678380" y="4323398"/>
            <a:ext cx="2382"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00" name="Freeform 329"/>
          <p:cNvSpPr>
            <a:spLocks/>
          </p:cNvSpPr>
          <p:nvPr/>
        </p:nvSpPr>
        <p:spPr bwMode="auto">
          <a:xfrm>
            <a:off x="3875307" y="3152709"/>
            <a:ext cx="163158" cy="351326"/>
          </a:xfrm>
          <a:custGeom>
            <a:avLst/>
            <a:gdLst>
              <a:gd name="T0" fmla="*/ 0 w 94"/>
              <a:gd name="T1" fmla="*/ 2147483647 h 179"/>
              <a:gd name="T2" fmla="*/ 2147483647 w 94"/>
              <a:gd name="T3" fmla="*/ 2147483647 h 179"/>
              <a:gd name="T4" fmla="*/ 2147483647 w 94"/>
              <a:gd name="T5" fmla="*/ 0 h 179"/>
              <a:gd name="T6" fmla="*/ 0 w 94"/>
              <a:gd name="T7" fmla="*/ 2147483647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01" name="Freeform 330"/>
          <p:cNvSpPr>
            <a:spLocks/>
          </p:cNvSpPr>
          <p:nvPr/>
        </p:nvSpPr>
        <p:spPr bwMode="auto">
          <a:xfrm>
            <a:off x="3959863" y="3125318"/>
            <a:ext cx="164349" cy="340607"/>
          </a:xfrm>
          <a:custGeom>
            <a:avLst/>
            <a:gdLst>
              <a:gd name="T0" fmla="*/ 2147483647 w 94"/>
              <a:gd name="T1" fmla="*/ 0 h 174"/>
              <a:gd name="T2" fmla="*/ 0 w 94"/>
              <a:gd name="T3" fmla="*/ 2147483647 h 174"/>
              <a:gd name="T4" fmla="*/ 2147483647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02" name="Freeform 331"/>
          <p:cNvSpPr>
            <a:spLocks/>
          </p:cNvSpPr>
          <p:nvPr/>
        </p:nvSpPr>
        <p:spPr bwMode="auto">
          <a:xfrm>
            <a:off x="4124209" y="2764458"/>
            <a:ext cx="160777" cy="495429"/>
          </a:xfrm>
          <a:custGeom>
            <a:avLst/>
            <a:gdLst>
              <a:gd name="T0" fmla="*/ 0 w 93"/>
              <a:gd name="T1" fmla="*/ 2147483647 h 253"/>
              <a:gd name="T2" fmla="*/ 2147483647 w 93"/>
              <a:gd name="T3" fmla="*/ 2147483647 h 253"/>
              <a:gd name="T4" fmla="*/ 2147483647 w 93"/>
              <a:gd name="T5" fmla="*/ 0 h 253"/>
              <a:gd name="T6" fmla="*/ 0 w 93"/>
              <a:gd name="T7" fmla="*/ 2147483647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03" name="Line 332"/>
          <p:cNvSpPr>
            <a:spLocks noChangeShapeType="1"/>
          </p:cNvSpPr>
          <p:nvPr/>
        </p:nvSpPr>
        <p:spPr bwMode="auto">
          <a:xfrm>
            <a:off x="5517603" y="3907756"/>
            <a:ext cx="160777" cy="415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04" name="Freeform 333"/>
          <p:cNvSpPr>
            <a:spLocks/>
          </p:cNvSpPr>
          <p:nvPr/>
        </p:nvSpPr>
        <p:spPr bwMode="auto">
          <a:xfrm>
            <a:off x="5431855" y="3899420"/>
            <a:ext cx="161967" cy="170303"/>
          </a:xfrm>
          <a:custGeom>
            <a:avLst/>
            <a:gdLst>
              <a:gd name="T0" fmla="*/ 2147483647 w 93"/>
              <a:gd name="T1" fmla="*/ 0 h 87"/>
              <a:gd name="T2" fmla="*/ 2147483647 w 93"/>
              <a:gd name="T3" fmla="*/ 2147483647 h 87"/>
              <a:gd name="T4" fmla="*/ 0 w 93"/>
              <a:gd name="T5" fmla="*/ 0 h 87"/>
              <a:gd name="T6" fmla="*/ 2147483647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05" name="Line 334"/>
          <p:cNvSpPr>
            <a:spLocks noChangeShapeType="1"/>
          </p:cNvSpPr>
          <p:nvPr/>
        </p:nvSpPr>
        <p:spPr bwMode="auto">
          <a:xfrm flipH="1" flipV="1">
            <a:off x="3216716" y="4323398"/>
            <a:ext cx="163158"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06" name="Line 335"/>
          <p:cNvSpPr>
            <a:spLocks noChangeShapeType="1"/>
          </p:cNvSpPr>
          <p:nvPr/>
        </p:nvSpPr>
        <p:spPr bwMode="auto">
          <a:xfrm>
            <a:off x="5517603" y="3899420"/>
            <a:ext cx="1191" cy="83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07" name="Line 336"/>
          <p:cNvSpPr>
            <a:spLocks noChangeShapeType="1"/>
          </p:cNvSpPr>
          <p:nvPr/>
        </p:nvSpPr>
        <p:spPr bwMode="auto">
          <a:xfrm>
            <a:off x="5678380" y="4323398"/>
            <a:ext cx="2382" cy="71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08" name="Line 337"/>
          <p:cNvSpPr>
            <a:spLocks noChangeShapeType="1"/>
          </p:cNvSpPr>
          <p:nvPr/>
        </p:nvSpPr>
        <p:spPr bwMode="auto">
          <a:xfrm>
            <a:off x="5602159" y="4080442"/>
            <a:ext cx="76220"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09" name="Freeform 338"/>
          <p:cNvSpPr>
            <a:spLocks/>
          </p:cNvSpPr>
          <p:nvPr/>
        </p:nvSpPr>
        <p:spPr bwMode="auto">
          <a:xfrm>
            <a:off x="4695857" y="3107453"/>
            <a:ext cx="163158" cy="260815"/>
          </a:xfrm>
          <a:custGeom>
            <a:avLst/>
            <a:gdLst>
              <a:gd name="T0" fmla="*/ 2147483647 w 94"/>
              <a:gd name="T1" fmla="*/ 0 h 133"/>
              <a:gd name="T2" fmla="*/ 2147483647 w 94"/>
              <a:gd name="T3" fmla="*/ 2147483647 h 133"/>
              <a:gd name="T4" fmla="*/ 0 w 94"/>
              <a:gd name="T5" fmla="*/ 2147483647 h 133"/>
              <a:gd name="T6" fmla="*/ 2147483647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10" name="Freeform 339"/>
          <p:cNvSpPr>
            <a:spLocks/>
          </p:cNvSpPr>
          <p:nvPr/>
        </p:nvSpPr>
        <p:spPr bwMode="auto">
          <a:xfrm>
            <a:off x="4773269" y="3107453"/>
            <a:ext cx="170303" cy="260815"/>
          </a:xfrm>
          <a:custGeom>
            <a:avLst/>
            <a:gdLst>
              <a:gd name="T0" fmla="*/ 2147483647 w 98"/>
              <a:gd name="T1" fmla="*/ 2147483647 h 133"/>
              <a:gd name="T2" fmla="*/ 0 w 98"/>
              <a:gd name="T3" fmla="*/ 0 h 133"/>
              <a:gd name="T4" fmla="*/ 2147483647 w 98"/>
              <a:gd name="T5" fmla="*/ 2147483647 h 133"/>
              <a:gd name="T6" fmla="*/ 2147483647 w 98"/>
              <a:gd name="T7" fmla="*/ 2147483647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11" name="Line 340"/>
          <p:cNvSpPr>
            <a:spLocks noChangeShapeType="1"/>
          </p:cNvSpPr>
          <p:nvPr/>
        </p:nvSpPr>
        <p:spPr bwMode="auto">
          <a:xfrm flipH="1">
            <a:off x="3959863" y="3125312"/>
            <a:ext cx="16434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12" name="Line 341"/>
          <p:cNvSpPr>
            <a:spLocks noChangeShapeType="1"/>
          </p:cNvSpPr>
          <p:nvPr/>
        </p:nvSpPr>
        <p:spPr bwMode="auto">
          <a:xfrm flipV="1">
            <a:off x="3875303" y="3152709"/>
            <a:ext cx="84556" cy="35132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13" name="Line 342"/>
          <p:cNvSpPr>
            <a:spLocks noChangeShapeType="1"/>
          </p:cNvSpPr>
          <p:nvPr/>
        </p:nvSpPr>
        <p:spPr bwMode="auto">
          <a:xfrm flipH="1" flipV="1">
            <a:off x="4181377" y="2877598"/>
            <a:ext cx="164349"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14" name="Line 343"/>
          <p:cNvSpPr>
            <a:spLocks noChangeShapeType="1"/>
          </p:cNvSpPr>
          <p:nvPr/>
        </p:nvSpPr>
        <p:spPr bwMode="auto">
          <a:xfrm flipV="1">
            <a:off x="4124208" y="2764464"/>
            <a:ext cx="76220" cy="36085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15" name="Line 344"/>
          <p:cNvSpPr>
            <a:spLocks noChangeShapeType="1"/>
          </p:cNvSpPr>
          <p:nvPr/>
        </p:nvSpPr>
        <p:spPr bwMode="auto">
          <a:xfrm>
            <a:off x="5431858" y="3899423"/>
            <a:ext cx="8574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16" name="Line 345"/>
          <p:cNvSpPr>
            <a:spLocks noChangeShapeType="1"/>
          </p:cNvSpPr>
          <p:nvPr/>
        </p:nvSpPr>
        <p:spPr bwMode="auto">
          <a:xfrm flipH="1" flipV="1">
            <a:off x="4773269" y="3107453"/>
            <a:ext cx="170303"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17" name="Freeform 346"/>
          <p:cNvSpPr>
            <a:spLocks/>
          </p:cNvSpPr>
          <p:nvPr/>
        </p:nvSpPr>
        <p:spPr bwMode="auto">
          <a:xfrm>
            <a:off x="4859019" y="3295615"/>
            <a:ext cx="163158"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18" name="Freeform 347"/>
          <p:cNvSpPr>
            <a:spLocks/>
          </p:cNvSpPr>
          <p:nvPr/>
        </p:nvSpPr>
        <p:spPr bwMode="auto">
          <a:xfrm>
            <a:off x="4943572" y="3295615"/>
            <a:ext cx="163158" cy="233423"/>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19" name="Line 348"/>
          <p:cNvSpPr>
            <a:spLocks noChangeShapeType="1"/>
          </p:cNvSpPr>
          <p:nvPr/>
        </p:nvSpPr>
        <p:spPr bwMode="auto">
          <a:xfrm flipH="1" flipV="1">
            <a:off x="4337388" y="2991927"/>
            <a:ext cx="207223"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20" name="Line 349"/>
          <p:cNvSpPr>
            <a:spLocks noChangeShapeType="1"/>
          </p:cNvSpPr>
          <p:nvPr/>
        </p:nvSpPr>
        <p:spPr bwMode="auto">
          <a:xfrm flipV="1">
            <a:off x="4284985" y="2991933"/>
            <a:ext cx="57165" cy="2679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21" name="Line 350"/>
          <p:cNvSpPr>
            <a:spLocks noChangeShapeType="1"/>
          </p:cNvSpPr>
          <p:nvPr/>
        </p:nvSpPr>
        <p:spPr bwMode="auto">
          <a:xfrm flipH="1" flipV="1">
            <a:off x="4943572" y="3295615"/>
            <a:ext cx="163158" cy="1810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22" name="Line 351"/>
          <p:cNvSpPr>
            <a:spLocks noChangeShapeType="1"/>
          </p:cNvSpPr>
          <p:nvPr/>
        </p:nvSpPr>
        <p:spPr bwMode="auto">
          <a:xfrm flipV="1">
            <a:off x="4859016" y="3295615"/>
            <a:ext cx="84556"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23" name="Freeform 352"/>
          <p:cNvSpPr>
            <a:spLocks/>
          </p:cNvSpPr>
          <p:nvPr/>
        </p:nvSpPr>
        <p:spPr bwMode="auto">
          <a:xfrm>
            <a:off x="3550178" y="3997082"/>
            <a:ext cx="161967" cy="396581"/>
          </a:xfrm>
          <a:custGeom>
            <a:avLst/>
            <a:gdLst>
              <a:gd name="T0" fmla="*/ 2147483647 w 93"/>
              <a:gd name="T1" fmla="*/ 0 h 202"/>
              <a:gd name="T2" fmla="*/ 2147483647 w 93"/>
              <a:gd name="T3" fmla="*/ 2147483647 h 202"/>
              <a:gd name="T4" fmla="*/ 0 w 93"/>
              <a:gd name="T5" fmla="*/ 2147483647 h 202"/>
              <a:gd name="T6" fmla="*/ 2147483647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24" name="Freeform 353"/>
          <p:cNvSpPr>
            <a:spLocks/>
          </p:cNvSpPr>
          <p:nvPr/>
        </p:nvSpPr>
        <p:spPr bwMode="auto">
          <a:xfrm>
            <a:off x="3626398" y="3881561"/>
            <a:ext cx="163158" cy="512102"/>
          </a:xfrm>
          <a:custGeom>
            <a:avLst/>
            <a:gdLst>
              <a:gd name="T0" fmla="*/ 2147483647 w 94"/>
              <a:gd name="T1" fmla="*/ 0 h 261"/>
              <a:gd name="T2" fmla="*/ 0 w 94"/>
              <a:gd name="T3" fmla="*/ 2147483647 h 261"/>
              <a:gd name="T4" fmla="*/ 2147483647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25" name="Freeform 354"/>
          <p:cNvSpPr>
            <a:spLocks/>
          </p:cNvSpPr>
          <p:nvPr/>
        </p:nvSpPr>
        <p:spPr bwMode="auto">
          <a:xfrm>
            <a:off x="5765317" y="4348402"/>
            <a:ext cx="161967"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26" name="Freeform 355"/>
          <p:cNvSpPr>
            <a:spLocks/>
          </p:cNvSpPr>
          <p:nvPr/>
        </p:nvSpPr>
        <p:spPr bwMode="auto">
          <a:xfrm>
            <a:off x="3301276" y="4348402"/>
            <a:ext cx="16434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27" name="Freeform 356"/>
          <p:cNvSpPr>
            <a:spLocks/>
          </p:cNvSpPr>
          <p:nvPr/>
        </p:nvSpPr>
        <p:spPr bwMode="auto">
          <a:xfrm>
            <a:off x="3379874" y="4348402"/>
            <a:ext cx="170303" cy="7264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28" name="Line 357"/>
          <p:cNvSpPr>
            <a:spLocks noChangeShapeType="1"/>
          </p:cNvSpPr>
          <p:nvPr/>
        </p:nvSpPr>
        <p:spPr bwMode="auto">
          <a:xfrm flipH="1">
            <a:off x="5765317" y="4348407"/>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29" name="Line 358"/>
          <p:cNvSpPr>
            <a:spLocks noChangeShapeType="1"/>
          </p:cNvSpPr>
          <p:nvPr/>
        </p:nvSpPr>
        <p:spPr bwMode="auto">
          <a:xfrm flipH="1" flipV="1">
            <a:off x="3379874" y="4348407"/>
            <a:ext cx="170303"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30" name="Line 359"/>
          <p:cNvSpPr>
            <a:spLocks noChangeShapeType="1"/>
          </p:cNvSpPr>
          <p:nvPr/>
        </p:nvSpPr>
        <p:spPr bwMode="auto">
          <a:xfrm flipV="1">
            <a:off x="3301276" y="4348407"/>
            <a:ext cx="78602"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31" name="Freeform 360"/>
          <p:cNvSpPr>
            <a:spLocks/>
          </p:cNvSpPr>
          <p:nvPr/>
        </p:nvSpPr>
        <p:spPr bwMode="auto">
          <a:xfrm>
            <a:off x="4448143" y="3132458"/>
            <a:ext cx="161967" cy="298924"/>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32" name="Freeform 361"/>
          <p:cNvSpPr>
            <a:spLocks/>
          </p:cNvSpPr>
          <p:nvPr/>
        </p:nvSpPr>
        <p:spPr bwMode="auto">
          <a:xfrm>
            <a:off x="4533890" y="3132458"/>
            <a:ext cx="161967" cy="298924"/>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33" name="Freeform 362"/>
          <p:cNvSpPr>
            <a:spLocks/>
          </p:cNvSpPr>
          <p:nvPr/>
        </p:nvSpPr>
        <p:spPr bwMode="auto">
          <a:xfrm>
            <a:off x="4038461" y="3125312"/>
            <a:ext cx="161967" cy="413254"/>
          </a:xfrm>
          <a:custGeom>
            <a:avLst/>
            <a:gdLst>
              <a:gd name="T0" fmla="*/ 0 w 93"/>
              <a:gd name="T1" fmla="*/ 2147483647 h 211"/>
              <a:gd name="T2" fmla="*/ 2147483647 w 93"/>
              <a:gd name="T3" fmla="*/ 2147483647 h 211"/>
              <a:gd name="T4" fmla="*/ 2147483647 w 93"/>
              <a:gd name="T5" fmla="*/ 0 h 211"/>
              <a:gd name="T6" fmla="*/ 0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34" name="Freeform 363"/>
          <p:cNvSpPr>
            <a:spLocks/>
          </p:cNvSpPr>
          <p:nvPr/>
        </p:nvSpPr>
        <p:spPr bwMode="auto">
          <a:xfrm>
            <a:off x="4124209" y="3125312"/>
            <a:ext cx="160777" cy="413254"/>
          </a:xfrm>
          <a:custGeom>
            <a:avLst/>
            <a:gdLst>
              <a:gd name="T0" fmla="*/ 2147483647 w 93"/>
              <a:gd name="T1" fmla="*/ 2147483647 h 211"/>
              <a:gd name="T2" fmla="*/ 0 w 93"/>
              <a:gd name="T3" fmla="*/ 0 h 211"/>
              <a:gd name="T4" fmla="*/ 2147483647 w 93"/>
              <a:gd name="T5" fmla="*/ 2147483647 h 211"/>
              <a:gd name="T6" fmla="*/ 2147483647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35" name="Freeform 364"/>
          <p:cNvSpPr>
            <a:spLocks/>
          </p:cNvSpPr>
          <p:nvPr/>
        </p:nvSpPr>
        <p:spPr bwMode="auto">
          <a:xfrm>
            <a:off x="3789556" y="3504033"/>
            <a:ext cx="170303" cy="377526"/>
          </a:xfrm>
          <a:custGeom>
            <a:avLst/>
            <a:gdLst>
              <a:gd name="T0" fmla="*/ 2147483647 w 98"/>
              <a:gd name="T1" fmla="*/ 0 h 193"/>
              <a:gd name="T2" fmla="*/ 2147483647 w 98"/>
              <a:gd name="T3" fmla="*/ 2147483647 h 193"/>
              <a:gd name="T4" fmla="*/ 0 w 98"/>
              <a:gd name="T5" fmla="*/ 2147483647 h 193"/>
              <a:gd name="T6" fmla="*/ 2147483647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36" name="Freeform 365"/>
          <p:cNvSpPr>
            <a:spLocks/>
          </p:cNvSpPr>
          <p:nvPr/>
        </p:nvSpPr>
        <p:spPr bwMode="auto">
          <a:xfrm>
            <a:off x="3875307" y="3465921"/>
            <a:ext cx="163158" cy="326316"/>
          </a:xfrm>
          <a:custGeom>
            <a:avLst/>
            <a:gdLst>
              <a:gd name="T0" fmla="*/ 2147483647 w 94"/>
              <a:gd name="T1" fmla="*/ 0 h 166"/>
              <a:gd name="T2" fmla="*/ 0 w 94"/>
              <a:gd name="T3" fmla="*/ 2147483647 h 166"/>
              <a:gd name="T4" fmla="*/ 2147483647 w 94"/>
              <a:gd name="T5" fmla="*/ 2147483647 h 166"/>
              <a:gd name="T6" fmla="*/ 2147483647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37" name="Freeform 366"/>
          <p:cNvSpPr>
            <a:spLocks/>
          </p:cNvSpPr>
          <p:nvPr/>
        </p:nvSpPr>
        <p:spPr bwMode="auto">
          <a:xfrm>
            <a:off x="5022174" y="3476642"/>
            <a:ext cx="161967" cy="19769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38" name="Freeform 367"/>
          <p:cNvSpPr>
            <a:spLocks/>
          </p:cNvSpPr>
          <p:nvPr/>
        </p:nvSpPr>
        <p:spPr bwMode="auto">
          <a:xfrm>
            <a:off x="5106730" y="3476642"/>
            <a:ext cx="161967" cy="197695"/>
          </a:xfrm>
          <a:custGeom>
            <a:avLst/>
            <a:gdLst>
              <a:gd name="T0" fmla="*/ 2147483647 w 93"/>
              <a:gd name="T1" fmla="*/ 2147483647 h 101"/>
              <a:gd name="T2" fmla="*/ 0 w 93"/>
              <a:gd name="T3" fmla="*/ 0 h 101"/>
              <a:gd name="T4" fmla="*/ 2147483647 w 93"/>
              <a:gd name="T5" fmla="*/ 2147483647 h 101"/>
              <a:gd name="T6" fmla="*/ 2147483647 w 93"/>
              <a:gd name="T7" fmla="*/ 2147483647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39" name="Line 368"/>
          <p:cNvSpPr>
            <a:spLocks noChangeShapeType="1"/>
          </p:cNvSpPr>
          <p:nvPr/>
        </p:nvSpPr>
        <p:spPr bwMode="auto">
          <a:xfrm flipH="1" flipV="1">
            <a:off x="4541039" y="3093156"/>
            <a:ext cx="154822" cy="1476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40" name="Line 369"/>
          <p:cNvSpPr>
            <a:spLocks noChangeShapeType="1"/>
          </p:cNvSpPr>
          <p:nvPr/>
        </p:nvSpPr>
        <p:spPr bwMode="auto">
          <a:xfrm flipV="1">
            <a:off x="4448143" y="3101493"/>
            <a:ext cx="100039" cy="2572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41" name="Line 370"/>
          <p:cNvSpPr>
            <a:spLocks noChangeShapeType="1"/>
          </p:cNvSpPr>
          <p:nvPr/>
        </p:nvSpPr>
        <p:spPr bwMode="auto">
          <a:xfrm flipH="1" flipV="1">
            <a:off x="4124209" y="3125318"/>
            <a:ext cx="160777" cy="134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42" name="Line 371"/>
          <p:cNvSpPr>
            <a:spLocks noChangeShapeType="1"/>
          </p:cNvSpPr>
          <p:nvPr/>
        </p:nvSpPr>
        <p:spPr bwMode="auto">
          <a:xfrm flipV="1">
            <a:off x="4038461" y="3125318"/>
            <a:ext cx="85747" cy="3406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43" name="Line 372"/>
          <p:cNvSpPr>
            <a:spLocks noChangeShapeType="1"/>
          </p:cNvSpPr>
          <p:nvPr/>
        </p:nvSpPr>
        <p:spPr bwMode="auto">
          <a:xfrm flipV="1">
            <a:off x="3789556" y="3504033"/>
            <a:ext cx="85747" cy="37752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44" name="Line 373"/>
          <p:cNvSpPr>
            <a:spLocks noChangeShapeType="1"/>
          </p:cNvSpPr>
          <p:nvPr/>
        </p:nvSpPr>
        <p:spPr bwMode="auto">
          <a:xfrm flipH="1">
            <a:off x="3875307" y="3465919"/>
            <a:ext cx="163158" cy="381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45" name="Line 374"/>
          <p:cNvSpPr>
            <a:spLocks noChangeShapeType="1"/>
          </p:cNvSpPr>
          <p:nvPr/>
        </p:nvSpPr>
        <p:spPr bwMode="auto">
          <a:xfrm flipH="1" flipV="1">
            <a:off x="5106730" y="3476637"/>
            <a:ext cx="161967" cy="1619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46" name="Line 375"/>
          <p:cNvSpPr>
            <a:spLocks noChangeShapeType="1"/>
          </p:cNvSpPr>
          <p:nvPr/>
        </p:nvSpPr>
        <p:spPr bwMode="auto">
          <a:xfrm flipV="1">
            <a:off x="5022177" y="3476637"/>
            <a:ext cx="84557"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47" name="Freeform 376"/>
          <p:cNvSpPr>
            <a:spLocks/>
          </p:cNvSpPr>
          <p:nvPr/>
        </p:nvSpPr>
        <p:spPr bwMode="auto">
          <a:xfrm>
            <a:off x="4200432" y="3259887"/>
            <a:ext cx="170304" cy="323934"/>
          </a:xfrm>
          <a:custGeom>
            <a:avLst/>
            <a:gdLst>
              <a:gd name="T0" fmla="*/ 2147483647 w 98"/>
              <a:gd name="T1" fmla="*/ 0 h 165"/>
              <a:gd name="T2" fmla="*/ 2147483647 w 98"/>
              <a:gd name="T3" fmla="*/ 2147483647 h 165"/>
              <a:gd name="T4" fmla="*/ 0 w 98"/>
              <a:gd name="T5" fmla="*/ 2147483647 h 165"/>
              <a:gd name="T6" fmla="*/ 2147483647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48" name="Freeform 377"/>
          <p:cNvSpPr>
            <a:spLocks/>
          </p:cNvSpPr>
          <p:nvPr/>
        </p:nvSpPr>
        <p:spPr bwMode="auto">
          <a:xfrm>
            <a:off x="4284988" y="3259887"/>
            <a:ext cx="163158" cy="323934"/>
          </a:xfrm>
          <a:custGeom>
            <a:avLst/>
            <a:gdLst>
              <a:gd name="T0" fmla="*/ 2147483647 w 94"/>
              <a:gd name="T1" fmla="*/ 2147483647 h 165"/>
              <a:gd name="T2" fmla="*/ 0 w 94"/>
              <a:gd name="T3" fmla="*/ 0 h 165"/>
              <a:gd name="T4" fmla="*/ 2147483647 w 94"/>
              <a:gd name="T5" fmla="*/ 2147483647 h 165"/>
              <a:gd name="T6" fmla="*/ 2147483647 w 94"/>
              <a:gd name="T7" fmla="*/ 2147483647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49" name="Freeform 378"/>
          <p:cNvSpPr>
            <a:spLocks/>
          </p:cNvSpPr>
          <p:nvPr/>
        </p:nvSpPr>
        <p:spPr bwMode="auto">
          <a:xfrm>
            <a:off x="5184144" y="3638604"/>
            <a:ext cx="170304" cy="215560"/>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50" name="Freeform 379"/>
          <p:cNvSpPr>
            <a:spLocks/>
          </p:cNvSpPr>
          <p:nvPr/>
        </p:nvSpPr>
        <p:spPr bwMode="auto">
          <a:xfrm>
            <a:off x="5268701" y="3638610"/>
            <a:ext cx="163158" cy="260815"/>
          </a:xfrm>
          <a:custGeom>
            <a:avLst/>
            <a:gdLst>
              <a:gd name="T0" fmla="*/ 2147483647 w 94"/>
              <a:gd name="T1" fmla="*/ 2147483647 h 133"/>
              <a:gd name="T2" fmla="*/ 0 w 94"/>
              <a:gd name="T3" fmla="*/ 0 h 133"/>
              <a:gd name="T4" fmla="*/ 2147483647 w 94"/>
              <a:gd name="T5" fmla="*/ 2147483647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51" name="Freeform 380"/>
          <p:cNvSpPr>
            <a:spLocks/>
          </p:cNvSpPr>
          <p:nvPr/>
        </p:nvSpPr>
        <p:spPr bwMode="auto">
          <a:xfrm>
            <a:off x="4610110" y="3240832"/>
            <a:ext cx="163158" cy="225087"/>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52" name="Freeform 381"/>
          <p:cNvSpPr>
            <a:spLocks/>
          </p:cNvSpPr>
          <p:nvPr/>
        </p:nvSpPr>
        <p:spPr bwMode="auto">
          <a:xfrm>
            <a:off x="4695857" y="3240832"/>
            <a:ext cx="163158" cy="22508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53" name="Freeform 382"/>
          <p:cNvSpPr>
            <a:spLocks/>
          </p:cNvSpPr>
          <p:nvPr/>
        </p:nvSpPr>
        <p:spPr bwMode="auto">
          <a:xfrm>
            <a:off x="3465622" y="4375799"/>
            <a:ext cx="160776"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54" name="Freeform 383"/>
          <p:cNvSpPr>
            <a:spLocks/>
          </p:cNvSpPr>
          <p:nvPr/>
        </p:nvSpPr>
        <p:spPr bwMode="auto">
          <a:xfrm>
            <a:off x="3550178" y="4375799"/>
            <a:ext cx="16196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55" name="Line 384"/>
          <p:cNvSpPr>
            <a:spLocks noChangeShapeType="1"/>
          </p:cNvSpPr>
          <p:nvPr/>
        </p:nvSpPr>
        <p:spPr bwMode="auto">
          <a:xfrm flipH="1" flipV="1">
            <a:off x="4284988" y="3259893"/>
            <a:ext cx="163158"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56" name="Line 385"/>
          <p:cNvSpPr>
            <a:spLocks noChangeShapeType="1"/>
          </p:cNvSpPr>
          <p:nvPr/>
        </p:nvSpPr>
        <p:spPr bwMode="auto">
          <a:xfrm flipV="1">
            <a:off x="4200429" y="3259893"/>
            <a:ext cx="84557" cy="27867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57" name="Line 386"/>
          <p:cNvSpPr>
            <a:spLocks noChangeShapeType="1"/>
          </p:cNvSpPr>
          <p:nvPr/>
        </p:nvSpPr>
        <p:spPr bwMode="auto">
          <a:xfrm flipH="1" flipV="1">
            <a:off x="5268701" y="3638610"/>
            <a:ext cx="163158" cy="2608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58" name="Line 387"/>
          <p:cNvSpPr>
            <a:spLocks noChangeShapeType="1"/>
          </p:cNvSpPr>
          <p:nvPr/>
        </p:nvSpPr>
        <p:spPr bwMode="auto">
          <a:xfrm flipV="1">
            <a:off x="5184142" y="3638607"/>
            <a:ext cx="84557"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59" name="Line 388"/>
          <p:cNvSpPr>
            <a:spLocks noChangeShapeType="1"/>
          </p:cNvSpPr>
          <p:nvPr/>
        </p:nvSpPr>
        <p:spPr bwMode="auto">
          <a:xfrm flipH="1" flipV="1">
            <a:off x="4695857" y="3240838"/>
            <a:ext cx="163158"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60" name="Line 389"/>
          <p:cNvSpPr>
            <a:spLocks noChangeShapeType="1"/>
          </p:cNvSpPr>
          <p:nvPr/>
        </p:nvSpPr>
        <p:spPr bwMode="auto">
          <a:xfrm flipH="1" flipV="1">
            <a:off x="3550178" y="4375794"/>
            <a:ext cx="161967"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61" name="Freeform 390"/>
          <p:cNvSpPr>
            <a:spLocks/>
          </p:cNvSpPr>
          <p:nvPr/>
        </p:nvSpPr>
        <p:spPr bwMode="auto">
          <a:xfrm>
            <a:off x="5354448" y="3854164"/>
            <a:ext cx="163158" cy="251287"/>
          </a:xfrm>
          <a:custGeom>
            <a:avLst/>
            <a:gdLst>
              <a:gd name="T0" fmla="*/ 2147483647 w 94"/>
              <a:gd name="T1" fmla="*/ 2147483647 h 128"/>
              <a:gd name="T2" fmla="*/ 2147483647 w 94"/>
              <a:gd name="T3" fmla="*/ 2147483647 h 128"/>
              <a:gd name="T4" fmla="*/ 0 w 94"/>
              <a:gd name="T5" fmla="*/ 0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62" name="Freeform 391"/>
          <p:cNvSpPr>
            <a:spLocks/>
          </p:cNvSpPr>
          <p:nvPr/>
        </p:nvSpPr>
        <p:spPr bwMode="auto">
          <a:xfrm>
            <a:off x="5431855" y="3899426"/>
            <a:ext cx="161967" cy="206031"/>
          </a:xfrm>
          <a:custGeom>
            <a:avLst/>
            <a:gdLst>
              <a:gd name="T0" fmla="*/ 2147483647 w 93"/>
              <a:gd name="T1" fmla="*/ 2147483647 h 105"/>
              <a:gd name="T2" fmla="*/ 0 w 93"/>
              <a:gd name="T3" fmla="*/ 0 h 105"/>
              <a:gd name="T4" fmla="*/ 2147483647 w 93"/>
              <a:gd name="T5" fmla="*/ 2147483647 h 105"/>
              <a:gd name="T6" fmla="*/ 2147483647 w 93"/>
              <a:gd name="T7" fmla="*/ 2147483647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63" name="Freeform 392"/>
          <p:cNvSpPr>
            <a:spLocks/>
          </p:cNvSpPr>
          <p:nvPr/>
        </p:nvSpPr>
        <p:spPr bwMode="auto">
          <a:xfrm>
            <a:off x="3712145" y="3881561"/>
            <a:ext cx="163158" cy="512102"/>
          </a:xfrm>
          <a:custGeom>
            <a:avLst/>
            <a:gdLst>
              <a:gd name="T0" fmla="*/ 2147483647 w 94"/>
              <a:gd name="T1" fmla="*/ 0 h 261"/>
              <a:gd name="T2" fmla="*/ 2147483647 w 94"/>
              <a:gd name="T3" fmla="*/ 2147483647 h 261"/>
              <a:gd name="T4" fmla="*/ 0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64" name="Freeform 393"/>
          <p:cNvSpPr>
            <a:spLocks/>
          </p:cNvSpPr>
          <p:nvPr/>
        </p:nvSpPr>
        <p:spPr bwMode="auto">
          <a:xfrm>
            <a:off x="3789556" y="3792238"/>
            <a:ext cx="170303" cy="277488"/>
          </a:xfrm>
          <a:custGeom>
            <a:avLst/>
            <a:gdLst>
              <a:gd name="T0" fmla="*/ 2147483647 w 98"/>
              <a:gd name="T1" fmla="*/ 0 h 142"/>
              <a:gd name="T2" fmla="*/ 0 w 98"/>
              <a:gd name="T3" fmla="*/ 2147483647 h 142"/>
              <a:gd name="T4" fmla="*/ 2147483647 w 98"/>
              <a:gd name="T5" fmla="*/ 2147483647 h 142"/>
              <a:gd name="T6" fmla="*/ 2147483647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65" name="Freeform 394"/>
          <p:cNvSpPr>
            <a:spLocks/>
          </p:cNvSpPr>
          <p:nvPr/>
        </p:nvSpPr>
        <p:spPr bwMode="auto">
          <a:xfrm>
            <a:off x="3959863" y="3465919"/>
            <a:ext cx="164349" cy="360853"/>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66" name="Freeform 395"/>
          <p:cNvSpPr>
            <a:spLocks/>
          </p:cNvSpPr>
          <p:nvPr/>
        </p:nvSpPr>
        <p:spPr bwMode="auto">
          <a:xfrm>
            <a:off x="4038461" y="3465919"/>
            <a:ext cx="161967" cy="360853"/>
          </a:xfrm>
          <a:custGeom>
            <a:avLst/>
            <a:gdLst>
              <a:gd name="T0" fmla="*/ 2147483647 w 93"/>
              <a:gd name="T1" fmla="*/ 2147483647 h 184"/>
              <a:gd name="T2" fmla="*/ 0 w 93"/>
              <a:gd name="T3" fmla="*/ 0 h 184"/>
              <a:gd name="T4" fmla="*/ 2147483647 w 93"/>
              <a:gd name="T5" fmla="*/ 2147483647 h 184"/>
              <a:gd name="T6" fmla="*/ 2147483647 w 93"/>
              <a:gd name="T7" fmla="*/ 2147483647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67" name="Line 396"/>
          <p:cNvSpPr>
            <a:spLocks noChangeShapeType="1"/>
          </p:cNvSpPr>
          <p:nvPr/>
        </p:nvSpPr>
        <p:spPr bwMode="auto">
          <a:xfrm flipH="1" flipV="1">
            <a:off x="5431855" y="3899420"/>
            <a:ext cx="161967" cy="1703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68" name="Line 397"/>
          <p:cNvSpPr>
            <a:spLocks noChangeShapeType="1"/>
          </p:cNvSpPr>
          <p:nvPr/>
        </p:nvSpPr>
        <p:spPr bwMode="auto">
          <a:xfrm>
            <a:off x="5354446" y="3854166"/>
            <a:ext cx="7741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69" name="Line 398"/>
          <p:cNvSpPr>
            <a:spLocks noChangeShapeType="1"/>
          </p:cNvSpPr>
          <p:nvPr/>
        </p:nvSpPr>
        <p:spPr bwMode="auto">
          <a:xfrm flipV="1">
            <a:off x="3712145" y="3881561"/>
            <a:ext cx="77411" cy="512102"/>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70" name="Line 399"/>
          <p:cNvSpPr>
            <a:spLocks noChangeShapeType="1"/>
          </p:cNvSpPr>
          <p:nvPr/>
        </p:nvSpPr>
        <p:spPr bwMode="auto">
          <a:xfrm flipH="1" flipV="1">
            <a:off x="4038461" y="3465925"/>
            <a:ext cx="161967"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71" name="Line 400"/>
          <p:cNvSpPr>
            <a:spLocks noChangeShapeType="1"/>
          </p:cNvSpPr>
          <p:nvPr/>
        </p:nvSpPr>
        <p:spPr bwMode="auto">
          <a:xfrm flipV="1">
            <a:off x="3959863" y="3465921"/>
            <a:ext cx="78602" cy="32631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72" name="Freeform 401"/>
          <p:cNvSpPr>
            <a:spLocks/>
          </p:cNvSpPr>
          <p:nvPr/>
        </p:nvSpPr>
        <p:spPr bwMode="auto">
          <a:xfrm>
            <a:off x="4773269" y="3368264"/>
            <a:ext cx="170303" cy="225086"/>
          </a:xfrm>
          <a:custGeom>
            <a:avLst/>
            <a:gdLst>
              <a:gd name="T0" fmla="*/ 2147483647 w 98"/>
              <a:gd name="T1" fmla="*/ 0 h 115"/>
              <a:gd name="T2" fmla="*/ 2147483647 w 98"/>
              <a:gd name="T3" fmla="*/ 2147483647 h 115"/>
              <a:gd name="T4" fmla="*/ 0 w 98"/>
              <a:gd name="T5" fmla="*/ 2147483647 h 115"/>
              <a:gd name="T6" fmla="*/ 2147483647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73" name="Freeform 402"/>
          <p:cNvSpPr>
            <a:spLocks/>
          </p:cNvSpPr>
          <p:nvPr/>
        </p:nvSpPr>
        <p:spPr bwMode="auto">
          <a:xfrm>
            <a:off x="4859019" y="3368264"/>
            <a:ext cx="163158" cy="225086"/>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74" name="Freeform 403"/>
          <p:cNvSpPr>
            <a:spLocks/>
          </p:cNvSpPr>
          <p:nvPr/>
        </p:nvSpPr>
        <p:spPr bwMode="auto">
          <a:xfrm>
            <a:off x="4370736" y="3358741"/>
            <a:ext cx="163158" cy="225086"/>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75" name="Line 404"/>
          <p:cNvSpPr>
            <a:spLocks noChangeShapeType="1"/>
          </p:cNvSpPr>
          <p:nvPr/>
        </p:nvSpPr>
        <p:spPr bwMode="auto">
          <a:xfrm flipH="1" flipV="1">
            <a:off x="4859019" y="3368263"/>
            <a:ext cx="163158" cy="1607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76" name="Line 405"/>
          <p:cNvSpPr>
            <a:spLocks noChangeShapeType="1"/>
          </p:cNvSpPr>
          <p:nvPr/>
        </p:nvSpPr>
        <p:spPr bwMode="auto">
          <a:xfrm flipV="1">
            <a:off x="4773269" y="3368268"/>
            <a:ext cx="85747" cy="976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77" name="Line 406"/>
          <p:cNvSpPr>
            <a:spLocks noChangeShapeType="1"/>
          </p:cNvSpPr>
          <p:nvPr/>
        </p:nvSpPr>
        <p:spPr bwMode="auto">
          <a:xfrm flipH="1" flipV="1">
            <a:off x="4448143" y="3358741"/>
            <a:ext cx="161967"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78" name="Line 407"/>
          <p:cNvSpPr>
            <a:spLocks noChangeShapeType="1"/>
          </p:cNvSpPr>
          <p:nvPr/>
        </p:nvSpPr>
        <p:spPr bwMode="auto">
          <a:xfrm flipV="1">
            <a:off x="4370734" y="3358741"/>
            <a:ext cx="77410"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79" name="Freeform 408"/>
          <p:cNvSpPr>
            <a:spLocks/>
          </p:cNvSpPr>
          <p:nvPr/>
        </p:nvSpPr>
        <p:spPr bwMode="auto">
          <a:xfrm>
            <a:off x="5517603" y="4069729"/>
            <a:ext cx="160777" cy="378717"/>
          </a:xfrm>
          <a:custGeom>
            <a:avLst/>
            <a:gdLst>
              <a:gd name="T0" fmla="*/ 2147483647 w 93"/>
              <a:gd name="T1" fmla="*/ 0 h 193"/>
              <a:gd name="T2" fmla="*/ 2147483647 w 93"/>
              <a:gd name="T3" fmla="*/ 2147483647 h 193"/>
              <a:gd name="T4" fmla="*/ 0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80" name="Freeform 409"/>
          <p:cNvSpPr>
            <a:spLocks/>
          </p:cNvSpPr>
          <p:nvPr/>
        </p:nvSpPr>
        <p:spPr bwMode="auto">
          <a:xfrm>
            <a:off x="5593822" y="4069729"/>
            <a:ext cx="171495" cy="378717"/>
          </a:xfrm>
          <a:custGeom>
            <a:avLst/>
            <a:gdLst>
              <a:gd name="T0" fmla="*/ 2147483647 w 99"/>
              <a:gd name="T1" fmla="*/ 2147483647 h 193"/>
              <a:gd name="T2" fmla="*/ 0 w 99"/>
              <a:gd name="T3" fmla="*/ 0 h 193"/>
              <a:gd name="T4" fmla="*/ 2147483647 w 99"/>
              <a:gd name="T5" fmla="*/ 2147483647 h 193"/>
              <a:gd name="T6" fmla="*/ 2147483647 w 99"/>
              <a:gd name="T7" fmla="*/ 2147483647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81" name="Line 410"/>
          <p:cNvSpPr>
            <a:spLocks noChangeShapeType="1"/>
          </p:cNvSpPr>
          <p:nvPr/>
        </p:nvSpPr>
        <p:spPr bwMode="auto">
          <a:xfrm>
            <a:off x="5593826" y="4069723"/>
            <a:ext cx="8337" cy="107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82" name="Line 411"/>
          <p:cNvSpPr>
            <a:spLocks noChangeShapeType="1"/>
          </p:cNvSpPr>
          <p:nvPr/>
        </p:nvSpPr>
        <p:spPr bwMode="auto">
          <a:xfrm flipH="1" flipV="1">
            <a:off x="5593822" y="4069723"/>
            <a:ext cx="171495" cy="3239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83" name="Line 412"/>
          <p:cNvSpPr>
            <a:spLocks noChangeShapeType="1"/>
          </p:cNvSpPr>
          <p:nvPr/>
        </p:nvSpPr>
        <p:spPr bwMode="auto">
          <a:xfrm flipV="1">
            <a:off x="5517602" y="4069729"/>
            <a:ext cx="76220"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84" name="Freeform 413"/>
          <p:cNvSpPr>
            <a:spLocks/>
          </p:cNvSpPr>
          <p:nvPr/>
        </p:nvSpPr>
        <p:spPr bwMode="auto">
          <a:xfrm>
            <a:off x="3626398" y="4393658"/>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85" name="Freeform 414"/>
          <p:cNvSpPr>
            <a:spLocks/>
          </p:cNvSpPr>
          <p:nvPr/>
        </p:nvSpPr>
        <p:spPr bwMode="auto">
          <a:xfrm>
            <a:off x="3712145" y="4069723"/>
            <a:ext cx="163158" cy="396582"/>
          </a:xfrm>
          <a:custGeom>
            <a:avLst/>
            <a:gdLst>
              <a:gd name="T0" fmla="*/ 2147483647 w 94"/>
              <a:gd name="T1" fmla="*/ 0 h 202"/>
              <a:gd name="T2" fmla="*/ 0 w 94"/>
              <a:gd name="T3" fmla="*/ 2147483647 h 202"/>
              <a:gd name="T4" fmla="*/ 2147483647 w 94"/>
              <a:gd name="T5" fmla="*/ 2147483647 h 202"/>
              <a:gd name="T6" fmla="*/ 2147483647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86" name="Freeform 415"/>
          <p:cNvSpPr>
            <a:spLocks/>
          </p:cNvSpPr>
          <p:nvPr/>
        </p:nvSpPr>
        <p:spPr bwMode="auto">
          <a:xfrm>
            <a:off x="5678383" y="4393658"/>
            <a:ext cx="16434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87" name="Freeform 416"/>
          <p:cNvSpPr>
            <a:spLocks/>
          </p:cNvSpPr>
          <p:nvPr/>
        </p:nvSpPr>
        <p:spPr bwMode="auto">
          <a:xfrm>
            <a:off x="5765317" y="4393658"/>
            <a:ext cx="161967"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88" name="Freeform 417"/>
          <p:cNvSpPr>
            <a:spLocks/>
          </p:cNvSpPr>
          <p:nvPr/>
        </p:nvSpPr>
        <p:spPr bwMode="auto">
          <a:xfrm>
            <a:off x="3216716" y="4393658"/>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89" name="Freeform 418"/>
          <p:cNvSpPr>
            <a:spLocks/>
          </p:cNvSpPr>
          <p:nvPr/>
        </p:nvSpPr>
        <p:spPr bwMode="auto">
          <a:xfrm>
            <a:off x="3301276" y="4393658"/>
            <a:ext cx="16434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90" name="Line 419"/>
          <p:cNvSpPr>
            <a:spLocks noChangeShapeType="1"/>
          </p:cNvSpPr>
          <p:nvPr/>
        </p:nvSpPr>
        <p:spPr bwMode="auto">
          <a:xfrm flipH="1">
            <a:off x="3712145" y="4069723"/>
            <a:ext cx="163158" cy="3239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91" name="Line 420"/>
          <p:cNvSpPr>
            <a:spLocks noChangeShapeType="1"/>
          </p:cNvSpPr>
          <p:nvPr/>
        </p:nvSpPr>
        <p:spPr bwMode="auto">
          <a:xfrm flipV="1">
            <a:off x="3626398" y="4393663"/>
            <a:ext cx="85747" cy="5478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92" name="Line 421"/>
          <p:cNvSpPr>
            <a:spLocks noChangeShapeType="1"/>
          </p:cNvSpPr>
          <p:nvPr/>
        </p:nvSpPr>
        <p:spPr bwMode="auto">
          <a:xfrm flipH="1" flipV="1">
            <a:off x="3301276" y="4393663"/>
            <a:ext cx="164349"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93" name="Line 422"/>
          <p:cNvSpPr>
            <a:spLocks noChangeShapeType="1"/>
          </p:cNvSpPr>
          <p:nvPr/>
        </p:nvSpPr>
        <p:spPr bwMode="auto">
          <a:xfrm flipH="1" flipV="1">
            <a:off x="5765317" y="4393663"/>
            <a:ext cx="16196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94" name="Line 423"/>
          <p:cNvSpPr>
            <a:spLocks noChangeShapeType="1"/>
          </p:cNvSpPr>
          <p:nvPr/>
        </p:nvSpPr>
        <p:spPr bwMode="auto">
          <a:xfrm flipH="1">
            <a:off x="5678382" y="4393663"/>
            <a:ext cx="86938"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95" name="Line 424"/>
          <p:cNvSpPr>
            <a:spLocks noChangeShapeType="1"/>
          </p:cNvSpPr>
          <p:nvPr/>
        </p:nvSpPr>
        <p:spPr bwMode="auto">
          <a:xfrm flipV="1">
            <a:off x="3216719" y="4393663"/>
            <a:ext cx="84557"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96" name="Freeform 425"/>
          <p:cNvSpPr>
            <a:spLocks/>
          </p:cNvSpPr>
          <p:nvPr/>
        </p:nvSpPr>
        <p:spPr bwMode="auto">
          <a:xfrm>
            <a:off x="4124209" y="3538572"/>
            <a:ext cx="160777" cy="288206"/>
          </a:xfrm>
          <a:custGeom>
            <a:avLst/>
            <a:gdLst>
              <a:gd name="T0" fmla="*/ 2147483647 w 93"/>
              <a:gd name="T1" fmla="*/ 0 h 147"/>
              <a:gd name="T2" fmla="*/ 2147483647 w 93"/>
              <a:gd name="T3" fmla="*/ 2147483647 h 147"/>
              <a:gd name="T4" fmla="*/ 0 w 93"/>
              <a:gd name="T5" fmla="*/ 2147483647 h 147"/>
              <a:gd name="T6" fmla="*/ 2147483647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97" name="Freeform 426"/>
          <p:cNvSpPr>
            <a:spLocks/>
          </p:cNvSpPr>
          <p:nvPr/>
        </p:nvSpPr>
        <p:spPr bwMode="auto">
          <a:xfrm>
            <a:off x="4200432" y="3538568"/>
            <a:ext cx="170304" cy="278679"/>
          </a:xfrm>
          <a:custGeom>
            <a:avLst/>
            <a:gdLst>
              <a:gd name="T0" fmla="*/ 2147483647 w 98"/>
              <a:gd name="T1" fmla="*/ 2147483647 h 142"/>
              <a:gd name="T2" fmla="*/ 0 w 98"/>
              <a:gd name="T3" fmla="*/ 0 h 142"/>
              <a:gd name="T4" fmla="*/ 2147483647 w 98"/>
              <a:gd name="T5" fmla="*/ 2147483647 h 142"/>
              <a:gd name="T6" fmla="*/ 2147483647 w 98"/>
              <a:gd name="T7" fmla="*/ 2147483647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98" name="Freeform 427"/>
          <p:cNvSpPr>
            <a:spLocks/>
          </p:cNvSpPr>
          <p:nvPr/>
        </p:nvSpPr>
        <p:spPr bwMode="auto">
          <a:xfrm>
            <a:off x="4943572" y="3529038"/>
            <a:ext cx="163158" cy="242951"/>
          </a:xfrm>
          <a:custGeom>
            <a:avLst/>
            <a:gdLst>
              <a:gd name="T0" fmla="*/ 2147483647 w 94"/>
              <a:gd name="T1" fmla="*/ 0 h 124"/>
              <a:gd name="T2" fmla="*/ 2147483647 w 94"/>
              <a:gd name="T3" fmla="*/ 2147483647 h 124"/>
              <a:gd name="T4" fmla="*/ 0 w 94"/>
              <a:gd name="T5" fmla="*/ 2147483647 h 124"/>
              <a:gd name="T6" fmla="*/ 2147483647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99" name="Freeform 428"/>
          <p:cNvSpPr>
            <a:spLocks/>
          </p:cNvSpPr>
          <p:nvPr/>
        </p:nvSpPr>
        <p:spPr bwMode="auto">
          <a:xfrm>
            <a:off x="5022174" y="3529038"/>
            <a:ext cx="161967"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00" name="Line 429"/>
          <p:cNvSpPr>
            <a:spLocks noChangeShapeType="1"/>
          </p:cNvSpPr>
          <p:nvPr/>
        </p:nvSpPr>
        <p:spPr bwMode="auto">
          <a:xfrm flipH="1" flipV="1">
            <a:off x="4200432" y="3538571"/>
            <a:ext cx="170304"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01" name="Line 430"/>
          <p:cNvSpPr>
            <a:spLocks noChangeShapeType="1"/>
          </p:cNvSpPr>
          <p:nvPr/>
        </p:nvSpPr>
        <p:spPr bwMode="auto">
          <a:xfrm flipV="1">
            <a:off x="4124208" y="3538572"/>
            <a:ext cx="76220" cy="28820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02" name="Line 431"/>
          <p:cNvSpPr>
            <a:spLocks noChangeShapeType="1"/>
          </p:cNvSpPr>
          <p:nvPr/>
        </p:nvSpPr>
        <p:spPr bwMode="auto">
          <a:xfrm flipH="1" flipV="1">
            <a:off x="5022174" y="3529040"/>
            <a:ext cx="161967" cy="14529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03" name="Line 432"/>
          <p:cNvSpPr>
            <a:spLocks noChangeShapeType="1"/>
          </p:cNvSpPr>
          <p:nvPr/>
        </p:nvSpPr>
        <p:spPr bwMode="auto">
          <a:xfrm flipV="1">
            <a:off x="4943575" y="3529044"/>
            <a:ext cx="78602" cy="643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04" name="Freeform 433"/>
          <p:cNvSpPr>
            <a:spLocks/>
          </p:cNvSpPr>
          <p:nvPr/>
        </p:nvSpPr>
        <p:spPr bwMode="auto">
          <a:xfrm>
            <a:off x="4610110" y="3431382"/>
            <a:ext cx="163158" cy="161967"/>
          </a:xfrm>
          <a:custGeom>
            <a:avLst/>
            <a:gdLst>
              <a:gd name="T0" fmla="*/ 2147483647 w 94"/>
              <a:gd name="T1" fmla="*/ 2147483647 h 83"/>
              <a:gd name="T2" fmla="*/ 0 w 94"/>
              <a:gd name="T3" fmla="*/ 0 h 83"/>
              <a:gd name="T4" fmla="*/ 2147483647 w 94"/>
              <a:gd name="T5" fmla="*/ 2147483647 h 83"/>
              <a:gd name="T6" fmla="*/ 2147483647 w 94"/>
              <a:gd name="T7" fmla="*/ 2147483647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05" name="Freeform 434"/>
          <p:cNvSpPr>
            <a:spLocks/>
          </p:cNvSpPr>
          <p:nvPr/>
        </p:nvSpPr>
        <p:spPr bwMode="auto">
          <a:xfrm>
            <a:off x="3875307" y="3792238"/>
            <a:ext cx="163158" cy="277488"/>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06" name="Freeform 435"/>
          <p:cNvSpPr>
            <a:spLocks/>
          </p:cNvSpPr>
          <p:nvPr/>
        </p:nvSpPr>
        <p:spPr bwMode="auto">
          <a:xfrm>
            <a:off x="3959863" y="3792235"/>
            <a:ext cx="164349" cy="242951"/>
          </a:xfrm>
          <a:custGeom>
            <a:avLst/>
            <a:gdLst>
              <a:gd name="T0" fmla="*/ 2147483647 w 94"/>
              <a:gd name="T1" fmla="*/ 2147483647 h 124"/>
              <a:gd name="T2" fmla="*/ 0 w 94"/>
              <a:gd name="T3" fmla="*/ 0 h 124"/>
              <a:gd name="T4" fmla="*/ 2147483647 w 94"/>
              <a:gd name="T5" fmla="*/ 2147483647 h 124"/>
              <a:gd name="T6" fmla="*/ 2147483647 w 94"/>
              <a:gd name="T7" fmla="*/ 2147483647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07" name="Line 436"/>
          <p:cNvSpPr>
            <a:spLocks noChangeShapeType="1"/>
          </p:cNvSpPr>
          <p:nvPr/>
        </p:nvSpPr>
        <p:spPr bwMode="auto">
          <a:xfrm flipH="1" flipV="1">
            <a:off x="4610110" y="3431382"/>
            <a:ext cx="163158" cy="34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08" name="Line 437"/>
          <p:cNvSpPr>
            <a:spLocks noChangeShapeType="1"/>
          </p:cNvSpPr>
          <p:nvPr/>
        </p:nvSpPr>
        <p:spPr bwMode="auto">
          <a:xfrm flipV="1">
            <a:off x="3875303" y="3792238"/>
            <a:ext cx="84556" cy="2774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09" name="Freeform 438"/>
          <p:cNvSpPr>
            <a:spLocks/>
          </p:cNvSpPr>
          <p:nvPr/>
        </p:nvSpPr>
        <p:spPr bwMode="auto">
          <a:xfrm>
            <a:off x="5106730" y="3674334"/>
            <a:ext cx="161967" cy="270343"/>
          </a:xfrm>
          <a:custGeom>
            <a:avLst/>
            <a:gdLst>
              <a:gd name="T0" fmla="*/ 2147483647 w 93"/>
              <a:gd name="T1" fmla="*/ 0 h 138"/>
              <a:gd name="T2" fmla="*/ 2147483647 w 93"/>
              <a:gd name="T3" fmla="*/ 2147483647 h 138"/>
              <a:gd name="T4" fmla="*/ 0 w 93"/>
              <a:gd name="T5" fmla="*/ 2147483647 h 138"/>
              <a:gd name="T6" fmla="*/ 2147483647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10" name="Freeform 439"/>
          <p:cNvSpPr>
            <a:spLocks/>
          </p:cNvSpPr>
          <p:nvPr/>
        </p:nvSpPr>
        <p:spPr bwMode="auto">
          <a:xfrm>
            <a:off x="5184144" y="3674334"/>
            <a:ext cx="170304" cy="270343"/>
          </a:xfrm>
          <a:custGeom>
            <a:avLst/>
            <a:gdLst>
              <a:gd name="T0" fmla="*/ 2147483647 w 98"/>
              <a:gd name="T1" fmla="*/ 2147483647 h 138"/>
              <a:gd name="T2" fmla="*/ 0 w 98"/>
              <a:gd name="T3" fmla="*/ 0 h 138"/>
              <a:gd name="T4" fmla="*/ 2147483647 w 98"/>
              <a:gd name="T5" fmla="*/ 2147483647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11" name="Freeform 440"/>
          <p:cNvSpPr>
            <a:spLocks/>
          </p:cNvSpPr>
          <p:nvPr/>
        </p:nvSpPr>
        <p:spPr bwMode="auto">
          <a:xfrm>
            <a:off x="3379874" y="4421055"/>
            <a:ext cx="170303" cy="72647"/>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12" name="Freeform 441"/>
          <p:cNvSpPr>
            <a:spLocks/>
          </p:cNvSpPr>
          <p:nvPr/>
        </p:nvSpPr>
        <p:spPr bwMode="auto">
          <a:xfrm>
            <a:off x="3465622" y="4421055"/>
            <a:ext cx="160776"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13" name="Line 442"/>
          <p:cNvSpPr>
            <a:spLocks noChangeShapeType="1"/>
          </p:cNvSpPr>
          <p:nvPr/>
        </p:nvSpPr>
        <p:spPr bwMode="auto">
          <a:xfrm flipH="1" flipV="1">
            <a:off x="5184144" y="3674334"/>
            <a:ext cx="170304" cy="1798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14" name="Line 443"/>
          <p:cNvSpPr>
            <a:spLocks noChangeShapeType="1"/>
          </p:cNvSpPr>
          <p:nvPr/>
        </p:nvSpPr>
        <p:spPr bwMode="auto">
          <a:xfrm flipV="1">
            <a:off x="5106734" y="3674334"/>
            <a:ext cx="77410" cy="976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15" name="Line 444"/>
          <p:cNvSpPr>
            <a:spLocks noChangeShapeType="1"/>
          </p:cNvSpPr>
          <p:nvPr/>
        </p:nvSpPr>
        <p:spPr bwMode="auto">
          <a:xfrm flipH="1" flipV="1">
            <a:off x="3465622" y="4421049"/>
            <a:ext cx="160776"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16" name="Line 445"/>
          <p:cNvSpPr>
            <a:spLocks noChangeShapeType="1"/>
          </p:cNvSpPr>
          <p:nvPr/>
        </p:nvSpPr>
        <p:spPr bwMode="auto">
          <a:xfrm flipV="1">
            <a:off x="5842728" y="4421055"/>
            <a:ext cx="8455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17" name="Freeform 446"/>
          <p:cNvSpPr>
            <a:spLocks/>
          </p:cNvSpPr>
          <p:nvPr/>
        </p:nvSpPr>
        <p:spPr bwMode="auto">
          <a:xfrm>
            <a:off x="4284988" y="3583822"/>
            <a:ext cx="163158"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18" name="Freeform 447"/>
          <p:cNvSpPr>
            <a:spLocks/>
          </p:cNvSpPr>
          <p:nvPr/>
        </p:nvSpPr>
        <p:spPr bwMode="auto">
          <a:xfrm>
            <a:off x="4370736" y="3583827"/>
            <a:ext cx="163158" cy="197695"/>
          </a:xfrm>
          <a:custGeom>
            <a:avLst/>
            <a:gdLst>
              <a:gd name="T0" fmla="*/ 2147483647 w 94"/>
              <a:gd name="T1" fmla="*/ 0 h 101"/>
              <a:gd name="T2" fmla="*/ 0 w 94"/>
              <a:gd name="T3" fmla="*/ 0 h 101"/>
              <a:gd name="T4" fmla="*/ 2147483647 w 94"/>
              <a:gd name="T5" fmla="*/ 2147483647 h 101"/>
              <a:gd name="T6" fmla="*/ 2147483647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19" name="Line 448"/>
          <p:cNvSpPr>
            <a:spLocks noChangeShapeType="1"/>
          </p:cNvSpPr>
          <p:nvPr/>
        </p:nvSpPr>
        <p:spPr bwMode="auto">
          <a:xfrm flipH="1">
            <a:off x="4370736" y="3583827"/>
            <a:ext cx="163158"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20" name="Line 449"/>
          <p:cNvSpPr>
            <a:spLocks noChangeShapeType="1"/>
          </p:cNvSpPr>
          <p:nvPr/>
        </p:nvSpPr>
        <p:spPr bwMode="auto">
          <a:xfrm flipV="1">
            <a:off x="4284987" y="3583822"/>
            <a:ext cx="85747"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21" name="Freeform 450"/>
          <p:cNvSpPr>
            <a:spLocks/>
          </p:cNvSpPr>
          <p:nvPr/>
        </p:nvSpPr>
        <p:spPr bwMode="auto">
          <a:xfrm>
            <a:off x="5268701" y="3854170"/>
            <a:ext cx="163158" cy="278679"/>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22" name="Freeform 451"/>
          <p:cNvSpPr>
            <a:spLocks/>
          </p:cNvSpPr>
          <p:nvPr/>
        </p:nvSpPr>
        <p:spPr bwMode="auto">
          <a:xfrm>
            <a:off x="5354448" y="3854170"/>
            <a:ext cx="163158" cy="278679"/>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23" name="Freeform 452"/>
          <p:cNvSpPr>
            <a:spLocks/>
          </p:cNvSpPr>
          <p:nvPr/>
        </p:nvSpPr>
        <p:spPr bwMode="auto">
          <a:xfrm>
            <a:off x="4695857" y="3465923"/>
            <a:ext cx="163158" cy="22627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24" name="Freeform 453"/>
          <p:cNvSpPr>
            <a:spLocks/>
          </p:cNvSpPr>
          <p:nvPr/>
        </p:nvSpPr>
        <p:spPr bwMode="auto">
          <a:xfrm>
            <a:off x="4773269" y="3465923"/>
            <a:ext cx="170303" cy="226278"/>
          </a:xfrm>
          <a:custGeom>
            <a:avLst/>
            <a:gdLst>
              <a:gd name="T0" fmla="*/ 2147483647 w 98"/>
              <a:gd name="T1" fmla="*/ 2147483647 h 115"/>
              <a:gd name="T2" fmla="*/ 0 w 98"/>
              <a:gd name="T3" fmla="*/ 0 h 115"/>
              <a:gd name="T4" fmla="*/ 2147483647 w 98"/>
              <a:gd name="T5" fmla="*/ 2147483647 h 115"/>
              <a:gd name="T6" fmla="*/ 2147483647 w 98"/>
              <a:gd name="T7" fmla="*/ 2147483647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25" name="Freeform 454"/>
          <p:cNvSpPr>
            <a:spLocks/>
          </p:cNvSpPr>
          <p:nvPr/>
        </p:nvSpPr>
        <p:spPr bwMode="auto">
          <a:xfrm>
            <a:off x="4038461" y="3826775"/>
            <a:ext cx="161967" cy="208414"/>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26" name="Freeform 455"/>
          <p:cNvSpPr>
            <a:spLocks/>
          </p:cNvSpPr>
          <p:nvPr/>
        </p:nvSpPr>
        <p:spPr bwMode="auto">
          <a:xfrm>
            <a:off x="4124209" y="3817246"/>
            <a:ext cx="160777" cy="208414"/>
          </a:xfrm>
          <a:custGeom>
            <a:avLst/>
            <a:gdLst>
              <a:gd name="T0" fmla="*/ 2147483647 w 93"/>
              <a:gd name="T1" fmla="*/ 0 h 106"/>
              <a:gd name="T2" fmla="*/ 0 w 93"/>
              <a:gd name="T3" fmla="*/ 2147483647 h 106"/>
              <a:gd name="T4" fmla="*/ 2147483647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27" name="Line 456"/>
          <p:cNvSpPr>
            <a:spLocks noChangeShapeType="1"/>
          </p:cNvSpPr>
          <p:nvPr/>
        </p:nvSpPr>
        <p:spPr bwMode="auto">
          <a:xfrm flipH="1" flipV="1">
            <a:off x="5354448" y="3854164"/>
            <a:ext cx="163158" cy="251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28" name="Line 457"/>
          <p:cNvSpPr>
            <a:spLocks noChangeShapeType="1"/>
          </p:cNvSpPr>
          <p:nvPr/>
        </p:nvSpPr>
        <p:spPr bwMode="auto">
          <a:xfrm flipV="1">
            <a:off x="5268700" y="3854164"/>
            <a:ext cx="85747"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29" name="Line 458"/>
          <p:cNvSpPr>
            <a:spLocks noChangeShapeType="1"/>
          </p:cNvSpPr>
          <p:nvPr/>
        </p:nvSpPr>
        <p:spPr bwMode="auto">
          <a:xfrm flipH="1" flipV="1">
            <a:off x="4773269" y="3465919"/>
            <a:ext cx="170303"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30" name="Line 459"/>
          <p:cNvSpPr>
            <a:spLocks noChangeShapeType="1"/>
          </p:cNvSpPr>
          <p:nvPr/>
        </p:nvSpPr>
        <p:spPr bwMode="auto">
          <a:xfrm flipV="1">
            <a:off x="4695857" y="3465919"/>
            <a:ext cx="77411"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31" name="Line 460"/>
          <p:cNvSpPr>
            <a:spLocks noChangeShapeType="1"/>
          </p:cNvSpPr>
          <p:nvPr/>
        </p:nvSpPr>
        <p:spPr bwMode="auto">
          <a:xfrm flipV="1">
            <a:off x="4038461" y="3826775"/>
            <a:ext cx="85747"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32" name="Freeform 461"/>
          <p:cNvSpPr>
            <a:spLocks/>
          </p:cNvSpPr>
          <p:nvPr/>
        </p:nvSpPr>
        <p:spPr bwMode="auto">
          <a:xfrm>
            <a:off x="5431855" y="4105457"/>
            <a:ext cx="161967" cy="235805"/>
          </a:xfrm>
          <a:custGeom>
            <a:avLst/>
            <a:gdLst>
              <a:gd name="T0" fmla="*/ 2147483647 w 93"/>
              <a:gd name="T1" fmla="*/ 0 h 120"/>
              <a:gd name="T2" fmla="*/ 2147483647 w 93"/>
              <a:gd name="T3" fmla="*/ 2147483647 h 120"/>
              <a:gd name="T4" fmla="*/ 0 w 93"/>
              <a:gd name="T5" fmla="*/ 2147483647 h 120"/>
              <a:gd name="T6" fmla="*/ 2147483647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33" name="Freeform 462"/>
          <p:cNvSpPr>
            <a:spLocks/>
          </p:cNvSpPr>
          <p:nvPr/>
        </p:nvSpPr>
        <p:spPr bwMode="auto">
          <a:xfrm>
            <a:off x="5517603" y="4105451"/>
            <a:ext cx="160777" cy="342989"/>
          </a:xfrm>
          <a:custGeom>
            <a:avLst/>
            <a:gdLst>
              <a:gd name="T0" fmla="*/ 2147483647 w 93"/>
              <a:gd name="T1" fmla="*/ 2147483647 h 175"/>
              <a:gd name="T2" fmla="*/ 0 w 93"/>
              <a:gd name="T3" fmla="*/ 0 h 175"/>
              <a:gd name="T4" fmla="*/ 2147483647 w 93"/>
              <a:gd name="T5" fmla="*/ 2147483647 h 175"/>
              <a:gd name="T6" fmla="*/ 2147483647 w 93"/>
              <a:gd name="T7" fmla="*/ 2147483647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34" name="Freeform 463"/>
          <p:cNvSpPr>
            <a:spLocks/>
          </p:cNvSpPr>
          <p:nvPr/>
        </p:nvSpPr>
        <p:spPr bwMode="auto">
          <a:xfrm>
            <a:off x="3789556" y="4069723"/>
            <a:ext cx="170303" cy="423973"/>
          </a:xfrm>
          <a:custGeom>
            <a:avLst/>
            <a:gdLst>
              <a:gd name="T0" fmla="*/ 2147483647 w 98"/>
              <a:gd name="T1" fmla="*/ 0 h 216"/>
              <a:gd name="T2" fmla="*/ 2147483647 w 98"/>
              <a:gd name="T3" fmla="*/ 2147483647 h 216"/>
              <a:gd name="T4" fmla="*/ 0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35" name="Freeform 464"/>
          <p:cNvSpPr>
            <a:spLocks/>
          </p:cNvSpPr>
          <p:nvPr/>
        </p:nvSpPr>
        <p:spPr bwMode="auto">
          <a:xfrm>
            <a:off x="3875307" y="4035192"/>
            <a:ext cx="163158" cy="458510"/>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36" name="Freeform 465"/>
          <p:cNvSpPr>
            <a:spLocks/>
          </p:cNvSpPr>
          <p:nvPr/>
        </p:nvSpPr>
        <p:spPr bwMode="auto">
          <a:xfrm>
            <a:off x="3550178" y="4448440"/>
            <a:ext cx="161967" cy="63120"/>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37" name="Freeform 466"/>
          <p:cNvSpPr>
            <a:spLocks/>
          </p:cNvSpPr>
          <p:nvPr/>
        </p:nvSpPr>
        <p:spPr bwMode="auto">
          <a:xfrm>
            <a:off x="3626398" y="4448440"/>
            <a:ext cx="163158" cy="6312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38" name="Freeform 467"/>
          <p:cNvSpPr>
            <a:spLocks/>
          </p:cNvSpPr>
          <p:nvPr/>
        </p:nvSpPr>
        <p:spPr bwMode="auto">
          <a:xfrm>
            <a:off x="5678383" y="4448440"/>
            <a:ext cx="164349" cy="6312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39" name="Line 468"/>
          <p:cNvSpPr>
            <a:spLocks noChangeShapeType="1"/>
          </p:cNvSpPr>
          <p:nvPr/>
        </p:nvSpPr>
        <p:spPr bwMode="auto">
          <a:xfrm flipH="1" flipV="1">
            <a:off x="5517603" y="4105451"/>
            <a:ext cx="160777" cy="3429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40" name="Line 469"/>
          <p:cNvSpPr>
            <a:spLocks noChangeShapeType="1"/>
          </p:cNvSpPr>
          <p:nvPr/>
        </p:nvSpPr>
        <p:spPr bwMode="auto">
          <a:xfrm flipH="1" flipV="1">
            <a:off x="5678383" y="4448446"/>
            <a:ext cx="164349"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41" name="Freeform 470"/>
          <p:cNvSpPr>
            <a:spLocks/>
          </p:cNvSpPr>
          <p:nvPr/>
        </p:nvSpPr>
        <p:spPr bwMode="auto">
          <a:xfrm>
            <a:off x="5593822" y="4341262"/>
            <a:ext cx="171495" cy="170304"/>
          </a:xfrm>
          <a:custGeom>
            <a:avLst/>
            <a:gdLst>
              <a:gd name="T0" fmla="*/ 2147483647 w 99"/>
              <a:gd name="T1" fmla="*/ 2147483647 h 87"/>
              <a:gd name="T2" fmla="*/ 2147483647 w 99"/>
              <a:gd name="T3" fmla="*/ 2147483647 h 87"/>
              <a:gd name="T4" fmla="*/ 0 w 99"/>
              <a:gd name="T5" fmla="*/ 0 h 87"/>
              <a:gd name="T6" fmla="*/ 2147483647 w 99"/>
              <a:gd name="T7" fmla="*/ 2147483647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42" name="Line 471"/>
          <p:cNvSpPr>
            <a:spLocks noChangeShapeType="1"/>
          </p:cNvSpPr>
          <p:nvPr/>
        </p:nvSpPr>
        <p:spPr bwMode="auto">
          <a:xfrm flipV="1">
            <a:off x="5431858" y="4105457"/>
            <a:ext cx="8574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43" name="Line 472"/>
          <p:cNvSpPr>
            <a:spLocks noChangeShapeType="1"/>
          </p:cNvSpPr>
          <p:nvPr/>
        </p:nvSpPr>
        <p:spPr bwMode="auto">
          <a:xfrm flipV="1">
            <a:off x="3789556" y="4069723"/>
            <a:ext cx="85747" cy="3965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44" name="Line 473"/>
          <p:cNvSpPr>
            <a:spLocks noChangeShapeType="1"/>
          </p:cNvSpPr>
          <p:nvPr/>
        </p:nvSpPr>
        <p:spPr bwMode="auto">
          <a:xfrm flipH="1">
            <a:off x="3875307" y="4035192"/>
            <a:ext cx="163158" cy="34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45" name="Line 474"/>
          <p:cNvSpPr>
            <a:spLocks noChangeShapeType="1"/>
          </p:cNvSpPr>
          <p:nvPr/>
        </p:nvSpPr>
        <p:spPr bwMode="auto">
          <a:xfrm flipH="1" flipV="1">
            <a:off x="3626398" y="4448446"/>
            <a:ext cx="163158"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46" name="Line 475"/>
          <p:cNvSpPr>
            <a:spLocks noChangeShapeType="1"/>
          </p:cNvSpPr>
          <p:nvPr/>
        </p:nvSpPr>
        <p:spPr bwMode="auto">
          <a:xfrm flipV="1">
            <a:off x="3550180" y="4448446"/>
            <a:ext cx="76220" cy="4525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47" name="Line 476"/>
          <p:cNvSpPr>
            <a:spLocks noChangeShapeType="1"/>
          </p:cNvSpPr>
          <p:nvPr/>
        </p:nvSpPr>
        <p:spPr bwMode="auto">
          <a:xfrm>
            <a:off x="5602159" y="4341262"/>
            <a:ext cx="76220"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48" name="Line 477"/>
          <p:cNvSpPr>
            <a:spLocks noChangeShapeType="1"/>
          </p:cNvSpPr>
          <p:nvPr/>
        </p:nvSpPr>
        <p:spPr bwMode="auto">
          <a:xfrm flipH="1" flipV="1">
            <a:off x="3216716" y="4448446"/>
            <a:ext cx="163158"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49" name="Freeform 478"/>
          <p:cNvSpPr>
            <a:spLocks/>
          </p:cNvSpPr>
          <p:nvPr/>
        </p:nvSpPr>
        <p:spPr bwMode="auto">
          <a:xfrm>
            <a:off x="4859019" y="3593351"/>
            <a:ext cx="163158" cy="288206"/>
          </a:xfrm>
          <a:custGeom>
            <a:avLst/>
            <a:gdLst>
              <a:gd name="T0" fmla="*/ 2147483647 w 94"/>
              <a:gd name="T1" fmla="*/ 0 h 147"/>
              <a:gd name="T2" fmla="*/ 2147483647 w 94"/>
              <a:gd name="T3" fmla="*/ 2147483647 h 147"/>
              <a:gd name="T4" fmla="*/ 0 w 94"/>
              <a:gd name="T5" fmla="*/ 2147483647 h 147"/>
              <a:gd name="T6" fmla="*/ 2147483647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50" name="Freeform 479"/>
          <p:cNvSpPr>
            <a:spLocks/>
          </p:cNvSpPr>
          <p:nvPr/>
        </p:nvSpPr>
        <p:spPr bwMode="auto">
          <a:xfrm>
            <a:off x="4943572" y="3593351"/>
            <a:ext cx="163158" cy="288206"/>
          </a:xfrm>
          <a:custGeom>
            <a:avLst/>
            <a:gdLst>
              <a:gd name="T0" fmla="*/ 2147483647 w 94"/>
              <a:gd name="T1" fmla="*/ 2147483647 h 147"/>
              <a:gd name="T2" fmla="*/ 0 w 94"/>
              <a:gd name="T3" fmla="*/ 0 h 147"/>
              <a:gd name="T4" fmla="*/ 2147483647 w 94"/>
              <a:gd name="T5" fmla="*/ 2147483647 h 147"/>
              <a:gd name="T6" fmla="*/ 2147483647 w 94"/>
              <a:gd name="T7" fmla="*/ 2147483647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51" name="Freeform 480"/>
          <p:cNvSpPr>
            <a:spLocks/>
          </p:cNvSpPr>
          <p:nvPr/>
        </p:nvSpPr>
        <p:spPr bwMode="auto">
          <a:xfrm>
            <a:off x="4448143" y="3583827"/>
            <a:ext cx="161967" cy="19769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52" name="Freeform 481"/>
          <p:cNvSpPr>
            <a:spLocks/>
          </p:cNvSpPr>
          <p:nvPr/>
        </p:nvSpPr>
        <p:spPr bwMode="auto">
          <a:xfrm>
            <a:off x="4533890" y="3583822"/>
            <a:ext cx="161967" cy="181022"/>
          </a:xfrm>
          <a:custGeom>
            <a:avLst/>
            <a:gdLst>
              <a:gd name="T0" fmla="*/ 2147483647 w 93"/>
              <a:gd name="T1" fmla="*/ 2147483647 h 92"/>
              <a:gd name="T2" fmla="*/ 0 w 93"/>
              <a:gd name="T3" fmla="*/ 0 h 92"/>
              <a:gd name="T4" fmla="*/ 2147483647 w 93"/>
              <a:gd name="T5" fmla="*/ 2147483647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53" name="Line 482"/>
          <p:cNvSpPr>
            <a:spLocks noChangeShapeType="1"/>
          </p:cNvSpPr>
          <p:nvPr/>
        </p:nvSpPr>
        <p:spPr bwMode="auto">
          <a:xfrm flipH="1" flipV="1">
            <a:off x="4943572" y="3593355"/>
            <a:ext cx="163158" cy="1786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54" name="Line 483"/>
          <p:cNvSpPr>
            <a:spLocks noChangeShapeType="1"/>
          </p:cNvSpPr>
          <p:nvPr/>
        </p:nvSpPr>
        <p:spPr bwMode="auto">
          <a:xfrm flipV="1">
            <a:off x="4859016" y="3593355"/>
            <a:ext cx="84556"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55" name="Line 484"/>
          <p:cNvSpPr>
            <a:spLocks noChangeShapeType="1"/>
          </p:cNvSpPr>
          <p:nvPr/>
        </p:nvSpPr>
        <p:spPr bwMode="auto">
          <a:xfrm flipH="1" flipV="1">
            <a:off x="4533890" y="3583822"/>
            <a:ext cx="161967"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56" name="Freeform 485"/>
          <p:cNvSpPr>
            <a:spLocks/>
          </p:cNvSpPr>
          <p:nvPr/>
        </p:nvSpPr>
        <p:spPr bwMode="auto">
          <a:xfrm>
            <a:off x="4200432" y="3817246"/>
            <a:ext cx="170304" cy="208414"/>
          </a:xfrm>
          <a:custGeom>
            <a:avLst/>
            <a:gdLst>
              <a:gd name="T0" fmla="*/ 2147483647 w 98"/>
              <a:gd name="T1" fmla="*/ 0 h 106"/>
              <a:gd name="T2" fmla="*/ 2147483647 w 98"/>
              <a:gd name="T3" fmla="*/ 2147483647 h 106"/>
              <a:gd name="T4" fmla="*/ 0 w 98"/>
              <a:gd name="T5" fmla="*/ 2147483647 h 106"/>
              <a:gd name="T6" fmla="*/ 2147483647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57" name="Freeform 486"/>
          <p:cNvSpPr>
            <a:spLocks/>
          </p:cNvSpPr>
          <p:nvPr/>
        </p:nvSpPr>
        <p:spPr bwMode="auto">
          <a:xfrm>
            <a:off x="4284988" y="3781519"/>
            <a:ext cx="163158" cy="226278"/>
          </a:xfrm>
          <a:custGeom>
            <a:avLst/>
            <a:gdLst>
              <a:gd name="T0" fmla="*/ 2147483647 w 94"/>
              <a:gd name="T1" fmla="*/ 0 h 115"/>
              <a:gd name="T2" fmla="*/ 0 w 94"/>
              <a:gd name="T3" fmla="*/ 2147483647 h 115"/>
              <a:gd name="T4" fmla="*/ 2147483647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58" name="Freeform 487"/>
          <p:cNvSpPr>
            <a:spLocks/>
          </p:cNvSpPr>
          <p:nvPr/>
        </p:nvSpPr>
        <p:spPr bwMode="auto">
          <a:xfrm>
            <a:off x="5022174" y="3771995"/>
            <a:ext cx="161967" cy="297734"/>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59" name="Freeform 488"/>
          <p:cNvSpPr>
            <a:spLocks/>
          </p:cNvSpPr>
          <p:nvPr/>
        </p:nvSpPr>
        <p:spPr bwMode="auto">
          <a:xfrm>
            <a:off x="5106730" y="3771995"/>
            <a:ext cx="161967" cy="297734"/>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60" name="Line 489"/>
          <p:cNvSpPr>
            <a:spLocks noChangeShapeType="1"/>
          </p:cNvSpPr>
          <p:nvPr/>
        </p:nvSpPr>
        <p:spPr bwMode="auto">
          <a:xfrm flipV="1">
            <a:off x="4200429" y="3817246"/>
            <a:ext cx="84557"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61" name="Line 490"/>
          <p:cNvSpPr>
            <a:spLocks noChangeShapeType="1"/>
          </p:cNvSpPr>
          <p:nvPr/>
        </p:nvSpPr>
        <p:spPr bwMode="auto">
          <a:xfrm flipH="1" flipV="1">
            <a:off x="5106730" y="3771989"/>
            <a:ext cx="161967" cy="1726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62" name="Line 491"/>
          <p:cNvSpPr>
            <a:spLocks noChangeShapeType="1"/>
          </p:cNvSpPr>
          <p:nvPr/>
        </p:nvSpPr>
        <p:spPr bwMode="auto">
          <a:xfrm flipV="1">
            <a:off x="5022177" y="3771989"/>
            <a:ext cx="84557"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63" name="Freeform 492"/>
          <p:cNvSpPr>
            <a:spLocks/>
          </p:cNvSpPr>
          <p:nvPr/>
        </p:nvSpPr>
        <p:spPr bwMode="auto">
          <a:xfrm>
            <a:off x="3712145" y="4466310"/>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64" name="Freeform 493"/>
          <p:cNvSpPr>
            <a:spLocks/>
          </p:cNvSpPr>
          <p:nvPr/>
        </p:nvSpPr>
        <p:spPr bwMode="auto">
          <a:xfrm>
            <a:off x="3789556" y="4466310"/>
            <a:ext cx="170303" cy="7264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65" name="Freeform 494"/>
          <p:cNvSpPr>
            <a:spLocks/>
          </p:cNvSpPr>
          <p:nvPr/>
        </p:nvSpPr>
        <p:spPr bwMode="auto">
          <a:xfrm>
            <a:off x="3959863" y="4035192"/>
            <a:ext cx="164349" cy="458510"/>
          </a:xfrm>
          <a:custGeom>
            <a:avLst/>
            <a:gdLst>
              <a:gd name="T0" fmla="*/ 2147483647 w 94"/>
              <a:gd name="T1" fmla="*/ 0 h 234"/>
              <a:gd name="T2" fmla="*/ 2147483647 w 94"/>
              <a:gd name="T3" fmla="*/ 2147483647 h 234"/>
              <a:gd name="T4" fmla="*/ 0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66" name="Freeform 495"/>
          <p:cNvSpPr>
            <a:spLocks/>
          </p:cNvSpPr>
          <p:nvPr/>
        </p:nvSpPr>
        <p:spPr bwMode="auto">
          <a:xfrm>
            <a:off x="4038461" y="4025664"/>
            <a:ext cx="161967" cy="116712"/>
          </a:xfrm>
          <a:custGeom>
            <a:avLst/>
            <a:gdLst>
              <a:gd name="T0" fmla="*/ 2147483647 w 93"/>
              <a:gd name="T1" fmla="*/ 0 h 60"/>
              <a:gd name="T2" fmla="*/ 0 w 93"/>
              <a:gd name="T3" fmla="*/ 2147483647 h 60"/>
              <a:gd name="T4" fmla="*/ 2147483647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67" name="Line 496"/>
          <p:cNvSpPr>
            <a:spLocks noChangeShapeType="1"/>
          </p:cNvSpPr>
          <p:nvPr/>
        </p:nvSpPr>
        <p:spPr bwMode="auto">
          <a:xfrm flipH="1" flipV="1">
            <a:off x="3789556" y="4466305"/>
            <a:ext cx="170303"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68" name="Line 497"/>
          <p:cNvSpPr>
            <a:spLocks noChangeShapeType="1"/>
          </p:cNvSpPr>
          <p:nvPr/>
        </p:nvSpPr>
        <p:spPr bwMode="auto">
          <a:xfrm flipV="1">
            <a:off x="3712145" y="4466310"/>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69" name="Line 498"/>
          <p:cNvSpPr>
            <a:spLocks noChangeShapeType="1"/>
          </p:cNvSpPr>
          <p:nvPr/>
        </p:nvSpPr>
        <p:spPr bwMode="auto">
          <a:xfrm flipH="1" flipV="1">
            <a:off x="3379874" y="4466305"/>
            <a:ext cx="170303"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70" name="Line 499"/>
          <p:cNvSpPr>
            <a:spLocks noChangeShapeType="1"/>
          </p:cNvSpPr>
          <p:nvPr/>
        </p:nvSpPr>
        <p:spPr bwMode="auto">
          <a:xfrm flipV="1">
            <a:off x="5765317" y="4466310"/>
            <a:ext cx="7741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71" name="Freeform 500"/>
          <p:cNvSpPr>
            <a:spLocks/>
          </p:cNvSpPr>
          <p:nvPr/>
        </p:nvSpPr>
        <p:spPr bwMode="auto">
          <a:xfrm>
            <a:off x="4610110" y="3593355"/>
            <a:ext cx="163158" cy="251288"/>
          </a:xfrm>
          <a:custGeom>
            <a:avLst/>
            <a:gdLst>
              <a:gd name="T0" fmla="*/ 2147483647 w 94"/>
              <a:gd name="T1" fmla="*/ 0 h 128"/>
              <a:gd name="T2" fmla="*/ 2147483647 w 94"/>
              <a:gd name="T3" fmla="*/ 2147483647 h 128"/>
              <a:gd name="T4" fmla="*/ 0 w 94"/>
              <a:gd name="T5" fmla="*/ 2147483647 h 128"/>
              <a:gd name="T6" fmla="*/ 2147483647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72" name="Freeform 501"/>
          <p:cNvSpPr>
            <a:spLocks/>
          </p:cNvSpPr>
          <p:nvPr/>
        </p:nvSpPr>
        <p:spPr bwMode="auto">
          <a:xfrm>
            <a:off x="4695857" y="3593355"/>
            <a:ext cx="163158" cy="251288"/>
          </a:xfrm>
          <a:custGeom>
            <a:avLst/>
            <a:gdLst>
              <a:gd name="T0" fmla="*/ 2147483647 w 94"/>
              <a:gd name="T1" fmla="*/ 2147483647 h 128"/>
              <a:gd name="T2" fmla="*/ 0 w 94"/>
              <a:gd name="T3" fmla="*/ 0 h 128"/>
              <a:gd name="T4" fmla="*/ 2147483647 w 94"/>
              <a:gd name="T5" fmla="*/ 2147483647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73" name="Line 502"/>
          <p:cNvSpPr>
            <a:spLocks noChangeShapeType="1"/>
          </p:cNvSpPr>
          <p:nvPr/>
        </p:nvSpPr>
        <p:spPr bwMode="auto">
          <a:xfrm flipV="1">
            <a:off x="3959863" y="4035192"/>
            <a:ext cx="78602" cy="4585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74" name="Line 503"/>
          <p:cNvSpPr>
            <a:spLocks noChangeShapeType="1"/>
          </p:cNvSpPr>
          <p:nvPr/>
        </p:nvSpPr>
        <p:spPr bwMode="auto">
          <a:xfrm flipH="1">
            <a:off x="4038461" y="4025659"/>
            <a:ext cx="161967"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75" name="Freeform 504"/>
          <p:cNvSpPr>
            <a:spLocks/>
          </p:cNvSpPr>
          <p:nvPr/>
        </p:nvSpPr>
        <p:spPr bwMode="auto">
          <a:xfrm>
            <a:off x="5184144" y="3944681"/>
            <a:ext cx="170304" cy="306070"/>
          </a:xfrm>
          <a:custGeom>
            <a:avLst/>
            <a:gdLst>
              <a:gd name="T0" fmla="*/ 2147483647 w 98"/>
              <a:gd name="T1" fmla="*/ 0 h 156"/>
              <a:gd name="T2" fmla="*/ 2147483647 w 98"/>
              <a:gd name="T3" fmla="*/ 2147483647 h 156"/>
              <a:gd name="T4" fmla="*/ 0 w 98"/>
              <a:gd name="T5" fmla="*/ 2147483647 h 156"/>
              <a:gd name="T6" fmla="*/ 2147483647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76" name="Freeform 505"/>
          <p:cNvSpPr>
            <a:spLocks/>
          </p:cNvSpPr>
          <p:nvPr/>
        </p:nvSpPr>
        <p:spPr bwMode="auto">
          <a:xfrm>
            <a:off x="5268701" y="3944681"/>
            <a:ext cx="163158" cy="306070"/>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77" name="Line 506"/>
          <p:cNvSpPr>
            <a:spLocks noChangeShapeType="1"/>
          </p:cNvSpPr>
          <p:nvPr/>
        </p:nvSpPr>
        <p:spPr bwMode="auto">
          <a:xfrm flipH="1" flipV="1">
            <a:off x="4695857" y="3593355"/>
            <a:ext cx="163158"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78" name="Line 507"/>
          <p:cNvSpPr>
            <a:spLocks noChangeShapeType="1"/>
          </p:cNvSpPr>
          <p:nvPr/>
        </p:nvSpPr>
        <p:spPr bwMode="auto">
          <a:xfrm flipV="1">
            <a:off x="4610110" y="3593349"/>
            <a:ext cx="85747" cy="1714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79" name="Line 508"/>
          <p:cNvSpPr>
            <a:spLocks noChangeShapeType="1"/>
          </p:cNvSpPr>
          <p:nvPr/>
        </p:nvSpPr>
        <p:spPr bwMode="auto">
          <a:xfrm flipH="1" flipV="1">
            <a:off x="5268701" y="3944681"/>
            <a:ext cx="163158"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80" name="Line 509"/>
          <p:cNvSpPr>
            <a:spLocks noChangeShapeType="1"/>
          </p:cNvSpPr>
          <p:nvPr/>
        </p:nvSpPr>
        <p:spPr bwMode="auto">
          <a:xfrm flipV="1">
            <a:off x="5184142" y="3944681"/>
            <a:ext cx="84557" cy="1250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81" name="Freeform 510"/>
          <p:cNvSpPr>
            <a:spLocks/>
          </p:cNvSpPr>
          <p:nvPr/>
        </p:nvSpPr>
        <p:spPr bwMode="auto">
          <a:xfrm>
            <a:off x="4370736" y="3781519"/>
            <a:ext cx="163158" cy="22627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82" name="Freeform 511"/>
          <p:cNvSpPr>
            <a:spLocks/>
          </p:cNvSpPr>
          <p:nvPr/>
        </p:nvSpPr>
        <p:spPr bwMode="auto">
          <a:xfrm>
            <a:off x="4448143" y="3764845"/>
            <a:ext cx="161967" cy="197695"/>
          </a:xfrm>
          <a:custGeom>
            <a:avLst/>
            <a:gdLst>
              <a:gd name="T0" fmla="*/ 2147483647 w 93"/>
              <a:gd name="T1" fmla="*/ 0 h 101"/>
              <a:gd name="T2" fmla="*/ 0 w 93"/>
              <a:gd name="T3" fmla="*/ 2147483647 h 101"/>
              <a:gd name="T4" fmla="*/ 2147483647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83" name="Freeform 512"/>
          <p:cNvSpPr>
            <a:spLocks/>
          </p:cNvSpPr>
          <p:nvPr/>
        </p:nvSpPr>
        <p:spPr bwMode="auto">
          <a:xfrm>
            <a:off x="5354448" y="4132843"/>
            <a:ext cx="163158" cy="270342"/>
          </a:xfrm>
          <a:custGeom>
            <a:avLst/>
            <a:gdLst>
              <a:gd name="T0" fmla="*/ 2147483647 w 94"/>
              <a:gd name="T1" fmla="*/ 0 h 138"/>
              <a:gd name="T2" fmla="*/ 2147483647 w 94"/>
              <a:gd name="T3" fmla="*/ 2147483647 h 138"/>
              <a:gd name="T4" fmla="*/ 0 w 94"/>
              <a:gd name="T5" fmla="*/ 2147483647 h 138"/>
              <a:gd name="T6" fmla="*/ 2147483647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84" name="Freeform 513"/>
          <p:cNvSpPr>
            <a:spLocks/>
          </p:cNvSpPr>
          <p:nvPr/>
        </p:nvSpPr>
        <p:spPr bwMode="auto">
          <a:xfrm>
            <a:off x="5431855" y="4132843"/>
            <a:ext cx="161967" cy="270342"/>
          </a:xfrm>
          <a:custGeom>
            <a:avLst/>
            <a:gdLst>
              <a:gd name="T0" fmla="*/ 2147483647 w 93"/>
              <a:gd name="T1" fmla="*/ 2147483647 h 138"/>
              <a:gd name="T2" fmla="*/ 0 w 93"/>
              <a:gd name="T3" fmla="*/ 0 h 138"/>
              <a:gd name="T4" fmla="*/ 2147483647 w 93"/>
              <a:gd name="T5" fmla="*/ 2147483647 h 138"/>
              <a:gd name="T6" fmla="*/ 2147483647 w 93"/>
              <a:gd name="T7" fmla="*/ 2147483647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85" name="Freeform 514"/>
          <p:cNvSpPr>
            <a:spLocks/>
          </p:cNvSpPr>
          <p:nvPr/>
        </p:nvSpPr>
        <p:spPr bwMode="auto">
          <a:xfrm>
            <a:off x="3875307" y="4493696"/>
            <a:ext cx="163158"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86" name="Freeform 515"/>
          <p:cNvSpPr>
            <a:spLocks/>
          </p:cNvSpPr>
          <p:nvPr/>
        </p:nvSpPr>
        <p:spPr bwMode="auto">
          <a:xfrm>
            <a:off x="3959863" y="4142370"/>
            <a:ext cx="164349" cy="423973"/>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87" name="Freeform 516"/>
          <p:cNvSpPr>
            <a:spLocks/>
          </p:cNvSpPr>
          <p:nvPr/>
        </p:nvSpPr>
        <p:spPr bwMode="auto">
          <a:xfrm>
            <a:off x="4773269" y="3692197"/>
            <a:ext cx="170303" cy="342989"/>
          </a:xfrm>
          <a:custGeom>
            <a:avLst/>
            <a:gdLst>
              <a:gd name="T0" fmla="*/ 2147483647 w 98"/>
              <a:gd name="T1" fmla="*/ 0 h 175"/>
              <a:gd name="T2" fmla="*/ 2147483647 w 98"/>
              <a:gd name="T3" fmla="*/ 2147483647 h 175"/>
              <a:gd name="T4" fmla="*/ 0 w 98"/>
              <a:gd name="T5" fmla="*/ 2147483647 h 175"/>
              <a:gd name="T6" fmla="*/ 2147483647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88" name="Freeform 517"/>
          <p:cNvSpPr>
            <a:spLocks/>
          </p:cNvSpPr>
          <p:nvPr/>
        </p:nvSpPr>
        <p:spPr bwMode="auto">
          <a:xfrm>
            <a:off x="4859019" y="3692197"/>
            <a:ext cx="163158" cy="342989"/>
          </a:xfrm>
          <a:custGeom>
            <a:avLst/>
            <a:gdLst>
              <a:gd name="T0" fmla="*/ 2147483647 w 94"/>
              <a:gd name="T1" fmla="*/ 2147483647 h 175"/>
              <a:gd name="T2" fmla="*/ 0 w 94"/>
              <a:gd name="T3" fmla="*/ 0 h 175"/>
              <a:gd name="T4" fmla="*/ 2147483647 w 94"/>
              <a:gd name="T5" fmla="*/ 2147483647 h 175"/>
              <a:gd name="T6" fmla="*/ 2147483647 w 94"/>
              <a:gd name="T7" fmla="*/ 2147483647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89" name="Line 518"/>
          <p:cNvSpPr>
            <a:spLocks noChangeShapeType="1"/>
          </p:cNvSpPr>
          <p:nvPr/>
        </p:nvSpPr>
        <p:spPr bwMode="auto">
          <a:xfrm flipH="1" flipV="1">
            <a:off x="5431855" y="4132843"/>
            <a:ext cx="161967" cy="2084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90" name="Line 519"/>
          <p:cNvSpPr>
            <a:spLocks noChangeShapeType="1"/>
          </p:cNvSpPr>
          <p:nvPr/>
        </p:nvSpPr>
        <p:spPr bwMode="auto">
          <a:xfrm flipV="1">
            <a:off x="5354446" y="4132843"/>
            <a:ext cx="77410"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91" name="Line 520"/>
          <p:cNvSpPr>
            <a:spLocks noChangeShapeType="1"/>
          </p:cNvSpPr>
          <p:nvPr/>
        </p:nvSpPr>
        <p:spPr bwMode="auto">
          <a:xfrm flipV="1">
            <a:off x="3875303" y="4493701"/>
            <a:ext cx="8455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92" name="Line 521"/>
          <p:cNvSpPr>
            <a:spLocks noChangeShapeType="1"/>
          </p:cNvSpPr>
          <p:nvPr/>
        </p:nvSpPr>
        <p:spPr bwMode="auto">
          <a:xfrm flipH="1">
            <a:off x="3959863" y="4142371"/>
            <a:ext cx="164349" cy="351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93" name="Line 522"/>
          <p:cNvSpPr>
            <a:spLocks noChangeShapeType="1"/>
          </p:cNvSpPr>
          <p:nvPr/>
        </p:nvSpPr>
        <p:spPr bwMode="auto">
          <a:xfrm flipH="1" flipV="1">
            <a:off x="3550178" y="4493702"/>
            <a:ext cx="161967"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94" name="Freeform 523"/>
          <p:cNvSpPr>
            <a:spLocks/>
          </p:cNvSpPr>
          <p:nvPr/>
        </p:nvSpPr>
        <p:spPr bwMode="auto">
          <a:xfrm>
            <a:off x="4124209" y="4025664"/>
            <a:ext cx="160777" cy="116712"/>
          </a:xfrm>
          <a:custGeom>
            <a:avLst/>
            <a:gdLst>
              <a:gd name="T0" fmla="*/ 2147483647 w 93"/>
              <a:gd name="T1" fmla="*/ 0 h 60"/>
              <a:gd name="T2" fmla="*/ 2147483647 w 93"/>
              <a:gd name="T3" fmla="*/ 2147483647 h 60"/>
              <a:gd name="T4" fmla="*/ 0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95" name="Freeform 524"/>
          <p:cNvSpPr>
            <a:spLocks/>
          </p:cNvSpPr>
          <p:nvPr/>
        </p:nvSpPr>
        <p:spPr bwMode="auto">
          <a:xfrm>
            <a:off x="4200432" y="4007795"/>
            <a:ext cx="170304" cy="134576"/>
          </a:xfrm>
          <a:custGeom>
            <a:avLst/>
            <a:gdLst>
              <a:gd name="T0" fmla="*/ 2147483647 w 98"/>
              <a:gd name="T1" fmla="*/ 0 h 69"/>
              <a:gd name="T2" fmla="*/ 0 w 98"/>
              <a:gd name="T3" fmla="*/ 2147483647 h 69"/>
              <a:gd name="T4" fmla="*/ 2147483647 w 98"/>
              <a:gd name="T5" fmla="*/ 2147483647 h 69"/>
              <a:gd name="T6" fmla="*/ 2147483647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96" name="Line 525"/>
          <p:cNvSpPr>
            <a:spLocks noChangeShapeType="1"/>
          </p:cNvSpPr>
          <p:nvPr/>
        </p:nvSpPr>
        <p:spPr bwMode="auto">
          <a:xfrm flipH="1" flipV="1">
            <a:off x="4859019" y="3692197"/>
            <a:ext cx="163158" cy="1893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97" name="Line 526"/>
          <p:cNvSpPr>
            <a:spLocks noChangeShapeType="1"/>
          </p:cNvSpPr>
          <p:nvPr/>
        </p:nvSpPr>
        <p:spPr bwMode="auto">
          <a:xfrm flipV="1">
            <a:off x="4773269" y="3692197"/>
            <a:ext cx="85747"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98" name="Line 527"/>
          <p:cNvSpPr>
            <a:spLocks noChangeShapeType="1"/>
          </p:cNvSpPr>
          <p:nvPr/>
        </p:nvSpPr>
        <p:spPr bwMode="auto">
          <a:xfrm flipH="1">
            <a:off x="4200432" y="4007800"/>
            <a:ext cx="170304"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99" name="Line 528"/>
          <p:cNvSpPr>
            <a:spLocks noChangeShapeType="1"/>
          </p:cNvSpPr>
          <p:nvPr/>
        </p:nvSpPr>
        <p:spPr bwMode="auto">
          <a:xfrm flipV="1">
            <a:off x="4124208" y="4025664"/>
            <a:ext cx="76220" cy="116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00" name="Freeform 529"/>
          <p:cNvSpPr>
            <a:spLocks/>
          </p:cNvSpPr>
          <p:nvPr/>
        </p:nvSpPr>
        <p:spPr bwMode="auto">
          <a:xfrm>
            <a:off x="5517603" y="4341256"/>
            <a:ext cx="160777" cy="225087"/>
          </a:xfrm>
          <a:custGeom>
            <a:avLst/>
            <a:gdLst>
              <a:gd name="T0" fmla="*/ 2147483647 w 93"/>
              <a:gd name="T1" fmla="*/ 0 h 115"/>
              <a:gd name="T2" fmla="*/ 2147483647 w 93"/>
              <a:gd name="T3" fmla="*/ 2147483647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01" name="Freeform 530"/>
          <p:cNvSpPr>
            <a:spLocks/>
          </p:cNvSpPr>
          <p:nvPr/>
        </p:nvSpPr>
        <p:spPr bwMode="auto">
          <a:xfrm>
            <a:off x="5593822" y="4341256"/>
            <a:ext cx="171495" cy="225087"/>
          </a:xfrm>
          <a:custGeom>
            <a:avLst/>
            <a:gdLst>
              <a:gd name="T0" fmla="*/ 2147483647 w 99"/>
              <a:gd name="T1" fmla="*/ 2147483647 h 115"/>
              <a:gd name="T2" fmla="*/ 0 w 99"/>
              <a:gd name="T3" fmla="*/ 0 h 115"/>
              <a:gd name="T4" fmla="*/ 2147483647 w 99"/>
              <a:gd name="T5" fmla="*/ 2147483647 h 115"/>
              <a:gd name="T6" fmla="*/ 2147483647 w 99"/>
              <a:gd name="T7" fmla="*/ 2147483647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02" name="Line 531"/>
          <p:cNvSpPr>
            <a:spLocks noChangeShapeType="1"/>
          </p:cNvSpPr>
          <p:nvPr/>
        </p:nvSpPr>
        <p:spPr bwMode="auto">
          <a:xfrm>
            <a:off x="5593826" y="4341256"/>
            <a:ext cx="8337"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03" name="Line 532"/>
          <p:cNvSpPr>
            <a:spLocks noChangeShapeType="1"/>
          </p:cNvSpPr>
          <p:nvPr/>
        </p:nvSpPr>
        <p:spPr bwMode="auto">
          <a:xfrm flipH="1" flipV="1">
            <a:off x="5593822" y="4341262"/>
            <a:ext cx="171495"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04" name="Line 533"/>
          <p:cNvSpPr>
            <a:spLocks noChangeShapeType="1"/>
          </p:cNvSpPr>
          <p:nvPr/>
        </p:nvSpPr>
        <p:spPr bwMode="auto">
          <a:xfrm flipH="1">
            <a:off x="5517602" y="4341256"/>
            <a:ext cx="76220" cy="619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05" name="Freeform 534"/>
          <p:cNvSpPr>
            <a:spLocks/>
          </p:cNvSpPr>
          <p:nvPr/>
        </p:nvSpPr>
        <p:spPr bwMode="auto">
          <a:xfrm>
            <a:off x="4943572" y="3881556"/>
            <a:ext cx="163158" cy="323934"/>
          </a:xfrm>
          <a:custGeom>
            <a:avLst/>
            <a:gdLst>
              <a:gd name="T0" fmla="*/ 2147483647 w 94"/>
              <a:gd name="T1" fmla="*/ 0 h 165"/>
              <a:gd name="T2" fmla="*/ 2147483647 w 94"/>
              <a:gd name="T3" fmla="*/ 2147483647 h 165"/>
              <a:gd name="T4" fmla="*/ 0 w 94"/>
              <a:gd name="T5" fmla="*/ 2147483647 h 165"/>
              <a:gd name="T6" fmla="*/ 2147483647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06" name="Freeform 535"/>
          <p:cNvSpPr>
            <a:spLocks/>
          </p:cNvSpPr>
          <p:nvPr/>
        </p:nvSpPr>
        <p:spPr bwMode="auto">
          <a:xfrm>
            <a:off x="5022174" y="3881556"/>
            <a:ext cx="161967" cy="323934"/>
          </a:xfrm>
          <a:custGeom>
            <a:avLst/>
            <a:gdLst>
              <a:gd name="T0" fmla="*/ 2147483647 w 93"/>
              <a:gd name="T1" fmla="*/ 2147483647 h 165"/>
              <a:gd name="T2" fmla="*/ 0 w 93"/>
              <a:gd name="T3" fmla="*/ 0 h 165"/>
              <a:gd name="T4" fmla="*/ 2147483647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07" name="Line 536"/>
          <p:cNvSpPr>
            <a:spLocks noChangeShapeType="1"/>
          </p:cNvSpPr>
          <p:nvPr/>
        </p:nvSpPr>
        <p:spPr bwMode="auto">
          <a:xfrm flipH="1" flipV="1">
            <a:off x="5022174" y="3881556"/>
            <a:ext cx="161967"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08" name="Line 537"/>
          <p:cNvSpPr>
            <a:spLocks noChangeShapeType="1"/>
          </p:cNvSpPr>
          <p:nvPr/>
        </p:nvSpPr>
        <p:spPr bwMode="auto">
          <a:xfrm flipV="1">
            <a:off x="4943575" y="3881555"/>
            <a:ext cx="78602"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09" name="Freeform 538"/>
          <p:cNvSpPr>
            <a:spLocks/>
          </p:cNvSpPr>
          <p:nvPr/>
        </p:nvSpPr>
        <p:spPr bwMode="auto">
          <a:xfrm>
            <a:off x="4533890" y="3764844"/>
            <a:ext cx="161967" cy="277488"/>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10" name="Freeform 539"/>
          <p:cNvSpPr>
            <a:spLocks/>
          </p:cNvSpPr>
          <p:nvPr/>
        </p:nvSpPr>
        <p:spPr bwMode="auto">
          <a:xfrm>
            <a:off x="4610110" y="3764844"/>
            <a:ext cx="163158" cy="277488"/>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11" name="Line 540"/>
          <p:cNvSpPr>
            <a:spLocks noChangeShapeType="1"/>
          </p:cNvSpPr>
          <p:nvPr/>
        </p:nvSpPr>
        <p:spPr bwMode="auto">
          <a:xfrm flipV="1">
            <a:off x="4533892" y="3764845"/>
            <a:ext cx="76220"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12" name="Line 541"/>
          <p:cNvSpPr>
            <a:spLocks noChangeShapeType="1"/>
          </p:cNvSpPr>
          <p:nvPr/>
        </p:nvSpPr>
        <p:spPr bwMode="auto">
          <a:xfrm flipH="1" flipV="1">
            <a:off x="3712145" y="4511560"/>
            <a:ext cx="163158"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13" name="Line 542"/>
          <p:cNvSpPr>
            <a:spLocks noChangeShapeType="1"/>
          </p:cNvSpPr>
          <p:nvPr/>
        </p:nvSpPr>
        <p:spPr bwMode="auto">
          <a:xfrm flipV="1">
            <a:off x="5678382" y="4511566"/>
            <a:ext cx="86938"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14" name="Freeform 543"/>
          <p:cNvSpPr>
            <a:spLocks/>
          </p:cNvSpPr>
          <p:nvPr/>
        </p:nvSpPr>
        <p:spPr bwMode="auto">
          <a:xfrm>
            <a:off x="5106730" y="4069729"/>
            <a:ext cx="161967" cy="298925"/>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15" name="Freeform 544"/>
          <p:cNvSpPr>
            <a:spLocks/>
          </p:cNvSpPr>
          <p:nvPr/>
        </p:nvSpPr>
        <p:spPr bwMode="auto">
          <a:xfrm>
            <a:off x="5184144" y="4069729"/>
            <a:ext cx="170304" cy="298925"/>
          </a:xfrm>
          <a:custGeom>
            <a:avLst/>
            <a:gdLst>
              <a:gd name="T0" fmla="*/ 2147483647 w 98"/>
              <a:gd name="T1" fmla="*/ 2147483647 h 152"/>
              <a:gd name="T2" fmla="*/ 0 w 98"/>
              <a:gd name="T3" fmla="*/ 0 h 152"/>
              <a:gd name="T4" fmla="*/ 2147483647 w 98"/>
              <a:gd name="T5" fmla="*/ 2147483647 h 152"/>
              <a:gd name="T6" fmla="*/ 2147483647 w 98"/>
              <a:gd name="T7" fmla="*/ 2147483647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16" name="Line 545"/>
          <p:cNvSpPr>
            <a:spLocks noChangeShapeType="1"/>
          </p:cNvSpPr>
          <p:nvPr/>
        </p:nvSpPr>
        <p:spPr bwMode="auto">
          <a:xfrm flipH="1" flipV="1">
            <a:off x="5184144" y="4069723"/>
            <a:ext cx="170304" cy="1810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17" name="Line 546"/>
          <p:cNvSpPr>
            <a:spLocks noChangeShapeType="1"/>
          </p:cNvSpPr>
          <p:nvPr/>
        </p:nvSpPr>
        <p:spPr bwMode="auto">
          <a:xfrm flipV="1">
            <a:off x="5106734" y="4069729"/>
            <a:ext cx="77410"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18" name="Freeform 547"/>
          <p:cNvSpPr>
            <a:spLocks/>
          </p:cNvSpPr>
          <p:nvPr/>
        </p:nvSpPr>
        <p:spPr bwMode="auto">
          <a:xfrm>
            <a:off x="4284988" y="4007795"/>
            <a:ext cx="163158" cy="161967"/>
          </a:xfrm>
          <a:custGeom>
            <a:avLst/>
            <a:gdLst>
              <a:gd name="T0" fmla="*/ 2147483647 w 94"/>
              <a:gd name="T1" fmla="*/ 0 h 83"/>
              <a:gd name="T2" fmla="*/ 2147483647 w 94"/>
              <a:gd name="T3" fmla="*/ 2147483647 h 83"/>
              <a:gd name="T4" fmla="*/ 0 w 94"/>
              <a:gd name="T5" fmla="*/ 2147483647 h 83"/>
              <a:gd name="T6" fmla="*/ 2147483647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19" name="Freeform 548"/>
          <p:cNvSpPr>
            <a:spLocks/>
          </p:cNvSpPr>
          <p:nvPr/>
        </p:nvSpPr>
        <p:spPr bwMode="auto">
          <a:xfrm>
            <a:off x="4370736" y="3962544"/>
            <a:ext cx="163158" cy="207223"/>
          </a:xfrm>
          <a:custGeom>
            <a:avLst/>
            <a:gdLst>
              <a:gd name="T0" fmla="*/ 2147483647 w 94"/>
              <a:gd name="T1" fmla="*/ 0 h 106"/>
              <a:gd name="T2" fmla="*/ 0 w 94"/>
              <a:gd name="T3" fmla="*/ 2147483647 h 106"/>
              <a:gd name="T4" fmla="*/ 2147483647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20" name="Line 549"/>
          <p:cNvSpPr>
            <a:spLocks noChangeShapeType="1"/>
          </p:cNvSpPr>
          <p:nvPr/>
        </p:nvSpPr>
        <p:spPr bwMode="auto">
          <a:xfrm flipH="1">
            <a:off x="4370736" y="3962541"/>
            <a:ext cx="16315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21" name="Freeform 550"/>
          <p:cNvSpPr>
            <a:spLocks/>
          </p:cNvSpPr>
          <p:nvPr/>
        </p:nvSpPr>
        <p:spPr bwMode="auto">
          <a:xfrm>
            <a:off x="5268701" y="4250745"/>
            <a:ext cx="163158"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22" name="Freeform 551"/>
          <p:cNvSpPr>
            <a:spLocks/>
          </p:cNvSpPr>
          <p:nvPr/>
        </p:nvSpPr>
        <p:spPr bwMode="auto">
          <a:xfrm>
            <a:off x="5354448" y="4250745"/>
            <a:ext cx="163158" cy="233423"/>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23" name="Freeform 552"/>
          <p:cNvSpPr>
            <a:spLocks/>
          </p:cNvSpPr>
          <p:nvPr/>
        </p:nvSpPr>
        <p:spPr bwMode="auto">
          <a:xfrm>
            <a:off x="4695857" y="3844637"/>
            <a:ext cx="163158" cy="360853"/>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24" name="Freeform 553"/>
          <p:cNvSpPr>
            <a:spLocks/>
          </p:cNvSpPr>
          <p:nvPr/>
        </p:nvSpPr>
        <p:spPr bwMode="auto">
          <a:xfrm>
            <a:off x="4773269" y="3844637"/>
            <a:ext cx="170303" cy="360853"/>
          </a:xfrm>
          <a:custGeom>
            <a:avLst/>
            <a:gdLst>
              <a:gd name="T0" fmla="*/ 2147483647 w 98"/>
              <a:gd name="T1" fmla="*/ 2147483647 h 184"/>
              <a:gd name="T2" fmla="*/ 0 w 98"/>
              <a:gd name="T3" fmla="*/ 0 h 184"/>
              <a:gd name="T4" fmla="*/ 2147483647 w 98"/>
              <a:gd name="T5" fmla="*/ 2147483647 h 184"/>
              <a:gd name="T6" fmla="*/ 2147483647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25" name="Line 554"/>
          <p:cNvSpPr>
            <a:spLocks noChangeShapeType="1"/>
          </p:cNvSpPr>
          <p:nvPr/>
        </p:nvSpPr>
        <p:spPr bwMode="auto">
          <a:xfrm flipH="1" flipV="1">
            <a:off x="5354448" y="4250745"/>
            <a:ext cx="163158"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26" name="Line 555"/>
          <p:cNvSpPr>
            <a:spLocks noChangeShapeType="1"/>
          </p:cNvSpPr>
          <p:nvPr/>
        </p:nvSpPr>
        <p:spPr bwMode="auto">
          <a:xfrm flipV="1">
            <a:off x="5268700" y="4250751"/>
            <a:ext cx="85747" cy="1179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27" name="Line 556"/>
          <p:cNvSpPr>
            <a:spLocks noChangeShapeType="1"/>
          </p:cNvSpPr>
          <p:nvPr/>
        </p:nvSpPr>
        <p:spPr bwMode="auto">
          <a:xfrm flipV="1">
            <a:off x="4695857" y="3844639"/>
            <a:ext cx="77411"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28" name="Freeform 557"/>
          <p:cNvSpPr>
            <a:spLocks/>
          </p:cNvSpPr>
          <p:nvPr/>
        </p:nvSpPr>
        <p:spPr bwMode="auto">
          <a:xfrm>
            <a:off x="4038461" y="4142370"/>
            <a:ext cx="161967" cy="441837"/>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29" name="Freeform 558"/>
          <p:cNvSpPr>
            <a:spLocks/>
          </p:cNvSpPr>
          <p:nvPr/>
        </p:nvSpPr>
        <p:spPr bwMode="auto">
          <a:xfrm>
            <a:off x="4124209" y="4142370"/>
            <a:ext cx="160777" cy="441837"/>
          </a:xfrm>
          <a:custGeom>
            <a:avLst/>
            <a:gdLst>
              <a:gd name="T0" fmla="*/ 2147483647 w 93"/>
              <a:gd name="T1" fmla="*/ 0 h 225"/>
              <a:gd name="T2" fmla="*/ 0 w 93"/>
              <a:gd name="T3" fmla="*/ 0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30" name="Line 559"/>
          <p:cNvSpPr>
            <a:spLocks noChangeShapeType="1"/>
          </p:cNvSpPr>
          <p:nvPr/>
        </p:nvSpPr>
        <p:spPr bwMode="auto">
          <a:xfrm flipH="1" flipV="1">
            <a:off x="3875307" y="4538957"/>
            <a:ext cx="163158"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31" name="Line 560"/>
          <p:cNvSpPr>
            <a:spLocks noChangeShapeType="1"/>
          </p:cNvSpPr>
          <p:nvPr/>
        </p:nvSpPr>
        <p:spPr bwMode="auto">
          <a:xfrm flipV="1">
            <a:off x="4038461" y="4142370"/>
            <a:ext cx="85747" cy="4239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32" name="Line 561"/>
          <p:cNvSpPr>
            <a:spLocks noChangeShapeType="1"/>
          </p:cNvSpPr>
          <p:nvPr/>
        </p:nvSpPr>
        <p:spPr bwMode="auto">
          <a:xfrm flipH="1">
            <a:off x="4124209" y="4142376"/>
            <a:ext cx="16077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33" name="Freeform 562"/>
          <p:cNvSpPr>
            <a:spLocks/>
          </p:cNvSpPr>
          <p:nvPr/>
        </p:nvSpPr>
        <p:spPr bwMode="auto">
          <a:xfrm>
            <a:off x="4859019" y="4035192"/>
            <a:ext cx="163158" cy="306070"/>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34" name="Freeform 563"/>
          <p:cNvSpPr>
            <a:spLocks/>
          </p:cNvSpPr>
          <p:nvPr/>
        </p:nvSpPr>
        <p:spPr bwMode="auto">
          <a:xfrm>
            <a:off x="4943572" y="4035192"/>
            <a:ext cx="163158" cy="306070"/>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35" name="Freeform 564"/>
          <p:cNvSpPr>
            <a:spLocks/>
          </p:cNvSpPr>
          <p:nvPr/>
        </p:nvSpPr>
        <p:spPr bwMode="auto">
          <a:xfrm>
            <a:off x="5431855" y="4403191"/>
            <a:ext cx="161967" cy="208414"/>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36" name="Freeform 565"/>
          <p:cNvSpPr>
            <a:spLocks/>
          </p:cNvSpPr>
          <p:nvPr/>
        </p:nvSpPr>
        <p:spPr bwMode="auto">
          <a:xfrm>
            <a:off x="5517603" y="4403191"/>
            <a:ext cx="160777" cy="208414"/>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37" name="Line 566"/>
          <p:cNvSpPr>
            <a:spLocks noChangeShapeType="1"/>
          </p:cNvSpPr>
          <p:nvPr/>
        </p:nvSpPr>
        <p:spPr bwMode="auto">
          <a:xfrm flipV="1">
            <a:off x="4859016" y="4035187"/>
            <a:ext cx="84556" cy="1703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38" name="Freeform 567"/>
          <p:cNvSpPr>
            <a:spLocks/>
          </p:cNvSpPr>
          <p:nvPr/>
        </p:nvSpPr>
        <p:spPr bwMode="auto">
          <a:xfrm>
            <a:off x="4448143" y="3962544"/>
            <a:ext cx="161967" cy="278679"/>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39" name="Freeform 568"/>
          <p:cNvSpPr>
            <a:spLocks/>
          </p:cNvSpPr>
          <p:nvPr/>
        </p:nvSpPr>
        <p:spPr bwMode="auto">
          <a:xfrm>
            <a:off x="4533890" y="3962544"/>
            <a:ext cx="161967" cy="278679"/>
          </a:xfrm>
          <a:custGeom>
            <a:avLst/>
            <a:gdLst>
              <a:gd name="T0" fmla="*/ 2147483647 w 93"/>
              <a:gd name="T1" fmla="*/ 2147483647 h 142"/>
              <a:gd name="T2" fmla="*/ 0 w 93"/>
              <a:gd name="T3" fmla="*/ 0 h 142"/>
              <a:gd name="T4" fmla="*/ 2147483647 w 93"/>
              <a:gd name="T5" fmla="*/ 2147483647 h 142"/>
              <a:gd name="T6" fmla="*/ 2147483647 w 93"/>
              <a:gd name="T7" fmla="*/ 2147483647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40" name="Line 569"/>
          <p:cNvSpPr>
            <a:spLocks noChangeShapeType="1"/>
          </p:cNvSpPr>
          <p:nvPr/>
        </p:nvSpPr>
        <p:spPr bwMode="auto">
          <a:xfrm flipH="1" flipV="1">
            <a:off x="5517603" y="4403185"/>
            <a:ext cx="160777" cy="163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41" name="Line 570"/>
          <p:cNvSpPr>
            <a:spLocks noChangeShapeType="1"/>
          </p:cNvSpPr>
          <p:nvPr/>
        </p:nvSpPr>
        <p:spPr bwMode="auto">
          <a:xfrm flipH="1">
            <a:off x="5431858" y="4403185"/>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42" name="Line 571"/>
          <p:cNvSpPr>
            <a:spLocks noChangeShapeType="1"/>
          </p:cNvSpPr>
          <p:nvPr/>
        </p:nvSpPr>
        <p:spPr bwMode="auto">
          <a:xfrm flipH="1" flipV="1">
            <a:off x="4533890" y="3962545"/>
            <a:ext cx="161967" cy="7979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43" name="Line 572"/>
          <p:cNvSpPr>
            <a:spLocks noChangeShapeType="1"/>
          </p:cNvSpPr>
          <p:nvPr/>
        </p:nvSpPr>
        <p:spPr bwMode="auto">
          <a:xfrm flipV="1">
            <a:off x="4448145" y="3962544"/>
            <a:ext cx="85747" cy="2072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44" name="Freeform 573"/>
          <p:cNvSpPr>
            <a:spLocks/>
          </p:cNvSpPr>
          <p:nvPr/>
        </p:nvSpPr>
        <p:spPr bwMode="auto">
          <a:xfrm>
            <a:off x="5022174" y="4205490"/>
            <a:ext cx="161967" cy="406109"/>
          </a:xfrm>
          <a:custGeom>
            <a:avLst/>
            <a:gdLst>
              <a:gd name="T0" fmla="*/ 2147483647 w 93"/>
              <a:gd name="T1" fmla="*/ 0 h 207"/>
              <a:gd name="T2" fmla="*/ 2147483647 w 93"/>
              <a:gd name="T3" fmla="*/ 2147483647 h 207"/>
              <a:gd name="T4" fmla="*/ 0 w 93"/>
              <a:gd name="T5" fmla="*/ 2147483647 h 207"/>
              <a:gd name="T6" fmla="*/ 2147483647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45" name="Freeform 574"/>
          <p:cNvSpPr>
            <a:spLocks/>
          </p:cNvSpPr>
          <p:nvPr/>
        </p:nvSpPr>
        <p:spPr bwMode="auto">
          <a:xfrm>
            <a:off x="5106730" y="4205490"/>
            <a:ext cx="161967" cy="406109"/>
          </a:xfrm>
          <a:custGeom>
            <a:avLst/>
            <a:gdLst>
              <a:gd name="T0" fmla="*/ 2147483647 w 93"/>
              <a:gd name="T1" fmla="*/ 2147483647 h 207"/>
              <a:gd name="T2" fmla="*/ 0 w 93"/>
              <a:gd name="T3" fmla="*/ 0 h 207"/>
              <a:gd name="T4" fmla="*/ 2147483647 w 93"/>
              <a:gd name="T5" fmla="*/ 2147483647 h 207"/>
              <a:gd name="T6" fmla="*/ 2147483647 w 93"/>
              <a:gd name="T7" fmla="*/ 2147483647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46" name="Line 575"/>
          <p:cNvSpPr>
            <a:spLocks noChangeShapeType="1"/>
          </p:cNvSpPr>
          <p:nvPr/>
        </p:nvSpPr>
        <p:spPr bwMode="auto">
          <a:xfrm flipV="1">
            <a:off x="5022177" y="4205495"/>
            <a:ext cx="84557"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47" name="Freeform 576"/>
          <p:cNvSpPr>
            <a:spLocks/>
          </p:cNvSpPr>
          <p:nvPr/>
        </p:nvSpPr>
        <p:spPr bwMode="auto">
          <a:xfrm>
            <a:off x="4200432" y="4142376"/>
            <a:ext cx="170304" cy="469228"/>
          </a:xfrm>
          <a:custGeom>
            <a:avLst/>
            <a:gdLst>
              <a:gd name="T0" fmla="*/ 2147483647 w 98"/>
              <a:gd name="T1" fmla="*/ 0 h 239"/>
              <a:gd name="T2" fmla="*/ 2147483647 w 98"/>
              <a:gd name="T3" fmla="*/ 2147483647 h 239"/>
              <a:gd name="T4" fmla="*/ 0 w 98"/>
              <a:gd name="T5" fmla="*/ 2147483647 h 239"/>
              <a:gd name="T6" fmla="*/ 2147483647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48" name="Freeform 577"/>
          <p:cNvSpPr>
            <a:spLocks/>
          </p:cNvSpPr>
          <p:nvPr/>
        </p:nvSpPr>
        <p:spPr bwMode="auto">
          <a:xfrm>
            <a:off x="4284988" y="4142376"/>
            <a:ext cx="163158" cy="469228"/>
          </a:xfrm>
          <a:custGeom>
            <a:avLst/>
            <a:gdLst>
              <a:gd name="T0" fmla="*/ 2147483647 w 94"/>
              <a:gd name="T1" fmla="*/ 2147483647 h 239"/>
              <a:gd name="T2" fmla="*/ 0 w 94"/>
              <a:gd name="T3" fmla="*/ 0 h 239"/>
              <a:gd name="T4" fmla="*/ 2147483647 w 94"/>
              <a:gd name="T5" fmla="*/ 2147483647 h 239"/>
              <a:gd name="T6" fmla="*/ 2147483647 w 94"/>
              <a:gd name="T7" fmla="*/ 2147483647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49" name="Line 578"/>
          <p:cNvSpPr>
            <a:spLocks noChangeShapeType="1"/>
          </p:cNvSpPr>
          <p:nvPr/>
        </p:nvSpPr>
        <p:spPr bwMode="auto">
          <a:xfrm flipH="1" flipV="1">
            <a:off x="4038461" y="4566343"/>
            <a:ext cx="161967"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50" name="Line 579"/>
          <p:cNvSpPr>
            <a:spLocks noChangeShapeType="1"/>
          </p:cNvSpPr>
          <p:nvPr/>
        </p:nvSpPr>
        <p:spPr bwMode="auto">
          <a:xfrm flipV="1">
            <a:off x="5593826" y="4566349"/>
            <a:ext cx="8455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51" name="Line 580"/>
          <p:cNvSpPr>
            <a:spLocks noChangeShapeType="1"/>
          </p:cNvSpPr>
          <p:nvPr/>
        </p:nvSpPr>
        <p:spPr bwMode="auto">
          <a:xfrm flipH="1" flipV="1">
            <a:off x="4284988" y="4142371"/>
            <a:ext cx="163158"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52" name="Freeform 581"/>
          <p:cNvSpPr>
            <a:spLocks/>
          </p:cNvSpPr>
          <p:nvPr/>
        </p:nvSpPr>
        <p:spPr bwMode="auto">
          <a:xfrm>
            <a:off x="4610110" y="4042332"/>
            <a:ext cx="172686" cy="298924"/>
          </a:xfrm>
          <a:custGeom>
            <a:avLst/>
            <a:gdLst>
              <a:gd name="T0" fmla="*/ 2147483647 w 99"/>
              <a:gd name="T1" fmla="*/ 0 h 152"/>
              <a:gd name="T2" fmla="*/ 2147483647 w 99"/>
              <a:gd name="T3" fmla="*/ 2147483647 h 152"/>
              <a:gd name="T4" fmla="*/ 0 w 99"/>
              <a:gd name="T5" fmla="*/ 2147483647 h 152"/>
              <a:gd name="T6" fmla="*/ 2147483647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53" name="Freeform 582"/>
          <p:cNvSpPr>
            <a:spLocks/>
          </p:cNvSpPr>
          <p:nvPr/>
        </p:nvSpPr>
        <p:spPr bwMode="auto">
          <a:xfrm>
            <a:off x="4695857" y="4042332"/>
            <a:ext cx="163158" cy="298924"/>
          </a:xfrm>
          <a:custGeom>
            <a:avLst/>
            <a:gdLst>
              <a:gd name="T0" fmla="*/ 2147483647 w 94"/>
              <a:gd name="T1" fmla="*/ 2147483647 h 152"/>
              <a:gd name="T2" fmla="*/ 0 w 94"/>
              <a:gd name="T3" fmla="*/ 0 h 152"/>
              <a:gd name="T4" fmla="*/ 2147483647 w 94"/>
              <a:gd name="T5" fmla="*/ 2147483647 h 152"/>
              <a:gd name="T6" fmla="*/ 2147483647 w 94"/>
              <a:gd name="T7" fmla="*/ 2147483647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54" name="Freeform 583"/>
          <p:cNvSpPr>
            <a:spLocks/>
          </p:cNvSpPr>
          <p:nvPr/>
        </p:nvSpPr>
        <p:spPr bwMode="auto">
          <a:xfrm>
            <a:off x="5184144" y="4368654"/>
            <a:ext cx="170304" cy="267960"/>
          </a:xfrm>
          <a:custGeom>
            <a:avLst/>
            <a:gdLst>
              <a:gd name="T0" fmla="*/ 2147483647 w 98"/>
              <a:gd name="T1" fmla="*/ 0 h 137"/>
              <a:gd name="T2" fmla="*/ 2147483647 w 98"/>
              <a:gd name="T3" fmla="*/ 2147483647 h 137"/>
              <a:gd name="T4" fmla="*/ 0 w 98"/>
              <a:gd name="T5" fmla="*/ 2147483647 h 137"/>
              <a:gd name="T6" fmla="*/ 2147483647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55" name="Freeform 584"/>
          <p:cNvSpPr>
            <a:spLocks/>
          </p:cNvSpPr>
          <p:nvPr/>
        </p:nvSpPr>
        <p:spPr bwMode="auto">
          <a:xfrm>
            <a:off x="5268701" y="4368654"/>
            <a:ext cx="163158" cy="267960"/>
          </a:xfrm>
          <a:custGeom>
            <a:avLst/>
            <a:gdLst>
              <a:gd name="T0" fmla="*/ 2147483647 w 94"/>
              <a:gd name="T1" fmla="*/ 2147483647 h 137"/>
              <a:gd name="T2" fmla="*/ 0 w 94"/>
              <a:gd name="T3" fmla="*/ 0 h 137"/>
              <a:gd name="T4" fmla="*/ 2147483647 w 94"/>
              <a:gd name="T5" fmla="*/ 2147483647 h 137"/>
              <a:gd name="T6" fmla="*/ 2147483647 w 94"/>
              <a:gd name="T7" fmla="*/ 214748364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56" name="Line 585"/>
          <p:cNvSpPr>
            <a:spLocks noChangeShapeType="1"/>
          </p:cNvSpPr>
          <p:nvPr/>
        </p:nvSpPr>
        <p:spPr bwMode="auto">
          <a:xfrm flipH="1" flipV="1">
            <a:off x="4695857" y="4042337"/>
            <a:ext cx="163158" cy="163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57" name="Line 586"/>
          <p:cNvSpPr>
            <a:spLocks noChangeShapeType="1"/>
          </p:cNvSpPr>
          <p:nvPr/>
        </p:nvSpPr>
        <p:spPr bwMode="auto">
          <a:xfrm flipV="1">
            <a:off x="4610110" y="4042332"/>
            <a:ext cx="85747" cy="1988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58" name="Line 587"/>
          <p:cNvSpPr>
            <a:spLocks noChangeShapeType="1"/>
          </p:cNvSpPr>
          <p:nvPr/>
        </p:nvSpPr>
        <p:spPr bwMode="auto">
          <a:xfrm flipV="1">
            <a:off x="5184142" y="4368648"/>
            <a:ext cx="84557"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59" name="Freeform 588"/>
          <p:cNvSpPr>
            <a:spLocks/>
          </p:cNvSpPr>
          <p:nvPr/>
        </p:nvSpPr>
        <p:spPr bwMode="auto">
          <a:xfrm>
            <a:off x="4782797" y="4205495"/>
            <a:ext cx="160776" cy="431119"/>
          </a:xfrm>
          <a:custGeom>
            <a:avLst/>
            <a:gdLst>
              <a:gd name="T0" fmla="*/ 2147483647 w 93"/>
              <a:gd name="T1" fmla="*/ 0 h 220"/>
              <a:gd name="T2" fmla="*/ 2147483647 w 93"/>
              <a:gd name="T3" fmla="*/ 2147483647 h 220"/>
              <a:gd name="T4" fmla="*/ 0 w 93"/>
              <a:gd name="T5" fmla="*/ 2147483647 h 220"/>
              <a:gd name="T6" fmla="*/ 2147483647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60" name="Freeform 589"/>
          <p:cNvSpPr>
            <a:spLocks/>
          </p:cNvSpPr>
          <p:nvPr/>
        </p:nvSpPr>
        <p:spPr bwMode="auto">
          <a:xfrm>
            <a:off x="4859019" y="4205495"/>
            <a:ext cx="163158" cy="431119"/>
          </a:xfrm>
          <a:custGeom>
            <a:avLst/>
            <a:gdLst>
              <a:gd name="T0" fmla="*/ 2147483647 w 94"/>
              <a:gd name="T1" fmla="*/ 2147483647 h 220"/>
              <a:gd name="T2" fmla="*/ 0 w 94"/>
              <a:gd name="T3" fmla="*/ 0 h 220"/>
              <a:gd name="T4" fmla="*/ 2147483647 w 94"/>
              <a:gd name="T5" fmla="*/ 2147483647 h 220"/>
              <a:gd name="T6" fmla="*/ 2147483647 w 94"/>
              <a:gd name="T7" fmla="*/ 2147483647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61" name="Freeform 590"/>
          <p:cNvSpPr>
            <a:spLocks/>
          </p:cNvSpPr>
          <p:nvPr/>
        </p:nvSpPr>
        <p:spPr bwMode="auto">
          <a:xfrm>
            <a:off x="4370736" y="4169761"/>
            <a:ext cx="163158" cy="466847"/>
          </a:xfrm>
          <a:custGeom>
            <a:avLst/>
            <a:gdLst>
              <a:gd name="T0" fmla="*/ 2147483647 w 94"/>
              <a:gd name="T1" fmla="*/ 0 h 238"/>
              <a:gd name="T2" fmla="*/ 2147483647 w 94"/>
              <a:gd name="T3" fmla="*/ 2147483647 h 238"/>
              <a:gd name="T4" fmla="*/ 0 w 94"/>
              <a:gd name="T5" fmla="*/ 2147483647 h 238"/>
              <a:gd name="T6" fmla="*/ 2147483647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62" name="Freeform 591"/>
          <p:cNvSpPr>
            <a:spLocks/>
          </p:cNvSpPr>
          <p:nvPr/>
        </p:nvSpPr>
        <p:spPr bwMode="auto">
          <a:xfrm>
            <a:off x="4448143" y="4169761"/>
            <a:ext cx="161967" cy="466847"/>
          </a:xfrm>
          <a:custGeom>
            <a:avLst/>
            <a:gdLst>
              <a:gd name="T0" fmla="*/ 2147483647 w 93"/>
              <a:gd name="T1" fmla="*/ 2147483647 h 238"/>
              <a:gd name="T2" fmla="*/ 0 w 93"/>
              <a:gd name="T3" fmla="*/ 0 h 238"/>
              <a:gd name="T4" fmla="*/ 2147483647 w 93"/>
              <a:gd name="T5" fmla="*/ 2147483647 h 238"/>
              <a:gd name="T6" fmla="*/ 2147483647 w 93"/>
              <a:gd name="T7" fmla="*/ 2147483647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63" name="Line 592"/>
          <p:cNvSpPr>
            <a:spLocks noChangeShapeType="1"/>
          </p:cNvSpPr>
          <p:nvPr/>
        </p:nvSpPr>
        <p:spPr bwMode="auto">
          <a:xfrm flipH="1" flipV="1">
            <a:off x="4859019" y="4205495"/>
            <a:ext cx="163158"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64" name="Line 593"/>
          <p:cNvSpPr>
            <a:spLocks noChangeShapeType="1"/>
          </p:cNvSpPr>
          <p:nvPr/>
        </p:nvSpPr>
        <p:spPr bwMode="auto">
          <a:xfrm flipV="1">
            <a:off x="4782798" y="4205495"/>
            <a:ext cx="76220"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65" name="Line 594"/>
          <p:cNvSpPr>
            <a:spLocks noChangeShapeType="1"/>
          </p:cNvSpPr>
          <p:nvPr/>
        </p:nvSpPr>
        <p:spPr bwMode="auto">
          <a:xfrm flipH="1" flipV="1">
            <a:off x="4200432" y="4584213"/>
            <a:ext cx="170304"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66" name="Line 595"/>
          <p:cNvSpPr>
            <a:spLocks noChangeShapeType="1"/>
          </p:cNvSpPr>
          <p:nvPr/>
        </p:nvSpPr>
        <p:spPr bwMode="auto">
          <a:xfrm flipH="1" flipV="1">
            <a:off x="4448143" y="4169762"/>
            <a:ext cx="161967" cy="714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67" name="Line 596"/>
          <p:cNvSpPr>
            <a:spLocks noChangeShapeType="1"/>
          </p:cNvSpPr>
          <p:nvPr/>
        </p:nvSpPr>
        <p:spPr bwMode="auto">
          <a:xfrm flipV="1">
            <a:off x="4370734" y="4169767"/>
            <a:ext cx="77410"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68" name="Freeform 597"/>
          <p:cNvSpPr>
            <a:spLocks/>
          </p:cNvSpPr>
          <p:nvPr/>
        </p:nvSpPr>
        <p:spPr bwMode="auto">
          <a:xfrm>
            <a:off x="5354448" y="4484169"/>
            <a:ext cx="163158" cy="172686"/>
          </a:xfrm>
          <a:custGeom>
            <a:avLst/>
            <a:gdLst>
              <a:gd name="T0" fmla="*/ 2147483647 w 94"/>
              <a:gd name="T1" fmla="*/ 0 h 88"/>
              <a:gd name="T2" fmla="*/ 2147483647 w 94"/>
              <a:gd name="T3" fmla="*/ 2147483647 h 88"/>
              <a:gd name="T4" fmla="*/ 0 w 94"/>
              <a:gd name="T5" fmla="*/ 2147483647 h 88"/>
              <a:gd name="T6" fmla="*/ 2147483647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69" name="Freeform 598"/>
          <p:cNvSpPr>
            <a:spLocks/>
          </p:cNvSpPr>
          <p:nvPr/>
        </p:nvSpPr>
        <p:spPr bwMode="auto">
          <a:xfrm>
            <a:off x="5431855" y="4484169"/>
            <a:ext cx="161967" cy="172686"/>
          </a:xfrm>
          <a:custGeom>
            <a:avLst/>
            <a:gdLst>
              <a:gd name="T0" fmla="*/ 2147483647 w 93"/>
              <a:gd name="T1" fmla="*/ 2147483647 h 88"/>
              <a:gd name="T2" fmla="*/ 0 w 93"/>
              <a:gd name="T3" fmla="*/ 0 h 88"/>
              <a:gd name="T4" fmla="*/ 2147483647 w 93"/>
              <a:gd name="T5" fmla="*/ 2147483647 h 88"/>
              <a:gd name="T6" fmla="*/ 2147483647 w 93"/>
              <a:gd name="T7" fmla="*/ 2147483647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70" name="Line 599"/>
          <p:cNvSpPr>
            <a:spLocks noChangeShapeType="1"/>
          </p:cNvSpPr>
          <p:nvPr/>
        </p:nvSpPr>
        <p:spPr bwMode="auto">
          <a:xfrm flipH="1">
            <a:off x="5354446" y="4484168"/>
            <a:ext cx="77410"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71" name="Freeform 600"/>
          <p:cNvSpPr>
            <a:spLocks/>
          </p:cNvSpPr>
          <p:nvPr/>
        </p:nvSpPr>
        <p:spPr bwMode="auto">
          <a:xfrm>
            <a:off x="4943572" y="4341256"/>
            <a:ext cx="163158" cy="315598"/>
          </a:xfrm>
          <a:custGeom>
            <a:avLst/>
            <a:gdLst>
              <a:gd name="T0" fmla="*/ 2147483647 w 94"/>
              <a:gd name="T1" fmla="*/ 0 h 161"/>
              <a:gd name="T2" fmla="*/ 2147483647 w 94"/>
              <a:gd name="T3" fmla="*/ 2147483647 h 161"/>
              <a:gd name="T4" fmla="*/ 0 w 94"/>
              <a:gd name="T5" fmla="*/ 2147483647 h 161"/>
              <a:gd name="T6" fmla="*/ 2147483647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72" name="Freeform 601"/>
          <p:cNvSpPr>
            <a:spLocks/>
          </p:cNvSpPr>
          <p:nvPr/>
        </p:nvSpPr>
        <p:spPr bwMode="auto">
          <a:xfrm>
            <a:off x="5022174" y="4341256"/>
            <a:ext cx="161967" cy="315598"/>
          </a:xfrm>
          <a:custGeom>
            <a:avLst/>
            <a:gdLst>
              <a:gd name="T0" fmla="*/ 2147483647 w 93"/>
              <a:gd name="T1" fmla="*/ 2147483647 h 161"/>
              <a:gd name="T2" fmla="*/ 0 w 93"/>
              <a:gd name="T3" fmla="*/ 0 h 161"/>
              <a:gd name="T4" fmla="*/ 2147483647 w 93"/>
              <a:gd name="T5" fmla="*/ 2147483647 h 161"/>
              <a:gd name="T6" fmla="*/ 2147483647 w 93"/>
              <a:gd name="T7" fmla="*/ 2147483647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73" name="Line 602"/>
          <p:cNvSpPr>
            <a:spLocks noChangeShapeType="1"/>
          </p:cNvSpPr>
          <p:nvPr/>
        </p:nvSpPr>
        <p:spPr bwMode="auto">
          <a:xfrm flipH="1" flipV="1">
            <a:off x="5022174" y="4341262"/>
            <a:ext cx="161967" cy="2703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74" name="Line 603"/>
          <p:cNvSpPr>
            <a:spLocks noChangeShapeType="1"/>
          </p:cNvSpPr>
          <p:nvPr/>
        </p:nvSpPr>
        <p:spPr bwMode="auto">
          <a:xfrm flipV="1">
            <a:off x="4943575" y="4341256"/>
            <a:ext cx="78602" cy="2953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75" name="Freeform 604"/>
          <p:cNvSpPr>
            <a:spLocks/>
          </p:cNvSpPr>
          <p:nvPr/>
        </p:nvSpPr>
        <p:spPr bwMode="auto">
          <a:xfrm>
            <a:off x="4533890" y="4241218"/>
            <a:ext cx="161967" cy="415637"/>
          </a:xfrm>
          <a:custGeom>
            <a:avLst/>
            <a:gdLst>
              <a:gd name="T0" fmla="*/ 2147483647 w 93"/>
              <a:gd name="T1" fmla="*/ 0 h 212"/>
              <a:gd name="T2" fmla="*/ 2147483647 w 93"/>
              <a:gd name="T3" fmla="*/ 2147483647 h 212"/>
              <a:gd name="T4" fmla="*/ 0 w 93"/>
              <a:gd name="T5" fmla="*/ 2147483647 h 212"/>
              <a:gd name="T6" fmla="*/ 2147483647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76" name="Freeform 605"/>
          <p:cNvSpPr>
            <a:spLocks/>
          </p:cNvSpPr>
          <p:nvPr/>
        </p:nvSpPr>
        <p:spPr bwMode="auto">
          <a:xfrm>
            <a:off x="4610110" y="4241218"/>
            <a:ext cx="172686" cy="415637"/>
          </a:xfrm>
          <a:custGeom>
            <a:avLst/>
            <a:gdLst>
              <a:gd name="T0" fmla="*/ 2147483647 w 99"/>
              <a:gd name="T1" fmla="*/ 2147483647 h 212"/>
              <a:gd name="T2" fmla="*/ 0 w 99"/>
              <a:gd name="T3" fmla="*/ 0 h 212"/>
              <a:gd name="T4" fmla="*/ 2147483647 w 99"/>
              <a:gd name="T5" fmla="*/ 2147483647 h 212"/>
              <a:gd name="T6" fmla="*/ 2147483647 w 99"/>
              <a:gd name="T7" fmla="*/ 2147483647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77" name="Freeform 606"/>
          <p:cNvSpPr>
            <a:spLocks/>
          </p:cNvSpPr>
          <p:nvPr/>
        </p:nvSpPr>
        <p:spPr bwMode="auto">
          <a:xfrm>
            <a:off x="5106730" y="4611599"/>
            <a:ext cx="161967" cy="70265"/>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78" name="Freeform 607"/>
          <p:cNvSpPr>
            <a:spLocks/>
          </p:cNvSpPr>
          <p:nvPr/>
        </p:nvSpPr>
        <p:spPr bwMode="auto">
          <a:xfrm>
            <a:off x="5184144" y="4611599"/>
            <a:ext cx="170304" cy="70265"/>
          </a:xfrm>
          <a:custGeom>
            <a:avLst/>
            <a:gdLst>
              <a:gd name="T0" fmla="*/ 2147483647 w 98"/>
              <a:gd name="T1" fmla="*/ 2147483647 h 36"/>
              <a:gd name="T2" fmla="*/ 0 w 98"/>
              <a:gd name="T3" fmla="*/ 0 h 36"/>
              <a:gd name="T4" fmla="*/ 2147483647 w 98"/>
              <a:gd name="T5" fmla="*/ 2147483647 h 36"/>
              <a:gd name="T6" fmla="*/ 2147483647 w 98"/>
              <a:gd name="T7" fmla="*/ 2147483647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79" name="Line 608"/>
          <p:cNvSpPr>
            <a:spLocks noChangeShapeType="1"/>
          </p:cNvSpPr>
          <p:nvPr/>
        </p:nvSpPr>
        <p:spPr bwMode="auto">
          <a:xfrm flipH="1" flipV="1">
            <a:off x="4610110" y="4241218"/>
            <a:ext cx="172686" cy="1000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80" name="Line 609"/>
          <p:cNvSpPr>
            <a:spLocks noChangeShapeType="1"/>
          </p:cNvSpPr>
          <p:nvPr/>
        </p:nvSpPr>
        <p:spPr bwMode="auto">
          <a:xfrm flipV="1">
            <a:off x="4533892" y="4241218"/>
            <a:ext cx="76220" cy="3953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81" name="Line 610"/>
          <p:cNvSpPr>
            <a:spLocks noChangeShapeType="1"/>
          </p:cNvSpPr>
          <p:nvPr/>
        </p:nvSpPr>
        <p:spPr bwMode="auto">
          <a:xfrm flipH="1" flipV="1">
            <a:off x="5184144" y="4611605"/>
            <a:ext cx="170304"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82" name="Line 611"/>
          <p:cNvSpPr>
            <a:spLocks noChangeShapeType="1"/>
          </p:cNvSpPr>
          <p:nvPr/>
        </p:nvSpPr>
        <p:spPr bwMode="auto">
          <a:xfrm flipV="1">
            <a:off x="5106734" y="4611604"/>
            <a:ext cx="7741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83" name="Line 612"/>
          <p:cNvSpPr>
            <a:spLocks noChangeShapeType="1"/>
          </p:cNvSpPr>
          <p:nvPr/>
        </p:nvSpPr>
        <p:spPr bwMode="auto">
          <a:xfrm flipH="1" flipV="1">
            <a:off x="4370736" y="4611605"/>
            <a:ext cx="163158"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84" name="Line 613"/>
          <p:cNvSpPr>
            <a:spLocks noChangeShapeType="1"/>
          </p:cNvSpPr>
          <p:nvPr/>
        </p:nvSpPr>
        <p:spPr bwMode="auto">
          <a:xfrm flipV="1">
            <a:off x="5517602" y="4611604"/>
            <a:ext cx="7622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85" name="Freeform 614"/>
          <p:cNvSpPr>
            <a:spLocks/>
          </p:cNvSpPr>
          <p:nvPr/>
        </p:nvSpPr>
        <p:spPr bwMode="auto">
          <a:xfrm>
            <a:off x="4695857" y="4341262"/>
            <a:ext cx="163158" cy="340607"/>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86" name="Freeform 615"/>
          <p:cNvSpPr>
            <a:spLocks/>
          </p:cNvSpPr>
          <p:nvPr/>
        </p:nvSpPr>
        <p:spPr bwMode="auto">
          <a:xfrm>
            <a:off x="4782797" y="4341262"/>
            <a:ext cx="160776" cy="340607"/>
          </a:xfrm>
          <a:custGeom>
            <a:avLst/>
            <a:gdLst>
              <a:gd name="T0" fmla="*/ 2147483647 w 93"/>
              <a:gd name="T1" fmla="*/ 2147483647 h 174"/>
              <a:gd name="T2" fmla="*/ 0 w 93"/>
              <a:gd name="T3" fmla="*/ 0 h 174"/>
              <a:gd name="T4" fmla="*/ 2147483647 w 93"/>
              <a:gd name="T5" fmla="*/ 2147483647 h 174"/>
              <a:gd name="T6" fmla="*/ 2147483647 w 93"/>
              <a:gd name="T7" fmla="*/ 2147483647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87" name="Line 616"/>
          <p:cNvSpPr>
            <a:spLocks noChangeShapeType="1"/>
          </p:cNvSpPr>
          <p:nvPr/>
        </p:nvSpPr>
        <p:spPr bwMode="auto">
          <a:xfrm flipH="1" flipV="1">
            <a:off x="4782797" y="4341256"/>
            <a:ext cx="160776" cy="2953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88" name="Line 617"/>
          <p:cNvSpPr>
            <a:spLocks noChangeShapeType="1"/>
          </p:cNvSpPr>
          <p:nvPr/>
        </p:nvSpPr>
        <p:spPr bwMode="auto">
          <a:xfrm flipV="1">
            <a:off x="4695859" y="4341256"/>
            <a:ext cx="86939" cy="3155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89" name="Freeform 618"/>
          <p:cNvSpPr>
            <a:spLocks/>
          </p:cNvSpPr>
          <p:nvPr/>
        </p:nvSpPr>
        <p:spPr bwMode="auto">
          <a:xfrm>
            <a:off x="5268701" y="4636614"/>
            <a:ext cx="163158" cy="65502"/>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90" name="Freeform 619"/>
          <p:cNvSpPr>
            <a:spLocks/>
          </p:cNvSpPr>
          <p:nvPr/>
        </p:nvSpPr>
        <p:spPr bwMode="auto">
          <a:xfrm>
            <a:off x="5354448" y="4636614"/>
            <a:ext cx="163158" cy="65502"/>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91" name="Freeform 620"/>
          <p:cNvSpPr>
            <a:spLocks/>
          </p:cNvSpPr>
          <p:nvPr/>
        </p:nvSpPr>
        <p:spPr bwMode="auto">
          <a:xfrm>
            <a:off x="4859019" y="4636614"/>
            <a:ext cx="163158" cy="65502"/>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92" name="Freeform 621"/>
          <p:cNvSpPr>
            <a:spLocks/>
          </p:cNvSpPr>
          <p:nvPr/>
        </p:nvSpPr>
        <p:spPr bwMode="auto">
          <a:xfrm>
            <a:off x="4943572" y="4636614"/>
            <a:ext cx="163158" cy="65502"/>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93" name="Line 622"/>
          <p:cNvSpPr>
            <a:spLocks noChangeShapeType="1"/>
          </p:cNvSpPr>
          <p:nvPr/>
        </p:nvSpPr>
        <p:spPr bwMode="auto">
          <a:xfrm flipH="1" flipV="1">
            <a:off x="5354448" y="4636608"/>
            <a:ext cx="163158"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94" name="Line 623"/>
          <p:cNvSpPr>
            <a:spLocks noChangeShapeType="1"/>
          </p:cNvSpPr>
          <p:nvPr/>
        </p:nvSpPr>
        <p:spPr bwMode="auto">
          <a:xfrm flipH="1">
            <a:off x="5268700" y="4636614"/>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95" name="Line 624"/>
          <p:cNvSpPr>
            <a:spLocks noChangeShapeType="1"/>
          </p:cNvSpPr>
          <p:nvPr/>
        </p:nvSpPr>
        <p:spPr bwMode="auto">
          <a:xfrm flipH="1" flipV="1">
            <a:off x="4943572" y="4636608"/>
            <a:ext cx="163158"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96" name="Line 625"/>
          <p:cNvSpPr>
            <a:spLocks noChangeShapeType="1"/>
          </p:cNvSpPr>
          <p:nvPr/>
        </p:nvSpPr>
        <p:spPr bwMode="auto">
          <a:xfrm flipH="1" flipV="1">
            <a:off x="4533890" y="4636608"/>
            <a:ext cx="161967"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97" name="Line 626"/>
          <p:cNvSpPr>
            <a:spLocks noChangeShapeType="1"/>
          </p:cNvSpPr>
          <p:nvPr/>
        </p:nvSpPr>
        <p:spPr bwMode="auto">
          <a:xfrm flipV="1">
            <a:off x="4859016" y="4636614"/>
            <a:ext cx="8455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98" name="Freeform 627"/>
          <p:cNvSpPr>
            <a:spLocks/>
          </p:cNvSpPr>
          <p:nvPr/>
        </p:nvSpPr>
        <p:spPr bwMode="auto">
          <a:xfrm>
            <a:off x="5022174" y="4656854"/>
            <a:ext cx="161967" cy="70265"/>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99" name="Freeform 628"/>
          <p:cNvSpPr>
            <a:spLocks/>
          </p:cNvSpPr>
          <p:nvPr/>
        </p:nvSpPr>
        <p:spPr bwMode="auto">
          <a:xfrm>
            <a:off x="5106730" y="4656854"/>
            <a:ext cx="161967" cy="70265"/>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300" name="Line 629"/>
          <p:cNvSpPr>
            <a:spLocks noChangeShapeType="1"/>
          </p:cNvSpPr>
          <p:nvPr/>
        </p:nvSpPr>
        <p:spPr bwMode="auto">
          <a:xfrm flipH="1" flipV="1">
            <a:off x="5106730" y="4656860"/>
            <a:ext cx="161967"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01" name="Line 630"/>
          <p:cNvSpPr>
            <a:spLocks noChangeShapeType="1"/>
          </p:cNvSpPr>
          <p:nvPr/>
        </p:nvSpPr>
        <p:spPr bwMode="auto">
          <a:xfrm flipV="1">
            <a:off x="5431858" y="4656860"/>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02" name="Line 631"/>
          <p:cNvSpPr>
            <a:spLocks noChangeShapeType="1"/>
          </p:cNvSpPr>
          <p:nvPr/>
        </p:nvSpPr>
        <p:spPr bwMode="auto">
          <a:xfrm flipV="1">
            <a:off x="5022177" y="4656860"/>
            <a:ext cx="8455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03" name="Line 632"/>
          <p:cNvSpPr>
            <a:spLocks noChangeShapeType="1"/>
          </p:cNvSpPr>
          <p:nvPr/>
        </p:nvSpPr>
        <p:spPr bwMode="auto">
          <a:xfrm flipH="1" flipV="1">
            <a:off x="4695857" y="4656860"/>
            <a:ext cx="163158"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04" name="Line 633"/>
          <p:cNvSpPr>
            <a:spLocks noChangeShapeType="1"/>
          </p:cNvSpPr>
          <p:nvPr/>
        </p:nvSpPr>
        <p:spPr bwMode="auto">
          <a:xfrm flipH="1" flipV="1">
            <a:off x="5268701" y="4681864"/>
            <a:ext cx="163158"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05" name="Line 634"/>
          <p:cNvSpPr>
            <a:spLocks noChangeShapeType="1"/>
          </p:cNvSpPr>
          <p:nvPr/>
        </p:nvSpPr>
        <p:spPr bwMode="auto">
          <a:xfrm flipH="1">
            <a:off x="5184142" y="4681869"/>
            <a:ext cx="8455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06" name="Line 635"/>
          <p:cNvSpPr>
            <a:spLocks noChangeShapeType="1"/>
          </p:cNvSpPr>
          <p:nvPr/>
        </p:nvSpPr>
        <p:spPr bwMode="auto">
          <a:xfrm flipH="1" flipV="1">
            <a:off x="4859019" y="4681864"/>
            <a:ext cx="163158"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07" name="Line 636"/>
          <p:cNvSpPr>
            <a:spLocks noChangeShapeType="1"/>
          </p:cNvSpPr>
          <p:nvPr/>
        </p:nvSpPr>
        <p:spPr bwMode="auto">
          <a:xfrm flipH="1" flipV="1">
            <a:off x="5022174" y="4702116"/>
            <a:ext cx="161967"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08" name="Line 637"/>
          <p:cNvSpPr>
            <a:spLocks noChangeShapeType="1"/>
          </p:cNvSpPr>
          <p:nvPr/>
        </p:nvSpPr>
        <p:spPr bwMode="auto">
          <a:xfrm>
            <a:off x="4489828" y="2795422"/>
            <a:ext cx="419209" cy="223896"/>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09" name="Line 638"/>
          <p:cNvSpPr>
            <a:spLocks noChangeShapeType="1"/>
          </p:cNvSpPr>
          <p:nvPr/>
        </p:nvSpPr>
        <p:spPr bwMode="auto">
          <a:xfrm flipV="1">
            <a:off x="4662511" y="3019318"/>
            <a:ext cx="238187" cy="1905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10" name="Line 639"/>
          <p:cNvSpPr>
            <a:spLocks noChangeShapeType="1"/>
          </p:cNvSpPr>
          <p:nvPr/>
        </p:nvSpPr>
        <p:spPr bwMode="auto">
          <a:xfrm>
            <a:off x="4878074" y="3019324"/>
            <a:ext cx="72647" cy="97657"/>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11" name="Line 640"/>
          <p:cNvSpPr>
            <a:spLocks noChangeShapeType="1"/>
          </p:cNvSpPr>
          <p:nvPr/>
        </p:nvSpPr>
        <p:spPr bwMode="auto">
          <a:xfrm flipV="1">
            <a:off x="4226632" y="2360732"/>
            <a:ext cx="132194" cy="464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12" name="Line 641"/>
          <p:cNvSpPr>
            <a:spLocks noChangeShapeType="1"/>
          </p:cNvSpPr>
          <p:nvPr/>
        </p:nvSpPr>
        <p:spPr bwMode="auto">
          <a:xfrm flipV="1">
            <a:off x="4184950" y="2791850"/>
            <a:ext cx="310834" cy="8574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13" name="Line 642"/>
          <p:cNvSpPr>
            <a:spLocks noChangeShapeType="1"/>
          </p:cNvSpPr>
          <p:nvPr/>
        </p:nvSpPr>
        <p:spPr bwMode="auto">
          <a:xfrm flipH="1" flipV="1">
            <a:off x="4323095" y="2834724"/>
            <a:ext cx="333462" cy="20960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14" name="Line 643"/>
          <p:cNvSpPr>
            <a:spLocks noChangeShapeType="1"/>
          </p:cNvSpPr>
          <p:nvPr/>
        </p:nvSpPr>
        <p:spPr bwMode="auto">
          <a:xfrm flipH="1" flipV="1">
            <a:off x="4256403" y="2396460"/>
            <a:ext cx="71456" cy="43826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15" name="Line 644"/>
          <p:cNvSpPr>
            <a:spLocks noChangeShapeType="1"/>
          </p:cNvSpPr>
          <p:nvPr/>
        </p:nvSpPr>
        <p:spPr bwMode="auto">
          <a:xfrm flipH="1" flipV="1">
            <a:off x="4204003" y="2139218"/>
            <a:ext cx="52401" cy="25247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16" name="Line 645"/>
          <p:cNvSpPr>
            <a:spLocks noChangeShapeType="1"/>
          </p:cNvSpPr>
          <p:nvPr/>
        </p:nvSpPr>
        <p:spPr bwMode="auto">
          <a:xfrm flipV="1">
            <a:off x="4161128" y="2304757"/>
            <a:ext cx="28582" cy="476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17" name="Rectangle 646"/>
          <p:cNvSpPr>
            <a:spLocks noGrp="1" noChangeArrowheads="1"/>
          </p:cNvSpPr>
          <p:nvPr>
            <p:ph type="title"/>
          </p:nvPr>
        </p:nvSpPr>
        <p:spPr/>
        <p:txBody>
          <a:bodyPr/>
          <a:lstStyle/>
          <a:p>
            <a:r>
              <a:rPr lang="en-US" smtClean="0"/>
              <a:t>The Best Place – the Global Optimum?</a:t>
            </a:r>
            <a:endParaRPr lang="en-US" dirty="0"/>
          </a:p>
        </p:txBody>
      </p:sp>
      <p:sp>
        <p:nvSpPr>
          <p:cNvPr id="29330" name="Slide Number Placeholder 687"/>
          <p:cNvSpPr>
            <a:spLocks noGrp="1"/>
          </p:cNvSpPr>
          <p:nvPr>
            <p:ph type="sldNum" sz="quarter" idx="4"/>
          </p:nvPr>
        </p:nvSpPr>
        <p:spPr/>
        <p:txBody>
          <a:bodyPr/>
          <a:lstStyle>
            <a:lvl1pPr eaLnBrk="0" hangingPunct="0">
              <a:defRPr sz="1800">
                <a:solidFill>
                  <a:schemeClr val="tx1"/>
                </a:solidFill>
                <a:latin typeface="Arial" charset="0"/>
                <a:ea typeface="ＭＳ Ｐゴシック" charset="0"/>
                <a:cs typeface="ＭＳ Ｐゴシック" charset="0"/>
              </a:defRPr>
            </a:lvl1pPr>
            <a:lvl2pPr marL="557361" indent="-214370" eaLnBrk="0" hangingPunct="0">
              <a:defRPr sz="1800">
                <a:solidFill>
                  <a:schemeClr val="tx1"/>
                </a:solidFill>
                <a:latin typeface="Arial" charset="0"/>
                <a:ea typeface="ＭＳ Ｐゴシック" charset="0"/>
              </a:defRPr>
            </a:lvl2pPr>
            <a:lvl3pPr marL="857479" indent="-171496" eaLnBrk="0" hangingPunct="0">
              <a:defRPr sz="1800">
                <a:solidFill>
                  <a:schemeClr val="tx1"/>
                </a:solidFill>
                <a:latin typeface="Arial" charset="0"/>
                <a:ea typeface="ＭＳ Ｐゴシック" charset="0"/>
              </a:defRPr>
            </a:lvl3pPr>
            <a:lvl4pPr marL="1200470" indent="-171496" eaLnBrk="0" hangingPunct="0">
              <a:defRPr sz="1800">
                <a:solidFill>
                  <a:schemeClr val="tx1"/>
                </a:solidFill>
                <a:latin typeface="Arial" charset="0"/>
                <a:ea typeface="ＭＳ Ｐゴシック" charset="0"/>
              </a:defRPr>
            </a:lvl4pPr>
            <a:lvl5pPr marL="1543461" indent="-171496" eaLnBrk="0" hangingPunct="0">
              <a:defRPr sz="1800">
                <a:solidFill>
                  <a:schemeClr val="tx1"/>
                </a:solidFill>
                <a:latin typeface="Arial" charset="0"/>
                <a:ea typeface="ＭＳ Ｐゴシック" charset="0"/>
              </a:defRPr>
            </a:lvl5pPr>
            <a:lvl6pPr marL="1886453" indent="-171496" eaLnBrk="0" fontAlgn="base" hangingPunct="0">
              <a:spcBef>
                <a:spcPct val="0"/>
              </a:spcBef>
              <a:spcAft>
                <a:spcPct val="0"/>
              </a:spcAft>
              <a:defRPr sz="1800">
                <a:solidFill>
                  <a:schemeClr val="tx1"/>
                </a:solidFill>
                <a:latin typeface="Arial" charset="0"/>
                <a:ea typeface="ＭＳ Ｐゴシック" charset="0"/>
              </a:defRPr>
            </a:lvl6pPr>
            <a:lvl7pPr marL="2229444" indent="-171496" eaLnBrk="0" fontAlgn="base" hangingPunct="0">
              <a:spcBef>
                <a:spcPct val="0"/>
              </a:spcBef>
              <a:spcAft>
                <a:spcPct val="0"/>
              </a:spcAft>
              <a:defRPr sz="1800">
                <a:solidFill>
                  <a:schemeClr val="tx1"/>
                </a:solidFill>
                <a:latin typeface="Arial" charset="0"/>
                <a:ea typeface="ＭＳ Ｐゴシック" charset="0"/>
              </a:defRPr>
            </a:lvl7pPr>
            <a:lvl8pPr marL="2572436" indent="-171496" eaLnBrk="0" fontAlgn="base" hangingPunct="0">
              <a:spcBef>
                <a:spcPct val="0"/>
              </a:spcBef>
              <a:spcAft>
                <a:spcPct val="0"/>
              </a:spcAft>
              <a:defRPr sz="1800">
                <a:solidFill>
                  <a:schemeClr val="tx1"/>
                </a:solidFill>
                <a:latin typeface="Arial" charset="0"/>
                <a:ea typeface="ＭＳ Ｐゴシック" charset="0"/>
              </a:defRPr>
            </a:lvl8pPr>
            <a:lvl9pPr marL="2915427" indent="-171496" eaLnBrk="0" fontAlgn="base" hangingPunct="0">
              <a:spcBef>
                <a:spcPct val="0"/>
              </a:spcBef>
              <a:spcAft>
                <a:spcPct val="0"/>
              </a:spcAft>
              <a:defRPr sz="1800">
                <a:solidFill>
                  <a:schemeClr val="tx1"/>
                </a:solidFill>
                <a:latin typeface="Arial" charset="0"/>
                <a:ea typeface="ＭＳ Ｐゴシック" charset="0"/>
              </a:defRPr>
            </a:lvl9pPr>
          </a:lstStyle>
          <a:p>
            <a:fld id="{7CA72B7A-AD17-C042-A6ED-49794EF20B1C}" type="slidenum">
              <a:rPr lang="en-GB" sz="600"/>
              <a:pPr/>
              <a:t>75</a:t>
            </a:fld>
            <a:endParaRPr lang="en-GB" sz="600" dirty="0"/>
          </a:p>
        </p:txBody>
      </p:sp>
      <p:sp>
        <p:nvSpPr>
          <p:cNvPr id="29318" name="Rectangle 647"/>
          <p:cNvSpPr>
            <a:spLocks noChangeArrowheads="1"/>
          </p:cNvSpPr>
          <p:nvPr/>
        </p:nvSpPr>
        <p:spPr bwMode="auto">
          <a:xfrm>
            <a:off x="6229751" y="4435342"/>
            <a:ext cx="6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a:latin typeface="Times New Roman" charset="0"/>
            </a:endParaRPr>
          </a:p>
        </p:txBody>
      </p:sp>
      <p:sp>
        <p:nvSpPr>
          <p:cNvPr id="29319" name="Text Box 648"/>
          <p:cNvSpPr txBox="1">
            <a:spLocks noChangeArrowheads="1"/>
          </p:cNvSpPr>
          <p:nvPr/>
        </p:nvSpPr>
        <p:spPr bwMode="auto">
          <a:xfrm rot="-5400000">
            <a:off x="1575386" y="2766141"/>
            <a:ext cx="136287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500" b="1"/>
              <a:t>System</a:t>
            </a:r>
          </a:p>
          <a:p>
            <a:pPr eaLnBrk="1" hangingPunct="1"/>
            <a:r>
              <a:rPr lang="en-GB" sz="1500" b="1"/>
              <a:t>Performance</a:t>
            </a:r>
          </a:p>
        </p:txBody>
      </p:sp>
      <p:sp>
        <p:nvSpPr>
          <p:cNvPr id="29321" name="Text Box 650"/>
          <p:cNvSpPr txBox="1">
            <a:spLocks noChangeArrowheads="1"/>
          </p:cNvSpPr>
          <p:nvPr/>
        </p:nvSpPr>
        <p:spPr bwMode="auto">
          <a:xfrm rot="404540">
            <a:off x="3395849" y="4922922"/>
            <a:ext cx="138050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500" b="1"/>
              <a:t>Design </a:t>
            </a:r>
          </a:p>
          <a:p>
            <a:pPr eaLnBrk="1" hangingPunct="1"/>
            <a:r>
              <a:rPr lang="en-GB" sz="1500" b="1"/>
              <a:t>Parameter X</a:t>
            </a:r>
            <a:r>
              <a:rPr lang="en-GB" sz="1500" b="1" baseline="-25000"/>
              <a:t>1</a:t>
            </a:r>
            <a:endParaRPr lang="en-GB" sz="1500" b="1"/>
          </a:p>
        </p:txBody>
      </p:sp>
      <p:sp>
        <p:nvSpPr>
          <p:cNvPr id="29322" name="Line 651"/>
          <p:cNvSpPr>
            <a:spLocks noChangeShapeType="1"/>
          </p:cNvSpPr>
          <p:nvPr/>
        </p:nvSpPr>
        <p:spPr bwMode="auto">
          <a:xfrm>
            <a:off x="2556940" y="4600880"/>
            <a:ext cx="3058321" cy="44302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23" name="Line 652"/>
          <p:cNvSpPr>
            <a:spLocks noChangeShapeType="1"/>
          </p:cNvSpPr>
          <p:nvPr/>
        </p:nvSpPr>
        <p:spPr bwMode="auto">
          <a:xfrm flipV="1">
            <a:off x="5608113" y="4236454"/>
            <a:ext cx="1600617" cy="80030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24" name="Line 653"/>
          <p:cNvSpPr>
            <a:spLocks noChangeShapeType="1"/>
          </p:cNvSpPr>
          <p:nvPr/>
        </p:nvSpPr>
        <p:spPr bwMode="auto">
          <a:xfrm flipV="1">
            <a:off x="2556938" y="2107062"/>
            <a:ext cx="0" cy="24866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25" name="Freeform 654"/>
          <p:cNvSpPr>
            <a:spLocks/>
          </p:cNvSpPr>
          <p:nvPr/>
        </p:nvSpPr>
        <p:spPr bwMode="auto">
          <a:xfrm>
            <a:off x="2771308" y="2966917"/>
            <a:ext cx="4158746" cy="924166"/>
          </a:xfrm>
          <a:custGeom>
            <a:avLst/>
            <a:gdLst>
              <a:gd name="T0" fmla="*/ 2147483647 w 3492"/>
              <a:gd name="T1" fmla="*/ 2147483647 h 776"/>
              <a:gd name="T2" fmla="*/ 0 w 3492"/>
              <a:gd name="T3" fmla="*/ 2147483647 h 776"/>
              <a:gd name="T4" fmla="*/ 2147483647 w 3492"/>
              <a:gd name="T5" fmla="*/ 2147483647 h 776"/>
              <a:gd name="T6" fmla="*/ 2147483647 w 3492"/>
              <a:gd name="T7" fmla="*/ 2147483647 h 776"/>
              <a:gd name="T8" fmla="*/ 2147483647 w 3492"/>
              <a:gd name="T9" fmla="*/ 0 h 776"/>
              <a:gd name="T10" fmla="*/ 2147483647 w 3492"/>
              <a:gd name="T11" fmla="*/ 2147483647 h 776"/>
              <a:gd name="T12" fmla="*/ 2147483647 w 3492"/>
              <a:gd name="T13" fmla="*/ 2147483647 h 776"/>
              <a:gd name="T14" fmla="*/ 2147483647 w 3492"/>
              <a:gd name="T15" fmla="*/ 2147483647 h 776"/>
              <a:gd name="T16" fmla="*/ 2147483647 w 3492"/>
              <a:gd name="T17" fmla="*/ 2147483647 h 776"/>
              <a:gd name="T18" fmla="*/ 2147483647 w 3492"/>
              <a:gd name="T19" fmla="*/ 2147483647 h 776"/>
              <a:gd name="T20" fmla="*/ 2147483647 w 3492"/>
              <a:gd name="T21" fmla="*/ 2147483647 h 776"/>
              <a:gd name="T22" fmla="*/ 2147483647 w 3492"/>
              <a:gd name="T23" fmla="*/ 2147483647 h 776"/>
              <a:gd name="T24" fmla="*/ 2147483647 w 3492"/>
              <a:gd name="T25" fmla="*/ 2147483647 h 776"/>
              <a:gd name="T26" fmla="*/ 2147483647 w 3492"/>
              <a:gd name="T27" fmla="*/ 2147483647 h 776"/>
              <a:gd name="T28" fmla="*/ 2147483647 w 3492"/>
              <a:gd name="T29" fmla="*/ 2147483647 h 776"/>
              <a:gd name="T30" fmla="*/ 2147483647 w 3492"/>
              <a:gd name="T31" fmla="*/ 2147483647 h 7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92"/>
              <a:gd name="T49" fmla="*/ 0 h 776"/>
              <a:gd name="T50" fmla="*/ 3492 w 3492"/>
              <a:gd name="T51" fmla="*/ 776 h 7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92" h="776">
                <a:moveTo>
                  <a:pt x="900" y="44"/>
                </a:moveTo>
                <a:lnTo>
                  <a:pt x="0" y="480"/>
                </a:lnTo>
                <a:lnTo>
                  <a:pt x="2320" y="776"/>
                </a:lnTo>
                <a:lnTo>
                  <a:pt x="3492" y="244"/>
                </a:lnTo>
                <a:lnTo>
                  <a:pt x="1700" y="0"/>
                </a:lnTo>
                <a:lnTo>
                  <a:pt x="1788" y="40"/>
                </a:lnTo>
                <a:lnTo>
                  <a:pt x="1948" y="228"/>
                </a:lnTo>
                <a:lnTo>
                  <a:pt x="1896" y="248"/>
                </a:lnTo>
                <a:lnTo>
                  <a:pt x="1808" y="268"/>
                </a:lnTo>
                <a:lnTo>
                  <a:pt x="1668" y="284"/>
                </a:lnTo>
                <a:lnTo>
                  <a:pt x="1428" y="264"/>
                </a:lnTo>
                <a:lnTo>
                  <a:pt x="1272" y="228"/>
                </a:lnTo>
                <a:lnTo>
                  <a:pt x="1132" y="144"/>
                </a:lnTo>
                <a:lnTo>
                  <a:pt x="992" y="152"/>
                </a:lnTo>
                <a:lnTo>
                  <a:pt x="928" y="108"/>
                </a:lnTo>
                <a:lnTo>
                  <a:pt x="900" y="44"/>
                </a:lnTo>
                <a:close/>
              </a:path>
            </a:pathLst>
          </a:custGeom>
          <a:solidFill>
            <a:srgbClr val="99FF99">
              <a:alpha val="50195"/>
            </a:srgbClr>
          </a:solidFill>
          <a:ln w="9525">
            <a:solidFill>
              <a:schemeClr val="tx1"/>
            </a:solidFill>
            <a:round/>
            <a:headEnd/>
            <a:tailEnd/>
          </a:ln>
        </p:spPr>
        <p:txBody>
          <a:bodyPr/>
          <a:lstStyle/>
          <a:p>
            <a:endParaRPr lang="en-US" sz="1350"/>
          </a:p>
        </p:txBody>
      </p:sp>
      <p:sp>
        <p:nvSpPr>
          <p:cNvPr id="29326" name="AutoShape 655"/>
          <p:cNvSpPr>
            <a:spLocks noChangeArrowheads="1"/>
          </p:cNvSpPr>
          <p:nvPr/>
        </p:nvSpPr>
        <p:spPr bwMode="gray">
          <a:xfrm>
            <a:off x="1192126" y="4050668"/>
            <a:ext cx="1239764" cy="752671"/>
          </a:xfrm>
          <a:prstGeom prst="wedgeRoundRectCallout">
            <a:avLst>
              <a:gd name="adj1" fmla="val 95051"/>
              <a:gd name="adj2" fmla="val -112815"/>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lstStyle/>
          <a:p>
            <a:r>
              <a:rPr lang="en-GB" sz="1350">
                <a:solidFill>
                  <a:schemeClr val="bg1"/>
                </a:solidFill>
              </a:rPr>
              <a:t>Required</a:t>
            </a:r>
          </a:p>
          <a:p>
            <a:r>
              <a:rPr lang="en-GB" sz="1350">
                <a:solidFill>
                  <a:schemeClr val="bg1"/>
                </a:solidFill>
              </a:rPr>
              <a:t>Customer</a:t>
            </a:r>
          </a:p>
          <a:p>
            <a:r>
              <a:rPr lang="en-GB" sz="1350">
                <a:solidFill>
                  <a:schemeClr val="bg1"/>
                </a:solidFill>
              </a:rPr>
              <a:t>Performance</a:t>
            </a:r>
          </a:p>
        </p:txBody>
      </p:sp>
      <p:grpSp>
        <p:nvGrpSpPr>
          <p:cNvPr id="2" name="Group 656"/>
          <p:cNvGrpSpPr>
            <a:grpSpLocks/>
          </p:cNvGrpSpPr>
          <p:nvPr/>
        </p:nvGrpSpPr>
        <p:grpSpPr bwMode="auto">
          <a:xfrm>
            <a:off x="2054366" y="2148745"/>
            <a:ext cx="2155593" cy="3358437"/>
            <a:chOff x="766" y="1085"/>
            <a:chExt cx="1810" cy="2820"/>
          </a:xfrm>
        </p:grpSpPr>
        <p:grpSp>
          <p:nvGrpSpPr>
            <p:cNvPr id="29347" name="Group 657"/>
            <p:cNvGrpSpPr>
              <a:grpSpLocks/>
            </p:cNvGrpSpPr>
            <p:nvPr/>
          </p:nvGrpSpPr>
          <p:grpSpPr bwMode="auto">
            <a:xfrm>
              <a:off x="1887" y="1085"/>
              <a:ext cx="689" cy="1959"/>
              <a:chOff x="201" y="546"/>
              <a:chExt cx="689" cy="1959"/>
            </a:xfrm>
          </p:grpSpPr>
          <p:sp>
            <p:nvSpPr>
              <p:cNvPr id="29351" name="Line 658"/>
              <p:cNvSpPr>
                <a:spLocks noChangeShapeType="1"/>
              </p:cNvSpPr>
              <p:nvPr/>
            </p:nvSpPr>
            <p:spPr bwMode="auto">
              <a:xfrm flipV="1">
                <a:off x="649" y="798"/>
                <a:ext cx="127" cy="403"/>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52" name="Line 659"/>
              <p:cNvSpPr>
                <a:spLocks noChangeShapeType="1"/>
              </p:cNvSpPr>
              <p:nvPr/>
            </p:nvSpPr>
            <p:spPr bwMode="auto">
              <a:xfrm flipV="1">
                <a:off x="826" y="546"/>
                <a:ext cx="64" cy="159"/>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53" name="Line 660"/>
              <p:cNvSpPr>
                <a:spLocks noChangeShapeType="1"/>
              </p:cNvSpPr>
              <p:nvPr/>
            </p:nvSpPr>
            <p:spPr bwMode="auto">
              <a:xfrm flipV="1">
                <a:off x="545" y="1193"/>
                <a:ext cx="112" cy="3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54" name="Line 661"/>
              <p:cNvSpPr>
                <a:spLocks noChangeShapeType="1"/>
              </p:cNvSpPr>
              <p:nvPr/>
            </p:nvSpPr>
            <p:spPr bwMode="auto">
              <a:xfrm flipV="1">
                <a:off x="480" y="1568"/>
                <a:ext cx="65" cy="257"/>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55" name="Line 662"/>
              <p:cNvSpPr>
                <a:spLocks noChangeShapeType="1"/>
              </p:cNvSpPr>
              <p:nvPr/>
            </p:nvSpPr>
            <p:spPr bwMode="auto">
              <a:xfrm flipV="1">
                <a:off x="408" y="1825"/>
                <a:ext cx="72" cy="286"/>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56" name="Line 663"/>
              <p:cNvSpPr>
                <a:spLocks noChangeShapeType="1"/>
              </p:cNvSpPr>
              <p:nvPr/>
            </p:nvSpPr>
            <p:spPr bwMode="auto">
              <a:xfrm flipV="1">
                <a:off x="344" y="2111"/>
                <a:ext cx="64" cy="31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57" name="Line 664"/>
              <p:cNvSpPr>
                <a:spLocks noChangeShapeType="1"/>
              </p:cNvSpPr>
              <p:nvPr/>
            </p:nvSpPr>
            <p:spPr bwMode="auto">
              <a:xfrm flipV="1">
                <a:off x="273" y="2429"/>
                <a:ext cx="71" cy="3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58" name="Line 665"/>
              <p:cNvSpPr>
                <a:spLocks noChangeShapeType="1"/>
              </p:cNvSpPr>
              <p:nvPr/>
            </p:nvSpPr>
            <p:spPr bwMode="auto">
              <a:xfrm flipV="1">
                <a:off x="201" y="2467"/>
                <a:ext cx="72"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59" name="Line 666"/>
              <p:cNvSpPr>
                <a:spLocks noChangeShapeType="1"/>
              </p:cNvSpPr>
              <p:nvPr/>
            </p:nvSpPr>
            <p:spPr bwMode="auto">
              <a:xfrm flipV="1">
                <a:off x="773" y="698"/>
                <a:ext cx="52" cy="10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grpSp>
        <p:sp>
          <p:nvSpPr>
            <p:cNvPr id="29348" name="Text Box 667"/>
            <p:cNvSpPr txBox="1">
              <a:spLocks noChangeArrowheads="1"/>
            </p:cNvSpPr>
            <p:nvPr/>
          </p:nvSpPr>
          <p:spPr bwMode="auto">
            <a:xfrm>
              <a:off x="766" y="3479"/>
              <a:ext cx="885" cy="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350" dirty="0"/>
                <a:t>Target Value of X</a:t>
              </a:r>
              <a:r>
                <a:rPr lang="en-GB" sz="1350" baseline="-25000" dirty="0"/>
                <a:t>1</a:t>
              </a:r>
            </a:p>
          </p:txBody>
        </p:sp>
        <p:sp>
          <p:nvSpPr>
            <p:cNvPr id="29349" name="Line 668"/>
            <p:cNvSpPr>
              <a:spLocks noChangeShapeType="1"/>
            </p:cNvSpPr>
            <p:nvPr/>
          </p:nvSpPr>
          <p:spPr bwMode="auto">
            <a:xfrm flipH="1">
              <a:off x="1125" y="3075"/>
              <a:ext cx="735" cy="459"/>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sz="1350"/>
            </a:p>
          </p:txBody>
        </p:sp>
        <p:sp>
          <p:nvSpPr>
            <p:cNvPr id="29350" name="Oval 669"/>
            <p:cNvSpPr>
              <a:spLocks noChangeArrowheads="1"/>
            </p:cNvSpPr>
            <p:nvPr/>
          </p:nvSpPr>
          <p:spPr bwMode="auto">
            <a:xfrm>
              <a:off x="1843" y="2982"/>
              <a:ext cx="122" cy="122"/>
            </a:xfrm>
            <a:prstGeom prst="ellipse">
              <a:avLst/>
            </a:prstGeom>
            <a:solidFill>
              <a:srgbClr val="FFCC66"/>
            </a:solidFill>
            <a:ln w="9525">
              <a:solidFill>
                <a:schemeClr val="tx1"/>
              </a:solidFill>
              <a:round/>
              <a:headEnd/>
              <a:tailEnd/>
            </a:ln>
          </p:spPr>
          <p:txBody>
            <a:bodyPr wrap="none" anchor="ctr"/>
            <a:lstStyle/>
            <a:p>
              <a:pPr algn="ctr"/>
              <a:endParaRPr lang="en-US">
                <a:latin typeface="Times New Roman" charset="0"/>
              </a:endParaRPr>
            </a:p>
          </p:txBody>
        </p:sp>
      </p:grpSp>
      <p:grpSp>
        <p:nvGrpSpPr>
          <p:cNvPr id="4" name="Group 670"/>
          <p:cNvGrpSpPr>
            <a:grpSpLocks/>
          </p:cNvGrpSpPr>
          <p:nvPr/>
        </p:nvGrpSpPr>
        <p:grpSpPr bwMode="auto">
          <a:xfrm>
            <a:off x="4211149" y="2148745"/>
            <a:ext cx="3448947" cy="2291359"/>
            <a:chOff x="2835" y="1061"/>
            <a:chExt cx="2896" cy="1924"/>
          </a:xfrm>
        </p:grpSpPr>
        <p:sp>
          <p:nvSpPr>
            <p:cNvPr id="29331" name="Line 671"/>
            <p:cNvSpPr>
              <a:spLocks noChangeShapeType="1"/>
            </p:cNvSpPr>
            <p:nvPr/>
          </p:nvSpPr>
          <p:spPr bwMode="auto">
            <a:xfrm>
              <a:off x="4007" y="2911"/>
              <a:ext cx="138" cy="1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grpSp>
          <p:nvGrpSpPr>
            <p:cNvPr id="29332" name="Group 672"/>
            <p:cNvGrpSpPr>
              <a:grpSpLocks/>
            </p:cNvGrpSpPr>
            <p:nvPr/>
          </p:nvGrpSpPr>
          <p:grpSpPr bwMode="auto">
            <a:xfrm>
              <a:off x="2835" y="1061"/>
              <a:ext cx="2896" cy="1924"/>
              <a:chOff x="897" y="545"/>
              <a:chExt cx="2896" cy="1924"/>
            </a:xfrm>
          </p:grpSpPr>
          <p:grpSp>
            <p:nvGrpSpPr>
              <p:cNvPr id="29333" name="Group 673"/>
              <p:cNvGrpSpPr>
                <a:grpSpLocks/>
              </p:cNvGrpSpPr>
              <p:nvPr/>
            </p:nvGrpSpPr>
            <p:grpSpPr bwMode="auto">
              <a:xfrm>
                <a:off x="897" y="545"/>
                <a:ext cx="1152" cy="1604"/>
                <a:chOff x="893" y="551"/>
                <a:chExt cx="1152" cy="1604"/>
              </a:xfrm>
            </p:grpSpPr>
            <p:sp>
              <p:nvSpPr>
                <p:cNvPr id="29338" name="Line 674"/>
                <p:cNvSpPr>
                  <a:spLocks noChangeShapeType="1"/>
                </p:cNvSpPr>
                <p:nvPr/>
              </p:nvSpPr>
              <p:spPr bwMode="auto">
                <a:xfrm flipH="1" flipV="1">
                  <a:off x="1443" y="1341"/>
                  <a:ext cx="137" cy="15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39" name="Line 675"/>
                <p:cNvSpPr>
                  <a:spLocks noChangeShapeType="1"/>
                </p:cNvSpPr>
                <p:nvPr/>
              </p:nvSpPr>
              <p:spPr bwMode="auto">
                <a:xfrm flipH="1" flipV="1">
                  <a:off x="1580" y="1499"/>
                  <a:ext cx="136" cy="1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40" name="Line 676"/>
                <p:cNvSpPr>
                  <a:spLocks noChangeShapeType="1"/>
                </p:cNvSpPr>
                <p:nvPr/>
              </p:nvSpPr>
              <p:spPr bwMode="auto">
                <a:xfrm flipH="1" flipV="1">
                  <a:off x="1716" y="1674"/>
                  <a:ext cx="143" cy="204"/>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41" name="Line 677"/>
                <p:cNvSpPr>
                  <a:spLocks noChangeShapeType="1"/>
                </p:cNvSpPr>
                <p:nvPr/>
              </p:nvSpPr>
              <p:spPr bwMode="auto">
                <a:xfrm flipH="1" flipV="1">
                  <a:off x="1859" y="1878"/>
                  <a:ext cx="137" cy="151"/>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42" name="Line 678"/>
                <p:cNvSpPr>
                  <a:spLocks noChangeShapeType="1"/>
                </p:cNvSpPr>
                <p:nvPr/>
              </p:nvSpPr>
              <p:spPr bwMode="auto">
                <a:xfrm>
                  <a:off x="1389" y="1300"/>
                  <a:ext cx="64" cy="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43" name="Line 679"/>
                <p:cNvSpPr>
                  <a:spLocks noChangeShapeType="1"/>
                </p:cNvSpPr>
                <p:nvPr/>
              </p:nvSpPr>
              <p:spPr bwMode="auto">
                <a:xfrm flipH="1" flipV="1">
                  <a:off x="1085" y="1111"/>
                  <a:ext cx="304" cy="18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44" name="Line 680"/>
                <p:cNvSpPr>
                  <a:spLocks noChangeShapeType="1"/>
                </p:cNvSpPr>
                <p:nvPr/>
              </p:nvSpPr>
              <p:spPr bwMode="auto">
                <a:xfrm flipH="1" flipV="1">
                  <a:off x="985" y="747"/>
                  <a:ext cx="116" cy="36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45" name="Line 681"/>
                <p:cNvSpPr>
                  <a:spLocks noChangeShapeType="1"/>
                </p:cNvSpPr>
                <p:nvPr/>
              </p:nvSpPr>
              <p:spPr bwMode="auto">
                <a:xfrm flipH="1" flipV="1">
                  <a:off x="893" y="551"/>
                  <a:ext cx="92" cy="20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46" name="Line 682"/>
                <p:cNvSpPr>
                  <a:spLocks noChangeShapeType="1"/>
                </p:cNvSpPr>
                <p:nvPr/>
              </p:nvSpPr>
              <p:spPr bwMode="auto">
                <a:xfrm>
                  <a:off x="1993" y="2027"/>
                  <a:ext cx="52" cy="12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grpSp>
          <p:grpSp>
            <p:nvGrpSpPr>
              <p:cNvPr id="29334" name="Group 683"/>
              <p:cNvGrpSpPr>
                <a:grpSpLocks/>
              </p:cNvGrpSpPr>
              <p:nvPr/>
            </p:nvGrpSpPr>
            <p:grpSpPr bwMode="auto">
              <a:xfrm>
                <a:off x="2198" y="1725"/>
                <a:ext cx="1595" cy="744"/>
                <a:chOff x="2198" y="1725"/>
                <a:chExt cx="1595" cy="744"/>
              </a:xfrm>
            </p:grpSpPr>
            <p:sp>
              <p:nvSpPr>
                <p:cNvPr id="29335" name="Text Box 684"/>
                <p:cNvSpPr txBox="1">
                  <a:spLocks noChangeArrowheads="1"/>
                </p:cNvSpPr>
                <p:nvPr/>
              </p:nvSpPr>
              <p:spPr bwMode="auto">
                <a:xfrm>
                  <a:off x="2896" y="1725"/>
                  <a:ext cx="897" cy="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350" dirty="0"/>
                    <a:t>Target Value of X</a:t>
                  </a:r>
                  <a:r>
                    <a:rPr lang="en-GB" sz="1350" baseline="-25000" dirty="0"/>
                    <a:t>2</a:t>
                  </a:r>
                </a:p>
              </p:txBody>
            </p:sp>
            <p:sp>
              <p:nvSpPr>
                <p:cNvPr id="29336" name="Line 685"/>
                <p:cNvSpPr>
                  <a:spLocks noChangeShapeType="1"/>
                </p:cNvSpPr>
                <p:nvPr/>
              </p:nvSpPr>
              <p:spPr bwMode="auto">
                <a:xfrm flipV="1">
                  <a:off x="2346" y="2056"/>
                  <a:ext cx="621" cy="323"/>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sz="1350"/>
                </a:p>
              </p:txBody>
            </p:sp>
            <p:sp>
              <p:nvSpPr>
                <p:cNvPr id="29337" name="Oval 686"/>
                <p:cNvSpPr>
                  <a:spLocks noChangeArrowheads="1"/>
                </p:cNvSpPr>
                <p:nvPr/>
              </p:nvSpPr>
              <p:spPr bwMode="auto">
                <a:xfrm>
                  <a:off x="2198" y="2347"/>
                  <a:ext cx="122" cy="122"/>
                </a:xfrm>
                <a:prstGeom prst="ellipse">
                  <a:avLst/>
                </a:prstGeom>
                <a:solidFill>
                  <a:srgbClr val="FFCC66"/>
                </a:solidFill>
                <a:ln w="9525">
                  <a:solidFill>
                    <a:schemeClr val="tx1"/>
                  </a:solidFill>
                  <a:round/>
                  <a:headEnd/>
                  <a:tailEnd/>
                </a:ln>
              </p:spPr>
              <p:txBody>
                <a:bodyPr wrap="none" anchor="ctr"/>
                <a:lstStyle/>
                <a:p>
                  <a:pPr algn="ctr"/>
                  <a:endParaRPr lang="en-US">
                    <a:latin typeface="Times New Roman" charset="0"/>
                  </a:endParaRPr>
                </a:p>
              </p:txBody>
            </p:sp>
          </p:grpSp>
        </p:grpSp>
      </p:grpSp>
      <p:sp>
        <p:nvSpPr>
          <p:cNvPr id="689" name="Rounded Rectangular Callout 688"/>
          <p:cNvSpPr>
            <a:spLocks noChangeArrowheads="1"/>
          </p:cNvSpPr>
          <p:nvPr/>
        </p:nvSpPr>
        <p:spPr bwMode="auto">
          <a:xfrm>
            <a:off x="5385116" y="1748034"/>
            <a:ext cx="2241340" cy="793163"/>
          </a:xfrm>
          <a:prstGeom prst="wedgeRoundRectCallout">
            <a:avLst>
              <a:gd name="adj1" fmla="val -97662"/>
              <a:gd name="adj2" fmla="val 963"/>
              <a:gd name="adj3" fmla="val 16667"/>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200" dirty="0">
                <a:solidFill>
                  <a:srgbClr val="000000"/>
                </a:solidFill>
              </a:rPr>
              <a:t>Having found the global optimum we can </a:t>
            </a:r>
            <a:r>
              <a:rPr lang="ja-JP" altLang="en-GB" sz="1200" dirty="0">
                <a:solidFill>
                  <a:srgbClr val="000000"/>
                </a:solidFill>
              </a:rPr>
              <a:t>“</a:t>
            </a:r>
            <a:r>
              <a:rPr lang="en-GB" sz="1200" dirty="0">
                <a:solidFill>
                  <a:srgbClr val="000000"/>
                </a:solidFill>
              </a:rPr>
              <a:t>work backwards” to specify the target values for the design parameters</a:t>
            </a:r>
          </a:p>
        </p:txBody>
      </p:sp>
      <p:sp>
        <p:nvSpPr>
          <p:cNvPr id="690" name="Text Box 652"/>
          <p:cNvSpPr txBox="1">
            <a:spLocks noChangeArrowheads="1"/>
          </p:cNvSpPr>
          <p:nvPr/>
        </p:nvSpPr>
        <p:spPr bwMode="auto">
          <a:xfrm rot="-1658466">
            <a:off x="6558636" y="4215333"/>
            <a:ext cx="138050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500" b="1"/>
              <a:t>Design </a:t>
            </a:r>
          </a:p>
          <a:p>
            <a:pPr eaLnBrk="1" hangingPunct="1"/>
            <a:r>
              <a:rPr lang="en-GB" sz="1500" b="1" dirty="0"/>
              <a:t>Parameter X</a:t>
            </a:r>
            <a:r>
              <a:rPr lang="en-GB" sz="1500" b="1" baseline="-25000" dirty="0"/>
              <a:t>2</a:t>
            </a:r>
            <a:endParaRPr lang="en-GB" sz="1500" b="1" dirty="0"/>
          </a:p>
        </p:txBody>
      </p:sp>
    </p:spTree>
    <p:extLst>
      <p:ext uri="{BB962C8B-B14F-4D97-AF65-F5344CB8AC3E}">
        <p14:creationId xmlns:p14="http://schemas.microsoft.com/office/powerpoint/2010/main" val="11855988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9"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Title 694"/>
          <p:cNvSpPr>
            <a:spLocks noGrp="1"/>
          </p:cNvSpPr>
          <p:nvPr>
            <p:ph type="title"/>
          </p:nvPr>
        </p:nvSpPr>
        <p:spPr/>
        <p:txBody>
          <a:bodyPr/>
          <a:lstStyle/>
          <a:p>
            <a:r>
              <a:rPr lang="en-US" smtClean="0"/>
              <a:t>All Systems are Subject to Noise</a:t>
            </a:r>
            <a:endParaRPr lang="en-US" dirty="0"/>
          </a:p>
        </p:txBody>
      </p:sp>
      <p:sp>
        <p:nvSpPr>
          <p:cNvPr id="5" name="Slide Number Placeholder 4"/>
          <p:cNvSpPr>
            <a:spLocks noGrp="1"/>
          </p:cNvSpPr>
          <p:nvPr>
            <p:ph type="sldNum" sz="quarter" idx="4"/>
          </p:nvPr>
        </p:nvSpPr>
        <p:spPr/>
        <p:txBody>
          <a:bodyPr/>
          <a:lstStyle/>
          <a:p>
            <a:fld id="{28C451B3-9C94-BD4F-81ED-107FC8CC76CA}" type="slidenum">
              <a:rPr lang="en-GB" smtClean="0"/>
              <a:pPr/>
              <a:t>76</a:t>
            </a:fld>
            <a:endParaRPr lang="en-GB"/>
          </a:p>
        </p:txBody>
      </p:sp>
      <p:sp>
        <p:nvSpPr>
          <p:cNvPr id="696" name="Line 2"/>
          <p:cNvSpPr>
            <a:spLocks noChangeShapeType="1"/>
          </p:cNvSpPr>
          <p:nvPr/>
        </p:nvSpPr>
        <p:spPr bwMode="auto">
          <a:xfrm>
            <a:off x="2890578" y="3026469"/>
            <a:ext cx="2199"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97" name="Line 3"/>
          <p:cNvSpPr>
            <a:spLocks noChangeShapeType="1"/>
          </p:cNvSpPr>
          <p:nvPr/>
        </p:nvSpPr>
        <p:spPr bwMode="auto">
          <a:xfrm>
            <a:off x="2890578" y="3026469"/>
            <a:ext cx="2199"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98" name="Line 4"/>
          <p:cNvSpPr>
            <a:spLocks noChangeShapeType="1"/>
          </p:cNvSpPr>
          <p:nvPr/>
        </p:nvSpPr>
        <p:spPr bwMode="auto">
          <a:xfrm flipH="1" flipV="1">
            <a:off x="2890577" y="3196773"/>
            <a:ext cx="311109"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99" name="Line 5"/>
          <p:cNvSpPr>
            <a:spLocks noChangeShapeType="1"/>
          </p:cNvSpPr>
          <p:nvPr/>
        </p:nvSpPr>
        <p:spPr bwMode="auto">
          <a:xfrm flipH="1" flipV="1">
            <a:off x="2890577" y="3196773"/>
            <a:ext cx="311109"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00" name="Line 6"/>
          <p:cNvSpPr>
            <a:spLocks noChangeShapeType="1"/>
          </p:cNvSpPr>
          <p:nvPr/>
        </p:nvSpPr>
        <p:spPr bwMode="auto">
          <a:xfrm flipV="1">
            <a:off x="2480528" y="3196773"/>
            <a:ext cx="410048" cy="2358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01" name="Line 7"/>
          <p:cNvSpPr>
            <a:spLocks noChangeShapeType="1"/>
          </p:cNvSpPr>
          <p:nvPr/>
        </p:nvSpPr>
        <p:spPr bwMode="auto">
          <a:xfrm flipV="1">
            <a:off x="2480528" y="3196773"/>
            <a:ext cx="410048" cy="2358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02" name="Freeform 8"/>
          <p:cNvSpPr>
            <a:spLocks/>
          </p:cNvSpPr>
          <p:nvPr/>
        </p:nvSpPr>
        <p:spPr bwMode="auto">
          <a:xfrm>
            <a:off x="2915863" y="3116975"/>
            <a:ext cx="160501" cy="61929"/>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03" name="Freeform 9"/>
          <p:cNvSpPr>
            <a:spLocks/>
          </p:cNvSpPr>
          <p:nvPr/>
        </p:nvSpPr>
        <p:spPr bwMode="auto">
          <a:xfrm>
            <a:off x="2991717" y="3116975"/>
            <a:ext cx="170396" cy="61929"/>
          </a:xfrm>
          <a:custGeom>
            <a:avLst/>
            <a:gdLst>
              <a:gd name="T0" fmla="*/ 2147483647 w 98"/>
              <a:gd name="T1" fmla="*/ 2147483647 h 32"/>
              <a:gd name="T2" fmla="*/ 0 w 98"/>
              <a:gd name="T3" fmla="*/ 0 h 32"/>
              <a:gd name="T4" fmla="*/ 2147483647 w 98"/>
              <a:gd name="T5" fmla="*/ 2147483647 h 32"/>
              <a:gd name="T6" fmla="*/ 2147483647 w 98"/>
              <a:gd name="T7" fmla="*/ 2147483647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04" name="Line 10"/>
          <p:cNvSpPr>
            <a:spLocks noChangeShapeType="1"/>
          </p:cNvSpPr>
          <p:nvPr/>
        </p:nvSpPr>
        <p:spPr bwMode="auto">
          <a:xfrm>
            <a:off x="2991717" y="3116980"/>
            <a:ext cx="170396" cy="166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05" name="Line 11"/>
          <p:cNvSpPr>
            <a:spLocks noChangeShapeType="1"/>
          </p:cNvSpPr>
          <p:nvPr/>
        </p:nvSpPr>
        <p:spPr bwMode="auto">
          <a:xfrm flipV="1">
            <a:off x="2915864" y="3116975"/>
            <a:ext cx="75853" cy="4406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06" name="Freeform 12"/>
          <p:cNvSpPr>
            <a:spLocks/>
          </p:cNvSpPr>
          <p:nvPr/>
        </p:nvSpPr>
        <p:spPr bwMode="auto">
          <a:xfrm>
            <a:off x="3076363" y="3133648"/>
            <a:ext cx="162700"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07" name="Freeform 13"/>
          <p:cNvSpPr>
            <a:spLocks/>
          </p:cNvSpPr>
          <p:nvPr/>
        </p:nvSpPr>
        <p:spPr bwMode="auto">
          <a:xfrm>
            <a:off x="3162110" y="3133648"/>
            <a:ext cx="162700"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08" name="Line 14"/>
          <p:cNvSpPr>
            <a:spLocks noChangeShapeType="1"/>
          </p:cNvSpPr>
          <p:nvPr/>
        </p:nvSpPr>
        <p:spPr bwMode="auto">
          <a:xfrm flipH="1" flipV="1">
            <a:off x="3162112" y="3133653"/>
            <a:ext cx="155005"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09" name="Line 15"/>
          <p:cNvSpPr>
            <a:spLocks noChangeShapeType="1"/>
          </p:cNvSpPr>
          <p:nvPr/>
        </p:nvSpPr>
        <p:spPr bwMode="auto">
          <a:xfrm flipV="1">
            <a:off x="3086255" y="3133653"/>
            <a:ext cx="75854"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10" name="Freeform 16"/>
          <p:cNvSpPr>
            <a:spLocks/>
          </p:cNvSpPr>
          <p:nvPr/>
        </p:nvSpPr>
        <p:spPr bwMode="auto">
          <a:xfrm>
            <a:off x="2830114" y="3161045"/>
            <a:ext cx="161600"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11" name="Freeform 17"/>
          <p:cNvSpPr>
            <a:spLocks/>
          </p:cNvSpPr>
          <p:nvPr/>
        </p:nvSpPr>
        <p:spPr bwMode="auto">
          <a:xfrm>
            <a:off x="2915863" y="3161045"/>
            <a:ext cx="160501"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12" name="Line 18"/>
          <p:cNvSpPr>
            <a:spLocks noChangeShapeType="1"/>
          </p:cNvSpPr>
          <p:nvPr/>
        </p:nvSpPr>
        <p:spPr bwMode="auto">
          <a:xfrm flipH="1">
            <a:off x="3317116" y="3161045"/>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13" name="Freeform 19"/>
          <p:cNvSpPr>
            <a:spLocks/>
          </p:cNvSpPr>
          <p:nvPr/>
        </p:nvSpPr>
        <p:spPr bwMode="auto">
          <a:xfrm>
            <a:off x="3324810" y="2728735"/>
            <a:ext cx="162700" cy="432310"/>
          </a:xfrm>
          <a:custGeom>
            <a:avLst/>
            <a:gdLst>
              <a:gd name="T0" fmla="*/ 2147483647 w 93"/>
              <a:gd name="T1" fmla="*/ 2147483647 h 221"/>
              <a:gd name="T2" fmla="*/ 0 w 93"/>
              <a:gd name="T3" fmla="*/ 2147483647 h 221"/>
              <a:gd name="T4" fmla="*/ 2147483647 w 93"/>
              <a:gd name="T5" fmla="*/ 0 h 221"/>
              <a:gd name="T6" fmla="*/ 2147483647 w 93"/>
              <a:gd name="T7" fmla="*/ 2147483647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14" name="Line 20"/>
          <p:cNvSpPr>
            <a:spLocks noChangeShapeType="1"/>
          </p:cNvSpPr>
          <p:nvPr/>
        </p:nvSpPr>
        <p:spPr bwMode="auto">
          <a:xfrm flipH="1" flipV="1">
            <a:off x="2915860" y="3161040"/>
            <a:ext cx="152806"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15" name="Line 21"/>
          <p:cNvSpPr>
            <a:spLocks noChangeShapeType="1"/>
          </p:cNvSpPr>
          <p:nvPr/>
        </p:nvSpPr>
        <p:spPr bwMode="auto">
          <a:xfrm flipV="1">
            <a:off x="3324810" y="2990741"/>
            <a:ext cx="162700"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16" name="Line 22"/>
          <p:cNvSpPr>
            <a:spLocks noChangeShapeType="1"/>
          </p:cNvSpPr>
          <p:nvPr/>
        </p:nvSpPr>
        <p:spPr bwMode="auto">
          <a:xfrm flipV="1">
            <a:off x="2830116" y="3161045"/>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17" name="Line 23"/>
          <p:cNvSpPr>
            <a:spLocks noChangeShapeType="1"/>
          </p:cNvSpPr>
          <p:nvPr/>
        </p:nvSpPr>
        <p:spPr bwMode="auto">
          <a:xfrm flipV="1">
            <a:off x="3239064" y="3161045"/>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18" name="Freeform 24"/>
          <p:cNvSpPr>
            <a:spLocks/>
          </p:cNvSpPr>
          <p:nvPr/>
        </p:nvSpPr>
        <p:spPr bwMode="auto">
          <a:xfrm>
            <a:off x="2991717" y="2710867"/>
            <a:ext cx="170396" cy="522820"/>
          </a:xfrm>
          <a:custGeom>
            <a:avLst/>
            <a:gdLst>
              <a:gd name="T0" fmla="*/ 0 w 98"/>
              <a:gd name="T1" fmla="*/ 2147483647 h 267"/>
              <a:gd name="T2" fmla="*/ 2147483647 w 98"/>
              <a:gd name="T3" fmla="*/ 0 h 267"/>
              <a:gd name="T4" fmla="*/ 2147483647 w 98"/>
              <a:gd name="T5" fmla="*/ 2147483647 h 267"/>
              <a:gd name="T6" fmla="*/ 0 w 98"/>
              <a:gd name="T7" fmla="*/ 2147483647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19" name="Line 25"/>
          <p:cNvSpPr>
            <a:spLocks noChangeShapeType="1"/>
          </p:cNvSpPr>
          <p:nvPr/>
        </p:nvSpPr>
        <p:spPr bwMode="auto">
          <a:xfrm flipH="1">
            <a:off x="3068668" y="3178908"/>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20" name="Freeform 26"/>
          <p:cNvSpPr>
            <a:spLocks/>
          </p:cNvSpPr>
          <p:nvPr/>
        </p:nvSpPr>
        <p:spPr bwMode="auto">
          <a:xfrm>
            <a:off x="3076363" y="2710866"/>
            <a:ext cx="162700" cy="495429"/>
          </a:xfrm>
          <a:custGeom>
            <a:avLst/>
            <a:gdLst>
              <a:gd name="T0" fmla="*/ 2147483647 w 94"/>
              <a:gd name="T1" fmla="*/ 2147483647 h 253"/>
              <a:gd name="T2" fmla="*/ 0 w 94"/>
              <a:gd name="T3" fmla="*/ 2147483647 h 253"/>
              <a:gd name="T4" fmla="*/ 2147483647 w 94"/>
              <a:gd name="T5" fmla="*/ 0 h 253"/>
              <a:gd name="T6" fmla="*/ 2147483647 w 94"/>
              <a:gd name="T7" fmla="*/ 2147483647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21" name="Line 27"/>
          <p:cNvSpPr>
            <a:spLocks noChangeShapeType="1"/>
          </p:cNvSpPr>
          <p:nvPr/>
        </p:nvSpPr>
        <p:spPr bwMode="auto">
          <a:xfrm>
            <a:off x="3076364" y="3178908"/>
            <a:ext cx="9894"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22" name="Line 28"/>
          <p:cNvSpPr>
            <a:spLocks noChangeShapeType="1"/>
          </p:cNvSpPr>
          <p:nvPr/>
        </p:nvSpPr>
        <p:spPr bwMode="auto">
          <a:xfrm flipH="1" flipV="1">
            <a:off x="3076363" y="3178908"/>
            <a:ext cx="162700"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23" name="Line 29"/>
          <p:cNvSpPr>
            <a:spLocks noChangeShapeType="1"/>
          </p:cNvSpPr>
          <p:nvPr/>
        </p:nvSpPr>
        <p:spPr bwMode="auto">
          <a:xfrm flipV="1">
            <a:off x="2991715" y="3178909"/>
            <a:ext cx="84648"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24" name="Freeform 30"/>
          <p:cNvSpPr>
            <a:spLocks/>
          </p:cNvSpPr>
          <p:nvPr/>
        </p:nvSpPr>
        <p:spPr bwMode="auto">
          <a:xfrm>
            <a:off x="3401763" y="2728730"/>
            <a:ext cx="162700" cy="262006"/>
          </a:xfrm>
          <a:custGeom>
            <a:avLst/>
            <a:gdLst>
              <a:gd name="T0" fmla="*/ 2147483647 w 94"/>
              <a:gd name="T1" fmla="*/ 2147483647 h 134"/>
              <a:gd name="T2" fmla="*/ 2147483647 w 94"/>
              <a:gd name="T3" fmla="*/ 2147483647 h 134"/>
              <a:gd name="T4" fmla="*/ 0 w 94"/>
              <a:gd name="T5" fmla="*/ 0 h 134"/>
              <a:gd name="T6" fmla="*/ 2147483647 w 94"/>
              <a:gd name="T7" fmla="*/ 2147483647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25" name="Freeform 31"/>
          <p:cNvSpPr>
            <a:spLocks/>
          </p:cNvSpPr>
          <p:nvPr/>
        </p:nvSpPr>
        <p:spPr bwMode="auto">
          <a:xfrm>
            <a:off x="3487511" y="2765650"/>
            <a:ext cx="162700" cy="233423"/>
          </a:xfrm>
          <a:custGeom>
            <a:avLst/>
            <a:gdLst>
              <a:gd name="T0" fmla="*/ 2147483647 w 94"/>
              <a:gd name="T1" fmla="*/ 2147483647 h 119"/>
              <a:gd name="T2" fmla="*/ 0 w 94"/>
              <a:gd name="T3" fmla="*/ 2147483647 h 119"/>
              <a:gd name="T4" fmla="*/ 2147483647 w 94"/>
              <a:gd name="T5" fmla="*/ 0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26" name="Line 32"/>
          <p:cNvSpPr>
            <a:spLocks noChangeShapeType="1"/>
          </p:cNvSpPr>
          <p:nvPr/>
        </p:nvSpPr>
        <p:spPr bwMode="auto">
          <a:xfrm>
            <a:off x="3487511" y="2990741"/>
            <a:ext cx="162700"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27" name="Freeform 33"/>
          <p:cNvSpPr>
            <a:spLocks/>
          </p:cNvSpPr>
          <p:nvPr/>
        </p:nvSpPr>
        <p:spPr bwMode="auto">
          <a:xfrm>
            <a:off x="2750964" y="3206300"/>
            <a:ext cx="1648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28" name="Freeform 34"/>
          <p:cNvSpPr>
            <a:spLocks/>
          </p:cNvSpPr>
          <p:nvPr/>
        </p:nvSpPr>
        <p:spPr bwMode="auto">
          <a:xfrm>
            <a:off x="2830114" y="3206300"/>
            <a:ext cx="161600"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29" name="Freeform 35"/>
          <p:cNvSpPr>
            <a:spLocks/>
          </p:cNvSpPr>
          <p:nvPr/>
        </p:nvSpPr>
        <p:spPr bwMode="auto">
          <a:xfrm>
            <a:off x="3162110" y="2422665"/>
            <a:ext cx="162700" cy="783635"/>
          </a:xfrm>
          <a:custGeom>
            <a:avLst/>
            <a:gdLst>
              <a:gd name="T0" fmla="*/ 0 w 94"/>
              <a:gd name="T1" fmla="*/ 2147483647 h 400"/>
              <a:gd name="T2" fmla="*/ 2147483647 w 94"/>
              <a:gd name="T3" fmla="*/ 0 h 400"/>
              <a:gd name="T4" fmla="*/ 2147483647 w 94"/>
              <a:gd name="T5" fmla="*/ 2147483647 h 400"/>
              <a:gd name="T6" fmla="*/ 0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30" name="Line 36"/>
          <p:cNvSpPr>
            <a:spLocks noChangeShapeType="1"/>
          </p:cNvSpPr>
          <p:nvPr/>
        </p:nvSpPr>
        <p:spPr bwMode="auto">
          <a:xfrm flipH="1" flipV="1">
            <a:off x="2830114" y="3206296"/>
            <a:ext cx="161600"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31" name="Line 37"/>
          <p:cNvSpPr>
            <a:spLocks noChangeShapeType="1"/>
          </p:cNvSpPr>
          <p:nvPr/>
        </p:nvSpPr>
        <p:spPr bwMode="auto">
          <a:xfrm flipV="1">
            <a:off x="2750961" y="3206300"/>
            <a:ext cx="79152"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32" name="Line 38"/>
          <p:cNvSpPr>
            <a:spLocks noChangeShapeType="1"/>
          </p:cNvSpPr>
          <p:nvPr/>
        </p:nvSpPr>
        <p:spPr bwMode="auto">
          <a:xfrm>
            <a:off x="3162112" y="2710866"/>
            <a:ext cx="76953" cy="4954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33" name="Freeform 39"/>
          <p:cNvSpPr>
            <a:spLocks/>
          </p:cNvSpPr>
          <p:nvPr/>
        </p:nvSpPr>
        <p:spPr bwMode="auto">
          <a:xfrm>
            <a:off x="3564462" y="2765650"/>
            <a:ext cx="170395" cy="233423"/>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34" name="Freeform 40"/>
          <p:cNvSpPr>
            <a:spLocks/>
          </p:cNvSpPr>
          <p:nvPr/>
        </p:nvSpPr>
        <p:spPr bwMode="auto">
          <a:xfrm>
            <a:off x="3650210" y="2818050"/>
            <a:ext cx="163799" cy="190550"/>
          </a:xfrm>
          <a:custGeom>
            <a:avLst/>
            <a:gdLst>
              <a:gd name="T0" fmla="*/ 2147483647 w 94"/>
              <a:gd name="T1" fmla="*/ 2147483647 h 97"/>
              <a:gd name="T2" fmla="*/ 0 w 94"/>
              <a:gd name="T3" fmla="*/ 2147483647 h 97"/>
              <a:gd name="T4" fmla="*/ 2147483647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35" name="Line 41"/>
          <p:cNvSpPr>
            <a:spLocks noChangeShapeType="1"/>
          </p:cNvSpPr>
          <p:nvPr/>
        </p:nvSpPr>
        <p:spPr bwMode="auto">
          <a:xfrm>
            <a:off x="3650210" y="2999073"/>
            <a:ext cx="163799"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36" name="Line 42"/>
          <p:cNvSpPr>
            <a:spLocks noChangeShapeType="1"/>
          </p:cNvSpPr>
          <p:nvPr/>
        </p:nvSpPr>
        <p:spPr bwMode="auto">
          <a:xfrm>
            <a:off x="3564464" y="2765650"/>
            <a:ext cx="85747"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37" name="Freeform 43"/>
          <p:cNvSpPr>
            <a:spLocks/>
          </p:cNvSpPr>
          <p:nvPr/>
        </p:nvSpPr>
        <p:spPr bwMode="auto">
          <a:xfrm>
            <a:off x="2915863" y="2432187"/>
            <a:ext cx="160501" cy="846755"/>
          </a:xfrm>
          <a:custGeom>
            <a:avLst/>
            <a:gdLst>
              <a:gd name="T0" fmla="*/ 0 w 93"/>
              <a:gd name="T1" fmla="*/ 2147483647 h 432"/>
              <a:gd name="T2" fmla="*/ 2147483647 w 93"/>
              <a:gd name="T3" fmla="*/ 0 h 432"/>
              <a:gd name="T4" fmla="*/ 2147483647 w 93"/>
              <a:gd name="T5" fmla="*/ 2147483647 h 432"/>
              <a:gd name="T6" fmla="*/ 0 w 93"/>
              <a:gd name="T7" fmla="*/ 2147483647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38" name="Line 44"/>
          <p:cNvSpPr>
            <a:spLocks noChangeShapeType="1"/>
          </p:cNvSpPr>
          <p:nvPr/>
        </p:nvSpPr>
        <p:spPr bwMode="auto">
          <a:xfrm>
            <a:off x="2991713" y="3233691"/>
            <a:ext cx="1100"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39" name="Freeform 45"/>
          <p:cNvSpPr>
            <a:spLocks/>
          </p:cNvSpPr>
          <p:nvPr/>
        </p:nvSpPr>
        <p:spPr bwMode="auto">
          <a:xfrm>
            <a:off x="2991717" y="2432193"/>
            <a:ext cx="170396" cy="801499"/>
          </a:xfrm>
          <a:custGeom>
            <a:avLst/>
            <a:gdLst>
              <a:gd name="T0" fmla="*/ 2147483647 w 98"/>
              <a:gd name="T1" fmla="*/ 2147483647 h 409"/>
              <a:gd name="T2" fmla="*/ 0 w 98"/>
              <a:gd name="T3" fmla="*/ 2147483647 h 409"/>
              <a:gd name="T4" fmla="*/ 2147483647 w 98"/>
              <a:gd name="T5" fmla="*/ 0 h 409"/>
              <a:gd name="T6" fmla="*/ 2147483647 w 98"/>
              <a:gd name="T7" fmla="*/ 2147483647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40" name="Line 46"/>
          <p:cNvSpPr>
            <a:spLocks noChangeShapeType="1"/>
          </p:cNvSpPr>
          <p:nvPr/>
        </p:nvSpPr>
        <p:spPr bwMode="auto">
          <a:xfrm flipV="1">
            <a:off x="2915864" y="3233691"/>
            <a:ext cx="758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41" name="Line 47"/>
          <p:cNvSpPr>
            <a:spLocks noChangeShapeType="1"/>
          </p:cNvSpPr>
          <p:nvPr/>
        </p:nvSpPr>
        <p:spPr bwMode="auto">
          <a:xfrm flipH="1">
            <a:off x="2991717" y="2710867"/>
            <a:ext cx="170396" cy="52282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42" name="Freeform 48"/>
          <p:cNvSpPr>
            <a:spLocks/>
          </p:cNvSpPr>
          <p:nvPr/>
        </p:nvSpPr>
        <p:spPr bwMode="auto">
          <a:xfrm>
            <a:off x="3734858" y="2818050"/>
            <a:ext cx="162700" cy="190550"/>
          </a:xfrm>
          <a:custGeom>
            <a:avLst/>
            <a:gdLst>
              <a:gd name="T0" fmla="*/ 2147483647 w 94"/>
              <a:gd name="T1" fmla="*/ 2147483647 h 97"/>
              <a:gd name="T2" fmla="*/ 2147483647 w 94"/>
              <a:gd name="T3" fmla="*/ 0 h 97"/>
              <a:gd name="T4" fmla="*/ 0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43" name="Freeform 49"/>
          <p:cNvSpPr>
            <a:spLocks/>
          </p:cNvSpPr>
          <p:nvPr/>
        </p:nvSpPr>
        <p:spPr bwMode="auto">
          <a:xfrm>
            <a:off x="3814009" y="2818050"/>
            <a:ext cx="161601" cy="190550"/>
          </a:xfrm>
          <a:custGeom>
            <a:avLst/>
            <a:gdLst>
              <a:gd name="T0" fmla="*/ 2147483647 w 93"/>
              <a:gd name="T1" fmla="*/ 2147483647 h 97"/>
              <a:gd name="T2" fmla="*/ 0 w 93"/>
              <a:gd name="T3" fmla="*/ 2147483647 h 97"/>
              <a:gd name="T4" fmla="*/ 2147483647 w 93"/>
              <a:gd name="T5" fmla="*/ 0 h 97"/>
              <a:gd name="T6" fmla="*/ 2147483647 w 93"/>
              <a:gd name="T7" fmla="*/ 2147483647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44" name="Line 50"/>
          <p:cNvSpPr>
            <a:spLocks noChangeShapeType="1"/>
          </p:cNvSpPr>
          <p:nvPr/>
        </p:nvSpPr>
        <p:spPr bwMode="auto">
          <a:xfrm flipV="1">
            <a:off x="3814009" y="2963349"/>
            <a:ext cx="16160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45" name="Line 51"/>
          <p:cNvSpPr>
            <a:spLocks noChangeShapeType="1"/>
          </p:cNvSpPr>
          <p:nvPr/>
        </p:nvSpPr>
        <p:spPr bwMode="auto">
          <a:xfrm>
            <a:off x="3734857" y="2818050"/>
            <a:ext cx="79152" cy="190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46" name="Freeform 52"/>
          <p:cNvSpPr>
            <a:spLocks/>
          </p:cNvSpPr>
          <p:nvPr/>
        </p:nvSpPr>
        <p:spPr bwMode="auto">
          <a:xfrm>
            <a:off x="2666314" y="3251556"/>
            <a:ext cx="163800"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47" name="Freeform 53"/>
          <p:cNvSpPr>
            <a:spLocks/>
          </p:cNvSpPr>
          <p:nvPr/>
        </p:nvSpPr>
        <p:spPr bwMode="auto">
          <a:xfrm>
            <a:off x="2750964" y="3251556"/>
            <a:ext cx="16489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48" name="Line 54"/>
          <p:cNvSpPr>
            <a:spLocks noChangeShapeType="1"/>
          </p:cNvSpPr>
          <p:nvPr/>
        </p:nvSpPr>
        <p:spPr bwMode="auto">
          <a:xfrm flipH="1" flipV="1">
            <a:off x="2750965" y="3251551"/>
            <a:ext cx="155005"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49" name="Line 55"/>
          <p:cNvSpPr>
            <a:spLocks noChangeShapeType="1"/>
          </p:cNvSpPr>
          <p:nvPr/>
        </p:nvSpPr>
        <p:spPr bwMode="auto">
          <a:xfrm flipV="1">
            <a:off x="2675108" y="3251556"/>
            <a:ext cx="75854"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50" name="Freeform 56"/>
          <p:cNvSpPr>
            <a:spLocks/>
          </p:cNvSpPr>
          <p:nvPr/>
        </p:nvSpPr>
        <p:spPr bwMode="auto">
          <a:xfrm>
            <a:off x="3324810" y="2404796"/>
            <a:ext cx="162700" cy="323934"/>
          </a:xfrm>
          <a:custGeom>
            <a:avLst/>
            <a:gdLst>
              <a:gd name="T0" fmla="*/ 2147483647 w 93"/>
              <a:gd name="T1" fmla="*/ 2147483647 h 165"/>
              <a:gd name="T2" fmla="*/ 2147483647 w 93"/>
              <a:gd name="T3" fmla="*/ 0 h 165"/>
              <a:gd name="T4" fmla="*/ 0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51" name="Freeform 57"/>
          <p:cNvSpPr>
            <a:spLocks/>
          </p:cNvSpPr>
          <p:nvPr/>
        </p:nvSpPr>
        <p:spPr bwMode="auto">
          <a:xfrm>
            <a:off x="3401763" y="2404801"/>
            <a:ext cx="162700" cy="360854"/>
          </a:xfrm>
          <a:custGeom>
            <a:avLst/>
            <a:gdLst>
              <a:gd name="T0" fmla="*/ 2147483647 w 94"/>
              <a:gd name="T1" fmla="*/ 2147483647 h 184"/>
              <a:gd name="T2" fmla="*/ 0 w 94"/>
              <a:gd name="T3" fmla="*/ 2147483647 h 184"/>
              <a:gd name="T4" fmla="*/ 2147483647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52" name="Line 58"/>
          <p:cNvSpPr>
            <a:spLocks noChangeShapeType="1"/>
          </p:cNvSpPr>
          <p:nvPr/>
        </p:nvSpPr>
        <p:spPr bwMode="auto">
          <a:xfrm flipH="1" flipV="1">
            <a:off x="3401763" y="2728735"/>
            <a:ext cx="162700" cy="369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53" name="Freeform 59"/>
          <p:cNvSpPr>
            <a:spLocks/>
          </p:cNvSpPr>
          <p:nvPr/>
        </p:nvSpPr>
        <p:spPr bwMode="auto">
          <a:xfrm>
            <a:off x="3897558" y="2818056"/>
            <a:ext cx="162700" cy="145294"/>
          </a:xfrm>
          <a:custGeom>
            <a:avLst/>
            <a:gdLst>
              <a:gd name="T0" fmla="*/ 2147483647 w 93"/>
              <a:gd name="T1" fmla="*/ 2147483647 h 74"/>
              <a:gd name="T2" fmla="*/ 2147483647 w 93"/>
              <a:gd name="T3" fmla="*/ 2147483647 h 74"/>
              <a:gd name="T4" fmla="*/ 0 w 93"/>
              <a:gd name="T5" fmla="*/ 0 h 74"/>
              <a:gd name="T6" fmla="*/ 2147483647 w 93"/>
              <a:gd name="T7" fmla="*/ 2147483647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54" name="Freeform 60"/>
          <p:cNvSpPr>
            <a:spLocks/>
          </p:cNvSpPr>
          <p:nvPr/>
        </p:nvSpPr>
        <p:spPr bwMode="auto">
          <a:xfrm>
            <a:off x="3975610" y="2863306"/>
            <a:ext cx="170395" cy="100039"/>
          </a:xfrm>
          <a:custGeom>
            <a:avLst/>
            <a:gdLst>
              <a:gd name="T0" fmla="*/ 2147483647 w 98"/>
              <a:gd name="T1" fmla="*/ 2147483647 h 51"/>
              <a:gd name="T2" fmla="*/ 0 w 98"/>
              <a:gd name="T3" fmla="*/ 2147483647 h 51"/>
              <a:gd name="T4" fmla="*/ 2147483647 w 98"/>
              <a:gd name="T5" fmla="*/ 0 h 51"/>
              <a:gd name="T6" fmla="*/ 2147483647 w 98"/>
              <a:gd name="T7" fmla="*/ 2147483647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55" name="Line 61"/>
          <p:cNvSpPr>
            <a:spLocks noChangeShapeType="1"/>
          </p:cNvSpPr>
          <p:nvPr/>
        </p:nvSpPr>
        <p:spPr bwMode="auto">
          <a:xfrm flipV="1">
            <a:off x="3975610" y="2953817"/>
            <a:ext cx="170395"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56" name="Line 62"/>
          <p:cNvSpPr>
            <a:spLocks noChangeShapeType="1"/>
          </p:cNvSpPr>
          <p:nvPr/>
        </p:nvSpPr>
        <p:spPr bwMode="auto">
          <a:xfrm>
            <a:off x="3897560" y="2818056"/>
            <a:ext cx="78053" cy="14529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57" name="Freeform 63"/>
          <p:cNvSpPr>
            <a:spLocks/>
          </p:cNvSpPr>
          <p:nvPr/>
        </p:nvSpPr>
        <p:spPr bwMode="auto">
          <a:xfrm>
            <a:off x="2830114" y="2161845"/>
            <a:ext cx="161600" cy="1162353"/>
          </a:xfrm>
          <a:custGeom>
            <a:avLst/>
            <a:gdLst>
              <a:gd name="T0" fmla="*/ 0 w 93"/>
              <a:gd name="T1" fmla="*/ 2147483647 h 593"/>
              <a:gd name="T2" fmla="*/ 2147483647 w 93"/>
              <a:gd name="T3" fmla="*/ 0 h 593"/>
              <a:gd name="T4" fmla="*/ 2147483647 w 93"/>
              <a:gd name="T5" fmla="*/ 2147483647 h 593"/>
              <a:gd name="T6" fmla="*/ 0 w 93"/>
              <a:gd name="T7" fmla="*/ 2147483647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58" name="Line 64"/>
          <p:cNvSpPr>
            <a:spLocks noChangeShapeType="1"/>
          </p:cNvSpPr>
          <p:nvPr/>
        </p:nvSpPr>
        <p:spPr bwMode="auto">
          <a:xfrm flipH="1">
            <a:off x="2905967" y="3278947"/>
            <a:ext cx="9894"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59" name="Freeform 65"/>
          <p:cNvSpPr>
            <a:spLocks/>
          </p:cNvSpPr>
          <p:nvPr/>
        </p:nvSpPr>
        <p:spPr bwMode="auto">
          <a:xfrm>
            <a:off x="2915863" y="2161850"/>
            <a:ext cx="160501" cy="1117097"/>
          </a:xfrm>
          <a:custGeom>
            <a:avLst/>
            <a:gdLst>
              <a:gd name="T0" fmla="*/ 2147483647 w 93"/>
              <a:gd name="T1" fmla="*/ 2147483647 h 570"/>
              <a:gd name="T2" fmla="*/ 0 w 93"/>
              <a:gd name="T3" fmla="*/ 2147483647 h 570"/>
              <a:gd name="T4" fmla="*/ 2147483647 w 93"/>
              <a:gd name="T5" fmla="*/ 0 h 570"/>
              <a:gd name="T6" fmla="*/ 2147483647 w 93"/>
              <a:gd name="T7" fmla="*/ 2147483647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60" name="Line 66"/>
          <p:cNvSpPr>
            <a:spLocks noChangeShapeType="1"/>
          </p:cNvSpPr>
          <p:nvPr/>
        </p:nvSpPr>
        <p:spPr bwMode="auto">
          <a:xfrm flipV="1">
            <a:off x="2830116" y="3278947"/>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61" name="Freeform 67"/>
          <p:cNvSpPr>
            <a:spLocks/>
          </p:cNvSpPr>
          <p:nvPr/>
        </p:nvSpPr>
        <p:spPr bwMode="auto">
          <a:xfrm>
            <a:off x="3487511" y="2404801"/>
            <a:ext cx="162700" cy="360854"/>
          </a:xfrm>
          <a:custGeom>
            <a:avLst/>
            <a:gdLst>
              <a:gd name="T0" fmla="*/ 2147483647 w 94"/>
              <a:gd name="T1" fmla="*/ 2147483647 h 184"/>
              <a:gd name="T2" fmla="*/ 2147483647 w 94"/>
              <a:gd name="T3" fmla="*/ 2147483647 h 184"/>
              <a:gd name="T4" fmla="*/ 0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62" name="Freeform 68"/>
          <p:cNvSpPr>
            <a:spLocks/>
          </p:cNvSpPr>
          <p:nvPr/>
        </p:nvSpPr>
        <p:spPr bwMode="auto">
          <a:xfrm>
            <a:off x="3564462" y="2547713"/>
            <a:ext cx="170395" cy="270343"/>
          </a:xfrm>
          <a:custGeom>
            <a:avLst/>
            <a:gdLst>
              <a:gd name="T0" fmla="*/ 2147483647 w 98"/>
              <a:gd name="T1" fmla="*/ 2147483647 h 138"/>
              <a:gd name="T2" fmla="*/ 0 w 98"/>
              <a:gd name="T3" fmla="*/ 2147483647 h 138"/>
              <a:gd name="T4" fmla="*/ 2147483647 w 98"/>
              <a:gd name="T5" fmla="*/ 0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63" name="Line 69"/>
          <p:cNvSpPr>
            <a:spLocks noChangeShapeType="1"/>
          </p:cNvSpPr>
          <p:nvPr/>
        </p:nvSpPr>
        <p:spPr bwMode="auto">
          <a:xfrm flipH="1" flipV="1">
            <a:off x="3564462" y="2765650"/>
            <a:ext cx="170395"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64" name="Freeform 70"/>
          <p:cNvSpPr>
            <a:spLocks/>
          </p:cNvSpPr>
          <p:nvPr/>
        </p:nvSpPr>
        <p:spPr bwMode="auto">
          <a:xfrm>
            <a:off x="4060258" y="2863306"/>
            <a:ext cx="162700" cy="117902"/>
          </a:xfrm>
          <a:custGeom>
            <a:avLst/>
            <a:gdLst>
              <a:gd name="T0" fmla="*/ 2147483647 w 94"/>
              <a:gd name="T1" fmla="*/ 2147483647 h 60"/>
              <a:gd name="T2" fmla="*/ 2147483647 w 94"/>
              <a:gd name="T3" fmla="*/ 2147483647 h 60"/>
              <a:gd name="T4" fmla="*/ 0 w 94"/>
              <a:gd name="T5" fmla="*/ 0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65" name="Freeform 71"/>
          <p:cNvSpPr>
            <a:spLocks/>
          </p:cNvSpPr>
          <p:nvPr/>
        </p:nvSpPr>
        <p:spPr bwMode="auto">
          <a:xfrm>
            <a:off x="4146006" y="2953822"/>
            <a:ext cx="162700" cy="63119"/>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66" name="Freeform 72"/>
          <p:cNvSpPr>
            <a:spLocks/>
          </p:cNvSpPr>
          <p:nvPr/>
        </p:nvSpPr>
        <p:spPr bwMode="auto">
          <a:xfrm>
            <a:off x="2580569" y="2539372"/>
            <a:ext cx="170396" cy="809836"/>
          </a:xfrm>
          <a:custGeom>
            <a:avLst/>
            <a:gdLst>
              <a:gd name="T0" fmla="*/ 0 w 98"/>
              <a:gd name="T1" fmla="*/ 2147483647 h 413"/>
              <a:gd name="T2" fmla="*/ 2147483647 w 98"/>
              <a:gd name="T3" fmla="*/ 0 h 413"/>
              <a:gd name="T4" fmla="*/ 2147483647 w 98"/>
              <a:gd name="T5" fmla="*/ 2147483647 h 413"/>
              <a:gd name="T6" fmla="*/ 0 w 98"/>
              <a:gd name="T7" fmla="*/ 2147483647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67" name="Freeform 73"/>
          <p:cNvSpPr>
            <a:spLocks/>
          </p:cNvSpPr>
          <p:nvPr/>
        </p:nvSpPr>
        <p:spPr bwMode="auto">
          <a:xfrm>
            <a:off x="2666314" y="2539372"/>
            <a:ext cx="163800" cy="784826"/>
          </a:xfrm>
          <a:custGeom>
            <a:avLst/>
            <a:gdLst>
              <a:gd name="T0" fmla="*/ 2147483647 w 94"/>
              <a:gd name="T1" fmla="*/ 2147483647 h 400"/>
              <a:gd name="T2" fmla="*/ 0 w 94"/>
              <a:gd name="T3" fmla="*/ 2147483647 h 400"/>
              <a:gd name="T4" fmla="*/ 2147483647 w 94"/>
              <a:gd name="T5" fmla="*/ 0 h 400"/>
              <a:gd name="T6" fmla="*/ 2147483647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68" name="Line 74"/>
          <p:cNvSpPr>
            <a:spLocks noChangeShapeType="1"/>
          </p:cNvSpPr>
          <p:nvPr/>
        </p:nvSpPr>
        <p:spPr bwMode="auto">
          <a:xfrm>
            <a:off x="2666315" y="3296811"/>
            <a:ext cx="8795"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69" name="Line 75"/>
          <p:cNvSpPr>
            <a:spLocks noChangeShapeType="1"/>
          </p:cNvSpPr>
          <p:nvPr/>
        </p:nvSpPr>
        <p:spPr bwMode="auto">
          <a:xfrm flipH="1" flipV="1">
            <a:off x="4146004" y="2953822"/>
            <a:ext cx="153906" cy="631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70" name="Line 76"/>
          <p:cNvSpPr>
            <a:spLocks noChangeShapeType="1"/>
          </p:cNvSpPr>
          <p:nvPr/>
        </p:nvSpPr>
        <p:spPr bwMode="auto">
          <a:xfrm>
            <a:off x="4060259" y="2863306"/>
            <a:ext cx="85747"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71" name="Line 77"/>
          <p:cNvSpPr>
            <a:spLocks noChangeShapeType="1"/>
          </p:cNvSpPr>
          <p:nvPr/>
        </p:nvSpPr>
        <p:spPr bwMode="auto">
          <a:xfrm flipH="1" flipV="1">
            <a:off x="2666314" y="3296807"/>
            <a:ext cx="163800"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72" name="Line 78"/>
          <p:cNvSpPr>
            <a:spLocks noChangeShapeType="1"/>
          </p:cNvSpPr>
          <p:nvPr/>
        </p:nvSpPr>
        <p:spPr bwMode="auto">
          <a:xfrm flipV="1">
            <a:off x="2580568" y="3296807"/>
            <a:ext cx="85747"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73" name="Freeform 79"/>
          <p:cNvSpPr>
            <a:spLocks/>
          </p:cNvSpPr>
          <p:nvPr/>
        </p:nvSpPr>
        <p:spPr bwMode="auto">
          <a:xfrm>
            <a:off x="3650210" y="2547713"/>
            <a:ext cx="163799" cy="270343"/>
          </a:xfrm>
          <a:custGeom>
            <a:avLst/>
            <a:gdLst>
              <a:gd name="T0" fmla="*/ 2147483647 w 94"/>
              <a:gd name="T1" fmla="*/ 2147483647 h 138"/>
              <a:gd name="T2" fmla="*/ 2147483647 w 94"/>
              <a:gd name="T3" fmla="*/ 2147483647 h 138"/>
              <a:gd name="T4" fmla="*/ 0 w 94"/>
              <a:gd name="T5" fmla="*/ 0 h 138"/>
              <a:gd name="T6" fmla="*/ 2147483647 w 94"/>
              <a:gd name="T7" fmla="*/ 2147483647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74" name="Freeform 80"/>
          <p:cNvSpPr>
            <a:spLocks/>
          </p:cNvSpPr>
          <p:nvPr/>
        </p:nvSpPr>
        <p:spPr bwMode="auto">
          <a:xfrm>
            <a:off x="3734858" y="2638224"/>
            <a:ext cx="162700" cy="179832"/>
          </a:xfrm>
          <a:custGeom>
            <a:avLst/>
            <a:gdLst>
              <a:gd name="T0" fmla="*/ 2147483647 w 94"/>
              <a:gd name="T1" fmla="*/ 2147483647 h 92"/>
              <a:gd name="T2" fmla="*/ 0 w 94"/>
              <a:gd name="T3" fmla="*/ 2147483647 h 92"/>
              <a:gd name="T4" fmla="*/ 2147483647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75" name="Line 81"/>
          <p:cNvSpPr>
            <a:spLocks noChangeShapeType="1"/>
          </p:cNvSpPr>
          <p:nvPr/>
        </p:nvSpPr>
        <p:spPr bwMode="auto">
          <a:xfrm flipH="1">
            <a:off x="3734858" y="2818055"/>
            <a:ext cx="162700"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76" name="Line 82"/>
          <p:cNvSpPr>
            <a:spLocks noChangeShapeType="1"/>
          </p:cNvSpPr>
          <p:nvPr/>
        </p:nvSpPr>
        <p:spPr bwMode="auto">
          <a:xfrm>
            <a:off x="3650211" y="2547713"/>
            <a:ext cx="84648" cy="2703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77" name="Freeform 83"/>
          <p:cNvSpPr>
            <a:spLocks/>
          </p:cNvSpPr>
          <p:nvPr/>
        </p:nvSpPr>
        <p:spPr bwMode="auto">
          <a:xfrm>
            <a:off x="4308706" y="3016936"/>
            <a:ext cx="160501" cy="352517"/>
          </a:xfrm>
          <a:custGeom>
            <a:avLst/>
            <a:gdLst>
              <a:gd name="T0" fmla="*/ 2147483647 w 93"/>
              <a:gd name="T1" fmla="*/ 2147483647 h 180"/>
              <a:gd name="T2" fmla="*/ 0 w 93"/>
              <a:gd name="T3" fmla="*/ 0 h 180"/>
              <a:gd name="T4" fmla="*/ 2147483647 w 93"/>
              <a:gd name="T5" fmla="*/ 2147483647 h 180"/>
              <a:gd name="T6" fmla="*/ 2147483647 w 93"/>
              <a:gd name="T7" fmla="*/ 2147483647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78" name="Freeform 84"/>
          <p:cNvSpPr>
            <a:spLocks/>
          </p:cNvSpPr>
          <p:nvPr/>
        </p:nvSpPr>
        <p:spPr bwMode="auto">
          <a:xfrm>
            <a:off x="4222960" y="2981213"/>
            <a:ext cx="162700" cy="388245"/>
          </a:xfrm>
          <a:custGeom>
            <a:avLst/>
            <a:gdLst>
              <a:gd name="T0" fmla="*/ 2147483647 w 93"/>
              <a:gd name="T1" fmla="*/ 2147483647 h 198"/>
              <a:gd name="T2" fmla="*/ 2147483647 w 93"/>
              <a:gd name="T3" fmla="*/ 2147483647 h 198"/>
              <a:gd name="T4" fmla="*/ 0 w 93"/>
              <a:gd name="T5" fmla="*/ 0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79" name="Line 85"/>
          <p:cNvSpPr>
            <a:spLocks noChangeShapeType="1"/>
          </p:cNvSpPr>
          <p:nvPr/>
        </p:nvSpPr>
        <p:spPr bwMode="auto">
          <a:xfrm flipH="1">
            <a:off x="4299913" y="3016937"/>
            <a:ext cx="8795"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80" name="Line 86"/>
          <p:cNvSpPr>
            <a:spLocks noChangeShapeType="1"/>
          </p:cNvSpPr>
          <p:nvPr/>
        </p:nvSpPr>
        <p:spPr bwMode="auto">
          <a:xfrm>
            <a:off x="4308706" y="3016941"/>
            <a:ext cx="160501" cy="3072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81" name="Line 87"/>
          <p:cNvSpPr>
            <a:spLocks noChangeShapeType="1"/>
          </p:cNvSpPr>
          <p:nvPr/>
        </p:nvSpPr>
        <p:spPr bwMode="auto">
          <a:xfrm>
            <a:off x="4222958" y="2981213"/>
            <a:ext cx="85747"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82" name="Freeform 88"/>
          <p:cNvSpPr>
            <a:spLocks/>
          </p:cNvSpPr>
          <p:nvPr/>
        </p:nvSpPr>
        <p:spPr bwMode="auto">
          <a:xfrm>
            <a:off x="2750964" y="1810520"/>
            <a:ext cx="164899" cy="1513678"/>
          </a:xfrm>
          <a:custGeom>
            <a:avLst/>
            <a:gdLst>
              <a:gd name="T0" fmla="*/ 0 w 94"/>
              <a:gd name="T1" fmla="*/ 2147483647 h 772"/>
              <a:gd name="T2" fmla="*/ 2147483647 w 94"/>
              <a:gd name="T3" fmla="*/ 0 h 772"/>
              <a:gd name="T4" fmla="*/ 2147483647 w 94"/>
              <a:gd name="T5" fmla="*/ 2147483647 h 772"/>
              <a:gd name="T6" fmla="*/ 0 w 94"/>
              <a:gd name="T7" fmla="*/ 2147483647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83" name="Freeform 89"/>
          <p:cNvSpPr>
            <a:spLocks/>
          </p:cNvSpPr>
          <p:nvPr/>
        </p:nvSpPr>
        <p:spPr bwMode="auto">
          <a:xfrm>
            <a:off x="2830114" y="1810520"/>
            <a:ext cx="161600" cy="1513678"/>
          </a:xfrm>
          <a:custGeom>
            <a:avLst/>
            <a:gdLst>
              <a:gd name="T0" fmla="*/ 2147483647 w 93"/>
              <a:gd name="T1" fmla="*/ 2147483647 h 772"/>
              <a:gd name="T2" fmla="*/ 0 w 93"/>
              <a:gd name="T3" fmla="*/ 2147483647 h 772"/>
              <a:gd name="T4" fmla="*/ 2147483647 w 93"/>
              <a:gd name="T5" fmla="*/ 0 h 772"/>
              <a:gd name="T6" fmla="*/ 2147483647 w 93"/>
              <a:gd name="T7" fmla="*/ 2147483647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84" name="Freeform 90"/>
          <p:cNvSpPr>
            <a:spLocks/>
          </p:cNvSpPr>
          <p:nvPr/>
        </p:nvSpPr>
        <p:spPr bwMode="auto">
          <a:xfrm>
            <a:off x="4385657" y="3324202"/>
            <a:ext cx="171495" cy="70266"/>
          </a:xfrm>
          <a:custGeom>
            <a:avLst/>
            <a:gdLst>
              <a:gd name="T0" fmla="*/ 2147483647 w 99"/>
              <a:gd name="T1" fmla="*/ 0 h 36"/>
              <a:gd name="T2" fmla="*/ 2147483647 w 99"/>
              <a:gd name="T3" fmla="*/ 2147483647 h 36"/>
              <a:gd name="T4" fmla="*/ 0 w 99"/>
              <a:gd name="T5" fmla="*/ 2147483647 h 36"/>
              <a:gd name="T6" fmla="*/ 2147483647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85" name="Freeform 91"/>
          <p:cNvSpPr>
            <a:spLocks/>
          </p:cNvSpPr>
          <p:nvPr/>
        </p:nvSpPr>
        <p:spPr bwMode="auto">
          <a:xfrm>
            <a:off x="4469207" y="3324202"/>
            <a:ext cx="164899" cy="70266"/>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86" name="Line 92"/>
          <p:cNvSpPr>
            <a:spLocks noChangeShapeType="1"/>
          </p:cNvSpPr>
          <p:nvPr/>
        </p:nvSpPr>
        <p:spPr bwMode="auto">
          <a:xfrm flipH="1">
            <a:off x="2830114" y="2161845"/>
            <a:ext cx="161600" cy="116235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87" name="Line 93"/>
          <p:cNvSpPr>
            <a:spLocks noChangeShapeType="1"/>
          </p:cNvSpPr>
          <p:nvPr/>
        </p:nvSpPr>
        <p:spPr bwMode="auto">
          <a:xfrm>
            <a:off x="2750961" y="2539372"/>
            <a:ext cx="79152" cy="78482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88" name="Line 94"/>
          <p:cNvSpPr>
            <a:spLocks noChangeShapeType="1"/>
          </p:cNvSpPr>
          <p:nvPr/>
        </p:nvSpPr>
        <p:spPr bwMode="auto">
          <a:xfrm>
            <a:off x="4469207" y="3324198"/>
            <a:ext cx="164899" cy="250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89" name="Line 95"/>
          <p:cNvSpPr>
            <a:spLocks noChangeShapeType="1"/>
          </p:cNvSpPr>
          <p:nvPr/>
        </p:nvSpPr>
        <p:spPr bwMode="auto">
          <a:xfrm flipV="1">
            <a:off x="4393356" y="3324202"/>
            <a:ext cx="758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90" name="Freeform 96"/>
          <p:cNvSpPr>
            <a:spLocks/>
          </p:cNvSpPr>
          <p:nvPr/>
        </p:nvSpPr>
        <p:spPr bwMode="auto">
          <a:xfrm>
            <a:off x="3814009" y="2638224"/>
            <a:ext cx="161601" cy="179832"/>
          </a:xfrm>
          <a:custGeom>
            <a:avLst/>
            <a:gdLst>
              <a:gd name="T0" fmla="*/ 2147483647 w 93"/>
              <a:gd name="T1" fmla="*/ 2147483647 h 92"/>
              <a:gd name="T2" fmla="*/ 2147483647 w 93"/>
              <a:gd name="T3" fmla="*/ 2147483647 h 92"/>
              <a:gd name="T4" fmla="*/ 0 w 93"/>
              <a:gd name="T5" fmla="*/ 0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91" name="Freeform 97"/>
          <p:cNvSpPr>
            <a:spLocks/>
          </p:cNvSpPr>
          <p:nvPr/>
        </p:nvSpPr>
        <p:spPr bwMode="auto">
          <a:xfrm>
            <a:off x="3897558" y="2756127"/>
            <a:ext cx="162700" cy="107184"/>
          </a:xfrm>
          <a:custGeom>
            <a:avLst/>
            <a:gdLst>
              <a:gd name="T0" fmla="*/ 2147483647 w 93"/>
              <a:gd name="T1" fmla="*/ 2147483647 h 55"/>
              <a:gd name="T2" fmla="*/ 0 w 93"/>
              <a:gd name="T3" fmla="*/ 2147483647 h 55"/>
              <a:gd name="T4" fmla="*/ 2147483647 w 93"/>
              <a:gd name="T5" fmla="*/ 0 h 55"/>
              <a:gd name="T6" fmla="*/ 2147483647 w 93"/>
              <a:gd name="T7" fmla="*/ 2147483647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92" name="Line 98"/>
          <p:cNvSpPr>
            <a:spLocks noChangeShapeType="1"/>
          </p:cNvSpPr>
          <p:nvPr/>
        </p:nvSpPr>
        <p:spPr bwMode="auto">
          <a:xfrm flipH="1" flipV="1">
            <a:off x="3897558" y="2818055"/>
            <a:ext cx="16270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93" name="Line 99"/>
          <p:cNvSpPr>
            <a:spLocks noChangeShapeType="1"/>
          </p:cNvSpPr>
          <p:nvPr/>
        </p:nvSpPr>
        <p:spPr bwMode="auto">
          <a:xfrm>
            <a:off x="3814009" y="2638224"/>
            <a:ext cx="83549" cy="1798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94" name="Freeform 100"/>
          <p:cNvSpPr>
            <a:spLocks/>
          </p:cNvSpPr>
          <p:nvPr/>
        </p:nvSpPr>
        <p:spPr bwMode="auto">
          <a:xfrm>
            <a:off x="2503615" y="2432187"/>
            <a:ext cx="162700" cy="962276"/>
          </a:xfrm>
          <a:custGeom>
            <a:avLst/>
            <a:gdLst>
              <a:gd name="T0" fmla="*/ 0 w 94"/>
              <a:gd name="T1" fmla="*/ 2147483647 h 491"/>
              <a:gd name="T2" fmla="*/ 2147483647 w 94"/>
              <a:gd name="T3" fmla="*/ 0 h 491"/>
              <a:gd name="T4" fmla="*/ 2147483647 w 94"/>
              <a:gd name="T5" fmla="*/ 2147483647 h 491"/>
              <a:gd name="T6" fmla="*/ 0 w 94"/>
              <a:gd name="T7" fmla="*/ 2147483647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95" name="Freeform 101"/>
          <p:cNvSpPr>
            <a:spLocks/>
          </p:cNvSpPr>
          <p:nvPr/>
        </p:nvSpPr>
        <p:spPr bwMode="auto">
          <a:xfrm>
            <a:off x="2580569" y="2432193"/>
            <a:ext cx="170396" cy="917020"/>
          </a:xfrm>
          <a:custGeom>
            <a:avLst/>
            <a:gdLst>
              <a:gd name="T0" fmla="*/ 2147483647 w 98"/>
              <a:gd name="T1" fmla="*/ 2147483647 h 468"/>
              <a:gd name="T2" fmla="*/ 0 w 98"/>
              <a:gd name="T3" fmla="*/ 2147483647 h 468"/>
              <a:gd name="T4" fmla="*/ 2147483647 w 98"/>
              <a:gd name="T5" fmla="*/ 0 h 468"/>
              <a:gd name="T6" fmla="*/ 2147483647 w 98"/>
              <a:gd name="T7" fmla="*/ 2147483647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96" name="Freeform 102"/>
          <p:cNvSpPr>
            <a:spLocks/>
          </p:cNvSpPr>
          <p:nvPr/>
        </p:nvSpPr>
        <p:spPr bwMode="auto">
          <a:xfrm>
            <a:off x="4557152" y="3349212"/>
            <a:ext cx="161601"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97" name="Line 103"/>
          <p:cNvSpPr>
            <a:spLocks noChangeShapeType="1"/>
          </p:cNvSpPr>
          <p:nvPr/>
        </p:nvSpPr>
        <p:spPr bwMode="auto">
          <a:xfrm flipV="1">
            <a:off x="2503616" y="3349212"/>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98" name="Line 104"/>
          <p:cNvSpPr>
            <a:spLocks noChangeShapeType="1"/>
          </p:cNvSpPr>
          <p:nvPr/>
        </p:nvSpPr>
        <p:spPr bwMode="auto">
          <a:xfrm flipH="1">
            <a:off x="2580569" y="2539372"/>
            <a:ext cx="170396" cy="8098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99" name="Line 105"/>
          <p:cNvSpPr>
            <a:spLocks noChangeShapeType="1"/>
          </p:cNvSpPr>
          <p:nvPr/>
        </p:nvSpPr>
        <p:spPr bwMode="auto">
          <a:xfrm flipV="1">
            <a:off x="4557155" y="3349212"/>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00" name="Freeform 106"/>
          <p:cNvSpPr>
            <a:spLocks/>
          </p:cNvSpPr>
          <p:nvPr/>
        </p:nvSpPr>
        <p:spPr bwMode="auto">
          <a:xfrm>
            <a:off x="4060258" y="2863306"/>
            <a:ext cx="162700" cy="117902"/>
          </a:xfrm>
          <a:custGeom>
            <a:avLst/>
            <a:gdLst>
              <a:gd name="T0" fmla="*/ 2147483647 w 94"/>
              <a:gd name="T1" fmla="*/ 2147483647 h 60"/>
              <a:gd name="T2" fmla="*/ 0 w 94"/>
              <a:gd name="T3" fmla="*/ 0 h 60"/>
              <a:gd name="T4" fmla="*/ 2147483647 w 94"/>
              <a:gd name="T5" fmla="*/ 2147483647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01" name="Line 107"/>
          <p:cNvSpPr>
            <a:spLocks noChangeShapeType="1"/>
          </p:cNvSpPr>
          <p:nvPr/>
        </p:nvSpPr>
        <p:spPr bwMode="auto">
          <a:xfrm flipH="1" flipV="1">
            <a:off x="4060258" y="2863306"/>
            <a:ext cx="162700"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02" name="Freeform 108"/>
          <p:cNvSpPr>
            <a:spLocks/>
          </p:cNvSpPr>
          <p:nvPr/>
        </p:nvSpPr>
        <p:spPr bwMode="auto">
          <a:xfrm>
            <a:off x="3975610" y="2756122"/>
            <a:ext cx="170395" cy="179831"/>
          </a:xfrm>
          <a:custGeom>
            <a:avLst/>
            <a:gdLst>
              <a:gd name="T0" fmla="*/ 2147483647 w 98"/>
              <a:gd name="T1" fmla="*/ 2147483647 h 92"/>
              <a:gd name="T2" fmla="*/ 2147483647 w 98"/>
              <a:gd name="T3" fmla="*/ 2147483647 h 92"/>
              <a:gd name="T4" fmla="*/ 0 w 98"/>
              <a:gd name="T5" fmla="*/ 0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03" name="Line 109"/>
          <p:cNvSpPr>
            <a:spLocks noChangeShapeType="1"/>
          </p:cNvSpPr>
          <p:nvPr/>
        </p:nvSpPr>
        <p:spPr bwMode="auto">
          <a:xfrm>
            <a:off x="3975610" y="2756127"/>
            <a:ext cx="84648"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04" name="Line 110"/>
          <p:cNvSpPr>
            <a:spLocks noChangeShapeType="1"/>
          </p:cNvSpPr>
          <p:nvPr/>
        </p:nvSpPr>
        <p:spPr bwMode="auto">
          <a:xfrm flipH="1" flipV="1">
            <a:off x="3487511" y="2404796"/>
            <a:ext cx="162700" cy="1429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05" name="Freeform 111"/>
          <p:cNvSpPr>
            <a:spLocks/>
          </p:cNvSpPr>
          <p:nvPr/>
        </p:nvSpPr>
        <p:spPr bwMode="auto">
          <a:xfrm>
            <a:off x="4222960" y="2981213"/>
            <a:ext cx="162700" cy="388245"/>
          </a:xfrm>
          <a:custGeom>
            <a:avLst/>
            <a:gdLst>
              <a:gd name="T0" fmla="*/ 2147483647 w 93"/>
              <a:gd name="T1" fmla="*/ 2147483647 h 198"/>
              <a:gd name="T2" fmla="*/ 0 w 93"/>
              <a:gd name="T3" fmla="*/ 0 h 198"/>
              <a:gd name="T4" fmla="*/ 2147483647 w 93"/>
              <a:gd name="T5" fmla="*/ 2147483647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06" name="Freeform 112"/>
          <p:cNvSpPr>
            <a:spLocks/>
          </p:cNvSpPr>
          <p:nvPr/>
        </p:nvSpPr>
        <p:spPr bwMode="auto">
          <a:xfrm>
            <a:off x="4385657" y="3369458"/>
            <a:ext cx="171495" cy="70266"/>
          </a:xfrm>
          <a:custGeom>
            <a:avLst/>
            <a:gdLst>
              <a:gd name="T0" fmla="*/ 2147483647 w 99"/>
              <a:gd name="T1" fmla="*/ 2147483647 h 36"/>
              <a:gd name="T2" fmla="*/ 0 w 99"/>
              <a:gd name="T3" fmla="*/ 0 h 36"/>
              <a:gd name="T4" fmla="*/ 2147483647 w 99"/>
              <a:gd name="T5" fmla="*/ 2147483647 h 36"/>
              <a:gd name="T6" fmla="*/ 2147483647 w 99"/>
              <a:gd name="T7" fmla="*/ 2147483647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07" name="Line 113"/>
          <p:cNvSpPr>
            <a:spLocks noChangeShapeType="1"/>
          </p:cNvSpPr>
          <p:nvPr/>
        </p:nvSpPr>
        <p:spPr bwMode="auto">
          <a:xfrm>
            <a:off x="4393354" y="3369453"/>
            <a:ext cx="163799" cy="250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08" name="Freeform 114"/>
          <p:cNvSpPr>
            <a:spLocks/>
          </p:cNvSpPr>
          <p:nvPr/>
        </p:nvSpPr>
        <p:spPr bwMode="auto">
          <a:xfrm>
            <a:off x="4308706" y="3089589"/>
            <a:ext cx="160501" cy="350135"/>
          </a:xfrm>
          <a:custGeom>
            <a:avLst/>
            <a:gdLst>
              <a:gd name="T0" fmla="*/ 2147483647 w 93"/>
              <a:gd name="T1" fmla="*/ 2147483647 h 179"/>
              <a:gd name="T2" fmla="*/ 2147483647 w 93"/>
              <a:gd name="T3" fmla="*/ 2147483647 h 179"/>
              <a:gd name="T4" fmla="*/ 0 w 93"/>
              <a:gd name="T5" fmla="*/ 0 h 179"/>
              <a:gd name="T6" fmla="*/ 2147483647 w 93"/>
              <a:gd name="T7" fmla="*/ 2147483647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09" name="Line 115"/>
          <p:cNvSpPr>
            <a:spLocks noChangeShapeType="1"/>
          </p:cNvSpPr>
          <p:nvPr/>
        </p:nvSpPr>
        <p:spPr bwMode="auto">
          <a:xfrm>
            <a:off x="4385658" y="3369458"/>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10" name="Line 116"/>
          <p:cNvSpPr>
            <a:spLocks noChangeShapeType="1"/>
          </p:cNvSpPr>
          <p:nvPr/>
        </p:nvSpPr>
        <p:spPr bwMode="auto">
          <a:xfrm>
            <a:off x="3208281" y="3242023"/>
            <a:ext cx="1085033"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11" name="Line 117"/>
          <p:cNvSpPr>
            <a:spLocks noChangeShapeType="1"/>
          </p:cNvSpPr>
          <p:nvPr/>
        </p:nvSpPr>
        <p:spPr bwMode="auto">
          <a:xfrm>
            <a:off x="3208281" y="3242023"/>
            <a:ext cx="1085033"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12" name="Line 118"/>
          <p:cNvSpPr>
            <a:spLocks noChangeShapeType="1"/>
          </p:cNvSpPr>
          <p:nvPr/>
        </p:nvSpPr>
        <p:spPr bwMode="auto">
          <a:xfrm flipH="1" flipV="1">
            <a:off x="4222960" y="2981213"/>
            <a:ext cx="162700" cy="3882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13" name="Freeform 119"/>
          <p:cNvSpPr>
            <a:spLocks/>
          </p:cNvSpPr>
          <p:nvPr/>
        </p:nvSpPr>
        <p:spPr bwMode="auto">
          <a:xfrm>
            <a:off x="4146006" y="2935953"/>
            <a:ext cx="162700" cy="153631"/>
          </a:xfrm>
          <a:custGeom>
            <a:avLst/>
            <a:gdLst>
              <a:gd name="T0" fmla="*/ 2147483647 w 94"/>
              <a:gd name="T1" fmla="*/ 2147483647 h 78"/>
              <a:gd name="T2" fmla="*/ 2147483647 w 94"/>
              <a:gd name="T3" fmla="*/ 2147483647 h 78"/>
              <a:gd name="T4" fmla="*/ 0 w 94"/>
              <a:gd name="T5" fmla="*/ 0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14" name="Freeform 120"/>
          <p:cNvSpPr>
            <a:spLocks/>
          </p:cNvSpPr>
          <p:nvPr/>
        </p:nvSpPr>
        <p:spPr bwMode="auto">
          <a:xfrm>
            <a:off x="3650210" y="2422665"/>
            <a:ext cx="163799" cy="215559"/>
          </a:xfrm>
          <a:custGeom>
            <a:avLst/>
            <a:gdLst>
              <a:gd name="T0" fmla="*/ 2147483647 w 94"/>
              <a:gd name="T1" fmla="*/ 2147483647 h 110"/>
              <a:gd name="T2" fmla="*/ 0 w 94"/>
              <a:gd name="T3" fmla="*/ 2147483647 h 110"/>
              <a:gd name="T4" fmla="*/ 2147483647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15" name="Line 121"/>
          <p:cNvSpPr>
            <a:spLocks noChangeShapeType="1"/>
          </p:cNvSpPr>
          <p:nvPr/>
        </p:nvSpPr>
        <p:spPr bwMode="auto">
          <a:xfrm>
            <a:off x="4385658" y="3369458"/>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16" name="Line 122"/>
          <p:cNvSpPr>
            <a:spLocks noChangeShapeType="1"/>
          </p:cNvSpPr>
          <p:nvPr/>
        </p:nvSpPr>
        <p:spPr bwMode="auto">
          <a:xfrm>
            <a:off x="4308708" y="3099111"/>
            <a:ext cx="76953" cy="2703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17" name="Line 123"/>
          <p:cNvSpPr>
            <a:spLocks noChangeShapeType="1"/>
          </p:cNvSpPr>
          <p:nvPr/>
        </p:nvSpPr>
        <p:spPr bwMode="auto">
          <a:xfrm>
            <a:off x="4146008" y="2935957"/>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18" name="Line 124"/>
          <p:cNvSpPr>
            <a:spLocks noChangeShapeType="1"/>
          </p:cNvSpPr>
          <p:nvPr/>
        </p:nvSpPr>
        <p:spPr bwMode="auto">
          <a:xfrm flipH="1" flipV="1">
            <a:off x="3650210" y="2547708"/>
            <a:ext cx="163799"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19" name="Freeform 125"/>
          <p:cNvSpPr>
            <a:spLocks/>
          </p:cNvSpPr>
          <p:nvPr/>
        </p:nvSpPr>
        <p:spPr bwMode="auto">
          <a:xfrm>
            <a:off x="3734858" y="2422665"/>
            <a:ext cx="162700" cy="215559"/>
          </a:xfrm>
          <a:custGeom>
            <a:avLst/>
            <a:gdLst>
              <a:gd name="T0" fmla="*/ 2147483647 w 94"/>
              <a:gd name="T1" fmla="*/ 2147483647 h 110"/>
              <a:gd name="T2" fmla="*/ 2147483647 w 94"/>
              <a:gd name="T3" fmla="*/ 2147483647 h 110"/>
              <a:gd name="T4" fmla="*/ 0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20" name="Freeform 126"/>
          <p:cNvSpPr>
            <a:spLocks/>
          </p:cNvSpPr>
          <p:nvPr/>
        </p:nvSpPr>
        <p:spPr bwMode="auto">
          <a:xfrm>
            <a:off x="3814009" y="2612018"/>
            <a:ext cx="161601" cy="144104"/>
          </a:xfrm>
          <a:custGeom>
            <a:avLst/>
            <a:gdLst>
              <a:gd name="T0" fmla="*/ 2147483647 w 93"/>
              <a:gd name="T1" fmla="*/ 2147483647 h 73"/>
              <a:gd name="T2" fmla="*/ 0 w 93"/>
              <a:gd name="T3" fmla="*/ 2147483647 h 73"/>
              <a:gd name="T4" fmla="*/ 2147483647 w 93"/>
              <a:gd name="T5" fmla="*/ 0 h 73"/>
              <a:gd name="T6" fmla="*/ 2147483647 w 93"/>
              <a:gd name="T7" fmla="*/ 2147483647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21" name="Freeform 127"/>
          <p:cNvSpPr>
            <a:spLocks/>
          </p:cNvSpPr>
          <p:nvPr/>
        </p:nvSpPr>
        <p:spPr bwMode="auto">
          <a:xfrm>
            <a:off x="2417867" y="2584627"/>
            <a:ext cx="162700" cy="809836"/>
          </a:xfrm>
          <a:custGeom>
            <a:avLst/>
            <a:gdLst>
              <a:gd name="T0" fmla="*/ 0 w 94"/>
              <a:gd name="T1" fmla="*/ 2147483647 h 413"/>
              <a:gd name="T2" fmla="*/ 2147483647 w 94"/>
              <a:gd name="T3" fmla="*/ 0 h 413"/>
              <a:gd name="T4" fmla="*/ 2147483647 w 94"/>
              <a:gd name="T5" fmla="*/ 2147483647 h 413"/>
              <a:gd name="T6" fmla="*/ 0 w 94"/>
              <a:gd name="T7" fmla="*/ 2147483647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22" name="Freeform 128"/>
          <p:cNvSpPr>
            <a:spLocks/>
          </p:cNvSpPr>
          <p:nvPr/>
        </p:nvSpPr>
        <p:spPr bwMode="auto">
          <a:xfrm>
            <a:off x="2503615" y="2432187"/>
            <a:ext cx="162700" cy="962276"/>
          </a:xfrm>
          <a:custGeom>
            <a:avLst/>
            <a:gdLst>
              <a:gd name="T0" fmla="*/ 2147483647 w 94"/>
              <a:gd name="T1" fmla="*/ 0 h 491"/>
              <a:gd name="T2" fmla="*/ 0 w 94"/>
              <a:gd name="T3" fmla="*/ 2147483647 h 491"/>
              <a:gd name="T4" fmla="*/ 2147483647 w 94"/>
              <a:gd name="T5" fmla="*/ 2147483647 h 491"/>
              <a:gd name="T6" fmla="*/ 2147483647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23" name="Freeform 129"/>
          <p:cNvSpPr>
            <a:spLocks/>
          </p:cNvSpPr>
          <p:nvPr/>
        </p:nvSpPr>
        <p:spPr bwMode="auto">
          <a:xfrm>
            <a:off x="4469207" y="3394466"/>
            <a:ext cx="1648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24" name="Freeform 130"/>
          <p:cNvSpPr>
            <a:spLocks/>
          </p:cNvSpPr>
          <p:nvPr/>
        </p:nvSpPr>
        <p:spPr bwMode="auto">
          <a:xfrm>
            <a:off x="4557152" y="3394466"/>
            <a:ext cx="161601"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25" name="Line 131"/>
          <p:cNvSpPr>
            <a:spLocks noChangeShapeType="1"/>
          </p:cNvSpPr>
          <p:nvPr/>
        </p:nvSpPr>
        <p:spPr bwMode="auto">
          <a:xfrm flipH="1" flipV="1">
            <a:off x="3814009" y="2638224"/>
            <a:ext cx="161601" cy="1179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26" name="Line 132"/>
          <p:cNvSpPr>
            <a:spLocks noChangeShapeType="1"/>
          </p:cNvSpPr>
          <p:nvPr/>
        </p:nvSpPr>
        <p:spPr bwMode="auto">
          <a:xfrm>
            <a:off x="2417868" y="3089584"/>
            <a:ext cx="85747" cy="30487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27" name="Line 133"/>
          <p:cNvSpPr>
            <a:spLocks noChangeShapeType="1"/>
          </p:cNvSpPr>
          <p:nvPr/>
        </p:nvSpPr>
        <p:spPr bwMode="auto">
          <a:xfrm flipH="1">
            <a:off x="2503615" y="2432187"/>
            <a:ext cx="162700" cy="9622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28" name="Line 134"/>
          <p:cNvSpPr>
            <a:spLocks noChangeShapeType="1"/>
          </p:cNvSpPr>
          <p:nvPr/>
        </p:nvSpPr>
        <p:spPr bwMode="auto">
          <a:xfrm flipH="1" flipV="1">
            <a:off x="4557152" y="3394463"/>
            <a:ext cx="161601"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29" name="Line 135"/>
          <p:cNvSpPr>
            <a:spLocks noChangeShapeType="1"/>
          </p:cNvSpPr>
          <p:nvPr/>
        </p:nvSpPr>
        <p:spPr bwMode="auto">
          <a:xfrm flipV="1">
            <a:off x="4469207" y="3394468"/>
            <a:ext cx="8794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30" name="Freeform 136"/>
          <p:cNvSpPr>
            <a:spLocks/>
          </p:cNvSpPr>
          <p:nvPr/>
        </p:nvSpPr>
        <p:spPr bwMode="auto">
          <a:xfrm>
            <a:off x="3975610" y="2756122"/>
            <a:ext cx="170395" cy="179831"/>
          </a:xfrm>
          <a:custGeom>
            <a:avLst/>
            <a:gdLst>
              <a:gd name="T0" fmla="*/ 2147483647 w 98"/>
              <a:gd name="T1" fmla="*/ 2147483647 h 92"/>
              <a:gd name="T2" fmla="*/ 0 w 98"/>
              <a:gd name="T3" fmla="*/ 0 h 92"/>
              <a:gd name="T4" fmla="*/ 2147483647 w 98"/>
              <a:gd name="T5" fmla="*/ 2147483647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31" name="Line 137"/>
          <p:cNvSpPr>
            <a:spLocks noChangeShapeType="1"/>
          </p:cNvSpPr>
          <p:nvPr/>
        </p:nvSpPr>
        <p:spPr bwMode="auto">
          <a:xfrm flipH="1" flipV="1">
            <a:off x="3975610" y="2756122"/>
            <a:ext cx="170395" cy="1798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32" name="Freeform 138"/>
          <p:cNvSpPr>
            <a:spLocks/>
          </p:cNvSpPr>
          <p:nvPr/>
        </p:nvSpPr>
        <p:spPr bwMode="auto">
          <a:xfrm>
            <a:off x="3897558" y="2612019"/>
            <a:ext cx="162700" cy="244142"/>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33" name="Line 139"/>
          <p:cNvSpPr>
            <a:spLocks noChangeShapeType="1"/>
          </p:cNvSpPr>
          <p:nvPr/>
        </p:nvSpPr>
        <p:spPr bwMode="auto">
          <a:xfrm>
            <a:off x="3897560" y="2612018"/>
            <a:ext cx="78053" cy="1441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34" name="Line 140"/>
          <p:cNvSpPr>
            <a:spLocks noChangeShapeType="1"/>
          </p:cNvSpPr>
          <p:nvPr/>
        </p:nvSpPr>
        <p:spPr bwMode="auto">
          <a:xfrm flipV="1">
            <a:off x="4634108" y="3421855"/>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35" name="Freeform 141"/>
          <p:cNvSpPr>
            <a:spLocks/>
          </p:cNvSpPr>
          <p:nvPr/>
        </p:nvSpPr>
        <p:spPr bwMode="auto">
          <a:xfrm>
            <a:off x="4060258" y="2856166"/>
            <a:ext cx="162700" cy="225086"/>
          </a:xfrm>
          <a:custGeom>
            <a:avLst/>
            <a:gdLst>
              <a:gd name="T0" fmla="*/ 2147483647 w 94"/>
              <a:gd name="T1" fmla="*/ 2147483647 h 115"/>
              <a:gd name="T2" fmla="*/ 2147483647 w 94"/>
              <a:gd name="T3" fmla="*/ 2147483647 h 115"/>
              <a:gd name="T4" fmla="*/ 0 w 94"/>
              <a:gd name="T5" fmla="*/ 0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36" name="Freeform 142"/>
          <p:cNvSpPr>
            <a:spLocks/>
          </p:cNvSpPr>
          <p:nvPr/>
        </p:nvSpPr>
        <p:spPr bwMode="auto">
          <a:xfrm>
            <a:off x="4146006" y="2935953"/>
            <a:ext cx="162700" cy="153631"/>
          </a:xfrm>
          <a:custGeom>
            <a:avLst/>
            <a:gdLst>
              <a:gd name="T0" fmla="*/ 2147483647 w 94"/>
              <a:gd name="T1" fmla="*/ 2147483647 h 78"/>
              <a:gd name="T2" fmla="*/ 0 w 94"/>
              <a:gd name="T3" fmla="*/ 0 h 78"/>
              <a:gd name="T4" fmla="*/ 2147483647 w 94"/>
              <a:gd name="T5" fmla="*/ 2147483647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37" name="Freeform 143"/>
          <p:cNvSpPr>
            <a:spLocks/>
          </p:cNvSpPr>
          <p:nvPr/>
        </p:nvSpPr>
        <p:spPr bwMode="auto">
          <a:xfrm>
            <a:off x="2666314" y="1783131"/>
            <a:ext cx="163800" cy="756244"/>
          </a:xfrm>
          <a:custGeom>
            <a:avLst/>
            <a:gdLst>
              <a:gd name="T0" fmla="*/ 0 w 94"/>
              <a:gd name="T1" fmla="*/ 2147483647 h 386"/>
              <a:gd name="T2" fmla="*/ 2147483647 w 94"/>
              <a:gd name="T3" fmla="*/ 0 h 386"/>
              <a:gd name="T4" fmla="*/ 2147483647 w 94"/>
              <a:gd name="T5" fmla="*/ 2147483647 h 386"/>
              <a:gd name="T6" fmla="*/ 0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38" name="Freeform 144"/>
          <p:cNvSpPr>
            <a:spLocks/>
          </p:cNvSpPr>
          <p:nvPr/>
        </p:nvSpPr>
        <p:spPr bwMode="auto">
          <a:xfrm>
            <a:off x="2750964" y="1783131"/>
            <a:ext cx="164899" cy="756244"/>
          </a:xfrm>
          <a:custGeom>
            <a:avLst/>
            <a:gdLst>
              <a:gd name="T0" fmla="*/ 2147483647 w 94"/>
              <a:gd name="T1" fmla="*/ 2147483647 h 386"/>
              <a:gd name="T2" fmla="*/ 0 w 94"/>
              <a:gd name="T3" fmla="*/ 2147483647 h 386"/>
              <a:gd name="T4" fmla="*/ 2147483647 w 94"/>
              <a:gd name="T5" fmla="*/ 0 h 386"/>
              <a:gd name="T6" fmla="*/ 2147483647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39" name="Line 145"/>
          <p:cNvSpPr>
            <a:spLocks noChangeShapeType="1"/>
          </p:cNvSpPr>
          <p:nvPr/>
        </p:nvSpPr>
        <p:spPr bwMode="auto">
          <a:xfrm flipH="1" flipV="1">
            <a:off x="4146006" y="2935953"/>
            <a:ext cx="162700"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40" name="Line 146"/>
          <p:cNvSpPr>
            <a:spLocks noChangeShapeType="1"/>
          </p:cNvSpPr>
          <p:nvPr/>
        </p:nvSpPr>
        <p:spPr bwMode="auto">
          <a:xfrm>
            <a:off x="4060259" y="2856161"/>
            <a:ext cx="85747" cy="797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41" name="Line 147"/>
          <p:cNvSpPr>
            <a:spLocks noChangeShapeType="1"/>
          </p:cNvSpPr>
          <p:nvPr/>
        </p:nvSpPr>
        <p:spPr bwMode="auto">
          <a:xfrm>
            <a:off x="2915864" y="1810520"/>
            <a:ext cx="75853" cy="351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42" name="Line 148"/>
          <p:cNvSpPr>
            <a:spLocks noChangeShapeType="1"/>
          </p:cNvSpPr>
          <p:nvPr/>
        </p:nvSpPr>
        <p:spPr bwMode="auto">
          <a:xfrm>
            <a:off x="2666315" y="2432193"/>
            <a:ext cx="84648"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43" name="Line 149"/>
          <p:cNvSpPr>
            <a:spLocks noChangeShapeType="1"/>
          </p:cNvSpPr>
          <p:nvPr/>
        </p:nvSpPr>
        <p:spPr bwMode="auto">
          <a:xfrm flipH="1">
            <a:off x="2750964" y="1810520"/>
            <a:ext cx="164899" cy="7288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44" name="Freeform 150"/>
          <p:cNvSpPr>
            <a:spLocks/>
          </p:cNvSpPr>
          <p:nvPr/>
        </p:nvSpPr>
        <p:spPr bwMode="auto">
          <a:xfrm>
            <a:off x="4308706" y="3089584"/>
            <a:ext cx="160501" cy="395390"/>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45" name="Line 151"/>
          <p:cNvSpPr>
            <a:spLocks noChangeShapeType="1"/>
          </p:cNvSpPr>
          <p:nvPr/>
        </p:nvSpPr>
        <p:spPr bwMode="auto">
          <a:xfrm>
            <a:off x="4308705" y="3089584"/>
            <a:ext cx="1100"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46" name="Freeform 152"/>
          <p:cNvSpPr>
            <a:spLocks/>
          </p:cNvSpPr>
          <p:nvPr/>
        </p:nvSpPr>
        <p:spPr bwMode="auto">
          <a:xfrm>
            <a:off x="4222960" y="3081252"/>
            <a:ext cx="162700" cy="403727"/>
          </a:xfrm>
          <a:custGeom>
            <a:avLst/>
            <a:gdLst>
              <a:gd name="T0" fmla="*/ 2147483647 w 93"/>
              <a:gd name="T1" fmla="*/ 2147483647 h 206"/>
              <a:gd name="T2" fmla="*/ 2147483647 w 93"/>
              <a:gd name="T3" fmla="*/ 2147483647 h 206"/>
              <a:gd name="T4" fmla="*/ 0 w 93"/>
              <a:gd name="T5" fmla="*/ 0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47" name="Freeform 153"/>
          <p:cNvSpPr>
            <a:spLocks/>
          </p:cNvSpPr>
          <p:nvPr/>
        </p:nvSpPr>
        <p:spPr bwMode="auto">
          <a:xfrm>
            <a:off x="4385657" y="3439722"/>
            <a:ext cx="171495" cy="72647"/>
          </a:xfrm>
          <a:custGeom>
            <a:avLst/>
            <a:gdLst>
              <a:gd name="T0" fmla="*/ 2147483647 w 99"/>
              <a:gd name="T1" fmla="*/ 0 h 37"/>
              <a:gd name="T2" fmla="*/ 2147483647 w 99"/>
              <a:gd name="T3" fmla="*/ 2147483647 h 37"/>
              <a:gd name="T4" fmla="*/ 0 w 99"/>
              <a:gd name="T5" fmla="*/ 2147483647 h 37"/>
              <a:gd name="T6" fmla="*/ 2147483647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48" name="Freeform 154"/>
          <p:cNvSpPr>
            <a:spLocks/>
          </p:cNvSpPr>
          <p:nvPr/>
        </p:nvSpPr>
        <p:spPr bwMode="auto">
          <a:xfrm>
            <a:off x="4469207" y="3439722"/>
            <a:ext cx="16489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49" name="Line 155"/>
          <p:cNvSpPr>
            <a:spLocks noChangeShapeType="1"/>
          </p:cNvSpPr>
          <p:nvPr/>
        </p:nvSpPr>
        <p:spPr bwMode="auto">
          <a:xfrm flipH="1" flipV="1">
            <a:off x="4308706" y="3089589"/>
            <a:ext cx="160501" cy="35013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50" name="Line 156"/>
          <p:cNvSpPr>
            <a:spLocks noChangeShapeType="1"/>
          </p:cNvSpPr>
          <p:nvPr/>
        </p:nvSpPr>
        <p:spPr bwMode="auto">
          <a:xfrm>
            <a:off x="4222958" y="3081252"/>
            <a:ext cx="85747"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51" name="Line 157"/>
          <p:cNvSpPr>
            <a:spLocks noChangeShapeType="1"/>
          </p:cNvSpPr>
          <p:nvPr/>
        </p:nvSpPr>
        <p:spPr bwMode="auto">
          <a:xfrm flipH="1" flipV="1">
            <a:off x="4469207" y="3439719"/>
            <a:ext cx="16489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52" name="Line 158"/>
          <p:cNvSpPr>
            <a:spLocks noChangeShapeType="1"/>
          </p:cNvSpPr>
          <p:nvPr/>
        </p:nvSpPr>
        <p:spPr bwMode="auto">
          <a:xfrm flipV="1">
            <a:off x="4393356" y="3439723"/>
            <a:ext cx="758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53" name="Freeform 159"/>
          <p:cNvSpPr>
            <a:spLocks/>
          </p:cNvSpPr>
          <p:nvPr/>
        </p:nvSpPr>
        <p:spPr bwMode="auto">
          <a:xfrm>
            <a:off x="3734858" y="2422660"/>
            <a:ext cx="162700" cy="189358"/>
          </a:xfrm>
          <a:custGeom>
            <a:avLst/>
            <a:gdLst>
              <a:gd name="T0" fmla="*/ 2147483647 w 94"/>
              <a:gd name="T1" fmla="*/ 2147483647 h 97"/>
              <a:gd name="T2" fmla="*/ 0 w 94"/>
              <a:gd name="T3" fmla="*/ 0 h 97"/>
              <a:gd name="T4" fmla="*/ 2147483647 w 94"/>
              <a:gd name="T5" fmla="*/ 2147483647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54" name="Line 160"/>
          <p:cNvSpPr>
            <a:spLocks noChangeShapeType="1"/>
          </p:cNvSpPr>
          <p:nvPr/>
        </p:nvSpPr>
        <p:spPr bwMode="auto">
          <a:xfrm flipH="1" flipV="1">
            <a:off x="3734858" y="2422660"/>
            <a:ext cx="162700" cy="1893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55" name="Freeform 161"/>
          <p:cNvSpPr>
            <a:spLocks/>
          </p:cNvSpPr>
          <p:nvPr/>
        </p:nvSpPr>
        <p:spPr bwMode="auto">
          <a:xfrm>
            <a:off x="2342015" y="2800191"/>
            <a:ext cx="161600" cy="441837"/>
          </a:xfrm>
          <a:custGeom>
            <a:avLst/>
            <a:gdLst>
              <a:gd name="T0" fmla="*/ 0 w 93"/>
              <a:gd name="T1" fmla="*/ 2147483647 h 225"/>
              <a:gd name="T2" fmla="*/ 2147483647 w 93"/>
              <a:gd name="T3" fmla="*/ 0 h 225"/>
              <a:gd name="T4" fmla="*/ 2147483647 w 93"/>
              <a:gd name="T5" fmla="*/ 2147483647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56" name="Freeform 162"/>
          <p:cNvSpPr>
            <a:spLocks/>
          </p:cNvSpPr>
          <p:nvPr/>
        </p:nvSpPr>
        <p:spPr bwMode="auto">
          <a:xfrm>
            <a:off x="2417867" y="2584628"/>
            <a:ext cx="162700" cy="504956"/>
          </a:xfrm>
          <a:custGeom>
            <a:avLst/>
            <a:gdLst>
              <a:gd name="T0" fmla="*/ 2147483647 w 94"/>
              <a:gd name="T1" fmla="*/ 0 h 257"/>
              <a:gd name="T2" fmla="*/ 0 w 94"/>
              <a:gd name="T3" fmla="*/ 2147483647 h 257"/>
              <a:gd name="T4" fmla="*/ 2147483647 w 94"/>
              <a:gd name="T5" fmla="*/ 2147483647 h 257"/>
              <a:gd name="T6" fmla="*/ 2147483647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57" name="Freeform 163"/>
          <p:cNvSpPr>
            <a:spLocks/>
          </p:cNvSpPr>
          <p:nvPr/>
        </p:nvSpPr>
        <p:spPr bwMode="auto">
          <a:xfrm>
            <a:off x="4557152" y="3467110"/>
            <a:ext cx="161601"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58" name="Line 164"/>
          <p:cNvSpPr>
            <a:spLocks noChangeShapeType="1"/>
          </p:cNvSpPr>
          <p:nvPr/>
        </p:nvSpPr>
        <p:spPr bwMode="auto">
          <a:xfrm flipV="1">
            <a:off x="2342016" y="3089584"/>
            <a:ext cx="75853"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59" name="Line 165"/>
          <p:cNvSpPr>
            <a:spLocks noChangeShapeType="1"/>
          </p:cNvSpPr>
          <p:nvPr/>
        </p:nvSpPr>
        <p:spPr bwMode="auto">
          <a:xfrm flipH="1">
            <a:off x="2417867" y="2584628"/>
            <a:ext cx="162700" cy="5049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60" name="Line 166"/>
          <p:cNvSpPr>
            <a:spLocks noChangeShapeType="1"/>
          </p:cNvSpPr>
          <p:nvPr/>
        </p:nvSpPr>
        <p:spPr bwMode="auto">
          <a:xfrm flipV="1">
            <a:off x="4557155" y="3467111"/>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61" name="Freeform 167"/>
          <p:cNvSpPr>
            <a:spLocks/>
          </p:cNvSpPr>
          <p:nvPr/>
        </p:nvSpPr>
        <p:spPr bwMode="auto">
          <a:xfrm>
            <a:off x="3814009" y="2522699"/>
            <a:ext cx="161601" cy="242951"/>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62" name="Freeform 168"/>
          <p:cNvSpPr>
            <a:spLocks/>
          </p:cNvSpPr>
          <p:nvPr/>
        </p:nvSpPr>
        <p:spPr bwMode="auto">
          <a:xfrm>
            <a:off x="3897558" y="2612019"/>
            <a:ext cx="162700" cy="244142"/>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63" name="Line 169"/>
          <p:cNvSpPr>
            <a:spLocks noChangeShapeType="1"/>
          </p:cNvSpPr>
          <p:nvPr/>
        </p:nvSpPr>
        <p:spPr bwMode="auto">
          <a:xfrm flipH="1" flipV="1">
            <a:off x="3897558" y="2612019"/>
            <a:ext cx="162700" cy="2441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64" name="Line 170"/>
          <p:cNvSpPr>
            <a:spLocks noChangeShapeType="1"/>
          </p:cNvSpPr>
          <p:nvPr/>
        </p:nvSpPr>
        <p:spPr bwMode="auto">
          <a:xfrm>
            <a:off x="3814009" y="2522699"/>
            <a:ext cx="83549" cy="8932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65" name="Freeform 171"/>
          <p:cNvSpPr>
            <a:spLocks/>
          </p:cNvSpPr>
          <p:nvPr/>
        </p:nvSpPr>
        <p:spPr bwMode="auto">
          <a:xfrm>
            <a:off x="3975610" y="2765650"/>
            <a:ext cx="170395" cy="233423"/>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66" name="Freeform 172"/>
          <p:cNvSpPr>
            <a:spLocks/>
          </p:cNvSpPr>
          <p:nvPr/>
        </p:nvSpPr>
        <p:spPr bwMode="auto">
          <a:xfrm>
            <a:off x="4060258" y="2856166"/>
            <a:ext cx="162700" cy="225086"/>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67" name="Freeform 173"/>
          <p:cNvSpPr>
            <a:spLocks/>
          </p:cNvSpPr>
          <p:nvPr/>
        </p:nvSpPr>
        <p:spPr bwMode="auto">
          <a:xfrm>
            <a:off x="2580569" y="1980825"/>
            <a:ext cx="170396" cy="603804"/>
          </a:xfrm>
          <a:custGeom>
            <a:avLst/>
            <a:gdLst>
              <a:gd name="T0" fmla="*/ 0 w 98"/>
              <a:gd name="T1" fmla="*/ 2147483647 h 308"/>
              <a:gd name="T2" fmla="*/ 2147483647 w 98"/>
              <a:gd name="T3" fmla="*/ 0 h 308"/>
              <a:gd name="T4" fmla="*/ 2147483647 w 98"/>
              <a:gd name="T5" fmla="*/ 2147483647 h 308"/>
              <a:gd name="T6" fmla="*/ 0 w 98"/>
              <a:gd name="T7" fmla="*/ 2147483647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68" name="Freeform 174"/>
          <p:cNvSpPr>
            <a:spLocks/>
          </p:cNvSpPr>
          <p:nvPr/>
        </p:nvSpPr>
        <p:spPr bwMode="auto">
          <a:xfrm>
            <a:off x="2666314" y="1783128"/>
            <a:ext cx="163800" cy="649060"/>
          </a:xfrm>
          <a:custGeom>
            <a:avLst/>
            <a:gdLst>
              <a:gd name="T0" fmla="*/ 2147483647 w 94"/>
              <a:gd name="T1" fmla="*/ 2147483647 h 331"/>
              <a:gd name="T2" fmla="*/ 0 w 94"/>
              <a:gd name="T3" fmla="*/ 2147483647 h 331"/>
              <a:gd name="T4" fmla="*/ 2147483647 w 94"/>
              <a:gd name="T5" fmla="*/ 0 h 331"/>
              <a:gd name="T6" fmla="*/ 2147483647 w 94"/>
              <a:gd name="T7" fmla="*/ 2147483647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69" name="Line 175"/>
          <p:cNvSpPr>
            <a:spLocks noChangeShapeType="1"/>
          </p:cNvSpPr>
          <p:nvPr/>
        </p:nvSpPr>
        <p:spPr bwMode="auto">
          <a:xfrm flipH="1" flipV="1">
            <a:off x="4060258" y="2856166"/>
            <a:ext cx="162700"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70" name="Line 176"/>
          <p:cNvSpPr>
            <a:spLocks noChangeShapeType="1"/>
          </p:cNvSpPr>
          <p:nvPr/>
        </p:nvSpPr>
        <p:spPr bwMode="auto">
          <a:xfrm>
            <a:off x="3975610" y="2765650"/>
            <a:ext cx="84648"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71" name="Line 177"/>
          <p:cNvSpPr>
            <a:spLocks noChangeShapeType="1"/>
          </p:cNvSpPr>
          <p:nvPr/>
        </p:nvSpPr>
        <p:spPr bwMode="auto">
          <a:xfrm flipV="1">
            <a:off x="2580568" y="2432188"/>
            <a:ext cx="85747"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72" name="Line 178"/>
          <p:cNvSpPr>
            <a:spLocks noChangeShapeType="1"/>
          </p:cNvSpPr>
          <p:nvPr/>
        </p:nvSpPr>
        <p:spPr bwMode="auto">
          <a:xfrm flipH="1">
            <a:off x="2666314" y="1783128"/>
            <a:ext cx="163800" cy="6490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73" name="Freeform 179"/>
          <p:cNvSpPr>
            <a:spLocks/>
          </p:cNvSpPr>
          <p:nvPr/>
        </p:nvSpPr>
        <p:spPr bwMode="auto">
          <a:xfrm>
            <a:off x="4222960" y="3081252"/>
            <a:ext cx="162700" cy="403727"/>
          </a:xfrm>
          <a:custGeom>
            <a:avLst/>
            <a:gdLst>
              <a:gd name="T0" fmla="*/ 2147483647 w 93"/>
              <a:gd name="T1" fmla="*/ 2147483647 h 206"/>
              <a:gd name="T2" fmla="*/ 0 w 93"/>
              <a:gd name="T3" fmla="*/ 0 h 206"/>
              <a:gd name="T4" fmla="*/ 2147483647 w 93"/>
              <a:gd name="T5" fmla="*/ 2147483647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74" name="Freeform 180"/>
          <p:cNvSpPr>
            <a:spLocks/>
          </p:cNvSpPr>
          <p:nvPr/>
        </p:nvSpPr>
        <p:spPr bwMode="auto">
          <a:xfrm>
            <a:off x="4385657" y="3484978"/>
            <a:ext cx="171495" cy="72647"/>
          </a:xfrm>
          <a:custGeom>
            <a:avLst/>
            <a:gdLst>
              <a:gd name="T0" fmla="*/ 2147483647 w 99"/>
              <a:gd name="T1" fmla="*/ 2147483647 h 37"/>
              <a:gd name="T2" fmla="*/ 0 w 99"/>
              <a:gd name="T3" fmla="*/ 0 h 37"/>
              <a:gd name="T4" fmla="*/ 2147483647 w 99"/>
              <a:gd name="T5" fmla="*/ 2147483647 h 37"/>
              <a:gd name="T6" fmla="*/ 2147483647 w 99"/>
              <a:gd name="T7" fmla="*/ 2147483647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75" name="Line 181"/>
          <p:cNvSpPr>
            <a:spLocks noChangeShapeType="1"/>
          </p:cNvSpPr>
          <p:nvPr/>
        </p:nvSpPr>
        <p:spPr bwMode="auto">
          <a:xfrm>
            <a:off x="4393354" y="3494502"/>
            <a:ext cx="163799"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76" name="Freeform 182"/>
          <p:cNvSpPr>
            <a:spLocks/>
          </p:cNvSpPr>
          <p:nvPr/>
        </p:nvSpPr>
        <p:spPr bwMode="auto">
          <a:xfrm>
            <a:off x="4308706" y="3178909"/>
            <a:ext cx="160501" cy="378717"/>
          </a:xfrm>
          <a:custGeom>
            <a:avLst/>
            <a:gdLst>
              <a:gd name="T0" fmla="*/ 2147483647 w 93"/>
              <a:gd name="T1" fmla="*/ 2147483647 h 193"/>
              <a:gd name="T2" fmla="*/ 2147483647 w 93"/>
              <a:gd name="T3" fmla="*/ 2147483647 h 193"/>
              <a:gd name="T4" fmla="*/ 0 w 93"/>
              <a:gd name="T5" fmla="*/ 0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77" name="Line 183"/>
          <p:cNvSpPr>
            <a:spLocks noChangeShapeType="1"/>
          </p:cNvSpPr>
          <p:nvPr/>
        </p:nvSpPr>
        <p:spPr bwMode="auto">
          <a:xfrm>
            <a:off x="4385658" y="3484975"/>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78" name="Line 184"/>
          <p:cNvSpPr>
            <a:spLocks noChangeShapeType="1"/>
          </p:cNvSpPr>
          <p:nvPr/>
        </p:nvSpPr>
        <p:spPr bwMode="auto">
          <a:xfrm flipH="1" flipV="1">
            <a:off x="4222960" y="3081252"/>
            <a:ext cx="162700" cy="4037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79" name="Freeform 185"/>
          <p:cNvSpPr>
            <a:spLocks/>
          </p:cNvSpPr>
          <p:nvPr/>
        </p:nvSpPr>
        <p:spPr bwMode="auto">
          <a:xfrm>
            <a:off x="4146006" y="2999073"/>
            <a:ext cx="162700" cy="179831"/>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80" name="Line 186"/>
          <p:cNvSpPr>
            <a:spLocks noChangeShapeType="1"/>
          </p:cNvSpPr>
          <p:nvPr/>
        </p:nvSpPr>
        <p:spPr bwMode="auto">
          <a:xfrm>
            <a:off x="4385658" y="3484975"/>
            <a:ext cx="7696"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81" name="Line 187"/>
          <p:cNvSpPr>
            <a:spLocks noChangeShapeType="1"/>
          </p:cNvSpPr>
          <p:nvPr/>
        </p:nvSpPr>
        <p:spPr bwMode="auto">
          <a:xfrm>
            <a:off x="4308708" y="3178903"/>
            <a:ext cx="76953" cy="3060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82" name="Line 188"/>
          <p:cNvSpPr>
            <a:spLocks noChangeShapeType="1"/>
          </p:cNvSpPr>
          <p:nvPr/>
        </p:nvSpPr>
        <p:spPr bwMode="auto">
          <a:xfrm>
            <a:off x="4146008" y="2999078"/>
            <a:ext cx="76953" cy="821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83" name="Freeform 189"/>
          <p:cNvSpPr>
            <a:spLocks/>
          </p:cNvSpPr>
          <p:nvPr/>
        </p:nvSpPr>
        <p:spPr bwMode="auto">
          <a:xfrm>
            <a:off x="2830114" y="1485394"/>
            <a:ext cx="161600" cy="325126"/>
          </a:xfrm>
          <a:custGeom>
            <a:avLst/>
            <a:gdLst>
              <a:gd name="T0" fmla="*/ 0 w 93"/>
              <a:gd name="T1" fmla="*/ 2147483647 h 166"/>
              <a:gd name="T2" fmla="*/ 2147483647 w 93"/>
              <a:gd name="T3" fmla="*/ 0 h 166"/>
              <a:gd name="T4" fmla="*/ 2147483647 w 93"/>
              <a:gd name="T5" fmla="*/ 2147483647 h 166"/>
              <a:gd name="T6" fmla="*/ 0 w 93"/>
              <a:gd name="T7" fmla="*/ 2147483647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84" name="Line 190"/>
          <p:cNvSpPr>
            <a:spLocks noChangeShapeType="1"/>
          </p:cNvSpPr>
          <p:nvPr/>
        </p:nvSpPr>
        <p:spPr bwMode="auto">
          <a:xfrm>
            <a:off x="2830116" y="1783132"/>
            <a:ext cx="8574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85" name="Freeform 191"/>
          <p:cNvSpPr>
            <a:spLocks/>
          </p:cNvSpPr>
          <p:nvPr/>
        </p:nvSpPr>
        <p:spPr bwMode="auto">
          <a:xfrm>
            <a:off x="2257367" y="3008600"/>
            <a:ext cx="160501" cy="333462"/>
          </a:xfrm>
          <a:custGeom>
            <a:avLst/>
            <a:gdLst>
              <a:gd name="T0" fmla="*/ 0 w 93"/>
              <a:gd name="T1" fmla="*/ 2147483647 h 170"/>
              <a:gd name="T2" fmla="*/ 2147483647 w 93"/>
              <a:gd name="T3" fmla="*/ 0 h 170"/>
              <a:gd name="T4" fmla="*/ 2147483647 w 93"/>
              <a:gd name="T5" fmla="*/ 2147483647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86" name="Freeform 192"/>
          <p:cNvSpPr>
            <a:spLocks/>
          </p:cNvSpPr>
          <p:nvPr/>
        </p:nvSpPr>
        <p:spPr bwMode="auto">
          <a:xfrm>
            <a:off x="2342015" y="2800191"/>
            <a:ext cx="161600" cy="441837"/>
          </a:xfrm>
          <a:custGeom>
            <a:avLst/>
            <a:gdLst>
              <a:gd name="T0" fmla="*/ 2147483647 w 93"/>
              <a:gd name="T1" fmla="*/ 0 h 225"/>
              <a:gd name="T2" fmla="*/ 0 w 93"/>
              <a:gd name="T3" fmla="*/ 2147483647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87" name="Line 193"/>
          <p:cNvSpPr>
            <a:spLocks noChangeShapeType="1"/>
          </p:cNvSpPr>
          <p:nvPr/>
        </p:nvSpPr>
        <p:spPr bwMode="auto">
          <a:xfrm flipV="1">
            <a:off x="2257366" y="3242023"/>
            <a:ext cx="84648" cy="1000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88" name="Line 194"/>
          <p:cNvSpPr>
            <a:spLocks noChangeShapeType="1"/>
          </p:cNvSpPr>
          <p:nvPr/>
        </p:nvSpPr>
        <p:spPr bwMode="auto">
          <a:xfrm flipH="1">
            <a:off x="2342015" y="2800191"/>
            <a:ext cx="161600"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89" name="Freeform 195"/>
          <p:cNvSpPr>
            <a:spLocks/>
          </p:cNvSpPr>
          <p:nvPr/>
        </p:nvSpPr>
        <p:spPr bwMode="auto">
          <a:xfrm>
            <a:off x="4469207" y="3512366"/>
            <a:ext cx="1648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90" name="Freeform 196"/>
          <p:cNvSpPr>
            <a:spLocks/>
          </p:cNvSpPr>
          <p:nvPr/>
        </p:nvSpPr>
        <p:spPr bwMode="auto">
          <a:xfrm>
            <a:off x="4557152" y="3512366"/>
            <a:ext cx="161601"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91" name="Line 197"/>
          <p:cNvSpPr>
            <a:spLocks noChangeShapeType="1"/>
          </p:cNvSpPr>
          <p:nvPr/>
        </p:nvSpPr>
        <p:spPr bwMode="auto">
          <a:xfrm flipH="1" flipV="1">
            <a:off x="4557152" y="3512367"/>
            <a:ext cx="161601"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92" name="Line 198"/>
          <p:cNvSpPr>
            <a:spLocks noChangeShapeType="1"/>
          </p:cNvSpPr>
          <p:nvPr/>
        </p:nvSpPr>
        <p:spPr bwMode="auto">
          <a:xfrm flipV="1">
            <a:off x="4469207" y="3512366"/>
            <a:ext cx="8794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93" name="Line 199"/>
          <p:cNvSpPr>
            <a:spLocks noChangeShapeType="1"/>
          </p:cNvSpPr>
          <p:nvPr/>
        </p:nvSpPr>
        <p:spPr bwMode="auto">
          <a:xfrm flipH="1" flipV="1">
            <a:off x="3695281" y="2369068"/>
            <a:ext cx="118727"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94" name="Freeform 200"/>
          <p:cNvSpPr>
            <a:spLocks/>
          </p:cNvSpPr>
          <p:nvPr/>
        </p:nvSpPr>
        <p:spPr bwMode="auto">
          <a:xfrm>
            <a:off x="2580569" y="1980825"/>
            <a:ext cx="170396" cy="603804"/>
          </a:xfrm>
          <a:custGeom>
            <a:avLst/>
            <a:gdLst>
              <a:gd name="T0" fmla="*/ 2147483647 w 98"/>
              <a:gd name="T1" fmla="*/ 0 h 308"/>
              <a:gd name="T2" fmla="*/ 0 w 98"/>
              <a:gd name="T3" fmla="*/ 2147483647 h 308"/>
              <a:gd name="T4" fmla="*/ 2147483647 w 98"/>
              <a:gd name="T5" fmla="*/ 2147483647 h 308"/>
              <a:gd name="T6" fmla="*/ 2147483647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95" name="Line 201"/>
          <p:cNvSpPr>
            <a:spLocks noChangeShapeType="1"/>
          </p:cNvSpPr>
          <p:nvPr/>
        </p:nvSpPr>
        <p:spPr bwMode="auto">
          <a:xfrm flipH="1">
            <a:off x="2580569" y="2035606"/>
            <a:ext cx="148409" cy="5490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96" name="Freeform 202"/>
          <p:cNvSpPr>
            <a:spLocks/>
          </p:cNvSpPr>
          <p:nvPr/>
        </p:nvSpPr>
        <p:spPr bwMode="auto">
          <a:xfrm>
            <a:off x="2503615" y="2341681"/>
            <a:ext cx="162700" cy="458510"/>
          </a:xfrm>
          <a:custGeom>
            <a:avLst/>
            <a:gdLst>
              <a:gd name="T0" fmla="*/ 0 w 94"/>
              <a:gd name="T1" fmla="*/ 2147483647 h 234"/>
              <a:gd name="T2" fmla="*/ 2147483647 w 94"/>
              <a:gd name="T3" fmla="*/ 0 h 234"/>
              <a:gd name="T4" fmla="*/ 2147483647 w 94"/>
              <a:gd name="T5" fmla="*/ 2147483647 h 234"/>
              <a:gd name="T6" fmla="*/ 0 w 94"/>
              <a:gd name="T7" fmla="*/ 2147483647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97" name="Line 203"/>
          <p:cNvSpPr>
            <a:spLocks noChangeShapeType="1"/>
          </p:cNvSpPr>
          <p:nvPr/>
        </p:nvSpPr>
        <p:spPr bwMode="auto">
          <a:xfrm flipV="1">
            <a:off x="2503616" y="2584632"/>
            <a:ext cx="76953" cy="2155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98" name="Freeform 204"/>
          <p:cNvSpPr>
            <a:spLocks/>
          </p:cNvSpPr>
          <p:nvPr/>
        </p:nvSpPr>
        <p:spPr bwMode="auto">
          <a:xfrm>
            <a:off x="3734858" y="2467920"/>
            <a:ext cx="162700" cy="207223"/>
          </a:xfrm>
          <a:custGeom>
            <a:avLst/>
            <a:gdLst>
              <a:gd name="T0" fmla="*/ 2147483647 w 94"/>
              <a:gd name="T1" fmla="*/ 2147483647 h 106"/>
              <a:gd name="T2" fmla="*/ 2147483647 w 94"/>
              <a:gd name="T3" fmla="*/ 2147483647 h 106"/>
              <a:gd name="T4" fmla="*/ 0 w 94"/>
              <a:gd name="T5" fmla="*/ 0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99" name="Freeform 205"/>
          <p:cNvSpPr>
            <a:spLocks/>
          </p:cNvSpPr>
          <p:nvPr/>
        </p:nvSpPr>
        <p:spPr bwMode="auto">
          <a:xfrm>
            <a:off x="3814009" y="2522699"/>
            <a:ext cx="161601"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00" name="Line 206"/>
          <p:cNvSpPr>
            <a:spLocks noChangeShapeType="1"/>
          </p:cNvSpPr>
          <p:nvPr/>
        </p:nvSpPr>
        <p:spPr bwMode="auto">
          <a:xfrm flipH="1" flipV="1">
            <a:off x="3814009" y="2522699"/>
            <a:ext cx="161601"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01" name="Freeform 207"/>
          <p:cNvSpPr>
            <a:spLocks/>
          </p:cNvSpPr>
          <p:nvPr/>
        </p:nvSpPr>
        <p:spPr bwMode="auto">
          <a:xfrm>
            <a:off x="3897558" y="2675138"/>
            <a:ext cx="162700" cy="242951"/>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02" name="Freeform 208"/>
          <p:cNvSpPr>
            <a:spLocks/>
          </p:cNvSpPr>
          <p:nvPr/>
        </p:nvSpPr>
        <p:spPr bwMode="auto">
          <a:xfrm>
            <a:off x="3975610" y="2765650"/>
            <a:ext cx="170395" cy="233423"/>
          </a:xfrm>
          <a:custGeom>
            <a:avLst/>
            <a:gdLst>
              <a:gd name="T0" fmla="*/ 2147483647 w 98"/>
              <a:gd name="T1" fmla="*/ 2147483647 h 119"/>
              <a:gd name="T2" fmla="*/ 0 w 98"/>
              <a:gd name="T3" fmla="*/ 0 h 119"/>
              <a:gd name="T4" fmla="*/ 2147483647 w 98"/>
              <a:gd name="T5" fmla="*/ 2147483647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03" name="Line 209"/>
          <p:cNvSpPr>
            <a:spLocks noChangeShapeType="1"/>
          </p:cNvSpPr>
          <p:nvPr/>
        </p:nvSpPr>
        <p:spPr bwMode="auto">
          <a:xfrm flipV="1">
            <a:off x="4634108" y="3539759"/>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04" name="Line 210"/>
          <p:cNvSpPr>
            <a:spLocks noChangeShapeType="1"/>
          </p:cNvSpPr>
          <p:nvPr/>
        </p:nvSpPr>
        <p:spPr bwMode="auto">
          <a:xfrm flipH="1" flipV="1">
            <a:off x="3975610" y="2765650"/>
            <a:ext cx="170395"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05" name="Line 211"/>
          <p:cNvSpPr>
            <a:spLocks noChangeShapeType="1"/>
          </p:cNvSpPr>
          <p:nvPr/>
        </p:nvSpPr>
        <p:spPr bwMode="auto">
          <a:xfrm>
            <a:off x="3897560" y="2675138"/>
            <a:ext cx="78053"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06" name="Freeform 212"/>
          <p:cNvSpPr>
            <a:spLocks/>
          </p:cNvSpPr>
          <p:nvPr/>
        </p:nvSpPr>
        <p:spPr bwMode="auto">
          <a:xfrm>
            <a:off x="4060258" y="2918094"/>
            <a:ext cx="162700" cy="206031"/>
          </a:xfrm>
          <a:custGeom>
            <a:avLst/>
            <a:gdLst>
              <a:gd name="T0" fmla="*/ 2147483647 w 94"/>
              <a:gd name="T1" fmla="*/ 2147483647 h 105"/>
              <a:gd name="T2" fmla="*/ 2147483647 w 94"/>
              <a:gd name="T3" fmla="*/ 2147483647 h 105"/>
              <a:gd name="T4" fmla="*/ 0 w 94"/>
              <a:gd name="T5" fmla="*/ 0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07" name="Freeform 213"/>
          <p:cNvSpPr>
            <a:spLocks/>
          </p:cNvSpPr>
          <p:nvPr/>
        </p:nvSpPr>
        <p:spPr bwMode="auto">
          <a:xfrm>
            <a:off x="4146006" y="2999073"/>
            <a:ext cx="162700" cy="179831"/>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08" name="Freeform 214"/>
          <p:cNvSpPr>
            <a:spLocks/>
          </p:cNvSpPr>
          <p:nvPr/>
        </p:nvSpPr>
        <p:spPr bwMode="auto">
          <a:xfrm>
            <a:off x="2171620" y="3233687"/>
            <a:ext cx="170396" cy="223896"/>
          </a:xfrm>
          <a:custGeom>
            <a:avLst/>
            <a:gdLst>
              <a:gd name="T0" fmla="*/ 2147483647 w 98"/>
              <a:gd name="T1" fmla="*/ 2147483647 h 114"/>
              <a:gd name="T2" fmla="*/ 2147483647 w 98"/>
              <a:gd name="T3" fmla="*/ 0 h 114"/>
              <a:gd name="T4" fmla="*/ 0 w 98"/>
              <a:gd name="T5" fmla="*/ 2147483647 h 114"/>
              <a:gd name="T6" fmla="*/ 2147483647 w 98"/>
              <a:gd name="T7" fmla="*/ 2147483647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09" name="Freeform 215"/>
          <p:cNvSpPr>
            <a:spLocks/>
          </p:cNvSpPr>
          <p:nvPr/>
        </p:nvSpPr>
        <p:spPr bwMode="auto">
          <a:xfrm>
            <a:off x="2257367" y="3008600"/>
            <a:ext cx="160501" cy="333462"/>
          </a:xfrm>
          <a:custGeom>
            <a:avLst/>
            <a:gdLst>
              <a:gd name="T0" fmla="*/ 2147483647 w 93"/>
              <a:gd name="T1" fmla="*/ 0 h 170"/>
              <a:gd name="T2" fmla="*/ 0 w 93"/>
              <a:gd name="T3" fmla="*/ 2147483647 h 170"/>
              <a:gd name="T4" fmla="*/ 2147483647 w 93"/>
              <a:gd name="T5" fmla="*/ 2147483647 h 170"/>
              <a:gd name="T6" fmla="*/ 2147483647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10" name="Line 216"/>
          <p:cNvSpPr>
            <a:spLocks noChangeShapeType="1"/>
          </p:cNvSpPr>
          <p:nvPr/>
        </p:nvSpPr>
        <p:spPr bwMode="auto">
          <a:xfrm flipH="1" flipV="1">
            <a:off x="3000510" y="1483012"/>
            <a:ext cx="142912" cy="2155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11" name="Line 217"/>
          <p:cNvSpPr>
            <a:spLocks noChangeShapeType="1"/>
          </p:cNvSpPr>
          <p:nvPr/>
        </p:nvSpPr>
        <p:spPr bwMode="auto">
          <a:xfrm flipH="1" flipV="1">
            <a:off x="4146006" y="2999073"/>
            <a:ext cx="162700" cy="1798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12" name="Line 218"/>
          <p:cNvSpPr>
            <a:spLocks noChangeShapeType="1"/>
          </p:cNvSpPr>
          <p:nvPr/>
        </p:nvSpPr>
        <p:spPr bwMode="auto">
          <a:xfrm>
            <a:off x="4060259" y="2918089"/>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13" name="Freeform 219"/>
          <p:cNvSpPr>
            <a:spLocks/>
          </p:cNvSpPr>
          <p:nvPr/>
        </p:nvSpPr>
        <p:spPr bwMode="auto">
          <a:xfrm>
            <a:off x="2750964" y="1674758"/>
            <a:ext cx="164899" cy="306070"/>
          </a:xfrm>
          <a:custGeom>
            <a:avLst/>
            <a:gdLst>
              <a:gd name="T0" fmla="*/ 2147483647 w 94"/>
              <a:gd name="T1" fmla="*/ 2147483647 h 156"/>
              <a:gd name="T2" fmla="*/ 2147483647 w 94"/>
              <a:gd name="T3" fmla="*/ 0 h 156"/>
              <a:gd name="T4" fmla="*/ 0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14" name="Freeform 220"/>
          <p:cNvSpPr>
            <a:spLocks/>
          </p:cNvSpPr>
          <p:nvPr/>
        </p:nvSpPr>
        <p:spPr bwMode="auto">
          <a:xfrm>
            <a:off x="2830114" y="1485397"/>
            <a:ext cx="161600" cy="297734"/>
          </a:xfrm>
          <a:custGeom>
            <a:avLst/>
            <a:gdLst>
              <a:gd name="T0" fmla="*/ 2147483647 w 93"/>
              <a:gd name="T1" fmla="*/ 0 h 152"/>
              <a:gd name="T2" fmla="*/ 0 w 93"/>
              <a:gd name="T3" fmla="*/ 2147483647 h 152"/>
              <a:gd name="T4" fmla="*/ 2147483647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15" name="Line 221"/>
          <p:cNvSpPr>
            <a:spLocks noChangeShapeType="1"/>
          </p:cNvSpPr>
          <p:nvPr/>
        </p:nvSpPr>
        <p:spPr bwMode="auto">
          <a:xfrm flipV="1">
            <a:off x="2171620" y="3342067"/>
            <a:ext cx="85747" cy="115520"/>
          </a:xfrm>
          <a:prstGeom prst="line">
            <a:avLst/>
          </a:prstGeom>
          <a:noFill/>
          <a:ln w="571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16" name="Line 222"/>
          <p:cNvSpPr>
            <a:spLocks noChangeShapeType="1"/>
          </p:cNvSpPr>
          <p:nvPr/>
        </p:nvSpPr>
        <p:spPr bwMode="auto">
          <a:xfrm flipH="1">
            <a:off x="2257367" y="3008600"/>
            <a:ext cx="160501" cy="3334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17" name="Line 223"/>
          <p:cNvSpPr>
            <a:spLocks noChangeShapeType="1"/>
          </p:cNvSpPr>
          <p:nvPr/>
        </p:nvSpPr>
        <p:spPr bwMode="auto">
          <a:xfrm flipV="1">
            <a:off x="2750961" y="1783133"/>
            <a:ext cx="79152"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18" name="Line 224"/>
          <p:cNvSpPr>
            <a:spLocks noChangeShapeType="1"/>
          </p:cNvSpPr>
          <p:nvPr/>
        </p:nvSpPr>
        <p:spPr bwMode="auto">
          <a:xfrm flipH="1">
            <a:off x="2830114" y="1485397"/>
            <a:ext cx="161600" cy="2977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19" name="Freeform 225"/>
          <p:cNvSpPr>
            <a:spLocks/>
          </p:cNvSpPr>
          <p:nvPr/>
        </p:nvSpPr>
        <p:spPr bwMode="auto">
          <a:xfrm>
            <a:off x="2417867" y="2702529"/>
            <a:ext cx="162700" cy="306071"/>
          </a:xfrm>
          <a:custGeom>
            <a:avLst/>
            <a:gdLst>
              <a:gd name="T0" fmla="*/ 0 w 94"/>
              <a:gd name="T1" fmla="*/ 2147483647 h 156"/>
              <a:gd name="T2" fmla="*/ 2147483647 w 94"/>
              <a:gd name="T3" fmla="*/ 0 h 156"/>
              <a:gd name="T4" fmla="*/ 2147483647 w 94"/>
              <a:gd name="T5" fmla="*/ 2147483647 h 156"/>
              <a:gd name="T6" fmla="*/ 0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20" name="Freeform 226"/>
          <p:cNvSpPr>
            <a:spLocks/>
          </p:cNvSpPr>
          <p:nvPr/>
        </p:nvSpPr>
        <p:spPr bwMode="auto">
          <a:xfrm>
            <a:off x="2503615" y="2341681"/>
            <a:ext cx="162700" cy="458510"/>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21" name="Line 227"/>
          <p:cNvSpPr>
            <a:spLocks noChangeShapeType="1"/>
          </p:cNvSpPr>
          <p:nvPr/>
        </p:nvSpPr>
        <p:spPr bwMode="auto">
          <a:xfrm flipH="1">
            <a:off x="2728975" y="1980828"/>
            <a:ext cx="21987"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22" name="Freeform 228"/>
          <p:cNvSpPr>
            <a:spLocks/>
          </p:cNvSpPr>
          <p:nvPr/>
        </p:nvSpPr>
        <p:spPr bwMode="auto">
          <a:xfrm>
            <a:off x="4222960" y="3124121"/>
            <a:ext cx="162700" cy="109566"/>
          </a:xfrm>
          <a:custGeom>
            <a:avLst/>
            <a:gdLst>
              <a:gd name="T0" fmla="*/ 2147483647 w 93"/>
              <a:gd name="T1" fmla="*/ 2147483647 h 56"/>
              <a:gd name="T2" fmla="*/ 2147483647 w 93"/>
              <a:gd name="T3" fmla="*/ 2147483647 h 56"/>
              <a:gd name="T4" fmla="*/ 0 w 93"/>
              <a:gd name="T5" fmla="*/ 0 h 56"/>
              <a:gd name="T6" fmla="*/ 2147483647 w 93"/>
              <a:gd name="T7" fmla="*/ 2147483647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23" name="Freeform 229"/>
          <p:cNvSpPr>
            <a:spLocks/>
          </p:cNvSpPr>
          <p:nvPr/>
        </p:nvSpPr>
        <p:spPr bwMode="auto">
          <a:xfrm>
            <a:off x="4308706" y="3178909"/>
            <a:ext cx="160501" cy="378717"/>
          </a:xfrm>
          <a:custGeom>
            <a:avLst/>
            <a:gdLst>
              <a:gd name="T0" fmla="*/ 2147483647 w 93"/>
              <a:gd name="T1" fmla="*/ 2147483647 h 193"/>
              <a:gd name="T2" fmla="*/ 0 w 93"/>
              <a:gd name="T3" fmla="*/ 0 h 193"/>
              <a:gd name="T4" fmla="*/ 2147483647 w 93"/>
              <a:gd name="T5" fmla="*/ 2147483647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24" name="Freeform 230"/>
          <p:cNvSpPr>
            <a:spLocks/>
          </p:cNvSpPr>
          <p:nvPr/>
        </p:nvSpPr>
        <p:spPr bwMode="auto">
          <a:xfrm>
            <a:off x="4469207" y="3557621"/>
            <a:ext cx="16489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25" name="Line 231"/>
          <p:cNvSpPr>
            <a:spLocks noChangeShapeType="1"/>
          </p:cNvSpPr>
          <p:nvPr/>
        </p:nvSpPr>
        <p:spPr bwMode="auto">
          <a:xfrm>
            <a:off x="4469207" y="3557623"/>
            <a:ext cx="164899"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26" name="Freeform 232"/>
          <p:cNvSpPr>
            <a:spLocks/>
          </p:cNvSpPr>
          <p:nvPr/>
        </p:nvSpPr>
        <p:spPr bwMode="auto">
          <a:xfrm>
            <a:off x="4385657" y="3233687"/>
            <a:ext cx="171495" cy="396582"/>
          </a:xfrm>
          <a:custGeom>
            <a:avLst/>
            <a:gdLst>
              <a:gd name="T0" fmla="*/ 2147483647 w 99"/>
              <a:gd name="T1" fmla="*/ 2147483647 h 202"/>
              <a:gd name="T2" fmla="*/ 2147483647 w 99"/>
              <a:gd name="T3" fmla="*/ 2147483647 h 202"/>
              <a:gd name="T4" fmla="*/ 0 w 99"/>
              <a:gd name="T5" fmla="*/ 0 h 202"/>
              <a:gd name="T6" fmla="*/ 2147483647 w 99"/>
              <a:gd name="T7" fmla="*/ 21474836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27" name="Line 233"/>
          <p:cNvSpPr>
            <a:spLocks noChangeShapeType="1"/>
          </p:cNvSpPr>
          <p:nvPr/>
        </p:nvSpPr>
        <p:spPr bwMode="auto">
          <a:xfrm>
            <a:off x="4469209" y="3557624"/>
            <a:ext cx="3299"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28" name="Line 234"/>
          <p:cNvSpPr>
            <a:spLocks noChangeShapeType="1"/>
          </p:cNvSpPr>
          <p:nvPr/>
        </p:nvSpPr>
        <p:spPr bwMode="auto">
          <a:xfrm flipV="1">
            <a:off x="2417868" y="2800191"/>
            <a:ext cx="85747"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29" name="Line 235"/>
          <p:cNvSpPr>
            <a:spLocks noChangeShapeType="1"/>
          </p:cNvSpPr>
          <p:nvPr/>
        </p:nvSpPr>
        <p:spPr bwMode="auto">
          <a:xfrm flipH="1">
            <a:off x="2503615" y="2341681"/>
            <a:ext cx="162700" cy="4585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30" name="Line 236"/>
          <p:cNvSpPr>
            <a:spLocks noChangeShapeType="1"/>
          </p:cNvSpPr>
          <p:nvPr/>
        </p:nvSpPr>
        <p:spPr bwMode="auto">
          <a:xfrm flipH="1" flipV="1">
            <a:off x="4308706" y="3178909"/>
            <a:ext cx="160501" cy="3787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31" name="Line 237"/>
          <p:cNvSpPr>
            <a:spLocks noChangeShapeType="1"/>
          </p:cNvSpPr>
          <p:nvPr/>
        </p:nvSpPr>
        <p:spPr bwMode="auto">
          <a:xfrm>
            <a:off x="4230653" y="3124125"/>
            <a:ext cx="78052"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32" name="Line 238"/>
          <p:cNvSpPr>
            <a:spLocks noChangeShapeType="1"/>
          </p:cNvSpPr>
          <p:nvPr/>
        </p:nvSpPr>
        <p:spPr bwMode="auto">
          <a:xfrm>
            <a:off x="4469209" y="3557624"/>
            <a:ext cx="3299"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33" name="Line 239"/>
          <p:cNvSpPr>
            <a:spLocks noChangeShapeType="1"/>
          </p:cNvSpPr>
          <p:nvPr/>
        </p:nvSpPr>
        <p:spPr bwMode="auto">
          <a:xfrm>
            <a:off x="4393356" y="3242029"/>
            <a:ext cx="75853" cy="31559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34" name="Freeform 240"/>
          <p:cNvSpPr>
            <a:spLocks/>
          </p:cNvSpPr>
          <p:nvPr/>
        </p:nvSpPr>
        <p:spPr bwMode="auto">
          <a:xfrm>
            <a:off x="3650210" y="2432192"/>
            <a:ext cx="163799" cy="188168"/>
          </a:xfrm>
          <a:custGeom>
            <a:avLst/>
            <a:gdLst>
              <a:gd name="T0" fmla="*/ 2147483647 w 94"/>
              <a:gd name="T1" fmla="*/ 2147483647 h 96"/>
              <a:gd name="T2" fmla="*/ 2147483647 w 94"/>
              <a:gd name="T3" fmla="*/ 2147483647 h 96"/>
              <a:gd name="T4" fmla="*/ 0 w 94"/>
              <a:gd name="T5" fmla="*/ 0 h 96"/>
              <a:gd name="T6" fmla="*/ 2147483647 w 94"/>
              <a:gd name="T7" fmla="*/ 2147483647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35" name="Freeform 241"/>
          <p:cNvSpPr>
            <a:spLocks/>
          </p:cNvSpPr>
          <p:nvPr/>
        </p:nvSpPr>
        <p:spPr bwMode="auto">
          <a:xfrm>
            <a:off x="3734858" y="2467920"/>
            <a:ext cx="162700" cy="207223"/>
          </a:xfrm>
          <a:custGeom>
            <a:avLst/>
            <a:gdLst>
              <a:gd name="T0" fmla="*/ 2147483647 w 94"/>
              <a:gd name="T1" fmla="*/ 2147483647 h 106"/>
              <a:gd name="T2" fmla="*/ 0 w 94"/>
              <a:gd name="T3" fmla="*/ 0 h 106"/>
              <a:gd name="T4" fmla="*/ 2147483647 w 94"/>
              <a:gd name="T5" fmla="*/ 2147483647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36" name="Freeform 242"/>
          <p:cNvSpPr>
            <a:spLocks/>
          </p:cNvSpPr>
          <p:nvPr/>
        </p:nvSpPr>
        <p:spPr bwMode="auto">
          <a:xfrm>
            <a:off x="4557152" y="3585018"/>
            <a:ext cx="161601"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37" name="Line 243"/>
          <p:cNvSpPr>
            <a:spLocks noChangeShapeType="1"/>
          </p:cNvSpPr>
          <p:nvPr/>
        </p:nvSpPr>
        <p:spPr bwMode="auto">
          <a:xfrm flipH="1" flipV="1">
            <a:off x="3734858" y="2467920"/>
            <a:ext cx="162700" cy="2072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38" name="Line 244"/>
          <p:cNvSpPr>
            <a:spLocks noChangeShapeType="1"/>
          </p:cNvSpPr>
          <p:nvPr/>
        </p:nvSpPr>
        <p:spPr bwMode="auto">
          <a:xfrm flipV="1">
            <a:off x="4557155" y="3585015"/>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39" name="Freeform 245"/>
          <p:cNvSpPr>
            <a:spLocks/>
          </p:cNvSpPr>
          <p:nvPr/>
        </p:nvSpPr>
        <p:spPr bwMode="auto">
          <a:xfrm>
            <a:off x="2666314" y="1980826"/>
            <a:ext cx="163800" cy="360854"/>
          </a:xfrm>
          <a:custGeom>
            <a:avLst/>
            <a:gdLst>
              <a:gd name="T0" fmla="*/ 0 w 94"/>
              <a:gd name="T1" fmla="*/ 2147483647 h 184"/>
              <a:gd name="T2" fmla="*/ 2147483647 w 94"/>
              <a:gd name="T3" fmla="*/ 2147483647 h 184"/>
              <a:gd name="T4" fmla="*/ 2147483647 w 94"/>
              <a:gd name="T5" fmla="*/ 0 h 184"/>
              <a:gd name="T6" fmla="*/ 0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40" name="Freeform 246"/>
          <p:cNvSpPr>
            <a:spLocks/>
          </p:cNvSpPr>
          <p:nvPr/>
        </p:nvSpPr>
        <p:spPr bwMode="auto">
          <a:xfrm>
            <a:off x="2750964" y="1674758"/>
            <a:ext cx="164899" cy="406109"/>
          </a:xfrm>
          <a:custGeom>
            <a:avLst/>
            <a:gdLst>
              <a:gd name="T0" fmla="*/ 2147483647 w 94"/>
              <a:gd name="T1" fmla="*/ 2147483647 h 207"/>
              <a:gd name="T2" fmla="*/ 0 w 94"/>
              <a:gd name="T3" fmla="*/ 2147483647 h 207"/>
              <a:gd name="T4" fmla="*/ 2147483647 w 94"/>
              <a:gd name="T5" fmla="*/ 0 h 207"/>
              <a:gd name="T6" fmla="*/ 2147483647 w 94"/>
              <a:gd name="T7" fmla="*/ 2147483647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41" name="Line 247"/>
          <p:cNvSpPr>
            <a:spLocks noChangeShapeType="1"/>
          </p:cNvSpPr>
          <p:nvPr/>
        </p:nvSpPr>
        <p:spPr bwMode="auto">
          <a:xfrm flipH="1">
            <a:off x="2750964" y="1674758"/>
            <a:ext cx="164899" cy="30607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42" name="Freeform 248"/>
          <p:cNvSpPr>
            <a:spLocks/>
          </p:cNvSpPr>
          <p:nvPr/>
        </p:nvSpPr>
        <p:spPr bwMode="auto">
          <a:xfrm>
            <a:off x="2092468" y="3457582"/>
            <a:ext cx="164899" cy="200077"/>
          </a:xfrm>
          <a:custGeom>
            <a:avLst/>
            <a:gdLst>
              <a:gd name="T0" fmla="*/ 2147483647 w 94"/>
              <a:gd name="T1" fmla="*/ 0 h 102"/>
              <a:gd name="T2" fmla="*/ 2147483647 w 94"/>
              <a:gd name="T3" fmla="*/ 2147483647 h 102"/>
              <a:gd name="T4" fmla="*/ 0 w 94"/>
              <a:gd name="T5" fmla="*/ 2147483647 h 102"/>
              <a:gd name="T6" fmla="*/ 2147483647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43" name="Freeform 249"/>
          <p:cNvSpPr>
            <a:spLocks/>
          </p:cNvSpPr>
          <p:nvPr/>
        </p:nvSpPr>
        <p:spPr bwMode="auto">
          <a:xfrm>
            <a:off x="2171620" y="3233687"/>
            <a:ext cx="170396" cy="423973"/>
          </a:xfrm>
          <a:custGeom>
            <a:avLst/>
            <a:gdLst>
              <a:gd name="T0" fmla="*/ 2147483647 w 98"/>
              <a:gd name="T1" fmla="*/ 0 h 216"/>
              <a:gd name="T2" fmla="*/ 0 w 98"/>
              <a:gd name="T3" fmla="*/ 2147483647 h 216"/>
              <a:gd name="T4" fmla="*/ 2147483647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44" name="Freeform 250"/>
          <p:cNvSpPr>
            <a:spLocks/>
          </p:cNvSpPr>
          <p:nvPr/>
        </p:nvSpPr>
        <p:spPr bwMode="auto">
          <a:xfrm>
            <a:off x="3814009" y="2620356"/>
            <a:ext cx="161601" cy="208413"/>
          </a:xfrm>
          <a:custGeom>
            <a:avLst/>
            <a:gdLst>
              <a:gd name="T0" fmla="*/ 2147483647 w 93"/>
              <a:gd name="T1" fmla="*/ 2147483647 h 106"/>
              <a:gd name="T2" fmla="*/ 2147483647 w 93"/>
              <a:gd name="T3" fmla="*/ 2147483647 h 106"/>
              <a:gd name="T4" fmla="*/ 0 w 93"/>
              <a:gd name="T5" fmla="*/ 0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45" name="Freeform 251"/>
          <p:cNvSpPr>
            <a:spLocks/>
          </p:cNvSpPr>
          <p:nvPr/>
        </p:nvSpPr>
        <p:spPr bwMode="auto">
          <a:xfrm>
            <a:off x="3897558" y="2675138"/>
            <a:ext cx="162700"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46" name="Freeform 252"/>
          <p:cNvSpPr>
            <a:spLocks/>
          </p:cNvSpPr>
          <p:nvPr/>
        </p:nvSpPr>
        <p:spPr bwMode="auto">
          <a:xfrm>
            <a:off x="2915863" y="1485394"/>
            <a:ext cx="160501" cy="333462"/>
          </a:xfrm>
          <a:custGeom>
            <a:avLst/>
            <a:gdLst>
              <a:gd name="T0" fmla="*/ 0 w 93"/>
              <a:gd name="T1" fmla="*/ 2147483647 h 170"/>
              <a:gd name="T2" fmla="*/ 2147483647 w 93"/>
              <a:gd name="T3" fmla="*/ 2147483647 h 170"/>
              <a:gd name="T4" fmla="*/ 2147483647 w 93"/>
              <a:gd name="T5" fmla="*/ 0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47" name="Line 253"/>
          <p:cNvSpPr>
            <a:spLocks noChangeShapeType="1"/>
          </p:cNvSpPr>
          <p:nvPr/>
        </p:nvSpPr>
        <p:spPr bwMode="auto">
          <a:xfrm flipV="1">
            <a:off x="2092466" y="3457582"/>
            <a:ext cx="79152" cy="1726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48" name="Line 254"/>
          <p:cNvSpPr>
            <a:spLocks noChangeShapeType="1"/>
          </p:cNvSpPr>
          <p:nvPr/>
        </p:nvSpPr>
        <p:spPr bwMode="auto">
          <a:xfrm flipH="1">
            <a:off x="2171620" y="3233687"/>
            <a:ext cx="170396" cy="2238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49" name="Freeform 255"/>
          <p:cNvSpPr>
            <a:spLocks/>
          </p:cNvSpPr>
          <p:nvPr/>
        </p:nvSpPr>
        <p:spPr bwMode="auto">
          <a:xfrm>
            <a:off x="2342015" y="3008605"/>
            <a:ext cx="161600" cy="225086"/>
          </a:xfrm>
          <a:custGeom>
            <a:avLst/>
            <a:gdLst>
              <a:gd name="T0" fmla="*/ 2147483647 w 93"/>
              <a:gd name="T1" fmla="*/ 0 h 115"/>
              <a:gd name="T2" fmla="*/ 2147483647 w 93"/>
              <a:gd name="T3" fmla="*/ 0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50" name="Freeform 256"/>
          <p:cNvSpPr>
            <a:spLocks/>
          </p:cNvSpPr>
          <p:nvPr/>
        </p:nvSpPr>
        <p:spPr bwMode="auto">
          <a:xfrm>
            <a:off x="2417867" y="2702529"/>
            <a:ext cx="162700" cy="306071"/>
          </a:xfrm>
          <a:custGeom>
            <a:avLst/>
            <a:gdLst>
              <a:gd name="T0" fmla="*/ 2147483647 w 94"/>
              <a:gd name="T1" fmla="*/ 0 h 156"/>
              <a:gd name="T2" fmla="*/ 0 w 94"/>
              <a:gd name="T3" fmla="*/ 2147483647 h 156"/>
              <a:gd name="T4" fmla="*/ 2147483647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51" name="Line 257"/>
          <p:cNvSpPr>
            <a:spLocks noChangeShapeType="1"/>
          </p:cNvSpPr>
          <p:nvPr/>
        </p:nvSpPr>
        <p:spPr bwMode="auto">
          <a:xfrm flipH="1" flipV="1">
            <a:off x="3897558" y="2675138"/>
            <a:ext cx="162700"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52" name="Line 258"/>
          <p:cNvSpPr>
            <a:spLocks noChangeShapeType="1"/>
          </p:cNvSpPr>
          <p:nvPr/>
        </p:nvSpPr>
        <p:spPr bwMode="auto">
          <a:xfrm>
            <a:off x="3814009" y="2620360"/>
            <a:ext cx="83549"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53" name="Line 259"/>
          <p:cNvSpPr>
            <a:spLocks noChangeShapeType="1"/>
          </p:cNvSpPr>
          <p:nvPr/>
        </p:nvSpPr>
        <p:spPr bwMode="auto">
          <a:xfrm flipH="1" flipV="1">
            <a:off x="2991713" y="1485397"/>
            <a:ext cx="23087" cy="2643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54" name="Line 260"/>
          <p:cNvSpPr>
            <a:spLocks noChangeShapeType="1"/>
          </p:cNvSpPr>
          <p:nvPr/>
        </p:nvSpPr>
        <p:spPr bwMode="auto">
          <a:xfrm flipV="1">
            <a:off x="2342016" y="3008605"/>
            <a:ext cx="75853"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55" name="Line 261"/>
          <p:cNvSpPr>
            <a:spLocks noChangeShapeType="1"/>
          </p:cNvSpPr>
          <p:nvPr/>
        </p:nvSpPr>
        <p:spPr bwMode="auto">
          <a:xfrm flipH="1">
            <a:off x="2417867" y="2702529"/>
            <a:ext cx="162700" cy="3060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56" name="Freeform 262"/>
          <p:cNvSpPr>
            <a:spLocks/>
          </p:cNvSpPr>
          <p:nvPr/>
        </p:nvSpPr>
        <p:spPr bwMode="auto">
          <a:xfrm>
            <a:off x="3975610" y="2828769"/>
            <a:ext cx="170395" cy="242951"/>
          </a:xfrm>
          <a:custGeom>
            <a:avLst/>
            <a:gdLst>
              <a:gd name="T0" fmla="*/ 2147483647 w 98"/>
              <a:gd name="T1" fmla="*/ 2147483647 h 124"/>
              <a:gd name="T2" fmla="*/ 2147483647 w 98"/>
              <a:gd name="T3" fmla="*/ 2147483647 h 124"/>
              <a:gd name="T4" fmla="*/ 0 w 98"/>
              <a:gd name="T5" fmla="*/ 0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57" name="Freeform 263"/>
          <p:cNvSpPr>
            <a:spLocks/>
          </p:cNvSpPr>
          <p:nvPr/>
        </p:nvSpPr>
        <p:spPr bwMode="auto">
          <a:xfrm>
            <a:off x="4060258" y="2918094"/>
            <a:ext cx="162700" cy="206031"/>
          </a:xfrm>
          <a:custGeom>
            <a:avLst/>
            <a:gdLst>
              <a:gd name="T0" fmla="*/ 2147483647 w 94"/>
              <a:gd name="T1" fmla="*/ 2147483647 h 105"/>
              <a:gd name="T2" fmla="*/ 0 w 94"/>
              <a:gd name="T3" fmla="*/ 0 h 105"/>
              <a:gd name="T4" fmla="*/ 2147483647 w 94"/>
              <a:gd name="T5" fmla="*/ 2147483647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58" name="Line 264"/>
          <p:cNvSpPr>
            <a:spLocks noChangeShapeType="1"/>
          </p:cNvSpPr>
          <p:nvPr/>
        </p:nvSpPr>
        <p:spPr bwMode="auto">
          <a:xfrm flipH="1" flipV="1">
            <a:off x="4060258" y="2918094"/>
            <a:ext cx="162700" cy="2060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59" name="Line 265"/>
          <p:cNvSpPr>
            <a:spLocks noChangeShapeType="1"/>
          </p:cNvSpPr>
          <p:nvPr/>
        </p:nvSpPr>
        <p:spPr bwMode="auto">
          <a:xfrm>
            <a:off x="3975610" y="2828773"/>
            <a:ext cx="84648" cy="893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60" name="Freeform 266"/>
          <p:cNvSpPr>
            <a:spLocks/>
          </p:cNvSpPr>
          <p:nvPr/>
        </p:nvSpPr>
        <p:spPr bwMode="auto">
          <a:xfrm>
            <a:off x="4146006" y="3071724"/>
            <a:ext cx="162700" cy="179832"/>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61" name="Freeform 267"/>
          <p:cNvSpPr>
            <a:spLocks/>
          </p:cNvSpPr>
          <p:nvPr/>
        </p:nvSpPr>
        <p:spPr bwMode="auto">
          <a:xfrm>
            <a:off x="4222960" y="3124126"/>
            <a:ext cx="162700" cy="127430"/>
          </a:xfrm>
          <a:custGeom>
            <a:avLst/>
            <a:gdLst>
              <a:gd name="T0" fmla="*/ 2147483647 w 93"/>
              <a:gd name="T1" fmla="*/ 2147483647 h 65"/>
              <a:gd name="T2" fmla="*/ 0 w 93"/>
              <a:gd name="T3" fmla="*/ 0 h 65"/>
              <a:gd name="T4" fmla="*/ 2147483647 w 93"/>
              <a:gd name="T5" fmla="*/ 2147483647 h 65"/>
              <a:gd name="T6" fmla="*/ 2147483647 w 93"/>
              <a:gd name="T7" fmla="*/ 2147483647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62" name="Line 268"/>
          <p:cNvSpPr>
            <a:spLocks noChangeShapeType="1"/>
          </p:cNvSpPr>
          <p:nvPr/>
        </p:nvSpPr>
        <p:spPr bwMode="auto">
          <a:xfrm>
            <a:off x="4222959" y="3124125"/>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63" name="Freeform 269"/>
          <p:cNvSpPr>
            <a:spLocks/>
          </p:cNvSpPr>
          <p:nvPr/>
        </p:nvSpPr>
        <p:spPr bwMode="auto">
          <a:xfrm>
            <a:off x="2580569" y="2341677"/>
            <a:ext cx="170396" cy="360853"/>
          </a:xfrm>
          <a:custGeom>
            <a:avLst/>
            <a:gdLst>
              <a:gd name="T0" fmla="*/ 0 w 98"/>
              <a:gd name="T1" fmla="*/ 2147483647 h 184"/>
              <a:gd name="T2" fmla="*/ 2147483647 w 98"/>
              <a:gd name="T3" fmla="*/ 2147483647 h 184"/>
              <a:gd name="T4" fmla="*/ 2147483647 w 98"/>
              <a:gd name="T5" fmla="*/ 0 h 184"/>
              <a:gd name="T6" fmla="*/ 0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64" name="Freeform 270"/>
          <p:cNvSpPr>
            <a:spLocks/>
          </p:cNvSpPr>
          <p:nvPr/>
        </p:nvSpPr>
        <p:spPr bwMode="auto">
          <a:xfrm>
            <a:off x="2666314" y="2080861"/>
            <a:ext cx="163800" cy="423973"/>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65" name="Line 271"/>
          <p:cNvSpPr>
            <a:spLocks noChangeShapeType="1"/>
          </p:cNvSpPr>
          <p:nvPr/>
        </p:nvSpPr>
        <p:spPr bwMode="auto">
          <a:xfrm flipH="1" flipV="1">
            <a:off x="4222960" y="3124121"/>
            <a:ext cx="162700"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66" name="Line 272"/>
          <p:cNvSpPr>
            <a:spLocks noChangeShapeType="1"/>
          </p:cNvSpPr>
          <p:nvPr/>
        </p:nvSpPr>
        <p:spPr bwMode="auto">
          <a:xfrm>
            <a:off x="4146008" y="3071720"/>
            <a:ext cx="76953"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67" name="Line 273"/>
          <p:cNvSpPr>
            <a:spLocks noChangeShapeType="1"/>
          </p:cNvSpPr>
          <p:nvPr/>
        </p:nvSpPr>
        <p:spPr bwMode="auto">
          <a:xfrm flipH="1">
            <a:off x="2666314" y="2080863"/>
            <a:ext cx="163800" cy="2608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68" name="Freeform 274"/>
          <p:cNvSpPr>
            <a:spLocks/>
          </p:cNvSpPr>
          <p:nvPr/>
        </p:nvSpPr>
        <p:spPr bwMode="auto">
          <a:xfrm>
            <a:off x="4385657" y="3233691"/>
            <a:ext cx="171495" cy="441837"/>
          </a:xfrm>
          <a:custGeom>
            <a:avLst/>
            <a:gdLst>
              <a:gd name="T0" fmla="*/ 2147483647 w 99"/>
              <a:gd name="T1" fmla="*/ 2147483647 h 225"/>
              <a:gd name="T2" fmla="*/ 0 w 99"/>
              <a:gd name="T3" fmla="*/ 0 h 225"/>
              <a:gd name="T4" fmla="*/ 2147483647 w 99"/>
              <a:gd name="T5" fmla="*/ 2147483647 h 225"/>
              <a:gd name="T6" fmla="*/ 2147483647 w 99"/>
              <a:gd name="T7" fmla="*/ 2147483647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69" name="Line 275"/>
          <p:cNvSpPr>
            <a:spLocks noChangeShapeType="1"/>
          </p:cNvSpPr>
          <p:nvPr/>
        </p:nvSpPr>
        <p:spPr bwMode="auto">
          <a:xfrm>
            <a:off x="4385658" y="3233691"/>
            <a:ext cx="7696"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70" name="Freeform 276"/>
          <p:cNvSpPr>
            <a:spLocks/>
          </p:cNvSpPr>
          <p:nvPr/>
        </p:nvSpPr>
        <p:spPr bwMode="auto">
          <a:xfrm>
            <a:off x="4469207" y="3630268"/>
            <a:ext cx="164899" cy="70265"/>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71" name="Freeform 277"/>
          <p:cNvSpPr>
            <a:spLocks/>
          </p:cNvSpPr>
          <p:nvPr/>
        </p:nvSpPr>
        <p:spPr bwMode="auto">
          <a:xfrm>
            <a:off x="4557152" y="3630268"/>
            <a:ext cx="161601" cy="70265"/>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72" name="Freeform 278"/>
          <p:cNvSpPr>
            <a:spLocks/>
          </p:cNvSpPr>
          <p:nvPr/>
        </p:nvSpPr>
        <p:spPr bwMode="auto">
          <a:xfrm>
            <a:off x="2007820" y="3630268"/>
            <a:ext cx="163799" cy="70265"/>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73" name="Freeform 279"/>
          <p:cNvSpPr>
            <a:spLocks/>
          </p:cNvSpPr>
          <p:nvPr/>
        </p:nvSpPr>
        <p:spPr bwMode="auto">
          <a:xfrm>
            <a:off x="2092468" y="3630268"/>
            <a:ext cx="164899"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74" name="Freeform 280"/>
          <p:cNvSpPr>
            <a:spLocks/>
          </p:cNvSpPr>
          <p:nvPr/>
        </p:nvSpPr>
        <p:spPr bwMode="auto">
          <a:xfrm>
            <a:off x="2257367" y="3233687"/>
            <a:ext cx="160501" cy="423973"/>
          </a:xfrm>
          <a:custGeom>
            <a:avLst/>
            <a:gdLst>
              <a:gd name="T0" fmla="*/ 2147483647 w 93"/>
              <a:gd name="T1" fmla="*/ 0 h 216"/>
              <a:gd name="T2" fmla="*/ 2147483647 w 93"/>
              <a:gd name="T3" fmla="*/ 2147483647 h 216"/>
              <a:gd name="T4" fmla="*/ 0 w 93"/>
              <a:gd name="T5" fmla="*/ 2147483647 h 216"/>
              <a:gd name="T6" fmla="*/ 2147483647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75" name="Freeform 281"/>
          <p:cNvSpPr>
            <a:spLocks/>
          </p:cNvSpPr>
          <p:nvPr/>
        </p:nvSpPr>
        <p:spPr bwMode="auto">
          <a:xfrm>
            <a:off x="2342015" y="3008605"/>
            <a:ext cx="161600" cy="340607"/>
          </a:xfrm>
          <a:custGeom>
            <a:avLst/>
            <a:gdLst>
              <a:gd name="T0" fmla="*/ 2147483647 w 93"/>
              <a:gd name="T1" fmla="*/ 0 h 174"/>
              <a:gd name="T2" fmla="*/ 0 w 93"/>
              <a:gd name="T3" fmla="*/ 2147483647 h 174"/>
              <a:gd name="T4" fmla="*/ 2147483647 w 93"/>
              <a:gd name="T5" fmla="*/ 2147483647 h 174"/>
              <a:gd name="T6" fmla="*/ 2147483647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76" name="Freeform 282"/>
          <p:cNvSpPr>
            <a:spLocks/>
          </p:cNvSpPr>
          <p:nvPr/>
        </p:nvSpPr>
        <p:spPr bwMode="auto">
          <a:xfrm>
            <a:off x="4308706" y="3233691"/>
            <a:ext cx="160501" cy="441837"/>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77" name="Freeform 283"/>
          <p:cNvSpPr>
            <a:spLocks/>
          </p:cNvSpPr>
          <p:nvPr/>
        </p:nvSpPr>
        <p:spPr bwMode="auto">
          <a:xfrm>
            <a:off x="2830114" y="1674753"/>
            <a:ext cx="161600" cy="441837"/>
          </a:xfrm>
          <a:custGeom>
            <a:avLst/>
            <a:gdLst>
              <a:gd name="T0" fmla="*/ 0 w 93"/>
              <a:gd name="T1" fmla="*/ 2147483647 h 225"/>
              <a:gd name="T2" fmla="*/ 2147483647 w 93"/>
              <a:gd name="T3" fmla="*/ 2147483647 h 225"/>
              <a:gd name="T4" fmla="*/ 2147483647 w 93"/>
              <a:gd name="T5" fmla="*/ 0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78" name="Freeform 284"/>
          <p:cNvSpPr>
            <a:spLocks/>
          </p:cNvSpPr>
          <p:nvPr/>
        </p:nvSpPr>
        <p:spPr bwMode="auto">
          <a:xfrm>
            <a:off x="2915863" y="1674753"/>
            <a:ext cx="160501" cy="441837"/>
          </a:xfrm>
          <a:custGeom>
            <a:avLst/>
            <a:gdLst>
              <a:gd name="T0" fmla="*/ 2147483647 w 93"/>
              <a:gd name="T1" fmla="*/ 2147483647 h 225"/>
              <a:gd name="T2" fmla="*/ 0 w 93"/>
              <a:gd name="T3" fmla="*/ 0 h 225"/>
              <a:gd name="T4" fmla="*/ 2147483647 w 93"/>
              <a:gd name="T5" fmla="*/ 2147483647 h 225"/>
              <a:gd name="T6" fmla="*/ 2147483647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79" name="Freeform 285"/>
          <p:cNvSpPr>
            <a:spLocks/>
          </p:cNvSpPr>
          <p:nvPr/>
        </p:nvSpPr>
        <p:spPr bwMode="auto">
          <a:xfrm>
            <a:off x="3564462" y="2432192"/>
            <a:ext cx="170395" cy="215559"/>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80" name="Freeform 286"/>
          <p:cNvSpPr>
            <a:spLocks/>
          </p:cNvSpPr>
          <p:nvPr/>
        </p:nvSpPr>
        <p:spPr bwMode="auto">
          <a:xfrm>
            <a:off x="3650210" y="2432192"/>
            <a:ext cx="163799" cy="215559"/>
          </a:xfrm>
          <a:custGeom>
            <a:avLst/>
            <a:gdLst>
              <a:gd name="T0" fmla="*/ 2147483647 w 94"/>
              <a:gd name="T1" fmla="*/ 2147483647 h 110"/>
              <a:gd name="T2" fmla="*/ 0 w 94"/>
              <a:gd name="T3" fmla="*/ 0 h 110"/>
              <a:gd name="T4" fmla="*/ 2147483647 w 94"/>
              <a:gd name="T5" fmla="*/ 2147483647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81" name="Line 287"/>
          <p:cNvSpPr>
            <a:spLocks noChangeShapeType="1"/>
          </p:cNvSpPr>
          <p:nvPr/>
        </p:nvSpPr>
        <p:spPr bwMode="auto">
          <a:xfrm flipH="1" flipV="1">
            <a:off x="4385657" y="3233687"/>
            <a:ext cx="171495" cy="3965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82" name="Line 288"/>
          <p:cNvSpPr>
            <a:spLocks noChangeShapeType="1"/>
          </p:cNvSpPr>
          <p:nvPr/>
        </p:nvSpPr>
        <p:spPr bwMode="auto">
          <a:xfrm flipH="1" flipV="1">
            <a:off x="4557152" y="3630268"/>
            <a:ext cx="161601"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83" name="Line 289"/>
          <p:cNvSpPr>
            <a:spLocks noChangeShapeType="1"/>
          </p:cNvSpPr>
          <p:nvPr/>
        </p:nvSpPr>
        <p:spPr bwMode="auto">
          <a:xfrm flipV="1">
            <a:off x="4469207" y="3630271"/>
            <a:ext cx="8794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84" name="Line 290"/>
          <p:cNvSpPr>
            <a:spLocks noChangeShapeType="1"/>
          </p:cNvSpPr>
          <p:nvPr/>
        </p:nvSpPr>
        <p:spPr bwMode="auto">
          <a:xfrm flipH="1" flipV="1">
            <a:off x="2092468" y="3630268"/>
            <a:ext cx="16489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85" name="Line 291"/>
          <p:cNvSpPr>
            <a:spLocks noChangeShapeType="1"/>
          </p:cNvSpPr>
          <p:nvPr/>
        </p:nvSpPr>
        <p:spPr bwMode="auto">
          <a:xfrm flipV="1">
            <a:off x="2007819" y="3630271"/>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86" name="Line 292"/>
          <p:cNvSpPr>
            <a:spLocks noChangeShapeType="1"/>
          </p:cNvSpPr>
          <p:nvPr/>
        </p:nvSpPr>
        <p:spPr bwMode="auto">
          <a:xfrm flipV="1">
            <a:off x="2257366" y="3233687"/>
            <a:ext cx="84648" cy="4239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87" name="Line 293"/>
          <p:cNvSpPr>
            <a:spLocks noChangeShapeType="1"/>
          </p:cNvSpPr>
          <p:nvPr/>
        </p:nvSpPr>
        <p:spPr bwMode="auto">
          <a:xfrm flipH="1">
            <a:off x="2342015" y="3008605"/>
            <a:ext cx="161600"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88" name="Line 294"/>
          <p:cNvSpPr>
            <a:spLocks noChangeShapeType="1"/>
          </p:cNvSpPr>
          <p:nvPr/>
        </p:nvSpPr>
        <p:spPr bwMode="auto">
          <a:xfrm flipV="1">
            <a:off x="4308708" y="3233692"/>
            <a:ext cx="76953"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89" name="Line 295"/>
          <p:cNvSpPr>
            <a:spLocks noChangeShapeType="1"/>
          </p:cNvSpPr>
          <p:nvPr/>
        </p:nvSpPr>
        <p:spPr bwMode="auto">
          <a:xfrm flipH="1" flipV="1">
            <a:off x="2915860" y="1674758"/>
            <a:ext cx="95641" cy="9289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90" name="Line 296"/>
          <p:cNvSpPr>
            <a:spLocks noChangeShapeType="1"/>
          </p:cNvSpPr>
          <p:nvPr/>
        </p:nvSpPr>
        <p:spPr bwMode="auto">
          <a:xfrm flipV="1">
            <a:off x="2830115" y="1712868"/>
            <a:ext cx="118727" cy="36799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91" name="Freeform 297"/>
          <p:cNvSpPr>
            <a:spLocks/>
          </p:cNvSpPr>
          <p:nvPr/>
        </p:nvSpPr>
        <p:spPr bwMode="auto">
          <a:xfrm>
            <a:off x="2503615" y="2702529"/>
            <a:ext cx="162700" cy="306071"/>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92" name="Freeform 298"/>
          <p:cNvSpPr>
            <a:spLocks/>
          </p:cNvSpPr>
          <p:nvPr/>
        </p:nvSpPr>
        <p:spPr bwMode="auto">
          <a:xfrm>
            <a:off x="2580569" y="2504839"/>
            <a:ext cx="170396" cy="351326"/>
          </a:xfrm>
          <a:custGeom>
            <a:avLst/>
            <a:gdLst>
              <a:gd name="T0" fmla="*/ 2147483647 w 98"/>
              <a:gd name="T1" fmla="*/ 0 h 179"/>
              <a:gd name="T2" fmla="*/ 0 w 98"/>
              <a:gd name="T3" fmla="*/ 2147483647 h 179"/>
              <a:gd name="T4" fmla="*/ 2147483647 w 98"/>
              <a:gd name="T5" fmla="*/ 2147483647 h 179"/>
              <a:gd name="T6" fmla="*/ 2147483647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93" name="Line 299"/>
          <p:cNvSpPr>
            <a:spLocks noChangeShapeType="1"/>
          </p:cNvSpPr>
          <p:nvPr/>
        </p:nvSpPr>
        <p:spPr bwMode="auto">
          <a:xfrm flipH="1">
            <a:off x="2580569" y="2504839"/>
            <a:ext cx="170396"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94" name="Freeform 300"/>
          <p:cNvSpPr>
            <a:spLocks/>
          </p:cNvSpPr>
          <p:nvPr/>
        </p:nvSpPr>
        <p:spPr bwMode="auto">
          <a:xfrm>
            <a:off x="3734858" y="2620356"/>
            <a:ext cx="162700" cy="208413"/>
          </a:xfrm>
          <a:custGeom>
            <a:avLst/>
            <a:gdLst>
              <a:gd name="T0" fmla="*/ 2147483647 w 94"/>
              <a:gd name="T1" fmla="*/ 0 h 106"/>
              <a:gd name="T2" fmla="*/ 2147483647 w 94"/>
              <a:gd name="T3" fmla="*/ 2147483647 h 106"/>
              <a:gd name="T4" fmla="*/ 0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95" name="Freeform 301"/>
          <p:cNvSpPr>
            <a:spLocks/>
          </p:cNvSpPr>
          <p:nvPr/>
        </p:nvSpPr>
        <p:spPr bwMode="auto">
          <a:xfrm>
            <a:off x="3814009" y="2620356"/>
            <a:ext cx="161601" cy="208413"/>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96" name="Line 302"/>
          <p:cNvSpPr>
            <a:spLocks noChangeShapeType="1"/>
          </p:cNvSpPr>
          <p:nvPr/>
        </p:nvSpPr>
        <p:spPr bwMode="auto">
          <a:xfrm flipV="1">
            <a:off x="3734857" y="2620355"/>
            <a:ext cx="79152"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97" name="Line 303"/>
          <p:cNvSpPr>
            <a:spLocks noChangeShapeType="1"/>
          </p:cNvSpPr>
          <p:nvPr/>
        </p:nvSpPr>
        <p:spPr bwMode="auto">
          <a:xfrm flipH="1" flipV="1">
            <a:off x="3140123" y="1692622"/>
            <a:ext cx="142912"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98" name="Line 304"/>
          <p:cNvSpPr>
            <a:spLocks noChangeShapeType="1"/>
          </p:cNvSpPr>
          <p:nvPr/>
        </p:nvSpPr>
        <p:spPr bwMode="auto">
          <a:xfrm flipV="1">
            <a:off x="2991717" y="1774791"/>
            <a:ext cx="19788" cy="3417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99" name="Freeform 305"/>
          <p:cNvSpPr>
            <a:spLocks/>
          </p:cNvSpPr>
          <p:nvPr/>
        </p:nvSpPr>
        <p:spPr bwMode="auto">
          <a:xfrm>
            <a:off x="2171620" y="3657663"/>
            <a:ext cx="170396" cy="70266"/>
          </a:xfrm>
          <a:custGeom>
            <a:avLst/>
            <a:gdLst>
              <a:gd name="T0" fmla="*/ 2147483647 w 98"/>
              <a:gd name="T1" fmla="*/ 0 h 36"/>
              <a:gd name="T2" fmla="*/ 2147483647 w 98"/>
              <a:gd name="T3" fmla="*/ 2147483647 h 36"/>
              <a:gd name="T4" fmla="*/ 0 w 98"/>
              <a:gd name="T5" fmla="*/ 2147483647 h 36"/>
              <a:gd name="T6" fmla="*/ 2147483647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00" name="Freeform 306"/>
          <p:cNvSpPr>
            <a:spLocks/>
          </p:cNvSpPr>
          <p:nvPr/>
        </p:nvSpPr>
        <p:spPr bwMode="auto">
          <a:xfrm>
            <a:off x="2257367" y="3349209"/>
            <a:ext cx="160501" cy="378717"/>
          </a:xfrm>
          <a:custGeom>
            <a:avLst/>
            <a:gdLst>
              <a:gd name="T0" fmla="*/ 2147483647 w 93"/>
              <a:gd name="T1" fmla="*/ 0 h 193"/>
              <a:gd name="T2" fmla="*/ 0 w 93"/>
              <a:gd name="T3" fmla="*/ 2147483647 h 193"/>
              <a:gd name="T4" fmla="*/ 2147483647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01" name="Freeform 307"/>
          <p:cNvSpPr>
            <a:spLocks/>
          </p:cNvSpPr>
          <p:nvPr/>
        </p:nvSpPr>
        <p:spPr bwMode="auto">
          <a:xfrm>
            <a:off x="2750964" y="2080861"/>
            <a:ext cx="164899" cy="423973"/>
          </a:xfrm>
          <a:custGeom>
            <a:avLst/>
            <a:gdLst>
              <a:gd name="T0" fmla="*/ 0 w 94"/>
              <a:gd name="T1" fmla="*/ 2147483647 h 216"/>
              <a:gd name="T2" fmla="*/ 2147483647 w 94"/>
              <a:gd name="T3" fmla="*/ 2147483647 h 216"/>
              <a:gd name="T4" fmla="*/ 2147483647 w 94"/>
              <a:gd name="T5" fmla="*/ 0 h 216"/>
              <a:gd name="T6" fmla="*/ 0 w 94"/>
              <a:gd name="T7" fmla="*/ 2147483647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02" name="Freeform 308"/>
          <p:cNvSpPr>
            <a:spLocks/>
          </p:cNvSpPr>
          <p:nvPr/>
        </p:nvSpPr>
        <p:spPr bwMode="auto">
          <a:xfrm>
            <a:off x="2830114" y="2080861"/>
            <a:ext cx="161600" cy="396582"/>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03" name="Line 309"/>
          <p:cNvSpPr>
            <a:spLocks noChangeShapeType="1"/>
          </p:cNvSpPr>
          <p:nvPr/>
        </p:nvSpPr>
        <p:spPr bwMode="auto">
          <a:xfrm flipH="1">
            <a:off x="4634108" y="3657659"/>
            <a:ext cx="84648" cy="428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04" name="Line 310"/>
          <p:cNvSpPr>
            <a:spLocks noChangeShapeType="1"/>
          </p:cNvSpPr>
          <p:nvPr/>
        </p:nvSpPr>
        <p:spPr bwMode="auto">
          <a:xfrm flipV="1">
            <a:off x="2171620" y="3657659"/>
            <a:ext cx="85747" cy="428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05" name="Freeform 311"/>
          <p:cNvSpPr>
            <a:spLocks/>
          </p:cNvSpPr>
          <p:nvPr/>
        </p:nvSpPr>
        <p:spPr bwMode="auto">
          <a:xfrm>
            <a:off x="3897558" y="2828769"/>
            <a:ext cx="162700" cy="161967"/>
          </a:xfrm>
          <a:custGeom>
            <a:avLst/>
            <a:gdLst>
              <a:gd name="T0" fmla="*/ 2147483647 w 93"/>
              <a:gd name="T1" fmla="*/ 0 h 83"/>
              <a:gd name="T2" fmla="*/ 2147483647 w 93"/>
              <a:gd name="T3" fmla="*/ 2147483647 h 83"/>
              <a:gd name="T4" fmla="*/ 0 w 93"/>
              <a:gd name="T5" fmla="*/ 0 h 83"/>
              <a:gd name="T6" fmla="*/ 2147483647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06" name="Freeform 312"/>
          <p:cNvSpPr>
            <a:spLocks/>
          </p:cNvSpPr>
          <p:nvPr/>
        </p:nvSpPr>
        <p:spPr bwMode="auto">
          <a:xfrm>
            <a:off x="3975610" y="2828769"/>
            <a:ext cx="170395" cy="242951"/>
          </a:xfrm>
          <a:custGeom>
            <a:avLst/>
            <a:gdLst>
              <a:gd name="T0" fmla="*/ 2147483647 w 98"/>
              <a:gd name="T1" fmla="*/ 2147483647 h 124"/>
              <a:gd name="T2" fmla="*/ 0 w 98"/>
              <a:gd name="T3" fmla="*/ 0 h 124"/>
              <a:gd name="T4" fmla="*/ 2147483647 w 98"/>
              <a:gd name="T5" fmla="*/ 2147483647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07" name="Line 313"/>
          <p:cNvSpPr>
            <a:spLocks noChangeShapeType="1"/>
          </p:cNvSpPr>
          <p:nvPr/>
        </p:nvSpPr>
        <p:spPr bwMode="auto">
          <a:xfrm flipV="1">
            <a:off x="2750961" y="2080861"/>
            <a:ext cx="79152" cy="42397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08" name="Line 314"/>
          <p:cNvSpPr>
            <a:spLocks noChangeShapeType="1"/>
          </p:cNvSpPr>
          <p:nvPr/>
        </p:nvSpPr>
        <p:spPr bwMode="auto">
          <a:xfrm flipH="1" flipV="1">
            <a:off x="2830114" y="2080866"/>
            <a:ext cx="161600"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09" name="Line 315"/>
          <p:cNvSpPr>
            <a:spLocks noChangeShapeType="1"/>
          </p:cNvSpPr>
          <p:nvPr/>
        </p:nvSpPr>
        <p:spPr bwMode="auto">
          <a:xfrm>
            <a:off x="3897560" y="2828769"/>
            <a:ext cx="78053"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10" name="Freeform 316"/>
          <p:cNvSpPr>
            <a:spLocks/>
          </p:cNvSpPr>
          <p:nvPr/>
        </p:nvSpPr>
        <p:spPr bwMode="auto">
          <a:xfrm>
            <a:off x="4060258" y="2990741"/>
            <a:ext cx="162700" cy="260815"/>
          </a:xfrm>
          <a:custGeom>
            <a:avLst/>
            <a:gdLst>
              <a:gd name="T0" fmla="*/ 2147483647 w 94"/>
              <a:gd name="T1" fmla="*/ 2147483647 h 133"/>
              <a:gd name="T2" fmla="*/ 2147483647 w 94"/>
              <a:gd name="T3" fmla="*/ 2147483647 h 133"/>
              <a:gd name="T4" fmla="*/ 0 w 94"/>
              <a:gd name="T5" fmla="*/ 0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11" name="Freeform 317"/>
          <p:cNvSpPr>
            <a:spLocks/>
          </p:cNvSpPr>
          <p:nvPr/>
        </p:nvSpPr>
        <p:spPr bwMode="auto">
          <a:xfrm>
            <a:off x="4146006" y="3071724"/>
            <a:ext cx="162700" cy="179832"/>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12" name="Line 318"/>
          <p:cNvSpPr>
            <a:spLocks noChangeShapeType="1"/>
          </p:cNvSpPr>
          <p:nvPr/>
        </p:nvSpPr>
        <p:spPr bwMode="auto">
          <a:xfrm>
            <a:off x="4060259" y="2990736"/>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13" name="Freeform 319"/>
          <p:cNvSpPr>
            <a:spLocks/>
          </p:cNvSpPr>
          <p:nvPr/>
        </p:nvSpPr>
        <p:spPr bwMode="auto">
          <a:xfrm>
            <a:off x="2417867" y="3008605"/>
            <a:ext cx="162700" cy="340607"/>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14" name="Freeform 320"/>
          <p:cNvSpPr>
            <a:spLocks/>
          </p:cNvSpPr>
          <p:nvPr/>
        </p:nvSpPr>
        <p:spPr bwMode="auto">
          <a:xfrm>
            <a:off x="2503615" y="2856165"/>
            <a:ext cx="162700" cy="377526"/>
          </a:xfrm>
          <a:custGeom>
            <a:avLst/>
            <a:gdLst>
              <a:gd name="T0" fmla="*/ 2147483647 w 94"/>
              <a:gd name="T1" fmla="*/ 0 h 193"/>
              <a:gd name="T2" fmla="*/ 0 w 94"/>
              <a:gd name="T3" fmla="*/ 2147483647 h 193"/>
              <a:gd name="T4" fmla="*/ 2147483647 w 94"/>
              <a:gd name="T5" fmla="*/ 2147483647 h 193"/>
              <a:gd name="T6" fmla="*/ 2147483647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15" name="Line 321"/>
          <p:cNvSpPr>
            <a:spLocks noChangeShapeType="1"/>
          </p:cNvSpPr>
          <p:nvPr/>
        </p:nvSpPr>
        <p:spPr bwMode="auto">
          <a:xfrm flipH="1" flipV="1">
            <a:off x="3446837" y="2392887"/>
            <a:ext cx="117628" cy="666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16" name="Line 322"/>
          <p:cNvSpPr>
            <a:spLocks noChangeShapeType="1"/>
          </p:cNvSpPr>
          <p:nvPr/>
        </p:nvSpPr>
        <p:spPr bwMode="auto">
          <a:xfrm flipV="1">
            <a:off x="3324809" y="2401227"/>
            <a:ext cx="118727" cy="404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17" name="Line 323"/>
          <p:cNvSpPr>
            <a:spLocks noChangeShapeType="1"/>
          </p:cNvSpPr>
          <p:nvPr/>
        </p:nvSpPr>
        <p:spPr bwMode="auto">
          <a:xfrm flipH="1">
            <a:off x="2503615" y="2856160"/>
            <a:ext cx="162700"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18" name="Freeform 324"/>
          <p:cNvSpPr>
            <a:spLocks/>
          </p:cNvSpPr>
          <p:nvPr/>
        </p:nvSpPr>
        <p:spPr bwMode="auto">
          <a:xfrm>
            <a:off x="2007820" y="3675524"/>
            <a:ext cx="163799"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19" name="Freeform 325"/>
          <p:cNvSpPr>
            <a:spLocks/>
          </p:cNvSpPr>
          <p:nvPr/>
        </p:nvSpPr>
        <p:spPr bwMode="auto">
          <a:xfrm>
            <a:off x="4308706" y="3251551"/>
            <a:ext cx="160501" cy="423973"/>
          </a:xfrm>
          <a:custGeom>
            <a:avLst/>
            <a:gdLst>
              <a:gd name="T0" fmla="*/ 2147483647 w 93"/>
              <a:gd name="T1" fmla="*/ 2147483647 h 216"/>
              <a:gd name="T2" fmla="*/ 0 w 93"/>
              <a:gd name="T3" fmla="*/ 0 h 216"/>
              <a:gd name="T4" fmla="*/ 2147483647 w 93"/>
              <a:gd name="T5" fmla="*/ 2147483647 h 216"/>
              <a:gd name="T6" fmla="*/ 2147483647 w 93"/>
              <a:gd name="T7" fmla="*/ 2147483647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20" name="Freeform 326"/>
          <p:cNvSpPr>
            <a:spLocks/>
          </p:cNvSpPr>
          <p:nvPr/>
        </p:nvSpPr>
        <p:spPr bwMode="auto">
          <a:xfrm>
            <a:off x="4469207" y="3675524"/>
            <a:ext cx="164899"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21" name="Freeform 327"/>
          <p:cNvSpPr>
            <a:spLocks/>
          </p:cNvSpPr>
          <p:nvPr/>
        </p:nvSpPr>
        <p:spPr bwMode="auto">
          <a:xfrm>
            <a:off x="4385657" y="3421855"/>
            <a:ext cx="171495" cy="323934"/>
          </a:xfrm>
          <a:custGeom>
            <a:avLst/>
            <a:gdLst>
              <a:gd name="T0" fmla="*/ 2147483647 w 99"/>
              <a:gd name="T1" fmla="*/ 2147483647 h 165"/>
              <a:gd name="T2" fmla="*/ 2147483647 w 99"/>
              <a:gd name="T3" fmla="*/ 2147483647 h 165"/>
              <a:gd name="T4" fmla="*/ 0 w 99"/>
              <a:gd name="T5" fmla="*/ 0 h 165"/>
              <a:gd name="T6" fmla="*/ 2147483647 w 99"/>
              <a:gd name="T7" fmla="*/ 2147483647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22" name="Line 328"/>
          <p:cNvSpPr>
            <a:spLocks noChangeShapeType="1"/>
          </p:cNvSpPr>
          <p:nvPr/>
        </p:nvSpPr>
        <p:spPr bwMode="auto">
          <a:xfrm>
            <a:off x="4469209" y="3675526"/>
            <a:ext cx="3299"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23" name="Freeform 329"/>
          <p:cNvSpPr>
            <a:spLocks/>
          </p:cNvSpPr>
          <p:nvPr/>
        </p:nvSpPr>
        <p:spPr bwMode="auto">
          <a:xfrm>
            <a:off x="2666314" y="2504839"/>
            <a:ext cx="163800" cy="351326"/>
          </a:xfrm>
          <a:custGeom>
            <a:avLst/>
            <a:gdLst>
              <a:gd name="T0" fmla="*/ 0 w 94"/>
              <a:gd name="T1" fmla="*/ 2147483647 h 179"/>
              <a:gd name="T2" fmla="*/ 2147483647 w 94"/>
              <a:gd name="T3" fmla="*/ 2147483647 h 179"/>
              <a:gd name="T4" fmla="*/ 2147483647 w 94"/>
              <a:gd name="T5" fmla="*/ 0 h 179"/>
              <a:gd name="T6" fmla="*/ 0 w 94"/>
              <a:gd name="T7" fmla="*/ 2147483647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24" name="Freeform 330"/>
          <p:cNvSpPr>
            <a:spLocks/>
          </p:cNvSpPr>
          <p:nvPr/>
        </p:nvSpPr>
        <p:spPr bwMode="auto">
          <a:xfrm>
            <a:off x="2750964" y="2477448"/>
            <a:ext cx="164899" cy="340607"/>
          </a:xfrm>
          <a:custGeom>
            <a:avLst/>
            <a:gdLst>
              <a:gd name="T0" fmla="*/ 2147483647 w 94"/>
              <a:gd name="T1" fmla="*/ 0 h 174"/>
              <a:gd name="T2" fmla="*/ 0 w 94"/>
              <a:gd name="T3" fmla="*/ 2147483647 h 174"/>
              <a:gd name="T4" fmla="*/ 2147483647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25" name="Freeform 331"/>
          <p:cNvSpPr>
            <a:spLocks/>
          </p:cNvSpPr>
          <p:nvPr/>
        </p:nvSpPr>
        <p:spPr bwMode="auto">
          <a:xfrm>
            <a:off x="2915863" y="2116589"/>
            <a:ext cx="160501" cy="495429"/>
          </a:xfrm>
          <a:custGeom>
            <a:avLst/>
            <a:gdLst>
              <a:gd name="T0" fmla="*/ 0 w 93"/>
              <a:gd name="T1" fmla="*/ 2147483647 h 253"/>
              <a:gd name="T2" fmla="*/ 2147483647 w 93"/>
              <a:gd name="T3" fmla="*/ 2147483647 h 253"/>
              <a:gd name="T4" fmla="*/ 2147483647 w 93"/>
              <a:gd name="T5" fmla="*/ 0 h 253"/>
              <a:gd name="T6" fmla="*/ 0 w 93"/>
              <a:gd name="T7" fmla="*/ 2147483647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26" name="Line 332"/>
          <p:cNvSpPr>
            <a:spLocks noChangeShapeType="1"/>
          </p:cNvSpPr>
          <p:nvPr/>
        </p:nvSpPr>
        <p:spPr bwMode="auto">
          <a:xfrm>
            <a:off x="4308706" y="3259887"/>
            <a:ext cx="160501" cy="415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27" name="Freeform 333"/>
          <p:cNvSpPr>
            <a:spLocks/>
          </p:cNvSpPr>
          <p:nvPr/>
        </p:nvSpPr>
        <p:spPr bwMode="auto">
          <a:xfrm>
            <a:off x="4222960" y="3251551"/>
            <a:ext cx="162700" cy="170303"/>
          </a:xfrm>
          <a:custGeom>
            <a:avLst/>
            <a:gdLst>
              <a:gd name="T0" fmla="*/ 2147483647 w 93"/>
              <a:gd name="T1" fmla="*/ 0 h 87"/>
              <a:gd name="T2" fmla="*/ 2147483647 w 93"/>
              <a:gd name="T3" fmla="*/ 2147483647 h 87"/>
              <a:gd name="T4" fmla="*/ 0 w 93"/>
              <a:gd name="T5" fmla="*/ 0 h 87"/>
              <a:gd name="T6" fmla="*/ 2147483647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28" name="Line 334"/>
          <p:cNvSpPr>
            <a:spLocks noChangeShapeType="1"/>
          </p:cNvSpPr>
          <p:nvPr/>
        </p:nvSpPr>
        <p:spPr bwMode="auto">
          <a:xfrm flipH="1" flipV="1">
            <a:off x="2007820" y="3675529"/>
            <a:ext cx="163799"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29" name="Line 335"/>
          <p:cNvSpPr>
            <a:spLocks noChangeShapeType="1"/>
          </p:cNvSpPr>
          <p:nvPr/>
        </p:nvSpPr>
        <p:spPr bwMode="auto">
          <a:xfrm>
            <a:off x="4308705" y="3251551"/>
            <a:ext cx="1100" cy="83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30" name="Line 336"/>
          <p:cNvSpPr>
            <a:spLocks noChangeShapeType="1"/>
          </p:cNvSpPr>
          <p:nvPr/>
        </p:nvSpPr>
        <p:spPr bwMode="auto">
          <a:xfrm>
            <a:off x="4469209" y="3675529"/>
            <a:ext cx="3299" cy="71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31" name="Line 337"/>
          <p:cNvSpPr>
            <a:spLocks noChangeShapeType="1"/>
          </p:cNvSpPr>
          <p:nvPr/>
        </p:nvSpPr>
        <p:spPr bwMode="auto">
          <a:xfrm>
            <a:off x="4393356" y="3432573"/>
            <a:ext cx="75853"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32" name="Freeform 338"/>
          <p:cNvSpPr>
            <a:spLocks/>
          </p:cNvSpPr>
          <p:nvPr/>
        </p:nvSpPr>
        <p:spPr bwMode="auto">
          <a:xfrm>
            <a:off x="3487511" y="2459584"/>
            <a:ext cx="162700" cy="260815"/>
          </a:xfrm>
          <a:custGeom>
            <a:avLst/>
            <a:gdLst>
              <a:gd name="T0" fmla="*/ 2147483647 w 94"/>
              <a:gd name="T1" fmla="*/ 0 h 133"/>
              <a:gd name="T2" fmla="*/ 2147483647 w 94"/>
              <a:gd name="T3" fmla="*/ 2147483647 h 133"/>
              <a:gd name="T4" fmla="*/ 0 w 94"/>
              <a:gd name="T5" fmla="*/ 2147483647 h 133"/>
              <a:gd name="T6" fmla="*/ 2147483647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33" name="Freeform 339"/>
          <p:cNvSpPr>
            <a:spLocks/>
          </p:cNvSpPr>
          <p:nvPr/>
        </p:nvSpPr>
        <p:spPr bwMode="auto">
          <a:xfrm>
            <a:off x="3564462" y="2459584"/>
            <a:ext cx="170395" cy="260815"/>
          </a:xfrm>
          <a:custGeom>
            <a:avLst/>
            <a:gdLst>
              <a:gd name="T0" fmla="*/ 2147483647 w 98"/>
              <a:gd name="T1" fmla="*/ 2147483647 h 133"/>
              <a:gd name="T2" fmla="*/ 0 w 98"/>
              <a:gd name="T3" fmla="*/ 0 h 133"/>
              <a:gd name="T4" fmla="*/ 2147483647 w 98"/>
              <a:gd name="T5" fmla="*/ 2147483647 h 133"/>
              <a:gd name="T6" fmla="*/ 2147483647 w 98"/>
              <a:gd name="T7" fmla="*/ 2147483647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34" name="Line 340"/>
          <p:cNvSpPr>
            <a:spLocks noChangeShapeType="1"/>
          </p:cNvSpPr>
          <p:nvPr/>
        </p:nvSpPr>
        <p:spPr bwMode="auto">
          <a:xfrm flipH="1">
            <a:off x="2750964" y="2477443"/>
            <a:ext cx="16489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35" name="Line 341"/>
          <p:cNvSpPr>
            <a:spLocks noChangeShapeType="1"/>
          </p:cNvSpPr>
          <p:nvPr/>
        </p:nvSpPr>
        <p:spPr bwMode="auto">
          <a:xfrm flipV="1">
            <a:off x="2666315" y="2504839"/>
            <a:ext cx="84648" cy="35132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36" name="Line 342"/>
          <p:cNvSpPr>
            <a:spLocks noChangeShapeType="1"/>
          </p:cNvSpPr>
          <p:nvPr/>
        </p:nvSpPr>
        <p:spPr bwMode="auto">
          <a:xfrm flipH="1" flipV="1">
            <a:off x="2973027" y="2229729"/>
            <a:ext cx="163799"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37" name="Line 343"/>
          <p:cNvSpPr>
            <a:spLocks noChangeShapeType="1"/>
          </p:cNvSpPr>
          <p:nvPr/>
        </p:nvSpPr>
        <p:spPr bwMode="auto">
          <a:xfrm flipV="1">
            <a:off x="2915864" y="2116590"/>
            <a:ext cx="75853" cy="36085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38" name="Line 344"/>
          <p:cNvSpPr>
            <a:spLocks noChangeShapeType="1"/>
          </p:cNvSpPr>
          <p:nvPr/>
        </p:nvSpPr>
        <p:spPr bwMode="auto">
          <a:xfrm>
            <a:off x="4222958" y="3251556"/>
            <a:ext cx="8574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39" name="Line 345"/>
          <p:cNvSpPr>
            <a:spLocks noChangeShapeType="1"/>
          </p:cNvSpPr>
          <p:nvPr/>
        </p:nvSpPr>
        <p:spPr bwMode="auto">
          <a:xfrm flipH="1" flipV="1">
            <a:off x="3564462" y="2459584"/>
            <a:ext cx="170395"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40" name="Freeform 346"/>
          <p:cNvSpPr>
            <a:spLocks/>
          </p:cNvSpPr>
          <p:nvPr/>
        </p:nvSpPr>
        <p:spPr bwMode="auto">
          <a:xfrm>
            <a:off x="3650210" y="2647747"/>
            <a:ext cx="163799"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41" name="Freeform 347"/>
          <p:cNvSpPr>
            <a:spLocks/>
          </p:cNvSpPr>
          <p:nvPr/>
        </p:nvSpPr>
        <p:spPr bwMode="auto">
          <a:xfrm>
            <a:off x="3734858" y="2647747"/>
            <a:ext cx="162700" cy="233423"/>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42" name="Line 348"/>
          <p:cNvSpPr>
            <a:spLocks noChangeShapeType="1"/>
          </p:cNvSpPr>
          <p:nvPr/>
        </p:nvSpPr>
        <p:spPr bwMode="auto">
          <a:xfrm flipH="1" flipV="1">
            <a:off x="3129130" y="2344058"/>
            <a:ext cx="206673"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43" name="Line 349"/>
          <p:cNvSpPr>
            <a:spLocks noChangeShapeType="1"/>
          </p:cNvSpPr>
          <p:nvPr/>
        </p:nvSpPr>
        <p:spPr bwMode="auto">
          <a:xfrm flipV="1">
            <a:off x="3076362" y="2344063"/>
            <a:ext cx="57165" cy="2679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44" name="Line 350"/>
          <p:cNvSpPr>
            <a:spLocks noChangeShapeType="1"/>
          </p:cNvSpPr>
          <p:nvPr/>
        </p:nvSpPr>
        <p:spPr bwMode="auto">
          <a:xfrm flipH="1" flipV="1">
            <a:off x="3734858" y="2647747"/>
            <a:ext cx="162700" cy="1810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45" name="Line 351"/>
          <p:cNvSpPr>
            <a:spLocks noChangeShapeType="1"/>
          </p:cNvSpPr>
          <p:nvPr/>
        </p:nvSpPr>
        <p:spPr bwMode="auto">
          <a:xfrm flipV="1">
            <a:off x="3650211" y="2647747"/>
            <a:ext cx="84648"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46" name="Freeform 352"/>
          <p:cNvSpPr>
            <a:spLocks/>
          </p:cNvSpPr>
          <p:nvPr/>
        </p:nvSpPr>
        <p:spPr bwMode="auto">
          <a:xfrm>
            <a:off x="2342015" y="3349209"/>
            <a:ext cx="161600" cy="396581"/>
          </a:xfrm>
          <a:custGeom>
            <a:avLst/>
            <a:gdLst>
              <a:gd name="T0" fmla="*/ 2147483647 w 93"/>
              <a:gd name="T1" fmla="*/ 0 h 202"/>
              <a:gd name="T2" fmla="*/ 2147483647 w 93"/>
              <a:gd name="T3" fmla="*/ 2147483647 h 202"/>
              <a:gd name="T4" fmla="*/ 0 w 93"/>
              <a:gd name="T5" fmla="*/ 2147483647 h 202"/>
              <a:gd name="T6" fmla="*/ 2147483647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47" name="Freeform 353"/>
          <p:cNvSpPr>
            <a:spLocks/>
          </p:cNvSpPr>
          <p:nvPr/>
        </p:nvSpPr>
        <p:spPr bwMode="auto">
          <a:xfrm>
            <a:off x="2417867" y="3233688"/>
            <a:ext cx="162700" cy="512102"/>
          </a:xfrm>
          <a:custGeom>
            <a:avLst/>
            <a:gdLst>
              <a:gd name="T0" fmla="*/ 2147483647 w 94"/>
              <a:gd name="T1" fmla="*/ 0 h 261"/>
              <a:gd name="T2" fmla="*/ 0 w 94"/>
              <a:gd name="T3" fmla="*/ 2147483647 h 261"/>
              <a:gd name="T4" fmla="*/ 2147483647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48" name="Freeform 354"/>
          <p:cNvSpPr>
            <a:spLocks/>
          </p:cNvSpPr>
          <p:nvPr/>
        </p:nvSpPr>
        <p:spPr bwMode="auto">
          <a:xfrm>
            <a:off x="4557152" y="3700533"/>
            <a:ext cx="161601"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49" name="Freeform 355"/>
          <p:cNvSpPr>
            <a:spLocks/>
          </p:cNvSpPr>
          <p:nvPr/>
        </p:nvSpPr>
        <p:spPr bwMode="auto">
          <a:xfrm>
            <a:off x="2092468" y="3700533"/>
            <a:ext cx="1648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50" name="Freeform 356"/>
          <p:cNvSpPr>
            <a:spLocks/>
          </p:cNvSpPr>
          <p:nvPr/>
        </p:nvSpPr>
        <p:spPr bwMode="auto">
          <a:xfrm>
            <a:off x="2171620" y="3700533"/>
            <a:ext cx="170396" cy="7264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51" name="Line 357"/>
          <p:cNvSpPr>
            <a:spLocks noChangeShapeType="1"/>
          </p:cNvSpPr>
          <p:nvPr/>
        </p:nvSpPr>
        <p:spPr bwMode="auto">
          <a:xfrm flipH="1">
            <a:off x="4557155" y="3700535"/>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52" name="Line 358"/>
          <p:cNvSpPr>
            <a:spLocks noChangeShapeType="1"/>
          </p:cNvSpPr>
          <p:nvPr/>
        </p:nvSpPr>
        <p:spPr bwMode="auto">
          <a:xfrm flipH="1" flipV="1">
            <a:off x="2171620" y="3700536"/>
            <a:ext cx="170396"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53" name="Line 359"/>
          <p:cNvSpPr>
            <a:spLocks noChangeShapeType="1"/>
          </p:cNvSpPr>
          <p:nvPr/>
        </p:nvSpPr>
        <p:spPr bwMode="auto">
          <a:xfrm flipV="1">
            <a:off x="2092466" y="3700535"/>
            <a:ext cx="79152"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54" name="Freeform 360"/>
          <p:cNvSpPr>
            <a:spLocks/>
          </p:cNvSpPr>
          <p:nvPr/>
        </p:nvSpPr>
        <p:spPr bwMode="auto">
          <a:xfrm>
            <a:off x="3239063" y="2484589"/>
            <a:ext cx="162700" cy="298924"/>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55" name="Freeform 361"/>
          <p:cNvSpPr>
            <a:spLocks/>
          </p:cNvSpPr>
          <p:nvPr/>
        </p:nvSpPr>
        <p:spPr bwMode="auto">
          <a:xfrm>
            <a:off x="3324810" y="2484589"/>
            <a:ext cx="162700" cy="298924"/>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56" name="Freeform 362"/>
          <p:cNvSpPr>
            <a:spLocks/>
          </p:cNvSpPr>
          <p:nvPr/>
        </p:nvSpPr>
        <p:spPr bwMode="auto">
          <a:xfrm>
            <a:off x="2830114" y="2477443"/>
            <a:ext cx="161600" cy="413254"/>
          </a:xfrm>
          <a:custGeom>
            <a:avLst/>
            <a:gdLst>
              <a:gd name="T0" fmla="*/ 0 w 93"/>
              <a:gd name="T1" fmla="*/ 2147483647 h 211"/>
              <a:gd name="T2" fmla="*/ 2147483647 w 93"/>
              <a:gd name="T3" fmla="*/ 2147483647 h 211"/>
              <a:gd name="T4" fmla="*/ 2147483647 w 93"/>
              <a:gd name="T5" fmla="*/ 0 h 211"/>
              <a:gd name="T6" fmla="*/ 0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57" name="Freeform 363"/>
          <p:cNvSpPr>
            <a:spLocks/>
          </p:cNvSpPr>
          <p:nvPr/>
        </p:nvSpPr>
        <p:spPr bwMode="auto">
          <a:xfrm>
            <a:off x="2915863" y="2477443"/>
            <a:ext cx="160501" cy="413254"/>
          </a:xfrm>
          <a:custGeom>
            <a:avLst/>
            <a:gdLst>
              <a:gd name="T0" fmla="*/ 2147483647 w 93"/>
              <a:gd name="T1" fmla="*/ 2147483647 h 211"/>
              <a:gd name="T2" fmla="*/ 0 w 93"/>
              <a:gd name="T3" fmla="*/ 0 h 211"/>
              <a:gd name="T4" fmla="*/ 2147483647 w 93"/>
              <a:gd name="T5" fmla="*/ 2147483647 h 211"/>
              <a:gd name="T6" fmla="*/ 2147483647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58" name="Freeform 364"/>
          <p:cNvSpPr>
            <a:spLocks/>
          </p:cNvSpPr>
          <p:nvPr/>
        </p:nvSpPr>
        <p:spPr bwMode="auto">
          <a:xfrm>
            <a:off x="2580569" y="2856165"/>
            <a:ext cx="170396" cy="377526"/>
          </a:xfrm>
          <a:custGeom>
            <a:avLst/>
            <a:gdLst>
              <a:gd name="T0" fmla="*/ 2147483647 w 98"/>
              <a:gd name="T1" fmla="*/ 0 h 193"/>
              <a:gd name="T2" fmla="*/ 2147483647 w 98"/>
              <a:gd name="T3" fmla="*/ 2147483647 h 193"/>
              <a:gd name="T4" fmla="*/ 0 w 98"/>
              <a:gd name="T5" fmla="*/ 2147483647 h 193"/>
              <a:gd name="T6" fmla="*/ 2147483647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59" name="Freeform 365"/>
          <p:cNvSpPr>
            <a:spLocks/>
          </p:cNvSpPr>
          <p:nvPr/>
        </p:nvSpPr>
        <p:spPr bwMode="auto">
          <a:xfrm>
            <a:off x="2666314" y="2818056"/>
            <a:ext cx="163800" cy="326316"/>
          </a:xfrm>
          <a:custGeom>
            <a:avLst/>
            <a:gdLst>
              <a:gd name="T0" fmla="*/ 2147483647 w 94"/>
              <a:gd name="T1" fmla="*/ 0 h 166"/>
              <a:gd name="T2" fmla="*/ 0 w 94"/>
              <a:gd name="T3" fmla="*/ 2147483647 h 166"/>
              <a:gd name="T4" fmla="*/ 2147483647 w 94"/>
              <a:gd name="T5" fmla="*/ 2147483647 h 166"/>
              <a:gd name="T6" fmla="*/ 2147483647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60" name="Freeform 366"/>
          <p:cNvSpPr>
            <a:spLocks/>
          </p:cNvSpPr>
          <p:nvPr/>
        </p:nvSpPr>
        <p:spPr bwMode="auto">
          <a:xfrm>
            <a:off x="3814009" y="2828774"/>
            <a:ext cx="161601" cy="19769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61" name="Freeform 367"/>
          <p:cNvSpPr>
            <a:spLocks/>
          </p:cNvSpPr>
          <p:nvPr/>
        </p:nvSpPr>
        <p:spPr bwMode="auto">
          <a:xfrm>
            <a:off x="3897558" y="2828774"/>
            <a:ext cx="162700" cy="197695"/>
          </a:xfrm>
          <a:custGeom>
            <a:avLst/>
            <a:gdLst>
              <a:gd name="T0" fmla="*/ 2147483647 w 93"/>
              <a:gd name="T1" fmla="*/ 2147483647 h 101"/>
              <a:gd name="T2" fmla="*/ 0 w 93"/>
              <a:gd name="T3" fmla="*/ 0 h 101"/>
              <a:gd name="T4" fmla="*/ 2147483647 w 93"/>
              <a:gd name="T5" fmla="*/ 2147483647 h 101"/>
              <a:gd name="T6" fmla="*/ 2147483647 w 93"/>
              <a:gd name="T7" fmla="*/ 2147483647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62" name="Line 368"/>
          <p:cNvSpPr>
            <a:spLocks noChangeShapeType="1"/>
          </p:cNvSpPr>
          <p:nvPr/>
        </p:nvSpPr>
        <p:spPr bwMode="auto">
          <a:xfrm flipH="1" flipV="1">
            <a:off x="3332504" y="2445288"/>
            <a:ext cx="155005" cy="1476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63" name="Line 369"/>
          <p:cNvSpPr>
            <a:spLocks noChangeShapeType="1"/>
          </p:cNvSpPr>
          <p:nvPr/>
        </p:nvSpPr>
        <p:spPr bwMode="auto">
          <a:xfrm flipV="1">
            <a:off x="3239062" y="2453624"/>
            <a:ext cx="100039" cy="2572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64" name="Line 370"/>
          <p:cNvSpPr>
            <a:spLocks noChangeShapeType="1"/>
          </p:cNvSpPr>
          <p:nvPr/>
        </p:nvSpPr>
        <p:spPr bwMode="auto">
          <a:xfrm flipH="1" flipV="1">
            <a:off x="2915863" y="2477448"/>
            <a:ext cx="160501" cy="134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65" name="Line 371"/>
          <p:cNvSpPr>
            <a:spLocks noChangeShapeType="1"/>
          </p:cNvSpPr>
          <p:nvPr/>
        </p:nvSpPr>
        <p:spPr bwMode="auto">
          <a:xfrm flipV="1">
            <a:off x="2830116" y="2477448"/>
            <a:ext cx="85747" cy="3406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66" name="Line 372"/>
          <p:cNvSpPr>
            <a:spLocks noChangeShapeType="1"/>
          </p:cNvSpPr>
          <p:nvPr/>
        </p:nvSpPr>
        <p:spPr bwMode="auto">
          <a:xfrm flipV="1">
            <a:off x="2580568" y="2856165"/>
            <a:ext cx="85747" cy="37752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67" name="Line 373"/>
          <p:cNvSpPr>
            <a:spLocks noChangeShapeType="1"/>
          </p:cNvSpPr>
          <p:nvPr/>
        </p:nvSpPr>
        <p:spPr bwMode="auto">
          <a:xfrm flipH="1">
            <a:off x="2666314" y="2818051"/>
            <a:ext cx="163800" cy="381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68" name="Line 374"/>
          <p:cNvSpPr>
            <a:spLocks noChangeShapeType="1"/>
          </p:cNvSpPr>
          <p:nvPr/>
        </p:nvSpPr>
        <p:spPr bwMode="auto">
          <a:xfrm flipH="1" flipV="1">
            <a:off x="3897558" y="2828769"/>
            <a:ext cx="162700" cy="1619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69" name="Line 375"/>
          <p:cNvSpPr>
            <a:spLocks noChangeShapeType="1"/>
          </p:cNvSpPr>
          <p:nvPr/>
        </p:nvSpPr>
        <p:spPr bwMode="auto">
          <a:xfrm flipV="1">
            <a:off x="3814009" y="2828769"/>
            <a:ext cx="83549"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70" name="Freeform 376"/>
          <p:cNvSpPr>
            <a:spLocks/>
          </p:cNvSpPr>
          <p:nvPr/>
        </p:nvSpPr>
        <p:spPr bwMode="auto">
          <a:xfrm>
            <a:off x="2991717" y="2612019"/>
            <a:ext cx="170396" cy="323934"/>
          </a:xfrm>
          <a:custGeom>
            <a:avLst/>
            <a:gdLst>
              <a:gd name="T0" fmla="*/ 2147483647 w 98"/>
              <a:gd name="T1" fmla="*/ 0 h 165"/>
              <a:gd name="T2" fmla="*/ 2147483647 w 98"/>
              <a:gd name="T3" fmla="*/ 2147483647 h 165"/>
              <a:gd name="T4" fmla="*/ 0 w 98"/>
              <a:gd name="T5" fmla="*/ 2147483647 h 165"/>
              <a:gd name="T6" fmla="*/ 2147483647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71" name="Freeform 377"/>
          <p:cNvSpPr>
            <a:spLocks/>
          </p:cNvSpPr>
          <p:nvPr/>
        </p:nvSpPr>
        <p:spPr bwMode="auto">
          <a:xfrm>
            <a:off x="3076363" y="2612019"/>
            <a:ext cx="162700" cy="323934"/>
          </a:xfrm>
          <a:custGeom>
            <a:avLst/>
            <a:gdLst>
              <a:gd name="T0" fmla="*/ 2147483647 w 94"/>
              <a:gd name="T1" fmla="*/ 2147483647 h 165"/>
              <a:gd name="T2" fmla="*/ 0 w 94"/>
              <a:gd name="T3" fmla="*/ 0 h 165"/>
              <a:gd name="T4" fmla="*/ 2147483647 w 94"/>
              <a:gd name="T5" fmla="*/ 2147483647 h 165"/>
              <a:gd name="T6" fmla="*/ 2147483647 w 94"/>
              <a:gd name="T7" fmla="*/ 2147483647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72" name="Freeform 378"/>
          <p:cNvSpPr>
            <a:spLocks/>
          </p:cNvSpPr>
          <p:nvPr/>
        </p:nvSpPr>
        <p:spPr bwMode="auto">
          <a:xfrm>
            <a:off x="3975610" y="2990736"/>
            <a:ext cx="170395" cy="215560"/>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73" name="Freeform 379"/>
          <p:cNvSpPr>
            <a:spLocks/>
          </p:cNvSpPr>
          <p:nvPr/>
        </p:nvSpPr>
        <p:spPr bwMode="auto">
          <a:xfrm>
            <a:off x="4060258" y="2990741"/>
            <a:ext cx="162700" cy="260815"/>
          </a:xfrm>
          <a:custGeom>
            <a:avLst/>
            <a:gdLst>
              <a:gd name="T0" fmla="*/ 2147483647 w 94"/>
              <a:gd name="T1" fmla="*/ 2147483647 h 133"/>
              <a:gd name="T2" fmla="*/ 0 w 94"/>
              <a:gd name="T3" fmla="*/ 0 h 133"/>
              <a:gd name="T4" fmla="*/ 2147483647 w 94"/>
              <a:gd name="T5" fmla="*/ 2147483647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74" name="Freeform 380"/>
          <p:cNvSpPr>
            <a:spLocks/>
          </p:cNvSpPr>
          <p:nvPr/>
        </p:nvSpPr>
        <p:spPr bwMode="auto">
          <a:xfrm>
            <a:off x="3401763" y="2592964"/>
            <a:ext cx="162700" cy="225087"/>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75" name="Freeform 381"/>
          <p:cNvSpPr>
            <a:spLocks/>
          </p:cNvSpPr>
          <p:nvPr/>
        </p:nvSpPr>
        <p:spPr bwMode="auto">
          <a:xfrm>
            <a:off x="3487511" y="2592964"/>
            <a:ext cx="162700" cy="22508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76" name="Freeform 382"/>
          <p:cNvSpPr>
            <a:spLocks/>
          </p:cNvSpPr>
          <p:nvPr/>
        </p:nvSpPr>
        <p:spPr bwMode="auto">
          <a:xfrm>
            <a:off x="2257367" y="3727926"/>
            <a:ext cx="160501"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77" name="Freeform 383"/>
          <p:cNvSpPr>
            <a:spLocks/>
          </p:cNvSpPr>
          <p:nvPr/>
        </p:nvSpPr>
        <p:spPr bwMode="auto">
          <a:xfrm>
            <a:off x="2342015" y="3727926"/>
            <a:ext cx="161600"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78" name="Line 384"/>
          <p:cNvSpPr>
            <a:spLocks noChangeShapeType="1"/>
          </p:cNvSpPr>
          <p:nvPr/>
        </p:nvSpPr>
        <p:spPr bwMode="auto">
          <a:xfrm flipH="1" flipV="1">
            <a:off x="3076363" y="2612023"/>
            <a:ext cx="162700"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79" name="Line 385"/>
          <p:cNvSpPr>
            <a:spLocks noChangeShapeType="1"/>
          </p:cNvSpPr>
          <p:nvPr/>
        </p:nvSpPr>
        <p:spPr bwMode="auto">
          <a:xfrm flipV="1">
            <a:off x="2991715" y="2612023"/>
            <a:ext cx="84648" cy="27867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80" name="Line 386"/>
          <p:cNvSpPr>
            <a:spLocks noChangeShapeType="1"/>
          </p:cNvSpPr>
          <p:nvPr/>
        </p:nvSpPr>
        <p:spPr bwMode="auto">
          <a:xfrm flipH="1" flipV="1">
            <a:off x="4060258" y="2990741"/>
            <a:ext cx="162700" cy="2608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81" name="Line 387"/>
          <p:cNvSpPr>
            <a:spLocks noChangeShapeType="1"/>
          </p:cNvSpPr>
          <p:nvPr/>
        </p:nvSpPr>
        <p:spPr bwMode="auto">
          <a:xfrm flipV="1">
            <a:off x="3975610" y="2990741"/>
            <a:ext cx="84648"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82" name="Line 388"/>
          <p:cNvSpPr>
            <a:spLocks noChangeShapeType="1"/>
          </p:cNvSpPr>
          <p:nvPr/>
        </p:nvSpPr>
        <p:spPr bwMode="auto">
          <a:xfrm flipH="1" flipV="1">
            <a:off x="3487511" y="2592969"/>
            <a:ext cx="162700"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83" name="Line 389"/>
          <p:cNvSpPr>
            <a:spLocks noChangeShapeType="1"/>
          </p:cNvSpPr>
          <p:nvPr/>
        </p:nvSpPr>
        <p:spPr bwMode="auto">
          <a:xfrm flipH="1" flipV="1">
            <a:off x="2342015" y="3727925"/>
            <a:ext cx="161600"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84" name="Freeform 390"/>
          <p:cNvSpPr>
            <a:spLocks/>
          </p:cNvSpPr>
          <p:nvPr/>
        </p:nvSpPr>
        <p:spPr bwMode="auto">
          <a:xfrm>
            <a:off x="4146006" y="3206295"/>
            <a:ext cx="162700" cy="251287"/>
          </a:xfrm>
          <a:custGeom>
            <a:avLst/>
            <a:gdLst>
              <a:gd name="T0" fmla="*/ 2147483647 w 94"/>
              <a:gd name="T1" fmla="*/ 2147483647 h 128"/>
              <a:gd name="T2" fmla="*/ 2147483647 w 94"/>
              <a:gd name="T3" fmla="*/ 2147483647 h 128"/>
              <a:gd name="T4" fmla="*/ 0 w 94"/>
              <a:gd name="T5" fmla="*/ 0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85" name="Freeform 391"/>
          <p:cNvSpPr>
            <a:spLocks/>
          </p:cNvSpPr>
          <p:nvPr/>
        </p:nvSpPr>
        <p:spPr bwMode="auto">
          <a:xfrm>
            <a:off x="4222960" y="3251556"/>
            <a:ext cx="162700" cy="206031"/>
          </a:xfrm>
          <a:custGeom>
            <a:avLst/>
            <a:gdLst>
              <a:gd name="T0" fmla="*/ 2147483647 w 93"/>
              <a:gd name="T1" fmla="*/ 2147483647 h 105"/>
              <a:gd name="T2" fmla="*/ 0 w 93"/>
              <a:gd name="T3" fmla="*/ 0 h 105"/>
              <a:gd name="T4" fmla="*/ 2147483647 w 93"/>
              <a:gd name="T5" fmla="*/ 2147483647 h 105"/>
              <a:gd name="T6" fmla="*/ 2147483647 w 93"/>
              <a:gd name="T7" fmla="*/ 2147483647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86" name="Freeform 392"/>
          <p:cNvSpPr>
            <a:spLocks/>
          </p:cNvSpPr>
          <p:nvPr/>
        </p:nvSpPr>
        <p:spPr bwMode="auto">
          <a:xfrm>
            <a:off x="2503615" y="3233688"/>
            <a:ext cx="162700" cy="512102"/>
          </a:xfrm>
          <a:custGeom>
            <a:avLst/>
            <a:gdLst>
              <a:gd name="T0" fmla="*/ 2147483647 w 94"/>
              <a:gd name="T1" fmla="*/ 0 h 261"/>
              <a:gd name="T2" fmla="*/ 2147483647 w 94"/>
              <a:gd name="T3" fmla="*/ 2147483647 h 261"/>
              <a:gd name="T4" fmla="*/ 0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87" name="Freeform 393"/>
          <p:cNvSpPr>
            <a:spLocks/>
          </p:cNvSpPr>
          <p:nvPr/>
        </p:nvSpPr>
        <p:spPr bwMode="auto">
          <a:xfrm>
            <a:off x="2580569" y="3144372"/>
            <a:ext cx="170396" cy="277488"/>
          </a:xfrm>
          <a:custGeom>
            <a:avLst/>
            <a:gdLst>
              <a:gd name="T0" fmla="*/ 2147483647 w 98"/>
              <a:gd name="T1" fmla="*/ 0 h 142"/>
              <a:gd name="T2" fmla="*/ 0 w 98"/>
              <a:gd name="T3" fmla="*/ 2147483647 h 142"/>
              <a:gd name="T4" fmla="*/ 2147483647 w 98"/>
              <a:gd name="T5" fmla="*/ 2147483647 h 142"/>
              <a:gd name="T6" fmla="*/ 2147483647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88" name="Freeform 394"/>
          <p:cNvSpPr>
            <a:spLocks/>
          </p:cNvSpPr>
          <p:nvPr/>
        </p:nvSpPr>
        <p:spPr bwMode="auto">
          <a:xfrm>
            <a:off x="2750964" y="2818051"/>
            <a:ext cx="164899" cy="360853"/>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89" name="Freeform 395"/>
          <p:cNvSpPr>
            <a:spLocks/>
          </p:cNvSpPr>
          <p:nvPr/>
        </p:nvSpPr>
        <p:spPr bwMode="auto">
          <a:xfrm>
            <a:off x="2830114" y="2818051"/>
            <a:ext cx="161600" cy="360853"/>
          </a:xfrm>
          <a:custGeom>
            <a:avLst/>
            <a:gdLst>
              <a:gd name="T0" fmla="*/ 2147483647 w 93"/>
              <a:gd name="T1" fmla="*/ 2147483647 h 184"/>
              <a:gd name="T2" fmla="*/ 0 w 93"/>
              <a:gd name="T3" fmla="*/ 0 h 184"/>
              <a:gd name="T4" fmla="*/ 2147483647 w 93"/>
              <a:gd name="T5" fmla="*/ 2147483647 h 184"/>
              <a:gd name="T6" fmla="*/ 2147483647 w 93"/>
              <a:gd name="T7" fmla="*/ 2147483647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90" name="Line 396"/>
          <p:cNvSpPr>
            <a:spLocks noChangeShapeType="1"/>
          </p:cNvSpPr>
          <p:nvPr/>
        </p:nvSpPr>
        <p:spPr bwMode="auto">
          <a:xfrm flipH="1" flipV="1">
            <a:off x="4222960" y="3251551"/>
            <a:ext cx="162700" cy="1703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91" name="Line 397"/>
          <p:cNvSpPr>
            <a:spLocks noChangeShapeType="1"/>
          </p:cNvSpPr>
          <p:nvPr/>
        </p:nvSpPr>
        <p:spPr bwMode="auto">
          <a:xfrm>
            <a:off x="4146008" y="3206300"/>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92" name="Line 398"/>
          <p:cNvSpPr>
            <a:spLocks noChangeShapeType="1"/>
          </p:cNvSpPr>
          <p:nvPr/>
        </p:nvSpPr>
        <p:spPr bwMode="auto">
          <a:xfrm flipV="1">
            <a:off x="2503616" y="3233688"/>
            <a:ext cx="76953" cy="512102"/>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93" name="Line 399"/>
          <p:cNvSpPr>
            <a:spLocks noChangeShapeType="1"/>
          </p:cNvSpPr>
          <p:nvPr/>
        </p:nvSpPr>
        <p:spPr bwMode="auto">
          <a:xfrm flipH="1" flipV="1">
            <a:off x="2830114" y="2818055"/>
            <a:ext cx="161600"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94" name="Line 400"/>
          <p:cNvSpPr>
            <a:spLocks noChangeShapeType="1"/>
          </p:cNvSpPr>
          <p:nvPr/>
        </p:nvSpPr>
        <p:spPr bwMode="auto">
          <a:xfrm flipV="1">
            <a:off x="2750961" y="2818056"/>
            <a:ext cx="79152" cy="32631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95" name="Freeform 401"/>
          <p:cNvSpPr>
            <a:spLocks/>
          </p:cNvSpPr>
          <p:nvPr/>
        </p:nvSpPr>
        <p:spPr bwMode="auto">
          <a:xfrm>
            <a:off x="3564462" y="2720399"/>
            <a:ext cx="170395" cy="225086"/>
          </a:xfrm>
          <a:custGeom>
            <a:avLst/>
            <a:gdLst>
              <a:gd name="T0" fmla="*/ 2147483647 w 98"/>
              <a:gd name="T1" fmla="*/ 0 h 115"/>
              <a:gd name="T2" fmla="*/ 2147483647 w 98"/>
              <a:gd name="T3" fmla="*/ 2147483647 h 115"/>
              <a:gd name="T4" fmla="*/ 0 w 98"/>
              <a:gd name="T5" fmla="*/ 2147483647 h 115"/>
              <a:gd name="T6" fmla="*/ 2147483647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96" name="Freeform 402"/>
          <p:cNvSpPr>
            <a:spLocks/>
          </p:cNvSpPr>
          <p:nvPr/>
        </p:nvSpPr>
        <p:spPr bwMode="auto">
          <a:xfrm>
            <a:off x="3650210" y="2720399"/>
            <a:ext cx="163799" cy="225086"/>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97" name="Freeform 403"/>
          <p:cNvSpPr>
            <a:spLocks/>
          </p:cNvSpPr>
          <p:nvPr/>
        </p:nvSpPr>
        <p:spPr bwMode="auto">
          <a:xfrm>
            <a:off x="3162110" y="2710872"/>
            <a:ext cx="162700" cy="225086"/>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98" name="Line 404"/>
          <p:cNvSpPr>
            <a:spLocks noChangeShapeType="1"/>
          </p:cNvSpPr>
          <p:nvPr/>
        </p:nvSpPr>
        <p:spPr bwMode="auto">
          <a:xfrm flipH="1" flipV="1">
            <a:off x="3650210" y="2720394"/>
            <a:ext cx="163799" cy="1607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99" name="Line 405"/>
          <p:cNvSpPr>
            <a:spLocks noChangeShapeType="1"/>
          </p:cNvSpPr>
          <p:nvPr/>
        </p:nvSpPr>
        <p:spPr bwMode="auto">
          <a:xfrm flipV="1">
            <a:off x="3564464" y="2720399"/>
            <a:ext cx="85747" cy="976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00" name="Line 406"/>
          <p:cNvSpPr>
            <a:spLocks noChangeShapeType="1"/>
          </p:cNvSpPr>
          <p:nvPr/>
        </p:nvSpPr>
        <p:spPr bwMode="auto">
          <a:xfrm flipH="1" flipV="1">
            <a:off x="3239063" y="2710871"/>
            <a:ext cx="162700"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01" name="Line 407"/>
          <p:cNvSpPr>
            <a:spLocks noChangeShapeType="1"/>
          </p:cNvSpPr>
          <p:nvPr/>
        </p:nvSpPr>
        <p:spPr bwMode="auto">
          <a:xfrm flipV="1">
            <a:off x="3162112" y="2710872"/>
            <a:ext cx="76953"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02" name="Freeform 408"/>
          <p:cNvSpPr>
            <a:spLocks/>
          </p:cNvSpPr>
          <p:nvPr/>
        </p:nvSpPr>
        <p:spPr bwMode="auto">
          <a:xfrm>
            <a:off x="4308706" y="3421857"/>
            <a:ext cx="160501" cy="378717"/>
          </a:xfrm>
          <a:custGeom>
            <a:avLst/>
            <a:gdLst>
              <a:gd name="T0" fmla="*/ 2147483647 w 93"/>
              <a:gd name="T1" fmla="*/ 0 h 193"/>
              <a:gd name="T2" fmla="*/ 2147483647 w 93"/>
              <a:gd name="T3" fmla="*/ 2147483647 h 193"/>
              <a:gd name="T4" fmla="*/ 0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03" name="Freeform 409"/>
          <p:cNvSpPr>
            <a:spLocks/>
          </p:cNvSpPr>
          <p:nvPr/>
        </p:nvSpPr>
        <p:spPr bwMode="auto">
          <a:xfrm>
            <a:off x="4385657" y="3421857"/>
            <a:ext cx="171495" cy="378717"/>
          </a:xfrm>
          <a:custGeom>
            <a:avLst/>
            <a:gdLst>
              <a:gd name="T0" fmla="*/ 2147483647 w 99"/>
              <a:gd name="T1" fmla="*/ 2147483647 h 193"/>
              <a:gd name="T2" fmla="*/ 0 w 99"/>
              <a:gd name="T3" fmla="*/ 0 h 193"/>
              <a:gd name="T4" fmla="*/ 2147483647 w 99"/>
              <a:gd name="T5" fmla="*/ 2147483647 h 193"/>
              <a:gd name="T6" fmla="*/ 2147483647 w 99"/>
              <a:gd name="T7" fmla="*/ 2147483647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04" name="Line 410"/>
          <p:cNvSpPr>
            <a:spLocks noChangeShapeType="1"/>
          </p:cNvSpPr>
          <p:nvPr/>
        </p:nvSpPr>
        <p:spPr bwMode="auto">
          <a:xfrm>
            <a:off x="4385658" y="3421854"/>
            <a:ext cx="7696" cy="107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05" name="Line 411"/>
          <p:cNvSpPr>
            <a:spLocks noChangeShapeType="1"/>
          </p:cNvSpPr>
          <p:nvPr/>
        </p:nvSpPr>
        <p:spPr bwMode="auto">
          <a:xfrm flipH="1" flipV="1">
            <a:off x="4385657" y="3421855"/>
            <a:ext cx="171495" cy="3239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06" name="Line 412"/>
          <p:cNvSpPr>
            <a:spLocks noChangeShapeType="1"/>
          </p:cNvSpPr>
          <p:nvPr/>
        </p:nvSpPr>
        <p:spPr bwMode="auto">
          <a:xfrm flipV="1">
            <a:off x="4308708" y="3421857"/>
            <a:ext cx="76953"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07" name="Freeform 413"/>
          <p:cNvSpPr>
            <a:spLocks/>
          </p:cNvSpPr>
          <p:nvPr/>
        </p:nvSpPr>
        <p:spPr bwMode="auto">
          <a:xfrm>
            <a:off x="2417867" y="3745789"/>
            <a:ext cx="162700"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08" name="Freeform 414"/>
          <p:cNvSpPr>
            <a:spLocks/>
          </p:cNvSpPr>
          <p:nvPr/>
        </p:nvSpPr>
        <p:spPr bwMode="auto">
          <a:xfrm>
            <a:off x="2503615" y="3421854"/>
            <a:ext cx="162700" cy="396582"/>
          </a:xfrm>
          <a:custGeom>
            <a:avLst/>
            <a:gdLst>
              <a:gd name="T0" fmla="*/ 2147483647 w 94"/>
              <a:gd name="T1" fmla="*/ 0 h 202"/>
              <a:gd name="T2" fmla="*/ 0 w 94"/>
              <a:gd name="T3" fmla="*/ 2147483647 h 202"/>
              <a:gd name="T4" fmla="*/ 2147483647 w 94"/>
              <a:gd name="T5" fmla="*/ 2147483647 h 202"/>
              <a:gd name="T6" fmla="*/ 2147483647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09" name="Freeform 415"/>
          <p:cNvSpPr>
            <a:spLocks/>
          </p:cNvSpPr>
          <p:nvPr/>
        </p:nvSpPr>
        <p:spPr bwMode="auto">
          <a:xfrm>
            <a:off x="4469207" y="3745789"/>
            <a:ext cx="1648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10" name="Freeform 416"/>
          <p:cNvSpPr>
            <a:spLocks/>
          </p:cNvSpPr>
          <p:nvPr/>
        </p:nvSpPr>
        <p:spPr bwMode="auto">
          <a:xfrm>
            <a:off x="4557152" y="3745789"/>
            <a:ext cx="161601"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11" name="Freeform 417"/>
          <p:cNvSpPr>
            <a:spLocks/>
          </p:cNvSpPr>
          <p:nvPr/>
        </p:nvSpPr>
        <p:spPr bwMode="auto">
          <a:xfrm>
            <a:off x="2007820" y="3745789"/>
            <a:ext cx="1637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12" name="Freeform 418"/>
          <p:cNvSpPr>
            <a:spLocks/>
          </p:cNvSpPr>
          <p:nvPr/>
        </p:nvSpPr>
        <p:spPr bwMode="auto">
          <a:xfrm>
            <a:off x="2092468" y="3745789"/>
            <a:ext cx="16489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13" name="Line 419"/>
          <p:cNvSpPr>
            <a:spLocks noChangeShapeType="1"/>
          </p:cNvSpPr>
          <p:nvPr/>
        </p:nvSpPr>
        <p:spPr bwMode="auto">
          <a:xfrm flipH="1">
            <a:off x="2503615" y="3421855"/>
            <a:ext cx="162700" cy="3239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14" name="Line 420"/>
          <p:cNvSpPr>
            <a:spLocks noChangeShapeType="1"/>
          </p:cNvSpPr>
          <p:nvPr/>
        </p:nvSpPr>
        <p:spPr bwMode="auto">
          <a:xfrm flipV="1">
            <a:off x="2417868" y="3745794"/>
            <a:ext cx="85747" cy="5478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15" name="Line 421"/>
          <p:cNvSpPr>
            <a:spLocks noChangeShapeType="1"/>
          </p:cNvSpPr>
          <p:nvPr/>
        </p:nvSpPr>
        <p:spPr bwMode="auto">
          <a:xfrm flipH="1" flipV="1">
            <a:off x="2092468" y="3745791"/>
            <a:ext cx="164899"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16" name="Line 422"/>
          <p:cNvSpPr>
            <a:spLocks noChangeShapeType="1"/>
          </p:cNvSpPr>
          <p:nvPr/>
        </p:nvSpPr>
        <p:spPr bwMode="auto">
          <a:xfrm flipH="1" flipV="1">
            <a:off x="4557152" y="3745791"/>
            <a:ext cx="161601"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17" name="Line 423"/>
          <p:cNvSpPr>
            <a:spLocks noChangeShapeType="1"/>
          </p:cNvSpPr>
          <p:nvPr/>
        </p:nvSpPr>
        <p:spPr bwMode="auto">
          <a:xfrm flipH="1">
            <a:off x="4469207" y="3745794"/>
            <a:ext cx="87946"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18" name="Line 424"/>
          <p:cNvSpPr>
            <a:spLocks noChangeShapeType="1"/>
          </p:cNvSpPr>
          <p:nvPr/>
        </p:nvSpPr>
        <p:spPr bwMode="auto">
          <a:xfrm flipV="1">
            <a:off x="2007819" y="3745794"/>
            <a:ext cx="84648"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19" name="Freeform 425"/>
          <p:cNvSpPr>
            <a:spLocks/>
          </p:cNvSpPr>
          <p:nvPr/>
        </p:nvSpPr>
        <p:spPr bwMode="auto">
          <a:xfrm>
            <a:off x="2915863" y="2890702"/>
            <a:ext cx="160501" cy="288206"/>
          </a:xfrm>
          <a:custGeom>
            <a:avLst/>
            <a:gdLst>
              <a:gd name="T0" fmla="*/ 2147483647 w 93"/>
              <a:gd name="T1" fmla="*/ 0 h 147"/>
              <a:gd name="T2" fmla="*/ 2147483647 w 93"/>
              <a:gd name="T3" fmla="*/ 2147483647 h 147"/>
              <a:gd name="T4" fmla="*/ 0 w 93"/>
              <a:gd name="T5" fmla="*/ 2147483647 h 147"/>
              <a:gd name="T6" fmla="*/ 2147483647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20" name="Freeform 426"/>
          <p:cNvSpPr>
            <a:spLocks/>
          </p:cNvSpPr>
          <p:nvPr/>
        </p:nvSpPr>
        <p:spPr bwMode="auto">
          <a:xfrm>
            <a:off x="2991717" y="2890702"/>
            <a:ext cx="170396" cy="278679"/>
          </a:xfrm>
          <a:custGeom>
            <a:avLst/>
            <a:gdLst>
              <a:gd name="T0" fmla="*/ 2147483647 w 98"/>
              <a:gd name="T1" fmla="*/ 2147483647 h 142"/>
              <a:gd name="T2" fmla="*/ 0 w 98"/>
              <a:gd name="T3" fmla="*/ 0 h 142"/>
              <a:gd name="T4" fmla="*/ 2147483647 w 98"/>
              <a:gd name="T5" fmla="*/ 2147483647 h 142"/>
              <a:gd name="T6" fmla="*/ 2147483647 w 98"/>
              <a:gd name="T7" fmla="*/ 2147483647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21" name="Freeform 427"/>
          <p:cNvSpPr>
            <a:spLocks/>
          </p:cNvSpPr>
          <p:nvPr/>
        </p:nvSpPr>
        <p:spPr bwMode="auto">
          <a:xfrm>
            <a:off x="3734858" y="2881170"/>
            <a:ext cx="162700" cy="242951"/>
          </a:xfrm>
          <a:custGeom>
            <a:avLst/>
            <a:gdLst>
              <a:gd name="T0" fmla="*/ 2147483647 w 94"/>
              <a:gd name="T1" fmla="*/ 0 h 124"/>
              <a:gd name="T2" fmla="*/ 2147483647 w 94"/>
              <a:gd name="T3" fmla="*/ 2147483647 h 124"/>
              <a:gd name="T4" fmla="*/ 0 w 94"/>
              <a:gd name="T5" fmla="*/ 2147483647 h 124"/>
              <a:gd name="T6" fmla="*/ 2147483647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22" name="Freeform 428"/>
          <p:cNvSpPr>
            <a:spLocks/>
          </p:cNvSpPr>
          <p:nvPr/>
        </p:nvSpPr>
        <p:spPr bwMode="auto">
          <a:xfrm>
            <a:off x="3814009" y="2881170"/>
            <a:ext cx="161601"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23" name="Line 429"/>
          <p:cNvSpPr>
            <a:spLocks noChangeShapeType="1"/>
          </p:cNvSpPr>
          <p:nvPr/>
        </p:nvSpPr>
        <p:spPr bwMode="auto">
          <a:xfrm flipH="1" flipV="1">
            <a:off x="2991717" y="2890702"/>
            <a:ext cx="17039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24" name="Line 430"/>
          <p:cNvSpPr>
            <a:spLocks noChangeShapeType="1"/>
          </p:cNvSpPr>
          <p:nvPr/>
        </p:nvSpPr>
        <p:spPr bwMode="auto">
          <a:xfrm flipV="1">
            <a:off x="2915864" y="2890702"/>
            <a:ext cx="75853" cy="28820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25" name="Line 431"/>
          <p:cNvSpPr>
            <a:spLocks noChangeShapeType="1"/>
          </p:cNvSpPr>
          <p:nvPr/>
        </p:nvSpPr>
        <p:spPr bwMode="auto">
          <a:xfrm flipH="1" flipV="1">
            <a:off x="3814009" y="2881175"/>
            <a:ext cx="161601" cy="14529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26" name="Line 432"/>
          <p:cNvSpPr>
            <a:spLocks noChangeShapeType="1"/>
          </p:cNvSpPr>
          <p:nvPr/>
        </p:nvSpPr>
        <p:spPr bwMode="auto">
          <a:xfrm flipV="1">
            <a:off x="3734857" y="2881175"/>
            <a:ext cx="79152" cy="643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27" name="Freeform 433"/>
          <p:cNvSpPr>
            <a:spLocks/>
          </p:cNvSpPr>
          <p:nvPr/>
        </p:nvSpPr>
        <p:spPr bwMode="auto">
          <a:xfrm>
            <a:off x="3401763" y="2783513"/>
            <a:ext cx="162700" cy="161967"/>
          </a:xfrm>
          <a:custGeom>
            <a:avLst/>
            <a:gdLst>
              <a:gd name="T0" fmla="*/ 2147483647 w 94"/>
              <a:gd name="T1" fmla="*/ 2147483647 h 83"/>
              <a:gd name="T2" fmla="*/ 0 w 94"/>
              <a:gd name="T3" fmla="*/ 0 h 83"/>
              <a:gd name="T4" fmla="*/ 2147483647 w 94"/>
              <a:gd name="T5" fmla="*/ 2147483647 h 83"/>
              <a:gd name="T6" fmla="*/ 2147483647 w 94"/>
              <a:gd name="T7" fmla="*/ 2147483647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28" name="Freeform 434"/>
          <p:cNvSpPr>
            <a:spLocks/>
          </p:cNvSpPr>
          <p:nvPr/>
        </p:nvSpPr>
        <p:spPr bwMode="auto">
          <a:xfrm>
            <a:off x="2666314" y="3144372"/>
            <a:ext cx="163800" cy="277488"/>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29" name="Freeform 435"/>
          <p:cNvSpPr>
            <a:spLocks/>
          </p:cNvSpPr>
          <p:nvPr/>
        </p:nvSpPr>
        <p:spPr bwMode="auto">
          <a:xfrm>
            <a:off x="2750964" y="3144367"/>
            <a:ext cx="164899" cy="242951"/>
          </a:xfrm>
          <a:custGeom>
            <a:avLst/>
            <a:gdLst>
              <a:gd name="T0" fmla="*/ 2147483647 w 94"/>
              <a:gd name="T1" fmla="*/ 2147483647 h 124"/>
              <a:gd name="T2" fmla="*/ 0 w 94"/>
              <a:gd name="T3" fmla="*/ 0 h 124"/>
              <a:gd name="T4" fmla="*/ 2147483647 w 94"/>
              <a:gd name="T5" fmla="*/ 2147483647 h 124"/>
              <a:gd name="T6" fmla="*/ 2147483647 w 94"/>
              <a:gd name="T7" fmla="*/ 2147483647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30" name="Line 436"/>
          <p:cNvSpPr>
            <a:spLocks noChangeShapeType="1"/>
          </p:cNvSpPr>
          <p:nvPr/>
        </p:nvSpPr>
        <p:spPr bwMode="auto">
          <a:xfrm flipH="1" flipV="1">
            <a:off x="3401763" y="2783513"/>
            <a:ext cx="162700" cy="34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31" name="Line 437"/>
          <p:cNvSpPr>
            <a:spLocks noChangeShapeType="1"/>
          </p:cNvSpPr>
          <p:nvPr/>
        </p:nvSpPr>
        <p:spPr bwMode="auto">
          <a:xfrm flipV="1">
            <a:off x="2666315" y="3144372"/>
            <a:ext cx="84648" cy="2774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32" name="Freeform 438"/>
          <p:cNvSpPr>
            <a:spLocks/>
          </p:cNvSpPr>
          <p:nvPr/>
        </p:nvSpPr>
        <p:spPr bwMode="auto">
          <a:xfrm>
            <a:off x="3897558" y="3026469"/>
            <a:ext cx="162700" cy="270343"/>
          </a:xfrm>
          <a:custGeom>
            <a:avLst/>
            <a:gdLst>
              <a:gd name="T0" fmla="*/ 2147483647 w 93"/>
              <a:gd name="T1" fmla="*/ 0 h 138"/>
              <a:gd name="T2" fmla="*/ 2147483647 w 93"/>
              <a:gd name="T3" fmla="*/ 2147483647 h 138"/>
              <a:gd name="T4" fmla="*/ 0 w 93"/>
              <a:gd name="T5" fmla="*/ 2147483647 h 138"/>
              <a:gd name="T6" fmla="*/ 2147483647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33" name="Freeform 439"/>
          <p:cNvSpPr>
            <a:spLocks/>
          </p:cNvSpPr>
          <p:nvPr/>
        </p:nvSpPr>
        <p:spPr bwMode="auto">
          <a:xfrm>
            <a:off x="3975610" y="3026469"/>
            <a:ext cx="170395" cy="270343"/>
          </a:xfrm>
          <a:custGeom>
            <a:avLst/>
            <a:gdLst>
              <a:gd name="T0" fmla="*/ 2147483647 w 98"/>
              <a:gd name="T1" fmla="*/ 2147483647 h 138"/>
              <a:gd name="T2" fmla="*/ 0 w 98"/>
              <a:gd name="T3" fmla="*/ 0 h 138"/>
              <a:gd name="T4" fmla="*/ 2147483647 w 98"/>
              <a:gd name="T5" fmla="*/ 2147483647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34" name="Freeform 440"/>
          <p:cNvSpPr>
            <a:spLocks/>
          </p:cNvSpPr>
          <p:nvPr/>
        </p:nvSpPr>
        <p:spPr bwMode="auto">
          <a:xfrm>
            <a:off x="2171620" y="3773182"/>
            <a:ext cx="170396" cy="72647"/>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35" name="Freeform 441"/>
          <p:cNvSpPr>
            <a:spLocks/>
          </p:cNvSpPr>
          <p:nvPr/>
        </p:nvSpPr>
        <p:spPr bwMode="auto">
          <a:xfrm>
            <a:off x="2257367" y="3773182"/>
            <a:ext cx="160501"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36" name="Line 442"/>
          <p:cNvSpPr>
            <a:spLocks noChangeShapeType="1"/>
          </p:cNvSpPr>
          <p:nvPr/>
        </p:nvSpPr>
        <p:spPr bwMode="auto">
          <a:xfrm flipH="1" flipV="1">
            <a:off x="3975610" y="3026469"/>
            <a:ext cx="170395" cy="1798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37" name="Line 443"/>
          <p:cNvSpPr>
            <a:spLocks noChangeShapeType="1"/>
          </p:cNvSpPr>
          <p:nvPr/>
        </p:nvSpPr>
        <p:spPr bwMode="auto">
          <a:xfrm flipV="1">
            <a:off x="3897560" y="3026469"/>
            <a:ext cx="78053" cy="976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38" name="Line 444"/>
          <p:cNvSpPr>
            <a:spLocks noChangeShapeType="1"/>
          </p:cNvSpPr>
          <p:nvPr/>
        </p:nvSpPr>
        <p:spPr bwMode="auto">
          <a:xfrm flipH="1" flipV="1">
            <a:off x="2257367" y="3773181"/>
            <a:ext cx="160501"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39" name="Line 445"/>
          <p:cNvSpPr>
            <a:spLocks noChangeShapeType="1"/>
          </p:cNvSpPr>
          <p:nvPr/>
        </p:nvSpPr>
        <p:spPr bwMode="auto">
          <a:xfrm flipV="1">
            <a:off x="4634108" y="3773184"/>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40" name="Freeform 446"/>
          <p:cNvSpPr>
            <a:spLocks/>
          </p:cNvSpPr>
          <p:nvPr/>
        </p:nvSpPr>
        <p:spPr bwMode="auto">
          <a:xfrm>
            <a:off x="3076363" y="2935953"/>
            <a:ext cx="162700"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41" name="Freeform 447"/>
          <p:cNvSpPr>
            <a:spLocks/>
          </p:cNvSpPr>
          <p:nvPr/>
        </p:nvSpPr>
        <p:spPr bwMode="auto">
          <a:xfrm>
            <a:off x="3162110" y="2935958"/>
            <a:ext cx="162700" cy="197695"/>
          </a:xfrm>
          <a:custGeom>
            <a:avLst/>
            <a:gdLst>
              <a:gd name="T0" fmla="*/ 2147483647 w 94"/>
              <a:gd name="T1" fmla="*/ 0 h 101"/>
              <a:gd name="T2" fmla="*/ 0 w 94"/>
              <a:gd name="T3" fmla="*/ 0 h 101"/>
              <a:gd name="T4" fmla="*/ 2147483647 w 94"/>
              <a:gd name="T5" fmla="*/ 2147483647 h 101"/>
              <a:gd name="T6" fmla="*/ 2147483647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42" name="Line 448"/>
          <p:cNvSpPr>
            <a:spLocks noChangeShapeType="1"/>
          </p:cNvSpPr>
          <p:nvPr/>
        </p:nvSpPr>
        <p:spPr bwMode="auto">
          <a:xfrm flipH="1">
            <a:off x="3162110" y="2935958"/>
            <a:ext cx="162700"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43" name="Line 449"/>
          <p:cNvSpPr>
            <a:spLocks noChangeShapeType="1"/>
          </p:cNvSpPr>
          <p:nvPr/>
        </p:nvSpPr>
        <p:spPr bwMode="auto">
          <a:xfrm flipV="1">
            <a:off x="3076364" y="2935953"/>
            <a:ext cx="85747"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44" name="Freeform 450"/>
          <p:cNvSpPr>
            <a:spLocks/>
          </p:cNvSpPr>
          <p:nvPr/>
        </p:nvSpPr>
        <p:spPr bwMode="auto">
          <a:xfrm>
            <a:off x="4060258" y="3206300"/>
            <a:ext cx="162700" cy="278679"/>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45" name="Freeform 451"/>
          <p:cNvSpPr>
            <a:spLocks/>
          </p:cNvSpPr>
          <p:nvPr/>
        </p:nvSpPr>
        <p:spPr bwMode="auto">
          <a:xfrm>
            <a:off x="4146006" y="3206300"/>
            <a:ext cx="162700" cy="278679"/>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46" name="Freeform 452"/>
          <p:cNvSpPr>
            <a:spLocks/>
          </p:cNvSpPr>
          <p:nvPr/>
        </p:nvSpPr>
        <p:spPr bwMode="auto">
          <a:xfrm>
            <a:off x="3487511" y="2818055"/>
            <a:ext cx="162700" cy="22627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47" name="Freeform 453"/>
          <p:cNvSpPr>
            <a:spLocks/>
          </p:cNvSpPr>
          <p:nvPr/>
        </p:nvSpPr>
        <p:spPr bwMode="auto">
          <a:xfrm>
            <a:off x="3564462" y="2818055"/>
            <a:ext cx="170395" cy="226278"/>
          </a:xfrm>
          <a:custGeom>
            <a:avLst/>
            <a:gdLst>
              <a:gd name="T0" fmla="*/ 2147483647 w 98"/>
              <a:gd name="T1" fmla="*/ 2147483647 h 115"/>
              <a:gd name="T2" fmla="*/ 0 w 98"/>
              <a:gd name="T3" fmla="*/ 0 h 115"/>
              <a:gd name="T4" fmla="*/ 2147483647 w 98"/>
              <a:gd name="T5" fmla="*/ 2147483647 h 115"/>
              <a:gd name="T6" fmla="*/ 2147483647 w 98"/>
              <a:gd name="T7" fmla="*/ 2147483647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48" name="Freeform 454"/>
          <p:cNvSpPr>
            <a:spLocks/>
          </p:cNvSpPr>
          <p:nvPr/>
        </p:nvSpPr>
        <p:spPr bwMode="auto">
          <a:xfrm>
            <a:off x="2830114" y="3178909"/>
            <a:ext cx="161600" cy="208414"/>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49" name="Freeform 455"/>
          <p:cNvSpPr>
            <a:spLocks/>
          </p:cNvSpPr>
          <p:nvPr/>
        </p:nvSpPr>
        <p:spPr bwMode="auto">
          <a:xfrm>
            <a:off x="2915863" y="3169381"/>
            <a:ext cx="160501" cy="208414"/>
          </a:xfrm>
          <a:custGeom>
            <a:avLst/>
            <a:gdLst>
              <a:gd name="T0" fmla="*/ 2147483647 w 93"/>
              <a:gd name="T1" fmla="*/ 0 h 106"/>
              <a:gd name="T2" fmla="*/ 0 w 93"/>
              <a:gd name="T3" fmla="*/ 2147483647 h 106"/>
              <a:gd name="T4" fmla="*/ 2147483647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50" name="Line 456"/>
          <p:cNvSpPr>
            <a:spLocks noChangeShapeType="1"/>
          </p:cNvSpPr>
          <p:nvPr/>
        </p:nvSpPr>
        <p:spPr bwMode="auto">
          <a:xfrm flipH="1" flipV="1">
            <a:off x="4146006" y="3206295"/>
            <a:ext cx="162700" cy="251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51" name="Line 457"/>
          <p:cNvSpPr>
            <a:spLocks noChangeShapeType="1"/>
          </p:cNvSpPr>
          <p:nvPr/>
        </p:nvSpPr>
        <p:spPr bwMode="auto">
          <a:xfrm flipV="1">
            <a:off x="4060259" y="3206296"/>
            <a:ext cx="85747"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52" name="Line 458"/>
          <p:cNvSpPr>
            <a:spLocks noChangeShapeType="1"/>
          </p:cNvSpPr>
          <p:nvPr/>
        </p:nvSpPr>
        <p:spPr bwMode="auto">
          <a:xfrm flipH="1" flipV="1">
            <a:off x="3564462" y="2818050"/>
            <a:ext cx="170395"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53" name="Line 459"/>
          <p:cNvSpPr>
            <a:spLocks noChangeShapeType="1"/>
          </p:cNvSpPr>
          <p:nvPr/>
        </p:nvSpPr>
        <p:spPr bwMode="auto">
          <a:xfrm flipV="1">
            <a:off x="3487513" y="2818050"/>
            <a:ext cx="76953"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54" name="Line 460"/>
          <p:cNvSpPr>
            <a:spLocks noChangeShapeType="1"/>
          </p:cNvSpPr>
          <p:nvPr/>
        </p:nvSpPr>
        <p:spPr bwMode="auto">
          <a:xfrm flipV="1">
            <a:off x="2830116" y="3178909"/>
            <a:ext cx="85747"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55" name="Freeform 461"/>
          <p:cNvSpPr>
            <a:spLocks/>
          </p:cNvSpPr>
          <p:nvPr/>
        </p:nvSpPr>
        <p:spPr bwMode="auto">
          <a:xfrm>
            <a:off x="4222960" y="3457587"/>
            <a:ext cx="162700" cy="235805"/>
          </a:xfrm>
          <a:custGeom>
            <a:avLst/>
            <a:gdLst>
              <a:gd name="T0" fmla="*/ 2147483647 w 93"/>
              <a:gd name="T1" fmla="*/ 0 h 120"/>
              <a:gd name="T2" fmla="*/ 2147483647 w 93"/>
              <a:gd name="T3" fmla="*/ 2147483647 h 120"/>
              <a:gd name="T4" fmla="*/ 0 w 93"/>
              <a:gd name="T5" fmla="*/ 2147483647 h 120"/>
              <a:gd name="T6" fmla="*/ 2147483647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56" name="Freeform 462"/>
          <p:cNvSpPr>
            <a:spLocks/>
          </p:cNvSpPr>
          <p:nvPr/>
        </p:nvSpPr>
        <p:spPr bwMode="auto">
          <a:xfrm>
            <a:off x="4308706" y="3457583"/>
            <a:ext cx="160501" cy="342989"/>
          </a:xfrm>
          <a:custGeom>
            <a:avLst/>
            <a:gdLst>
              <a:gd name="T0" fmla="*/ 2147483647 w 93"/>
              <a:gd name="T1" fmla="*/ 2147483647 h 175"/>
              <a:gd name="T2" fmla="*/ 0 w 93"/>
              <a:gd name="T3" fmla="*/ 0 h 175"/>
              <a:gd name="T4" fmla="*/ 2147483647 w 93"/>
              <a:gd name="T5" fmla="*/ 2147483647 h 175"/>
              <a:gd name="T6" fmla="*/ 2147483647 w 93"/>
              <a:gd name="T7" fmla="*/ 2147483647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57" name="Freeform 463"/>
          <p:cNvSpPr>
            <a:spLocks/>
          </p:cNvSpPr>
          <p:nvPr/>
        </p:nvSpPr>
        <p:spPr bwMode="auto">
          <a:xfrm>
            <a:off x="2580569" y="3421854"/>
            <a:ext cx="170396" cy="423973"/>
          </a:xfrm>
          <a:custGeom>
            <a:avLst/>
            <a:gdLst>
              <a:gd name="T0" fmla="*/ 2147483647 w 98"/>
              <a:gd name="T1" fmla="*/ 0 h 216"/>
              <a:gd name="T2" fmla="*/ 2147483647 w 98"/>
              <a:gd name="T3" fmla="*/ 2147483647 h 216"/>
              <a:gd name="T4" fmla="*/ 0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58" name="Freeform 464"/>
          <p:cNvSpPr>
            <a:spLocks/>
          </p:cNvSpPr>
          <p:nvPr/>
        </p:nvSpPr>
        <p:spPr bwMode="auto">
          <a:xfrm>
            <a:off x="2666314" y="3387319"/>
            <a:ext cx="163800" cy="458510"/>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59" name="Freeform 465"/>
          <p:cNvSpPr>
            <a:spLocks/>
          </p:cNvSpPr>
          <p:nvPr/>
        </p:nvSpPr>
        <p:spPr bwMode="auto">
          <a:xfrm>
            <a:off x="2342015" y="3800572"/>
            <a:ext cx="161600" cy="63120"/>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60" name="Freeform 466"/>
          <p:cNvSpPr>
            <a:spLocks/>
          </p:cNvSpPr>
          <p:nvPr/>
        </p:nvSpPr>
        <p:spPr bwMode="auto">
          <a:xfrm>
            <a:off x="2417867" y="3800572"/>
            <a:ext cx="162700" cy="6312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61" name="Freeform 467"/>
          <p:cNvSpPr>
            <a:spLocks/>
          </p:cNvSpPr>
          <p:nvPr/>
        </p:nvSpPr>
        <p:spPr bwMode="auto">
          <a:xfrm>
            <a:off x="4469207" y="3800572"/>
            <a:ext cx="164899" cy="6312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62" name="Line 468"/>
          <p:cNvSpPr>
            <a:spLocks noChangeShapeType="1"/>
          </p:cNvSpPr>
          <p:nvPr/>
        </p:nvSpPr>
        <p:spPr bwMode="auto">
          <a:xfrm flipH="1" flipV="1">
            <a:off x="4308706" y="3457583"/>
            <a:ext cx="160501" cy="3429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63" name="Line 469"/>
          <p:cNvSpPr>
            <a:spLocks noChangeShapeType="1"/>
          </p:cNvSpPr>
          <p:nvPr/>
        </p:nvSpPr>
        <p:spPr bwMode="auto">
          <a:xfrm flipH="1" flipV="1">
            <a:off x="4469207" y="3800573"/>
            <a:ext cx="164899"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64" name="Freeform 470"/>
          <p:cNvSpPr>
            <a:spLocks/>
          </p:cNvSpPr>
          <p:nvPr/>
        </p:nvSpPr>
        <p:spPr bwMode="auto">
          <a:xfrm>
            <a:off x="4385657" y="3693393"/>
            <a:ext cx="171495" cy="170304"/>
          </a:xfrm>
          <a:custGeom>
            <a:avLst/>
            <a:gdLst>
              <a:gd name="T0" fmla="*/ 2147483647 w 99"/>
              <a:gd name="T1" fmla="*/ 2147483647 h 87"/>
              <a:gd name="T2" fmla="*/ 2147483647 w 99"/>
              <a:gd name="T3" fmla="*/ 2147483647 h 87"/>
              <a:gd name="T4" fmla="*/ 0 w 99"/>
              <a:gd name="T5" fmla="*/ 0 h 87"/>
              <a:gd name="T6" fmla="*/ 2147483647 w 99"/>
              <a:gd name="T7" fmla="*/ 2147483647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65" name="Line 471"/>
          <p:cNvSpPr>
            <a:spLocks noChangeShapeType="1"/>
          </p:cNvSpPr>
          <p:nvPr/>
        </p:nvSpPr>
        <p:spPr bwMode="auto">
          <a:xfrm flipV="1">
            <a:off x="4222958" y="3457587"/>
            <a:ext cx="8574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66" name="Line 472"/>
          <p:cNvSpPr>
            <a:spLocks noChangeShapeType="1"/>
          </p:cNvSpPr>
          <p:nvPr/>
        </p:nvSpPr>
        <p:spPr bwMode="auto">
          <a:xfrm flipV="1">
            <a:off x="2580568" y="3421854"/>
            <a:ext cx="85747" cy="3965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67" name="Line 473"/>
          <p:cNvSpPr>
            <a:spLocks noChangeShapeType="1"/>
          </p:cNvSpPr>
          <p:nvPr/>
        </p:nvSpPr>
        <p:spPr bwMode="auto">
          <a:xfrm flipH="1">
            <a:off x="2666314" y="3387322"/>
            <a:ext cx="163800" cy="34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68" name="Line 474"/>
          <p:cNvSpPr>
            <a:spLocks noChangeShapeType="1"/>
          </p:cNvSpPr>
          <p:nvPr/>
        </p:nvSpPr>
        <p:spPr bwMode="auto">
          <a:xfrm flipH="1" flipV="1">
            <a:off x="2417867" y="3800573"/>
            <a:ext cx="162700"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69" name="Line 475"/>
          <p:cNvSpPr>
            <a:spLocks noChangeShapeType="1"/>
          </p:cNvSpPr>
          <p:nvPr/>
        </p:nvSpPr>
        <p:spPr bwMode="auto">
          <a:xfrm flipV="1">
            <a:off x="2342016" y="3800576"/>
            <a:ext cx="75853" cy="4525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70" name="Line 476"/>
          <p:cNvSpPr>
            <a:spLocks noChangeShapeType="1"/>
          </p:cNvSpPr>
          <p:nvPr/>
        </p:nvSpPr>
        <p:spPr bwMode="auto">
          <a:xfrm>
            <a:off x="4393356" y="3693391"/>
            <a:ext cx="75853"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71" name="Line 477"/>
          <p:cNvSpPr>
            <a:spLocks noChangeShapeType="1"/>
          </p:cNvSpPr>
          <p:nvPr/>
        </p:nvSpPr>
        <p:spPr bwMode="auto">
          <a:xfrm flipH="1" flipV="1">
            <a:off x="2007820" y="3800573"/>
            <a:ext cx="163799"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72" name="Freeform 478"/>
          <p:cNvSpPr>
            <a:spLocks/>
          </p:cNvSpPr>
          <p:nvPr/>
        </p:nvSpPr>
        <p:spPr bwMode="auto">
          <a:xfrm>
            <a:off x="3650210" y="2945485"/>
            <a:ext cx="163799" cy="288206"/>
          </a:xfrm>
          <a:custGeom>
            <a:avLst/>
            <a:gdLst>
              <a:gd name="T0" fmla="*/ 2147483647 w 94"/>
              <a:gd name="T1" fmla="*/ 0 h 147"/>
              <a:gd name="T2" fmla="*/ 2147483647 w 94"/>
              <a:gd name="T3" fmla="*/ 2147483647 h 147"/>
              <a:gd name="T4" fmla="*/ 0 w 94"/>
              <a:gd name="T5" fmla="*/ 2147483647 h 147"/>
              <a:gd name="T6" fmla="*/ 2147483647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73" name="Freeform 479"/>
          <p:cNvSpPr>
            <a:spLocks/>
          </p:cNvSpPr>
          <p:nvPr/>
        </p:nvSpPr>
        <p:spPr bwMode="auto">
          <a:xfrm>
            <a:off x="3734858" y="2945485"/>
            <a:ext cx="162700" cy="288206"/>
          </a:xfrm>
          <a:custGeom>
            <a:avLst/>
            <a:gdLst>
              <a:gd name="T0" fmla="*/ 2147483647 w 94"/>
              <a:gd name="T1" fmla="*/ 2147483647 h 147"/>
              <a:gd name="T2" fmla="*/ 0 w 94"/>
              <a:gd name="T3" fmla="*/ 0 h 147"/>
              <a:gd name="T4" fmla="*/ 2147483647 w 94"/>
              <a:gd name="T5" fmla="*/ 2147483647 h 147"/>
              <a:gd name="T6" fmla="*/ 2147483647 w 94"/>
              <a:gd name="T7" fmla="*/ 2147483647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74" name="Freeform 480"/>
          <p:cNvSpPr>
            <a:spLocks/>
          </p:cNvSpPr>
          <p:nvPr/>
        </p:nvSpPr>
        <p:spPr bwMode="auto">
          <a:xfrm>
            <a:off x="3239063" y="2935958"/>
            <a:ext cx="162700" cy="19769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75" name="Freeform 481"/>
          <p:cNvSpPr>
            <a:spLocks/>
          </p:cNvSpPr>
          <p:nvPr/>
        </p:nvSpPr>
        <p:spPr bwMode="auto">
          <a:xfrm>
            <a:off x="3324810" y="2935953"/>
            <a:ext cx="162700" cy="181022"/>
          </a:xfrm>
          <a:custGeom>
            <a:avLst/>
            <a:gdLst>
              <a:gd name="T0" fmla="*/ 2147483647 w 93"/>
              <a:gd name="T1" fmla="*/ 2147483647 h 92"/>
              <a:gd name="T2" fmla="*/ 0 w 93"/>
              <a:gd name="T3" fmla="*/ 0 h 92"/>
              <a:gd name="T4" fmla="*/ 2147483647 w 93"/>
              <a:gd name="T5" fmla="*/ 2147483647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76" name="Line 482"/>
          <p:cNvSpPr>
            <a:spLocks noChangeShapeType="1"/>
          </p:cNvSpPr>
          <p:nvPr/>
        </p:nvSpPr>
        <p:spPr bwMode="auto">
          <a:xfrm flipH="1" flipV="1">
            <a:off x="3734858" y="2945485"/>
            <a:ext cx="162700" cy="1786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77" name="Line 483"/>
          <p:cNvSpPr>
            <a:spLocks noChangeShapeType="1"/>
          </p:cNvSpPr>
          <p:nvPr/>
        </p:nvSpPr>
        <p:spPr bwMode="auto">
          <a:xfrm flipV="1">
            <a:off x="3650211" y="2945485"/>
            <a:ext cx="84648"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78" name="Line 484"/>
          <p:cNvSpPr>
            <a:spLocks noChangeShapeType="1"/>
          </p:cNvSpPr>
          <p:nvPr/>
        </p:nvSpPr>
        <p:spPr bwMode="auto">
          <a:xfrm flipH="1" flipV="1">
            <a:off x="3324810" y="2935953"/>
            <a:ext cx="162700"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79" name="Freeform 485"/>
          <p:cNvSpPr>
            <a:spLocks/>
          </p:cNvSpPr>
          <p:nvPr/>
        </p:nvSpPr>
        <p:spPr bwMode="auto">
          <a:xfrm>
            <a:off x="2991717" y="3169381"/>
            <a:ext cx="170396" cy="208414"/>
          </a:xfrm>
          <a:custGeom>
            <a:avLst/>
            <a:gdLst>
              <a:gd name="T0" fmla="*/ 2147483647 w 98"/>
              <a:gd name="T1" fmla="*/ 0 h 106"/>
              <a:gd name="T2" fmla="*/ 2147483647 w 98"/>
              <a:gd name="T3" fmla="*/ 2147483647 h 106"/>
              <a:gd name="T4" fmla="*/ 0 w 98"/>
              <a:gd name="T5" fmla="*/ 2147483647 h 106"/>
              <a:gd name="T6" fmla="*/ 2147483647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80" name="Freeform 486"/>
          <p:cNvSpPr>
            <a:spLocks/>
          </p:cNvSpPr>
          <p:nvPr/>
        </p:nvSpPr>
        <p:spPr bwMode="auto">
          <a:xfrm>
            <a:off x="3076363" y="3133653"/>
            <a:ext cx="162700" cy="226278"/>
          </a:xfrm>
          <a:custGeom>
            <a:avLst/>
            <a:gdLst>
              <a:gd name="T0" fmla="*/ 2147483647 w 94"/>
              <a:gd name="T1" fmla="*/ 0 h 115"/>
              <a:gd name="T2" fmla="*/ 0 w 94"/>
              <a:gd name="T3" fmla="*/ 2147483647 h 115"/>
              <a:gd name="T4" fmla="*/ 2147483647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81" name="Freeform 487"/>
          <p:cNvSpPr>
            <a:spLocks/>
          </p:cNvSpPr>
          <p:nvPr/>
        </p:nvSpPr>
        <p:spPr bwMode="auto">
          <a:xfrm>
            <a:off x="3814009" y="3124125"/>
            <a:ext cx="161601" cy="297734"/>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82" name="Freeform 488"/>
          <p:cNvSpPr>
            <a:spLocks/>
          </p:cNvSpPr>
          <p:nvPr/>
        </p:nvSpPr>
        <p:spPr bwMode="auto">
          <a:xfrm>
            <a:off x="3897558" y="3124125"/>
            <a:ext cx="162700" cy="297734"/>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83" name="Line 489"/>
          <p:cNvSpPr>
            <a:spLocks noChangeShapeType="1"/>
          </p:cNvSpPr>
          <p:nvPr/>
        </p:nvSpPr>
        <p:spPr bwMode="auto">
          <a:xfrm flipV="1">
            <a:off x="2991715" y="3169381"/>
            <a:ext cx="84648"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84" name="Line 490"/>
          <p:cNvSpPr>
            <a:spLocks noChangeShapeType="1"/>
          </p:cNvSpPr>
          <p:nvPr/>
        </p:nvSpPr>
        <p:spPr bwMode="auto">
          <a:xfrm flipH="1" flipV="1">
            <a:off x="3897558" y="3124121"/>
            <a:ext cx="162700" cy="1726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85" name="Line 491"/>
          <p:cNvSpPr>
            <a:spLocks noChangeShapeType="1"/>
          </p:cNvSpPr>
          <p:nvPr/>
        </p:nvSpPr>
        <p:spPr bwMode="auto">
          <a:xfrm flipV="1">
            <a:off x="3814009" y="3124121"/>
            <a:ext cx="83549"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86" name="Freeform 492"/>
          <p:cNvSpPr>
            <a:spLocks/>
          </p:cNvSpPr>
          <p:nvPr/>
        </p:nvSpPr>
        <p:spPr bwMode="auto">
          <a:xfrm>
            <a:off x="2503615" y="3818437"/>
            <a:ext cx="162700"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87" name="Freeform 493"/>
          <p:cNvSpPr>
            <a:spLocks/>
          </p:cNvSpPr>
          <p:nvPr/>
        </p:nvSpPr>
        <p:spPr bwMode="auto">
          <a:xfrm>
            <a:off x="2580569" y="3818437"/>
            <a:ext cx="170396" cy="7264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88" name="Freeform 494"/>
          <p:cNvSpPr>
            <a:spLocks/>
          </p:cNvSpPr>
          <p:nvPr/>
        </p:nvSpPr>
        <p:spPr bwMode="auto">
          <a:xfrm>
            <a:off x="2750964" y="3387319"/>
            <a:ext cx="164899" cy="458510"/>
          </a:xfrm>
          <a:custGeom>
            <a:avLst/>
            <a:gdLst>
              <a:gd name="T0" fmla="*/ 2147483647 w 94"/>
              <a:gd name="T1" fmla="*/ 0 h 234"/>
              <a:gd name="T2" fmla="*/ 2147483647 w 94"/>
              <a:gd name="T3" fmla="*/ 2147483647 h 234"/>
              <a:gd name="T4" fmla="*/ 0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89" name="Freeform 495"/>
          <p:cNvSpPr>
            <a:spLocks/>
          </p:cNvSpPr>
          <p:nvPr/>
        </p:nvSpPr>
        <p:spPr bwMode="auto">
          <a:xfrm>
            <a:off x="2830114" y="3377793"/>
            <a:ext cx="161600" cy="116712"/>
          </a:xfrm>
          <a:custGeom>
            <a:avLst/>
            <a:gdLst>
              <a:gd name="T0" fmla="*/ 2147483647 w 93"/>
              <a:gd name="T1" fmla="*/ 0 h 60"/>
              <a:gd name="T2" fmla="*/ 0 w 93"/>
              <a:gd name="T3" fmla="*/ 2147483647 h 60"/>
              <a:gd name="T4" fmla="*/ 2147483647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90" name="Line 496"/>
          <p:cNvSpPr>
            <a:spLocks noChangeShapeType="1"/>
          </p:cNvSpPr>
          <p:nvPr/>
        </p:nvSpPr>
        <p:spPr bwMode="auto">
          <a:xfrm flipH="1" flipV="1">
            <a:off x="2580569" y="3818436"/>
            <a:ext cx="170396"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91" name="Line 497"/>
          <p:cNvSpPr>
            <a:spLocks noChangeShapeType="1"/>
          </p:cNvSpPr>
          <p:nvPr/>
        </p:nvSpPr>
        <p:spPr bwMode="auto">
          <a:xfrm flipV="1">
            <a:off x="2503616" y="3818440"/>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92" name="Line 498"/>
          <p:cNvSpPr>
            <a:spLocks noChangeShapeType="1"/>
          </p:cNvSpPr>
          <p:nvPr/>
        </p:nvSpPr>
        <p:spPr bwMode="auto">
          <a:xfrm flipH="1" flipV="1">
            <a:off x="2171620" y="3818436"/>
            <a:ext cx="170396"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93" name="Line 499"/>
          <p:cNvSpPr>
            <a:spLocks noChangeShapeType="1"/>
          </p:cNvSpPr>
          <p:nvPr/>
        </p:nvSpPr>
        <p:spPr bwMode="auto">
          <a:xfrm flipV="1">
            <a:off x="4557155" y="3818440"/>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94" name="Freeform 500"/>
          <p:cNvSpPr>
            <a:spLocks/>
          </p:cNvSpPr>
          <p:nvPr/>
        </p:nvSpPr>
        <p:spPr bwMode="auto">
          <a:xfrm>
            <a:off x="3401763" y="2945485"/>
            <a:ext cx="162700" cy="251288"/>
          </a:xfrm>
          <a:custGeom>
            <a:avLst/>
            <a:gdLst>
              <a:gd name="T0" fmla="*/ 2147483647 w 94"/>
              <a:gd name="T1" fmla="*/ 0 h 128"/>
              <a:gd name="T2" fmla="*/ 2147483647 w 94"/>
              <a:gd name="T3" fmla="*/ 2147483647 h 128"/>
              <a:gd name="T4" fmla="*/ 0 w 94"/>
              <a:gd name="T5" fmla="*/ 2147483647 h 128"/>
              <a:gd name="T6" fmla="*/ 2147483647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95" name="Freeform 501"/>
          <p:cNvSpPr>
            <a:spLocks/>
          </p:cNvSpPr>
          <p:nvPr/>
        </p:nvSpPr>
        <p:spPr bwMode="auto">
          <a:xfrm>
            <a:off x="3487511" y="2945485"/>
            <a:ext cx="162700" cy="251288"/>
          </a:xfrm>
          <a:custGeom>
            <a:avLst/>
            <a:gdLst>
              <a:gd name="T0" fmla="*/ 2147483647 w 94"/>
              <a:gd name="T1" fmla="*/ 2147483647 h 128"/>
              <a:gd name="T2" fmla="*/ 0 w 94"/>
              <a:gd name="T3" fmla="*/ 0 h 128"/>
              <a:gd name="T4" fmla="*/ 2147483647 w 94"/>
              <a:gd name="T5" fmla="*/ 2147483647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96" name="Line 502"/>
          <p:cNvSpPr>
            <a:spLocks noChangeShapeType="1"/>
          </p:cNvSpPr>
          <p:nvPr/>
        </p:nvSpPr>
        <p:spPr bwMode="auto">
          <a:xfrm flipV="1">
            <a:off x="2750961" y="3387319"/>
            <a:ext cx="79152" cy="4585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97" name="Line 503"/>
          <p:cNvSpPr>
            <a:spLocks noChangeShapeType="1"/>
          </p:cNvSpPr>
          <p:nvPr/>
        </p:nvSpPr>
        <p:spPr bwMode="auto">
          <a:xfrm flipH="1">
            <a:off x="2830114" y="3377790"/>
            <a:ext cx="161600"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98" name="Freeform 504"/>
          <p:cNvSpPr>
            <a:spLocks/>
          </p:cNvSpPr>
          <p:nvPr/>
        </p:nvSpPr>
        <p:spPr bwMode="auto">
          <a:xfrm>
            <a:off x="3975610" y="3296811"/>
            <a:ext cx="170395" cy="306070"/>
          </a:xfrm>
          <a:custGeom>
            <a:avLst/>
            <a:gdLst>
              <a:gd name="T0" fmla="*/ 2147483647 w 98"/>
              <a:gd name="T1" fmla="*/ 0 h 156"/>
              <a:gd name="T2" fmla="*/ 2147483647 w 98"/>
              <a:gd name="T3" fmla="*/ 2147483647 h 156"/>
              <a:gd name="T4" fmla="*/ 0 w 98"/>
              <a:gd name="T5" fmla="*/ 2147483647 h 156"/>
              <a:gd name="T6" fmla="*/ 2147483647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99" name="Freeform 505"/>
          <p:cNvSpPr>
            <a:spLocks/>
          </p:cNvSpPr>
          <p:nvPr/>
        </p:nvSpPr>
        <p:spPr bwMode="auto">
          <a:xfrm>
            <a:off x="4060258" y="3296811"/>
            <a:ext cx="162700" cy="306070"/>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00" name="Line 506"/>
          <p:cNvSpPr>
            <a:spLocks noChangeShapeType="1"/>
          </p:cNvSpPr>
          <p:nvPr/>
        </p:nvSpPr>
        <p:spPr bwMode="auto">
          <a:xfrm flipH="1" flipV="1">
            <a:off x="3487511" y="2945485"/>
            <a:ext cx="162700"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01" name="Line 507"/>
          <p:cNvSpPr>
            <a:spLocks noChangeShapeType="1"/>
          </p:cNvSpPr>
          <p:nvPr/>
        </p:nvSpPr>
        <p:spPr bwMode="auto">
          <a:xfrm flipV="1">
            <a:off x="3401764" y="2945480"/>
            <a:ext cx="85747" cy="1714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02" name="Line 508"/>
          <p:cNvSpPr>
            <a:spLocks noChangeShapeType="1"/>
          </p:cNvSpPr>
          <p:nvPr/>
        </p:nvSpPr>
        <p:spPr bwMode="auto">
          <a:xfrm flipH="1" flipV="1">
            <a:off x="4060258" y="3296811"/>
            <a:ext cx="162700"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03" name="Line 509"/>
          <p:cNvSpPr>
            <a:spLocks noChangeShapeType="1"/>
          </p:cNvSpPr>
          <p:nvPr/>
        </p:nvSpPr>
        <p:spPr bwMode="auto">
          <a:xfrm flipV="1">
            <a:off x="3975610" y="3296811"/>
            <a:ext cx="84648" cy="1250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04" name="Freeform 510"/>
          <p:cNvSpPr>
            <a:spLocks/>
          </p:cNvSpPr>
          <p:nvPr/>
        </p:nvSpPr>
        <p:spPr bwMode="auto">
          <a:xfrm>
            <a:off x="3162110" y="3133653"/>
            <a:ext cx="162700" cy="22627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05" name="Freeform 511"/>
          <p:cNvSpPr>
            <a:spLocks/>
          </p:cNvSpPr>
          <p:nvPr/>
        </p:nvSpPr>
        <p:spPr bwMode="auto">
          <a:xfrm>
            <a:off x="3239063" y="3116980"/>
            <a:ext cx="162700" cy="197695"/>
          </a:xfrm>
          <a:custGeom>
            <a:avLst/>
            <a:gdLst>
              <a:gd name="T0" fmla="*/ 2147483647 w 93"/>
              <a:gd name="T1" fmla="*/ 0 h 101"/>
              <a:gd name="T2" fmla="*/ 0 w 93"/>
              <a:gd name="T3" fmla="*/ 2147483647 h 101"/>
              <a:gd name="T4" fmla="*/ 2147483647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06" name="Freeform 512"/>
          <p:cNvSpPr>
            <a:spLocks/>
          </p:cNvSpPr>
          <p:nvPr/>
        </p:nvSpPr>
        <p:spPr bwMode="auto">
          <a:xfrm>
            <a:off x="4146006" y="3484974"/>
            <a:ext cx="162700" cy="270342"/>
          </a:xfrm>
          <a:custGeom>
            <a:avLst/>
            <a:gdLst>
              <a:gd name="T0" fmla="*/ 2147483647 w 94"/>
              <a:gd name="T1" fmla="*/ 0 h 138"/>
              <a:gd name="T2" fmla="*/ 2147483647 w 94"/>
              <a:gd name="T3" fmla="*/ 2147483647 h 138"/>
              <a:gd name="T4" fmla="*/ 0 w 94"/>
              <a:gd name="T5" fmla="*/ 2147483647 h 138"/>
              <a:gd name="T6" fmla="*/ 2147483647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07" name="Freeform 513"/>
          <p:cNvSpPr>
            <a:spLocks/>
          </p:cNvSpPr>
          <p:nvPr/>
        </p:nvSpPr>
        <p:spPr bwMode="auto">
          <a:xfrm>
            <a:off x="4222960" y="3484974"/>
            <a:ext cx="162700" cy="270342"/>
          </a:xfrm>
          <a:custGeom>
            <a:avLst/>
            <a:gdLst>
              <a:gd name="T0" fmla="*/ 2147483647 w 93"/>
              <a:gd name="T1" fmla="*/ 2147483647 h 138"/>
              <a:gd name="T2" fmla="*/ 0 w 93"/>
              <a:gd name="T3" fmla="*/ 0 h 138"/>
              <a:gd name="T4" fmla="*/ 2147483647 w 93"/>
              <a:gd name="T5" fmla="*/ 2147483647 h 138"/>
              <a:gd name="T6" fmla="*/ 2147483647 w 93"/>
              <a:gd name="T7" fmla="*/ 2147483647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08" name="Freeform 514"/>
          <p:cNvSpPr>
            <a:spLocks/>
          </p:cNvSpPr>
          <p:nvPr/>
        </p:nvSpPr>
        <p:spPr bwMode="auto">
          <a:xfrm>
            <a:off x="2666314" y="3845828"/>
            <a:ext cx="163800"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09" name="Freeform 515"/>
          <p:cNvSpPr>
            <a:spLocks/>
          </p:cNvSpPr>
          <p:nvPr/>
        </p:nvSpPr>
        <p:spPr bwMode="auto">
          <a:xfrm>
            <a:off x="2750964" y="3494502"/>
            <a:ext cx="164899" cy="423973"/>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10" name="Freeform 516"/>
          <p:cNvSpPr>
            <a:spLocks/>
          </p:cNvSpPr>
          <p:nvPr/>
        </p:nvSpPr>
        <p:spPr bwMode="auto">
          <a:xfrm>
            <a:off x="3564462" y="3044328"/>
            <a:ext cx="170395" cy="342989"/>
          </a:xfrm>
          <a:custGeom>
            <a:avLst/>
            <a:gdLst>
              <a:gd name="T0" fmla="*/ 2147483647 w 98"/>
              <a:gd name="T1" fmla="*/ 0 h 175"/>
              <a:gd name="T2" fmla="*/ 2147483647 w 98"/>
              <a:gd name="T3" fmla="*/ 2147483647 h 175"/>
              <a:gd name="T4" fmla="*/ 0 w 98"/>
              <a:gd name="T5" fmla="*/ 2147483647 h 175"/>
              <a:gd name="T6" fmla="*/ 2147483647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11" name="Freeform 517"/>
          <p:cNvSpPr>
            <a:spLocks/>
          </p:cNvSpPr>
          <p:nvPr/>
        </p:nvSpPr>
        <p:spPr bwMode="auto">
          <a:xfrm>
            <a:off x="3650210" y="3044328"/>
            <a:ext cx="163799" cy="342989"/>
          </a:xfrm>
          <a:custGeom>
            <a:avLst/>
            <a:gdLst>
              <a:gd name="T0" fmla="*/ 2147483647 w 94"/>
              <a:gd name="T1" fmla="*/ 2147483647 h 175"/>
              <a:gd name="T2" fmla="*/ 0 w 94"/>
              <a:gd name="T3" fmla="*/ 0 h 175"/>
              <a:gd name="T4" fmla="*/ 2147483647 w 94"/>
              <a:gd name="T5" fmla="*/ 2147483647 h 175"/>
              <a:gd name="T6" fmla="*/ 2147483647 w 94"/>
              <a:gd name="T7" fmla="*/ 2147483647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12" name="Line 518"/>
          <p:cNvSpPr>
            <a:spLocks noChangeShapeType="1"/>
          </p:cNvSpPr>
          <p:nvPr/>
        </p:nvSpPr>
        <p:spPr bwMode="auto">
          <a:xfrm flipH="1" flipV="1">
            <a:off x="4222960" y="3484974"/>
            <a:ext cx="162700" cy="2084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13" name="Line 519"/>
          <p:cNvSpPr>
            <a:spLocks noChangeShapeType="1"/>
          </p:cNvSpPr>
          <p:nvPr/>
        </p:nvSpPr>
        <p:spPr bwMode="auto">
          <a:xfrm flipV="1">
            <a:off x="4146008" y="3484974"/>
            <a:ext cx="76953"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14" name="Line 520"/>
          <p:cNvSpPr>
            <a:spLocks noChangeShapeType="1"/>
          </p:cNvSpPr>
          <p:nvPr/>
        </p:nvSpPr>
        <p:spPr bwMode="auto">
          <a:xfrm flipV="1">
            <a:off x="2666315" y="3845832"/>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15" name="Line 521"/>
          <p:cNvSpPr>
            <a:spLocks noChangeShapeType="1"/>
          </p:cNvSpPr>
          <p:nvPr/>
        </p:nvSpPr>
        <p:spPr bwMode="auto">
          <a:xfrm flipH="1">
            <a:off x="2750964" y="3494502"/>
            <a:ext cx="164899" cy="351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16" name="Line 522"/>
          <p:cNvSpPr>
            <a:spLocks noChangeShapeType="1"/>
          </p:cNvSpPr>
          <p:nvPr/>
        </p:nvSpPr>
        <p:spPr bwMode="auto">
          <a:xfrm flipH="1" flipV="1">
            <a:off x="2342015" y="3845829"/>
            <a:ext cx="161600"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17" name="Freeform 523"/>
          <p:cNvSpPr>
            <a:spLocks/>
          </p:cNvSpPr>
          <p:nvPr/>
        </p:nvSpPr>
        <p:spPr bwMode="auto">
          <a:xfrm>
            <a:off x="2915863" y="3377793"/>
            <a:ext cx="160501" cy="116712"/>
          </a:xfrm>
          <a:custGeom>
            <a:avLst/>
            <a:gdLst>
              <a:gd name="T0" fmla="*/ 2147483647 w 93"/>
              <a:gd name="T1" fmla="*/ 0 h 60"/>
              <a:gd name="T2" fmla="*/ 2147483647 w 93"/>
              <a:gd name="T3" fmla="*/ 2147483647 h 60"/>
              <a:gd name="T4" fmla="*/ 0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18" name="Freeform 524"/>
          <p:cNvSpPr>
            <a:spLocks/>
          </p:cNvSpPr>
          <p:nvPr/>
        </p:nvSpPr>
        <p:spPr bwMode="auto">
          <a:xfrm>
            <a:off x="2991717" y="3359926"/>
            <a:ext cx="170396" cy="134576"/>
          </a:xfrm>
          <a:custGeom>
            <a:avLst/>
            <a:gdLst>
              <a:gd name="T0" fmla="*/ 2147483647 w 98"/>
              <a:gd name="T1" fmla="*/ 0 h 69"/>
              <a:gd name="T2" fmla="*/ 0 w 98"/>
              <a:gd name="T3" fmla="*/ 2147483647 h 69"/>
              <a:gd name="T4" fmla="*/ 2147483647 w 98"/>
              <a:gd name="T5" fmla="*/ 2147483647 h 69"/>
              <a:gd name="T6" fmla="*/ 2147483647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19" name="Line 525"/>
          <p:cNvSpPr>
            <a:spLocks noChangeShapeType="1"/>
          </p:cNvSpPr>
          <p:nvPr/>
        </p:nvSpPr>
        <p:spPr bwMode="auto">
          <a:xfrm flipH="1" flipV="1">
            <a:off x="3650210" y="3044328"/>
            <a:ext cx="163799" cy="1893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20" name="Line 526"/>
          <p:cNvSpPr>
            <a:spLocks noChangeShapeType="1"/>
          </p:cNvSpPr>
          <p:nvPr/>
        </p:nvSpPr>
        <p:spPr bwMode="auto">
          <a:xfrm flipV="1">
            <a:off x="3564464" y="3044328"/>
            <a:ext cx="85747"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21" name="Line 527"/>
          <p:cNvSpPr>
            <a:spLocks noChangeShapeType="1"/>
          </p:cNvSpPr>
          <p:nvPr/>
        </p:nvSpPr>
        <p:spPr bwMode="auto">
          <a:xfrm flipH="1">
            <a:off x="2991717" y="3359931"/>
            <a:ext cx="170396"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22" name="Line 528"/>
          <p:cNvSpPr>
            <a:spLocks noChangeShapeType="1"/>
          </p:cNvSpPr>
          <p:nvPr/>
        </p:nvSpPr>
        <p:spPr bwMode="auto">
          <a:xfrm flipV="1">
            <a:off x="2915864" y="3377793"/>
            <a:ext cx="75853" cy="116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23" name="Freeform 529"/>
          <p:cNvSpPr>
            <a:spLocks/>
          </p:cNvSpPr>
          <p:nvPr/>
        </p:nvSpPr>
        <p:spPr bwMode="auto">
          <a:xfrm>
            <a:off x="4308706" y="3693388"/>
            <a:ext cx="160501" cy="225087"/>
          </a:xfrm>
          <a:custGeom>
            <a:avLst/>
            <a:gdLst>
              <a:gd name="T0" fmla="*/ 2147483647 w 93"/>
              <a:gd name="T1" fmla="*/ 0 h 115"/>
              <a:gd name="T2" fmla="*/ 2147483647 w 93"/>
              <a:gd name="T3" fmla="*/ 2147483647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24" name="Freeform 530"/>
          <p:cNvSpPr>
            <a:spLocks/>
          </p:cNvSpPr>
          <p:nvPr/>
        </p:nvSpPr>
        <p:spPr bwMode="auto">
          <a:xfrm>
            <a:off x="4385657" y="3693388"/>
            <a:ext cx="171495" cy="225087"/>
          </a:xfrm>
          <a:custGeom>
            <a:avLst/>
            <a:gdLst>
              <a:gd name="T0" fmla="*/ 2147483647 w 99"/>
              <a:gd name="T1" fmla="*/ 2147483647 h 115"/>
              <a:gd name="T2" fmla="*/ 0 w 99"/>
              <a:gd name="T3" fmla="*/ 0 h 115"/>
              <a:gd name="T4" fmla="*/ 2147483647 w 99"/>
              <a:gd name="T5" fmla="*/ 2147483647 h 115"/>
              <a:gd name="T6" fmla="*/ 2147483647 w 99"/>
              <a:gd name="T7" fmla="*/ 2147483647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25" name="Line 531"/>
          <p:cNvSpPr>
            <a:spLocks noChangeShapeType="1"/>
          </p:cNvSpPr>
          <p:nvPr/>
        </p:nvSpPr>
        <p:spPr bwMode="auto">
          <a:xfrm>
            <a:off x="4385658" y="3693388"/>
            <a:ext cx="7696"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26" name="Line 532"/>
          <p:cNvSpPr>
            <a:spLocks noChangeShapeType="1"/>
          </p:cNvSpPr>
          <p:nvPr/>
        </p:nvSpPr>
        <p:spPr bwMode="auto">
          <a:xfrm flipH="1" flipV="1">
            <a:off x="4385657" y="3693393"/>
            <a:ext cx="171495"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27" name="Line 533"/>
          <p:cNvSpPr>
            <a:spLocks noChangeShapeType="1"/>
          </p:cNvSpPr>
          <p:nvPr/>
        </p:nvSpPr>
        <p:spPr bwMode="auto">
          <a:xfrm flipH="1">
            <a:off x="4308708" y="3693387"/>
            <a:ext cx="76953" cy="619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28" name="Freeform 534"/>
          <p:cNvSpPr>
            <a:spLocks/>
          </p:cNvSpPr>
          <p:nvPr/>
        </p:nvSpPr>
        <p:spPr bwMode="auto">
          <a:xfrm>
            <a:off x="3734858" y="3233687"/>
            <a:ext cx="162700" cy="323934"/>
          </a:xfrm>
          <a:custGeom>
            <a:avLst/>
            <a:gdLst>
              <a:gd name="T0" fmla="*/ 2147483647 w 94"/>
              <a:gd name="T1" fmla="*/ 0 h 165"/>
              <a:gd name="T2" fmla="*/ 2147483647 w 94"/>
              <a:gd name="T3" fmla="*/ 2147483647 h 165"/>
              <a:gd name="T4" fmla="*/ 0 w 94"/>
              <a:gd name="T5" fmla="*/ 2147483647 h 165"/>
              <a:gd name="T6" fmla="*/ 2147483647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29" name="Freeform 535"/>
          <p:cNvSpPr>
            <a:spLocks/>
          </p:cNvSpPr>
          <p:nvPr/>
        </p:nvSpPr>
        <p:spPr bwMode="auto">
          <a:xfrm>
            <a:off x="3814009" y="3233687"/>
            <a:ext cx="161601" cy="323934"/>
          </a:xfrm>
          <a:custGeom>
            <a:avLst/>
            <a:gdLst>
              <a:gd name="T0" fmla="*/ 2147483647 w 93"/>
              <a:gd name="T1" fmla="*/ 2147483647 h 165"/>
              <a:gd name="T2" fmla="*/ 0 w 93"/>
              <a:gd name="T3" fmla="*/ 0 h 165"/>
              <a:gd name="T4" fmla="*/ 2147483647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30" name="Line 536"/>
          <p:cNvSpPr>
            <a:spLocks noChangeShapeType="1"/>
          </p:cNvSpPr>
          <p:nvPr/>
        </p:nvSpPr>
        <p:spPr bwMode="auto">
          <a:xfrm flipH="1" flipV="1">
            <a:off x="3814009" y="3233691"/>
            <a:ext cx="161601"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31" name="Line 537"/>
          <p:cNvSpPr>
            <a:spLocks noChangeShapeType="1"/>
          </p:cNvSpPr>
          <p:nvPr/>
        </p:nvSpPr>
        <p:spPr bwMode="auto">
          <a:xfrm flipV="1">
            <a:off x="3734857" y="3233687"/>
            <a:ext cx="79152"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32" name="Freeform 538"/>
          <p:cNvSpPr>
            <a:spLocks/>
          </p:cNvSpPr>
          <p:nvPr/>
        </p:nvSpPr>
        <p:spPr bwMode="auto">
          <a:xfrm>
            <a:off x="3324810" y="3116975"/>
            <a:ext cx="162700" cy="277488"/>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33" name="Freeform 539"/>
          <p:cNvSpPr>
            <a:spLocks/>
          </p:cNvSpPr>
          <p:nvPr/>
        </p:nvSpPr>
        <p:spPr bwMode="auto">
          <a:xfrm>
            <a:off x="3401763" y="3116975"/>
            <a:ext cx="162700" cy="277488"/>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34" name="Line 540"/>
          <p:cNvSpPr>
            <a:spLocks noChangeShapeType="1"/>
          </p:cNvSpPr>
          <p:nvPr/>
        </p:nvSpPr>
        <p:spPr bwMode="auto">
          <a:xfrm flipV="1">
            <a:off x="3324812" y="3116980"/>
            <a:ext cx="76953"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35" name="Line 541"/>
          <p:cNvSpPr>
            <a:spLocks noChangeShapeType="1"/>
          </p:cNvSpPr>
          <p:nvPr/>
        </p:nvSpPr>
        <p:spPr bwMode="auto">
          <a:xfrm flipH="1" flipV="1">
            <a:off x="2503615" y="3863692"/>
            <a:ext cx="162700"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36" name="Line 542"/>
          <p:cNvSpPr>
            <a:spLocks noChangeShapeType="1"/>
          </p:cNvSpPr>
          <p:nvPr/>
        </p:nvSpPr>
        <p:spPr bwMode="auto">
          <a:xfrm flipV="1">
            <a:off x="4469207" y="3863693"/>
            <a:ext cx="87946"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37" name="Freeform 543"/>
          <p:cNvSpPr>
            <a:spLocks/>
          </p:cNvSpPr>
          <p:nvPr/>
        </p:nvSpPr>
        <p:spPr bwMode="auto">
          <a:xfrm>
            <a:off x="3897558" y="3421856"/>
            <a:ext cx="162700" cy="298925"/>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38" name="Freeform 544"/>
          <p:cNvSpPr>
            <a:spLocks/>
          </p:cNvSpPr>
          <p:nvPr/>
        </p:nvSpPr>
        <p:spPr bwMode="auto">
          <a:xfrm>
            <a:off x="3975610" y="3421856"/>
            <a:ext cx="170395" cy="298925"/>
          </a:xfrm>
          <a:custGeom>
            <a:avLst/>
            <a:gdLst>
              <a:gd name="T0" fmla="*/ 2147483647 w 98"/>
              <a:gd name="T1" fmla="*/ 2147483647 h 152"/>
              <a:gd name="T2" fmla="*/ 0 w 98"/>
              <a:gd name="T3" fmla="*/ 0 h 152"/>
              <a:gd name="T4" fmla="*/ 2147483647 w 98"/>
              <a:gd name="T5" fmla="*/ 2147483647 h 152"/>
              <a:gd name="T6" fmla="*/ 2147483647 w 98"/>
              <a:gd name="T7" fmla="*/ 2147483647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39" name="Line 545"/>
          <p:cNvSpPr>
            <a:spLocks noChangeShapeType="1"/>
          </p:cNvSpPr>
          <p:nvPr/>
        </p:nvSpPr>
        <p:spPr bwMode="auto">
          <a:xfrm flipH="1" flipV="1">
            <a:off x="3975610" y="3421854"/>
            <a:ext cx="170395" cy="1810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40" name="Line 546"/>
          <p:cNvSpPr>
            <a:spLocks noChangeShapeType="1"/>
          </p:cNvSpPr>
          <p:nvPr/>
        </p:nvSpPr>
        <p:spPr bwMode="auto">
          <a:xfrm flipV="1">
            <a:off x="3897560" y="3421855"/>
            <a:ext cx="78053"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41" name="Freeform 547"/>
          <p:cNvSpPr>
            <a:spLocks/>
          </p:cNvSpPr>
          <p:nvPr/>
        </p:nvSpPr>
        <p:spPr bwMode="auto">
          <a:xfrm>
            <a:off x="3076363" y="3359926"/>
            <a:ext cx="162700" cy="161967"/>
          </a:xfrm>
          <a:custGeom>
            <a:avLst/>
            <a:gdLst>
              <a:gd name="T0" fmla="*/ 2147483647 w 94"/>
              <a:gd name="T1" fmla="*/ 0 h 83"/>
              <a:gd name="T2" fmla="*/ 2147483647 w 94"/>
              <a:gd name="T3" fmla="*/ 2147483647 h 83"/>
              <a:gd name="T4" fmla="*/ 0 w 94"/>
              <a:gd name="T5" fmla="*/ 2147483647 h 83"/>
              <a:gd name="T6" fmla="*/ 2147483647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42" name="Freeform 548"/>
          <p:cNvSpPr>
            <a:spLocks/>
          </p:cNvSpPr>
          <p:nvPr/>
        </p:nvSpPr>
        <p:spPr bwMode="auto">
          <a:xfrm>
            <a:off x="3162110" y="3314675"/>
            <a:ext cx="162700" cy="207223"/>
          </a:xfrm>
          <a:custGeom>
            <a:avLst/>
            <a:gdLst>
              <a:gd name="T0" fmla="*/ 2147483647 w 94"/>
              <a:gd name="T1" fmla="*/ 0 h 106"/>
              <a:gd name="T2" fmla="*/ 0 w 94"/>
              <a:gd name="T3" fmla="*/ 2147483647 h 106"/>
              <a:gd name="T4" fmla="*/ 2147483647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43" name="Line 549"/>
          <p:cNvSpPr>
            <a:spLocks noChangeShapeType="1"/>
          </p:cNvSpPr>
          <p:nvPr/>
        </p:nvSpPr>
        <p:spPr bwMode="auto">
          <a:xfrm flipH="1">
            <a:off x="3162110" y="3314675"/>
            <a:ext cx="16270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44" name="Freeform 550"/>
          <p:cNvSpPr>
            <a:spLocks/>
          </p:cNvSpPr>
          <p:nvPr/>
        </p:nvSpPr>
        <p:spPr bwMode="auto">
          <a:xfrm>
            <a:off x="4060258" y="3602877"/>
            <a:ext cx="162700"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45" name="Freeform 551"/>
          <p:cNvSpPr>
            <a:spLocks/>
          </p:cNvSpPr>
          <p:nvPr/>
        </p:nvSpPr>
        <p:spPr bwMode="auto">
          <a:xfrm>
            <a:off x="4146006" y="3602877"/>
            <a:ext cx="162700" cy="233423"/>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46" name="Freeform 552"/>
          <p:cNvSpPr>
            <a:spLocks/>
          </p:cNvSpPr>
          <p:nvPr/>
        </p:nvSpPr>
        <p:spPr bwMode="auto">
          <a:xfrm>
            <a:off x="3487511" y="3196768"/>
            <a:ext cx="162700" cy="360853"/>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47" name="Freeform 553"/>
          <p:cNvSpPr>
            <a:spLocks/>
          </p:cNvSpPr>
          <p:nvPr/>
        </p:nvSpPr>
        <p:spPr bwMode="auto">
          <a:xfrm>
            <a:off x="3564462" y="3196768"/>
            <a:ext cx="170395" cy="360853"/>
          </a:xfrm>
          <a:custGeom>
            <a:avLst/>
            <a:gdLst>
              <a:gd name="T0" fmla="*/ 2147483647 w 98"/>
              <a:gd name="T1" fmla="*/ 2147483647 h 184"/>
              <a:gd name="T2" fmla="*/ 0 w 98"/>
              <a:gd name="T3" fmla="*/ 0 h 184"/>
              <a:gd name="T4" fmla="*/ 2147483647 w 98"/>
              <a:gd name="T5" fmla="*/ 2147483647 h 184"/>
              <a:gd name="T6" fmla="*/ 2147483647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48" name="Line 554"/>
          <p:cNvSpPr>
            <a:spLocks noChangeShapeType="1"/>
          </p:cNvSpPr>
          <p:nvPr/>
        </p:nvSpPr>
        <p:spPr bwMode="auto">
          <a:xfrm flipH="1" flipV="1">
            <a:off x="4146006" y="3602876"/>
            <a:ext cx="162700"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49" name="Line 555"/>
          <p:cNvSpPr>
            <a:spLocks noChangeShapeType="1"/>
          </p:cNvSpPr>
          <p:nvPr/>
        </p:nvSpPr>
        <p:spPr bwMode="auto">
          <a:xfrm flipV="1">
            <a:off x="4060259" y="3602879"/>
            <a:ext cx="85747" cy="1179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50" name="Line 556"/>
          <p:cNvSpPr>
            <a:spLocks noChangeShapeType="1"/>
          </p:cNvSpPr>
          <p:nvPr/>
        </p:nvSpPr>
        <p:spPr bwMode="auto">
          <a:xfrm flipV="1">
            <a:off x="3487513" y="3196773"/>
            <a:ext cx="76953"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51" name="Freeform 557"/>
          <p:cNvSpPr>
            <a:spLocks/>
          </p:cNvSpPr>
          <p:nvPr/>
        </p:nvSpPr>
        <p:spPr bwMode="auto">
          <a:xfrm>
            <a:off x="2830114" y="3494502"/>
            <a:ext cx="161600" cy="441837"/>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52" name="Freeform 558"/>
          <p:cNvSpPr>
            <a:spLocks/>
          </p:cNvSpPr>
          <p:nvPr/>
        </p:nvSpPr>
        <p:spPr bwMode="auto">
          <a:xfrm>
            <a:off x="2915863" y="3494502"/>
            <a:ext cx="160501" cy="441837"/>
          </a:xfrm>
          <a:custGeom>
            <a:avLst/>
            <a:gdLst>
              <a:gd name="T0" fmla="*/ 2147483647 w 93"/>
              <a:gd name="T1" fmla="*/ 0 h 225"/>
              <a:gd name="T2" fmla="*/ 0 w 93"/>
              <a:gd name="T3" fmla="*/ 0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53" name="Line 559"/>
          <p:cNvSpPr>
            <a:spLocks noChangeShapeType="1"/>
          </p:cNvSpPr>
          <p:nvPr/>
        </p:nvSpPr>
        <p:spPr bwMode="auto">
          <a:xfrm flipH="1" flipV="1">
            <a:off x="2666314" y="3891088"/>
            <a:ext cx="163800"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54" name="Line 560"/>
          <p:cNvSpPr>
            <a:spLocks noChangeShapeType="1"/>
          </p:cNvSpPr>
          <p:nvPr/>
        </p:nvSpPr>
        <p:spPr bwMode="auto">
          <a:xfrm flipV="1">
            <a:off x="2830116" y="3494502"/>
            <a:ext cx="85747" cy="4239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55" name="Line 561"/>
          <p:cNvSpPr>
            <a:spLocks noChangeShapeType="1"/>
          </p:cNvSpPr>
          <p:nvPr/>
        </p:nvSpPr>
        <p:spPr bwMode="auto">
          <a:xfrm flipH="1">
            <a:off x="2915863" y="3494504"/>
            <a:ext cx="160501"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56" name="Freeform 562"/>
          <p:cNvSpPr>
            <a:spLocks/>
          </p:cNvSpPr>
          <p:nvPr/>
        </p:nvSpPr>
        <p:spPr bwMode="auto">
          <a:xfrm>
            <a:off x="3650210" y="3387319"/>
            <a:ext cx="163799" cy="306070"/>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57" name="Freeform 563"/>
          <p:cNvSpPr>
            <a:spLocks/>
          </p:cNvSpPr>
          <p:nvPr/>
        </p:nvSpPr>
        <p:spPr bwMode="auto">
          <a:xfrm>
            <a:off x="3734858" y="3387319"/>
            <a:ext cx="162700" cy="306070"/>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58" name="Freeform 564"/>
          <p:cNvSpPr>
            <a:spLocks/>
          </p:cNvSpPr>
          <p:nvPr/>
        </p:nvSpPr>
        <p:spPr bwMode="auto">
          <a:xfrm>
            <a:off x="4222960" y="3755321"/>
            <a:ext cx="162700" cy="208414"/>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59" name="Freeform 565"/>
          <p:cNvSpPr>
            <a:spLocks/>
          </p:cNvSpPr>
          <p:nvPr/>
        </p:nvSpPr>
        <p:spPr bwMode="auto">
          <a:xfrm>
            <a:off x="4308706" y="3755321"/>
            <a:ext cx="160501" cy="208414"/>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60" name="Line 566"/>
          <p:cNvSpPr>
            <a:spLocks noChangeShapeType="1"/>
          </p:cNvSpPr>
          <p:nvPr/>
        </p:nvSpPr>
        <p:spPr bwMode="auto">
          <a:xfrm flipV="1">
            <a:off x="3650211" y="3387318"/>
            <a:ext cx="84648" cy="1703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61" name="Freeform 567"/>
          <p:cNvSpPr>
            <a:spLocks/>
          </p:cNvSpPr>
          <p:nvPr/>
        </p:nvSpPr>
        <p:spPr bwMode="auto">
          <a:xfrm>
            <a:off x="3239063" y="3314672"/>
            <a:ext cx="162700" cy="278679"/>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62" name="Freeform 568"/>
          <p:cNvSpPr>
            <a:spLocks/>
          </p:cNvSpPr>
          <p:nvPr/>
        </p:nvSpPr>
        <p:spPr bwMode="auto">
          <a:xfrm>
            <a:off x="3324810" y="3314672"/>
            <a:ext cx="162700" cy="278679"/>
          </a:xfrm>
          <a:custGeom>
            <a:avLst/>
            <a:gdLst>
              <a:gd name="T0" fmla="*/ 2147483647 w 93"/>
              <a:gd name="T1" fmla="*/ 2147483647 h 142"/>
              <a:gd name="T2" fmla="*/ 0 w 93"/>
              <a:gd name="T3" fmla="*/ 0 h 142"/>
              <a:gd name="T4" fmla="*/ 2147483647 w 93"/>
              <a:gd name="T5" fmla="*/ 2147483647 h 142"/>
              <a:gd name="T6" fmla="*/ 2147483647 w 93"/>
              <a:gd name="T7" fmla="*/ 2147483647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63" name="Line 569"/>
          <p:cNvSpPr>
            <a:spLocks noChangeShapeType="1"/>
          </p:cNvSpPr>
          <p:nvPr/>
        </p:nvSpPr>
        <p:spPr bwMode="auto">
          <a:xfrm flipH="1" flipV="1">
            <a:off x="4308706" y="3755316"/>
            <a:ext cx="160501" cy="163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64" name="Line 570"/>
          <p:cNvSpPr>
            <a:spLocks noChangeShapeType="1"/>
          </p:cNvSpPr>
          <p:nvPr/>
        </p:nvSpPr>
        <p:spPr bwMode="auto">
          <a:xfrm flipH="1">
            <a:off x="4222958" y="3755316"/>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65" name="Line 571"/>
          <p:cNvSpPr>
            <a:spLocks noChangeShapeType="1"/>
          </p:cNvSpPr>
          <p:nvPr/>
        </p:nvSpPr>
        <p:spPr bwMode="auto">
          <a:xfrm flipH="1" flipV="1">
            <a:off x="3324810" y="3314675"/>
            <a:ext cx="162700" cy="7979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66" name="Line 572"/>
          <p:cNvSpPr>
            <a:spLocks noChangeShapeType="1"/>
          </p:cNvSpPr>
          <p:nvPr/>
        </p:nvSpPr>
        <p:spPr bwMode="auto">
          <a:xfrm flipV="1">
            <a:off x="3239064" y="3314675"/>
            <a:ext cx="85747" cy="2072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67" name="Freeform 573"/>
          <p:cNvSpPr>
            <a:spLocks/>
          </p:cNvSpPr>
          <p:nvPr/>
        </p:nvSpPr>
        <p:spPr bwMode="auto">
          <a:xfrm>
            <a:off x="3814009" y="3557621"/>
            <a:ext cx="161601" cy="406109"/>
          </a:xfrm>
          <a:custGeom>
            <a:avLst/>
            <a:gdLst>
              <a:gd name="T0" fmla="*/ 2147483647 w 93"/>
              <a:gd name="T1" fmla="*/ 0 h 207"/>
              <a:gd name="T2" fmla="*/ 2147483647 w 93"/>
              <a:gd name="T3" fmla="*/ 2147483647 h 207"/>
              <a:gd name="T4" fmla="*/ 0 w 93"/>
              <a:gd name="T5" fmla="*/ 2147483647 h 207"/>
              <a:gd name="T6" fmla="*/ 2147483647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68" name="Freeform 574"/>
          <p:cNvSpPr>
            <a:spLocks/>
          </p:cNvSpPr>
          <p:nvPr/>
        </p:nvSpPr>
        <p:spPr bwMode="auto">
          <a:xfrm>
            <a:off x="3897558" y="3557621"/>
            <a:ext cx="162700" cy="406109"/>
          </a:xfrm>
          <a:custGeom>
            <a:avLst/>
            <a:gdLst>
              <a:gd name="T0" fmla="*/ 2147483647 w 93"/>
              <a:gd name="T1" fmla="*/ 2147483647 h 207"/>
              <a:gd name="T2" fmla="*/ 0 w 93"/>
              <a:gd name="T3" fmla="*/ 0 h 207"/>
              <a:gd name="T4" fmla="*/ 2147483647 w 93"/>
              <a:gd name="T5" fmla="*/ 2147483647 h 207"/>
              <a:gd name="T6" fmla="*/ 2147483647 w 93"/>
              <a:gd name="T7" fmla="*/ 2147483647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69" name="Line 575"/>
          <p:cNvSpPr>
            <a:spLocks noChangeShapeType="1"/>
          </p:cNvSpPr>
          <p:nvPr/>
        </p:nvSpPr>
        <p:spPr bwMode="auto">
          <a:xfrm flipV="1">
            <a:off x="3814009" y="3557623"/>
            <a:ext cx="83549"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70" name="Freeform 576"/>
          <p:cNvSpPr>
            <a:spLocks/>
          </p:cNvSpPr>
          <p:nvPr/>
        </p:nvSpPr>
        <p:spPr bwMode="auto">
          <a:xfrm>
            <a:off x="2991717" y="3494506"/>
            <a:ext cx="170396" cy="469228"/>
          </a:xfrm>
          <a:custGeom>
            <a:avLst/>
            <a:gdLst>
              <a:gd name="T0" fmla="*/ 2147483647 w 98"/>
              <a:gd name="T1" fmla="*/ 0 h 239"/>
              <a:gd name="T2" fmla="*/ 2147483647 w 98"/>
              <a:gd name="T3" fmla="*/ 2147483647 h 239"/>
              <a:gd name="T4" fmla="*/ 0 w 98"/>
              <a:gd name="T5" fmla="*/ 2147483647 h 239"/>
              <a:gd name="T6" fmla="*/ 2147483647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71" name="Freeform 577"/>
          <p:cNvSpPr>
            <a:spLocks/>
          </p:cNvSpPr>
          <p:nvPr/>
        </p:nvSpPr>
        <p:spPr bwMode="auto">
          <a:xfrm>
            <a:off x="3076363" y="3494506"/>
            <a:ext cx="162700" cy="469228"/>
          </a:xfrm>
          <a:custGeom>
            <a:avLst/>
            <a:gdLst>
              <a:gd name="T0" fmla="*/ 2147483647 w 94"/>
              <a:gd name="T1" fmla="*/ 2147483647 h 239"/>
              <a:gd name="T2" fmla="*/ 0 w 94"/>
              <a:gd name="T3" fmla="*/ 0 h 239"/>
              <a:gd name="T4" fmla="*/ 2147483647 w 94"/>
              <a:gd name="T5" fmla="*/ 2147483647 h 239"/>
              <a:gd name="T6" fmla="*/ 2147483647 w 94"/>
              <a:gd name="T7" fmla="*/ 2147483647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72" name="Line 578"/>
          <p:cNvSpPr>
            <a:spLocks noChangeShapeType="1"/>
          </p:cNvSpPr>
          <p:nvPr/>
        </p:nvSpPr>
        <p:spPr bwMode="auto">
          <a:xfrm flipH="1" flipV="1">
            <a:off x="2830114" y="3918475"/>
            <a:ext cx="161600"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73" name="Line 579"/>
          <p:cNvSpPr>
            <a:spLocks noChangeShapeType="1"/>
          </p:cNvSpPr>
          <p:nvPr/>
        </p:nvSpPr>
        <p:spPr bwMode="auto">
          <a:xfrm flipV="1">
            <a:off x="4385658" y="3918479"/>
            <a:ext cx="83549"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74" name="Line 580"/>
          <p:cNvSpPr>
            <a:spLocks noChangeShapeType="1"/>
          </p:cNvSpPr>
          <p:nvPr/>
        </p:nvSpPr>
        <p:spPr bwMode="auto">
          <a:xfrm flipH="1" flipV="1">
            <a:off x="3076363" y="3494502"/>
            <a:ext cx="162700"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75" name="Freeform 581"/>
          <p:cNvSpPr>
            <a:spLocks/>
          </p:cNvSpPr>
          <p:nvPr/>
        </p:nvSpPr>
        <p:spPr bwMode="auto">
          <a:xfrm>
            <a:off x="3401765" y="3394463"/>
            <a:ext cx="172594" cy="298924"/>
          </a:xfrm>
          <a:custGeom>
            <a:avLst/>
            <a:gdLst>
              <a:gd name="T0" fmla="*/ 2147483647 w 99"/>
              <a:gd name="T1" fmla="*/ 0 h 152"/>
              <a:gd name="T2" fmla="*/ 2147483647 w 99"/>
              <a:gd name="T3" fmla="*/ 2147483647 h 152"/>
              <a:gd name="T4" fmla="*/ 0 w 99"/>
              <a:gd name="T5" fmla="*/ 2147483647 h 152"/>
              <a:gd name="T6" fmla="*/ 2147483647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76" name="Freeform 582"/>
          <p:cNvSpPr>
            <a:spLocks/>
          </p:cNvSpPr>
          <p:nvPr/>
        </p:nvSpPr>
        <p:spPr bwMode="auto">
          <a:xfrm>
            <a:off x="3487511" y="3394463"/>
            <a:ext cx="162700" cy="298924"/>
          </a:xfrm>
          <a:custGeom>
            <a:avLst/>
            <a:gdLst>
              <a:gd name="T0" fmla="*/ 2147483647 w 94"/>
              <a:gd name="T1" fmla="*/ 2147483647 h 152"/>
              <a:gd name="T2" fmla="*/ 0 w 94"/>
              <a:gd name="T3" fmla="*/ 0 h 152"/>
              <a:gd name="T4" fmla="*/ 2147483647 w 94"/>
              <a:gd name="T5" fmla="*/ 2147483647 h 152"/>
              <a:gd name="T6" fmla="*/ 2147483647 w 94"/>
              <a:gd name="T7" fmla="*/ 2147483647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77" name="Freeform 583"/>
          <p:cNvSpPr>
            <a:spLocks/>
          </p:cNvSpPr>
          <p:nvPr/>
        </p:nvSpPr>
        <p:spPr bwMode="auto">
          <a:xfrm>
            <a:off x="3975610" y="3720781"/>
            <a:ext cx="170395" cy="267960"/>
          </a:xfrm>
          <a:custGeom>
            <a:avLst/>
            <a:gdLst>
              <a:gd name="T0" fmla="*/ 2147483647 w 98"/>
              <a:gd name="T1" fmla="*/ 0 h 137"/>
              <a:gd name="T2" fmla="*/ 2147483647 w 98"/>
              <a:gd name="T3" fmla="*/ 2147483647 h 137"/>
              <a:gd name="T4" fmla="*/ 0 w 98"/>
              <a:gd name="T5" fmla="*/ 2147483647 h 137"/>
              <a:gd name="T6" fmla="*/ 2147483647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78" name="Freeform 584"/>
          <p:cNvSpPr>
            <a:spLocks/>
          </p:cNvSpPr>
          <p:nvPr/>
        </p:nvSpPr>
        <p:spPr bwMode="auto">
          <a:xfrm>
            <a:off x="4060258" y="3720781"/>
            <a:ext cx="162700" cy="267960"/>
          </a:xfrm>
          <a:custGeom>
            <a:avLst/>
            <a:gdLst>
              <a:gd name="T0" fmla="*/ 2147483647 w 94"/>
              <a:gd name="T1" fmla="*/ 2147483647 h 137"/>
              <a:gd name="T2" fmla="*/ 0 w 94"/>
              <a:gd name="T3" fmla="*/ 0 h 137"/>
              <a:gd name="T4" fmla="*/ 2147483647 w 94"/>
              <a:gd name="T5" fmla="*/ 2147483647 h 137"/>
              <a:gd name="T6" fmla="*/ 2147483647 w 94"/>
              <a:gd name="T7" fmla="*/ 214748364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79" name="Line 585"/>
          <p:cNvSpPr>
            <a:spLocks noChangeShapeType="1"/>
          </p:cNvSpPr>
          <p:nvPr/>
        </p:nvSpPr>
        <p:spPr bwMode="auto">
          <a:xfrm flipH="1" flipV="1">
            <a:off x="3487511" y="3394467"/>
            <a:ext cx="162700" cy="163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80" name="Line 586"/>
          <p:cNvSpPr>
            <a:spLocks noChangeShapeType="1"/>
          </p:cNvSpPr>
          <p:nvPr/>
        </p:nvSpPr>
        <p:spPr bwMode="auto">
          <a:xfrm flipV="1">
            <a:off x="3401764" y="3394463"/>
            <a:ext cx="85747" cy="1988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81" name="Line 587"/>
          <p:cNvSpPr>
            <a:spLocks noChangeShapeType="1"/>
          </p:cNvSpPr>
          <p:nvPr/>
        </p:nvSpPr>
        <p:spPr bwMode="auto">
          <a:xfrm flipV="1">
            <a:off x="3975610" y="3720779"/>
            <a:ext cx="84648"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82" name="Freeform 588"/>
          <p:cNvSpPr>
            <a:spLocks/>
          </p:cNvSpPr>
          <p:nvPr/>
        </p:nvSpPr>
        <p:spPr bwMode="auto">
          <a:xfrm>
            <a:off x="3574358" y="3557626"/>
            <a:ext cx="160501" cy="431119"/>
          </a:xfrm>
          <a:custGeom>
            <a:avLst/>
            <a:gdLst>
              <a:gd name="T0" fmla="*/ 2147483647 w 93"/>
              <a:gd name="T1" fmla="*/ 0 h 220"/>
              <a:gd name="T2" fmla="*/ 2147483647 w 93"/>
              <a:gd name="T3" fmla="*/ 2147483647 h 220"/>
              <a:gd name="T4" fmla="*/ 0 w 93"/>
              <a:gd name="T5" fmla="*/ 2147483647 h 220"/>
              <a:gd name="T6" fmla="*/ 2147483647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83" name="Freeform 589"/>
          <p:cNvSpPr>
            <a:spLocks/>
          </p:cNvSpPr>
          <p:nvPr/>
        </p:nvSpPr>
        <p:spPr bwMode="auto">
          <a:xfrm>
            <a:off x="3650210" y="3557626"/>
            <a:ext cx="163799" cy="431119"/>
          </a:xfrm>
          <a:custGeom>
            <a:avLst/>
            <a:gdLst>
              <a:gd name="T0" fmla="*/ 2147483647 w 94"/>
              <a:gd name="T1" fmla="*/ 2147483647 h 220"/>
              <a:gd name="T2" fmla="*/ 0 w 94"/>
              <a:gd name="T3" fmla="*/ 0 h 220"/>
              <a:gd name="T4" fmla="*/ 2147483647 w 94"/>
              <a:gd name="T5" fmla="*/ 2147483647 h 220"/>
              <a:gd name="T6" fmla="*/ 2147483647 w 94"/>
              <a:gd name="T7" fmla="*/ 2147483647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84" name="Freeform 590"/>
          <p:cNvSpPr>
            <a:spLocks/>
          </p:cNvSpPr>
          <p:nvPr/>
        </p:nvSpPr>
        <p:spPr bwMode="auto">
          <a:xfrm>
            <a:off x="3162110" y="3521893"/>
            <a:ext cx="162700" cy="466847"/>
          </a:xfrm>
          <a:custGeom>
            <a:avLst/>
            <a:gdLst>
              <a:gd name="T0" fmla="*/ 2147483647 w 94"/>
              <a:gd name="T1" fmla="*/ 0 h 238"/>
              <a:gd name="T2" fmla="*/ 2147483647 w 94"/>
              <a:gd name="T3" fmla="*/ 2147483647 h 238"/>
              <a:gd name="T4" fmla="*/ 0 w 94"/>
              <a:gd name="T5" fmla="*/ 2147483647 h 238"/>
              <a:gd name="T6" fmla="*/ 2147483647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85" name="Freeform 591"/>
          <p:cNvSpPr>
            <a:spLocks/>
          </p:cNvSpPr>
          <p:nvPr/>
        </p:nvSpPr>
        <p:spPr bwMode="auto">
          <a:xfrm>
            <a:off x="3239063" y="3521893"/>
            <a:ext cx="162700" cy="466847"/>
          </a:xfrm>
          <a:custGeom>
            <a:avLst/>
            <a:gdLst>
              <a:gd name="T0" fmla="*/ 2147483647 w 93"/>
              <a:gd name="T1" fmla="*/ 2147483647 h 238"/>
              <a:gd name="T2" fmla="*/ 0 w 93"/>
              <a:gd name="T3" fmla="*/ 0 h 238"/>
              <a:gd name="T4" fmla="*/ 2147483647 w 93"/>
              <a:gd name="T5" fmla="*/ 2147483647 h 238"/>
              <a:gd name="T6" fmla="*/ 2147483647 w 93"/>
              <a:gd name="T7" fmla="*/ 2147483647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86" name="Line 592"/>
          <p:cNvSpPr>
            <a:spLocks noChangeShapeType="1"/>
          </p:cNvSpPr>
          <p:nvPr/>
        </p:nvSpPr>
        <p:spPr bwMode="auto">
          <a:xfrm flipH="1" flipV="1">
            <a:off x="3650210" y="3557623"/>
            <a:ext cx="163799"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87" name="Line 593"/>
          <p:cNvSpPr>
            <a:spLocks noChangeShapeType="1"/>
          </p:cNvSpPr>
          <p:nvPr/>
        </p:nvSpPr>
        <p:spPr bwMode="auto">
          <a:xfrm flipV="1">
            <a:off x="3574356" y="3557623"/>
            <a:ext cx="75854"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88" name="Line 594"/>
          <p:cNvSpPr>
            <a:spLocks noChangeShapeType="1"/>
          </p:cNvSpPr>
          <p:nvPr/>
        </p:nvSpPr>
        <p:spPr bwMode="auto">
          <a:xfrm flipH="1" flipV="1">
            <a:off x="2991717" y="3936343"/>
            <a:ext cx="170396"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89" name="Line 595"/>
          <p:cNvSpPr>
            <a:spLocks noChangeShapeType="1"/>
          </p:cNvSpPr>
          <p:nvPr/>
        </p:nvSpPr>
        <p:spPr bwMode="auto">
          <a:xfrm flipH="1" flipV="1">
            <a:off x="3239063" y="3521893"/>
            <a:ext cx="162700" cy="714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90" name="Line 596"/>
          <p:cNvSpPr>
            <a:spLocks noChangeShapeType="1"/>
          </p:cNvSpPr>
          <p:nvPr/>
        </p:nvSpPr>
        <p:spPr bwMode="auto">
          <a:xfrm flipV="1">
            <a:off x="3162112" y="3521894"/>
            <a:ext cx="76953"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91" name="Freeform 597"/>
          <p:cNvSpPr>
            <a:spLocks/>
          </p:cNvSpPr>
          <p:nvPr/>
        </p:nvSpPr>
        <p:spPr bwMode="auto">
          <a:xfrm>
            <a:off x="4146006" y="3836300"/>
            <a:ext cx="162700" cy="172686"/>
          </a:xfrm>
          <a:custGeom>
            <a:avLst/>
            <a:gdLst>
              <a:gd name="T0" fmla="*/ 2147483647 w 94"/>
              <a:gd name="T1" fmla="*/ 0 h 88"/>
              <a:gd name="T2" fmla="*/ 2147483647 w 94"/>
              <a:gd name="T3" fmla="*/ 2147483647 h 88"/>
              <a:gd name="T4" fmla="*/ 0 w 94"/>
              <a:gd name="T5" fmla="*/ 2147483647 h 88"/>
              <a:gd name="T6" fmla="*/ 2147483647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92" name="Freeform 598"/>
          <p:cNvSpPr>
            <a:spLocks/>
          </p:cNvSpPr>
          <p:nvPr/>
        </p:nvSpPr>
        <p:spPr bwMode="auto">
          <a:xfrm>
            <a:off x="4222960" y="3836300"/>
            <a:ext cx="162700" cy="172686"/>
          </a:xfrm>
          <a:custGeom>
            <a:avLst/>
            <a:gdLst>
              <a:gd name="T0" fmla="*/ 2147483647 w 93"/>
              <a:gd name="T1" fmla="*/ 2147483647 h 88"/>
              <a:gd name="T2" fmla="*/ 0 w 93"/>
              <a:gd name="T3" fmla="*/ 0 h 88"/>
              <a:gd name="T4" fmla="*/ 2147483647 w 93"/>
              <a:gd name="T5" fmla="*/ 2147483647 h 88"/>
              <a:gd name="T6" fmla="*/ 2147483647 w 93"/>
              <a:gd name="T7" fmla="*/ 2147483647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93" name="Line 599"/>
          <p:cNvSpPr>
            <a:spLocks noChangeShapeType="1"/>
          </p:cNvSpPr>
          <p:nvPr/>
        </p:nvSpPr>
        <p:spPr bwMode="auto">
          <a:xfrm flipH="1">
            <a:off x="4146008" y="3836300"/>
            <a:ext cx="76953"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94" name="Freeform 600"/>
          <p:cNvSpPr>
            <a:spLocks/>
          </p:cNvSpPr>
          <p:nvPr/>
        </p:nvSpPr>
        <p:spPr bwMode="auto">
          <a:xfrm>
            <a:off x="3734858" y="3693388"/>
            <a:ext cx="162700" cy="315598"/>
          </a:xfrm>
          <a:custGeom>
            <a:avLst/>
            <a:gdLst>
              <a:gd name="T0" fmla="*/ 2147483647 w 94"/>
              <a:gd name="T1" fmla="*/ 0 h 161"/>
              <a:gd name="T2" fmla="*/ 2147483647 w 94"/>
              <a:gd name="T3" fmla="*/ 2147483647 h 161"/>
              <a:gd name="T4" fmla="*/ 0 w 94"/>
              <a:gd name="T5" fmla="*/ 2147483647 h 161"/>
              <a:gd name="T6" fmla="*/ 2147483647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95" name="Freeform 601"/>
          <p:cNvSpPr>
            <a:spLocks/>
          </p:cNvSpPr>
          <p:nvPr/>
        </p:nvSpPr>
        <p:spPr bwMode="auto">
          <a:xfrm>
            <a:off x="3814009" y="3693388"/>
            <a:ext cx="161601" cy="315598"/>
          </a:xfrm>
          <a:custGeom>
            <a:avLst/>
            <a:gdLst>
              <a:gd name="T0" fmla="*/ 2147483647 w 93"/>
              <a:gd name="T1" fmla="*/ 2147483647 h 161"/>
              <a:gd name="T2" fmla="*/ 0 w 93"/>
              <a:gd name="T3" fmla="*/ 0 h 161"/>
              <a:gd name="T4" fmla="*/ 2147483647 w 93"/>
              <a:gd name="T5" fmla="*/ 2147483647 h 161"/>
              <a:gd name="T6" fmla="*/ 2147483647 w 93"/>
              <a:gd name="T7" fmla="*/ 2147483647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96" name="Line 602"/>
          <p:cNvSpPr>
            <a:spLocks noChangeShapeType="1"/>
          </p:cNvSpPr>
          <p:nvPr/>
        </p:nvSpPr>
        <p:spPr bwMode="auto">
          <a:xfrm flipH="1" flipV="1">
            <a:off x="3814009" y="3693392"/>
            <a:ext cx="161601" cy="2703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97" name="Line 603"/>
          <p:cNvSpPr>
            <a:spLocks noChangeShapeType="1"/>
          </p:cNvSpPr>
          <p:nvPr/>
        </p:nvSpPr>
        <p:spPr bwMode="auto">
          <a:xfrm flipV="1">
            <a:off x="3734857" y="3693388"/>
            <a:ext cx="79152" cy="2953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98" name="Freeform 604"/>
          <p:cNvSpPr>
            <a:spLocks/>
          </p:cNvSpPr>
          <p:nvPr/>
        </p:nvSpPr>
        <p:spPr bwMode="auto">
          <a:xfrm>
            <a:off x="3324810" y="3593349"/>
            <a:ext cx="162700" cy="415637"/>
          </a:xfrm>
          <a:custGeom>
            <a:avLst/>
            <a:gdLst>
              <a:gd name="T0" fmla="*/ 2147483647 w 93"/>
              <a:gd name="T1" fmla="*/ 0 h 212"/>
              <a:gd name="T2" fmla="*/ 2147483647 w 93"/>
              <a:gd name="T3" fmla="*/ 2147483647 h 212"/>
              <a:gd name="T4" fmla="*/ 0 w 93"/>
              <a:gd name="T5" fmla="*/ 2147483647 h 212"/>
              <a:gd name="T6" fmla="*/ 2147483647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99" name="Freeform 605"/>
          <p:cNvSpPr>
            <a:spLocks/>
          </p:cNvSpPr>
          <p:nvPr/>
        </p:nvSpPr>
        <p:spPr bwMode="auto">
          <a:xfrm>
            <a:off x="3401765" y="3593349"/>
            <a:ext cx="172594" cy="415637"/>
          </a:xfrm>
          <a:custGeom>
            <a:avLst/>
            <a:gdLst>
              <a:gd name="T0" fmla="*/ 2147483647 w 99"/>
              <a:gd name="T1" fmla="*/ 2147483647 h 212"/>
              <a:gd name="T2" fmla="*/ 0 w 99"/>
              <a:gd name="T3" fmla="*/ 0 h 212"/>
              <a:gd name="T4" fmla="*/ 2147483647 w 99"/>
              <a:gd name="T5" fmla="*/ 2147483647 h 212"/>
              <a:gd name="T6" fmla="*/ 2147483647 w 99"/>
              <a:gd name="T7" fmla="*/ 2147483647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00" name="Freeform 606"/>
          <p:cNvSpPr>
            <a:spLocks/>
          </p:cNvSpPr>
          <p:nvPr/>
        </p:nvSpPr>
        <p:spPr bwMode="auto">
          <a:xfrm>
            <a:off x="3897558" y="3963730"/>
            <a:ext cx="162700" cy="70265"/>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01" name="Freeform 607"/>
          <p:cNvSpPr>
            <a:spLocks/>
          </p:cNvSpPr>
          <p:nvPr/>
        </p:nvSpPr>
        <p:spPr bwMode="auto">
          <a:xfrm>
            <a:off x="3975610" y="3963730"/>
            <a:ext cx="170395" cy="70265"/>
          </a:xfrm>
          <a:custGeom>
            <a:avLst/>
            <a:gdLst>
              <a:gd name="T0" fmla="*/ 2147483647 w 98"/>
              <a:gd name="T1" fmla="*/ 2147483647 h 36"/>
              <a:gd name="T2" fmla="*/ 0 w 98"/>
              <a:gd name="T3" fmla="*/ 0 h 36"/>
              <a:gd name="T4" fmla="*/ 2147483647 w 98"/>
              <a:gd name="T5" fmla="*/ 2147483647 h 36"/>
              <a:gd name="T6" fmla="*/ 2147483647 w 98"/>
              <a:gd name="T7" fmla="*/ 2147483647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02" name="Line 608"/>
          <p:cNvSpPr>
            <a:spLocks noChangeShapeType="1"/>
          </p:cNvSpPr>
          <p:nvPr/>
        </p:nvSpPr>
        <p:spPr bwMode="auto">
          <a:xfrm flipH="1" flipV="1">
            <a:off x="3401765" y="3593349"/>
            <a:ext cx="172594" cy="1000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03" name="Line 609"/>
          <p:cNvSpPr>
            <a:spLocks noChangeShapeType="1"/>
          </p:cNvSpPr>
          <p:nvPr/>
        </p:nvSpPr>
        <p:spPr bwMode="auto">
          <a:xfrm flipV="1">
            <a:off x="3324812" y="3593349"/>
            <a:ext cx="76953" cy="3953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04" name="Line 610"/>
          <p:cNvSpPr>
            <a:spLocks noChangeShapeType="1"/>
          </p:cNvSpPr>
          <p:nvPr/>
        </p:nvSpPr>
        <p:spPr bwMode="auto">
          <a:xfrm flipH="1" flipV="1">
            <a:off x="3975610" y="3963733"/>
            <a:ext cx="170395"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05" name="Line 611"/>
          <p:cNvSpPr>
            <a:spLocks noChangeShapeType="1"/>
          </p:cNvSpPr>
          <p:nvPr/>
        </p:nvSpPr>
        <p:spPr bwMode="auto">
          <a:xfrm flipV="1">
            <a:off x="3897560" y="3963735"/>
            <a:ext cx="780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06" name="Line 612"/>
          <p:cNvSpPr>
            <a:spLocks noChangeShapeType="1"/>
          </p:cNvSpPr>
          <p:nvPr/>
        </p:nvSpPr>
        <p:spPr bwMode="auto">
          <a:xfrm flipH="1" flipV="1">
            <a:off x="3162110" y="3963733"/>
            <a:ext cx="162700"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07" name="Line 613"/>
          <p:cNvSpPr>
            <a:spLocks noChangeShapeType="1"/>
          </p:cNvSpPr>
          <p:nvPr/>
        </p:nvSpPr>
        <p:spPr bwMode="auto">
          <a:xfrm flipV="1">
            <a:off x="4308708" y="3963735"/>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08" name="Freeform 614"/>
          <p:cNvSpPr>
            <a:spLocks/>
          </p:cNvSpPr>
          <p:nvPr/>
        </p:nvSpPr>
        <p:spPr bwMode="auto">
          <a:xfrm>
            <a:off x="3487511" y="3693389"/>
            <a:ext cx="162700" cy="340607"/>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09" name="Freeform 615"/>
          <p:cNvSpPr>
            <a:spLocks/>
          </p:cNvSpPr>
          <p:nvPr/>
        </p:nvSpPr>
        <p:spPr bwMode="auto">
          <a:xfrm>
            <a:off x="3574358" y="3693389"/>
            <a:ext cx="160501" cy="340607"/>
          </a:xfrm>
          <a:custGeom>
            <a:avLst/>
            <a:gdLst>
              <a:gd name="T0" fmla="*/ 2147483647 w 93"/>
              <a:gd name="T1" fmla="*/ 2147483647 h 174"/>
              <a:gd name="T2" fmla="*/ 0 w 93"/>
              <a:gd name="T3" fmla="*/ 0 h 174"/>
              <a:gd name="T4" fmla="*/ 2147483647 w 93"/>
              <a:gd name="T5" fmla="*/ 2147483647 h 174"/>
              <a:gd name="T6" fmla="*/ 2147483647 w 93"/>
              <a:gd name="T7" fmla="*/ 2147483647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10" name="Line 616"/>
          <p:cNvSpPr>
            <a:spLocks noChangeShapeType="1"/>
          </p:cNvSpPr>
          <p:nvPr/>
        </p:nvSpPr>
        <p:spPr bwMode="auto">
          <a:xfrm flipH="1" flipV="1">
            <a:off x="3574358" y="3693388"/>
            <a:ext cx="160501" cy="2953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11" name="Line 617"/>
          <p:cNvSpPr>
            <a:spLocks noChangeShapeType="1"/>
          </p:cNvSpPr>
          <p:nvPr/>
        </p:nvSpPr>
        <p:spPr bwMode="auto">
          <a:xfrm flipV="1">
            <a:off x="3487511" y="3693388"/>
            <a:ext cx="86846" cy="3155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12" name="Freeform 618"/>
          <p:cNvSpPr>
            <a:spLocks/>
          </p:cNvSpPr>
          <p:nvPr/>
        </p:nvSpPr>
        <p:spPr bwMode="auto">
          <a:xfrm>
            <a:off x="4060258" y="3988744"/>
            <a:ext cx="162700" cy="65502"/>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13" name="Freeform 619"/>
          <p:cNvSpPr>
            <a:spLocks/>
          </p:cNvSpPr>
          <p:nvPr/>
        </p:nvSpPr>
        <p:spPr bwMode="auto">
          <a:xfrm>
            <a:off x="4146006" y="3988744"/>
            <a:ext cx="162700" cy="65502"/>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14" name="Freeform 620"/>
          <p:cNvSpPr>
            <a:spLocks/>
          </p:cNvSpPr>
          <p:nvPr/>
        </p:nvSpPr>
        <p:spPr bwMode="auto">
          <a:xfrm>
            <a:off x="3650210" y="3988744"/>
            <a:ext cx="163799" cy="65502"/>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15" name="Freeform 621"/>
          <p:cNvSpPr>
            <a:spLocks/>
          </p:cNvSpPr>
          <p:nvPr/>
        </p:nvSpPr>
        <p:spPr bwMode="auto">
          <a:xfrm>
            <a:off x="3734858" y="3988744"/>
            <a:ext cx="162700" cy="65502"/>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16" name="Line 622"/>
          <p:cNvSpPr>
            <a:spLocks noChangeShapeType="1"/>
          </p:cNvSpPr>
          <p:nvPr/>
        </p:nvSpPr>
        <p:spPr bwMode="auto">
          <a:xfrm flipH="1" flipV="1">
            <a:off x="4146006" y="3988740"/>
            <a:ext cx="162700"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17" name="Line 623"/>
          <p:cNvSpPr>
            <a:spLocks noChangeShapeType="1"/>
          </p:cNvSpPr>
          <p:nvPr/>
        </p:nvSpPr>
        <p:spPr bwMode="auto">
          <a:xfrm flipH="1">
            <a:off x="4060259" y="3988744"/>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18" name="Line 624"/>
          <p:cNvSpPr>
            <a:spLocks noChangeShapeType="1"/>
          </p:cNvSpPr>
          <p:nvPr/>
        </p:nvSpPr>
        <p:spPr bwMode="auto">
          <a:xfrm flipH="1" flipV="1">
            <a:off x="3734858" y="3988740"/>
            <a:ext cx="162700"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19" name="Line 625"/>
          <p:cNvSpPr>
            <a:spLocks noChangeShapeType="1"/>
          </p:cNvSpPr>
          <p:nvPr/>
        </p:nvSpPr>
        <p:spPr bwMode="auto">
          <a:xfrm flipH="1" flipV="1">
            <a:off x="3324810" y="3988740"/>
            <a:ext cx="162700"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20" name="Line 626"/>
          <p:cNvSpPr>
            <a:spLocks noChangeShapeType="1"/>
          </p:cNvSpPr>
          <p:nvPr/>
        </p:nvSpPr>
        <p:spPr bwMode="auto">
          <a:xfrm flipV="1">
            <a:off x="3650211" y="3988744"/>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21" name="Freeform 627"/>
          <p:cNvSpPr>
            <a:spLocks/>
          </p:cNvSpPr>
          <p:nvPr/>
        </p:nvSpPr>
        <p:spPr bwMode="auto">
          <a:xfrm>
            <a:off x="3814009" y="4008986"/>
            <a:ext cx="161601" cy="70265"/>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22" name="Freeform 628"/>
          <p:cNvSpPr>
            <a:spLocks/>
          </p:cNvSpPr>
          <p:nvPr/>
        </p:nvSpPr>
        <p:spPr bwMode="auto">
          <a:xfrm>
            <a:off x="3897558" y="4008986"/>
            <a:ext cx="162700" cy="70265"/>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23" name="Line 629"/>
          <p:cNvSpPr>
            <a:spLocks noChangeShapeType="1"/>
          </p:cNvSpPr>
          <p:nvPr/>
        </p:nvSpPr>
        <p:spPr bwMode="auto">
          <a:xfrm flipH="1" flipV="1">
            <a:off x="3897558" y="4008991"/>
            <a:ext cx="162700"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24" name="Line 630"/>
          <p:cNvSpPr>
            <a:spLocks noChangeShapeType="1"/>
          </p:cNvSpPr>
          <p:nvPr/>
        </p:nvSpPr>
        <p:spPr bwMode="auto">
          <a:xfrm flipV="1">
            <a:off x="4222958" y="4008990"/>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25" name="Line 631"/>
          <p:cNvSpPr>
            <a:spLocks noChangeShapeType="1"/>
          </p:cNvSpPr>
          <p:nvPr/>
        </p:nvSpPr>
        <p:spPr bwMode="auto">
          <a:xfrm flipV="1">
            <a:off x="3814009" y="4008990"/>
            <a:ext cx="83549"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26" name="Line 632"/>
          <p:cNvSpPr>
            <a:spLocks noChangeShapeType="1"/>
          </p:cNvSpPr>
          <p:nvPr/>
        </p:nvSpPr>
        <p:spPr bwMode="auto">
          <a:xfrm flipH="1" flipV="1">
            <a:off x="3487511" y="4008991"/>
            <a:ext cx="162700"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27" name="Line 633"/>
          <p:cNvSpPr>
            <a:spLocks noChangeShapeType="1"/>
          </p:cNvSpPr>
          <p:nvPr/>
        </p:nvSpPr>
        <p:spPr bwMode="auto">
          <a:xfrm flipH="1" flipV="1">
            <a:off x="4060258" y="4033995"/>
            <a:ext cx="162700"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28" name="Line 634"/>
          <p:cNvSpPr>
            <a:spLocks noChangeShapeType="1"/>
          </p:cNvSpPr>
          <p:nvPr/>
        </p:nvSpPr>
        <p:spPr bwMode="auto">
          <a:xfrm flipH="1">
            <a:off x="3975610" y="4034000"/>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29" name="Line 635"/>
          <p:cNvSpPr>
            <a:spLocks noChangeShapeType="1"/>
          </p:cNvSpPr>
          <p:nvPr/>
        </p:nvSpPr>
        <p:spPr bwMode="auto">
          <a:xfrm flipH="1" flipV="1">
            <a:off x="3650210" y="4033995"/>
            <a:ext cx="163799"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30" name="Line 636"/>
          <p:cNvSpPr>
            <a:spLocks noChangeShapeType="1"/>
          </p:cNvSpPr>
          <p:nvPr/>
        </p:nvSpPr>
        <p:spPr bwMode="auto">
          <a:xfrm flipH="1" flipV="1">
            <a:off x="3814009" y="4054246"/>
            <a:ext cx="161601"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31" name="Line 637"/>
          <p:cNvSpPr>
            <a:spLocks noChangeShapeType="1"/>
          </p:cNvSpPr>
          <p:nvPr/>
        </p:nvSpPr>
        <p:spPr bwMode="auto">
          <a:xfrm>
            <a:off x="3280839" y="2147554"/>
            <a:ext cx="419942" cy="223896"/>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32" name="Line 638"/>
          <p:cNvSpPr>
            <a:spLocks noChangeShapeType="1"/>
          </p:cNvSpPr>
          <p:nvPr/>
        </p:nvSpPr>
        <p:spPr bwMode="auto">
          <a:xfrm flipV="1">
            <a:off x="3453433" y="2371450"/>
            <a:ext cx="238554" cy="1905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33" name="Line 639"/>
          <p:cNvSpPr>
            <a:spLocks noChangeShapeType="1"/>
          </p:cNvSpPr>
          <p:nvPr/>
        </p:nvSpPr>
        <p:spPr bwMode="auto">
          <a:xfrm>
            <a:off x="3668901" y="2371453"/>
            <a:ext cx="73655" cy="97657"/>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34" name="Line 640"/>
          <p:cNvSpPr>
            <a:spLocks noChangeShapeType="1"/>
          </p:cNvSpPr>
          <p:nvPr/>
        </p:nvSpPr>
        <p:spPr bwMode="auto">
          <a:xfrm flipV="1">
            <a:off x="3018098" y="1712863"/>
            <a:ext cx="131919" cy="464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35" name="Line 641"/>
          <p:cNvSpPr>
            <a:spLocks noChangeShapeType="1"/>
          </p:cNvSpPr>
          <p:nvPr/>
        </p:nvSpPr>
        <p:spPr bwMode="auto">
          <a:xfrm flipV="1">
            <a:off x="2976324" y="2143982"/>
            <a:ext cx="311109" cy="8574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36" name="Line 642"/>
          <p:cNvSpPr>
            <a:spLocks noChangeShapeType="1"/>
          </p:cNvSpPr>
          <p:nvPr/>
        </p:nvSpPr>
        <p:spPr bwMode="auto">
          <a:xfrm flipH="1" flipV="1">
            <a:off x="3114840" y="2186855"/>
            <a:ext cx="333096" cy="20960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37" name="Line 643"/>
          <p:cNvSpPr>
            <a:spLocks noChangeShapeType="1"/>
          </p:cNvSpPr>
          <p:nvPr/>
        </p:nvSpPr>
        <p:spPr bwMode="auto">
          <a:xfrm flipH="1" flipV="1">
            <a:off x="3047780" y="1748591"/>
            <a:ext cx="71456" cy="43826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38" name="Line 644"/>
          <p:cNvSpPr>
            <a:spLocks noChangeShapeType="1"/>
          </p:cNvSpPr>
          <p:nvPr/>
        </p:nvSpPr>
        <p:spPr bwMode="auto">
          <a:xfrm flipH="1" flipV="1">
            <a:off x="2995012" y="1491349"/>
            <a:ext cx="52767" cy="25247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39" name="Line 645"/>
          <p:cNvSpPr>
            <a:spLocks noChangeShapeType="1"/>
          </p:cNvSpPr>
          <p:nvPr/>
        </p:nvSpPr>
        <p:spPr bwMode="auto">
          <a:xfrm flipV="1">
            <a:off x="2952140" y="1656889"/>
            <a:ext cx="28582" cy="476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40" name="Rectangle 647"/>
          <p:cNvSpPr>
            <a:spLocks noChangeArrowheads="1"/>
          </p:cNvSpPr>
          <p:nvPr/>
        </p:nvSpPr>
        <p:spPr bwMode="auto">
          <a:xfrm>
            <a:off x="5021586" y="3787473"/>
            <a:ext cx="6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a:latin typeface="Times New Roman" charset="0"/>
            </a:endParaRPr>
          </a:p>
        </p:txBody>
      </p:sp>
      <p:sp>
        <p:nvSpPr>
          <p:cNvPr id="1341" name="Freeform 648"/>
          <p:cNvSpPr>
            <a:spLocks/>
          </p:cNvSpPr>
          <p:nvPr/>
        </p:nvSpPr>
        <p:spPr bwMode="auto">
          <a:xfrm>
            <a:off x="1562593" y="2329767"/>
            <a:ext cx="4158746" cy="924166"/>
          </a:xfrm>
          <a:custGeom>
            <a:avLst/>
            <a:gdLst>
              <a:gd name="T0" fmla="*/ 2147483647 w 3492"/>
              <a:gd name="T1" fmla="*/ 2147483647 h 776"/>
              <a:gd name="T2" fmla="*/ 0 w 3492"/>
              <a:gd name="T3" fmla="*/ 2147483647 h 776"/>
              <a:gd name="T4" fmla="*/ 2147483647 w 3492"/>
              <a:gd name="T5" fmla="*/ 2147483647 h 776"/>
              <a:gd name="T6" fmla="*/ 2147483647 w 3492"/>
              <a:gd name="T7" fmla="*/ 2147483647 h 776"/>
              <a:gd name="T8" fmla="*/ 2147483647 w 3492"/>
              <a:gd name="T9" fmla="*/ 0 h 776"/>
              <a:gd name="T10" fmla="*/ 2147483647 w 3492"/>
              <a:gd name="T11" fmla="*/ 2147483647 h 776"/>
              <a:gd name="T12" fmla="*/ 2147483647 w 3492"/>
              <a:gd name="T13" fmla="*/ 2147483647 h 776"/>
              <a:gd name="T14" fmla="*/ 2147483647 w 3492"/>
              <a:gd name="T15" fmla="*/ 2147483647 h 776"/>
              <a:gd name="T16" fmla="*/ 2147483647 w 3492"/>
              <a:gd name="T17" fmla="*/ 2147483647 h 776"/>
              <a:gd name="T18" fmla="*/ 2147483647 w 3492"/>
              <a:gd name="T19" fmla="*/ 2147483647 h 776"/>
              <a:gd name="T20" fmla="*/ 2147483647 w 3492"/>
              <a:gd name="T21" fmla="*/ 2147483647 h 776"/>
              <a:gd name="T22" fmla="*/ 2147483647 w 3492"/>
              <a:gd name="T23" fmla="*/ 2147483647 h 776"/>
              <a:gd name="T24" fmla="*/ 2147483647 w 3492"/>
              <a:gd name="T25" fmla="*/ 2147483647 h 776"/>
              <a:gd name="T26" fmla="*/ 2147483647 w 3492"/>
              <a:gd name="T27" fmla="*/ 2147483647 h 776"/>
              <a:gd name="T28" fmla="*/ 2147483647 w 3492"/>
              <a:gd name="T29" fmla="*/ 2147483647 h 776"/>
              <a:gd name="T30" fmla="*/ 2147483647 w 3492"/>
              <a:gd name="T31" fmla="*/ 2147483647 h 7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92"/>
              <a:gd name="T49" fmla="*/ 0 h 776"/>
              <a:gd name="T50" fmla="*/ 3492 w 3492"/>
              <a:gd name="T51" fmla="*/ 776 h 7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92" h="776">
                <a:moveTo>
                  <a:pt x="900" y="44"/>
                </a:moveTo>
                <a:lnTo>
                  <a:pt x="0" y="480"/>
                </a:lnTo>
                <a:lnTo>
                  <a:pt x="2320" y="776"/>
                </a:lnTo>
                <a:lnTo>
                  <a:pt x="3492" y="244"/>
                </a:lnTo>
                <a:lnTo>
                  <a:pt x="1700" y="0"/>
                </a:lnTo>
                <a:lnTo>
                  <a:pt x="1788" y="40"/>
                </a:lnTo>
                <a:lnTo>
                  <a:pt x="1948" y="228"/>
                </a:lnTo>
                <a:lnTo>
                  <a:pt x="1896" y="248"/>
                </a:lnTo>
                <a:lnTo>
                  <a:pt x="1808" y="268"/>
                </a:lnTo>
                <a:lnTo>
                  <a:pt x="1668" y="284"/>
                </a:lnTo>
                <a:lnTo>
                  <a:pt x="1428" y="264"/>
                </a:lnTo>
                <a:lnTo>
                  <a:pt x="1272" y="228"/>
                </a:lnTo>
                <a:lnTo>
                  <a:pt x="1132" y="144"/>
                </a:lnTo>
                <a:lnTo>
                  <a:pt x="992" y="152"/>
                </a:lnTo>
                <a:lnTo>
                  <a:pt x="928" y="108"/>
                </a:lnTo>
                <a:lnTo>
                  <a:pt x="900" y="44"/>
                </a:lnTo>
                <a:close/>
              </a:path>
            </a:pathLst>
          </a:custGeom>
          <a:solidFill>
            <a:srgbClr val="99FF99">
              <a:alpha val="50195"/>
            </a:srgbClr>
          </a:solidFill>
          <a:ln w="9525">
            <a:solidFill>
              <a:schemeClr val="tx1"/>
            </a:solidFill>
            <a:round/>
            <a:headEnd/>
            <a:tailEnd/>
          </a:ln>
        </p:spPr>
        <p:txBody>
          <a:bodyPr/>
          <a:lstStyle/>
          <a:p>
            <a:endParaRPr lang="en-US" sz="1350"/>
          </a:p>
        </p:txBody>
      </p:sp>
      <p:sp>
        <p:nvSpPr>
          <p:cNvPr id="1342" name="AutoShape 649"/>
          <p:cNvSpPr>
            <a:spLocks noChangeArrowheads="1"/>
          </p:cNvSpPr>
          <p:nvPr/>
        </p:nvSpPr>
        <p:spPr bwMode="gray">
          <a:xfrm>
            <a:off x="136009" y="3409340"/>
            <a:ext cx="1238939" cy="752671"/>
          </a:xfrm>
          <a:prstGeom prst="wedgeRoundRectCallout">
            <a:avLst>
              <a:gd name="adj1" fmla="val 83125"/>
              <a:gd name="adj2" fmla="val -105727"/>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lstStyle/>
          <a:p>
            <a:pPr algn="ctr">
              <a:defRPr/>
            </a:pPr>
            <a:r>
              <a:rPr lang="en-GB" sz="1350">
                <a:solidFill>
                  <a:schemeClr val="bg1"/>
                </a:solidFill>
              </a:rPr>
              <a:t>Required</a:t>
            </a:r>
          </a:p>
          <a:p>
            <a:pPr algn="ctr">
              <a:defRPr/>
            </a:pPr>
            <a:r>
              <a:rPr lang="en-GB" sz="1350">
                <a:solidFill>
                  <a:schemeClr val="bg1"/>
                </a:solidFill>
              </a:rPr>
              <a:t>Customer</a:t>
            </a:r>
          </a:p>
          <a:p>
            <a:pPr algn="ctr">
              <a:defRPr/>
            </a:pPr>
            <a:r>
              <a:rPr lang="en-GB" sz="1350">
                <a:solidFill>
                  <a:schemeClr val="bg1"/>
                </a:solidFill>
              </a:rPr>
              <a:t>Performance</a:t>
            </a:r>
          </a:p>
        </p:txBody>
      </p:sp>
      <p:grpSp>
        <p:nvGrpSpPr>
          <p:cNvPr id="1343" name="Group 650"/>
          <p:cNvGrpSpPr>
            <a:grpSpLocks/>
          </p:cNvGrpSpPr>
          <p:nvPr/>
        </p:nvGrpSpPr>
        <p:grpSpPr bwMode="auto">
          <a:xfrm>
            <a:off x="2180415" y="1500876"/>
            <a:ext cx="821196" cy="2333042"/>
            <a:chOff x="201" y="546"/>
            <a:chExt cx="689" cy="1959"/>
          </a:xfrm>
        </p:grpSpPr>
        <p:sp>
          <p:nvSpPr>
            <p:cNvPr id="1344" name="Line 651"/>
            <p:cNvSpPr>
              <a:spLocks noChangeShapeType="1"/>
            </p:cNvSpPr>
            <p:nvPr/>
          </p:nvSpPr>
          <p:spPr bwMode="auto">
            <a:xfrm flipV="1">
              <a:off x="649" y="798"/>
              <a:ext cx="127" cy="403"/>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45" name="Line 652"/>
            <p:cNvSpPr>
              <a:spLocks noChangeShapeType="1"/>
            </p:cNvSpPr>
            <p:nvPr/>
          </p:nvSpPr>
          <p:spPr bwMode="auto">
            <a:xfrm flipV="1">
              <a:off x="826" y="546"/>
              <a:ext cx="64" cy="159"/>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46" name="Line 653"/>
            <p:cNvSpPr>
              <a:spLocks noChangeShapeType="1"/>
            </p:cNvSpPr>
            <p:nvPr/>
          </p:nvSpPr>
          <p:spPr bwMode="auto">
            <a:xfrm flipV="1">
              <a:off x="545" y="1193"/>
              <a:ext cx="112" cy="3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47" name="Line 654"/>
            <p:cNvSpPr>
              <a:spLocks noChangeShapeType="1"/>
            </p:cNvSpPr>
            <p:nvPr/>
          </p:nvSpPr>
          <p:spPr bwMode="auto">
            <a:xfrm flipV="1">
              <a:off x="480" y="1568"/>
              <a:ext cx="65" cy="257"/>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48" name="Line 655"/>
            <p:cNvSpPr>
              <a:spLocks noChangeShapeType="1"/>
            </p:cNvSpPr>
            <p:nvPr/>
          </p:nvSpPr>
          <p:spPr bwMode="auto">
            <a:xfrm flipV="1">
              <a:off x="408" y="1825"/>
              <a:ext cx="72" cy="286"/>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49" name="Line 656"/>
            <p:cNvSpPr>
              <a:spLocks noChangeShapeType="1"/>
            </p:cNvSpPr>
            <p:nvPr/>
          </p:nvSpPr>
          <p:spPr bwMode="auto">
            <a:xfrm flipV="1">
              <a:off x="344" y="2111"/>
              <a:ext cx="64" cy="31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50" name="Line 657"/>
            <p:cNvSpPr>
              <a:spLocks noChangeShapeType="1"/>
            </p:cNvSpPr>
            <p:nvPr/>
          </p:nvSpPr>
          <p:spPr bwMode="auto">
            <a:xfrm flipV="1">
              <a:off x="273" y="2429"/>
              <a:ext cx="71" cy="3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51" name="Line 658"/>
            <p:cNvSpPr>
              <a:spLocks noChangeShapeType="1"/>
            </p:cNvSpPr>
            <p:nvPr/>
          </p:nvSpPr>
          <p:spPr bwMode="auto">
            <a:xfrm flipV="1">
              <a:off x="201" y="2467"/>
              <a:ext cx="72"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52" name="Line 659"/>
            <p:cNvSpPr>
              <a:spLocks noChangeShapeType="1"/>
            </p:cNvSpPr>
            <p:nvPr/>
          </p:nvSpPr>
          <p:spPr bwMode="auto">
            <a:xfrm flipV="1">
              <a:off x="773" y="698"/>
              <a:ext cx="52" cy="10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grpSp>
      <p:sp>
        <p:nvSpPr>
          <p:cNvPr id="1353" name="Oval 660"/>
          <p:cNvSpPr>
            <a:spLocks noChangeArrowheads="1"/>
          </p:cNvSpPr>
          <p:nvPr/>
        </p:nvSpPr>
        <p:spPr bwMode="auto">
          <a:xfrm>
            <a:off x="2128747" y="3760085"/>
            <a:ext cx="145111" cy="145294"/>
          </a:xfrm>
          <a:prstGeom prst="ellipse">
            <a:avLst/>
          </a:prstGeom>
          <a:solidFill>
            <a:srgbClr val="FFCC66"/>
          </a:solidFill>
          <a:ln w="9525">
            <a:solidFill>
              <a:schemeClr val="tx1"/>
            </a:solidFill>
            <a:round/>
            <a:headEnd/>
            <a:tailEnd/>
          </a:ln>
        </p:spPr>
        <p:txBody>
          <a:bodyPr wrap="none" anchor="ctr"/>
          <a:lstStyle/>
          <a:p>
            <a:pPr algn="ctr"/>
            <a:endParaRPr lang="en-US">
              <a:latin typeface="Times New Roman" charset="0"/>
            </a:endParaRPr>
          </a:p>
        </p:txBody>
      </p:sp>
      <p:sp>
        <p:nvSpPr>
          <p:cNvPr id="1354" name="Line 661"/>
          <p:cNvSpPr>
            <a:spLocks noChangeShapeType="1"/>
          </p:cNvSpPr>
          <p:nvPr/>
        </p:nvSpPr>
        <p:spPr bwMode="auto">
          <a:xfrm>
            <a:off x="4397752" y="3704106"/>
            <a:ext cx="164899" cy="17864"/>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grpSp>
        <p:nvGrpSpPr>
          <p:cNvPr id="1355" name="Group 662"/>
          <p:cNvGrpSpPr>
            <a:grpSpLocks/>
          </p:cNvGrpSpPr>
          <p:nvPr/>
        </p:nvGrpSpPr>
        <p:grpSpPr bwMode="auto">
          <a:xfrm>
            <a:off x="3002707" y="1500876"/>
            <a:ext cx="1371957" cy="1910260"/>
            <a:chOff x="893" y="551"/>
            <a:chExt cx="1152" cy="1604"/>
          </a:xfrm>
        </p:grpSpPr>
        <p:sp>
          <p:nvSpPr>
            <p:cNvPr id="1356" name="Line 663"/>
            <p:cNvSpPr>
              <a:spLocks noChangeShapeType="1"/>
            </p:cNvSpPr>
            <p:nvPr/>
          </p:nvSpPr>
          <p:spPr bwMode="auto">
            <a:xfrm flipH="1" flipV="1">
              <a:off x="1443" y="1341"/>
              <a:ext cx="137" cy="15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57" name="Line 664"/>
            <p:cNvSpPr>
              <a:spLocks noChangeShapeType="1"/>
            </p:cNvSpPr>
            <p:nvPr/>
          </p:nvSpPr>
          <p:spPr bwMode="auto">
            <a:xfrm flipH="1" flipV="1">
              <a:off x="1580" y="1499"/>
              <a:ext cx="136" cy="1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58" name="Line 665"/>
            <p:cNvSpPr>
              <a:spLocks noChangeShapeType="1"/>
            </p:cNvSpPr>
            <p:nvPr/>
          </p:nvSpPr>
          <p:spPr bwMode="auto">
            <a:xfrm flipH="1" flipV="1">
              <a:off x="1716" y="1674"/>
              <a:ext cx="143" cy="204"/>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59" name="Line 666"/>
            <p:cNvSpPr>
              <a:spLocks noChangeShapeType="1"/>
            </p:cNvSpPr>
            <p:nvPr/>
          </p:nvSpPr>
          <p:spPr bwMode="auto">
            <a:xfrm flipH="1" flipV="1">
              <a:off x="1859" y="1878"/>
              <a:ext cx="137" cy="151"/>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60" name="Line 667"/>
            <p:cNvSpPr>
              <a:spLocks noChangeShapeType="1"/>
            </p:cNvSpPr>
            <p:nvPr/>
          </p:nvSpPr>
          <p:spPr bwMode="auto">
            <a:xfrm>
              <a:off x="1389" y="1300"/>
              <a:ext cx="64" cy="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61" name="Line 668"/>
            <p:cNvSpPr>
              <a:spLocks noChangeShapeType="1"/>
            </p:cNvSpPr>
            <p:nvPr/>
          </p:nvSpPr>
          <p:spPr bwMode="auto">
            <a:xfrm flipH="1" flipV="1">
              <a:off x="1085" y="1111"/>
              <a:ext cx="304" cy="18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62" name="Line 669"/>
            <p:cNvSpPr>
              <a:spLocks noChangeShapeType="1"/>
            </p:cNvSpPr>
            <p:nvPr/>
          </p:nvSpPr>
          <p:spPr bwMode="auto">
            <a:xfrm flipH="1" flipV="1">
              <a:off x="985" y="747"/>
              <a:ext cx="116" cy="36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63" name="Line 670"/>
            <p:cNvSpPr>
              <a:spLocks noChangeShapeType="1"/>
            </p:cNvSpPr>
            <p:nvPr/>
          </p:nvSpPr>
          <p:spPr bwMode="auto">
            <a:xfrm flipH="1" flipV="1">
              <a:off x="893" y="551"/>
              <a:ext cx="92" cy="20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64" name="Line 671"/>
            <p:cNvSpPr>
              <a:spLocks noChangeShapeType="1"/>
            </p:cNvSpPr>
            <p:nvPr/>
          </p:nvSpPr>
          <p:spPr bwMode="auto">
            <a:xfrm>
              <a:off x="1993" y="2027"/>
              <a:ext cx="52" cy="12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grpSp>
      <p:sp>
        <p:nvSpPr>
          <p:cNvPr id="1365" name="Oval 672"/>
          <p:cNvSpPr>
            <a:spLocks noChangeArrowheads="1"/>
          </p:cNvSpPr>
          <p:nvPr/>
        </p:nvSpPr>
        <p:spPr bwMode="auto">
          <a:xfrm>
            <a:off x="4551657" y="3646943"/>
            <a:ext cx="145111" cy="145294"/>
          </a:xfrm>
          <a:prstGeom prst="ellipse">
            <a:avLst/>
          </a:prstGeom>
          <a:solidFill>
            <a:srgbClr val="FFCC66"/>
          </a:solidFill>
          <a:ln w="9525">
            <a:solidFill>
              <a:schemeClr val="tx1"/>
            </a:solidFill>
            <a:round/>
            <a:headEnd/>
            <a:tailEnd/>
          </a:ln>
        </p:spPr>
        <p:txBody>
          <a:bodyPr wrap="none" anchor="ctr"/>
          <a:lstStyle/>
          <a:p>
            <a:pPr algn="ctr"/>
            <a:endParaRPr lang="en-US">
              <a:latin typeface="Times New Roman" charset="0"/>
            </a:endParaRPr>
          </a:p>
        </p:txBody>
      </p:sp>
      <p:grpSp>
        <p:nvGrpSpPr>
          <p:cNvPr id="1366" name="Group 673"/>
          <p:cNvGrpSpPr>
            <a:grpSpLocks/>
          </p:cNvGrpSpPr>
          <p:nvPr/>
        </p:nvGrpSpPr>
        <p:grpSpPr bwMode="auto">
          <a:xfrm>
            <a:off x="1349324" y="3916097"/>
            <a:ext cx="1402739" cy="713370"/>
            <a:chOff x="1189" y="3113"/>
            <a:chExt cx="1178" cy="599"/>
          </a:xfrm>
        </p:grpSpPr>
        <p:sp>
          <p:nvSpPr>
            <p:cNvPr id="1367" name="Text Box 674"/>
            <p:cNvSpPr txBox="1">
              <a:spLocks noChangeArrowheads="1"/>
            </p:cNvSpPr>
            <p:nvPr/>
          </p:nvSpPr>
          <p:spPr bwMode="auto">
            <a:xfrm>
              <a:off x="1189" y="3286"/>
              <a:ext cx="1178" cy="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350"/>
                <a:t>Variation in X</a:t>
              </a:r>
              <a:r>
                <a:rPr lang="en-GB" sz="1350" baseline="-25000"/>
                <a:t>1</a:t>
              </a:r>
              <a:r>
                <a:rPr lang="en-GB" sz="1350"/>
                <a:t> due to noise </a:t>
              </a:r>
            </a:p>
          </p:txBody>
        </p:sp>
        <p:sp>
          <p:nvSpPr>
            <p:cNvPr id="1368" name="Line 675"/>
            <p:cNvSpPr>
              <a:spLocks noChangeShapeType="1"/>
            </p:cNvSpPr>
            <p:nvPr/>
          </p:nvSpPr>
          <p:spPr bwMode="auto">
            <a:xfrm>
              <a:off x="1621" y="3113"/>
              <a:ext cx="411" cy="84"/>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sz="1350"/>
            </a:p>
          </p:txBody>
        </p:sp>
      </p:grpSp>
      <p:grpSp>
        <p:nvGrpSpPr>
          <p:cNvPr id="1369" name="Group 676"/>
          <p:cNvGrpSpPr>
            <a:grpSpLocks/>
          </p:cNvGrpSpPr>
          <p:nvPr/>
        </p:nvGrpSpPr>
        <p:grpSpPr bwMode="auto">
          <a:xfrm>
            <a:off x="4638502" y="3626695"/>
            <a:ext cx="1825979" cy="507338"/>
            <a:chOff x="3951" y="2870"/>
            <a:chExt cx="1533" cy="426"/>
          </a:xfrm>
        </p:grpSpPr>
        <p:sp>
          <p:nvSpPr>
            <p:cNvPr id="1370" name="Text Box 677"/>
            <p:cNvSpPr txBox="1">
              <a:spLocks noChangeArrowheads="1"/>
            </p:cNvSpPr>
            <p:nvPr/>
          </p:nvSpPr>
          <p:spPr bwMode="auto">
            <a:xfrm>
              <a:off x="4306" y="2870"/>
              <a:ext cx="1178" cy="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350"/>
                <a:t>Variation in X</a:t>
              </a:r>
              <a:r>
                <a:rPr lang="en-GB" sz="1350" baseline="-25000"/>
                <a:t>2</a:t>
              </a:r>
              <a:r>
                <a:rPr lang="en-GB" sz="1350"/>
                <a:t> due to noise </a:t>
              </a:r>
            </a:p>
          </p:txBody>
        </p:sp>
        <p:sp>
          <p:nvSpPr>
            <p:cNvPr id="1371" name="Line 678"/>
            <p:cNvSpPr>
              <a:spLocks noChangeShapeType="1"/>
            </p:cNvSpPr>
            <p:nvPr/>
          </p:nvSpPr>
          <p:spPr bwMode="auto">
            <a:xfrm flipV="1">
              <a:off x="3951" y="2912"/>
              <a:ext cx="271" cy="189"/>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sz="1350"/>
            </a:p>
          </p:txBody>
        </p:sp>
      </p:grpSp>
      <p:grpSp>
        <p:nvGrpSpPr>
          <p:cNvPr id="1372" name="Group 1371"/>
          <p:cNvGrpSpPr>
            <a:grpSpLocks/>
          </p:cNvGrpSpPr>
          <p:nvPr/>
        </p:nvGrpSpPr>
        <p:grpSpPr bwMode="auto">
          <a:xfrm>
            <a:off x="1795666" y="1342484"/>
            <a:ext cx="312193" cy="2050790"/>
            <a:chOff x="2616222" y="647697"/>
            <a:chExt cx="450828" cy="2733675"/>
          </a:xfrm>
        </p:grpSpPr>
        <p:sp>
          <p:nvSpPr>
            <p:cNvPr id="1373" name="Line 680"/>
            <p:cNvSpPr>
              <a:spLocks noChangeShapeType="1"/>
            </p:cNvSpPr>
            <p:nvPr/>
          </p:nvSpPr>
          <p:spPr bwMode="gray">
            <a:xfrm flipV="1">
              <a:off x="3067050" y="781050"/>
              <a:ext cx="0" cy="2476500"/>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sz="1350"/>
            </a:p>
          </p:txBody>
        </p:sp>
        <p:sp>
          <p:nvSpPr>
            <p:cNvPr id="1374" name="Text Box 681"/>
            <p:cNvSpPr txBox="1">
              <a:spLocks noChangeArrowheads="1"/>
            </p:cNvSpPr>
            <p:nvPr/>
          </p:nvSpPr>
          <p:spPr bwMode="gray">
            <a:xfrm rot="16200000">
              <a:off x="1449387" y="1814532"/>
              <a:ext cx="2733675" cy="4000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200" b="1"/>
                <a:t>Variation in Performance </a:t>
              </a:r>
            </a:p>
          </p:txBody>
        </p:sp>
      </p:grpSp>
      <p:grpSp>
        <p:nvGrpSpPr>
          <p:cNvPr id="1375" name="Group 682"/>
          <p:cNvGrpSpPr>
            <a:grpSpLocks/>
          </p:cNvGrpSpPr>
          <p:nvPr/>
        </p:nvGrpSpPr>
        <p:grpSpPr bwMode="auto">
          <a:xfrm>
            <a:off x="2258466" y="1509214"/>
            <a:ext cx="1211456" cy="1826895"/>
            <a:chOff x="3259" y="1044"/>
            <a:chExt cx="1017" cy="1534"/>
          </a:xfrm>
        </p:grpSpPr>
        <p:sp>
          <p:nvSpPr>
            <p:cNvPr id="1376" name="Freeform 683"/>
            <p:cNvSpPr>
              <a:spLocks/>
            </p:cNvSpPr>
            <p:nvPr/>
          </p:nvSpPr>
          <p:spPr bwMode="auto">
            <a:xfrm>
              <a:off x="3748" y="1044"/>
              <a:ext cx="276" cy="273"/>
            </a:xfrm>
            <a:custGeom>
              <a:avLst/>
              <a:gdLst>
                <a:gd name="T0" fmla="*/ 132 w 276"/>
                <a:gd name="T1" fmla="*/ 0 h 273"/>
                <a:gd name="T2" fmla="*/ 0 w 276"/>
                <a:gd name="T3" fmla="*/ 225 h 273"/>
                <a:gd name="T4" fmla="*/ 135 w 276"/>
                <a:gd name="T5" fmla="*/ 273 h 273"/>
                <a:gd name="T6" fmla="*/ 276 w 276"/>
                <a:gd name="T7" fmla="*/ 243 h 273"/>
                <a:gd name="T8" fmla="*/ 258 w 276"/>
                <a:gd name="T9" fmla="*/ 174 h 273"/>
                <a:gd name="T10" fmla="*/ 132 w 276"/>
                <a:gd name="T11" fmla="*/ 0 h 273"/>
                <a:gd name="T12" fmla="*/ 0 60000 65536"/>
                <a:gd name="T13" fmla="*/ 0 60000 65536"/>
                <a:gd name="T14" fmla="*/ 0 60000 65536"/>
                <a:gd name="T15" fmla="*/ 0 60000 65536"/>
                <a:gd name="T16" fmla="*/ 0 60000 65536"/>
                <a:gd name="T17" fmla="*/ 0 60000 65536"/>
                <a:gd name="T18" fmla="*/ 0 w 276"/>
                <a:gd name="T19" fmla="*/ 0 h 273"/>
                <a:gd name="T20" fmla="*/ 276 w 276"/>
                <a:gd name="T21" fmla="*/ 273 h 273"/>
              </a:gdLst>
              <a:ahLst/>
              <a:cxnLst>
                <a:cxn ang="T12">
                  <a:pos x="T0" y="T1"/>
                </a:cxn>
                <a:cxn ang="T13">
                  <a:pos x="T2" y="T3"/>
                </a:cxn>
                <a:cxn ang="T14">
                  <a:pos x="T4" y="T5"/>
                </a:cxn>
                <a:cxn ang="T15">
                  <a:pos x="T6" y="T7"/>
                </a:cxn>
                <a:cxn ang="T16">
                  <a:pos x="T8" y="T9"/>
                </a:cxn>
                <a:cxn ang="T17">
                  <a:pos x="T10" y="T11"/>
                </a:cxn>
              </a:cxnLst>
              <a:rect l="T18" t="T19" r="T20" b="T21"/>
              <a:pathLst>
                <a:path w="276" h="273">
                  <a:moveTo>
                    <a:pt x="132" y="0"/>
                  </a:moveTo>
                  <a:lnTo>
                    <a:pt x="0" y="225"/>
                  </a:lnTo>
                  <a:lnTo>
                    <a:pt x="135" y="273"/>
                  </a:lnTo>
                  <a:lnTo>
                    <a:pt x="276" y="243"/>
                  </a:lnTo>
                  <a:lnTo>
                    <a:pt x="258" y="174"/>
                  </a:lnTo>
                  <a:lnTo>
                    <a:pt x="132" y="0"/>
                  </a:lnTo>
                  <a:close/>
                </a:path>
              </a:pathLst>
            </a:custGeom>
            <a:solidFill>
              <a:srgbClr val="FF0000">
                <a:alpha val="8196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77" name="Freeform 684"/>
            <p:cNvSpPr>
              <a:spLocks/>
            </p:cNvSpPr>
            <p:nvPr/>
          </p:nvSpPr>
          <p:spPr bwMode="auto">
            <a:xfrm>
              <a:off x="3634" y="1269"/>
              <a:ext cx="483" cy="381"/>
            </a:xfrm>
            <a:custGeom>
              <a:avLst/>
              <a:gdLst>
                <a:gd name="T0" fmla="*/ 111 w 483"/>
                <a:gd name="T1" fmla="*/ 0 h 381"/>
                <a:gd name="T2" fmla="*/ 27 w 483"/>
                <a:gd name="T3" fmla="*/ 207 h 381"/>
                <a:gd name="T4" fmla="*/ 0 w 483"/>
                <a:gd name="T5" fmla="*/ 315 h 381"/>
                <a:gd name="T6" fmla="*/ 84 w 483"/>
                <a:gd name="T7" fmla="*/ 345 h 381"/>
                <a:gd name="T8" fmla="*/ 213 w 483"/>
                <a:gd name="T9" fmla="*/ 381 h 381"/>
                <a:gd name="T10" fmla="*/ 483 w 483"/>
                <a:gd name="T11" fmla="*/ 309 h 381"/>
                <a:gd name="T12" fmla="*/ 393 w 483"/>
                <a:gd name="T13" fmla="*/ 15 h 381"/>
                <a:gd name="T14" fmla="*/ 252 w 483"/>
                <a:gd name="T15" fmla="*/ 48 h 381"/>
                <a:gd name="T16" fmla="*/ 111 w 483"/>
                <a:gd name="T17" fmla="*/ 0 h 3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3"/>
                <a:gd name="T28" fmla="*/ 0 h 381"/>
                <a:gd name="T29" fmla="*/ 483 w 483"/>
                <a:gd name="T30" fmla="*/ 381 h 3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3" h="381">
                  <a:moveTo>
                    <a:pt x="111" y="0"/>
                  </a:moveTo>
                  <a:lnTo>
                    <a:pt x="27" y="207"/>
                  </a:lnTo>
                  <a:lnTo>
                    <a:pt x="0" y="315"/>
                  </a:lnTo>
                  <a:lnTo>
                    <a:pt x="84" y="345"/>
                  </a:lnTo>
                  <a:lnTo>
                    <a:pt x="213" y="381"/>
                  </a:lnTo>
                  <a:lnTo>
                    <a:pt x="483" y="309"/>
                  </a:lnTo>
                  <a:lnTo>
                    <a:pt x="393" y="15"/>
                  </a:lnTo>
                  <a:lnTo>
                    <a:pt x="252" y="48"/>
                  </a:lnTo>
                  <a:lnTo>
                    <a:pt x="111" y="0"/>
                  </a:lnTo>
                  <a:close/>
                </a:path>
              </a:pathLst>
            </a:custGeom>
            <a:solidFill>
              <a:srgbClr val="FF0000">
                <a:alpha val="67058"/>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78" name="Freeform 685"/>
            <p:cNvSpPr>
              <a:spLocks/>
            </p:cNvSpPr>
            <p:nvPr/>
          </p:nvSpPr>
          <p:spPr bwMode="auto">
            <a:xfrm>
              <a:off x="3419" y="1571"/>
              <a:ext cx="774" cy="690"/>
            </a:xfrm>
            <a:custGeom>
              <a:avLst/>
              <a:gdLst>
                <a:gd name="T0" fmla="*/ 210 w 774"/>
                <a:gd name="T1" fmla="*/ 15 h 690"/>
                <a:gd name="T2" fmla="*/ 0 w 774"/>
                <a:gd name="T3" fmla="*/ 690 h 690"/>
                <a:gd name="T4" fmla="*/ 204 w 774"/>
                <a:gd name="T5" fmla="*/ 501 h 690"/>
                <a:gd name="T6" fmla="*/ 366 w 774"/>
                <a:gd name="T7" fmla="*/ 507 h 690"/>
                <a:gd name="T8" fmla="*/ 396 w 774"/>
                <a:gd name="T9" fmla="*/ 516 h 690"/>
                <a:gd name="T10" fmla="*/ 504 w 774"/>
                <a:gd name="T11" fmla="*/ 138 h 690"/>
                <a:gd name="T12" fmla="*/ 774 w 774"/>
                <a:gd name="T13" fmla="*/ 63 h 690"/>
                <a:gd name="T14" fmla="*/ 702 w 774"/>
                <a:gd name="T15" fmla="*/ 0 h 690"/>
                <a:gd name="T16" fmla="*/ 441 w 774"/>
                <a:gd name="T17" fmla="*/ 72 h 690"/>
                <a:gd name="T18" fmla="*/ 210 w 774"/>
                <a:gd name="T19" fmla="*/ 15 h 6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4"/>
                <a:gd name="T31" fmla="*/ 0 h 690"/>
                <a:gd name="T32" fmla="*/ 774 w 774"/>
                <a:gd name="T33" fmla="*/ 690 h 6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4" h="690">
                  <a:moveTo>
                    <a:pt x="210" y="15"/>
                  </a:moveTo>
                  <a:lnTo>
                    <a:pt x="0" y="690"/>
                  </a:lnTo>
                  <a:lnTo>
                    <a:pt x="204" y="501"/>
                  </a:lnTo>
                  <a:lnTo>
                    <a:pt x="366" y="507"/>
                  </a:lnTo>
                  <a:lnTo>
                    <a:pt x="396" y="516"/>
                  </a:lnTo>
                  <a:lnTo>
                    <a:pt x="504" y="138"/>
                  </a:lnTo>
                  <a:lnTo>
                    <a:pt x="774" y="63"/>
                  </a:lnTo>
                  <a:lnTo>
                    <a:pt x="702" y="0"/>
                  </a:lnTo>
                  <a:lnTo>
                    <a:pt x="441" y="72"/>
                  </a:lnTo>
                  <a:lnTo>
                    <a:pt x="210" y="15"/>
                  </a:lnTo>
                  <a:close/>
                </a:path>
              </a:pathLst>
            </a:custGeom>
            <a:solidFill>
              <a:srgbClr val="FF0000">
                <a:alpha val="47058"/>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79" name="Freeform 686"/>
            <p:cNvSpPr>
              <a:spLocks/>
            </p:cNvSpPr>
            <p:nvPr/>
          </p:nvSpPr>
          <p:spPr bwMode="auto">
            <a:xfrm>
              <a:off x="3259" y="1612"/>
              <a:ext cx="1017" cy="966"/>
            </a:xfrm>
            <a:custGeom>
              <a:avLst/>
              <a:gdLst>
                <a:gd name="T0" fmla="*/ 153 w 1017"/>
                <a:gd name="T1" fmla="*/ 648 h 966"/>
                <a:gd name="T2" fmla="*/ 0 w 1017"/>
                <a:gd name="T3" fmla="*/ 966 h 966"/>
                <a:gd name="T4" fmla="*/ 198 w 1017"/>
                <a:gd name="T5" fmla="*/ 693 h 966"/>
                <a:gd name="T6" fmla="*/ 342 w 1017"/>
                <a:gd name="T7" fmla="*/ 561 h 966"/>
                <a:gd name="T8" fmla="*/ 465 w 1017"/>
                <a:gd name="T9" fmla="*/ 537 h 966"/>
                <a:gd name="T10" fmla="*/ 615 w 1017"/>
                <a:gd name="T11" fmla="*/ 588 h 966"/>
                <a:gd name="T12" fmla="*/ 738 w 1017"/>
                <a:gd name="T13" fmla="*/ 141 h 966"/>
                <a:gd name="T14" fmla="*/ 1017 w 1017"/>
                <a:gd name="T15" fmla="*/ 54 h 966"/>
                <a:gd name="T16" fmla="*/ 924 w 1017"/>
                <a:gd name="T17" fmla="*/ 0 h 966"/>
                <a:gd name="T18" fmla="*/ 657 w 1017"/>
                <a:gd name="T19" fmla="*/ 90 h 966"/>
                <a:gd name="T20" fmla="*/ 558 w 1017"/>
                <a:gd name="T21" fmla="*/ 471 h 966"/>
                <a:gd name="T22" fmla="*/ 369 w 1017"/>
                <a:gd name="T23" fmla="*/ 456 h 966"/>
                <a:gd name="T24" fmla="*/ 153 w 1017"/>
                <a:gd name="T25" fmla="*/ 648 h 9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17"/>
                <a:gd name="T40" fmla="*/ 0 h 966"/>
                <a:gd name="T41" fmla="*/ 1017 w 1017"/>
                <a:gd name="T42" fmla="*/ 966 h 96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17" h="966">
                  <a:moveTo>
                    <a:pt x="153" y="648"/>
                  </a:moveTo>
                  <a:lnTo>
                    <a:pt x="0" y="966"/>
                  </a:lnTo>
                  <a:lnTo>
                    <a:pt x="198" y="693"/>
                  </a:lnTo>
                  <a:lnTo>
                    <a:pt x="342" y="561"/>
                  </a:lnTo>
                  <a:lnTo>
                    <a:pt x="465" y="537"/>
                  </a:lnTo>
                  <a:lnTo>
                    <a:pt x="615" y="588"/>
                  </a:lnTo>
                  <a:lnTo>
                    <a:pt x="738" y="141"/>
                  </a:lnTo>
                  <a:lnTo>
                    <a:pt x="1017" y="54"/>
                  </a:lnTo>
                  <a:lnTo>
                    <a:pt x="924" y="0"/>
                  </a:lnTo>
                  <a:lnTo>
                    <a:pt x="657" y="90"/>
                  </a:lnTo>
                  <a:lnTo>
                    <a:pt x="558" y="471"/>
                  </a:lnTo>
                  <a:lnTo>
                    <a:pt x="369" y="456"/>
                  </a:lnTo>
                  <a:lnTo>
                    <a:pt x="153" y="648"/>
                  </a:lnTo>
                  <a:close/>
                </a:path>
              </a:pathLst>
            </a:custGeom>
            <a:solidFill>
              <a:srgbClr val="FF0000">
                <a:alpha val="38039"/>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grpSp>
      <p:sp>
        <p:nvSpPr>
          <p:cNvPr id="1380" name="Text Box 687"/>
          <p:cNvSpPr txBox="1">
            <a:spLocks noChangeArrowheads="1"/>
          </p:cNvSpPr>
          <p:nvPr/>
        </p:nvSpPr>
        <p:spPr bwMode="auto">
          <a:xfrm>
            <a:off x="688832" y="4823433"/>
            <a:ext cx="7975197" cy="94641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en-GB" sz="1350" b="1" dirty="0"/>
              <a:t>This design is sensitive to variation and its performance will frequently fall short of the customer’s expectation</a:t>
            </a:r>
          </a:p>
          <a:p>
            <a:pPr algn="ctr">
              <a:defRPr/>
            </a:pPr>
            <a:endParaRPr lang="en-GB" sz="1050" b="1" dirty="0"/>
          </a:p>
          <a:p>
            <a:pPr algn="ctr">
              <a:defRPr/>
            </a:pPr>
            <a:r>
              <a:rPr lang="en-GB" b="1" dirty="0"/>
              <a:t>What can be done to reduce the variation in performance?</a:t>
            </a:r>
            <a:endParaRPr lang="en-US" b="1" dirty="0"/>
          </a:p>
        </p:txBody>
      </p:sp>
      <p:sp>
        <p:nvSpPr>
          <p:cNvPr id="1381" name="AutoShape 649"/>
          <p:cNvSpPr>
            <a:spLocks noChangeArrowheads="1"/>
          </p:cNvSpPr>
          <p:nvPr/>
        </p:nvSpPr>
        <p:spPr bwMode="gray">
          <a:xfrm>
            <a:off x="4009933" y="1772611"/>
            <a:ext cx="2833815" cy="888022"/>
          </a:xfrm>
          <a:prstGeom prst="wedgeRoundRectCallout">
            <a:avLst>
              <a:gd name="adj1" fmla="val -21952"/>
              <a:gd name="adj2" fmla="val 137821"/>
              <a:gd name="adj3" fmla="val 16667"/>
            </a:avLst>
          </a:prstGeom>
          <a:ln>
            <a:headEnd/>
            <a:tailEnd/>
          </a:ln>
        </p:spPr>
        <p:style>
          <a:lnRef idx="1">
            <a:schemeClr val="accent2"/>
          </a:lnRef>
          <a:fillRef idx="2">
            <a:schemeClr val="accent2"/>
          </a:fillRef>
          <a:effectRef idx="1">
            <a:schemeClr val="accent2"/>
          </a:effectRef>
          <a:fontRef idx="minor">
            <a:schemeClr val="dk1"/>
          </a:fontRef>
        </p:style>
        <p:txBody>
          <a:bodyPr/>
          <a:lstStyle/>
          <a:p>
            <a:pPr algn="ctr">
              <a:defRPr/>
            </a:pPr>
            <a:r>
              <a:rPr lang="en-GB" sz="1350" dirty="0">
                <a:solidFill>
                  <a:schemeClr val="tx1"/>
                </a:solidFill>
              </a:rPr>
              <a:t>In practice, the design target value will not be met for many reasons it will  be subject to variation – we call this variation NOISE</a:t>
            </a:r>
          </a:p>
        </p:txBody>
      </p:sp>
      <p:sp>
        <p:nvSpPr>
          <p:cNvPr id="2" name="TextBox 1"/>
          <p:cNvSpPr txBox="1"/>
          <p:nvPr/>
        </p:nvSpPr>
        <p:spPr>
          <a:xfrm>
            <a:off x="7129937" y="2297551"/>
            <a:ext cx="1962540" cy="154657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350" dirty="0"/>
              <a:t>NOISE variation has three  sources:</a:t>
            </a:r>
          </a:p>
          <a:p>
            <a:pPr marL="214370" indent="-214370">
              <a:buFont typeface="Arial" charset="0"/>
              <a:buChar char="•"/>
            </a:pPr>
            <a:r>
              <a:rPr lang="en-US" sz="1350" dirty="0"/>
              <a:t>Manufacture or Unit-to-unit </a:t>
            </a:r>
          </a:p>
          <a:p>
            <a:pPr marL="214370" indent="-214370">
              <a:buFont typeface="Arial" charset="0"/>
              <a:buChar char="•"/>
            </a:pPr>
            <a:r>
              <a:rPr lang="en-US" sz="1350" dirty="0"/>
              <a:t>Environmental</a:t>
            </a:r>
          </a:p>
          <a:p>
            <a:pPr marL="214370" indent="-214370">
              <a:buFont typeface="Arial" charset="0"/>
              <a:buChar char="•"/>
            </a:pPr>
            <a:r>
              <a:rPr lang="en-US" sz="1350" dirty="0"/>
              <a:t>Deterioration</a:t>
            </a:r>
          </a:p>
          <a:p>
            <a:endParaRPr lang="en-US" sz="1350" dirty="0"/>
          </a:p>
        </p:txBody>
      </p:sp>
    </p:spTree>
    <p:extLst>
      <p:ext uri="{BB962C8B-B14F-4D97-AF65-F5344CB8AC3E}">
        <p14:creationId xmlns:p14="http://schemas.microsoft.com/office/powerpoint/2010/main" val="930541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7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372"/>
                                        </p:tgtEl>
                                        <p:attrNameLst>
                                          <p:attrName>style.visibility</p:attrName>
                                        </p:attrNameLst>
                                      </p:cBhvr>
                                      <p:to>
                                        <p:strVal val="visible"/>
                                      </p:to>
                                    </p:set>
                                    <p:animEffect transition="in" filter="wipe(down)">
                                      <p:cBhvr>
                                        <p:cTn id="23" dur="500"/>
                                        <p:tgtEl>
                                          <p:spTgt spid="137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0" grpId="0" animBg="1"/>
      <p:bldP spid="1381" grpId="0" animBg="1"/>
      <p:bldP spid="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The Classic Strategy: Tighten Tolerances</a:t>
            </a:r>
            <a:endParaRPr lang="en-US" dirty="0"/>
          </a:p>
        </p:txBody>
      </p:sp>
      <p:sp>
        <p:nvSpPr>
          <p:cNvPr id="4" name="Line 2"/>
          <p:cNvSpPr>
            <a:spLocks noChangeShapeType="1"/>
          </p:cNvSpPr>
          <p:nvPr/>
        </p:nvSpPr>
        <p:spPr bwMode="auto">
          <a:xfrm>
            <a:off x="4048724" y="3311449"/>
            <a:ext cx="2199"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 name="Line 3"/>
          <p:cNvSpPr>
            <a:spLocks noChangeShapeType="1"/>
          </p:cNvSpPr>
          <p:nvPr/>
        </p:nvSpPr>
        <p:spPr bwMode="auto">
          <a:xfrm>
            <a:off x="4048724" y="3311449"/>
            <a:ext cx="2199"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 name="Line 4"/>
          <p:cNvSpPr>
            <a:spLocks noChangeShapeType="1"/>
          </p:cNvSpPr>
          <p:nvPr/>
        </p:nvSpPr>
        <p:spPr bwMode="auto">
          <a:xfrm flipH="1" flipV="1">
            <a:off x="4048722" y="3481752"/>
            <a:ext cx="311109"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 name="Line 5"/>
          <p:cNvSpPr>
            <a:spLocks noChangeShapeType="1"/>
          </p:cNvSpPr>
          <p:nvPr/>
        </p:nvSpPr>
        <p:spPr bwMode="auto">
          <a:xfrm flipH="1" flipV="1">
            <a:off x="4048722" y="3481752"/>
            <a:ext cx="311109"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 name="Line 6"/>
          <p:cNvSpPr>
            <a:spLocks noChangeShapeType="1"/>
          </p:cNvSpPr>
          <p:nvPr/>
        </p:nvSpPr>
        <p:spPr bwMode="auto">
          <a:xfrm flipV="1">
            <a:off x="3638674" y="3481753"/>
            <a:ext cx="410048" cy="2358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 name="Line 7"/>
          <p:cNvSpPr>
            <a:spLocks noChangeShapeType="1"/>
          </p:cNvSpPr>
          <p:nvPr/>
        </p:nvSpPr>
        <p:spPr bwMode="auto">
          <a:xfrm flipV="1">
            <a:off x="3638674" y="3481753"/>
            <a:ext cx="410048" cy="2358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 name="Freeform 8"/>
          <p:cNvSpPr>
            <a:spLocks/>
          </p:cNvSpPr>
          <p:nvPr/>
        </p:nvSpPr>
        <p:spPr bwMode="auto">
          <a:xfrm>
            <a:off x="4074008" y="3401955"/>
            <a:ext cx="160501" cy="61929"/>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 name="Freeform 9"/>
          <p:cNvSpPr>
            <a:spLocks/>
          </p:cNvSpPr>
          <p:nvPr/>
        </p:nvSpPr>
        <p:spPr bwMode="auto">
          <a:xfrm>
            <a:off x="4149862" y="3401955"/>
            <a:ext cx="170396" cy="61929"/>
          </a:xfrm>
          <a:custGeom>
            <a:avLst/>
            <a:gdLst>
              <a:gd name="T0" fmla="*/ 2147483647 w 98"/>
              <a:gd name="T1" fmla="*/ 2147483647 h 32"/>
              <a:gd name="T2" fmla="*/ 0 w 98"/>
              <a:gd name="T3" fmla="*/ 0 h 32"/>
              <a:gd name="T4" fmla="*/ 2147483647 w 98"/>
              <a:gd name="T5" fmla="*/ 2147483647 h 32"/>
              <a:gd name="T6" fmla="*/ 2147483647 w 98"/>
              <a:gd name="T7" fmla="*/ 2147483647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 name="Line 10"/>
          <p:cNvSpPr>
            <a:spLocks noChangeShapeType="1"/>
          </p:cNvSpPr>
          <p:nvPr/>
        </p:nvSpPr>
        <p:spPr bwMode="auto">
          <a:xfrm>
            <a:off x="4149862" y="3401960"/>
            <a:ext cx="170396" cy="166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 name="Line 11"/>
          <p:cNvSpPr>
            <a:spLocks noChangeShapeType="1"/>
          </p:cNvSpPr>
          <p:nvPr/>
        </p:nvSpPr>
        <p:spPr bwMode="auto">
          <a:xfrm flipV="1">
            <a:off x="4074009" y="3401955"/>
            <a:ext cx="75853" cy="4406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 name="Freeform 12"/>
          <p:cNvSpPr>
            <a:spLocks/>
          </p:cNvSpPr>
          <p:nvPr/>
        </p:nvSpPr>
        <p:spPr bwMode="auto">
          <a:xfrm>
            <a:off x="4234509" y="3418628"/>
            <a:ext cx="162700"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5" name="Freeform 13"/>
          <p:cNvSpPr>
            <a:spLocks/>
          </p:cNvSpPr>
          <p:nvPr/>
        </p:nvSpPr>
        <p:spPr bwMode="auto">
          <a:xfrm>
            <a:off x="4320256" y="3418628"/>
            <a:ext cx="162700"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6" name="Line 14"/>
          <p:cNvSpPr>
            <a:spLocks noChangeShapeType="1"/>
          </p:cNvSpPr>
          <p:nvPr/>
        </p:nvSpPr>
        <p:spPr bwMode="auto">
          <a:xfrm flipH="1" flipV="1">
            <a:off x="4320258" y="3418633"/>
            <a:ext cx="155005"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7" name="Line 15"/>
          <p:cNvSpPr>
            <a:spLocks noChangeShapeType="1"/>
          </p:cNvSpPr>
          <p:nvPr/>
        </p:nvSpPr>
        <p:spPr bwMode="auto">
          <a:xfrm flipV="1">
            <a:off x="4244401" y="3418632"/>
            <a:ext cx="75854"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8" name="Freeform 16"/>
          <p:cNvSpPr>
            <a:spLocks/>
          </p:cNvSpPr>
          <p:nvPr/>
        </p:nvSpPr>
        <p:spPr bwMode="auto">
          <a:xfrm>
            <a:off x="3988260" y="3446024"/>
            <a:ext cx="161600"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9" name="Freeform 17"/>
          <p:cNvSpPr>
            <a:spLocks/>
          </p:cNvSpPr>
          <p:nvPr/>
        </p:nvSpPr>
        <p:spPr bwMode="auto">
          <a:xfrm>
            <a:off x="4074008" y="3446024"/>
            <a:ext cx="160501"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0" name="Line 18"/>
          <p:cNvSpPr>
            <a:spLocks noChangeShapeType="1"/>
          </p:cNvSpPr>
          <p:nvPr/>
        </p:nvSpPr>
        <p:spPr bwMode="auto">
          <a:xfrm flipH="1">
            <a:off x="4475261" y="3446024"/>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1" name="Freeform 19"/>
          <p:cNvSpPr>
            <a:spLocks/>
          </p:cNvSpPr>
          <p:nvPr/>
        </p:nvSpPr>
        <p:spPr bwMode="auto">
          <a:xfrm>
            <a:off x="4482956" y="3013715"/>
            <a:ext cx="162700" cy="432310"/>
          </a:xfrm>
          <a:custGeom>
            <a:avLst/>
            <a:gdLst>
              <a:gd name="T0" fmla="*/ 2147483647 w 93"/>
              <a:gd name="T1" fmla="*/ 2147483647 h 221"/>
              <a:gd name="T2" fmla="*/ 0 w 93"/>
              <a:gd name="T3" fmla="*/ 2147483647 h 221"/>
              <a:gd name="T4" fmla="*/ 2147483647 w 93"/>
              <a:gd name="T5" fmla="*/ 0 h 221"/>
              <a:gd name="T6" fmla="*/ 2147483647 w 93"/>
              <a:gd name="T7" fmla="*/ 2147483647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 name="Line 20"/>
          <p:cNvSpPr>
            <a:spLocks noChangeShapeType="1"/>
          </p:cNvSpPr>
          <p:nvPr/>
        </p:nvSpPr>
        <p:spPr bwMode="auto">
          <a:xfrm flipH="1" flipV="1">
            <a:off x="4074006" y="3446020"/>
            <a:ext cx="152806"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 name="Line 21"/>
          <p:cNvSpPr>
            <a:spLocks noChangeShapeType="1"/>
          </p:cNvSpPr>
          <p:nvPr/>
        </p:nvSpPr>
        <p:spPr bwMode="auto">
          <a:xfrm flipV="1">
            <a:off x="4482956" y="3275721"/>
            <a:ext cx="162700"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 name="Line 22"/>
          <p:cNvSpPr>
            <a:spLocks noChangeShapeType="1"/>
          </p:cNvSpPr>
          <p:nvPr/>
        </p:nvSpPr>
        <p:spPr bwMode="auto">
          <a:xfrm flipV="1">
            <a:off x="3988261" y="3446024"/>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5" name="Line 23"/>
          <p:cNvSpPr>
            <a:spLocks noChangeShapeType="1"/>
          </p:cNvSpPr>
          <p:nvPr/>
        </p:nvSpPr>
        <p:spPr bwMode="auto">
          <a:xfrm flipV="1">
            <a:off x="4397210" y="3446024"/>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 name="Freeform 24"/>
          <p:cNvSpPr>
            <a:spLocks/>
          </p:cNvSpPr>
          <p:nvPr/>
        </p:nvSpPr>
        <p:spPr bwMode="auto">
          <a:xfrm>
            <a:off x="4149862" y="2995846"/>
            <a:ext cx="170396" cy="522820"/>
          </a:xfrm>
          <a:custGeom>
            <a:avLst/>
            <a:gdLst>
              <a:gd name="T0" fmla="*/ 0 w 98"/>
              <a:gd name="T1" fmla="*/ 2147483647 h 267"/>
              <a:gd name="T2" fmla="*/ 2147483647 w 98"/>
              <a:gd name="T3" fmla="*/ 0 h 267"/>
              <a:gd name="T4" fmla="*/ 2147483647 w 98"/>
              <a:gd name="T5" fmla="*/ 2147483647 h 267"/>
              <a:gd name="T6" fmla="*/ 0 w 98"/>
              <a:gd name="T7" fmla="*/ 2147483647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 name="Line 25"/>
          <p:cNvSpPr>
            <a:spLocks noChangeShapeType="1"/>
          </p:cNvSpPr>
          <p:nvPr/>
        </p:nvSpPr>
        <p:spPr bwMode="auto">
          <a:xfrm flipH="1">
            <a:off x="4226814" y="3463888"/>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 name="Freeform 26"/>
          <p:cNvSpPr>
            <a:spLocks/>
          </p:cNvSpPr>
          <p:nvPr/>
        </p:nvSpPr>
        <p:spPr bwMode="auto">
          <a:xfrm>
            <a:off x="4234509" y="2995846"/>
            <a:ext cx="162700" cy="495429"/>
          </a:xfrm>
          <a:custGeom>
            <a:avLst/>
            <a:gdLst>
              <a:gd name="T0" fmla="*/ 2147483647 w 94"/>
              <a:gd name="T1" fmla="*/ 2147483647 h 253"/>
              <a:gd name="T2" fmla="*/ 0 w 94"/>
              <a:gd name="T3" fmla="*/ 2147483647 h 253"/>
              <a:gd name="T4" fmla="*/ 2147483647 w 94"/>
              <a:gd name="T5" fmla="*/ 0 h 253"/>
              <a:gd name="T6" fmla="*/ 2147483647 w 94"/>
              <a:gd name="T7" fmla="*/ 2147483647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 name="Line 27"/>
          <p:cNvSpPr>
            <a:spLocks noChangeShapeType="1"/>
          </p:cNvSpPr>
          <p:nvPr/>
        </p:nvSpPr>
        <p:spPr bwMode="auto">
          <a:xfrm>
            <a:off x="4234509" y="3463888"/>
            <a:ext cx="9894"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 name="Line 28"/>
          <p:cNvSpPr>
            <a:spLocks noChangeShapeType="1"/>
          </p:cNvSpPr>
          <p:nvPr/>
        </p:nvSpPr>
        <p:spPr bwMode="auto">
          <a:xfrm flipH="1" flipV="1">
            <a:off x="4234509" y="3463888"/>
            <a:ext cx="162700"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 name="Line 29"/>
          <p:cNvSpPr>
            <a:spLocks noChangeShapeType="1"/>
          </p:cNvSpPr>
          <p:nvPr/>
        </p:nvSpPr>
        <p:spPr bwMode="auto">
          <a:xfrm flipV="1">
            <a:off x="4149860" y="3463888"/>
            <a:ext cx="84648"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 name="Freeform 30"/>
          <p:cNvSpPr>
            <a:spLocks/>
          </p:cNvSpPr>
          <p:nvPr/>
        </p:nvSpPr>
        <p:spPr bwMode="auto">
          <a:xfrm>
            <a:off x="4559909" y="3013710"/>
            <a:ext cx="162700" cy="262006"/>
          </a:xfrm>
          <a:custGeom>
            <a:avLst/>
            <a:gdLst>
              <a:gd name="T0" fmla="*/ 2147483647 w 94"/>
              <a:gd name="T1" fmla="*/ 2147483647 h 134"/>
              <a:gd name="T2" fmla="*/ 2147483647 w 94"/>
              <a:gd name="T3" fmla="*/ 2147483647 h 134"/>
              <a:gd name="T4" fmla="*/ 0 w 94"/>
              <a:gd name="T5" fmla="*/ 0 h 134"/>
              <a:gd name="T6" fmla="*/ 2147483647 w 94"/>
              <a:gd name="T7" fmla="*/ 2147483647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3" name="Freeform 31"/>
          <p:cNvSpPr>
            <a:spLocks/>
          </p:cNvSpPr>
          <p:nvPr/>
        </p:nvSpPr>
        <p:spPr bwMode="auto">
          <a:xfrm>
            <a:off x="4645656" y="3050629"/>
            <a:ext cx="162700" cy="233423"/>
          </a:xfrm>
          <a:custGeom>
            <a:avLst/>
            <a:gdLst>
              <a:gd name="T0" fmla="*/ 2147483647 w 94"/>
              <a:gd name="T1" fmla="*/ 2147483647 h 119"/>
              <a:gd name="T2" fmla="*/ 0 w 94"/>
              <a:gd name="T3" fmla="*/ 2147483647 h 119"/>
              <a:gd name="T4" fmla="*/ 2147483647 w 94"/>
              <a:gd name="T5" fmla="*/ 0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4" name="Line 32"/>
          <p:cNvSpPr>
            <a:spLocks noChangeShapeType="1"/>
          </p:cNvSpPr>
          <p:nvPr/>
        </p:nvSpPr>
        <p:spPr bwMode="auto">
          <a:xfrm>
            <a:off x="4645656" y="3275720"/>
            <a:ext cx="162700"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 name="Freeform 33"/>
          <p:cNvSpPr>
            <a:spLocks/>
          </p:cNvSpPr>
          <p:nvPr/>
        </p:nvSpPr>
        <p:spPr bwMode="auto">
          <a:xfrm>
            <a:off x="3909109" y="3491280"/>
            <a:ext cx="1648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6" name="Freeform 34"/>
          <p:cNvSpPr>
            <a:spLocks/>
          </p:cNvSpPr>
          <p:nvPr/>
        </p:nvSpPr>
        <p:spPr bwMode="auto">
          <a:xfrm>
            <a:off x="3988260" y="3491280"/>
            <a:ext cx="161600"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7" name="Freeform 35"/>
          <p:cNvSpPr>
            <a:spLocks/>
          </p:cNvSpPr>
          <p:nvPr/>
        </p:nvSpPr>
        <p:spPr bwMode="auto">
          <a:xfrm>
            <a:off x="4320256" y="2707645"/>
            <a:ext cx="162700" cy="783635"/>
          </a:xfrm>
          <a:custGeom>
            <a:avLst/>
            <a:gdLst>
              <a:gd name="T0" fmla="*/ 0 w 94"/>
              <a:gd name="T1" fmla="*/ 2147483647 h 400"/>
              <a:gd name="T2" fmla="*/ 2147483647 w 94"/>
              <a:gd name="T3" fmla="*/ 0 h 400"/>
              <a:gd name="T4" fmla="*/ 2147483647 w 94"/>
              <a:gd name="T5" fmla="*/ 2147483647 h 400"/>
              <a:gd name="T6" fmla="*/ 0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 name="Line 36"/>
          <p:cNvSpPr>
            <a:spLocks noChangeShapeType="1"/>
          </p:cNvSpPr>
          <p:nvPr/>
        </p:nvSpPr>
        <p:spPr bwMode="auto">
          <a:xfrm flipH="1" flipV="1">
            <a:off x="3988260" y="3491275"/>
            <a:ext cx="161600"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9" name="Line 37"/>
          <p:cNvSpPr>
            <a:spLocks noChangeShapeType="1"/>
          </p:cNvSpPr>
          <p:nvPr/>
        </p:nvSpPr>
        <p:spPr bwMode="auto">
          <a:xfrm flipV="1">
            <a:off x="3909107" y="3491280"/>
            <a:ext cx="79152"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 name="Line 38"/>
          <p:cNvSpPr>
            <a:spLocks noChangeShapeType="1"/>
          </p:cNvSpPr>
          <p:nvPr/>
        </p:nvSpPr>
        <p:spPr bwMode="auto">
          <a:xfrm>
            <a:off x="4320258" y="2995846"/>
            <a:ext cx="76953" cy="4954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1" name="Freeform 39"/>
          <p:cNvSpPr>
            <a:spLocks/>
          </p:cNvSpPr>
          <p:nvPr/>
        </p:nvSpPr>
        <p:spPr bwMode="auto">
          <a:xfrm>
            <a:off x="4722608" y="3050629"/>
            <a:ext cx="170395" cy="233423"/>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2" name="Freeform 40"/>
          <p:cNvSpPr>
            <a:spLocks/>
          </p:cNvSpPr>
          <p:nvPr/>
        </p:nvSpPr>
        <p:spPr bwMode="auto">
          <a:xfrm>
            <a:off x="4808356" y="3103030"/>
            <a:ext cx="163799" cy="190550"/>
          </a:xfrm>
          <a:custGeom>
            <a:avLst/>
            <a:gdLst>
              <a:gd name="T0" fmla="*/ 2147483647 w 94"/>
              <a:gd name="T1" fmla="*/ 2147483647 h 97"/>
              <a:gd name="T2" fmla="*/ 0 w 94"/>
              <a:gd name="T3" fmla="*/ 2147483647 h 97"/>
              <a:gd name="T4" fmla="*/ 2147483647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 name="Line 41"/>
          <p:cNvSpPr>
            <a:spLocks noChangeShapeType="1"/>
          </p:cNvSpPr>
          <p:nvPr/>
        </p:nvSpPr>
        <p:spPr bwMode="auto">
          <a:xfrm>
            <a:off x="4808356" y="3284053"/>
            <a:ext cx="163799"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 name="Line 42"/>
          <p:cNvSpPr>
            <a:spLocks noChangeShapeType="1"/>
          </p:cNvSpPr>
          <p:nvPr/>
        </p:nvSpPr>
        <p:spPr bwMode="auto">
          <a:xfrm>
            <a:off x="4722609" y="3050629"/>
            <a:ext cx="85747"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5" name="Freeform 43"/>
          <p:cNvSpPr>
            <a:spLocks/>
          </p:cNvSpPr>
          <p:nvPr/>
        </p:nvSpPr>
        <p:spPr bwMode="auto">
          <a:xfrm>
            <a:off x="4074008" y="2717167"/>
            <a:ext cx="160501" cy="846755"/>
          </a:xfrm>
          <a:custGeom>
            <a:avLst/>
            <a:gdLst>
              <a:gd name="T0" fmla="*/ 0 w 93"/>
              <a:gd name="T1" fmla="*/ 2147483647 h 432"/>
              <a:gd name="T2" fmla="*/ 2147483647 w 93"/>
              <a:gd name="T3" fmla="*/ 0 h 432"/>
              <a:gd name="T4" fmla="*/ 2147483647 w 93"/>
              <a:gd name="T5" fmla="*/ 2147483647 h 432"/>
              <a:gd name="T6" fmla="*/ 0 w 93"/>
              <a:gd name="T7" fmla="*/ 2147483647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6" name="Line 44"/>
          <p:cNvSpPr>
            <a:spLocks noChangeShapeType="1"/>
          </p:cNvSpPr>
          <p:nvPr/>
        </p:nvSpPr>
        <p:spPr bwMode="auto">
          <a:xfrm>
            <a:off x="4149859" y="3518671"/>
            <a:ext cx="1100"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 name="Freeform 45"/>
          <p:cNvSpPr>
            <a:spLocks/>
          </p:cNvSpPr>
          <p:nvPr/>
        </p:nvSpPr>
        <p:spPr bwMode="auto">
          <a:xfrm>
            <a:off x="4149862" y="2717172"/>
            <a:ext cx="170396" cy="801499"/>
          </a:xfrm>
          <a:custGeom>
            <a:avLst/>
            <a:gdLst>
              <a:gd name="T0" fmla="*/ 2147483647 w 98"/>
              <a:gd name="T1" fmla="*/ 2147483647 h 409"/>
              <a:gd name="T2" fmla="*/ 0 w 98"/>
              <a:gd name="T3" fmla="*/ 2147483647 h 409"/>
              <a:gd name="T4" fmla="*/ 2147483647 w 98"/>
              <a:gd name="T5" fmla="*/ 0 h 409"/>
              <a:gd name="T6" fmla="*/ 2147483647 w 98"/>
              <a:gd name="T7" fmla="*/ 2147483647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 name="Line 46"/>
          <p:cNvSpPr>
            <a:spLocks noChangeShapeType="1"/>
          </p:cNvSpPr>
          <p:nvPr/>
        </p:nvSpPr>
        <p:spPr bwMode="auto">
          <a:xfrm flipV="1">
            <a:off x="4074009" y="3518671"/>
            <a:ext cx="758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 name="Line 47"/>
          <p:cNvSpPr>
            <a:spLocks noChangeShapeType="1"/>
          </p:cNvSpPr>
          <p:nvPr/>
        </p:nvSpPr>
        <p:spPr bwMode="auto">
          <a:xfrm flipH="1">
            <a:off x="4149862" y="2995846"/>
            <a:ext cx="170396" cy="52282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 name="Freeform 48"/>
          <p:cNvSpPr>
            <a:spLocks/>
          </p:cNvSpPr>
          <p:nvPr/>
        </p:nvSpPr>
        <p:spPr bwMode="auto">
          <a:xfrm>
            <a:off x="4893004" y="3103030"/>
            <a:ext cx="162700" cy="190550"/>
          </a:xfrm>
          <a:custGeom>
            <a:avLst/>
            <a:gdLst>
              <a:gd name="T0" fmla="*/ 2147483647 w 94"/>
              <a:gd name="T1" fmla="*/ 2147483647 h 97"/>
              <a:gd name="T2" fmla="*/ 2147483647 w 94"/>
              <a:gd name="T3" fmla="*/ 0 h 97"/>
              <a:gd name="T4" fmla="*/ 0 w 94"/>
              <a:gd name="T5" fmla="*/ 0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 name="Freeform 49"/>
          <p:cNvSpPr>
            <a:spLocks/>
          </p:cNvSpPr>
          <p:nvPr/>
        </p:nvSpPr>
        <p:spPr bwMode="auto">
          <a:xfrm>
            <a:off x="4972154" y="3103030"/>
            <a:ext cx="161601" cy="190550"/>
          </a:xfrm>
          <a:custGeom>
            <a:avLst/>
            <a:gdLst>
              <a:gd name="T0" fmla="*/ 2147483647 w 93"/>
              <a:gd name="T1" fmla="*/ 2147483647 h 97"/>
              <a:gd name="T2" fmla="*/ 0 w 93"/>
              <a:gd name="T3" fmla="*/ 2147483647 h 97"/>
              <a:gd name="T4" fmla="*/ 2147483647 w 93"/>
              <a:gd name="T5" fmla="*/ 0 h 97"/>
              <a:gd name="T6" fmla="*/ 2147483647 w 93"/>
              <a:gd name="T7" fmla="*/ 2147483647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2" name="Line 50"/>
          <p:cNvSpPr>
            <a:spLocks noChangeShapeType="1"/>
          </p:cNvSpPr>
          <p:nvPr/>
        </p:nvSpPr>
        <p:spPr bwMode="auto">
          <a:xfrm flipV="1">
            <a:off x="4972154" y="3248329"/>
            <a:ext cx="161601"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3" name="Line 51"/>
          <p:cNvSpPr>
            <a:spLocks noChangeShapeType="1"/>
          </p:cNvSpPr>
          <p:nvPr/>
        </p:nvSpPr>
        <p:spPr bwMode="auto">
          <a:xfrm>
            <a:off x="4893002" y="3103030"/>
            <a:ext cx="79152" cy="1905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 name="Freeform 52"/>
          <p:cNvSpPr>
            <a:spLocks/>
          </p:cNvSpPr>
          <p:nvPr/>
        </p:nvSpPr>
        <p:spPr bwMode="auto">
          <a:xfrm>
            <a:off x="3824460" y="3536535"/>
            <a:ext cx="163800"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 name="Freeform 53"/>
          <p:cNvSpPr>
            <a:spLocks/>
          </p:cNvSpPr>
          <p:nvPr/>
        </p:nvSpPr>
        <p:spPr bwMode="auto">
          <a:xfrm>
            <a:off x="3909109" y="3536535"/>
            <a:ext cx="16489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6" name="Line 54"/>
          <p:cNvSpPr>
            <a:spLocks noChangeShapeType="1"/>
          </p:cNvSpPr>
          <p:nvPr/>
        </p:nvSpPr>
        <p:spPr bwMode="auto">
          <a:xfrm flipH="1" flipV="1">
            <a:off x="3909110" y="3536531"/>
            <a:ext cx="155005"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7" name="Line 55"/>
          <p:cNvSpPr>
            <a:spLocks noChangeShapeType="1"/>
          </p:cNvSpPr>
          <p:nvPr/>
        </p:nvSpPr>
        <p:spPr bwMode="auto">
          <a:xfrm flipV="1">
            <a:off x="3833254" y="3536535"/>
            <a:ext cx="75854"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8" name="Freeform 56"/>
          <p:cNvSpPr>
            <a:spLocks/>
          </p:cNvSpPr>
          <p:nvPr/>
        </p:nvSpPr>
        <p:spPr bwMode="auto">
          <a:xfrm>
            <a:off x="4482956" y="2689776"/>
            <a:ext cx="162700" cy="323934"/>
          </a:xfrm>
          <a:custGeom>
            <a:avLst/>
            <a:gdLst>
              <a:gd name="T0" fmla="*/ 2147483647 w 93"/>
              <a:gd name="T1" fmla="*/ 2147483647 h 165"/>
              <a:gd name="T2" fmla="*/ 2147483647 w 93"/>
              <a:gd name="T3" fmla="*/ 0 h 165"/>
              <a:gd name="T4" fmla="*/ 0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9" name="Freeform 57"/>
          <p:cNvSpPr>
            <a:spLocks/>
          </p:cNvSpPr>
          <p:nvPr/>
        </p:nvSpPr>
        <p:spPr bwMode="auto">
          <a:xfrm>
            <a:off x="4559909" y="2689780"/>
            <a:ext cx="162700" cy="360854"/>
          </a:xfrm>
          <a:custGeom>
            <a:avLst/>
            <a:gdLst>
              <a:gd name="T0" fmla="*/ 2147483647 w 94"/>
              <a:gd name="T1" fmla="*/ 2147483647 h 184"/>
              <a:gd name="T2" fmla="*/ 0 w 94"/>
              <a:gd name="T3" fmla="*/ 2147483647 h 184"/>
              <a:gd name="T4" fmla="*/ 2147483647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 name="Line 58"/>
          <p:cNvSpPr>
            <a:spLocks noChangeShapeType="1"/>
          </p:cNvSpPr>
          <p:nvPr/>
        </p:nvSpPr>
        <p:spPr bwMode="auto">
          <a:xfrm flipH="1" flipV="1">
            <a:off x="4559909" y="3013715"/>
            <a:ext cx="162700" cy="369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 name="Freeform 59"/>
          <p:cNvSpPr>
            <a:spLocks/>
          </p:cNvSpPr>
          <p:nvPr/>
        </p:nvSpPr>
        <p:spPr bwMode="auto">
          <a:xfrm>
            <a:off x="5055704" y="3103035"/>
            <a:ext cx="162700" cy="145294"/>
          </a:xfrm>
          <a:custGeom>
            <a:avLst/>
            <a:gdLst>
              <a:gd name="T0" fmla="*/ 2147483647 w 93"/>
              <a:gd name="T1" fmla="*/ 2147483647 h 74"/>
              <a:gd name="T2" fmla="*/ 2147483647 w 93"/>
              <a:gd name="T3" fmla="*/ 2147483647 h 74"/>
              <a:gd name="T4" fmla="*/ 0 w 93"/>
              <a:gd name="T5" fmla="*/ 0 h 74"/>
              <a:gd name="T6" fmla="*/ 2147483647 w 93"/>
              <a:gd name="T7" fmla="*/ 2147483647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 name="Freeform 60"/>
          <p:cNvSpPr>
            <a:spLocks/>
          </p:cNvSpPr>
          <p:nvPr/>
        </p:nvSpPr>
        <p:spPr bwMode="auto">
          <a:xfrm>
            <a:off x="5133755" y="3148286"/>
            <a:ext cx="170395" cy="100039"/>
          </a:xfrm>
          <a:custGeom>
            <a:avLst/>
            <a:gdLst>
              <a:gd name="T0" fmla="*/ 2147483647 w 98"/>
              <a:gd name="T1" fmla="*/ 2147483647 h 51"/>
              <a:gd name="T2" fmla="*/ 0 w 98"/>
              <a:gd name="T3" fmla="*/ 2147483647 h 51"/>
              <a:gd name="T4" fmla="*/ 2147483647 w 98"/>
              <a:gd name="T5" fmla="*/ 0 h 51"/>
              <a:gd name="T6" fmla="*/ 2147483647 w 98"/>
              <a:gd name="T7" fmla="*/ 2147483647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3" name="Line 61"/>
          <p:cNvSpPr>
            <a:spLocks noChangeShapeType="1"/>
          </p:cNvSpPr>
          <p:nvPr/>
        </p:nvSpPr>
        <p:spPr bwMode="auto">
          <a:xfrm flipV="1">
            <a:off x="5133755" y="3238797"/>
            <a:ext cx="170395"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 name="Line 62"/>
          <p:cNvSpPr>
            <a:spLocks noChangeShapeType="1"/>
          </p:cNvSpPr>
          <p:nvPr/>
        </p:nvSpPr>
        <p:spPr bwMode="auto">
          <a:xfrm>
            <a:off x="5055706" y="3103035"/>
            <a:ext cx="78053" cy="14529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 name="Freeform 63"/>
          <p:cNvSpPr>
            <a:spLocks/>
          </p:cNvSpPr>
          <p:nvPr/>
        </p:nvSpPr>
        <p:spPr bwMode="auto">
          <a:xfrm>
            <a:off x="3988260" y="2446825"/>
            <a:ext cx="161600" cy="1162353"/>
          </a:xfrm>
          <a:custGeom>
            <a:avLst/>
            <a:gdLst>
              <a:gd name="T0" fmla="*/ 0 w 93"/>
              <a:gd name="T1" fmla="*/ 2147483647 h 593"/>
              <a:gd name="T2" fmla="*/ 2147483647 w 93"/>
              <a:gd name="T3" fmla="*/ 0 h 593"/>
              <a:gd name="T4" fmla="*/ 2147483647 w 93"/>
              <a:gd name="T5" fmla="*/ 2147483647 h 593"/>
              <a:gd name="T6" fmla="*/ 0 w 93"/>
              <a:gd name="T7" fmla="*/ 2147483647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6" name="Line 64"/>
          <p:cNvSpPr>
            <a:spLocks noChangeShapeType="1"/>
          </p:cNvSpPr>
          <p:nvPr/>
        </p:nvSpPr>
        <p:spPr bwMode="auto">
          <a:xfrm flipH="1">
            <a:off x="4064113" y="3563927"/>
            <a:ext cx="9894"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7" name="Freeform 65"/>
          <p:cNvSpPr>
            <a:spLocks/>
          </p:cNvSpPr>
          <p:nvPr/>
        </p:nvSpPr>
        <p:spPr bwMode="auto">
          <a:xfrm>
            <a:off x="4074008" y="2446830"/>
            <a:ext cx="160501" cy="1117097"/>
          </a:xfrm>
          <a:custGeom>
            <a:avLst/>
            <a:gdLst>
              <a:gd name="T0" fmla="*/ 2147483647 w 93"/>
              <a:gd name="T1" fmla="*/ 2147483647 h 570"/>
              <a:gd name="T2" fmla="*/ 0 w 93"/>
              <a:gd name="T3" fmla="*/ 2147483647 h 570"/>
              <a:gd name="T4" fmla="*/ 2147483647 w 93"/>
              <a:gd name="T5" fmla="*/ 0 h 570"/>
              <a:gd name="T6" fmla="*/ 2147483647 w 93"/>
              <a:gd name="T7" fmla="*/ 2147483647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8" name="Line 66"/>
          <p:cNvSpPr>
            <a:spLocks noChangeShapeType="1"/>
          </p:cNvSpPr>
          <p:nvPr/>
        </p:nvSpPr>
        <p:spPr bwMode="auto">
          <a:xfrm flipV="1">
            <a:off x="3988261" y="3563927"/>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9" name="Freeform 67"/>
          <p:cNvSpPr>
            <a:spLocks/>
          </p:cNvSpPr>
          <p:nvPr/>
        </p:nvSpPr>
        <p:spPr bwMode="auto">
          <a:xfrm>
            <a:off x="4645656" y="2689780"/>
            <a:ext cx="162700" cy="360854"/>
          </a:xfrm>
          <a:custGeom>
            <a:avLst/>
            <a:gdLst>
              <a:gd name="T0" fmla="*/ 2147483647 w 94"/>
              <a:gd name="T1" fmla="*/ 2147483647 h 184"/>
              <a:gd name="T2" fmla="*/ 2147483647 w 94"/>
              <a:gd name="T3" fmla="*/ 2147483647 h 184"/>
              <a:gd name="T4" fmla="*/ 0 w 94"/>
              <a:gd name="T5" fmla="*/ 0 h 184"/>
              <a:gd name="T6" fmla="*/ 2147483647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0" name="Freeform 68"/>
          <p:cNvSpPr>
            <a:spLocks/>
          </p:cNvSpPr>
          <p:nvPr/>
        </p:nvSpPr>
        <p:spPr bwMode="auto">
          <a:xfrm>
            <a:off x="4722608" y="2832692"/>
            <a:ext cx="170395" cy="270343"/>
          </a:xfrm>
          <a:custGeom>
            <a:avLst/>
            <a:gdLst>
              <a:gd name="T0" fmla="*/ 2147483647 w 98"/>
              <a:gd name="T1" fmla="*/ 2147483647 h 138"/>
              <a:gd name="T2" fmla="*/ 0 w 98"/>
              <a:gd name="T3" fmla="*/ 2147483647 h 138"/>
              <a:gd name="T4" fmla="*/ 2147483647 w 98"/>
              <a:gd name="T5" fmla="*/ 0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1" name="Line 69"/>
          <p:cNvSpPr>
            <a:spLocks noChangeShapeType="1"/>
          </p:cNvSpPr>
          <p:nvPr/>
        </p:nvSpPr>
        <p:spPr bwMode="auto">
          <a:xfrm flipH="1" flipV="1">
            <a:off x="4722608" y="3050629"/>
            <a:ext cx="170395"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2" name="Freeform 70"/>
          <p:cNvSpPr>
            <a:spLocks/>
          </p:cNvSpPr>
          <p:nvPr/>
        </p:nvSpPr>
        <p:spPr bwMode="auto">
          <a:xfrm>
            <a:off x="5218404" y="3148286"/>
            <a:ext cx="162700" cy="117902"/>
          </a:xfrm>
          <a:custGeom>
            <a:avLst/>
            <a:gdLst>
              <a:gd name="T0" fmla="*/ 2147483647 w 94"/>
              <a:gd name="T1" fmla="*/ 2147483647 h 60"/>
              <a:gd name="T2" fmla="*/ 2147483647 w 94"/>
              <a:gd name="T3" fmla="*/ 2147483647 h 60"/>
              <a:gd name="T4" fmla="*/ 0 w 94"/>
              <a:gd name="T5" fmla="*/ 0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3" name="Freeform 71"/>
          <p:cNvSpPr>
            <a:spLocks/>
          </p:cNvSpPr>
          <p:nvPr/>
        </p:nvSpPr>
        <p:spPr bwMode="auto">
          <a:xfrm>
            <a:off x="5304151" y="3238802"/>
            <a:ext cx="162700" cy="63119"/>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4" name="Freeform 72"/>
          <p:cNvSpPr>
            <a:spLocks/>
          </p:cNvSpPr>
          <p:nvPr/>
        </p:nvSpPr>
        <p:spPr bwMode="auto">
          <a:xfrm>
            <a:off x="3738715" y="2824351"/>
            <a:ext cx="170396" cy="809836"/>
          </a:xfrm>
          <a:custGeom>
            <a:avLst/>
            <a:gdLst>
              <a:gd name="T0" fmla="*/ 0 w 98"/>
              <a:gd name="T1" fmla="*/ 2147483647 h 413"/>
              <a:gd name="T2" fmla="*/ 2147483647 w 98"/>
              <a:gd name="T3" fmla="*/ 0 h 413"/>
              <a:gd name="T4" fmla="*/ 2147483647 w 98"/>
              <a:gd name="T5" fmla="*/ 2147483647 h 413"/>
              <a:gd name="T6" fmla="*/ 0 w 98"/>
              <a:gd name="T7" fmla="*/ 2147483647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5" name="Freeform 73"/>
          <p:cNvSpPr>
            <a:spLocks/>
          </p:cNvSpPr>
          <p:nvPr/>
        </p:nvSpPr>
        <p:spPr bwMode="auto">
          <a:xfrm>
            <a:off x="3824460" y="2824351"/>
            <a:ext cx="163800" cy="784826"/>
          </a:xfrm>
          <a:custGeom>
            <a:avLst/>
            <a:gdLst>
              <a:gd name="T0" fmla="*/ 2147483647 w 94"/>
              <a:gd name="T1" fmla="*/ 2147483647 h 400"/>
              <a:gd name="T2" fmla="*/ 0 w 94"/>
              <a:gd name="T3" fmla="*/ 2147483647 h 400"/>
              <a:gd name="T4" fmla="*/ 2147483647 w 94"/>
              <a:gd name="T5" fmla="*/ 0 h 400"/>
              <a:gd name="T6" fmla="*/ 2147483647 w 94"/>
              <a:gd name="T7" fmla="*/ 2147483647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6" name="Line 74"/>
          <p:cNvSpPr>
            <a:spLocks noChangeShapeType="1"/>
          </p:cNvSpPr>
          <p:nvPr/>
        </p:nvSpPr>
        <p:spPr bwMode="auto">
          <a:xfrm>
            <a:off x="3824460" y="3581791"/>
            <a:ext cx="8795"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7" name="Line 75"/>
          <p:cNvSpPr>
            <a:spLocks noChangeShapeType="1"/>
          </p:cNvSpPr>
          <p:nvPr/>
        </p:nvSpPr>
        <p:spPr bwMode="auto">
          <a:xfrm flipH="1" flipV="1">
            <a:off x="5304150" y="3238802"/>
            <a:ext cx="153906" cy="631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8" name="Line 76"/>
          <p:cNvSpPr>
            <a:spLocks noChangeShapeType="1"/>
          </p:cNvSpPr>
          <p:nvPr/>
        </p:nvSpPr>
        <p:spPr bwMode="auto">
          <a:xfrm>
            <a:off x="5218404" y="3148286"/>
            <a:ext cx="85747"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9" name="Line 77"/>
          <p:cNvSpPr>
            <a:spLocks noChangeShapeType="1"/>
          </p:cNvSpPr>
          <p:nvPr/>
        </p:nvSpPr>
        <p:spPr bwMode="auto">
          <a:xfrm flipH="1" flipV="1">
            <a:off x="3824460" y="3581786"/>
            <a:ext cx="163800"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0" name="Line 78"/>
          <p:cNvSpPr>
            <a:spLocks noChangeShapeType="1"/>
          </p:cNvSpPr>
          <p:nvPr/>
        </p:nvSpPr>
        <p:spPr bwMode="auto">
          <a:xfrm flipV="1">
            <a:off x="3738714" y="3581786"/>
            <a:ext cx="85747"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1" name="Freeform 79"/>
          <p:cNvSpPr>
            <a:spLocks/>
          </p:cNvSpPr>
          <p:nvPr/>
        </p:nvSpPr>
        <p:spPr bwMode="auto">
          <a:xfrm>
            <a:off x="4808356" y="2832692"/>
            <a:ext cx="163799" cy="270343"/>
          </a:xfrm>
          <a:custGeom>
            <a:avLst/>
            <a:gdLst>
              <a:gd name="T0" fmla="*/ 2147483647 w 94"/>
              <a:gd name="T1" fmla="*/ 2147483647 h 138"/>
              <a:gd name="T2" fmla="*/ 2147483647 w 94"/>
              <a:gd name="T3" fmla="*/ 2147483647 h 138"/>
              <a:gd name="T4" fmla="*/ 0 w 94"/>
              <a:gd name="T5" fmla="*/ 0 h 138"/>
              <a:gd name="T6" fmla="*/ 2147483647 w 94"/>
              <a:gd name="T7" fmla="*/ 2147483647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2" name="Freeform 80"/>
          <p:cNvSpPr>
            <a:spLocks/>
          </p:cNvSpPr>
          <p:nvPr/>
        </p:nvSpPr>
        <p:spPr bwMode="auto">
          <a:xfrm>
            <a:off x="4893004" y="2923203"/>
            <a:ext cx="162700" cy="179832"/>
          </a:xfrm>
          <a:custGeom>
            <a:avLst/>
            <a:gdLst>
              <a:gd name="T0" fmla="*/ 2147483647 w 94"/>
              <a:gd name="T1" fmla="*/ 2147483647 h 92"/>
              <a:gd name="T2" fmla="*/ 0 w 94"/>
              <a:gd name="T3" fmla="*/ 2147483647 h 92"/>
              <a:gd name="T4" fmla="*/ 2147483647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3" name="Line 81"/>
          <p:cNvSpPr>
            <a:spLocks noChangeShapeType="1"/>
          </p:cNvSpPr>
          <p:nvPr/>
        </p:nvSpPr>
        <p:spPr bwMode="auto">
          <a:xfrm flipH="1">
            <a:off x="4893004" y="3103035"/>
            <a:ext cx="162700"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4" name="Line 82"/>
          <p:cNvSpPr>
            <a:spLocks noChangeShapeType="1"/>
          </p:cNvSpPr>
          <p:nvPr/>
        </p:nvSpPr>
        <p:spPr bwMode="auto">
          <a:xfrm>
            <a:off x="4808357" y="2832692"/>
            <a:ext cx="84648" cy="2703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5" name="Freeform 83"/>
          <p:cNvSpPr>
            <a:spLocks/>
          </p:cNvSpPr>
          <p:nvPr/>
        </p:nvSpPr>
        <p:spPr bwMode="auto">
          <a:xfrm>
            <a:off x="5466852" y="3301916"/>
            <a:ext cx="160501" cy="352517"/>
          </a:xfrm>
          <a:custGeom>
            <a:avLst/>
            <a:gdLst>
              <a:gd name="T0" fmla="*/ 2147483647 w 93"/>
              <a:gd name="T1" fmla="*/ 2147483647 h 180"/>
              <a:gd name="T2" fmla="*/ 0 w 93"/>
              <a:gd name="T3" fmla="*/ 0 h 180"/>
              <a:gd name="T4" fmla="*/ 2147483647 w 93"/>
              <a:gd name="T5" fmla="*/ 2147483647 h 180"/>
              <a:gd name="T6" fmla="*/ 2147483647 w 93"/>
              <a:gd name="T7" fmla="*/ 2147483647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6" name="Freeform 84"/>
          <p:cNvSpPr>
            <a:spLocks/>
          </p:cNvSpPr>
          <p:nvPr/>
        </p:nvSpPr>
        <p:spPr bwMode="auto">
          <a:xfrm>
            <a:off x="5381106" y="3266193"/>
            <a:ext cx="162700" cy="388245"/>
          </a:xfrm>
          <a:custGeom>
            <a:avLst/>
            <a:gdLst>
              <a:gd name="T0" fmla="*/ 2147483647 w 93"/>
              <a:gd name="T1" fmla="*/ 2147483647 h 198"/>
              <a:gd name="T2" fmla="*/ 2147483647 w 93"/>
              <a:gd name="T3" fmla="*/ 2147483647 h 198"/>
              <a:gd name="T4" fmla="*/ 0 w 93"/>
              <a:gd name="T5" fmla="*/ 0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7" name="Line 85"/>
          <p:cNvSpPr>
            <a:spLocks noChangeShapeType="1"/>
          </p:cNvSpPr>
          <p:nvPr/>
        </p:nvSpPr>
        <p:spPr bwMode="auto">
          <a:xfrm flipH="1">
            <a:off x="5458058" y="3301916"/>
            <a:ext cx="8795"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8" name="Line 86"/>
          <p:cNvSpPr>
            <a:spLocks noChangeShapeType="1"/>
          </p:cNvSpPr>
          <p:nvPr/>
        </p:nvSpPr>
        <p:spPr bwMode="auto">
          <a:xfrm>
            <a:off x="5466852" y="3301921"/>
            <a:ext cx="160501" cy="3072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9" name="Line 87"/>
          <p:cNvSpPr>
            <a:spLocks noChangeShapeType="1"/>
          </p:cNvSpPr>
          <p:nvPr/>
        </p:nvSpPr>
        <p:spPr bwMode="auto">
          <a:xfrm>
            <a:off x="5381104" y="3266193"/>
            <a:ext cx="85747"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0" name="Freeform 88"/>
          <p:cNvSpPr>
            <a:spLocks/>
          </p:cNvSpPr>
          <p:nvPr/>
        </p:nvSpPr>
        <p:spPr bwMode="auto">
          <a:xfrm>
            <a:off x="3909109" y="2095499"/>
            <a:ext cx="164899" cy="1513678"/>
          </a:xfrm>
          <a:custGeom>
            <a:avLst/>
            <a:gdLst>
              <a:gd name="T0" fmla="*/ 0 w 94"/>
              <a:gd name="T1" fmla="*/ 2147483647 h 772"/>
              <a:gd name="T2" fmla="*/ 2147483647 w 94"/>
              <a:gd name="T3" fmla="*/ 0 h 772"/>
              <a:gd name="T4" fmla="*/ 2147483647 w 94"/>
              <a:gd name="T5" fmla="*/ 2147483647 h 772"/>
              <a:gd name="T6" fmla="*/ 0 w 94"/>
              <a:gd name="T7" fmla="*/ 2147483647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1" name="Freeform 89"/>
          <p:cNvSpPr>
            <a:spLocks/>
          </p:cNvSpPr>
          <p:nvPr/>
        </p:nvSpPr>
        <p:spPr bwMode="auto">
          <a:xfrm>
            <a:off x="3988260" y="2095499"/>
            <a:ext cx="161600" cy="1513678"/>
          </a:xfrm>
          <a:custGeom>
            <a:avLst/>
            <a:gdLst>
              <a:gd name="T0" fmla="*/ 2147483647 w 93"/>
              <a:gd name="T1" fmla="*/ 2147483647 h 772"/>
              <a:gd name="T2" fmla="*/ 0 w 93"/>
              <a:gd name="T3" fmla="*/ 2147483647 h 772"/>
              <a:gd name="T4" fmla="*/ 2147483647 w 93"/>
              <a:gd name="T5" fmla="*/ 0 h 772"/>
              <a:gd name="T6" fmla="*/ 2147483647 w 93"/>
              <a:gd name="T7" fmla="*/ 2147483647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2" name="Freeform 90"/>
          <p:cNvSpPr>
            <a:spLocks/>
          </p:cNvSpPr>
          <p:nvPr/>
        </p:nvSpPr>
        <p:spPr bwMode="auto">
          <a:xfrm>
            <a:off x="5543803" y="3609182"/>
            <a:ext cx="171495" cy="70266"/>
          </a:xfrm>
          <a:custGeom>
            <a:avLst/>
            <a:gdLst>
              <a:gd name="T0" fmla="*/ 2147483647 w 99"/>
              <a:gd name="T1" fmla="*/ 0 h 36"/>
              <a:gd name="T2" fmla="*/ 2147483647 w 99"/>
              <a:gd name="T3" fmla="*/ 2147483647 h 36"/>
              <a:gd name="T4" fmla="*/ 0 w 99"/>
              <a:gd name="T5" fmla="*/ 2147483647 h 36"/>
              <a:gd name="T6" fmla="*/ 2147483647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3" name="Freeform 91"/>
          <p:cNvSpPr>
            <a:spLocks/>
          </p:cNvSpPr>
          <p:nvPr/>
        </p:nvSpPr>
        <p:spPr bwMode="auto">
          <a:xfrm>
            <a:off x="5627352" y="3609182"/>
            <a:ext cx="164899" cy="70266"/>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4" name="Line 92"/>
          <p:cNvSpPr>
            <a:spLocks noChangeShapeType="1"/>
          </p:cNvSpPr>
          <p:nvPr/>
        </p:nvSpPr>
        <p:spPr bwMode="auto">
          <a:xfrm flipH="1">
            <a:off x="3988260" y="2446825"/>
            <a:ext cx="161600" cy="116235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5" name="Line 93"/>
          <p:cNvSpPr>
            <a:spLocks noChangeShapeType="1"/>
          </p:cNvSpPr>
          <p:nvPr/>
        </p:nvSpPr>
        <p:spPr bwMode="auto">
          <a:xfrm>
            <a:off x="3909107" y="2824351"/>
            <a:ext cx="79152" cy="78482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6" name="Line 94"/>
          <p:cNvSpPr>
            <a:spLocks noChangeShapeType="1"/>
          </p:cNvSpPr>
          <p:nvPr/>
        </p:nvSpPr>
        <p:spPr bwMode="auto">
          <a:xfrm>
            <a:off x="5627352" y="3609177"/>
            <a:ext cx="164899" cy="250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7" name="Line 95"/>
          <p:cNvSpPr>
            <a:spLocks noChangeShapeType="1"/>
          </p:cNvSpPr>
          <p:nvPr/>
        </p:nvSpPr>
        <p:spPr bwMode="auto">
          <a:xfrm flipV="1">
            <a:off x="5551502" y="3609182"/>
            <a:ext cx="758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8" name="Freeform 96"/>
          <p:cNvSpPr>
            <a:spLocks/>
          </p:cNvSpPr>
          <p:nvPr/>
        </p:nvSpPr>
        <p:spPr bwMode="auto">
          <a:xfrm>
            <a:off x="4972154" y="2923203"/>
            <a:ext cx="161601" cy="179832"/>
          </a:xfrm>
          <a:custGeom>
            <a:avLst/>
            <a:gdLst>
              <a:gd name="T0" fmla="*/ 2147483647 w 93"/>
              <a:gd name="T1" fmla="*/ 2147483647 h 92"/>
              <a:gd name="T2" fmla="*/ 2147483647 w 93"/>
              <a:gd name="T3" fmla="*/ 2147483647 h 92"/>
              <a:gd name="T4" fmla="*/ 0 w 93"/>
              <a:gd name="T5" fmla="*/ 0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9" name="Freeform 97"/>
          <p:cNvSpPr>
            <a:spLocks/>
          </p:cNvSpPr>
          <p:nvPr/>
        </p:nvSpPr>
        <p:spPr bwMode="auto">
          <a:xfrm>
            <a:off x="5055704" y="3041107"/>
            <a:ext cx="162700" cy="107184"/>
          </a:xfrm>
          <a:custGeom>
            <a:avLst/>
            <a:gdLst>
              <a:gd name="T0" fmla="*/ 2147483647 w 93"/>
              <a:gd name="T1" fmla="*/ 2147483647 h 55"/>
              <a:gd name="T2" fmla="*/ 0 w 93"/>
              <a:gd name="T3" fmla="*/ 2147483647 h 55"/>
              <a:gd name="T4" fmla="*/ 2147483647 w 93"/>
              <a:gd name="T5" fmla="*/ 0 h 55"/>
              <a:gd name="T6" fmla="*/ 2147483647 w 93"/>
              <a:gd name="T7" fmla="*/ 2147483647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0" name="Line 98"/>
          <p:cNvSpPr>
            <a:spLocks noChangeShapeType="1"/>
          </p:cNvSpPr>
          <p:nvPr/>
        </p:nvSpPr>
        <p:spPr bwMode="auto">
          <a:xfrm flipH="1" flipV="1">
            <a:off x="5055704" y="3103035"/>
            <a:ext cx="16270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1" name="Line 99"/>
          <p:cNvSpPr>
            <a:spLocks noChangeShapeType="1"/>
          </p:cNvSpPr>
          <p:nvPr/>
        </p:nvSpPr>
        <p:spPr bwMode="auto">
          <a:xfrm>
            <a:off x="4972155" y="2923203"/>
            <a:ext cx="83549" cy="1798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2" name="Freeform 100"/>
          <p:cNvSpPr>
            <a:spLocks/>
          </p:cNvSpPr>
          <p:nvPr/>
        </p:nvSpPr>
        <p:spPr bwMode="auto">
          <a:xfrm>
            <a:off x="3661761" y="2717167"/>
            <a:ext cx="162700" cy="962276"/>
          </a:xfrm>
          <a:custGeom>
            <a:avLst/>
            <a:gdLst>
              <a:gd name="T0" fmla="*/ 0 w 94"/>
              <a:gd name="T1" fmla="*/ 2147483647 h 491"/>
              <a:gd name="T2" fmla="*/ 2147483647 w 94"/>
              <a:gd name="T3" fmla="*/ 0 h 491"/>
              <a:gd name="T4" fmla="*/ 2147483647 w 94"/>
              <a:gd name="T5" fmla="*/ 2147483647 h 491"/>
              <a:gd name="T6" fmla="*/ 0 w 94"/>
              <a:gd name="T7" fmla="*/ 2147483647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3" name="Freeform 101"/>
          <p:cNvSpPr>
            <a:spLocks/>
          </p:cNvSpPr>
          <p:nvPr/>
        </p:nvSpPr>
        <p:spPr bwMode="auto">
          <a:xfrm>
            <a:off x="3738715" y="2717172"/>
            <a:ext cx="170396" cy="917020"/>
          </a:xfrm>
          <a:custGeom>
            <a:avLst/>
            <a:gdLst>
              <a:gd name="T0" fmla="*/ 2147483647 w 98"/>
              <a:gd name="T1" fmla="*/ 2147483647 h 468"/>
              <a:gd name="T2" fmla="*/ 0 w 98"/>
              <a:gd name="T3" fmla="*/ 2147483647 h 468"/>
              <a:gd name="T4" fmla="*/ 2147483647 w 98"/>
              <a:gd name="T5" fmla="*/ 0 h 468"/>
              <a:gd name="T6" fmla="*/ 2147483647 w 98"/>
              <a:gd name="T7" fmla="*/ 2147483647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4" name="Freeform 102"/>
          <p:cNvSpPr>
            <a:spLocks/>
          </p:cNvSpPr>
          <p:nvPr/>
        </p:nvSpPr>
        <p:spPr bwMode="auto">
          <a:xfrm>
            <a:off x="5715298" y="3634192"/>
            <a:ext cx="161601"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5" name="Line 103"/>
          <p:cNvSpPr>
            <a:spLocks noChangeShapeType="1"/>
          </p:cNvSpPr>
          <p:nvPr/>
        </p:nvSpPr>
        <p:spPr bwMode="auto">
          <a:xfrm flipV="1">
            <a:off x="3661762" y="3634192"/>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6" name="Line 104"/>
          <p:cNvSpPr>
            <a:spLocks noChangeShapeType="1"/>
          </p:cNvSpPr>
          <p:nvPr/>
        </p:nvSpPr>
        <p:spPr bwMode="auto">
          <a:xfrm flipH="1">
            <a:off x="3738715" y="2824351"/>
            <a:ext cx="170396" cy="8098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7" name="Line 105"/>
          <p:cNvSpPr>
            <a:spLocks noChangeShapeType="1"/>
          </p:cNvSpPr>
          <p:nvPr/>
        </p:nvSpPr>
        <p:spPr bwMode="auto">
          <a:xfrm flipV="1">
            <a:off x="5715300" y="3634192"/>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8" name="Freeform 106"/>
          <p:cNvSpPr>
            <a:spLocks/>
          </p:cNvSpPr>
          <p:nvPr/>
        </p:nvSpPr>
        <p:spPr bwMode="auto">
          <a:xfrm>
            <a:off x="5218404" y="3148286"/>
            <a:ext cx="162700" cy="117902"/>
          </a:xfrm>
          <a:custGeom>
            <a:avLst/>
            <a:gdLst>
              <a:gd name="T0" fmla="*/ 2147483647 w 94"/>
              <a:gd name="T1" fmla="*/ 2147483647 h 60"/>
              <a:gd name="T2" fmla="*/ 0 w 94"/>
              <a:gd name="T3" fmla="*/ 0 h 60"/>
              <a:gd name="T4" fmla="*/ 2147483647 w 94"/>
              <a:gd name="T5" fmla="*/ 2147483647 h 60"/>
              <a:gd name="T6" fmla="*/ 2147483647 w 94"/>
              <a:gd name="T7" fmla="*/ 2147483647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9" name="Line 107"/>
          <p:cNvSpPr>
            <a:spLocks noChangeShapeType="1"/>
          </p:cNvSpPr>
          <p:nvPr/>
        </p:nvSpPr>
        <p:spPr bwMode="auto">
          <a:xfrm flipH="1" flipV="1">
            <a:off x="5218404" y="3148286"/>
            <a:ext cx="162700"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0" name="Freeform 108"/>
          <p:cNvSpPr>
            <a:spLocks/>
          </p:cNvSpPr>
          <p:nvPr/>
        </p:nvSpPr>
        <p:spPr bwMode="auto">
          <a:xfrm>
            <a:off x="5133755" y="3041102"/>
            <a:ext cx="170395" cy="179831"/>
          </a:xfrm>
          <a:custGeom>
            <a:avLst/>
            <a:gdLst>
              <a:gd name="T0" fmla="*/ 2147483647 w 98"/>
              <a:gd name="T1" fmla="*/ 2147483647 h 92"/>
              <a:gd name="T2" fmla="*/ 2147483647 w 98"/>
              <a:gd name="T3" fmla="*/ 2147483647 h 92"/>
              <a:gd name="T4" fmla="*/ 0 w 98"/>
              <a:gd name="T5" fmla="*/ 0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1" name="Line 109"/>
          <p:cNvSpPr>
            <a:spLocks noChangeShapeType="1"/>
          </p:cNvSpPr>
          <p:nvPr/>
        </p:nvSpPr>
        <p:spPr bwMode="auto">
          <a:xfrm>
            <a:off x="5133756" y="3041107"/>
            <a:ext cx="84648"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2" name="Line 110"/>
          <p:cNvSpPr>
            <a:spLocks noChangeShapeType="1"/>
          </p:cNvSpPr>
          <p:nvPr/>
        </p:nvSpPr>
        <p:spPr bwMode="auto">
          <a:xfrm flipH="1" flipV="1">
            <a:off x="4645656" y="2689776"/>
            <a:ext cx="162700" cy="1429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3" name="Freeform 111"/>
          <p:cNvSpPr>
            <a:spLocks/>
          </p:cNvSpPr>
          <p:nvPr/>
        </p:nvSpPr>
        <p:spPr bwMode="auto">
          <a:xfrm>
            <a:off x="5381106" y="3266193"/>
            <a:ext cx="162700" cy="388245"/>
          </a:xfrm>
          <a:custGeom>
            <a:avLst/>
            <a:gdLst>
              <a:gd name="T0" fmla="*/ 2147483647 w 93"/>
              <a:gd name="T1" fmla="*/ 2147483647 h 198"/>
              <a:gd name="T2" fmla="*/ 0 w 93"/>
              <a:gd name="T3" fmla="*/ 0 h 198"/>
              <a:gd name="T4" fmla="*/ 2147483647 w 93"/>
              <a:gd name="T5" fmla="*/ 2147483647 h 198"/>
              <a:gd name="T6" fmla="*/ 2147483647 w 93"/>
              <a:gd name="T7" fmla="*/ 2147483647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4" name="Freeform 112"/>
          <p:cNvSpPr>
            <a:spLocks/>
          </p:cNvSpPr>
          <p:nvPr/>
        </p:nvSpPr>
        <p:spPr bwMode="auto">
          <a:xfrm>
            <a:off x="5543803" y="3654438"/>
            <a:ext cx="171495" cy="70266"/>
          </a:xfrm>
          <a:custGeom>
            <a:avLst/>
            <a:gdLst>
              <a:gd name="T0" fmla="*/ 2147483647 w 99"/>
              <a:gd name="T1" fmla="*/ 2147483647 h 36"/>
              <a:gd name="T2" fmla="*/ 0 w 99"/>
              <a:gd name="T3" fmla="*/ 0 h 36"/>
              <a:gd name="T4" fmla="*/ 2147483647 w 99"/>
              <a:gd name="T5" fmla="*/ 2147483647 h 36"/>
              <a:gd name="T6" fmla="*/ 2147483647 w 99"/>
              <a:gd name="T7" fmla="*/ 2147483647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5" name="Line 113"/>
          <p:cNvSpPr>
            <a:spLocks noChangeShapeType="1"/>
          </p:cNvSpPr>
          <p:nvPr/>
        </p:nvSpPr>
        <p:spPr bwMode="auto">
          <a:xfrm>
            <a:off x="5551499" y="3654433"/>
            <a:ext cx="163799" cy="250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6" name="Freeform 114"/>
          <p:cNvSpPr>
            <a:spLocks/>
          </p:cNvSpPr>
          <p:nvPr/>
        </p:nvSpPr>
        <p:spPr bwMode="auto">
          <a:xfrm>
            <a:off x="5466852" y="3374568"/>
            <a:ext cx="160501" cy="350135"/>
          </a:xfrm>
          <a:custGeom>
            <a:avLst/>
            <a:gdLst>
              <a:gd name="T0" fmla="*/ 2147483647 w 93"/>
              <a:gd name="T1" fmla="*/ 2147483647 h 179"/>
              <a:gd name="T2" fmla="*/ 2147483647 w 93"/>
              <a:gd name="T3" fmla="*/ 2147483647 h 179"/>
              <a:gd name="T4" fmla="*/ 0 w 93"/>
              <a:gd name="T5" fmla="*/ 0 h 179"/>
              <a:gd name="T6" fmla="*/ 2147483647 w 93"/>
              <a:gd name="T7" fmla="*/ 2147483647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7" name="Line 115"/>
          <p:cNvSpPr>
            <a:spLocks noChangeShapeType="1"/>
          </p:cNvSpPr>
          <p:nvPr/>
        </p:nvSpPr>
        <p:spPr bwMode="auto">
          <a:xfrm>
            <a:off x="5543804" y="3654438"/>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8" name="Line 116"/>
          <p:cNvSpPr>
            <a:spLocks noChangeShapeType="1"/>
          </p:cNvSpPr>
          <p:nvPr/>
        </p:nvSpPr>
        <p:spPr bwMode="auto">
          <a:xfrm>
            <a:off x="4366427" y="3527003"/>
            <a:ext cx="1085033"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9" name="Line 117"/>
          <p:cNvSpPr>
            <a:spLocks noChangeShapeType="1"/>
          </p:cNvSpPr>
          <p:nvPr/>
        </p:nvSpPr>
        <p:spPr bwMode="auto">
          <a:xfrm>
            <a:off x="4366427" y="3527003"/>
            <a:ext cx="1085033"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0" name="Line 118"/>
          <p:cNvSpPr>
            <a:spLocks noChangeShapeType="1"/>
          </p:cNvSpPr>
          <p:nvPr/>
        </p:nvSpPr>
        <p:spPr bwMode="auto">
          <a:xfrm flipH="1" flipV="1">
            <a:off x="5381106" y="3266193"/>
            <a:ext cx="162700" cy="3882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1" name="Freeform 119"/>
          <p:cNvSpPr>
            <a:spLocks/>
          </p:cNvSpPr>
          <p:nvPr/>
        </p:nvSpPr>
        <p:spPr bwMode="auto">
          <a:xfrm>
            <a:off x="5304151" y="3220933"/>
            <a:ext cx="162700" cy="153631"/>
          </a:xfrm>
          <a:custGeom>
            <a:avLst/>
            <a:gdLst>
              <a:gd name="T0" fmla="*/ 2147483647 w 94"/>
              <a:gd name="T1" fmla="*/ 2147483647 h 78"/>
              <a:gd name="T2" fmla="*/ 2147483647 w 94"/>
              <a:gd name="T3" fmla="*/ 2147483647 h 78"/>
              <a:gd name="T4" fmla="*/ 0 w 94"/>
              <a:gd name="T5" fmla="*/ 0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2" name="Freeform 120"/>
          <p:cNvSpPr>
            <a:spLocks/>
          </p:cNvSpPr>
          <p:nvPr/>
        </p:nvSpPr>
        <p:spPr bwMode="auto">
          <a:xfrm>
            <a:off x="4808356" y="2707645"/>
            <a:ext cx="163799" cy="215559"/>
          </a:xfrm>
          <a:custGeom>
            <a:avLst/>
            <a:gdLst>
              <a:gd name="T0" fmla="*/ 2147483647 w 94"/>
              <a:gd name="T1" fmla="*/ 2147483647 h 110"/>
              <a:gd name="T2" fmla="*/ 0 w 94"/>
              <a:gd name="T3" fmla="*/ 2147483647 h 110"/>
              <a:gd name="T4" fmla="*/ 2147483647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3" name="Line 121"/>
          <p:cNvSpPr>
            <a:spLocks noChangeShapeType="1"/>
          </p:cNvSpPr>
          <p:nvPr/>
        </p:nvSpPr>
        <p:spPr bwMode="auto">
          <a:xfrm>
            <a:off x="5543804" y="3654438"/>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4" name="Line 122"/>
          <p:cNvSpPr>
            <a:spLocks noChangeShapeType="1"/>
          </p:cNvSpPr>
          <p:nvPr/>
        </p:nvSpPr>
        <p:spPr bwMode="auto">
          <a:xfrm>
            <a:off x="5466854" y="3384091"/>
            <a:ext cx="76953" cy="2703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5" name="Line 123"/>
          <p:cNvSpPr>
            <a:spLocks noChangeShapeType="1"/>
          </p:cNvSpPr>
          <p:nvPr/>
        </p:nvSpPr>
        <p:spPr bwMode="auto">
          <a:xfrm>
            <a:off x="5304153" y="3220937"/>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6" name="Line 124"/>
          <p:cNvSpPr>
            <a:spLocks noChangeShapeType="1"/>
          </p:cNvSpPr>
          <p:nvPr/>
        </p:nvSpPr>
        <p:spPr bwMode="auto">
          <a:xfrm flipH="1" flipV="1">
            <a:off x="4808356" y="2832688"/>
            <a:ext cx="163799"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7" name="Freeform 125"/>
          <p:cNvSpPr>
            <a:spLocks/>
          </p:cNvSpPr>
          <p:nvPr/>
        </p:nvSpPr>
        <p:spPr bwMode="auto">
          <a:xfrm>
            <a:off x="4893004" y="2707645"/>
            <a:ext cx="162700" cy="215559"/>
          </a:xfrm>
          <a:custGeom>
            <a:avLst/>
            <a:gdLst>
              <a:gd name="T0" fmla="*/ 2147483647 w 94"/>
              <a:gd name="T1" fmla="*/ 2147483647 h 110"/>
              <a:gd name="T2" fmla="*/ 2147483647 w 94"/>
              <a:gd name="T3" fmla="*/ 2147483647 h 110"/>
              <a:gd name="T4" fmla="*/ 0 w 94"/>
              <a:gd name="T5" fmla="*/ 0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8" name="Freeform 126"/>
          <p:cNvSpPr>
            <a:spLocks/>
          </p:cNvSpPr>
          <p:nvPr/>
        </p:nvSpPr>
        <p:spPr bwMode="auto">
          <a:xfrm>
            <a:off x="4972154" y="2896998"/>
            <a:ext cx="161601" cy="144104"/>
          </a:xfrm>
          <a:custGeom>
            <a:avLst/>
            <a:gdLst>
              <a:gd name="T0" fmla="*/ 2147483647 w 93"/>
              <a:gd name="T1" fmla="*/ 2147483647 h 73"/>
              <a:gd name="T2" fmla="*/ 0 w 93"/>
              <a:gd name="T3" fmla="*/ 2147483647 h 73"/>
              <a:gd name="T4" fmla="*/ 2147483647 w 93"/>
              <a:gd name="T5" fmla="*/ 0 h 73"/>
              <a:gd name="T6" fmla="*/ 2147483647 w 93"/>
              <a:gd name="T7" fmla="*/ 2147483647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9" name="Freeform 127"/>
          <p:cNvSpPr>
            <a:spLocks/>
          </p:cNvSpPr>
          <p:nvPr/>
        </p:nvSpPr>
        <p:spPr bwMode="auto">
          <a:xfrm>
            <a:off x="3576013" y="2869607"/>
            <a:ext cx="162700" cy="809836"/>
          </a:xfrm>
          <a:custGeom>
            <a:avLst/>
            <a:gdLst>
              <a:gd name="T0" fmla="*/ 0 w 94"/>
              <a:gd name="T1" fmla="*/ 2147483647 h 413"/>
              <a:gd name="T2" fmla="*/ 2147483647 w 94"/>
              <a:gd name="T3" fmla="*/ 0 h 413"/>
              <a:gd name="T4" fmla="*/ 2147483647 w 94"/>
              <a:gd name="T5" fmla="*/ 2147483647 h 413"/>
              <a:gd name="T6" fmla="*/ 0 w 94"/>
              <a:gd name="T7" fmla="*/ 2147483647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0" name="Freeform 128"/>
          <p:cNvSpPr>
            <a:spLocks/>
          </p:cNvSpPr>
          <p:nvPr/>
        </p:nvSpPr>
        <p:spPr bwMode="auto">
          <a:xfrm>
            <a:off x="3661761" y="2717167"/>
            <a:ext cx="162700" cy="962276"/>
          </a:xfrm>
          <a:custGeom>
            <a:avLst/>
            <a:gdLst>
              <a:gd name="T0" fmla="*/ 2147483647 w 94"/>
              <a:gd name="T1" fmla="*/ 0 h 491"/>
              <a:gd name="T2" fmla="*/ 0 w 94"/>
              <a:gd name="T3" fmla="*/ 2147483647 h 491"/>
              <a:gd name="T4" fmla="*/ 2147483647 w 94"/>
              <a:gd name="T5" fmla="*/ 2147483647 h 491"/>
              <a:gd name="T6" fmla="*/ 2147483647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1" name="Freeform 129"/>
          <p:cNvSpPr>
            <a:spLocks/>
          </p:cNvSpPr>
          <p:nvPr/>
        </p:nvSpPr>
        <p:spPr bwMode="auto">
          <a:xfrm>
            <a:off x="5627352" y="3679446"/>
            <a:ext cx="1648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2" name="Freeform 130"/>
          <p:cNvSpPr>
            <a:spLocks/>
          </p:cNvSpPr>
          <p:nvPr/>
        </p:nvSpPr>
        <p:spPr bwMode="auto">
          <a:xfrm>
            <a:off x="5715298" y="3679446"/>
            <a:ext cx="161601"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3" name="Line 131"/>
          <p:cNvSpPr>
            <a:spLocks noChangeShapeType="1"/>
          </p:cNvSpPr>
          <p:nvPr/>
        </p:nvSpPr>
        <p:spPr bwMode="auto">
          <a:xfrm flipH="1" flipV="1">
            <a:off x="4972154" y="2923204"/>
            <a:ext cx="161601" cy="1179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4" name="Line 132"/>
          <p:cNvSpPr>
            <a:spLocks noChangeShapeType="1"/>
          </p:cNvSpPr>
          <p:nvPr/>
        </p:nvSpPr>
        <p:spPr bwMode="auto">
          <a:xfrm>
            <a:off x="3576014" y="3374564"/>
            <a:ext cx="85747" cy="30487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5" name="Line 133"/>
          <p:cNvSpPr>
            <a:spLocks noChangeShapeType="1"/>
          </p:cNvSpPr>
          <p:nvPr/>
        </p:nvSpPr>
        <p:spPr bwMode="auto">
          <a:xfrm flipH="1">
            <a:off x="3661761" y="2717167"/>
            <a:ext cx="162700" cy="9622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6" name="Line 134"/>
          <p:cNvSpPr>
            <a:spLocks noChangeShapeType="1"/>
          </p:cNvSpPr>
          <p:nvPr/>
        </p:nvSpPr>
        <p:spPr bwMode="auto">
          <a:xfrm flipH="1" flipV="1">
            <a:off x="5715298" y="3679443"/>
            <a:ext cx="161601"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7" name="Line 135"/>
          <p:cNvSpPr>
            <a:spLocks noChangeShapeType="1"/>
          </p:cNvSpPr>
          <p:nvPr/>
        </p:nvSpPr>
        <p:spPr bwMode="auto">
          <a:xfrm flipV="1">
            <a:off x="5627353" y="3679448"/>
            <a:ext cx="8794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8" name="Freeform 136"/>
          <p:cNvSpPr>
            <a:spLocks/>
          </p:cNvSpPr>
          <p:nvPr/>
        </p:nvSpPr>
        <p:spPr bwMode="auto">
          <a:xfrm>
            <a:off x="5133755" y="3041102"/>
            <a:ext cx="170395" cy="179831"/>
          </a:xfrm>
          <a:custGeom>
            <a:avLst/>
            <a:gdLst>
              <a:gd name="T0" fmla="*/ 2147483647 w 98"/>
              <a:gd name="T1" fmla="*/ 2147483647 h 92"/>
              <a:gd name="T2" fmla="*/ 0 w 98"/>
              <a:gd name="T3" fmla="*/ 0 h 92"/>
              <a:gd name="T4" fmla="*/ 2147483647 w 98"/>
              <a:gd name="T5" fmla="*/ 2147483647 h 92"/>
              <a:gd name="T6" fmla="*/ 2147483647 w 98"/>
              <a:gd name="T7" fmla="*/ 214748364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9" name="Line 137"/>
          <p:cNvSpPr>
            <a:spLocks noChangeShapeType="1"/>
          </p:cNvSpPr>
          <p:nvPr/>
        </p:nvSpPr>
        <p:spPr bwMode="auto">
          <a:xfrm flipH="1" flipV="1">
            <a:off x="5133755" y="3041102"/>
            <a:ext cx="170395" cy="1798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0" name="Freeform 138"/>
          <p:cNvSpPr>
            <a:spLocks/>
          </p:cNvSpPr>
          <p:nvPr/>
        </p:nvSpPr>
        <p:spPr bwMode="auto">
          <a:xfrm>
            <a:off x="5055704" y="2896998"/>
            <a:ext cx="162700" cy="244142"/>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41" name="Line 139"/>
          <p:cNvSpPr>
            <a:spLocks noChangeShapeType="1"/>
          </p:cNvSpPr>
          <p:nvPr/>
        </p:nvSpPr>
        <p:spPr bwMode="auto">
          <a:xfrm>
            <a:off x="5055706" y="2896998"/>
            <a:ext cx="78053" cy="1441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2" name="Line 140"/>
          <p:cNvSpPr>
            <a:spLocks noChangeShapeType="1"/>
          </p:cNvSpPr>
          <p:nvPr/>
        </p:nvSpPr>
        <p:spPr bwMode="auto">
          <a:xfrm flipV="1">
            <a:off x="5792253" y="3706835"/>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3" name="Freeform 141"/>
          <p:cNvSpPr>
            <a:spLocks/>
          </p:cNvSpPr>
          <p:nvPr/>
        </p:nvSpPr>
        <p:spPr bwMode="auto">
          <a:xfrm>
            <a:off x="5218404" y="3141145"/>
            <a:ext cx="162700" cy="225086"/>
          </a:xfrm>
          <a:custGeom>
            <a:avLst/>
            <a:gdLst>
              <a:gd name="T0" fmla="*/ 2147483647 w 94"/>
              <a:gd name="T1" fmla="*/ 2147483647 h 115"/>
              <a:gd name="T2" fmla="*/ 2147483647 w 94"/>
              <a:gd name="T3" fmla="*/ 2147483647 h 115"/>
              <a:gd name="T4" fmla="*/ 0 w 94"/>
              <a:gd name="T5" fmla="*/ 0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44" name="Freeform 142"/>
          <p:cNvSpPr>
            <a:spLocks/>
          </p:cNvSpPr>
          <p:nvPr/>
        </p:nvSpPr>
        <p:spPr bwMode="auto">
          <a:xfrm>
            <a:off x="5304151" y="3220933"/>
            <a:ext cx="162700" cy="153631"/>
          </a:xfrm>
          <a:custGeom>
            <a:avLst/>
            <a:gdLst>
              <a:gd name="T0" fmla="*/ 2147483647 w 94"/>
              <a:gd name="T1" fmla="*/ 2147483647 h 78"/>
              <a:gd name="T2" fmla="*/ 0 w 94"/>
              <a:gd name="T3" fmla="*/ 0 h 78"/>
              <a:gd name="T4" fmla="*/ 2147483647 w 94"/>
              <a:gd name="T5" fmla="*/ 2147483647 h 78"/>
              <a:gd name="T6" fmla="*/ 2147483647 w 94"/>
              <a:gd name="T7" fmla="*/ 2147483647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45" name="Freeform 143"/>
          <p:cNvSpPr>
            <a:spLocks/>
          </p:cNvSpPr>
          <p:nvPr/>
        </p:nvSpPr>
        <p:spPr bwMode="auto">
          <a:xfrm>
            <a:off x="3824460" y="2068111"/>
            <a:ext cx="163800" cy="756244"/>
          </a:xfrm>
          <a:custGeom>
            <a:avLst/>
            <a:gdLst>
              <a:gd name="T0" fmla="*/ 0 w 94"/>
              <a:gd name="T1" fmla="*/ 2147483647 h 386"/>
              <a:gd name="T2" fmla="*/ 2147483647 w 94"/>
              <a:gd name="T3" fmla="*/ 0 h 386"/>
              <a:gd name="T4" fmla="*/ 2147483647 w 94"/>
              <a:gd name="T5" fmla="*/ 2147483647 h 386"/>
              <a:gd name="T6" fmla="*/ 0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46" name="Freeform 144"/>
          <p:cNvSpPr>
            <a:spLocks/>
          </p:cNvSpPr>
          <p:nvPr/>
        </p:nvSpPr>
        <p:spPr bwMode="auto">
          <a:xfrm>
            <a:off x="3909109" y="2068111"/>
            <a:ext cx="164899" cy="756244"/>
          </a:xfrm>
          <a:custGeom>
            <a:avLst/>
            <a:gdLst>
              <a:gd name="T0" fmla="*/ 2147483647 w 94"/>
              <a:gd name="T1" fmla="*/ 2147483647 h 386"/>
              <a:gd name="T2" fmla="*/ 0 w 94"/>
              <a:gd name="T3" fmla="*/ 2147483647 h 386"/>
              <a:gd name="T4" fmla="*/ 2147483647 w 94"/>
              <a:gd name="T5" fmla="*/ 0 h 386"/>
              <a:gd name="T6" fmla="*/ 2147483647 w 94"/>
              <a:gd name="T7" fmla="*/ 214748364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47" name="Line 145"/>
          <p:cNvSpPr>
            <a:spLocks noChangeShapeType="1"/>
          </p:cNvSpPr>
          <p:nvPr/>
        </p:nvSpPr>
        <p:spPr bwMode="auto">
          <a:xfrm flipH="1" flipV="1">
            <a:off x="5304151" y="3220933"/>
            <a:ext cx="162700"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8" name="Line 146"/>
          <p:cNvSpPr>
            <a:spLocks noChangeShapeType="1"/>
          </p:cNvSpPr>
          <p:nvPr/>
        </p:nvSpPr>
        <p:spPr bwMode="auto">
          <a:xfrm>
            <a:off x="5218404" y="3141140"/>
            <a:ext cx="85747" cy="797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9" name="Line 147"/>
          <p:cNvSpPr>
            <a:spLocks noChangeShapeType="1"/>
          </p:cNvSpPr>
          <p:nvPr/>
        </p:nvSpPr>
        <p:spPr bwMode="auto">
          <a:xfrm>
            <a:off x="4074009" y="2095499"/>
            <a:ext cx="75853" cy="351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0" name="Line 148"/>
          <p:cNvSpPr>
            <a:spLocks noChangeShapeType="1"/>
          </p:cNvSpPr>
          <p:nvPr/>
        </p:nvSpPr>
        <p:spPr bwMode="auto">
          <a:xfrm>
            <a:off x="3824461" y="2717172"/>
            <a:ext cx="84648"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1" name="Line 149"/>
          <p:cNvSpPr>
            <a:spLocks noChangeShapeType="1"/>
          </p:cNvSpPr>
          <p:nvPr/>
        </p:nvSpPr>
        <p:spPr bwMode="auto">
          <a:xfrm flipH="1">
            <a:off x="3909109" y="2095499"/>
            <a:ext cx="164899" cy="7288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2" name="Freeform 150"/>
          <p:cNvSpPr>
            <a:spLocks/>
          </p:cNvSpPr>
          <p:nvPr/>
        </p:nvSpPr>
        <p:spPr bwMode="auto">
          <a:xfrm>
            <a:off x="5466852" y="3374564"/>
            <a:ext cx="160501" cy="395390"/>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53" name="Line 151"/>
          <p:cNvSpPr>
            <a:spLocks noChangeShapeType="1"/>
          </p:cNvSpPr>
          <p:nvPr/>
        </p:nvSpPr>
        <p:spPr bwMode="auto">
          <a:xfrm>
            <a:off x="5466850" y="3374564"/>
            <a:ext cx="1100"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4" name="Freeform 152"/>
          <p:cNvSpPr>
            <a:spLocks/>
          </p:cNvSpPr>
          <p:nvPr/>
        </p:nvSpPr>
        <p:spPr bwMode="auto">
          <a:xfrm>
            <a:off x="5381106" y="3366232"/>
            <a:ext cx="162700" cy="403727"/>
          </a:xfrm>
          <a:custGeom>
            <a:avLst/>
            <a:gdLst>
              <a:gd name="T0" fmla="*/ 2147483647 w 93"/>
              <a:gd name="T1" fmla="*/ 2147483647 h 206"/>
              <a:gd name="T2" fmla="*/ 2147483647 w 93"/>
              <a:gd name="T3" fmla="*/ 2147483647 h 206"/>
              <a:gd name="T4" fmla="*/ 0 w 93"/>
              <a:gd name="T5" fmla="*/ 0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55" name="Freeform 153"/>
          <p:cNvSpPr>
            <a:spLocks/>
          </p:cNvSpPr>
          <p:nvPr/>
        </p:nvSpPr>
        <p:spPr bwMode="auto">
          <a:xfrm>
            <a:off x="5543803" y="3724702"/>
            <a:ext cx="171495" cy="72647"/>
          </a:xfrm>
          <a:custGeom>
            <a:avLst/>
            <a:gdLst>
              <a:gd name="T0" fmla="*/ 2147483647 w 99"/>
              <a:gd name="T1" fmla="*/ 0 h 37"/>
              <a:gd name="T2" fmla="*/ 2147483647 w 99"/>
              <a:gd name="T3" fmla="*/ 2147483647 h 37"/>
              <a:gd name="T4" fmla="*/ 0 w 99"/>
              <a:gd name="T5" fmla="*/ 2147483647 h 37"/>
              <a:gd name="T6" fmla="*/ 2147483647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56" name="Freeform 154"/>
          <p:cNvSpPr>
            <a:spLocks/>
          </p:cNvSpPr>
          <p:nvPr/>
        </p:nvSpPr>
        <p:spPr bwMode="auto">
          <a:xfrm>
            <a:off x="5627352" y="3724702"/>
            <a:ext cx="16489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57" name="Line 155"/>
          <p:cNvSpPr>
            <a:spLocks noChangeShapeType="1"/>
          </p:cNvSpPr>
          <p:nvPr/>
        </p:nvSpPr>
        <p:spPr bwMode="auto">
          <a:xfrm flipH="1" flipV="1">
            <a:off x="5466852" y="3374568"/>
            <a:ext cx="160501" cy="35013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8" name="Line 156"/>
          <p:cNvSpPr>
            <a:spLocks noChangeShapeType="1"/>
          </p:cNvSpPr>
          <p:nvPr/>
        </p:nvSpPr>
        <p:spPr bwMode="auto">
          <a:xfrm>
            <a:off x="5381104" y="3366231"/>
            <a:ext cx="85747"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9" name="Line 157"/>
          <p:cNvSpPr>
            <a:spLocks noChangeShapeType="1"/>
          </p:cNvSpPr>
          <p:nvPr/>
        </p:nvSpPr>
        <p:spPr bwMode="auto">
          <a:xfrm flipH="1" flipV="1">
            <a:off x="5627352" y="3724699"/>
            <a:ext cx="16489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0" name="Line 158"/>
          <p:cNvSpPr>
            <a:spLocks noChangeShapeType="1"/>
          </p:cNvSpPr>
          <p:nvPr/>
        </p:nvSpPr>
        <p:spPr bwMode="auto">
          <a:xfrm flipV="1">
            <a:off x="5551502" y="3724703"/>
            <a:ext cx="758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1" name="Freeform 159"/>
          <p:cNvSpPr>
            <a:spLocks/>
          </p:cNvSpPr>
          <p:nvPr/>
        </p:nvSpPr>
        <p:spPr bwMode="auto">
          <a:xfrm>
            <a:off x="4893004" y="2707640"/>
            <a:ext cx="162700" cy="189358"/>
          </a:xfrm>
          <a:custGeom>
            <a:avLst/>
            <a:gdLst>
              <a:gd name="T0" fmla="*/ 2147483647 w 94"/>
              <a:gd name="T1" fmla="*/ 2147483647 h 97"/>
              <a:gd name="T2" fmla="*/ 0 w 94"/>
              <a:gd name="T3" fmla="*/ 0 h 97"/>
              <a:gd name="T4" fmla="*/ 2147483647 w 94"/>
              <a:gd name="T5" fmla="*/ 2147483647 h 97"/>
              <a:gd name="T6" fmla="*/ 2147483647 w 94"/>
              <a:gd name="T7" fmla="*/ 2147483647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62" name="Line 160"/>
          <p:cNvSpPr>
            <a:spLocks noChangeShapeType="1"/>
          </p:cNvSpPr>
          <p:nvPr/>
        </p:nvSpPr>
        <p:spPr bwMode="auto">
          <a:xfrm flipH="1" flipV="1">
            <a:off x="4893004" y="2707640"/>
            <a:ext cx="162700" cy="1893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3" name="Freeform 161"/>
          <p:cNvSpPr>
            <a:spLocks/>
          </p:cNvSpPr>
          <p:nvPr/>
        </p:nvSpPr>
        <p:spPr bwMode="auto">
          <a:xfrm>
            <a:off x="3500160" y="3085171"/>
            <a:ext cx="161600" cy="441837"/>
          </a:xfrm>
          <a:custGeom>
            <a:avLst/>
            <a:gdLst>
              <a:gd name="T0" fmla="*/ 0 w 93"/>
              <a:gd name="T1" fmla="*/ 2147483647 h 225"/>
              <a:gd name="T2" fmla="*/ 2147483647 w 93"/>
              <a:gd name="T3" fmla="*/ 0 h 225"/>
              <a:gd name="T4" fmla="*/ 2147483647 w 93"/>
              <a:gd name="T5" fmla="*/ 2147483647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64" name="Freeform 162"/>
          <p:cNvSpPr>
            <a:spLocks/>
          </p:cNvSpPr>
          <p:nvPr/>
        </p:nvSpPr>
        <p:spPr bwMode="auto">
          <a:xfrm>
            <a:off x="3576013" y="2869607"/>
            <a:ext cx="162700" cy="504956"/>
          </a:xfrm>
          <a:custGeom>
            <a:avLst/>
            <a:gdLst>
              <a:gd name="T0" fmla="*/ 2147483647 w 94"/>
              <a:gd name="T1" fmla="*/ 0 h 257"/>
              <a:gd name="T2" fmla="*/ 0 w 94"/>
              <a:gd name="T3" fmla="*/ 2147483647 h 257"/>
              <a:gd name="T4" fmla="*/ 2147483647 w 94"/>
              <a:gd name="T5" fmla="*/ 2147483647 h 257"/>
              <a:gd name="T6" fmla="*/ 2147483647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65" name="Freeform 163"/>
          <p:cNvSpPr>
            <a:spLocks/>
          </p:cNvSpPr>
          <p:nvPr/>
        </p:nvSpPr>
        <p:spPr bwMode="auto">
          <a:xfrm>
            <a:off x="5715298" y="3752090"/>
            <a:ext cx="161601"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66" name="Line 164"/>
          <p:cNvSpPr>
            <a:spLocks noChangeShapeType="1"/>
          </p:cNvSpPr>
          <p:nvPr/>
        </p:nvSpPr>
        <p:spPr bwMode="auto">
          <a:xfrm flipV="1">
            <a:off x="3500162" y="3374563"/>
            <a:ext cx="75853"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7" name="Line 165"/>
          <p:cNvSpPr>
            <a:spLocks noChangeShapeType="1"/>
          </p:cNvSpPr>
          <p:nvPr/>
        </p:nvSpPr>
        <p:spPr bwMode="auto">
          <a:xfrm flipH="1">
            <a:off x="3576013" y="2869607"/>
            <a:ext cx="162700" cy="5049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8" name="Line 166"/>
          <p:cNvSpPr>
            <a:spLocks noChangeShapeType="1"/>
          </p:cNvSpPr>
          <p:nvPr/>
        </p:nvSpPr>
        <p:spPr bwMode="auto">
          <a:xfrm flipV="1">
            <a:off x="5715300" y="3752091"/>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9" name="Freeform 167"/>
          <p:cNvSpPr>
            <a:spLocks/>
          </p:cNvSpPr>
          <p:nvPr/>
        </p:nvSpPr>
        <p:spPr bwMode="auto">
          <a:xfrm>
            <a:off x="4972154" y="2807678"/>
            <a:ext cx="161601" cy="242951"/>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0" name="Freeform 168"/>
          <p:cNvSpPr>
            <a:spLocks/>
          </p:cNvSpPr>
          <p:nvPr/>
        </p:nvSpPr>
        <p:spPr bwMode="auto">
          <a:xfrm>
            <a:off x="5055704" y="2896998"/>
            <a:ext cx="162700" cy="244142"/>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1" name="Line 169"/>
          <p:cNvSpPr>
            <a:spLocks noChangeShapeType="1"/>
          </p:cNvSpPr>
          <p:nvPr/>
        </p:nvSpPr>
        <p:spPr bwMode="auto">
          <a:xfrm flipH="1" flipV="1">
            <a:off x="5055704" y="2896998"/>
            <a:ext cx="162700" cy="2441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72" name="Line 170"/>
          <p:cNvSpPr>
            <a:spLocks noChangeShapeType="1"/>
          </p:cNvSpPr>
          <p:nvPr/>
        </p:nvSpPr>
        <p:spPr bwMode="auto">
          <a:xfrm>
            <a:off x="4972155" y="2807678"/>
            <a:ext cx="83549" cy="8932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73" name="Freeform 171"/>
          <p:cNvSpPr>
            <a:spLocks/>
          </p:cNvSpPr>
          <p:nvPr/>
        </p:nvSpPr>
        <p:spPr bwMode="auto">
          <a:xfrm>
            <a:off x="5133755" y="3050629"/>
            <a:ext cx="170395" cy="233423"/>
          </a:xfrm>
          <a:custGeom>
            <a:avLst/>
            <a:gdLst>
              <a:gd name="T0" fmla="*/ 2147483647 w 98"/>
              <a:gd name="T1" fmla="*/ 2147483647 h 119"/>
              <a:gd name="T2" fmla="*/ 2147483647 w 98"/>
              <a:gd name="T3" fmla="*/ 2147483647 h 119"/>
              <a:gd name="T4" fmla="*/ 0 w 98"/>
              <a:gd name="T5" fmla="*/ 0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4" name="Freeform 172"/>
          <p:cNvSpPr>
            <a:spLocks/>
          </p:cNvSpPr>
          <p:nvPr/>
        </p:nvSpPr>
        <p:spPr bwMode="auto">
          <a:xfrm>
            <a:off x="5218404" y="3141145"/>
            <a:ext cx="162700" cy="225086"/>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5" name="Freeform 173"/>
          <p:cNvSpPr>
            <a:spLocks/>
          </p:cNvSpPr>
          <p:nvPr/>
        </p:nvSpPr>
        <p:spPr bwMode="auto">
          <a:xfrm>
            <a:off x="3738715" y="2265805"/>
            <a:ext cx="170396" cy="603804"/>
          </a:xfrm>
          <a:custGeom>
            <a:avLst/>
            <a:gdLst>
              <a:gd name="T0" fmla="*/ 0 w 98"/>
              <a:gd name="T1" fmla="*/ 2147483647 h 308"/>
              <a:gd name="T2" fmla="*/ 2147483647 w 98"/>
              <a:gd name="T3" fmla="*/ 0 h 308"/>
              <a:gd name="T4" fmla="*/ 2147483647 w 98"/>
              <a:gd name="T5" fmla="*/ 2147483647 h 308"/>
              <a:gd name="T6" fmla="*/ 0 w 98"/>
              <a:gd name="T7" fmla="*/ 2147483647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6" name="Freeform 174"/>
          <p:cNvSpPr>
            <a:spLocks/>
          </p:cNvSpPr>
          <p:nvPr/>
        </p:nvSpPr>
        <p:spPr bwMode="auto">
          <a:xfrm>
            <a:off x="3824460" y="2068107"/>
            <a:ext cx="163800" cy="649060"/>
          </a:xfrm>
          <a:custGeom>
            <a:avLst/>
            <a:gdLst>
              <a:gd name="T0" fmla="*/ 2147483647 w 94"/>
              <a:gd name="T1" fmla="*/ 2147483647 h 331"/>
              <a:gd name="T2" fmla="*/ 0 w 94"/>
              <a:gd name="T3" fmla="*/ 2147483647 h 331"/>
              <a:gd name="T4" fmla="*/ 2147483647 w 94"/>
              <a:gd name="T5" fmla="*/ 0 h 331"/>
              <a:gd name="T6" fmla="*/ 2147483647 w 94"/>
              <a:gd name="T7" fmla="*/ 2147483647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7" name="Line 175"/>
          <p:cNvSpPr>
            <a:spLocks noChangeShapeType="1"/>
          </p:cNvSpPr>
          <p:nvPr/>
        </p:nvSpPr>
        <p:spPr bwMode="auto">
          <a:xfrm flipH="1" flipV="1">
            <a:off x="5218404" y="3141145"/>
            <a:ext cx="162700"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78" name="Line 176"/>
          <p:cNvSpPr>
            <a:spLocks noChangeShapeType="1"/>
          </p:cNvSpPr>
          <p:nvPr/>
        </p:nvSpPr>
        <p:spPr bwMode="auto">
          <a:xfrm>
            <a:off x="5133756" y="3050629"/>
            <a:ext cx="84648"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79" name="Line 177"/>
          <p:cNvSpPr>
            <a:spLocks noChangeShapeType="1"/>
          </p:cNvSpPr>
          <p:nvPr/>
        </p:nvSpPr>
        <p:spPr bwMode="auto">
          <a:xfrm flipV="1">
            <a:off x="3738714" y="2717167"/>
            <a:ext cx="85747"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80" name="Line 178"/>
          <p:cNvSpPr>
            <a:spLocks noChangeShapeType="1"/>
          </p:cNvSpPr>
          <p:nvPr/>
        </p:nvSpPr>
        <p:spPr bwMode="auto">
          <a:xfrm flipH="1">
            <a:off x="3824460" y="2068107"/>
            <a:ext cx="163800" cy="6490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81" name="Freeform 179"/>
          <p:cNvSpPr>
            <a:spLocks/>
          </p:cNvSpPr>
          <p:nvPr/>
        </p:nvSpPr>
        <p:spPr bwMode="auto">
          <a:xfrm>
            <a:off x="5381106" y="3366232"/>
            <a:ext cx="162700" cy="403727"/>
          </a:xfrm>
          <a:custGeom>
            <a:avLst/>
            <a:gdLst>
              <a:gd name="T0" fmla="*/ 2147483647 w 93"/>
              <a:gd name="T1" fmla="*/ 2147483647 h 206"/>
              <a:gd name="T2" fmla="*/ 0 w 93"/>
              <a:gd name="T3" fmla="*/ 0 h 206"/>
              <a:gd name="T4" fmla="*/ 2147483647 w 93"/>
              <a:gd name="T5" fmla="*/ 2147483647 h 206"/>
              <a:gd name="T6" fmla="*/ 2147483647 w 93"/>
              <a:gd name="T7" fmla="*/ 2147483647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82" name="Freeform 180"/>
          <p:cNvSpPr>
            <a:spLocks/>
          </p:cNvSpPr>
          <p:nvPr/>
        </p:nvSpPr>
        <p:spPr bwMode="auto">
          <a:xfrm>
            <a:off x="5543803" y="3769958"/>
            <a:ext cx="171495" cy="72647"/>
          </a:xfrm>
          <a:custGeom>
            <a:avLst/>
            <a:gdLst>
              <a:gd name="T0" fmla="*/ 2147483647 w 99"/>
              <a:gd name="T1" fmla="*/ 2147483647 h 37"/>
              <a:gd name="T2" fmla="*/ 0 w 99"/>
              <a:gd name="T3" fmla="*/ 0 h 37"/>
              <a:gd name="T4" fmla="*/ 2147483647 w 99"/>
              <a:gd name="T5" fmla="*/ 2147483647 h 37"/>
              <a:gd name="T6" fmla="*/ 2147483647 w 99"/>
              <a:gd name="T7" fmla="*/ 2147483647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83" name="Line 181"/>
          <p:cNvSpPr>
            <a:spLocks noChangeShapeType="1"/>
          </p:cNvSpPr>
          <p:nvPr/>
        </p:nvSpPr>
        <p:spPr bwMode="auto">
          <a:xfrm>
            <a:off x="5551499" y="3779481"/>
            <a:ext cx="163799"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84" name="Freeform 182"/>
          <p:cNvSpPr>
            <a:spLocks/>
          </p:cNvSpPr>
          <p:nvPr/>
        </p:nvSpPr>
        <p:spPr bwMode="auto">
          <a:xfrm>
            <a:off x="5466852" y="3463888"/>
            <a:ext cx="160501" cy="378717"/>
          </a:xfrm>
          <a:custGeom>
            <a:avLst/>
            <a:gdLst>
              <a:gd name="T0" fmla="*/ 2147483647 w 93"/>
              <a:gd name="T1" fmla="*/ 2147483647 h 193"/>
              <a:gd name="T2" fmla="*/ 2147483647 w 93"/>
              <a:gd name="T3" fmla="*/ 2147483647 h 193"/>
              <a:gd name="T4" fmla="*/ 0 w 93"/>
              <a:gd name="T5" fmla="*/ 0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85" name="Line 183"/>
          <p:cNvSpPr>
            <a:spLocks noChangeShapeType="1"/>
          </p:cNvSpPr>
          <p:nvPr/>
        </p:nvSpPr>
        <p:spPr bwMode="auto">
          <a:xfrm>
            <a:off x="5543804" y="3769955"/>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86" name="Line 184"/>
          <p:cNvSpPr>
            <a:spLocks noChangeShapeType="1"/>
          </p:cNvSpPr>
          <p:nvPr/>
        </p:nvSpPr>
        <p:spPr bwMode="auto">
          <a:xfrm flipH="1" flipV="1">
            <a:off x="5381106" y="3366232"/>
            <a:ext cx="162700" cy="4037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87" name="Freeform 185"/>
          <p:cNvSpPr>
            <a:spLocks/>
          </p:cNvSpPr>
          <p:nvPr/>
        </p:nvSpPr>
        <p:spPr bwMode="auto">
          <a:xfrm>
            <a:off x="5304151" y="3284052"/>
            <a:ext cx="162700" cy="179831"/>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88" name="Line 186"/>
          <p:cNvSpPr>
            <a:spLocks noChangeShapeType="1"/>
          </p:cNvSpPr>
          <p:nvPr/>
        </p:nvSpPr>
        <p:spPr bwMode="auto">
          <a:xfrm>
            <a:off x="5543804" y="3769954"/>
            <a:ext cx="7696"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89" name="Line 187"/>
          <p:cNvSpPr>
            <a:spLocks noChangeShapeType="1"/>
          </p:cNvSpPr>
          <p:nvPr/>
        </p:nvSpPr>
        <p:spPr bwMode="auto">
          <a:xfrm>
            <a:off x="5466854" y="3463883"/>
            <a:ext cx="76953" cy="3060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0" name="Line 188"/>
          <p:cNvSpPr>
            <a:spLocks noChangeShapeType="1"/>
          </p:cNvSpPr>
          <p:nvPr/>
        </p:nvSpPr>
        <p:spPr bwMode="auto">
          <a:xfrm>
            <a:off x="5304153" y="3284057"/>
            <a:ext cx="76953" cy="821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1" name="Freeform 189"/>
          <p:cNvSpPr>
            <a:spLocks/>
          </p:cNvSpPr>
          <p:nvPr/>
        </p:nvSpPr>
        <p:spPr bwMode="auto">
          <a:xfrm>
            <a:off x="3988260" y="1770373"/>
            <a:ext cx="161600" cy="325126"/>
          </a:xfrm>
          <a:custGeom>
            <a:avLst/>
            <a:gdLst>
              <a:gd name="T0" fmla="*/ 0 w 93"/>
              <a:gd name="T1" fmla="*/ 2147483647 h 166"/>
              <a:gd name="T2" fmla="*/ 2147483647 w 93"/>
              <a:gd name="T3" fmla="*/ 0 h 166"/>
              <a:gd name="T4" fmla="*/ 2147483647 w 93"/>
              <a:gd name="T5" fmla="*/ 2147483647 h 166"/>
              <a:gd name="T6" fmla="*/ 0 w 93"/>
              <a:gd name="T7" fmla="*/ 2147483647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92" name="Line 190"/>
          <p:cNvSpPr>
            <a:spLocks noChangeShapeType="1"/>
          </p:cNvSpPr>
          <p:nvPr/>
        </p:nvSpPr>
        <p:spPr bwMode="auto">
          <a:xfrm>
            <a:off x="3988261" y="2068112"/>
            <a:ext cx="8574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3" name="Freeform 191"/>
          <p:cNvSpPr>
            <a:spLocks/>
          </p:cNvSpPr>
          <p:nvPr/>
        </p:nvSpPr>
        <p:spPr bwMode="auto">
          <a:xfrm>
            <a:off x="3415512" y="3293580"/>
            <a:ext cx="160501" cy="333462"/>
          </a:xfrm>
          <a:custGeom>
            <a:avLst/>
            <a:gdLst>
              <a:gd name="T0" fmla="*/ 0 w 93"/>
              <a:gd name="T1" fmla="*/ 2147483647 h 170"/>
              <a:gd name="T2" fmla="*/ 2147483647 w 93"/>
              <a:gd name="T3" fmla="*/ 0 h 170"/>
              <a:gd name="T4" fmla="*/ 2147483647 w 93"/>
              <a:gd name="T5" fmla="*/ 2147483647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94" name="Freeform 192"/>
          <p:cNvSpPr>
            <a:spLocks/>
          </p:cNvSpPr>
          <p:nvPr/>
        </p:nvSpPr>
        <p:spPr bwMode="auto">
          <a:xfrm>
            <a:off x="3500160" y="3085171"/>
            <a:ext cx="161600" cy="441837"/>
          </a:xfrm>
          <a:custGeom>
            <a:avLst/>
            <a:gdLst>
              <a:gd name="T0" fmla="*/ 2147483647 w 93"/>
              <a:gd name="T1" fmla="*/ 0 h 225"/>
              <a:gd name="T2" fmla="*/ 0 w 93"/>
              <a:gd name="T3" fmla="*/ 2147483647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95" name="Line 193"/>
          <p:cNvSpPr>
            <a:spLocks noChangeShapeType="1"/>
          </p:cNvSpPr>
          <p:nvPr/>
        </p:nvSpPr>
        <p:spPr bwMode="auto">
          <a:xfrm flipV="1">
            <a:off x="3415511" y="3527003"/>
            <a:ext cx="84648" cy="1000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6" name="Line 194"/>
          <p:cNvSpPr>
            <a:spLocks noChangeShapeType="1"/>
          </p:cNvSpPr>
          <p:nvPr/>
        </p:nvSpPr>
        <p:spPr bwMode="auto">
          <a:xfrm flipH="1">
            <a:off x="3500160" y="3085171"/>
            <a:ext cx="161600"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7" name="Freeform 195"/>
          <p:cNvSpPr>
            <a:spLocks/>
          </p:cNvSpPr>
          <p:nvPr/>
        </p:nvSpPr>
        <p:spPr bwMode="auto">
          <a:xfrm>
            <a:off x="5627352" y="3797345"/>
            <a:ext cx="1648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98" name="Freeform 196"/>
          <p:cNvSpPr>
            <a:spLocks/>
          </p:cNvSpPr>
          <p:nvPr/>
        </p:nvSpPr>
        <p:spPr bwMode="auto">
          <a:xfrm>
            <a:off x="5715298" y="3797345"/>
            <a:ext cx="161601"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99" name="Line 197"/>
          <p:cNvSpPr>
            <a:spLocks noChangeShapeType="1"/>
          </p:cNvSpPr>
          <p:nvPr/>
        </p:nvSpPr>
        <p:spPr bwMode="auto">
          <a:xfrm flipH="1" flipV="1">
            <a:off x="5715298" y="3797346"/>
            <a:ext cx="161601"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0" name="Line 198"/>
          <p:cNvSpPr>
            <a:spLocks noChangeShapeType="1"/>
          </p:cNvSpPr>
          <p:nvPr/>
        </p:nvSpPr>
        <p:spPr bwMode="auto">
          <a:xfrm flipV="1">
            <a:off x="5627353" y="3797346"/>
            <a:ext cx="8794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1" name="Line 199"/>
          <p:cNvSpPr>
            <a:spLocks noChangeShapeType="1"/>
          </p:cNvSpPr>
          <p:nvPr/>
        </p:nvSpPr>
        <p:spPr bwMode="auto">
          <a:xfrm flipH="1" flipV="1">
            <a:off x="4853427" y="2654047"/>
            <a:ext cx="118727"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2" name="Freeform 200"/>
          <p:cNvSpPr>
            <a:spLocks/>
          </p:cNvSpPr>
          <p:nvPr/>
        </p:nvSpPr>
        <p:spPr bwMode="auto">
          <a:xfrm>
            <a:off x="3738715" y="2265805"/>
            <a:ext cx="170396" cy="603804"/>
          </a:xfrm>
          <a:custGeom>
            <a:avLst/>
            <a:gdLst>
              <a:gd name="T0" fmla="*/ 2147483647 w 98"/>
              <a:gd name="T1" fmla="*/ 0 h 308"/>
              <a:gd name="T2" fmla="*/ 0 w 98"/>
              <a:gd name="T3" fmla="*/ 2147483647 h 308"/>
              <a:gd name="T4" fmla="*/ 2147483647 w 98"/>
              <a:gd name="T5" fmla="*/ 2147483647 h 308"/>
              <a:gd name="T6" fmla="*/ 2147483647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03" name="Line 201"/>
          <p:cNvSpPr>
            <a:spLocks noChangeShapeType="1"/>
          </p:cNvSpPr>
          <p:nvPr/>
        </p:nvSpPr>
        <p:spPr bwMode="auto">
          <a:xfrm flipH="1">
            <a:off x="3738715" y="2320586"/>
            <a:ext cx="148409" cy="5490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4" name="Freeform 202"/>
          <p:cNvSpPr>
            <a:spLocks/>
          </p:cNvSpPr>
          <p:nvPr/>
        </p:nvSpPr>
        <p:spPr bwMode="auto">
          <a:xfrm>
            <a:off x="3661761" y="2626661"/>
            <a:ext cx="162700" cy="458510"/>
          </a:xfrm>
          <a:custGeom>
            <a:avLst/>
            <a:gdLst>
              <a:gd name="T0" fmla="*/ 0 w 94"/>
              <a:gd name="T1" fmla="*/ 2147483647 h 234"/>
              <a:gd name="T2" fmla="*/ 2147483647 w 94"/>
              <a:gd name="T3" fmla="*/ 0 h 234"/>
              <a:gd name="T4" fmla="*/ 2147483647 w 94"/>
              <a:gd name="T5" fmla="*/ 2147483647 h 234"/>
              <a:gd name="T6" fmla="*/ 0 w 94"/>
              <a:gd name="T7" fmla="*/ 2147483647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05" name="Line 203"/>
          <p:cNvSpPr>
            <a:spLocks noChangeShapeType="1"/>
          </p:cNvSpPr>
          <p:nvPr/>
        </p:nvSpPr>
        <p:spPr bwMode="auto">
          <a:xfrm flipV="1">
            <a:off x="3661762" y="2869612"/>
            <a:ext cx="76953" cy="2155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6" name="Freeform 204"/>
          <p:cNvSpPr>
            <a:spLocks/>
          </p:cNvSpPr>
          <p:nvPr/>
        </p:nvSpPr>
        <p:spPr bwMode="auto">
          <a:xfrm>
            <a:off x="4893004" y="2752900"/>
            <a:ext cx="162700" cy="207223"/>
          </a:xfrm>
          <a:custGeom>
            <a:avLst/>
            <a:gdLst>
              <a:gd name="T0" fmla="*/ 2147483647 w 94"/>
              <a:gd name="T1" fmla="*/ 2147483647 h 106"/>
              <a:gd name="T2" fmla="*/ 2147483647 w 94"/>
              <a:gd name="T3" fmla="*/ 2147483647 h 106"/>
              <a:gd name="T4" fmla="*/ 0 w 94"/>
              <a:gd name="T5" fmla="*/ 0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07" name="Freeform 205"/>
          <p:cNvSpPr>
            <a:spLocks/>
          </p:cNvSpPr>
          <p:nvPr/>
        </p:nvSpPr>
        <p:spPr bwMode="auto">
          <a:xfrm>
            <a:off x="4972154" y="2807678"/>
            <a:ext cx="161601"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08" name="Line 206"/>
          <p:cNvSpPr>
            <a:spLocks noChangeShapeType="1"/>
          </p:cNvSpPr>
          <p:nvPr/>
        </p:nvSpPr>
        <p:spPr bwMode="auto">
          <a:xfrm flipH="1" flipV="1">
            <a:off x="4972154" y="2807678"/>
            <a:ext cx="161601"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9" name="Freeform 207"/>
          <p:cNvSpPr>
            <a:spLocks/>
          </p:cNvSpPr>
          <p:nvPr/>
        </p:nvSpPr>
        <p:spPr bwMode="auto">
          <a:xfrm>
            <a:off x="5055704" y="2960118"/>
            <a:ext cx="162700" cy="242951"/>
          </a:xfrm>
          <a:custGeom>
            <a:avLst/>
            <a:gdLst>
              <a:gd name="T0" fmla="*/ 2147483647 w 93"/>
              <a:gd name="T1" fmla="*/ 2147483647 h 124"/>
              <a:gd name="T2" fmla="*/ 2147483647 w 93"/>
              <a:gd name="T3" fmla="*/ 2147483647 h 124"/>
              <a:gd name="T4" fmla="*/ 0 w 93"/>
              <a:gd name="T5" fmla="*/ 0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0" name="Freeform 208"/>
          <p:cNvSpPr>
            <a:spLocks/>
          </p:cNvSpPr>
          <p:nvPr/>
        </p:nvSpPr>
        <p:spPr bwMode="auto">
          <a:xfrm>
            <a:off x="5133755" y="3050629"/>
            <a:ext cx="170395" cy="233423"/>
          </a:xfrm>
          <a:custGeom>
            <a:avLst/>
            <a:gdLst>
              <a:gd name="T0" fmla="*/ 2147483647 w 98"/>
              <a:gd name="T1" fmla="*/ 2147483647 h 119"/>
              <a:gd name="T2" fmla="*/ 0 w 98"/>
              <a:gd name="T3" fmla="*/ 0 h 119"/>
              <a:gd name="T4" fmla="*/ 2147483647 w 98"/>
              <a:gd name="T5" fmla="*/ 2147483647 h 119"/>
              <a:gd name="T6" fmla="*/ 2147483647 w 98"/>
              <a:gd name="T7" fmla="*/ 2147483647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1" name="Line 209"/>
          <p:cNvSpPr>
            <a:spLocks noChangeShapeType="1"/>
          </p:cNvSpPr>
          <p:nvPr/>
        </p:nvSpPr>
        <p:spPr bwMode="auto">
          <a:xfrm flipV="1">
            <a:off x="5792253" y="3824739"/>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12" name="Line 210"/>
          <p:cNvSpPr>
            <a:spLocks noChangeShapeType="1"/>
          </p:cNvSpPr>
          <p:nvPr/>
        </p:nvSpPr>
        <p:spPr bwMode="auto">
          <a:xfrm flipH="1" flipV="1">
            <a:off x="5133755" y="3050629"/>
            <a:ext cx="170395"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13" name="Line 211"/>
          <p:cNvSpPr>
            <a:spLocks noChangeShapeType="1"/>
          </p:cNvSpPr>
          <p:nvPr/>
        </p:nvSpPr>
        <p:spPr bwMode="auto">
          <a:xfrm>
            <a:off x="5055706" y="2960118"/>
            <a:ext cx="78053"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14" name="Freeform 212"/>
          <p:cNvSpPr>
            <a:spLocks/>
          </p:cNvSpPr>
          <p:nvPr/>
        </p:nvSpPr>
        <p:spPr bwMode="auto">
          <a:xfrm>
            <a:off x="5218404" y="3203074"/>
            <a:ext cx="162700" cy="206031"/>
          </a:xfrm>
          <a:custGeom>
            <a:avLst/>
            <a:gdLst>
              <a:gd name="T0" fmla="*/ 2147483647 w 94"/>
              <a:gd name="T1" fmla="*/ 2147483647 h 105"/>
              <a:gd name="T2" fmla="*/ 2147483647 w 94"/>
              <a:gd name="T3" fmla="*/ 2147483647 h 105"/>
              <a:gd name="T4" fmla="*/ 0 w 94"/>
              <a:gd name="T5" fmla="*/ 0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5" name="Freeform 213"/>
          <p:cNvSpPr>
            <a:spLocks/>
          </p:cNvSpPr>
          <p:nvPr/>
        </p:nvSpPr>
        <p:spPr bwMode="auto">
          <a:xfrm>
            <a:off x="5304151" y="3284052"/>
            <a:ext cx="162700" cy="179831"/>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6" name="Freeform 214"/>
          <p:cNvSpPr>
            <a:spLocks/>
          </p:cNvSpPr>
          <p:nvPr/>
        </p:nvSpPr>
        <p:spPr bwMode="auto">
          <a:xfrm>
            <a:off x="3329766" y="3518666"/>
            <a:ext cx="170396" cy="223896"/>
          </a:xfrm>
          <a:custGeom>
            <a:avLst/>
            <a:gdLst>
              <a:gd name="T0" fmla="*/ 2147483647 w 98"/>
              <a:gd name="T1" fmla="*/ 2147483647 h 114"/>
              <a:gd name="T2" fmla="*/ 2147483647 w 98"/>
              <a:gd name="T3" fmla="*/ 0 h 114"/>
              <a:gd name="T4" fmla="*/ 0 w 98"/>
              <a:gd name="T5" fmla="*/ 2147483647 h 114"/>
              <a:gd name="T6" fmla="*/ 2147483647 w 98"/>
              <a:gd name="T7" fmla="*/ 2147483647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7" name="Freeform 215"/>
          <p:cNvSpPr>
            <a:spLocks/>
          </p:cNvSpPr>
          <p:nvPr/>
        </p:nvSpPr>
        <p:spPr bwMode="auto">
          <a:xfrm>
            <a:off x="3415512" y="3293580"/>
            <a:ext cx="160501" cy="333462"/>
          </a:xfrm>
          <a:custGeom>
            <a:avLst/>
            <a:gdLst>
              <a:gd name="T0" fmla="*/ 2147483647 w 93"/>
              <a:gd name="T1" fmla="*/ 0 h 170"/>
              <a:gd name="T2" fmla="*/ 0 w 93"/>
              <a:gd name="T3" fmla="*/ 2147483647 h 170"/>
              <a:gd name="T4" fmla="*/ 2147483647 w 93"/>
              <a:gd name="T5" fmla="*/ 2147483647 h 170"/>
              <a:gd name="T6" fmla="*/ 2147483647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8" name="Line 216"/>
          <p:cNvSpPr>
            <a:spLocks noChangeShapeType="1"/>
          </p:cNvSpPr>
          <p:nvPr/>
        </p:nvSpPr>
        <p:spPr bwMode="auto">
          <a:xfrm flipH="1" flipV="1">
            <a:off x="4158656" y="1767992"/>
            <a:ext cx="142912" cy="2155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19" name="Line 217"/>
          <p:cNvSpPr>
            <a:spLocks noChangeShapeType="1"/>
          </p:cNvSpPr>
          <p:nvPr/>
        </p:nvSpPr>
        <p:spPr bwMode="auto">
          <a:xfrm flipH="1" flipV="1">
            <a:off x="5304151" y="3284052"/>
            <a:ext cx="162700" cy="1798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20" name="Line 218"/>
          <p:cNvSpPr>
            <a:spLocks noChangeShapeType="1"/>
          </p:cNvSpPr>
          <p:nvPr/>
        </p:nvSpPr>
        <p:spPr bwMode="auto">
          <a:xfrm>
            <a:off x="5218404" y="3203069"/>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21" name="Freeform 219"/>
          <p:cNvSpPr>
            <a:spLocks/>
          </p:cNvSpPr>
          <p:nvPr/>
        </p:nvSpPr>
        <p:spPr bwMode="auto">
          <a:xfrm>
            <a:off x="3909109" y="1959737"/>
            <a:ext cx="164899" cy="306070"/>
          </a:xfrm>
          <a:custGeom>
            <a:avLst/>
            <a:gdLst>
              <a:gd name="T0" fmla="*/ 2147483647 w 94"/>
              <a:gd name="T1" fmla="*/ 2147483647 h 156"/>
              <a:gd name="T2" fmla="*/ 2147483647 w 94"/>
              <a:gd name="T3" fmla="*/ 0 h 156"/>
              <a:gd name="T4" fmla="*/ 0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2" name="Freeform 220"/>
          <p:cNvSpPr>
            <a:spLocks/>
          </p:cNvSpPr>
          <p:nvPr/>
        </p:nvSpPr>
        <p:spPr bwMode="auto">
          <a:xfrm>
            <a:off x="3988260" y="1770377"/>
            <a:ext cx="161600" cy="297734"/>
          </a:xfrm>
          <a:custGeom>
            <a:avLst/>
            <a:gdLst>
              <a:gd name="T0" fmla="*/ 2147483647 w 93"/>
              <a:gd name="T1" fmla="*/ 0 h 152"/>
              <a:gd name="T2" fmla="*/ 0 w 93"/>
              <a:gd name="T3" fmla="*/ 2147483647 h 152"/>
              <a:gd name="T4" fmla="*/ 2147483647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3" name="Line 221"/>
          <p:cNvSpPr>
            <a:spLocks noChangeShapeType="1"/>
          </p:cNvSpPr>
          <p:nvPr/>
        </p:nvSpPr>
        <p:spPr bwMode="auto">
          <a:xfrm flipV="1">
            <a:off x="3329765" y="3627047"/>
            <a:ext cx="85747" cy="115520"/>
          </a:xfrm>
          <a:prstGeom prst="line">
            <a:avLst/>
          </a:prstGeom>
          <a:noFill/>
          <a:ln w="571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24" name="Line 222"/>
          <p:cNvSpPr>
            <a:spLocks noChangeShapeType="1"/>
          </p:cNvSpPr>
          <p:nvPr/>
        </p:nvSpPr>
        <p:spPr bwMode="auto">
          <a:xfrm flipH="1">
            <a:off x="3415512" y="3293580"/>
            <a:ext cx="160501" cy="33346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25" name="Line 223"/>
          <p:cNvSpPr>
            <a:spLocks noChangeShapeType="1"/>
          </p:cNvSpPr>
          <p:nvPr/>
        </p:nvSpPr>
        <p:spPr bwMode="auto">
          <a:xfrm flipV="1">
            <a:off x="3909107" y="2068112"/>
            <a:ext cx="79152"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26" name="Line 224"/>
          <p:cNvSpPr>
            <a:spLocks noChangeShapeType="1"/>
          </p:cNvSpPr>
          <p:nvPr/>
        </p:nvSpPr>
        <p:spPr bwMode="auto">
          <a:xfrm flipH="1">
            <a:off x="3988260" y="1770377"/>
            <a:ext cx="161600" cy="2977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27" name="Freeform 225"/>
          <p:cNvSpPr>
            <a:spLocks/>
          </p:cNvSpPr>
          <p:nvPr/>
        </p:nvSpPr>
        <p:spPr bwMode="auto">
          <a:xfrm>
            <a:off x="3576013" y="2987509"/>
            <a:ext cx="162700" cy="306071"/>
          </a:xfrm>
          <a:custGeom>
            <a:avLst/>
            <a:gdLst>
              <a:gd name="T0" fmla="*/ 0 w 94"/>
              <a:gd name="T1" fmla="*/ 2147483647 h 156"/>
              <a:gd name="T2" fmla="*/ 2147483647 w 94"/>
              <a:gd name="T3" fmla="*/ 0 h 156"/>
              <a:gd name="T4" fmla="*/ 2147483647 w 94"/>
              <a:gd name="T5" fmla="*/ 2147483647 h 156"/>
              <a:gd name="T6" fmla="*/ 0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8" name="Freeform 226"/>
          <p:cNvSpPr>
            <a:spLocks/>
          </p:cNvSpPr>
          <p:nvPr/>
        </p:nvSpPr>
        <p:spPr bwMode="auto">
          <a:xfrm>
            <a:off x="3661761" y="2626661"/>
            <a:ext cx="162700" cy="458510"/>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9" name="Line 227"/>
          <p:cNvSpPr>
            <a:spLocks noChangeShapeType="1"/>
          </p:cNvSpPr>
          <p:nvPr/>
        </p:nvSpPr>
        <p:spPr bwMode="auto">
          <a:xfrm flipH="1">
            <a:off x="3887121" y="2265807"/>
            <a:ext cx="21987"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0" name="Freeform 228"/>
          <p:cNvSpPr>
            <a:spLocks/>
          </p:cNvSpPr>
          <p:nvPr/>
        </p:nvSpPr>
        <p:spPr bwMode="auto">
          <a:xfrm>
            <a:off x="5381106" y="3409100"/>
            <a:ext cx="162700" cy="109566"/>
          </a:xfrm>
          <a:custGeom>
            <a:avLst/>
            <a:gdLst>
              <a:gd name="T0" fmla="*/ 2147483647 w 93"/>
              <a:gd name="T1" fmla="*/ 2147483647 h 56"/>
              <a:gd name="T2" fmla="*/ 2147483647 w 93"/>
              <a:gd name="T3" fmla="*/ 2147483647 h 56"/>
              <a:gd name="T4" fmla="*/ 0 w 93"/>
              <a:gd name="T5" fmla="*/ 0 h 56"/>
              <a:gd name="T6" fmla="*/ 2147483647 w 93"/>
              <a:gd name="T7" fmla="*/ 2147483647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31" name="Freeform 229"/>
          <p:cNvSpPr>
            <a:spLocks/>
          </p:cNvSpPr>
          <p:nvPr/>
        </p:nvSpPr>
        <p:spPr bwMode="auto">
          <a:xfrm>
            <a:off x="5466852" y="3463888"/>
            <a:ext cx="160501" cy="378717"/>
          </a:xfrm>
          <a:custGeom>
            <a:avLst/>
            <a:gdLst>
              <a:gd name="T0" fmla="*/ 2147483647 w 93"/>
              <a:gd name="T1" fmla="*/ 2147483647 h 193"/>
              <a:gd name="T2" fmla="*/ 0 w 93"/>
              <a:gd name="T3" fmla="*/ 0 h 193"/>
              <a:gd name="T4" fmla="*/ 2147483647 w 93"/>
              <a:gd name="T5" fmla="*/ 2147483647 h 193"/>
              <a:gd name="T6" fmla="*/ 2147483647 w 93"/>
              <a:gd name="T7" fmla="*/ 2147483647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32" name="Freeform 230"/>
          <p:cNvSpPr>
            <a:spLocks/>
          </p:cNvSpPr>
          <p:nvPr/>
        </p:nvSpPr>
        <p:spPr bwMode="auto">
          <a:xfrm>
            <a:off x="5627352" y="3842601"/>
            <a:ext cx="16489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33" name="Line 231"/>
          <p:cNvSpPr>
            <a:spLocks noChangeShapeType="1"/>
          </p:cNvSpPr>
          <p:nvPr/>
        </p:nvSpPr>
        <p:spPr bwMode="auto">
          <a:xfrm>
            <a:off x="5627352" y="3842603"/>
            <a:ext cx="164899"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4" name="Freeform 232"/>
          <p:cNvSpPr>
            <a:spLocks/>
          </p:cNvSpPr>
          <p:nvPr/>
        </p:nvSpPr>
        <p:spPr bwMode="auto">
          <a:xfrm>
            <a:off x="5543803" y="3518666"/>
            <a:ext cx="171495" cy="396582"/>
          </a:xfrm>
          <a:custGeom>
            <a:avLst/>
            <a:gdLst>
              <a:gd name="T0" fmla="*/ 2147483647 w 99"/>
              <a:gd name="T1" fmla="*/ 2147483647 h 202"/>
              <a:gd name="T2" fmla="*/ 2147483647 w 99"/>
              <a:gd name="T3" fmla="*/ 2147483647 h 202"/>
              <a:gd name="T4" fmla="*/ 0 w 99"/>
              <a:gd name="T5" fmla="*/ 0 h 202"/>
              <a:gd name="T6" fmla="*/ 2147483647 w 99"/>
              <a:gd name="T7" fmla="*/ 21474836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35" name="Line 233"/>
          <p:cNvSpPr>
            <a:spLocks noChangeShapeType="1"/>
          </p:cNvSpPr>
          <p:nvPr/>
        </p:nvSpPr>
        <p:spPr bwMode="auto">
          <a:xfrm>
            <a:off x="5627355" y="3842603"/>
            <a:ext cx="3299"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6" name="Line 234"/>
          <p:cNvSpPr>
            <a:spLocks noChangeShapeType="1"/>
          </p:cNvSpPr>
          <p:nvPr/>
        </p:nvSpPr>
        <p:spPr bwMode="auto">
          <a:xfrm flipV="1">
            <a:off x="3576014" y="3085171"/>
            <a:ext cx="85747"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7" name="Line 235"/>
          <p:cNvSpPr>
            <a:spLocks noChangeShapeType="1"/>
          </p:cNvSpPr>
          <p:nvPr/>
        </p:nvSpPr>
        <p:spPr bwMode="auto">
          <a:xfrm flipH="1">
            <a:off x="3661761" y="2626661"/>
            <a:ext cx="162700" cy="4585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8" name="Line 236"/>
          <p:cNvSpPr>
            <a:spLocks noChangeShapeType="1"/>
          </p:cNvSpPr>
          <p:nvPr/>
        </p:nvSpPr>
        <p:spPr bwMode="auto">
          <a:xfrm flipH="1" flipV="1">
            <a:off x="5466852" y="3463888"/>
            <a:ext cx="160501" cy="3787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9" name="Line 237"/>
          <p:cNvSpPr>
            <a:spLocks noChangeShapeType="1"/>
          </p:cNvSpPr>
          <p:nvPr/>
        </p:nvSpPr>
        <p:spPr bwMode="auto">
          <a:xfrm>
            <a:off x="5388798" y="3409105"/>
            <a:ext cx="78052"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0" name="Line 238"/>
          <p:cNvSpPr>
            <a:spLocks noChangeShapeType="1"/>
          </p:cNvSpPr>
          <p:nvPr/>
        </p:nvSpPr>
        <p:spPr bwMode="auto">
          <a:xfrm>
            <a:off x="5627355" y="3842603"/>
            <a:ext cx="3299"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1" name="Line 239"/>
          <p:cNvSpPr>
            <a:spLocks noChangeShapeType="1"/>
          </p:cNvSpPr>
          <p:nvPr/>
        </p:nvSpPr>
        <p:spPr bwMode="auto">
          <a:xfrm>
            <a:off x="5551502" y="3527008"/>
            <a:ext cx="75853" cy="31559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2" name="Freeform 240"/>
          <p:cNvSpPr>
            <a:spLocks/>
          </p:cNvSpPr>
          <p:nvPr/>
        </p:nvSpPr>
        <p:spPr bwMode="auto">
          <a:xfrm>
            <a:off x="4808356" y="2717172"/>
            <a:ext cx="163799" cy="188168"/>
          </a:xfrm>
          <a:custGeom>
            <a:avLst/>
            <a:gdLst>
              <a:gd name="T0" fmla="*/ 2147483647 w 94"/>
              <a:gd name="T1" fmla="*/ 2147483647 h 96"/>
              <a:gd name="T2" fmla="*/ 2147483647 w 94"/>
              <a:gd name="T3" fmla="*/ 2147483647 h 96"/>
              <a:gd name="T4" fmla="*/ 0 w 94"/>
              <a:gd name="T5" fmla="*/ 0 h 96"/>
              <a:gd name="T6" fmla="*/ 2147483647 w 94"/>
              <a:gd name="T7" fmla="*/ 2147483647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43" name="Freeform 241"/>
          <p:cNvSpPr>
            <a:spLocks/>
          </p:cNvSpPr>
          <p:nvPr/>
        </p:nvSpPr>
        <p:spPr bwMode="auto">
          <a:xfrm>
            <a:off x="4893004" y="2752900"/>
            <a:ext cx="162700" cy="207223"/>
          </a:xfrm>
          <a:custGeom>
            <a:avLst/>
            <a:gdLst>
              <a:gd name="T0" fmla="*/ 2147483647 w 94"/>
              <a:gd name="T1" fmla="*/ 2147483647 h 106"/>
              <a:gd name="T2" fmla="*/ 0 w 94"/>
              <a:gd name="T3" fmla="*/ 0 h 106"/>
              <a:gd name="T4" fmla="*/ 2147483647 w 94"/>
              <a:gd name="T5" fmla="*/ 2147483647 h 106"/>
              <a:gd name="T6" fmla="*/ 2147483647 w 94"/>
              <a:gd name="T7" fmla="*/ 2147483647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44" name="Freeform 242"/>
          <p:cNvSpPr>
            <a:spLocks/>
          </p:cNvSpPr>
          <p:nvPr/>
        </p:nvSpPr>
        <p:spPr bwMode="auto">
          <a:xfrm>
            <a:off x="5715298" y="3869997"/>
            <a:ext cx="161601"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45" name="Line 243"/>
          <p:cNvSpPr>
            <a:spLocks noChangeShapeType="1"/>
          </p:cNvSpPr>
          <p:nvPr/>
        </p:nvSpPr>
        <p:spPr bwMode="auto">
          <a:xfrm flipH="1" flipV="1">
            <a:off x="4893004" y="2752900"/>
            <a:ext cx="162700" cy="2072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6" name="Line 244"/>
          <p:cNvSpPr>
            <a:spLocks noChangeShapeType="1"/>
          </p:cNvSpPr>
          <p:nvPr/>
        </p:nvSpPr>
        <p:spPr bwMode="auto">
          <a:xfrm flipV="1">
            <a:off x="5715300" y="3869994"/>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7" name="Freeform 245"/>
          <p:cNvSpPr>
            <a:spLocks/>
          </p:cNvSpPr>
          <p:nvPr/>
        </p:nvSpPr>
        <p:spPr bwMode="auto">
          <a:xfrm>
            <a:off x="3824460" y="2265806"/>
            <a:ext cx="163800" cy="360854"/>
          </a:xfrm>
          <a:custGeom>
            <a:avLst/>
            <a:gdLst>
              <a:gd name="T0" fmla="*/ 0 w 94"/>
              <a:gd name="T1" fmla="*/ 2147483647 h 184"/>
              <a:gd name="T2" fmla="*/ 2147483647 w 94"/>
              <a:gd name="T3" fmla="*/ 2147483647 h 184"/>
              <a:gd name="T4" fmla="*/ 2147483647 w 94"/>
              <a:gd name="T5" fmla="*/ 0 h 184"/>
              <a:gd name="T6" fmla="*/ 0 w 94"/>
              <a:gd name="T7" fmla="*/ 2147483647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48" name="Freeform 246"/>
          <p:cNvSpPr>
            <a:spLocks/>
          </p:cNvSpPr>
          <p:nvPr/>
        </p:nvSpPr>
        <p:spPr bwMode="auto">
          <a:xfrm>
            <a:off x="3909109" y="1959737"/>
            <a:ext cx="164899" cy="406109"/>
          </a:xfrm>
          <a:custGeom>
            <a:avLst/>
            <a:gdLst>
              <a:gd name="T0" fmla="*/ 2147483647 w 94"/>
              <a:gd name="T1" fmla="*/ 2147483647 h 207"/>
              <a:gd name="T2" fmla="*/ 0 w 94"/>
              <a:gd name="T3" fmla="*/ 2147483647 h 207"/>
              <a:gd name="T4" fmla="*/ 2147483647 w 94"/>
              <a:gd name="T5" fmla="*/ 0 h 207"/>
              <a:gd name="T6" fmla="*/ 2147483647 w 94"/>
              <a:gd name="T7" fmla="*/ 2147483647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49" name="Line 247"/>
          <p:cNvSpPr>
            <a:spLocks noChangeShapeType="1"/>
          </p:cNvSpPr>
          <p:nvPr/>
        </p:nvSpPr>
        <p:spPr bwMode="auto">
          <a:xfrm flipH="1">
            <a:off x="3909109" y="1959737"/>
            <a:ext cx="164899" cy="30607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50" name="Freeform 248"/>
          <p:cNvSpPr>
            <a:spLocks/>
          </p:cNvSpPr>
          <p:nvPr/>
        </p:nvSpPr>
        <p:spPr bwMode="auto">
          <a:xfrm>
            <a:off x="3250613" y="3742562"/>
            <a:ext cx="164899" cy="200077"/>
          </a:xfrm>
          <a:custGeom>
            <a:avLst/>
            <a:gdLst>
              <a:gd name="T0" fmla="*/ 2147483647 w 94"/>
              <a:gd name="T1" fmla="*/ 0 h 102"/>
              <a:gd name="T2" fmla="*/ 2147483647 w 94"/>
              <a:gd name="T3" fmla="*/ 2147483647 h 102"/>
              <a:gd name="T4" fmla="*/ 0 w 94"/>
              <a:gd name="T5" fmla="*/ 2147483647 h 102"/>
              <a:gd name="T6" fmla="*/ 2147483647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1" name="Freeform 249"/>
          <p:cNvSpPr>
            <a:spLocks/>
          </p:cNvSpPr>
          <p:nvPr/>
        </p:nvSpPr>
        <p:spPr bwMode="auto">
          <a:xfrm>
            <a:off x="3329766" y="3518666"/>
            <a:ext cx="170396" cy="423973"/>
          </a:xfrm>
          <a:custGeom>
            <a:avLst/>
            <a:gdLst>
              <a:gd name="T0" fmla="*/ 2147483647 w 98"/>
              <a:gd name="T1" fmla="*/ 0 h 216"/>
              <a:gd name="T2" fmla="*/ 0 w 98"/>
              <a:gd name="T3" fmla="*/ 2147483647 h 216"/>
              <a:gd name="T4" fmla="*/ 2147483647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2" name="Freeform 250"/>
          <p:cNvSpPr>
            <a:spLocks/>
          </p:cNvSpPr>
          <p:nvPr/>
        </p:nvSpPr>
        <p:spPr bwMode="auto">
          <a:xfrm>
            <a:off x="4972154" y="2905335"/>
            <a:ext cx="161601" cy="208413"/>
          </a:xfrm>
          <a:custGeom>
            <a:avLst/>
            <a:gdLst>
              <a:gd name="T0" fmla="*/ 2147483647 w 93"/>
              <a:gd name="T1" fmla="*/ 2147483647 h 106"/>
              <a:gd name="T2" fmla="*/ 2147483647 w 93"/>
              <a:gd name="T3" fmla="*/ 2147483647 h 106"/>
              <a:gd name="T4" fmla="*/ 0 w 93"/>
              <a:gd name="T5" fmla="*/ 0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3" name="Freeform 251"/>
          <p:cNvSpPr>
            <a:spLocks/>
          </p:cNvSpPr>
          <p:nvPr/>
        </p:nvSpPr>
        <p:spPr bwMode="auto">
          <a:xfrm>
            <a:off x="5055704" y="2960118"/>
            <a:ext cx="162700"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4" name="Freeform 252"/>
          <p:cNvSpPr>
            <a:spLocks/>
          </p:cNvSpPr>
          <p:nvPr/>
        </p:nvSpPr>
        <p:spPr bwMode="auto">
          <a:xfrm>
            <a:off x="4074008" y="1770373"/>
            <a:ext cx="160501" cy="333462"/>
          </a:xfrm>
          <a:custGeom>
            <a:avLst/>
            <a:gdLst>
              <a:gd name="T0" fmla="*/ 0 w 93"/>
              <a:gd name="T1" fmla="*/ 2147483647 h 170"/>
              <a:gd name="T2" fmla="*/ 2147483647 w 93"/>
              <a:gd name="T3" fmla="*/ 2147483647 h 170"/>
              <a:gd name="T4" fmla="*/ 2147483647 w 93"/>
              <a:gd name="T5" fmla="*/ 0 h 170"/>
              <a:gd name="T6" fmla="*/ 0 w 93"/>
              <a:gd name="T7" fmla="*/ 2147483647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5" name="Line 253"/>
          <p:cNvSpPr>
            <a:spLocks noChangeShapeType="1"/>
          </p:cNvSpPr>
          <p:nvPr/>
        </p:nvSpPr>
        <p:spPr bwMode="auto">
          <a:xfrm flipV="1">
            <a:off x="3250612" y="3742562"/>
            <a:ext cx="79152" cy="1726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56" name="Line 254"/>
          <p:cNvSpPr>
            <a:spLocks noChangeShapeType="1"/>
          </p:cNvSpPr>
          <p:nvPr/>
        </p:nvSpPr>
        <p:spPr bwMode="auto">
          <a:xfrm flipH="1">
            <a:off x="3329766" y="3518666"/>
            <a:ext cx="170396" cy="2238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57" name="Freeform 255"/>
          <p:cNvSpPr>
            <a:spLocks/>
          </p:cNvSpPr>
          <p:nvPr/>
        </p:nvSpPr>
        <p:spPr bwMode="auto">
          <a:xfrm>
            <a:off x="3500160" y="3293585"/>
            <a:ext cx="161600" cy="225086"/>
          </a:xfrm>
          <a:custGeom>
            <a:avLst/>
            <a:gdLst>
              <a:gd name="T0" fmla="*/ 2147483647 w 93"/>
              <a:gd name="T1" fmla="*/ 0 h 115"/>
              <a:gd name="T2" fmla="*/ 2147483647 w 93"/>
              <a:gd name="T3" fmla="*/ 0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8" name="Freeform 256"/>
          <p:cNvSpPr>
            <a:spLocks/>
          </p:cNvSpPr>
          <p:nvPr/>
        </p:nvSpPr>
        <p:spPr bwMode="auto">
          <a:xfrm>
            <a:off x="3576013" y="2987509"/>
            <a:ext cx="162700" cy="306071"/>
          </a:xfrm>
          <a:custGeom>
            <a:avLst/>
            <a:gdLst>
              <a:gd name="T0" fmla="*/ 2147483647 w 94"/>
              <a:gd name="T1" fmla="*/ 0 h 156"/>
              <a:gd name="T2" fmla="*/ 0 w 94"/>
              <a:gd name="T3" fmla="*/ 2147483647 h 156"/>
              <a:gd name="T4" fmla="*/ 2147483647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9" name="Line 257"/>
          <p:cNvSpPr>
            <a:spLocks noChangeShapeType="1"/>
          </p:cNvSpPr>
          <p:nvPr/>
        </p:nvSpPr>
        <p:spPr bwMode="auto">
          <a:xfrm flipH="1" flipV="1">
            <a:off x="5055704" y="2960118"/>
            <a:ext cx="162700"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0" name="Line 258"/>
          <p:cNvSpPr>
            <a:spLocks noChangeShapeType="1"/>
          </p:cNvSpPr>
          <p:nvPr/>
        </p:nvSpPr>
        <p:spPr bwMode="auto">
          <a:xfrm>
            <a:off x="4972155" y="2905340"/>
            <a:ext cx="83549"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1" name="Line 259"/>
          <p:cNvSpPr>
            <a:spLocks noChangeShapeType="1"/>
          </p:cNvSpPr>
          <p:nvPr/>
        </p:nvSpPr>
        <p:spPr bwMode="auto">
          <a:xfrm flipH="1" flipV="1">
            <a:off x="4149859" y="1770377"/>
            <a:ext cx="23087" cy="2643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2" name="Line 260"/>
          <p:cNvSpPr>
            <a:spLocks noChangeShapeType="1"/>
          </p:cNvSpPr>
          <p:nvPr/>
        </p:nvSpPr>
        <p:spPr bwMode="auto">
          <a:xfrm flipV="1">
            <a:off x="3500162" y="3293585"/>
            <a:ext cx="75853"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3" name="Line 261"/>
          <p:cNvSpPr>
            <a:spLocks noChangeShapeType="1"/>
          </p:cNvSpPr>
          <p:nvPr/>
        </p:nvSpPr>
        <p:spPr bwMode="auto">
          <a:xfrm flipH="1">
            <a:off x="3576013" y="2987509"/>
            <a:ext cx="162700" cy="3060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4" name="Freeform 262"/>
          <p:cNvSpPr>
            <a:spLocks/>
          </p:cNvSpPr>
          <p:nvPr/>
        </p:nvSpPr>
        <p:spPr bwMode="auto">
          <a:xfrm>
            <a:off x="5133755" y="3113748"/>
            <a:ext cx="170395" cy="242951"/>
          </a:xfrm>
          <a:custGeom>
            <a:avLst/>
            <a:gdLst>
              <a:gd name="T0" fmla="*/ 2147483647 w 98"/>
              <a:gd name="T1" fmla="*/ 2147483647 h 124"/>
              <a:gd name="T2" fmla="*/ 2147483647 w 98"/>
              <a:gd name="T3" fmla="*/ 2147483647 h 124"/>
              <a:gd name="T4" fmla="*/ 0 w 98"/>
              <a:gd name="T5" fmla="*/ 0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5" name="Freeform 263"/>
          <p:cNvSpPr>
            <a:spLocks/>
          </p:cNvSpPr>
          <p:nvPr/>
        </p:nvSpPr>
        <p:spPr bwMode="auto">
          <a:xfrm>
            <a:off x="5218404" y="3203074"/>
            <a:ext cx="162700" cy="206031"/>
          </a:xfrm>
          <a:custGeom>
            <a:avLst/>
            <a:gdLst>
              <a:gd name="T0" fmla="*/ 2147483647 w 94"/>
              <a:gd name="T1" fmla="*/ 2147483647 h 105"/>
              <a:gd name="T2" fmla="*/ 0 w 94"/>
              <a:gd name="T3" fmla="*/ 0 h 105"/>
              <a:gd name="T4" fmla="*/ 2147483647 w 94"/>
              <a:gd name="T5" fmla="*/ 2147483647 h 105"/>
              <a:gd name="T6" fmla="*/ 2147483647 w 94"/>
              <a:gd name="T7" fmla="*/ 2147483647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6" name="Line 264"/>
          <p:cNvSpPr>
            <a:spLocks noChangeShapeType="1"/>
          </p:cNvSpPr>
          <p:nvPr/>
        </p:nvSpPr>
        <p:spPr bwMode="auto">
          <a:xfrm flipH="1" flipV="1">
            <a:off x="5218404" y="3203074"/>
            <a:ext cx="162700" cy="2060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 name="Line 265"/>
          <p:cNvSpPr>
            <a:spLocks noChangeShapeType="1"/>
          </p:cNvSpPr>
          <p:nvPr/>
        </p:nvSpPr>
        <p:spPr bwMode="auto">
          <a:xfrm>
            <a:off x="5133756" y="3113753"/>
            <a:ext cx="84648" cy="893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 name="Freeform 266"/>
          <p:cNvSpPr>
            <a:spLocks/>
          </p:cNvSpPr>
          <p:nvPr/>
        </p:nvSpPr>
        <p:spPr bwMode="auto">
          <a:xfrm>
            <a:off x="5304151" y="3356704"/>
            <a:ext cx="162700" cy="179832"/>
          </a:xfrm>
          <a:custGeom>
            <a:avLst/>
            <a:gdLst>
              <a:gd name="T0" fmla="*/ 2147483647 w 94"/>
              <a:gd name="T1" fmla="*/ 2147483647 h 92"/>
              <a:gd name="T2" fmla="*/ 2147483647 w 94"/>
              <a:gd name="T3" fmla="*/ 2147483647 h 92"/>
              <a:gd name="T4" fmla="*/ 0 w 94"/>
              <a:gd name="T5" fmla="*/ 0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9" name="Freeform 267"/>
          <p:cNvSpPr>
            <a:spLocks/>
          </p:cNvSpPr>
          <p:nvPr/>
        </p:nvSpPr>
        <p:spPr bwMode="auto">
          <a:xfrm>
            <a:off x="5381106" y="3409105"/>
            <a:ext cx="162700" cy="127430"/>
          </a:xfrm>
          <a:custGeom>
            <a:avLst/>
            <a:gdLst>
              <a:gd name="T0" fmla="*/ 2147483647 w 93"/>
              <a:gd name="T1" fmla="*/ 2147483647 h 65"/>
              <a:gd name="T2" fmla="*/ 0 w 93"/>
              <a:gd name="T3" fmla="*/ 0 h 65"/>
              <a:gd name="T4" fmla="*/ 2147483647 w 93"/>
              <a:gd name="T5" fmla="*/ 2147483647 h 65"/>
              <a:gd name="T6" fmla="*/ 2147483647 w 93"/>
              <a:gd name="T7" fmla="*/ 2147483647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0" name="Line 268"/>
          <p:cNvSpPr>
            <a:spLocks noChangeShapeType="1"/>
          </p:cNvSpPr>
          <p:nvPr/>
        </p:nvSpPr>
        <p:spPr bwMode="auto">
          <a:xfrm>
            <a:off x="5381104" y="3409105"/>
            <a:ext cx="7696"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1" name="Freeform 269"/>
          <p:cNvSpPr>
            <a:spLocks/>
          </p:cNvSpPr>
          <p:nvPr/>
        </p:nvSpPr>
        <p:spPr bwMode="auto">
          <a:xfrm>
            <a:off x="3738715" y="2626656"/>
            <a:ext cx="170396" cy="360853"/>
          </a:xfrm>
          <a:custGeom>
            <a:avLst/>
            <a:gdLst>
              <a:gd name="T0" fmla="*/ 0 w 98"/>
              <a:gd name="T1" fmla="*/ 2147483647 h 184"/>
              <a:gd name="T2" fmla="*/ 2147483647 w 98"/>
              <a:gd name="T3" fmla="*/ 2147483647 h 184"/>
              <a:gd name="T4" fmla="*/ 2147483647 w 98"/>
              <a:gd name="T5" fmla="*/ 0 h 184"/>
              <a:gd name="T6" fmla="*/ 0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 name="Freeform 270"/>
          <p:cNvSpPr>
            <a:spLocks/>
          </p:cNvSpPr>
          <p:nvPr/>
        </p:nvSpPr>
        <p:spPr bwMode="auto">
          <a:xfrm>
            <a:off x="3824460" y="2365841"/>
            <a:ext cx="163800" cy="423973"/>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3" name="Line 271"/>
          <p:cNvSpPr>
            <a:spLocks noChangeShapeType="1"/>
          </p:cNvSpPr>
          <p:nvPr/>
        </p:nvSpPr>
        <p:spPr bwMode="auto">
          <a:xfrm flipH="1" flipV="1">
            <a:off x="5381106" y="3409100"/>
            <a:ext cx="162700"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4" name="Line 272"/>
          <p:cNvSpPr>
            <a:spLocks noChangeShapeType="1"/>
          </p:cNvSpPr>
          <p:nvPr/>
        </p:nvSpPr>
        <p:spPr bwMode="auto">
          <a:xfrm>
            <a:off x="5304153" y="3356699"/>
            <a:ext cx="76953"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5" name="Line 273"/>
          <p:cNvSpPr>
            <a:spLocks noChangeShapeType="1"/>
          </p:cNvSpPr>
          <p:nvPr/>
        </p:nvSpPr>
        <p:spPr bwMode="auto">
          <a:xfrm flipH="1">
            <a:off x="3824460" y="2365842"/>
            <a:ext cx="163800" cy="2608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6" name="Freeform 274"/>
          <p:cNvSpPr>
            <a:spLocks/>
          </p:cNvSpPr>
          <p:nvPr/>
        </p:nvSpPr>
        <p:spPr bwMode="auto">
          <a:xfrm>
            <a:off x="5543803" y="3518671"/>
            <a:ext cx="171495" cy="441837"/>
          </a:xfrm>
          <a:custGeom>
            <a:avLst/>
            <a:gdLst>
              <a:gd name="T0" fmla="*/ 2147483647 w 99"/>
              <a:gd name="T1" fmla="*/ 2147483647 h 225"/>
              <a:gd name="T2" fmla="*/ 0 w 99"/>
              <a:gd name="T3" fmla="*/ 0 h 225"/>
              <a:gd name="T4" fmla="*/ 2147483647 w 99"/>
              <a:gd name="T5" fmla="*/ 2147483647 h 225"/>
              <a:gd name="T6" fmla="*/ 2147483647 w 99"/>
              <a:gd name="T7" fmla="*/ 2147483647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7" name="Line 275"/>
          <p:cNvSpPr>
            <a:spLocks noChangeShapeType="1"/>
          </p:cNvSpPr>
          <p:nvPr/>
        </p:nvSpPr>
        <p:spPr bwMode="auto">
          <a:xfrm>
            <a:off x="5543804" y="3518671"/>
            <a:ext cx="7696" cy="83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8" name="Freeform 276"/>
          <p:cNvSpPr>
            <a:spLocks/>
          </p:cNvSpPr>
          <p:nvPr/>
        </p:nvSpPr>
        <p:spPr bwMode="auto">
          <a:xfrm>
            <a:off x="5627352" y="3915248"/>
            <a:ext cx="164899" cy="70265"/>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9" name="Freeform 277"/>
          <p:cNvSpPr>
            <a:spLocks/>
          </p:cNvSpPr>
          <p:nvPr/>
        </p:nvSpPr>
        <p:spPr bwMode="auto">
          <a:xfrm>
            <a:off x="5715298" y="3915248"/>
            <a:ext cx="161601" cy="70265"/>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0" name="Freeform 278"/>
          <p:cNvSpPr>
            <a:spLocks/>
          </p:cNvSpPr>
          <p:nvPr/>
        </p:nvSpPr>
        <p:spPr bwMode="auto">
          <a:xfrm>
            <a:off x="3165966" y="3915248"/>
            <a:ext cx="163799" cy="70265"/>
          </a:xfrm>
          <a:custGeom>
            <a:avLst/>
            <a:gdLst>
              <a:gd name="T0" fmla="*/ 2147483647 w 94"/>
              <a:gd name="T1" fmla="*/ 0 h 36"/>
              <a:gd name="T2" fmla="*/ 2147483647 w 94"/>
              <a:gd name="T3" fmla="*/ 2147483647 h 36"/>
              <a:gd name="T4" fmla="*/ 0 w 94"/>
              <a:gd name="T5" fmla="*/ 2147483647 h 36"/>
              <a:gd name="T6" fmla="*/ 2147483647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1" name="Freeform 279"/>
          <p:cNvSpPr>
            <a:spLocks/>
          </p:cNvSpPr>
          <p:nvPr/>
        </p:nvSpPr>
        <p:spPr bwMode="auto">
          <a:xfrm>
            <a:off x="3250613" y="3915248"/>
            <a:ext cx="164899"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2" name="Freeform 280"/>
          <p:cNvSpPr>
            <a:spLocks/>
          </p:cNvSpPr>
          <p:nvPr/>
        </p:nvSpPr>
        <p:spPr bwMode="auto">
          <a:xfrm>
            <a:off x="3415512" y="3518666"/>
            <a:ext cx="160501" cy="423973"/>
          </a:xfrm>
          <a:custGeom>
            <a:avLst/>
            <a:gdLst>
              <a:gd name="T0" fmla="*/ 2147483647 w 93"/>
              <a:gd name="T1" fmla="*/ 0 h 216"/>
              <a:gd name="T2" fmla="*/ 2147483647 w 93"/>
              <a:gd name="T3" fmla="*/ 2147483647 h 216"/>
              <a:gd name="T4" fmla="*/ 0 w 93"/>
              <a:gd name="T5" fmla="*/ 2147483647 h 216"/>
              <a:gd name="T6" fmla="*/ 2147483647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3" name="Freeform 281"/>
          <p:cNvSpPr>
            <a:spLocks/>
          </p:cNvSpPr>
          <p:nvPr/>
        </p:nvSpPr>
        <p:spPr bwMode="auto">
          <a:xfrm>
            <a:off x="3500160" y="3293585"/>
            <a:ext cx="161600" cy="340607"/>
          </a:xfrm>
          <a:custGeom>
            <a:avLst/>
            <a:gdLst>
              <a:gd name="T0" fmla="*/ 2147483647 w 93"/>
              <a:gd name="T1" fmla="*/ 0 h 174"/>
              <a:gd name="T2" fmla="*/ 0 w 93"/>
              <a:gd name="T3" fmla="*/ 2147483647 h 174"/>
              <a:gd name="T4" fmla="*/ 2147483647 w 93"/>
              <a:gd name="T5" fmla="*/ 2147483647 h 174"/>
              <a:gd name="T6" fmla="*/ 2147483647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4" name="Freeform 282"/>
          <p:cNvSpPr>
            <a:spLocks/>
          </p:cNvSpPr>
          <p:nvPr/>
        </p:nvSpPr>
        <p:spPr bwMode="auto">
          <a:xfrm>
            <a:off x="5466852" y="3518671"/>
            <a:ext cx="160501" cy="441837"/>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5" name="Freeform 283"/>
          <p:cNvSpPr>
            <a:spLocks/>
          </p:cNvSpPr>
          <p:nvPr/>
        </p:nvSpPr>
        <p:spPr bwMode="auto">
          <a:xfrm>
            <a:off x="3988260" y="1959732"/>
            <a:ext cx="161600" cy="441837"/>
          </a:xfrm>
          <a:custGeom>
            <a:avLst/>
            <a:gdLst>
              <a:gd name="T0" fmla="*/ 0 w 93"/>
              <a:gd name="T1" fmla="*/ 2147483647 h 225"/>
              <a:gd name="T2" fmla="*/ 2147483647 w 93"/>
              <a:gd name="T3" fmla="*/ 2147483647 h 225"/>
              <a:gd name="T4" fmla="*/ 2147483647 w 93"/>
              <a:gd name="T5" fmla="*/ 0 h 225"/>
              <a:gd name="T6" fmla="*/ 0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6" name="Freeform 284"/>
          <p:cNvSpPr>
            <a:spLocks/>
          </p:cNvSpPr>
          <p:nvPr/>
        </p:nvSpPr>
        <p:spPr bwMode="auto">
          <a:xfrm>
            <a:off x="4074008" y="1959732"/>
            <a:ext cx="160501" cy="441837"/>
          </a:xfrm>
          <a:custGeom>
            <a:avLst/>
            <a:gdLst>
              <a:gd name="T0" fmla="*/ 2147483647 w 93"/>
              <a:gd name="T1" fmla="*/ 2147483647 h 225"/>
              <a:gd name="T2" fmla="*/ 0 w 93"/>
              <a:gd name="T3" fmla="*/ 0 h 225"/>
              <a:gd name="T4" fmla="*/ 2147483647 w 93"/>
              <a:gd name="T5" fmla="*/ 2147483647 h 225"/>
              <a:gd name="T6" fmla="*/ 2147483647 w 93"/>
              <a:gd name="T7" fmla="*/ 2147483647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 name="Freeform 285"/>
          <p:cNvSpPr>
            <a:spLocks/>
          </p:cNvSpPr>
          <p:nvPr/>
        </p:nvSpPr>
        <p:spPr bwMode="auto">
          <a:xfrm>
            <a:off x="4722608" y="2717172"/>
            <a:ext cx="170395" cy="215559"/>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 name="Freeform 286"/>
          <p:cNvSpPr>
            <a:spLocks/>
          </p:cNvSpPr>
          <p:nvPr/>
        </p:nvSpPr>
        <p:spPr bwMode="auto">
          <a:xfrm>
            <a:off x="4808356" y="2717172"/>
            <a:ext cx="163799" cy="215559"/>
          </a:xfrm>
          <a:custGeom>
            <a:avLst/>
            <a:gdLst>
              <a:gd name="T0" fmla="*/ 2147483647 w 94"/>
              <a:gd name="T1" fmla="*/ 2147483647 h 110"/>
              <a:gd name="T2" fmla="*/ 0 w 94"/>
              <a:gd name="T3" fmla="*/ 0 h 110"/>
              <a:gd name="T4" fmla="*/ 2147483647 w 94"/>
              <a:gd name="T5" fmla="*/ 2147483647 h 110"/>
              <a:gd name="T6" fmla="*/ 2147483647 w 94"/>
              <a:gd name="T7" fmla="*/ 2147483647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 name="Line 287"/>
          <p:cNvSpPr>
            <a:spLocks noChangeShapeType="1"/>
          </p:cNvSpPr>
          <p:nvPr/>
        </p:nvSpPr>
        <p:spPr bwMode="auto">
          <a:xfrm flipH="1" flipV="1">
            <a:off x="5543803" y="3518666"/>
            <a:ext cx="171495" cy="3965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0" name="Line 288"/>
          <p:cNvSpPr>
            <a:spLocks noChangeShapeType="1"/>
          </p:cNvSpPr>
          <p:nvPr/>
        </p:nvSpPr>
        <p:spPr bwMode="auto">
          <a:xfrm flipH="1" flipV="1">
            <a:off x="5715298" y="3915248"/>
            <a:ext cx="161601"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1" name="Line 289"/>
          <p:cNvSpPr>
            <a:spLocks noChangeShapeType="1"/>
          </p:cNvSpPr>
          <p:nvPr/>
        </p:nvSpPr>
        <p:spPr bwMode="auto">
          <a:xfrm flipV="1">
            <a:off x="5627353" y="3915251"/>
            <a:ext cx="8794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2" name="Line 290"/>
          <p:cNvSpPr>
            <a:spLocks noChangeShapeType="1"/>
          </p:cNvSpPr>
          <p:nvPr/>
        </p:nvSpPr>
        <p:spPr bwMode="auto">
          <a:xfrm flipH="1" flipV="1">
            <a:off x="3250613" y="3915248"/>
            <a:ext cx="16489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3" name="Line 291"/>
          <p:cNvSpPr>
            <a:spLocks noChangeShapeType="1"/>
          </p:cNvSpPr>
          <p:nvPr/>
        </p:nvSpPr>
        <p:spPr bwMode="auto">
          <a:xfrm flipV="1">
            <a:off x="3165964" y="3915251"/>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4" name="Line 292"/>
          <p:cNvSpPr>
            <a:spLocks noChangeShapeType="1"/>
          </p:cNvSpPr>
          <p:nvPr/>
        </p:nvSpPr>
        <p:spPr bwMode="auto">
          <a:xfrm flipV="1">
            <a:off x="3415511" y="3518666"/>
            <a:ext cx="84648" cy="4239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5" name="Line 293"/>
          <p:cNvSpPr>
            <a:spLocks noChangeShapeType="1"/>
          </p:cNvSpPr>
          <p:nvPr/>
        </p:nvSpPr>
        <p:spPr bwMode="auto">
          <a:xfrm flipH="1">
            <a:off x="3500160" y="3293585"/>
            <a:ext cx="161600"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6" name="Line 294"/>
          <p:cNvSpPr>
            <a:spLocks noChangeShapeType="1"/>
          </p:cNvSpPr>
          <p:nvPr/>
        </p:nvSpPr>
        <p:spPr bwMode="auto">
          <a:xfrm flipV="1">
            <a:off x="5466854" y="3518671"/>
            <a:ext cx="76953"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7" name="Line 295"/>
          <p:cNvSpPr>
            <a:spLocks noChangeShapeType="1"/>
          </p:cNvSpPr>
          <p:nvPr/>
        </p:nvSpPr>
        <p:spPr bwMode="auto">
          <a:xfrm flipH="1" flipV="1">
            <a:off x="4074006" y="1959737"/>
            <a:ext cx="95641" cy="9289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8" name="Line 296"/>
          <p:cNvSpPr>
            <a:spLocks noChangeShapeType="1"/>
          </p:cNvSpPr>
          <p:nvPr/>
        </p:nvSpPr>
        <p:spPr bwMode="auto">
          <a:xfrm flipV="1">
            <a:off x="3988260" y="1997847"/>
            <a:ext cx="118727" cy="36799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9" name="Freeform 297"/>
          <p:cNvSpPr>
            <a:spLocks/>
          </p:cNvSpPr>
          <p:nvPr/>
        </p:nvSpPr>
        <p:spPr bwMode="auto">
          <a:xfrm>
            <a:off x="3661761" y="2987509"/>
            <a:ext cx="162700" cy="306071"/>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00" name="Freeform 298"/>
          <p:cNvSpPr>
            <a:spLocks/>
          </p:cNvSpPr>
          <p:nvPr/>
        </p:nvSpPr>
        <p:spPr bwMode="auto">
          <a:xfrm>
            <a:off x="3738715" y="2789819"/>
            <a:ext cx="170396" cy="351326"/>
          </a:xfrm>
          <a:custGeom>
            <a:avLst/>
            <a:gdLst>
              <a:gd name="T0" fmla="*/ 2147483647 w 98"/>
              <a:gd name="T1" fmla="*/ 0 h 179"/>
              <a:gd name="T2" fmla="*/ 0 w 98"/>
              <a:gd name="T3" fmla="*/ 2147483647 h 179"/>
              <a:gd name="T4" fmla="*/ 2147483647 w 98"/>
              <a:gd name="T5" fmla="*/ 2147483647 h 179"/>
              <a:gd name="T6" fmla="*/ 2147483647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01" name="Line 299"/>
          <p:cNvSpPr>
            <a:spLocks noChangeShapeType="1"/>
          </p:cNvSpPr>
          <p:nvPr/>
        </p:nvSpPr>
        <p:spPr bwMode="auto">
          <a:xfrm flipH="1">
            <a:off x="3738715" y="2789819"/>
            <a:ext cx="170396"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2" name="Freeform 300"/>
          <p:cNvSpPr>
            <a:spLocks/>
          </p:cNvSpPr>
          <p:nvPr/>
        </p:nvSpPr>
        <p:spPr bwMode="auto">
          <a:xfrm>
            <a:off x="4893004" y="2905335"/>
            <a:ext cx="162700" cy="208413"/>
          </a:xfrm>
          <a:custGeom>
            <a:avLst/>
            <a:gdLst>
              <a:gd name="T0" fmla="*/ 2147483647 w 94"/>
              <a:gd name="T1" fmla="*/ 0 h 106"/>
              <a:gd name="T2" fmla="*/ 2147483647 w 94"/>
              <a:gd name="T3" fmla="*/ 2147483647 h 106"/>
              <a:gd name="T4" fmla="*/ 0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03" name="Freeform 301"/>
          <p:cNvSpPr>
            <a:spLocks/>
          </p:cNvSpPr>
          <p:nvPr/>
        </p:nvSpPr>
        <p:spPr bwMode="auto">
          <a:xfrm>
            <a:off x="4972154" y="2905335"/>
            <a:ext cx="161601" cy="208413"/>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04" name="Line 302"/>
          <p:cNvSpPr>
            <a:spLocks noChangeShapeType="1"/>
          </p:cNvSpPr>
          <p:nvPr/>
        </p:nvSpPr>
        <p:spPr bwMode="auto">
          <a:xfrm flipV="1">
            <a:off x="4893002" y="2905335"/>
            <a:ext cx="79152"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5" name="Line 303"/>
          <p:cNvSpPr>
            <a:spLocks noChangeShapeType="1"/>
          </p:cNvSpPr>
          <p:nvPr/>
        </p:nvSpPr>
        <p:spPr bwMode="auto">
          <a:xfrm flipH="1" flipV="1">
            <a:off x="4298269" y="1977601"/>
            <a:ext cx="142912"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6" name="Line 304"/>
          <p:cNvSpPr>
            <a:spLocks noChangeShapeType="1"/>
          </p:cNvSpPr>
          <p:nvPr/>
        </p:nvSpPr>
        <p:spPr bwMode="auto">
          <a:xfrm flipV="1">
            <a:off x="4149862" y="2059771"/>
            <a:ext cx="19788" cy="3417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7" name="Freeform 305"/>
          <p:cNvSpPr>
            <a:spLocks/>
          </p:cNvSpPr>
          <p:nvPr/>
        </p:nvSpPr>
        <p:spPr bwMode="auto">
          <a:xfrm>
            <a:off x="3329766" y="3942642"/>
            <a:ext cx="170396" cy="70266"/>
          </a:xfrm>
          <a:custGeom>
            <a:avLst/>
            <a:gdLst>
              <a:gd name="T0" fmla="*/ 2147483647 w 98"/>
              <a:gd name="T1" fmla="*/ 0 h 36"/>
              <a:gd name="T2" fmla="*/ 2147483647 w 98"/>
              <a:gd name="T3" fmla="*/ 2147483647 h 36"/>
              <a:gd name="T4" fmla="*/ 0 w 98"/>
              <a:gd name="T5" fmla="*/ 2147483647 h 36"/>
              <a:gd name="T6" fmla="*/ 2147483647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08" name="Freeform 306"/>
          <p:cNvSpPr>
            <a:spLocks/>
          </p:cNvSpPr>
          <p:nvPr/>
        </p:nvSpPr>
        <p:spPr bwMode="auto">
          <a:xfrm>
            <a:off x="3415512" y="3634189"/>
            <a:ext cx="160501" cy="378717"/>
          </a:xfrm>
          <a:custGeom>
            <a:avLst/>
            <a:gdLst>
              <a:gd name="T0" fmla="*/ 2147483647 w 93"/>
              <a:gd name="T1" fmla="*/ 0 h 193"/>
              <a:gd name="T2" fmla="*/ 0 w 93"/>
              <a:gd name="T3" fmla="*/ 2147483647 h 193"/>
              <a:gd name="T4" fmla="*/ 2147483647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09" name="Freeform 307"/>
          <p:cNvSpPr>
            <a:spLocks/>
          </p:cNvSpPr>
          <p:nvPr/>
        </p:nvSpPr>
        <p:spPr bwMode="auto">
          <a:xfrm>
            <a:off x="3909109" y="2365841"/>
            <a:ext cx="164899" cy="423973"/>
          </a:xfrm>
          <a:custGeom>
            <a:avLst/>
            <a:gdLst>
              <a:gd name="T0" fmla="*/ 0 w 94"/>
              <a:gd name="T1" fmla="*/ 2147483647 h 216"/>
              <a:gd name="T2" fmla="*/ 2147483647 w 94"/>
              <a:gd name="T3" fmla="*/ 2147483647 h 216"/>
              <a:gd name="T4" fmla="*/ 2147483647 w 94"/>
              <a:gd name="T5" fmla="*/ 0 h 216"/>
              <a:gd name="T6" fmla="*/ 0 w 94"/>
              <a:gd name="T7" fmla="*/ 2147483647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10" name="Freeform 308"/>
          <p:cNvSpPr>
            <a:spLocks/>
          </p:cNvSpPr>
          <p:nvPr/>
        </p:nvSpPr>
        <p:spPr bwMode="auto">
          <a:xfrm>
            <a:off x="3988260" y="2365841"/>
            <a:ext cx="161600" cy="396582"/>
          </a:xfrm>
          <a:custGeom>
            <a:avLst/>
            <a:gdLst>
              <a:gd name="T0" fmla="*/ 2147483647 w 93"/>
              <a:gd name="T1" fmla="*/ 2147483647 h 202"/>
              <a:gd name="T2" fmla="*/ 0 w 93"/>
              <a:gd name="T3" fmla="*/ 0 h 202"/>
              <a:gd name="T4" fmla="*/ 2147483647 w 93"/>
              <a:gd name="T5" fmla="*/ 2147483647 h 202"/>
              <a:gd name="T6" fmla="*/ 2147483647 w 93"/>
              <a:gd name="T7" fmla="*/ 214748364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11" name="Line 309"/>
          <p:cNvSpPr>
            <a:spLocks noChangeShapeType="1"/>
          </p:cNvSpPr>
          <p:nvPr/>
        </p:nvSpPr>
        <p:spPr bwMode="auto">
          <a:xfrm flipH="1">
            <a:off x="5792253" y="3942639"/>
            <a:ext cx="84648" cy="428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2" name="Line 310"/>
          <p:cNvSpPr>
            <a:spLocks noChangeShapeType="1"/>
          </p:cNvSpPr>
          <p:nvPr/>
        </p:nvSpPr>
        <p:spPr bwMode="auto">
          <a:xfrm flipV="1">
            <a:off x="3329765" y="3942639"/>
            <a:ext cx="85747" cy="428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3" name="Freeform 311"/>
          <p:cNvSpPr>
            <a:spLocks/>
          </p:cNvSpPr>
          <p:nvPr/>
        </p:nvSpPr>
        <p:spPr bwMode="auto">
          <a:xfrm>
            <a:off x="5055704" y="3113748"/>
            <a:ext cx="162700" cy="161967"/>
          </a:xfrm>
          <a:custGeom>
            <a:avLst/>
            <a:gdLst>
              <a:gd name="T0" fmla="*/ 2147483647 w 93"/>
              <a:gd name="T1" fmla="*/ 0 h 83"/>
              <a:gd name="T2" fmla="*/ 2147483647 w 93"/>
              <a:gd name="T3" fmla="*/ 2147483647 h 83"/>
              <a:gd name="T4" fmla="*/ 0 w 93"/>
              <a:gd name="T5" fmla="*/ 0 h 83"/>
              <a:gd name="T6" fmla="*/ 2147483647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14" name="Freeform 312"/>
          <p:cNvSpPr>
            <a:spLocks/>
          </p:cNvSpPr>
          <p:nvPr/>
        </p:nvSpPr>
        <p:spPr bwMode="auto">
          <a:xfrm>
            <a:off x="5133755" y="3113748"/>
            <a:ext cx="170395" cy="242951"/>
          </a:xfrm>
          <a:custGeom>
            <a:avLst/>
            <a:gdLst>
              <a:gd name="T0" fmla="*/ 2147483647 w 98"/>
              <a:gd name="T1" fmla="*/ 2147483647 h 124"/>
              <a:gd name="T2" fmla="*/ 0 w 98"/>
              <a:gd name="T3" fmla="*/ 0 h 124"/>
              <a:gd name="T4" fmla="*/ 2147483647 w 98"/>
              <a:gd name="T5" fmla="*/ 2147483647 h 124"/>
              <a:gd name="T6" fmla="*/ 2147483647 w 98"/>
              <a:gd name="T7" fmla="*/ 2147483647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15" name="Line 313"/>
          <p:cNvSpPr>
            <a:spLocks noChangeShapeType="1"/>
          </p:cNvSpPr>
          <p:nvPr/>
        </p:nvSpPr>
        <p:spPr bwMode="auto">
          <a:xfrm flipV="1">
            <a:off x="3909107" y="2365841"/>
            <a:ext cx="79152" cy="42397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6" name="Line 314"/>
          <p:cNvSpPr>
            <a:spLocks noChangeShapeType="1"/>
          </p:cNvSpPr>
          <p:nvPr/>
        </p:nvSpPr>
        <p:spPr bwMode="auto">
          <a:xfrm flipH="1" flipV="1">
            <a:off x="3988260" y="2365846"/>
            <a:ext cx="161600"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7" name="Line 315"/>
          <p:cNvSpPr>
            <a:spLocks noChangeShapeType="1"/>
          </p:cNvSpPr>
          <p:nvPr/>
        </p:nvSpPr>
        <p:spPr bwMode="auto">
          <a:xfrm>
            <a:off x="5055706" y="3113749"/>
            <a:ext cx="78053"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8" name="Freeform 316"/>
          <p:cNvSpPr>
            <a:spLocks/>
          </p:cNvSpPr>
          <p:nvPr/>
        </p:nvSpPr>
        <p:spPr bwMode="auto">
          <a:xfrm>
            <a:off x="5218404" y="3275721"/>
            <a:ext cx="162700" cy="260815"/>
          </a:xfrm>
          <a:custGeom>
            <a:avLst/>
            <a:gdLst>
              <a:gd name="T0" fmla="*/ 2147483647 w 94"/>
              <a:gd name="T1" fmla="*/ 2147483647 h 133"/>
              <a:gd name="T2" fmla="*/ 2147483647 w 94"/>
              <a:gd name="T3" fmla="*/ 2147483647 h 133"/>
              <a:gd name="T4" fmla="*/ 0 w 94"/>
              <a:gd name="T5" fmla="*/ 0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19" name="Freeform 317"/>
          <p:cNvSpPr>
            <a:spLocks/>
          </p:cNvSpPr>
          <p:nvPr/>
        </p:nvSpPr>
        <p:spPr bwMode="auto">
          <a:xfrm>
            <a:off x="5304151" y="3356704"/>
            <a:ext cx="162700" cy="179832"/>
          </a:xfrm>
          <a:custGeom>
            <a:avLst/>
            <a:gdLst>
              <a:gd name="T0" fmla="*/ 2147483647 w 94"/>
              <a:gd name="T1" fmla="*/ 2147483647 h 92"/>
              <a:gd name="T2" fmla="*/ 0 w 94"/>
              <a:gd name="T3" fmla="*/ 0 h 92"/>
              <a:gd name="T4" fmla="*/ 2147483647 w 94"/>
              <a:gd name="T5" fmla="*/ 2147483647 h 92"/>
              <a:gd name="T6" fmla="*/ 2147483647 w 94"/>
              <a:gd name="T7" fmla="*/ 214748364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20" name="Line 318"/>
          <p:cNvSpPr>
            <a:spLocks noChangeShapeType="1"/>
          </p:cNvSpPr>
          <p:nvPr/>
        </p:nvSpPr>
        <p:spPr bwMode="auto">
          <a:xfrm>
            <a:off x="5218404" y="3275715"/>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1" name="Freeform 319"/>
          <p:cNvSpPr>
            <a:spLocks/>
          </p:cNvSpPr>
          <p:nvPr/>
        </p:nvSpPr>
        <p:spPr bwMode="auto">
          <a:xfrm>
            <a:off x="3576013" y="3293585"/>
            <a:ext cx="162700" cy="340607"/>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22" name="Freeform 320"/>
          <p:cNvSpPr>
            <a:spLocks/>
          </p:cNvSpPr>
          <p:nvPr/>
        </p:nvSpPr>
        <p:spPr bwMode="auto">
          <a:xfrm>
            <a:off x="3661761" y="3141145"/>
            <a:ext cx="162700" cy="377526"/>
          </a:xfrm>
          <a:custGeom>
            <a:avLst/>
            <a:gdLst>
              <a:gd name="T0" fmla="*/ 2147483647 w 94"/>
              <a:gd name="T1" fmla="*/ 0 h 193"/>
              <a:gd name="T2" fmla="*/ 0 w 94"/>
              <a:gd name="T3" fmla="*/ 2147483647 h 193"/>
              <a:gd name="T4" fmla="*/ 2147483647 w 94"/>
              <a:gd name="T5" fmla="*/ 2147483647 h 193"/>
              <a:gd name="T6" fmla="*/ 2147483647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23" name="Line 321"/>
          <p:cNvSpPr>
            <a:spLocks noChangeShapeType="1"/>
          </p:cNvSpPr>
          <p:nvPr/>
        </p:nvSpPr>
        <p:spPr bwMode="auto">
          <a:xfrm flipH="1" flipV="1">
            <a:off x="4604983" y="2677866"/>
            <a:ext cx="117628" cy="666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4" name="Line 322"/>
          <p:cNvSpPr>
            <a:spLocks noChangeShapeType="1"/>
          </p:cNvSpPr>
          <p:nvPr/>
        </p:nvSpPr>
        <p:spPr bwMode="auto">
          <a:xfrm flipV="1">
            <a:off x="4482955" y="2686207"/>
            <a:ext cx="118727" cy="404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5" name="Line 323"/>
          <p:cNvSpPr>
            <a:spLocks noChangeShapeType="1"/>
          </p:cNvSpPr>
          <p:nvPr/>
        </p:nvSpPr>
        <p:spPr bwMode="auto">
          <a:xfrm flipH="1">
            <a:off x="3661761" y="3141140"/>
            <a:ext cx="162700"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6" name="Freeform 324"/>
          <p:cNvSpPr>
            <a:spLocks/>
          </p:cNvSpPr>
          <p:nvPr/>
        </p:nvSpPr>
        <p:spPr bwMode="auto">
          <a:xfrm>
            <a:off x="3165966" y="3960504"/>
            <a:ext cx="163799"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27" name="Freeform 325"/>
          <p:cNvSpPr>
            <a:spLocks/>
          </p:cNvSpPr>
          <p:nvPr/>
        </p:nvSpPr>
        <p:spPr bwMode="auto">
          <a:xfrm>
            <a:off x="5466852" y="3536531"/>
            <a:ext cx="160501" cy="423973"/>
          </a:xfrm>
          <a:custGeom>
            <a:avLst/>
            <a:gdLst>
              <a:gd name="T0" fmla="*/ 2147483647 w 93"/>
              <a:gd name="T1" fmla="*/ 2147483647 h 216"/>
              <a:gd name="T2" fmla="*/ 0 w 93"/>
              <a:gd name="T3" fmla="*/ 0 h 216"/>
              <a:gd name="T4" fmla="*/ 2147483647 w 93"/>
              <a:gd name="T5" fmla="*/ 2147483647 h 216"/>
              <a:gd name="T6" fmla="*/ 2147483647 w 93"/>
              <a:gd name="T7" fmla="*/ 2147483647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28" name="Freeform 326"/>
          <p:cNvSpPr>
            <a:spLocks/>
          </p:cNvSpPr>
          <p:nvPr/>
        </p:nvSpPr>
        <p:spPr bwMode="auto">
          <a:xfrm>
            <a:off x="5627352" y="3960504"/>
            <a:ext cx="164899" cy="70265"/>
          </a:xfrm>
          <a:custGeom>
            <a:avLst/>
            <a:gdLst>
              <a:gd name="T0" fmla="*/ 2147483647 w 94"/>
              <a:gd name="T1" fmla="*/ 2147483647 h 36"/>
              <a:gd name="T2" fmla="*/ 0 w 94"/>
              <a:gd name="T3" fmla="*/ 0 h 36"/>
              <a:gd name="T4" fmla="*/ 2147483647 w 94"/>
              <a:gd name="T5" fmla="*/ 2147483647 h 36"/>
              <a:gd name="T6" fmla="*/ 2147483647 w 94"/>
              <a:gd name="T7" fmla="*/ 214748364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29" name="Freeform 327"/>
          <p:cNvSpPr>
            <a:spLocks/>
          </p:cNvSpPr>
          <p:nvPr/>
        </p:nvSpPr>
        <p:spPr bwMode="auto">
          <a:xfrm>
            <a:off x="5543803" y="3706834"/>
            <a:ext cx="171495" cy="323934"/>
          </a:xfrm>
          <a:custGeom>
            <a:avLst/>
            <a:gdLst>
              <a:gd name="T0" fmla="*/ 2147483647 w 99"/>
              <a:gd name="T1" fmla="*/ 2147483647 h 165"/>
              <a:gd name="T2" fmla="*/ 2147483647 w 99"/>
              <a:gd name="T3" fmla="*/ 2147483647 h 165"/>
              <a:gd name="T4" fmla="*/ 0 w 99"/>
              <a:gd name="T5" fmla="*/ 0 h 165"/>
              <a:gd name="T6" fmla="*/ 2147483647 w 99"/>
              <a:gd name="T7" fmla="*/ 2147483647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30" name="Line 328"/>
          <p:cNvSpPr>
            <a:spLocks noChangeShapeType="1"/>
          </p:cNvSpPr>
          <p:nvPr/>
        </p:nvSpPr>
        <p:spPr bwMode="auto">
          <a:xfrm>
            <a:off x="5627355" y="3960505"/>
            <a:ext cx="3299"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31" name="Freeform 329"/>
          <p:cNvSpPr>
            <a:spLocks/>
          </p:cNvSpPr>
          <p:nvPr/>
        </p:nvSpPr>
        <p:spPr bwMode="auto">
          <a:xfrm>
            <a:off x="3824460" y="2789819"/>
            <a:ext cx="163800" cy="351326"/>
          </a:xfrm>
          <a:custGeom>
            <a:avLst/>
            <a:gdLst>
              <a:gd name="T0" fmla="*/ 0 w 94"/>
              <a:gd name="T1" fmla="*/ 2147483647 h 179"/>
              <a:gd name="T2" fmla="*/ 2147483647 w 94"/>
              <a:gd name="T3" fmla="*/ 2147483647 h 179"/>
              <a:gd name="T4" fmla="*/ 2147483647 w 94"/>
              <a:gd name="T5" fmla="*/ 0 h 179"/>
              <a:gd name="T6" fmla="*/ 0 w 94"/>
              <a:gd name="T7" fmla="*/ 2147483647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32" name="Freeform 330"/>
          <p:cNvSpPr>
            <a:spLocks/>
          </p:cNvSpPr>
          <p:nvPr/>
        </p:nvSpPr>
        <p:spPr bwMode="auto">
          <a:xfrm>
            <a:off x="3909109" y="2762428"/>
            <a:ext cx="164899" cy="340607"/>
          </a:xfrm>
          <a:custGeom>
            <a:avLst/>
            <a:gdLst>
              <a:gd name="T0" fmla="*/ 2147483647 w 94"/>
              <a:gd name="T1" fmla="*/ 0 h 174"/>
              <a:gd name="T2" fmla="*/ 0 w 94"/>
              <a:gd name="T3" fmla="*/ 2147483647 h 174"/>
              <a:gd name="T4" fmla="*/ 2147483647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33" name="Freeform 331"/>
          <p:cNvSpPr>
            <a:spLocks/>
          </p:cNvSpPr>
          <p:nvPr/>
        </p:nvSpPr>
        <p:spPr bwMode="auto">
          <a:xfrm>
            <a:off x="4074008" y="2401569"/>
            <a:ext cx="160501" cy="495429"/>
          </a:xfrm>
          <a:custGeom>
            <a:avLst/>
            <a:gdLst>
              <a:gd name="T0" fmla="*/ 0 w 93"/>
              <a:gd name="T1" fmla="*/ 2147483647 h 253"/>
              <a:gd name="T2" fmla="*/ 2147483647 w 93"/>
              <a:gd name="T3" fmla="*/ 2147483647 h 253"/>
              <a:gd name="T4" fmla="*/ 2147483647 w 93"/>
              <a:gd name="T5" fmla="*/ 0 h 253"/>
              <a:gd name="T6" fmla="*/ 0 w 93"/>
              <a:gd name="T7" fmla="*/ 2147483647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34" name="Line 332"/>
          <p:cNvSpPr>
            <a:spLocks noChangeShapeType="1"/>
          </p:cNvSpPr>
          <p:nvPr/>
        </p:nvSpPr>
        <p:spPr bwMode="auto">
          <a:xfrm>
            <a:off x="5466852" y="3544867"/>
            <a:ext cx="160501" cy="4156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35" name="Freeform 333"/>
          <p:cNvSpPr>
            <a:spLocks/>
          </p:cNvSpPr>
          <p:nvPr/>
        </p:nvSpPr>
        <p:spPr bwMode="auto">
          <a:xfrm>
            <a:off x="5381106" y="3536531"/>
            <a:ext cx="162700" cy="170303"/>
          </a:xfrm>
          <a:custGeom>
            <a:avLst/>
            <a:gdLst>
              <a:gd name="T0" fmla="*/ 2147483647 w 93"/>
              <a:gd name="T1" fmla="*/ 0 h 87"/>
              <a:gd name="T2" fmla="*/ 2147483647 w 93"/>
              <a:gd name="T3" fmla="*/ 2147483647 h 87"/>
              <a:gd name="T4" fmla="*/ 0 w 93"/>
              <a:gd name="T5" fmla="*/ 0 h 87"/>
              <a:gd name="T6" fmla="*/ 2147483647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36" name="Line 334"/>
          <p:cNvSpPr>
            <a:spLocks noChangeShapeType="1"/>
          </p:cNvSpPr>
          <p:nvPr/>
        </p:nvSpPr>
        <p:spPr bwMode="auto">
          <a:xfrm flipH="1" flipV="1">
            <a:off x="3165966" y="3960509"/>
            <a:ext cx="163799"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37" name="Line 335"/>
          <p:cNvSpPr>
            <a:spLocks noChangeShapeType="1"/>
          </p:cNvSpPr>
          <p:nvPr/>
        </p:nvSpPr>
        <p:spPr bwMode="auto">
          <a:xfrm>
            <a:off x="5466850" y="3536531"/>
            <a:ext cx="1100" cy="83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38" name="Line 336"/>
          <p:cNvSpPr>
            <a:spLocks noChangeShapeType="1"/>
          </p:cNvSpPr>
          <p:nvPr/>
        </p:nvSpPr>
        <p:spPr bwMode="auto">
          <a:xfrm>
            <a:off x="5627355" y="3960508"/>
            <a:ext cx="3299" cy="71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39" name="Line 337"/>
          <p:cNvSpPr>
            <a:spLocks noChangeShapeType="1"/>
          </p:cNvSpPr>
          <p:nvPr/>
        </p:nvSpPr>
        <p:spPr bwMode="auto">
          <a:xfrm>
            <a:off x="5551502" y="3717553"/>
            <a:ext cx="75853"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40" name="Freeform 338"/>
          <p:cNvSpPr>
            <a:spLocks/>
          </p:cNvSpPr>
          <p:nvPr/>
        </p:nvSpPr>
        <p:spPr bwMode="auto">
          <a:xfrm>
            <a:off x="4645656" y="2744563"/>
            <a:ext cx="162700" cy="260815"/>
          </a:xfrm>
          <a:custGeom>
            <a:avLst/>
            <a:gdLst>
              <a:gd name="T0" fmla="*/ 2147483647 w 94"/>
              <a:gd name="T1" fmla="*/ 0 h 133"/>
              <a:gd name="T2" fmla="*/ 2147483647 w 94"/>
              <a:gd name="T3" fmla="*/ 2147483647 h 133"/>
              <a:gd name="T4" fmla="*/ 0 w 94"/>
              <a:gd name="T5" fmla="*/ 2147483647 h 133"/>
              <a:gd name="T6" fmla="*/ 2147483647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41" name="Freeform 339"/>
          <p:cNvSpPr>
            <a:spLocks/>
          </p:cNvSpPr>
          <p:nvPr/>
        </p:nvSpPr>
        <p:spPr bwMode="auto">
          <a:xfrm>
            <a:off x="4722608" y="2744563"/>
            <a:ext cx="170395" cy="260815"/>
          </a:xfrm>
          <a:custGeom>
            <a:avLst/>
            <a:gdLst>
              <a:gd name="T0" fmla="*/ 2147483647 w 98"/>
              <a:gd name="T1" fmla="*/ 2147483647 h 133"/>
              <a:gd name="T2" fmla="*/ 0 w 98"/>
              <a:gd name="T3" fmla="*/ 0 h 133"/>
              <a:gd name="T4" fmla="*/ 2147483647 w 98"/>
              <a:gd name="T5" fmla="*/ 2147483647 h 133"/>
              <a:gd name="T6" fmla="*/ 2147483647 w 98"/>
              <a:gd name="T7" fmla="*/ 2147483647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42" name="Line 340"/>
          <p:cNvSpPr>
            <a:spLocks noChangeShapeType="1"/>
          </p:cNvSpPr>
          <p:nvPr/>
        </p:nvSpPr>
        <p:spPr bwMode="auto">
          <a:xfrm flipH="1">
            <a:off x="3909109" y="2762423"/>
            <a:ext cx="164899"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43" name="Line 341"/>
          <p:cNvSpPr>
            <a:spLocks noChangeShapeType="1"/>
          </p:cNvSpPr>
          <p:nvPr/>
        </p:nvSpPr>
        <p:spPr bwMode="auto">
          <a:xfrm flipV="1">
            <a:off x="3824461" y="2789819"/>
            <a:ext cx="84648" cy="35132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44" name="Line 342"/>
          <p:cNvSpPr>
            <a:spLocks noChangeShapeType="1"/>
          </p:cNvSpPr>
          <p:nvPr/>
        </p:nvSpPr>
        <p:spPr bwMode="auto">
          <a:xfrm flipH="1" flipV="1">
            <a:off x="4131173" y="2514709"/>
            <a:ext cx="163799"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45" name="Line 343"/>
          <p:cNvSpPr>
            <a:spLocks noChangeShapeType="1"/>
          </p:cNvSpPr>
          <p:nvPr/>
        </p:nvSpPr>
        <p:spPr bwMode="auto">
          <a:xfrm flipV="1">
            <a:off x="4074009" y="2401570"/>
            <a:ext cx="75853" cy="36085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46" name="Line 344"/>
          <p:cNvSpPr>
            <a:spLocks noChangeShapeType="1"/>
          </p:cNvSpPr>
          <p:nvPr/>
        </p:nvSpPr>
        <p:spPr bwMode="auto">
          <a:xfrm>
            <a:off x="5381104" y="3536536"/>
            <a:ext cx="85747"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47" name="Line 345"/>
          <p:cNvSpPr>
            <a:spLocks noChangeShapeType="1"/>
          </p:cNvSpPr>
          <p:nvPr/>
        </p:nvSpPr>
        <p:spPr bwMode="auto">
          <a:xfrm flipH="1" flipV="1">
            <a:off x="4722608" y="2744563"/>
            <a:ext cx="170395"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48" name="Freeform 346"/>
          <p:cNvSpPr>
            <a:spLocks/>
          </p:cNvSpPr>
          <p:nvPr/>
        </p:nvSpPr>
        <p:spPr bwMode="auto">
          <a:xfrm>
            <a:off x="4808356" y="2932726"/>
            <a:ext cx="163799"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49" name="Freeform 347"/>
          <p:cNvSpPr>
            <a:spLocks/>
          </p:cNvSpPr>
          <p:nvPr/>
        </p:nvSpPr>
        <p:spPr bwMode="auto">
          <a:xfrm>
            <a:off x="4893004" y="2932726"/>
            <a:ext cx="162700" cy="233423"/>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50" name="Line 348"/>
          <p:cNvSpPr>
            <a:spLocks noChangeShapeType="1"/>
          </p:cNvSpPr>
          <p:nvPr/>
        </p:nvSpPr>
        <p:spPr bwMode="auto">
          <a:xfrm flipH="1" flipV="1">
            <a:off x="4287275" y="2629038"/>
            <a:ext cx="206673"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1" name="Line 349"/>
          <p:cNvSpPr>
            <a:spLocks noChangeShapeType="1"/>
          </p:cNvSpPr>
          <p:nvPr/>
        </p:nvSpPr>
        <p:spPr bwMode="auto">
          <a:xfrm flipV="1">
            <a:off x="4234507" y="2629043"/>
            <a:ext cx="57165" cy="2679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2" name="Line 350"/>
          <p:cNvSpPr>
            <a:spLocks noChangeShapeType="1"/>
          </p:cNvSpPr>
          <p:nvPr/>
        </p:nvSpPr>
        <p:spPr bwMode="auto">
          <a:xfrm flipH="1" flipV="1">
            <a:off x="4893004" y="2932726"/>
            <a:ext cx="162700" cy="1810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3" name="Line 351"/>
          <p:cNvSpPr>
            <a:spLocks noChangeShapeType="1"/>
          </p:cNvSpPr>
          <p:nvPr/>
        </p:nvSpPr>
        <p:spPr bwMode="auto">
          <a:xfrm flipV="1">
            <a:off x="4808357" y="2932726"/>
            <a:ext cx="84648"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4" name="Freeform 352"/>
          <p:cNvSpPr>
            <a:spLocks/>
          </p:cNvSpPr>
          <p:nvPr/>
        </p:nvSpPr>
        <p:spPr bwMode="auto">
          <a:xfrm>
            <a:off x="3500160" y="3634189"/>
            <a:ext cx="161600" cy="396581"/>
          </a:xfrm>
          <a:custGeom>
            <a:avLst/>
            <a:gdLst>
              <a:gd name="T0" fmla="*/ 2147483647 w 93"/>
              <a:gd name="T1" fmla="*/ 0 h 202"/>
              <a:gd name="T2" fmla="*/ 2147483647 w 93"/>
              <a:gd name="T3" fmla="*/ 2147483647 h 202"/>
              <a:gd name="T4" fmla="*/ 0 w 93"/>
              <a:gd name="T5" fmla="*/ 2147483647 h 202"/>
              <a:gd name="T6" fmla="*/ 2147483647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55" name="Freeform 353"/>
          <p:cNvSpPr>
            <a:spLocks/>
          </p:cNvSpPr>
          <p:nvPr/>
        </p:nvSpPr>
        <p:spPr bwMode="auto">
          <a:xfrm>
            <a:off x="3576013" y="3518668"/>
            <a:ext cx="162700" cy="512102"/>
          </a:xfrm>
          <a:custGeom>
            <a:avLst/>
            <a:gdLst>
              <a:gd name="T0" fmla="*/ 2147483647 w 94"/>
              <a:gd name="T1" fmla="*/ 0 h 261"/>
              <a:gd name="T2" fmla="*/ 0 w 94"/>
              <a:gd name="T3" fmla="*/ 2147483647 h 261"/>
              <a:gd name="T4" fmla="*/ 2147483647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56" name="Freeform 354"/>
          <p:cNvSpPr>
            <a:spLocks/>
          </p:cNvSpPr>
          <p:nvPr/>
        </p:nvSpPr>
        <p:spPr bwMode="auto">
          <a:xfrm>
            <a:off x="5715298" y="3985513"/>
            <a:ext cx="161601"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57" name="Freeform 355"/>
          <p:cNvSpPr>
            <a:spLocks/>
          </p:cNvSpPr>
          <p:nvPr/>
        </p:nvSpPr>
        <p:spPr bwMode="auto">
          <a:xfrm>
            <a:off x="3250613" y="3985513"/>
            <a:ext cx="1648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58" name="Freeform 356"/>
          <p:cNvSpPr>
            <a:spLocks/>
          </p:cNvSpPr>
          <p:nvPr/>
        </p:nvSpPr>
        <p:spPr bwMode="auto">
          <a:xfrm>
            <a:off x="3329766" y="3985513"/>
            <a:ext cx="170396" cy="7264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59" name="Line 357"/>
          <p:cNvSpPr>
            <a:spLocks noChangeShapeType="1"/>
          </p:cNvSpPr>
          <p:nvPr/>
        </p:nvSpPr>
        <p:spPr bwMode="auto">
          <a:xfrm flipH="1">
            <a:off x="5715300" y="3985515"/>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60" name="Line 358"/>
          <p:cNvSpPr>
            <a:spLocks noChangeShapeType="1"/>
          </p:cNvSpPr>
          <p:nvPr/>
        </p:nvSpPr>
        <p:spPr bwMode="auto">
          <a:xfrm flipH="1" flipV="1">
            <a:off x="3329766" y="3985515"/>
            <a:ext cx="170396"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61" name="Line 359"/>
          <p:cNvSpPr>
            <a:spLocks noChangeShapeType="1"/>
          </p:cNvSpPr>
          <p:nvPr/>
        </p:nvSpPr>
        <p:spPr bwMode="auto">
          <a:xfrm flipV="1">
            <a:off x="3250612" y="3985515"/>
            <a:ext cx="79152"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62" name="Freeform 360"/>
          <p:cNvSpPr>
            <a:spLocks/>
          </p:cNvSpPr>
          <p:nvPr/>
        </p:nvSpPr>
        <p:spPr bwMode="auto">
          <a:xfrm>
            <a:off x="4397209" y="2769569"/>
            <a:ext cx="162700" cy="298924"/>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63" name="Freeform 361"/>
          <p:cNvSpPr>
            <a:spLocks/>
          </p:cNvSpPr>
          <p:nvPr/>
        </p:nvSpPr>
        <p:spPr bwMode="auto">
          <a:xfrm>
            <a:off x="4482956" y="2769569"/>
            <a:ext cx="162700" cy="298924"/>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64" name="Freeform 362"/>
          <p:cNvSpPr>
            <a:spLocks/>
          </p:cNvSpPr>
          <p:nvPr/>
        </p:nvSpPr>
        <p:spPr bwMode="auto">
          <a:xfrm>
            <a:off x="3988260" y="2762423"/>
            <a:ext cx="161600" cy="413254"/>
          </a:xfrm>
          <a:custGeom>
            <a:avLst/>
            <a:gdLst>
              <a:gd name="T0" fmla="*/ 0 w 93"/>
              <a:gd name="T1" fmla="*/ 2147483647 h 211"/>
              <a:gd name="T2" fmla="*/ 2147483647 w 93"/>
              <a:gd name="T3" fmla="*/ 2147483647 h 211"/>
              <a:gd name="T4" fmla="*/ 2147483647 w 93"/>
              <a:gd name="T5" fmla="*/ 0 h 211"/>
              <a:gd name="T6" fmla="*/ 0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65" name="Freeform 363"/>
          <p:cNvSpPr>
            <a:spLocks/>
          </p:cNvSpPr>
          <p:nvPr/>
        </p:nvSpPr>
        <p:spPr bwMode="auto">
          <a:xfrm>
            <a:off x="4074008" y="2762423"/>
            <a:ext cx="160501" cy="413254"/>
          </a:xfrm>
          <a:custGeom>
            <a:avLst/>
            <a:gdLst>
              <a:gd name="T0" fmla="*/ 2147483647 w 93"/>
              <a:gd name="T1" fmla="*/ 2147483647 h 211"/>
              <a:gd name="T2" fmla="*/ 0 w 93"/>
              <a:gd name="T3" fmla="*/ 0 h 211"/>
              <a:gd name="T4" fmla="*/ 2147483647 w 93"/>
              <a:gd name="T5" fmla="*/ 2147483647 h 211"/>
              <a:gd name="T6" fmla="*/ 2147483647 w 93"/>
              <a:gd name="T7" fmla="*/ 2147483647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66" name="Freeform 364"/>
          <p:cNvSpPr>
            <a:spLocks/>
          </p:cNvSpPr>
          <p:nvPr/>
        </p:nvSpPr>
        <p:spPr bwMode="auto">
          <a:xfrm>
            <a:off x="3738715" y="3141145"/>
            <a:ext cx="170396" cy="377526"/>
          </a:xfrm>
          <a:custGeom>
            <a:avLst/>
            <a:gdLst>
              <a:gd name="T0" fmla="*/ 2147483647 w 98"/>
              <a:gd name="T1" fmla="*/ 0 h 193"/>
              <a:gd name="T2" fmla="*/ 2147483647 w 98"/>
              <a:gd name="T3" fmla="*/ 2147483647 h 193"/>
              <a:gd name="T4" fmla="*/ 0 w 98"/>
              <a:gd name="T5" fmla="*/ 2147483647 h 193"/>
              <a:gd name="T6" fmla="*/ 2147483647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67" name="Freeform 365"/>
          <p:cNvSpPr>
            <a:spLocks/>
          </p:cNvSpPr>
          <p:nvPr/>
        </p:nvSpPr>
        <p:spPr bwMode="auto">
          <a:xfrm>
            <a:off x="3824460" y="3103035"/>
            <a:ext cx="163800" cy="326316"/>
          </a:xfrm>
          <a:custGeom>
            <a:avLst/>
            <a:gdLst>
              <a:gd name="T0" fmla="*/ 2147483647 w 94"/>
              <a:gd name="T1" fmla="*/ 0 h 166"/>
              <a:gd name="T2" fmla="*/ 0 w 94"/>
              <a:gd name="T3" fmla="*/ 2147483647 h 166"/>
              <a:gd name="T4" fmla="*/ 2147483647 w 94"/>
              <a:gd name="T5" fmla="*/ 2147483647 h 166"/>
              <a:gd name="T6" fmla="*/ 2147483647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68" name="Freeform 366"/>
          <p:cNvSpPr>
            <a:spLocks/>
          </p:cNvSpPr>
          <p:nvPr/>
        </p:nvSpPr>
        <p:spPr bwMode="auto">
          <a:xfrm>
            <a:off x="4972154" y="3113753"/>
            <a:ext cx="161601" cy="19769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69" name="Freeform 367"/>
          <p:cNvSpPr>
            <a:spLocks/>
          </p:cNvSpPr>
          <p:nvPr/>
        </p:nvSpPr>
        <p:spPr bwMode="auto">
          <a:xfrm>
            <a:off x="5055704" y="3113753"/>
            <a:ext cx="162700" cy="197695"/>
          </a:xfrm>
          <a:custGeom>
            <a:avLst/>
            <a:gdLst>
              <a:gd name="T0" fmla="*/ 2147483647 w 93"/>
              <a:gd name="T1" fmla="*/ 2147483647 h 101"/>
              <a:gd name="T2" fmla="*/ 0 w 93"/>
              <a:gd name="T3" fmla="*/ 0 h 101"/>
              <a:gd name="T4" fmla="*/ 2147483647 w 93"/>
              <a:gd name="T5" fmla="*/ 2147483647 h 101"/>
              <a:gd name="T6" fmla="*/ 2147483647 w 93"/>
              <a:gd name="T7" fmla="*/ 2147483647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70" name="Line 368"/>
          <p:cNvSpPr>
            <a:spLocks noChangeShapeType="1"/>
          </p:cNvSpPr>
          <p:nvPr/>
        </p:nvSpPr>
        <p:spPr bwMode="auto">
          <a:xfrm flipH="1" flipV="1">
            <a:off x="4490650" y="2730267"/>
            <a:ext cx="155005" cy="1476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1" name="Line 369"/>
          <p:cNvSpPr>
            <a:spLocks noChangeShapeType="1"/>
          </p:cNvSpPr>
          <p:nvPr/>
        </p:nvSpPr>
        <p:spPr bwMode="auto">
          <a:xfrm flipV="1">
            <a:off x="4397207" y="2738604"/>
            <a:ext cx="100039" cy="25724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2" name="Line 370"/>
          <p:cNvSpPr>
            <a:spLocks noChangeShapeType="1"/>
          </p:cNvSpPr>
          <p:nvPr/>
        </p:nvSpPr>
        <p:spPr bwMode="auto">
          <a:xfrm flipH="1" flipV="1">
            <a:off x="4074008" y="2762428"/>
            <a:ext cx="160501" cy="1345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3" name="Line 371"/>
          <p:cNvSpPr>
            <a:spLocks noChangeShapeType="1"/>
          </p:cNvSpPr>
          <p:nvPr/>
        </p:nvSpPr>
        <p:spPr bwMode="auto">
          <a:xfrm flipV="1">
            <a:off x="3988261" y="2762428"/>
            <a:ext cx="85747" cy="3406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4" name="Line 372"/>
          <p:cNvSpPr>
            <a:spLocks noChangeShapeType="1"/>
          </p:cNvSpPr>
          <p:nvPr/>
        </p:nvSpPr>
        <p:spPr bwMode="auto">
          <a:xfrm flipV="1">
            <a:off x="3738714" y="3141145"/>
            <a:ext cx="85747" cy="37752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5" name="Line 373"/>
          <p:cNvSpPr>
            <a:spLocks noChangeShapeType="1"/>
          </p:cNvSpPr>
          <p:nvPr/>
        </p:nvSpPr>
        <p:spPr bwMode="auto">
          <a:xfrm flipH="1">
            <a:off x="3824460" y="3103030"/>
            <a:ext cx="163800" cy="381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6" name="Line 374"/>
          <p:cNvSpPr>
            <a:spLocks noChangeShapeType="1"/>
          </p:cNvSpPr>
          <p:nvPr/>
        </p:nvSpPr>
        <p:spPr bwMode="auto">
          <a:xfrm flipH="1" flipV="1">
            <a:off x="5055704" y="3113748"/>
            <a:ext cx="162700" cy="1619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7" name="Line 375"/>
          <p:cNvSpPr>
            <a:spLocks noChangeShapeType="1"/>
          </p:cNvSpPr>
          <p:nvPr/>
        </p:nvSpPr>
        <p:spPr bwMode="auto">
          <a:xfrm flipV="1">
            <a:off x="4972155" y="3113748"/>
            <a:ext cx="83549" cy="5240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8" name="Freeform 376"/>
          <p:cNvSpPr>
            <a:spLocks/>
          </p:cNvSpPr>
          <p:nvPr/>
        </p:nvSpPr>
        <p:spPr bwMode="auto">
          <a:xfrm>
            <a:off x="4149862" y="2896998"/>
            <a:ext cx="170396" cy="323934"/>
          </a:xfrm>
          <a:custGeom>
            <a:avLst/>
            <a:gdLst>
              <a:gd name="T0" fmla="*/ 2147483647 w 98"/>
              <a:gd name="T1" fmla="*/ 0 h 165"/>
              <a:gd name="T2" fmla="*/ 2147483647 w 98"/>
              <a:gd name="T3" fmla="*/ 2147483647 h 165"/>
              <a:gd name="T4" fmla="*/ 0 w 98"/>
              <a:gd name="T5" fmla="*/ 2147483647 h 165"/>
              <a:gd name="T6" fmla="*/ 2147483647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79" name="Freeform 377"/>
          <p:cNvSpPr>
            <a:spLocks/>
          </p:cNvSpPr>
          <p:nvPr/>
        </p:nvSpPr>
        <p:spPr bwMode="auto">
          <a:xfrm>
            <a:off x="4234509" y="2896998"/>
            <a:ext cx="162700" cy="323934"/>
          </a:xfrm>
          <a:custGeom>
            <a:avLst/>
            <a:gdLst>
              <a:gd name="T0" fmla="*/ 2147483647 w 94"/>
              <a:gd name="T1" fmla="*/ 2147483647 h 165"/>
              <a:gd name="T2" fmla="*/ 0 w 94"/>
              <a:gd name="T3" fmla="*/ 0 h 165"/>
              <a:gd name="T4" fmla="*/ 2147483647 w 94"/>
              <a:gd name="T5" fmla="*/ 2147483647 h 165"/>
              <a:gd name="T6" fmla="*/ 2147483647 w 94"/>
              <a:gd name="T7" fmla="*/ 2147483647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0" name="Freeform 378"/>
          <p:cNvSpPr>
            <a:spLocks/>
          </p:cNvSpPr>
          <p:nvPr/>
        </p:nvSpPr>
        <p:spPr bwMode="auto">
          <a:xfrm>
            <a:off x="5133755" y="3275715"/>
            <a:ext cx="170395" cy="215560"/>
          </a:xfrm>
          <a:custGeom>
            <a:avLst/>
            <a:gdLst>
              <a:gd name="T0" fmla="*/ 2147483647 w 98"/>
              <a:gd name="T1" fmla="*/ 0 h 110"/>
              <a:gd name="T2" fmla="*/ 2147483647 w 98"/>
              <a:gd name="T3" fmla="*/ 2147483647 h 110"/>
              <a:gd name="T4" fmla="*/ 0 w 98"/>
              <a:gd name="T5" fmla="*/ 2147483647 h 110"/>
              <a:gd name="T6" fmla="*/ 2147483647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1" name="Freeform 379"/>
          <p:cNvSpPr>
            <a:spLocks/>
          </p:cNvSpPr>
          <p:nvPr/>
        </p:nvSpPr>
        <p:spPr bwMode="auto">
          <a:xfrm>
            <a:off x="5218404" y="3275721"/>
            <a:ext cx="162700" cy="260815"/>
          </a:xfrm>
          <a:custGeom>
            <a:avLst/>
            <a:gdLst>
              <a:gd name="T0" fmla="*/ 2147483647 w 94"/>
              <a:gd name="T1" fmla="*/ 2147483647 h 133"/>
              <a:gd name="T2" fmla="*/ 0 w 94"/>
              <a:gd name="T3" fmla="*/ 0 h 133"/>
              <a:gd name="T4" fmla="*/ 2147483647 w 94"/>
              <a:gd name="T5" fmla="*/ 2147483647 h 133"/>
              <a:gd name="T6" fmla="*/ 2147483647 w 94"/>
              <a:gd name="T7" fmla="*/ 2147483647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2" name="Freeform 380"/>
          <p:cNvSpPr>
            <a:spLocks/>
          </p:cNvSpPr>
          <p:nvPr/>
        </p:nvSpPr>
        <p:spPr bwMode="auto">
          <a:xfrm>
            <a:off x="4559909" y="2877943"/>
            <a:ext cx="162700" cy="225087"/>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3" name="Freeform 381"/>
          <p:cNvSpPr>
            <a:spLocks/>
          </p:cNvSpPr>
          <p:nvPr/>
        </p:nvSpPr>
        <p:spPr bwMode="auto">
          <a:xfrm>
            <a:off x="4645656" y="2877943"/>
            <a:ext cx="162700" cy="225087"/>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4" name="Freeform 382"/>
          <p:cNvSpPr>
            <a:spLocks/>
          </p:cNvSpPr>
          <p:nvPr/>
        </p:nvSpPr>
        <p:spPr bwMode="auto">
          <a:xfrm>
            <a:off x="3415512" y="4012906"/>
            <a:ext cx="160501" cy="72647"/>
          </a:xfrm>
          <a:custGeom>
            <a:avLst/>
            <a:gdLst>
              <a:gd name="T0" fmla="*/ 2147483647 w 93"/>
              <a:gd name="T1" fmla="*/ 0 h 37"/>
              <a:gd name="T2" fmla="*/ 2147483647 w 93"/>
              <a:gd name="T3" fmla="*/ 2147483647 h 37"/>
              <a:gd name="T4" fmla="*/ 0 w 93"/>
              <a:gd name="T5" fmla="*/ 2147483647 h 37"/>
              <a:gd name="T6" fmla="*/ 2147483647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5" name="Freeform 383"/>
          <p:cNvSpPr>
            <a:spLocks/>
          </p:cNvSpPr>
          <p:nvPr/>
        </p:nvSpPr>
        <p:spPr bwMode="auto">
          <a:xfrm>
            <a:off x="3500160" y="4012906"/>
            <a:ext cx="161600"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6" name="Line 384"/>
          <p:cNvSpPr>
            <a:spLocks noChangeShapeType="1"/>
          </p:cNvSpPr>
          <p:nvPr/>
        </p:nvSpPr>
        <p:spPr bwMode="auto">
          <a:xfrm flipH="1" flipV="1">
            <a:off x="4234509" y="2897003"/>
            <a:ext cx="162700"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87" name="Line 385"/>
          <p:cNvSpPr>
            <a:spLocks noChangeShapeType="1"/>
          </p:cNvSpPr>
          <p:nvPr/>
        </p:nvSpPr>
        <p:spPr bwMode="auto">
          <a:xfrm flipV="1">
            <a:off x="4149860" y="2897003"/>
            <a:ext cx="84648" cy="27867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88" name="Line 386"/>
          <p:cNvSpPr>
            <a:spLocks noChangeShapeType="1"/>
          </p:cNvSpPr>
          <p:nvPr/>
        </p:nvSpPr>
        <p:spPr bwMode="auto">
          <a:xfrm flipH="1" flipV="1">
            <a:off x="5218404" y="3275721"/>
            <a:ext cx="162700" cy="2608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89" name="Line 387"/>
          <p:cNvSpPr>
            <a:spLocks noChangeShapeType="1"/>
          </p:cNvSpPr>
          <p:nvPr/>
        </p:nvSpPr>
        <p:spPr bwMode="auto">
          <a:xfrm flipV="1">
            <a:off x="5133756" y="3275720"/>
            <a:ext cx="84648"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90" name="Line 388"/>
          <p:cNvSpPr>
            <a:spLocks noChangeShapeType="1"/>
          </p:cNvSpPr>
          <p:nvPr/>
        </p:nvSpPr>
        <p:spPr bwMode="auto">
          <a:xfrm flipH="1" flipV="1">
            <a:off x="4645656" y="2877948"/>
            <a:ext cx="162700"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91" name="Line 389"/>
          <p:cNvSpPr>
            <a:spLocks noChangeShapeType="1"/>
          </p:cNvSpPr>
          <p:nvPr/>
        </p:nvSpPr>
        <p:spPr bwMode="auto">
          <a:xfrm flipH="1" flipV="1">
            <a:off x="3500160" y="4012905"/>
            <a:ext cx="161600"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92" name="Freeform 390"/>
          <p:cNvSpPr>
            <a:spLocks/>
          </p:cNvSpPr>
          <p:nvPr/>
        </p:nvSpPr>
        <p:spPr bwMode="auto">
          <a:xfrm>
            <a:off x="5304151" y="3491275"/>
            <a:ext cx="162700" cy="251287"/>
          </a:xfrm>
          <a:custGeom>
            <a:avLst/>
            <a:gdLst>
              <a:gd name="T0" fmla="*/ 2147483647 w 94"/>
              <a:gd name="T1" fmla="*/ 2147483647 h 128"/>
              <a:gd name="T2" fmla="*/ 2147483647 w 94"/>
              <a:gd name="T3" fmla="*/ 2147483647 h 128"/>
              <a:gd name="T4" fmla="*/ 0 w 94"/>
              <a:gd name="T5" fmla="*/ 0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3" name="Freeform 391"/>
          <p:cNvSpPr>
            <a:spLocks/>
          </p:cNvSpPr>
          <p:nvPr/>
        </p:nvSpPr>
        <p:spPr bwMode="auto">
          <a:xfrm>
            <a:off x="5381106" y="3536536"/>
            <a:ext cx="162700" cy="206031"/>
          </a:xfrm>
          <a:custGeom>
            <a:avLst/>
            <a:gdLst>
              <a:gd name="T0" fmla="*/ 2147483647 w 93"/>
              <a:gd name="T1" fmla="*/ 2147483647 h 105"/>
              <a:gd name="T2" fmla="*/ 0 w 93"/>
              <a:gd name="T3" fmla="*/ 0 h 105"/>
              <a:gd name="T4" fmla="*/ 2147483647 w 93"/>
              <a:gd name="T5" fmla="*/ 2147483647 h 105"/>
              <a:gd name="T6" fmla="*/ 2147483647 w 93"/>
              <a:gd name="T7" fmla="*/ 2147483647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4" name="Freeform 392"/>
          <p:cNvSpPr>
            <a:spLocks/>
          </p:cNvSpPr>
          <p:nvPr/>
        </p:nvSpPr>
        <p:spPr bwMode="auto">
          <a:xfrm>
            <a:off x="3661761" y="3518668"/>
            <a:ext cx="162700" cy="512102"/>
          </a:xfrm>
          <a:custGeom>
            <a:avLst/>
            <a:gdLst>
              <a:gd name="T0" fmla="*/ 2147483647 w 94"/>
              <a:gd name="T1" fmla="*/ 0 h 261"/>
              <a:gd name="T2" fmla="*/ 2147483647 w 94"/>
              <a:gd name="T3" fmla="*/ 2147483647 h 261"/>
              <a:gd name="T4" fmla="*/ 0 w 94"/>
              <a:gd name="T5" fmla="*/ 2147483647 h 261"/>
              <a:gd name="T6" fmla="*/ 2147483647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5" name="Freeform 393"/>
          <p:cNvSpPr>
            <a:spLocks/>
          </p:cNvSpPr>
          <p:nvPr/>
        </p:nvSpPr>
        <p:spPr bwMode="auto">
          <a:xfrm>
            <a:off x="3738715" y="3429351"/>
            <a:ext cx="170396" cy="277488"/>
          </a:xfrm>
          <a:custGeom>
            <a:avLst/>
            <a:gdLst>
              <a:gd name="T0" fmla="*/ 2147483647 w 98"/>
              <a:gd name="T1" fmla="*/ 0 h 142"/>
              <a:gd name="T2" fmla="*/ 0 w 98"/>
              <a:gd name="T3" fmla="*/ 2147483647 h 142"/>
              <a:gd name="T4" fmla="*/ 2147483647 w 98"/>
              <a:gd name="T5" fmla="*/ 2147483647 h 142"/>
              <a:gd name="T6" fmla="*/ 2147483647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6" name="Freeform 394"/>
          <p:cNvSpPr>
            <a:spLocks/>
          </p:cNvSpPr>
          <p:nvPr/>
        </p:nvSpPr>
        <p:spPr bwMode="auto">
          <a:xfrm>
            <a:off x="3909109" y="3103030"/>
            <a:ext cx="164899" cy="360853"/>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7" name="Freeform 395"/>
          <p:cNvSpPr>
            <a:spLocks/>
          </p:cNvSpPr>
          <p:nvPr/>
        </p:nvSpPr>
        <p:spPr bwMode="auto">
          <a:xfrm>
            <a:off x="3988260" y="3103030"/>
            <a:ext cx="161600" cy="360853"/>
          </a:xfrm>
          <a:custGeom>
            <a:avLst/>
            <a:gdLst>
              <a:gd name="T0" fmla="*/ 2147483647 w 93"/>
              <a:gd name="T1" fmla="*/ 2147483647 h 184"/>
              <a:gd name="T2" fmla="*/ 0 w 93"/>
              <a:gd name="T3" fmla="*/ 0 h 184"/>
              <a:gd name="T4" fmla="*/ 2147483647 w 93"/>
              <a:gd name="T5" fmla="*/ 2147483647 h 184"/>
              <a:gd name="T6" fmla="*/ 2147483647 w 93"/>
              <a:gd name="T7" fmla="*/ 2147483647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8" name="Line 396"/>
          <p:cNvSpPr>
            <a:spLocks noChangeShapeType="1"/>
          </p:cNvSpPr>
          <p:nvPr/>
        </p:nvSpPr>
        <p:spPr bwMode="auto">
          <a:xfrm flipH="1" flipV="1">
            <a:off x="5381106" y="3536531"/>
            <a:ext cx="162700" cy="1703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99" name="Line 397"/>
          <p:cNvSpPr>
            <a:spLocks noChangeShapeType="1"/>
          </p:cNvSpPr>
          <p:nvPr/>
        </p:nvSpPr>
        <p:spPr bwMode="auto">
          <a:xfrm>
            <a:off x="5304153" y="3491280"/>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0" name="Line 398"/>
          <p:cNvSpPr>
            <a:spLocks noChangeShapeType="1"/>
          </p:cNvSpPr>
          <p:nvPr/>
        </p:nvSpPr>
        <p:spPr bwMode="auto">
          <a:xfrm flipV="1">
            <a:off x="3661762" y="3518668"/>
            <a:ext cx="76953" cy="512102"/>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1" name="Line 399"/>
          <p:cNvSpPr>
            <a:spLocks noChangeShapeType="1"/>
          </p:cNvSpPr>
          <p:nvPr/>
        </p:nvSpPr>
        <p:spPr bwMode="auto">
          <a:xfrm flipH="1" flipV="1">
            <a:off x="3988260" y="3103035"/>
            <a:ext cx="161600"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2" name="Line 400"/>
          <p:cNvSpPr>
            <a:spLocks noChangeShapeType="1"/>
          </p:cNvSpPr>
          <p:nvPr/>
        </p:nvSpPr>
        <p:spPr bwMode="auto">
          <a:xfrm flipV="1">
            <a:off x="3909107" y="3103035"/>
            <a:ext cx="79152" cy="32631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3" name="Freeform 401"/>
          <p:cNvSpPr>
            <a:spLocks/>
          </p:cNvSpPr>
          <p:nvPr/>
        </p:nvSpPr>
        <p:spPr bwMode="auto">
          <a:xfrm>
            <a:off x="4722608" y="3005379"/>
            <a:ext cx="170395" cy="225086"/>
          </a:xfrm>
          <a:custGeom>
            <a:avLst/>
            <a:gdLst>
              <a:gd name="T0" fmla="*/ 2147483647 w 98"/>
              <a:gd name="T1" fmla="*/ 0 h 115"/>
              <a:gd name="T2" fmla="*/ 2147483647 w 98"/>
              <a:gd name="T3" fmla="*/ 2147483647 h 115"/>
              <a:gd name="T4" fmla="*/ 0 w 98"/>
              <a:gd name="T5" fmla="*/ 2147483647 h 115"/>
              <a:gd name="T6" fmla="*/ 2147483647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04" name="Freeform 402"/>
          <p:cNvSpPr>
            <a:spLocks/>
          </p:cNvSpPr>
          <p:nvPr/>
        </p:nvSpPr>
        <p:spPr bwMode="auto">
          <a:xfrm>
            <a:off x="4808356" y="3005379"/>
            <a:ext cx="163799" cy="225086"/>
          </a:xfrm>
          <a:custGeom>
            <a:avLst/>
            <a:gdLst>
              <a:gd name="T0" fmla="*/ 2147483647 w 94"/>
              <a:gd name="T1" fmla="*/ 2147483647 h 115"/>
              <a:gd name="T2" fmla="*/ 0 w 94"/>
              <a:gd name="T3" fmla="*/ 0 h 115"/>
              <a:gd name="T4" fmla="*/ 2147483647 w 94"/>
              <a:gd name="T5" fmla="*/ 2147483647 h 115"/>
              <a:gd name="T6" fmla="*/ 2147483647 w 94"/>
              <a:gd name="T7" fmla="*/ 214748364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05" name="Freeform 403"/>
          <p:cNvSpPr>
            <a:spLocks/>
          </p:cNvSpPr>
          <p:nvPr/>
        </p:nvSpPr>
        <p:spPr bwMode="auto">
          <a:xfrm>
            <a:off x="4320256" y="2995851"/>
            <a:ext cx="162700" cy="225086"/>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06" name="Line 404"/>
          <p:cNvSpPr>
            <a:spLocks noChangeShapeType="1"/>
          </p:cNvSpPr>
          <p:nvPr/>
        </p:nvSpPr>
        <p:spPr bwMode="auto">
          <a:xfrm flipH="1" flipV="1">
            <a:off x="4808356" y="3005374"/>
            <a:ext cx="163799" cy="1607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7" name="Line 405"/>
          <p:cNvSpPr>
            <a:spLocks noChangeShapeType="1"/>
          </p:cNvSpPr>
          <p:nvPr/>
        </p:nvSpPr>
        <p:spPr bwMode="auto">
          <a:xfrm flipV="1">
            <a:off x="4722609" y="3005378"/>
            <a:ext cx="85747" cy="976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8" name="Line 406"/>
          <p:cNvSpPr>
            <a:spLocks noChangeShapeType="1"/>
          </p:cNvSpPr>
          <p:nvPr/>
        </p:nvSpPr>
        <p:spPr bwMode="auto">
          <a:xfrm flipH="1" flipV="1">
            <a:off x="4397209" y="2995851"/>
            <a:ext cx="162700" cy="7264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9" name="Line 407"/>
          <p:cNvSpPr>
            <a:spLocks noChangeShapeType="1"/>
          </p:cNvSpPr>
          <p:nvPr/>
        </p:nvSpPr>
        <p:spPr bwMode="auto">
          <a:xfrm flipV="1">
            <a:off x="4320258" y="2995851"/>
            <a:ext cx="76953" cy="2250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10" name="Freeform 408"/>
          <p:cNvSpPr>
            <a:spLocks/>
          </p:cNvSpPr>
          <p:nvPr/>
        </p:nvSpPr>
        <p:spPr bwMode="auto">
          <a:xfrm>
            <a:off x="5466852" y="3706837"/>
            <a:ext cx="160501" cy="378717"/>
          </a:xfrm>
          <a:custGeom>
            <a:avLst/>
            <a:gdLst>
              <a:gd name="T0" fmla="*/ 2147483647 w 93"/>
              <a:gd name="T1" fmla="*/ 0 h 193"/>
              <a:gd name="T2" fmla="*/ 2147483647 w 93"/>
              <a:gd name="T3" fmla="*/ 2147483647 h 193"/>
              <a:gd name="T4" fmla="*/ 0 w 93"/>
              <a:gd name="T5" fmla="*/ 2147483647 h 193"/>
              <a:gd name="T6" fmla="*/ 2147483647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11" name="Freeform 409"/>
          <p:cNvSpPr>
            <a:spLocks/>
          </p:cNvSpPr>
          <p:nvPr/>
        </p:nvSpPr>
        <p:spPr bwMode="auto">
          <a:xfrm>
            <a:off x="5543803" y="3706837"/>
            <a:ext cx="171495" cy="378717"/>
          </a:xfrm>
          <a:custGeom>
            <a:avLst/>
            <a:gdLst>
              <a:gd name="T0" fmla="*/ 2147483647 w 99"/>
              <a:gd name="T1" fmla="*/ 2147483647 h 193"/>
              <a:gd name="T2" fmla="*/ 0 w 99"/>
              <a:gd name="T3" fmla="*/ 0 h 193"/>
              <a:gd name="T4" fmla="*/ 2147483647 w 99"/>
              <a:gd name="T5" fmla="*/ 2147483647 h 193"/>
              <a:gd name="T6" fmla="*/ 2147483647 w 99"/>
              <a:gd name="T7" fmla="*/ 2147483647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12" name="Line 410"/>
          <p:cNvSpPr>
            <a:spLocks noChangeShapeType="1"/>
          </p:cNvSpPr>
          <p:nvPr/>
        </p:nvSpPr>
        <p:spPr bwMode="auto">
          <a:xfrm>
            <a:off x="5543804" y="3706834"/>
            <a:ext cx="7696" cy="107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13" name="Line 411"/>
          <p:cNvSpPr>
            <a:spLocks noChangeShapeType="1"/>
          </p:cNvSpPr>
          <p:nvPr/>
        </p:nvSpPr>
        <p:spPr bwMode="auto">
          <a:xfrm flipH="1" flipV="1">
            <a:off x="5543803" y="3706834"/>
            <a:ext cx="171495" cy="3239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14" name="Line 412"/>
          <p:cNvSpPr>
            <a:spLocks noChangeShapeType="1"/>
          </p:cNvSpPr>
          <p:nvPr/>
        </p:nvSpPr>
        <p:spPr bwMode="auto">
          <a:xfrm flipV="1">
            <a:off x="5466854" y="3706837"/>
            <a:ext cx="76953" cy="357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15" name="Freeform 413"/>
          <p:cNvSpPr>
            <a:spLocks/>
          </p:cNvSpPr>
          <p:nvPr/>
        </p:nvSpPr>
        <p:spPr bwMode="auto">
          <a:xfrm>
            <a:off x="3576013" y="4030769"/>
            <a:ext cx="162700"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16" name="Freeform 414"/>
          <p:cNvSpPr>
            <a:spLocks/>
          </p:cNvSpPr>
          <p:nvPr/>
        </p:nvSpPr>
        <p:spPr bwMode="auto">
          <a:xfrm>
            <a:off x="3661761" y="3706834"/>
            <a:ext cx="162700" cy="396582"/>
          </a:xfrm>
          <a:custGeom>
            <a:avLst/>
            <a:gdLst>
              <a:gd name="T0" fmla="*/ 2147483647 w 94"/>
              <a:gd name="T1" fmla="*/ 0 h 202"/>
              <a:gd name="T2" fmla="*/ 0 w 94"/>
              <a:gd name="T3" fmla="*/ 2147483647 h 202"/>
              <a:gd name="T4" fmla="*/ 2147483647 w 94"/>
              <a:gd name="T5" fmla="*/ 2147483647 h 202"/>
              <a:gd name="T6" fmla="*/ 2147483647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17" name="Freeform 415"/>
          <p:cNvSpPr>
            <a:spLocks/>
          </p:cNvSpPr>
          <p:nvPr/>
        </p:nvSpPr>
        <p:spPr bwMode="auto">
          <a:xfrm>
            <a:off x="5627352" y="4030769"/>
            <a:ext cx="1648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18" name="Freeform 416"/>
          <p:cNvSpPr>
            <a:spLocks/>
          </p:cNvSpPr>
          <p:nvPr/>
        </p:nvSpPr>
        <p:spPr bwMode="auto">
          <a:xfrm>
            <a:off x="5715298" y="4030769"/>
            <a:ext cx="161601"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19" name="Freeform 417"/>
          <p:cNvSpPr>
            <a:spLocks/>
          </p:cNvSpPr>
          <p:nvPr/>
        </p:nvSpPr>
        <p:spPr bwMode="auto">
          <a:xfrm>
            <a:off x="3165966" y="4030769"/>
            <a:ext cx="163799"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20" name="Freeform 418"/>
          <p:cNvSpPr>
            <a:spLocks/>
          </p:cNvSpPr>
          <p:nvPr/>
        </p:nvSpPr>
        <p:spPr bwMode="auto">
          <a:xfrm>
            <a:off x="3250613" y="4030769"/>
            <a:ext cx="164899" cy="72647"/>
          </a:xfrm>
          <a:custGeom>
            <a:avLst/>
            <a:gdLst>
              <a:gd name="T0" fmla="*/ 2147483647 w 94"/>
              <a:gd name="T1" fmla="*/ 2147483647 h 37"/>
              <a:gd name="T2" fmla="*/ 0 w 94"/>
              <a:gd name="T3" fmla="*/ 0 h 37"/>
              <a:gd name="T4" fmla="*/ 2147483647 w 94"/>
              <a:gd name="T5" fmla="*/ 2147483647 h 37"/>
              <a:gd name="T6" fmla="*/ 2147483647 w 94"/>
              <a:gd name="T7" fmla="*/ 2147483647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21" name="Line 419"/>
          <p:cNvSpPr>
            <a:spLocks noChangeShapeType="1"/>
          </p:cNvSpPr>
          <p:nvPr/>
        </p:nvSpPr>
        <p:spPr bwMode="auto">
          <a:xfrm flipH="1">
            <a:off x="3661761" y="3706834"/>
            <a:ext cx="162700" cy="3239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22" name="Line 420"/>
          <p:cNvSpPr>
            <a:spLocks noChangeShapeType="1"/>
          </p:cNvSpPr>
          <p:nvPr/>
        </p:nvSpPr>
        <p:spPr bwMode="auto">
          <a:xfrm flipV="1">
            <a:off x="3576014" y="4030773"/>
            <a:ext cx="85747" cy="5478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23" name="Line 421"/>
          <p:cNvSpPr>
            <a:spLocks noChangeShapeType="1"/>
          </p:cNvSpPr>
          <p:nvPr/>
        </p:nvSpPr>
        <p:spPr bwMode="auto">
          <a:xfrm flipH="1" flipV="1">
            <a:off x="3250613" y="4030771"/>
            <a:ext cx="164899"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24" name="Line 422"/>
          <p:cNvSpPr>
            <a:spLocks noChangeShapeType="1"/>
          </p:cNvSpPr>
          <p:nvPr/>
        </p:nvSpPr>
        <p:spPr bwMode="auto">
          <a:xfrm flipH="1" flipV="1">
            <a:off x="5715298" y="4030771"/>
            <a:ext cx="161601"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25" name="Line 423"/>
          <p:cNvSpPr>
            <a:spLocks noChangeShapeType="1"/>
          </p:cNvSpPr>
          <p:nvPr/>
        </p:nvSpPr>
        <p:spPr bwMode="auto">
          <a:xfrm flipH="1">
            <a:off x="5627353" y="4030773"/>
            <a:ext cx="87946"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26" name="Line 424"/>
          <p:cNvSpPr>
            <a:spLocks noChangeShapeType="1"/>
          </p:cNvSpPr>
          <p:nvPr/>
        </p:nvSpPr>
        <p:spPr bwMode="auto">
          <a:xfrm flipV="1">
            <a:off x="3165964" y="4030773"/>
            <a:ext cx="84648"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27" name="Freeform 425"/>
          <p:cNvSpPr>
            <a:spLocks/>
          </p:cNvSpPr>
          <p:nvPr/>
        </p:nvSpPr>
        <p:spPr bwMode="auto">
          <a:xfrm>
            <a:off x="4074008" y="3175682"/>
            <a:ext cx="160501" cy="288206"/>
          </a:xfrm>
          <a:custGeom>
            <a:avLst/>
            <a:gdLst>
              <a:gd name="T0" fmla="*/ 2147483647 w 93"/>
              <a:gd name="T1" fmla="*/ 0 h 147"/>
              <a:gd name="T2" fmla="*/ 2147483647 w 93"/>
              <a:gd name="T3" fmla="*/ 2147483647 h 147"/>
              <a:gd name="T4" fmla="*/ 0 w 93"/>
              <a:gd name="T5" fmla="*/ 2147483647 h 147"/>
              <a:gd name="T6" fmla="*/ 2147483647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28" name="Freeform 426"/>
          <p:cNvSpPr>
            <a:spLocks/>
          </p:cNvSpPr>
          <p:nvPr/>
        </p:nvSpPr>
        <p:spPr bwMode="auto">
          <a:xfrm>
            <a:off x="4149862" y="3175682"/>
            <a:ext cx="170396" cy="278679"/>
          </a:xfrm>
          <a:custGeom>
            <a:avLst/>
            <a:gdLst>
              <a:gd name="T0" fmla="*/ 2147483647 w 98"/>
              <a:gd name="T1" fmla="*/ 2147483647 h 142"/>
              <a:gd name="T2" fmla="*/ 0 w 98"/>
              <a:gd name="T3" fmla="*/ 0 h 142"/>
              <a:gd name="T4" fmla="*/ 2147483647 w 98"/>
              <a:gd name="T5" fmla="*/ 2147483647 h 142"/>
              <a:gd name="T6" fmla="*/ 2147483647 w 98"/>
              <a:gd name="T7" fmla="*/ 2147483647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29" name="Freeform 427"/>
          <p:cNvSpPr>
            <a:spLocks/>
          </p:cNvSpPr>
          <p:nvPr/>
        </p:nvSpPr>
        <p:spPr bwMode="auto">
          <a:xfrm>
            <a:off x="4893004" y="3166149"/>
            <a:ext cx="162700" cy="242951"/>
          </a:xfrm>
          <a:custGeom>
            <a:avLst/>
            <a:gdLst>
              <a:gd name="T0" fmla="*/ 2147483647 w 94"/>
              <a:gd name="T1" fmla="*/ 0 h 124"/>
              <a:gd name="T2" fmla="*/ 2147483647 w 94"/>
              <a:gd name="T3" fmla="*/ 2147483647 h 124"/>
              <a:gd name="T4" fmla="*/ 0 w 94"/>
              <a:gd name="T5" fmla="*/ 2147483647 h 124"/>
              <a:gd name="T6" fmla="*/ 2147483647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0" name="Freeform 428"/>
          <p:cNvSpPr>
            <a:spLocks/>
          </p:cNvSpPr>
          <p:nvPr/>
        </p:nvSpPr>
        <p:spPr bwMode="auto">
          <a:xfrm>
            <a:off x="4972154" y="3166149"/>
            <a:ext cx="161601" cy="242951"/>
          </a:xfrm>
          <a:custGeom>
            <a:avLst/>
            <a:gdLst>
              <a:gd name="T0" fmla="*/ 2147483647 w 93"/>
              <a:gd name="T1" fmla="*/ 2147483647 h 124"/>
              <a:gd name="T2" fmla="*/ 0 w 93"/>
              <a:gd name="T3" fmla="*/ 0 h 124"/>
              <a:gd name="T4" fmla="*/ 2147483647 w 93"/>
              <a:gd name="T5" fmla="*/ 2147483647 h 124"/>
              <a:gd name="T6" fmla="*/ 2147483647 w 93"/>
              <a:gd name="T7" fmla="*/ 2147483647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1" name="Line 429"/>
          <p:cNvSpPr>
            <a:spLocks noChangeShapeType="1"/>
          </p:cNvSpPr>
          <p:nvPr/>
        </p:nvSpPr>
        <p:spPr bwMode="auto">
          <a:xfrm flipH="1" flipV="1">
            <a:off x="4149862" y="3175682"/>
            <a:ext cx="170396"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32" name="Line 430"/>
          <p:cNvSpPr>
            <a:spLocks noChangeShapeType="1"/>
          </p:cNvSpPr>
          <p:nvPr/>
        </p:nvSpPr>
        <p:spPr bwMode="auto">
          <a:xfrm flipV="1">
            <a:off x="4074009" y="3175682"/>
            <a:ext cx="75853" cy="28820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33" name="Line 431"/>
          <p:cNvSpPr>
            <a:spLocks noChangeShapeType="1"/>
          </p:cNvSpPr>
          <p:nvPr/>
        </p:nvSpPr>
        <p:spPr bwMode="auto">
          <a:xfrm flipH="1" flipV="1">
            <a:off x="4972154" y="3166154"/>
            <a:ext cx="161601" cy="14529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34" name="Line 432"/>
          <p:cNvSpPr>
            <a:spLocks noChangeShapeType="1"/>
          </p:cNvSpPr>
          <p:nvPr/>
        </p:nvSpPr>
        <p:spPr bwMode="auto">
          <a:xfrm flipV="1">
            <a:off x="4893002" y="3166155"/>
            <a:ext cx="79152" cy="643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35" name="Freeform 433"/>
          <p:cNvSpPr>
            <a:spLocks/>
          </p:cNvSpPr>
          <p:nvPr/>
        </p:nvSpPr>
        <p:spPr bwMode="auto">
          <a:xfrm>
            <a:off x="4559909" y="3068493"/>
            <a:ext cx="162700" cy="161967"/>
          </a:xfrm>
          <a:custGeom>
            <a:avLst/>
            <a:gdLst>
              <a:gd name="T0" fmla="*/ 2147483647 w 94"/>
              <a:gd name="T1" fmla="*/ 2147483647 h 83"/>
              <a:gd name="T2" fmla="*/ 0 w 94"/>
              <a:gd name="T3" fmla="*/ 0 h 83"/>
              <a:gd name="T4" fmla="*/ 2147483647 w 94"/>
              <a:gd name="T5" fmla="*/ 2147483647 h 83"/>
              <a:gd name="T6" fmla="*/ 2147483647 w 94"/>
              <a:gd name="T7" fmla="*/ 2147483647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6" name="Freeform 434"/>
          <p:cNvSpPr>
            <a:spLocks/>
          </p:cNvSpPr>
          <p:nvPr/>
        </p:nvSpPr>
        <p:spPr bwMode="auto">
          <a:xfrm>
            <a:off x="3824460" y="3429351"/>
            <a:ext cx="163800" cy="277488"/>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7" name="Freeform 435"/>
          <p:cNvSpPr>
            <a:spLocks/>
          </p:cNvSpPr>
          <p:nvPr/>
        </p:nvSpPr>
        <p:spPr bwMode="auto">
          <a:xfrm>
            <a:off x="3909109" y="3429346"/>
            <a:ext cx="164899" cy="242951"/>
          </a:xfrm>
          <a:custGeom>
            <a:avLst/>
            <a:gdLst>
              <a:gd name="T0" fmla="*/ 2147483647 w 94"/>
              <a:gd name="T1" fmla="*/ 2147483647 h 124"/>
              <a:gd name="T2" fmla="*/ 0 w 94"/>
              <a:gd name="T3" fmla="*/ 0 h 124"/>
              <a:gd name="T4" fmla="*/ 2147483647 w 94"/>
              <a:gd name="T5" fmla="*/ 2147483647 h 124"/>
              <a:gd name="T6" fmla="*/ 2147483647 w 94"/>
              <a:gd name="T7" fmla="*/ 2147483647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8" name="Line 436"/>
          <p:cNvSpPr>
            <a:spLocks noChangeShapeType="1"/>
          </p:cNvSpPr>
          <p:nvPr/>
        </p:nvSpPr>
        <p:spPr bwMode="auto">
          <a:xfrm flipH="1" flipV="1">
            <a:off x="4559909" y="3068493"/>
            <a:ext cx="162700" cy="34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39" name="Line 437"/>
          <p:cNvSpPr>
            <a:spLocks noChangeShapeType="1"/>
          </p:cNvSpPr>
          <p:nvPr/>
        </p:nvSpPr>
        <p:spPr bwMode="auto">
          <a:xfrm flipV="1">
            <a:off x="3824461" y="3429351"/>
            <a:ext cx="84648" cy="2774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0" name="Freeform 438"/>
          <p:cNvSpPr>
            <a:spLocks/>
          </p:cNvSpPr>
          <p:nvPr/>
        </p:nvSpPr>
        <p:spPr bwMode="auto">
          <a:xfrm>
            <a:off x="5055704" y="3311448"/>
            <a:ext cx="162700" cy="270343"/>
          </a:xfrm>
          <a:custGeom>
            <a:avLst/>
            <a:gdLst>
              <a:gd name="T0" fmla="*/ 2147483647 w 93"/>
              <a:gd name="T1" fmla="*/ 0 h 138"/>
              <a:gd name="T2" fmla="*/ 2147483647 w 93"/>
              <a:gd name="T3" fmla="*/ 2147483647 h 138"/>
              <a:gd name="T4" fmla="*/ 0 w 93"/>
              <a:gd name="T5" fmla="*/ 2147483647 h 138"/>
              <a:gd name="T6" fmla="*/ 2147483647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41" name="Freeform 439"/>
          <p:cNvSpPr>
            <a:spLocks/>
          </p:cNvSpPr>
          <p:nvPr/>
        </p:nvSpPr>
        <p:spPr bwMode="auto">
          <a:xfrm>
            <a:off x="5133755" y="3311448"/>
            <a:ext cx="170395" cy="270343"/>
          </a:xfrm>
          <a:custGeom>
            <a:avLst/>
            <a:gdLst>
              <a:gd name="T0" fmla="*/ 2147483647 w 98"/>
              <a:gd name="T1" fmla="*/ 2147483647 h 138"/>
              <a:gd name="T2" fmla="*/ 0 w 98"/>
              <a:gd name="T3" fmla="*/ 0 h 138"/>
              <a:gd name="T4" fmla="*/ 2147483647 w 98"/>
              <a:gd name="T5" fmla="*/ 2147483647 h 138"/>
              <a:gd name="T6" fmla="*/ 2147483647 w 98"/>
              <a:gd name="T7" fmla="*/ 2147483647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42" name="Freeform 440"/>
          <p:cNvSpPr>
            <a:spLocks/>
          </p:cNvSpPr>
          <p:nvPr/>
        </p:nvSpPr>
        <p:spPr bwMode="auto">
          <a:xfrm>
            <a:off x="3329766" y="4058161"/>
            <a:ext cx="170396" cy="72647"/>
          </a:xfrm>
          <a:custGeom>
            <a:avLst/>
            <a:gdLst>
              <a:gd name="T0" fmla="*/ 2147483647 w 98"/>
              <a:gd name="T1" fmla="*/ 0 h 37"/>
              <a:gd name="T2" fmla="*/ 2147483647 w 98"/>
              <a:gd name="T3" fmla="*/ 2147483647 h 37"/>
              <a:gd name="T4" fmla="*/ 0 w 98"/>
              <a:gd name="T5" fmla="*/ 2147483647 h 37"/>
              <a:gd name="T6" fmla="*/ 2147483647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43" name="Freeform 441"/>
          <p:cNvSpPr>
            <a:spLocks/>
          </p:cNvSpPr>
          <p:nvPr/>
        </p:nvSpPr>
        <p:spPr bwMode="auto">
          <a:xfrm>
            <a:off x="3415512" y="4058161"/>
            <a:ext cx="160501" cy="72647"/>
          </a:xfrm>
          <a:custGeom>
            <a:avLst/>
            <a:gdLst>
              <a:gd name="T0" fmla="*/ 2147483647 w 93"/>
              <a:gd name="T1" fmla="*/ 2147483647 h 37"/>
              <a:gd name="T2" fmla="*/ 0 w 93"/>
              <a:gd name="T3" fmla="*/ 0 h 37"/>
              <a:gd name="T4" fmla="*/ 2147483647 w 93"/>
              <a:gd name="T5" fmla="*/ 2147483647 h 37"/>
              <a:gd name="T6" fmla="*/ 2147483647 w 93"/>
              <a:gd name="T7" fmla="*/ 214748364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44" name="Line 442"/>
          <p:cNvSpPr>
            <a:spLocks noChangeShapeType="1"/>
          </p:cNvSpPr>
          <p:nvPr/>
        </p:nvSpPr>
        <p:spPr bwMode="auto">
          <a:xfrm flipH="1" flipV="1">
            <a:off x="5133755" y="3311448"/>
            <a:ext cx="170395" cy="1798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5" name="Line 443"/>
          <p:cNvSpPr>
            <a:spLocks noChangeShapeType="1"/>
          </p:cNvSpPr>
          <p:nvPr/>
        </p:nvSpPr>
        <p:spPr bwMode="auto">
          <a:xfrm flipV="1">
            <a:off x="5055706" y="3311448"/>
            <a:ext cx="78053" cy="976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6" name="Line 444"/>
          <p:cNvSpPr>
            <a:spLocks noChangeShapeType="1"/>
          </p:cNvSpPr>
          <p:nvPr/>
        </p:nvSpPr>
        <p:spPr bwMode="auto">
          <a:xfrm flipH="1" flipV="1">
            <a:off x="3415512" y="4058160"/>
            <a:ext cx="160501"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7" name="Line 445"/>
          <p:cNvSpPr>
            <a:spLocks noChangeShapeType="1"/>
          </p:cNvSpPr>
          <p:nvPr/>
        </p:nvSpPr>
        <p:spPr bwMode="auto">
          <a:xfrm flipV="1">
            <a:off x="5792253" y="4058163"/>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8" name="Freeform 446"/>
          <p:cNvSpPr>
            <a:spLocks/>
          </p:cNvSpPr>
          <p:nvPr/>
        </p:nvSpPr>
        <p:spPr bwMode="auto">
          <a:xfrm>
            <a:off x="4234509" y="3220933"/>
            <a:ext cx="162700"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49" name="Freeform 447"/>
          <p:cNvSpPr>
            <a:spLocks/>
          </p:cNvSpPr>
          <p:nvPr/>
        </p:nvSpPr>
        <p:spPr bwMode="auto">
          <a:xfrm>
            <a:off x="4320256" y="3220938"/>
            <a:ext cx="162700" cy="197695"/>
          </a:xfrm>
          <a:custGeom>
            <a:avLst/>
            <a:gdLst>
              <a:gd name="T0" fmla="*/ 2147483647 w 94"/>
              <a:gd name="T1" fmla="*/ 0 h 101"/>
              <a:gd name="T2" fmla="*/ 0 w 94"/>
              <a:gd name="T3" fmla="*/ 0 h 101"/>
              <a:gd name="T4" fmla="*/ 2147483647 w 94"/>
              <a:gd name="T5" fmla="*/ 2147483647 h 101"/>
              <a:gd name="T6" fmla="*/ 2147483647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0" name="Line 448"/>
          <p:cNvSpPr>
            <a:spLocks noChangeShapeType="1"/>
          </p:cNvSpPr>
          <p:nvPr/>
        </p:nvSpPr>
        <p:spPr bwMode="auto">
          <a:xfrm flipH="1">
            <a:off x="4320256" y="3220937"/>
            <a:ext cx="162700"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51" name="Line 449"/>
          <p:cNvSpPr>
            <a:spLocks noChangeShapeType="1"/>
          </p:cNvSpPr>
          <p:nvPr/>
        </p:nvSpPr>
        <p:spPr bwMode="auto">
          <a:xfrm flipV="1">
            <a:off x="4234510" y="3220933"/>
            <a:ext cx="85747" cy="2334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52" name="Freeform 450"/>
          <p:cNvSpPr>
            <a:spLocks/>
          </p:cNvSpPr>
          <p:nvPr/>
        </p:nvSpPr>
        <p:spPr bwMode="auto">
          <a:xfrm>
            <a:off x="5218404" y="3491280"/>
            <a:ext cx="162700" cy="278679"/>
          </a:xfrm>
          <a:custGeom>
            <a:avLst/>
            <a:gdLst>
              <a:gd name="T0" fmla="*/ 2147483647 w 94"/>
              <a:gd name="T1" fmla="*/ 0 h 142"/>
              <a:gd name="T2" fmla="*/ 2147483647 w 94"/>
              <a:gd name="T3" fmla="*/ 2147483647 h 142"/>
              <a:gd name="T4" fmla="*/ 0 w 94"/>
              <a:gd name="T5" fmla="*/ 2147483647 h 142"/>
              <a:gd name="T6" fmla="*/ 2147483647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3" name="Freeform 451"/>
          <p:cNvSpPr>
            <a:spLocks/>
          </p:cNvSpPr>
          <p:nvPr/>
        </p:nvSpPr>
        <p:spPr bwMode="auto">
          <a:xfrm>
            <a:off x="5304151" y="3491280"/>
            <a:ext cx="162700" cy="278679"/>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4" name="Freeform 452"/>
          <p:cNvSpPr>
            <a:spLocks/>
          </p:cNvSpPr>
          <p:nvPr/>
        </p:nvSpPr>
        <p:spPr bwMode="auto">
          <a:xfrm>
            <a:off x="4645656" y="3103035"/>
            <a:ext cx="162700" cy="22627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5" name="Freeform 453"/>
          <p:cNvSpPr>
            <a:spLocks/>
          </p:cNvSpPr>
          <p:nvPr/>
        </p:nvSpPr>
        <p:spPr bwMode="auto">
          <a:xfrm>
            <a:off x="4722608" y="3103035"/>
            <a:ext cx="170395" cy="226278"/>
          </a:xfrm>
          <a:custGeom>
            <a:avLst/>
            <a:gdLst>
              <a:gd name="T0" fmla="*/ 2147483647 w 98"/>
              <a:gd name="T1" fmla="*/ 2147483647 h 115"/>
              <a:gd name="T2" fmla="*/ 0 w 98"/>
              <a:gd name="T3" fmla="*/ 0 h 115"/>
              <a:gd name="T4" fmla="*/ 2147483647 w 98"/>
              <a:gd name="T5" fmla="*/ 2147483647 h 115"/>
              <a:gd name="T6" fmla="*/ 2147483647 w 98"/>
              <a:gd name="T7" fmla="*/ 2147483647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6" name="Freeform 454"/>
          <p:cNvSpPr>
            <a:spLocks/>
          </p:cNvSpPr>
          <p:nvPr/>
        </p:nvSpPr>
        <p:spPr bwMode="auto">
          <a:xfrm>
            <a:off x="3988260" y="3463888"/>
            <a:ext cx="161600" cy="208414"/>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7" name="Freeform 455"/>
          <p:cNvSpPr>
            <a:spLocks/>
          </p:cNvSpPr>
          <p:nvPr/>
        </p:nvSpPr>
        <p:spPr bwMode="auto">
          <a:xfrm>
            <a:off x="4074008" y="3454361"/>
            <a:ext cx="160501" cy="208414"/>
          </a:xfrm>
          <a:custGeom>
            <a:avLst/>
            <a:gdLst>
              <a:gd name="T0" fmla="*/ 2147483647 w 93"/>
              <a:gd name="T1" fmla="*/ 0 h 106"/>
              <a:gd name="T2" fmla="*/ 0 w 93"/>
              <a:gd name="T3" fmla="*/ 2147483647 h 106"/>
              <a:gd name="T4" fmla="*/ 2147483647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8" name="Line 456"/>
          <p:cNvSpPr>
            <a:spLocks noChangeShapeType="1"/>
          </p:cNvSpPr>
          <p:nvPr/>
        </p:nvSpPr>
        <p:spPr bwMode="auto">
          <a:xfrm flipH="1" flipV="1">
            <a:off x="5304151" y="3491275"/>
            <a:ext cx="162700" cy="251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59" name="Line 457"/>
          <p:cNvSpPr>
            <a:spLocks noChangeShapeType="1"/>
          </p:cNvSpPr>
          <p:nvPr/>
        </p:nvSpPr>
        <p:spPr bwMode="auto">
          <a:xfrm flipV="1">
            <a:off x="5218404" y="3491275"/>
            <a:ext cx="85747" cy="905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0" name="Line 458"/>
          <p:cNvSpPr>
            <a:spLocks noChangeShapeType="1"/>
          </p:cNvSpPr>
          <p:nvPr/>
        </p:nvSpPr>
        <p:spPr bwMode="auto">
          <a:xfrm flipH="1" flipV="1">
            <a:off x="4722608" y="3103030"/>
            <a:ext cx="170395"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1" name="Line 459"/>
          <p:cNvSpPr>
            <a:spLocks noChangeShapeType="1"/>
          </p:cNvSpPr>
          <p:nvPr/>
        </p:nvSpPr>
        <p:spPr bwMode="auto">
          <a:xfrm flipV="1">
            <a:off x="4645658" y="3103030"/>
            <a:ext cx="76953" cy="1274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2" name="Line 460"/>
          <p:cNvSpPr>
            <a:spLocks noChangeShapeType="1"/>
          </p:cNvSpPr>
          <p:nvPr/>
        </p:nvSpPr>
        <p:spPr bwMode="auto">
          <a:xfrm flipV="1">
            <a:off x="3988261" y="3463888"/>
            <a:ext cx="85747"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3" name="Freeform 461"/>
          <p:cNvSpPr>
            <a:spLocks/>
          </p:cNvSpPr>
          <p:nvPr/>
        </p:nvSpPr>
        <p:spPr bwMode="auto">
          <a:xfrm>
            <a:off x="5381106" y="3742566"/>
            <a:ext cx="162700" cy="235805"/>
          </a:xfrm>
          <a:custGeom>
            <a:avLst/>
            <a:gdLst>
              <a:gd name="T0" fmla="*/ 2147483647 w 93"/>
              <a:gd name="T1" fmla="*/ 0 h 120"/>
              <a:gd name="T2" fmla="*/ 2147483647 w 93"/>
              <a:gd name="T3" fmla="*/ 2147483647 h 120"/>
              <a:gd name="T4" fmla="*/ 0 w 93"/>
              <a:gd name="T5" fmla="*/ 2147483647 h 120"/>
              <a:gd name="T6" fmla="*/ 2147483647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64" name="Freeform 462"/>
          <p:cNvSpPr>
            <a:spLocks/>
          </p:cNvSpPr>
          <p:nvPr/>
        </p:nvSpPr>
        <p:spPr bwMode="auto">
          <a:xfrm>
            <a:off x="5466852" y="3742562"/>
            <a:ext cx="160501" cy="342989"/>
          </a:xfrm>
          <a:custGeom>
            <a:avLst/>
            <a:gdLst>
              <a:gd name="T0" fmla="*/ 2147483647 w 93"/>
              <a:gd name="T1" fmla="*/ 2147483647 h 175"/>
              <a:gd name="T2" fmla="*/ 0 w 93"/>
              <a:gd name="T3" fmla="*/ 0 h 175"/>
              <a:gd name="T4" fmla="*/ 2147483647 w 93"/>
              <a:gd name="T5" fmla="*/ 2147483647 h 175"/>
              <a:gd name="T6" fmla="*/ 2147483647 w 93"/>
              <a:gd name="T7" fmla="*/ 2147483647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65" name="Freeform 463"/>
          <p:cNvSpPr>
            <a:spLocks/>
          </p:cNvSpPr>
          <p:nvPr/>
        </p:nvSpPr>
        <p:spPr bwMode="auto">
          <a:xfrm>
            <a:off x="3738715" y="3706834"/>
            <a:ext cx="170396" cy="423973"/>
          </a:xfrm>
          <a:custGeom>
            <a:avLst/>
            <a:gdLst>
              <a:gd name="T0" fmla="*/ 2147483647 w 98"/>
              <a:gd name="T1" fmla="*/ 0 h 216"/>
              <a:gd name="T2" fmla="*/ 2147483647 w 98"/>
              <a:gd name="T3" fmla="*/ 2147483647 h 216"/>
              <a:gd name="T4" fmla="*/ 0 w 98"/>
              <a:gd name="T5" fmla="*/ 2147483647 h 216"/>
              <a:gd name="T6" fmla="*/ 2147483647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66" name="Freeform 464"/>
          <p:cNvSpPr>
            <a:spLocks/>
          </p:cNvSpPr>
          <p:nvPr/>
        </p:nvSpPr>
        <p:spPr bwMode="auto">
          <a:xfrm>
            <a:off x="3824460" y="3672299"/>
            <a:ext cx="163800" cy="458510"/>
          </a:xfrm>
          <a:custGeom>
            <a:avLst/>
            <a:gdLst>
              <a:gd name="T0" fmla="*/ 2147483647 w 94"/>
              <a:gd name="T1" fmla="*/ 0 h 234"/>
              <a:gd name="T2" fmla="*/ 0 w 94"/>
              <a:gd name="T3" fmla="*/ 2147483647 h 234"/>
              <a:gd name="T4" fmla="*/ 2147483647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67" name="Freeform 465"/>
          <p:cNvSpPr>
            <a:spLocks/>
          </p:cNvSpPr>
          <p:nvPr/>
        </p:nvSpPr>
        <p:spPr bwMode="auto">
          <a:xfrm>
            <a:off x="3500160" y="4085551"/>
            <a:ext cx="161600" cy="63120"/>
          </a:xfrm>
          <a:custGeom>
            <a:avLst/>
            <a:gdLst>
              <a:gd name="T0" fmla="*/ 2147483647 w 93"/>
              <a:gd name="T1" fmla="*/ 0 h 32"/>
              <a:gd name="T2" fmla="*/ 2147483647 w 93"/>
              <a:gd name="T3" fmla="*/ 2147483647 h 32"/>
              <a:gd name="T4" fmla="*/ 0 w 93"/>
              <a:gd name="T5" fmla="*/ 2147483647 h 32"/>
              <a:gd name="T6" fmla="*/ 2147483647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68" name="Freeform 466"/>
          <p:cNvSpPr>
            <a:spLocks/>
          </p:cNvSpPr>
          <p:nvPr/>
        </p:nvSpPr>
        <p:spPr bwMode="auto">
          <a:xfrm>
            <a:off x="3576013" y="4085551"/>
            <a:ext cx="162700" cy="6312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69" name="Freeform 467"/>
          <p:cNvSpPr>
            <a:spLocks/>
          </p:cNvSpPr>
          <p:nvPr/>
        </p:nvSpPr>
        <p:spPr bwMode="auto">
          <a:xfrm>
            <a:off x="5627352" y="4085551"/>
            <a:ext cx="164899" cy="63120"/>
          </a:xfrm>
          <a:custGeom>
            <a:avLst/>
            <a:gdLst>
              <a:gd name="T0" fmla="*/ 2147483647 w 94"/>
              <a:gd name="T1" fmla="*/ 2147483647 h 32"/>
              <a:gd name="T2" fmla="*/ 0 w 94"/>
              <a:gd name="T3" fmla="*/ 0 h 32"/>
              <a:gd name="T4" fmla="*/ 2147483647 w 94"/>
              <a:gd name="T5" fmla="*/ 2147483647 h 32"/>
              <a:gd name="T6" fmla="*/ 2147483647 w 94"/>
              <a:gd name="T7" fmla="*/ 2147483647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70" name="Line 468"/>
          <p:cNvSpPr>
            <a:spLocks noChangeShapeType="1"/>
          </p:cNvSpPr>
          <p:nvPr/>
        </p:nvSpPr>
        <p:spPr bwMode="auto">
          <a:xfrm flipH="1" flipV="1">
            <a:off x="5466852" y="3742562"/>
            <a:ext cx="160501" cy="3429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1" name="Line 469"/>
          <p:cNvSpPr>
            <a:spLocks noChangeShapeType="1"/>
          </p:cNvSpPr>
          <p:nvPr/>
        </p:nvSpPr>
        <p:spPr bwMode="auto">
          <a:xfrm flipH="1" flipV="1">
            <a:off x="5627352" y="4085553"/>
            <a:ext cx="164899"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2" name="Freeform 470"/>
          <p:cNvSpPr>
            <a:spLocks/>
          </p:cNvSpPr>
          <p:nvPr/>
        </p:nvSpPr>
        <p:spPr bwMode="auto">
          <a:xfrm>
            <a:off x="5543803" y="3978372"/>
            <a:ext cx="171495" cy="170304"/>
          </a:xfrm>
          <a:custGeom>
            <a:avLst/>
            <a:gdLst>
              <a:gd name="T0" fmla="*/ 2147483647 w 99"/>
              <a:gd name="T1" fmla="*/ 2147483647 h 87"/>
              <a:gd name="T2" fmla="*/ 2147483647 w 99"/>
              <a:gd name="T3" fmla="*/ 2147483647 h 87"/>
              <a:gd name="T4" fmla="*/ 0 w 99"/>
              <a:gd name="T5" fmla="*/ 0 h 87"/>
              <a:gd name="T6" fmla="*/ 2147483647 w 99"/>
              <a:gd name="T7" fmla="*/ 2147483647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73" name="Line 471"/>
          <p:cNvSpPr>
            <a:spLocks noChangeShapeType="1"/>
          </p:cNvSpPr>
          <p:nvPr/>
        </p:nvSpPr>
        <p:spPr bwMode="auto">
          <a:xfrm flipV="1">
            <a:off x="5381104" y="3742567"/>
            <a:ext cx="85747"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4" name="Line 472"/>
          <p:cNvSpPr>
            <a:spLocks noChangeShapeType="1"/>
          </p:cNvSpPr>
          <p:nvPr/>
        </p:nvSpPr>
        <p:spPr bwMode="auto">
          <a:xfrm flipV="1">
            <a:off x="3738714" y="3706834"/>
            <a:ext cx="85747" cy="3965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5" name="Line 473"/>
          <p:cNvSpPr>
            <a:spLocks noChangeShapeType="1"/>
          </p:cNvSpPr>
          <p:nvPr/>
        </p:nvSpPr>
        <p:spPr bwMode="auto">
          <a:xfrm flipH="1">
            <a:off x="3824460" y="3672302"/>
            <a:ext cx="163800" cy="345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6" name="Line 474"/>
          <p:cNvSpPr>
            <a:spLocks noChangeShapeType="1"/>
          </p:cNvSpPr>
          <p:nvPr/>
        </p:nvSpPr>
        <p:spPr bwMode="auto">
          <a:xfrm flipH="1" flipV="1">
            <a:off x="3576013" y="4085553"/>
            <a:ext cx="162700"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7" name="Line 475"/>
          <p:cNvSpPr>
            <a:spLocks noChangeShapeType="1"/>
          </p:cNvSpPr>
          <p:nvPr/>
        </p:nvSpPr>
        <p:spPr bwMode="auto">
          <a:xfrm flipV="1">
            <a:off x="3500162" y="4085556"/>
            <a:ext cx="75853" cy="4525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8" name="Line 476"/>
          <p:cNvSpPr>
            <a:spLocks noChangeShapeType="1"/>
          </p:cNvSpPr>
          <p:nvPr/>
        </p:nvSpPr>
        <p:spPr bwMode="auto">
          <a:xfrm>
            <a:off x="5551502" y="3978371"/>
            <a:ext cx="75853" cy="1071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9" name="Line 477"/>
          <p:cNvSpPr>
            <a:spLocks noChangeShapeType="1"/>
          </p:cNvSpPr>
          <p:nvPr/>
        </p:nvSpPr>
        <p:spPr bwMode="auto">
          <a:xfrm flipH="1" flipV="1">
            <a:off x="3165966" y="4085553"/>
            <a:ext cx="163799"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80" name="Freeform 478"/>
          <p:cNvSpPr>
            <a:spLocks/>
          </p:cNvSpPr>
          <p:nvPr/>
        </p:nvSpPr>
        <p:spPr bwMode="auto">
          <a:xfrm>
            <a:off x="4808356" y="3230465"/>
            <a:ext cx="163799" cy="288206"/>
          </a:xfrm>
          <a:custGeom>
            <a:avLst/>
            <a:gdLst>
              <a:gd name="T0" fmla="*/ 2147483647 w 94"/>
              <a:gd name="T1" fmla="*/ 0 h 147"/>
              <a:gd name="T2" fmla="*/ 2147483647 w 94"/>
              <a:gd name="T3" fmla="*/ 2147483647 h 147"/>
              <a:gd name="T4" fmla="*/ 0 w 94"/>
              <a:gd name="T5" fmla="*/ 2147483647 h 147"/>
              <a:gd name="T6" fmla="*/ 2147483647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1" name="Freeform 479"/>
          <p:cNvSpPr>
            <a:spLocks/>
          </p:cNvSpPr>
          <p:nvPr/>
        </p:nvSpPr>
        <p:spPr bwMode="auto">
          <a:xfrm>
            <a:off x="4893004" y="3230465"/>
            <a:ext cx="162700" cy="288206"/>
          </a:xfrm>
          <a:custGeom>
            <a:avLst/>
            <a:gdLst>
              <a:gd name="T0" fmla="*/ 2147483647 w 94"/>
              <a:gd name="T1" fmla="*/ 2147483647 h 147"/>
              <a:gd name="T2" fmla="*/ 0 w 94"/>
              <a:gd name="T3" fmla="*/ 0 h 147"/>
              <a:gd name="T4" fmla="*/ 2147483647 w 94"/>
              <a:gd name="T5" fmla="*/ 2147483647 h 147"/>
              <a:gd name="T6" fmla="*/ 2147483647 w 94"/>
              <a:gd name="T7" fmla="*/ 2147483647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2" name="Freeform 480"/>
          <p:cNvSpPr>
            <a:spLocks/>
          </p:cNvSpPr>
          <p:nvPr/>
        </p:nvSpPr>
        <p:spPr bwMode="auto">
          <a:xfrm>
            <a:off x="4397209" y="3220938"/>
            <a:ext cx="162700" cy="197695"/>
          </a:xfrm>
          <a:custGeom>
            <a:avLst/>
            <a:gdLst>
              <a:gd name="T0" fmla="*/ 2147483647 w 93"/>
              <a:gd name="T1" fmla="*/ 0 h 101"/>
              <a:gd name="T2" fmla="*/ 2147483647 w 93"/>
              <a:gd name="T3" fmla="*/ 2147483647 h 101"/>
              <a:gd name="T4" fmla="*/ 0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3" name="Freeform 481"/>
          <p:cNvSpPr>
            <a:spLocks/>
          </p:cNvSpPr>
          <p:nvPr/>
        </p:nvSpPr>
        <p:spPr bwMode="auto">
          <a:xfrm>
            <a:off x="4482956" y="3220933"/>
            <a:ext cx="162700" cy="181022"/>
          </a:xfrm>
          <a:custGeom>
            <a:avLst/>
            <a:gdLst>
              <a:gd name="T0" fmla="*/ 2147483647 w 93"/>
              <a:gd name="T1" fmla="*/ 2147483647 h 92"/>
              <a:gd name="T2" fmla="*/ 0 w 93"/>
              <a:gd name="T3" fmla="*/ 0 h 92"/>
              <a:gd name="T4" fmla="*/ 2147483647 w 93"/>
              <a:gd name="T5" fmla="*/ 2147483647 h 92"/>
              <a:gd name="T6" fmla="*/ 2147483647 w 93"/>
              <a:gd name="T7" fmla="*/ 214748364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4" name="Line 482"/>
          <p:cNvSpPr>
            <a:spLocks noChangeShapeType="1"/>
          </p:cNvSpPr>
          <p:nvPr/>
        </p:nvSpPr>
        <p:spPr bwMode="auto">
          <a:xfrm flipH="1" flipV="1">
            <a:off x="4893004" y="3230465"/>
            <a:ext cx="162700" cy="1786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85" name="Line 483"/>
          <p:cNvSpPr>
            <a:spLocks noChangeShapeType="1"/>
          </p:cNvSpPr>
          <p:nvPr/>
        </p:nvSpPr>
        <p:spPr bwMode="auto">
          <a:xfrm flipV="1">
            <a:off x="4808357" y="3230465"/>
            <a:ext cx="84648"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86" name="Line 484"/>
          <p:cNvSpPr>
            <a:spLocks noChangeShapeType="1"/>
          </p:cNvSpPr>
          <p:nvPr/>
        </p:nvSpPr>
        <p:spPr bwMode="auto">
          <a:xfrm flipH="1" flipV="1">
            <a:off x="4482956" y="3220933"/>
            <a:ext cx="162700"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87" name="Freeform 485"/>
          <p:cNvSpPr>
            <a:spLocks/>
          </p:cNvSpPr>
          <p:nvPr/>
        </p:nvSpPr>
        <p:spPr bwMode="auto">
          <a:xfrm>
            <a:off x="4149862" y="3454361"/>
            <a:ext cx="170396" cy="208414"/>
          </a:xfrm>
          <a:custGeom>
            <a:avLst/>
            <a:gdLst>
              <a:gd name="T0" fmla="*/ 2147483647 w 98"/>
              <a:gd name="T1" fmla="*/ 0 h 106"/>
              <a:gd name="T2" fmla="*/ 2147483647 w 98"/>
              <a:gd name="T3" fmla="*/ 2147483647 h 106"/>
              <a:gd name="T4" fmla="*/ 0 w 98"/>
              <a:gd name="T5" fmla="*/ 2147483647 h 106"/>
              <a:gd name="T6" fmla="*/ 2147483647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8" name="Freeform 486"/>
          <p:cNvSpPr>
            <a:spLocks/>
          </p:cNvSpPr>
          <p:nvPr/>
        </p:nvSpPr>
        <p:spPr bwMode="auto">
          <a:xfrm>
            <a:off x="4234509" y="3418633"/>
            <a:ext cx="162700" cy="226278"/>
          </a:xfrm>
          <a:custGeom>
            <a:avLst/>
            <a:gdLst>
              <a:gd name="T0" fmla="*/ 2147483647 w 94"/>
              <a:gd name="T1" fmla="*/ 0 h 115"/>
              <a:gd name="T2" fmla="*/ 0 w 94"/>
              <a:gd name="T3" fmla="*/ 2147483647 h 115"/>
              <a:gd name="T4" fmla="*/ 2147483647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9" name="Freeform 487"/>
          <p:cNvSpPr>
            <a:spLocks/>
          </p:cNvSpPr>
          <p:nvPr/>
        </p:nvSpPr>
        <p:spPr bwMode="auto">
          <a:xfrm>
            <a:off x="4972154" y="3409105"/>
            <a:ext cx="161601" cy="297734"/>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90" name="Freeform 488"/>
          <p:cNvSpPr>
            <a:spLocks/>
          </p:cNvSpPr>
          <p:nvPr/>
        </p:nvSpPr>
        <p:spPr bwMode="auto">
          <a:xfrm>
            <a:off x="5055704" y="3409105"/>
            <a:ext cx="162700" cy="297734"/>
          </a:xfrm>
          <a:custGeom>
            <a:avLst/>
            <a:gdLst>
              <a:gd name="T0" fmla="*/ 2147483647 w 93"/>
              <a:gd name="T1" fmla="*/ 2147483647 h 152"/>
              <a:gd name="T2" fmla="*/ 0 w 93"/>
              <a:gd name="T3" fmla="*/ 0 h 152"/>
              <a:gd name="T4" fmla="*/ 2147483647 w 93"/>
              <a:gd name="T5" fmla="*/ 2147483647 h 152"/>
              <a:gd name="T6" fmla="*/ 2147483647 w 93"/>
              <a:gd name="T7" fmla="*/ 2147483647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91" name="Line 489"/>
          <p:cNvSpPr>
            <a:spLocks noChangeShapeType="1"/>
          </p:cNvSpPr>
          <p:nvPr/>
        </p:nvSpPr>
        <p:spPr bwMode="auto">
          <a:xfrm flipV="1">
            <a:off x="4149860" y="3454361"/>
            <a:ext cx="84648" cy="2084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2" name="Line 490"/>
          <p:cNvSpPr>
            <a:spLocks noChangeShapeType="1"/>
          </p:cNvSpPr>
          <p:nvPr/>
        </p:nvSpPr>
        <p:spPr bwMode="auto">
          <a:xfrm flipH="1" flipV="1">
            <a:off x="5055704" y="3409100"/>
            <a:ext cx="162700" cy="1726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3" name="Line 491"/>
          <p:cNvSpPr>
            <a:spLocks noChangeShapeType="1"/>
          </p:cNvSpPr>
          <p:nvPr/>
        </p:nvSpPr>
        <p:spPr bwMode="auto">
          <a:xfrm flipV="1">
            <a:off x="4972155" y="3409100"/>
            <a:ext cx="83549" cy="1095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4" name="Freeform 492"/>
          <p:cNvSpPr>
            <a:spLocks/>
          </p:cNvSpPr>
          <p:nvPr/>
        </p:nvSpPr>
        <p:spPr bwMode="auto">
          <a:xfrm>
            <a:off x="3661761" y="4103417"/>
            <a:ext cx="162700"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95" name="Freeform 493"/>
          <p:cNvSpPr>
            <a:spLocks/>
          </p:cNvSpPr>
          <p:nvPr/>
        </p:nvSpPr>
        <p:spPr bwMode="auto">
          <a:xfrm>
            <a:off x="3738715" y="4103417"/>
            <a:ext cx="170396" cy="72647"/>
          </a:xfrm>
          <a:custGeom>
            <a:avLst/>
            <a:gdLst>
              <a:gd name="T0" fmla="*/ 2147483647 w 98"/>
              <a:gd name="T1" fmla="*/ 2147483647 h 37"/>
              <a:gd name="T2" fmla="*/ 0 w 98"/>
              <a:gd name="T3" fmla="*/ 0 h 37"/>
              <a:gd name="T4" fmla="*/ 2147483647 w 98"/>
              <a:gd name="T5" fmla="*/ 2147483647 h 37"/>
              <a:gd name="T6" fmla="*/ 2147483647 w 98"/>
              <a:gd name="T7" fmla="*/ 2147483647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96" name="Freeform 494"/>
          <p:cNvSpPr>
            <a:spLocks/>
          </p:cNvSpPr>
          <p:nvPr/>
        </p:nvSpPr>
        <p:spPr bwMode="auto">
          <a:xfrm>
            <a:off x="3909109" y="3672299"/>
            <a:ext cx="164899" cy="458510"/>
          </a:xfrm>
          <a:custGeom>
            <a:avLst/>
            <a:gdLst>
              <a:gd name="T0" fmla="*/ 2147483647 w 94"/>
              <a:gd name="T1" fmla="*/ 0 h 234"/>
              <a:gd name="T2" fmla="*/ 2147483647 w 94"/>
              <a:gd name="T3" fmla="*/ 2147483647 h 234"/>
              <a:gd name="T4" fmla="*/ 0 w 94"/>
              <a:gd name="T5" fmla="*/ 2147483647 h 234"/>
              <a:gd name="T6" fmla="*/ 2147483647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97" name="Freeform 495"/>
          <p:cNvSpPr>
            <a:spLocks/>
          </p:cNvSpPr>
          <p:nvPr/>
        </p:nvSpPr>
        <p:spPr bwMode="auto">
          <a:xfrm>
            <a:off x="3988260" y="3662772"/>
            <a:ext cx="161600" cy="116712"/>
          </a:xfrm>
          <a:custGeom>
            <a:avLst/>
            <a:gdLst>
              <a:gd name="T0" fmla="*/ 2147483647 w 93"/>
              <a:gd name="T1" fmla="*/ 0 h 60"/>
              <a:gd name="T2" fmla="*/ 0 w 93"/>
              <a:gd name="T3" fmla="*/ 2147483647 h 60"/>
              <a:gd name="T4" fmla="*/ 2147483647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98" name="Line 496"/>
          <p:cNvSpPr>
            <a:spLocks noChangeShapeType="1"/>
          </p:cNvSpPr>
          <p:nvPr/>
        </p:nvSpPr>
        <p:spPr bwMode="auto">
          <a:xfrm flipH="1" flipV="1">
            <a:off x="3738715" y="4103416"/>
            <a:ext cx="170396"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9" name="Line 497"/>
          <p:cNvSpPr>
            <a:spLocks noChangeShapeType="1"/>
          </p:cNvSpPr>
          <p:nvPr/>
        </p:nvSpPr>
        <p:spPr bwMode="auto">
          <a:xfrm flipV="1">
            <a:off x="3661762" y="4103420"/>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0" name="Line 498"/>
          <p:cNvSpPr>
            <a:spLocks noChangeShapeType="1"/>
          </p:cNvSpPr>
          <p:nvPr/>
        </p:nvSpPr>
        <p:spPr bwMode="auto">
          <a:xfrm flipH="1" flipV="1">
            <a:off x="3329766" y="4103416"/>
            <a:ext cx="170396"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1" name="Line 499"/>
          <p:cNvSpPr>
            <a:spLocks noChangeShapeType="1"/>
          </p:cNvSpPr>
          <p:nvPr/>
        </p:nvSpPr>
        <p:spPr bwMode="auto">
          <a:xfrm flipV="1">
            <a:off x="5715300" y="4103420"/>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2" name="Freeform 500"/>
          <p:cNvSpPr>
            <a:spLocks/>
          </p:cNvSpPr>
          <p:nvPr/>
        </p:nvSpPr>
        <p:spPr bwMode="auto">
          <a:xfrm>
            <a:off x="4559909" y="3230465"/>
            <a:ext cx="162700" cy="251288"/>
          </a:xfrm>
          <a:custGeom>
            <a:avLst/>
            <a:gdLst>
              <a:gd name="T0" fmla="*/ 2147483647 w 94"/>
              <a:gd name="T1" fmla="*/ 0 h 128"/>
              <a:gd name="T2" fmla="*/ 2147483647 w 94"/>
              <a:gd name="T3" fmla="*/ 2147483647 h 128"/>
              <a:gd name="T4" fmla="*/ 0 w 94"/>
              <a:gd name="T5" fmla="*/ 2147483647 h 128"/>
              <a:gd name="T6" fmla="*/ 2147483647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03" name="Freeform 501"/>
          <p:cNvSpPr>
            <a:spLocks/>
          </p:cNvSpPr>
          <p:nvPr/>
        </p:nvSpPr>
        <p:spPr bwMode="auto">
          <a:xfrm>
            <a:off x="4645656" y="3230465"/>
            <a:ext cx="162700" cy="251288"/>
          </a:xfrm>
          <a:custGeom>
            <a:avLst/>
            <a:gdLst>
              <a:gd name="T0" fmla="*/ 2147483647 w 94"/>
              <a:gd name="T1" fmla="*/ 2147483647 h 128"/>
              <a:gd name="T2" fmla="*/ 0 w 94"/>
              <a:gd name="T3" fmla="*/ 0 h 128"/>
              <a:gd name="T4" fmla="*/ 2147483647 w 94"/>
              <a:gd name="T5" fmla="*/ 2147483647 h 128"/>
              <a:gd name="T6" fmla="*/ 2147483647 w 94"/>
              <a:gd name="T7" fmla="*/ 2147483647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04" name="Line 502"/>
          <p:cNvSpPr>
            <a:spLocks noChangeShapeType="1"/>
          </p:cNvSpPr>
          <p:nvPr/>
        </p:nvSpPr>
        <p:spPr bwMode="auto">
          <a:xfrm flipV="1">
            <a:off x="3909107" y="3672299"/>
            <a:ext cx="79152" cy="45851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5" name="Line 503"/>
          <p:cNvSpPr>
            <a:spLocks noChangeShapeType="1"/>
          </p:cNvSpPr>
          <p:nvPr/>
        </p:nvSpPr>
        <p:spPr bwMode="auto">
          <a:xfrm flipH="1">
            <a:off x="3988260" y="3662770"/>
            <a:ext cx="161600" cy="95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6" name="Freeform 504"/>
          <p:cNvSpPr>
            <a:spLocks/>
          </p:cNvSpPr>
          <p:nvPr/>
        </p:nvSpPr>
        <p:spPr bwMode="auto">
          <a:xfrm>
            <a:off x="5133755" y="3581791"/>
            <a:ext cx="170395" cy="306070"/>
          </a:xfrm>
          <a:custGeom>
            <a:avLst/>
            <a:gdLst>
              <a:gd name="T0" fmla="*/ 2147483647 w 98"/>
              <a:gd name="T1" fmla="*/ 0 h 156"/>
              <a:gd name="T2" fmla="*/ 2147483647 w 98"/>
              <a:gd name="T3" fmla="*/ 2147483647 h 156"/>
              <a:gd name="T4" fmla="*/ 0 w 98"/>
              <a:gd name="T5" fmla="*/ 2147483647 h 156"/>
              <a:gd name="T6" fmla="*/ 2147483647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07" name="Freeform 505"/>
          <p:cNvSpPr>
            <a:spLocks/>
          </p:cNvSpPr>
          <p:nvPr/>
        </p:nvSpPr>
        <p:spPr bwMode="auto">
          <a:xfrm>
            <a:off x="5218404" y="3581791"/>
            <a:ext cx="162700" cy="306070"/>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08" name="Line 506"/>
          <p:cNvSpPr>
            <a:spLocks noChangeShapeType="1"/>
          </p:cNvSpPr>
          <p:nvPr/>
        </p:nvSpPr>
        <p:spPr bwMode="auto">
          <a:xfrm flipH="1" flipV="1">
            <a:off x="4645656" y="3230465"/>
            <a:ext cx="162700" cy="988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9" name="Line 507"/>
          <p:cNvSpPr>
            <a:spLocks noChangeShapeType="1"/>
          </p:cNvSpPr>
          <p:nvPr/>
        </p:nvSpPr>
        <p:spPr bwMode="auto">
          <a:xfrm flipV="1">
            <a:off x="4559910" y="3230460"/>
            <a:ext cx="85747" cy="1714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10" name="Line 508"/>
          <p:cNvSpPr>
            <a:spLocks noChangeShapeType="1"/>
          </p:cNvSpPr>
          <p:nvPr/>
        </p:nvSpPr>
        <p:spPr bwMode="auto">
          <a:xfrm flipH="1" flipV="1">
            <a:off x="5218404" y="3581791"/>
            <a:ext cx="162700"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11" name="Line 509"/>
          <p:cNvSpPr>
            <a:spLocks noChangeShapeType="1"/>
          </p:cNvSpPr>
          <p:nvPr/>
        </p:nvSpPr>
        <p:spPr bwMode="auto">
          <a:xfrm flipV="1">
            <a:off x="5133756" y="3581791"/>
            <a:ext cx="84648" cy="1250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12" name="Freeform 510"/>
          <p:cNvSpPr>
            <a:spLocks/>
          </p:cNvSpPr>
          <p:nvPr/>
        </p:nvSpPr>
        <p:spPr bwMode="auto">
          <a:xfrm>
            <a:off x="4320256" y="3418633"/>
            <a:ext cx="162700" cy="226278"/>
          </a:xfrm>
          <a:custGeom>
            <a:avLst/>
            <a:gdLst>
              <a:gd name="T0" fmla="*/ 2147483647 w 94"/>
              <a:gd name="T1" fmla="*/ 0 h 115"/>
              <a:gd name="T2" fmla="*/ 2147483647 w 94"/>
              <a:gd name="T3" fmla="*/ 2147483647 h 115"/>
              <a:gd name="T4" fmla="*/ 0 w 94"/>
              <a:gd name="T5" fmla="*/ 2147483647 h 115"/>
              <a:gd name="T6" fmla="*/ 2147483647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3" name="Freeform 511"/>
          <p:cNvSpPr>
            <a:spLocks/>
          </p:cNvSpPr>
          <p:nvPr/>
        </p:nvSpPr>
        <p:spPr bwMode="auto">
          <a:xfrm>
            <a:off x="4397209" y="3401960"/>
            <a:ext cx="162700" cy="197695"/>
          </a:xfrm>
          <a:custGeom>
            <a:avLst/>
            <a:gdLst>
              <a:gd name="T0" fmla="*/ 2147483647 w 93"/>
              <a:gd name="T1" fmla="*/ 0 h 101"/>
              <a:gd name="T2" fmla="*/ 0 w 93"/>
              <a:gd name="T3" fmla="*/ 2147483647 h 101"/>
              <a:gd name="T4" fmla="*/ 2147483647 w 93"/>
              <a:gd name="T5" fmla="*/ 2147483647 h 101"/>
              <a:gd name="T6" fmla="*/ 2147483647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4" name="Freeform 512"/>
          <p:cNvSpPr>
            <a:spLocks/>
          </p:cNvSpPr>
          <p:nvPr/>
        </p:nvSpPr>
        <p:spPr bwMode="auto">
          <a:xfrm>
            <a:off x="5304151" y="3769954"/>
            <a:ext cx="162700" cy="270342"/>
          </a:xfrm>
          <a:custGeom>
            <a:avLst/>
            <a:gdLst>
              <a:gd name="T0" fmla="*/ 2147483647 w 94"/>
              <a:gd name="T1" fmla="*/ 0 h 138"/>
              <a:gd name="T2" fmla="*/ 2147483647 w 94"/>
              <a:gd name="T3" fmla="*/ 2147483647 h 138"/>
              <a:gd name="T4" fmla="*/ 0 w 94"/>
              <a:gd name="T5" fmla="*/ 2147483647 h 138"/>
              <a:gd name="T6" fmla="*/ 2147483647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5" name="Freeform 513"/>
          <p:cNvSpPr>
            <a:spLocks/>
          </p:cNvSpPr>
          <p:nvPr/>
        </p:nvSpPr>
        <p:spPr bwMode="auto">
          <a:xfrm>
            <a:off x="5381106" y="3769954"/>
            <a:ext cx="162700" cy="270342"/>
          </a:xfrm>
          <a:custGeom>
            <a:avLst/>
            <a:gdLst>
              <a:gd name="T0" fmla="*/ 2147483647 w 93"/>
              <a:gd name="T1" fmla="*/ 2147483647 h 138"/>
              <a:gd name="T2" fmla="*/ 0 w 93"/>
              <a:gd name="T3" fmla="*/ 0 h 138"/>
              <a:gd name="T4" fmla="*/ 2147483647 w 93"/>
              <a:gd name="T5" fmla="*/ 2147483647 h 138"/>
              <a:gd name="T6" fmla="*/ 2147483647 w 93"/>
              <a:gd name="T7" fmla="*/ 2147483647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6" name="Freeform 514"/>
          <p:cNvSpPr>
            <a:spLocks/>
          </p:cNvSpPr>
          <p:nvPr/>
        </p:nvSpPr>
        <p:spPr bwMode="auto">
          <a:xfrm>
            <a:off x="3824460" y="4130807"/>
            <a:ext cx="163800" cy="72647"/>
          </a:xfrm>
          <a:custGeom>
            <a:avLst/>
            <a:gdLst>
              <a:gd name="T0" fmla="*/ 2147483647 w 94"/>
              <a:gd name="T1" fmla="*/ 0 h 37"/>
              <a:gd name="T2" fmla="*/ 2147483647 w 94"/>
              <a:gd name="T3" fmla="*/ 2147483647 h 37"/>
              <a:gd name="T4" fmla="*/ 0 w 94"/>
              <a:gd name="T5" fmla="*/ 2147483647 h 37"/>
              <a:gd name="T6" fmla="*/ 2147483647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7" name="Freeform 515"/>
          <p:cNvSpPr>
            <a:spLocks/>
          </p:cNvSpPr>
          <p:nvPr/>
        </p:nvSpPr>
        <p:spPr bwMode="auto">
          <a:xfrm>
            <a:off x="3909109" y="3779481"/>
            <a:ext cx="164899" cy="423973"/>
          </a:xfrm>
          <a:custGeom>
            <a:avLst/>
            <a:gdLst>
              <a:gd name="T0" fmla="*/ 2147483647 w 94"/>
              <a:gd name="T1" fmla="*/ 0 h 216"/>
              <a:gd name="T2" fmla="*/ 0 w 94"/>
              <a:gd name="T3" fmla="*/ 2147483647 h 216"/>
              <a:gd name="T4" fmla="*/ 2147483647 w 94"/>
              <a:gd name="T5" fmla="*/ 2147483647 h 216"/>
              <a:gd name="T6" fmla="*/ 2147483647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8" name="Freeform 516"/>
          <p:cNvSpPr>
            <a:spLocks/>
          </p:cNvSpPr>
          <p:nvPr/>
        </p:nvSpPr>
        <p:spPr bwMode="auto">
          <a:xfrm>
            <a:off x="4722608" y="3329308"/>
            <a:ext cx="170395" cy="342989"/>
          </a:xfrm>
          <a:custGeom>
            <a:avLst/>
            <a:gdLst>
              <a:gd name="T0" fmla="*/ 2147483647 w 98"/>
              <a:gd name="T1" fmla="*/ 0 h 175"/>
              <a:gd name="T2" fmla="*/ 2147483647 w 98"/>
              <a:gd name="T3" fmla="*/ 2147483647 h 175"/>
              <a:gd name="T4" fmla="*/ 0 w 98"/>
              <a:gd name="T5" fmla="*/ 2147483647 h 175"/>
              <a:gd name="T6" fmla="*/ 2147483647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9" name="Freeform 517"/>
          <p:cNvSpPr>
            <a:spLocks/>
          </p:cNvSpPr>
          <p:nvPr/>
        </p:nvSpPr>
        <p:spPr bwMode="auto">
          <a:xfrm>
            <a:off x="4808356" y="3329308"/>
            <a:ext cx="163799" cy="342989"/>
          </a:xfrm>
          <a:custGeom>
            <a:avLst/>
            <a:gdLst>
              <a:gd name="T0" fmla="*/ 2147483647 w 94"/>
              <a:gd name="T1" fmla="*/ 2147483647 h 175"/>
              <a:gd name="T2" fmla="*/ 0 w 94"/>
              <a:gd name="T3" fmla="*/ 0 h 175"/>
              <a:gd name="T4" fmla="*/ 2147483647 w 94"/>
              <a:gd name="T5" fmla="*/ 2147483647 h 175"/>
              <a:gd name="T6" fmla="*/ 2147483647 w 94"/>
              <a:gd name="T7" fmla="*/ 2147483647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20" name="Line 518"/>
          <p:cNvSpPr>
            <a:spLocks noChangeShapeType="1"/>
          </p:cNvSpPr>
          <p:nvPr/>
        </p:nvSpPr>
        <p:spPr bwMode="auto">
          <a:xfrm flipH="1" flipV="1">
            <a:off x="5381106" y="3769954"/>
            <a:ext cx="162700" cy="2084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1" name="Line 519"/>
          <p:cNvSpPr>
            <a:spLocks noChangeShapeType="1"/>
          </p:cNvSpPr>
          <p:nvPr/>
        </p:nvSpPr>
        <p:spPr bwMode="auto">
          <a:xfrm flipV="1">
            <a:off x="5304153" y="3769954"/>
            <a:ext cx="76953" cy="11790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2" name="Line 520"/>
          <p:cNvSpPr>
            <a:spLocks noChangeShapeType="1"/>
          </p:cNvSpPr>
          <p:nvPr/>
        </p:nvSpPr>
        <p:spPr bwMode="auto">
          <a:xfrm flipV="1">
            <a:off x="3824461" y="4130812"/>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3" name="Line 521"/>
          <p:cNvSpPr>
            <a:spLocks noChangeShapeType="1"/>
          </p:cNvSpPr>
          <p:nvPr/>
        </p:nvSpPr>
        <p:spPr bwMode="auto">
          <a:xfrm flipH="1">
            <a:off x="3909109" y="3779482"/>
            <a:ext cx="164899" cy="3513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4" name="Line 522"/>
          <p:cNvSpPr>
            <a:spLocks noChangeShapeType="1"/>
          </p:cNvSpPr>
          <p:nvPr/>
        </p:nvSpPr>
        <p:spPr bwMode="auto">
          <a:xfrm flipH="1" flipV="1">
            <a:off x="3500160" y="4130808"/>
            <a:ext cx="161600"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5" name="Freeform 523"/>
          <p:cNvSpPr>
            <a:spLocks/>
          </p:cNvSpPr>
          <p:nvPr/>
        </p:nvSpPr>
        <p:spPr bwMode="auto">
          <a:xfrm>
            <a:off x="4074008" y="3662772"/>
            <a:ext cx="160501" cy="116712"/>
          </a:xfrm>
          <a:custGeom>
            <a:avLst/>
            <a:gdLst>
              <a:gd name="T0" fmla="*/ 2147483647 w 93"/>
              <a:gd name="T1" fmla="*/ 0 h 60"/>
              <a:gd name="T2" fmla="*/ 2147483647 w 93"/>
              <a:gd name="T3" fmla="*/ 2147483647 h 60"/>
              <a:gd name="T4" fmla="*/ 0 w 93"/>
              <a:gd name="T5" fmla="*/ 2147483647 h 60"/>
              <a:gd name="T6" fmla="*/ 2147483647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26" name="Freeform 524"/>
          <p:cNvSpPr>
            <a:spLocks/>
          </p:cNvSpPr>
          <p:nvPr/>
        </p:nvSpPr>
        <p:spPr bwMode="auto">
          <a:xfrm>
            <a:off x="4149862" y="3644905"/>
            <a:ext cx="170396" cy="134576"/>
          </a:xfrm>
          <a:custGeom>
            <a:avLst/>
            <a:gdLst>
              <a:gd name="T0" fmla="*/ 2147483647 w 98"/>
              <a:gd name="T1" fmla="*/ 0 h 69"/>
              <a:gd name="T2" fmla="*/ 0 w 98"/>
              <a:gd name="T3" fmla="*/ 2147483647 h 69"/>
              <a:gd name="T4" fmla="*/ 2147483647 w 98"/>
              <a:gd name="T5" fmla="*/ 2147483647 h 69"/>
              <a:gd name="T6" fmla="*/ 2147483647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27" name="Line 525"/>
          <p:cNvSpPr>
            <a:spLocks noChangeShapeType="1"/>
          </p:cNvSpPr>
          <p:nvPr/>
        </p:nvSpPr>
        <p:spPr bwMode="auto">
          <a:xfrm flipH="1" flipV="1">
            <a:off x="4808356" y="3329308"/>
            <a:ext cx="163799" cy="1893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8" name="Line 526"/>
          <p:cNvSpPr>
            <a:spLocks noChangeShapeType="1"/>
          </p:cNvSpPr>
          <p:nvPr/>
        </p:nvSpPr>
        <p:spPr bwMode="auto">
          <a:xfrm flipV="1">
            <a:off x="4722609" y="3329308"/>
            <a:ext cx="85747"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9" name="Line 527"/>
          <p:cNvSpPr>
            <a:spLocks noChangeShapeType="1"/>
          </p:cNvSpPr>
          <p:nvPr/>
        </p:nvSpPr>
        <p:spPr bwMode="auto">
          <a:xfrm flipH="1">
            <a:off x="4149862" y="3644911"/>
            <a:ext cx="170396"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30" name="Line 528"/>
          <p:cNvSpPr>
            <a:spLocks noChangeShapeType="1"/>
          </p:cNvSpPr>
          <p:nvPr/>
        </p:nvSpPr>
        <p:spPr bwMode="auto">
          <a:xfrm flipV="1">
            <a:off x="4074009" y="3662772"/>
            <a:ext cx="75853" cy="1167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31" name="Freeform 529"/>
          <p:cNvSpPr>
            <a:spLocks/>
          </p:cNvSpPr>
          <p:nvPr/>
        </p:nvSpPr>
        <p:spPr bwMode="auto">
          <a:xfrm>
            <a:off x="5466852" y="3978367"/>
            <a:ext cx="160501" cy="225087"/>
          </a:xfrm>
          <a:custGeom>
            <a:avLst/>
            <a:gdLst>
              <a:gd name="T0" fmla="*/ 2147483647 w 93"/>
              <a:gd name="T1" fmla="*/ 0 h 115"/>
              <a:gd name="T2" fmla="*/ 2147483647 w 93"/>
              <a:gd name="T3" fmla="*/ 2147483647 h 115"/>
              <a:gd name="T4" fmla="*/ 0 w 93"/>
              <a:gd name="T5" fmla="*/ 2147483647 h 115"/>
              <a:gd name="T6" fmla="*/ 2147483647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2" name="Freeform 530"/>
          <p:cNvSpPr>
            <a:spLocks/>
          </p:cNvSpPr>
          <p:nvPr/>
        </p:nvSpPr>
        <p:spPr bwMode="auto">
          <a:xfrm>
            <a:off x="5543803" y="3978367"/>
            <a:ext cx="171495" cy="225087"/>
          </a:xfrm>
          <a:custGeom>
            <a:avLst/>
            <a:gdLst>
              <a:gd name="T0" fmla="*/ 2147483647 w 99"/>
              <a:gd name="T1" fmla="*/ 2147483647 h 115"/>
              <a:gd name="T2" fmla="*/ 0 w 99"/>
              <a:gd name="T3" fmla="*/ 0 h 115"/>
              <a:gd name="T4" fmla="*/ 2147483647 w 99"/>
              <a:gd name="T5" fmla="*/ 2147483647 h 115"/>
              <a:gd name="T6" fmla="*/ 2147483647 w 99"/>
              <a:gd name="T7" fmla="*/ 2147483647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3" name="Line 531"/>
          <p:cNvSpPr>
            <a:spLocks noChangeShapeType="1"/>
          </p:cNvSpPr>
          <p:nvPr/>
        </p:nvSpPr>
        <p:spPr bwMode="auto">
          <a:xfrm>
            <a:off x="5543804" y="3978367"/>
            <a:ext cx="7696" cy="11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34" name="Line 532"/>
          <p:cNvSpPr>
            <a:spLocks noChangeShapeType="1"/>
          </p:cNvSpPr>
          <p:nvPr/>
        </p:nvSpPr>
        <p:spPr bwMode="auto">
          <a:xfrm flipH="1" flipV="1">
            <a:off x="5543803" y="3978372"/>
            <a:ext cx="171495" cy="1703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35" name="Line 533"/>
          <p:cNvSpPr>
            <a:spLocks noChangeShapeType="1"/>
          </p:cNvSpPr>
          <p:nvPr/>
        </p:nvSpPr>
        <p:spPr bwMode="auto">
          <a:xfrm flipH="1">
            <a:off x="5466854" y="3978367"/>
            <a:ext cx="76953" cy="619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36" name="Freeform 534"/>
          <p:cNvSpPr>
            <a:spLocks/>
          </p:cNvSpPr>
          <p:nvPr/>
        </p:nvSpPr>
        <p:spPr bwMode="auto">
          <a:xfrm>
            <a:off x="4893004" y="3518667"/>
            <a:ext cx="162700" cy="323934"/>
          </a:xfrm>
          <a:custGeom>
            <a:avLst/>
            <a:gdLst>
              <a:gd name="T0" fmla="*/ 2147483647 w 94"/>
              <a:gd name="T1" fmla="*/ 0 h 165"/>
              <a:gd name="T2" fmla="*/ 2147483647 w 94"/>
              <a:gd name="T3" fmla="*/ 2147483647 h 165"/>
              <a:gd name="T4" fmla="*/ 0 w 94"/>
              <a:gd name="T5" fmla="*/ 2147483647 h 165"/>
              <a:gd name="T6" fmla="*/ 2147483647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7" name="Freeform 535"/>
          <p:cNvSpPr>
            <a:spLocks/>
          </p:cNvSpPr>
          <p:nvPr/>
        </p:nvSpPr>
        <p:spPr bwMode="auto">
          <a:xfrm>
            <a:off x="4972154" y="3518667"/>
            <a:ext cx="161601" cy="323934"/>
          </a:xfrm>
          <a:custGeom>
            <a:avLst/>
            <a:gdLst>
              <a:gd name="T0" fmla="*/ 2147483647 w 93"/>
              <a:gd name="T1" fmla="*/ 2147483647 h 165"/>
              <a:gd name="T2" fmla="*/ 0 w 93"/>
              <a:gd name="T3" fmla="*/ 0 h 165"/>
              <a:gd name="T4" fmla="*/ 2147483647 w 93"/>
              <a:gd name="T5" fmla="*/ 2147483647 h 165"/>
              <a:gd name="T6" fmla="*/ 2147483647 w 93"/>
              <a:gd name="T7" fmla="*/ 214748364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8" name="Line 536"/>
          <p:cNvSpPr>
            <a:spLocks noChangeShapeType="1"/>
          </p:cNvSpPr>
          <p:nvPr/>
        </p:nvSpPr>
        <p:spPr bwMode="auto">
          <a:xfrm flipH="1" flipV="1">
            <a:off x="4972154" y="3518671"/>
            <a:ext cx="161601" cy="1881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39" name="Line 537"/>
          <p:cNvSpPr>
            <a:spLocks noChangeShapeType="1"/>
          </p:cNvSpPr>
          <p:nvPr/>
        </p:nvSpPr>
        <p:spPr bwMode="auto">
          <a:xfrm flipV="1">
            <a:off x="4893002" y="3518666"/>
            <a:ext cx="79152" cy="1536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0" name="Freeform 538"/>
          <p:cNvSpPr>
            <a:spLocks/>
          </p:cNvSpPr>
          <p:nvPr/>
        </p:nvSpPr>
        <p:spPr bwMode="auto">
          <a:xfrm>
            <a:off x="4482956" y="3401955"/>
            <a:ext cx="162700" cy="277488"/>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41" name="Freeform 539"/>
          <p:cNvSpPr>
            <a:spLocks/>
          </p:cNvSpPr>
          <p:nvPr/>
        </p:nvSpPr>
        <p:spPr bwMode="auto">
          <a:xfrm>
            <a:off x="4559909" y="3401955"/>
            <a:ext cx="162700" cy="277488"/>
          </a:xfrm>
          <a:custGeom>
            <a:avLst/>
            <a:gdLst>
              <a:gd name="T0" fmla="*/ 2147483647 w 94"/>
              <a:gd name="T1" fmla="*/ 2147483647 h 142"/>
              <a:gd name="T2" fmla="*/ 0 w 94"/>
              <a:gd name="T3" fmla="*/ 0 h 142"/>
              <a:gd name="T4" fmla="*/ 2147483647 w 94"/>
              <a:gd name="T5" fmla="*/ 2147483647 h 142"/>
              <a:gd name="T6" fmla="*/ 2147483647 w 94"/>
              <a:gd name="T7" fmla="*/ 2147483647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42" name="Line 540"/>
          <p:cNvSpPr>
            <a:spLocks noChangeShapeType="1"/>
          </p:cNvSpPr>
          <p:nvPr/>
        </p:nvSpPr>
        <p:spPr bwMode="auto">
          <a:xfrm flipV="1">
            <a:off x="4482958" y="3401960"/>
            <a:ext cx="76953"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3" name="Line 541"/>
          <p:cNvSpPr>
            <a:spLocks noChangeShapeType="1"/>
          </p:cNvSpPr>
          <p:nvPr/>
        </p:nvSpPr>
        <p:spPr bwMode="auto">
          <a:xfrm flipH="1" flipV="1">
            <a:off x="3661761" y="4148671"/>
            <a:ext cx="162700"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4" name="Line 542"/>
          <p:cNvSpPr>
            <a:spLocks noChangeShapeType="1"/>
          </p:cNvSpPr>
          <p:nvPr/>
        </p:nvSpPr>
        <p:spPr bwMode="auto">
          <a:xfrm flipV="1">
            <a:off x="5627353" y="4148673"/>
            <a:ext cx="87946" cy="547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5" name="Freeform 543"/>
          <p:cNvSpPr>
            <a:spLocks/>
          </p:cNvSpPr>
          <p:nvPr/>
        </p:nvSpPr>
        <p:spPr bwMode="auto">
          <a:xfrm>
            <a:off x="5055704" y="3706836"/>
            <a:ext cx="162700" cy="298925"/>
          </a:xfrm>
          <a:custGeom>
            <a:avLst/>
            <a:gdLst>
              <a:gd name="T0" fmla="*/ 2147483647 w 93"/>
              <a:gd name="T1" fmla="*/ 0 h 152"/>
              <a:gd name="T2" fmla="*/ 2147483647 w 93"/>
              <a:gd name="T3" fmla="*/ 2147483647 h 152"/>
              <a:gd name="T4" fmla="*/ 0 w 93"/>
              <a:gd name="T5" fmla="*/ 2147483647 h 152"/>
              <a:gd name="T6" fmla="*/ 2147483647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46" name="Freeform 544"/>
          <p:cNvSpPr>
            <a:spLocks/>
          </p:cNvSpPr>
          <p:nvPr/>
        </p:nvSpPr>
        <p:spPr bwMode="auto">
          <a:xfrm>
            <a:off x="5133755" y="3706836"/>
            <a:ext cx="170395" cy="298925"/>
          </a:xfrm>
          <a:custGeom>
            <a:avLst/>
            <a:gdLst>
              <a:gd name="T0" fmla="*/ 2147483647 w 98"/>
              <a:gd name="T1" fmla="*/ 2147483647 h 152"/>
              <a:gd name="T2" fmla="*/ 0 w 98"/>
              <a:gd name="T3" fmla="*/ 0 h 152"/>
              <a:gd name="T4" fmla="*/ 2147483647 w 98"/>
              <a:gd name="T5" fmla="*/ 2147483647 h 152"/>
              <a:gd name="T6" fmla="*/ 2147483647 w 98"/>
              <a:gd name="T7" fmla="*/ 2147483647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47" name="Line 545"/>
          <p:cNvSpPr>
            <a:spLocks noChangeShapeType="1"/>
          </p:cNvSpPr>
          <p:nvPr/>
        </p:nvSpPr>
        <p:spPr bwMode="auto">
          <a:xfrm flipH="1" flipV="1">
            <a:off x="5133755" y="3706834"/>
            <a:ext cx="170395" cy="1810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8" name="Line 546"/>
          <p:cNvSpPr>
            <a:spLocks noChangeShapeType="1"/>
          </p:cNvSpPr>
          <p:nvPr/>
        </p:nvSpPr>
        <p:spPr bwMode="auto">
          <a:xfrm flipV="1">
            <a:off x="5055706" y="3706835"/>
            <a:ext cx="78053"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9" name="Freeform 547"/>
          <p:cNvSpPr>
            <a:spLocks/>
          </p:cNvSpPr>
          <p:nvPr/>
        </p:nvSpPr>
        <p:spPr bwMode="auto">
          <a:xfrm>
            <a:off x="4234509" y="3644906"/>
            <a:ext cx="162700" cy="161967"/>
          </a:xfrm>
          <a:custGeom>
            <a:avLst/>
            <a:gdLst>
              <a:gd name="T0" fmla="*/ 2147483647 w 94"/>
              <a:gd name="T1" fmla="*/ 0 h 83"/>
              <a:gd name="T2" fmla="*/ 2147483647 w 94"/>
              <a:gd name="T3" fmla="*/ 2147483647 h 83"/>
              <a:gd name="T4" fmla="*/ 0 w 94"/>
              <a:gd name="T5" fmla="*/ 2147483647 h 83"/>
              <a:gd name="T6" fmla="*/ 2147483647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0" name="Freeform 548"/>
          <p:cNvSpPr>
            <a:spLocks/>
          </p:cNvSpPr>
          <p:nvPr/>
        </p:nvSpPr>
        <p:spPr bwMode="auto">
          <a:xfrm>
            <a:off x="4320256" y="3599655"/>
            <a:ext cx="162700" cy="207223"/>
          </a:xfrm>
          <a:custGeom>
            <a:avLst/>
            <a:gdLst>
              <a:gd name="T0" fmla="*/ 2147483647 w 94"/>
              <a:gd name="T1" fmla="*/ 0 h 106"/>
              <a:gd name="T2" fmla="*/ 0 w 94"/>
              <a:gd name="T3" fmla="*/ 2147483647 h 106"/>
              <a:gd name="T4" fmla="*/ 2147483647 w 94"/>
              <a:gd name="T5" fmla="*/ 2147483647 h 106"/>
              <a:gd name="T6" fmla="*/ 2147483647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1" name="Line 549"/>
          <p:cNvSpPr>
            <a:spLocks noChangeShapeType="1"/>
          </p:cNvSpPr>
          <p:nvPr/>
        </p:nvSpPr>
        <p:spPr bwMode="auto">
          <a:xfrm flipH="1">
            <a:off x="4320256" y="3599655"/>
            <a:ext cx="162700"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52" name="Freeform 550"/>
          <p:cNvSpPr>
            <a:spLocks/>
          </p:cNvSpPr>
          <p:nvPr/>
        </p:nvSpPr>
        <p:spPr bwMode="auto">
          <a:xfrm>
            <a:off x="5218404" y="3887856"/>
            <a:ext cx="162700" cy="233423"/>
          </a:xfrm>
          <a:custGeom>
            <a:avLst/>
            <a:gdLst>
              <a:gd name="T0" fmla="*/ 2147483647 w 94"/>
              <a:gd name="T1" fmla="*/ 0 h 119"/>
              <a:gd name="T2" fmla="*/ 2147483647 w 94"/>
              <a:gd name="T3" fmla="*/ 2147483647 h 119"/>
              <a:gd name="T4" fmla="*/ 0 w 94"/>
              <a:gd name="T5" fmla="*/ 2147483647 h 119"/>
              <a:gd name="T6" fmla="*/ 2147483647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3" name="Freeform 551"/>
          <p:cNvSpPr>
            <a:spLocks/>
          </p:cNvSpPr>
          <p:nvPr/>
        </p:nvSpPr>
        <p:spPr bwMode="auto">
          <a:xfrm>
            <a:off x="5304151" y="3887856"/>
            <a:ext cx="162700" cy="233423"/>
          </a:xfrm>
          <a:custGeom>
            <a:avLst/>
            <a:gdLst>
              <a:gd name="T0" fmla="*/ 2147483647 w 94"/>
              <a:gd name="T1" fmla="*/ 2147483647 h 119"/>
              <a:gd name="T2" fmla="*/ 0 w 94"/>
              <a:gd name="T3" fmla="*/ 0 h 119"/>
              <a:gd name="T4" fmla="*/ 2147483647 w 94"/>
              <a:gd name="T5" fmla="*/ 2147483647 h 119"/>
              <a:gd name="T6" fmla="*/ 2147483647 w 94"/>
              <a:gd name="T7" fmla="*/ 21474836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4" name="Freeform 552"/>
          <p:cNvSpPr>
            <a:spLocks/>
          </p:cNvSpPr>
          <p:nvPr/>
        </p:nvSpPr>
        <p:spPr bwMode="auto">
          <a:xfrm>
            <a:off x="4645656" y="3481748"/>
            <a:ext cx="162700" cy="360853"/>
          </a:xfrm>
          <a:custGeom>
            <a:avLst/>
            <a:gdLst>
              <a:gd name="T0" fmla="*/ 2147483647 w 94"/>
              <a:gd name="T1" fmla="*/ 0 h 184"/>
              <a:gd name="T2" fmla="*/ 2147483647 w 94"/>
              <a:gd name="T3" fmla="*/ 2147483647 h 184"/>
              <a:gd name="T4" fmla="*/ 0 w 94"/>
              <a:gd name="T5" fmla="*/ 2147483647 h 184"/>
              <a:gd name="T6" fmla="*/ 2147483647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5" name="Freeform 553"/>
          <p:cNvSpPr>
            <a:spLocks/>
          </p:cNvSpPr>
          <p:nvPr/>
        </p:nvSpPr>
        <p:spPr bwMode="auto">
          <a:xfrm>
            <a:off x="4722608" y="3481748"/>
            <a:ext cx="170395" cy="360853"/>
          </a:xfrm>
          <a:custGeom>
            <a:avLst/>
            <a:gdLst>
              <a:gd name="T0" fmla="*/ 2147483647 w 98"/>
              <a:gd name="T1" fmla="*/ 2147483647 h 184"/>
              <a:gd name="T2" fmla="*/ 0 w 98"/>
              <a:gd name="T3" fmla="*/ 0 h 184"/>
              <a:gd name="T4" fmla="*/ 2147483647 w 98"/>
              <a:gd name="T5" fmla="*/ 2147483647 h 184"/>
              <a:gd name="T6" fmla="*/ 2147483647 w 98"/>
              <a:gd name="T7" fmla="*/ 2147483647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6" name="Line 554"/>
          <p:cNvSpPr>
            <a:spLocks noChangeShapeType="1"/>
          </p:cNvSpPr>
          <p:nvPr/>
        </p:nvSpPr>
        <p:spPr bwMode="auto">
          <a:xfrm flipH="1" flipV="1">
            <a:off x="5304151" y="3887856"/>
            <a:ext cx="162700"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57" name="Line 555"/>
          <p:cNvSpPr>
            <a:spLocks noChangeShapeType="1"/>
          </p:cNvSpPr>
          <p:nvPr/>
        </p:nvSpPr>
        <p:spPr bwMode="auto">
          <a:xfrm flipV="1">
            <a:off x="5218404" y="3887859"/>
            <a:ext cx="85747" cy="1179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58" name="Line 556"/>
          <p:cNvSpPr>
            <a:spLocks noChangeShapeType="1"/>
          </p:cNvSpPr>
          <p:nvPr/>
        </p:nvSpPr>
        <p:spPr bwMode="auto">
          <a:xfrm flipV="1">
            <a:off x="4645658" y="3481753"/>
            <a:ext cx="76953" cy="1976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59" name="Freeform 557"/>
          <p:cNvSpPr>
            <a:spLocks/>
          </p:cNvSpPr>
          <p:nvPr/>
        </p:nvSpPr>
        <p:spPr bwMode="auto">
          <a:xfrm>
            <a:off x="3988260" y="3779481"/>
            <a:ext cx="161600" cy="441837"/>
          </a:xfrm>
          <a:custGeom>
            <a:avLst/>
            <a:gdLst>
              <a:gd name="T0" fmla="*/ 2147483647 w 93"/>
              <a:gd name="T1" fmla="*/ 0 h 225"/>
              <a:gd name="T2" fmla="*/ 2147483647 w 93"/>
              <a:gd name="T3" fmla="*/ 2147483647 h 225"/>
              <a:gd name="T4" fmla="*/ 0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60" name="Freeform 558"/>
          <p:cNvSpPr>
            <a:spLocks/>
          </p:cNvSpPr>
          <p:nvPr/>
        </p:nvSpPr>
        <p:spPr bwMode="auto">
          <a:xfrm>
            <a:off x="4074008" y="3779481"/>
            <a:ext cx="160501" cy="441837"/>
          </a:xfrm>
          <a:custGeom>
            <a:avLst/>
            <a:gdLst>
              <a:gd name="T0" fmla="*/ 2147483647 w 93"/>
              <a:gd name="T1" fmla="*/ 0 h 225"/>
              <a:gd name="T2" fmla="*/ 0 w 93"/>
              <a:gd name="T3" fmla="*/ 0 h 225"/>
              <a:gd name="T4" fmla="*/ 2147483647 w 93"/>
              <a:gd name="T5" fmla="*/ 2147483647 h 225"/>
              <a:gd name="T6" fmla="*/ 2147483647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61" name="Line 559"/>
          <p:cNvSpPr>
            <a:spLocks noChangeShapeType="1"/>
          </p:cNvSpPr>
          <p:nvPr/>
        </p:nvSpPr>
        <p:spPr bwMode="auto">
          <a:xfrm flipH="1" flipV="1">
            <a:off x="3824460" y="4176067"/>
            <a:ext cx="163800"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62" name="Line 560"/>
          <p:cNvSpPr>
            <a:spLocks noChangeShapeType="1"/>
          </p:cNvSpPr>
          <p:nvPr/>
        </p:nvSpPr>
        <p:spPr bwMode="auto">
          <a:xfrm flipV="1">
            <a:off x="3988261" y="3779481"/>
            <a:ext cx="85747" cy="4239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63" name="Line 561"/>
          <p:cNvSpPr>
            <a:spLocks noChangeShapeType="1"/>
          </p:cNvSpPr>
          <p:nvPr/>
        </p:nvSpPr>
        <p:spPr bwMode="auto">
          <a:xfrm flipH="1">
            <a:off x="4074008" y="3779484"/>
            <a:ext cx="160501" cy="23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64" name="Freeform 562"/>
          <p:cNvSpPr>
            <a:spLocks/>
          </p:cNvSpPr>
          <p:nvPr/>
        </p:nvSpPr>
        <p:spPr bwMode="auto">
          <a:xfrm>
            <a:off x="4808356" y="3672298"/>
            <a:ext cx="163799" cy="306070"/>
          </a:xfrm>
          <a:custGeom>
            <a:avLst/>
            <a:gdLst>
              <a:gd name="T0" fmla="*/ 2147483647 w 94"/>
              <a:gd name="T1" fmla="*/ 0 h 156"/>
              <a:gd name="T2" fmla="*/ 2147483647 w 94"/>
              <a:gd name="T3" fmla="*/ 2147483647 h 156"/>
              <a:gd name="T4" fmla="*/ 0 w 94"/>
              <a:gd name="T5" fmla="*/ 2147483647 h 156"/>
              <a:gd name="T6" fmla="*/ 2147483647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65" name="Freeform 563"/>
          <p:cNvSpPr>
            <a:spLocks/>
          </p:cNvSpPr>
          <p:nvPr/>
        </p:nvSpPr>
        <p:spPr bwMode="auto">
          <a:xfrm>
            <a:off x="4893004" y="3672298"/>
            <a:ext cx="162700" cy="306070"/>
          </a:xfrm>
          <a:custGeom>
            <a:avLst/>
            <a:gdLst>
              <a:gd name="T0" fmla="*/ 2147483647 w 94"/>
              <a:gd name="T1" fmla="*/ 2147483647 h 156"/>
              <a:gd name="T2" fmla="*/ 0 w 94"/>
              <a:gd name="T3" fmla="*/ 0 h 156"/>
              <a:gd name="T4" fmla="*/ 2147483647 w 94"/>
              <a:gd name="T5" fmla="*/ 2147483647 h 156"/>
              <a:gd name="T6" fmla="*/ 2147483647 w 94"/>
              <a:gd name="T7" fmla="*/ 21474836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66" name="Freeform 564"/>
          <p:cNvSpPr>
            <a:spLocks/>
          </p:cNvSpPr>
          <p:nvPr/>
        </p:nvSpPr>
        <p:spPr bwMode="auto">
          <a:xfrm>
            <a:off x="5381106" y="4040301"/>
            <a:ext cx="162700" cy="208414"/>
          </a:xfrm>
          <a:custGeom>
            <a:avLst/>
            <a:gdLst>
              <a:gd name="T0" fmla="*/ 2147483647 w 93"/>
              <a:gd name="T1" fmla="*/ 0 h 106"/>
              <a:gd name="T2" fmla="*/ 2147483647 w 93"/>
              <a:gd name="T3" fmla="*/ 2147483647 h 106"/>
              <a:gd name="T4" fmla="*/ 0 w 93"/>
              <a:gd name="T5" fmla="*/ 2147483647 h 106"/>
              <a:gd name="T6" fmla="*/ 2147483647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67" name="Freeform 565"/>
          <p:cNvSpPr>
            <a:spLocks/>
          </p:cNvSpPr>
          <p:nvPr/>
        </p:nvSpPr>
        <p:spPr bwMode="auto">
          <a:xfrm>
            <a:off x="5466852" y="4040301"/>
            <a:ext cx="160501" cy="208414"/>
          </a:xfrm>
          <a:custGeom>
            <a:avLst/>
            <a:gdLst>
              <a:gd name="T0" fmla="*/ 2147483647 w 93"/>
              <a:gd name="T1" fmla="*/ 2147483647 h 106"/>
              <a:gd name="T2" fmla="*/ 0 w 93"/>
              <a:gd name="T3" fmla="*/ 0 h 106"/>
              <a:gd name="T4" fmla="*/ 2147483647 w 93"/>
              <a:gd name="T5" fmla="*/ 2147483647 h 106"/>
              <a:gd name="T6" fmla="*/ 2147483647 w 93"/>
              <a:gd name="T7" fmla="*/ 214748364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68" name="Line 566"/>
          <p:cNvSpPr>
            <a:spLocks noChangeShapeType="1"/>
          </p:cNvSpPr>
          <p:nvPr/>
        </p:nvSpPr>
        <p:spPr bwMode="auto">
          <a:xfrm flipV="1">
            <a:off x="4808357" y="3672298"/>
            <a:ext cx="84648" cy="1703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69" name="Freeform 567"/>
          <p:cNvSpPr>
            <a:spLocks/>
          </p:cNvSpPr>
          <p:nvPr/>
        </p:nvSpPr>
        <p:spPr bwMode="auto">
          <a:xfrm>
            <a:off x="4397209" y="3599652"/>
            <a:ext cx="162700" cy="278679"/>
          </a:xfrm>
          <a:custGeom>
            <a:avLst/>
            <a:gdLst>
              <a:gd name="T0" fmla="*/ 2147483647 w 93"/>
              <a:gd name="T1" fmla="*/ 0 h 142"/>
              <a:gd name="T2" fmla="*/ 2147483647 w 93"/>
              <a:gd name="T3" fmla="*/ 2147483647 h 142"/>
              <a:gd name="T4" fmla="*/ 0 w 93"/>
              <a:gd name="T5" fmla="*/ 2147483647 h 142"/>
              <a:gd name="T6" fmla="*/ 2147483647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0" name="Freeform 568"/>
          <p:cNvSpPr>
            <a:spLocks/>
          </p:cNvSpPr>
          <p:nvPr/>
        </p:nvSpPr>
        <p:spPr bwMode="auto">
          <a:xfrm>
            <a:off x="4482956" y="3599652"/>
            <a:ext cx="162700" cy="278679"/>
          </a:xfrm>
          <a:custGeom>
            <a:avLst/>
            <a:gdLst>
              <a:gd name="T0" fmla="*/ 2147483647 w 93"/>
              <a:gd name="T1" fmla="*/ 2147483647 h 142"/>
              <a:gd name="T2" fmla="*/ 0 w 93"/>
              <a:gd name="T3" fmla="*/ 0 h 142"/>
              <a:gd name="T4" fmla="*/ 2147483647 w 93"/>
              <a:gd name="T5" fmla="*/ 2147483647 h 142"/>
              <a:gd name="T6" fmla="*/ 2147483647 w 93"/>
              <a:gd name="T7" fmla="*/ 2147483647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1" name="Line 569"/>
          <p:cNvSpPr>
            <a:spLocks noChangeShapeType="1"/>
          </p:cNvSpPr>
          <p:nvPr/>
        </p:nvSpPr>
        <p:spPr bwMode="auto">
          <a:xfrm flipH="1" flipV="1">
            <a:off x="5466852" y="4040296"/>
            <a:ext cx="160501" cy="163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72" name="Line 570"/>
          <p:cNvSpPr>
            <a:spLocks noChangeShapeType="1"/>
          </p:cNvSpPr>
          <p:nvPr/>
        </p:nvSpPr>
        <p:spPr bwMode="auto">
          <a:xfrm flipH="1">
            <a:off x="5381104" y="4040296"/>
            <a:ext cx="85747" cy="809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73" name="Line 571"/>
          <p:cNvSpPr>
            <a:spLocks noChangeShapeType="1"/>
          </p:cNvSpPr>
          <p:nvPr/>
        </p:nvSpPr>
        <p:spPr bwMode="auto">
          <a:xfrm flipH="1" flipV="1">
            <a:off x="4482956" y="3599655"/>
            <a:ext cx="162700" cy="7979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74" name="Line 572"/>
          <p:cNvSpPr>
            <a:spLocks noChangeShapeType="1"/>
          </p:cNvSpPr>
          <p:nvPr/>
        </p:nvSpPr>
        <p:spPr bwMode="auto">
          <a:xfrm flipV="1">
            <a:off x="4397210" y="3599655"/>
            <a:ext cx="85747" cy="2072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75" name="Freeform 573"/>
          <p:cNvSpPr>
            <a:spLocks/>
          </p:cNvSpPr>
          <p:nvPr/>
        </p:nvSpPr>
        <p:spPr bwMode="auto">
          <a:xfrm>
            <a:off x="4972154" y="3842601"/>
            <a:ext cx="161601" cy="406109"/>
          </a:xfrm>
          <a:custGeom>
            <a:avLst/>
            <a:gdLst>
              <a:gd name="T0" fmla="*/ 2147483647 w 93"/>
              <a:gd name="T1" fmla="*/ 0 h 207"/>
              <a:gd name="T2" fmla="*/ 2147483647 w 93"/>
              <a:gd name="T3" fmla="*/ 2147483647 h 207"/>
              <a:gd name="T4" fmla="*/ 0 w 93"/>
              <a:gd name="T5" fmla="*/ 2147483647 h 207"/>
              <a:gd name="T6" fmla="*/ 2147483647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6" name="Freeform 574"/>
          <p:cNvSpPr>
            <a:spLocks/>
          </p:cNvSpPr>
          <p:nvPr/>
        </p:nvSpPr>
        <p:spPr bwMode="auto">
          <a:xfrm>
            <a:off x="5055704" y="3842601"/>
            <a:ext cx="162700" cy="406109"/>
          </a:xfrm>
          <a:custGeom>
            <a:avLst/>
            <a:gdLst>
              <a:gd name="T0" fmla="*/ 2147483647 w 93"/>
              <a:gd name="T1" fmla="*/ 2147483647 h 207"/>
              <a:gd name="T2" fmla="*/ 0 w 93"/>
              <a:gd name="T3" fmla="*/ 0 h 207"/>
              <a:gd name="T4" fmla="*/ 2147483647 w 93"/>
              <a:gd name="T5" fmla="*/ 2147483647 h 207"/>
              <a:gd name="T6" fmla="*/ 2147483647 w 93"/>
              <a:gd name="T7" fmla="*/ 2147483647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7" name="Line 575"/>
          <p:cNvSpPr>
            <a:spLocks noChangeShapeType="1"/>
          </p:cNvSpPr>
          <p:nvPr/>
        </p:nvSpPr>
        <p:spPr bwMode="auto">
          <a:xfrm flipV="1">
            <a:off x="4972155" y="3842602"/>
            <a:ext cx="83549"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78" name="Freeform 576"/>
          <p:cNvSpPr>
            <a:spLocks/>
          </p:cNvSpPr>
          <p:nvPr/>
        </p:nvSpPr>
        <p:spPr bwMode="auto">
          <a:xfrm>
            <a:off x="4149862" y="3779486"/>
            <a:ext cx="170396" cy="469228"/>
          </a:xfrm>
          <a:custGeom>
            <a:avLst/>
            <a:gdLst>
              <a:gd name="T0" fmla="*/ 2147483647 w 98"/>
              <a:gd name="T1" fmla="*/ 0 h 239"/>
              <a:gd name="T2" fmla="*/ 2147483647 w 98"/>
              <a:gd name="T3" fmla="*/ 2147483647 h 239"/>
              <a:gd name="T4" fmla="*/ 0 w 98"/>
              <a:gd name="T5" fmla="*/ 2147483647 h 239"/>
              <a:gd name="T6" fmla="*/ 2147483647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9" name="Freeform 577"/>
          <p:cNvSpPr>
            <a:spLocks/>
          </p:cNvSpPr>
          <p:nvPr/>
        </p:nvSpPr>
        <p:spPr bwMode="auto">
          <a:xfrm>
            <a:off x="4234509" y="3779486"/>
            <a:ext cx="162700" cy="469228"/>
          </a:xfrm>
          <a:custGeom>
            <a:avLst/>
            <a:gdLst>
              <a:gd name="T0" fmla="*/ 2147483647 w 94"/>
              <a:gd name="T1" fmla="*/ 2147483647 h 239"/>
              <a:gd name="T2" fmla="*/ 0 w 94"/>
              <a:gd name="T3" fmla="*/ 0 h 239"/>
              <a:gd name="T4" fmla="*/ 2147483647 w 94"/>
              <a:gd name="T5" fmla="*/ 2147483647 h 239"/>
              <a:gd name="T6" fmla="*/ 2147483647 w 94"/>
              <a:gd name="T7" fmla="*/ 2147483647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0" name="Line 578"/>
          <p:cNvSpPr>
            <a:spLocks noChangeShapeType="1"/>
          </p:cNvSpPr>
          <p:nvPr/>
        </p:nvSpPr>
        <p:spPr bwMode="auto">
          <a:xfrm flipH="1" flipV="1">
            <a:off x="3988260" y="4203454"/>
            <a:ext cx="161600" cy="178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81" name="Line 579"/>
          <p:cNvSpPr>
            <a:spLocks noChangeShapeType="1"/>
          </p:cNvSpPr>
          <p:nvPr/>
        </p:nvSpPr>
        <p:spPr bwMode="auto">
          <a:xfrm flipV="1">
            <a:off x="5543804" y="4203459"/>
            <a:ext cx="83549"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82" name="Line 580"/>
          <p:cNvSpPr>
            <a:spLocks noChangeShapeType="1"/>
          </p:cNvSpPr>
          <p:nvPr/>
        </p:nvSpPr>
        <p:spPr bwMode="auto">
          <a:xfrm flipH="1" flipV="1">
            <a:off x="4234509" y="3779482"/>
            <a:ext cx="162700" cy="273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83" name="Freeform 581"/>
          <p:cNvSpPr>
            <a:spLocks/>
          </p:cNvSpPr>
          <p:nvPr/>
        </p:nvSpPr>
        <p:spPr bwMode="auto">
          <a:xfrm>
            <a:off x="4559911" y="3679443"/>
            <a:ext cx="172594" cy="298924"/>
          </a:xfrm>
          <a:custGeom>
            <a:avLst/>
            <a:gdLst>
              <a:gd name="T0" fmla="*/ 2147483647 w 99"/>
              <a:gd name="T1" fmla="*/ 0 h 152"/>
              <a:gd name="T2" fmla="*/ 2147483647 w 99"/>
              <a:gd name="T3" fmla="*/ 2147483647 h 152"/>
              <a:gd name="T4" fmla="*/ 0 w 99"/>
              <a:gd name="T5" fmla="*/ 2147483647 h 152"/>
              <a:gd name="T6" fmla="*/ 2147483647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4" name="Freeform 582"/>
          <p:cNvSpPr>
            <a:spLocks/>
          </p:cNvSpPr>
          <p:nvPr/>
        </p:nvSpPr>
        <p:spPr bwMode="auto">
          <a:xfrm>
            <a:off x="4645656" y="3679443"/>
            <a:ext cx="162700" cy="298924"/>
          </a:xfrm>
          <a:custGeom>
            <a:avLst/>
            <a:gdLst>
              <a:gd name="T0" fmla="*/ 2147483647 w 94"/>
              <a:gd name="T1" fmla="*/ 2147483647 h 152"/>
              <a:gd name="T2" fmla="*/ 0 w 94"/>
              <a:gd name="T3" fmla="*/ 0 h 152"/>
              <a:gd name="T4" fmla="*/ 2147483647 w 94"/>
              <a:gd name="T5" fmla="*/ 2147483647 h 152"/>
              <a:gd name="T6" fmla="*/ 2147483647 w 94"/>
              <a:gd name="T7" fmla="*/ 2147483647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5" name="Freeform 583"/>
          <p:cNvSpPr>
            <a:spLocks/>
          </p:cNvSpPr>
          <p:nvPr/>
        </p:nvSpPr>
        <p:spPr bwMode="auto">
          <a:xfrm>
            <a:off x="5133755" y="4005760"/>
            <a:ext cx="170395" cy="267960"/>
          </a:xfrm>
          <a:custGeom>
            <a:avLst/>
            <a:gdLst>
              <a:gd name="T0" fmla="*/ 2147483647 w 98"/>
              <a:gd name="T1" fmla="*/ 0 h 137"/>
              <a:gd name="T2" fmla="*/ 2147483647 w 98"/>
              <a:gd name="T3" fmla="*/ 2147483647 h 137"/>
              <a:gd name="T4" fmla="*/ 0 w 98"/>
              <a:gd name="T5" fmla="*/ 2147483647 h 137"/>
              <a:gd name="T6" fmla="*/ 2147483647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6" name="Freeform 584"/>
          <p:cNvSpPr>
            <a:spLocks/>
          </p:cNvSpPr>
          <p:nvPr/>
        </p:nvSpPr>
        <p:spPr bwMode="auto">
          <a:xfrm>
            <a:off x="5218404" y="4005760"/>
            <a:ext cx="162700" cy="267960"/>
          </a:xfrm>
          <a:custGeom>
            <a:avLst/>
            <a:gdLst>
              <a:gd name="T0" fmla="*/ 2147483647 w 94"/>
              <a:gd name="T1" fmla="*/ 2147483647 h 137"/>
              <a:gd name="T2" fmla="*/ 0 w 94"/>
              <a:gd name="T3" fmla="*/ 0 h 137"/>
              <a:gd name="T4" fmla="*/ 2147483647 w 94"/>
              <a:gd name="T5" fmla="*/ 2147483647 h 137"/>
              <a:gd name="T6" fmla="*/ 2147483647 w 94"/>
              <a:gd name="T7" fmla="*/ 214748364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7" name="Line 585"/>
          <p:cNvSpPr>
            <a:spLocks noChangeShapeType="1"/>
          </p:cNvSpPr>
          <p:nvPr/>
        </p:nvSpPr>
        <p:spPr bwMode="auto">
          <a:xfrm flipH="1" flipV="1">
            <a:off x="4645656" y="3679446"/>
            <a:ext cx="162700" cy="163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88" name="Line 586"/>
          <p:cNvSpPr>
            <a:spLocks noChangeShapeType="1"/>
          </p:cNvSpPr>
          <p:nvPr/>
        </p:nvSpPr>
        <p:spPr bwMode="auto">
          <a:xfrm flipV="1">
            <a:off x="4559910" y="3679443"/>
            <a:ext cx="85747" cy="1988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89" name="Line 587"/>
          <p:cNvSpPr>
            <a:spLocks noChangeShapeType="1"/>
          </p:cNvSpPr>
          <p:nvPr/>
        </p:nvSpPr>
        <p:spPr bwMode="auto">
          <a:xfrm flipV="1">
            <a:off x="5133756" y="4005759"/>
            <a:ext cx="84648" cy="2429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0" name="Freeform 588"/>
          <p:cNvSpPr>
            <a:spLocks/>
          </p:cNvSpPr>
          <p:nvPr/>
        </p:nvSpPr>
        <p:spPr bwMode="auto">
          <a:xfrm>
            <a:off x="4732504" y="3842605"/>
            <a:ext cx="160501" cy="431119"/>
          </a:xfrm>
          <a:custGeom>
            <a:avLst/>
            <a:gdLst>
              <a:gd name="T0" fmla="*/ 2147483647 w 93"/>
              <a:gd name="T1" fmla="*/ 0 h 220"/>
              <a:gd name="T2" fmla="*/ 2147483647 w 93"/>
              <a:gd name="T3" fmla="*/ 2147483647 h 220"/>
              <a:gd name="T4" fmla="*/ 0 w 93"/>
              <a:gd name="T5" fmla="*/ 2147483647 h 220"/>
              <a:gd name="T6" fmla="*/ 2147483647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91" name="Freeform 589"/>
          <p:cNvSpPr>
            <a:spLocks/>
          </p:cNvSpPr>
          <p:nvPr/>
        </p:nvSpPr>
        <p:spPr bwMode="auto">
          <a:xfrm>
            <a:off x="4808356" y="3842605"/>
            <a:ext cx="163799" cy="431119"/>
          </a:xfrm>
          <a:custGeom>
            <a:avLst/>
            <a:gdLst>
              <a:gd name="T0" fmla="*/ 2147483647 w 94"/>
              <a:gd name="T1" fmla="*/ 2147483647 h 220"/>
              <a:gd name="T2" fmla="*/ 0 w 94"/>
              <a:gd name="T3" fmla="*/ 0 h 220"/>
              <a:gd name="T4" fmla="*/ 2147483647 w 94"/>
              <a:gd name="T5" fmla="*/ 2147483647 h 220"/>
              <a:gd name="T6" fmla="*/ 2147483647 w 94"/>
              <a:gd name="T7" fmla="*/ 2147483647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92" name="Freeform 590"/>
          <p:cNvSpPr>
            <a:spLocks/>
          </p:cNvSpPr>
          <p:nvPr/>
        </p:nvSpPr>
        <p:spPr bwMode="auto">
          <a:xfrm>
            <a:off x="4320256" y="3806872"/>
            <a:ext cx="162700" cy="466847"/>
          </a:xfrm>
          <a:custGeom>
            <a:avLst/>
            <a:gdLst>
              <a:gd name="T0" fmla="*/ 2147483647 w 94"/>
              <a:gd name="T1" fmla="*/ 0 h 238"/>
              <a:gd name="T2" fmla="*/ 2147483647 w 94"/>
              <a:gd name="T3" fmla="*/ 2147483647 h 238"/>
              <a:gd name="T4" fmla="*/ 0 w 94"/>
              <a:gd name="T5" fmla="*/ 2147483647 h 238"/>
              <a:gd name="T6" fmla="*/ 2147483647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93" name="Freeform 591"/>
          <p:cNvSpPr>
            <a:spLocks/>
          </p:cNvSpPr>
          <p:nvPr/>
        </p:nvSpPr>
        <p:spPr bwMode="auto">
          <a:xfrm>
            <a:off x="4397209" y="3806872"/>
            <a:ext cx="162700" cy="466847"/>
          </a:xfrm>
          <a:custGeom>
            <a:avLst/>
            <a:gdLst>
              <a:gd name="T0" fmla="*/ 2147483647 w 93"/>
              <a:gd name="T1" fmla="*/ 2147483647 h 238"/>
              <a:gd name="T2" fmla="*/ 0 w 93"/>
              <a:gd name="T3" fmla="*/ 0 h 238"/>
              <a:gd name="T4" fmla="*/ 2147483647 w 93"/>
              <a:gd name="T5" fmla="*/ 2147483647 h 238"/>
              <a:gd name="T6" fmla="*/ 2147483647 w 93"/>
              <a:gd name="T7" fmla="*/ 2147483647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94" name="Line 592"/>
          <p:cNvSpPr>
            <a:spLocks noChangeShapeType="1"/>
          </p:cNvSpPr>
          <p:nvPr/>
        </p:nvSpPr>
        <p:spPr bwMode="auto">
          <a:xfrm flipH="1" flipV="1">
            <a:off x="4808356" y="3842602"/>
            <a:ext cx="163799"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5" name="Line 593"/>
          <p:cNvSpPr>
            <a:spLocks noChangeShapeType="1"/>
          </p:cNvSpPr>
          <p:nvPr/>
        </p:nvSpPr>
        <p:spPr bwMode="auto">
          <a:xfrm flipV="1">
            <a:off x="4732501" y="3842602"/>
            <a:ext cx="75854" cy="1357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6" name="Line 594"/>
          <p:cNvSpPr>
            <a:spLocks noChangeShapeType="1"/>
          </p:cNvSpPr>
          <p:nvPr/>
        </p:nvSpPr>
        <p:spPr bwMode="auto">
          <a:xfrm flipH="1" flipV="1">
            <a:off x="4149862" y="4221323"/>
            <a:ext cx="170396" cy="273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7" name="Line 595"/>
          <p:cNvSpPr>
            <a:spLocks noChangeShapeType="1"/>
          </p:cNvSpPr>
          <p:nvPr/>
        </p:nvSpPr>
        <p:spPr bwMode="auto">
          <a:xfrm flipH="1" flipV="1">
            <a:off x="4397209" y="3806873"/>
            <a:ext cx="162700" cy="714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8" name="Line 596"/>
          <p:cNvSpPr>
            <a:spLocks noChangeShapeType="1"/>
          </p:cNvSpPr>
          <p:nvPr/>
        </p:nvSpPr>
        <p:spPr bwMode="auto">
          <a:xfrm flipV="1">
            <a:off x="4320258" y="3806874"/>
            <a:ext cx="76953" cy="4418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9" name="Freeform 597"/>
          <p:cNvSpPr>
            <a:spLocks/>
          </p:cNvSpPr>
          <p:nvPr/>
        </p:nvSpPr>
        <p:spPr bwMode="auto">
          <a:xfrm>
            <a:off x="5304151" y="4121280"/>
            <a:ext cx="162700" cy="172686"/>
          </a:xfrm>
          <a:custGeom>
            <a:avLst/>
            <a:gdLst>
              <a:gd name="T0" fmla="*/ 2147483647 w 94"/>
              <a:gd name="T1" fmla="*/ 0 h 88"/>
              <a:gd name="T2" fmla="*/ 2147483647 w 94"/>
              <a:gd name="T3" fmla="*/ 2147483647 h 88"/>
              <a:gd name="T4" fmla="*/ 0 w 94"/>
              <a:gd name="T5" fmla="*/ 2147483647 h 88"/>
              <a:gd name="T6" fmla="*/ 2147483647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0" name="Freeform 598"/>
          <p:cNvSpPr>
            <a:spLocks/>
          </p:cNvSpPr>
          <p:nvPr/>
        </p:nvSpPr>
        <p:spPr bwMode="auto">
          <a:xfrm>
            <a:off x="5381106" y="4121280"/>
            <a:ext cx="162700" cy="172686"/>
          </a:xfrm>
          <a:custGeom>
            <a:avLst/>
            <a:gdLst>
              <a:gd name="T0" fmla="*/ 2147483647 w 93"/>
              <a:gd name="T1" fmla="*/ 2147483647 h 88"/>
              <a:gd name="T2" fmla="*/ 0 w 93"/>
              <a:gd name="T3" fmla="*/ 0 h 88"/>
              <a:gd name="T4" fmla="*/ 2147483647 w 93"/>
              <a:gd name="T5" fmla="*/ 2147483647 h 88"/>
              <a:gd name="T6" fmla="*/ 2147483647 w 93"/>
              <a:gd name="T7" fmla="*/ 2147483647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1" name="Line 599"/>
          <p:cNvSpPr>
            <a:spLocks noChangeShapeType="1"/>
          </p:cNvSpPr>
          <p:nvPr/>
        </p:nvSpPr>
        <p:spPr bwMode="auto">
          <a:xfrm flipH="1">
            <a:off x="5304153" y="4121279"/>
            <a:ext cx="76953" cy="15244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02" name="Freeform 600"/>
          <p:cNvSpPr>
            <a:spLocks/>
          </p:cNvSpPr>
          <p:nvPr/>
        </p:nvSpPr>
        <p:spPr bwMode="auto">
          <a:xfrm>
            <a:off x="4893004" y="3978367"/>
            <a:ext cx="162700" cy="315598"/>
          </a:xfrm>
          <a:custGeom>
            <a:avLst/>
            <a:gdLst>
              <a:gd name="T0" fmla="*/ 2147483647 w 94"/>
              <a:gd name="T1" fmla="*/ 0 h 161"/>
              <a:gd name="T2" fmla="*/ 2147483647 w 94"/>
              <a:gd name="T3" fmla="*/ 2147483647 h 161"/>
              <a:gd name="T4" fmla="*/ 0 w 94"/>
              <a:gd name="T5" fmla="*/ 2147483647 h 161"/>
              <a:gd name="T6" fmla="*/ 2147483647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3" name="Freeform 601"/>
          <p:cNvSpPr>
            <a:spLocks/>
          </p:cNvSpPr>
          <p:nvPr/>
        </p:nvSpPr>
        <p:spPr bwMode="auto">
          <a:xfrm>
            <a:off x="4972154" y="3978367"/>
            <a:ext cx="161601" cy="315598"/>
          </a:xfrm>
          <a:custGeom>
            <a:avLst/>
            <a:gdLst>
              <a:gd name="T0" fmla="*/ 2147483647 w 93"/>
              <a:gd name="T1" fmla="*/ 2147483647 h 161"/>
              <a:gd name="T2" fmla="*/ 0 w 93"/>
              <a:gd name="T3" fmla="*/ 0 h 161"/>
              <a:gd name="T4" fmla="*/ 2147483647 w 93"/>
              <a:gd name="T5" fmla="*/ 2147483647 h 161"/>
              <a:gd name="T6" fmla="*/ 2147483647 w 93"/>
              <a:gd name="T7" fmla="*/ 2147483647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4" name="Line 602"/>
          <p:cNvSpPr>
            <a:spLocks noChangeShapeType="1"/>
          </p:cNvSpPr>
          <p:nvPr/>
        </p:nvSpPr>
        <p:spPr bwMode="auto">
          <a:xfrm flipH="1" flipV="1">
            <a:off x="4972154" y="3978372"/>
            <a:ext cx="161601" cy="2703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05" name="Line 603"/>
          <p:cNvSpPr>
            <a:spLocks noChangeShapeType="1"/>
          </p:cNvSpPr>
          <p:nvPr/>
        </p:nvSpPr>
        <p:spPr bwMode="auto">
          <a:xfrm flipV="1">
            <a:off x="4893002" y="3978367"/>
            <a:ext cx="79152" cy="2953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06" name="Freeform 604"/>
          <p:cNvSpPr>
            <a:spLocks/>
          </p:cNvSpPr>
          <p:nvPr/>
        </p:nvSpPr>
        <p:spPr bwMode="auto">
          <a:xfrm>
            <a:off x="4482956" y="3878329"/>
            <a:ext cx="162700" cy="415637"/>
          </a:xfrm>
          <a:custGeom>
            <a:avLst/>
            <a:gdLst>
              <a:gd name="T0" fmla="*/ 2147483647 w 93"/>
              <a:gd name="T1" fmla="*/ 0 h 212"/>
              <a:gd name="T2" fmla="*/ 2147483647 w 93"/>
              <a:gd name="T3" fmla="*/ 2147483647 h 212"/>
              <a:gd name="T4" fmla="*/ 0 w 93"/>
              <a:gd name="T5" fmla="*/ 2147483647 h 212"/>
              <a:gd name="T6" fmla="*/ 2147483647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7" name="Freeform 605"/>
          <p:cNvSpPr>
            <a:spLocks/>
          </p:cNvSpPr>
          <p:nvPr/>
        </p:nvSpPr>
        <p:spPr bwMode="auto">
          <a:xfrm>
            <a:off x="4559911" y="3878329"/>
            <a:ext cx="172594" cy="415637"/>
          </a:xfrm>
          <a:custGeom>
            <a:avLst/>
            <a:gdLst>
              <a:gd name="T0" fmla="*/ 2147483647 w 99"/>
              <a:gd name="T1" fmla="*/ 2147483647 h 212"/>
              <a:gd name="T2" fmla="*/ 0 w 99"/>
              <a:gd name="T3" fmla="*/ 0 h 212"/>
              <a:gd name="T4" fmla="*/ 2147483647 w 99"/>
              <a:gd name="T5" fmla="*/ 2147483647 h 212"/>
              <a:gd name="T6" fmla="*/ 2147483647 w 99"/>
              <a:gd name="T7" fmla="*/ 2147483647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8" name="Freeform 606"/>
          <p:cNvSpPr>
            <a:spLocks/>
          </p:cNvSpPr>
          <p:nvPr/>
        </p:nvSpPr>
        <p:spPr bwMode="auto">
          <a:xfrm>
            <a:off x="5055704" y="4248710"/>
            <a:ext cx="162700" cy="70265"/>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9" name="Freeform 607"/>
          <p:cNvSpPr>
            <a:spLocks/>
          </p:cNvSpPr>
          <p:nvPr/>
        </p:nvSpPr>
        <p:spPr bwMode="auto">
          <a:xfrm>
            <a:off x="5133755" y="4248710"/>
            <a:ext cx="170395" cy="70265"/>
          </a:xfrm>
          <a:custGeom>
            <a:avLst/>
            <a:gdLst>
              <a:gd name="T0" fmla="*/ 2147483647 w 98"/>
              <a:gd name="T1" fmla="*/ 2147483647 h 36"/>
              <a:gd name="T2" fmla="*/ 0 w 98"/>
              <a:gd name="T3" fmla="*/ 0 h 36"/>
              <a:gd name="T4" fmla="*/ 2147483647 w 98"/>
              <a:gd name="T5" fmla="*/ 2147483647 h 36"/>
              <a:gd name="T6" fmla="*/ 2147483647 w 98"/>
              <a:gd name="T7" fmla="*/ 2147483647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10" name="Line 608"/>
          <p:cNvSpPr>
            <a:spLocks noChangeShapeType="1"/>
          </p:cNvSpPr>
          <p:nvPr/>
        </p:nvSpPr>
        <p:spPr bwMode="auto">
          <a:xfrm flipH="1" flipV="1">
            <a:off x="4559911" y="3878329"/>
            <a:ext cx="172594" cy="1000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1" name="Line 609"/>
          <p:cNvSpPr>
            <a:spLocks noChangeShapeType="1"/>
          </p:cNvSpPr>
          <p:nvPr/>
        </p:nvSpPr>
        <p:spPr bwMode="auto">
          <a:xfrm flipV="1">
            <a:off x="4482958" y="3878329"/>
            <a:ext cx="76953" cy="3953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2" name="Line 610"/>
          <p:cNvSpPr>
            <a:spLocks noChangeShapeType="1"/>
          </p:cNvSpPr>
          <p:nvPr/>
        </p:nvSpPr>
        <p:spPr bwMode="auto">
          <a:xfrm flipH="1" flipV="1">
            <a:off x="5133755" y="4248713"/>
            <a:ext cx="170395"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3" name="Line 611"/>
          <p:cNvSpPr>
            <a:spLocks noChangeShapeType="1"/>
          </p:cNvSpPr>
          <p:nvPr/>
        </p:nvSpPr>
        <p:spPr bwMode="auto">
          <a:xfrm flipV="1">
            <a:off x="5055706" y="4248715"/>
            <a:ext cx="780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4" name="Line 612"/>
          <p:cNvSpPr>
            <a:spLocks noChangeShapeType="1"/>
          </p:cNvSpPr>
          <p:nvPr/>
        </p:nvSpPr>
        <p:spPr bwMode="auto">
          <a:xfrm flipH="1" flipV="1">
            <a:off x="4320256" y="4248713"/>
            <a:ext cx="162700"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5" name="Line 613"/>
          <p:cNvSpPr>
            <a:spLocks noChangeShapeType="1"/>
          </p:cNvSpPr>
          <p:nvPr/>
        </p:nvSpPr>
        <p:spPr bwMode="auto">
          <a:xfrm flipV="1">
            <a:off x="5466854" y="4248715"/>
            <a:ext cx="76953"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6" name="Freeform 614"/>
          <p:cNvSpPr>
            <a:spLocks/>
          </p:cNvSpPr>
          <p:nvPr/>
        </p:nvSpPr>
        <p:spPr bwMode="auto">
          <a:xfrm>
            <a:off x="4645656" y="3978369"/>
            <a:ext cx="162700" cy="340607"/>
          </a:xfrm>
          <a:custGeom>
            <a:avLst/>
            <a:gdLst>
              <a:gd name="T0" fmla="*/ 2147483647 w 94"/>
              <a:gd name="T1" fmla="*/ 0 h 174"/>
              <a:gd name="T2" fmla="*/ 2147483647 w 94"/>
              <a:gd name="T3" fmla="*/ 2147483647 h 174"/>
              <a:gd name="T4" fmla="*/ 0 w 94"/>
              <a:gd name="T5" fmla="*/ 2147483647 h 174"/>
              <a:gd name="T6" fmla="*/ 2147483647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17" name="Freeform 615"/>
          <p:cNvSpPr>
            <a:spLocks/>
          </p:cNvSpPr>
          <p:nvPr/>
        </p:nvSpPr>
        <p:spPr bwMode="auto">
          <a:xfrm>
            <a:off x="4732504" y="3978369"/>
            <a:ext cx="160501" cy="340607"/>
          </a:xfrm>
          <a:custGeom>
            <a:avLst/>
            <a:gdLst>
              <a:gd name="T0" fmla="*/ 2147483647 w 93"/>
              <a:gd name="T1" fmla="*/ 2147483647 h 174"/>
              <a:gd name="T2" fmla="*/ 0 w 93"/>
              <a:gd name="T3" fmla="*/ 0 h 174"/>
              <a:gd name="T4" fmla="*/ 2147483647 w 93"/>
              <a:gd name="T5" fmla="*/ 2147483647 h 174"/>
              <a:gd name="T6" fmla="*/ 2147483647 w 93"/>
              <a:gd name="T7" fmla="*/ 2147483647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18" name="Line 616"/>
          <p:cNvSpPr>
            <a:spLocks noChangeShapeType="1"/>
          </p:cNvSpPr>
          <p:nvPr/>
        </p:nvSpPr>
        <p:spPr bwMode="auto">
          <a:xfrm flipH="1" flipV="1">
            <a:off x="4732504" y="3978367"/>
            <a:ext cx="160501" cy="2953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9" name="Line 617"/>
          <p:cNvSpPr>
            <a:spLocks noChangeShapeType="1"/>
          </p:cNvSpPr>
          <p:nvPr/>
        </p:nvSpPr>
        <p:spPr bwMode="auto">
          <a:xfrm flipV="1">
            <a:off x="4645656" y="3978367"/>
            <a:ext cx="86846" cy="3155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20" name="Freeform 618"/>
          <p:cNvSpPr>
            <a:spLocks/>
          </p:cNvSpPr>
          <p:nvPr/>
        </p:nvSpPr>
        <p:spPr bwMode="auto">
          <a:xfrm>
            <a:off x="5218404" y="4273724"/>
            <a:ext cx="162700" cy="65502"/>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1" name="Freeform 619"/>
          <p:cNvSpPr>
            <a:spLocks/>
          </p:cNvSpPr>
          <p:nvPr/>
        </p:nvSpPr>
        <p:spPr bwMode="auto">
          <a:xfrm>
            <a:off x="5304151" y="4273724"/>
            <a:ext cx="162700" cy="65502"/>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2" name="Freeform 620"/>
          <p:cNvSpPr>
            <a:spLocks/>
          </p:cNvSpPr>
          <p:nvPr/>
        </p:nvSpPr>
        <p:spPr bwMode="auto">
          <a:xfrm>
            <a:off x="4808356" y="4273724"/>
            <a:ext cx="163799" cy="65502"/>
          </a:xfrm>
          <a:custGeom>
            <a:avLst/>
            <a:gdLst>
              <a:gd name="T0" fmla="*/ 2147483647 w 94"/>
              <a:gd name="T1" fmla="*/ 0 h 33"/>
              <a:gd name="T2" fmla="*/ 2147483647 w 94"/>
              <a:gd name="T3" fmla="*/ 2147483647 h 33"/>
              <a:gd name="T4" fmla="*/ 0 w 94"/>
              <a:gd name="T5" fmla="*/ 2147483647 h 33"/>
              <a:gd name="T6" fmla="*/ 2147483647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3" name="Freeform 621"/>
          <p:cNvSpPr>
            <a:spLocks/>
          </p:cNvSpPr>
          <p:nvPr/>
        </p:nvSpPr>
        <p:spPr bwMode="auto">
          <a:xfrm>
            <a:off x="4893004" y="4273724"/>
            <a:ext cx="162700" cy="65502"/>
          </a:xfrm>
          <a:custGeom>
            <a:avLst/>
            <a:gdLst>
              <a:gd name="T0" fmla="*/ 2147483647 w 94"/>
              <a:gd name="T1" fmla="*/ 2147483647 h 33"/>
              <a:gd name="T2" fmla="*/ 0 w 94"/>
              <a:gd name="T3" fmla="*/ 0 h 33"/>
              <a:gd name="T4" fmla="*/ 2147483647 w 94"/>
              <a:gd name="T5" fmla="*/ 2147483647 h 33"/>
              <a:gd name="T6" fmla="*/ 2147483647 w 94"/>
              <a:gd name="T7" fmla="*/ 2147483647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4" name="Line 622"/>
          <p:cNvSpPr>
            <a:spLocks noChangeShapeType="1"/>
          </p:cNvSpPr>
          <p:nvPr/>
        </p:nvSpPr>
        <p:spPr bwMode="auto">
          <a:xfrm flipH="1" flipV="1">
            <a:off x="5304151" y="4273719"/>
            <a:ext cx="162700"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25" name="Line 623"/>
          <p:cNvSpPr>
            <a:spLocks noChangeShapeType="1"/>
          </p:cNvSpPr>
          <p:nvPr/>
        </p:nvSpPr>
        <p:spPr bwMode="auto">
          <a:xfrm flipH="1">
            <a:off x="5218404" y="4273724"/>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26" name="Line 624"/>
          <p:cNvSpPr>
            <a:spLocks noChangeShapeType="1"/>
          </p:cNvSpPr>
          <p:nvPr/>
        </p:nvSpPr>
        <p:spPr bwMode="auto">
          <a:xfrm flipH="1" flipV="1">
            <a:off x="4893004" y="4273719"/>
            <a:ext cx="162700"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27" name="Line 625"/>
          <p:cNvSpPr>
            <a:spLocks noChangeShapeType="1"/>
          </p:cNvSpPr>
          <p:nvPr/>
        </p:nvSpPr>
        <p:spPr bwMode="auto">
          <a:xfrm flipH="1" flipV="1">
            <a:off x="4482956" y="4273719"/>
            <a:ext cx="162700"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28" name="Line 626"/>
          <p:cNvSpPr>
            <a:spLocks noChangeShapeType="1"/>
          </p:cNvSpPr>
          <p:nvPr/>
        </p:nvSpPr>
        <p:spPr bwMode="auto">
          <a:xfrm flipV="1">
            <a:off x="4808357" y="4273724"/>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29" name="Freeform 627"/>
          <p:cNvSpPr>
            <a:spLocks/>
          </p:cNvSpPr>
          <p:nvPr/>
        </p:nvSpPr>
        <p:spPr bwMode="auto">
          <a:xfrm>
            <a:off x="4972154" y="4293965"/>
            <a:ext cx="161601" cy="70265"/>
          </a:xfrm>
          <a:custGeom>
            <a:avLst/>
            <a:gdLst>
              <a:gd name="T0" fmla="*/ 2147483647 w 93"/>
              <a:gd name="T1" fmla="*/ 0 h 36"/>
              <a:gd name="T2" fmla="*/ 2147483647 w 93"/>
              <a:gd name="T3" fmla="*/ 2147483647 h 36"/>
              <a:gd name="T4" fmla="*/ 0 w 93"/>
              <a:gd name="T5" fmla="*/ 2147483647 h 36"/>
              <a:gd name="T6" fmla="*/ 2147483647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30" name="Freeform 628"/>
          <p:cNvSpPr>
            <a:spLocks/>
          </p:cNvSpPr>
          <p:nvPr/>
        </p:nvSpPr>
        <p:spPr bwMode="auto">
          <a:xfrm>
            <a:off x="5055704" y="4293965"/>
            <a:ext cx="162700" cy="70265"/>
          </a:xfrm>
          <a:custGeom>
            <a:avLst/>
            <a:gdLst>
              <a:gd name="T0" fmla="*/ 2147483647 w 93"/>
              <a:gd name="T1" fmla="*/ 2147483647 h 36"/>
              <a:gd name="T2" fmla="*/ 0 w 93"/>
              <a:gd name="T3" fmla="*/ 0 h 36"/>
              <a:gd name="T4" fmla="*/ 2147483647 w 93"/>
              <a:gd name="T5" fmla="*/ 2147483647 h 36"/>
              <a:gd name="T6" fmla="*/ 2147483647 w 93"/>
              <a:gd name="T7" fmla="*/ 214748364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31" name="Line 629"/>
          <p:cNvSpPr>
            <a:spLocks noChangeShapeType="1"/>
          </p:cNvSpPr>
          <p:nvPr/>
        </p:nvSpPr>
        <p:spPr bwMode="auto">
          <a:xfrm flipH="1" flipV="1">
            <a:off x="5055704" y="4293971"/>
            <a:ext cx="162700"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2" name="Line 630"/>
          <p:cNvSpPr>
            <a:spLocks noChangeShapeType="1"/>
          </p:cNvSpPr>
          <p:nvPr/>
        </p:nvSpPr>
        <p:spPr bwMode="auto">
          <a:xfrm flipV="1">
            <a:off x="5381104" y="4293970"/>
            <a:ext cx="85747"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3" name="Line 631"/>
          <p:cNvSpPr>
            <a:spLocks noChangeShapeType="1"/>
          </p:cNvSpPr>
          <p:nvPr/>
        </p:nvSpPr>
        <p:spPr bwMode="auto">
          <a:xfrm flipV="1">
            <a:off x="4972155" y="4293970"/>
            <a:ext cx="83549"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4" name="Line 632"/>
          <p:cNvSpPr>
            <a:spLocks noChangeShapeType="1"/>
          </p:cNvSpPr>
          <p:nvPr/>
        </p:nvSpPr>
        <p:spPr bwMode="auto">
          <a:xfrm flipH="1" flipV="1">
            <a:off x="4645656" y="4293971"/>
            <a:ext cx="162700"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5" name="Line 633"/>
          <p:cNvSpPr>
            <a:spLocks noChangeShapeType="1"/>
          </p:cNvSpPr>
          <p:nvPr/>
        </p:nvSpPr>
        <p:spPr bwMode="auto">
          <a:xfrm flipH="1" flipV="1">
            <a:off x="5218404" y="4318975"/>
            <a:ext cx="162700"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6" name="Line 634"/>
          <p:cNvSpPr>
            <a:spLocks noChangeShapeType="1"/>
          </p:cNvSpPr>
          <p:nvPr/>
        </p:nvSpPr>
        <p:spPr bwMode="auto">
          <a:xfrm flipH="1">
            <a:off x="5133756" y="4318979"/>
            <a:ext cx="84648" cy="45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7" name="Line 635"/>
          <p:cNvSpPr>
            <a:spLocks noChangeShapeType="1"/>
          </p:cNvSpPr>
          <p:nvPr/>
        </p:nvSpPr>
        <p:spPr bwMode="auto">
          <a:xfrm flipH="1" flipV="1">
            <a:off x="4808356" y="4318975"/>
            <a:ext cx="163799" cy="202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8" name="Line 636"/>
          <p:cNvSpPr>
            <a:spLocks noChangeShapeType="1"/>
          </p:cNvSpPr>
          <p:nvPr/>
        </p:nvSpPr>
        <p:spPr bwMode="auto">
          <a:xfrm flipH="1" flipV="1">
            <a:off x="4972154" y="4339226"/>
            <a:ext cx="161601" cy="2500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9" name="Line 637"/>
          <p:cNvSpPr>
            <a:spLocks noChangeShapeType="1"/>
          </p:cNvSpPr>
          <p:nvPr/>
        </p:nvSpPr>
        <p:spPr bwMode="auto">
          <a:xfrm>
            <a:off x="4438985" y="2432533"/>
            <a:ext cx="419942" cy="223896"/>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0" name="Line 638"/>
          <p:cNvSpPr>
            <a:spLocks noChangeShapeType="1"/>
          </p:cNvSpPr>
          <p:nvPr/>
        </p:nvSpPr>
        <p:spPr bwMode="auto">
          <a:xfrm flipV="1">
            <a:off x="4611578" y="2656429"/>
            <a:ext cx="238554" cy="19055"/>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1" name="Line 639"/>
          <p:cNvSpPr>
            <a:spLocks noChangeShapeType="1"/>
          </p:cNvSpPr>
          <p:nvPr/>
        </p:nvSpPr>
        <p:spPr bwMode="auto">
          <a:xfrm>
            <a:off x="4827047" y="2656433"/>
            <a:ext cx="73655" cy="97657"/>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2" name="Line 640"/>
          <p:cNvSpPr>
            <a:spLocks noChangeShapeType="1"/>
          </p:cNvSpPr>
          <p:nvPr/>
        </p:nvSpPr>
        <p:spPr bwMode="auto">
          <a:xfrm flipV="1">
            <a:off x="4176243" y="1997843"/>
            <a:ext cx="131919" cy="464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3" name="Line 641"/>
          <p:cNvSpPr>
            <a:spLocks noChangeShapeType="1"/>
          </p:cNvSpPr>
          <p:nvPr/>
        </p:nvSpPr>
        <p:spPr bwMode="auto">
          <a:xfrm flipV="1">
            <a:off x="4134470" y="2428961"/>
            <a:ext cx="311109" cy="8574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4" name="Line 642"/>
          <p:cNvSpPr>
            <a:spLocks noChangeShapeType="1"/>
          </p:cNvSpPr>
          <p:nvPr/>
        </p:nvSpPr>
        <p:spPr bwMode="auto">
          <a:xfrm flipH="1" flipV="1">
            <a:off x="4272986" y="2471835"/>
            <a:ext cx="333096" cy="20960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5" name="Line 643"/>
          <p:cNvSpPr>
            <a:spLocks noChangeShapeType="1"/>
          </p:cNvSpPr>
          <p:nvPr/>
        </p:nvSpPr>
        <p:spPr bwMode="auto">
          <a:xfrm flipH="1" flipV="1">
            <a:off x="4205926" y="2033571"/>
            <a:ext cx="71456" cy="43826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6" name="Line 644"/>
          <p:cNvSpPr>
            <a:spLocks noChangeShapeType="1"/>
          </p:cNvSpPr>
          <p:nvPr/>
        </p:nvSpPr>
        <p:spPr bwMode="auto">
          <a:xfrm flipH="1" flipV="1">
            <a:off x="4153158" y="1776329"/>
            <a:ext cx="52767" cy="25247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7" name="Line 645"/>
          <p:cNvSpPr>
            <a:spLocks noChangeShapeType="1"/>
          </p:cNvSpPr>
          <p:nvPr/>
        </p:nvSpPr>
        <p:spPr bwMode="auto">
          <a:xfrm flipV="1">
            <a:off x="4110286" y="1941868"/>
            <a:ext cx="28582" cy="476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8" name="Rectangle 647"/>
          <p:cNvSpPr>
            <a:spLocks noChangeArrowheads="1"/>
          </p:cNvSpPr>
          <p:nvPr/>
        </p:nvSpPr>
        <p:spPr bwMode="auto">
          <a:xfrm>
            <a:off x="6179731" y="4072453"/>
            <a:ext cx="6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a:latin typeface="Times New Roman" charset="0"/>
            </a:endParaRPr>
          </a:p>
        </p:txBody>
      </p:sp>
      <p:sp>
        <p:nvSpPr>
          <p:cNvPr id="649" name="Freeform 648"/>
          <p:cNvSpPr>
            <a:spLocks/>
          </p:cNvSpPr>
          <p:nvPr/>
        </p:nvSpPr>
        <p:spPr bwMode="auto">
          <a:xfrm>
            <a:off x="2720739" y="2614747"/>
            <a:ext cx="4158746" cy="924166"/>
          </a:xfrm>
          <a:custGeom>
            <a:avLst/>
            <a:gdLst>
              <a:gd name="T0" fmla="*/ 2147483647 w 3492"/>
              <a:gd name="T1" fmla="*/ 2147483647 h 776"/>
              <a:gd name="T2" fmla="*/ 0 w 3492"/>
              <a:gd name="T3" fmla="*/ 2147483647 h 776"/>
              <a:gd name="T4" fmla="*/ 2147483647 w 3492"/>
              <a:gd name="T5" fmla="*/ 2147483647 h 776"/>
              <a:gd name="T6" fmla="*/ 2147483647 w 3492"/>
              <a:gd name="T7" fmla="*/ 2147483647 h 776"/>
              <a:gd name="T8" fmla="*/ 2147483647 w 3492"/>
              <a:gd name="T9" fmla="*/ 0 h 776"/>
              <a:gd name="T10" fmla="*/ 2147483647 w 3492"/>
              <a:gd name="T11" fmla="*/ 2147483647 h 776"/>
              <a:gd name="T12" fmla="*/ 2147483647 w 3492"/>
              <a:gd name="T13" fmla="*/ 2147483647 h 776"/>
              <a:gd name="T14" fmla="*/ 2147483647 w 3492"/>
              <a:gd name="T15" fmla="*/ 2147483647 h 776"/>
              <a:gd name="T16" fmla="*/ 2147483647 w 3492"/>
              <a:gd name="T17" fmla="*/ 2147483647 h 776"/>
              <a:gd name="T18" fmla="*/ 2147483647 w 3492"/>
              <a:gd name="T19" fmla="*/ 2147483647 h 776"/>
              <a:gd name="T20" fmla="*/ 2147483647 w 3492"/>
              <a:gd name="T21" fmla="*/ 2147483647 h 776"/>
              <a:gd name="T22" fmla="*/ 2147483647 w 3492"/>
              <a:gd name="T23" fmla="*/ 2147483647 h 776"/>
              <a:gd name="T24" fmla="*/ 2147483647 w 3492"/>
              <a:gd name="T25" fmla="*/ 2147483647 h 776"/>
              <a:gd name="T26" fmla="*/ 2147483647 w 3492"/>
              <a:gd name="T27" fmla="*/ 2147483647 h 776"/>
              <a:gd name="T28" fmla="*/ 2147483647 w 3492"/>
              <a:gd name="T29" fmla="*/ 2147483647 h 776"/>
              <a:gd name="T30" fmla="*/ 2147483647 w 3492"/>
              <a:gd name="T31" fmla="*/ 2147483647 h 7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92"/>
              <a:gd name="T49" fmla="*/ 0 h 776"/>
              <a:gd name="T50" fmla="*/ 3492 w 3492"/>
              <a:gd name="T51" fmla="*/ 776 h 7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92" h="776">
                <a:moveTo>
                  <a:pt x="900" y="44"/>
                </a:moveTo>
                <a:lnTo>
                  <a:pt x="0" y="480"/>
                </a:lnTo>
                <a:lnTo>
                  <a:pt x="2320" y="776"/>
                </a:lnTo>
                <a:lnTo>
                  <a:pt x="3492" y="244"/>
                </a:lnTo>
                <a:lnTo>
                  <a:pt x="1700" y="0"/>
                </a:lnTo>
                <a:lnTo>
                  <a:pt x="1788" y="40"/>
                </a:lnTo>
                <a:lnTo>
                  <a:pt x="1948" y="228"/>
                </a:lnTo>
                <a:lnTo>
                  <a:pt x="1896" y="248"/>
                </a:lnTo>
                <a:lnTo>
                  <a:pt x="1808" y="268"/>
                </a:lnTo>
                <a:lnTo>
                  <a:pt x="1668" y="284"/>
                </a:lnTo>
                <a:lnTo>
                  <a:pt x="1428" y="264"/>
                </a:lnTo>
                <a:lnTo>
                  <a:pt x="1272" y="228"/>
                </a:lnTo>
                <a:lnTo>
                  <a:pt x="1132" y="144"/>
                </a:lnTo>
                <a:lnTo>
                  <a:pt x="992" y="152"/>
                </a:lnTo>
                <a:lnTo>
                  <a:pt x="928" y="108"/>
                </a:lnTo>
                <a:lnTo>
                  <a:pt x="900" y="44"/>
                </a:lnTo>
                <a:close/>
              </a:path>
            </a:pathLst>
          </a:custGeom>
          <a:solidFill>
            <a:srgbClr val="99FF99">
              <a:alpha val="50195"/>
            </a:srgbClr>
          </a:solidFill>
          <a:ln w="9525">
            <a:solidFill>
              <a:schemeClr val="tx1"/>
            </a:solidFill>
            <a:round/>
            <a:headEnd/>
            <a:tailEnd/>
          </a:ln>
        </p:spPr>
        <p:txBody>
          <a:bodyPr/>
          <a:lstStyle/>
          <a:p>
            <a:endParaRPr lang="en-US" sz="1350"/>
          </a:p>
        </p:txBody>
      </p:sp>
      <p:sp>
        <p:nvSpPr>
          <p:cNvPr id="650" name="AutoShape 649"/>
          <p:cNvSpPr>
            <a:spLocks noChangeArrowheads="1"/>
          </p:cNvSpPr>
          <p:nvPr/>
        </p:nvSpPr>
        <p:spPr bwMode="gray">
          <a:xfrm>
            <a:off x="1367468" y="3665152"/>
            <a:ext cx="1238939" cy="752671"/>
          </a:xfrm>
          <a:prstGeom prst="wedgeRoundRectCallout">
            <a:avLst>
              <a:gd name="adj1" fmla="val 83125"/>
              <a:gd name="adj2" fmla="val -105727"/>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lstStyle/>
          <a:p>
            <a:pPr algn="ctr">
              <a:defRPr/>
            </a:pPr>
            <a:r>
              <a:rPr lang="en-GB" sz="1350">
                <a:solidFill>
                  <a:schemeClr val="bg1"/>
                </a:solidFill>
              </a:rPr>
              <a:t>Required</a:t>
            </a:r>
          </a:p>
          <a:p>
            <a:pPr algn="ctr">
              <a:defRPr/>
            </a:pPr>
            <a:r>
              <a:rPr lang="en-GB" sz="1350">
                <a:solidFill>
                  <a:schemeClr val="bg1"/>
                </a:solidFill>
              </a:rPr>
              <a:t>Customer</a:t>
            </a:r>
          </a:p>
          <a:p>
            <a:pPr algn="ctr">
              <a:defRPr/>
            </a:pPr>
            <a:r>
              <a:rPr lang="en-GB" sz="1350">
                <a:solidFill>
                  <a:schemeClr val="bg1"/>
                </a:solidFill>
              </a:rPr>
              <a:t>Performance</a:t>
            </a:r>
          </a:p>
        </p:txBody>
      </p:sp>
      <p:grpSp>
        <p:nvGrpSpPr>
          <p:cNvPr id="651" name="Group 650"/>
          <p:cNvGrpSpPr>
            <a:grpSpLocks/>
          </p:cNvGrpSpPr>
          <p:nvPr/>
        </p:nvGrpSpPr>
        <p:grpSpPr bwMode="auto">
          <a:xfrm>
            <a:off x="3338561" y="1785856"/>
            <a:ext cx="821196" cy="2333042"/>
            <a:chOff x="201" y="546"/>
            <a:chExt cx="689" cy="1959"/>
          </a:xfrm>
        </p:grpSpPr>
        <p:sp>
          <p:nvSpPr>
            <p:cNvPr id="652" name="Line 651"/>
            <p:cNvSpPr>
              <a:spLocks noChangeShapeType="1"/>
            </p:cNvSpPr>
            <p:nvPr/>
          </p:nvSpPr>
          <p:spPr bwMode="auto">
            <a:xfrm flipV="1">
              <a:off x="649" y="798"/>
              <a:ext cx="127" cy="403"/>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3" name="Line 652"/>
            <p:cNvSpPr>
              <a:spLocks noChangeShapeType="1"/>
            </p:cNvSpPr>
            <p:nvPr/>
          </p:nvSpPr>
          <p:spPr bwMode="auto">
            <a:xfrm flipV="1">
              <a:off x="826" y="546"/>
              <a:ext cx="64" cy="159"/>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4" name="Line 653"/>
            <p:cNvSpPr>
              <a:spLocks noChangeShapeType="1"/>
            </p:cNvSpPr>
            <p:nvPr/>
          </p:nvSpPr>
          <p:spPr bwMode="auto">
            <a:xfrm flipV="1">
              <a:off x="545" y="1193"/>
              <a:ext cx="112" cy="3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5" name="Line 654"/>
            <p:cNvSpPr>
              <a:spLocks noChangeShapeType="1"/>
            </p:cNvSpPr>
            <p:nvPr/>
          </p:nvSpPr>
          <p:spPr bwMode="auto">
            <a:xfrm flipV="1">
              <a:off x="480" y="1568"/>
              <a:ext cx="65" cy="257"/>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6" name="Line 655"/>
            <p:cNvSpPr>
              <a:spLocks noChangeShapeType="1"/>
            </p:cNvSpPr>
            <p:nvPr/>
          </p:nvSpPr>
          <p:spPr bwMode="auto">
            <a:xfrm flipV="1">
              <a:off x="408" y="1825"/>
              <a:ext cx="72" cy="286"/>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7" name="Line 656"/>
            <p:cNvSpPr>
              <a:spLocks noChangeShapeType="1"/>
            </p:cNvSpPr>
            <p:nvPr/>
          </p:nvSpPr>
          <p:spPr bwMode="auto">
            <a:xfrm flipV="1">
              <a:off x="344" y="2111"/>
              <a:ext cx="64" cy="31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8" name="Line 657"/>
            <p:cNvSpPr>
              <a:spLocks noChangeShapeType="1"/>
            </p:cNvSpPr>
            <p:nvPr/>
          </p:nvSpPr>
          <p:spPr bwMode="auto">
            <a:xfrm flipV="1">
              <a:off x="273" y="2429"/>
              <a:ext cx="71" cy="3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9" name="Line 658"/>
            <p:cNvSpPr>
              <a:spLocks noChangeShapeType="1"/>
            </p:cNvSpPr>
            <p:nvPr/>
          </p:nvSpPr>
          <p:spPr bwMode="auto">
            <a:xfrm flipV="1">
              <a:off x="201" y="2467"/>
              <a:ext cx="72"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0" name="Line 659"/>
            <p:cNvSpPr>
              <a:spLocks noChangeShapeType="1"/>
            </p:cNvSpPr>
            <p:nvPr/>
          </p:nvSpPr>
          <p:spPr bwMode="auto">
            <a:xfrm flipV="1">
              <a:off x="773" y="698"/>
              <a:ext cx="52" cy="10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grpSp>
      <p:sp>
        <p:nvSpPr>
          <p:cNvPr id="661" name="Oval 660"/>
          <p:cNvSpPr>
            <a:spLocks noChangeArrowheads="1"/>
          </p:cNvSpPr>
          <p:nvPr/>
        </p:nvSpPr>
        <p:spPr bwMode="auto">
          <a:xfrm>
            <a:off x="3286892" y="4045065"/>
            <a:ext cx="145111" cy="145294"/>
          </a:xfrm>
          <a:prstGeom prst="ellipse">
            <a:avLst/>
          </a:prstGeom>
          <a:solidFill>
            <a:srgbClr val="FFCC66"/>
          </a:solidFill>
          <a:ln w="9525">
            <a:solidFill>
              <a:schemeClr val="tx1"/>
            </a:solidFill>
            <a:round/>
            <a:headEnd/>
            <a:tailEnd/>
          </a:ln>
        </p:spPr>
        <p:txBody>
          <a:bodyPr wrap="none" anchor="ctr"/>
          <a:lstStyle/>
          <a:p>
            <a:pPr algn="ctr"/>
            <a:endParaRPr lang="en-US">
              <a:latin typeface="Times New Roman" charset="0"/>
            </a:endParaRPr>
          </a:p>
        </p:txBody>
      </p:sp>
      <p:sp>
        <p:nvSpPr>
          <p:cNvPr id="662" name="Line 661"/>
          <p:cNvSpPr>
            <a:spLocks noChangeShapeType="1"/>
          </p:cNvSpPr>
          <p:nvPr/>
        </p:nvSpPr>
        <p:spPr bwMode="auto">
          <a:xfrm>
            <a:off x="5555898" y="3989086"/>
            <a:ext cx="164899" cy="17864"/>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grpSp>
        <p:nvGrpSpPr>
          <p:cNvPr id="663" name="Group 662"/>
          <p:cNvGrpSpPr>
            <a:grpSpLocks/>
          </p:cNvGrpSpPr>
          <p:nvPr/>
        </p:nvGrpSpPr>
        <p:grpSpPr bwMode="auto">
          <a:xfrm>
            <a:off x="4160853" y="1785856"/>
            <a:ext cx="1371957" cy="1910260"/>
            <a:chOff x="893" y="551"/>
            <a:chExt cx="1152" cy="1604"/>
          </a:xfrm>
        </p:grpSpPr>
        <p:sp>
          <p:nvSpPr>
            <p:cNvPr id="664" name="Line 663"/>
            <p:cNvSpPr>
              <a:spLocks noChangeShapeType="1"/>
            </p:cNvSpPr>
            <p:nvPr/>
          </p:nvSpPr>
          <p:spPr bwMode="auto">
            <a:xfrm flipH="1" flipV="1">
              <a:off x="1443" y="1341"/>
              <a:ext cx="137" cy="158"/>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5" name="Line 664"/>
            <p:cNvSpPr>
              <a:spLocks noChangeShapeType="1"/>
            </p:cNvSpPr>
            <p:nvPr/>
          </p:nvSpPr>
          <p:spPr bwMode="auto">
            <a:xfrm flipH="1" flipV="1">
              <a:off x="1580" y="1499"/>
              <a:ext cx="136" cy="17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6" name="Line 665"/>
            <p:cNvSpPr>
              <a:spLocks noChangeShapeType="1"/>
            </p:cNvSpPr>
            <p:nvPr/>
          </p:nvSpPr>
          <p:spPr bwMode="auto">
            <a:xfrm flipH="1" flipV="1">
              <a:off x="1716" y="1674"/>
              <a:ext cx="143" cy="204"/>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7" name="Line 666"/>
            <p:cNvSpPr>
              <a:spLocks noChangeShapeType="1"/>
            </p:cNvSpPr>
            <p:nvPr/>
          </p:nvSpPr>
          <p:spPr bwMode="auto">
            <a:xfrm flipH="1" flipV="1">
              <a:off x="1859" y="1878"/>
              <a:ext cx="137" cy="151"/>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8" name="Line 667"/>
            <p:cNvSpPr>
              <a:spLocks noChangeShapeType="1"/>
            </p:cNvSpPr>
            <p:nvPr/>
          </p:nvSpPr>
          <p:spPr bwMode="auto">
            <a:xfrm>
              <a:off x="1389" y="1300"/>
              <a:ext cx="64" cy="4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9" name="Line 668"/>
            <p:cNvSpPr>
              <a:spLocks noChangeShapeType="1"/>
            </p:cNvSpPr>
            <p:nvPr/>
          </p:nvSpPr>
          <p:spPr bwMode="auto">
            <a:xfrm flipH="1" flipV="1">
              <a:off x="1085" y="1111"/>
              <a:ext cx="304" cy="18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70" name="Line 669"/>
            <p:cNvSpPr>
              <a:spLocks noChangeShapeType="1"/>
            </p:cNvSpPr>
            <p:nvPr/>
          </p:nvSpPr>
          <p:spPr bwMode="auto">
            <a:xfrm flipH="1" flipV="1">
              <a:off x="985" y="747"/>
              <a:ext cx="116" cy="36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71" name="Line 670"/>
            <p:cNvSpPr>
              <a:spLocks noChangeShapeType="1"/>
            </p:cNvSpPr>
            <p:nvPr/>
          </p:nvSpPr>
          <p:spPr bwMode="auto">
            <a:xfrm flipH="1" flipV="1">
              <a:off x="893" y="551"/>
              <a:ext cx="92" cy="20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72" name="Line 671"/>
            <p:cNvSpPr>
              <a:spLocks noChangeShapeType="1"/>
            </p:cNvSpPr>
            <p:nvPr/>
          </p:nvSpPr>
          <p:spPr bwMode="auto">
            <a:xfrm>
              <a:off x="1993" y="2027"/>
              <a:ext cx="52" cy="12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grpSp>
      <p:sp>
        <p:nvSpPr>
          <p:cNvPr id="673" name="Oval 672"/>
          <p:cNvSpPr>
            <a:spLocks noChangeArrowheads="1"/>
          </p:cNvSpPr>
          <p:nvPr/>
        </p:nvSpPr>
        <p:spPr bwMode="auto">
          <a:xfrm>
            <a:off x="5709802" y="3931923"/>
            <a:ext cx="145111" cy="145294"/>
          </a:xfrm>
          <a:prstGeom prst="ellipse">
            <a:avLst/>
          </a:prstGeom>
          <a:solidFill>
            <a:srgbClr val="FFCC66"/>
          </a:solidFill>
          <a:ln w="9525">
            <a:solidFill>
              <a:schemeClr val="tx1"/>
            </a:solidFill>
            <a:round/>
            <a:headEnd/>
            <a:tailEnd/>
          </a:ln>
        </p:spPr>
        <p:txBody>
          <a:bodyPr wrap="none" anchor="ctr"/>
          <a:lstStyle/>
          <a:p>
            <a:pPr algn="ctr"/>
            <a:endParaRPr lang="en-US">
              <a:latin typeface="Times New Roman" charset="0"/>
            </a:endParaRPr>
          </a:p>
        </p:txBody>
      </p:sp>
      <p:sp>
        <p:nvSpPr>
          <p:cNvPr id="674" name="Line 680"/>
          <p:cNvSpPr>
            <a:spLocks noChangeShapeType="1"/>
          </p:cNvSpPr>
          <p:nvPr/>
        </p:nvSpPr>
        <p:spPr bwMode="gray">
          <a:xfrm flipV="1">
            <a:off x="3635893" y="1664725"/>
            <a:ext cx="0" cy="900179"/>
          </a:xfrm>
          <a:prstGeom prst="line">
            <a:avLst/>
          </a:prstGeom>
          <a:noFill/>
          <a:ln w="57150">
            <a:solidFill>
              <a:srgbClr val="FF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sz="1350"/>
          </a:p>
        </p:txBody>
      </p:sp>
      <p:sp>
        <p:nvSpPr>
          <p:cNvPr id="675" name="Text Box 681"/>
          <p:cNvSpPr txBox="1">
            <a:spLocks noChangeArrowheads="1"/>
          </p:cNvSpPr>
          <p:nvPr/>
        </p:nvSpPr>
        <p:spPr bwMode="gray">
          <a:xfrm rot="16200000">
            <a:off x="2728205" y="1899066"/>
            <a:ext cx="118420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200" b="1" dirty="0"/>
              <a:t>Variation in Performance </a:t>
            </a:r>
          </a:p>
        </p:txBody>
      </p:sp>
      <p:grpSp>
        <p:nvGrpSpPr>
          <p:cNvPr id="676" name="Group 682"/>
          <p:cNvGrpSpPr>
            <a:grpSpLocks/>
          </p:cNvGrpSpPr>
          <p:nvPr/>
        </p:nvGrpSpPr>
        <p:grpSpPr bwMode="auto">
          <a:xfrm>
            <a:off x="3863318" y="1794197"/>
            <a:ext cx="575353" cy="721707"/>
            <a:chOff x="3634" y="1044"/>
            <a:chExt cx="483" cy="606"/>
          </a:xfrm>
        </p:grpSpPr>
        <p:sp>
          <p:nvSpPr>
            <p:cNvPr id="677" name="Freeform 683"/>
            <p:cNvSpPr>
              <a:spLocks/>
            </p:cNvSpPr>
            <p:nvPr/>
          </p:nvSpPr>
          <p:spPr bwMode="auto">
            <a:xfrm>
              <a:off x="3748" y="1044"/>
              <a:ext cx="276" cy="273"/>
            </a:xfrm>
            <a:custGeom>
              <a:avLst/>
              <a:gdLst>
                <a:gd name="T0" fmla="*/ 132 w 276"/>
                <a:gd name="T1" fmla="*/ 0 h 273"/>
                <a:gd name="T2" fmla="*/ 0 w 276"/>
                <a:gd name="T3" fmla="*/ 225 h 273"/>
                <a:gd name="T4" fmla="*/ 135 w 276"/>
                <a:gd name="T5" fmla="*/ 273 h 273"/>
                <a:gd name="T6" fmla="*/ 276 w 276"/>
                <a:gd name="T7" fmla="*/ 243 h 273"/>
                <a:gd name="T8" fmla="*/ 258 w 276"/>
                <a:gd name="T9" fmla="*/ 174 h 273"/>
                <a:gd name="T10" fmla="*/ 132 w 276"/>
                <a:gd name="T11" fmla="*/ 0 h 273"/>
                <a:gd name="T12" fmla="*/ 0 60000 65536"/>
                <a:gd name="T13" fmla="*/ 0 60000 65536"/>
                <a:gd name="T14" fmla="*/ 0 60000 65536"/>
                <a:gd name="T15" fmla="*/ 0 60000 65536"/>
                <a:gd name="T16" fmla="*/ 0 60000 65536"/>
                <a:gd name="T17" fmla="*/ 0 60000 65536"/>
                <a:gd name="T18" fmla="*/ 0 w 276"/>
                <a:gd name="T19" fmla="*/ 0 h 273"/>
                <a:gd name="T20" fmla="*/ 276 w 276"/>
                <a:gd name="T21" fmla="*/ 273 h 273"/>
              </a:gdLst>
              <a:ahLst/>
              <a:cxnLst>
                <a:cxn ang="T12">
                  <a:pos x="T0" y="T1"/>
                </a:cxn>
                <a:cxn ang="T13">
                  <a:pos x="T2" y="T3"/>
                </a:cxn>
                <a:cxn ang="T14">
                  <a:pos x="T4" y="T5"/>
                </a:cxn>
                <a:cxn ang="T15">
                  <a:pos x="T6" y="T7"/>
                </a:cxn>
                <a:cxn ang="T16">
                  <a:pos x="T8" y="T9"/>
                </a:cxn>
                <a:cxn ang="T17">
                  <a:pos x="T10" y="T11"/>
                </a:cxn>
              </a:cxnLst>
              <a:rect l="T18" t="T19" r="T20" b="T21"/>
              <a:pathLst>
                <a:path w="276" h="273">
                  <a:moveTo>
                    <a:pt x="132" y="0"/>
                  </a:moveTo>
                  <a:lnTo>
                    <a:pt x="0" y="225"/>
                  </a:lnTo>
                  <a:lnTo>
                    <a:pt x="135" y="273"/>
                  </a:lnTo>
                  <a:lnTo>
                    <a:pt x="276" y="243"/>
                  </a:lnTo>
                  <a:lnTo>
                    <a:pt x="258" y="174"/>
                  </a:lnTo>
                  <a:lnTo>
                    <a:pt x="132" y="0"/>
                  </a:lnTo>
                  <a:close/>
                </a:path>
              </a:pathLst>
            </a:custGeom>
            <a:solidFill>
              <a:srgbClr val="FF0000">
                <a:alpha val="8196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78" name="Freeform 684"/>
            <p:cNvSpPr>
              <a:spLocks/>
            </p:cNvSpPr>
            <p:nvPr/>
          </p:nvSpPr>
          <p:spPr bwMode="auto">
            <a:xfrm>
              <a:off x="3634" y="1269"/>
              <a:ext cx="483" cy="381"/>
            </a:xfrm>
            <a:custGeom>
              <a:avLst/>
              <a:gdLst>
                <a:gd name="T0" fmla="*/ 111 w 483"/>
                <a:gd name="T1" fmla="*/ 0 h 381"/>
                <a:gd name="T2" fmla="*/ 27 w 483"/>
                <a:gd name="T3" fmla="*/ 207 h 381"/>
                <a:gd name="T4" fmla="*/ 0 w 483"/>
                <a:gd name="T5" fmla="*/ 315 h 381"/>
                <a:gd name="T6" fmla="*/ 84 w 483"/>
                <a:gd name="T7" fmla="*/ 345 h 381"/>
                <a:gd name="T8" fmla="*/ 213 w 483"/>
                <a:gd name="T9" fmla="*/ 381 h 381"/>
                <a:gd name="T10" fmla="*/ 483 w 483"/>
                <a:gd name="T11" fmla="*/ 309 h 381"/>
                <a:gd name="T12" fmla="*/ 393 w 483"/>
                <a:gd name="T13" fmla="*/ 15 h 381"/>
                <a:gd name="T14" fmla="*/ 252 w 483"/>
                <a:gd name="T15" fmla="*/ 48 h 381"/>
                <a:gd name="T16" fmla="*/ 111 w 483"/>
                <a:gd name="T17" fmla="*/ 0 h 3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3"/>
                <a:gd name="T28" fmla="*/ 0 h 381"/>
                <a:gd name="T29" fmla="*/ 483 w 483"/>
                <a:gd name="T30" fmla="*/ 381 h 3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3" h="381">
                  <a:moveTo>
                    <a:pt x="111" y="0"/>
                  </a:moveTo>
                  <a:lnTo>
                    <a:pt x="27" y="207"/>
                  </a:lnTo>
                  <a:lnTo>
                    <a:pt x="0" y="315"/>
                  </a:lnTo>
                  <a:lnTo>
                    <a:pt x="84" y="345"/>
                  </a:lnTo>
                  <a:lnTo>
                    <a:pt x="213" y="381"/>
                  </a:lnTo>
                  <a:lnTo>
                    <a:pt x="483" y="309"/>
                  </a:lnTo>
                  <a:lnTo>
                    <a:pt x="393" y="15"/>
                  </a:lnTo>
                  <a:lnTo>
                    <a:pt x="252" y="48"/>
                  </a:lnTo>
                  <a:lnTo>
                    <a:pt x="111" y="0"/>
                  </a:lnTo>
                  <a:close/>
                </a:path>
              </a:pathLst>
            </a:custGeom>
            <a:solidFill>
              <a:srgbClr val="FF0000">
                <a:alpha val="67058"/>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grpSp>
      <p:sp>
        <p:nvSpPr>
          <p:cNvPr id="679" name="Text Box 687"/>
          <p:cNvSpPr txBox="1">
            <a:spLocks noChangeArrowheads="1"/>
          </p:cNvSpPr>
          <p:nvPr/>
        </p:nvSpPr>
        <p:spPr bwMode="auto">
          <a:xfrm>
            <a:off x="1294155" y="5166365"/>
            <a:ext cx="6537956" cy="64633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en-GB" b="1" dirty="0"/>
              <a:t>The classic reaction to a sensitive design is to set tighter tolerances. This does work but often comes at a great cost.</a:t>
            </a:r>
          </a:p>
        </p:txBody>
      </p:sp>
      <p:grpSp>
        <p:nvGrpSpPr>
          <p:cNvPr id="680" name="Group 679"/>
          <p:cNvGrpSpPr/>
          <p:nvPr/>
        </p:nvGrpSpPr>
        <p:grpSpPr>
          <a:xfrm>
            <a:off x="2465819" y="4171461"/>
            <a:ext cx="1584321" cy="738279"/>
            <a:chOff x="1764490" y="4038812"/>
            <a:chExt cx="2111878" cy="984115"/>
          </a:xfrm>
        </p:grpSpPr>
        <p:sp>
          <p:nvSpPr>
            <p:cNvPr id="681" name="Text Box 674"/>
            <p:cNvSpPr txBox="1">
              <a:spLocks noChangeArrowheads="1"/>
            </p:cNvSpPr>
            <p:nvPr/>
          </p:nvSpPr>
          <p:spPr bwMode="auto">
            <a:xfrm>
              <a:off x="1764490" y="4345995"/>
              <a:ext cx="2111878" cy="676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350" dirty="0"/>
                <a:t>Set Tight Tolerances for X</a:t>
              </a:r>
              <a:r>
                <a:rPr lang="en-GB" sz="1350" baseline="-25000" dirty="0"/>
                <a:t>1</a:t>
              </a:r>
              <a:r>
                <a:rPr lang="en-GB" sz="1350" dirty="0"/>
                <a:t> </a:t>
              </a:r>
            </a:p>
          </p:txBody>
        </p:sp>
        <p:cxnSp>
          <p:nvCxnSpPr>
            <p:cNvPr id="682" name="Straight Connector 681"/>
            <p:cNvCxnSpPr/>
            <p:nvPr/>
          </p:nvCxnSpPr>
          <p:spPr>
            <a:xfrm flipH="1">
              <a:off x="2595472" y="4045314"/>
              <a:ext cx="228513" cy="118409"/>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83" name="Straight Connector 682"/>
            <p:cNvCxnSpPr/>
            <p:nvPr/>
          </p:nvCxnSpPr>
          <p:spPr>
            <a:xfrm flipH="1">
              <a:off x="2872786" y="4072806"/>
              <a:ext cx="228513" cy="118409"/>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84" name="Straight Arrow Connector 683"/>
            <p:cNvCxnSpPr/>
            <p:nvPr/>
          </p:nvCxnSpPr>
          <p:spPr>
            <a:xfrm>
              <a:off x="2304001" y="4038812"/>
              <a:ext cx="402506" cy="5551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85" name="Straight Arrow Connector 684"/>
            <p:cNvCxnSpPr/>
            <p:nvPr/>
          </p:nvCxnSpPr>
          <p:spPr>
            <a:xfrm flipH="1" flipV="1">
              <a:off x="2976885" y="4149574"/>
              <a:ext cx="402780" cy="4884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686" name="Group 685"/>
          <p:cNvGrpSpPr/>
          <p:nvPr/>
        </p:nvGrpSpPr>
        <p:grpSpPr>
          <a:xfrm>
            <a:off x="5686853" y="3836183"/>
            <a:ext cx="1790394" cy="619751"/>
            <a:chOff x="6058082" y="3591894"/>
            <a:chExt cx="2386571" cy="826120"/>
          </a:xfrm>
        </p:grpSpPr>
        <p:grpSp>
          <p:nvGrpSpPr>
            <p:cNvPr id="687" name="Group 686"/>
            <p:cNvGrpSpPr/>
            <p:nvPr/>
          </p:nvGrpSpPr>
          <p:grpSpPr>
            <a:xfrm>
              <a:off x="6058082" y="3591894"/>
              <a:ext cx="936761" cy="665659"/>
              <a:chOff x="6058082" y="3591894"/>
              <a:chExt cx="936761" cy="665659"/>
            </a:xfrm>
          </p:grpSpPr>
          <p:cxnSp>
            <p:nvCxnSpPr>
              <p:cNvPr id="689" name="Straight Arrow Connector 688"/>
              <p:cNvCxnSpPr/>
              <p:nvPr/>
            </p:nvCxnSpPr>
            <p:spPr>
              <a:xfrm flipV="1">
                <a:off x="6058082" y="4018369"/>
                <a:ext cx="377552" cy="23918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90" name="Straight Connector 689"/>
              <p:cNvCxnSpPr/>
              <p:nvPr/>
            </p:nvCxnSpPr>
            <p:spPr>
              <a:xfrm flipH="1" flipV="1">
                <a:off x="6437305" y="3812888"/>
                <a:ext cx="358495" cy="44371"/>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91" name="Straight Connector 690"/>
              <p:cNvCxnSpPr/>
              <p:nvPr/>
            </p:nvCxnSpPr>
            <p:spPr>
              <a:xfrm flipH="1" flipV="1">
                <a:off x="6248494" y="3974765"/>
                <a:ext cx="358495" cy="44371"/>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692" name="Straight Arrow Connector 691"/>
              <p:cNvCxnSpPr/>
              <p:nvPr/>
            </p:nvCxnSpPr>
            <p:spPr>
              <a:xfrm flipH="1">
                <a:off x="6659629" y="3591894"/>
                <a:ext cx="335214" cy="23783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688" name="Text Box 674"/>
            <p:cNvSpPr txBox="1">
              <a:spLocks noChangeArrowheads="1"/>
            </p:cNvSpPr>
            <p:nvPr/>
          </p:nvSpPr>
          <p:spPr bwMode="auto">
            <a:xfrm>
              <a:off x="6332775" y="3741082"/>
              <a:ext cx="2111878" cy="676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350" dirty="0"/>
                <a:t>Set Tight Tolerances for X</a:t>
              </a:r>
              <a:r>
                <a:rPr lang="en-GB" sz="1350" baseline="-25000" dirty="0"/>
                <a:t>2</a:t>
              </a:r>
              <a:r>
                <a:rPr lang="en-GB" sz="1350" dirty="0"/>
                <a:t> </a:t>
              </a:r>
            </a:p>
          </p:txBody>
        </p:sp>
      </p:grpSp>
      <p:sp>
        <p:nvSpPr>
          <p:cNvPr id="693" name="Slide Number Placeholder 692"/>
          <p:cNvSpPr>
            <a:spLocks noGrp="1"/>
          </p:cNvSpPr>
          <p:nvPr>
            <p:ph type="sldNum" sz="quarter" idx="4"/>
          </p:nvPr>
        </p:nvSpPr>
        <p:spPr/>
        <p:txBody>
          <a:bodyPr/>
          <a:lstStyle/>
          <a:p>
            <a:fld id="{5B5001F5-E7B9-4741-B997-DC6E1D931256}" type="slidenum">
              <a:rPr lang="en-US" smtClean="0"/>
              <a:pPr/>
              <a:t>77</a:t>
            </a:fld>
            <a:endParaRPr lang="en-US" dirty="0"/>
          </a:p>
        </p:txBody>
      </p:sp>
    </p:spTree>
    <p:extLst>
      <p:ext uri="{BB962C8B-B14F-4D97-AF65-F5344CB8AC3E}">
        <p14:creationId xmlns:p14="http://schemas.microsoft.com/office/powerpoint/2010/main" val="56730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80"/>
                                        </p:tgtEl>
                                        <p:attrNameLst>
                                          <p:attrName>style.visibility</p:attrName>
                                        </p:attrNameLst>
                                      </p:cBhvr>
                                      <p:to>
                                        <p:strVal val="visible"/>
                                      </p:to>
                                    </p:set>
                                    <p:animEffect transition="in" filter="dissolve">
                                      <p:cBhvr>
                                        <p:cTn id="7" dur="500"/>
                                        <p:tgtEl>
                                          <p:spTgt spid="68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86"/>
                                        </p:tgtEl>
                                        <p:attrNameLst>
                                          <p:attrName>style.visibility</p:attrName>
                                        </p:attrNameLst>
                                      </p:cBhvr>
                                      <p:to>
                                        <p:strVal val="visible"/>
                                      </p:to>
                                    </p:set>
                                    <p:animEffect transition="in" filter="dissolve">
                                      <p:cBhvr>
                                        <p:cTn id="12" dur="500"/>
                                        <p:tgtEl>
                                          <p:spTgt spid="68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7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7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4" grpId="0" animBg="1"/>
      <p:bldP spid="675" grpId="0"/>
      <p:bldP spid="679"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Achieving Design Robustness</a:t>
            </a:r>
            <a:endParaRPr lang="en-US" dirty="0"/>
          </a:p>
        </p:txBody>
      </p:sp>
      <p:sp>
        <p:nvSpPr>
          <p:cNvPr id="3" name="Slide Number Placeholder 2"/>
          <p:cNvSpPr>
            <a:spLocks noGrp="1"/>
          </p:cNvSpPr>
          <p:nvPr>
            <p:ph type="sldNum" sz="quarter" idx="4"/>
          </p:nvPr>
        </p:nvSpPr>
        <p:spPr/>
        <p:txBody>
          <a:bodyPr/>
          <a:lstStyle/>
          <a:p>
            <a:fld id="{985B7281-6865-9349-88A0-BB59E5EF4B0E}" type="slidenum">
              <a:rPr lang="en-GB" smtClean="0"/>
              <a:pPr/>
              <a:t>78</a:t>
            </a:fld>
            <a:endParaRPr lang="en-GB"/>
          </a:p>
        </p:txBody>
      </p:sp>
      <p:sp>
        <p:nvSpPr>
          <p:cNvPr id="4" name="Rectangle 3"/>
          <p:cNvSpPr>
            <a:spLocks noChangeArrowheads="1"/>
          </p:cNvSpPr>
          <p:nvPr/>
        </p:nvSpPr>
        <p:spPr bwMode="auto">
          <a:xfrm>
            <a:off x="6230301" y="4143369"/>
            <a:ext cx="6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a:latin typeface="Times New Roman" charset="0"/>
            </a:endParaRPr>
          </a:p>
        </p:txBody>
      </p:sp>
      <p:sp>
        <p:nvSpPr>
          <p:cNvPr id="5" name="AutoShape 4"/>
          <p:cNvSpPr>
            <a:spLocks noChangeArrowheads="1"/>
          </p:cNvSpPr>
          <p:nvPr/>
        </p:nvSpPr>
        <p:spPr bwMode="gray">
          <a:xfrm>
            <a:off x="4208124" y="1498300"/>
            <a:ext cx="1677803" cy="448983"/>
          </a:xfrm>
          <a:prstGeom prst="wedgeRoundRectCallout">
            <a:avLst>
              <a:gd name="adj1" fmla="val -60604"/>
              <a:gd name="adj2" fmla="val 181990"/>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p>
            <a:pPr algn="ctr" eaLnBrk="0" hangingPunct="0">
              <a:defRPr/>
            </a:pPr>
            <a:r>
              <a:rPr lang="en-GB" sz="1350" dirty="0">
                <a:solidFill>
                  <a:srgbClr val="FFFFFF"/>
                </a:solidFill>
              </a:rPr>
              <a:t>A Robust Optimum</a:t>
            </a:r>
          </a:p>
        </p:txBody>
      </p:sp>
      <p:grpSp>
        <p:nvGrpSpPr>
          <p:cNvPr id="6" name="Group 5"/>
          <p:cNvGrpSpPr>
            <a:grpSpLocks/>
          </p:cNvGrpSpPr>
          <p:nvPr/>
        </p:nvGrpSpPr>
        <p:grpSpPr bwMode="auto">
          <a:xfrm>
            <a:off x="2405232" y="1738874"/>
            <a:ext cx="3232015" cy="2771306"/>
            <a:chOff x="395" y="1214"/>
            <a:chExt cx="2276" cy="2189"/>
          </a:xfrm>
        </p:grpSpPr>
        <p:grpSp>
          <p:nvGrpSpPr>
            <p:cNvPr id="7" name="Group 6"/>
            <p:cNvGrpSpPr>
              <a:grpSpLocks/>
            </p:cNvGrpSpPr>
            <p:nvPr/>
          </p:nvGrpSpPr>
          <p:grpSpPr bwMode="auto">
            <a:xfrm>
              <a:off x="395" y="1225"/>
              <a:ext cx="2276" cy="2178"/>
              <a:chOff x="395" y="1225"/>
              <a:chExt cx="2276" cy="2178"/>
            </a:xfrm>
          </p:grpSpPr>
          <p:sp>
            <p:nvSpPr>
              <p:cNvPr id="10" name="Line 7"/>
              <p:cNvSpPr>
                <a:spLocks noChangeShapeType="1"/>
              </p:cNvSpPr>
              <p:nvPr/>
            </p:nvSpPr>
            <p:spPr bwMode="gray">
              <a:xfrm>
                <a:off x="1136" y="2519"/>
                <a:ext cx="2"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 name="Line 8"/>
              <p:cNvSpPr>
                <a:spLocks noChangeShapeType="1"/>
              </p:cNvSpPr>
              <p:nvPr/>
            </p:nvSpPr>
            <p:spPr bwMode="gray">
              <a:xfrm>
                <a:off x="1136" y="2519"/>
                <a:ext cx="2"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 name="Line 9"/>
              <p:cNvSpPr>
                <a:spLocks noChangeShapeType="1"/>
              </p:cNvSpPr>
              <p:nvPr/>
            </p:nvSpPr>
            <p:spPr bwMode="gray">
              <a:xfrm flipH="1" flipV="1">
                <a:off x="1136" y="2662"/>
                <a:ext cx="26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 name="Line 10"/>
              <p:cNvSpPr>
                <a:spLocks noChangeShapeType="1"/>
              </p:cNvSpPr>
              <p:nvPr/>
            </p:nvSpPr>
            <p:spPr bwMode="gray">
              <a:xfrm flipH="1" flipV="1">
                <a:off x="1136" y="2662"/>
                <a:ext cx="26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 name="Line 11"/>
              <p:cNvSpPr>
                <a:spLocks noChangeShapeType="1"/>
              </p:cNvSpPr>
              <p:nvPr/>
            </p:nvSpPr>
            <p:spPr bwMode="gray">
              <a:xfrm flipV="1">
                <a:off x="792" y="2662"/>
                <a:ext cx="344" cy="1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 name="Line 12"/>
              <p:cNvSpPr>
                <a:spLocks noChangeShapeType="1"/>
              </p:cNvSpPr>
              <p:nvPr/>
            </p:nvSpPr>
            <p:spPr bwMode="gray">
              <a:xfrm flipV="1">
                <a:off x="792" y="2662"/>
                <a:ext cx="344" cy="1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 name="Freeform 13"/>
              <p:cNvSpPr>
                <a:spLocks/>
              </p:cNvSpPr>
              <p:nvPr/>
            </p:nvSpPr>
            <p:spPr bwMode="gray">
              <a:xfrm>
                <a:off x="1157" y="2595"/>
                <a:ext cx="135" cy="52"/>
              </a:xfrm>
              <a:custGeom>
                <a:avLst/>
                <a:gdLst>
                  <a:gd name="T0" fmla="*/ 1838 w 93"/>
                  <a:gd name="T1" fmla="*/ 0 h 32"/>
                  <a:gd name="T2" fmla="*/ 3873 w 93"/>
                  <a:gd name="T3" fmla="*/ 4064 h 32"/>
                  <a:gd name="T4" fmla="*/ 0 w 93"/>
                  <a:gd name="T5" fmla="*/ 2912 h 32"/>
                  <a:gd name="T6" fmla="*/ 1838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 name="Freeform 14"/>
              <p:cNvSpPr>
                <a:spLocks/>
              </p:cNvSpPr>
              <p:nvPr/>
            </p:nvSpPr>
            <p:spPr bwMode="gray">
              <a:xfrm>
                <a:off x="1221" y="2595"/>
                <a:ext cx="143" cy="52"/>
              </a:xfrm>
              <a:custGeom>
                <a:avLst/>
                <a:gdLst>
                  <a:gd name="T0" fmla="*/ 4294 w 98"/>
                  <a:gd name="T1" fmla="*/ 1159 h 32"/>
                  <a:gd name="T2" fmla="*/ 0 w 98"/>
                  <a:gd name="T3" fmla="*/ 0 h 32"/>
                  <a:gd name="T4" fmla="*/ 2151 w 98"/>
                  <a:gd name="T5" fmla="*/ 4064 h 32"/>
                  <a:gd name="T6" fmla="*/ 4294 w 98"/>
                  <a:gd name="T7" fmla="*/ 1159 h 32"/>
                  <a:gd name="T8" fmla="*/ 0 60000 65536"/>
                  <a:gd name="T9" fmla="*/ 0 60000 65536"/>
                  <a:gd name="T10" fmla="*/ 0 60000 65536"/>
                  <a:gd name="T11" fmla="*/ 0 60000 65536"/>
                  <a:gd name="T12" fmla="*/ 0 w 98"/>
                  <a:gd name="T13" fmla="*/ 0 h 32"/>
                  <a:gd name="T14" fmla="*/ 98 w 98"/>
                  <a:gd name="T15" fmla="*/ 32 h 32"/>
                </a:gdLst>
                <a:ahLst/>
                <a:cxnLst>
                  <a:cxn ang="T8">
                    <a:pos x="T0" y="T1"/>
                  </a:cxn>
                  <a:cxn ang="T9">
                    <a:pos x="T2" y="T3"/>
                  </a:cxn>
                  <a:cxn ang="T10">
                    <a:pos x="T4" y="T5"/>
                  </a:cxn>
                  <a:cxn ang="T11">
                    <a:pos x="T6" y="T7"/>
                  </a:cxn>
                </a:cxnLst>
                <a:rect l="T12" t="T13" r="T14" b="T15"/>
                <a:pathLst>
                  <a:path w="98" h="32">
                    <a:moveTo>
                      <a:pt x="98" y="9"/>
                    </a:moveTo>
                    <a:lnTo>
                      <a:pt x="0" y="0"/>
                    </a:lnTo>
                    <a:lnTo>
                      <a:pt x="49" y="32"/>
                    </a:lnTo>
                    <a:lnTo>
                      <a:pt x="98"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8" name="Line 15"/>
              <p:cNvSpPr>
                <a:spLocks noChangeShapeType="1"/>
              </p:cNvSpPr>
              <p:nvPr/>
            </p:nvSpPr>
            <p:spPr bwMode="gray">
              <a:xfrm>
                <a:off x="1221" y="2595"/>
                <a:ext cx="143" cy="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 name="Line 16"/>
              <p:cNvSpPr>
                <a:spLocks noChangeShapeType="1"/>
              </p:cNvSpPr>
              <p:nvPr/>
            </p:nvSpPr>
            <p:spPr bwMode="gray">
              <a:xfrm flipV="1">
                <a:off x="1157" y="2595"/>
                <a:ext cx="64" cy="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 name="Freeform 17"/>
              <p:cNvSpPr>
                <a:spLocks/>
              </p:cNvSpPr>
              <p:nvPr/>
            </p:nvSpPr>
            <p:spPr bwMode="gray">
              <a:xfrm>
                <a:off x="1292" y="2609"/>
                <a:ext cx="137" cy="61"/>
              </a:xfrm>
              <a:custGeom>
                <a:avLst/>
                <a:gdLst>
                  <a:gd name="T0" fmla="*/ 2099 w 94"/>
                  <a:gd name="T1" fmla="*/ 0 h 37"/>
                  <a:gd name="T2" fmla="*/ 4066 w 94"/>
                  <a:gd name="T3" fmla="*/ 5520 h 37"/>
                  <a:gd name="T4" fmla="*/ 0 w 94"/>
                  <a:gd name="T5" fmla="*/ 3439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 name="Freeform 18"/>
              <p:cNvSpPr>
                <a:spLocks/>
              </p:cNvSpPr>
              <p:nvPr/>
            </p:nvSpPr>
            <p:spPr bwMode="gray">
              <a:xfrm>
                <a:off x="1364" y="2609"/>
                <a:ext cx="137" cy="61"/>
              </a:xfrm>
              <a:custGeom>
                <a:avLst/>
                <a:gdLst>
                  <a:gd name="T0" fmla="*/ 4066 w 94"/>
                  <a:gd name="T1" fmla="*/ 2086 h 37"/>
                  <a:gd name="T2" fmla="*/ 0 w 94"/>
                  <a:gd name="T3" fmla="*/ 0 h 37"/>
                  <a:gd name="T4" fmla="*/ 1954 w 94"/>
                  <a:gd name="T5" fmla="*/ 5520 h 37"/>
                  <a:gd name="T6" fmla="*/ 4066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 name="Line 19"/>
              <p:cNvSpPr>
                <a:spLocks noChangeShapeType="1"/>
              </p:cNvSpPr>
              <p:nvPr/>
            </p:nvSpPr>
            <p:spPr bwMode="gray">
              <a:xfrm flipH="1" flipV="1">
                <a:off x="1364" y="2609"/>
                <a:ext cx="130"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 name="Line 20"/>
              <p:cNvSpPr>
                <a:spLocks noChangeShapeType="1"/>
              </p:cNvSpPr>
              <p:nvPr/>
            </p:nvSpPr>
            <p:spPr bwMode="gray">
              <a:xfrm flipV="1">
                <a:off x="1300" y="2609"/>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 name="Freeform 21"/>
              <p:cNvSpPr>
                <a:spLocks/>
              </p:cNvSpPr>
              <p:nvPr/>
            </p:nvSpPr>
            <p:spPr bwMode="gray">
              <a:xfrm>
                <a:off x="1085" y="2632"/>
                <a:ext cx="136" cy="61"/>
              </a:xfrm>
              <a:custGeom>
                <a:avLst/>
                <a:gdLst>
                  <a:gd name="T0" fmla="*/ 2198 w 93"/>
                  <a:gd name="T1" fmla="*/ 0 h 37"/>
                  <a:gd name="T2" fmla="*/ 4166 w 93"/>
                  <a:gd name="T3" fmla="*/ 5520 h 37"/>
                  <a:gd name="T4" fmla="*/ 0 w 93"/>
                  <a:gd name="T5" fmla="*/ 3439 h 37"/>
                  <a:gd name="T6" fmla="*/ 2198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 name="Freeform 22"/>
              <p:cNvSpPr>
                <a:spLocks/>
              </p:cNvSpPr>
              <p:nvPr/>
            </p:nvSpPr>
            <p:spPr bwMode="gray">
              <a:xfrm>
                <a:off x="1157" y="2632"/>
                <a:ext cx="135" cy="61"/>
              </a:xfrm>
              <a:custGeom>
                <a:avLst/>
                <a:gdLst>
                  <a:gd name="T0" fmla="*/ 3873 w 93"/>
                  <a:gd name="T1" fmla="*/ 1367 h 37"/>
                  <a:gd name="T2" fmla="*/ 0 w 93"/>
                  <a:gd name="T3" fmla="*/ 0 h 37"/>
                  <a:gd name="T4" fmla="*/ 1838 w 93"/>
                  <a:gd name="T5" fmla="*/ 5520 h 37"/>
                  <a:gd name="T6" fmla="*/ 3873 w 93"/>
                  <a:gd name="T7" fmla="*/ 136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 name="Line 23"/>
              <p:cNvSpPr>
                <a:spLocks noChangeShapeType="1"/>
              </p:cNvSpPr>
              <p:nvPr/>
            </p:nvSpPr>
            <p:spPr bwMode="gray">
              <a:xfrm flipH="1">
                <a:off x="1494" y="2632"/>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 name="Freeform 24"/>
              <p:cNvSpPr>
                <a:spLocks/>
              </p:cNvSpPr>
              <p:nvPr/>
            </p:nvSpPr>
            <p:spPr bwMode="gray">
              <a:xfrm>
                <a:off x="1501" y="2269"/>
                <a:ext cx="136" cy="363"/>
              </a:xfrm>
              <a:custGeom>
                <a:avLst/>
                <a:gdLst>
                  <a:gd name="T0" fmla="*/ 4166 w 93"/>
                  <a:gd name="T1" fmla="*/ 19131 h 221"/>
                  <a:gd name="T2" fmla="*/ 0 w 93"/>
                  <a:gd name="T3" fmla="*/ 31574 h 221"/>
                  <a:gd name="T4" fmla="*/ 1952 w 93"/>
                  <a:gd name="T5" fmla="*/ 0 h 221"/>
                  <a:gd name="T6" fmla="*/ 4166 w 93"/>
                  <a:gd name="T7" fmla="*/ 19131 h 221"/>
                  <a:gd name="T8" fmla="*/ 0 60000 65536"/>
                  <a:gd name="T9" fmla="*/ 0 60000 65536"/>
                  <a:gd name="T10" fmla="*/ 0 60000 65536"/>
                  <a:gd name="T11" fmla="*/ 0 60000 65536"/>
                  <a:gd name="T12" fmla="*/ 0 w 93"/>
                  <a:gd name="T13" fmla="*/ 0 h 221"/>
                  <a:gd name="T14" fmla="*/ 93 w 93"/>
                  <a:gd name="T15" fmla="*/ 221 h 221"/>
                </a:gdLst>
                <a:ahLst/>
                <a:cxnLst>
                  <a:cxn ang="T8">
                    <a:pos x="T0" y="T1"/>
                  </a:cxn>
                  <a:cxn ang="T9">
                    <a:pos x="T2" y="T3"/>
                  </a:cxn>
                  <a:cxn ang="T10">
                    <a:pos x="T4" y="T5"/>
                  </a:cxn>
                  <a:cxn ang="T11">
                    <a:pos x="T6" y="T7"/>
                  </a:cxn>
                </a:cxnLst>
                <a:rect l="T12" t="T13" r="T14" b="T15"/>
                <a:pathLst>
                  <a:path w="93" h="221">
                    <a:moveTo>
                      <a:pt x="93" y="134"/>
                    </a:moveTo>
                    <a:lnTo>
                      <a:pt x="0" y="221"/>
                    </a:lnTo>
                    <a:lnTo>
                      <a:pt x="44" y="0"/>
                    </a:lnTo>
                    <a:lnTo>
                      <a:pt x="93"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 name="Line 25"/>
              <p:cNvSpPr>
                <a:spLocks noChangeShapeType="1"/>
              </p:cNvSpPr>
              <p:nvPr/>
            </p:nvSpPr>
            <p:spPr bwMode="gray">
              <a:xfrm flipH="1" flipV="1">
                <a:off x="1157" y="2632"/>
                <a:ext cx="129"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 name="Line 26"/>
              <p:cNvSpPr>
                <a:spLocks noChangeShapeType="1"/>
              </p:cNvSpPr>
              <p:nvPr/>
            </p:nvSpPr>
            <p:spPr bwMode="gray">
              <a:xfrm flipV="1">
                <a:off x="1501" y="2489"/>
                <a:ext cx="136"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 name="Line 27"/>
              <p:cNvSpPr>
                <a:spLocks noChangeShapeType="1"/>
              </p:cNvSpPr>
              <p:nvPr/>
            </p:nvSpPr>
            <p:spPr bwMode="gray">
              <a:xfrm flipV="1">
                <a:off x="1085" y="2632"/>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 name="Line 28"/>
              <p:cNvSpPr>
                <a:spLocks noChangeShapeType="1"/>
              </p:cNvSpPr>
              <p:nvPr/>
            </p:nvSpPr>
            <p:spPr bwMode="gray">
              <a:xfrm flipV="1">
                <a:off x="1429" y="2632"/>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 name="Freeform 29"/>
              <p:cNvSpPr>
                <a:spLocks/>
              </p:cNvSpPr>
              <p:nvPr/>
            </p:nvSpPr>
            <p:spPr bwMode="gray">
              <a:xfrm>
                <a:off x="1221" y="2254"/>
                <a:ext cx="143" cy="439"/>
              </a:xfrm>
              <a:custGeom>
                <a:avLst/>
                <a:gdLst>
                  <a:gd name="T0" fmla="*/ 0 w 98"/>
                  <a:gd name="T1" fmla="*/ 38558 h 267"/>
                  <a:gd name="T2" fmla="*/ 4294 w 98"/>
                  <a:gd name="T3" fmla="*/ 0 h 267"/>
                  <a:gd name="T4" fmla="*/ 2151 w 98"/>
                  <a:gd name="T5" fmla="*/ 34498 h 267"/>
                  <a:gd name="T6" fmla="*/ 0 w 98"/>
                  <a:gd name="T7" fmla="*/ 38558 h 267"/>
                  <a:gd name="T8" fmla="*/ 0 60000 65536"/>
                  <a:gd name="T9" fmla="*/ 0 60000 65536"/>
                  <a:gd name="T10" fmla="*/ 0 60000 65536"/>
                  <a:gd name="T11" fmla="*/ 0 60000 65536"/>
                  <a:gd name="T12" fmla="*/ 0 w 98"/>
                  <a:gd name="T13" fmla="*/ 0 h 267"/>
                  <a:gd name="T14" fmla="*/ 98 w 98"/>
                  <a:gd name="T15" fmla="*/ 267 h 267"/>
                </a:gdLst>
                <a:ahLst/>
                <a:cxnLst>
                  <a:cxn ang="T8">
                    <a:pos x="T0" y="T1"/>
                  </a:cxn>
                  <a:cxn ang="T9">
                    <a:pos x="T2" y="T3"/>
                  </a:cxn>
                  <a:cxn ang="T10">
                    <a:pos x="T4" y="T5"/>
                  </a:cxn>
                  <a:cxn ang="T11">
                    <a:pos x="T6" y="T7"/>
                  </a:cxn>
                </a:cxnLst>
                <a:rect l="T12" t="T13" r="T14" b="T15"/>
                <a:pathLst>
                  <a:path w="98" h="267">
                    <a:moveTo>
                      <a:pt x="0" y="267"/>
                    </a:moveTo>
                    <a:lnTo>
                      <a:pt x="98" y="0"/>
                    </a:lnTo>
                    <a:lnTo>
                      <a:pt x="49" y="239"/>
                    </a:lnTo>
                    <a:lnTo>
                      <a:pt x="0" y="26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3" name="Line 30"/>
              <p:cNvSpPr>
                <a:spLocks noChangeShapeType="1"/>
              </p:cNvSpPr>
              <p:nvPr/>
            </p:nvSpPr>
            <p:spPr bwMode="gray">
              <a:xfrm flipH="1">
                <a:off x="1286" y="2647"/>
                <a:ext cx="6"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4" name="Freeform 31"/>
              <p:cNvSpPr>
                <a:spLocks/>
              </p:cNvSpPr>
              <p:nvPr/>
            </p:nvSpPr>
            <p:spPr bwMode="gray">
              <a:xfrm>
                <a:off x="1292" y="2254"/>
                <a:ext cx="137" cy="416"/>
              </a:xfrm>
              <a:custGeom>
                <a:avLst/>
                <a:gdLst>
                  <a:gd name="T0" fmla="*/ 4066 w 94"/>
                  <a:gd name="T1" fmla="*/ 36564 h 253"/>
                  <a:gd name="T2" fmla="*/ 0 w 94"/>
                  <a:gd name="T3" fmla="*/ 34508 h 253"/>
                  <a:gd name="T4" fmla="*/ 2099 w 94"/>
                  <a:gd name="T5" fmla="*/ 0 h 253"/>
                  <a:gd name="T6" fmla="*/ 4066 w 94"/>
                  <a:gd name="T7" fmla="*/ 36564 h 253"/>
                  <a:gd name="T8" fmla="*/ 0 60000 65536"/>
                  <a:gd name="T9" fmla="*/ 0 60000 65536"/>
                  <a:gd name="T10" fmla="*/ 0 60000 65536"/>
                  <a:gd name="T11" fmla="*/ 0 60000 65536"/>
                  <a:gd name="T12" fmla="*/ 0 w 94"/>
                  <a:gd name="T13" fmla="*/ 0 h 253"/>
                  <a:gd name="T14" fmla="*/ 94 w 94"/>
                  <a:gd name="T15" fmla="*/ 253 h 253"/>
                </a:gdLst>
                <a:ahLst/>
                <a:cxnLst>
                  <a:cxn ang="T8">
                    <a:pos x="T0" y="T1"/>
                  </a:cxn>
                  <a:cxn ang="T9">
                    <a:pos x="T2" y="T3"/>
                  </a:cxn>
                  <a:cxn ang="T10">
                    <a:pos x="T4" y="T5"/>
                  </a:cxn>
                  <a:cxn ang="T11">
                    <a:pos x="T6" y="T7"/>
                  </a:cxn>
                </a:cxnLst>
                <a:rect l="T12" t="T13" r="T14" b="T15"/>
                <a:pathLst>
                  <a:path w="94" h="253">
                    <a:moveTo>
                      <a:pt x="94" y="253"/>
                    </a:moveTo>
                    <a:lnTo>
                      <a:pt x="0" y="239"/>
                    </a:lnTo>
                    <a:lnTo>
                      <a:pt x="49" y="0"/>
                    </a:lnTo>
                    <a:lnTo>
                      <a:pt x="94" y="25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5" name="Line 32"/>
              <p:cNvSpPr>
                <a:spLocks noChangeShapeType="1"/>
              </p:cNvSpPr>
              <p:nvPr/>
            </p:nvSpPr>
            <p:spPr bwMode="gray">
              <a:xfrm>
                <a:off x="1292" y="2647"/>
                <a:ext cx="8"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6" name="Line 33"/>
              <p:cNvSpPr>
                <a:spLocks noChangeShapeType="1"/>
              </p:cNvSpPr>
              <p:nvPr/>
            </p:nvSpPr>
            <p:spPr bwMode="gray">
              <a:xfrm flipH="1" flipV="1">
                <a:off x="1292" y="2647"/>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 name="Line 34"/>
              <p:cNvSpPr>
                <a:spLocks noChangeShapeType="1"/>
              </p:cNvSpPr>
              <p:nvPr/>
            </p:nvSpPr>
            <p:spPr bwMode="gray">
              <a:xfrm flipV="1">
                <a:off x="1221" y="2647"/>
                <a:ext cx="71"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8" name="Freeform 35"/>
              <p:cNvSpPr>
                <a:spLocks/>
              </p:cNvSpPr>
              <p:nvPr/>
            </p:nvSpPr>
            <p:spPr bwMode="gray">
              <a:xfrm>
                <a:off x="1565" y="2269"/>
                <a:ext cx="137" cy="220"/>
              </a:xfrm>
              <a:custGeom>
                <a:avLst/>
                <a:gdLst>
                  <a:gd name="T0" fmla="*/ 2099 w 94"/>
                  <a:gd name="T1" fmla="*/ 19073 h 134"/>
                  <a:gd name="T2" fmla="*/ 4066 w 94"/>
                  <a:gd name="T3" fmla="*/ 2709 h 134"/>
                  <a:gd name="T4" fmla="*/ 0 w 94"/>
                  <a:gd name="T5" fmla="*/ 0 h 134"/>
                  <a:gd name="T6" fmla="*/ 2099 w 94"/>
                  <a:gd name="T7" fmla="*/ 19073 h 134"/>
                  <a:gd name="T8" fmla="*/ 0 60000 65536"/>
                  <a:gd name="T9" fmla="*/ 0 60000 65536"/>
                  <a:gd name="T10" fmla="*/ 0 60000 65536"/>
                  <a:gd name="T11" fmla="*/ 0 60000 65536"/>
                  <a:gd name="T12" fmla="*/ 0 w 94"/>
                  <a:gd name="T13" fmla="*/ 0 h 134"/>
                  <a:gd name="T14" fmla="*/ 94 w 94"/>
                  <a:gd name="T15" fmla="*/ 134 h 134"/>
                </a:gdLst>
                <a:ahLst/>
                <a:cxnLst>
                  <a:cxn ang="T8">
                    <a:pos x="T0" y="T1"/>
                  </a:cxn>
                  <a:cxn ang="T9">
                    <a:pos x="T2" y="T3"/>
                  </a:cxn>
                  <a:cxn ang="T10">
                    <a:pos x="T4" y="T5"/>
                  </a:cxn>
                  <a:cxn ang="T11">
                    <a:pos x="T6" y="T7"/>
                  </a:cxn>
                </a:cxnLst>
                <a:rect l="T12" t="T13" r="T14" b="T15"/>
                <a:pathLst>
                  <a:path w="94" h="134">
                    <a:moveTo>
                      <a:pt x="49" y="134"/>
                    </a:moveTo>
                    <a:lnTo>
                      <a:pt x="94" y="19"/>
                    </a:lnTo>
                    <a:lnTo>
                      <a:pt x="0" y="0"/>
                    </a:lnTo>
                    <a:lnTo>
                      <a:pt x="49" y="1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 name="Freeform 36"/>
              <p:cNvSpPr>
                <a:spLocks/>
              </p:cNvSpPr>
              <p:nvPr/>
            </p:nvSpPr>
            <p:spPr bwMode="gray">
              <a:xfrm>
                <a:off x="1637" y="2300"/>
                <a:ext cx="137" cy="196"/>
              </a:xfrm>
              <a:custGeom>
                <a:avLst/>
                <a:gdLst>
                  <a:gd name="T0" fmla="*/ 4066 w 94"/>
                  <a:gd name="T1" fmla="*/ 17492 h 119"/>
                  <a:gd name="T2" fmla="*/ 0 w 94"/>
                  <a:gd name="T3" fmla="*/ 16821 h 119"/>
                  <a:gd name="T4" fmla="*/ 1954 w 94"/>
                  <a:gd name="T5" fmla="*/ 0 h 119"/>
                  <a:gd name="T6" fmla="*/ 4066 w 94"/>
                  <a:gd name="T7" fmla="*/ 17492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119"/>
                    </a:moveTo>
                    <a:lnTo>
                      <a:pt x="0" y="115"/>
                    </a:lnTo>
                    <a:lnTo>
                      <a:pt x="45" y="0"/>
                    </a:lnTo>
                    <a:lnTo>
                      <a:pt x="94"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0" name="Line 37"/>
              <p:cNvSpPr>
                <a:spLocks noChangeShapeType="1"/>
              </p:cNvSpPr>
              <p:nvPr/>
            </p:nvSpPr>
            <p:spPr bwMode="gray">
              <a:xfrm>
                <a:off x="1637" y="2489"/>
                <a:ext cx="137"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1" name="Freeform 38"/>
              <p:cNvSpPr>
                <a:spLocks/>
              </p:cNvSpPr>
              <p:nvPr/>
            </p:nvSpPr>
            <p:spPr bwMode="gray">
              <a:xfrm>
                <a:off x="1019" y="2670"/>
                <a:ext cx="138" cy="61"/>
              </a:xfrm>
              <a:custGeom>
                <a:avLst/>
                <a:gdLst>
                  <a:gd name="T0" fmla="*/ 2082 w 94"/>
                  <a:gd name="T1" fmla="*/ 0 h 37"/>
                  <a:gd name="T2" fmla="*/ 4379 w 94"/>
                  <a:gd name="T3" fmla="*/ 5520 h 37"/>
                  <a:gd name="T4" fmla="*/ 0 w 94"/>
                  <a:gd name="T5" fmla="*/ 3439 h 37"/>
                  <a:gd name="T6" fmla="*/ 2082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2" name="Freeform 39"/>
              <p:cNvSpPr>
                <a:spLocks/>
              </p:cNvSpPr>
              <p:nvPr/>
            </p:nvSpPr>
            <p:spPr bwMode="gray">
              <a:xfrm>
                <a:off x="1085" y="2670"/>
                <a:ext cx="136" cy="61"/>
              </a:xfrm>
              <a:custGeom>
                <a:avLst/>
                <a:gdLst>
                  <a:gd name="T0" fmla="*/ 4166 w 93"/>
                  <a:gd name="T1" fmla="*/ 2086 h 37"/>
                  <a:gd name="T2" fmla="*/ 0 w 93"/>
                  <a:gd name="T3" fmla="*/ 0 h 37"/>
                  <a:gd name="T4" fmla="*/ 2198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 name="Freeform 40"/>
              <p:cNvSpPr>
                <a:spLocks/>
              </p:cNvSpPr>
              <p:nvPr/>
            </p:nvSpPr>
            <p:spPr bwMode="gray">
              <a:xfrm>
                <a:off x="1364" y="2012"/>
                <a:ext cx="137" cy="658"/>
              </a:xfrm>
              <a:custGeom>
                <a:avLst/>
                <a:gdLst>
                  <a:gd name="T0" fmla="*/ 0 w 94"/>
                  <a:gd name="T1" fmla="*/ 21346 h 400"/>
                  <a:gd name="T2" fmla="*/ 4066 w 94"/>
                  <a:gd name="T3" fmla="*/ 0 h 400"/>
                  <a:gd name="T4" fmla="*/ 1954 w 94"/>
                  <a:gd name="T5" fmla="*/ 58026 h 400"/>
                  <a:gd name="T6" fmla="*/ 0 w 94"/>
                  <a:gd name="T7" fmla="*/ 21346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0" y="147"/>
                    </a:moveTo>
                    <a:lnTo>
                      <a:pt x="94" y="0"/>
                    </a:lnTo>
                    <a:lnTo>
                      <a:pt x="45" y="400"/>
                    </a:lnTo>
                    <a:lnTo>
                      <a:pt x="0"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4" name="Line 41"/>
              <p:cNvSpPr>
                <a:spLocks noChangeShapeType="1"/>
              </p:cNvSpPr>
              <p:nvPr/>
            </p:nvSpPr>
            <p:spPr bwMode="gray">
              <a:xfrm flipH="1" flipV="1">
                <a:off x="1085" y="2670"/>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5" name="Line 42"/>
              <p:cNvSpPr>
                <a:spLocks noChangeShapeType="1"/>
              </p:cNvSpPr>
              <p:nvPr/>
            </p:nvSpPr>
            <p:spPr bwMode="gray">
              <a:xfrm flipV="1">
                <a:off x="1019" y="2670"/>
                <a:ext cx="6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 name="Line 43"/>
              <p:cNvSpPr>
                <a:spLocks noChangeShapeType="1"/>
              </p:cNvSpPr>
              <p:nvPr/>
            </p:nvSpPr>
            <p:spPr bwMode="gray">
              <a:xfrm>
                <a:off x="1364" y="2254"/>
                <a:ext cx="65" cy="41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 name="Freeform 44"/>
              <p:cNvSpPr>
                <a:spLocks/>
              </p:cNvSpPr>
              <p:nvPr/>
            </p:nvSpPr>
            <p:spPr bwMode="gray">
              <a:xfrm>
                <a:off x="1702" y="2300"/>
                <a:ext cx="143" cy="196"/>
              </a:xfrm>
              <a:custGeom>
                <a:avLst/>
                <a:gdLst>
                  <a:gd name="T0" fmla="*/ 2151 w 98"/>
                  <a:gd name="T1" fmla="*/ 17492 h 119"/>
                  <a:gd name="T2" fmla="*/ 4294 w 98"/>
                  <a:gd name="T3" fmla="*/ 3915 h 119"/>
                  <a:gd name="T4" fmla="*/ 0 w 98"/>
                  <a:gd name="T5" fmla="*/ 0 h 119"/>
                  <a:gd name="T6" fmla="*/ 2151 w 98"/>
                  <a:gd name="T7" fmla="*/ 17492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119"/>
                    </a:moveTo>
                    <a:lnTo>
                      <a:pt x="98" y="27"/>
                    </a:lnTo>
                    <a:lnTo>
                      <a:pt x="0" y="0"/>
                    </a:lnTo>
                    <a:lnTo>
                      <a:pt x="49"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 name="Freeform 45"/>
              <p:cNvSpPr>
                <a:spLocks/>
              </p:cNvSpPr>
              <p:nvPr/>
            </p:nvSpPr>
            <p:spPr bwMode="gray">
              <a:xfrm>
                <a:off x="1774" y="2344"/>
                <a:ext cx="137" cy="160"/>
              </a:xfrm>
              <a:custGeom>
                <a:avLst/>
                <a:gdLst>
                  <a:gd name="T0" fmla="*/ 4066 w 94"/>
                  <a:gd name="T1" fmla="*/ 14456 h 97"/>
                  <a:gd name="T2" fmla="*/ 0 w 94"/>
                  <a:gd name="T3" fmla="*/ 13758 h 97"/>
                  <a:gd name="T4" fmla="*/ 2099 w 94"/>
                  <a:gd name="T5" fmla="*/ 0 h 97"/>
                  <a:gd name="T6" fmla="*/ 4066 w 94"/>
                  <a:gd name="T7" fmla="*/ 14456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92"/>
                    </a:lnTo>
                    <a:lnTo>
                      <a:pt x="49" y="0"/>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9" name="Line 46"/>
              <p:cNvSpPr>
                <a:spLocks noChangeShapeType="1"/>
              </p:cNvSpPr>
              <p:nvPr/>
            </p:nvSpPr>
            <p:spPr bwMode="gray">
              <a:xfrm>
                <a:off x="1774" y="2496"/>
                <a:ext cx="137"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 name="Line 47"/>
              <p:cNvSpPr>
                <a:spLocks noChangeShapeType="1"/>
              </p:cNvSpPr>
              <p:nvPr/>
            </p:nvSpPr>
            <p:spPr bwMode="gray">
              <a:xfrm>
                <a:off x="1702" y="2300"/>
                <a:ext cx="72" cy="1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1" name="Freeform 48"/>
              <p:cNvSpPr>
                <a:spLocks/>
              </p:cNvSpPr>
              <p:nvPr/>
            </p:nvSpPr>
            <p:spPr bwMode="gray">
              <a:xfrm>
                <a:off x="1157" y="2020"/>
                <a:ext cx="135" cy="711"/>
              </a:xfrm>
              <a:custGeom>
                <a:avLst/>
                <a:gdLst>
                  <a:gd name="T0" fmla="*/ 0 w 93"/>
                  <a:gd name="T1" fmla="*/ 62998 h 432"/>
                  <a:gd name="T2" fmla="*/ 3873 w 93"/>
                  <a:gd name="T3" fmla="*/ 0 h 432"/>
                  <a:gd name="T4" fmla="*/ 1838 w 93"/>
                  <a:gd name="T5" fmla="*/ 59668 h 432"/>
                  <a:gd name="T6" fmla="*/ 0 w 93"/>
                  <a:gd name="T7" fmla="*/ 62998 h 432"/>
                  <a:gd name="T8" fmla="*/ 0 60000 65536"/>
                  <a:gd name="T9" fmla="*/ 0 60000 65536"/>
                  <a:gd name="T10" fmla="*/ 0 60000 65536"/>
                  <a:gd name="T11" fmla="*/ 0 60000 65536"/>
                  <a:gd name="T12" fmla="*/ 0 w 93"/>
                  <a:gd name="T13" fmla="*/ 0 h 432"/>
                  <a:gd name="T14" fmla="*/ 93 w 93"/>
                  <a:gd name="T15" fmla="*/ 432 h 432"/>
                </a:gdLst>
                <a:ahLst/>
                <a:cxnLst>
                  <a:cxn ang="T8">
                    <a:pos x="T0" y="T1"/>
                  </a:cxn>
                  <a:cxn ang="T9">
                    <a:pos x="T2" y="T3"/>
                  </a:cxn>
                  <a:cxn ang="T10">
                    <a:pos x="T4" y="T5"/>
                  </a:cxn>
                  <a:cxn ang="T11">
                    <a:pos x="T6" y="T7"/>
                  </a:cxn>
                </a:cxnLst>
                <a:rect l="T12" t="T13" r="T14" b="T15"/>
                <a:pathLst>
                  <a:path w="93" h="432">
                    <a:moveTo>
                      <a:pt x="0" y="432"/>
                    </a:moveTo>
                    <a:lnTo>
                      <a:pt x="93" y="0"/>
                    </a:lnTo>
                    <a:lnTo>
                      <a:pt x="44" y="409"/>
                    </a:lnTo>
                    <a:lnTo>
                      <a:pt x="0" y="4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2" name="Line 49"/>
              <p:cNvSpPr>
                <a:spLocks noChangeShapeType="1"/>
              </p:cNvSpPr>
              <p:nvPr/>
            </p:nvSpPr>
            <p:spPr bwMode="gray">
              <a:xfrm>
                <a:off x="1221" y="2693"/>
                <a:ext cx="1"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3" name="Freeform 50"/>
              <p:cNvSpPr>
                <a:spLocks/>
              </p:cNvSpPr>
              <p:nvPr/>
            </p:nvSpPr>
            <p:spPr bwMode="gray">
              <a:xfrm>
                <a:off x="1221" y="2020"/>
                <a:ext cx="143" cy="673"/>
              </a:xfrm>
              <a:custGeom>
                <a:avLst/>
                <a:gdLst>
                  <a:gd name="T0" fmla="*/ 4294 w 98"/>
                  <a:gd name="T1" fmla="*/ 20705 h 409"/>
                  <a:gd name="T2" fmla="*/ 0 w 98"/>
                  <a:gd name="T3" fmla="*/ 59505 h 409"/>
                  <a:gd name="T4" fmla="*/ 2151 w 98"/>
                  <a:gd name="T5" fmla="*/ 0 h 409"/>
                  <a:gd name="T6" fmla="*/ 4294 w 98"/>
                  <a:gd name="T7" fmla="*/ 20705 h 409"/>
                  <a:gd name="T8" fmla="*/ 0 60000 65536"/>
                  <a:gd name="T9" fmla="*/ 0 60000 65536"/>
                  <a:gd name="T10" fmla="*/ 0 60000 65536"/>
                  <a:gd name="T11" fmla="*/ 0 60000 65536"/>
                  <a:gd name="T12" fmla="*/ 0 w 98"/>
                  <a:gd name="T13" fmla="*/ 0 h 409"/>
                  <a:gd name="T14" fmla="*/ 98 w 98"/>
                  <a:gd name="T15" fmla="*/ 409 h 409"/>
                </a:gdLst>
                <a:ahLst/>
                <a:cxnLst>
                  <a:cxn ang="T8">
                    <a:pos x="T0" y="T1"/>
                  </a:cxn>
                  <a:cxn ang="T9">
                    <a:pos x="T2" y="T3"/>
                  </a:cxn>
                  <a:cxn ang="T10">
                    <a:pos x="T4" y="T5"/>
                  </a:cxn>
                  <a:cxn ang="T11">
                    <a:pos x="T6" y="T7"/>
                  </a:cxn>
                </a:cxnLst>
                <a:rect l="T12" t="T13" r="T14" b="T15"/>
                <a:pathLst>
                  <a:path w="98" h="409">
                    <a:moveTo>
                      <a:pt x="98" y="142"/>
                    </a:moveTo>
                    <a:lnTo>
                      <a:pt x="0" y="409"/>
                    </a:lnTo>
                    <a:lnTo>
                      <a:pt x="49" y="0"/>
                    </a:lnTo>
                    <a:lnTo>
                      <a:pt x="98" y="1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4" name="Line 51"/>
              <p:cNvSpPr>
                <a:spLocks noChangeShapeType="1"/>
              </p:cNvSpPr>
              <p:nvPr/>
            </p:nvSpPr>
            <p:spPr bwMode="gray">
              <a:xfrm flipV="1">
                <a:off x="1157" y="2693"/>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5" name="Line 52"/>
              <p:cNvSpPr>
                <a:spLocks noChangeShapeType="1"/>
              </p:cNvSpPr>
              <p:nvPr/>
            </p:nvSpPr>
            <p:spPr bwMode="gray">
              <a:xfrm flipH="1">
                <a:off x="1221" y="2254"/>
                <a:ext cx="143" cy="4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6" name="Freeform 53"/>
              <p:cNvSpPr>
                <a:spLocks/>
              </p:cNvSpPr>
              <p:nvPr/>
            </p:nvSpPr>
            <p:spPr bwMode="gray">
              <a:xfrm>
                <a:off x="1845" y="2344"/>
                <a:ext cx="137" cy="160"/>
              </a:xfrm>
              <a:custGeom>
                <a:avLst/>
                <a:gdLst>
                  <a:gd name="T0" fmla="*/ 1954 w 94"/>
                  <a:gd name="T1" fmla="*/ 14456 h 97"/>
                  <a:gd name="T2" fmla="*/ 4066 w 94"/>
                  <a:gd name="T3" fmla="*/ 0 h 97"/>
                  <a:gd name="T4" fmla="*/ 0 w 94"/>
                  <a:gd name="T5" fmla="*/ 0 h 97"/>
                  <a:gd name="T6" fmla="*/ 1954 w 94"/>
                  <a:gd name="T7" fmla="*/ 14456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45" y="97"/>
                    </a:moveTo>
                    <a:lnTo>
                      <a:pt x="94" y="0"/>
                    </a:lnTo>
                    <a:lnTo>
                      <a:pt x="0" y="0"/>
                    </a:lnTo>
                    <a:lnTo>
                      <a:pt x="45"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 name="Freeform 54"/>
              <p:cNvSpPr>
                <a:spLocks/>
              </p:cNvSpPr>
              <p:nvPr/>
            </p:nvSpPr>
            <p:spPr bwMode="gray">
              <a:xfrm>
                <a:off x="1911" y="2344"/>
                <a:ext cx="136" cy="160"/>
              </a:xfrm>
              <a:custGeom>
                <a:avLst/>
                <a:gdLst>
                  <a:gd name="T0" fmla="*/ 4166 w 93"/>
                  <a:gd name="T1" fmla="*/ 11035 h 97"/>
                  <a:gd name="T2" fmla="*/ 0 w 93"/>
                  <a:gd name="T3" fmla="*/ 14456 h 97"/>
                  <a:gd name="T4" fmla="*/ 2198 w 93"/>
                  <a:gd name="T5" fmla="*/ 0 h 97"/>
                  <a:gd name="T6" fmla="*/ 4166 w 93"/>
                  <a:gd name="T7" fmla="*/ 11035 h 97"/>
                  <a:gd name="T8" fmla="*/ 0 60000 65536"/>
                  <a:gd name="T9" fmla="*/ 0 60000 65536"/>
                  <a:gd name="T10" fmla="*/ 0 60000 65536"/>
                  <a:gd name="T11" fmla="*/ 0 60000 65536"/>
                  <a:gd name="T12" fmla="*/ 0 w 93"/>
                  <a:gd name="T13" fmla="*/ 0 h 97"/>
                  <a:gd name="T14" fmla="*/ 93 w 93"/>
                  <a:gd name="T15" fmla="*/ 97 h 97"/>
                </a:gdLst>
                <a:ahLst/>
                <a:cxnLst>
                  <a:cxn ang="T8">
                    <a:pos x="T0" y="T1"/>
                  </a:cxn>
                  <a:cxn ang="T9">
                    <a:pos x="T2" y="T3"/>
                  </a:cxn>
                  <a:cxn ang="T10">
                    <a:pos x="T4" y="T5"/>
                  </a:cxn>
                  <a:cxn ang="T11">
                    <a:pos x="T6" y="T7"/>
                  </a:cxn>
                </a:cxnLst>
                <a:rect l="T12" t="T13" r="T14" b="T15"/>
                <a:pathLst>
                  <a:path w="93" h="97">
                    <a:moveTo>
                      <a:pt x="93" y="74"/>
                    </a:moveTo>
                    <a:lnTo>
                      <a:pt x="0" y="97"/>
                    </a:lnTo>
                    <a:lnTo>
                      <a:pt x="49" y="0"/>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 name="Line 55"/>
              <p:cNvSpPr>
                <a:spLocks noChangeShapeType="1"/>
              </p:cNvSpPr>
              <p:nvPr/>
            </p:nvSpPr>
            <p:spPr bwMode="gray">
              <a:xfrm flipV="1">
                <a:off x="1911" y="2466"/>
                <a:ext cx="13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 name="Line 56"/>
              <p:cNvSpPr>
                <a:spLocks noChangeShapeType="1"/>
              </p:cNvSpPr>
              <p:nvPr/>
            </p:nvSpPr>
            <p:spPr bwMode="gray">
              <a:xfrm>
                <a:off x="1845" y="2344"/>
                <a:ext cx="66" cy="1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0" name="Freeform 57"/>
              <p:cNvSpPr>
                <a:spLocks/>
              </p:cNvSpPr>
              <p:nvPr/>
            </p:nvSpPr>
            <p:spPr bwMode="gray">
              <a:xfrm>
                <a:off x="948" y="2708"/>
                <a:ext cx="137" cy="61"/>
              </a:xfrm>
              <a:custGeom>
                <a:avLst/>
                <a:gdLst>
                  <a:gd name="T0" fmla="*/ 2099 w 94"/>
                  <a:gd name="T1" fmla="*/ 0 h 37"/>
                  <a:gd name="T2" fmla="*/ 4066 w 94"/>
                  <a:gd name="T3" fmla="*/ 5520 h 37"/>
                  <a:gd name="T4" fmla="*/ 0 w 94"/>
                  <a:gd name="T5" fmla="*/ 3439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1" name="Freeform 58"/>
              <p:cNvSpPr>
                <a:spLocks/>
              </p:cNvSpPr>
              <p:nvPr/>
            </p:nvSpPr>
            <p:spPr bwMode="gray">
              <a:xfrm>
                <a:off x="1019" y="2708"/>
                <a:ext cx="138" cy="61"/>
              </a:xfrm>
              <a:custGeom>
                <a:avLst/>
                <a:gdLst>
                  <a:gd name="T0" fmla="*/ 4379 w 94"/>
                  <a:gd name="T1" fmla="*/ 2086 h 37"/>
                  <a:gd name="T2" fmla="*/ 0 w 94"/>
                  <a:gd name="T3" fmla="*/ 0 h 37"/>
                  <a:gd name="T4" fmla="*/ 2082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 name="Line 59"/>
              <p:cNvSpPr>
                <a:spLocks noChangeShapeType="1"/>
              </p:cNvSpPr>
              <p:nvPr/>
            </p:nvSpPr>
            <p:spPr bwMode="gray">
              <a:xfrm flipH="1" flipV="1">
                <a:off x="1019" y="2708"/>
                <a:ext cx="130"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 name="Line 60"/>
              <p:cNvSpPr>
                <a:spLocks noChangeShapeType="1"/>
              </p:cNvSpPr>
              <p:nvPr/>
            </p:nvSpPr>
            <p:spPr bwMode="gray">
              <a:xfrm flipV="1">
                <a:off x="955" y="2708"/>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 name="Freeform 61"/>
              <p:cNvSpPr>
                <a:spLocks/>
              </p:cNvSpPr>
              <p:nvPr/>
            </p:nvSpPr>
            <p:spPr bwMode="gray">
              <a:xfrm>
                <a:off x="1501" y="1997"/>
                <a:ext cx="136" cy="272"/>
              </a:xfrm>
              <a:custGeom>
                <a:avLst/>
                <a:gdLst>
                  <a:gd name="T0" fmla="*/ 1952 w 93"/>
                  <a:gd name="T1" fmla="*/ 24440 h 165"/>
                  <a:gd name="T2" fmla="*/ 4166 w 93"/>
                  <a:gd name="T3" fmla="*/ 0 h 165"/>
                  <a:gd name="T4" fmla="*/ 0 w 93"/>
                  <a:gd name="T5" fmla="*/ 1367 h 165"/>
                  <a:gd name="T6" fmla="*/ 1952 w 93"/>
                  <a:gd name="T7" fmla="*/ 24440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44" y="165"/>
                    </a:moveTo>
                    <a:lnTo>
                      <a:pt x="93" y="0"/>
                    </a:lnTo>
                    <a:lnTo>
                      <a:pt x="0" y="9"/>
                    </a:lnTo>
                    <a:lnTo>
                      <a:pt x="44"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5" name="Freeform 62"/>
              <p:cNvSpPr>
                <a:spLocks/>
              </p:cNvSpPr>
              <p:nvPr/>
            </p:nvSpPr>
            <p:spPr bwMode="gray">
              <a:xfrm>
                <a:off x="1565" y="1997"/>
                <a:ext cx="137" cy="303"/>
              </a:xfrm>
              <a:custGeom>
                <a:avLst/>
                <a:gdLst>
                  <a:gd name="T0" fmla="*/ 4066 w 94"/>
                  <a:gd name="T1" fmla="*/ 27003 h 184"/>
                  <a:gd name="T2" fmla="*/ 0 w 94"/>
                  <a:gd name="T3" fmla="*/ 24230 h 184"/>
                  <a:gd name="T4" fmla="*/ 2099 w 94"/>
                  <a:gd name="T5" fmla="*/ 0 h 184"/>
                  <a:gd name="T6" fmla="*/ 4066 w 94"/>
                  <a:gd name="T7" fmla="*/ 27003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94" y="184"/>
                    </a:moveTo>
                    <a:lnTo>
                      <a:pt x="0" y="165"/>
                    </a:lnTo>
                    <a:lnTo>
                      <a:pt x="49" y="0"/>
                    </a:lnTo>
                    <a:lnTo>
                      <a:pt x="94"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6" name="Line 63"/>
              <p:cNvSpPr>
                <a:spLocks noChangeShapeType="1"/>
              </p:cNvSpPr>
              <p:nvPr/>
            </p:nvSpPr>
            <p:spPr bwMode="gray">
              <a:xfrm flipH="1" flipV="1">
                <a:off x="1565" y="2269"/>
                <a:ext cx="137" cy="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7" name="Freeform 64"/>
              <p:cNvSpPr>
                <a:spLocks/>
              </p:cNvSpPr>
              <p:nvPr/>
            </p:nvSpPr>
            <p:spPr bwMode="gray">
              <a:xfrm>
                <a:off x="1982" y="2344"/>
                <a:ext cx="136" cy="122"/>
              </a:xfrm>
              <a:custGeom>
                <a:avLst/>
                <a:gdLst>
                  <a:gd name="T0" fmla="*/ 1952 w 93"/>
                  <a:gd name="T1" fmla="*/ 10965 h 74"/>
                  <a:gd name="T2" fmla="*/ 4166 w 93"/>
                  <a:gd name="T3" fmla="*/ 3439 h 74"/>
                  <a:gd name="T4" fmla="*/ 0 w 93"/>
                  <a:gd name="T5" fmla="*/ 0 h 74"/>
                  <a:gd name="T6" fmla="*/ 1952 w 93"/>
                  <a:gd name="T7" fmla="*/ 10965 h 74"/>
                  <a:gd name="T8" fmla="*/ 0 60000 65536"/>
                  <a:gd name="T9" fmla="*/ 0 60000 65536"/>
                  <a:gd name="T10" fmla="*/ 0 60000 65536"/>
                  <a:gd name="T11" fmla="*/ 0 60000 65536"/>
                  <a:gd name="T12" fmla="*/ 0 w 93"/>
                  <a:gd name="T13" fmla="*/ 0 h 74"/>
                  <a:gd name="T14" fmla="*/ 93 w 93"/>
                  <a:gd name="T15" fmla="*/ 74 h 74"/>
                </a:gdLst>
                <a:ahLst/>
                <a:cxnLst>
                  <a:cxn ang="T8">
                    <a:pos x="T0" y="T1"/>
                  </a:cxn>
                  <a:cxn ang="T9">
                    <a:pos x="T2" y="T3"/>
                  </a:cxn>
                  <a:cxn ang="T10">
                    <a:pos x="T4" y="T5"/>
                  </a:cxn>
                  <a:cxn ang="T11">
                    <a:pos x="T6" y="T7"/>
                  </a:cxn>
                </a:cxnLst>
                <a:rect l="T12" t="T13" r="T14" b="T15"/>
                <a:pathLst>
                  <a:path w="93" h="74">
                    <a:moveTo>
                      <a:pt x="44" y="74"/>
                    </a:moveTo>
                    <a:lnTo>
                      <a:pt x="93" y="23"/>
                    </a:lnTo>
                    <a:lnTo>
                      <a:pt x="0" y="0"/>
                    </a:lnTo>
                    <a:lnTo>
                      <a:pt x="4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8" name="Freeform 65"/>
              <p:cNvSpPr>
                <a:spLocks/>
              </p:cNvSpPr>
              <p:nvPr/>
            </p:nvSpPr>
            <p:spPr bwMode="gray">
              <a:xfrm>
                <a:off x="2047" y="2382"/>
                <a:ext cx="143" cy="84"/>
              </a:xfrm>
              <a:custGeom>
                <a:avLst/>
                <a:gdLst>
                  <a:gd name="T0" fmla="*/ 4294 w 98"/>
                  <a:gd name="T1" fmla="*/ 6766 h 51"/>
                  <a:gd name="T2" fmla="*/ 0 w 98"/>
                  <a:gd name="T3" fmla="*/ 7471 h 51"/>
                  <a:gd name="T4" fmla="*/ 2151 w 98"/>
                  <a:gd name="T5" fmla="*/ 0 h 51"/>
                  <a:gd name="T6" fmla="*/ 4294 w 98"/>
                  <a:gd name="T7" fmla="*/ 6766 h 51"/>
                  <a:gd name="T8" fmla="*/ 0 60000 65536"/>
                  <a:gd name="T9" fmla="*/ 0 60000 65536"/>
                  <a:gd name="T10" fmla="*/ 0 60000 65536"/>
                  <a:gd name="T11" fmla="*/ 0 60000 65536"/>
                  <a:gd name="T12" fmla="*/ 0 w 98"/>
                  <a:gd name="T13" fmla="*/ 0 h 51"/>
                  <a:gd name="T14" fmla="*/ 98 w 98"/>
                  <a:gd name="T15" fmla="*/ 51 h 51"/>
                </a:gdLst>
                <a:ahLst/>
                <a:cxnLst>
                  <a:cxn ang="T8">
                    <a:pos x="T0" y="T1"/>
                  </a:cxn>
                  <a:cxn ang="T9">
                    <a:pos x="T2" y="T3"/>
                  </a:cxn>
                  <a:cxn ang="T10">
                    <a:pos x="T4" y="T5"/>
                  </a:cxn>
                  <a:cxn ang="T11">
                    <a:pos x="T6" y="T7"/>
                  </a:cxn>
                </a:cxnLst>
                <a:rect l="T12" t="T13" r="T14" b="T15"/>
                <a:pathLst>
                  <a:path w="98" h="51">
                    <a:moveTo>
                      <a:pt x="98" y="46"/>
                    </a:moveTo>
                    <a:lnTo>
                      <a:pt x="0" y="51"/>
                    </a:lnTo>
                    <a:lnTo>
                      <a:pt x="49" y="0"/>
                    </a:lnTo>
                    <a:lnTo>
                      <a:pt x="98"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9" name="Line 66"/>
              <p:cNvSpPr>
                <a:spLocks noChangeShapeType="1"/>
              </p:cNvSpPr>
              <p:nvPr/>
            </p:nvSpPr>
            <p:spPr bwMode="gray">
              <a:xfrm flipV="1">
                <a:off x="2047" y="2458"/>
                <a:ext cx="143"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0" name="Line 67"/>
              <p:cNvSpPr>
                <a:spLocks noChangeShapeType="1"/>
              </p:cNvSpPr>
              <p:nvPr/>
            </p:nvSpPr>
            <p:spPr bwMode="gray">
              <a:xfrm>
                <a:off x="1982" y="2344"/>
                <a:ext cx="65" cy="1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1" name="Freeform 68"/>
              <p:cNvSpPr>
                <a:spLocks/>
              </p:cNvSpPr>
              <p:nvPr/>
            </p:nvSpPr>
            <p:spPr bwMode="gray">
              <a:xfrm>
                <a:off x="1085" y="1793"/>
                <a:ext cx="136" cy="976"/>
              </a:xfrm>
              <a:custGeom>
                <a:avLst/>
                <a:gdLst>
                  <a:gd name="T0" fmla="*/ 0 w 93"/>
                  <a:gd name="T1" fmla="*/ 86472 h 593"/>
                  <a:gd name="T2" fmla="*/ 4166 w 93"/>
                  <a:gd name="T3" fmla="*/ 0 h 593"/>
                  <a:gd name="T4" fmla="*/ 2198 w 93"/>
                  <a:gd name="T5" fmla="*/ 83133 h 593"/>
                  <a:gd name="T6" fmla="*/ 0 w 93"/>
                  <a:gd name="T7" fmla="*/ 86472 h 593"/>
                  <a:gd name="T8" fmla="*/ 0 60000 65536"/>
                  <a:gd name="T9" fmla="*/ 0 60000 65536"/>
                  <a:gd name="T10" fmla="*/ 0 60000 65536"/>
                  <a:gd name="T11" fmla="*/ 0 60000 65536"/>
                  <a:gd name="T12" fmla="*/ 0 w 93"/>
                  <a:gd name="T13" fmla="*/ 0 h 593"/>
                  <a:gd name="T14" fmla="*/ 93 w 93"/>
                  <a:gd name="T15" fmla="*/ 593 h 593"/>
                </a:gdLst>
                <a:ahLst/>
                <a:cxnLst>
                  <a:cxn ang="T8">
                    <a:pos x="T0" y="T1"/>
                  </a:cxn>
                  <a:cxn ang="T9">
                    <a:pos x="T2" y="T3"/>
                  </a:cxn>
                  <a:cxn ang="T10">
                    <a:pos x="T4" y="T5"/>
                  </a:cxn>
                  <a:cxn ang="T11">
                    <a:pos x="T6" y="T7"/>
                  </a:cxn>
                </a:cxnLst>
                <a:rect l="T12" t="T13" r="T14" b="T15"/>
                <a:pathLst>
                  <a:path w="93" h="593">
                    <a:moveTo>
                      <a:pt x="0" y="593"/>
                    </a:moveTo>
                    <a:lnTo>
                      <a:pt x="93" y="0"/>
                    </a:lnTo>
                    <a:lnTo>
                      <a:pt x="49" y="570"/>
                    </a:lnTo>
                    <a:lnTo>
                      <a:pt x="0" y="5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2" name="Line 69"/>
              <p:cNvSpPr>
                <a:spLocks noChangeShapeType="1"/>
              </p:cNvSpPr>
              <p:nvPr/>
            </p:nvSpPr>
            <p:spPr bwMode="gray">
              <a:xfrm flipH="1">
                <a:off x="1149" y="2731"/>
                <a:ext cx="8"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3" name="Freeform 70"/>
              <p:cNvSpPr>
                <a:spLocks/>
              </p:cNvSpPr>
              <p:nvPr/>
            </p:nvSpPr>
            <p:spPr bwMode="gray">
              <a:xfrm>
                <a:off x="1157" y="1793"/>
                <a:ext cx="135" cy="938"/>
              </a:xfrm>
              <a:custGeom>
                <a:avLst/>
                <a:gdLst>
                  <a:gd name="T0" fmla="*/ 3873 w 93"/>
                  <a:gd name="T1" fmla="*/ 20093 h 570"/>
                  <a:gd name="T2" fmla="*/ 0 w 93"/>
                  <a:gd name="T3" fmla="*/ 83052 h 570"/>
                  <a:gd name="T4" fmla="*/ 1838 w 93"/>
                  <a:gd name="T5" fmla="*/ 0 h 570"/>
                  <a:gd name="T6" fmla="*/ 3873 w 93"/>
                  <a:gd name="T7" fmla="*/ 20093 h 570"/>
                  <a:gd name="T8" fmla="*/ 0 60000 65536"/>
                  <a:gd name="T9" fmla="*/ 0 60000 65536"/>
                  <a:gd name="T10" fmla="*/ 0 60000 65536"/>
                  <a:gd name="T11" fmla="*/ 0 60000 65536"/>
                  <a:gd name="T12" fmla="*/ 0 w 93"/>
                  <a:gd name="T13" fmla="*/ 0 h 570"/>
                  <a:gd name="T14" fmla="*/ 93 w 93"/>
                  <a:gd name="T15" fmla="*/ 570 h 570"/>
                </a:gdLst>
                <a:ahLst/>
                <a:cxnLst>
                  <a:cxn ang="T8">
                    <a:pos x="T0" y="T1"/>
                  </a:cxn>
                  <a:cxn ang="T9">
                    <a:pos x="T2" y="T3"/>
                  </a:cxn>
                  <a:cxn ang="T10">
                    <a:pos x="T4" y="T5"/>
                  </a:cxn>
                  <a:cxn ang="T11">
                    <a:pos x="T6" y="T7"/>
                  </a:cxn>
                </a:cxnLst>
                <a:rect l="T12" t="T13" r="T14" b="T15"/>
                <a:pathLst>
                  <a:path w="93" h="570">
                    <a:moveTo>
                      <a:pt x="93" y="138"/>
                    </a:moveTo>
                    <a:lnTo>
                      <a:pt x="0" y="570"/>
                    </a:lnTo>
                    <a:lnTo>
                      <a:pt x="44" y="0"/>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4" name="Line 71"/>
              <p:cNvSpPr>
                <a:spLocks noChangeShapeType="1"/>
              </p:cNvSpPr>
              <p:nvPr/>
            </p:nvSpPr>
            <p:spPr bwMode="gray">
              <a:xfrm flipV="1">
                <a:off x="1085" y="2731"/>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5" name="Freeform 72"/>
              <p:cNvSpPr>
                <a:spLocks/>
              </p:cNvSpPr>
              <p:nvPr/>
            </p:nvSpPr>
            <p:spPr bwMode="gray">
              <a:xfrm>
                <a:off x="1637" y="1997"/>
                <a:ext cx="137" cy="303"/>
              </a:xfrm>
              <a:custGeom>
                <a:avLst/>
                <a:gdLst>
                  <a:gd name="T0" fmla="*/ 1954 w 94"/>
                  <a:gd name="T1" fmla="*/ 27003 h 184"/>
                  <a:gd name="T2" fmla="*/ 4066 w 94"/>
                  <a:gd name="T3" fmla="*/ 10709 h 184"/>
                  <a:gd name="T4" fmla="*/ 0 w 94"/>
                  <a:gd name="T5" fmla="*/ 0 h 184"/>
                  <a:gd name="T6" fmla="*/ 1954 w 94"/>
                  <a:gd name="T7" fmla="*/ 27003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184"/>
                    </a:moveTo>
                    <a:lnTo>
                      <a:pt x="94" y="73"/>
                    </a:lnTo>
                    <a:lnTo>
                      <a:pt x="0" y="0"/>
                    </a:lnTo>
                    <a:lnTo>
                      <a:pt x="45"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6" name="Freeform 73"/>
              <p:cNvSpPr>
                <a:spLocks/>
              </p:cNvSpPr>
              <p:nvPr/>
            </p:nvSpPr>
            <p:spPr bwMode="gray">
              <a:xfrm>
                <a:off x="1702" y="2117"/>
                <a:ext cx="143" cy="227"/>
              </a:xfrm>
              <a:custGeom>
                <a:avLst/>
                <a:gdLst>
                  <a:gd name="T0" fmla="*/ 4294 w 98"/>
                  <a:gd name="T1" fmla="*/ 20001 h 138"/>
                  <a:gd name="T2" fmla="*/ 0 w 98"/>
                  <a:gd name="T3" fmla="*/ 16129 h 138"/>
                  <a:gd name="T4" fmla="*/ 2151 w 98"/>
                  <a:gd name="T5" fmla="*/ 0 h 138"/>
                  <a:gd name="T6" fmla="*/ 4294 w 98"/>
                  <a:gd name="T7" fmla="*/ 20001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138"/>
                    </a:moveTo>
                    <a:lnTo>
                      <a:pt x="0" y="111"/>
                    </a:lnTo>
                    <a:lnTo>
                      <a:pt x="49" y="0"/>
                    </a:lnTo>
                    <a:lnTo>
                      <a:pt x="98"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7" name="Line 74"/>
              <p:cNvSpPr>
                <a:spLocks noChangeShapeType="1"/>
              </p:cNvSpPr>
              <p:nvPr/>
            </p:nvSpPr>
            <p:spPr bwMode="gray">
              <a:xfrm flipH="1" flipV="1">
                <a:off x="1702" y="2300"/>
                <a:ext cx="143"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78" name="Freeform 75"/>
              <p:cNvSpPr>
                <a:spLocks/>
              </p:cNvSpPr>
              <p:nvPr/>
            </p:nvSpPr>
            <p:spPr bwMode="gray">
              <a:xfrm>
                <a:off x="2118" y="2382"/>
                <a:ext cx="137" cy="99"/>
              </a:xfrm>
              <a:custGeom>
                <a:avLst/>
                <a:gdLst>
                  <a:gd name="T0" fmla="*/ 2099 w 94"/>
                  <a:gd name="T1" fmla="*/ 6864 h 60"/>
                  <a:gd name="T2" fmla="*/ 4066 w 94"/>
                  <a:gd name="T3" fmla="*/ 8963 h 60"/>
                  <a:gd name="T4" fmla="*/ 0 w 94"/>
                  <a:gd name="T5" fmla="*/ 0 h 60"/>
                  <a:gd name="T6" fmla="*/ 2099 w 94"/>
                  <a:gd name="T7" fmla="*/ 6864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49" y="46"/>
                    </a:moveTo>
                    <a:lnTo>
                      <a:pt x="94" y="60"/>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79" name="Freeform 76"/>
              <p:cNvSpPr>
                <a:spLocks/>
              </p:cNvSpPr>
              <p:nvPr/>
            </p:nvSpPr>
            <p:spPr bwMode="gray">
              <a:xfrm>
                <a:off x="2190" y="2458"/>
                <a:ext cx="137" cy="53"/>
              </a:xfrm>
              <a:custGeom>
                <a:avLst/>
                <a:gdLst>
                  <a:gd name="T0" fmla="*/ 4066 w 94"/>
                  <a:gd name="T1" fmla="*/ 4999 h 32"/>
                  <a:gd name="T2" fmla="*/ 0 w 94"/>
                  <a:gd name="T3" fmla="*/ 0 h 32"/>
                  <a:gd name="T4" fmla="*/ 1954 w 94"/>
                  <a:gd name="T5" fmla="*/ 2145 h 32"/>
                  <a:gd name="T6" fmla="*/ 4066 w 94"/>
                  <a:gd name="T7" fmla="*/ 4999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32"/>
                    </a:moveTo>
                    <a:lnTo>
                      <a:pt x="0" y="0"/>
                    </a:lnTo>
                    <a:lnTo>
                      <a:pt x="45" y="14"/>
                    </a:lnTo>
                    <a:lnTo>
                      <a:pt x="94" y="3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0" name="Freeform 77"/>
              <p:cNvSpPr>
                <a:spLocks/>
              </p:cNvSpPr>
              <p:nvPr/>
            </p:nvSpPr>
            <p:spPr bwMode="gray">
              <a:xfrm>
                <a:off x="876" y="2110"/>
                <a:ext cx="143" cy="680"/>
              </a:xfrm>
              <a:custGeom>
                <a:avLst/>
                <a:gdLst>
                  <a:gd name="T0" fmla="*/ 0 w 98"/>
                  <a:gd name="T1" fmla="*/ 60489 h 413"/>
                  <a:gd name="T2" fmla="*/ 4294 w 98"/>
                  <a:gd name="T3" fmla="*/ 0 h 413"/>
                  <a:gd name="T4" fmla="*/ 2151 w 98"/>
                  <a:gd name="T5" fmla="*/ 56559 h 413"/>
                  <a:gd name="T6" fmla="*/ 0 w 98"/>
                  <a:gd name="T7" fmla="*/ 60489 h 413"/>
                  <a:gd name="T8" fmla="*/ 0 60000 65536"/>
                  <a:gd name="T9" fmla="*/ 0 60000 65536"/>
                  <a:gd name="T10" fmla="*/ 0 60000 65536"/>
                  <a:gd name="T11" fmla="*/ 0 60000 65536"/>
                  <a:gd name="T12" fmla="*/ 0 w 98"/>
                  <a:gd name="T13" fmla="*/ 0 h 413"/>
                  <a:gd name="T14" fmla="*/ 98 w 98"/>
                  <a:gd name="T15" fmla="*/ 413 h 413"/>
                </a:gdLst>
                <a:ahLst/>
                <a:cxnLst>
                  <a:cxn ang="T8">
                    <a:pos x="T0" y="T1"/>
                  </a:cxn>
                  <a:cxn ang="T9">
                    <a:pos x="T2" y="T3"/>
                  </a:cxn>
                  <a:cxn ang="T10">
                    <a:pos x="T4" y="T5"/>
                  </a:cxn>
                  <a:cxn ang="T11">
                    <a:pos x="T6" y="T7"/>
                  </a:cxn>
                </a:cxnLst>
                <a:rect l="T12" t="T13" r="T14" b="T15"/>
                <a:pathLst>
                  <a:path w="98" h="413">
                    <a:moveTo>
                      <a:pt x="0" y="413"/>
                    </a:moveTo>
                    <a:lnTo>
                      <a:pt x="98" y="0"/>
                    </a:lnTo>
                    <a:lnTo>
                      <a:pt x="49" y="386"/>
                    </a:lnTo>
                    <a:lnTo>
                      <a:pt x="0" y="4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1" name="Freeform 78"/>
              <p:cNvSpPr>
                <a:spLocks/>
              </p:cNvSpPr>
              <p:nvPr/>
            </p:nvSpPr>
            <p:spPr bwMode="gray">
              <a:xfrm>
                <a:off x="948" y="2110"/>
                <a:ext cx="137" cy="659"/>
              </a:xfrm>
              <a:custGeom>
                <a:avLst/>
                <a:gdLst>
                  <a:gd name="T0" fmla="*/ 4066 w 94"/>
                  <a:gd name="T1" fmla="*/ 58929 h 400"/>
                  <a:gd name="T2" fmla="*/ 0 w 94"/>
                  <a:gd name="T3" fmla="*/ 56888 h 400"/>
                  <a:gd name="T4" fmla="*/ 2099 w 94"/>
                  <a:gd name="T5" fmla="*/ 0 h 400"/>
                  <a:gd name="T6" fmla="*/ 4066 w 94"/>
                  <a:gd name="T7" fmla="*/ 58929 h 400"/>
                  <a:gd name="T8" fmla="*/ 0 60000 65536"/>
                  <a:gd name="T9" fmla="*/ 0 60000 65536"/>
                  <a:gd name="T10" fmla="*/ 0 60000 65536"/>
                  <a:gd name="T11" fmla="*/ 0 60000 65536"/>
                  <a:gd name="T12" fmla="*/ 0 w 94"/>
                  <a:gd name="T13" fmla="*/ 0 h 400"/>
                  <a:gd name="T14" fmla="*/ 94 w 94"/>
                  <a:gd name="T15" fmla="*/ 400 h 400"/>
                </a:gdLst>
                <a:ahLst/>
                <a:cxnLst>
                  <a:cxn ang="T8">
                    <a:pos x="T0" y="T1"/>
                  </a:cxn>
                  <a:cxn ang="T9">
                    <a:pos x="T2" y="T3"/>
                  </a:cxn>
                  <a:cxn ang="T10">
                    <a:pos x="T4" y="T5"/>
                  </a:cxn>
                  <a:cxn ang="T11">
                    <a:pos x="T6" y="T7"/>
                  </a:cxn>
                </a:cxnLst>
                <a:rect l="T12" t="T13" r="T14" b="T15"/>
                <a:pathLst>
                  <a:path w="94" h="400">
                    <a:moveTo>
                      <a:pt x="94" y="400"/>
                    </a:moveTo>
                    <a:lnTo>
                      <a:pt x="0" y="386"/>
                    </a:lnTo>
                    <a:lnTo>
                      <a:pt x="49" y="0"/>
                    </a:lnTo>
                    <a:lnTo>
                      <a:pt x="94" y="40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2" name="Line 79"/>
              <p:cNvSpPr>
                <a:spLocks noChangeShapeType="1"/>
              </p:cNvSpPr>
              <p:nvPr/>
            </p:nvSpPr>
            <p:spPr bwMode="gray">
              <a:xfrm>
                <a:off x="948" y="2746"/>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3" name="Line 80"/>
              <p:cNvSpPr>
                <a:spLocks noChangeShapeType="1"/>
              </p:cNvSpPr>
              <p:nvPr/>
            </p:nvSpPr>
            <p:spPr bwMode="gray">
              <a:xfrm flipH="1" flipV="1">
                <a:off x="2190" y="2458"/>
                <a:ext cx="129" cy="5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4" name="Line 81"/>
              <p:cNvSpPr>
                <a:spLocks noChangeShapeType="1"/>
              </p:cNvSpPr>
              <p:nvPr/>
            </p:nvSpPr>
            <p:spPr bwMode="gray">
              <a:xfrm>
                <a:off x="2118" y="2382"/>
                <a:ext cx="72"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5" name="Line 82"/>
              <p:cNvSpPr>
                <a:spLocks noChangeShapeType="1"/>
              </p:cNvSpPr>
              <p:nvPr/>
            </p:nvSpPr>
            <p:spPr bwMode="gray">
              <a:xfrm flipH="1" flipV="1">
                <a:off x="948" y="2746"/>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6" name="Line 83"/>
              <p:cNvSpPr>
                <a:spLocks noChangeShapeType="1"/>
              </p:cNvSpPr>
              <p:nvPr/>
            </p:nvSpPr>
            <p:spPr bwMode="gray">
              <a:xfrm flipV="1">
                <a:off x="876" y="2746"/>
                <a:ext cx="72"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87" name="Freeform 84"/>
              <p:cNvSpPr>
                <a:spLocks/>
              </p:cNvSpPr>
              <p:nvPr/>
            </p:nvSpPr>
            <p:spPr bwMode="gray">
              <a:xfrm>
                <a:off x="1774" y="2117"/>
                <a:ext cx="137" cy="227"/>
              </a:xfrm>
              <a:custGeom>
                <a:avLst/>
                <a:gdLst>
                  <a:gd name="T0" fmla="*/ 2099 w 94"/>
                  <a:gd name="T1" fmla="*/ 20001 h 138"/>
                  <a:gd name="T2" fmla="*/ 4066 w 94"/>
                  <a:gd name="T3" fmla="*/ 6721 h 138"/>
                  <a:gd name="T4" fmla="*/ 0 w 94"/>
                  <a:gd name="T5" fmla="*/ 0 h 138"/>
                  <a:gd name="T6" fmla="*/ 2099 w 94"/>
                  <a:gd name="T7" fmla="*/ 20001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9" y="138"/>
                    </a:moveTo>
                    <a:lnTo>
                      <a:pt x="94" y="46"/>
                    </a:lnTo>
                    <a:lnTo>
                      <a:pt x="0" y="0"/>
                    </a:lnTo>
                    <a:lnTo>
                      <a:pt x="49"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8" name="Freeform 85"/>
              <p:cNvSpPr>
                <a:spLocks/>
              </p:cNvSpPr>
              <p:nvPr/>
            </p:nvSpPr>
            <p:spPr bwMode="gray">
              <a:xfrm>
                <a:off x="1845" y="2193"/>
                <a:ext cx="137" cy="151"/>
              </a:xfrm>
              <a:custGeom>
                <a:avLst/>
                <a:gdLst>
                  <a:gd name="T0" fmla="*/ 4066 w 94"/>
                  <a:gd name="T1" fmla="*/ 13057 h 92"/>
                  <a:gd name="T2" fmla="*/ 0 w 94"/>
                  <a:gd name="T3" fmla="*/ 13057 h 92"/>
                  <a:gd name="T4" fmla="*/ 1954 w 94"/>
                  <a:gd name="T5" fmla="*/ 0 h 92"/>
                  <a:gd name="T6" fmla="*/ 4066 w 94"/>
                  <a:gd name="T7" fmla="*/ 1305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92"/>
                    </a:lnTo>
                    <a:lnTo>
                      <a:pt x="45" y="0"/>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89" name="Line 86"/>
              <p:cNvSpPr>
                <a:spLocks noChangeShapeType="1"/>
              </p:cNvSpPr>
              <p:nvPr/>
            </p:nvSpPr>
            <p:spPr bwMode="gray">
              <a:xfrm flipH="1">
                <a:off x="1845" y="2344"/>
                <a:ext cx="13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0" name="Line 87"/>
              <p:cNvSpPr>
                <a:spLocks noChangeShapeType="1"/>
              </p:cNvSpPr>
              <p:nvPr/>
            </p:nvSpPr>
            <p:spPr bwMode="gray">
              <a:xfrm>
                <a:off x="1774" y="2117"/>
                <a:ext cx="71" cy="2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1" name="Freeform 88"/>
              <p:cNvSpPr>
                <a:spLocks/>
              </p:cNvSpPr>
              <p:nvPr/>
            </p:nvSpPr>
            <p:spPr bwMode="gray">
              <a:xfrm>
                <a:off x="2327" y="2511"/>
                <a:ext cx="135" cy="296"/>
              </a:xfrm>
              <a:custGeom>
                <a:avLst/>
                <a:gdLst>
                  <a:gd name="T0" fmla="*/ 3873 w 93"/>
                  <a:gd name="T1" fmla="*/ 22669 h 180"/>
                  <a:gd name="T2" fmla="*/ 0 w 93"/>
                  <a:gd name="T3" fmla="*/ 0 h 180"/>
                  <a:gd name="T4" fmla="*/ 1838 w 93"/>
                  <a:gd name="T5" fmla="*/ 26050 h 180"/>
                  <a:gd name="T6" fmla="*/ 3873 w 93"/>
                  <a:gd name="T7" fmla="*/ 22669 h 180"/>
                  <a:gd name="T8" fmla="*/ 0 60000 65536"/>
                  <a:gd name="T9" fmla="*/ 0 60000 65536"/>
                  <a:gd name="T10" fmla="*/ 0 60000 65536"/>
                  <a:gd name="T11" fmla="*/ 0 60000 65536"/>
                  <a:gd name="T12" fmla="*/ 0 w 93"/>
                  <a:gd name="T13" fmla="*/ 0 h 180"/>
                  <a:gd name="T14" fmla="*/ 93 w 93"/>
                  <a:gd name="T15" fmla="*/ 180 h 180"/>
                </a:gdLst>
                <a:ahLst/>
                <a:cxnLst>
                  <a:cxn ang="T8">
                    <a:pos x="T0" y="T1"/>
                  </a:cxn>
                  <a:cxn ang="T9">
                    <a:pos x="T2" y="T3"/>
                  </a:cxn>
                  <a:cxn ang="T10">
                    <a:pos x="T4" y="T5"/>
                  </a:cxn>
                  <a:cxn ang="T11">
                    <a:pos x="T6" y="T7"/>
                  </a:cxn>
                </a:cxnLst>
                <a:rect l="T12" t="T13" r="T14" b="T15"/>
                <a:pathLst>
                  <a:path w="93" h="180">
                    <a:moveTo>
                      <a:pt x="93" y="157"/>
                    </a:moveTo>
                    <a:lnTo>
                      <a:pt x="0" y="0"/>
                    </a:lnTo>
                    <a:lnTo>
                      <a:pt x="44" y="180"/>
                    </a:lnTo>
                    <a:lnTo>
                      <a:pt x="93" y="1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2" name="Freeform 89"/>
              <p:cNvSpPr>
                <a:spLocks/>
              </p:cNvSpPr>
              <p:nvPr/>
            </p:nvSpPr>
            <p:spPr bwMode="gray">
              <a:xfrm>
                <a:off x="2255" y="2481"/>
                <a:ext cx="136" cy="326"/>
              </a:xfrm>
              <a:custGeom>
                <a:avLst/>
                <a:gdLst>
                  <a:gd name="T0" fmla="*/ 2198 w 93"/>
                  <a:gd name="T1" fmla="*/ 2651 h 198"/>
                  <a:gd name="T2" fmla="*/ 4166 w 93"/>
                  <a:gd name="T3" fmla="*/ 28989 h 198"/>
                  <a:gd name="T4" fmla="*/ 0 w 93"/>
                  <a:gd name="T5" fmla="*/ 0 h 198"/>
                  <a:gd name="T6" fmla="*/ 2198 w 93"/>
                  <a:gd name="T7" fmla="*/ 2651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49" y="18"/>
                    </a:moveTo>
                    <a:lnTo>
                      <a:pt x="93" y="198"/>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3" name="Line 90"/>
              <p:cNvSpPr>
                <a:spLocks noChangeShapeType="1"/>
              </p:cNvSpPr>
              <p:nvPr/>
            </p:nvSpPr>
            <p:spPr bwMode="gray">
              <a:xfrm flipH="1">
                <a:off x="2319" y="2511"/>
                <a:ext cx="8"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4" name="Line 91"/>
              <p:cNvSpPr>
                <a:spLocks noChangeShapeType="1"/>
              </p:cNvSpPr>
              <p:nvPr/>
            </p:nvSpPr>
            <p:spPr bwMode="gray">
              <a:xfrm>
                <a:off x="2327" y="2511"/>
                <a:ext cx="135" cy="2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5" name="Line 92"/>
              <p:cNvSpPr>
                <a:spLocks noChangeShapeType="1"/>
              </p:cNvSpPr>
              <p:nvPr/>
            </p:nvSpPr>
            <p:spPr bwMode="gray">
              <a:xfrm>
                <a:off x="2255" y="2481"/>
                <a:ext cx="72"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6" name="Freeform 93"/>
              <p:cNvSpPr>
                <a:spLocks/>
              </p:cNvSpPr>
              <p:nvPr/>
            </p:nvSpPr>
            <p:spPr bwMode="gray">
              <a:xfrm>
                <a:off x="1019" y="1498"/>
                <a:ext cx="138" cy="1271"/>
              </a:xfrm>
              <a:custGeom>
                <a:avLst/>
                <a:gdLst>
                  <a:gd name="T0" fmla="*/ 0 w 94"/>
                  <a:gd name="T1" fmla="*/ 54432 h 772"/>
                  <a:gd name="T2" fmla="*/ 4379 w 94"/>
                  <a:gd name="T3" fmla="*/ 0 h 772"/>
                  <a:gd name="T4" fmla="*/ 2082 w 94"/>
                  <a:gd name="T5" fmla="*/ 112976 h 772"/>
                  <a:gd name="T6" fmla="*/ 0 w 94"/>
                  <a:gd name="T7" fmla="*/ 54432 h 772"/>
                  <a:gd name="T8" fmla="*/ 0 60000 65536"/>
                  <a:gd name="T9" fmla="*/ 0 60000 65536"/>
                  <a:gd name="T10" fmla="*/ 0 60000 65536"/>
                  <a:gd name="T11" fmla="*/ 0 60000 65536"/>
                  <a:gd name="T12" fmla="*/ 0 w 94"/>
                  <a:gd name="T13" fmla="*/ 0 h 772"/>
                  <a:gd name="T14" fmla="*/ 94 w 94"/>
                  <a:gd name="T15" fmla="*/ 772 h 772"/>
                </a:gdLst>
                <a:ahLst/>
                <a:cxnLst>
                  <a:cxn ang="T8">
                    <a:pos x="T0" y="T1"/>
                  </a:cxn>
                  <a:cxn ang="T9">
                    <a:pos x="T2" y="T3"/>
                  </a:cxn>
                  <a:cxn ang="T10">
                    <a:pos x="T4" y="T5"/>
                  </a:cxn>
                  <a:cxn ang="T11">
                    <a:pos x="T6" y="T7"/>
                  </a:cxn>
                </a:cxnLst>
                <a:rect l="T12" t="T13" r="T14" b="T15"/>
                <a:pathLst>
                  <a:path w="94" h="772">
                    <a:moveTo>
                      <a:pt x="0" y="372"/>
                    </a:moveTo>
                    <a:lnTo>
                      <a:pt x="94" y="0"/>
                    </a:lnTo>
                    <a:lnTo>
                      <a:pt x="45" y="772"/>
                    </a:lnTo>
                    <a:lnTo>
                      <a:pt x="0" y="37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7" name="Freeform 94"/>
              <p:cNvSpPr>
                <a:spLocks/>
              </p:cNvSpPr>
              <p:nvPr/>
            </p:nvSpPr>
            <p:spPr bwMode="gray">
              <a:xfrm>
                <a:off x="1085" y="1498"/>
                <a:ext cx="136" cy="1271"/>
              </a:xfrm>
              <a:custGeom>
                <a:avLst/>
                <a:gdLst>
                  <a:gd name="T0" fmla="*/ 4166 w 93"/>
                  <a:gd name="T1" fmla="*/ 26222 h 772"/>
                  <a:gd name="T2" fmla="*/ 0 w 93"/>
                  <a:gd name="T3" fmla="*/ 112976 h 772"/>
                  <a:gd name="T4" fmla="*/ 2198 w 93"/>
                  <a:gd name="T5" fmla="*/ 0 h 772"/>
                  <a:gd name="T6" fmla="*/ 4166 w 93"/>
                  <a:gd name="T7" fmla="*/ 26222 h 772"/>
                  <a:gd name="T8" fmla="*/ 0 60000 65536"/>
                  <a:gd name="T9" fmla="*/ 0 60000 65536"/>
                  <a:gd name="T10" fmla="*/ 0 60000 65536"/>
                  <a:gd name="T11" fmla="*/ 0 60000 65536"/>
                  <a:gd name="T12" fmla="*/ 0 w 93"/>
                  <a:gd name="T13" fmla="*/ 0 h 772"/>
                  <a:gd name="T14" fmla="*/ 93 w 93"/>
                  <a:gd name="T15" fmla="*/ 772 h 772"/>
                </a:gdLst>
                <a:ahLst/>
                <a:cxnLst>
                  <a:cxn ang="T8">
                    <a:pos x="T0" y="T1"/>
                  </a:cxn>
                  <a:cxn ang="T9">
                    <a:pos x="T2" y="T3"/>
                  </a:cxn>
                  <a:cxn ang="T10">
                    <a:pos x="T4" y="T5"/>
                  </a:cxn>
                  <a:cxn ang="T11">
                    <a:pos x="T6" y="T7"/>
                  </a:cxn>
                </a:cxnLst>
                <a:rect l="T12" t="T13" r="T14" b="T15"/>
                <a:pathLst>
                  <a:path w="93" h="772">
                    <a:moveTo>
                      <a:pt x="93" y="179"/>
                    </a:moveTo>
                    <a:lnTo>
                      <a:pt x="0" y="772"/>
                    </a:lnTo>
                    <a:lnTo>
                      <a:pt x="49" y="0"/>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8" name="Freeform 95"/>
              <p:cNvSpPr>
                <a:spLocks/>
              </p:cNvSpPr>
              <p:nvPr/>
            </p:nvSpPr>
            <p:spPr bwMode="gray">
              <a:xfrm>
                <a:off x="2391" y="2769"/>
                <a:ext cx="144" cy="59"/>
              </a:xfrm>
              <a:custGeom>
                <a:avLst/>
                <a:gdLst>
                  <a:gd name="T0" fmla="*/ 2065 w 99"/>
                  <a:gd name="T1" fmla="*/ 0 h 36"/>
                  <a:gd name="T2" fmla="*/ 4185 w 99"/>
                  <a:gd name="T3" fmla="*/ 5058 h 36"/>
                  <a:gd name="T4" fmla="*/ 0 w 99"/>
                  <a:gd name="T5" fmla="*/ 3240 h 36"/>
                  <a:gd name="T6" fmla="*/ 2065 w 99"/>
                  <a:gd name="T7" fmla="*/ 0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49" y="0"/>
                    </a:moveTo>
                    <a:lnTo>
                      <a:pt x="99"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99" name="Freeform 96"/>
              <p:cNvSpPr>
                <a:spLocks/>
              </p:cNvSpPr>
              <p:nvPr/>
            </p:nvSpPr>
            <p:spPr bwMode="gray">
              <a:xfrm>
                <a:off x="2462" y="2769"/>
                <a:ext cx="138" cy="59"/>
              </a:xfrm>
              <a:custGeom>
                <a:avLst/>
                <a:gdLst>
                  <a:gd name="T0" fmla="*/ 4379 w 94"/>
                  <a:gd name="T1" fmla="*/ 1783 h 36"/>
                  <a:gd name="T2" fmla="*/ 0 w 94"/>
                  <a:gd name="T3" fmla="*/ 0 h 36"/>
                  <a:gd name="T4" fmla="*/ 2303 w 94"/>
                  <a:gd name="T5" fmla="*/ 5058 h 36"/>
                  <a:gd name="T6" fmla="*/ 4379 w 94"/>
                  <a:gd name="T7" fmla="*/ 1783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0" name="Line 97"/>
              <p:cNvSpPr>
                <a:spLocks noChangeShapeType="1"/>
              </p:cNvSpPr>
              <p:nvPr/>
            </p:nvSpPr>
            <p:spPr bwMode="gray">
              <a:xfrm flipH="1">
                <a:off x="1085" y="1793"/>
                <a:ext cx="136" cy="9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1" name="Line 98"/>
              <p:cNvSpPr>
                <a:spLocks noChangeShapeType="1"/>
              </p:cNvSpPr>
              <p:nvPr/>
            </p:nvSpPr>
            <p:spPr bwMode="gray">
              <a:xfrm>
                <a:off x="1019" y="2110"/>
                <a:ext cx="66" cy="6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2" name="Line 99"/>
              <p:cNvSpPr>
                <a:spLocks noChangeShapeType="1"/>
              </p:cNvSpPr>
              <p:nvPr/>
            </p:nvSpPr>
            <p:spPr bwMode="gray">
              <a:xfrm>
                <a:off x="2462" y="2769"/>
                <a:ext cx="138"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3" name="Line 100"/>
              <p:cNvSpPr>
                <a:spLocks noChangeShapeType="1"/>
              </p:cNvSpPr>
              <p:nvPr/>
            </p:nvSpPr>
            <p:spPr bwMode="gray">
              <a:xfrm flipV="1">
                <a:off x="2398" y="2769"/>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4" name="Freeform 101"/>
              <p:cNvSpPr>
                <a:spLocks/>
              </p:cNvSpPr>
              <p:nvPr/>
            </p:nvSpPr>
            <p:spPr bwMode="gray">
              <a:xfrm>
                <a:off x="1911" y="2193"/>
                <a:ext cx="136" cy="151"/>
              </a:xfrm>
              <a:custGeom>
                <a:avLst/>
                <a:gdLst>
                  <a:gd name="T0" fmla="*/ 2198 w 93"/>
                  <a:gd name="T1" fmla="*/ 13057 h 92"/>
                  <a:gd name="T2" fmla="*/ 4166 w 93"/>
                  <a:gd name="T3" fmla="*/ 8467 h 92"/>
                  <a:gd name="T4" fmla="*/ 0 w 93"/>
                  <a:gd name="T5" fmla="*/ 0 h 92"/>
                  <a:gd name="T6" fmla="*/ 2198 w 93"/>
                  <a:gd name="T7" fmla="*/ 13057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49" y="92"/>
                    </a:moveTo>
                    <a:lnTo>
                      <a:pt x="93" y="60"/>
                    </a:lnTo>
                    <a:lnTo>
                      <a:pt x="0" y="0"/>
                    </a:lnTo>
                    <a:lnTo>
                      <a:pt x="49"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5" name="Freeform 102"/>
              <p:cNvSpPr>
                <a:spLocks/>
              </p:cNvSpPr>
              <p:nvPr/>
            </p:nvSpPr>
            <p:spPr bwMode="gray">
              <a:xfrm>
                <a:off x="1982" y="2292"/>
                <a:ext cx="136" cy="90"/>
              </a:xfrm>
              <a:custGeom>
                <a:avLst/>
                <a:gdLst>
                  <a:gd name="T0" fmla="*/ 4166 w 93"/>
                  <a:gd name="T1" fmla="*/ 7562 h 55"/>
                  <a:gd name="T2" fmla="*/ 0 w 93"/>
                  <a:gd name="T3" fmla="*/ 4351 h 55"/>
                  <a:gd name="T4" fmla="*/ 1952 w 93"/>
                  <a:gd name="T5" fmla="*/ 0 h 55"/>
                  <a:gd name="T6" fmla="*/ 4166 w 93"/>
                  <a:gd name="T7" fmla="*/ 7562 h 55"/>
                  <a:gd name="T8" fmla="*/ 0 60000 65536"/>
                  <a:gd name="T9" fmla="*/ 0 60000 65536"/>
                  <a:gd name="T10" fmla="*/ 0 60000 65536"/>
                  <a:gd name="T11" fmla="*/ 0 60000 65536"/>
                  <a:gd name="T12" fmla="*/ 0 w 93"/>
                  <a:gd name="T13" fmla="*/ 0 h 55"/>
                  <a:gd name="T14" fmla="*/ 93 w 93"/>
                  <a:gd name="T15" fmla="*/ 55 h 55"/>
                </a:gdLst>
                <a:ahLst/>
                <a:cxnLst>
                  <a:cxn ang="T8">
                    <a:pos x="T0" y="T1"/>
                  </a:cxn>
                  <a:cxn ang="T9">
                    <a:pos x="T2" y="T3"/>
                  </a:cxn>
                  <a:cxn ang="T10">
                    <a:pos x="T4" y="T5"/>
                  </a:cxn>
                  <a:cxn ang="T11">
                    <a:pos x="T6" y="T7"/>
                  </a:cxn>
                </a:cxnLst>
                <a:rect l="T12" t="T13" r="T14" b="T15"/>
                <a:pathLst>
                  <a:path w="93" h="55">
                    <a:moveTo>
                      <a:pt x="93" y="55"/>
                    </a:moveTo>
                    <a:lnTo>
                      <a:pt x="0" y="32"/>
                    </a:lnTo>
                    <a:lnTo>
                      <a:pt x="44" y="0"/>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6" name="Line 103"/>
              <p:cNvSpPr>
                <a:spLocks noChangeShapeType="1"/>
              </p:cNvSpPr>
              <p:nvPr/>
            </p:nvSpPr>
            <p:spPr bwMode="gray">
              <a:xfrm flipH="1" flipV="1">
                <a:off x="1982" y="2344"/>
                <a:ext cx="13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7" name="Line 104"/>
              <p:cNvSpPr>
                <a:spLocks noChangeShapeType="1"/>
              </p:cNvSpPr>
              <p:nvPr/>
            </p:nvSpPr>
            <p:spPr bwMode="gray">
              <a:xfrm>
                <a:off x="1911" y="2193"/>
                <a:ext cx="71"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08" name="Freeform 105"/>
              <p:cNvSpPr>
                <a:spLocks/>
              </p:cNvSpPr>
              <p:nvPr/>
            </p:nvSpPr>
            <p:spPr bwMode="gray">
              <a:xfrm>
                <a:off x="811" y="2020"/>
                <a:ext cx="137" cy="808"/>
              </a:xfrm>
              <a:custGeom>
                <a:avLst/>
                <a:gdLst>
                  <a:gd name="T0" fmla="*/ 0 w 94"/>
                  <a:gd name="T1" fmla="*/ 71538 h 491"/>
                  <a:gd name="T2" fmla="*/ 4066 w 94"/>
                  <a:gd name="T3" fmla="*/ 0 h 491"/>
                  <a:gd name="T4" fmla="*/ 1954 w 94"/>
                  <a:gd name="T5" fmla="*/ 68135 h 491"/>
                  <a:gd name="T6" fmla="*/ 0 w 94"/>
                  <a:gd name="T7" fmla="*/ 71538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0" y="491"/>
                    </a:moveTo>
                    <a:lnTo>
                      <a:pt x="94" y="0"/>
                    </a:lnTo>
                    <a:lnTo>
                      <a:pt x="45" y="468"/>
                    </a:lnTo>
                    <a:lnTo>
                      <a:pt x="0" y="4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09" name="Freeform 106"/>
              <p:cNvSpPr>
                <a:spLocks/>
              </p:cNvSpPr>
              <p:nvPr/>
            </p:nvSpPr>
            <p:spPr bwMode="gray">
              <a:xfrm>
                <a:off x="876" y="2020"/>
                <a:ext cx="143" cy="770"/>
              </a:xfrm>
              <a:custGeom>
                <a:avLst/>
                <a:gdLst>
                  <a:gd name="T0" fmla="*/ 4294 w 98"/>
                  <a:gd name="T1" fmla="*/ 7958 h 468"/>
                  <a:gd name="T2" fmla="*/ 0 w 98"/>
                  <a:gd name="T3" fmla="*/ 68033 h 468"/>
                  <a:gd name="T4" fmla="*/ 2151 w 98"/>
                  <a:gd name="T5" fmla="*/ 0 h 468"/>
                  <a:gd name="T6" fmla="*/ 4294 w 98"/>
                  <a:gd name="T7" fmla="*/ 7958 h 468"/>
                  <a:gd name="T8" fmla="*/ 0 60000 65536"/>
                  <a:gd name="T9" fmla="*/ 0 60000 65536"/>
                  <a:gd name="T10" fmla="*/ 0 60000 65536"/>
                  <a:gd name="T11" fmla="*/ 0 60000 65536"/>
                  <a:gd name="T12" fmla="*/ 0 w 98"/>
                  <a:gd name="T13" fmla="*/ 0 h 468"/>
                  <a:gd name="T14" fmla="*/ 98 w 98"/>
                  <a:gd name="T15" fmla="*/ 468 h 468"/>
                </a:gdLst>
                <a:ahLst/>
                <a:cxnLst>
                  <a:cxn ang="T8">
                    <a:pos x="T0" y="T1"/>
                  </a:cxn>
                  <a:cxn ang="T9">
                    <a:pos x="T2" y="T3"/>
                  </a:cxn>
                  <a:cxn ang="T10">
                    <a:pos x="T4" y="T5"/>
                  </a:cxn>
                  <a:cxn ang="T11">
                    <a:pos x="T6" y="T7"/>
                  </a:cxn>
                </a:cxnLst>
                <a:rect l="T12" t="T13" r="T14" b="T15"/>
                <a:pathLst>
                  <a:path w="98" h="468">
                    <a:moveTo>
                      <a:pt x="98" y="55"/>
                    </a:moveTo>
                    <a:lnTo>
                      <a:pt x="0" y="468"/>
                    </a:lnTo>
                    <a:lnTo>
                      <a:pt x="49" y="0"/>
                    </a:lnTo>
                    <a:lnTo>
                      <a:pt x="98"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0" name="Freeform 107"/>
              <p:cNvSpPr>
                <a:spLocks/>
              </p:cNvSpPr>
              <p:nvPr/>
            </p:nvSpPr>
            <p:spPr bwMode="gray">
              <a:xfrm>
                <a:off x="2535" y="2790"/>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1" name="Line 108"/>
              <p:cNvSpPr>
                <a:spLocks noChangeShapeType="1"/>
              </p:cNvSpPr>
              <p:nvPr/>
            </p:nvSpPr>
            <p:spPr bwMode="gray">
              <a:xfrm flipV="1">
                <a:off x="811" y="2790"/>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2" name="Line 109"/>
              <p:cNvSpPr>
                <a:spLocks noChangeShapeType="1"/>
              </p:cNvSpPr>
              <p:nvPr/>
            </p:nvSpPr>
            <p:spPr bwMode="gray">
              <a:xfrm flipH="1">
                <a:off x="876" y="2110"/>
                <a:ext cx="143" cy="68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3" name="Line 110"/>
              <p:cNvSpPr>
                <a:spLocks noChangeShapeType="1"/>
              </p:cNvSpPr>
              <p:nvPr/>
            </p:nvSpPr>
            <p:spPr bwMode="gray">
              <a:xfrm flipV="1">
                <a:off x="2535" y="2790"/>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4" name="Freeform 111"/>
              <p:cNvSpPr>
                <a:spLocks/>
              </p:cNvSpPr>
              <p:nvPr/>
            </p:nvSpPr>
            <p:spPr bwMode="gray">
              <a:xfrm>
                <a:off x="2118" y="2382"/>
                <a:ext cx="137" cy="99"/>
              </a:xfrm>
              <a:custGeom>
                <a:avLst/>
                <a:gdLst>
                  <a:gd name="T0" fmla="*/ 4066 w 94"/>
                  <a:gd name="T1" fmla="*/ 8963 h 60"/>
                  <a:gd name="T2" fmla="*/ 0 w 94"/>
                  <a:gd name="T3" fmla="*/ 0 h 60"/>
                  <a:gd name="T4" fmla="*/ 2099 w 94"/>
                  <a:gd name="T5" fmla="*/ 5565 h 60"/>
                  <a:gd name="T6" fmla="*/ 4066 w 94"/>
                  <a:gd name="T7" fmla="*/ 8963 h 60"/>
                  <a:gd name="T8" fmla="*/ 0 60000 65536"/>
                  <a:gd name="T9" fmla="*/ 0 60000 65536"/>
                  <a:gd name="T10" fmla="*/ 0 60000 65536"/>
                  <a:gd name="T11" fmla="*/ 0 60000 65536"/>
                  <a:gd name="T12" fmla="*/ 0 w 94"/>
                  <a:gd name="T13" fmla="*/ 0 h 60"/>
                  <a:gd name="T14" fmla="*/ 94 w 94"/>
                  <a:gd name="T15" fmla="*/ 60 h 60"/>
                </a:gdLst>
                <a:ahLst/>
                <a:cxnLst>
                  <a:cxn ang="T8">
                    <a:pos x="T0" y="T1"/>
                  </a:cxn>
                  <a:cxn ang="T9">
                    <a:pos x="T2" y="T3"/>
                  </a:cxn>
                  <a:cxn ang="T10">
                    <a:pos x="T4" y="T5"/>
                  </a:cxn>
                  <a:cxn ang="T11">
                    <a:pos x="T6" y="T7"/>
                  </a:cxn>
                </a:cxnLst>
                <a:rect l="T12" t="T13" r="T14" b="T15"/>
                <a:pathLst>
                  <a:path w="94" h="60">
                    <a:moveTo>
                      <a:pt x="94" y="60"/>
                    </a:moveTo>
                    <a:lnTo>
                      <a:pt x="0" y="0"/>
                    </a:lnTo>
                    <a:lnTo>
                      <a:pt x="49" y="37"/>
                    </a:lnTo>
                    <a:lnTo>
                      <a:pt x="94" y="6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5" name="Line 112"/>
              <p:cNvSpPr>
                <a:spLocks noChangeShapeType="1"/>
              </p:cNvSpPr>
              <p:nvPr/>
            </p:nvSpPr>
            <p:spPr bwMode="gray">
              <a:xfrm flipH="1" flipV="1">
                <a:off x="2118" y="2382"/>
                <a:ext cx="137"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6" name="Freeform 113"/>
              <p:cNvSpPr>
                <a:spLocks/>
              </p:cNvSpPr>
              <p:nvPr/>
            </p:nvSpPr>
            <p:spPr bwMode="gray">
              <a:xfrm>
                <a:off x="2047" y="2292"/>
                <a:ext cx="143" cy="151"/>
              </a:xfrm>
              <a:custGeom>
                <a:avLst/>
                <a:gdLst>
                  <a:gd name="T0" fmla="*/ 2151 w 98"/>
                  <a:gd name="T1" fmla="*/ 7799 h 92"/>
                  <a:gd name="T2" fmla="*/ 4294 w 98"/>
                  <a:gd name="T3" fmla="*/ 13057 h 92"/>
                  <a:gd name="T4" fmla="*/ 0 w 98"/>
                  <a:gd name="T5" fmla="*/ 0 h 92"/>
                  <a:gd name="T6" fmla="*/ 2151 w 98"/>
                  <a:gd name="T7" fmla="*/ 7799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49" y="55"/>
                    </a:moveTo>
                    <a:lnTo>
                      <a:pt x="98" y="92"/>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17" name="Line 114"/>
              <p:cNvSpPr>
                <a:spLocks noChangeShapeType="1"/>
              </p:cNvSpPr>
              <p:nvPr/>
            </p:nvSpPr>
            <p:spPr bwMode="gray">
              <a:xfrm>
                <a:off x="2047" y="2292"/>
                <a:ext cx="71" cy="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8" name="Line 115"/>
              <p:cNvSpPr>
                <a:spLocks noChangeShapeType="1"/>
              </p:cNvSpPr>
              <p:nvPr/>
            </p:nvSpPr>
            <p:spPr bwMode="gray">
              <a:xfrm flipH="1" flipV="1">
                <a:off x="1626" y="1981"/>
                <a:ext cx="74" cy="57"/>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19" name="Freeform 116"/>
              <p:cNvSpPr>
                <a:spLocks/>
              </p:cNvSpPr>
              <p:nvPr/>
            </p:nvSpPr>
            <p:spPr bwMode="gray">
              <a:xfrm>
                <a:off x="2255" y="2481"/>
                <a:ext cx="136" cy="326"/>
              </a:xfrm>
              <a:custGeom>
                <a:avLst/>
                <a:gdLst>
                  <a:gd name="T0" fmla="*/ 4166 w 93"/>
                  <a:gd name="T1" fmla="*/ 28989 h 198"/>
                  <a:gd name="T2" fmla="*/ 0 w 93"/>
                  <a:gd name="T3" fmla="*/ 0 h 198"/>
                  <a:gd name="T4" fmla="*/ 2198 w 93"/>
                  <a:gd name="T5" fmla="*/ 8106 h 198"/>
                  <a:gd name="T6" fmla="*/ 4166 w 93"/>
                  <a:gd name="T7" fmla="*/ 28989 h 198"/>
                  <a:gd name="T8" fmla="*/ 0 60000 65536"/>
                  <a:gd name="T9" fmla="*/ 0 60000 65536"/>
                  <a:gd name="T10" fmla="*/ 0 60000 65536"/>
                  <a:gd name="T11" fmla="*/ 0 60000 65536"/>
                  <a:gd name="T12" fmla="*/ 0 w 93"/>
                  <a:gd name="T13" fmla="*/ 0 h 198"/>
                  <a:gd name="T14" fmla="*/ 93 w 93"/>
                  <a:gd name="T15" fmla="*/ 198 h 198"/>
                </a:gdLst>
                <a:ahLst/>
                <a:cxnLst>
                  <a:cxn ang="T8">
                    <a:pos x="T0" y="T1"/>
                  </a:cxn>
                  <a:cxn ang="T9">
                    <a:pos x="T2" y="T3"/>
                  </a:cxn>
                  <a:cxn ang="T10">
                    <a:pos x="T4" y="T5"/>
                  </a:cxn>
                  <a:cxn ang="T11">
                    <a:pos x="T6" y="T7"/>
                  </a:cxn>
                </a:cxnLst>
                <a:rect l="T12" t="T13" r="T14" b="T15"/>
                <a:pathLst>
                  <a:path w="93" h="198">
                    <a:moveTo>
                      <a:pt x="93" y="198"/>
                    </a:moveTo>
                    <a:lnTo>
                      <a:pt x="0" y="0"/>
                    </a:lnTo>
                    <a:lnTo>
                      <a:pt x="49" y="55"/>
                    </a:lnTo>
                    <a:lnTo>
                      <a:pt x="93" y="19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0" name="Freeform 117"/>
              <p:cNvSpPr>
                <a:spLocks/>
              </p:cNvSpPr>
              <p:nvPr/>
            </p:nvSpPr>
            <p:spPr bwMode="gray">
              <a:xfrm>
                <a:off x="2391" y="2807"/>
                <a:ext cx="144" cy="59"/>
              </a:xfrm>
              <a:custGeom>
                <a:avLst/>
                <a:gdLst>
                  <a:gd name="T0" fmla="*/ 4185 w 99"/>
                  <a:gd name="T1" fmla="*/ 1783 h 36"/>
                  <a:gd name="T2" fmla="*/ 0 w 99"/>
                  <a:gd name="T3" fmla="*/ 0 h 36"/>
                  <a:gd name="T4" fmla="*/ 2065 w 99"/>
                  <a:gd name="T5" fmla="*/ 5058 h 36"/>
                  <a:gd name="T6" fmla="*/ 4185 w 99"/>
                  <a:gd name="T7" fmla="*/ 1783 h 36"/>
                  <a:gd name="T8" fmla="*/ 0 60000 65536"/>
                  <a:gd name="T9" fmla="*/ 0 60000 65536"/>
                  <a:gd name="T10" fmla="*/ 0 60000 65536"/>
                  <a:gd name="T11" fmla="*/ 0 60000 65536"/>
                  <a:gd name="T12" fmla="*/ 0 w 99"/>
                  <a:gd name="T13" fmla="*/ 0 h 36"/>
                  <a:gd name="T14" fmla="*/ 99 w 99"/>
                  <a:gd name="T15" fmla="*/ 36 h 36"/>
                </a:gdLst>
                <a:ahLst/>
                <a:cxnLst>
                  <a:cxn ang="T8">
                    <a:pos x="T0" y="T1"/>
                  </a:cxn>
                  <a:cxn ang="T9">
                    <a:pos x="T2" y="T3"/>
                  </a:cxn>
                  <a:cxn ang="T10">
                    <a:pos x="T4" y="T5"/>
                  </a:cxn>
                  <a:cxn ang="T11">
                    <a:pos x="T6" y="T7"/>
                  </a:cxn>
                </a:cxnLst>
                <a:rect l="T12" t="T13" r="T14" b="T15"/>
                <a:pathLst>
                  <a:path w="99" h="36">
                    <a:moveTo>
                      <a:pt x="99" y="13"/>
                    </a:moveTo>
                    <a:lnTo>
                      <a:pt x="0" y="0"/>
                    </a:lnTo>
                    <a:lnTo>
                      <a:pt x="49" y="36"/>
                    </a:lnTo>
                    <a:lnTo>
                      <a:pt x="99"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1" name="Line 118"/>
              <p:cNvSpPr>
                <a:spLocks noChangeShapeType="1"/>
              </p:cNvSpPr>
              <p:nvPr/>
            </p:nvSpPr>
            <p:spPr bwMode="gray">
              <a:xfrm>
                <a:off x="2398" y="2807"/>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2" name="Freeform 119"/>
              <p:cNvSpPr>
                <a:spLocks/>
              </p:cNvSpPr>
              <p:nvPr/>
            </p:nvSpPr>
            <p:spPr bwMode="gray">
              <a:xfrm>
                <a:off x="2327" y="2572"/>
                <a:ext cx="135" cy="294"/>
              </a:xfrm>
              <a:custGeom>
                <a:avLst/>
                <a:gdLst>
                  <a:gd name="T0" fmla="*/ 1838 w 93"/>
                  <a:gd name="T1" fmla="*/ 20444 h 179"/>
                  <a:gd name="T2" fmla="*/ 3873 w 93"/>
                  <a:gd name="T3" fmla="*/ 25558 h 179"/>
                  <a:gd name="T4" fmla="*/ 0 w 93"/>
                  <a:gd name="T5" fmla="*/ 0 h 179"/>
                  <a:gd name="T6" fmla="*/ 1838 w 93"/>
                  <a:gd name="T7" fmla="*/ 20444 h 179"/>
                  <a:gd name="T8" fmla="*/ 0 60000 65536"/>
                  <a:gd name="T9" fmla="*/ 0 60000 65536"/>
                  <a:gd name="T10" fmla="*/ 0 60000 65536"/>
                  <a:gd name="T11" fmla="*/ 0 60000 65536"/>
                  <a:gd name="T12" fmla="*/ 0 w 93"/>
                  <a:gd name="T13" fmla="*/ 0 h 179"/>
                  <a:gd name="T14" fmla="*/ 93 w 93"/>
                  <a:gd name="T15" fmla="*/ 179 h 179"/>
                </a:gdLst>
                <a:ahLst/>
                <a:cxnLst>
                  <a:cxn ang="T8">
                    <a:pos x="T0" y="T1"/>
                  </a:cxn>
                  <a:cxn ang="T9">
                    <a:pos x="T2" y="T3"/>
                  </a:cxn>
                  <a:cxn ang="T10">
                    <a:pos x="T4" y="T5"/>
                  </a:cxn>
                  <a:cxn ang="T11">
                    <a:pos x="T6" y="T7"/>
                  </a:cxn>
                </a:cxnLst>
                <a:rect l="T12" t="T13" r="T14" b="T15"/>
                <a:pathLst>
                  <a:path w="93" h="179">
                    <a:moveTo>
                      <a:pt x="44" y="143"/>
                    </a:moveTo>
                    <a:lnTo>
                      <a:pt x="93" y="179"/>
                    </a:lnTo>
                    <a:lnTo>
                      <a:pt x="0" y="0"/>
                    </a:lnTo>
                    <a:lnTo>
                      <a:pt x="44" y="14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3" name="Line 120"/>
              <p:cNvSpPr>
                <a:spLocks noChangeShapeType="1"/>
              </p:cNvSpPr>
              <p:nvPr/>
            </p:nvSpPr>
            <p:spPr bwMode="gray">
              <a:xfrm>
                <a:off x="2391" y="2807"/>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4" name="Line 121"/>
              <p:cNvSpPr>
                <a:spLocks noChangeShapeType="1"/>
              </p:cNvSpPr>
              <p:nvPr/>
            </p:nvSpPr>
            <p:spPr bwMode="gray">
              <a:xfrm>
                <a:off x="1403" y="2700"/>
                <a:ext cx="911"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5" name="Line 122"/>
              <p:cNvSpPr>
                <a:spLocks noChangeShapeType="1"/>
              </p:cNvSpPr>
              <p:nvPr/>
            </p:nvSpPr>
            <p:spPr bwMode="gray">
              <a:xfrm>
                <a:off x="1403" y="2700"/>
                <a:ext cx="911"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6" name="Line 123"/>
              <p:cNvSpPr>
                <a:spLocks noChangeShapeType="1"/>
              </p:cNvSpPr>
              <p:nvPr/>
            </p:nvSpPr>
            <p:spPr bwMode="gray">
              <a:xfrm flipH="1" flipV="1">
                <a:off x="2255" y="2481"/>
                <a:ext cx="136" cy="32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27" name="Freeform 124"/>
              <p:cNvSpPr>
                <a:spLocks/>
              </p:cNvSpPr>
              <p:nvPr/>
            </p:nvSpPr>
            <p:spPr bwMode="gray">
              <a:xfrm>
                <a:off x="2190" y="2443"/>
                <a:ext cx="137" cy="129"/>
              </a:xfrm>
              <a:custGeom>
                <a:avLst/>
                <a:gdLst>
                  <a:gd name="T0" fmla="*/ 1954 w 94"/>
                  <a:gd name="T1" fmla="*/ 3514 h 78"/>
                  <a:gd name="T2" fmla="*/ 4066 w 94"/>
                  <a:gd name="T3" fmla="*/ 11919 h 78"/>
                  <a:gd name="T4" fmla="*/ 0 w 94"/>
                  <a:gd name="T5" fmla="*/ 0 h 78"/>
                  <a:gd name="T6" fmla="*/ 1954 w 94"/>
                  <a:gd name="T7" fmla="*/ 3514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45" y="23"/>
                    </a:moveTo>
                    <a:lnTo>
                      <a:pt x="94" y="7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8" name="Freeform 125"/>
              <p:cNvSpPr>
                <a:spLocks/>
              </p:cNvSpPr>
              <p:nvPr/>
            </p:nvSpPr>
            <p:spPr bwMode="gray">
              <a:xfrm>
                <a:off x="1774" y="2012"/>
                <a:ext cx="137" cy="181"/>
              </a:xfrm>
              <a:custGeom>
                <a:avLst/>
                <a:gdLst>
                  <a:gd name="T0" fmla="*/ 4066 w 94"/>
                  <a:gd name="T1" fmla="*/ 15994 h 110"/>
                  <a:gd name="T2" fmla="*/ 0 w 94"/>
                  <a:gd name="T3" fmla="*/ 9312 h 110"/>
                  <a:gd name="T4" fmla="*/ 2099 w 94"/>
                  <a:gd name="T5" fmla="*/ 0 h 110"/>
                  <a:gd name="T6" fmla="*/ 4066 w 94"/>
                  <a:gd name="T7" fmla="*/ 15994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110"/>
                    </a:moveTo>
                    <a:lnTo>
                      <a:pt x="0" y="64"/>
                    </a:lnTo>
                    <a:lnTo>
                      <a:pt x="49" y="0"/>
                    </a:lnTo>
                    <a:lnTo>
                      <a:pt x="94"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29" name="Line 126"/>
              <p:cNvSpPr>
                <a:spLocks noChangeShapeType="1"/>
              </p:cNvSpPr>
              <p:nvPr/>
            </p:nvSpPr>
            <p:spPr bwMode="gray">
              <a:xfrm>
                <a:off x="2391" y="2807"/>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0" name="Line 127"/>
              <p:cNvSpPr>
                <a:spLocks noChangeShapeType="1"/>
              </p:cNvSpPr>
              <p:nvPr/>
            </p:nvSpPr>
            <p:spPr bwMode="gray">
              <a:xfrm>
                <a:off x="2327" y="2580"/>
                <a:ext cx="64" cy="2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1" name="Line 128"/>
              <p:cNvSpPr>
                <a:spLocks noChangeShapeType="1"/>
              </p:cNvSpPr>
              <p:nvPr/>
            </p:nvSpPr>
            <p:spPr bwMode="gray">
              <a:xfrm>
                <a:off x="2190" y="2443"/>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2" name="Line 129"/>
              <p:cNvSpPr>
                <a:spLocks noChangeShapeType="1"/>
              </p:cNvSpPr>
              <p:nvPr/>
            </p:nvSpPr>
            <p:spPr bwMode="gray">
              <a:xfrm flipH="1" flipV="1">
                <a:off x="1774" y="2117"/>
                <a:ext cx="137"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33" name="Freeform 130"/>
              <p:cNvSpPr>
                <a:spLocks/>
              </p:cNvSpPr>
              <p:nvPr/>
            </p:nvSpPr>
            <p:spPr bwMode="gray">
              <a:xfrm>
                <a:off x="1845" y="2012"/>
                <a:ext cx="137" cy="181"/>
              </a:xfrm>
              <a:custGeom>
                <a:avLst/>
                <a:gdLst>
                  <a:gd name="T0" fmla="*/ 1954 w 94"/>
                  <a:gd name="T1" fmla="*/ 15994 h 110"/>
                  <a:gd name="T2" fmla="*/ 4066 w 94"/>
                  <a:gd name="T3" fmla="*/ 14131 h 110"/>
                  <a:gd name="T4" fmla="*/ 0 w 94"/>
                  <a:gd name="T5" fmla="*/ 0 h 110"/>
                  <a:gd name="T6" fmla="*/ 1954 w 94"/>
                  <a:gd name="T7" fmla="*/ 15994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45" y="110"/>
                    </a:moveTo>
                    <a:lnTo>
                      <a:pt x="94" y="97"/>
                    </a:lnTo>
                    <a:lnTo>
                      <a:pt x="0" y="0"/>
                    </a:lnTo>
                    <a:lnTo>
                      <a:pt x="45" y="1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4" name="Freeform 131"/>
              <p:cNvSpPr>
                <a:spLocks/>
              </p:cNvSpPr>
              <p:nvPr/>
            </p:nvSpPr>
            <p:spPr bwMode="gray">
              <a:xfrm>
                <a:off x="1911" y="2171"/>
                <a:ext cx="136" cy="121"/>
              </a:xfrm>
              <a:custGeom>
                <a:avLst/>
                <a:gdLst>
                  <a:gd name="T0" fmla="*/ 4166 w 93"/>
                  <a:gd name="T1" fmla="*/ 11449 h 73"/>
                  <a:gd name="T2" fmla="*/ 0 w 93"/>
                  <a:gd name="T3" fmla="*/ 2055 h 73"/>
                  <a:gd name="T4" fmla="*/ 2198 w 93"/>
                  <a:gd name="T5" fmla="*/ 0 h 73"/>
                  <a:gd name="T6" fmla="*/ 4166 w 93"/>
                  <a:gd name="T7" fmla="*/ 11449 h 73"/>
                  <a:gd name="T8" fmla="*/ 0 60000 65536"/>
                  <a:gd name="T9" fmla="*/ 0 60000 65536"/>
                  <a:gd name="T10" fmla="*/ 0 60000 65536"/>
                  <a:gd name="T11" fmla="*/ 0 60000 65536"/>
                  <a:gd name="T12" fmla="*/ 0 w 93"/>
                  <a:gd name="T13" fmla="*/ 0 h 73"/>
                  <a:gd name="T14" fmla="*/ 93 w 93"/>
                  <a:gd name="T15" fmla="*/ 73 h 73"/>
                </a:gdLst>
                <a:ahLst/>
                <a:cxnLst>
                  <a:cxn ang="T8">
                    <a:pos x="T0" y="T1"/>
                  </a:cxn>
                  <a:cxn ang="T9">
                    <a:pos x="T2" y="T3"/>
                  </a:cxn>
                  <a:cxn ang="T10">
                    <a:pos x="T4" y="T5"/>
                  </a:cxn>
                  <a:cxn ang="T11">
                    <a:pos x="T6" y="T7"/>
                  </a:cxn>
                </a:cxnLst>
                <a:rect l="T12" t="T13" r="T14" b="T15"/>
                <a:pathLst>
                  <a:path w="93" h="73">
                    <a:moveTo>
                      <a:pt x="93" y="73"/>
                    </a:moveTo>
                    <a:lnTo>
                      <a:pt x="0" y="13"/>
                    </a:lnTo>
                    <a:lnTo>
                      <a:pt x="49" y="0"/>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5" name="Freeform 132"/>
              <p:cNvSpPr>
                <a:spLocks/>
              </p:cNvSpPr>
              <p:nvPr/>
            </p:nvSpPr>
            <p:spPr bwMode="gray">
              <a:xfrm>
                <a:off x="739" y="2148"/>
                <a:ext cx="137" cy="680"/>
              </a:xfrm>
              <a:custGeom>
                <a:avLst/>
                <a:gdLst>
                  <a:gd name="T0" fmla="*/ 0 w 94"/>
                  <a:gd name="T1" fmla="*/ 37596 h 413"/>
                  <a:gd name="T2" fmla="*/ 4066 w 94"/>
                  <a:gd name="T3" fmla="*/ 0 h 413"/>
                  <a:gd name="T4" fmla="*/ 2099 w 94"/>
                  <a:gd name="T5" fmla="*/ 60489 h 413"/>
                  <a:gd name="T6" fmla="*/ 0 w 94"/>
                  <a:gd name="T7" fmla="*/ 37596 h 413"/>
                  <a:gd name="T8" fmla="*/ 0 60000 65536"/>
                  <a:gd name="T9" fmla="*/ 0 60000 65536"/>
                  <a:gd name="T10" fmla="*/ 0 60000 65536"/>
                  <a:gd name="T11" fmla="*/ 0 60000 65536"/>
                  <a:gd name="T12" fmla="*/ 0 w 94"/>
                  <a:gd name="T13" fmla="*/ 0 h 413"/>
                  <a:gd name="T14" fmla="*/ 94 w 94"/>
                  <a:gd name="T15" fmla="*/ 413 h 413"/>
                </a:gdLst>
                <a:ahLst/>
                <a:cxnLst>
                  <a:cxn ang="T8">
                    <a:pos x="T0" y="T1"/>
                  </a:cxn>
                  <a:cxn ang="T9">
                    <a:pos x="T2" y="T3"/>
                  </a:cxn>
                  <a:cxn ang="T10">
                    <a:pos x="T4" y="T5"/>
                  </a:cxn>
                  <a:cxn ang="T11">
                    <a:pos x="T6" y="T7"/>
                  </a:cxn>
                </a:cxnLst>
                <a:rect l="T12" t="T13" r="T14" b="T15"/>
                <a:pathLst>
                  <a:path w="94" h="413">
                    <a:moveTo>
                      <a:pt x="0" y="257"/>
                    </a:moveTo>
                    <a:lnTo>
                      <a:pt x="94" y="0"/>
                    </a:lnTo>
                    <a:lnTo>
                      <a:pt x="49" y="413"/>
                    </a:lnTo>
                    <a:lnTo>
                      <a:pt x="0" y="25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6" name="Freeform 133"/>
              <p:cNvSpPr>
                <a:spLocks/>
              </p:cNvSpPr>
              <p:nvPr/>
            </p:nvSpPr>
            <p:spPr bwMode="gray">
              <a:xfrm>
                <a:off x="811" y="2020"/>
                <a:ext cx="137" cy="808"/>
              </a:xfrm>
              <a:custGeom>
                <a:avLst/>
                <a:gdLst>
                  <a:gd name="T0" fmla="*/ 4066 w 94"/>
                  <a:gd name="T1" fmla="*/ 0 h 491"/>
                  <a:gd name="T2" fmla="*/ 0 w 94"/>
                  <a:gd name="T3" fmla="*/ 71538 h 491"/>
                  <a:gd name="T4" fmla="*/ 1954 w 94"/>
                  <a:gd name="T5" fmla="*/ 11347 h 491"/>
                  <a:gd name="T6" fmla="*/ 4066 w 94"/>
                  <a:gd name="T7" fmla="*/ 0 h 491"/>
                  <a:gd name="T8" fmla="*/ 0 60000 65536"/>
                  <a:gd name="T9" fmla="*/ 0 60000 65536"/>
                  <a:gd name="T10" fmla="*/ 0 60000 65536"/>
                  <a:gd name="T11" fmla="*/ 0 60000 65536"/>
                  <a:gd name="T12" fmla="*/ 0 w 94"/>
                  <a:gd name="T13" fmla="*/ 0 h 491"/>
                  <a:gd name="T14" fmla="*/ 94 w 94"/>
                  <a:gd name="T15" fmla="*/ 491 h 491"/>
                </a:gdLst>
                <a:ahLst/>
                <a:cxnLst>
                  <a:cxn ang="T8">
                    <a:pos x="T0" y="T1"/>
                  </a:cxn>
                  <a:cxn ang="T9">
                    <a:pos x="T2" y="T3"/>
                  </a:cxn>
                  <a:cxn ang="T10">
                    <a:pos x="T4" y="T5"/>
                  </a:cxn>
                  <a:cxn ang="T11">
                    <a:pos x="T6" y="T7"/>
                  </a:cxn>
                </a:cxnLst>
                <a:rect l="T12" t="T13" r="T14" b="T15"/>
                <a:pathLst>
                  <a:path w="94" h="491">
                    <a:moveTo>
                      <a:pt x="94" y="0"/>
                    </a:moveTo>
                    <a:lnTo>
                      <a:pt x="0" y="491"/>
                    </a:lnTo>
                    <a:lnTo>
                      <a:pt x="45" y="78"/>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7" name="Freeform 134"/>
              <p:cNvSpPr>
                <a:spLocks/>
              </p:cNvSpPr>
              <p:nvPr/>
            </p:nvSpPr>
            <p:spPr bwMode="gray">
              <a:xfrm>
                <a:off x="2462" y="2828"/>
                <a:ext cx="138" cy="61"/>
              </a:xfrm>
              <a:custGeom>
                <a:avLst/>
                <a:gdLst>
                  <a:gd name="T0" fmla="*/ 2303 w 94"/>
                  <a:gd name="T1" fmla="*/ 0 h 37"/>
                  <a:gd name="T2" fmla="*/ 4379 w 94"/>
                  <a:gd name="T3" fmla="*/ 5520 h 37"/>
                  <a:gd name="T4" fmla="*/ 0 w 94"/>
                  <a:gd name="T5" fmla="*/ 3439 h 37"/>
                  <a:gd name="T6" fmla="*/ 23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8" name="Freeform 135"/>
              <p:cNvSpPr>
                <a:spLocks/>
              </p:cNvSpPr>
              <p:nvPr/>
            </p:nvSpPr>
            <p:spPr bwMode="gray">
              <a:xfrm>
                <a:off x="2535" y="2828"/>
                <a:ext cx="136" cy="61"/>
              </a:xfrm>
              <a:custGeom>
                <a:avLst/>
                <a:gdLst>
                  <a:gd name="T0" fmla="*/ 4166 w 93"/>
                  <a:gd name="T1" fmla="*/ 2086 h 37"/>
                  <a:gd name="T2" fmla="*/ 0 w 93"/>
                  <a:gd name="T3" fmla="*/ 0 h 37"/>
                  <a:gd name="T4" fmla="*/ 1952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39" name="Line 136"/>
              <p:cNvSpPr>
                <a:spLocks noChangeShapeType="1"/>
              </p:cNvSpPr>
              <p:nvPr/>
            </p:nvSpPr>
            <p:spPr bwMode="gray">
              <a:xfrm flipH="1" flipV="1">
                <a:off x="1911" y="2193"/>
                <a:ext cx="136"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0" name="Line 137"/>
              <p:cNvSpPr>
                <a:spLocks noChangeShapeType="1"/>
              </p:cNvSpPr>
              <p:nvPr/>
            </p:nvSpPr>
            <p:spPr bwMode="gray">
              <a:xfrm>
                <a:off x="739" y="2572"/>
                <a:ext cx="72" cy="2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1" name="Line 138"/>
              <p:cNvSpPr>
                <a:spLocks noChangeShapeType="1"/>
              </p:cNvSpPr>
              <p:nvPr/>
            </p:nvSpPr>
            <p:spPr bwMode="gray">
              <a:xfrm flipH="1">
                <a:off x="811" y="2020"/>
                <a:ext cx="137" cy="80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2" name="Line 139"/>
              <p:cNvSpPr>
                <a:spLocks noChangeShapeType="1"/>
              </p:cNvSpPr>
              <p:nvPr/>
            </p:nvSpPr>
            <p:spPr bwMode="gray">
              <a:xfrm flipH="1" flipV="1">
                <a:off x="2535" y="2828"/>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3" name="Line 140"/>
              <p:cNvSpPr>
                <a:spLocks noChangeShapeType="1"/>
              </p:cNvSpPr>
              <p:nvPr/>
            </p:nvSpPr>
            <p:spPr bwMode="gray">
              <a:xfrm flipV="1">
                <a:off x="2462" y="2828"/>
                <a:ext cx="7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4" name="Freeform 141"/>
              <p:cNvSpPr>
                <a:spLocks/>
              </p:cNvSpPr>
              <p:nvPr/>
            </p:nvSpPr>
            <p:spPr bwMode="gray">
              <a:xfrm>
                <a:off x="2047" y="2292"/>
                <a:ext cx="143" cy="151"/>
              </a:xfrm>
              <a:custGeom>
                <a:avLst/>
                <a:gdLst>
                  <a:gd name="T0" fmla="*/ 4294 w 98"/>
                  <a:gd name="T1" fmla="*/ 13057 h 92"/>
                  <a:gd name="T2" fmla="*/ 0 w 98"/>
                  <a:gd name="T3" fmla="*/ 0 h 92"/>
                  <a:gd name="T4" fmla="*/ 2151 w 98"/>
                  <a:gd name="T5" fmla="*/ 7287 h 92"/>
                  <a:gd name="T6" fmla="*/ 4294 w 98"/>
                  <a:gd name="T7" fmla="*/ 13057 h 92"/>
                  <a:gd name="T8" fmla="*/ 0 60000 65536"/>
                  <a:gd name="T9" fmla="*/ 0 60000 65536"/>
                  <a:gd name="T10" fmla="*/ 0 60000 65536"/>
                  <a:gd name="T11" fmla="*/ 0 60000 65536"/>
                  <a:gd name="T12" fmla="*/ 0 w 98"/>
                  <a:gd name="T13" fmla="*/ 0 h 92"/>
                  <a:gd name="T14" fmla="*/ 98 w 98"/>
                  <a:gd name="T15" fmla="*/ 92 h 92"/>
                </a:gdLst>
                <a:ahLst/>
                <a:cxnLst>
                  <a:cxn ang="T8">
                    <a:pos x="T0" y="T1"/>
                  </a:cxn>
                  <a:cxn ang="T9">
                    <a:pos x="T2" y="T3"/>
                  </a:cxn>
                  <a:cxn ang="T10">
                    <a:pos x="T4" y="T5"/>
                  </a:cxn>
                  <a:cxn ang="T11">
                    <a:pos x="T6" y="T7"/>
                  </a:cxn>
                </a:cxnLst>
                <a:rect l="T12" t="T13" r="T14" b="T15"/>
                <a:pathLst>
                  <a:path w="98" h="92">
                    <a:moveTo>
                      <a:pt x="98" y="92"/>
                    </a:moveTo>
                    <a:lnTo>
                      <a:pt x="0" y="0"/>
                    </a:lnTo>
                    <a:lnTo>
                      <a:pt x="49" y="51"/>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45" name="Line 142"/>
              <p:cNvSpPr>
                <a:spLocks noChangeShapeType="1"/>
              </p:cNvSpPr>
              <p:nvPr/>
            </p:nvSpPr>
            <p:spPr bwMode="gray">
              <a:xfrm flipH="1" flipV="1">
                <a:off x="2047" y="2292"/>
                <a:ext cx="143"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6" name="Freeform 143"/>
              <p:cNvSpPr>
                <a:spLocks/>
              </p:cNvSpPr>
              <p:nvPr/>
            </p:nvSpPr>
            <p:spPr bwMode="gray">
              <a:xfrm>
                <a:off x="1982" y="2171"/>
                <a:ext cx="136" cy="205"/>
              </a:xfrm>
              <a:custGeom>
                <a:avLst/>
                <a:gdLst>
                  <a:gd name="T0" fmla="*/ 1952 w 93"/>
                  <a:gd name="T1" fmla="*/ 11171 h 124"/>
                  <a:gd name="T2" fmla="*/ 4166 w 93"/>
                  <a:gd name="T3" fmla="*/ 18905 h 124"/>
                  <a:gd name="T4" fmla="*/ 0 w 93"/>
                  <a:gd name="T5" fmla="*/ 0 h 124"/>
                  <a:gd name="T6" fmla="*/ 1952 w 93"/>
                  <a:gd name="T7" fmla="*/ 11171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73"/>
                    </a:moveTo>
                    <a:lnTo>
                      <a:pt x="93" y="124"/>
                    </a:lnTo>
                    <a:lnTo>
                      <a:pt x="0" y="0"/>
                    </a:lnTo>
                    <a:lnTo>
                      <a:pt x="44"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47" name="Line 144"/>
              <p:cNvSpPr>
                <a:spLocks noChangeShapeType="1"/>
              </p:cNvSpPr>
              <p:nvPr/>
            </p:nvSpPr>
            <p:spPr bwMode="gray">
              <a:xfrm>
                <a:off x="1982" y="2171"/>
                <a:ext cx="65" cy="1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8" name="Line 145"/>
              <p:cNvSpPr>
                <a:spLocks noChangeShapeType="1"/>
              </p:cNvSpPr>
              <p:nvPr/>
            </p:nvSpPr>
            <p:spPr bwMode="gray">
              <a:xfrm flipV="1">
                <a:off x="2600" y="2851"/>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49" name="Freeform 146"/>
              <p:cNvSpPr>
                <a:spLocks/>
              </p:cNvSpPr>
              <p:nvPr/>
            </p:nvSpPr>
            <p:spPr bwMode="gray">
              <a:xfrm>
                <a:off x="2118" y="2376"/>
                <a:ext cx="137" cy="189"/>
              </a:xfrm>
              <a:custGeom>
                <a:avLst/>
                <a:gdLst>
                  <a:gd name="T0" fmla="*/ 2099 w 94"/>
                  <a:gd name="T1" fmla="*/ 5851 h 115"/>
                  <a:gd name="T2" fmla="*/ 4066 w 94"/>
                  <a:gd name="T3" fmla="*/ 16563 h 115"/>
                  <a:gd name="T4" fmla="*/ 0 w 94"/>
                  <a:gd name="T5" fmla="*/ 0 h 115"/>
                  <a:gd name="T6" fmla="*/ 2099 w 94"/>
                  <a:gd name="T7" fmla="*/ 5851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41"/>
                    </a:moveTo>
                    <a:lnTo>
                      <a:pt x="94" y="11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50" name="Freeform 147"/>
              <p:cNvSpPr>
                <a:spLocks/>
              </p:cNvSpPr>
              <p:nvPr/>
            </p:nvSpPr>
            <p:spPr bwMode="gray">
              <a:xfrm>
                <a:off x="2190" y="2443"/>
                <a:ext cx="137" cy="129"/>
              </a:xfrm>
              <a:custGeom>
                <a:avLst/>
                <a:gdLst>
                  <a:gd name="T0" fmla="*/ 4066 w 94"/>
                  <a:gd name="T1" fmla="*/ 11919 h 78"/>
                  <a:gd name="T2" fmla="*/ 0 w 94"/>
                  <a:gd name="T3" fmla="*/ 0 h 78"/>
                  <a:gd name="T4" fmla="*/ 1954 w 94"/>
                  <a:gd name="T5" fmla="*/ 11296 h 78"/>
                  <a:gd name="T6" fmla="*/ 4066 w 94"/>
                  <a:gd name="T7" fmla="*/ 11919 h 78"/>
                  <a:gd name="T8" fmla="*/ 0 60000 65536"/>
                  <a:gd name="T9" fmla="*/ 0 60000 65536"/>
                  <a:gd name="T10" fmla="*/ 0 60000 65536"/>
                  <a:gd name="T11" fmla="*/ 0 60000 65536"/>
                  <a:gd name="T12" fmla="*/ 0 w 94"/>
                  <a:gd name="T13" fmla="*/ 0 h 78"/>
                  <a:gd name="T14" fmla="*/ 94 w 94"/>
                  <a:gd name="T15" fmla="*/ 78 h 78"/>
                </a:gdLst>
                <a:ahLst/>
                <a:cxnLst>
                  <a:cxn ang="T8">
                    <a:pos x="T0" y="T1"/>
                  </a:cxn>
                  <a:cxn ang="T9">
                    <a:pos x="T2" y="T3"/>
                  </a:cxn>
                  <a:cxn ang="T10">
                    <a:pos x="T4" y="T5"/>
                  </a:cxn>
                  <a:cxn ang="T11">
                    <a:pos x="T6" y="T7"/>
                  </a:cxn>
                </a:cxnLst>
                <a:rect l="T12" t="T13" r="T14" b="T15"/>
                <a:pathLst>
                  <a:path w="94" h="78">
                    <a:moveTo>
                      <a:pt x="94" y="78"/>
                    </a:moveTo>
                    <a:lnTo>
                      <a:pt x="0" y="0"/>
                    </a:lnTo>
                    <a:lnTo>
                      <a:pt x="45" y="74"/>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51" name="Freeform 148"/>
              <p:cNvSpPr>
                <a:spLocks/>
              </p:cNvSpPr>
              <p:nvPr/>
            </p:nvSpPr>
            <p:spPr bwMode="gray">
              <a:xfrm>
                <a:off x="948" y="1475"/>
                <a:ext cx="137" cy="635"/>
              </a:xfrm>
              <a:custGeom>
                <a:avLst/>
                <a:gdLst>
                  <a:gd name="T0" fmla="*/ 0 w 94"/>
                  <a:gd name="T1" fmla="*/ 48117 h 386"/>
                  <a:gd name="T2" fmla="*/ 4066 w 94"/>
                  <a:gd name="T3" fmla="*/ 0 h 386"/>
                  <a:gd name="T4" fmla="*/ 2099 w 94"/>
                  <a:gd name="T5" fmla="*/ 56053 h 386"/>
                  <a:gd name="T6" fmla="*/ 0 w 94"/>
                  <a:gd name="T7" fmla="*/ 48117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0" y="331"/>
                    </a:moveTo>
                    <a:lnTo>
                      <a:pt x="94" y="0"/>
                    </a:lnTo>
                    <a:lnTo>
                      <a:pt x="49" y="386"/>
                    </a:lnTo>
                    <a:lnTo>
                      <a:pt x="0" y="3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52" name="Freeform 149"/>
              <p:cNvSpPr>
                <a:spLocks/>
              </p:cNvSpPr>
              <p:nvPr/>
            </p:nvSpPr>
            <p:spPr bwMode="gray">
              <a:xfrm>
                <a:off x="1019" y="1475"/>
                <a:ext cx="138" cy="635"/>
              </a:xfrm>
              <a:custGeom>
                <a:avLst/>
                <a:gdLst>
                  <a:gd name="T0" fmla="*/ 4379 w 94"/>
                  <a:gd name="T1" fmla="*/ 2056 h 386"/>
                  <a:gd name="T2" fmla="*/ 0 w 94"/>
                  <a:gd name="T3" fmla="*/ 56053 h 386"/>
                  <a:gd name="T4" fmla="*/ 2082 w 94"/>
                  <a:gd name="T5" fmla="*/ 0 h 386"/>
                  <a:gd name="T6" fmla="*/ 4379 w 94"/>
                  <a:gd name="T7" fmla="*/ 2056 h 386"/>
                  <a:gd name="T8" fmla="*/ 0 60000 65536"/>
                  <a:gd name="T9" fmla="*/ 0 60000 65536"/>
                  <a:gd name="T10" fmla="*/ 0 60000 65536"/>
                  <a:gd name="T11" fmla="*/ 0 60000 65536"/>
                  <a:gd name="T12" fmla="*/ 0 w 94"/>
                  <a:gd name="T13" fmla="*/ 0 h 386"/>
                  <a:gd name="T14" fmla="*/ 94 w 94"/>
                  <a:gd name="T15" fmla="*/ 386 h 386"/>
                </a:gdLst>
                <a:ahLst/>
                <a:cxnLst>
                  <a:cxn ang="T8">
                    <a:pos x="T0" y="T1"/>
                  </a:cxn>
                  <a:cxn ang="T9">
                    <a:pos x="T2" y="T3"/>
                  </a:cxn>
                  <a:cxn ang="T10">
                    <a:pos x="T4" y="T5"/>
                  </a:cxn>
                  <a:cxn ang="T11">
                    <a:pos x="T6" y="T7"/>
                  </a:cxn>
                </a:cxnLst>
                <a:rect l="T12" t="T13" r="T14" b="T15"/>
                <a:pathLst>
                  <a:path w="94" h="386">
                    <a:moveTo>
                      <a:pt x="94" y="14"/>
                    </a:moveTo>
                    <a:lnTo>
                      <a:pt x="0" y="386"/>
                    </a:lnTo>
                    <a:lnTo>
                      <a:pt x="45" y="0"/>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53" name="Line 150"/>
              <p:cNvSpPr>
                <a:spLocks noChangeShapeType="1"/>
              </p:cNvSpPr>
              <p:nvPr/>
            </p:nvSpPr>
            <p:spPr bwMode="gray">
              <a:xfrm flipH="1" flipV="1">
                <a:off x="2190" y="2443"/>
                <a:ext cx="137" cy="1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4" name="Line 151"/>
              <p:cNvSpPr>
                <a:spLocks noChangeShapeType="1"/>
              </p:cNvSpPr>
              <p:nvPr/>
            </p:nvSpPr>
            <p:spPr bwMode="gray">
              <a:xfrm>
                <a:off x="2118" y="2376"/>
                <a:ext cx="72" cy="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5" name="Line 152"/>
              <p:cNvSpPr>
                <a:spLocks noChangeShapeType="1"/>
              </p:cNvSpPr>
              <p:nvPr/>
            </p:nvSpPr>
            <p:spPr bwMode="gray">
              <a:xfrm>
                <a:off x="1157" y="1498"/>
                <a:ext cx="64" cy="2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6" name="Line 153"/>
              <p:cNvSpPr>
                <a:spLocks noChangeShapeType="1"/>
              </p:cNvSpPr>
              <p:nvPr/>
            </p:nvSpPr>
            <p:spPr bwMode="gray">
              <a:xfrm>
                <a:off x="948" y="2020"/>
                <a:ext cx="71" cy="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7" name="Line 154"/>
              <p:cNvSpPr>
                <a:spLocks noChangeShapeType="1"/>
              </p:cNvSpPr>
              <p:nvPr/>
            </p:nvSpPr>
            <p:spPr bwMode="gray">
              <a:xfrm flipH="1">
                <a:off x="1019" y="1498"/>
                <a:ext cx="138" cy="6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58" name="Freeform 155"/>
              <p:cNvSpPr>
                <a:spLocks/>
              </p:cNvSpPr>
              <p:nvPr/>
            </p:nvSpPr>
            <p:spPr bwMode="gray">
              <a:xfrm>
                <a:off x="2327" y="2572"/>
                <a:ext cx="135" cy="332"/>
              </a:xfrm>
              <a:custGeom>
                <a:avLst/>
                <a:gdLst>
                  <a:gd name="T0" fmla="*/ 3873 w 93"/>
                  <a:gd name="T1" fmla="*/ 25725 h 202"/>
                  <a:gd name="T2" fmla="*/ 0 w 93"/>
                  <a:gd name="T3" fmla="*/ 0 h 202"/>
                  <a:gd name="T4" fmla="*/ 1838 w 93"/>
                  <a:gd name="T5" fmla="*/ 29058 h 202"/>
                  <a:gd name="T6" fmla="*/ 3873 w 93"/>
                  <a:gd name="T7" fmla="*/ 25725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79"/>
                    </a:moveTo>
                    <a:lnTo>
                      <a:pt x="0" y="0"/>
                    </a:lnTo>
                    <a:lnTo>
                      <a:pt x="44" y="202"/>
                    </a:lnTo>
                    <a:lnTo>
                      <a:pt x="93"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59" name="Line 156"/>
              <p:cNvSpPr>
                <a:spLocks noChangeShapeType="1"/>
              </p:cNvSpPr>
              <p:nvPr/>
            </p:nvSpPr>
            <p:spPr bwMode="gray">
              <a:xfrm>
                <a:off x="2327" y="2572"/>
                <a:ext cx="1"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0" name="Freeform 157"/>
              <p:cNvSpPr>
                <a:spLocks/>
              </p:cNvSpPr>
              <p:nvPr/>
            </p:nvSpPr>
            <p:spPr bwMode="gray">
              <a:xfrm>
                <a:off x="2255" y="2565"/>
                <a:ext cx="136" cy="339"/>
              </a:xfrm>
              <a:custGeom>
                <a:avLst/>
                <a:gdLst>
                  <a:gd name="T0" fmla="*/ 2198 w 93"/>
                  <a:gd name="T1" fmla="*/ 650 h 206"/>
                  <a:gd name="T2" fmla="*/ 4166 w 93"/>
                  <a:gd name="T3" fmla="*/ 30020 h 206"/>
                  <a:gd name="T4" fmla="*/ 0 w 93"/>
                  <a:gd name="T5" fmla="*/ 0 h 206"/>
                  <a:gd name="T6" fmla="*/ 2198 w 93"/>
                  <a:gd name="T7" fmla="*/ 650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49" y="4"/>
                    </a:moveTo>
                    <a:lnTo>
                      <a:pt x="93" y="206"/>
                    </a:lnTo>
                    <a:lnTo>
                      <a:pt x="0" y="0"/>
                    </a:lnTo>
                    <a:lnTo>
                      <a:pt x="49"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61" name="Freeform 158"/>
              <p:cNvSpPr>
                <a:spLocks/>
              </p:cNvSpPr>
              <p:nvPr/>
            </p:nvSpPr>
            <p:spPr bwMode="gray">
              <a:xfrm>
                <a:off x="2391" y="2866"/>
                <a:ext cx="144" cy="61"/>
              </a:xfrm>
              <a:custGeom>
                <a:avLst/>
                <a:gdLst>
                  <a:gd name="T0" fmla="*/ 2065 w 99"/>
                  <a:gd name="T1" fmla="*/ 0 h 37"/>
                  <a:gd name="T2" fmla="*/ 4185 w 99"/>
                  <a:gd name="T3" fmla="*/ 5520 h 37"/>
                  <a:gd name="T4" fmla="*/ 0 w 99"/>
                  <a:gd name="T5" fmla="*/ 3439 h 37"/>
                  <a:gd name="T6" fmla="*/ 2065 w 99"/>
                  <a:gd name="T7" fmla="*/ 0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49" y="0"/>
                    </a:moveTo>
                    <a:lnTo>
                      <a:pt x="99"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62" name="Freeform 159"/>
              <p:cNvSpPr>
                <a:spLocks/>
              </p:cNvSpPr>
              <p:nvPr/>
            </p:nvSpPr>
            <p:spPr bwMode="gray">
              <a:xfrm>
                <a:off x="2462" y="2866"/>
                <a:ext cx="138" cy="61"/>
              </a:xfrm>
              <a:custGeom>
                <a:avLst/>
                <a:gdLst>
                  <a:gd name="T0" fmla="*/ 4379 w 94"/>
                  <a:gd name="T1" fmla="*/ 2086 h 37"/>
                  <a:gd name="T2" fmla="*/ 0 w 94"/>
                  <a:gd name="T3" fmla="*/ 0 h 37"/>
                  <a:gd name="T4" fmla="*/ 2303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63" name="Line 160"/>
              <p:cNvSpPr>
                <a:spLocks noChangeShapeType="1"/>
              </p:cNvSpPr>
              <p:nvPr/>
            </p:nvSpPr>
            <p:spPr bwMode="gray">
              <a:xfrm flipH="1" flipV="1">
                <a:off x="2327" y="2572"/>
                <a:ext cx="135" cy="29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4" name="Line 161"/>
              <p:cNvSpPr>
                <a:spLocks noChangeShapeType="1"/>
              </p:cNvSpPr>
              <p:nvPr/>
            </p:nvSpPr>
            <p:spPr bwMode="gray">
              <a:xfrm>
                <a:off x="2255" y="2565"/>
                <a:ext cx="72"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5" name="Line 162"/>
              <p:cNvSpPr>
                <a:spLocks noChangeShapeType="1"/>
              </p:cNvSpPr>
              <p:nvPr/>
            </p:nvSpPr>
            <p:spPr bwMode="gray">
              <a:xfrm flipH="1" flipV="1">
                <a:off x="2462" y="2866"/>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6" name="Line 163"/>
              <p:cNvSpPr>
                <a:spLocks noChangeShapeType="1"/>
              </p:cNvSpPr>
              <p:nvPr/>
            </p:nvSpPr>
            <p:spPr bwMode="gray">
              <a:xfrm flipV="1">
                <a:off x="2398" y="2866"/>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7" name="Freeform 164"/>
              <p:cNvSpPr>
                <a:spLocks/>
              </p:cNvSpPr>
              <p:nvPr/>
            </p:nvSpPr>
            <p:spPr bwMode="gray">
              <a:xfrm>
                <a:off x="1845" y="2012"/>
                <a:ext cx="137" cy="159"/>
              </a:xfrm>
              <a:custGeom>
                <a:avLst/>
                <a:gdLst>
                  <a:gd name="T0" fmla="*/ 4066 w 94"/>
                  <a:gd name="T1" fmla="*/ 13623 h 97"/>
                  <a:gd name="T2" fmla="*/ 0 w 94"/>
                  <a:gd name="T3" fmla="*/ 0 h 97"/>
                  <a:gd name="T4" fmla="*/ 1954 w 94"/>
                  <a:gd name="T5" fmla="*/ 7171 h 97"/>
                  <a:gd name="T6" fmla="*/ 4066 w 94"/>
                  <a:gd name="T7" fmla="*/ 13623 h 97"/>
                  <a:gd name="T8" fmla="*/ 0 60000 65536"/>
                  <a:gd name="T9" fmla="*/ 0 60000 65536"/>
                  <a:gd name="T10" fmla="*/ 0 60000 65536"/>
                  <a:gd name="T11" fmla="*/ 0 60000 65536"/>
                  <a:gd name="T12" fmla="*/ 0 w 94"/>
                  <a:gd name="T13" fmla="*/ 0 h 97"/>
                  <a:gd name="T14" fmla="*/ 94 w 94"/>
                  <a:gd name="T15" fmla="*/ 97 h 97"/>
                </a:gdLst>
                <a:ahLst/>
                <a:cxnLst>
                  <a:cxn ang="T8">
                    <a:pos x="T0" y="T1"/>
                  </a:cxn>
                  <a:cxn ang="T9">
                    <a:pos x="T2" y="T3"/>
                  </a:cxn>
                  <a:cxn ang="T10">
                    <a:pos x="T4" y="T5"/>
                  </a:cxn>
                  <a:cxn ang="T11">
                    <a:pos x="T6" y="T7"/>
                  </a:cxn>
                </a:cxnLst>
                <a:rect l="T12" t="T13" r="T14" b="T15"/>
                <a:pathLst>
                  <a:path w="94" h="97">
                    <a:moveTo>
                      <a:pt x="94" y="97"/>
                    </a:moveTo>
                    <a:lnTo>
                      <a:pt x="0" y="0"/>
                    </a:lnTo>
                    <a:lnTo>
                      <a:pt x="45" y="51"/>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68" name="Line 165"/>
              <p:cNvSpPr>
                <a:spLocks noChangeShapeType="1"/>
              </p:cNvSpPr>
              <p:nvPr/>
            </p:nvSpPr>
            <p:spPr bwMode="gray">
              <a:xfrm flipH="1" flipV="1">
                <a:off x="1845" y="2012"/>
                <a:ext cx="137" cy="1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69" name="Freeform 166"/>
              <p:cNvSpPr>
                <a:spLocks/>
              </p:cNvSpPr>
              <p:nvPr/>
            </p:nvSpPr>
            <p:spPr bwMode="gray">
              <a:xfrm>
                <a:off x="675" y="2329"/>
                <a:ext cx="136" cy="371"/>
              </a:xfrm>
              <a:custGeom>
                <a:avLst/>
                <a:gdLst>
                  <a:gd name="T0" fmla="*/ 0 w 93"/>
                  <a:gd name="T1" fmla="*/ 33448 h 225"/>
                  <a:gd name="T2" fmla="*/ 4166 w 93"/>
                  <a:gd name="T3" fmla="*/ 0 h 225"/>
                  <a:gd name="T4" fmla="*/ 1952 w 93"/>
                  <a:gd name="T5" fmla="*/ 21805 h 225"/>
                  <a:gd name="T6" fmla="*/ 0 w 93"/>
                  <a:gd name="T7" fmla="*/ 33448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25"/>
                    </a:moveTo>
                    <a:lnTo>
                      <a:pt x="93" y="0"/>
                    </a:lnTo>
                    <a:lnTo>
                      <a:pt x="44" y="147"/>
                    </a:lnTo>
                    <a:lnTo>
                      <a:pt x="0" y="22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0" name="Freeform 167"/>
              <p:cNvSpPr>
                <a:spLocks/>
              </p:cNvSpPr>
              <p:nvPr/>
            </p:nvSpPr>
            <p:spPr bwMode="gray">
              <a:xfrm>
                <a:off x="739" y="2148"/>
                <a:ext cx="137" cy="424"/>
              </a:xfrm>
              <a:custGeom>
                <a:avLst/>
                <a:gdLst>
                  <a:gd name="T0" fmla="*/ 4066 w 94"/>
                  <a:gd name="T1" fmla="*/ 0 h 257"/>
                  <a:gd name="T2" fmla="*/ 0 w 94"/>
                  <a:gd name="T3" fmla="*/ 38444 h 257"/>
                  <a:gd name="T4" fmla="*/ 2099 w 94"/>
                  <a:gd name="T5" fmla="*/ 16386 h 257"/>
                  <a:gd name="T6" fmla="*/ 4066 w 94"/>
                  <a:gd name="T7" fmla="*/ 0 h 257"/>
                  <a:gd name="T8" fmla="*/ 0 60000 65536"/>
                  <a:gd name="T9" fmla="*/ 0 60000 65536"/>
                  <a:gd name="T10" fmla="*/ 0 60000 65536"/>
                  <a:gd name="T11" fmla="*/ 0 60000 65536"/>
                  <a:gd name="T12" fmla="*/ 0 w 94"/>
                  <a:gd name="T13" fmla="*/ 0 h 257"/>
                  <a:gd name="T14" fmla="*/ 94 w 94"/>
                  <a:gd name="T15" fmla="*/ 257 h 257"/>
                </a:gdLst>
                <a:ahLst/>
                <a:cxnLst>
                  <a:cxn ang="T8">
                    <a:pos x="T0" y="T1"/>
                  </a:cxn>
                  <a:cxn ang="T9">
                    <a:pos x="T2" y="T3"/>
                  </a:cxn>
                  <a:cxn ang="T10">
                    <a:pos x="T4" y="T5"/>
                  </a:cxn>
                  <a:cxn ang="T11">
                    <a:pos x="T6" y="T7"/>
                  </a:cxn>
                </a:cxnLst>
                <a:rect l="T12" t="T13" r="T14" b="T15"/>
                <a:pathLst>
                  <a:path w="94" h="257">
                    <a:moveTo>
                      <a:pt x="94" y="0"/>
                    </a:moveTo>
                    <a:lnTo>
                      <a:pt x="0" y="257"/>
                    </a:lnTo>
                    <a:lnTo>
                      <a:pt x="49" y="110"/>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1" name="Freeform 168"/>
              <p:cNvSpPr>
                <a:spLocks/>
              </p:cNvSpPr>
              <p:nvPr/>
            </p:nvSpPr>
            <p:spPr bwMode="gray">
              <a:xfrm>
                <a:off x="2535" y="2889"/>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2" name="Line 169"/>
              <p:cNvSpPr>
                <a:spLocks noChangeShapeType="1"/>
              </p:cNvSpPr>
              <p:nvPr/>
            </p:nvSpPr>
            <p:spPr bwMode="gray">
              <a:xfrm flipV="1">
                <a:off x="675" y="2572"/>
                <a:ext cx="64"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73" name="Line 170"/>
              <p:cNvSpPr>
                <a:spLocks noChangeShapeType="1"/>
              </p:cNvSpPr>
              <p:nvPr/>
            </p:nvSpPr>
            <p:spPr bwMode="gray">
              <a:xfrm flipH="1">
                <a:off x="739" y="2148"/>
                <a:ext cx="137" cy="42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74" name="Line 171"/>
              <p:cNvSpPr>
                <a:spLocks noChangeShapeType="1"/>
              </p:cNvSpPr>
              <p:nvPr/>
            </p:nvSpPr>
            <p:spPr bwMode="gray">
              <a:xfrm flipV="1">
                <a:off x="2535" y="2889"/>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75" name="Freeform 172"/>
              <p:cNvSpPr>
                <a:spLocks/>
              </p:cNvSpPr>
              <p:nvPr/>
            </p:nvSpPr>
            <p:spPr bwMode="gray">
              <a:xfrm>
                <a:off x="1911" y="2096"/>
                <a:ext cx="136" cy="204"/>
              </a:xfrm>
              <a:custGeom>
                <a:avLst/>
                <a:gdLst>
                  <a:gd name="T0" fmla="*/ 2198 w 93"/>
                  <a:gd name="T1" fmla="*/ 6724 h 124"/>
                  <a:gd name="T2" fmla="*/ 4166 w 93"/>
                  <a:gd name="T3" fmla="*/ 18042 h 124"/>
                  <a:gd name="T4" fmla="*/ 0 w 93"/>
                  <a:gd name="T5" fmla="*/ 0 h 124"/>
                  <a:gd name="T6" fmla="*/ 2198 w 93"/>
                  <a:gd name="T7" fmla="*/ 6724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9" y="46"/>
                    </a:moveTo>
                    <a:lnTo>
                      <a:pt x="93"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6" name="Freeform 173"/>
              <p:cNvSpPr>
                <a:spLocks/>
              </p:cNvSpPr>
              <p:nvPr/>
            </p:nvSpPr>
            <p:spPr bwMode="gray">
              <a:xfrm>
                <a:off x="1982" y="2171"/>
                <a:ext cx="136" cy="205"/>
              </a:xfrm>
              <a:custGeom>
                <a:avLst/>
                <a:gdLst>
                  <a:gd name="T0" fmla="*/ 4166 w 93"/>
                  <a:gd name="T1" fmla="*/ 18905 h 124"/>
                  <a:gd name="T2" fmla="*/ 0 w 93"/>
                  <a:gd name="T3" fmla="*/ 0 h 124"/>
                  <a:gd name="T4" fmla="*/ 1952 w 93"/>
                  <a:gd name="T5" fmla="*/ 11878 h 124"/>
                  <a:gd name="T6" fmla="*/ 4166 w 93"/>
                  <a:gd name="T7" fmla="*/ 18905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77" name="Line 174"/>
              <p:cNvSpPr>
                <a:spLocks noChangeShapeType="1"/>
              </p:cNvSpPr>
              <p:nvPr/>
            </p:nvSpPr>
            <p:spPr bwMode="gray">
              <a:xfrm flipH="1" flipV="1">
                <a:off x="1982" y="2171"/>
                <a:ext cx="136" cy="2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78" name="Line 175"/>
              <p:cNvSpPr>
                <a:spLocks noChangeShapeType="1"/>
              </p:cNvSpPr>
              <p:nvPr/>
            </p:nvSpPr>
            <p:spPr bwMode="gray">
              <a:xfrm>
                <a:off x="1911" y="2096"/>
                <a:ext cx="71" cy="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79" name="Freeform 176"/>
              <p:cNvSpPr>
                <a:spLocks/>
              </p:cNvSpPr>
              <p:nvPr/>
            </p:nvSpPr>
            <p:spPr bwMode="gray">
              <a:xfrm>
                <a:off x="2047" y="2300"/>
                <a:ext cx="143" cy="196"/>
              </a:xfrm>
              <a:custGeom>
                <a:avLst/>
                <a:gdLst>
                  <a:gd name="T0" fmla="*/ 2151 w 98"/>
                  <a:gd name="T1" fmla="*/ 6766 h 119"/>
                  <a:gd name="T2" fmla="*/ 4294 w 98"/>
                  <a:gd name="T3" fmla="*/ 17492 h 119"/>
                  <a:gd name="T4" fmla="*/ 0 w 98"/>
                  <a:gd name="T5" fmla="*/ 0 h 119"/>
                  <a:gd name="T6" fmla="*/ 2151 w 98"/>
                  <a:gd name="T7" fmla="*/ 6766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49" y="46"/>
                    </a:moveTo>
                    <a:lnTo>
                      <a:pt x="98" y="119"/>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80" name="Freeform 177"/>
              <p:cNvSpPr>
                <a:spLocks/>
              </p:cNvSpPr>
              <p:nvPr/>
            </p:nvSpPr>
            <p:spPr bwMode="gray">
              <a:xfrm>
                <a:off x="2118" y="2376"/>
                <a:ext cx="137" cy="189"/>
              </a:xfrm>
              <a:custGeom>
                <a:avLst/>
                <a:gdLst>
                  <a:gd name="T0" fmla="*/ 4066 w 94"/>
                  <a:gd name="T1" fmla="*/ 16563 h 115"/>
                  <a:gd name="T2" fmla="*/ 0 w 94"/>
                  <a:gd name="T3" fmla="*/ 0 h 115"/>
                  <a:gd name="T4" fmla="*/ 2099 w 94"/>
                  <a:gd name="T5" fmla="*/ 10477 h 115"/>
                  <a:gd name="T6" fmla="*/ 4066 w 94"/>
                  <a:gd name="T7" fmla="*/ 16563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115"/>
                    </a:moveTo>
                    <a:lnTo>
                      <a:pt x="0" y="0"/>
                    </a:lnTo>
                    <a:lnTo>
                      <a:pt x="49" y="73"/>
                    </a:lnTo>
                    <a:lnTo>
                      <a:pt x="94" y="11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81" name="Freeform 178"/>
              <p:cNvSpPr>
                <a:spLocks/>
              </p:cNvSpPr>
              <p:nvPr/>
            </p:nvSpPr>
            <p:spPr bwMode="gray">
              <a:xfrm>
                <a:off x="876" y="1641"/>
                <a:ext cx="143" cy="507"/>
              </a:xfrm>
              <a:custGeom>
                <a:avLst/>
                <a:gdLst>
                  <a:gd name="T0" fmla="*/ 0 w 98"/>
                  <a:gd name="T1" fmla="*/ 44991 h 308"/>
                  <a:gd name="T2" fmla="*/ 4294 w 98"/>
                  <a:gd name="T3" fmla="*/ 0 h 308"/>
                  <a:gd name="T4" fmla="*/ 2151 w 98"/>
                  <a:gd name="T5" fmla="*/ 33648 h 308"/>
                  <a:gd name="T6" fmla="*/ 0 w 98"/>
                  <a:gd name="T7" fmla="*/ 44991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0" y="308"/>
                    </a:moveTo>
                    <a:lnTo>
                      <a:pt x="98" y="0"/>
                    </a:lnTo>
                    <a:lnTo>
                      <a:pt x="49" y="230"/>
                    </a:lnTo>
                    <a:lnTo>
                      <a:pt x="0" y="30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82" name="Freeform 179"/>
              <p:cNvSpPr>
                <a:spLocks/>
              </p:cNvSpPr>
              <p:nvPr/>
            </p:nvSpPr>
            <p:spPr bwMode="gray">
              <a:xfrm>
                <a:off x="948" y="1475"/>
                <a:ext cx="137" cy="545"/>
              </a:xfrm>
              <a:custGeom>
                <a:avLst/>
                <a:gdLst>
                  <a:gd name="T0" fmla="*/ 2099 w 94"/>
                  <a:gd name="T1" fmla="*/ 14768 h 331"/>
                  <a:gd name="T2" fmla="*/ 0 w 94"/>
                  <a:gd name="T3" fmla="*/ 48461 h 331"/>
                  <a:gd name="T4" fmla="*/ 4066 w 94"/>
                  <a:gd name="T5" fmla="*/ 0 h 331"/>
                  <a:gd name="T6" fmla="*/ 2099 w 94"/>
                  <a:gd name="T7" fmla="*/ 14768 h 331"/>
                  <a:gd name="T8" fmla="*/ 0 60000 65536"/>
                  <a:gd name="T9" fmla="*/ 0 60000 65536"/>
                  <a:gd name="T10" fmla="*/ 0 60000 65536"/>
                  <a:gd name="T11" fmla="*/ 0 60000 65536"/>
                  <a:gd name="T12" fmla="*/ 0 w 94"/>
                  <a:gd name="T13" fmla="*/ 0 h 331"/>
                  <a:gd name="T14" fmla="*/ 94 w 94"/>
                  <a:gd name="T15" fmla="*/ 331 h 331"/>
                </a:gdLst>
                <a:ahLst/>
                <a:cxnLst>
                  <a:cxn ang="T8">
                    <a:pos x="T0" y="T1"/>
                  </a:cxn>
                  <a:cxn ang="T9">
                    <a:pos x="T2" y="T3"/>
                  </a:cxn>
                  <a:cxn ang="T10">
                    <a:pos x="T4" y="T5"/>
                  </a:cxn>
                  <a:cxn ang="T11">
                    <a:pos x="T6" y="T7"/>
                  </a:cxn>
                </a:cxnLst>
                <a:rect l="T12" t="T13" r="T14" b="T15"/>
                <a:pathLst>
                  <a:path w="94" h="331">
                    <a:moveTo>
                      <a:pt x="49" y="101"/>
                    </a:moveTo>
                    <a:lnTo>
                      <a:pt x="0" y="331"/>
                    </a:lnTo>
                    <a:lnTo>
                      <a:pt x="94" y="0"/>
                    </a:lnTo>
                    <a:lnTo>
                      <a:pt x="49" y="10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83" name="Line 180"/>
              <p:cNvSpPr>
                <a:spLocks noChangeShapeType="1"/>
              </p:cNvSpPr>
              <p:nvPr/>
            </p:nvSpPr>
            <p:spPr bwMode="gray">
              <a:xfrm flipH="1" flipV="1">
                <a:off x="2118" y="2376"/>
                <a:ext cx="137"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84" name="Line 181"/>
              <p:cNvSpPr>
                <a:spLocks noChangeShapeType="1"/>
              </p:cNvSpPr>
              <p:nvPr/>
            </p:nvSpPr>
            <p:spPr bwMode="gray">
              <a:xfrm>
                <a:off x="2047" y="2300"/>
                <a:ext cx="71"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85" name="Line 182"/>
              <p:cNvSpPr>
                <a:spLocks noChangeShapeType="1"/>
              </p:cNvSpPr>
              <p:nvPr/>
            </p:nvSpPr>
            <p:spPr bwMode="gray">
              <a:xfrm flipV="1">
                <a:off x="876" y="2020"/>
                <a:ext cx="72"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86" name="Line 183"/>
              <p:cNvSpPr>
                <a:spLocks noChangeShapeType="1"/>
              </p:cNvSpPr>
              <p:nvPr/>
            </p:nvSpPr>
            <p:spPr bwMode="gray">
              <a:xfrm flipH="1">
                <a:off x="948" y="1475"/>
                <a:ext cx="137" cy="5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87" name="Freeform 184"/>
              <p:cNvSpPr>
                <a:spLocks/>
              </p:cNvSpPr>
              <p:nvPr/>
            </p:nvSpPr>
            <p:spPr bwMode="gray">
              <a:xfrm>
                <a:off x="2255" y="2565"/>
                <a:ext cx="136" cy="339"/>
              </a:xfrm>
              <a:custGeom>
                <a:avLst/>
                <a:gdLst>
                  <a:gd name="T0" fmla="*/ 4166 w 93"/>
                  <a:gd name="T1" fmla="*/ 30020 h 206"/>
                  <a:gd name="T2" fmla="*/ 0 w 93"/>
                  <a:gd name="T3" fmla="*/ 0 h 206"/>
                  <a:gd name="T4" fmla="*/ 2198 w 93"/>
                  <a:gd name="T5" fmla="*/ 7256 h 206"/>
                  <a:gd name="T6" fmla="*/ 4166 w 93"/>
                  <a:gd name="T7" fmla="*/ 30020 h 206"/>
                  <a:gd name="T8" fmla="*/ 0 60000 65536"/>
                  <a:gd name="T9" fmla="*/ 0 60000 65536"/>
                  <a:gd name="T10" fmla="*/ 0 60000 65536"/>
                  <a:gd name="T11" fmla="*/ 0 60000 65536"/>
                  <a:gd name="T12" fmla="*/ 0 w 93"/>
                  <a:gd name="T13" fmla="*/ 0 h 206"/>
                  <a:gd name="T14" fmla="*/ 93 w 93"/>
                  <a:gd name="T15" fmla="*/ 206 h 206"/>
                </a:gdLst>
                <a:ahLst/>
                <a:cxnLst>
                  <a:cxn ang="T8">
                    <a:pos x="T0" y="T1"/>
                  </a:cxn>
                  <a:cxn ang="T9">
                    <a:pos x="T2" y="T3"/>
                  </a:cxn>
                  <a:cxn ang="T10">
                    <a:pos x="T4" y="T5"/>
                  </a:cxn>
                  <a:cxn ang="T11">
                    <a:pos x="T6" y="T7"/>
                  </a:cxn>
                </a:cxnLst>
                <a:rect l="T12" t="T13" r="T14" b="T15"/>
                <a:pathLst>
                  <a:path w="93" h="206">
                    <a:moveTo>
                      <a:pt x="93" y="206"/>
                    </a:moveTo>
                    <a:lnTo>
                      <a:pt x="0" y="0"/>
                    </a:lnTo>
                    <a:lnTo>
                      <a:pt x="49" y="50"/>
                    </a:lnTo>
                    <a:lnTo>
                      <a:pt x="93" y="2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88" name="Freeform 185"/>
              <p:cNvSpPr>
                <a:spLocks/>
              </p:cNvSpPr>
              <p:nvPr/>
            </p:nvSpPr>
            <p:spPr bwMode="gray">
              <a:xfrm>
                <a:off x="2391" y="2904"/>
                <a:ext cx="144" cy="61"/>
              </a:xfrm>
              <a:custGeom>
                <a:avLst/>
                <a:gdLst>
                  <a:gd name="T0" fmla="*/ 4185 w 99"/>
                  <a:gd name="T1" fmla="*/ 2086 h 37"/>
                  <a:gd name="T2" fmla="*/ 0 w 99"/>
                  <a:gd name="T3" fmla="*/ 0 h 37"/>
                  <a:gd name="T4" fmla="*/ 2065 w 99"/>
                  <a:gd name="T5" fmla="*/ 5520 h 37"/>
                  <a:gd name="T6" fmla="*/ 4185 w 99"/>
                  <a:gd name="T7" fmla="*/ 2086 h 37"/>
                  <a:gd name="T8" fmla="*/ 0 60000 65536"/>
                  <a:gd name="T9" fmla="*/ 0 60000 65536"/>
                  <a:gd name="T10" fmla="*/ 0 60000 65536"/>
                  <a:gd name="T11" fmla="*/ 0 60000 65536"/>
                  <a:gd name="T12" fmla="*/ 0 w 99"/>
                  <a:gd name="T13" fmla="*/ 0 h 37"/>
                  <a:gd name="T14" fmla="*/ 99 w 99"/>
                  <a:gd name="T15" fmla="*/ 37 h 37"/>
                </a:gdLst>
                <a:ahLst/>
                <a:cxnLst>
                  <a:cxn ang="T8">
                    <a:pos x="T0" y="T1"/>
                  </a:cxn>
                  <a:cxn ang="T9">
                    <a:pos x="T2" y="T3"/>
                  </a:cxn>
                  <a:cxn ang="T10">
                    <a:pos x="T4" y="T5"/>
                  </a:cxn>
                  <a:cxn ang="T11">
                    <a:pos x="T6" y="T7"/>
                  </a:cxn>
                </a:cxnLst>
                <a:rect l="T12" t="T13" r="T14" b="T15"/>
                <a:pathLst>
                  <a:path w="99" h="37">
                    <a:moveTo>
                      <a:pt x="99" y="14"/>
                    </a:moveTo>
                    <a:lnTo>
                      <a:pt x="0" y="0"/>
                    </a:lnTo>
                    <a:lnTo>
                      <a:pt x="49" y="37"/>
                    </a:lnTo>
                    <a:lnTo>
                      <a:pt x="99"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89" name="Line 186"/>
              <p:cNvSpPr>
                <a:spLocks noChangeShapeType="1"/>
              </p:cNvSpPr>
              <p:nvPr/>
            </p:nvSpPr>
            <p:spPr bwMode="gray">
              <a:xfrm>
                <a:off x="2398" y="2912"/>
                <a:ext cx="137"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0" name="Freeform 187"/>
              <p:cNvSpPr>
                <a:spLocks/>
              </p:cNvSpPr>
              <p:nvPr/>
            </p:nvSpPr>
            <p:spPr bwMode="gray">
              <a:xfrm>
                <a:off x="2327" y="2647"/>
                <a:ext cx="135" cy="318"/>
              </a:xfrm>
              <a:custGeom>
                <a:avLst/>
                <a:gdLst>
                  <a:gd name="T0" fmla="*/ 1838 w 93"/>
                  <a:gd name="T1" fmla="*/ 22973 h 193"/>
                  <a:gd name="T2" fmla="*/ 3873 w 93"/>
                  <a:gd name="T3" fmla="*/ 28449 h 193"/>
                  <a:gd name="T4" fmla="*/ 0 w 93"/>
                  <a:gd name="T5" fmla="*/ 0 h 193"/>
                  <a:gd name="T6" fmla="*/ 1838 w 93"/>
                  <a:gd name="T7" fmla="*/ 22973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156"/>
                    </a:moveTo>
                    <a:lnTo>
                      <a:pt x="93" y="193"/>
                    </a:lnTo>
                    <a:lnTo>
                      <a:pt x="0" y="0"/>
                    </a:lnTo>
                    <a:lnTo>
                      <a:pt x="44"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91" name="Line 188"/>
              <p:cNvSpPr>
                <a:spLocks noChangeShapeType="1"/>
              </p:cNvSpPr>
              <p:nvPr/>
            </p:nvSpPr>
            <p:spPr bwMode="gray">
              <a:xfrm>
                <a:off x="2391" y="2904"/>
                <a:ext cx="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2" name="Line 189"/>
              <p:cNvSpPr>
                <a:spLocks noChangeShapeType="1"/>
              </p:cNvSpPr>
              <p:nvPr/>
            </p:nvSpPr>
            <p:spPr bwMode="gray">
              <a:xfrm flipH="1" flipV="1">
                <a:off x="2255" y="2565"/>
                <a:ext cx="136" cy="33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3" name="Freeform 190"/>
              <p:cNvSpPr>
                <a:spLocks/>
              </p:cNvSpPr>
              <p:nvPr/>
            </p:nvSpPr>
            <p:spPr bwMode="gray">
              <a:xfrm>
                <a:off x="2190" y="2496"/>
                <a:ext cx="137" cy="151"/>
              </a:xfrm>
              <a:custGeom>
                <a:avLst/>
                <a:gdLst>
                  <a:gd name="T0" fmla="*/ 1954 w 94"/>
                  <a:gd name="T1" fmla="*/ 5943 h 92"/>
                  <a:gd name="T2" fmla="*/ 4066 w 94"/>
                  <a:gd name="T3" fmla="*/ 13057 h 92"/>
                  <a:gd name="T4" fmla="*/ 0 w 94"/>
                  <a:gd name="T5" fmla="*/ 0 h 92"/>
                  <a:gd name="T6" fmla="*/ 1954 w 94"/>
                  <a:gd name="T7" fmla="*/ 5943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42"/>
                    </a:moveTo>
                    <a:lnTo>
                      <a:pt x="94" y="92"/>
                    </a:lnTo>
                    <a:lnTo>
                      <a:pt x="0" y="0"/>
                    </a:lnTo>
                    <a:lnTo>
                      <a:pt x="45" y="4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94" name="Line 191"/>
              <p:cNvSpPr>
                <a:spLocks noChangeShapeType="1"/>
              </p:cNvSpPr>
              <p:nvPr/>
            </p:nvSpPr>
            <p:spPr bwMode="gray">
              <a:xfrm>
                <a:off x="2391" y="2904"/>
                <a:ext cx="7"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5" name="Line 192"/>
              <p:cNvSpPr>
                <a:spLocks noChangeShapeType="1"/>
              </p:cNvSpPr>
              <p:nvPr/>
            </p:nvSpPr>
            <p:spPr bwMode="gray">
              <a:xfrm>
                <a:off x="2327" y="2647"/>
                <a:ext cx="64" cy="2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6" name="Line 193"/>
              <p:cNvSpPr>
                <a:spLocks noChangeShapeType="1"/>
              </p:cNvSpPr>
              <p:nvPr/>
            </p:nvSpPr>
            <p:spPr bwMode="gray">
              <a:xfrm>
                <a:off x="2190" y="2496"/>
                <a:ext cx="65" cy="6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7" name="Freeform 194"/>
              <p:cNvSpPr>
                <a:spLocks/>
              </p:cNvSpPr>
              <p:nvPr/>
            </p:nvSpPr>
            <p:spPr bwMode="gray">
              <a:xfrm>
                <a:off x="1085" y="1225"/>
                <a:ext cx="136" cy="273"/>
              </a:xfrm>
              <a:custGeom>
                <a:avLst/>
                <a:gdLst>
                  <a:gd name="T0" fmla="*/ 0 w 93"/>
                  <a:gd name="T1" fmla="*/ 22004 h 166"/>
                  <a:gd name="T2" fmla="*/ 4166 w 93"/>
                  <a:gd name="T3" fmla="*/ 0 h 166"/>
                  <a:gd name="T4" fmla="*/ 2198 w 93"/>
                  <a:gd name="T5" fmla="*/ 24022 h 166"/>
                  <a:gd name="T6" fmla="*/ 0 w 93"/>
                  <a:gd name="T7" fmla="*/ 22004 h 166"/>
                  <a:gd name="T8" fmla="*/ 0 60000 65536"/>
                  <a:gd name="T9" fmla="*/ 0 60000 65536"/>
                  <a:gd name="T10" fmla="*/ 0 60000 65536"/>
                  <a:gd name="T11" fmla="*/ 0 60000 65536"/>
                  <a:gd name="T12" fmla="*/ 0 w 93"/>
                  <a:gd name="T13" fmla="*/ 0 h 166"/>
                  <a:gd name="T14" fmla="*/ 93 w 93"/>
                  <a:gd name="T15" fmla="*/ 166 h 166"/>
                </a:gdLst>
                <a:ahLst/>
                <a:cxnLst>
                  <a:cxn ang="T8">
                    <a:pos x="T0" y="T1"/>
                  </a:cxn>
                  <a:cxn ang="T9">
                    <a:pos x="T2" y="T3"/>
                  </a:cxn>
                  <a:cxn ang="T10">
                    <a:pos x="T4" y="T5"/>
                  </a:cxn>
                  <a:cxn ang="T11">
                    <a:pos x="T6" y="T7"/>
                  </a:cxn>
                </a:cxnLst>
                <a:rect l="T12" t="T13" r="T14" b="T15"/>
                <a:pathLst>
                  <a:path w="93" h="166">
                    <a:moveTo>
                      <a:pt x="0" y="152"/>
                    </a:moveTo>
                    <a:lnTo>
                      <a:pt x="93" y="0"/>
                    </a:lnTo>
                    <a:lnTo>
                      <a:pt x="49" y="166"/>
                    </a:lnTo>
                    <a:lnTo>
                      <a:pt x="0" y="15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198" name="Line 195"/>
              <p:cNvSpPr>
                <a:spLocks noChangeShapeType="1"/>
              </p:cNvSpPr>
              <p:nvPr/>
            </p:nvSpPr>
            <p:spPr bwMode="gray">
              <a:xfrm>
                <a:off x="1085" y="1475"/>
                <a:ext cx="72"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199" name="Freeform 196"/>
              <p:cNvSpPr>
                <a:spLocks/>
              </p:cNvSpPr>
              <p:nvPr/>
            </p:nvSpPr>
            <p:spPr bwMode="gray">
              <a:xfrm>
                <a:off x="604" y="2504"/>
                <a:ext cx="135" cy="280"/>
              </a:xfrm>
              <a:custGeom>
                <a:avLst/>
                <a:gdLst>
                  <a:gd name="T0" fmla="*/ 0 w 93"/>
                  <a:gd name="T1" fmla="*/ 24955 h 170"/>
                  <a:gd name="T2" fmla="*/ 3873 w 93"/>
                  <a:gd name="T3" fmla="*/ 0 h 170"/>
                  <a:gd name="T4" fmla="*/ 2038 w 93"/>
                  <a:gd name="T5" fmla="*/ 17492 h 170"/>
                  <a:gd name="T6" fmla="*/ 0 w 93"/>
                  <a:gd name="T7" fmla="*/ 24955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170"/>
                    </a:moveTo>
                    <a:lnTo>
                      <a:pt x="93" y="0"/>
                    </a:lnTo>
                    <a:lnTo>
                      <a:pt x="49" y="119"/>
                    </a:lnTo>
                    <a:lnTo>
                      <a:pt x="0" y="17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00" name="Freeform 197"/>
              <p:cNvSpPr>
                <a:spLocks/>
              </p:cNvSpPr>
              <p:nvPr/>
            </p:nvSpPr>
            <p:spPr bwMode="gray">
              <a:xfrm>
                <a:off x="675" y="2329"/>
                <a:ext cx="136" cy="371"/>
              </a:xfrm>
              <a:custGeom>
                <a:avLst/>
                <a:gdLst>
                  <a:gd name="T0" fmla="*/ 4166 w 93"/>
                  <a:gd name="T1" fmla="*/ 0 h 225"/>
                  <a:gd name="T2" fmla="*/ 0 w 93"/>
                  <a:gd name="T3" fmla="*/ 33448 h 225"/>
                  <a:gd name="T4" fmla="*/ 1952 w 93"/>
                  <a:gd name="T5" fmla="*/ 15821 h 225"/>
                  <a:gd name="T6" fmla="*/ 4166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22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01" name="Line 198"/>
              <p:cNvSpPr>
                <a:spLocks noChangeShapeType="1"/>
              </p:cNvSpPr>
              <p:nvPr/>
            </p:nvSpPr>
            <p:spPr bwMode="gray">
              <a:xfrm flipV="1">
                <a:off x="604" y="2700"/>
                <a:ext cx="71" cy="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2" name="Line 199"/>
              <p:cNvSpPr>
                <a:spLocks noChangeShapeType="1"/>
              </p:cNvSpPr>
              <p:nvPr/>
            </p:nvSpPr>
            <p:spPr bwMode="gray">
              <a:xfrm flipH="1">
                <a:off x="675" y="2329"/>
                <a:ext cx="136" cy="3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3" name="Freeform 200"/>
              <p:cNvSpPr>
                <a:spLocks/>
              </p:cNvSpPr>
              <p:nvPr/>
            </p:nvSpPr>
            <p:spPr bwMode="gray">
              <a:xfrm>
                <a:off x="2462" y="2927"/>
                <a:ext cx="138" cy="61"/>
              </a:xfrm>
              <a:custGeom>
                <a:avLst/>
                <a:gdLst>
                  <a:gd name="T0" fmla="*/ 2303 w 94"/>
                  <a:gd name="T1" fmla="*/ 0 h 37"/>
                  <a:gd name="T2" fmla="*/ 4379 w 94"/>
                  <a:gd name="T3" fmla="*/ 5520 h 37"/>
                  <a:gd name="T4" fmla="*/ 0 w 94"/>
                  <a:gd name="T5" fmla="*/ 3439 h 37"/>
                  <a:gd name="T6" fmla="*/ 23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04" name="Freeform 201"/>
              <p:cNvSpPr>
                <a:spLocks/>
              </p:cNvSpPr>
              <p:nvPr/>
            </p:nvSpPr>
            <p:spPr bwMode="gray">
              <a:xfrm>
                <a:off x="2535" y="2927"/>
                <a:ext cx="136" cy="61"/>
              </a:xfrm>
              <a:custGeom>
                <a:avLst/>
                <a:gdLst>
                  <a:gd name="T0" fmla="*/ 4166 w 93"/>
                  <a:gd name="T1" fmla="*/ 2086 h 37"/>
                  <a:gd name="T2" fmla="*/ 0 w 93"/>
                  <a:gd name="T3" fmla="*/ 0 h 37"/>
                  <a:gd name="T4" fmla="*/ 1952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05" name="Line 202"/>
              <p:cNvSpPr>
                <a:spLocks noChangeShapeType="1"/>
              </p:cNvSpPr>
              <p:nvPr/>
            </p:nvSpPr>
            <p:spPr bwMode="gray">
              <a:xfrm flipH="1" flipV="1">
                <a:off x="2535" y="2927"/>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6" name="Line 203"/>
              <p:cNvSpPr>
                <a:spLocks noChangeShapeType="1"/>
              </p:cNvSpPr>
              <p:nvPr/>
            </p:nvSpPr>
            <p:spPr bwMode="gray">
              <a:xfrm flipV="1">
                <a:off x="2462" y="2927"/>
                <a:ext cx="7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7" name="Line 204"/>
              <p:cNvSpPr>
                <a:spLocks noChangeShapeType="1"/>
              </p:cNvSpPr>
              <p:nvPr/>
            </p:nvSpPr>
            <p:spPr bwMode="gray">
              <a:xfrm flipH="1" flipV="1">
                <a:off x="1812" y="1967"/>
                <a:ext cx="99" cy="1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08" name="Freeform 205"/>
              <p:cNvSpPr>
                <a:spLocks/>
              </p:cNvSpPr>
              <p:nvPr/>
            </p:nvSpPr>
            <p:spPr bwMode="gray">
              <a:xfrm>
                <a:off x="876" y="1641"/>
                <a:ext cx="143" cy="507"/>
              </a:xfrm>
              <a:custGeom>
                <a:avLst/>
                <a:gdLst>
                  <a:gd name="T0" fmla="*/ 4294 w 98"/>
                  <a:gd name="T1" fmla="*/ 0 h 308"/>
                  <a:gd name="T2" fmla="*/ 0 w 98"/>
                  <a:gd name="T3" fmla="*/ 44991 h 308"/>
                  <a:gd name="T4" fmla="*/ 2151 w 98"/>
                  <a:gd name="T5" fmla="*/ 26878 h 308"/>
                  <a:gd name="T6" fmla="*/ 4294 w 98"/>
                  <a:gd name="T7" fmla="*/ 0 h 308"/>
                  <a:gd name="T8" fmla="*/ 0 60000 65536"/>
                  <a:gd name="T9" fmla="*/ 0 60000 65536"/>
                  <a:gd name="T10" fmla="*/ 0 60000 65536"/>
                  <a:gd name="T11" fmla="*/ 0 60000 65536"/>
                  <a:gd name="T12" fmla="*/ 0 w 98"/>
                  <a:gd name="T13" fmla="*/ 0 h 308"/>
                  <a:gd name="T14" fmla="*/ 98 w 98"/>
                  <a:gd name="T15" fmla="*/ 308 h 308"/>
                </a:gdLst>
                <a:ahLst/>
                <a:cxnLst>
                  <a:cxn ang="T8">
                    <a:pos x="T0" y="T1"/>
                  </a:cxn>
                  <a:cxn ang="T9">
                    <a:pos x="T2" y="T3"/>
                  </a:cxn>
                  <a:cxn ang="T10">
                    <a:pos x="T4" y="T5"/>
                  </a:cxn>
                  <a:cxn ang="T11">
                    <a:pos x="T6" y="T7"/>
                  </a:cxn>
                </a:cxnLst>
                <a:rect l="T12" t="T13" r="T14" b="T15"/>
                <a:pathLst>
                  <a:path w="98" h="308">
                    <a:moveTo>
                      <a:pt x="98" y="0"/>
                    </a:moveTo>
                    <a:lnTo>
                      <a:pt x="0" y="308"/>
                    </a:lnTo>
                    <a:lnTo>
                      <a:pt x="49" y="184"/>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09" name="Line 206"/>
              <p:cNvSpPr>
                <a:spLocks noChangeShapeType="1"/>
              </p:cNvSpPr>
              <p:nvPr/>
            </p:nvSpPr>
            <p:spPr bwMode="gray">
              <a:xfrm flipH="1">
                <a:off x="876" y="1687"/>
                <a:ext cx="124" cy="4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10" name="Freeform 207"/>
              <p:cNvSpPr>
                <a:spLocks/>
              </p:cNvSpPr>
              <p:nvPr/>
            </p:nvSpPr>
            <p:spPr bwMode="gray">
              <a:xfrm>
                <a:off x="811" y="1944"/>
                <a:ext cx="137" cy="385"/>
              </a:xfrm>
              <a:custGeom>
                <a:avLst/>
                <a:gdLst>
                  <a:gd name="T0" fmla="*/ 0 w 94"/>
                  <a:gd name="T1" fmla="*/ 33974 h 234"/>
                  <a:gd name="T2" fmla="*/ 4066 w 94"/>
                  <a:gd name="T3" fmla="*/ 0 h 234"/>
                  <a:gd name="T4" fmla="*/ 1954 w 94"/>
                  <a:gd name="T5" fmla="*/ 18047 h 234"/>
                  <a:gd name="T6" fmla="*/ 0 w 94"/>
                  <a:gd name="T7" fmla="*/ 33974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0" y="234"/>
                    </a:moveTo>
                    <a:lnTo>
                      <a:pt x="94" y="0"/>
                    </a:lnTo>
                    <a:lnTo>
                      <a:pt x="45" y="124"/>
                    </a:lnTo>
                    <a:lnTo>
                      <a:pt x="0" y="2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1" name="Line 208"/>
              <p:cNvSpPr>
                <a:spLocks noChangeShapeType="1"/>
              </p:cNvSpPr>
              <p:nvPr/>
            </p:nvSpPr>
            <p:spPr bwMode="gray">
              <a:xfrm flipV="1">
                <a:off x="811" y="2148"/>
                <a:ext cx="65" cy="18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12" name="Freeform 209"/>
              <p:cNvSpPr>
                <a:spLocks/>
              </p:cNvSpPr>
              <p:nvPr/>
            </p:nvSpPr>
            <p:spPr bwMode="gray">
              <a:xfrm>
                <a:off x="1845" y="2050"/>
                <a:ext cx="137" cy="174"/>
              </a:xfrm>
              <a:custGeom>
                <a:avLst/>
                <a:gdLst>
                  <a:gd name="T0" fmla="*/ 1954 w 94"/>
                  <a:gd name="T1" fmla="*/ 4015 h 106"/>
                  <a:gd name="T2" fmla="*/ 4066 w 94"/>
                  <a:gd name="T3" fmla="*/ 15066 h 106"/>
                  <a:gd name="T4" fmla="*/ 0 w 94"/>
                  <a:gd name="T5" fmla="*/ 0 h 106"/>
                  <a:gd name="T6" fmla="*/ 1954 w 94"/>
                  <a:gd name="T7" fmla="*/ 4015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28"/>
                    </a:moveTo>
                    <a:lnTo>
                      <a:pt x="94" y="106"/>
                    </a:lnTo>
                    <a:lnTo>
                      <a:pt x="0" y="0"/>
                    </a:lnTo>
                    <a:lnTo>
                      <a:pt x="45"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3" name="Freeform 210"/>
              <p:cNvSpPr>
                <a:spLocks/>
              </p:cNvSpPr>
              <p:nvPr/>
            </p:nvSpPr>
            <p:spPr bwMode="gray">
              <a:xfrm>
                <a:off x="1911" y="2096"/>
                <a:ext cx="136" cy="204"/>
              </a:xfrm>
              <a:custGeom>
                <a:avLst/>
                <a:gdLst>
                  <a:gd name="T0" fmla="*/ 4166 w 93"/>
                  <a:gd name="T1" fmla="*/ 18042 h 124"/>
                  <a:gd name="T2" fmla="*/ 0 w 93"/>
                  <a:gd name="T3" fmla="*/ 0 h 124"/>
                  <a:gd name="T4" fmla="*/ 2198 w 93"/>
                  <a:gd name="T5" fmla="*/ 11319 h 124"/>
                  <a:gd name="T6" fmla="*/ 4166 w 93"/>
                  <a:gd name="T7" fmla="*/ 18042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9"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4" name="Line 211"/>
              <p:cNvSpPr>
                <a:spLocks noChangeShapeType="1"/>
              </p:cNvSpPr>
              <p:nvPr/>
            </p:nvSpPr>
            <p:spPr bwMode="gray">
              <a:xfrm flipH="1" flipV="1">
                <a:off x="1911" y="2096"/>
                <a:ext cx="136"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15" name="Freeform 212"/>
              <p:cNvSpPr>
                <a:spLocks/>
              </p:cNvSpPr>
              <p:nvPr/>
            </p:nvSpPr>
            <p:spPr bwMode="gray">
              <a:xfrm>
                <a:off x="1982" y="2224"/>
                <a:ext cx="136" cy="204"/>
              </a:xfrm>
              <a:custGeom>
                <a:avLst/>
                <a:gdLst>
                  <a:gd name="T0" fmla="*/ 1952 w 93"/>
                  <a:gd name="T1" fmla="*/ 6724 h 124"/>
                  <a:gd name="T2" fmla="*/ 4166 w 93"/>
                  <a:gd name="T3" fmla="*/ 18042 h 124"/>
                  <a:gd name="T4" fmla="*/ 0 w 93"/>
                  <a:gd name="T5" fmla="*/ 0 h 124"/>
                  <a:gd name="T6" fmla="*/ 1952 w 93"/>
                  <a:gd name="T7" fmla="*/ 6724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44" y="46"/>
                    </a:moveTo>
                    <a:lnTo>
                      <a:pt x="93" y="124"/>
                    </a:lnTo>
                    <a:lnTo>
                      <a:pt x="0" y="0"/>
                    </a:lnTo>
                    <a:lnTo>
                      <a:pt x="44"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6" name="Freeform 213"/>
              <p:cNvSpPr>
                <a:spLocks/>
              </p:cNvSpPr>
              <p:nvPr/>
            </p:nvSpPr>
            <p:spPr bwMode="gray">
              <a:xfrm>
                <a:off x="2047" y="2300"/>
                <a:ext cx="143" cy="196"/>
              </a:xfrm>
              <a:custGeom>
                <a:avLst/>
                <a:gdLst>
                  <a:gd name="T0" fmla="*/ 4294 w 98"/>
                  <a:gd name="T1" fmla="*/ 17492 h 119"/>
                  <a:gd name="T2" fmla="*/ 0 w 98"/>
                  <a:gd name="T3" fmla="*/ 0 h 119"/>
                  <a:gd name="T4" fmla="*/ 2151 w 98"/>
                  <a:gd name="T5" fmla="*/ 11442 h 119"/>
                  <a:gd name="T6" fmla="*/ 4294 w 98"/>
                  <a:gd name="T7" fmla="*/ 17492 h 119"/>
                  <a:gd name="T8" fmla="*/ 0 60000 65536"/>
                  <a:gd name="T9" fmla="*/ 0 60000 65536"/>
                  <a:gd name="T10" fmla="*/ 0 60000 65536"/>
                  <a:gd name="T11" fmla="*/ 0 60000 65536"/>
                  <a:gd name="T12" fmla="*/ 0 w 98"/>
                  <a:gd name="T13" fmla="*/ 0 h 119"/>
                  <a:gd name="T14" fmla="*/ 98 w 98"/>
                  <a:gd name="T15" fmla="*/ 119 h 119"/>
                </a:gdLst>
                <a:ahLst/>
                <a:cxnLst>
                  <a:cxn ang="T8">
                    <a:pos x="T0" y="T1"/>
                  </a:cxn>
                  <a:cxn ang="T9">
                    <a:pos x="T2" y="T3"/>
                  </a:cxn>
                  <a:cxn ang="T10">
                    <a:pos x="T4" y="T5"/>
                  </a:cxn>
                  <a:cxn ang="T11">
                    <a:pos x="T6" y="T7"/>
                  </a:cxn>
                </a:cxnLst>
                <a:rect l="T12" t="T13" r="T14" b="T15"/>
                <a:pathLst>
                  <a:path w="98" h="119">
                    <a:moveTo>
                      <a:pt x="98" y="119"/>
                    </a:moveTo>
                    <a:lnTo>
                      <a:pt x="0" y="0"/>
                    </a:lnTo>
                    <a:lnTo>
                      <a:pt x="49" y="78"/>
                    </a:lnTo>
                    <a:lnTo>
                      <a:pt x="98" y="11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17" name="Line 214"/>
              <p:cNvSpPr>
                <a:spLocks noChangeShapeType="1"/>
              </p:cNvSpPr>
              <p:nvPr/>
            </p:nvSpPr>
            <p:spPr bwMode="gray">
              <a:xfrm flipV="1">
                <a:off x="2600" y="2950"/>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18" name="Line 215"/>
              <p:cNvSpPr>
                <a:spLocks noChangeShapeType="1"/>
              </p:cNvSpPr>
              <p:nvPr/>
            </p:nvSpPr>
            <p:spPr bwMode="gray">
              <a:xfrm flipH="1" flipV="1">
                <a:off x="2047" y="2300"/>
                <a:ext cx="143" cy="1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19" name="Line 216"/>
              <p:cNvSpPr>
                <a:spLocks noChangeShapeType="1"/>
              </p:cNvSpPr>
              <p:nvPr/>
            </p:nvSpPr>
            <p:spPr bwMode="gray">
              <a:xfrm>
                <a:off x="1982" y="2224"/>
                <a:ext cx="65"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20" name="Freeform 217"/>
              <p:cNvSpPr>
                <a:spLocks/>
              </p:cNvSpPr>
              <p:nvPr/>
            </p:nvSpPr>
            <p:spPr bwMode="gray">
              <a:xfrm>
                <a:off x="2118" y="2428"/>
                <a:ext cx="137" cy="173"/>
              </a:xfrm>
              <a:custGeom>
                <a:avLst/>
                <a:gdLst>
                  <a:gd name="T0" fmla="*/ 2099 w 94"/>
                  <a:gd name="T1" fmla="*/ 6111 h 105"/>
                  <a:gd name="T2" fmla="*/ 4066 w 94"/>
                  <a:gd name="T3" fmla="*/ 15484 h 105"/>
                  <a:gd name="T4" fmla="*/ 0 w 94"/>
                  <a:gd name="T5" fmla="*/ 0 h 105"/>
                  <a:gd name="T6" fmla="*/ 2099 w 94"/>
                  <a:gd name="T7" fmla="*/ 6111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49" y="41"/>
                    </a:moveTo>
                    <a:lnTo>
                      <a:pt x="94" y="105"/>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1" name="Freeform 218"/>
              <p:cNvSpPr>
                <a:spLocks/>
              </p:cNvSpPr>
              <p:nvPr/>
            </p:nvSpPr>
            <p:spPr bwMode="gray">
              <a:xfrm>
                <a:off x="2190" y="2496"/>
                <a:ext cx="137" cy="151"/>
              </a:xfrm>
              <a:custGeom>
                <a:avLst/>
                <a:gdLst>
                  <a:gd name="T0" fmla="*/ 4066 w 94"/>
                  <a:gd name="T1" fmla="*/ 13057 h 92"/>
                  <a:gd name="T2" fmla="*/ 0 w 94"/>
                  <a:gd name="T3" fmla="*/ 0 h 92"/>
                  <a:gd name="T4" fmla="*/ 1954 w 94"/>
                  <a:gd name="T5" fmla="*/ 9052 h 92"/>
                  <a:gd name="T6" fmla="*/ 4066 w 94"/>
                  <a:gd name="T7" fmla="*/ 1305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64"/>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2" name="Freeform 219"/>
              <p:cNvSpPr>
                <a:spLocks/>
              </p:cNvSpPr>
              <p:nvPr/>
            </p:nvSpPr>
            <p:spPr bwMode="gray">
              <a:xfrm>
                <a:off x="532" y="2693"/>
                <a:ext cx="143" cy="188"/>
              </a:xfrm>
              <a:custGeom>
                <a:avLst/>
                <a:gdLst>
                  <a:gd name="T0" fmla="*/ 2151 w 98"/>
                  <a:gd name="T1" fmla="*/ 8190 h 114"/>
                  <a:gd name="T2" fmla="*/ 4294 w 98"/>
                  <a:gd name="T3" fmla="*/ 0 h 114"/>
                  <a:gd name="T4" fmla="*/ 0 w 98"/>
                  <a:gd name="T5" fmla="*/ 16955 h 114"/>
                  <a:gd name="T6" fmla="*/ 2151 w 98"/>
                  <a:gd name="T7" fmla="*/ 8190 h 114"/>
                  <a:gd name="T8" fmla="*/ 0 60000 65536"/>
                  <a:gd name="T9" fmla="*/ 0 60000 65536"/>
                  <a:gd name="T10" fmla="*/ 0 60000 65536"/>
                  <a:gd name="T11" fmla="*/ 0 60000 65536"/>
                  <a:gd name="T12" fmla="*/ 0 w 98"/>
                  <a:gd name="T13" fmla="*/ 0 h 114"/>
                  <a:gd name="T14" fmla="*/ 98 w 98"/>
                  <a:gd name="T15" fmla="*/ 114 h 114"/>
                </a:gdLst>
                <a:ahLst/>
                <a:cxnLst>
                  <a:cxn ang="T8">
                    <a:pos x="T0" y="T1"/>
                  </a:cxn>
                  <a:cxn ang="T9">
                    <a:pos x="T2" y="T3"/>
                  </a:cxn>
                  <a:cxn ang="T10">
                    <a:pos x="T4" y="T5"/>
                  </a:cxn>
                  <a:cxn ang="T11">
                    <a:pos x="T6" y="T7"/>
                  </a:cxn>
                </a:cxnLst>
                <a:rect l="T12" t="T13" r="T14" b="T15"/>
                <a:pathLst>
                  <a:path w="98" h="114">
                    <a:moveTo>
                      <a:pt x="49" y="55"/>
                    </a:moveTo>
                    <a:lnTo>
                      <a:pt x="98" y="0"/>
                    </a:lnTo>
                    <a:lnTo>
                      <a:pt x="0" y="114"/>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3" name="Freeform 220"/>
              <p:cNvSpPr>
                <a:spLocks/>
              </p:cNvSpPr>
              <p:nvPr/>
            </p:nvSpPr>
            <p:spPr bwMode="gray">
              <a:xfrm>
                <a:off x="604" y="2504"/>
                <a:ext cx="135" cy="280"/>
              </a:xfrm>
              <a:custGeom>
                <a:avLst/>
                <a:gdLst>
                  <a:gd name="T0" fmla="*/ 3873 w 93"/>
                  <a:gd name="T1" fmla="*/ 0 h 170"/>
                  <a:gd name="T2" fmla="*/ 0 w 93"/>
                  <a:gd name="T3" fmla="*/ 24955 h 170"/>
                  <a:gd name="T4" fmla="*/ 2038 w 93"/>
                  <a:gd name="T5" fmla="*/ 16821 h 170"/>
                  <a:gd name="T6" fmla="*/ 3873 w 93"/>
                  <a:gd name="T7" fmla="*/ 0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93" y="0"/>
                    </a:moveTo>
                    <a:lnTo>
                      <a:pt x="0" y="170"/>
                    </a:lnTo>
                    <a:lnTo>
                      <a:pt x="49" y="11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4" name="Line 221"/>
              <p:cNvSpPr>
                <a:spLocks noChangeShapeType="1"/>
              </p:cNvSpPr>
              <p:nvPr/>
            </p:nvSpPr>
            <p:spPr bwMode="gray">
              <a:xfrm flipH="1" flipV="1">
                <a:off x="2190" y="2496"/>
                <a:ext cx="137"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25" name="Line 222"/>
              <p:cNvSpPr>
                <a:spLocks noChangeShapeType="1"/>
              </p:cNvSpPr>
              <p:nvPr/>
            </p:nvSpPr>
            <p:spPr bwMode="gray">
              <a:xfrm>
                <a:off x="2118" y="2428"/>
                <a:ext cx="72" cy="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26" name="Freeform 223"/>
              <p:cNvSpPr>
                <a:spLocks/>
              </p:cNvSpPr>
              <p:nvPr/>
            </p:nvSpPr>
            <p:spPr bwMode="gray">
              <a:xfrm>
                <a:off x="1019" y="1384"/>
                <a:ext cx="138" cy="257"/>
              </a:xfrm>
              <a:custGeom>
                <a:avLst/>
                <a:gdLst>
                  <a:gd name="T0" fmla="*/ 2082 w 94"/>
                  <a:gd name="T1" fmla="*/ 8137 h 156"/>
                  <a:gd name="T2" fmla="*/ 4379 w 94"/>
                  <a:gd name="T3" fmla="*/ 0 h 156"/>
                  <a:gd name="T4" fmla="*/ 0 w 94"/>
                  <a:gd name="T5" fmla="*/ 22947 h 156"/>
                  <a:gd name="T6" fmla="*/ 2082 w 94"/>
                  <a:gd name="T7" fmla="*/ 813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55"/>
                    </a:moveTo>
                    <a:lnTo>
                      <a:pt x="94" y="0"/>
                    </a:lnTo>
                    <a:lnTo>
                      <a:pt x="0" y="156"/>
                    </a:lnTo>
                    <a:lnTo>
                      <a:pt x="45"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7" name="Freeform 224"/>
              <p:cNvSpPr>
                <a:spLocks/>
              </p:cNvSpPr>
              <p:nvPr/>
            </p:nvSpPr>
            <p:spPr bwMode="gray">
              <a:xfrm>
                <a:off x="1085" y="1225"/>
                <a:ext cx="136" cy="250"/>
              </a:xfrm>
              <a:custGeom>
                <a:avLst/>
                <a:gdLst>
                  <a:gd name="T0" fmla="*/ 4166 w 93"/>
                  <a:gd name="T1" fmla="*/ 0 h 152"/>
                  <a:gd name="T2" fmla="*/ 0 w 93"/>
                  <a:gd name="T3" fmla="*/ 22012 h 152"/>
                  <a:gd name="T4" fmla="*/ 2198 w 93"/>
                  <a:gd name="T5" fmla="*/ 14097 h 152"/>
                  <a:gd name="T6" fmla="*/ 4166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0"/>
                    </a:moveTo>
                    <a:lnTo>
                      <a:pt x="0" y="152"/>
                    </a:lnTo>
                    <a:lnTo>
                      <a:pt x="49" y="97"/>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28" name="Line 225"/>
              <p:cNvSpPr>
                <a:spLocks noChangeShapeType="1"/>
              </p:cNvSpPr>
              <p:nvPr/>
            </p:nvSpPr>
            <p:spPr bwMode="gray">
              <a:xfrm flipV="1">
                <a:off x="532" y="2784"/>
                <a:ext cx="72" cy="9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29" name="Line 226"/>
              <p:cNvSpPr>
                <a:spLocks noChangeShapeType="1"/>
              </p:cNvSpPr>
              <p:nvPr/>
            </p:nvSpPr>
            <p:spPr bwMode="gray">
              <a:xfrm flipH="1">
                <a:off x="604" y="2504"/>
                <a:ext cx="135" cy="28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0" name="Line 227"/>
              <p:cNvSpPr>
                <a:spLocks noChangeShapeType="1"/>
              </p:cNvSpPr>
              <p:nvPr/>
            </p:nvSpPr>
            <p:spPr bwMode="gray">
              <a:xfrm flipV="1">
                <a:off x="1019" y="1475"/>
                <a:ext cx="66"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1" name="Line 228"/>
              <p:cNvSpPr>
                <a:spLocks noChangeShapeType="1"/>
              </p:cNvSpPr>
              <p:nvPr/>
            </p:nvSpPr>
            <p:spPr bwMode="gray">
              <a:xfrm flipH="1">
                <a:off x="1085" y="1225"/>
                <a:ext cx="136" cy="2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2" name="Freeform 229"/>
              <p:cNvSpPr>
                <a:spLocks/>
              </p:cNvSpPr>
              <p:nvPr/>
            </p:nvSpPr>
            <p:spPr bwMode="gray">
              <a:xfrm>
                <a:off x="739" y="2247"/>
                <a:ext cx="137" cy="257"/>
              </a:xfrm>
              <a:custGeom>
                <a:avLst/>
                <a:gdLst>
                  <a:gd name="T0" fmla="*/ 0 w 94"/>
                  <a:gd name="T1" fmla="*/ 22947 h 156"/>
                  <a:gd name="T2" fmla="*/ 4066 w 94"/>
                  <a:gd name="T3" fmla="*/ 0 h 156"/>
                  <a:gd name="T4" fmla="*/ 2099 w 94"/>
                  <a:gd name="T5" fmla="*/ 7315 h 156"/>
                  <a:gd name="T6" fmla="*/ 0 w 94"/>
                  <a:gd name="T7" fmla="*/ 22947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0" y="156"/>
                    </a:moveTo>
                    <a:lnTo>
                      <a:pt x="94" y="0"/>
                    </a:lnTo>
                    <a:lnTo>
                      <a:pt x="49" y="50"/>
                    </a:lnTo>
                    <a:lnTo>
                      <a:pt x="0"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33" name="Freeform 230"/>
              <p:cNvSpPr>
                <a:spLocks/>
              </p:cNvSpPr>
              <p:nvPr/>
            </p:nvSpPr>
            <p:spPr bwMode="gray">
              <a:xfrm>
                <a:off x="811" y="1944"/>
                <a:ext cx="137" cy="385"/>
              </a:xfrm>
              <a:custGeom>
                <a:avLst/>
                <a:gdLst>
                  <a:gd name="T0" fmla="*/ 4066 w 94"/>
                  <a:gd name="T1" fmla="*/ 0 h 234"/>
                  <a:gd name="T2" fmla="*/ 0 w 94"/>
                  <a:gd name="T3" fmla="*/ 33974 h 234"/>
                  <a:gd name="T4" fmla="*/ 1954 w 94"/>
                  <a:gd name="T5" fmla="*/ 26807 h 234"/>
                  <a:gd name="T6" fmla="*/ 4066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234"/>
                    </a:lnTo>
                    <a:lnTo>
                      <a:pt x="45" y="18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34" name="Line 231"/>
              <p:cNvSpPr>
                <a:spLocks noChangeShapeType="1"/>
              </p:cNvSpPr>
              <p:nvPr/>
            </p:nvSpPr>
            <p:spPr bwMode="gray">
              <a:xfrm flipH="1">
                <a:off x="1000" y="1641"/>
                <a:ext cx="19"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5" name="Freeform 232"/>
              <p:cNvSpPr>
                <a:spLocks/>
              </p:cNvSpPr>
              <p:nvPr/>
            </p:nvSpPr>
            <p:spPr bwMode="gray">
              <a:xfrm>
                <a:off x="2255" y="2601"/>
                <a:ext cx="136" cy="92"/>
              </a:xfrm>
              <a:custGeom>
                <a:avLst/>
                <a:gdLst>
                  <a:gd name="T0" fmla="*/ 2198 w 93"/>
                  <a:gd name="T1" fmla="*/ 4035 h 56"/>
                  <a:gd name="T2" fmla="*/ 4166 w 93"/>
                  <a:gd name="T3" fmla="*/ 8007 h 56"/>
                  <a:gd name="T4" fmla="*/ 0 w 93"/>
                  <a:gd name="T5" fmla="*/ 0 h 56"/>
                  <a:gd name="T6" fmla="*/ 2198 w 93"/>
                  <a:gd name="T7" fmla="*/ 4035 h 56"/>
                  <a:gd name="T8" fmla="*/ 0 60000 65536"/>
                  <a:gd name="T9" fmla="*/ 0 60000 65536"/>
                  <a:gd name="T10" fmla="*/ 0 60000 65536"/>
                  <a:gd name="T11" fmla="*/ 0 60000 65536"/>
                  <a:gd name="T12" fmla="*/ 0 w 93"/>
                  <a:gd name="T13" fmla="*/ 0 h 56"/>
                  <a:gd name="T14" fmla="*/ 93 w 93"/>
                  <a:gd name="T15" fmla="*/ 56 h 56"/>
                </a:gdLst>
                <a:ahLst/>
                <a:cxnLst>
                  <a:cxn ang="T8">
                    <a:pos x="T0" y="T1"/>
                  </a:cxn>
                  <a:cxn ang="T9">
                    <a:pos x="T2" y="T3"/>
                  </a:cxn>
                  <a:cxn ang="T10">
                    <a:pos x="T4" y="T5"/>
                  </a:cxn>
                  <a:cxn ang="T11">
                    <a:pos x="T6" y="T7"/>
                  </a:cxn>
                </a:cxnLst>
                <a:rect l="T12" t="T13" r="T14" b="T15"/>
                <a:pathLst>
                  <a:path w="93" h="56">
                    <a:moveTo>
                      <a:pt x="49" y="28"/>
                    </a:moveTo>
                    <a:lnTo>
                      <a:pt x="93" y="5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36" name="Freeform 233"/>
              <p:cNvSpPr>
                <a:spLocks/>
              </p:cNvSpPr>
              <p:nvPr/>
            </p:nvSpPr>
            <p:spPr bwMode="gray">
              <a:xfrm>
                <a:off x="2327" y="2647"/>
                <a:ext cx="135" cy="318"/>
              </a:xfrm>
              <a:custGeom>
                <a:avLst/>
                <a:gdLst>
                  <a:gd name="T0" fmla="*/ 3873 w 93"/>
                  <a:gd name="T1" fmla="*/ 28449 h 193"/>
                  <a:gd name="T2" fmla="*/ 0 w 93"/>
                  <a:gd name="T3" fmla="*/ 0 h 193"/>
                  <a:gd name="T4" fmla="*/ 1838 w 93"/>
                  <a:gd name="T5" fmla="*/ 4121 h 193"/>
                  <a:gd name="T6" fmla="*/ 3873 w 93"/>
                  <a:gd name="T7" fmla="*/ 28449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193"/>
                    </a:moveTo>
                    <a:lnTo>
                      <a:pt x="0" y="0"/>
                    </a:lnTo>
                    <a:lnTo>
                      <a:pt x="44" y="28"/>
                    </a:lnTo>
                    <a:lnTo>
                      <a:pt x="93" y="19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37" name="Freeform 234"/>
              <p:cNvSpPr>
                <a:spLocks/>
              </p:cNvSpPr>
              <p:nvPr/>
            </p:nvSpPr>
            <p:spPr bwMode="gray">
              <a:xfrm>
                <a:off x="2462" y="2965"/>
                <a:ext cx="138" cy="61"/>
              </a:xfrm>
              <a:custGeom>
                <a:avLst/>
                <a:gdLst>
                  <a:gd name="T0" fmla="*/ 4379 w 94"/>
                  <a:gd name="T1" fmla="*/ 2086 h 37"/>
                  <a:gd name="T2" fmla="*/ 0 w 94"/>
                  <a:gd name="T3" fmla="*/ 0 h 37"/>
                  <a:gd name="T4" fmla="*/ 2303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50"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38" name="Line 235"/>
              <p:cNvSpPr>
                <a:spLocks noChangeShapeType="1"/>
              </p:cNvSpPr>
              <p:nvPr/>
            </p:nvSpPr>
            <p:spPr bwMode="gray">
              <a:xfrm>
                <a:off x="2462" y="2965"/>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39" name="Freeform 236"/>
              <p:cNvSpPr>
                <a:spLocks/>
              </p:cNvSpPr>
              <p:nvPr/>
            </p:nvSpPr>
            <p:spPr bwMode="gray">
              <a:xfrm>
                <a:off x="2391" y="2693"/>
                <a:ext cx="144" cy="333"/>
              </a:xfrm>
              <a:custGeom>
                <a:avLst/>
                <a:gdLst>
                  <a:gd name="T0" fmla="*/ 2065 w 99"/>
                  <a:gd name="T1" fmla="*/ 24447 h 202"/>
                  <a:gd name="T2" fmla="*/ 4185 w 99"/>
                  <a:gd name="T3" fmla="*/ 29949 h 202"/>
                  <a:gd name="T4" fmla="*/ 0 w 99"/>
                  <a:gd name="T5" fmla="*/ 0 h 202"/>
                  <a:gd name="T6" fmla="*/ 2065 w 99"/>
                  <a:gd name="T7" fmla="*/ 24447 h 202"/>
                  <a:gd name="T8" fmla="*/ 0 60000 65536"/>
                  <a:gd name="T9" fmla="*/ 0 60000 65536"/>
                  <a:gd name="T10" fmla="*/ 0 60000 65536"/>
                  <a:gd name="T11" fmla="*/ 0 60000 65536"/>
                  <a:gd name="T12" fmla="*/ 0 w 99"/>
                  <a:gd name="T13" fmla="*/ 0 h 202"/>
                  <a:gd name="T14" fmla="*/ 99 w 99"/>
                  <a:gd name="T15" fmla="*/ 202 h 202"/>
                </a:gdLst>
                <a:ahLst/>
                <a:cxnLst>
                  <a:cxn ang="T8">
                    <a:pos x="T0" y="T1"/>
                  </a:cxn>
                  <a:cxn ang="T9">
                    <a:pos x="T2" y="T3"/>
                  </a:cxn>
                  <a:cxn ang="T10">
                    <a:pos x="T4" y="T5"/>
                  </a:cxn>
                  <a:cxn ang="T11">
                    <a:pos x="T6" y="T7"/>
                  </a:cxn>
                </a:cxnLst>
                <a:rect l="T12" t="T13" r="T14" b="T15"/>
                <a:pathLst>
                  <a:path w="99" h="202">
                    <a:moveTo>
                      <a:pt x="49" y="165"/>
                    </a:moveTo>
                    <a:lnTo>
                      <a:pt x="99" y="202"/>
                    </a:lnTo>
                    <a:lnTo>
                      <a:pt x="0" y="0"/>
                    </a:lnTo>
                    <a:lnTo>
                      <a:pt x="4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40" name="Line 237"/>
              <p:cNvSpPr>
                <a:spLocks noChangeShapeType="1"/>
              </p:cNvSpPr>
              <p:nvPr/>
            </p:nvSpPr>
            <p:spPr bwMode="gray">
              <a:xfrm>
                <a:off x="2462" y="2965"/>
                <a:ext cx="2"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1" name="Line 238"/>
              <p:cNvSpPr>
                <a:spLocks noChangeShapeType="1"/>
              </p:cNvSpPr>
              <p:nvPr/>
            </p:nvSpPr>
            <p:spPr bwMode="gray">
              <a:xfrm flipV="1">
                <a:off x="739" y="2329"/>
                <a:ext cx="72" cy="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2" name="Line 239"/>
              <p:cNvSpPr>
                <a:spLocks noChangeShapeType="1"/>
              </p:cNvSpPr>
              <p:nvPr/>
            </p:nvSpPr>
            <p:spPr bwMode="gray">
              <a:xfrm flipH="1">
                <a:off x="811" y="1944"/>
                <a:ext cx="137" cy="38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3" name="Line 240"/>
              <p:cNvSpPr>
                <a:spLocks noChangeShapeType="1"/>
              </p:cNvSpPr>
              <p:nvPr/>
            </p:nvSpPr>
            <p:spPr bwMode="gray">
              <a:xfrm flipH="1" flipV="1">
                <a:off x="2327" y="2647"/>
                <a:ext cx="135" cy="31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4" name="Line 241"/>
              <p:cNvSpPr>
                <a:spLocks noChangeShapeType="1"/>
              </p:cNvSpPr>
              <p:nvPr/>
            </p:nvSpPr>
            <p:spPr bwMode="gray">
              <a:xfrm>
                <a:off x="2261" y="2601"/>
                <a:ext cx="66"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5" name="Line 242"/>
              <p:cNvSpPr>
                <a:spLocks noChangeShapeType="1"/>
              </p:cNvSpPr>
              <p:nvPr/>
            </p:nvSpPr>
            <p:spPr bwMode="gray">
              <a:xfrm>
                <a:off x="2462" y="2965"/>
                <a:ext cx="2"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6" name="Line 243"/>
              <p:cNvSpPr>
                <a:spLocks noChangeShapeType="1"/>
              </p:cNvSpPr>
              <p:nvPr/>
            </p:nvSpPr>
            <p:spPr bwMode="gray">
              <a:xfrm>
                <a:off x="2398" y="2700"/>
                <a:ext cx="64" cy="26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47" name="Freeform 244"/>
              <p:cNvSpPr>
                <a:spLocks/>
              </p:cNvSpPr>
              <p:nvPr/>
            </p:nvSpPr>
            <p:spPr bwMode="gray">
              <a:xfrm>
                <a:off x="1774" y="2020"/>
                <a:ext cx="137" cy="158"/>
              </a:xfrm>
              <a:custGeom>
                <a:avLst/>
                <a:gdLst>
                  <a:gd name="T0" fmla="*/ 2099 w 94"/>
                  <a:gd name="T1" fmla="*/ 2643 h 96"/>
                  <a:gd name="T2" fmla="*/ 4066 w 94"/>
                  <a:gd name="T3" fmla="*/ 13999 h 96"/>
                  <a:gd name="T4" fmla="*/ 0 w 94"/>
                  <a:gd name="T5" fmla="*/ 0 h 96"/>
                  <a:gd name="T6" fmla="*/ 2099 w 94"/>
                  <a:gd name="T7" fmla="*/ 2643 h 96"/>
                  <a:gd name="T8" fmla="*/ 0 60000 65536"/>
                  <a:gd name="T9" fmla="*/ 0 60000 65536"/>
                  <a:gd name="T10" fmla="*/ 0 60000 65536"/>
                  <a:gd name="T11" fmla="*/ 0 60000 65536"/>
                  <a:gd name="T12" fmla="*/ 0 w 94"/>
                  <a:gd name="T13" fmla="*/ 0 h 96"/>
                  <a:gd name="T14" fmla="*/ 94 w 94"/>
                  <a:gd name="T15" fmla="*/ 96 h 96"/>
                </a:gdLst>
                <a:ahLst/>
                <a:cxnLst>
                  <a:cxn ang="T8">
                    <a:pos x="T0" y="T1"/>
                  </a:cxn>
                  <a:cxn ang="T9">
                    <a:pos x="T2" y="T3"/>
                  </a:cxn>
                  <a:cxn ang="T10">
                    <a:pos x="T4" y="T5"/>
                  </a:cxn>
                  <a:cxn ang="T11">
                    <a:pos x="T6" y="T7"/>
                  </a:cxn>
                </a:cxnLst>
                <a:rect l="T12" t="T13" r="T14" b="T15"/>
                <a:pathLst>
                  <a:path w="94" h="96">
                    <a:moveTo>
                      <a:pt x="49" y="18"/>
                    </a:moveTo>
                    <a:lnTo>
                      <a:pt x="94" y="96"/>
                    </a:lnTo>
                    <a:lnTo>
                      <a:pt x="0" y="0"/>
                    </a:lnTo>
                    <a:lnTo>
                      <a:pt x="49"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48" name="Freeform 245"/>
              <p:cNvSpPr>
                <a:spLocks/>
              </p:cNvSpPr>
              <p:nvPr/>
            </p:nvSpPr>
            <p:spPr bwMode="gray">
              <a:xfrm>
                <a:off x="1845" y="2050"/>
                <a:ext cx="137" cy="174"/>
              </a:xfrm>
              <a:custGeom>
                <a:avLst/>
                <a:gdLst>
                  <a:gd name="T0" fmla="*/ 4066 w 94"/>
                  <a:gd name="T1" fmla="*/ 15066 h 106"/>
                  <a:gd name="T2" fmla="*/ 0 w 94"/>
                  <a:gd name="T3" fmla="*/ 0 h 106"/>
                  <a:gd name="T4" fmla="*/ 1954 w 94"/>
                  <a:gd name="T5" fmla="*/ 11072 h 106"/>
                  <a:gd name="T6" fmla="*/ 4066 w 94"/>
                  <a:gd name="T7" fmla="*/ 15066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106"/>
                    </a:moveTo>
                    <a:lnTo>
                      <a:pt x="0" y="0"/>
                    </a:lnTo>
                    <a:lnTo>
                      <a:pt x="45" y="78"/>
                    </a:lnTo>
                    <a:lnTo>
                      <a:pt x="94"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49" name="Freeform 246"/>
              <p:cNvSpPr>
                <a:spLocks/>
              </p:cNvSpPr>
              <p:nvPr/>
            </p:nvSpPr>
            <p:spPr bwMode="gray">
              <a:xfrm>
                <a:off x="2535" y="2988"/>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0" name="Line 247"/>
              <p:cNvSpPr>
                <a:spLocks noChangeShapeType="1"/>
              </p:cNvSpPr>
              <p:nvPr/>
            </p:nvSpPr>
            <p:spPr bwMode="gray">
              <a:xfrm flipH="1" flipV="1">
                <a:off x="1845" y="2050"/>
                <a:ext cx="137" cy="1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51" name="Line 248"/>
              <p:cNvSpPr>
                <a:spLocks noChangeShapeType="1"/>
              </p:cNvSpPr>
              <p:nvPr/>
            </p:nvSpPr>
            <p:spPr bwMode="gray">
              <a:xfrm flipV="1">
                <a:off x="2535" y="2988"/>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52" name="Freeform 249"/>
              <p:cNvSpPr>
                <a:spLocks/>
              </p:cNvSpPr>
              <p:nvPr/>
            </p:nvSpPr>
            <p:spPr bwMode="gray">
              <a:xfrm>
                <a:off x="948" y="1641"/>
                <a:ext cx="137" cy="303"/>
              </a:xfrm>
              <a:custGeom>
                <a:avLst/>
                <a:gdLst>
                  <a:gd name="T0" fmla="*/ 0 w 94"/>
                  <a:gd name="T1" fmla="*/ 27003 h 184"/>
                  <a:gd name="T2" fmla="*/ 4066 w 94"/>
                  <a:gd name="T3" fmla="*/ 7458 h 184"/>
                  <a:gd name="T4" fmla="*/ 2099 w 94"/>
                  <a:gd name="T5" fmla="*/ 0 h 184"/>
                  <a:gd name="T6" fmla="*/ 0 w 94"/>
                  <a:gd name="T7" fmla="*/ 27003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0" y="184"/>
                    </a:moveTo>
                    <a:lnTo>
                      <a:pt x="94" y="51"/>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3" name="Freeform 250"/>
              <p:cNvSpPr>
                <a:spLocks/>
              </p:cNvSpPr>
              <p:nvPr/>
            </p:nvSpPr>
            <p:spPr bwMode="gray">
              <a:xfrm>
                <a:off x="1019" y="1384"/>
                <a:ext cx="138" cy="341"/>
              </a:xfrm>
              <a:custGeom>
                <a:avLst/>
                <a:gdLst>
                  <a:gd name="T0" fmla="*/ 2082 w 94"/>
                  <a:gd name="T1" fmla="*/ 30476 h 207"/>
                  <a:gd name="T2" fmla="*/ 0 w 94"/>
                  <a:gd name="T3" fmla="*/ 22939 h 207"/>
                  <a:gd name="T4" fmla="*/ 4379 w 94"/>
                  <a:gd name="T5" fmla="*/ 0 h 207"/>
                  <a:gd name="T6" fmla="*/ 2082 w 94"/>
                  <a:gd name="T7" fmla="*/ 30476 h 207"/>
                  <a:gd name="T8" fmla="*/ 0 60000 65536"/>
                  <a:gd name="T9" fmla="*/ 0 60000 65536"/>
                  <a:gd name="T10" fmla="*/ 0 60000 65536"/>
                  <a:gd name="T11" fmla="*/ 0 60000 65536"/>
                  <a:gd name="T12" fmla="*/ 0 w 94"/>
                  <a:gd name="T13" fmla="*/ 0 h 207"/>
                  <a:gd name="T14" fmla="*/ 94 w 94"/>
                  <a:gd name="T15" fmla="*/ 207 h 207"/>
                </a:gdLst>
                <a:ahLst/>
                <a:cxnLst>
                  <a:cxn ang="T8">
                    <a:pos x="T0" y="T1"/>
                  </a:cxn>
                  <a:cxn ang="T9">
                    <a:pos x="T2" y="T3"/>
                  </a:cxn>
                  <a:cxn ang="T10">
                    <a:pos x="T4" y="T5"/>
                  </a:cxn>
                  <a:cxn ang="T11">
                    <a:pos x="T6" y="T7"/>
                  </a:cxn>
                </a:cxnLst>
                <a:rect l="T12" t="T13" r="T14" b="T15"/>
                <a:pathLst>
                  <a:path w="94" h="207">
                    <a:moveTo>
                      <a:pt x="45" y="207"/>
                    </a:moveTo>
                    <a:lnTo>
                      <a:pt x="0" y="156"/>
                    </a:lnTo>
                    <a:lnTo>
                      <a:pt x="94" y="0"/>
                    </a:lnTo>
                    <a:lnTo>
                      <a:pt x="45"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4" name="Line 251"/>
              <p:cNvSpPr>
                <a:spLocks noChangeShapeType="1"/>
              </p:cNvSpPr>
              <p:nvPr/>
            </p:nvSpPr>
            <p:spPr bwMode="gray">
              <a:xfrm flipV="1">
                <a:off x="980" y="1477"/>
                <a:ext cx="127" cy="403"/>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55" name="Line 252"/>
              <p:cNvSpPr>
                <a:spLocks noChangeShapeType="1"/>
              </p:cNvSpPr>
              <p:nvPr/>
            </p:nvSpPr>
            <p:spPr bwMode="gray">
              <a:xfrm flipH="1">
                <a:off x="1019" y="1384"/>
                <a:ext cx="138" cy="25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56" name="Freeform 253"/>
              <p:cNvSpPr>
                <a:spLocks/>
              </p:cNvSpPr>
              <p:nvPr/>
            </p:nvSpPr>
            <p:spPr bwMode="gray">
              <a:xfrm>
                <a:off x="466" y="2881"/>
                <a:ext cx="138" cy="168"/>
              </a:xfrm>
              <a:custGeom>
                <a:avLst/>
                <a:gdLst>
                  <a:gd name="T0" fmla="*/ 2082 w 94"/>
                  <a:gd name="T1" fmla="*/ 0 h 102"/>
                  <a:gd name="T2" fmla="*/ 4379 w 94"/>
                  <a:gd name="T3" fmla="*/ 14992 h 102"/>
                  <a:gd name="T4" fmla="*/ 0 w 94"/>
                  <a:gd name="T5" fmla="*/ 12956 h 102"/>
                  <a:gd name="T6" fmla="*/ 2082 w 94"/>
                  <a:gd name="T7" fmla="*/ 0 h 102"/>
                  <a:gd name="T8" fmla="*/ 0 60000 65536"/>
                  <a:gd name="T9" fmla="*/ 0 60000 65536"/>
                  <a:gd name="T10" fmla="*/ 0 60000 65536"/>
                  <a:gd name="T11" fmla="*/ 0 60000 65536"/>
                  <a:gd name="T12" fmla="*/ 0 w 94"/>
                  <a:gd name="T13" fmla="*/ 0 h 102"/>
                  <a:gd name="T14" fmla="*/ 94 w 94"/>
                  <a:gd name="T15" fmla="*/ 102 h 102"/>
                </a:gdLst>
                <a:ahLst/>
                <a:cxnLst>
                  <a:cxn ang="T8">
                    <a:pos x="T0" y="T1"/>
                  </a:cxn>
                  <a:cxn ang="T9">
                    <a:pos x="T2" y="T3"/>
                  </a:cxn>
                  <a:cxn ang="T10">
                    <a:pos x="T4" y="T5"/>
                  </a:cxn>
                  <a:cxn ang="T11">
                    <a:pos x="T6" y="T7"/>
                  </a:cxn>
                </a:cxnLst>
                <a:rect l="T12" t="T13" r="T14" b="T15"/>
                <a:pathLst>
                  <a:path w="94" h="102">
                    <a:moveTo>
                      <a:pt x="45" y="0"/>
                    </a:moveTo>
                    <a:lnTo>
                      <a:pt x="94" y="102"/>
                    </a:lnTo>
                    <a:lnTo>
                      <a:pt x="0" y="8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7" name="Freeform 254"/>
              <p:cNvSpPr>
                <a:spLocks/>
              </p:cNvSpPr>
              <p:nvPr/>
            </p:nvSpPr>
            <p:spPr bwMode="gray">
              <a:xfrm>
                <a:off x="532" y="2693"/>
                <a:ext cx="143" cy="356"/>
              </a:xfrm>
              <a:custGeom>
                <a:avLst/>
                <a:gdLst>
                  <a:gd name="T0" fmla="*/ 4294 w 98"/>
                  <a:gd name="T1" fmla="*/ 0 h 216"/>
                  <a:gd name="T2" fmla="*/ 0 w 98"/>
                  <a:gd name="T3" fmla="*/ 16882 h 216"/>
                  <a:gd name="T4" fmla="*/ 2151 w 98"/>
                  <a:gd name="T5" fmla="*/ 31948 h 216"/>
                  <a:gd name="T6" fmla="*/ 4294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98" y="0"/>
                    </a:moveTo>
                    <a:lnTo>
                      <a:pt x="0" y="114"/>
                    </a:lnTo>
                    <a:lnTo>
                      <a:pt x="49" y="216"/>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8" name="Freeform 255"/>
              <p:cNvSpPr>
                <a:spLocks/>
              </p:cNvSpPr>
              <p:nvPr/>
            </p:nvSpPr>
            <p:spPr bwMode="gray">
              <a:xfrm>
                <a:off x="1911" y="2178"/>
                <a:ext cx="136" cy="175"/>
              </a:xfrm>
              <a:custGeom>
                <a:avLst/>
                <a:gdLst>
                  <a:gd name="T0" fmla="*/ 2198 w 93"/>
                  <a:gd name="T1" fmla="*/ 4167 h 106"/>
                  <a:gd name="T2" fmla="*/ 4166 w 93"/>
                  <a:gd name="T3" fmla="*/ 15933 h 106"/>
                  <a:gd name="T4" fmla="*/ 0 w 93"/>
                  <a:gd name="T5" fmla="*/ 0 h 106"/>
                  <a:gd name="T6" fmla="*/ 2198 w 93"/>
                  <a:gd name="T7" fmla="*/ 4167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28"/>
                    </a:moveTo>
                    <a:lnTo>
                      <a:pt x="93" y="106"/>
                    </a:lnTo>
                    <a:lnTo>
                      <a:pt x="0" y="0"/>
                    </a:lnTo>
                    <a:lnTo>
                      <a:pt x="49" y="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59" name="Freeform 256"/>
              <p:cNvSpPr>
                <a:spLocks/>
              </p:cNvSpPr>
              <p:nvPr/>
            </p:nvSpPr>
            <p:spPr bwMode="gray">
              <a:xfrm>
                <a:off x="1982" y="2224"/>
                <a:ext cx="136" cy="204"/>
              </a:xfrm>
              <a:custGeom>
                <a:avLst/>
                <a:gdLst>
                  <a:gd name="T0" fmla="*/ 4166 w 93"/>
                  <a:gd name="T1" fmla="*/ 18042 h 124"/>
                  <a:gd name="T2" fmla="*/ 0 w 93"/>
                  <a:gd name="T3" fmla="*/ 0 h 124"/>
                  <a:gd name="T4" fmla="*/ 1952 w 93"/>
                  <a:gd name="T5" fmla="*/ 11319 h 124"/>
                  <a:gd name="T6" fmla="*/ 4166 w 93"/>
                  <a:gd name="T7" fmla="*/ 18042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124"/>
                    </a:moveTo>
                    <a:lnTo>
                      <a:pt x="0" y="0"/>
                    </a:lnTo>
                    <a:lnTo>
                      <a:pt x="44" y="78"/>
                    </a:lnTo>
                    <a:lnTo>
                      <a:pt x="93"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0" name="Freeform 257"/>
              <p:cNvSpPr>
                <a:spLocks/>
              </p:cNvSpPr>
              <p:nvPr/>
            </p:nvSpPr>
            <p:spPr bwMode="gray">
              <a:xfrm>
                <a:off x="1157" y="1225"/>
                <a:ext cx="135" cy="280"/>
              </a:xfrm>
              <a:custGeom>
                <a:avLst/>
                <a:gdLst>
                  <a:gd name="T0" fmla="*/ 0 w 93"/>
                  <a:gd name="T1" fmla="*/ 14293 h 170"/>
                  <a:gd name="T2" fmla="*/ 3873 w 93"/>
                  <a:gd name="T3" fmla="*/ 24955 h 170"/>
                  <a:gd name="T4" fmla="*/ 1838 w 93"/>
                  <a:gd name="T5" fmla="*/ 0 h 170"/>
                  <a:gd name="T6" fmla="*/ 0 w 93"/>
                  <a:gd name="T7" fmla="*/ 14293 h 170"/>
                  <a:gd name="T8" fmla="*/ 0 60000 65536"/>
                  <a:gd name="T9" fmla="*/ 0 60000 65536"/>
                  <a:gd name="T10" fmla="*/ 0 60000 65536"/>
                  <a:gd name="T11" fmla="*/ 0 60000 65536"/>
                  <a:gd name="T12" fmla="*/ 0 w 93"/>
                  <a:gd name="T13" fmla="*/ 0 h 170"/>
                  <a:gd name="T14" fmla="*/ 93 w 93"/>
                  <a:gd name="T15" fmla="*/ 170 h 170"/>
                </a:gdLst>
                <a:ahLst/>
                <a:cxnLst>
                  <a:cxn ang="T8">
                    <a:pos x="T0" y="T1"/>
                  </a:cxn>
                  <a:cxn ang="T9">
                    <a:pos x="T2" y="T3"/>
                  </a:cxn>
                  <a:cxn ang="T10">
                    <a:pos x="T4" y="T5"/>
                  </a:cxn>
                  <a:cxn ang="T11">
                    <a:pos x="T6" y="T7"/>
                  </a:cxn>
                </a:cxnLst>
                <a:rect l="T12" t="T13" r="T14" b="T15"/>
                <a:pathLst>
                  <a:path w="93" h="170">
                    <a:moveTo>
                      <a:pt x="0" y="97"/>
                    </a:moveTo>
                    <a:lnTo>
                      <a:pt x="93" y="170"/>
                    </a:lnTo>
                    <a:lnTo>
                      <a:pt x="44" y="0"/>
                    </a:lnTo>
                    <a:lnTo>
                      <a:pt x="0"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1" name="Line 258"/>
              <p:cNvSpPr>
                <a:spLocks noChangeShapeType="1"/>
              </p:cNvSpPr>
              <p:nvPr/>
            </p:nvSpPr>
            <p:spPr bwMode="gray">
              <a:xfrm flipV="1">
                <a:off x="466" y="2881"/>
                <a:ext cx="66" cy="1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2" name="Line 259"/>
              <p:cNvSpPr>
                <a:spLocks noChangeShapeType="1"/>
              </p:cNvSpPr>
              <p:nvPr/>
            </p:nvSpPr>
            <p:spPr bwMode="gray">
              <a:xfrm flipH="1">
                <a:off x="532" y="2693"/>
                <a:ext cx="143" cy="1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3" name="Freeform 260"/>
              <p:cNvSpPr>
                <a:spLocks/>
              </p:cNvSpPr>
              <p:nvPr/>
            </p:nvSpPr>
            <p:spPr bwMode="gray">
              <a:xfrm>
                <a:off x="675" y="2504"/>
                <a:ext cx="136" cy="189"/>
              </a:xfrm>
              <a:custGeom>
                <a:avLst/>
                <a:gdLst>
                  <a:gd name="T0" fmla="*/ 1952 w 93"/>
                  <a:gd name="T1" fmla="*/ 0 h 115"/>
                  <a:gd name="T2" fmla="*/ 4166 w 93"/>
                  <a:gd name="T3" fmla="*/ 0 h 115"/>
                  <a:gd name="T4" fmla="*/ 0 w 93"/>
                  <a:gd name="T5" fmla="*/ 16563 h 115"/>
                  <a:gd name="T6" fmla="*/ 1952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0"/>
                    </a:lnTo>
                    <a:lnTo>
                      <a:pt x="0" y="115"/>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4" name="Freeform 261"/>
              <p:cNvSpPr>
                <a:spLocks/>
              </p:cNvSpPr>
              <p:nvPr/>
            </p:nvSpPr>
            <p:spPr bwMode="gray">
              <a:xfrm>
                <a:off x="739" y="2247"/>
                <a:ext cx="137" cy="257"/>
              </a:xfrm>
              <a:custGeom>
                <a:avLst/>
                <a:gdLst>
                  <a:gd name="T0" fmla="*/ 4066 w 94"/>
                  <a:gd name="T1" fmla="*/ 0 h 156"/>
                  <a:gd name="T2" fmla="*/ 0 w 94"/>
                  <a:gd name="T3" fmla="*/ 22947 h 156"/>
                  <a:gd name="T4" fmla="*/ 2099 w 94"/>
                  <a:gd name="T5" fmla="*/ 22947 h 156"/>
                  <a:gd name="T6" fmla="*/ 4066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0"/>
                    </a:moveTo>
                    <a:lnTo>
                      <a:pt x="0" y="156"/>
                    </a:lnTo>
                    <a:lnTo>
                      <a:pt x="49" y="15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65" name="Line 262"/>
              <p:cNvSpPr>
                <a:spLocks noChangeShapeType="1"/>
              </p:cNvSpPr>
              <p:nvPr/>
            </p:nvSpPr>
            <p:spPr bwMode="gray">
              <a:xfrm flipH="1" flipV="1">
                <a:off x="1982" y="2224"/>
                <a:ext cx="136"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6" name="Line 263"/>
              <p:cNvSpPr>
                <a:spLocks noChangeShapeType="1"/>
              </p:cNvSpPr>
              <p:nvPr/>
            </p:nvSpPr>
            <p:spPr bwMode="gray">
              <a:xfrm>
                <a:off x="1911" y="2178"/>
                <a:ext cx="71"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7" name="Line 264"/>
              <p:cNvSpPr>
                <a:spLocks noChangeShapeType="1"/>
              </p:cNvSpPr>
              <p:nvPr/>
            </p:nvSpPr>
            <p:spPr bwMode="gray">
              <a:xfrm flipH="1" flipV="1">
                <a:off x="1221" y="1225"/>
                <a:ext cx="19" cy="2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8" name="Line 265"/>
              <p:cNvSpPr>
                <a:spLocks noChangeShapeType="1"/>
              </p:cNvSpPr>
              <p:nvPr/>
            </p:nvSpPr>
            <p:spPr bwMode="gray">
              <a:xfrm flipV="1">
                <a:off x="675" y="2504"/>
                <a:ext cx="64"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69" name="Line 266"/>
              <p:cNvSpPr>
                <a:spLocks noChangeShapeType="1"/>
              </p:cNvSpPr>
              <p:nvPr/>
            </p:nvSpPr>
            <p:spPr bwMode="gray">
              <a:xfrm flipH="1">
                <a:off x="739" y="2247"/>
                <a:ext cx="137" cy="25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0" name="Freeform 267"/>
              <p:cNvSpPr>
                <a:spLocks/>
              </p:cNvSpPr>
              <p:nvPr/>
            </p:nvSpPr>
            <p:spPr bwMode="gray">
              <a:xfrm>
                <a:off x="2047" y="2353"/>
                <a:ext cx="143" cy="204"/>
              </a:xfrm>
              <a:custGeom>
                <a:avLst/>
                <a:gdLst>
                  <a:gd name="T0" fmla="*/ 2151 w 98"/>
                  <a:gd name="T1" fmla="*/ 6724 h 124"/>
                  <a:gd name="T2" fmla="*/ 4294 w 98"/>
                  <a:gd name="T3" fmla="*/ 18042 h 124"/>
                  <a:gd name="T4" fmla="*/ 0 w 98"/>
                  <a:gd name="T5" fmla="*/ 0 h 124"/>
                  <a:gd name="T6" fmla="*/ 2151 w 98"/>
                  <a:gd name="T7" fmla="*/ 6724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49" y="46"/>
                    </a:moveTo>
                    <a:lnTo>
                      <a:pt x="98" y="124"/>
                    </a:lnTo>
                    <a:lnTo>
                      <a:pt x="0" y="0"/>
                    </a:lnTo>
                    <a:lnTo>
                      <a:pt x="49" y="4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1" name="Freeform 268"/>
              <p:cNvSpPr>
                <a:spLocks/>
              </p:cNvSpPr>
              <p:nvPr/>
            </p:nvSpPr>
            <p:spPr bwMode="gray">
              <a:xfrm>
                <a:off x="2118" y="2428"/>
                <a:ext cx="137" cy="173"/>
              </a:xfrm>
              <a:custGeom>
                <a:avLst/>
                <a:gdLst>
                  <a:gd name="T0" fmla="*/ 4066 w 94"/>
                  <a:gd name="T1" fmla="*/ 15484 h 105"/>
                  <a:gd name="T2" fmla="*/ 0 w 94"/>
                  <a:gd name="T3" fmla="*/ 0 h 105"/>
                  <a:gd name="T4" fmla="*/ 2099 w 94"/>
                  <a:gd name="T5" fmla="*/ 11561 h 105"/>
                  <a:gd name="T6" fmla="*/ 4066 w 94"/>
                  <a:gd name="T7" fmla="*/ 15484 h 105"/>
                  <a:gd name="T8" fmla="*/ 0 60000 65536"/>
                  <a:gd name="T9" fmla="*/ 0 60000 65536"/>
                  <a:gd name="T10" fmla="*/ 0 60000 65536"/>
                  <a:gd name="T11" fmla="*/ 0 60000 65536"/>
                  <a:gd name="T12" fmla="*/ 0 w 94"/>
                  <a:gd name="T13" fmla="*/ 0 h 105"/>
                  <a:gd name="T14" fmla="*/ 94 w 94"/>
                  <a:gd name="T15" fmla="*/ 105 h 105"/>
                </a:gdLst>
                <a:ahLst/>
                <a:cxnLst>
                  <a:cxn ang="T8">
                    <a:pos x="T0" y="T1"/>
                  </a:cxn>
                  <a:cxn ang="T9">
                    <a:pos x="T2" y="T3"/>
                  </a:cxn>
                  <a:cxn ang="T10">
                    <a:pos x="T4" y="T5"/>
                  </a:cxn>
                  <a:cxn ang="T11">
                    <a:pos x="T6" y="T7"/>
                  </a:cxn>
                </a:cxnLst>
                <a:rect l="T12" t="T13" r="T14" b="T15"/>
                <a:pathLst>
                  <a:path w="94" h="105">
                    <a:moveTo>
                      <a:pt x="94" y="105"/>
                    </a:moveTo>
                    <a:lnTo>
                      <a:pt x="0" y="0"/>
                    </a:lnTo>
                    <a:lnTo>
                      <a:pt x="49" y="78"/>
                    </a:lnTo>
                    <a:lnTo>
                      <a:pt x="94" y="10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2" name="Line 269"/>
              <p:cNvSpPr>
                <a:spLocks noChangeShapeType="1"/>
              </p:cNvSpPr>
              <p:nvPr/>
            </p:nvSpPr>
            <p:spPr bwMode="gray">
              <a:xfrm flipH="1" flipV="1">
                <a:off x="2118" y="2428"/>
                <a:ext cx="137" cy="17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3" name="Line 270"/>
              <p:cNvSpPr>
                <a:spLocks noChangeShapeType="1"/>
              </p:cNvSpPr>
              <p:nvPr/>
            </p:nvSpPr>
            <p:spPr bwMode="gray">
              <a:xfrm>
                <a:off x="2047" y="2353"/>
                <a:ext cx="71" cy="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4" name="Freeform 271"/>
              <p:cNvSpPr>
                <a:spLocks/>
              </p:cNvSpPr>
              <p:nvPr/>
            </p:nvSpPr>
            <p:spPr bwMode="gray">
              <a:xfrm>
                <a:off x="2190" y="2557"/>
                <a:ext cx="137" cy="151"/>
              </a:xfrm>
              <a:custGeom>
                <a:avLst/>
                <a:gdLst>
                  <a:gd name="T0" fmla="*/ 1954 w 94"/>
                  <a:gd name="T1" fmla="*/ 3790 h 92"/>
                  <a:gd name="T2" fmla="*/ 4066 w 94"/>
                  <a:gd name="T3" fmla="*/ 13057 h 92"/>
                  <a:gd name="T4" fmla="*/ 0 w 94"/>
                  <a:gd name="T5" fmla="*/ 0 h 92"/>
                  <a:gd name="T6" fmla="*/ 1954 w 94"/>
                  <a:gd name="T7" fmla="*/ 3790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45" y="27"/>
                    </a:moveTo>
                    <a:lnTo>
                      <a:pt x="94" y="92"/>
                    </a:lnTo>
                    <a:lnTo>
                      <a:pt x="0" y="0"/>
                    </a:lnTo>
                    <a:lnTo>
                      <a:pt x="45" y="2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5" name="Freeform 272"/>
              <p:cNvSpPr>
                <a:spLocks/>
              </p:cNvSpPr>
              <p:nvPr/>
            </p:nvSpPr>
            <p:spPr bwMode="gray">
              <a:xfrm>
                <a:off x="2255" y="2601"/>
                <a:ext cx="136" cy="107"/>
              </a:xfrm>
              <a:custGeom>
                <a:avLst/>
                <a:gdLst>
                  <a:gd name="T0" fmla="*/ 4166 w 93"/>
                  <a:gd name="T1" fmla="*/ 8160 h 65"/>
                  <a:gd name="T2" fmla="*/ 0 w 93"/>
                  <a:gd name="T3" fmla="*/ 0 h 65"/>
                  <a:gd name="T4" fmla="*/ 2198 w 93"/>
                  <a:gd name="T5" fmla="*/ 9487 h 65"/>
                  <a:gd name="T6" fmla="*/ 4166 w 93"/>
                  <a:gd name="T7" fmla="*/ 8160 h 65"/>
                  <a:gd name="T8" fmla="*/ 0 60000 65536"/>
                  <a:gd name="T9" fmla="*/ 0 60000 65536"/>
                  <a:gd name="T10" fmla="*/ 0 60000 65536"/>
                  <a:gd name="T11" fmla="*/ 0 60000 65536"/>
                  <a:gd name="T12" fmla="*/ 0 w 93"/>
                  <a:gd name="T13" fmla="*/ 0 h 65"/>
                  <a:gd name="T14" fmla="*/ 93 w 93"/>
                  <a:gd name="T15" fmla="*/ 65 h 65"/>
                </a:gdLst>
                <a:ahLst/>
                <a:cxnLst>
                  <a:cxn ang="T8">
                    <a:pos x="T0" y="T1"/>
                  </a:cxn>
                  <a:cxn ang="T9">
                    <a:pos x="T2" y="T3"/>
                  </a:cxn>
                  <a:cxn ang="T10">
                    <a:pos x="T4" y="T5"/>
                  </a:cxn>
                  <a:cxn ang="T11">
                    <a:pos x="T6" y="T7"/>
                  </a:cxn>
                </a:cxnLst>
                <a:rect l="T12" t="T13" r="T14" b="T15"/>
                <a:pathLst>
                  <a:path w="93" h="65">
                    <a:moveTo>
                      <a:pt x="93" y="56"/>
                    </a:moveTo>
                    <a:lnTo>
                      <a:pt x="0" y="0"/>
                    </a:lnTo>
                    <a:lnTo>
                      <a:pt x="49" y="65"/>
                    </a:lnTo>
                    <a:lnTo>
                      <a:pt x="93" y="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6" name="Line 273"/>
              <p:cNvSpPr>
                <a:spLocks noChangeShapeType="1"/>
              </p:cNvSpPr>
              <p:nvPr/>
            </p:nvSpPr>
            <p:spPr bwMode="gray">
              <a:xfrm>
                <a:off x="2255" y="2601"/>
                <a:ext cx="6"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77" name="Freeform 274"/>
              <p:cNvSpPr>
                <a:spLocks/>
              </p:cNvSpPr>
              <p:nvPr/>
            </p:nvSpPr>
            <p:spPr bwMode="gray">
              <a:xfrm>
                <a:off x="876" y="1944"/>
                <a:ext cx="143" cy="303"/>
              </a:xfrm>
              <a:custGeom>
                <a:avLst/>
                <a:gdLst>
                  <a:gd name="T0" fmla="*/ 0 w 98"/>
                  <a:gd name="T1" fmla="*/ 27003 h 184"/>
                  <a:gd name="T2" fmla="*/ 4294 w 98"/>
                  <a:gd name="T3" fmla="*/ 12222 h 184"/>
                  <a:gd name="T4" fmla="*/ 2151 w 98"/>
                  <a:gd name="T5" fmla="*/ 0 h 184"/>
                  <a:gd name="T6" fmla="*/ 0 w 98"/>
                  <a:gd name="T7" fmla="*/ 27003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0" y="184"/>
                    </a:moveTo>
                    <a:lnTo>
                      <a:pt x="98" y="83"/>
                    </a:lnTo>
                    <a:lnTo>
                      <a:pt x="49"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8" name="Freeform 275"/>
              <p:cNvSpPr>
                <a:spLocks/>
              </p:cNvSpPr>
              <p:nvPr/>
            </p:nvSpPr>
            <p:spPr bwMode="gray">
              <a:xfrm>
                <a:off x="948" y="1725"/>
                <a:ext cx="137" cy="356"/>
              </a:xfrm>
              <a:custGeom>
                <a:avLst/>
                <a:gdLst>
                  <a:gd name="T0" fmla="*/ 4066 w 94"/>
                  <a:gd name="T1" fmla="*/ 0 h 216"/>
                  <a:gd name="T2" fmla="*/ 0 w 94"/>
                  <a:gd name="T3" fmla="*/ 19664 h 216"/>
                  <a:gd name="T4" fmla="*/ 2099 w 94"/>
                  <a:gd name="T5" fmla="*/ 31948 h 216"/>
                  <a:gd name="T6" fmla="*/ 4066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33"/>
                    </a:lnTo>
                    <a:lnTo>
                      <a:pt x="49"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79" name="Line 276"/>
              <p:cNvSpPr>
                <a:spLocks noChangeShapeType="1"/>
              </p:cNvSpPr>
              <p:nvPr/>
            </p:nvSpPr>
            <p:spPr bwMode="gray">
              <a:xfrm flipH="1" flipV="1">
                <a:off x="2255" y="2601"/>
                <a:ext cx="136" cy="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0" name="Line 277"/>
              <p:cNvSpPr>
                <a:spLocks noChangeShapeType="1"/>
              </p:cNvSpPr>
              <p:nvPr/>
            </p:nvSpPr>
            <p:spPr bwMode="gray">
              <a:xfrm>
                <a:off x="2190" y="2557"/>
                <a:ext cx="65"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1" name="Line 278"/>
              <p:cNvSpPr>
                <a:spLocks noChangeShapeType="1"/>
              </p:cNvSpPr>
              <p:nvPr/>
            </p:nvSpPr>
            <p:spPr bwMode="gray">
              <a:xfrm flipV="1">
                <a:off x="876" y="1872"/>
                <a:ext cx="112" cy="37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2" name="Line 279"/>
              <p:cNvSpPr>
                <a:spLocks noChangeShapeType="1"/>
              </p:cNvSpPr>
              <p:nvPr/>
            </p:nvSpPr>
            <p:spPr bwMode="gray">
              <a:xfrm flipH="1">
                <a:off x="948" y="1725"/>
                <a:ext cx="137" cy="2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3" name="Freeform 280"/>
              <p:cNvSpPr>
                <a:spLocks/>
              </p:cNvSpPr>
              <p:nvPr/>
            </p:nvSpPr>
            <p:spPr bwMode="gray">
              <a:xfrm>
                <a:off x="2391" y="2693"/>
                <a:ext cx="144" cy="371"/>
              </a:xfrm>
              <a:custGeom>
                <a:avLst/>
                <a:gdLst>
                  <a:gd name="T0" fmla="*/ 4185 w 99"/>
                  <a:gd name="T1" fmla="*/ 29983 h 225"/>
                  <a:gd name="T2" fmla="*/ 0 w 99"/>
                  <a:gd name="T3" fmla="*/ 0 h 225"/>
                  <a:gd name="T4" fmla="*/ 2065 w 99"/>
                  <a:gd name="T5" fmla="*/ 33448 h 225"/>
                  <a:gd name="T6" fmla="*/ 4185 w 99"/>
                  <a:gd name="T7" fmla="*/ 29983 h 225"/>
                  <a:gd name="T8" fmla="*/ 0 60000 65536"/>
                  <a:gd name="T9" fmla="*/ 0 60000 65536"/>
                  <a:gd name="T10" fmla="*/ 0 60000 65536"/>
                  <a:gd name="T11" fmla="*/ 0 60000 65536"/>
                  <a:gd name="T12" fmla="*/ 0 w 99"/>
                  <a:gd name="T13" fmla="*/ 0 h 225"/>
                  <a:gd name="T14" fmla="*/ 99 w 99"/>
                  <a:gd name="T15" fmla="*/ 225 h 225"/>
                </a:gdLst>
                <a:ahLst/>
                <a:cxnLst>
                  <a:cxn ang="T8">
                    <a:pos x="T0" y="T1"/>
                  </a:cxn>
                  <a:cxn ang="T9">
                    <a:pos x="T2" y="T3"/>
                  </a:cxn>
                  <a:cxn ang="T10">
                    <a:pos x="T4" y="T5"/>
                  </a:cxn>
                  <a:cxn ang="T11">
                    <a:pos x="T6" y="T7"/>
                  </a:cxn>
                </a:cxnLst>
                <a:rect l="T12" t="T13" r="T14" b="T15"/>
                <a:pathLst>
                  <a:path w="99" h="225">
                    <a:moveTo>
                      <a:pt x="99" y="202"/>
                    </a:moveTo>
                    <a:lnTo>
                      <a:pt x="0" y="0"/>
                    </a:lnTo>
                    <a:lnTo>
                      <a:pt x="49" y="225"/>
                    </a:lnTo>
                    <a:lnTo>
                      <a:pt x="99" y="20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4" name="Line 281"/>
              <p:cNvSpPr>
                <a:spLocks noChangeShapeType="1"/>
              </p:cNvSpPr>
              <p:nvPr/>
            </p:nvSpPr>
            <p:spPr bwMode="gray">
              <a:xfrm>
                <a:off x="2391" y="2693"/>
                <a:ext cx="7"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85" name="Freeform 282"/>
              <p:cNvSpPr>
                <a:spLocks/>
              </p:cNvSpPr>
              <p:nvPr/>
            </p:nvSpPr>
            <p:spPr bwMode="gray">
              <a:xfrm>
                <a:off x="2462" y="3026"/>
                <a:ext cx="138" cy="59"/>
              </a:xfrm>
              <a:custGeom>
                <a:avLst/>
                <a:gdLst>
                  <a:gd name="T0" fmla="*/ 2303 w 94"/>
                  <a:gd name="T1" fmla="*/ 0 h 36"/>
                  <a:gd name="T2" fmla="*/ 4379 w 94"/>
                  <a:gd name="T3" fmla="*/ 5058 h 36"/>
                  <a:gd name="T4" fmla="*/ 0 w 94"/>
                  <a:gd name="T5" fmla="*/ 3240 h 36"/>
                  <a:gd name="T6" fmla="*/ 2303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50" y="0"/>
                    </a:moveTo>
                    <a:lnTo>
                      <a:pt x="94" y="36"/>
                    </a:lnTo>
                    <a:lnTo>
                      <a:pt x="0" y="23"/>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6" name="Freeform 283"/>
              <p:cNvSpPr>
                <a:spLocks/>
              </p:cNvSpPr>
              <p:nvPr/>
            </p:nvSpPr>
            <p:spPr bwMode="gray">
              <a:xfrm>
                <a:off x="2535" y="3026"/>
                <a:ext cx="136" cy="59"/>
              </a:xfrm>
              <a:custGeom>
                <a:avLst/>
                <a:gdLst>
                  <a:gd name="T0" fmla="*/ 4166 w 93"/>
                  <a:gd name="T1" fmla="*/ 1977 h 36"/>
                  <a:gd name="T2" fmla="*/ 0 w 93"/>
                  <a:gd name="T3" fmla="*/ 0 h 36"/>
                  <a:gd name="T4" fmla="*/ 1952 w 93"/>
                  <a:gd name="T5" fmla="*/ 5058 h 36"/>
                  <a:gd name="T6" fmla="*/ 4166 w 93"/>
                  <a:gd name="T7" fmla="*/ 1977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4"/>
                    </a:moveTo>
                    <a:lnTo>
                      <a:pt x="0" y="0"/>
                    </a:lnTo>
                    <a:lnTo>
                      <a:pt x="44" y="36"/>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7" name="Freeform 284"/>
              <p:cNvSpPr>
                <a:spLocks/>
              </p:cNvSpPr>
              <p:nvPr/>
            </p:nvSpPr>
            <p:spPr bwMode="gray">
              <a:xfrm>
                <a:off x="395" y="3026"/>
                <a:ext cx="137" cy="59"/>
              </a:xfrm>
              <a:custGeom>
                <a:avLst/>
                <a:gdLst>
                  <a:gd name="T0" fmla="*/ 2099 w 94"/>
                  <a:gd name="T1" fmla="*/ 0 h 36"/>
                  <a:gd name="T2" fmla="*/ 4066 w 94"/>
                  <a:gd name="T3" fmla="*/ 5058 h 36"/>
                  <a:gd name="T4" fmla="*/ 0 w 94"/>
                  <a:gd name="T5" fmla="*/ 3240 h 36"/>
                  <a:gd name="T6" fmla="*/ 2099 w 94"/>
                  <a:gd name="T7" fmla="*/ 0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49" y="0"/>
                    </a:moveTo>
                    <a:lnTo>
                      <a:pt x="94"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8" name="Freeform 285"/>
              <p:cNvSpPr>
                <a:spLocks/>
              </p:cNvSpPr>
              <p:nvPr/>
            </p:nvSpPr>
            <p:spPr bwMode="gray">
              <a:xfrm>
                <a:off x="466" y="3026"/>
                <a:ext cx="138" cy="59"/>
              </a:xfrm>
              <a:custGeom>
                <a:avLst/>
                <a:gdLst>
                  <a:gd name="T0" fmla="*/ 4379 w 94"/>
                  <a:gd name="T1" fmla="*/ 1977 h 36"/>
                  <a:gd name="T2" fmla="*/ 0 w 94"/>
                  <a:gd name="T3" fmla="*/ 0 h 36"/>
                  <a:gd name="T4" fmla="*/ 2082 w 94"/>
                  <a:gd name="T5" fmla="*/ 5058 h 36"/>
                  <a:gd name="T6" fmla="*/ 4379 w 94"/>
                  <a:gd name="T7" fmla="*/ 1977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4"/>
                    </a:moveTo>
                    <a:lnTo>
                      <a:pt x="0" y="0"/>
                    </a:lnTo>
                    <a:lnTo>
                      <a:pt x="45" y="36"/>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89" name="Freeform 286"/>
              <p:cNvSpPr>
                <a:spLocks/>
              </p:cNvSpPr>
              <p:nvPr/>
            </p:nvSpPr>
            <p:spPr bwMode="gray">
              <a:xfrm>
                <a:off x="604" y="2693"/>
                <a:ext cx="135" cy="356"/>
              </a:xfrm>
              <a:custGeom>
                <a:avLst/>
                <a:gdLst>
                  <a:gd name="T0" fmla="*/ 2038 w 93"/>
                  <a:gd name="T1" fmla="*/ 0 h 216"/>
                  <a:gd name="T2" fmla="*/ 3873 w 93"/>
                  <a:gd name="T3" fmla="*/ 8722 h 216"/>
                  <a:gd name="T4" fmla="*/ 0 w 93"/>
                  <a:gd name="T5" fmla="*/ 31948 h 216"/>
                  <a:gd name="T6" fmla="*/ 2038 w 93"/>
                  <a:gd name="T7" fmla="*/ 0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49" y="0"/>
                    </a:moveTo>
                    <a:lnTo>
                      <a:pt x="93" y="59"/>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0" name="Freeform 287"/>
              <p:cNvSpPr>
                <a:spLocks/>
              </p:cNvSpPr>
              <p:nvPr/>
            </p:nvSpPr>
            <p:spPr bwMode="gray">
              <a:xfrm>
                <a:off x="675" y="2504"/>
                <a:ext cx="136" cy="286"/>
              </a:xfrm>
              <a:custGeom>
                <a:avLst/>
                <a:gdLst>
                  <a:gd name="T0" fmla="*/ 4166 w 93"/>
                  <a:gd name="T1" fmla="*/ 0 h 174"/>
                  <a:gd name="T2" fmla="*/ 0 w 93"/>
                  <a:gd name="T3" fmla="*/ 16570 h 174"/>
                  <a:gd name="T4" fmla="*/ 1952 w 93"/>
                  <a:gd name="T5" fmla="*/ 25063 h 174"/>
                  <a:gd name="T6" fmla="*/ 4166 w 93"/>
                  <a:gd name="T7" fmla="*/ 0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0"/>
                    </a:moveTo>
                    <a:lnTo>
                      <a:pt x="0" y="115"/>
                    </a:lnTo>
                    <a:lnTo>
                      <a:pt x="44" y="174"/>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1" name="Freeform 288"/>
              <p:cNvSpPr>
                <a:spLocks/>
              </p:cNvSpPr>
              <p:nvPr/>
            </p:nvSpPr>
            <p:spPr bwMode="gray">
              <a:xfrm>
                <a:off x="2327" y="2693"/>
                <a:ext cx="135" cy="371"/>
              </a:xfrm>
              <a:custGeom>
                <a:avLst/>
                <a:gdLst>
                  <a:gd name="T0" fmla="*/ 1838 w 93"/>
                  <a:gd name="T1" fmla="*/ 0 h 225"/>
                  <a:gd name="T2" fmla="*/ 3873 w 93"/>
                  <a:gd name="T3" fmla="*/ 33448 h 225"/>
                  <a:gd name="T4" fmla="*/ 0 w 93"/>
                  <a:gd name="T5" fmla="*/ 1367 h 225"/>
                  <a:gd name="T6" fmla="*/ 1838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4" y="0"/>
                    </a:moveTo>
                    <a:lnTo>
                      <a:pt x="93" y="225"/>
                    </a:lnTo>
                    <a:lnTo>
                      <a:pt x="0" y="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2" name="Freeform 289"/>
              <p:cNvSpPr>
                <a:spLocks/>
              </p:cNvSpPr>
              <p:nvPr/>
            </p:nvSpPr>
            <p:spPr bwMode="gray">
              <a:xfrm>
                <a:off x="1085" y="1384"/>
                <a:ext cx="136" cy="371"/>
              </a:xfrm>
              <a:custGeom>
                <a:avLst/>
                <a:gdLst>
                  <a:gd name="T0" fmla="*/ 0 w 93"/>
                  <a:gd name="T1" fmla="*/ 30725 h 225"/>
                  <a:gd name="T2" fmla="*/ 4166 w 93"/>
                  <a:gd name="T3" fmla="*/ 33448 h 225"/>
                  <a:gd name="T4" fmla="*/ 2198 w 93"/>
                  <a:gd name="T5" fmla="*/ 0 h 225"/>
                  <a:gd name="T6" fmla="*/ 0 w 93"/>
                  <a:gd name="T7" fmla="*/ 30725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0" y="207"/>
                    </a:moveTo>
                    <a:lnTo>
                      <a:pt x="93" y="225"/>
                    </a:lnTo>
                    <a:lnTo>
                      <a:pt x="49" y="0"/>
                    </a:lnTo>
                    <a:lnTo>
                      <a:pt x="0" y="20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3" name="Freeform 290"/>
              <p:cNvSpPr>
                <a:spLocks/>
              </p:cNvSpPr>
              <p:nvPr/>
            </p:nvSpPr>
            <p:spPr bwMode="gray">
              <a:xfrm>
                <a:off x="1157" y="1384"/>
                <a:ext cx="135" cy="371"/>
              </a:xfrm>
              <a:custGeom>
                <a:avLst/>
                <a:gdLst>
                  <a:gd name="T0" fmla="*/ 3873 w 93"/>
                  <a:gd name="T1" fmla="*/ 10813 h 225"/>
                  <a:gd name="T2" fmla="*/ 0 w 93"/>
                  <a:gd name="T3" fmla="*/ 0 h 225"/>
                  <a:gd name="T4" fmla="*/ 1838 w 93"/>
                  <a:gd name="T5" fmla="*/ 33448 h 225"/>
                  <a:gd name="T6" fmla="*/ 3873 w 93"/>
                  <a:gd name="T7" fmla="*/ 10813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73"/>
                    </a:moveTo>
                    <a:lnTo>
                      <a:pt x="0" y="0"/>
                    </a:lnTo>
                    <a:lnTo>
                      <a:pt x="44" y="225"/>
                    </a:lnTo>
                    <a:lnTo>
                      <a:pt x="93" y="7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4" name="Freeform 291"/>
              <p:cNvSpPr>
                <a:spLocks/>
              </p:cNvSpPr>
              <p:nvPr/>
            </p:nvSpPr>
            <p:spPr bwMode="gray">
              <a:xfrm>
                <a:off x="1702" y="2020"/>
                <a:ext cx="143" cy="181"/>
              </a:xfrm>
              <a:custGeom>
                <a:avLst/>
                <a:gdLst>
                  <a:gd name="T0" fmla="*/ 2151 w 98"/>
                  <a:gd name="T1" fmla="*/ 0 h 110"/>
                  <a:gd name="T2" fmla="*/ 4294 w 98"/>
                  <a:gd name="T3" fmla="*/ 15994 h 110"/>
                  <a:gd name="T4" fmla="*/ 0 w 98"/>
                  <a:gd name="T5" fmla="*/ 2058 h 110"/>
                  <a:gd name="T6" fmla="*/ 2151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5" name="Freeform 292"/>
              <p:cNvSpPr>
                <a:spLocks/>
              </p:cNvSpPr>
              <p:nvPr/>
            </p:nvSpPr>
            <p:spPr bwMode="gray">
              <a:xfrm>
                <a:off x="1774" y="2020"/>
                <a:ext cx="137" cy="181"/>
              </a:xfrm>
              <a:custGeom>
                <a:avLst/>
                <a:gdLst>
                  <a:gd name="T0" fmla="*/ 4066 w 94"/>
                  <a:gd name="T1" fmla="*/ 13968 h 110"/>
                  <a:gd name="T2" fmla="*/ 0 w 94"/>
                  <a:gd name="T3" fmla="*/ 0 h 110"/>
                  <a:gd name="T4" fmla="*/ 2099 w 94"/>
                  <a:gd name="T5" fmla="*/ 15994 h 110"/>
                  <a:gd name="T6" fmla="*/ 4066 w 94"/>
                  <a:gd name="T7" fmla="*/ 13968 h 110"/>
                  <a:gd name="T8" fmla="*/ 0 60000 65536"/>
                  <a:gd name="T9" fmla="*/ 0 60000 65536"/>
                  <a:gd name="T10" fmla="*/ 0 60000 65536"/>
                  <a:gd name="T11" fmla="*/ 0 60000 65536"/>
                  <a:gd name="T12" fmla="*/ 0 w 94"/>
                  <a:gd name="T13" fmla="*/ 0 h 110"/>
                  <a:gd name="T14" fmla="*/ 94 w 94"/>
                  <a:gd name="T15" fmla="*/ 110 h 110"/>
                </a:gdLst>
                <a:ahLst/>
                <a:cxnLst>
                  <a:cxn ang="T8">
                    <a:pos x="T0" y="T1"/>
                  </a:cxn>
                  <a:cxn ang="T9">
                    <a:pos x="T2" y="T3"/>
                  </a:cxn>
                  <a:cxn ang="T10">
                    <a:pos x="T4" y="T5"/>
                  </a:cxn>
                  <a:cxn ang="T11">
                    <a:pos x="T6" y="T7"/>
                  </a:cxn>
                </a:cxnLst>
                <a:rect l="T12" t="T13" r="T14" b="T15"/>
                <a:pathLst>
                  <a:path w="94" h="110">
                    <a:moveTo>
                      <a:pt x="94" y="96"/>
                    </a:moveTo>
                    <a:lnTo>
                      <a:pt x="0" y="0"/>
                    </a:lnTo>
                    <a:lnTo>
                      <a:pt x="49" y="110"/>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296" name="Line 293"/>
              <p:cNvSpPr>
                <a:spLocks noChangeShapeType="1"/>
              </p:cNvSpPr>
              <p:nvPr/>
            </p:nvSpPr>
            <p:spPr bwMode="gray">
              <a:xfrm flipH="1" flipV="1">
                <a:off x="2391" y="2693"/>
                <a:ext cx="144" cy="33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7" name="Line 294"/>
              <p:cNvSpPr>
                <a:spLocks noChangeShapeType="1"/>
              </p:cNvSpPr>
              <p:nvPr/>
            </p:nvSpPr>
            <p:spPr bwMode="gray">
              <a:xfrm flipH="1" flipV="1">
                <a:off x="2535" y="3026"/>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8" name="Line 295"/>
              <p:cNvSpPr>
                <a:spLocks noChangeShapeType="1"/>
              </p:cNvSpPr>
              <p:nvPr/>
            </p:nvSpPr>
            <p:spPr bwMode="gray">
              <a:xfrm flipV="1">
                <a:off x="2462" y="3026"/>
                <a:ext cx="7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299" name="Line 296"/>
              <p:cNvSpPr>
                <a:spLocks noChangeShapeType="1"/>
              </p:cNvSpPr>
              <p:nvPr/>
            </p:nvSpPr>
            <p:spPr bwMode="gray">
              <a:xfrm flipH="1" flipV="1">
                <a:off x="466" y="3026"/>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0" name="Line 297"/>
              <p:cNvSpPr>
                <a:spLocks noChangeShapeType="1"/>
              </p:cNvSpPr>
              <p:nvPr/>
            </p:nvSpPr>
            <p:spPr bwMode="gray">
              <a:xfrm flipV="1">
                <a:off x="395" y="3026"/>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1" name="Line 298"/>
              <p:cNvSpPr>
                <a:spLocks noChangeShapeType="1"/>
              </p:cNvSpPr>
              <p:nvPr/>
            </p:nvSpPr>
            <p:spPr bwMode="gray">
              <a:xfrm flipV="1">
                <a:off x="604" y="2693"/>
                <a:ext cx="71" cy="3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2" name="Line 299"/>
              <p:cNvSpPr>
                <a:spLocks noChangeShapeType="1"/>
              </p:cNvSpPr>
              <p:nvPr/>
            </p:nvSpPr>
            <p:spPr bwMode="gray">
              <a:xfrm flipH="1">
                <a:off x="675" y="2504"/>
                <a:ext cx="136"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3" name="Line 300"/>
              <p:cNvSpPr>
                <a:spLocks noChangeShapeType="1"/>
              </p:cNvSpPr>
              <p:nvPr/>
            </p:nvSpPr>
            <p:spPr bwMode="gray">
              <a:xfrm flipV="1">
                <a:off x="2327" y="2693"/>
                <a:ext cx="64"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4" name="Line 301"/>
              <p:cNvSpPr>
                <a:spLocks noChangeShapeType="1"/>
              </p:cNvSpPr>
              <p:nvPr/>
            </p:nvSpPr>
            <p:spPr bwMode="gray">
              <a:xfrm flipH="1" flipV="1">
                <a:off x="1157" y="1384"/>
                <a:ext cx="81" cy="7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5" name="Line 302"/>
              <p:cNvSpPr>
                <a:spLocks noChangeShapeType="1"/>
              </p:cNvSpPr>
              <p:nvPr/>
            </p:nvSpPr>
            <p:spPr bwMode="gray">
              <a:xfrm flipV="1">
                <a:off x="1085" y="1416"/>
                <a:ext cx="100" cy="30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6" name="Line 303"/>
              <p:cNvSpPr>
                <a:spLocks noChangeShapeType="1"/>
              </p:cNvSpPr>
              <p:nvPr/>
            </p:nvSpPr>
            <p:spPr bwMode="gray">
              <a:xfrm flipH="1" flipV="1">
                <a:off x="1774" y="2020"/>
                <a:ext cx="137" cy="15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07" name="Freeform 304"/>
              <p:cNvSpPr>
                <a:spLocks/>
              </p:cNvSpPr>
              <p:nvPr/>
            </p:nvSpPr>
            <p:spPr bwMode="gray">
              <a:xfrm>
                <a:off x="811" y="2247"/>
                <a:ext cx="137" cy="257"/>
              </a:xfrm>
              <a:custGeom>
                <a:avLst/>
                <a:gdLst>
                  <a:gd name="T0" fmla="*/ 1954 w 94"/>
                  <a:gd name="T1" fmla="*/ 0 h 156"/>
                  <a:gd name="T2" fmla="*/ 4066 w 94"/>
                  <a:gd name="T3" fmla="*/ 11549 h 156"/>
                  <a:gd name="T4" fmla="*/ 0 w 94"/>
                  <a:gd name="T5" fmla="*/ 22947 h 156"/>
                  <a:gd name="T6" fmla="*/ 1954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5" y="0"/>
                    </a:moveTo>
                    <a:lnTo>
                      <a:pt x="94" y="78"/>
                    </a:lnTo>
                    <a:lnTo>
                      <a:pt x="0" y="15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08" name="Freeform 305"/>
              <p:cNvSpPr>
                <a:spLocks/>
              </p:cNvSpPr>
              <p:nvPr/>
            </p:nvSpPr>
            <p:spPr bwMode="gray">
              <a:xfrm>
                <a:off x="876" y="2081"/>
                <a:ext cx="143" cy="295"/>
              </a:xfrm>
              <a:custGeom>
                <a:avLst/>
                <a:gdLst>
                  <a:gd name="T0" fmla="*/ 4294 w 98"/>
                  <a:gd name="T1" fmla="*/ 0 h 179"/>
                  <a:gd name="T2" fmla="*/ 0 w 98"/>
                  <a:gd name="T3" fmla="*/ 14933 h 179"/>
                  <a:gd name="T4" fmla="*/ 2151 w 98"/>
                  <a:gd name="T5" fmla="*/ 26441 h 179"/>
                  <a:gd name="T6" fmla="*/ 4294 w 98"/>
                  <a:gd name="T7" fmla="*/ 0 h 179"/>
                  <a:gd name="T8" fmla="*/ 0 60000 65536"/>
                  <a:gd name="T9" fmla="*/ 0 60000 65536"/>
                  <a:gd name="T10" fmla="*/ 0 60000 65536"/>
                  <a:gd name="T11" fmla="*/ 0 60000 65536"/>
                  <a:gd name="T12" fmla="*/ 0 w 98"/>
                  <a:gd name="T13" fmla="*/ 0 h 179"/>
                  <a:gd name="T14" fmla="*/ 98 w 98"/>
                  <a:gd name="T15" fmla="*/ 179 h 179"/>
                </a:gdLst>
                <a:ahLst/>
                <a:cxnLst>
                  <a:cxn ang="T8">
                    <a:pos x="T0" y="T1"/>
                  </a:cxn>
                  <a:cxn ang="T9">
                    <a:pos x="T2" y="T3"/>
                  </a:cxn>
                  <a:cxn ang="T10">
                    <a:pos x="T4" y="T5"/>
                  </a:cxn>
                  <a:cxn ang="T11">
                    <a:pos x="T6" y="T7"/>
                  </a:cxn>
                </a:cxnLst>
                <a:rect l="T12" t="T13" r="T14" b="T15"/>
                <a:pathLst>
                  <a:path w="98" h="179">
                    <a:moveTo>
                      <a:pt x="98" y="0"/>
                    </a:moveTo>
                    <a:lnTo>
                      <a:pt x="0" y="101"/>
                    </a:lnTo>
                    <a:lnTo>
                      <a:pt x="49" y="17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09" name="Line 306"/>
              <p:cNvSpPr>
                <a:spLocks noChangeShapeType="1"/>
              </p:cNvSpPr>
              <p:nvPr/>
            </p:nvSpPr>
            <p:spPr bwMode="gray">
              <a:xfrm flipV="1">
                <a:off x="811" y="2247"/>
                <a:ext cx="65" cy="25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0" name="Line 307"/>
              <p:cNvSpPr>
                <a:spLocks noChangeShapeType="1"/>
              </p:cNvSpPr>
              <p:nvPr/>
            </p:nvSpPr>
            <p:spPr bwMode="gray">
              <a:xfrm flipH="1">
                <a:off x="876" y="2081"/>
                <a:ext cx="143"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1" name="Freeform 308"/>
              <p:cNvSpPr>
                <a:spLocks/>
              </p:cNvSpPr>
              <p:nvPr/>
            </p:nvSpPr>
            <p:spPr bwMode="gray">
              <a:xfrm>
                <a:off x="1845" y="2178"/>
                <a:ext cx="137" cy="175"/>
              </a:xfrm>
              <a:custGeom>
                <a:avLst/>
                <a:gdLst>
                  <a:gd name="T0" fmla="*/ 1954 w 94"/>
                  <a:gd name="T1" fmla="*/ 0 h 106"/>
                  <a:gd name="T2" fmla="*/ 4066 w 94"/>
                  <a:gd name="T3" fmla="*/ 15933 h 106"/>
                  <a:gd name="T4" fmla="*/ 0 w 94"/>
                  <a:gd name="T5" fmla="*/ 2110 h 106"/>
                  <a:gd name="T6" fmla="*/ 1954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45" y="0"/>
                    </a:moveTo>
                    <a:lnTo>
                      <a:pt x="94" y="106"/>
                    </a:lnTo>
                    <a:lnTo>
                      <a:pt x="0" y="1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12" name="Freeform 309"/>
              <p:cNvSpPr>
                <a:spLocks/>
              </p:cNvSpPr>
              <p:nvPr/>
            </p:nvSpPr>
            <p:spPr bwMode="gray">
              <a:xfrm>
                <a:off x="1911" y="2178"/>
                <a:ext cx="136" cy="175"/>
              </a:xfrm>
              <a:custGeom>
                <a:avLst/>
                <a:gdLst>
                  <a:gd name="T0" fmla="*/ 4166 w 93"/>
                  <a:gd name="T1" fmla="*/ 15933 h 106"/>
                  <a:gd name="T2" fmla="*/ 0 w 93"/>
                  <a:gd name="T3" fmla="*/ 0 h 106"/>
                  <a:gd name="T4" fmla="*/ 2198 w 93"/>
                  <a:gd name="T5" fmla="*/ 15933 h 106"/>
                  <a:gd name="T6" fmla="*/ 4166 w 93"/>
                  <a:gd name="T7" fmla="*/ 15933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106"/>
                    </a:moveTo>
                    <a:lnTo>
                      <a:pt x="0" y="0"/>
                    </a:lnTo>
                    <a:lnTo>
                      <a:pt x="49" y="106"/>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13" name="Line 310"/>
              <p:cNvSpPr>
                <a:spLocks noChangeShapeType="1"/>
              </p:cNvSpPr>
              <p:nvPr/>
            </p:nvSpPr>
            <p:spPr bwMode="gray">
              <a:xfrm flipH="1" flipV="1">
                <a:off x="1911" y="2178"/>
                <a:ext cx="136" cy="17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4" name="Line 311"/>
              <p:cNvSpPr>
                <a:spLocks noChangeShapeType="1"/>
              </p:cNvSpPr>
              <p:nvPr/>
            </p:nvSpPr>
            <p:spPr bwMode="gray">
              <a:xfrm flipV="1">
                <a:off x="1845" y="2178"/>
                <a:ext cx="6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5" name="Line 312"/>
              <p:cNvSpPr>
                <a:spLocks noChangeShapeType="1"/>
              </p:cNvSpPr>
              <p:nvPr/>
            </p:nvSpPr>
            <p:spPr bwMode="gray">
              <a:xfrm flipH="1" flipV="1">
                <a:off x="1346" y="1399"/>
                <a:ext cx="120" cy="3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6" name="Line 313"/>
              <p:cNvSpPr>
                <a:spLocks noChangeShapeType="1"/>
              </p:cNvSpPr>
              <p:nvPr/>
            </p:nvSpPr>
            <p:spPr bwMode="gray">
              <a:xfrm flipV="1">
                <a:off x="1221" y="1468"/>
                <a:ext cx="17" cy="28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17" name="Freeform 314"/>
              <p:cNvSpPr>
                <a:spLocks/>
              </p:cNvSpPr>
              <p:nvPr/>
            </p:nvSpPr>
            <p:spPr bwMode="gray">
              <a:xfrm>
                <a:off x="532" y="3049"/>
                <a:ext cx="143" cy="59"/>
              </a:xfrm>
              <a:custGeom>
                <a:avLst/>
                <a:gdLst>
                  <a:gd name="T0" fmla="*/ 2151 w 98"/>
                  <a:gd name="T1" fmla="*/ 0 h 36"/>
                  <a:gd name="T2" fmla="*/ 4294 w 98"/>
                  <a:gd name="T3" fmla="*/ 5058 h 36"/>
                  <a:gd name="T4" fmla="*/ 0 w 98"/>
                  <a:gd name="T5" fmla="*/ 3086 h 36"/>
                  <a:gd name="T6" fmla="*/ 2151 w 98"/>
                  <a:gd name="T7" fmla="*/ 0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49" y="0"/>
                    </a:moveTo>
                    <a:lnTo>
                      <a:pt x="98" y="36"/>
                    </a:lnTo>
                    <a:lnTo>
                      <a:pt x="0" y="2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18" name="Freeform 315"/>
              <p:cNvSpPr>
                <a:spLocks/>
              </p:cNvSpPr>
              <p:nvPr/>
            </p:nvSpPr>
            <p:spPr bwMode="gray">
              <a:xfrm>
                <a:off x="604" y="2790"/>
                <a:ext cx="135" cy="318"/>
              </a:xfrm>
              <a:custGeom>
                <a:avLst/>
                <a:gdLst>
                  <a:gd name="T0" fmla="*/ 3873 w 93"/>
                  <a:gd name="T1" fmla="*/ 0 h 193"/>
                  <a:gd name="T2" fmla="*/ 0 w 93"/>
                  <a:gd name="T3" fmla="*/ 23212 h 193"/>
                  <a:gd name="T4" fmla="*/ 2038 w 93"/>
                  <a:gd name="T5" fmla="*/ 28449 h 193"/>
                  <a:gd name="T6" fmla="*/ 3873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93" y="0"/>
                    </a:moveTo>
                    <a:lnTo>
                      <a:pt x="0" y="157"/>
                    </a:lnTo>
                    <a:lnTo>
                      <a:pt x="49" y="193"/>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19" name="Freeform 316"/>
              <p:cNvSpPr>
                <a:spLocks/>
              </p:cNvSpPr>
              <p:nvPr/>
            </p:nvSpPr>
            <p:spPr bwMode="gray">
              <a:xfrm>
                <a:off x="1019" y="1725"/>
                <a:ext cx="138" cy="356"/>
              </a:xfrm>
              <a:custGeom>
                <a:avLst/>
                <a:gdLst>
                  <a:gd name="T0" fmla="*/ 0 w 94"/>
                  <a:gd name="T1" fmla="*/ 31948 h 216"/>
                  <a:gd name="T2" fmla="*/ 4379 w 94"/>
                  <a:gd name="T3" fmla="*/ 29907 h 216"/>
                  <a:gd name="T4" fmla="*/ 2082 w 94"/>
                  <a:gd name="T5" fmla="*/ 0 h 216"/>
                  <a:gd name="T6" fmla="*/ 0 w 94"/>
                  <a:gd name="T7" fmla="*/ 31948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0" y="216"/>
                    </a:moveTo>
                    <a:lnTo>
                      <a:pt x="94" y="202"/>
                    </a:lnTo>
                    <a:lnTo>
                      <a:pt x="45" y="0"/>
                    </a:lnTo>
                    <a:lnTo>
                      <a:pt x="0"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20" name="Freeform 317"/>
              <p:cNvSpPr>
                <a:spLocks/>
              </p:cNvSpPr>
              <p:nvPr/>
            </p:nvSpPr>
            <p:spPr bwMode="gray">
              <a:xfrm>
                <a:off x="1085" y="1725"/>
                <a:ext cx="136" cy="333"/>
              </a:xfrm>
              <a:custGeom>
                <a:avLst/>
                <a:gdLst>
                  <a:gd name="T0" fmla="*/ 4166 w 93"/>
                  <a:gd name="T1" fmla="*/ 2687 h 202"/>
                  <a:gd name="T2" fmla="*/ 0 w 93"/>
                  <a:gd name="T3" fmla="*/ 0 h 202"/>
                  <a:gd name="T4" fmla="*/ 2198 w 93"/>
                  <a:gd name="T5" fmla="*/ 29949 h 202"/>
                  <a:gd name="T6" fmla="*/ 4166 w 93"/>
                  <a:gd name="T7" fmla="*/ 2687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93" y="18"/>
                    </a:moveTo>
                    <a:lnTo>
                      <a:pt x="0" y="0"/>
                    </a:lnTo>
                    <a:lnTo>
                      <a:pt x="49" y="202"/>
                    </a:lnTo>
                    <a:lnTo>
                      <a:pt x="93"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21" name="Line 318"/>
              <p:cNvSpPr>
                <a:spLocks noChangeShapeType="1"/>
              </p:cNvSpPr>
              <p:nvPr/>
            </p:nvSpPr>
            <p:spPr bwMode="gray">
              <a:xfrm flipH="1">
                <a:off x="2600" y="3049"/>
                <a:ext cx="71" cy="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2" name="Line 319"/>
              <p:cNvSpPr>
                <a:spLocks noChangeShapeType="1"/>
              </p:cNvSpPr>
              <p:nvPr/>
            </p:nvSpPr>
            <p:spPr bwMode="gray">
              <a:xfrm flipV="1">
                <a:off x="532" y="3049"/>
                <a:ext cx="72" cy="3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3" name="Freeform 320"/>
              <p:cNvSpPr>
                <a:spLocks/>
              </p:cNvSpPr>
              <p:nvPr/>
            </p:nvSpPr>
            <p:spPr bwMode="gray">
              <a:xfrm>
                <a:off x="1982" y="2353"/>
                <a:ext cx="136" cy="136"/>
              </a:xfrm>
              <a:custGeom>
                <a:avLst/>
                <a:gdLst>
                  <a:gd name="T0" fmla="*/ 1952 w 93"/>
                  <a:gd name="T1" fmla="*/ 0 h 83"/>
                  <a:gd name="T2" fmla="*/ 4166 w 93"/>
                  <a:gd name="T3" fmla="*/ 11580 h 83"/>
                  <a:gd name="T4" fmla="*/ 0 w 93"/>
                  <a:gd name="T5" fmla="*/ 0 h 83"/>
                  <a:gd name="T6" fmla="*/ 1952 w 93"/>
                  <a:gd name="T7" fmla="*/ 0 h 83"/>
                  <a:gd name="T8" fmla="*/ 0 60000 65536"/>
                  <a:gd name="T9" fmla="*/ 0 60000 65536"/>
                  <a:gd name="T10" fmla="*/ 0 60000 65536"/>
                  <a:gd name="T11" fmla="*/ 0 60000 65536"/>
                  <a:gd name="T12" fmla="*/ 0 w 93"/>
                  <a:gd name="T13" fmla="*/ 0 h 83"/>
                  <a:gd name="T14" fmla="*/ 93 w 93"/>
                  <a:gd name="T15" fmla="*/ 83 h 83"/>
                </a:gdLst>
                <a:ahLst/>
                <a:cxnLst>
                  <a:cxn ang="T8">
                    <a:pos x="T0" y="T1"/>
                  </a:cxn>
                  <a:cxn ang="T9">
                    <a:pos x="T2" y="T3"/>
                  </a:cxn>
                  <a:cxn ang="T10">
                    <a:pos x="T4" y="T5"/>
                  </a:cxn>
                  <a:cxn ang="T11">
                    <a:pos x="T6" y="T7"/>
                  </a:cxn>
                </a:cxnLst>
                <a:rect l="T12" t="T13" r="T14" b="T15"/>
                <a:pathLst>
                  <a:path w="93" h="83">
                    <a:moveTo>
                      <a:pt x="44" y="0"/>
                    </a:moveTo>
                    <a:lnTo>
                      <a:pt x="93" y="83"/>
                    </a:lnTo>
                    <a:lnTo>
                      <a:pt x="0" y="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24" name="Freeform 321"/>
              <p:cNvSpPr>
                <a:spLocks/>
              </p:cNvSpPr>
              <p:nvPr/>
            </p:nvSpPr>
            <p:spPr bwMode="gray">
              <a:xfrm>
                <a:off x="2047" y="2353"/>
                <a:ext cx="143" cy="204"/>
              </a:xfrm>
              <a:custGeom>
                <a:avLst/>
                <a:gdLst>
                  <a:gd name="T0" fmla="*/ 4294 w 98"/>
                  <a:gd name="T1" fmla="*/ 18042 h 124"/>
                  <a:gd name="T2" fmla="*/ 0 w 98"/>
                  <a:gd name="T3" fmla="*/ 0 h 124"/>
                  <a:gd name="T4" fmla="*/ 2151 w 98"/>
                  <a:gd name="T5" fmla="*/ 12071 h 124"/>
                  <a:gd name="T6" fmla="*/ 4294 w 98"/>
                  <a:gd name="T7" fmla="*/ 18042 h 124"/>
                  <a:gd name="T8" fmla="*/ 0 60000 65536"/>
                  <a:gd name="T9" fmla="*/ 0 60000 65536"/>
                  <a:gd name="T10" fmla="*/ 0 60000 65536"/>
                  <a:gd name="T11" fmla="*/ 0 60000 65536"/>
                  <a:gd name="T12" fmla="*/ 0 w 98"/>
                  <a:gd name="T13" fmla="*/ 0 h 124"/>
                  <a:gd name="T14" fmla="*/ 98 w 98"/>
                  <a:gd name="T15" fmla="*/ 124 h 124"/>
                </a:gdLst>
                <a:ahLst/>
                <a:cxnLst>
                  <a:cxn ang="T8">
                    <a:pos x="T0" y="T1"/>
                  </a:cxn>
                  <a:cxn ang="T9">
                    <a:pos x="T2" y="T3"/>
                  </a:cxn>
                  <a:cxn ang="T10">
                    <a:pos x="T4" y="T5"/>
                  </a:cxn>
                  <a:cxn ang="T11">
                    <a:pos x="T6" y="T7"/>
                  </a:cxn>
                </a:cxnLst>
                <a:rect l="T12" t="T13" r="T14" b="T15"/>
                <a:pathLst>
                  <a:path w="98" h="124">
                    <a:moveTo>
                      <a:pt x="98" y="124"/>
                    </a:moveTo>
                    <a:lnTo>
                      <a:pt x="0" y="0"/>
                    </a:lnTo>
                    <a:lnTo>
                      <a:pt x="49" y="83"/>
                    </a:lnTo>
                    <a:lnTo>
                      <a:pt x="98" y="1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25" name="Line 322"/>
              <p:cNvSpPr>
                <a:spLocks noChangeShapeType="1"/>
              </p:cNvSpPr>
              <p:nvPr/>
            </p:nvSpPr>
            <p:spPr bwMode="gray">
              <a:xfrm flipV="1">
                <a:off x="1019" y="1725"/>
                <a:ext cx="66" cy="35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6" name="Line 323"/>
              <p:cNvSpPr>
                <a:spLocks noChangeShapeType="1"/>
              </p:cNvSpPr>
              <p:nvPr/>
            </p:nvSpPr>
            <p:spPr bwMode="gray">
              <a:xfrm flipH="1" flipV="1">
                <a:off x="1085" y="1725"/>
                <a:ext cx="136"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7" name="Line 324"/>
              <p:cNvSpPr>
                <a:spLocks noChangeShapeType="1"/>
              </p:cNvSpPr>
              <p:nvPr/>
            </p:nvSpPr>
            <p:spPr bwMode="gray">
              <a:xfrm flipH="1" flipV="1">
                <a:off x="2047" y="2353"/>
                <a:ext cx="143" cy="20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8" name="Line 325"/>
              <p:cNvSpPr>
                <a:spLocks noChangeShapeType="1"/>
              </p:cNvSpPr>
              <p:nvPr/>
            </p:nvSpPr>
            <p:spPr bwMode="gray">
              <a:xfrm>
                <a:off x="1982" y="2353"/>
                <a:ext cx="65"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29" name="Freeform 326"/>
              <p:cNvSpPr>
                <a:spLocks/>
              </p:cNvSpPr>
              <p:nvPr/>
            </p:nvSpPr>
            <p:spPr bwMode="gray">
              <a:xfrm>
                <a:off x="2118" y="2489"/>
                <a:ext cx="137" cy="219"/>
              </a:xfrm>
              <a:custGeom>
                <a:avLst/>
                <a:gdLst>
                  <a:gd name="T0" fmla="*/ 2099 w 94"/>
                  <a:gd name="T1" fmla="*/ 6046 h 133"/>
                  <a:gd name="T2" fmla="*/ 4066 w 94"/>
                  <a:gd name="T3" fmla="*/ 19486 h 133"/>
                  <a:gd name="T4" fmla="*/ 0 w 94"/>
                  <a:gd name="T5" fmla="*/ 0 h 133"/>
                  <a:gd name="T6" fmla="*/ 2099 w 94"/>
                  <a:gd name="T7" fmla="*/ 6046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9" y="41"/>
                    </a:moveTo>
                    <a:lnTo>
                      <a:pt x="94" y="133"/>
                    </a:lnTo>
                    <a:lnTo>
                      <a:pt x="0" y="0"/>
                    </a:lnTo>
                    <a:lnTo>
                      <a:pt x="49"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30" name="Freeform 327"/>
              <p:cNvSpPr>
                <a:spLocks/>
              </p:cNvSpPr>
              <p:nvPr/>
            </p:nvSpPr>
            <p:spPr bwMode="gray">
              <a:xfrm>
                <a:off x="2190" y="2557"/>
                <a:ext cx="137" cy="151"/>
              </a:xfrm>
              <a:custGeom>
                <a:avLst/>
                <a:gdLst>
                  <a:gd name="T0" fmla="*/ 4066 w 94"/>
                  <a:gd name="T1" fmla="*/ 13057 h 92"/>
                  <a:gd name="T2" fmla="*/ 0 w 94"/>
                  <a:gd name="T3" fmla="*/ 0 h 92"/>
                  <a:gd name="T4" fmla="*/ 1954 w 94"/>
                  <a:gd name="T5" fmla="*/ 13057 h 92"/>
                  <a:gd name="T6" fmla="*/ 4066 w 94"/>
                  <a:gd name="T7" fmla="*/ 13057 h 92"/>
                  <a:gd name="T8" fmla="*/ 0 60000 65536"/>
                  <a:gd name="T9" fmla="*/ 0 60000 65536"/>
                  <a:gd name="T10" fmla="*/ 0 60000 65536"/>
                  <a:gd name="T11" fmla="*/ 0 60000 65536"/>
                  <a:gd name="T12" fmla="*/ 0 w 94"/>
                  <a:gd name="T13" fmla="*/ 0 h 92"/>
                  <a:gd name="T14" fmla="*/ 94 w 94"/>
                  <a:gd name="T15" fmla="*/ 92 h 92"/>
                </a:gdLst>
                <a:ahLst/>
                <a:cxnLst>
                  <a:cxn ang="T8">
                    <a:pos x="T0" y="T1"/>
                  </a:cxn>
                  <a:cxn ang="T9">
                    <a:pos x="T2" y="T3"/>
                  </a:cxn>
                  <a:cxn ang="T10">
                    <a:pos x="T4" y="T5"/>
                  </a:cxn>
                  <a:cxn ang="T11">
                    <a:pos x="T6" y="T7"/>
                  </a:cxn>
                </a:cxnLst>
                <a:rect l="T12" t="T13" r="T14" b="T15"/>
                <a:pathLst>
                  <a:path w="94" h="92">
                    <a:moveTo>
                      <a:pt x="94" y="92"/>
                    </a:moveTo>
                    <a:lnTo>
                      <a:pt x="0" y="0"/>
                    </a:lnTo>
                    <a:lnTo>
                      <a:pt x="45" y="92"/>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31" name="Line 328"/>
              <p:cNvSpPr>
                <a:spLocks noChangeShapeType="1"/>
              </p:cNvSpPr>
              <p:nvPr/>
            </p:nvSpPr>
            <p:spPr bwMode="gray">
              <a:xfrm flipH="1" flipV="1">
                <a:off x="2190" y="2557"/>
                <a:ext cx="137" cy="151"/>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32" name="Line 329"/>
              <p:cNvSpPr>
                <a:spLocks noChangeShapeType="1"/>
              </p:cNvSpPr>
              <p:nvPr/>
            </p:nvSpPr>
            <p:spPr bwMode="gray">
              <a:xfrm>
                <a:off x="2118" y="2489"/>
                <a:ext cx="72" cy="68"/>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33" name="Freeform 330"/>
              <p:cNvSpPr>
                <a:spLocks/>
              </p:cNvSpPr>
              <p:nvPr/>
            </p:nvSpPr>
            <p:spPr bwMode="gray">
              <a:xfrm>
                <a:off x="739" y="2504"/>
                <a:ext cx="137" cy="286"/>
              </a:xfrm>
              <a:custGeom>
                <a:avLst/>
                <a:gdLst>
                  <a:gd name="T0" fmla="*/ 2099 w 94"/>
                  <a:gd name="T1" fmla="*/ 0 h 174"/>
                  <a:gd name="T2" fmla="*/ 4066 w 94"/>
                  <a:gd name="T3" fmla="*/ 16570 h 174"/>
                  <a:gd name="T4" fmla="*/ 0 w 94"/>
                  <a:gd name="T5" fmla="*/ 25063 h 174"/>
                  <a:gd name="T6" fmla="*/ 2099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49" y="0"/>
                    </a:moveTo>
                    <a:lnTo>
                      <a:pt x="94" y="115"/>
                    </a:lnTo>
                    <a:lnTo>
                      <a:pt x="0" y="17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34" name="Freeform 331"/>
              <p:cNvSpPr>
                <a:spLocks/>
              </p:cNvSpPr>
              <p:nvPr/>
            </p:nvSpPr>
            <p:spPr bwMode="gray">
              <a:xfrm>
                <a:off x="811" y="2376"/>
                <a:ext cx="137" cy="317"/>
              </a:xfrm>
              <a:custGeom>
                <a:avLst/>
                <a:gdLst>
                  <a:gd name="T0" fmla="*/ 4066 w 94"/>
                  <a:gd name="T1" fmla="*/ 0 h 193"/>
                  <a:gd name="T2" fmla="*/ 0 w 94"/>
                  <a:gd name="T3" fmla="*/ 11126 h 193"/>
                  <a:gd name="T4" fmla="*/ 1954 w 94"/>
                  <a:gd name="T5" fmla="*/ 27607 h 193"/>
                  <a:gd name="T6" fmla="*/ 4066 w 94"/>
                  <a:gd name="T7" fmla="*/ 0 h 193"/>
                  <a:gd name="T8" fmla="*/ 0 60000 65536"/>
                  <a:gd name="T9" fmla="*/ 0 60000 65536"/>
                  <a:gd name="T10" fmla="*/ 0 60000 65536"/>
                  <a:gd name="T11" fmla="*/ 0 60000 65536"/>
                  <a:gd name="T12" fmla="*/ 0 w 94"/>
                  <a:gd name="T13" fmla="*/ 0 h 193"/>
                  <a:gd name="T14" fmla="*/ 94 w 94"/>
                  <a:gd name="T15" fmla="*/ 193 h 193"/>
                </a:gdLst>
                <a:ahLst/>
                <a:cxnLst>
                  <a:cxn ang="T8">
                    <a:pos x="T0" y="T1"/>
                  </a:cxn>
                  <a:cxn ang="T9">
                    <a:pos x="T2" y="T3"/>
                  </a:cxn>
                  <a:cxn ang="T10">
                    <a:pos x="T4" y="T5"/>
                  </a:cxn>
                  <a:cxn ang="T11">
                    <a:pos x="T6" y="T7"/>
                  </a:cxn>
                </a:cxnLst>
                <a:rect l="T12" t="T13" r="T14" b="T15"/>
                <a:pathLst>
                  <a:path w="94" h="193">
                    <a:moveTo>
                      <a:pt x="94" y="0"/>
                    </a:moveTo>
                    <a:lnTo>
                      <a:pt x="0" y="78"/>
                    </a:lnTo>
                    <a:lnTo>
                      <a:pt x="45" y="193"/>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35" name="Line 332"/>
              <p:cNvSpPr>
                <a:spLocks noChangeShapeType="1"/>
              </p:cNvSpPr>
              <p:nvPr/>
            </p:nvSpPr>
            <p:spPr bwMode="gray">
              <a:xfrm flipH="1">
                <a:off x="1486" y="1883"/>
                <a:ext cx="169"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36" name="Line 333"/>
              <p:cNvSpPr>
                <a:spLocks noChangeShapeType="1"/>
              </p:cNvSpPr>
              <p:nvPr/>
            </p:nvSpPr>
            <p:spPr bwMode="gray">
              <a:xfrm flipV="1">
                <a:off x="1501" y="1994"/>
                <a:ext cx="99" cy="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37" name="Line 334"/>
              <p:cNvSpPr>
                <a:spLocks noChangeShapeType="1"/>
              </p:cNvSpPr>
              <p:nvPr/>
            </p:nvSpPr>
            <p:spPr bwMode="gray">
              <a:xfrm flipV="1">
                <a:off x="739" y="2504"/>
                <a:ext cx="72" cy="28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38" name="Line 335"/>
              <p:cNvSpPr>
                <a:spLocks noChangeShapeType="1"/>
              </p:cNvSpPr>
              <p:nvPr/>
            </p:nvSpPr>
            <p:spPr bwMode="gray">
              <a:xfrm flipH="1">
                <a:off x="811" y="2376"/>
                <a:ext cx="137"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39" name="Freeform 336"/>
              <p:cNvSpPr>
                <a:spLocks/>
              </p:cNvSpPr>
              <p:nvPr/>
            </p:nvSpPr>
            <p:spPr bwMode="gray">
              <a:xfrm>
                <a:off x="395" y="3064"/>
                <a:ext cx="137" cy="59"/>
              </a:xfrm>
              <a:custGeom>
                <a:avLst/>
                <a:gdLst>
                  <a:gd name="T0" fmla="*/ 4066 w 94"/>
                  <a:gd name="T1" fmla="*/ 1783 h 36"/>
                  <a:gd name="T2" fmla="*/ 0 w 94"/>
                  <a:gd name="T3" fmla="*/ 0 h 36"/>
                  <a:gd name="T4" fmla="*/ 2099 w 94"/>
                  <a:gd name="T5" fmla="*/ 5058 h 36"/>
                  <a:gd name="T6" fmla="*/ 4066 w 94"/>
                  <a:gd name="T7" fmla="*/ 1783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49"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40" name="Freeform 337"/>
              <p:cNvSpPr>
                <a:spLocks/>
              </p:cNvSpPr>
              <p:nvPr/>
            </p:nvSpPr>
            <p:spPr bwMode="gray">
              <a:xfrm>
                <a:off x="2327" y="2708"/>
                <a:ext cx="135" cy="356"/>
              </a:xfrm>
              <a:custGeom>
                <a:avLst/>
                <a:gdLst>
                  <a:gd name="T0" fmla="*/ 3873 w 93"/>
                  <a:gd name="T1" fmla="*/ 31948 h 216"/>
                  <a:gd name="T2" fmla="*/ 0 w 93"/>
                  <a:gd name="T3" fmla="*/ 0 h 216"/>
                  <a:gd name="T4" fmla="*/ 1838 w 93"/>
                  <a:gd name="T5" fmla="*/ 12841 h 216"/>
                  <a:gd name="T6" fmla="*/ 3873 w 93"/>
                  <a:gd name="T7" fmla="*/ 31948 h 216"/>
                  <a:gd name="T8" fmla="*/ 0 60000 65536"/>
                  <a:gd name="T9" fmla="*/ 0 60000 65536"/>
                  <a:gd name="T10" fmla="*/ 0 60000 65536"/>
                  <a:gd name="T11" fmla="*/ 0 60000 65536"/>
                  <a:gd name="T12" fmla="*/ 0 w 93"/>
                  <a:gd name="T13" fmla="*/ 0 h 216"/>
                  <a:gd name="T14" fmla="*/ 93 w 93"/>
                  <a:gd name="T15" fmla="*/ 216 h 216"/>
                </a:gdLst>
                <a:ahLst/>
                <a:cxnLst>
                  <a:cxn ang="T8">
                    <a:pos x="T0" y="T1"/>
                  </a:cxn>
                  <a:cxn ang="T9">
                    <a:pos x="T2" y="T3"/>
                  </a:cxn>
                  <a:cxn ang="T10">
                    <a:pos x="T4" y="T5"/>
                  </a:cxn>
                  <a:cxn ang="T11">
                    <a:pos x="T6" y="T7"/>
                  </a:cxn>
                </a:cxnLst>
                <a:rect l="T12" t="T13" r="T14" b="T15"/>
                <a:pathLst>
                  <a:path w="93" h="216">
                    <a:moveTo>
                      <a:pt x="93" y="216"/>
                    </a:moveTo>
                    <a:lnTo>
                      <a:pt x="0" y="0"/>
                    </a:lnTo>
                    <a:lnTo>
                      <a:pt x="44" y="87"/>
                    </a:lnTo>
                    <a:lnTo>
                      <a:pt x="93" y="21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41" name="Freeform 338"/>
              <p:cNvSpPr>
                <a:spLocks/>
              </p:cNvSpPr>
              <p:nvPr/>
            </p:nvSpPr>
            <p:spPr bwMode="gray">
              <a:xfrm>
                <a:off x="2462" y="3064"/>
                <a:ext cx="138" cy="59"/>
              </a:xfrm>
              <a:custGeom>
                <a:avLst/>
                <a:gdLst>
                  <a:gd name="T0" fmla="*/ 4379 w 94"/>
                  <a:gd name="T1" fmla="*/ 1783 h 36"/>
                  <a:gd name="T2" fmla="*/ 0 w 94"/>
                  <a:gd name="T3" fmla="*/ 0 h 36"/>
                  <a:gd name="T4" fmla="*/ 2303 w 94"/>
                  <a:gd name="T5" fmla="*/ 5058 h 36"/>
                  <a:gd name="T6" fmla="*/ 4379 w 94"/>
                  <a:gd name="T7" fmla="*/ 1783 h 36"/>
                  <a:gd name="T8" fmla="*/ 0 60000 65536"/>
                  <a:gd name="T9" fmla="*/ 0 60000 65536"/>
                  <a:gd name="T10" fmla="*/ 0 60000 65536"/>
                  <a:gd name="T11" fmla="*/ 0 60000 65536"/>
                  <a:gd name="T12" fmla="*/ 0 w 94"/>
                  <a:gd name="T13" fmla="*/ 0 h 36"/>
                  <a:gd name="T14" fmla="*/ 94 w 94"/>
                  <a:gd name="T15" fmla="*/ 36 h 36"/>
                </a:gdLst>
                <a:ahLst/>
                <a:cxnLst>
                  <a:cxn ang="T8">
                    <a:pos x="T0" y="T1"/>
                  </a:cxn>
                  <a:cxn ang="T9">
                    <a:pos x="T2" y="T3"/>
                  </a:cxn>
                  <a:cxn ang="T10">
                    <a:pos x="T4" y="T5"/>
                  </a:cxn>
                  <a:cxn ang="T11">
                    <a:pos x="T6" y="T7"/>
                  </a:cxn>
                </a:cxnLst>
                <a:rect l="T12" t="T13" r="T14" b="T15"/>
                <a:pathLst>
                  <a:path w="94" h="36">
                    <a:moveTo>
                      <a:pt x="94" y="13"/>
                    </a:moveTo>
                    <a:lnTo>
                      <a:pt x="0" y="0"/>
                    </a:lnTo>
                    <a:lnTo>
                      <a:pt x="50" y="36"/>
                    </a:lnTo>
                    <a:lnTo>
                      <a:pt x="9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42" name="Line 339"/>
              <p:cNvSpPr>
                <a:spLocks noChangeShapeType="1"/>
              </p:cNvSpPr>
              <p:nvPr/>
            </p:nvSpPr>
            <p:spPr bwMode="gray">
              <a:xfrm>
                <a:off x="2462" y="3070"/>
                <a:ext cx="138" cy="15"/>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43" name="Freeform 340"/>
              <p:cNvSpPr>
                <a:spLocks/>
              </p:cNvSpPr>
              <p:nvPr/>
            </p:nvSpPr>
            <p:spPr bwMode="gray">
              <a:xfrm>
                <a:off x="2391" y="2851"/>
                <a:ext cx="144" cy="272"/>
              </a:xfrm>
              <a:custGeom>
                <a:avLst/>
                <a:gdLst>
                  <a:gd name="T0" fmla="*/ 2065 w 99"/>
                  <a:gd name="T1" fmla="*/ 19150 h 165"/>
                  <a:gd name="T2" fmla="*/ 4185 w 99"/>
                  <a:gd name="T3" fmla="*/ 24440 h 165"/>
                  <a:gd name="T4" fmla="*/ 0 w 99"/>
                  <a:gd name="T5" fmla="*/ 0 h 165"/>
                  <a:gd name="T6" fmla="*/ 2065 w 99"/>
                  <a:gd name="T7" fmla="*/ 19150 h 165"/>
                  <a:gd name="T8" fmla="*/ 0 60000 65536"/>
                  <a:gd name="T9" fmla="*/ 0 60000 65536"/>
                  <a:gd name="T10" fmla="*/ 0 60000 65536"/>
                  <a:gd name="T11" fmla="*/ 0 60000 65536"/>
                  <a:gd name="T12" fmla="*/ 0 w 99"/>
                  <a:gd name="T13" fmla="*/ 0 h 165"/>
                  <a:gd name="T14" fmla="*/ 99 w 99"/>
                  <a:gd name="T15" fmla="*/ 165 h 165"/>
                </a:gdLst>
                <a:ahLst/>
                <a:cxnLst>
                  <a:cxn ang="T8">
                    <a:pos x="T0" y="T1"/>
                  </a:cxn>
                  <a:cxn ang="T9">
                    <a:pos x="T2" y="T3"/>
                  </a:cxn>
                  <a:cxn ang="T10">
                    <a:pos x="T4" y="T5"/>
                  </a:cxn>
                  <a:cxn ang="T11">
                    <a:pos x="T6" y="T7"/>
                  </a:cxn>
                </a:cxnLst>
                <a:rect l="T12" t="T13" r="T14" b="T15"/>
                <a:pathLst>
                  <a:path w="99" h="165">
                    <a:moveTo>
                      <a:pt x="49" y="129"/>
                    </a:moveTo>
                    <a:lnTo>
                      <a:pt x="99" y="165"/>
                    </a:lnTo>
                    <a:lnTo>
                      <a:pt x="0" y="0"/>
                    </a:lnTo>
                    <a:lnTo>
                      <a:pt x="49" y="12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44" name="Line 341"/>
              <p:cNvSpPr>
                <a:spLocks noChangeShapeType="1"/>
              </p:cNvSpPr>
              <p:nvPr/>
            </p:nvSpPr>
            <p:spPr bwMode="gray">
              <a:xfrm>
                <a:off x="2462" y="3064"/>
                <a:ext cx="2"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45" name="Freeform 342"/>
              <p:cNvSpPr>
                <a:spLocks/>
              </p:cNvSpPr>
              <p:nvPr/>
            </p:nvSpPr>
            <p:spPr bwMode="gray">
              <a:xfrm>
                <a:off x="948" y="2081"/>
                <a:ext cx="137" cy="295"/>
              </a:xfrm>
              <a:custGeom>
                <a:avLst/>
                <a:gdLst>
                  <a:gd name="T0" fmla="*/ 0 w 94"/>
                  <a:gd name="T1" fmla="*/ 26441 h 179"/>
                  <a:gd name="T2" fmla="*/ 4066 w 94"/>
                  <a:gd name="T3" fmla="*/ 23679 h 179"/>
                  <a:gd name="T4" fmla="*/ 2099 w 94"/>
                  <a:gd name="T5" fmla="*/ 0 h 179"/>
                  <a:gd name="T6" fmla="*/ 0 w 94"/>
                  <a:gd name="T7" fmla="*/ 26441 h 179"/>
                  <a:gd name="T8" fmla="*/ 0 60000 65536"/>
                  <a:gd name="T9" fmla="*/ 0 60000 65536"/>
                  <a:gd name="T10" fmla="*/ 0 60000 65536"/>
                  <a:gd name="T11" fmla="*/ 0 60000 65536"/>
                  <a:gd name="T12" fmla="*/ 0 w 94"/>
                  <a:gd name="T13" fmla="*/ 0 h 179"/>
                  <a:gd name="T14" fmla="*/ 94 w 94"/>
                  <a:gd name="T15" fmla="*/ 179 h 179"/>
                </a:gdLst>
                <a:ahLst/>
                <a:cxnLst>
                  <a:cxn ang="T8">
                    <a:pos x="T0" y="T1"/>
                  </a:cxn>
                  <a:cxn ang="T9">
                    <a:pos x="T2" y="T3"/>
                  </a:cxn>
                  <a:cxn ang="T10">
                    <a:pos x="T4" y="T5"/>
                  </a:cxn>
                  <a:cxn ang="T11">
                    <a:pos x="T6" y="T7"/>
                  </a:cxn>
                </a:cxnLst>
                <a:rect l="T12" t="T13" r="T14" b="T15"/>
                <a:pathLst>
                  <a:path w="94" h="179">
                    <a:moveTo>
                      <a:pt x="0" y="179"/>
                    </a:moveTo>
                    <a:lnTo>
                      <a:pt x="94" y="160"/>
                    </a:lnTo>
                    <a:lnTo>
                      <a:pt x="49" y="0"/>
                    </a:lnTo>
                    <a:lnTo>
                      <a:pt x="0" y="1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46" name="Freeform 343"/>
              <p:cNvSpPr>
                <a:spLocks/>
              </p:cNvSpPr>
              <p:nvPr/>
            </p:nvSpPr>
            <p:spPr bwMode="gray">
              <a:xfrm>
                <a:off x="1019" y="2058"/>
                <a:ext cx="138" cy="286"/>
              </a:xfrm>
              <a:custGeom>
                <a:avLst/>
                <a:gdLst>
                  <a:gd name="T0" fmla="*/ 4379 w 94"/>
                  <a:gd name="T1" fmla="*/ 0 h 174"/>
                  <a:gd name="T2" fmla="*/ 0 w 94"/>
                  <a:gd name="T3" fmla="*/ 2015 h 174"/>
                  <a:gd name="T4" fmla="*/ 2082 w 94"/>
                  <a:gd name="T5" fmla="*/ 25063 h 174"/>
                  <a:gd name="T6" fmla="*/ 4379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94" y="0"/>
                    </a:moveTo>
                    <a:lnTo>
                      <a:pt x="0" y="14"/>
                    </a:lnTo>
                    <a:lnTo>
                      <a:pt x="45" y="17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47" name="Freeform 344"/>
              <p:cNvSpPr>
                <a:spLocks/>
              </p:cNvSpPr>
              <p:nvPr/>
            </p:nvSpPr>
            <p:spPr bwMode="gray">
              <a:xfrm>
                <a:off x="1157" y="1755"/>
                <a:ext cx="135" cy="416"/>
              </a:xfrm>
              <a:custGeom>
                <a:avLst/>
                <a:gdLst>
                  <a:gd name="T0" fmla="*/ 0 w 93"/>
                  <a:gd name="T1" fmla="*/ 26619 h 253"/>
                  <a:gd name="T2" fmla="*/ 3873 w 93"/>
                  <a:gd name="T3" fmla="*/ 36564 h 253"/>
                  <a:gd name="T4" fmla="*/ 1838 w 93"/>
                  <a:gd name="T5" fmla="*/ 0 h 253"/>
                  <a:gd name="T6" fmla="*/ 0 w 93"/>
                  <a:gd name="T7" fmla="*/ 26619 h 253"/>
                  <a:gd name="T8" fmla="*/ 0 60000 65536"/>
                  <a:gd name="T9" fmla="*/ 0 60000 65536"/>
                  <a:gd name="T10" fmla="*/ 0 60000 65536"/>
                  <a:gd name="T11" fmla="*/ 0 60000 65536"/>
                  <a:gd name="T12" fmla="*/ 0 w 93"/>
                  <a:gd name="T13" fmla="*/ 0 h 253"/>
                  <a:gd name="T14" fmla="*/ 93 w 93"/>
                  <a:gd name="T15" fmla="*/ 253 h 253"/>
                </a:gdLst>
                <a:ahLst/>
                <a:cxnLst>
                  <a:cxn ang="T8">
                    <a:pos x="T0" y="T1"/>
                  </a:cxn>
                  <a:cxn ang="T9">
                    <a:pos x="T2" y="T3"/>
                  </a:cxn>
                  <a:cxn ang="T10">
                    <a:pos x="T4" y="T5"/>
                  </a:cxn>
                  <a:cxn ang="T11">
                    <a:pos x="T6" y="T7"/>
                  </a:cxn>
                </a:cxnLst>
                <a:rect l="T12" t="T13" r="T14" b="T15"/>
                <a:pathLst>
                  <a:path w="93" h="253">
                    <a:moveTo>
                      <a:pt x="0" y="184"/>
                    </a:moveTo>
                    <a:lnTo>
                      <a:pt x="93" y="253"/>
                    </a:lnTo>
                    <a:lnTo>
                      <a:pt x="44" y="0"/>
                    </a:lnTo>
                    <a:lnTo>
                      <a:pt x="0" y="18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48" name="Line 345"/>
              <p:cNvSpPr>
                <a:spLocks noChangeShapeType="1"/>
              </p:cNvSpPr>
              <p:nvPr/>
            </p:nvSpPr>
            <p:spPr bwMode="gray">
              <a:xfrm>
                <a:off x="2327" y="2715"/>
                <a:ext cx="135" cy="34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49" name="Freeform 346"/>
              <p:cNvSpPr>
                <a:spLocks/>
              </p:cNvSpPr>
              <p:nvPr/>
            </p:nvSpPr>
            <p:spPr bwMode="gray">
              <a:xfrm>
                <a:off x="2255" y="2708"/>
                <a:ext cx="136" cy="143"/>
              </a:xfrm>
              <a:custGeom>
                <a:avLst/>
                <a:gdLst>
                  <a:gd name="T0" fmla="*/ 2198 w 93"/>
                  <a:gd name="T1" fmla="*/ 0 h 87"/>
                  <a:gd name="T2" fmla="*/ 4166 w 93"/>
                  <a:gd name="T3" fmla="*/ 12507 h 87"/>
                  <a:gd name="T4" fmla="*/ 0 w 93"/>
                  <a:gd name="T5" fmla="*/ 0 h 87"/>
                  <a:gd name="T6" fmla="*/ 2198 w 93"/>
                  <a:gd name="T7" fmla="*/ 0 h 87"/>
                  <a:gd name="T8" fmla="*/ 0 60000 65536"/>
                  <a:gd name="T9" fmla="*/ 0 60000 65536"/>
                  <a:gd name="T10" fmla="*/ 0 60000 65536"/>
                  <a:gd name="T11" fmla="*/ 0 60000 65536"/>
                  <a:gd name="T12" fmla="*/ 0 w 93"/>
                  <a:gd name="T13" fmla="*/ 0 h 87"/>
                  <a:gd name="T14" fmla="*/ 93 w 93"/>
                  <a:gd name="T15" fmla="*/ 87 h 87"/>
                </a:gdLst>
                <a:ahLst/>
                <a:cxnLst>
                  <a:cxn ang="T8">
                    <a:pos x="T0" y="T1"/>
                  </a:cxn>
                  <a:cxn ang="T9">
                    <a:pos x="T2" y="T3"/>
                  </a:cxn>
                  <a:cxn ang="T10">
                    <a:pos x="T4" y="T5"/>
                  </a:cxn>
                  <a:cxn ang="T11">
                    <a:pos x="T6" y="T7"/>
                  </a:cxn>
                </a:cxnLst>
                <a:rect l="T12" t="T13" r="T14" b="T15"/>
                <a:pathLst>
                  <a:path w="93" h="87">
                    <a:moveTo>
                      <a:pt x="49" y="0"/>
                    </a:moveTo>
                    <a:lnTo>
                      <a:pt x="93" y="87"/>
                    </a:lnTo>
                    <a:lnTo>
                      <a:pt x="0" y="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50" name="Line 347"/>
              <p:cNvSpPr>
                <a:spLocks noChangeShapeType="1"/>
              </p:cNvSpPr>
              <p:nvPr/>
            </p:nvSpPr>
            <p:spPr bwMode="gray">
              <a:xfrm flipH="1" flipV="1">
                <a:off x="395" y="3064"/>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1" name="Line 348"/>
              <p:cNvSpPr>
                <a:spLocks noChangeShapeType="1"/>
              </p:cNvSpPr>
              <p:nvPr/>
            </p:nvSpPr>
            <p:spPr bwMode="gray">
              <a:xfrm>
                <a:off x="2327" y="2708"/>
                <a:ext cx="1" cy="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2" name="Line 349"/>
              <p:cNvSpPr>
                <a:spLocks noChangeShapeType="1"/>
              </p:cNvSpPr>
              <p:nvPr/>
            </p:nvSpPr>
            <p:spPr bwMode="gray">
              <a:xfrm>
                <a:off x="2462" y="3064"/>
                <a:ext cx="2" cy="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3" name="Line 350"/>
              <p:cNvSpPr>
                <a:spLocks noChangeShapeType="1"/>
              </p:cNvSpPr>
              <p:nvPr/>
            </p:nvSpPr>
            <p:spPr bwMode="gray">
              <a:xfrm>
                <a:off x="2398" y="2860"/>
                <a:ext cx="64"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4" name="Freeform 351"/>
              <p:cNvSpPr>
                <a:spLocks/>
              </p:cNvSpPr>
              <p:nvPr/>
            </p:nvSpPr>
            <p:spPr bwMode="gray">
              <a:xfrm>
                <a:off x="1637" y="2043"/>
                <a:ext cx="137" cy="219"/>
              </a:xfrm>
              <a:custGeom>
                <a:avLst/>
                <a:gdLst>
                  <a:gd name="T0" fmla="*/ 1954 w 94"/>
                  <a:gd name="T1" fmla="*/ 0 h 133"/>
                  <a:gd name="T2" fmla="*/ 4066 w 94"/>
                  <a:gd name="T3" fmla="*/ 19486 h 133"/>
                  <a:gd name="T4" fmla="*/ 0 w 94"/>
                  <a:gd name="T5" fmla="*/ 9955 h 133"/>
                  <a:gd name="T6" fmla="*/ 1954 w 94"/>
                  <a:gd name="T7" fmla="*/ 0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45" y="0"/>
                    </a:moveTo>
                    <a:lnTo>
                      <a:pt x="94" y="133"/>
                    </a:lnTo>
                    <a:lnTo>
                      <a:pt x="0" y="6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55" name="Freeform 352"/>
              <p:cNvSpPr>
                <a:spLocks/>
              </p:cNvSpPr>
              <p:nvPr/>
            </p:nvSpPr>
            <p:spPr bwMode="gray">
              <a:xfrm>
                <a:off x="1702" y="2043"/>
                <a:ext cx="143" cy="219"/>
              </a:xfrm>
              <a:custGeom>
                <a:avLst/>
                <a:gdLst>
                  <a:gd name="T0" fmla="*/ 4294 w 98"/>
                  <a:gd name="T1" fmla="*/ 14056 h 133"/>
                  <a:gd name="T2" fmla="*/ 0 w 98"/>
                  <a:gd name="T3" fmla="*/ 0 h 133"/>
                  <a:gd name="T4" fmla="*/ 2151 w 98"/>
                  <a:gd name="T5" fmla="*/ 19486 h 133"/>
                  <a:gd name="T6" fmla="*/ 4294 w 98"/>
                  <a:gd name="T7" fmla="*/ 14056 h 133"/>
                  <a:gd name="T8" fmla="*/ 0 60000 65536"/>
                  <a:gd name="T9" fmla="*/ 0 60000 65536"/>
                  <a:gd name="T10" fmla="*/ 0 60000 65536"/>
                  <a:gd name="T11" fmla="*/ 0 60000 65536"/>
                  <a:gd name="T12" fmla="*/ 0 w 98"/>
                  <a:gd name="T13" fmla="*/ 0 h 133"/>
                  <a:gd name="T14" fmla="*/ 98 w 98"/>
                  <a:gd name="T15" fmla="*/ 133 h 133"/>
                </a:gdLst>
                <a:ahLst/>
                <a:cxnLst>
                  <a:cxn ang="T8">
                    <a:pos x="T0" y="T1"/>
                  </a:cxn>
                  <a:cxn ang="T9">
                    <a:pos x="T2" y="T3"/>
                  </a:cxn>
                  <a:cxn ang="T10">
                    <a:pos x="T4" y="T5"/>
                  </a:cxn>
                  <a:cxn ang="T11">
                    <a:pos x="T6" y="T7"/>
                  </a:cxn>
                </a:cxnLst>
                <a:rect l="T12" t="T13" r="T14" b="T15"/>
                <a:pathLst>
                  <a:path w="98" h="133">
                    <a:moveTo>
                      <a:pt x="98" y="96"/>
                    </a:moveTo>
                    <a:lnTo>
                      <a:pt x="0" y="0"/>
                    </a:lnTo>
                    <a:lnTo>
                      <a:pt x="49" y="133"/>
                    </a:lnTo>
                    <a:lnTo>
                      <a:pt x="98"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56" name="Line 353"/>
              <p:cNvSpPr>
                <a:spLocks noChangeShapeType="1"/>
              </p:cNvSpPr>
              <p:nvPr/>
            </p:nvSpPr>
            <p:spPr bwMode="gray">
              <a:xfrm flipH="1">
                <a:off x="1019" y="2058"/>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7" name="Line 354"/>
              <p:cNvSpPr>
                <a:spLocks noChangeShapeType="1"/>
              </p:cNvSpPr>
              <p:nvPr/>
            </p:nvSpPr>
            <p:spPr bwMode="gray">
              <a:xfrm flipV="1">
                <a:off x="948" y="2081"/>
                <a:ext cx="71" cy="29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8" name="Line 355"/>
              <p:cNvSpPr>
                <a:spLocks noChangeShapeType="1"/>
              </p:cNvSpPr>
              <p:nvPr/>
            </p:nvSpPr>
            <p:spPr bwMode="gray">
              <a:xfrm flipH="1" flipV="1">
                <a:off x="1205" y="1850"/>
                <a:ext cx="138"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59" name="Line 356"/>
              <p:cNvSpPr>
                <a:spLocks noChangeShapeType="1"/>
              </p:cNvSpPr>
              <p:nvPr/>
            </p:nvSpPr>
            <p:spPr bwMode="gray">
              <a:xfrm flipV="1">
                <a:off x="1157" y="1755"/>
                <a:ext cx="64" cy="30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60" name="Line 357"/>
              <p:cNvSpPr>
                <a:spLocks noChangeShapeType="1"/>
              </p:cNvSpPr>
              <p:nvPr/>
            </p:nvSpPr>
            <p:spPr bwMode="gray">
              <a:xfrm>
                <a:off x="2255" y="2708"/>
                <a:ext cx="72"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61" name="Line 358"/>
              <p:cNvSpPr>
                <a:spLocks noChangeShapeType="1"/>
              </p:cNvSpPr>
              <p:nvPr/>
            </p:nvSpPr>
            <p:spPr bwMode="gray">
              <a:xfrm flipH="1" flipV="1">
                <a:off x="1702" y="2041"/>
                <a:ext cx="143" cy="158"/>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62" name="Freeform 359"/>
              <p:cNvSpPr>
                <a:spLocks/>
              </p:cNvSpPr>
              <p:nvPr/>
            </p:nvSpPr>
            <p:spPr bwMode="gray">
              <a:xfrm>
                <a:off x="1774" y="2201"/>
                <a:ext cx="137" cy="196"/>
              </a:xfrm>
              <a:custGeom>
                <a:avLst/>
                <a:gdLst>
                  <a:gd name="T0" fmla="*/ 2099 w 94"/>
                  <a:gd name="T1" fmla="*/ 0 h 119"/>
                  <a:gd name="T2" fmla="*/ 4066 w 94"/>
                  <a:gd name="T3" fmla="*/ 17492 h 119"/>
                  <a:gd name="T4" fmla="*/ 0 w 94"/>
                  <a:gd name="T5" fmla="*/ 5434 h 119"/>
                  <a:gd name="T6" fmla="*/ 2099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3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63" name="Freeform 360"/>
              <p:cNvSpPr>
                <a:spLocks/>
              </p:cNvSpPr>
              <p:nvPr/>
            </p:nvSpPr>
            <p:spPr bwMode="gray">
              <a:xfrm>
                <a:off x="1845" y="2201"/>
                <a:ext cx="137" cy="196"/>
              </a:xfrm>
              <a:custGeom>
                <a:avLst/>
                <a:gdLst>
                  <a:gd name="T0" fmla="*/ 4066 w 94"/>
                  <a:gd name="T1" fmla="*/ 13547 h 119"/>
                  <a:gd name="T2" fmla="*/ 0 w 94"/>
                  <a:gd name="T3" fmla="*/ 0 h 119"/>
                  <a:gd name="T4" fmla="*/ 1954 w 94"/>
                  <a:gd name="T5" fmla="*/ 17492 h 119"/>
                  <a:gd name="T6" fmla="*/ 4066 w 94"/>
                  <a:gd name="T7" fmla="*/ 13547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92"/>
                    </a:moveTo>
                    <a:lnTo>
                      <a:pt x="0" y="0"/>
                    </a:lnTo>
                    <a:lnTo>
                      <a:pt x="45" y="119"/>
                    </a:lnTo>
                    <a:lnTo>
                      <a:pt x="94"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64" name="Line 361"/>
              <p:cNvSpPr>
                <a:spLocks noChangeShapeType="1"/>
              </p:cNvSpPr>
              <p:nvPr/>
            </p:nvSpPr>
            <p:spPr bwMode="gray">
              <a:xfrm flipH="1" flipV="1">
                <a:off x="1336" y="1946"/>
                <a:ext cx="174" cy="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65" name="Line 362"/>
              <p:cNvSpPr>
                <a:spLocks noChangeShapeType="1"/>
              </p:cNvSpPr>
              <p:nvPr/>
            </p:nvSpPr>
            <p:spPr bwMode="gray">
              <a:xfrm flipV="1">
                <a:off x="1292" y="1946"/>
                <a:ext cx="48" cy="225"/>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66" name="Line 363"/>
              <p:cNvSpPr>
                <a:spLocks noChangeShapeType="1"/>
              </p:cNvSpPr>
              <p:nvPr/>
            </p:nvSpPr>
            <p:spPr bwMode="gray">
              <a:xfrm flipH="1" flipV="1">
                <a:off x="1845" y="2201"/>
                <a:ext cx="137" cy="152"/>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67" name="Line 364"/>
              <p:cNvSpPr>
                <a:spLocks noChangeShapeType="1"/>
              </p:cNvSpPr>
              <p:nvPr/>
            </p:nvSpPr>
            <p:spPr bwMode="gray">
              <a:xfrm flipV="1">
                <a:off x="1774" y="2201"/>
                <a:ext cx="71" cy="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68" name="Freeform 365"/>
              <p:cNvSpPr>
                <a:spLocks/>
              </p:cNvSpPr>
              <p:nvPr/>
            </p:nvSpPr>
            <p:spPr bwMode="gray">
              <a:xfrm>
                <a:off x="675" y="2790"/>
                <a:ext cx="136" cy="333"/>
              </a:xfrm>
              <a:custGeom>
                <a:avLst/>
                <a:gdLst>
                  <a:gd name="T0" fmla="*/ 1952 w 93"/>
                  <a:gd name="T1" fmla="*/ 0 h 202"/>
                  <a:gd name="T2" fmla="*/ 4166 w 93"/>
                  <a:gd name="T3" fmla="*/ 29949 h 202"/>
                  <a:gd name="T4" fmla="*/ 0 w 93"/>
                  <a:gd name="T5" fmla="*/ 28572 h 202"/>
                  <a:gd name="T6" fmla="*/ 1952 w 93"/>
                  <a:gd name="T7" fmla="*/ 0 h 202"/>
                  <a:gd name="T8" fmla="*/ 0 60000 65536"/>
                  <a:gd name="T9" fmla="*/ 0 60000 65536"/>
                  <a:gd name="T10" fmla="*/ 0 60000 65536"/>
                  <a:gd name="T11" fmla="*/ 0 60000 65536"/>
                  <a:gd name="T12" fmla="*/ 0 w 93"/>
                  <a:gd name="T13" fmla="*/ 0 h 202"/>
                  <a:gd name="T14" fmla="*/ 93 w 93"/>
                  <a:gd name="T15" fmla="*/ 202 h 202"/>
                </a:gdLst>
                <a:ahLst/>
                <a:cxnLst>
                  <a:cxn ang="T8">
                    <a:pos x="T0" y="T1"/>
                  </a:cxn>
                  <a:cxn ang="T9">
                    <a:pos x="T2" y="T3"/>
                  </a:cxn>
                  <a:cxn ang="T10">
                    <a:pos x="T4" y="T5"/>
                  </a:cxn>
                  <a:cxn ang="T11">
                    <a:pos x="T6" y="T7"/>
                  </a:cxn>
                </a:cxnLst>
                <a:rect l="T12" t="T13" r="T14" b="T15"/>
                <a:pathLst>
                  <a:path w="93" h="202">
                    <a:moveTo>
                      <a:pt x="44" y="0"/>
                    </a:moveTo>
                    <a:lnTo>
                      <a:pt x="93" y="202"/>
                    </a:lnTo>
                    <a:lnTo>
                      <a:pt x="0" y="19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69" name="Freeform 366"/>
              <p:cNvSpPr>
                <a:spLocks/>
              </p:cNvSpPr>
              <p:nvPr/>
            </p:nvSpPr>
            <p:spPr bwMode="gray">
              <a:xfrm>
                <a:off x="739" y="2693"/>
                <a:ext cx="137" cy="430"/>
              </a:xfrm>
              <a:custGeom>
                <a:avLst/>
                <a:gdLst>
                  <a:gd name="T0" fmla="*/ 4066 w 94"/>
                  <a:gd name="T1" fmla="*/ 0 h 261"/>
                  <a:gd name="T2" fmla="*/ 0 w 94"/>
                  <a:gd name="T3" fmla="*/ 8702 h 261"/>
                  <a:gd name="T4" fmla="*/ 2099 w 94"/>
                  <a:gd name="T5" fmla="*/ 38413 h 261"/>
                  <a:gd name="T6" fmla="*/ 4066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94" y="0"/>
                    </a:moveTo>
                    <a:lnTo>
                      <a:pt x="0" y="59"/>
                    </a:lnTo>
                    <a:lnTo>
                      <a:pt x="49" y="26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70" name="Freeform 367"/>
              <p:cNvSpPr>
                <a:spLocks/>
              </p:cNvSpPr>
              <p:nvPr/>
            </p:nvSpPr>
            <p:spPr bwMode="gray">
              <a:xfrm>
                <a:off x="2535" y="3085"/>
                <a:ext cx="136" cy="61"/>
              </a:xfrm>
              <a:custGeom>
                <a:avLst/>
                <a:gdLst>
                  <a:gd name="T0" fmla="*/ 1952 w 93"/>
                  <a:gd name="T1" fmla="*/ 0 h 37"/>
                  <a:gd name="T2" fmla="*/ 4166 w 93"/>
                  <a:gd name="T3" fmla="*/ 5520 h 37"/>
                  <a:gd name="T4" fmla="*/ 0 w 93"/>
                  <a:gd name="T5" fmla="*/ 3439 h 37"/>
                  <a:gd name="T6" fmla="*/ 1952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4" y="0"/>
                    </a:moveTo>
                    <a:lnTo>
                      <a:pt x="93" y="37"/>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71" name="Freeform 368"/>
              <p:cNvSpPr>
                <a:spLocks/>
              </p:cNvSpPr>
              <p:nvPr/>
            </p:nvSpPr>
            <p:spPr bwMode="gray">
              <a:xfrm>
                <a:off x="466" y="3085"/>
                <a:ext cx="138" cy="61"/>
              </a:xfrm>
              <a:custGeom>
                <a:avLst/>
                <a:gdLst>
                  <a:gd name="T0" fmla="*/ 2082 w 94"/>
                  <a:gd name="T1" fmla="*/ 0 h 37"/>
                  <a:gd name="T2" fmla="*/ 4379 w 94"/>
                  <a:gd name="T3" fmla="*/ 5520 h 37"/>
                  <a:gd name="T4" fmla="*/ 0 w 94"/>
                  <a:gd name="T5" fmla="*/ 3439 h 37"/>
                  <a:gd name="T6" fmla="*/ 2082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72" name="Freeform 369"/>
              <p:cNvSpPr>
                <a:spLocks/>
              </p:cNvSpPr>
              <p:nvPr/>
            </p:nvSpPr>
            <p:spPr bwMode="gray">
              <a:xfrm>
                <a:off x="532" y="3085"/>
                <a:ext cx="143" cy="61"/>
              </a:xfrm>
              <a:custGeom>
                <a:avLst/>
                <a:gdLst>
                  <a:gd name="T0" fmla="*/ 4294 w 98"/>
                  <a:gd name="T1" fmla="*/ 2086 h 37"/>
                  <a:gd name="T2" fmla="*/ 0 w 98"/>
                  <a:gd name="T3" fmla="*/ 0 h 37"/>
                  <a:gd name="T4" fmla="*/ 2151 w 98"/>
                  <a:gd name="T5" fmla="*/ 5520 h 37"/>
                  <a:gd name="T6" fmla="*/ 4294 w 98"/>
                  <a:gd name="T7" fmla="*/ 2086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73" name="Line 370"/>
              <p:cNvSpPr>
                <a:spLocks noChangeShapeType="1"/>
              </p:cNvSpPr>
              <p:nvPr/>
            </p:nvSpPr>
            <p:spPr bwMode="gray">
              <a:xfrm flipV="1">
                <a:off x="675" y="2790"/>
                <a:ext cx="64" cy="31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4" name="Line 371"/>
              <p:cNvSpPr>
                <a:spLocks noChangeShapeType="1"/>
              </p:cNvSpPr>
              <p:nvPr/>
            </p:nvSpPr>
            <p:spPr bwMode="gray">
              <a:xfrm flipH="1">
                <a:off x="2535" y="3085"/>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5" name="Line 372"/>
              <p:cNvSpPr>
                <a:spLocks noChangeShapeType="1"/>
              </p:cNvSpPr>
              <p:nvPr/>
            </p:nvSpPr>
            <p:spPr bwMode="gray">
              <a:xfrm flipH="1" flipV="1">
                <a:off x="532" y="3085"/>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6" name="Line 373"/>
              <p:cNvSpPr>
                <a:spLocks noChangeShapeType="1"/>
              </p:cNvSpPr>
              <p:nvPr/>
            </p:nvSpPr>
            <p:spPr bwMode="gray">
              <a:xfrm flipV="1">
                <a:off x="466" y="3085"/>
                <a:ext cx="66"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77" name="Freeform 374"/>
              <p:cNvSpPr>
                <a:spLocks/>
              </p:cNvSpPr>
              <p:nvPr/>
            </p:nvSpPr>
            <p:spPr bwMode="gray">
              <a:xfrm>
                <a:off x="1429" y="2064"/>
                <a:ext cx="136" cy="251"/>
              </a:xfrm>
              <a:custGeom>
                <a:avLst/>
                <a:gdLst>
                  <a:gd name="T0" fmla="*/ 2198 w 93"/>
                  <a:gd name="T1" fmla="*/ 0 h 152"/>
                  <a:gd name="T2" fmla="*/ 4166 w 93"/>
                  <a:gd name="T3" fmla="*/ 22889 h 152"/>
                  <a:gd name="T4" fmla="*/ 0 w 93"/>
                  <a:gd name="T5" fmla="*/ 17375 h 152"/>
                  <a:gd name="T6" fmla="*/ 2198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11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78" name="Freeform 375"/>
              <p:cNvSpPr>
                <a:spLocks/>
              </p:cNvSpPr>
              <p:nvPr/>
            </p:nvSpPr>
            <p:spPr bwMode="gray">
              <a:xfrm>
                <a:off x="1501" y="2064"/>
                <a:ext cx="136" cy="251"/>
              </a:xfrm>
              <a:custGeom>
                <a:avLst/>
                <a:gdLst>
                  <a:gd name="T0" fmla="*/ 4166 w 93"/>
                  <a:gd name="T1" fmla="*/ 8311 h 152"/>
                  <a:gd name="T2" fmla="*/ 0 w 93"/>
                  <a:gd name="T3" fmla="*/ 0 h 152"/>
                  <a:gd name="T4" fmla="*/ 1952 w 93"/>
                  <a:gd name="T5" fmla="*/ 22889 h 152"/>
                  <a:gd name="T6" fmla="*/ 4166 w 93"/>
                  <a:gd name="T7" fmla="*/ 8311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55"/>
                    </a:moveTo>
                    <a:lnTo>
                      <a:pt x="0" y="0"/>
                    </a:lnTo>
                    <a:lnTo>
                      <a:pt x="44" y="152"/>
                    </a:lnTo>
                    <a:lnTo>
                      <a:pt x="93"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79" name="Freeform 376"/>
              <p:cNvSpPr>
                <a:spLocks/>
              </p:cNvSpPr>
              <p:nvPr/>
            </p:nvSpPr>
            <p:spPr bwMode="gray">
              <a:xfrm>
                <a:off x="1085" y="2058"/>
                <a:ext cx="136" cy="347"/>
              </a:xfrm>
              <a:custGeom>
                <a:avLst/>
                <a:gdLst>
                  <a:gd name="T0" fmla="*/ 0 w 93"/>
                  <a:gd name="T1" fmla="*/ 25139 h 211"/>
                  <a:gd name="T2" fmla="*/ 4166 w 93"/>
                  <a:gd name="T3" fmla="*/ 30548 h 211"/>
                  <a:gd name="T4" fmla="*/ 2198 w 93"/>
                  <a:gd name="T5" fmla="*/ 0 h 211"/>
                  <a:gd name="T6" fmla="*/ 0 w 93"/>
                  <a:gd name="T7" fmla="*/ 25139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0" y="174"/>
                    </a:moveTo>
                    <a:lnTo>
                      <a:pt x="93" y="211"/>
                    </a:lnTo>
                    <a:lnTo>
                      <a:pt x="49" y="0"/>
                    </a:lnTo>
                    <a:lnTo>
                      <a:pt x="0" y="1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0" name="Freeform 377"/>
              <p:cNvSpPr>
                <a:spLocks/>
              </p:cNvSpPr>
              <p:nvPr/>
            </p:nvSpPr>
            <p:spPr bwMode="gray">
              <a:xfrm>
                <a:off x="1157" y="2058"/>
                <a:ext cx="135" cy="347"/>
              </a:xfrm>
              <a:custGeom>
                <a:avLst/>
                <a:gdLst>
                  <a:gd name="T0" fmla="*/ 3873 w 93"/>
                  <a:gd name="T1" fmla="*/ 9950 h 211"/>
                  <a:gd name="T2" fmla="*/ 0 w 93"/>
                  <a:gd name="T3" fmla="*/ 0 h 211"/>
                  <a:gd name="T4" fmla="*/ 1838 w 93"/>
                  <a:gd name="T5" fmla="*/ 30548 h 211"/>
                  <a:gd name="T6" fmla="*/ 3873 w 93"/>
                  <a:gd name="T7" fmla="*/ 9950 h 211"/>
                  <a:gd name="T8" fmla="*/ 0 60000 65536"/>
                  <a:gd name="T9" fmla="*/ 0 60000 65536"/>
                  <a:gd name="T10" fmla="*/ 0 60000 65536"/>
                  <a:gd name="T11" fmla="*/ 0 60000 65536"/>
                  <a:gd name="T12" fmla="*/ 0 w 93"/>
                  <a:gd name="T13" fmla="*/ 0 h 211"/>
                  <a:gd name="T14" fmla="*/ 93 w 93"/>
                  <a:gd name="T15" fmla="*/ 211 h 211"/>
                </a:gdLst>
                <a:ahLst/>
                <a:cxnLst>
                  <a:cxn ang="T8">
                    <a:pos x="T0" y="T1"/>
                  </a:cxn>
                  <a:cxn ang="T9">
                    <a:pos x="T2" y="T3"/>
                  </a:cxn>
                  <a:cxn ang="T10">
                    <a:pos x="T4" y="T5"/>
                  </a:cxn>
                  <a:cxn ang="T11">
                    <a:pos x="T6" y="T7"/>
                  </a:cxn>
                </a:cxnLst>
                <a:rect l="T12" t="T13" r="T14" b="T15"/>
                <a:pathLst>
                  <a:path w="93" h="211">
                    <a:moveTo>
                      <a:pt x="93" y="69"/>
                    </a:moveTo>
                    <a:lnTo>
                      <a:pt x="0" y="0"/>
                    </a:lnTo>
                    <a:lnTo>
                      <a:pt x="44" y="211"/>
                    </a:lnTo>
                    <a:lnTo>
                      <a:pt x="93"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1" name="Freeform 378"/>
              <p:cNvSpPr>
                <a:spLocks/>
              </p:cNvSpPr>
              <p:nvPr/>
            </p:nvSpPr>
            <p:spPr bwMode="gray">
              <a:xfrm>
                <a:off x="876" y="2376"/>
                <a:ext cx="143" cy="317"/>
              </a:xfrm>
              <a:custGeom>
                <a:avLst/>
                <a:gdLst>
                  <a:gd name="T0" fmla="*/ 2151 w 98"/>
                  <a:gd name="T1" fmla="*/ 0 h 193"/>
                  <a:gd name="T2" fmla="*/ 4294 w 98"/>
                  <a:gd name="T3" fmla="*/ 20966 h 193"/>
                  <a:gd name="T4" fmla="*/ 0 w 98"/>
                  <a:gd name="T5" fmla="*/ 27607 h 193"/>
                  <a:gd name="T6" fmla="*/ 2151 w 98"/>
                  <a:gd name="T7" fmla="*/ 0 h 193"/>
                  <a:gd name="T8" fmla="*/ 0 60000 65536"/>
                  <a:gd name="T9" fmla="*/ 0 60000 65536"/>
                  <a:gd name="T10" fmla="*/ 0 60000 65536"/>
                  <a:gd name="T11" fmla="*/ 0 60000 65536"/>
                  <a:gd name="T12" fmla="*/ 0 w 98"/>
                  <a:gd name="T13" fmla="*/ 0 h 193"/>
                  <a:gd name="T14" fmla="*/ 98 w 98"/>
                  <a:gd name="T15" fmla="*/ 193 h 193"/>
                </a:gdLst>
                <a:ahLst/>
                <a:cxnLst>
                  <a:cxn ang="T8">
                    <a:pos x="T0" y="T1"/>
                  </a:cxn>
                  <a:cxn ang="T9">
                    <a:pos x="T2" y="T3"/>
                  </a:cxn>
                  <a:cxn ang="T10">
                    <a:pos x="T4" y="T5"/>
                  </a:cxn>
                  <a:cxn ang="T11">
                    <a:pos x="T6" y="T7"/>
                  </a:cxn>
                </a:cxnLst>
                <a:rect l="T12" t="T13" r="T14" b="T15"/>
                <a:pathLst>
                  <a:path w="98" h="193">
                    <a:moveTo>
                      <a:pt x="49" y="0"/>
                    </a:moveTo>
                    <a:lnTo>
                      <a:pt x="98" y="147"/>
                    </a:lnTo>
                    <a:lnTo>
                      <a:pt x="0" y="19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2" name="Freeform 379"/>
              <p:cNvSpPr>
                <a:spLocks/>
              </p:cNvSpPr>
              <p:nvPr/>
            </p:nvSpPr>
            <p:spPr bwMode="gray">
              <a:xfrm>
                <a:off x="948" y="2344"/>
                <a:ext cx="137" cy="274"/>
              </a:xfrm>
              <a:custGeom>
                <a:avLst/>
                <a:gdLst>
                  <a:gd name="T0" fmla="*/ 4066 w 94"/>
                  <a:gd name="T1" fmla="*/ 0 h 166"/>
                  <a:gd name="T2" fmla="*/ 0 w 94"/>
                  <a:gd name="T3" fmla="*/ 2806 h 166"/>
                  <a:gd name="T4" fmla="*/ 2099 w 94"/>
                  <a:gd name="T5" fmla="*/ 24896 h 166"/>
                  <a:gd name="T6" fmla="*/ 4066 w 94"/>
                  <a:gd name="T7" fmla="*/ 0 h 166"/>
                  <a:gd name="T8" fmla="*/ 0 60000 65536"/>
                  <a:gd name="T9" fmla="*/ 0 60000 65536"/>
                  <a:gd name="T10" fmla="*/ 0 60000 65536"/>
                  <a:gd name="T11" fmla="*/ 0 60000 65536"/>
                  <a:gd name="T12" fmla="*/ 0 w 94"/>
                  <a:gd name="T13" fmla="*/ 0 h 166"/>
                  <a:gd name="T14" fmla="*/ 94 w 94"/>
                  <a:gd name="T15" fmla="*/ 166 h 166"/>
                </a:gdLst>
                <a:ahLst/>
                <a:cxnLst>
                  <a:cxn ang="T8">
                    <a:pos x="T0" y="T1"/>
                  </a:cxn>
                  <a:cxn ang="T9">
                    <a:pos x="T2" y="T3"/>
                  </a:cxn>
                  <a:cxn ang="T10">
                    <a:pos x="T4" y="T5"/>
                  </a:cxn>
                  <a:cxn ang="T11">
                    <a:pos x="T6" y="T7"/>
                  </a:cxn>
                </a:cxnLst>
                <a:rect l="T12" t="T13" r="T14" b="T15"/>
                <a:pathLst>
                  <a:path w="94" h="166">
                    <a:moveTo>
                      <a:pt x="94" y="0"/>
                    </a:moveTo>
                    <a:lnTo>
                      <a:pt x="0" y="19"/>
                    </a:lnTo>
                    <a:lnTo>
                      <a:pt x="49" y="16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3" name="Freeform 380"/>
              <p:cNvSpPr>
                <a:spLocks/>
              </p:cNvSpPr>
              <p:nvPr/>
            </p:nvSpPr>
            <p:spPr bwMode="gray">
              <a:xfrm>
                <a:off x="1911" y="2353"/>
                <a:ext cx="136" cy="166"/>
              </a:xfrm>
              <a:custGeom>
                <a:avLst/>
                <a:gdLst>
                  <a:gd name="T0" fmla="*/ 2198 w 93"/>
                  <a:gd name="T1" fmla="*/ 0 h 101"/>
                  <a:gd name="T2" fmla="*/ 4166 w 93"/>
                  <a:gd name="T3" fmla="*/ 14549 h 101"/>
                  <a:gd name="T4" fmla="*/ 0 w 93"/>
                  <a:gd name="T5" fmla="*/ 3823 h 101"/>
                  <a:gd name="T6" fmla="*/ 2198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101"/>
                    </a:lnTo>
                    <a:lnTo>
                      <a:pt x="0" y="2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4" name="Freeform 381"/>
              <p:cNvSpPr>
                <a:spLocks/>
              </p:cNvSpPr>
              <p:nvPr/>
            </p:nvSpPr>
            <p:spPr bwMode="gray">
              <a:xfrm>
                <a:off x="1982" y="2353"/>
                <a:ext cx="136" cy="166"/>
              </a:xfrm>
              <a:custGeom>
                <a:avLst/>
                <a:gdLst>
                  <a:gd name="T0" fmla="*/ 4166 w 93"/>
                  <a:gd name="T1" fmla="*/ 11926 h 101"/>
                  <a:gd name="T2" fmla="*/ 0 w 93"/>
                  <a:gd name="T3" fmla="*/ 0 h 101"/>
                  <a:gd name="T4" fmla="*/ 1952 w 93"/>
                  <a:gd name="T5" fmla="*/ 14549 h 101"/>
                  <a:gd name="T6" fmla="*/ 4166 w 93"/>
                  <a:gd name="T7" fmla="*/ 11926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83"/>
                    </a:moveTo>
                    <a:lnTo>
                      <a:pt x="0" y="0"/>
                    </a:lnTo>
                    <a:lnTo>
                      <a:pt x="44" y="101"/>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85" name="Line 382"/>
              <p:cNvSpPr>
                <a:spLocks noChangeShapeType="1"/>
              </p:cNvSpPr>
              <p:nvPr/>
            </p:nvSpPr>
            <p:spPr bwMode="gray">
              <a:xfrm flipH="1" flipV="1">
                <a:off x="1507" y="2031"/>
                <a:ext cx="130" cy="12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86" name="Line 383"/>
              <p:cNvSpPr>
                <a:spLocks noChangeShapeType="1"/>
              </p:cNvSpPr>
              <p:nvPr/>
            </p:nvSpPr>
            <p:spPr bwMode="gray">
              <a:xfrm flipV="1">
                <a:off x="1429" y="2038"/>
                <a:ext cx="84" cy="21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87" name="Line 384"/>
              <p:cNvSpPr>
                <a:spLocks noChangeShapeType="1"/>
              </p:cNvSpPr>
              <p:nvPr/>
            </p:nvSpPr>
            <p:spPr bwMode="gray">
              <a:xfrm flipH="1" flipV="1">
                <a:off x="1157" y="2058"/>
                <a:ext cx="135" cy="1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88" name="Line 385"/>
              <p:cNvSpPr>
                <a:spLocks noChangeShapeType="1"/>
              </p:cNvSpPr>
              <p:nvPr/>
            </p:nvSpPr>
            <p:spPr bwMode="gray">
              <a:xfrm flipV="1">
                <a:off x="1085" y="2058"/>
                <a:ext cx="72" cy="28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89" name="Line 386"/>
              <p:cNvSpPr>
                <a:spLocks noChangeShapeType="1"/>
              </p:cNvSpPr>
              <p:nvPr/>
            </p:nvSpPr>
            <p:spPr bwMode="gray">
              <a:xfrm flipV="1">
                <a:off x="876" y="2376"/>
                <a:ext cx="72" cy="317"/>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90" name="Line 387"/>
              <p:cNvSpPr>
                <a:spLocks noChangeShapeType="1"/>
              </p:cNvSpPr>
              <p:nvPr/>
            </p:nvSpPr>
            <p:spPr bwMode="gray">
              <a:xfrm flipH="1">
                <a:off x="948" y="2344"/>
                <a:ext cx="137" cy="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91" name="Line 388"/>
              <p:cNvSpPr>
                <a:spLocks noChangeShapeType="1"/>
              </p:cNvSpPr>
              <p:nvPr/>
            </p:nvSpPr>
            <p:spPr bwMode="gray">
              <a:xfrm flipH="1" flipV="1">
                <a:off x="1982" y="2353"/>
                <a:ext cx="136" cy="136"/>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92" name="Line 389"/>
              <p:cNvSpPr>
                <a:spLocks noChangeShapeType="1"/>
              </p:cNvSpPr>
              <p:nvPr/>
            </p:nvSpPr>
            <p:spPr bwMode="gray">
              <a:xfrm flipV="1">
                <a:off x="1911" y="2353"/>
                <a:ext cx="71"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393" name="Freeform 390"/>
              <p:cNvSpPr>
                <a:spLocks/>
              </p:cNvSpPr>
              <p:nvPr/>
            </p:nvSpPr>
            <p:spPr bwMode="gray">
              <a:xfrm>
                <a:off x="1221" y="2171"/>
                <a:ext cx="143" cy="272"/>
              </a:xfrm>
              <a:custGeom>
                <a:avLst/>
                <a:gdLst>
                  <a:gd name="T0" fmla="*/ 2151 w 98"/>
                  <a:gd name="T1" fmla="*/ 0 h 165"/>
                  <a:gd name="T2" fmla="*/ 4294 w 98"/>
                  <a:gd name="T3" fmla="*/ 24440 h 165"/>
                  <a:gd name="T4" fmla="*/ 0 w 98"/>
                  <a:gd name="T5" fmla="*/ 21041 h 165"/>
                  <a:gd name="T6" fmla="*/ 2151 w 98"/>
                  <a:gd name="T7" fmla="*/ 0 h 165"/>
                  <a:gd name="T8" fmla="*/ 0 60000 65536"/>
                  <a:gd name="T9" fmla="*/ 0 60000 65536"/>
                  <a:gd name="T10" fmla="*/ 0 60000 65536"/>
                  <a:gd name="T11" fmla="*/ 0 60000 65536"/>
                  <a:gd name="T12" fmla="*/ 0 w 98"/>
                  <a:gd name="T13" fmla="*/ 0 h 165"/>
                  <a:gd name="T14" fmla="*/ 98 w 98"/>
                  <a:gd name="T15" fmla="*/ 165 h 165"/>
                </a:gdLst>
                <a:ahLst/>
                <a:cxnLst>
                  <a:cxn ang="T8">
                    <a:pos x="T0" y="T1"/>
                  </a:cxn>
                  <a:cxn ang="T9">
                    <a:pos x="T2" y="T3"/>
                  </a:cxn>
                  <a:cxn ang="T10">
                    <a:pos x="T4" y="T5"/>
                  </a:cxn>
                  <a:cxn ang="T11">
                    <a:pos x="T6" y="T7"/>
                  </a:cxn>
                </a:cxnLst>
                <a:rect l="T12" t="T13" r="T14" b="T15"/>
                <a:pathLst>
                  <a:path w="98" h="165">
                    <a:moveTo>
                      <a:pt x="49" y="0"/>
                    </a:moveTo>
                    <a:lnTo>
                      <a:pt x="98" y="165"/>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4" name="Freeform 391"/>
              <p:cNvSpPr>
                <a:spLocks/>
              </p:cNvSpPr>
              <p:nvPr/>
            </p:nvSpPr>
            <p:spPr bwMode="gray">
              <a:xfrm>
                <a:off x="1292" y="2171"/>
                <a:ext cx="137" cy="272"/>
              </a:xfrm>
              <a:custGeom>
                <a:avLst/>
                <a:gdLst>
                  <a:gd name="T0" fmla="*/ 4066 w 94"/>
                  <a:gd name="T1" fmla="*/ 7392 h 165"/>
                  <a:gd name="T2" fmla="*/ 0 w 94"/>
                  <a:gd name="T3" fmla="*/ 0 h 165"/>
                  <a:gd name="T4" fmla="*/ 2099 w 94"/>
                  <a:gd name="T5" fmla="*/ 24440 h 165"/>
                  <a:gd name="T6" fmla="*/ 4066 w 94"/>
                  <a:gd name="T7" fmla="*/ 7392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94" y="50"/>
                    </a:moveTo>
                    <a:lnTo>
                      <a:pt x="0" y="0"/>
                    </a:lnTo>
                    <a:lnTo>
                      <a:pt x="49" y="165"/>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5" name="Freeform 392"/>
              <p:cNvSpPr>
                <a:spLocks/>
              </p:cNvSpPr>
              <p:nvPr/>
            </p:nvSpPr>
            <p:spPr bwMode="gray">
              <a:xfrm>
                <a:off x="2047" y="2489"/>
                <a:ext cx="143" cy="181"/>
              </a:xfrm>
              <a:custGeom>
                <a:avLst/>
                <a:gdLst>
                  <a:gd name="T0" fmla="*/ 2151 w 98"/>
                  <a:gd name="T1" fmla="*/ 0 h 110"/>
                  <a:gd name="T2" fmla="*/ 4294 w 98"/>
                  <a:gd name="T3" fmla="*/ 15994 h 110"/>
                  <a:gd name="T4" fmla="*/ 0 w 98"/>
                  <a:gd name="T5" fmla="*/ 2638 h 110"/>
                  <a:gd name="T6" fmla="*/ 2151 w 98"/>
                  <a:gd name="T7" fmla="*/ 0 h 110"/>
                  <a:gd name="T8" fmla="*/ 0 60000 65536"/>
                  <a:gd name="T9" fmla="*/ 0 60000 65536"/>
                  <a:gd name="T10" fmla="*/ 0 60000 65536"/>
                  <a:gd name="T11" fmla="*/ 0 60000 65536"/>
                  <a:gd name="T12" fmla="*/ 0 w 98"/>
                  <a:gd name="T13" fmla="*/ 0 h 110"/>
                  <a:gd name="T14" fmla="*/ 98 w 98"/>
                  <a:gd name="T15" fmla="*/ 110 h 110"/>
                </a:gdLst>
                <a:ahLst/>
                <a:cxnLst>
                  <a:cxn ang="T8">
                    <a:pos x="T0" y="T1"/>
                  </a:cxn>
                  <a:cxn ang="T9">
                    <a:pos x="T2" y="T3"/>
                  </a:cxn>
                  <a:cxn ang="T10">
                    <a:pos x="T4" y="T5"/>
                  </a:cxn>
                  <a:cxn ang="T11">
                    <a:pos x="T6" y="T7"/>
                  </a:cxn>
                </a:cxnLst>
                <a:rect l="T12" t="T13" r="T14" b="T15"/>
                <a:pathLst>
                  <a:path w="98" h="110">
                    <a:moveTo>
                      <a:pt x="49" y="0"/>
                    </a:moveTo>
                    <a:lnTo>
                      <a:pt x="98" y="110"/>
                    </a:lnTo>
                    <a:lnTo>
                      <a:pt x="0" y="1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6" name="Freeform 393"/>
              <p:cNvSpPr>
                <a:spLocks/>
              </p:cNvSpPr>
              <p:nvPr/>
            </p:nvSpPr>
            <p:spPr bwMode="gray">
              <a:xfrm>
                <a:off x="2118" y="2489"/>
                <a:ext cx="137" cy="219"/>
              </a:xfrm>
              <a:custGeom>
                <a:avLst/>
                <a:gdLst>
                  <a:gd name="T0" fmla="*/ 4066 w 94"/>
                  <a:gd name="T1" fmla="*/ 19486 h 133"/>
                  <a:gd name="T2" fmla="*/ 0 w 94"/>
                  <a:gd name="T3" fmla="*/ 0 h 133"/>
                  <a:gd name="T4" fmla="*/ 2099 w 94"/>
                  <a:gd name="T5" fmla="*/ 16101 h 133"/>
                  <a:gd name="T6" fmla="*/ 4066 w 94"/>
                  <a:gd name="T7" fmla="*/ 19486 h 133"/>
                  <a:gd name="T8" fmla="*/ 0 60000 65536"/>
                  <a:gd name="T9" fmla="*/ 0 60000 65536"/>
                  <a:gd name="T10" fmla="*/ 0 60000 65536"/>
                  <a:gd name="T11" fmla="*/ 0 60000 65536"/>
                  <a:gd name="T12" fmla="*/ 0 w 94"/>
                  <a:gd name="T13" fmla="*/ 0 h 133"/>
                  <a:gd name="T14" fmla="*/ 94 w 94"/>
                  <a:gd name="T15" fmla="*/ 133 h 133"/>
                </a:gdLst>
                <a:ahLst/>
                <a:cxnLst>
                  <a:cxn ang="T8">
                    <a:pos x="T0" y="T1"/>
                  </a:cxn>
                  <a:cxn ang="T9">
                    <a:pos x="T2" y="T3"/>
                  </a:cxn>
                  <a:cxn ang="T10">
                    <a:pos x="T4" y="T5"/>
                  </a:cxn>
                  <a:cxn ang="T11">
                    <a:pos x="T6" y="T7"/>
                  </a:cxn>
                </a:cxnLst>
                <a:rect l="T12" t="T13" r="T14" b="T15"/>
                <a:pathLst>
                  <a:path w="94" h="133">
                    <a:moveTo>
                      <a:pt x="94" y="133"/>
                    </a:moveTo>
                    <a:lnTo>
                      <a:pt x="0" y="0"/>
                    </a:lnTo>
                    <a:lnTo>
                      <a:pt x="49" y="110"/>
                    </a:lnTo>
                    <a:lnTo>
                      <a:pt x="94" y="13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7" name="Freeform 394"/>
              <p:cNvSpPr>
                <a:spLocks/>
              </p:cNvSpPr>
              <p:nvPr/>
            </p:nvSpPr>
            <p:spPr bwMode="gray">
              <a:xfrm>
                <a:off x="1565" y="2155"/>
                <a:ext cx="137" cy="189"/>
              </a:xfrm>
              <a:custGeom>
                <a:avLst/>
                <a:gdLst>
                  <a:gd name="T0" fmla="*/ 2099 w 94"/>
                  <a:gd name="T1" fmla="*/ 0 h 115"/>
                  <a:gd name="T2" fmla="*/ 4066 w 94"/>
                  <a:gd name="T3" fmla="*/ 16563 h 115"/>
                  <a:gd name="T4" fmla="*/ 0 w 94"/>
                  <a:gd name="T5" fmla="*/ 13899 h 115"/>
                  <a:gd name="T6" fmla="*/ 2099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9" y="0"/>
                    </a:moveTo>
                    <a:lnTo>
                      <a:pt x="94" y="115"/>
                    </a:lnTo>
                    <a:lnTo>
                      <a:pt x="0" y="9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8" name="Freeform 395"/>
              <p:cNvSpPr>
                <a:spLocks/>
              </p:cNvSpPr>
              <p:nvPr/>
            </p:nvSpPr>
            <p:spPr bwMode="gray">
              <a:xfrm>
                <a:off x="1637" y="2155"/>
                <a:ext cx="137" cy="189"/>
              </a:xfrm>
              <a:custGeom>
                <a:avLst/>
                <a:gdLst>
                  <a:gd name="T0" fmla="*/ 4066 w 94"/>
                  <a:gd name="T1" fmla="*/ 9368 h 115"/>
                  <a:gd name="T2" fmla="*/ 0 w 94"/>
                  <a:gd name="T3" fmla="*/ 0 h 115"/>
                  <a:gd name="T4" fmla="*/ 1954 w 94"/>
                  <a:gd name="T5" fmla="*/ 16563 h 115"/>
                  <a:gd name="T6" fmla="*/ 4066 w 94"/>
                  <a:gd name="T7" fmla="*/ 9368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65"/>
                    </a:moveTo>
                    <a:lnTo>
                      <a:pt x="0" y="0"/>
                    </a:lnTo>
                    <a:lnTo>
                      <a:pt x="45" y="115"/>
                    </a:lnTo>
                    <a:lnTo>
                      <a:pt x="94"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399" name="Freeform 396"/>
              <p:cNvSpPr>
                <a:spLocks/>
              </p:cNvSpPr>
              <p:nvPr/>
            </p:nvSpPr>
            <p:spPr bwMode="gray">
              <a:xfrm>
                <a:off x="604" y="3108"/>
                <a:ext cx="135" cy="61"/>
              </a:xfrm>
              <a:custGeom>
                <a:avLst/>
                <a:gdLst>
                  <a:gd name="T0" fmla="*/ 2038 w 93"/>
                  <a:gd name="T1" fmla="*/ 0 h 37"/>
                  <a:gd name="T2" fmla="*/ 3873 w 93"/>
                  <a:gd name="T3" fmla="*/ 5520 h 37"/>
                  <a:gd name="T4" fmla="*/ 0 w 93"/>
                  <a:gd name="T5" fmla="*/ 3439 h 37"/>
                  <a:gd name="T6" fmla="*/ 2038 w 93"/>
                  <a:gd name="T7" fmla="*/ 0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49" y="0"/>
                    </a:moveTo>
                    <a:lnTo>
                      <a:pt x="93"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00" name="Freeform 397"/>
              <p:cNvSpPr>
                <a:spLocks/>
              </p:cNvSpPr>
              <p:nvPr/>
            </p:nvSpPr>
            <p:spPr bwMode="gray">
              <a:xfrm>
                <a:off x="675" y="3108"/>
                <a:ext cx="136" cy="61"/>
              </a:xfrm>
              <a:custGeom>
                <a:avLst/>
                <a:gdLst>
                  <a:gd name="T0" fmla="*/ 4166 w 93"/>
                  <a:gd name="T1" fmla="*/ 1367 h 37"/>
                  <a:gd name="T2" fmla="*/ 0 w 93"/>
                  <a:gd name="T3" fmla="*/ 0 h 37"/>
                  <a:gd name="T4" fmla="*/ 1952 w 93"/>
                  <a:gd name="T5" fmla="*/ 5520 h 37"/>
                  <a:gd name="T6" fmla="*/ 4166 w 93"/>
                  <a:gd name="T7" fmla="*/ 1367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9"/>
                    </a:moveTo>
                    <a:lnTo>
                      <a:pt x="0" y="0"/>
                    </a:lnTo>
                    <a:lnTo>
                      <a:pt x="44" y="37"/>
                    </a:lnTo>
                    <a:lnTo>
                      <a:pt x="93"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01" name="Line 398"/>
              <p:cNvSpPr>
                <a:spLocks noChangeShapeType="1"/>
              </p:cNvSpPr>
              <p:nvPr/>
            </p:nvSpPr>
            <p:spPr bwMode="gray">
              <a:xfrm flipH="1" flipV="1">
                <a:off x="1292" y="2171"/>
                <a:ext cx="137" cy="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2" name="Line 399"/>
              <p:cNvSpPr>
                <a:spLocks noChangeShapeType="1"/>
              </p:cNvSpPr>
              <p:nvPr/>
            </p:nvSpPr>
            <p:spPr bwMode="gray">
              <a:xfrm flipV="1">
                <a:off x="1221" y="2171"/>
                <a:ext cx="71" cy="234"/>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3" name="Line 400"/>
              <p:cNvSpPr>
                <a:spLocks noChangeShapeType="1"/>
              </p:cNvSpPr>
              <p:nvPr/>
            </p:nvSpPr>
            <p:spPr bwMode="gray">
              <a:xfrm flipH="1" flipV="1">
                <a:off x="2118" y="2489"/>
                <a:ext cx="137" cy="21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4" name="Line 401"/>
              <p:cNvSpPr>
                <a:spLocks noChangeShapeType="1"/>
              </p:cNvSpPr>
              <p:nvPr/>
            </p:nvSpPr>
            <p:spPr bwMode="gray">
              <a:xfrm flipV="1">
                <a:off x="2047" y="2489"/>
                <a:ext cx="71"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5" name="Line 402"/>
              <p:cNvSpPr>
                <a:spLocks noChangeShapeType="1"/>
              </p:cNvSpPr>
              <p:nvPr/>
            </p:nvSpPr>
            <p:spPr bwMode="gray">
              <a:xfrm flipH="1" flipV="1">
                <a:off x="1637" y="2155"/>
                <a:ext cx="137" cy="1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6" name="Line 403"/>
              <p:cNvSpPr>
                <a:spLocks noChangeShapeType="1"/>
              </p:cNvSpPr>
              <p:nvPr/>
            </p:nvSpPr>
            <p:spPr bwMode="gray">
              <a:xfrm flipH="1" flipV="1">
                <a:off x="675" y="3108"/>
                <a:ext cx="136"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7" name="Line 404"/>
              <p:cNvSpPr>
                <a:spLocks noChangeShapeType="1"/>
              </p:cNvSpPr>
              <p:nvPr/>
            </p:nvSpPr>
            <p:spPr bwMode="gray">
              <a:xfrm flipV="1">
                <a:off x="604" y="3108"/>
                <a:ext cx="71"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08" name="Freeform 405"/>
              <p:cNvSpPr>
                <a:spLocks/>
              </p:cNvSpPr>
              <p:nvPr/>
            </p:nvSpPr>
            <p:spPr bwMode="gray">
              <a:xfrm>
                <a:off x="2190" y="2670"/>
                <a:ext cx="137" cy="211"/>
              </a:xfrm>
              <a:custGeom>
                <a:avLst/>
                <a:gdLst>
                  <a:gd name="T0" fmla="*/ 1954 w 94"/>
                  <a:gd name="T1" fmla="*/ 3435 h 128"/>
                  <a:gd name="T2" fmla="*/ 4066 w 94"/>
                  <a:gd name="T3" fmla="*/ 18975 h 128"/>
                  <a:gd name="T4" fmla="*/ 0 w 94"/>
                  <a:gd name="T5" fmla="*/ 0 h 128"/>
                  <a:gd name="T6" fmla="*/ 1954 w 94"/>
                  <a:gd name="T7" fmla="*/ 3435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5" y="23"/>
                    </a:moveTo>
                    <a:lnTo>
                      <a:pt x="94" y="128"/>
                    </a:lnTo>
                    <a:lnTo>
                      <a:pt x="0" y="0"/>
                    </a:lnTo>
                    <a:lnTo>
                      <a:pt x="45"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09" name="Freeform 406"/>
              <p:cNvSpPr>
                <a:spLocks/>
              </p:cNvSpPr>
              <p:nvPr/>
            </p:nvSpPr>
            <p:spPr bwMode="gray">
              <a:xfrm>
                <a:off x="2255" y="2708"/>
                <a:ext cx="136" cy="173"/>
              </a:xfrm>
              <a:custGeom>
                <a:avLst/>
                <a:gdLst>
                  <a:gd name="T0" fmla="*/ 4166 w 93"/>
                  <a:gd name="T1" fmla="*/ 12823 h 105"/>
                  <a:gd name="T2" fmla="*/ 0 w 93"/>
                  <a:gd name="T3" fmla="*/ 0 h 105"/>
                  <a:gd name="T4" fmla="*/ 2198 w 93"/>
                  <a:gd name="T5" fmla="*/ 15484 h 105"/>
                  <a:gd name="T6" fmla="*/ 4166 w 93"/>
                  <a:gd name="T7" fmla="*/ 12823 h 105"/>
                  <a:gd name="T8" fmla="*/ 0 60000 65536"/>
                  <a:gd name="T9" fmla="*/ 0 60000 65536"/>
                  <a:gd name="T10" fmla="*/ 0 60000 65536"/>
                  <a:gd name="T11" fmla="*/ 0 60000 65536"/>
                  <a:gd name="T12" fmla="*/ 0 w 93"/>
                  <a:gd name="T13" fmla="*/ 0 h 105"/>
                  <a:gd name="T14" fmla="*/ 93 w 93"/>
                  <a:gd name="T15" fmla="*/ 105 h 105"/>
                </a:gdLst>
                <a:ahLst/>
                <a:cxnLst>
                  <a:cxn ang="T8">
                    <a:pos x="T0" y="T1"/>
                  </a:cxn>
                  <a:cxn ang="T9">
                    <a:pos x="T2" y="T3"/>
                  </a:cxn>
                  <a:cxn ang="T10">
                    <a:pos x="T4" y="T5"/>
                  </a:cxn>
                  <a:cxn ang="T11">
                    <a:pos x="T6" y="T7"/>
                  </a:cxn>
                </a:cxnLst>
                <a:rect l="T12" t="T13" r="T14" b="T15"/>
                <a:pathLst>
                  <a:path w="93" h="105">
                    <a:moveTo>
                      <a:pt x="93" y="87"/>
                    </a:moveTo>
                    <a:lnTo>
                      <a:pt x="0" y="0"/>
                    </a:lnTo>
                    <a:lnTo>
                      <a:pt x="49" y="105"/>
                    </a:lnTo>
                    <a:lnTo>
                      <a:pt x="93"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10" name="Freeform 407"/>
              <p:cNvSpPr>
                <a:spLocks/>
              </p:cNvSpPr>
              <p:nvPr/>
            </p:nvSpPr>
            <p:spPr bwMode="gray">
              <a:xfrm>
                <a:off x="811" y="2693"/>
                <a:ext cx="137" cy="430"/>
              </a:xfrm>
              <a:custGeom>
                <a:avLst/>
                <a:gdLst>
                  <a:gd name="T0" fmla="*/ 1954 w 94"/>
                  <a:gd name="T1" fmla="*/ 0 h 261"/>
                  <a:gd name="T2" fmla="*/ 4066 w 94"/>
                  <a:gd name="T3" fmla="*/ 14096 h 261"/>
                  <a:gd name="T4" fmla="*/ 0 w 94"/>
                  <a:gd name="T5" fmla="*/ 38413 h 261"/>
                  <a:gd name="T6" fmla="*/ 1954 w 94"/>
                  <a:gd name="T7" fmla="*/ 0 h 261"/>
                  <a:gd name="T8" fmla="*/ 0 60000 65536"/>
                  <a:gd name="T9" fmla="*/ 0 60000 65536"/>
                  <a:gd name="T10" fmla="*/ 0 60000 65536"/>
                  <a:gd name="T11" fmla="*/ 0 60000 65536"/>
                  <a:gd name="T12" fmla="*/ 0 w 94"/>
                  <a:gd name="T13" fmla="*/ 0 h 261"/>
                  <a:gd name="T14" fmla="*/ 94 w 94"/>
                  <a:gd name="T15" fmla="*/ 261 h 261"/>
                </a:gdLst>
                <a:ahLst/>
                <a:cxnLst>
                  <a:cxn ang="T8">
                    <a:pos x="T0" y="T1"/>
                  </a:cxn>
                  <a:cxn ang="T9">
                    <a:pos x="T2" y="T3"/>
                  </a:cxn>
                  <a:cxn ang="T10">
                    <a:pos x="T4" y="T5"/>
                  </a:cxn>
                  <a:cxn ang="T11">
                    <a:pos x="T6" y="T7"/>
                  </a:cxn>
                </a:cxnLst>
                <a:rect l="T12" t="T13" r="T14" b="T15"/>
                <a:pathLst>
                  <a:path w="94" h="261">
                    <a:moveTo>
                      <a:pt x="45" y="0"/>
                    </a:moveTo>
                    <a:lnTo>
                      <a:pt x="94" y="96"/>
                    </a:lnTo>
                    <a:lnTo>
                      <a:pt x="0" y="26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11" name="Freeform 408"/>
              <p:cNvSpPr>
                <a:spLocks/>
              </p:cNvSpPr>
              <p:nvPr/>
            </p:nvSpPr>
            <p:spPr bwMode="gray">
              <a:xfrm>
                <a:off x="876" y="2618"/>
                <a:ext cx="143" cy="233"/>
              </a:xfrm>
              <a:custGeom>
                <a:avLst/>
                <a:gdLst>
                  <a:gd name="T0" fmla="*/ 4294 w 98"/>
                  <a:gd name="T1" fmla="*/ 0 h 142"/>
                  <a:gd name="T2" fmla="*/ 0 w 98"/>
                  <a:gd name="T3" fmla="*/ 6458 h 142"/>
                  <a:gd name="T4" fmla="*/ 2151 w 98"/>
                  <a:gd name="T5" fmla="*/ 20079 h 142"/>
                  <a:gd name="T6" fmla="*/ 4294 w 98"/>
                  <a:gd name="T7" fmla="*/ 0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0"/>
                    </a:moveTo>
                    <a:lnTo>
                      <a:pt x="0" y="46"/>
                    </a:lnTo>
                    <a:lnTo>
                      <a:pt x="49" y="142"/>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12" name="Freeform 409"/>
              <p:cNvSpPr>
                <a:spLocks/>
              </p:cNvSpPr>
              <p:nvPr/>
            </p:nvSpPr>
            <p:spPr bwMode="gray">
              <a:xfrm>
                <a:off x="1019" y="2344"/>
                <a:ext cx="138" cy="303"/>
              </a:xfrm>
              <a:custGeom>
                <a:avLst/>
                <a:gdLst>
                  <a:gd name="T0" fmla="*/ 2082 w 94"/>
                  <a:gd name="T1" fmla="*/ 0 h 184"/>
                  <a:gd name="T2" fmla="*/ 4379 w 94"/>
                  <a:gd name="T3" fmla="*/ 27003 h 184"/>
                  <a:gd name="T4" fmla="*/ 0 w 94"/>
                  <a:gd name="T5" fmla="*/ 24324 h 184"/>
                  <a:gd name="T6" fmla="*/ 2082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66"/>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13" name="Freeform 410"/>
              <p:cNvSpPr>
                <a:spLocks/>
              </p:cNvSpPr>
              <p:nvPr/>
            </p:nvSpPr>
            <p:spPr bwMode="gray">
              <a:xfrm>
                <a:off x="1085" y="2344"/>
                <a:ext cx="136" cy="303"/>
              </a:xfrm>
              <a:custGeom>
                <a:avLst/>
                <a:gdLst>
                  <a:gd name="T0" fmla="*/ 4166 w 93"/>
                  <a:gd name="T1" fmla="*/ 5426 h 184"/>
                  <a:gd name="T2" fmla="*/ 0 w 93"/>
                  <a:gd name="T3" fmla="*/ 0 h 184"/>
                  <a:gd name="T4" fmla="*/ 2198 w 93"/>
                  <a:gd name="T5" fmla="*/ 27003 h 184"/>
                  <a:gd name="T6" fmla="*/ 4166 w 93"/>
                  <a:gd name="T7" fmla="*/ 5426 h 184"/>
                  <a:gd name="T8" fmla="*/ 0 60000 65536"/>
                  <a:gd name="T9" fmla="*/ 0 60000 65536"/>
                  <a:gd name="T10" fmla="*/ 0 60000 65536"/>
                  <a:gd name="T11" fmla="*/ 0 60000 65536"/>
                  <a:gd name="T12" fmla="*/ 0 w 93"/>
                  <a:gd name="T13" fmla="*/ 0 h 184"/>
                  <a:gd name="T14" fmla="*/ 93 w 93"/>
                  <a:gd name="T15" fmla="*/ 184 h 184"/>
                </a:gdLst>
                <a:ahLst/>
                <a:cxnLst>
                  <a:cxn ang="T8">
                    <a:pos x="T0" y="T1"/>
                  </a:cxn>
                  <a:cxn ang="T9">
                    <a:pos x="T2" y="T3"/>
                  </a:cxn>
                  <a:cxn ang="T10">
                    <a:pos x="T4" y="T5"/>
                  </a:cxn>
                  <a:cxn ang="T11">
                    <a:pos x="T6" y="T7"/>
                  </a:cxn>
                </a:cxnLst>
                <a:rect l="T12" t="T13" r="T14" b="T15"/>
                <a:pathLst>
                  <a:path w="93" h="184">
                    <a:moveTo>
                      <a:pt x="93" y="37"/>
                    </a:moveTo>
                    <a:lnTo>
                      <a:pt x="0" y="0"/>
                    </a:lnTo>
                    <a:lnTo>
                      <a:pt x="49" y="184"/>
                    </a:lnTo>
                    <a:lnTo>
                      <a:pt x="93" y="3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14" name="Line 411"/>
              <p:cNvSpPr>
                <a:spLocks noChangeShapeType="1"/>
              </p:cNvSpPr>
              <p:nvPr/>
            </p:nvSpPr>
            <p:spPr bwMode="gray">
              <a:xfrm flipH="1" flipV="1">
                <a:off x="2255" y="2708"/>
                <a:ext cx="136"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15" name="Line 412"/>
              <p:cNvSpPr>
                <a:spLocks noChangeShapeType="1"/>
              </p:cNvSpPr>
              <p:nvPr/>
            </p:nvSpPr>
            <p:spPr bwMode="gray">
              <a:xfrm>
                <a:off x="2190" y="2670"/>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16" name="Line 413"/>
              <p:cNvSpPr>
                <a:spLocks noChangeShapeType="1"/>
              </p:cNvSpPr>
              <p:nvPr/>
            </p:nvSpPr>
            <p:spPr bwMode="gray">
              <a:xfrm flipV="1">
                <a:off x="811" y="2693"/>
                <a:ext cx="65" cy="43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17" name="Line 414"/>
              <p:cNvSpPr>
                <a:spLocks noChangeShapeType="1"/>
              </p:cNvSpPr>
              <p:nvPr/>
            </p:nvSpPr>
            <p:spPr bwMode="gray">
              <a:xfrm flipH="1" flipV="1">
                <a:off x="1085" y="2344"/>
                <a:ext cx="136" cy="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18" name="Line 415"/>
              <p:cNvSpPr>
                <a:spLocks noChangeShapeType="1"/>
              </p:cNvSpPr>
              <p:nvPr/>
            </p:nvSpPr>
            <p:spPr bwMode="gray">
              <a:xfrm flipV="1">
                <a:off x="1019" y="2344"/>
                <a:ext cx="66" cy="2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19" name="Freeform 416"/>
              <p:cNvSpPr>
                <a:spLocks/>
              </p:cNvSpPr>
              <p:nvPr/>
            </p:nvSpPr>
            <p:spPr bwMode="gray">
              <a:xfrm>
                <a:off x="1702" y="2262"/>
                <a:ext cx="143" cy="189"/>
              </a:xfrm>
              <a:custGeom>
                <a:avLst/>
                <a:gdLst>
                  <a:gd name="T0" fmla="*/ 2151 w 98"/>
                  <a:gd name="T1" fmla="*/ 0 h 115"/>
                  <a:gd name="T2" fmla="*/ 4294 w 98"/>
                  <a:gd name="T3" fmla="*/ 16563 h 115"/>
                  <a:gd name="T4" fmla="*/ 0 w 98"/>
                  <a:gd name="T5" fmla="*/ 7190 h 115"/>
                  <a:gd name="T6" fmla="*/ 2151 w 98"/>
                  <a:gd name="T7" fmla="*/ 0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49" y="0"/>
                    </a:moveTo>
                    <a:lnTo>
                      <a:pt x="98" y="115"/>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20" name="Freeform 417"/>
              <p:cNvSpPr>
                <a:spLocks/>
              </p:cNvSpPr>
              <p:nvPr/>
            </p:nvSpPr>
            <p:spPr bwMode="gray">
              <a:xfrm>
                <a:off x="1774" y="2262"/>
                <a:ext cx="137" cy="189"/>
              </a:xfrm>
              <a:custGeom>
                <a:avLst/>
                <a:gdLst>
                  <a:gd name="T0" fmla="*/ 4066 w 94"/>
                  <a:gd name="T1" fmla="*/ 11817 h 115"/>
                  <a:gd name="T2" fmla="*/ 0 w 94"/>
                  <a:gd name="T3" fmla="*/ 0 h 115"/>
                  <a:gd name="T4" fmla="*/ 2099 w 94"/>
                  <a:gd name="T5" fmla="*/ 16563 h 115"/>
                  <a:gd name="T6" fmla="*/ 4066 w 94"/>
                  <a:gd name="T7" fmla="*/ 11817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82"/>
                    </a:moveTo>
                    <a:lnTo>
                      <a:pt x="0" y="0"/>
                    </a:lnTo>
                    <a:lnTo>
                      <a:pt x="49" y="115"/>
                    </a:lnTo>
                    <a:lnTo>
                      <a:pt x="94" y="8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21" name="Freeform 418"/>
              <p:cNvSpPr>
                <a:spLocks/>
              </p:cNvSpPr>
              <p:nvPr/>
            </p:nvSpPr>
            <p:spPr bwMode="gray">
              <a:xfrm>
                <a:off x="1364" y="2254"/>
                <a:ext cx="137" cy="189"/>
              </a:xfrm>
              <a:custGeom>
                <a:avLst/>
                <a:gdLst>
                  <a:gd name="T0" fmla="*/ 1954 w 94"/>
                  <a:gd name="T1" fmla="*/ 0 h 115"/>
                  <a:gd name="T2" fmla="*/ 4066 w 94"/>
                  <a:gd name="T3" fmla="*/ 16563 h 115"/>
                  <a:gd name="T4" fmla="*/ 0 w 94"/>
                  <a:gd name="T5" fmla="*/ 16563 h 115"/>
                  <a:gd name="T6" fmla="*/ 1954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22" name="Line 419"/>
              <p:cNvSpPr>
                <a:spLocks noChangeShapeType="1"/>
              </p:cNvSpPr>
              <p:nvPr/>
            </p:nvSpPr>
            <p:spPr bwMode="gray">
              <a:xfrm flipH="1" flipV="1">
                <a:off x="1774" y="2262"/>
                <a:ext cx="137" cy="13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23" name="Line 420"/>
              <p:cNvSpPr>
                <a:spLocks noChangeShapeType="1"/>
              </p:cNvSpPr>
              <p:nvPr/>
            </p:nvSpPr>
            <p:spPr bwMode="gray">
              <a:xfrm flipV="1">
                <a:off x="1702" y="2262"/>
                <a:ext cx="72" cy="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24" name="Line 421"/>
              <p:cNvSpPr>
                <a:spLocks noChangeShapeType="1"/>
              </p:cNvSpPr>
              <p:nvPr/>
            </p:nvSpPr>
            <p:spPr bwMode="gray">
              <a:xfrm flipH="1" flipV="1">
                <a:off x="1429" y="2254"/>
                <a:ext cx="136" cy="6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25" name="Line 422"/>
              <p:cNvSpPr>
                <a:spLocks noChangeShapeType="1"/>
              </p:cNvSpPr>
              <p:nvPr/>
            </p:nvSpPr>
            <p:spPr bwMode="gray">
              <a:xfrm flipV="1">
                <a:off x="1364" y="2254"/>
                <a:ext cx="65" cy="18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26" name="Freeform 423"/>
              <p:cNvSpPr>
                <a:spLocks/>
              </p:cNvSpPr>
              <p:nvPr/>
            </p:nvSpPr>
            <p:spPr bwMode="gray">
              <a:xfrm>
                <a:off x="2327" y="2851"/>
                <a:ext cx="135" cy="318"/>
              </a:xfrm>
              <a:custGeom>
                <a:avLst/>
                <a:gdLst>
                  <a:gd name="T0" fmla="*/ 1838 w 93"/>
                  <a:gd name="T1" fmla="*/ 0 h 193"/>
                  <a:gd name="T2" fmla="*/ 3873 w 93"/>
                  <a:gd name="T3" fmla="*/ 28449 h 193"/>
                  <a:gd name="T4" fmla="*/ 0 w 93"/>
                  <a:gd name="T5" fmla="*/ 2661 h 193"/>
                  <a:gd name="T6" fmla="*/ 1838 w 93"/>
                  <a:gd name="T7" fmla="*/ 0 h 193"/>
                  <a:gd name="T8" fmla="*/ 0 60000 65536"/>
                  <a:gd name="T9" fmla="*/ 0 60000 65536"/>
                  <a:gd name="T10" fmla="*/ 0 60000 65536"/>
                  <a:gd name="T11" fmla="*/ 0 60000 65536"/>
                  <a:gd name="T12" fmla="*/ 0 w 93"/>
                  <a:gd name="T13" fmla="*/ 0 h 193"/>
                  <a:gd name="T14" fmla="*/ 93 w 93"/>
                  <a:gd name="T15" fmla="*/ 193 h 193"/>
                </a:gdLst>
                <a:ahLst/>
                <a:cxnLst>
                  <a:cxn ang="T8">
                    <a:pos x="T0" y="T1"/>
                  </a:cxn>
                  <a:cxn ang="T9">
                    <a:pos x="T2" y="T3"/>
                  </a:cxn>
                  <a:cxn ang="T10">
                    <a:pos x="T4" y="T5"/>
                  </a:cxn>
                  <a:cxn ang="T11">
                    <a:pos x="T6" y="T7"/>
                  </a:cxn>
                </a:cxnLst>
                <a:rect l="T12" t="T13" r="T14" b="T15"/>
                <a:pathLst>
                  <a:path w="93" h="193">
                    <a:moveTo>
                      <a:pt x="44" y="0"/>
                    </a:moveTo>
                    <a:lnTo>
                      <a:pt x="93" y="193"/>
                    </a:lnTo>
                    <a:lnTo>
                      <a:pt x="0" y="18"/>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27" name="Freeform 424"/>
              <p:cNvSpPr>
                <a:spLocks/>
              </p:cNvSpPr>
              <p:nvPr/>
            </p:nvSpPr>
            <p:spPr bwMode="gray">
              <a:xfrm>
                <a:off x="2391" y="2851"/>
                <a:ext cx="144" cy="318"/>
              </a:xfrm>
              <a:custGeom>
                <a:avLst/>
                <a:gdLst>
                  <a:gd name="T0" fmla="*/ 4185 w 99"/>
                  <a:gd name="T1" fmla="*/ 24338 h 193"/>
                  <a:gd name="T2" fmla="*/ 0 w 99"/>
                  <a:gd name="T3" fmla="*/ 0 h 193"/>
                  <a:gd name="T4" fmla="*/ 2065 w 99"/>
                  <a:gd name="T5" fmla="*/ 28449 h 193"/>
                  <a:gd name="T6" fmla="*/ 4185 w 99"/>
                  <a:gd name="T7" fmla="*/ 24338 h 193"/>
                  <a:gd name="T8" fmla="*/ 0 60000 65536"/>
                  <a:gd name="T9" fmla="*/ 0 60000 65536"/>
                  <a:gd name="T10" fmla="*/ 0 60000 65536"/>
                  <a:gd name="T11" fmla="*/ 0 60000 65536"/>
                  <a:gd name="T12" fmla="*/ 0 w 99"/>
                  <a:gd name="T13" fmla="*/ 0 h 193"/>
                  <a:gd name="T14" fmla="*/ 99 w 99"/>
                  <a:gd name="T15" fmla="*/ 193 h 193"/>
                </a:gdLst>
                <a:ahLst/>
                <a:cxnLst>
                  <a:cxn ang="T8">
                    <a:pos x="T0" y="T1"/>
                  </a:cxn>
                  <a:cxn ang="T9">
                    <a:pos x="T2" y="T3"/>
                  </a:cxn>
                  <a:cxn ang="T10">
                    <a:pos x="T4" y="T5"/>
                  </a:cxn>
                  <a:cxn ang="T11">
                    <a:pos x="T6" y="T7"/>
                  </a:cxn>
                </a:cxnLst>
                <a:rect l="T12" t="T13" r="T14" b="T15"/>
                <a:pathLst>
                  <a:path w="99" h="193">
                    <a:moveTo>
                      <a:pt x="99" y="165"/>
                    </a:moveTo>
                    <a:lnTo>
                      <a:pt x="0" y="0"/>
                    </a:lnTo>
                    <a:lnTo>
                      <a:pt x="49" y="193"/>
                    </a:lnTo>
                    <a:lnTo>
                      <a:pt x="99" y="1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28" name="Line 425"/>
              <p:cNvSpPr>
                <a:spLocks noChangeShapeType="1"/>
              </p:cNvSpPr>
              <p:nvPr/>
            </p:nvSpPr>
            <p:spPr bwMode="gray">
              <a:xfrm>
                <a:off x="2391" y="2851"/>
                <a:ext cx="7" cy="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29" name="Line 426"/>
              <p:cNvSpPr>
                <a:spLocks noChangeShapeType="1"/>
              </p:cNvSpPr>
              <p:nvPr/>
            </p:nvSpPr>
            <p:spPr bwMode="gray">
              <a:xfrm flipH="1" flipV="1">
                <a:off x="2391" y="2851"/>
                <a:ext cx="144" cy="27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30" name="Line 427"/>
              <p:cNvSpPr>
                <a:spLocks noChangeShapeType="1"/>
              </p:cNvSpPr>
              <p:nvPr/>
            </p:nvSpPr>
            <p:spPr bwMode="gray">
              <a:xfrm flipV="1">
                <a:off x="2327" y="2851"/>
                <a:ext cx="64" cy="3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31" name="Freeform 428"/>
              <p:cNvSpPr>
                <a:spLocks/>
              </p:cNvSpPr>
              <p:nvPr/>
            </p:nvSpPr>
            <p:spPr bwMode="gray">
              <a:xfrm>
                <a:off x="739" y="3123"/>
                <a:ext cx="137" cy="61"/>
              </a:xfrm>
              <a:custGeom>
                <a:avLst/>
                <a:gdLst>
                  <a:gd name="T0" fmla="*/ 2099 w 94"/>
                  <a:gd name="T1" fmla="*/ 0 h 37"/>
                  <a:gd name="T2" fmla="*/ 4066 w 94"/>
                  <a:gd name="T3" fmla="*/ 5520 h 37"/>
                  <a:gd name="T4" fmla="*/ 0 w 94"/>
                  <a:gd name="T5" fmla="*/ 4145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2" name="Freeform 429"/>
              <p:cNvSpPr>
                <a:spLocks/>
              </p:cNvSpPr>
              <p:nvPr/>
            </p:nvSpPr>
            <p:spPr bwMode="gray">
              <a:xfrm>
                <a:off x="811" y="2851"/>
                <a:ext cx="137" cy="333"/>
              </a:xfrm>
              <a:custGeom>
                <a:avLst/>
                <a:gdLst>
                  <a:gd name="T0" fmla="*/ 4066 w 94"/>
                  <a:gd name="T1" fmla="*/ 0 h 202"/>
                  <a:gd name="T2" fmla="*/ 0 w 94"/>
                  <a:gd name="T3" fmla="*/ 24447 h 202"/>
                  <a:gd name="T4" fmla="*/ 1954 w 94"/>
                  <a:gd name="T5" fmla="*/ 29949 h 202"/>
                  <a:gd name="T6" fmla="*/ 4066 w 94"/>
                  <a:gd name="T7" fmla="*/ 0 h 202"/>
                  <a:gd name="T8" fmla="*/ 0 60000 65536"/>
                  <a:gd name="T9" fmla="*/ 0 60000 65536"/>
                  <a:gd name="T10" fmla="*/ 0 60000 65536"/>
                  <a:gd name="T11" fmla="*/ 0 60000 65536"/>
                  <a:gd name="T12" fmla="*/ 0 w 94"/>
                  <a:gd name="T13" fmla="*/ 0 h 202"/>
                  <a:gd name="T14" fmla="*/ 94 w 94"/>
                  <a:gd name="T15" fmla="*/ 202 h 202"/>
                </a:gdLst>
                <a:ahLst/>
                <a:cxnLst>
                  <a:cxn ang="T8">
                    <a:pos x="T0" y="T1"/>
                  </a:cxn>
                  <a:cxn ang="T9">
                    <a:pos x="T2" y="T3"/>
                  </a:cxn>
                  <a:cxn ang="T10">
                    <a:pos x="T4" y="T5"/>
                  </a:cxn>
                  <a:cxn ang="T11">
                    <a:pos x="T6" y="T7"/>
                  </a:cxn>
                </a:cxnLst>
                <a:rect l="T12" t="T13" r="T14" b="T15"/>
                <a:pathLst>
                  <a:path w="94" h="202">
                    <a:moveTo>
                      <a:pt x="94" y="0"/>
                    </a:moveTo>
                    <a:lnTo>
                      <a:pt x="0" y="165"/>
                    </a:lnTo>
                    <a:lnTo>
                      <a:pt x="45" y="202"/>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3" name="Freeform 430"/>
              <p:cNvSpPr>
                <a:spLocks/>
              </p:cNvSpPr>
              <p:nvPr/>
            </p:nvSpPr>
            <p:spPr bwMode="gray">
              <a:xfrm>
                <a:off x="2462" y="3123"/>
                <a:ext cx="138" cy="61"/>
              </a:xfrm>
              <a:custGeom>
                <a:avLst/>
                <a:gdLst>
                  <a:gd name="T0" fmla="*/ 2303 w 94"/>
                  <a:gd name="T1" fmla="*/ 0 h 37"/>
                  <a:gd name="T2" fmla="*/ 4379 w 94"/>
                  <a:gd name="T3" fmla="*/ 5520 h 37"/>
                  <a:gd name="T4" fmla="*/ 0 w 94"/>
                  <a:gd name="T5" fmla="*/ 4145 h 37"/>
                  <a:gd name="T6" fmla="*/ 2303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50" y="0"/>
                    </a:moveTo>
                    <a:lnTo>
                      <a:pt x="94" y="37"/>
                    </a:lnTo>
                    <a:lnTo>
                      <a:pt x="0" y="28"/>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4" name="Freeform 431"/>
              <p:cNvSpPr>
                <a:spLocks/>
              </p:cNvSpPr>
              <p:nvPr/>
            </p:nvSpPr>
            <p:spPr bwMode="gray">
              <a:xfrm>
                <a:off x="2535" y="3123"/>
                <a:ext cx="136" cy="61"/>
              </a:xfrm>
              <a:custGeom>
                <a:avLst/>
                <a:gdLst>
                  <a:gd name="T0" fmla="*/ 4166 w 93"/>
                  <a:gd name="T1" fmla="*/ 2086 h 37"/>
                  <a:gd name="T2" fmla="*/ 0 w 93"/>
                  <a:gd name="T3" fmla="*/ 0 h 37"/>
                  <a:gd name="T4" fmla="*/ 1952 w 93"/>
                  <a:gd name="T5" fmla="*/ 5520 h 37"/>
                  <a:gd name="T6" fmla="*/ 4166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4"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5" name="Freeform 432"/>
              <p:cNvSpPr>
                <a:spLocks/>
              </p:cNvSpPr>
              <p:nvPr/>
            </p:nvSpPr>
            <p:spPr bwMode="gray">
              <a:xfrm>
                <a:off x="395" y="3123"/>
                <a:ext cx="137" cy="61"/>
              </a:xfrm>
              <a:custGeom>
                <a:avLst/>
                <a:gdLst>
                  <a:gd name="T0" fmla="*/ 2099 w 94"/>
                  <a:gd name="T1" fmla="*/ 0 h 37"/>
                  <a:gd name="T2" fmla="*/ 4066 w 94"/>
                  <a:gd name="T3" fmla="*/ 5520 h 37"/>
                  <a:gd name="T4" fmla="*/ 0 w 94"/>
                  <a:gd name="T5" fmla="*/ 4145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6" name="Freeform 433"/>
              <p:cNvSpPr>
                <a:spLocks/>
              </p:cNvSpPr>
              <p:nvPr/>
            </p:nvSpPr>
            <p:spPr bwMode="gray">
              <a:xfrm>
                <a:off x="466" y="3123"/>
                <a:ext cx="138" cy="61"/>
              </a:xfrm>
              <a:custGeom>
                <a:avLst/>
                <a:gdLst>
                  <a:gd name="T0" fmla="*/ 4379 w 94"/>
                  <a:gd name="T1" fmla="*/ 2086 h 37"/>
                  <a:gd name="T2" fmla="*/ 0 w 94"/>
                  <a:gd name="T3" fmla="*/ 0 h 37"/>
                  <a:gd name="T4" fmla="*/ 2082 w 94"/>
                  <a:gd name="T5" fmla="*/ 5520 h 37"/>
                  <a:gd name="T6" fmla="*/ 4379 w 94"/>
                  <a:gd name="T7" fmla="*/ 2086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94" y="14"/>
                    </a:moveTo>
                    <a:lnTo>
                      <a:pt x="0" y="0"/>
                    </a:lnTo>
                    <a:lnTo>
                      <a:pt x="45" y="37"/>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37" name="Line 434"/>
              <p:cNvSpPr>
                <a:spLocks noChangeShapeType="1"/>
              </p:cNvSpPr>
              <p:nvPr/>
            </p:nvSpPr>
            <p:spPr bwMode="gray">
              <a:xfrm flipH="1">
                <a:off x="811" y="2851"/>
                <a:ext cx="137" cy="27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38" name="Line 435"/>
              <p:cNvSpPr>
                <a:spLocks noChangeShapeType="1"/>
              </p:cNvSpPr>
              <p:nvPr/>
            </p:nvSpPr>
            <p:spPr bwMode="gray">
              <a:xfrm flipV="1">
                <a:off x="739" y="3123"/>
                <a:ext cx="72" cy="46"/>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39" name="Line 436"/>
              <p:cNvSpPr>
                <a:spLocks noChangeShapeType="1"/>
              </p:cNvSpPr>
              <p:nvPr/>
            </p:nvSpPr>
            <p:spPr bwMode="gray">
              <a:xfrm flipH="1" flipV="1">
                <a:off x="466" y="3123"/>
                <a:ext cx="138"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0" name="Line 437"/>
              <p:cNvSpPr>
                <a:spLocks noChangeShapeType="1"/>
              </p:cNvSpPr>
              <p:nvPr/>
            </p:nvSpPr>
            <p:spPr bwMode="gray">
              <a:xfrm flipH="1" flipV="1">
                <a:off x="2535" y="3123"/>
                <a:ext cx="136"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1" name="Line 438"/>
              <p:cNvSpPr>
                <a:spLocks noChangeShapeType="1"/>
              </p:cNvSpPr>
              <p:nvPr/>
            </p:nvSpPr>
            <p:spPr bwMode="gray">
              <a:xfrm flipH="1">
                <a:off x="2462" y="3123"/>
                <a:ext cx="73"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2" name="Line 439"/>
              <p:cNvSpPr>
                <a:spLocks noChangeShapeType="1"/>
              </p:cNvSpPr>
              <p:nvPr/>
            </p:nvSpPr>
            <p:spPr bwMode="gray">
              <a:xfrm flipV="1">
                <a:off x="395" y="3123"/>
                <a:ext cx="71"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3" name="Freeform 440"/>
              <p:cNvSpPr>
                <a:spLocks/>
              </p:cNvSpPr>
              <p:nvPr/>
            </p:nvSpPr>
            <p:spPr bwMode="gray">
              <a:xfrm>
                <a:off x="1157" y="2405"/>
                <a:ext cx="135" cy="242"/>
              </a:xfrm>
              <a:custGeom>
                <a:avLst/>
                <a:gdLst>
                  <a:gd name="T0" fmla="*/ 1838 w 93"/>
                  <a:gd name="T1" fmla="*/ 0 h 147"/>
                  <a:gd name="T2" fmla="*/ 3873 w 93"/>
                  <a:gd name="T3" fmla="*/ 20787 h 147"/>
                  <a:gd name="T4" fmla="*/ 0 w 93"/>
                  <a:gd name="T5" fmla="*/ 21462 h 147"/>
                  <a:gd name="T6" fmla="*/ 1838 w 93"/>
                  <a:gd name="T7" fmla="*/ 0 h 147"/>
                  <a:gd name="T8" fmla="*/ 0 60000 65536"/>
                  <a:gd name="T9" fmla="*/ 0 60000 65536"/>
                  <a:gd name="T10" fmla="*/ 0 60000 65536"/>
                  <a:gd name="T11" fmla="*/ 0 60000 65536"/>
                  <a:gd name="T12" fmla="*/ 0 w 93"/>
                  <a:gd name="T13" fmla="*/ 0 h 147"/>
                  <a:gd name="T14" fmla="*/ 93 w 93"/>
                  <a:gd name="T15" fmla="*/ 147 h 147"/>
                </a:gdLst>
                <a:ahLst/>
                <a:cxnLst>
                  <a:cxn ang="T8">
                    <a:pos x="T0" y="T1"/>
                  </a:cxn>
                  <a:cxn ang="T9">
                    <a:pos x="T2" y="T3"/>
                  </a:cxn>
                  <a:cxn ang="T10">
                    <a:pos x="T4" y="T5"/>
                  </a:cxn>
                  <a:cxn ang="T11">
                    <a:pos x="T6" y="T7"/>
                  </a:cxn>
                </a:cxnLst>
                <a:rect l="T12" t="T13" r="T14" b="T15"/>
                <a:pathLst>
                  <a:path w="93" h="147">
                    <a:moveTo>
                      <a:pt x="44" y="0"/>
                    </a:moveTo>
                    <a:lnTo>
                      <a:pt x="93" y="142"/>
                    </a:lnTo>
                    <a:lnTo>
                      <a:pt x="0" y="147"/>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44" name="Freeform 441"/>
              <p:cNvSpPr>
                <a:spLocks/>
              </p:cNvSpPr>
              <p:nvPr/>
            </p:nvSpPr>
            <p:spPr bwMode="gray">
              <a:xfrm>
                <a:off x="1221" y="2405"/>
                <a:ext cx="143" cy="234"/>
              </a:xfrm>
              <a:custGeom>
                <a:avLst/>
                <a:gdLst>
                  <a:gd name="T0" fmla="*/ 4294 w 98"/>
                  <a:gd name="T1" fmla="*/ 3428 h 142"/>
                  <a:gd name="T2" fmla="*/ 0 w 98"/>
                  <a:gd name="T3" fmla="*/ 0 h 142"/>
                  <a:gd name="T4" fmla="*/ 2151 w 98"/>
                  <a:gd name="T5" fmla="*/ 20989 h 142"/>
                  <a:gd name="T6" fmla="*/ 4294 w 98"/>
                  <a:gd name="T7" fmla="*/ 3428 h 142"/>
                  <a:gd name="T8" fmla="*/ 0 60000 65536"/>
                  <a:gd name="T9" fmla="*/ 0 60000 65536"/>
                  <a:gd name="T10" fmla="*/ 0 60000 65536"/>
                  <a:gd name="T11" fmla="*/ 0 60000 65536"/>
                  <a:gd name="T12" fmla="*/ 0 w 98"/>
                  <a:gd name="T13" fmla="*/ 0 h 142"/>
                  <a:gd name="T14" fmla="*/ 98 w 98"/>
                  <a:gd name="T15" fmla="*/ 142 h 142"/>
                </a:gdLst>
                <a:ahLst/>
                <a:cxnLst>
                  <a:cxn ang="T8">
                    <a:pos x="T0" y="T1"/>
                  </a:cxn>
                  <a:cxn ang="T9">
                    <a:pos x="T2" y="T3"/>
                  </a:cxn>
                  <a:cxn ang="T10">
                    <a:pos x="T4" y="T5"/>
                  </a:cxn>
                  <a:cxn ang="T11">
                    <a:pos x="T6" y="T7"/>
                  </a:cxn>
                </a:cxnLst>
                <a:rect l="T12" t="T13" r="T14" b="T15"/>
                <a:pathLst>
                  <a:path w="98" h="142">
                    <a:moveTo>
                      <a:pt x="98" y="23"/>
                    </a:moveTo>
                    <a:lnTo>
                      <a:pt x="0" y="0"/>
                    </a:lnTo>
                    <a:lnTo>
                      <a:pt x="49" y="142"/>
                    </a:lnTo>
                    <a:lnTo>
                      <a:pt x="98" y="2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45" name="Freeform 442"/>
              <p:cNvSpPr>
                <a:spLocks/>
              </p:cNvSpPr>
              <p:nvPr/>
            </p:nvSpPr>
            <p:spPr bwMode="gray">
              <a:xfrm>
                <a:off x="1845" y="2397"/>
                <a:ext cx="137" cy="204"/>
              </a:xfrm>
              <a:custGeom>
                <a:avLst/>
                <a:gdLst>
                  <a:gd name="T0" fmla="*/ 1954 w 94"/>
                  <a:gd name="T1" fmla="*/ 0 h 124"/>
                  <a:gd name="T2" fmla="*/ 4066 w 94"/>
                  <a:gd name="T3" fmla="*/ 18042 h 124"/>
                  <a:gd name="T4" fmla="*/ 0 w 94"/>
                  <a:gd name="T5" fmla="*/ 4761 h 124"/>
                  <a:gd name="T6" fmla="*/ 1954 w 94"/>
                  <a:gd name="T7" fmla="*/ 0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45" y="0"/>
                    </a:moveTo>
                    <a:lnTo>
                      <a:pt x="94" y="124"/>
                    </a:lnTo>
                    <a:lnTo>
                      <a:pt x="0" y="3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46" name="Freeform 443"/>
              <p:cNvSpPr>
                <a:spLocks/>
              </p:cNvSpPr>
              <p:nvPr/>
            </p:nvSpPr>
            <p:spPr bwMode="gray">
              <a:xfrm>
                <a:off x="1911" y="2397"/>
                <a:ext cx="136" cy="204"/>
              </a:xfrm>
              <a:custGeom>
                <a:avLst/>
                <a:gdLst>
                  <a:gd name="T0" fmla="*/ 4166 w 93"/>
                  <a:gd name="T1" fmla="*/ 10810 h 124"/>
                  <a:gd name="T2" fmla="*/ 0 w 93"/>
                  <a:gd name="T3" fmla="*/ 0 h 124"/>
                  <a:gd name="T4" fmla="*/ 2198 w 93"/>
                  <a:gd name="T5" fmla="*/ 18042 h 124"/>
                  <a:gd name="T6" fmla="*/ 4166 w 93"/>
                  <a:gd name="T7" fmla="*/ 10810 h 124"/>
                  <a:gd name="T8" fmla="*/ 0 60000 65536"/>
                  <a:gd name="T9" fmla="*/ 0 60000 65536"/>
                  <a:gd name="T10" fmla="*/ 0 60000 65536"/>
                  <a:gd name="T11" fmla="*/ 0 60000 65536"/>
                  <a:gd name="T12" fmla="*/ 0 w 93"/>
                  <a:gd name="T13" fmla="*/ 0 h 124"/>
                  <a:gd name="T14" fmla="*/ 93 w 93"/>
                  <a:gd name="T15" fmla="*/ 124 h 124"/>
                </a:gdLst>
                <a:ahLst/>
                <a:cxnLst>
                  <a:cxn ang="T8">
                    <a:pos x="T0" y="T1"/>
                  </a:cxn>
                  <a:cxn ang="T9">
                    <a:pos x="T2" y="T3"/>
                  </a:cxn>
                  <a:cxn ang="T10">
                    <a:pos x="T4" y="T5"/>
                  </a:cxn>
                  <a:cxn ang="T11">
                    <a:pos x="T6" y="T7"/>
                  </a:cxn>
                </a:cxnLst>
                <a:rect l="T12" t="T13" r="T14" b="T15"/>
                <a:pathLst>
                  <a:path w="93" h="124">
                    <a:moveTo>
                      <a:pt x="93" y="74"/>
                    </a:moveTo>
                    <a:lnTo>
                      <a:pt x="0" y="0"/>
                    </a:lnTo>
                    <a:lnTo>
                      <a:pt x="49" y="124"/>
                    </a:lnTo>
                    <a:lnTo>
                      <a:pt x="93"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47" name="Line 444"/>
              <p:cNvSpPr>
                <a:spLocks noChangeShapeType="1"/>
              </p:cNvSpPr>
              <p:nvPr/>
            </p:nvSpPr>
            <p:spPr bwMode="gray">
              <a:xfrm flipH="1" flipV="1">
                <a:off x="1221" y="2405"/>
                <a:ext cx="143"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8" name="Line 445"/>
              <p:cNvSpPr>
                <a:spLocks noChangeShapeType="1"/>
              </p:cNvSpPr>
              <p:nvPr/>
            </p:nvSpPr>
            <p:spPr bwMode="gray">
              <a:xfrm flipV="1">
                <a:off x="1157" y="2405"/>
                <a:ext cx="64" cy="242"/>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49" name="Line 446"/>
              <p:cNvSpPr>
                <a:spLocks noChangeShapeType="1"/>
              </p:cNvSpPr>
              <p:nvPr/>
            </p:nvSpPr>
            <p:spPr bwMode="gray">
              <a:xfrm flipH="1" flipV="1">
                <a:off x="1911" y="2397"/>
                <a:ext cx="136" cy="1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50" name="Line 447"/>
              <p:cNvSpPr>
                <a:spLocks noChangeShapeType="1"/>
              </p:cNvSpPr>
              <p:nvPr/>
            </p:nvSpPr>
            <p:spPr bwMode="gray">
              <a:xfrm flipV="1">
                <a:off x="1845" y="2397"/>
                <a:ext cx="66" cy="5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51" name="Freeform 448"/>
              <p:cNvSpPr>
                <a:spLocks/>
              </p:cNvSpPr>
              <p:nvPr/>
            </p:nvSpPr>
            <p:spPr bwMode="gray">
              <a:xfrm>
                <a:off x="1565" y="2315"/>
                <a:ext cx="137" cy="136"/>
              </a:xfrm>
              <a:custGeom>
                <a:avLst/>
                <a:gdLst>
                  <a:gd name="T0" fmla="*/ 4066 w 94"/>
                  <a:gd name="T1" fmla="*/ 2494 h 83"/>
                  <a:gd name="T2" fmla="*/ 0 w 94"/>
                  <a:gd name="T3" fmla="*/ 0 h 83"/>
                  <a:gd name="T4" fmla="*/ 2099 w 94"/>
                  <a:gd name="T5" fmla="*/ 11580 h 83"/>
                  <a:gd name="T6" fmla="*/ 4066 w 94"/>
                  <a:gd name="T7" fmla="*/ 2494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94" y="18"/>
                    </a:moveTo>
                    <a:lnTo>
                      <a:pt x="0" y="0"/>
                    </a:lnTo>
                    <a:lnTo>
                      <a:pt x="49" y="83"/>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2" name="Freeform 449"/>
              <p:cNvSpPr>
                <a:spLocks/>
              </p:cNvSpPr>
              <p:nvPr/>
            </p:nvSpPr>
            <p:spPr bwMode="gray">
              <a:xfrm>
                <a:off x="948" y="2618"/>
                <a:ext cx="137" cy="233"/>
              </a:xfrm>
              <a:custGeom>
                <a:avLst/>
                <a:gdLst>
                  <a:gd name="T0" fmla="*/ 2099 w 94"/>
                  <a:gd name="T1" fmla="*/ 0 h 142"/>
                  <a:gd name="T2" fmla="*/ 4066 w 94"/>
                  <a:gd name="T3" fmla="*/ 17485 h 142"/>
                  <a:gd name="T4" fmla="*/ 0 w 94"/>
                  <a:gd name="T5" fmla="*/ 20079 h 142"/>
                  <a:gd name="T6" fmla="*/ 2099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24"/>
                    </a:lnTo>
                    <a:lnTo>
                      <a:pt x="0" y="14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3" name="Freeform 450"/>
              <p:cNvSpPr>
                <a:spLocks/>
              </p:cNvSpPr>
              <p:nvPr/>
            </p:nvSpPr>
            <p:spPr bwMode="gray">
              <a:xfrm>
                <a:off x="1019" y="2618"/>
                <a:ext cx="138" cy="204"/>
              </a:xfrm>
              <a:custGeom>
                <a:avLst/>
                <a:gdLst>
                  <a:gd name="T0" fmla="*/ 4379 w 94"/>
                  <a:gd name="T1" fmla="*/ 2636 h 124"/>
                  <a:gd name="T2" fmla="*/ 0 w 94"/>
                  <a:gd name="T3" fmla="*/ 0 h 124"/>
                  <a:gd name="T4" fmla="*/ 2082 w 94"/>
                  <a:gd name="T5" fmla="*/ 18042 h 124"/>
                  <a:gd name="T6" fmla="*/ 4379 w 94"/>
                  <a:gd name="T7" fmla="*/ 2636 h 124"/>
                  <a:gd name="T8" fmla="*/ 0 60000 65536"/>
                  <a:gd name="T9" fmla="*/ 0 60000 65536"/>
                  <a:gd name="T10" fmla="*/ 0 60000 65536"/>
                  <a:gd name="T11" fmla="*/ 0 60000 65536"/>
                  <a:gd name="T12" fmla="*/ 0 w 94"/>
                  <a:gd name="T13" fmla="*/ 0 h 124"/>
                  <a:gd name="T14" fmla="*/ 94 w 94"/>
                  <a:gd name="T15" fmla="*/ 124 h 124"/>
                </a:gdLst>
                <a:ahLst/>
                <a:cxnLst>
                  <a:cxn ang="T8">
                    <a:pos x="T0" y="T1"/>
                  </a:cxn>
                  <a:cxn ang="T9">
                    <a:pos x="T2" y="T3"/>
                  </a:cxn>
                  <a:cxn ang="T10">
                    <a:pos x="T4" y="T5"/>
                  </a:cxn>
                  <a:cxn ang="T11">
                    <a:pos x="T6" y="T7"/>
                  </a:cxn>
                </a:cxnLst>
                <a:rect l="T12" t="T13" r="T14" b="T15"/>
                <a:pathLst>
                  <a:path w="94" h="124">
                    <a:moveTo>
                      <a:pt x="94" y="18"/>
                    </a:moveTo>
                    <a:lnTo>
                      <a:pt x="0" y="0"/>
                    </a:lnTo>
                    <a:lnTo>
                      <a:pt x="45" y="124"/>
                    </a:lnTo>
                    <a:lnTo>
                      <a:pt x="94"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4" name="Line 451"/>
              <p:cNvSpPr>
                <a:spLocks noChangeShapeType="1"/>
              </p:cNvSpPr>
              <p:nvPr/>
            </p:nvSpPr>
            <p:spPr bwMode="gray">
              <a:xfrm flipH="1" flipV="1">
                <a:off x="1565" y="2315"/>
                <a:ext cx="137" cy="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55" name="Line 452"/>
              <p:cNvSpPr>
                <a:spLocks noChangeShapeType="1"/>
              </p:cNvSpPr>
              <p:nvPr/>
            </p:nvSpPr>
            <p:spPr bwMode="gray">
              <a:xfrm flipV="1">
                <a:off x="948" y="2618"/>
                <a:ext cx="71" cy="23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56" name="Freeform 453"/>
              <p:cNvSpPr>
                <a:spLocks/>
              </p:cNvSpPr>
              <p:nvPr/>
            </p:nvSpPr>
            <p:spPr bwMode="gray">
              <a:xfrm>
                <a:off x="1982" y="2519"/>
                <a:ext cx="136" cy="227"/>
              </a:xfrm>
              <a:custGeom>
                <a:avLst/>
                <a:gdLst>
                  <a:gd name="T0" fmla="*/ 1952 w 93"/>
                  <a:gd name="T1" fmla="*/ 0 h 138"/>
                  <a:gd name="T2" fmla="*/ 4166 w 93"/>
                  <a:gd name="T3" fmla="*/ 20001 h 138"/>
                  <a:gd name="T4" fmla="*/ 0 w 93"/>
                  <a:gd name="T5" fmla="*/ 7228 h 138"/>
                  <a:gd name="T6" fmla="*/ 1952 w 93"/>
                  <a:gd name="T7" fmla="*/ 0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44" y="0"/>
                    </a:moveTo>
                    <a:lnTo>
                      <a:pt x="93" y="138"/>
                    </a:lnTo>
                    <a:lnTo>
                      <a:pt x="0" y="5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7" name="Freeform 454"/>
              <p:cNvSpPr>
                <a:spLocks/>
              </p:cNvSpPr>
              <p:nvPr/>
            </p:nvSpPr>
            <p:spPr bwMode="gray">
              <a:xfrm>
                <a:off x="2047" y="2519"/>
                <a:ext cx="143" cy="227"/>
              </a:xfrm>
              <a:custGeom>
                <a:avLst/>
                <a:gdLst>
                  <a:gd name="T0" fmla="*/ 4294 w 98"/>
                  <a:gd name="T1" fmla="*/ 13294 h 138"/>
                  <a:gd name="T2" fmla="*/ 0 w 98"/>
                  <a:gd name="T3" fmla="*/ 0 h 138"/>
                  <a:gd name="T4" fmla="*/ 2151 w 98"/>
                  <a:gd name="T5" fmla="*/ 20001 h 138"/>
                  <a:gd name="T6" fmla="*/ 4294 w 98"/>
                  <a:gd name="T7" fmla="*/ 13294 h 138"/>
                  <a:gd name="T8" fmla="*/ 0 60000 65536"/>
                  <a:gd name="T9" fmla="*/ 0 60000 65536"/>
                  <a:gd name="T10" fmla="*/ 0 60000 65536"/>
                  <a:gd name="T11" fmla="*/ 0 60000 65536"/>
                  <a:gd name="T12" fmla="*/ 0 w 98"/>
                  <a:gd name="T13" fmla="*/ 0 h 138"/>
                  <a:gd name="T14" fmla="*/ 98 w 98"/>
                  <a:gd name="T15" fmla="*/ 138 h 138"/>
                </a:gdLst>
                <a:ahLst/>
                <a:cxnLst>
                  <a:cxn ang="T8">
                    <a:pos x="T0" y="T1"/>
                  </a:cxn>
                  <a:cxn ang="T9">
                    <a:pos x="T2" y="T3"/>
                  </a:cxn>
                  <a:cxn ang="T10">
                    <a:pos x="T4" y="T5"/>
                  </a:cxn>
                  <a:cxn ang="T11">
                    <a:pos x="T6" y="T7"/>
                  </a:cxn>
                </a:cxnLst>
                <a:rect l="T12" t="T13" r="T14" b="T15"/>
                <a:pathLst>
                  <a:path w="98" h="138">
                    <a:moveTo>
                      <a:pt x="98" y="92"/>
                    </a:moveTo>
                    <a:lnTo>
                      <a:pt x="0" y="0"/>
                    </a:lnTo>
                    <a:lnTo>
                      <a:pt x="49" y="138"/>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8" name="Freeform 455"/>
              <p:cNvSpPr>
                <a:spLocks/>
              </p:cNvSpPr>
              <p:nvPr/>
            </p:nvSpPr>
            <p:spPr bwMode="gray">
              <a:xfrm>
                <a:off x="532" y="3146"/>
                <a:ext cx="143" cy="61"/>
              </a:xfrm>
              <a:custGeom>
                <a:avLst/>
                <a:gdLst>
                  <a:gd name="T0" fmla="*/ 2151 w 98"/>
                  <a:gd name="T1" fmla="*/ 0 h 37"/>
                  <a:gd name="T2" fmla="*/ 4294 w 98"/>
                  <a:gd name="T3" fmla="*/ 5520 h 37"/>
                  <a:gd name="T4" fmla="*/ 0 w 98"/>
                  <a:gd name="T5" fmla="*/ 3439 h 37"/>
                  <a:gd name="T6" fmla="*/ 2151 w 98"/>
                  <a:gd name="T7" fmla="*/ 0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49" y="0"/>
                    </a:moveTo>
                    <a:lnTo>
                      <a:pt x="98"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59" name="Freeform 456"/>
              <p:cNvSpPr>
                <a:spLocks/>
              </p:cNvSpPr>
              <p:nvPr/>
            </p:nvSpPr>
            <p:spPr bwMode="gray">
              <a:xfrm>
                <a:off x="604" y="3146"/>
                <a:ext cx="135" cy="61"/>
              </a:xfrm>
              <a:custGeom>
                <a:avLst/>
                <a:gdLst>
                  <a:gd name="T0" fmla="*/ 3873 w 93"/>
                  <a:gd name="T1" fmla="*/ 2086 h 37"/>
                  <a:gd name="T2" fmla="*/ 0 w 93"/>
                  <a:gd name="T3" fmla="*/ 0 h 37"/>
                  <a:gd name="T4" fmla="*/ 2038 w 93"/>
                  <a:gd name="T5" fmla="*/ 5520 h 37"/>
                  <a:gd name="T6" fmla="*/ 3873 w 93"/>
                  <a:gd name="T7" fmla="*/ 2086 h 37"/>
                  <a:gd name="T8" fmla="*/ 0 60000 65536"/>
                  <a:gd name="T9" fmla="*/ 0 60000 65536"/>
                  <a:gd name="T10" fmla="*/ 0 60000 65536"/>
                  <a:gd name="T11" fmla="*/ 0 60000 65536"/>
                  <a:gd name="T12" fmla="*/ 0 w 93"/>
                  <a:gd name="T13" fmla="*/ 0 h 37"/>
                  <a:gd name="T14" fmla="*/ 93 w 93"/>
                  <a:gd name="T15" fmla="*/ 37 h 37"/>
                </a:gdLst>
                <a:ahLst/>
                <a:cxnLst>
                  <a:cxn ang="T8">
                    <a:pos x="T0" y="T1"/>
                  </a:cxn>
                  <a:cxn ang="T9">
                    <a:pos x="T2" y="T3"/>
                  </a:cxn>
                  <a:cxn ang="T10">
                    <a:pos x="T4" y="T5"/>
                  </a:cxn>
                  <a:cxn ang="T11">
                    <a:pos x="T6" y="T7"/>
                  </a:cxn>
                </a:cxnLst>
                <a:rect l="T12" t="T13" r="T14" b="T15"/>
                <a:pathLst>
                  <a:path w="93" h="37">
                    <a:moveTo>
                      <a:pt x="93" y="14"/>
                    </a:moveTo>
                    <a:lnTo>
                      <a:pt x="0" y="0"/>
                    </a:lnTo>
                    <a:lnTo>
                      <a:pt x="49" y="37"/>
                    </a:lnTo>
                    <a:lnTo>
                      <a:pt x="93"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60" name="Line 457"/>
              <p:cNvSpPr>
                <a:spLocks noChangeShapeType="1"/>
              </p:cNvSpPr>
              <p:nvPr/>
            </p:nvSpPr>
            <p:spPr bwMode="gray">
              <a:xfrm flipH="1" flipV="1">
                <a:off x="2047" y="2519"/>
                <a:ext cx="143" cy="15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1" name="Line 458"/>
              <p:cNvSpPr>
                <a:spLocks noChangeShapeType="1"/>
              </p:cNvSpPr>
              <p:nvPr/>
            </p:nvSpPr>
            <p:spPr bwMode="gray">
              <a:xfrm flipV="1">
                <a:off x="1982" y="2519"/>
                <a:ext cx="65" cy="8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2" name="Line 459"/>
              <p:cNvSpPr>
                <a:spLocks noChangeShapeType="1"/>
              </p:cNvSpPr>
              <p:nvPr/>
            </p:nvSpPr>
            <p:spPr bwMode="gray">
              <a:xfrm flipH="1" flipV="1">
                <a:off x="604" y="3146"/>
                <a:ext cx="135"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3" name="Line 460"/>
              <p:cNvSpPr>
                <a:spLocks noChangeShapeType="1"/>
              </p:cNvSpPr>
              <p:nvPr/>
            </p:nvSpPr>
            <p:spPr bwMode="gray">
              <a:xfrm flipV="1">
                <a:off x="532" y="3146"/>
                <a:ext cx="72"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4" name="Line 461"/>
              <p:cNvSpPr>
                <a:spLocks noChangeShapeType="1"/>
              </p:cNvSpPr>
              <p:nvPr/>
            </p:nvSpPr>
            <p:spPr bwMode="gray">
              <a:xfrm flipV="1">
                <a:off x="2600" y="3146"/>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5" name="Freeform 462"/>
              <p:cNvSpPr>
                <a:spLocks/>
              </p:cNvSpPr>
              <p:nvPr/>
            </p:nvSpPr>
            <p:spPr bwMode="gray">
              <a:xfrm>
                <a:off x="1292" y="2443"/>
                <a:ext cx="137" cy="196"/>
              </a:xfrm>
              <a:custGeom>
                <a:avLst/>
                <a:gdLst>
                  <a:gd name="T0" fmla="*/ 2099 w 94"/>
                  <a:gd name="T1" fmla="*/ 0 h 119"/>
                  <a:gd name="T2" fmla="*/ 4066 w 94"/>
                  <a:gd name="T3" fmla="*/ 14784 h 119"/>
                  <a:gd name="T4" fmla="*/ 0 w 94"/>
                  <a:gd name="T5" fmla="*/ 17492 h 119"/>
                  <a:gd name="T6" fmla="*/ 2099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01"/>
                    </a:lnTo>
                    <a:lnTo>
                      <a:pt x="0" y="11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66" name="Freeform 463"/>
              <p:cNvSpPr>
                <a:spLocks/>
              </p:cNvSpPr>
              <p:nvPr/>
            </p:nvSpPr>
            <p:spPr bwMode="gray">
              <a:xfrm>
                <a:off x="1364" y="2443"/>
                <a:ext cx="137" cy="166"/>
              </a:xfrm>
              <a:custGeom>
                <a:avLst/>
                <a:gdLst>
                  <a:gd name="T0" fmla="*/ 4066 w 94"/>
                  <a:gd name="T1" fmla="*/ 0 h 101"/>
                  <a:gd name="T2" fmla="*/ 0 w 94"/>
                  <a:gd name="T3" fmla="*/ 0 h 101"/>
                  <a:gd name="T4" fmla="*/ 1954 w 94"/>
                  <a:gd name="T5" fmla="*/ 14549 h 101"/>
                  <a:gd name="T6" fmla="*/ 4066 w 94"/>
                  <a:gd name="T7" fmla="*/ 0 h 101"/>
                  <a:gd name="T8" fmla="*/ 0 60000 65536"/>
                  <a:gd name="T9" fmla="*/ 0 60000 65536"/>
                  <a:gd name="T10" fmla="*/ 0 60000 65536"/>
                  <a:gd name="T11" fmla="*/ 0 60000 65536"/>
                  <a:gd name="T12" fmla="*/ 0 w 94"/>
                  <a:gd name="T13" fmla="*/ 0 h 101"/>
                  <a:gd name="T14" fmla="*/ 94 w 94"/>
                  <a:gd name="T15" fmla="*/ 101 h 101"/>
                </a:gdLst>
                <a:ahLst/>
                <a:cxnLst>
                  <a:cxn ang="T8">
                    <a:pos x="T0" y="T1"/>
                  </a:cxn>
                  <a:cxn ang="T9">
                    <a:pos x="T2" y="T3"/>
                  </a:cxn>
                  <a:cxn ang="T10">
                    <a:pos x="T4" y="T5"/>
                  </a:cxn>
                  <a:cxn ang="T11">
                    <a:pos x="T6" y="T7"/>
                  </a:cxn>
                </a:cxnLst>
                <a:rect l="T12" t="T13" r="T14" b="T15"/>
                <a:pathLst>
                  <a:path w="94" h="101">
                    <a:moveTo>
                      <a:pt x="94" y="0"/>
                    </a:moveTo>
                    <a:lnTo>
                      <a:pt x="0" y="0"/>
                    </a:lnTo>
                    <a:lnTo>
                      <a:pt x="45" y="101"/>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67" name="Line 464"/>
              <p:cNvSpPr>
                <a:spLocks noChangeShapeType="1"/>
              </p:cNvSpPr>
              <p:nvPr/>
            </p:nvSpPr>
            <p:spPr bwMode="gray">
              <a:xfrm flipH="1">
                <a:off x="1364" y="2443"/>
                <a:ext cx="137"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8" name="Line 465"/>
              <p:cNvSpPr>
                <a:spLocks noChangeShapeType="1"/>
              </p:cNvSpPr>
              <p:nvPr/>
            </p:nvSpPr>
            <p:spPr bwMode="gray">
              <a:xfrm flipV="1">
                <a:off x="1292" y="2443"/>
                <a:ext cx="72" cy="19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69" name="Freeform 466"/>
              <p:cNvSpPr>
                <a:spLocks/>
              </p:cNvSpPr>
              <p:nvPr/>
            </p:nvSpPr>
            <p:spPr bwMode="gray">
              <a:xfrm>
                <a:off x="2118" y="2670"/>
                <a:ext cx="137" cy="234"/>
              </a:xfrm>
              <a:custGeom>
                <a:avLst/>
                <a:gdLst>
                  <a:gd name="T0" fmla="*/ 2099 w 94"/>
                  <a:gd name="T1" fmla="*/ 0 h 142"/>
                  <a:gd name="T2" fmla="*/ 4066 w 94"/>
                  <a:gd name="T3" fmla="*/ 20989 h 142"/>
                  <a:gd name="T4" fmla="*/ 0 w 94"/>
                  <a:gd name="T5" fmla="*/ 6791 h 142"/>
                  <a:gd name="T6" fmla="*/ 2099 w 94"/>
                  <a:gd name="T7" fmla="*/ 0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49" y="0"/>
                    </a:moveTo>
                    <a:lnTo>
                      <a:pt x="94" y="142"/>
                    </a:lnTo>
                    <a:lnTo>
                      <a:pt x="0" y="4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70" name="Freeform 467"/>
              <p:cNvSpPr>
                <a:spLocks/>
              </p:cNvSpPr>
              <p:nvPr/>
            </p:nvSpPr>
            <p:spPr bwMode="gray">
              <a:xfrm>
                <a:off x="2190" y="2670"/>
                <a:ext cx="137" cy="234"/>
              </a:xfrm>
              <a:custGeom>
                <a:avLst/>
                <a:gdLst>
                  <a:gd name="T0" fmla="*/ 4066 w 94"/>
                  <a:gd name="T1" fmla="*/ 18906 h 142"/>
                  <a:gd name="T2" fmla="*/ 0 w 94"/>
                  <a:gd name="T3" fmla="*/ 0 h 142"/>
                  <a:gd name="T4" fmla="*/ 1954 w 94"/>
                  <a:gd name="T5" fmla="*/ 20989 h 142"/>
                  <a:gd name="T6" fmla="*/ 4066 w 94"/>
                  <a:gd name="T7" fmla="*/ 18906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128"/>
                    </a:moveTo>
                    <a:lnTo>
                      <a:pt x="0" y="0"/>
                    </a:lnTo>
                    <a:lnTo>
                      <a:pt x="45" y="142"/>
                    </a:lnTo>
                    <a:lnTo>
                      <a:pt x="94" y="12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71" name="Freeform 468"/>
              <p:cNvSpPr>
                <a:spLocks/>
              </p:cNvSpPr>
              <p:nvPr/>
            </p:nvSpPr>
            <p:spPr bwMode="gray">
              <a:xfrm>
                <a:off x="1637" y="2344"/>
                <a:ext cx="137" cy="190"/>
              </a:xfrm>
              <a:custGeom>
                <a:avLst/>
                <a:gdLst>
                  <a:gd name="T0" fmla="*/ 1954 w 94"/>
                  <a:gd name="T1" fmla="*/ 0 h 115"/>
                  <a:gd name="T2" fmla="*/ 4066 w 94"/>
                  <a:gd name="T3" fmla="*/ 17425 h 115"/>
                  <a:gd name="T4" fmla="*/ 0 w 94"/>
                  <a:gd name="T5" fmla="*/ 9799 h 115"/>
                  <a:gd name="T6" fmla="*/ 1954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115"/>
                    </a:lnTo>
                    <a:lnTo>
                      <a:pt x="0" y="6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72" name="Freeform 469"/>
              <p:cNvSpPr>
                <a:spLocks/>
              </p:cNvSpPr>
              <p:nvPr/>
            </p:nvSpPr>
            <p:spPr bwMode="gray">
              <a:xfrm>
                <a:off x="1702" y="2344"/>
                <a:ext cx="143" cy="190"/>
              </a:xfrm>
              <a:custGeom>
                <a:avLst/>
                <a:gdLst>
                  <a:gd name="T0" fmla="*/ 4294 w 98"/>
                  <a:gd name="T1" fmla="*/ 9799 h 115"/>
                  <a:gd name="T2" fmla="*/ 0 w 98"/>
                  <a:gd name="T3" fmla="*/ 0 h 115"/>
                  <a:gd name="T4" fmla="*/ 2151 w 98"/>
                  <a:gd name="T5" fmla="*/ 17425 h 115"/>
                  <a:gd name="T6" fmla="*/ 4294 w 98"/>
                  <a:gd name="T7" fmla="*/ 9799 h 115"/>
                  <a:gd name="T8" fmla="*/ 0 60000 65536"/>
                  <a:gd name="T9" fmla="*/ 0 60000 65536"/>
                  <a:gd name="T10" fmla="*/ 0 60000 65536"/>
                  <a:gd name="T11" fmla="*/ 0 60000 65536"/>
                  <a:gd name="T12" fmla="*/ 0 w 98"/>
                  <a:gd name="T13" fmla="*/ 0 h 115"/>
                  <a:gd name="T14" fmla="*/ 98 w 98"/>
                  <a:gd name="T15" fmla="*/ 115 h 115"/>
                </a:gdLst>
                <a:ahLst/>
                <a:cxnLst>
                  <a:cxn ang="T8">
                    <a:pos x="T0" y="T1"/>
                  </a:cxn>
                  <a:cxn ang="T9">
                    <a:pos x="T2" y="T3"/>
                  </a:cxn>
                  <a:cxn ang="T10">
                    <a:pos x="T4" y="T5"/>
                  </a:cxn>
                  <a:cxn ang="T11">
                    <a:pos x="T6" y="T7"/>
                  </a:cxn>
                </a:cxnLst>
                <a:rect l="T12" t="T13" r="T14" b="T15"/>
                <a:pathLst>
                  <a:path w="98" h="115">
                    <a:moveTo>
                      <a:pt x="98" y="65"/>
                    </a:moveTo>
                    <a:lnTo>
                      <a:pt x="0" y="0"/>
                    </a:lnTo>
                    <a:lnTo>
                      <a:pt x="49" y="115"/>
                    </a:lnTo>
                    <a:lnTo>
                      <a:pt x="98"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73" name="Freeform 470"/>
              <p:cNvSpPr>
                <a:spLocks/>
              </p:cNvSpPr>
              <p:nvPr/>
            </p:nvSpPr>
            <p:spPr bwMode="gray">
              <a:xfrm>
                <a:off x="1085" y="2647"/>
                <a:ext cx="136" cy="175"/>
              </a:xfrm>
              <a:custGeom>
                <a:avLst/>
                <a:gdLst>
                  <a:gd name="T0" fmla="*/ 2198 w 93"/>
                  <a:gd name="T1" fmla="*/ 0 h 106"/>
                  <a:gd name="T2" fmla="*/ 4166 w 93"/>
                  <a:gd name="T3" fmla="*/ 15245 h 106"/>
                  <a:gd name="T4" fmla="*/ 0 w 93"/>
                  <a:gd name="T5" fmla="*/ 15933 h 106"/>
                  <a:gd name="T6" fmla="*/ 2198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1"/>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74" name="Freeform 471"/>
              <p:cNvSpPr>
                <a:spLocks/>
              </p:cNvSpPr>
              <p:nvPr/>
            </p:nvSpPr>
            <p:spPr bwMode="gray">
              <a:xfrm>
                <a:off x="1157" y="2639"/>
                <a:ext cx="135" cy="175"/>
              </a:xfrm>
              <a:custGeom>
                <a:avLst/>
                <a:gdLst>
                  <a:gd name="T0" fmla="*/ 3873 w 93"/>
                  <a:gd name="T1" fmla="*/ 0 h 106"/>
                  <a:gd name="T2" fmla="*/ 0 w 93"/>
                  <a:gd name="T3" fmla="*/ 712 h 106"/>
                  <a:gd name="T4" fmla="*/ 1838 w 93"/>
                  <a:gd name="T5" fmla="*/ 15933 h 106"/>
                  <a:gd name="T6" fmla="*/ 3873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0"/>
                    </a:moveTo>
                    <a:lnTo>
                      <a:pt x="0" y="5"/>
                    </a:lnTo>
                    <a:lnTo>
                      <a:pt x="44" y="106"/>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75" name="Line 472"/>
              <p:cNvSpPr>
                <a:spLocks noChangeShapeType="1"/>
              </p:cNvSpPr>
              <p:nvPr/>
            </p:nvSpPr>
            <p:spPr bwMode="gray">
              <a:xfrm flipH="1" flipV="1">
                <a:off x="2190" y="2670"/>
                <a:ext cx="137" cy="2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6" name="Line 473"/>
              <p:cNvSpPr>
                <a:spLocks noChangeShapeType="1"/>
              </p:cNvSpPr>
              <p:nvPr/>
            </p:nvSpPr>
            <p:spPr bwMode="gray">
              <a:xfrm flipV="1">
                <a:off x="2118" y="2670"/>
                <a:ext cx="72" cy="7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7" name="Line 474"/>
              <p:cNvSpPr>
                <a:spLocks noChangeShapeType="1"/>
              </p:cNvSpPr>
              <p:nvPr/>
            </p:nvSpPr>
            <p:spPr bwMode="gray">
              <a:xfrm flipH="1" flipV="1">
                <a:off x="1702" y="2344"/>
                <a:ext cx="143" cy="1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8" name="Line 475"/>
              <p:cNvSpPr>
                <a:spLocks noChangeShapeType="1"/>
              </p:cNvSpPr>
              <p:nvPr/>
            </p:nvSpPr>
            <p:spPr bwMode="gray">
              <a:xfrm flipV="1">
                <a:off x="1637" y="2344"/>
                <a:ext cx="65" cy="10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79" name="Line 476"/>
              <p:cNvSpPr>
                <a:spLocks noChangeShapeType="1"/>
              </p:cNvSpPr>
              <p:nvPr/>
            </p:nvSpPr>
            <p:spPr bwMode="gray">
              <a:xfrm flipV="1">
                <a:off x="1085" y="2647"/>
                <a:ext cx="72" cy="175"/>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80" name="Freeform 477"/>
              <p:cNvSpPr>
                <a:spLocks/>
              </p:cNvSpPr>
              <p:nvPr/>
            </p:nvSpPr>
            <p:spPr bwMode="gray">
              <a:xfrm>
                <a:off x="2255" y="2881"/>
                <a:ext cx="136" cy="198"/>
              </a:xfrm>
              <a:custGeom>
                <a:avLst/>
                <a:gdLst>
                  <a:gd name="T0" fmla="*/ 2198 w 93"/>
                  <a:gd name="T1" fmla="*/ 0 h 120"/>
                  <a:gd name="T2" fmla="*/ 4166 w 93"/>
                  <a:gd name="T3" fmla="*/ 17982 h 120"/>
                  <a:gd name="T4" fmla="*/ 0 w 93"/>
                  <a:gd name="T5" fmla="*/ 2107 h 120"/>
                  <a:gd name="T6" fmla="*/ 2198 w 93"/>
                  <a:gd name="T7" fmla="*/ 0 h 120"/>
                  <a:gd name="T8" fmla="*/ 0 60000 65536"/>
                  <a:gd name="T9" fmla="*/ 0 60000 65536"/>
                  <a:gd name="T10" fmla="*/ 0 60000 65536"/>
                  <a:gd name="T11" fmla="*/ 0 60000 65536"/>
                  <a:gd name="T12" fmla="*/ 0 w 93"/>
                  <a:gd name="T13" fmla="*/ 0 h 120"/>
                  <a:gd name="T14" fmla="*/ 93 w 93"/>
                  <a:gd name="T15" fmla="*/ 120 h 120"/>
                </a:gdLst>
                <a:ahLst/>
                <a:cxnLst>
                  <a:cxn ang="T8">
                    <a:pos x="T0" y="T1"/>
                  </a:cxn>
                  <a:cxn ang="T9">
                    <a:pos x="T2" y="T3"/>
                  </a:cxn>
                  <a:cxn ang="T10">
                    <a:pos x="T4" y="T5"/>
                  </a:cxn>
                  <a:cxn ang="T11">
                    <a:pos x="T6" y="T7"/>
                  </a:cxn>
                </a:cxnLst>
                <a:rect l="T12" t="T13" r="T14" b="T15"/>
                <a:pathLst>
                  <a:path w="93" h="120">
                    <a:moveTo>
                      <a:pt x="49" y="0"/>
                    </a:moveTo>
                    <a:lnTo>
                      <a:pt x="93" y="120"/>
                    </a:lnTo>
                    <a:lnTo>
                      <a:pt x="0" y="1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1" name="Freeform 478"/>
              <p:cNvSpPr>
                <a:spLocks/>
              </p:cNvSpPr>
              <p:nvPr/>
            </p:nvSpPr>
            <p:spPr bwMode="gray">
              <a:xfrm>
                <a:off x="2327" y="2881"/>
                <a:ext cx="135" cy="288"/>
              </a:xfrm>
              <a:custGeom>
                <a:avLst/>
                <a:gdLst>
                  <a:gd name="T0" fmla="*/ 3873 w 93"/>
                  <a:gd name="T1" fmla="*/ 25505 h 175"/>
                  <a:gd name="T2" fmla="*/ 0 w 93"/>
                  <a:gd name="T3" fmla="*/ 0 h 175"/>
                  <a:gd name="T4" fmla="*/ 1838 w 93"/>
                  <a:gd name="T5" fmla="*/ 17423 h 175"/>
                  <a:gd name="T6" fmla="*/ 3873 w 93"/>
                  <a:gd name="T7" fmla="*/ 25505 h 175"/>
                  <a:gd name="T8" fmla="*/ 0 60000 65536"/>
                  <a:gd name="T9" fmla="*/ 0 60000 65536"/>
                  <a:gd name="T10" fmla="*/ 0 60000 65536"/>
                  <a:gd name="T11" fmla="*/ 0 60000 65536"/>
                  <a:gd name="T12" fmla="*/ 0 w 93"/>
                  <a:gd name="T13" fmla="*/ 0 h 175"/>
                  <a:gd name="T14" fmla="*/ 93 w 93"/>
                  <a:gd name="T15" fmla="*/ 175 h 175"/>
                </a:gdLst>
                <a:ahLst/>
                <a:cxnLst>
                  <a:cxn ang="T8">
                    <a:pos x="T0" y="T1"/>
                  </a:cxn>
                  <a:cxn ang="T9">
                    <a:pos x="T2" y="T3"/>
                  </a:cxn>
                  <a:cxn ang="T10">
                    <a:pos x="T4" y="T5"/>
                  </a:cxn>
                  <a:cxn ang="T11">
                    <a:pos x="T6" y="T7"/>
                  </a:cxn>
                </a:cxnLst>
                <a:rect l="T12" t="T13" r="T14" b="T15"/>
                <a:pathLst>
                  <a:path w="93" h="175">
                    <a:moveTo>
                      <a:pt x="93" y="175"/>
                    </a:moveTo>
                    <a:lnTo>
                      <a:pt x="0" y="0"/>
                    </a:lnTo>
                    <a:lnTo>
                      <a:pt x="44" y="120"/>
                    </a:lnTo>
                    <a:lnTo>
                      <a:pt x="93" y="17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2" name="Freeform 479"/>
              <p:cNvSpPr>
                <a:spLocks/>
              </p:cNvSpPr>
              <p:nvPr/>
            </p:nvSpPr>
            <p:spPr bwMode="gray">
              <a:xfrm>
                <a:off x="876" y="2851"/>
                <a:ext cx="143" cy="356"/>
              </a:xfrm>
              <a:custGeom>
                <a:avLst/>
                <a:gdLst>
                  <a:gd name="T0" fmla="*/ 2151 w 98"/>
                  <a:gd name="T1" fmla="*/ 0 h 216"/>
                  <a:gd name="T2" fmla="*/ 4294 w 98"/>
                  <a:gd name="T3" fmla="*/ 31948 h 216"/>
                  <a:gd name="T4" fmla="*/ 0 w 98"/>
                  <a:gd name="T5" fmla="*/ 29907 h 216"/>
                  <a:gd name="T6" fmla="*/ 2151 w 98"/>
                  <a:gd name="T7" fmla="*/ 0 h 216"/>
                  <a:gd name="T8" fmla="*/ 0 60000 65536"/>
                  <a:gd name="T9" fmla="*/ 0 60000 65536"/>
                  <a:gd name="T10" fmla="*/ 0 60000 65536"/>
                  <a:gd name="T11" fmla="*/ 0 60000 65536"/>
                  <a:gd name="T12" fmla="*/ 0 w 98"/>
                  <a:gd name="T13" fmla="*/ 0 h 216"/>
                  <a:gd name="T14" fmla="*/ 98 w 98"/>
                  <a:gd name="T15" fmla="*/ 216 h 216"/>
                </a:gdLst>
                <a:ahLst/>
                <a:cxnLst>
                  <a:cxn ang="T8">
                    <a:pos x="T0" y="T1"/>
                  </a:cxn>
                  <a:cxn ang="T9">
                    <a:pos x="T2" y="T3"/>
                  </a:cxn>
                  <a:cxn ang="T10">
                    <a:pos x="T4" y="T5"/>
                  </a:cxn>
                  <a:cxn ang="T11">
                    <a:pos x="T6" y="T7"/>
                  </a:cxn>
                </a:cxnLst>
                <a:rect l="T12" t="T13" r="T14" b="T15"/>
                <a:pathLst>
                  <a:path w="98" h="216">
                    <a:moveTo>
                      <a:pt x="49" y="0"/>
                    </a:moveTo>
                    <a:lnTo>
                      <a:pt x="98" y="216"/>
                    </a:lnTo>
                    <a:lnTo>
                      <a:pt x="0" y="202"/>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3" name="Freeform 480"/>
              <p:cNvSpPr>
                <a:spLocks/>
              </p:cNvSpPr>
              <p:nvPr/>
            </p:nvSpPr>
            <p:spPr bwMode="gray">
              <a:xfrm>
                <a:off x="948" y="2822"/>
                <a:ext cx="137" cy="385"/>
              </a:xfrm>
              <a:custGeom>
                <a:avLst/>
                <a:gdLst>
                  <a:gd name="T0" fmla="*/ 4066 w 94"/>
                  <a:gd name="T1" fmla="*/ 0 h 234"/>
                  <a:gd name="T2" fmla="*/ 0 w 94"/>
                  <a:gd name="T3" fmla="*/ 2637 h 234"/>
                  <a:gd name="T4" fmla="*/ 2099 w 94"/>
                  <a:gd name="T5" fmla="*/ 33974 h 234"/>
                  <a:gd name="T6" fmla="*/ 4066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94" y="0"/>
                    </a:moveTo>
                    <a:lnTo>
                      <a:pt x="0" y="18"/>
                    </a:lnTo>
                    <a:lnTo>
                      <a:pt x="49" y="234"/>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4" name="Freeform 481"/>
              <p:cNvSpPr>
                <a:spLocks/>
              </p:cNvSpPr>
              <p:nvPr/>
            </p:nvSpPr>
            <p:spPr bwMode="gray">
              <a:xfrm>
                <a:off x="675" y="3169"/>
                <a:ext cx="136" cy="53"/>
              </a:xfrm>
              <a:custGeom>
                <a:avLst/>
                <a:gdLst>
                  <a:gd name="T0" fmla="*/ 1952 w 93"/>
                  <a:gd name="T1" fmla="*/ 0 h 32"/>
                  <a:gd name="T2" fmla="*/ 4166 w 93"/>
                  <a:gd name="T3" fmla="*/ 4999 h 32"/>
                  <a:gd name="T4" fmla="*/ 0 w 93"/>
                  <a:gd name="T5" fmla="*/ 3553 h 32"/>
                  <a:gd name="T6" fmla="*/ 1952 w 93"/>
                  <a:gd name="T7" fmla="*/ 0 h 32"/>
                  <a:gd name="T8" fmla="*/ 0 60000 65536"/>
                  <a:gd name="T9" fmla="*/ 0 60000 65536"/>
                  <a:gd name="T10" fmla="*/ 0 60000 65536"/>
                  <a:gd name="T11" fmla="*/ 0 60000 65536"/>
                  <a:gd name="T12" fmla="*/ 0 w 93"/>
                  <a:gd name="T13" fmla="*/ 0 h 32"/>
                  <a:gd name="T14" fmla="*/ 93 w 93"/>
                  <a:gd name="T15" fmla="*/ 32 h 32"/>
                </a:gdLst>
                <a:ahLst/>
                <a:cxnLst>
                  <a:cxn ang="T8">
                    <a:pos x="T0" y="T1"/>
                  </a:cxn>
                  <a:cxn ang="T9">
                    <a:pos x="T2" y="T3"/>
                  </a:cxn>
                  <a:cxn ang="T10">
                    <a:pos x="T4" y="T5"/>
                  </a:cxn>
                  <a:cxn ang="T11">
                    <a:pos x="T6" y="T7"/>
                  </a:cxn>
                </a:cxnLst>
                <a:rect l="T12" t="T13" r="T14" b="T15"/>
                <a:pathLst>
                  <a:path w="93" h="32">
                    <a:moveTo>
                      <a:pt x="44" y="0"/>
                    </a:moveTo>
                    <a:lnTo>
                      <a:pt x="93" y="32"/>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5" name="Freeform 482"/>
              <p:cNvSpPr>
                <a:spLocks/>
              </p:cNvSpPr>
              <p:nvPr/>
            </p:nvSpPr>
            <p:spPr bwMode="gray">
              <a:xfrm>
                <a:off x="739" y="3169"/>
                <a:ext cx="137" cy="53"/>
              </a:xfrm>
              <a:custGeom>
                <a:avLst/>
                <a:gdLst>
                  <a:gd name="T0" fmla="*/ 4066 w 94"/>
                  <a:gd name="T1" fmla="*/ 1408 h 32"/>
                  <a:gd name="T2" fmla="*/ 0 w 94"/>
                  <a:gd name="T3" fmla="*/ 0 h 32"/>
                  <a:gd name="T4" fmla="*/ 2099 w 94"/>
                  <a:gd name="T5" fmla="*/ 4999 h 32"/>
                  <a:gd name="T6" fmla="*/ 4066 w 94"/>
                  <a:gd name="T7" fmla="*/ 1408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49"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6" name="Freeform 483"/>
              <p:cNvSpPr>
                <a:spLocks/>
              </p:cNvSpPr>
              <p:nvPr/>
            </p:nvSpPr>
            <p:spPr bwMode="gray">
              <a:xfrm>
                <a:off x="2462" y="3169"/>
                <a:ext cx="138" cy="53"/>
              </a:xfrm>
              <a:custGeom>
                <a:avLst/>
                <a:gdLst>
                  <a:gd name="T0" fmla="*/ 4379 w 94"/>
                  <a:gd name="T1" fmla="*/ 1408 h 32"/>
                  <a:gd name="T2" fmla="*/ 0 w 94"/>
                  <a:gd name="T3" fmla="*/ 0 h 32"/>
                  <a:gd name="T4" fmla="*/ 2303 w 94"/>
                  <a:gd name="T5" fmla="*/ 4999 h 32"/>
                  <a:gd name="T6" fmla="*/ 4379 w 94"/>
                  <a:gd name="T7" fmla="*/ 1408 h 32"/>
                  <a:gd name="T8" fmla="*/ 0 60000 65536"/>
                  <a:gd name="T9" fmla="*/ 0 60000 65536"/>
                  <a:gd name="T10" fmla="*/ 0 60000 65536"/>
                  <a:gd name="T11" fmla="*/ 0 60000 65536"/>
                  <a:gd name="T12" fmla="*/ 0 w 94"/>
                  <a:gd name="T13" fmla="*/ 0 h 32"/>
                  <a:gd name="T14" fmla="*/ 94 w 94"/>
                  <a:gd name="T15" fmla="*/ 32 h 32"/>
                </a:gdLst>
                <a:ahLst/>
                <a:cxnLst>
                  <a:cxn ang="T8">
                    <a:pos x="T0" y="T1"/>
                  </a:cxn>
                  <a:cxn ang="T9">
                    <a:pos x="T2" y="T3"/>
                  </a:cxn>
                  <a:cxn ang="T10">
                    <a:pos x="T4" y="T5"/>
                  </a:cxn>
                  <a:cxn ang="T11">
                    <a:pos x="T6" y="T7"/>
                  </a:cxn>
                </a:cxnLst>
                <a:rect l="T12" t="T13" r="T14" b="T15"/>
                <a:pathLst>
                  <a:path w="94" h="32">
                    <a:moveTo>
                      <a:pt x="94" y="9"/>
                    </a:moveTo>
                    <a:lnTo>
                      <a:pt x="0" y="0"/>
                    </a:lnTo>
                    <a:lnTo>
                      <a:pt x="50" y="32"/>
                    </a:lnTo>
                    <a:lnTo>
                      <a:pt x="94" y="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87" name="Line 484"/>
              <p:cNvSpPr>
                <a:spLocks noChangeShapeType="1"/>
              </p:cNvSpPr>
              <p:nvPr/>
            </p:nvSpPr>
            <p:spPr bwMode="gray">
              <a:xfrm flipH="1" flipV="1">
                <a:off x="2327" y="2881"/>
                <a:ext cx="135" cy="28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88" name="Line 485"/>
              <p:cNvSpPr>
                <a:spLocks noChangeShapeType="1"/>
              </p:cNvSpPr>
              <p:nvPr/>
            </p:nvSpPr>
            <p:spPr bwMode="gray">
              <a:xfrm flipH="1" flipV="1">
                <a:off x="2462" y="3169"/>
                <a:ext cx="138"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89" name="Freeform 486"/>
              <p:cNvSpPr>
                <a:spLocks/>
              </p:cNvSpPr>
              <p:nvPr/>
            </p:nvSpPr>
            <p:spPr bwMode="gray">
              <a:xfrm>
                <a:off x="2391" y="3079"/>
                <a:ext cx="144" cy="143"/>
              </a:xfrm>
              <a:custGeom>
                <a:avLst/>
                <a:gdLst>
                  <a:gd name="T0" fmla="*/ 2065 w 99"/>
                  <a:gd name="T1" fmla="*/ 7870 h 87"/>
                  <a:gd name="T2" fmla="*/ 4185 w 99"/>
                  <a:gd name="T3" fmla="*/ 12507 h 87"/>
                  <a:gd name="T4" fmla="*/ 0 w 99"/>
                  <a:gd name="T5" fmla="*/ 0 h 87"/>
                  <a:gd name="T6" fmla="*/ 2065 w 99"/>
                  <a:gd name="T7" fmla="*/ 7870 h 87"/>
                  <a:gd name="T8" fmla="*/ 0 60000 65536"/>
                  <a:gd name="T9" fmla="*/ 0 60000 65536"/>
                  <a:gd name="T10" fmla="*/ 0 60000 65536"/>
                  <a:gd name="T11" fmla="*/ 0 60000 65536"/>
                  <a:gd name="T12" fmla="*/ 0 w 99"/>
                  <a:gd name="T13" fmla="*/ 0 h 87"/>
                  <a:gd name="T14" fmla="*/ 99 w 99"/>
                  <a:gd name="T15" fmla="*/ 87 h 87"/>
                </a:gdLst>
                <a:ahLst/>
                <a:cxnLst>
                  <a:cxn ang="T8">
                    <a:pos x="T0" y="T1"/>
                  </a:cxn>
                  <a:cxn ang="T9">
                    <a:pos x="T2" y="T3"/>
                  </a:cxn>
                  <a:cxn ang="T10">
                    <a:pos x="T4" y="T5"/>
                  </a:cxn>
                  <a:cxn ang="T11">
                    <a:pos x="T6" y="T7"/>
                  </a:cxn>
                </a:cxnLst>
                <a:rect l="T12" t="T13" r="T14" b="T15"/>
                <a:pathLst>
                  <a:path w="99" h="87">
                    <a:moveTo>
                      <a:pt x="49" y="55"/>
                    </a:moveTo>
                    <a:lnTo>
                      <a:pt x="99" y="87"/>
                    </a:lnTo>
                    <a:lnTo>
                      <a:pt x="0" y="0"/>
                    </a:lnTo>
                    <a:lnTo>
                      <a:pt x="49" y="5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90" name="Line 487"/>
              <p:cNvSpPr>
                <a:spLocks noChangeShapeType="1"/>
              </p:cNvSpPr>
              <p:nvPr/>
            </p:nvSpPr>
            <p:spPr bwMode="gray">
              <a:xfrm flipV="1">
                <a:off x="2255" y="2881"/>
                <a:ext cx="72"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1" name="Line 488"/>
              <p:cNvSpPr>
                <a:spLocks noChangeShapeType="1"/>
              </p:cNvSpPr>
              <p:nvPr/>
            </p:nvSpPr>
            <p:spPr bwMode="gray">
              <a:xfrm flipV="1">
                <a:off x="876" y="2851"/>
                <a:ext cx="72" cy="33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2" name="Line 489"/>
              <p:cNvSpPr>
                <a:spLocks noChangeShapeType="1"/>
              </p:cNvSpPr>
              <p:nvPr/>
            </p:nvSpPr>
            <p:spPr bwMode="gray">
              <a:xfrm flipH="1">
                <a:off x="948" y="2822"/>
                <a:ext cx="137" cy="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3" name="Line 490"/>
              <p:cNvSpPr>
                <a:spLocks noChangeShapeType="1"/>
              </p:cNvSpPr>
              <p:nvPr/>
            </p:nvSpPr>
            <p:spPr bwMode="gray">
              <a:xfrm flipH="1" flipV="1">
                <a:off x="739" y="3169"/>
                <a:ext cx="137"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4" name="Line 491"/>
              <p:cNvSpPr>
                <a:spLocks noChangeShapeType="1"/>
              </p:cNvSpPr>
              <p:nvPr/>
            </p:nvSpPr>
            <p:spPr bwMode="gray">
              <a:xfrm flipV="1">
                <a:off x="675" y="3169"/>
                <a:ext cx="64" cy="38"/>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5" name="Line 492"/>
              <p:cNvSpPr>
                <a:spLocks noChangeShapeType="1"/>
              </p:cNvSpPr>
              <p:nvPr/>
            </p:nvSpPr>
            <p:spPr bwMode="gray">
              <a:xfrm>
                <a:off x="2398" y="3079"/>
                <a:ext cx="64" cy="9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6" name="Line 493"/>
              <p:cNvSpPr>
                <a:spLocks noChangeShapeType="1"/>
              </p:cNvSpPr>
              <p:nvPr/>
            </p:nvSpPr>
            <p:spPr bwMode="gray">
              <a:xfrm flipH="1" flipV="1">
                <a:off x="395" y="3169"/>
                <a:ext cx="137"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497" name="Freeform 494"/>
              <p:cNvSpPr>
                <a:spLocks/>
              </p:cNvSpPr>
              <p:nvPr/>
            </p:nvSpPr>
            <p:spPr bwMode="gray">
              <a:xfrm>
                <a:off x="1774" y="2451"/>
                <a:ext cx="137" cy="242"/>
              </a:xfrm>
              <a:custGeom>
                <a:avLst/>
                <a:gdLst>
                  <a:gd name="T0" fmla="*/ 2099 w 94"/>
                  <a:gd name="T1" fmla="*/ 0 h 147"/>
                  <a:gd name="T2" fmla="*/ 4066 w 94"/>
                  <a:gd name="T3" fmla="*/ 21462 h 147"/>
                  <a:gd name="T4" fmla="*/ 0 w 94"/>
                  <a:gd name="T5" fmla="*/ 7263 h 147"/>
                  <a:gd name="T6" fmla="*/ 2099 w 94"/>
                  <a:gd name="T7" fmla="*/ 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49" y="0"/>
                    </a:moveTo>
                    <a:lnTo>
                      <a:pt x="94" y="147"/>
                    </a:lnTo>
                    <a:lnTo>
                      <a:pt x="0" y="5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98" name="Freeform 495"/>
              <p:cNvSpPr>
                <a:spLocks/>
              </p:cNvSpPr>
              <p:nvPr/>
            </p:nvSpPr>
            <p:spPr bwMode="gray">
              <a:xfrm>
                <a:off x="1845" y="2451"/>
                <a:ext cx="137" cy="242"/>
              </a:xfrm>
              <a:custGeom>
                <a:avLst/>
                <a:gdLst>
                  <a:gd name="T0" fmla="*/ 4066 w 94"/>
                  <a:gd name="T1" fmla="*/ 13340 h 147"/>
                  <a:gd name="T2" fmla="*/ 0 w 94"/>
                  <a:gd name="T3" fmla="*/ 0 h 147"/>
                  <a:gd name="T4" fmla="*/ 1954 w 94"/>
                  <a:gd name="T5" fmla="*/ 21462 h 147"/>
                  <a:gd name="T6" fmla="*/ 4066 w 94"/>
                  <a:gd name="T7" fmla="*/ 13340 h 147"/>
                  <a:gd name="T8" fmla="*/ 0 60000 65536"/>
                  <a:gd name="T9" fmla="*/ 0 60000 65536"/>
                  <a:gd name="T10" fmla="*/ 0 60000 65536"/>
                  <a:gd name="T11" fmla="*/ 0 60000 65536"/>
                  <a:gd name="T12" fmla="*/ 0 w 94"/>
                  <a:gd name="T13" fmla="*/ 0 h 147"/>
                  <a:gd name="T14" fmla="*/ 94 w 94"/>
                  <a:gd name="T15" fmla="*/ 147 h 147"/>
                </a:gdLst>
                <a:ahLst/>
                <a:cxnLst>
                  <a:cxn ang="T8">
                    <a:pos x="T0" y="T1"/>
                  </a:cxn>
                  <a:cxn ang="T9">
                    <a:pos x="T2" y="T3"/>
                  </a:cxn>
                  <a:cxn ang="T10">
                    <a:pos x="T4" y="T5"/>
                  </a:cxn>
                  <a:cxn ang="T11">
                    <a:pos x="T6" y="T7"/>
                  </a:cxn>
                </a:cxnLst>
                <a:rect l="T12" t="T13" r="T14" b="T15"/>
                <a:pathLst>
                  <a:path w="94" h="147">
                    <a:moveTo>
                      <a:pt x="94" y="91"/>
                    </a:moveTo>
                    <a:lnTo>
                      <a:pt x="0" y="0"/>
                    </a:lnTo>
                    <a:lnTo>
                      <a:pt x="45" y="147"/>
                    </a:lnTo>
                    <a:lnTo>
                      <a:pt x="94" y="9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499" name="Freeform 496"/>
              <p:cNvSpPr>
                <a:spLocks/>
              </p:cNvSpPr>
              <p:nvPr/>
            </p:nvSpPr>
            <p:spPr bwMode="gray">
              <a:xfrm>
                <a:off x="1429" y="2443"/>
                <a:ext cx="136" cy="166"/>
              </a:xfrm>
              <a:custGeom>
                <a:avLst/>
                <a:gdLst>
                  <a:gd name="T0" fmla="*/ 2198 w 93"/>
                  <a:gd name="T1" fmla="*/ 0 h 101"/>
                  <a:gd name="T2" fmla="*/ 4166 w 93"/>
                  <a:gd name="T3" fmla="*/ 13231 h 101"/>
                  <a:gd name="T4" fmla="*/ 0 w 93"/>
                  <a:gd name="T5" fmla="*/ 14549 h 101"/>
                  <a:gd name="T6" fmla="*/ 2198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49" y="0"/>
                    </a:moveTo>
                    <a:lnTo>
                      <a:pt x="93" y="9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00" name="Freeform 497"/>
              <p:cNvSpPr>
                <a:spLocks/>
              </p:cNvSpPr>
              <p:nvPr/>
            </p:nvSpPr>
            <p:spPr bwMode="gray">
              <a:xfrm>
                <a:off x="1501" y="2443"/>
                <a:ext cx="136" cy="152"/>
              </a:xfrm>
              <a:custGeom>
                <a:avLst/>
                <a:gdLst>
                  <a:gd name="T0" fmla="*/ 4166 w 93"/>
                  <a:gd name="T1" fmla="*/ 719 h 92"/>
                  <a:gd name="T2" fmla="*/ 0 w 93"/>
                  <a:gd name="T3" fmla="*/ 0 h 92"/>
                  <a:gd name="T4" fmla="*/ 1952 w 93"/>
                  <a:gd name="T5" fmla="*/ 13949 h 92"/>
                  <a:gd name="T6" fmla="*/ 4166 w 93"/>
                  <a:gd name="T7" fmla="*/ 719 h 92"/>
                  <a:gd name="T8" fmla="*/ 0 60000 65536"/>
                  <a:gd name="T9" fmla="*/ 0 60000 65536"/>
                  <a:gd name="T10" fmla="*/ 0 60000 65536"/>
                  <a:gd name="T11" fmla="*/ 0 60000 65536"/>
                  <a:gd name="T12" fmla="*/ 0 w 93"/>
                  <a:gd name="T13" fmla="*/ 0 h 92"/>
                  <a:gd name="T14" fmla="*/ 93 w 93"/>
                  <a:gd name="T15" fmla="*/ 92 h 92"/>
                </a:gdLst>
                <a:ahLst/>
                <a:cxnLst>
                  <a:cxn ang="T8">
                    <a:pos x="T0" y="T1"/>
                  </a:cxn>
                  <a:cxn ang="T9">
                    <a:pos x="T2" y="T3"/>
                  </a:cxn>
                  <a:cxn ang="T10">
                    <a:pos x="T4" y="T5"/>
                  </a:cxn>
                  <a:cxn ang="T11">
                    <a:pos x="T6" y="T7"/>
                  </a:cxn>
                </a:cxnLst>
                <a:rect l="T12" t="T13" r="T14" b="T15"/>
                <a:pathLst>
                  <a:path w="93" h="92">
                    <a:moveTo>
                      <a:pt x="93" y="5"/>
                    </a:moveTo>
                    <a:lnTo>
                      <a:pt x="0" y="0"/>
                    </a:lnTo>
                    <a:lnTo>
                      <a:pt x="44" y="92"/>
                    </a:lnTo>
                    <a:lnTo>
                      <a:pt x="93"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01" name="Line 498"/>
              <p:cNvSpPr>
                <a:spLocks noChangeShapeType="1"/>
              </p:cNvSpPr>
              <p:nvPr/>
            </p:nvSpPr>
            <p:spPr bwMode="gray">
              <a:xfrm flipH="1" flipV="1">
                <a:off x="1845" y="2451"/>
                <a:ext cx="137" cy="1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2" name="Line 499"/>
              <p:cNvSpPr>
                <a:spLocks noChangeShapeType="1"/>
              </p:cNvSpPr>
              <p:nvPr/>
            </p:nvSpPr>
            <p:spPr bwMode="gray">
              <a:xfrm flipV="1">
                <a:off x="1774" y="2451"/>
                <a:ext cx="71" cy="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3" name="Line 500"/>
              <p:cNvSpPr>
                <a:spLocks noChangeShapeType="1"/>
              </p:cNvSpPr>
              <p:nvPr/>
            </p:nvSpPr>
            <p:spPr bwMode="gray">
              <a:xfrm flipH="1" flipV="1">
                <a:off x="1501" y="2443"/>
                <a:ext cx="136"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4" name="Freeform 501"/>
              <p:cNvSpPr>
                <a:spLocks/>
              </p:cNvSpPr>
              <p:nvPr/>
            </p:nvSpPr>
            <p:spPr bwMode="gray">
              <a:xfrm>
                <a:off x="1221" y="2639"/>
                <a:ext cx="143" cy="175"/>
              </a:xfrm>
              <a:custGeom>
                <a:avLst/>
                <a:gdLst>
                  <a:gd name="T0" fmla="*/ 2151 w 98"/>
                  <a:gd name="T1" fmla="*/ 0 h 106"/>
                  <a:gd name="T2" fmla="*/ 4294 w 98"/>
                  <a:gd name="T3" fmla="*/ 14584 h 106"/>
                  <a:gd name="T4" fmla="*/ 0 w 98"/>
                  <a:gd name="T5" fmla="*/ 15933 h 106"/>
                  <a:gd name="T6" fmla="*/ 2151 w 98"/>
                  <a:gd name="T7" fmla="*/ 0 h 106"/>
                  <a:gd name="T8" fmla="*/ 0 60000 65536"/>
                  <a:gd name="T9" fmla="*/ 0 60000 65536"/>
                  <a:gd name="T10" fmla="*/ 0 60000 65536"/>
                  <a:gd name="T11" fmla="*/ 0 60000 65536"/>
                  <a:gd name="T12" fmla="*/ 0 w 98"/>
                  <a:gd name="T13" fmla="*/ 0 h 106"/>
                  <a:gd name="T14" fmla="*/ 98 w 98"/>
                  <a:gd name="T15" fmla="*/ 106 h 106"/>
                </a:gdLst>
                <a:ahLst/>
                <a:cxnLst>
                  <a:cxn ang="T8">
                    <a:pos x="T0" y="T1"/>
                  </a:cxn>
                  <a:cxn ang="T9">
                    <a:pos x="T2" y="T3"/>
                  </a:cxn>
                  <a:cxn ang="T10">
                    <a:pos x="T4" y="T5"/>
                  </a:cxn>
                  <a:cxn ang="T11">
                    <a:pos x="T6" y="T7"/>
                  </a:cxn>
                </a:cxnLst>
                <a:rect l="T12" t="T13" r="T14" b="T15"/>
                <a:pathLst>
                  <a:path w="98" h="106">
                    <a:moveTo>
                      <a:pt x="49" y="0"/>
                    </a:moveTo>
                    <a:lnTo>
                      <a:pt x="98" y="97"/>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05" name="Freeform 502"/>
              <p:cNvSpPr>
                <a:spLocks/>
              </p:cNvSpPr>
              <p:nvPr/>
            </p:nvSpPr>
            <p:spPr bwMode="gray">
              <a:xfrm>
                <a:off x="1292" y="2609"/>
                <a:ext cx="137" cy="190"/>
              </a:xfrm>
              <a:custGeom>
                <a:avLst/>
                <a:gdLst>
                  <a:gd name="T0" fmla="*/ 4066 w 94"/>
                  <a:gd name="T1" fmla="*/ 0 h 115"/>
                  <a:gd name="T2" fmla="*/ 0 w 94"/>
                  <a:gd name="T3" fmla="*/ 2779 h 115"/>
                  <a:gd name="T4" fmla="*/ 2099 w 94"/>
                  <a:gd name="T5" fmla="*/ 17425 h 115"/>
                  <a:gd name="T6" fmla="*/ 4066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94" y="0"/>
                    </a:moveTo>
                    <a:lnTo>
                      <a:pt x="0" y="18"/>
                    </a:lnTo>
                    <a:lnTo>
                      <a:pt x="49" y="115"/>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06" name="Freeform 503"/>
              <p:cNvSpPr>
                <a:spLocks/>
              </p:cNvSpPr>
              <p:nvPr/>
            </p:nvSpPr>
            <p:spPr bwMode="gray">
              <a:xfrm>
                <a:off x="1911" y="2601"/>
                <a:ext cx="136" cy="250"/>
              </a:xfrm>
              <a:custGeom>
                <a:avLst/>
                <a:gdLst>
                  <a:gd name="T0" fmla="*/ 2198 w 93"/>
                  <a:gd name="T1" fmla="*/ 0 h 152"/>
                  <a:gd name="T2" fmla="*/ 4166 w 93"/>
                  <a:gd name="T3" fmla="*/ 22012 h 152"/>
                  <a:gd name="T4" fmla="*/ 0 w 93"/>
                  <a:gd name="T5" fmla="*/ 8081 h 152"/>
                  <a:gd name="T6" fmla="*/ 2198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9" y="0"/>
                    </a:moveTo>
                    <a:lnTo>
                      <a:pt x="93" y="152"/>
                    </a:lnTo>
                    <a:lnTo>
                      <a:pt x="0" y="5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07" name="Freeform 504"/>
              <p:cNvSpPr>
                <a:spLocks/>
              </p:cNvSpPr>
              <p:nvPr/>
            </p:nvSpPr>
            <p:spPr bwMode="gray">
              <a:xfrm>
                <a:off x="1982" y="2601"/>
                <a:ext cx="136" cy="250"/>
              </a:xfrm>
              <a:custGeom>
                <a:avLst/>
                <a:gdLst>
                  <a:gd name="T0" fmla="*/ 4166 w 93"/>
                  <a:gd name="T1" fmla="*/ 12734 h 152"/>
                  <a:gd name="T2" fmla="*/ 0 w 93"/>
                  <a:gd name="T3" fmla="*/ 0 h 152"/>
                  <a:gd name="T4" fmla="*/ 1952 w 93"/>
                  <a:gd name="T5" fmla="*/ 22012 h 152"/>
                  <a:gd name="T6" fmla="*/ 4166 w 93"/>
                  <a:gd name="T7" fmla="*/ 12734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93" y="88"/>
                    </a:moveTo>
                    <a:lnTo>
                      <a:pt x="0" y="0"/>
                    </a:lnTo>
                    <a:lnTo>
                      <a:pt x="44" y="152"/>
                    </a:lnTo>
                    <a:lnTo>
                      <a:pt x="93" y="8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08" name="Line 505"/>
              <p:cNvSpPr>
                <a:spLocks noChangeShapeType="1"/>
              </p:cNvSpPr>
              <p:nvPr/>
            </p:nvSpPr>
            <p:spPr bwMode="gray">
              <a:xfrm flipV="1">
                <a:off x="1221" y="2639"/>
                <a:ext cx="71" cy="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09" name="Line 506"/>
              <p:cNvSpPr>
                <a:spLocks noChangeShapeType="1"/>
              </p:cNvSpPr>
              <p:nvPr/>
            </p:nvSpPr>
            <p:spPr bwMode="gray">
              <a:xfrm flipH="1" flipV="1">
                <a:off x="1982" y="2601"/>
                <a:ext cx="136" cy="14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10" name="Line 507"/>
              <p:cNvSpPr>
                <a:spLocks noChangeShapeType="1"/>
              </p:cNvSpPr>
              <p:nvPr/>
            </p:nvSpPr>
            <p:spPr bwMode="gray">
              <a:xfrm flipV="1">
                <a:off x="1911" y="2601"/>
                <a:ext cx="71" cy="9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11" name="Freeform 508"/>
              <p:cNvSpPr>
                <a:spLocks/>
              </p:cNvSpPr>
              <p:nvPr/>
            </p:nvSpPr>
            <p:spPr bwMode="gray">
              <a:xfrm>
                <a:off x="811" y="3184"/>
                <a:ext cx="137" cy="61"/>
              </a:xfrm>
              <a:custGeom>
                <a:avLst/>
                <a:gdLst>
                  <a:gd name="T0" fmla="*/ 1954 w 94"/>
                  <a:gd name="T1" fmla="*/ 0 h 37"/>
                  <a:gd name="T2" fmla="*/ 4066 w 94"/>
                  <a:gd name="T3" fmla="*/ 5520 h 37"/>
                  <a:gd name="T4" fmla="*/ 0 w 94"/>
                  <a:gd name="T5" fmla="*/ 3439 h 37"/>
                  <a:gd name="T6" fmla="*/ 1954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5" y="0"/>
                    </a:moveTo>
                    <a:lnTo>
                      <a:pt x="94" y="37"/>
                    </a:lnTo>
                    <a:lnTo>
                      <a:pt x="0" y="23"/>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2" name="Freeform 509"/>
              <p:cNvSpPr>
                <a:spLocks/>
              </p:cNvSpPr>
              <p:nvPr/>
            </p:nvSpPr>
            <p:spPr bwMode="gray">
              <a:xfrm>
                <a:off x="876" y="3184"/>
                <a:ext cx="143" cy="61"/>
              </a:xfrm>
              <a:custGeom>
                <a:avLst/>
                <a:gdLst>
                  <a:gd name="T0" fmla="*/ 4294 w 98"/>
                  <a:gd name="T1" fmla="*/ 2086 h 37"/>
                  <a:gd name="T2" fmla="*/ 0 w 98"/>
                  <a:gd name="T3" fmla="*/ 0 h 37"/>
                  <a:gd name="T4" fmla="*/ 2151 w 98"/>
                  <a:gd name="T5" fmla="*/ 5520 h 37"/>
                  <a:gd name="T6" fmla="*/ 4294 w 98"/>
                  <a:gd name="T7" fmla="*/ 2086 h 37"/>
                  <a:gd name="T8" fmla="*/ 0 60000 65536"/>
                  <a:gd name="T9" fmla="*/ 0 60000 65536"/>
                  <a:gd name="T10" fmla="*/ 0 60000 65536"/>
                  <a:gd name="T11" fmla="*/ 0 60000 65536"/>
                  <a:gd name="T12" fmla="*/ 0 w 98"/>
                  <a:gd name="T13" fmla="*/ 0 h 37"/>
                  <a:gd name="T14" fmla="*/ 98 w 98"/>
                  <a:gd name="T15" fmla="*/ 37 h 37"/>
                </a:gdLst>
                <a:ahLst/>
                <a:cxnLst>
                  <a:cxn ang="T8">
                    <a:pos x="T0" y="T1"/>
                  </a:cxn>
                  <a:cxn ang="T9">
                    <a:pos x="T2" y="T3"/>
                  </a:cxn>
                  <a:cxn ang="T10">
                    <a:pos x="T4" y="T5"/>
                  </a:cxn>
                  <a:cxn ang="T11">
                    <a:pos x="T6" y="T7"/>
                  </a:cxn>
                </a:cxnLst>
                <a:rect l="T12" t="T13" r="T14" b="T15"/>
                <a:pathLst>
                  <a:path w="98" h="37">
                    <a:moveTo>
                      <a:pt x="98" y="14"/>
                    </a:moveTo>
                    <a:lnTo>
                      <a:pt x="0" y="0"/>
                    </a:lnTo>
                    <a:lnTo>
                      <a:pt x="49" y="37"/>
                    </a:lnTo>
                    <a:lnTo>
                      <a:pt x="98"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3" name="Freeform 510"/>
              <p:cNvSpPr>
                <a:spLocks/>
              </p:cNvSpPr>
              <p:nvPr/>
            </p:nvSpPr>
            <p:spPr bwMode="gray">
              <a:xfrm>
                <a:off x="1019" y="2822"/>
                <a:ext cx="138" cy="385"/>
              </a:xfrm>
              <a:custGeom>
                <a:avLst/>
                <a:gdLst>
                  <a:gd name="T0" fmla="*/ 2082 w 94"/>
                  <a:gd name="T1" fmla="*/ 0 h 234"/>
                  <a:gd name="T2" fmla="*/ 4379 w 94"/>
                  <a:gd name="T3" fmla="*/ 7958 h 234"/>
                  <a:gd name="T4" fmla="*/ 0 w 94"/>
                  <a:gd name="T5" fmla="*/ 33974 h 234"/>
                  <a:gd name="T6" fmla="*/ 2082 w 94"/>
                  <a:gd name="T7" fmla="*/ 0 h 234"/>
                  <a:gd name="T8" fmla="*/ 0 60000 65536"/>
                  <a:gd name="T9" fmla="*/ 0 60000 65536"/>
                  <a:gd name="T10" fmla="*/ 0 60000 65536"/>
                  <a:gd name="T11" fmla="*/ 0 60000 65536"/>
                  <a:gd name="T12" fmla="*/ 0 w 94"/>
                  <a:gd name="T13" fmla="*/ 0 h 234"/>
                  <a:gd name="T14" fmla="*/ 94 w 94"/>
                  <a:gd name="T15" fmla="*/ 234 h 234"/>
                </a:gdLst>
                <a:ahLst/>
                <a:cxnLst>
                  <a:cxn ang="T8">
                    <a:pos x="T0" y="T1"/>
                  </a:cxn>
                  <a:cxn ang="T9">
                    <a:pos x="T2" y="T3"/>
                  </a:cxn>
                  <a:cxn ang="T10">
                    <a:pos x="T4" y="T5"/>
                  </a:cxn>
                  <a:cxn ang="T11">
                    <a:pos x="T6" y="T7"/>
                  </a:cxn>
                </a:cxnLst>
                <a:rect l="T12" t="T13" r="T14" b="T15"/>
                <a:pathLst>
                  <a:path w="94" h="234">
                    <a:moveTo>
                      <a:pt x="45" y="0"/>
                    </a:moveTo>
                    <a:lnTo>
                      <a:pt x="94" y="55"/>
                    </a:lnTo>
                    <a:lnTo>
                      <a:pt x="0" y="234"/>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4" name="Freeform 511"/>
              <p:cNvSpPr>
                <a:spLocks/>
              </p:cNvSpPr>
              <p:nvPr/>
            </p:nvSpPr>
            <p:spPr bwMode="gray">
              <a:xfrm>
                <a:off x="1085" y="2814"/>
                <a:ext cx="136" cy="98"/>
              </a:xfrm>
              <a:custGeom>
                <a:avLst/>
                <a:gdLst>
                  <a:gd name="T0" fmla="*/ 4166 w 93"/>
                  <a:gd name="T1" fmla="*/ 0 h 60"/>
                  <a:gd name="T2" fmla="*/ 0 w 93"/>
                  <a:gd name="T3" fmla="*/ 648 h 60"/>
                  <a:gd name="T4" fmla="*/ 2198 w 93"/>
                  <a:gd name="T5" fmla="*/ 8092 h 60"/>
                  <a:gd name="T6" fmla="*/ 4166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93" y="0"/>
                    </a:moveTo>
                    <a:lnTo>
                      <a:pt x="0" y="5"/>
                    </a:lnTo>
                    <a:lnTo>
                      <a:pt x="49" y="60"/>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15" name="Line 512"/>
              <p:cNvSpPr>
                <a:spLocks noChangeShapeType="1"/>
              </p:cNvSpPr>
              <p:nvPr/>
            </p:nvSpPr>
            <p:spPr bwMode="gray">
              <a:xfrm flipH="1" flipV="1">
                <a:off x="876" y="3184"/>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16" name="Line 513"/>
              <p:cNvSpPr>
                <a:spLocks noChangeShapeType="1"/>
              </p:cNvSpPr>
              <p:nvPr/>
            </p:nvSpPr>
            <p:spPr bwMode="gray">
              <a:xfrm flipV="1">
                <a:off x="811" y="3184"/>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17" name="Line 514"/>
              <p:cNvSpPr>
                <a:spLocks noChangeShapeType="1"/>
              </p:cNvSpPr>
              <p:nvPr/>
            </p:nvSpPr>
            <p:spPr bwMode="gray">
              <a:xfrm flipH="1" flipV="1">
                <a:off x="532" y="3184"/>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18" name="Line 515"/>
              <p:cNvSpPr>
                <a:spLocks noChangeShapeType="1"/>
              </p:cNvSpPr>
              <p:nvPr/>
            </p:nvSpPr>
            <p:spPr bwMode="gray">
              <a:xfrm flipV="1">
                <a:off x="2535" y="3184"/>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19" name="Freeform 516"/>
              <p:cNvSpPr>
                <a:spLocks/>
              </p:cNvSpPr>
              <p:nvPr/>
            </p:nvSpPr>
            <p:spPr bwMode="gray">
              <a:xfrm>
                <a:off x="1565" y="2451"/>
                <a:ext cx="137" cy="211"/>
              </a:xfrm>
              <a:custGeom>
                <a:avLst/>
                <a:gdLst>
                  <a:gd name="T0" fmla="*/ 2099 w 94"/>
                  <a:gd name="T1" fmla="*/ 0 h 128"/>
                  <a:gd name="T2" fmla="*/ 4066 w 94"/>
                  <a:gd name="T3" fmla="*/ 18975 h 128"/>
                  <a:gd name="T4" fmla="*/ 0 w 94"/>
                  <a:gd name="T5" fmla="*/ 12864 h 128"/>
                  <a:gd name="T6" fmla="*/ 2099 w 94"/>
                  <a:gd name="T7" fmla="*/ 0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49" y="0"/>
                    </a:moveTo>
                    <a:lnTo>
                      <a:pt x="94" y="128"/>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20" name="Freeform 517"/>
              <p:cNvSpPr>
                <a:spLocks/>
              </p:cNvSpPr>
              <p:nvPr/>
            </p:nvSpPr>
            <p:spPr bwMode="gray">
              <a:xfrm>
                <a:off x="1637" y="2451"/>
                <a:ext cx="137" cy="211"/>
              </a:xfrm>
              <a:custGeom>
                <a:avLst/>
                <a:gdLst>
                  <a:gd name="T0" fmla="*/ 4066 w 94"/>
                  <a:gd name="T1" fmla="*/ 7392 h 128"/>
                  <a:gd name="T2" fmla="*/ 0 w 94"/>
                  <a:gd name="T3" fmla="*/ 0 h 128"/>
                  <a:gd name="T4" fmla="*/ 1954 w 94"/>
                  <a:gd name="T5" fmla="*/ 18975 h 128"/>
                  <a:gd name="T6" fmla="*/ 4066 w 94"/>
                  <a:gd name="T7" fmla="*/ 7392 h 128"/>
                  <a:gd name="T8" fmla="*/ 0 60000 65536"/>
                  <a:gd name="T9" fmla="*/ 0 60000 65536"/>
                  <a:gd name="T10" fmla="*/ 0 60000 65536"/>
                  <a:gd name="T11" fmla="*/ 0 60000 65536"/>
                  <a:gd name="T12" fmla="*/ 0 w 94"/>
                  <a:gd name="T13" fmla="*/ 0 h 128"/>
                  <a:gd name="T14" fmla="*/ 94 w 94"/>
                  <a:gd name="T15" fmla="*/ 128 h 128"/>
                </a:gdLst>
                <a:ahLst/>
                <a:cxnLst>
                  <a:cxn ang="T8">
                    <a:pos x="T0" y="T1"/>
                  </a:cxn>
                  <a:cxn ang="T9">
                    <a:pos x="T2" y="T3"/>
                  </a:cxn>
                  <a:cxn ang="T10">
                    <a:pos x="T4" y="T5"/>
                  </a:cxn>
                  <a:cxn ang="T11">
                    <a:pos x="T6" y="T7"/>
                  </a:cxn>
                </a:cxnLst>
                <a:rect l="T12" t="T13" r="T14" b="T15"/>
                <a:pathLst>
                  <a:path w="94" h="128">
                    <a:moveTo>
                      <a:pt x="94" y="50"/>
                    </a:moveTo>
                    <a:lnTo>
                      <a:pt x="0" y="0"/>
                    </a:lnTo>
                    <a:lnTo>
                      <a:pt x="45" y="128"/>
                    </a:lnTo>
                    <a:lnTo>
                      <a:pt x="94" y="5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21" name="Line 518"/>
              <p:cNvSpPr>
                <a:spLocks noChangeShapeType="1"/>
              </p:cNvSpPr>
              <p:nvPr/>
            </p:nvSpPr>
            <p:spPr bwMode="gray">
              <a:xfrm flipV="1">
                <a:off x="1019" y="2822"/>
                <a:ext cx="66" cy="385"/>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2" name="Line 519"/>
              <p:cNvSpPr>
                <a:spLocks noChangeShapeType="1"/>
              </p:cNvSpPr>
              <p:nvPr/>
            </p:nvSpPr>
            <p:spPr bwMode="gray">
              <a:xfrm flipH="1">
                <a:off x="1085" y="2814"/>
                <a:ext cx="136" cy="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3" name="Freeform 520"/>
              <p:cNvSpPr>
                <a:spLocks/>
              </p:cNvSpPr>
              <p:nvPr/>
            </p:nvSpPr>
            <p:spPr bwMode="gray">
              <a:xfrm>
                <a:off x="2047" y="2746"/>
                <a:ext cx="143" cy="257"/>
              </a:xfrm>
              <a:custGeom>
                <a:avLst/>
                <a:gdLst>
                  <a:gd name="T0" fmla="*/ 2151 w 98"/>
                  <a:gd name="T1" fmla="*/ 0 h 156"/>
                  <a:gd name="T2" fmla="*/ 4294 w 98"/>
                  <a:gd name="T3" fmla="*/ 22947 h 156"/>
                  <a:gd name="T4" fmla="*/ 0 w 98"/>
                  <a:gd name="T5" fmla="*/ 9390 h 156"/>
                  <a:gd name="T6" fmla="*/ 2151 w 98"/>
                  <a:gd name="T7" fmla="*/ 0 h 156"/>
                  <a:gd name="T8" fmla="*/ 0 60000 65536"/>
                  <a:gd name="T9" fmla="*/ 0 60000 65536"/>
                  <a:gd name="T10" fmla="*/ 0 60000 65536"/>
                  <a:gd name="T11" fmla="*/ 0 60000 65536"/>
                  <a:gd name="T12" fmla="*/ 0 w 98"/>
                  <a:gd name="T13" fmla="*/ 0 h 156"/>
                  <a:gd name="T14" fmla="*/ 98 w 98"/>
                  <a:gd name="T15" fmla="*/ 156 h 156"/>
                </a:gdLst>
                <a:ahLst/>
                <a:cxnLst>
                  <a:cxn ang="T8">
                    <a:pos x="T0" y="T1"/>
                  </a:cxn>
                  <a:cxn ang="T9">
                    <a:pos x="T2" y="T3"/>
                  </a:cxn>
                  <a:cxn ang="T10">
                    <a:pos x="T4" y="T5"/>
                  </a:cxn>
                  <a:cxn ang="T11">
                    <a:pos x="T6" y="T7"/>
                  </a:cxn>
                </a:cxnLst>
                <a:rect l="T12" t="T13" r="T14" b="T15"/>
                <a:pathLst>
                  <a:path w="98" h="156">
                    <a:moveTo>
                      <a:pt x="49" y="0"/>
                    </a:moveTo>
                    <a:lnTo>
                      <a:pt x="98" y="156"/>
                    </a:lnTo>
                    <a:lnTo>
                      <a:pt x="0" y="6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24" name="Freeform 521"/>
              <p:cNvSpPr>
                <a:spLocks/>
              </p:cNvSpPr>
              <p:nvPr/>
            </p:nvSpPr>
            <p:spPr bwMode="gray">
              <a:xfrm>
                <a:off x="2118" y="2746"/>
                <a:ext cx="137" cy="257"/>
              </a:xfrm>
              <a:custGeom>
                <a:avLst/>
                <a:gdLst>
                  <a:gd name="T0" fmla="*/ 4066 w 94"/>
                  <a:gd name="T1" fmla="*/ 14094 h 156"/>
                  <a:gd name="T2" fmla="*/ 0 w 94"/>
                  <a:gd name="T3" fmla="*/ 0 h 156"/>
                  <a:gd name="T4" fmla="*/ 2099 w 94"/>
                  <a:gd name="T5" fmla="*/ 22947 h 156"/>
                  <a:gd name="T6" fmla="*/ 4066 w 94"/>
                  <a:gd name="T7" fmla="*/ 14094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96"/>
                    </a:moveTo>
                    <a:lnTo>
                      <a:pt x="0" y="0"/>
                    </a:lnTo>
                    <a:lnTo>
                      <a:pt x="49" y="156"/>
                    </a:lnTo>
                    <a:lnTo>
                      <a:pt x="94"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25" name="Line 522"/>
              <p:cNvSpPr>
                <a:spLocks noChangeShapeType="1"/>
              </p:cNvSpPr>
              <p:nvPr/>
            </p:nvSpPr>
            <p:spPr bwMode="gray">
              <a:xfrm flipH="1" flipV="1">
                <a:off x="1637" y="2451"/>
                <a:ext cx="137" cy="8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6" name="Line 523"/>
              <p:cNvSpPr>
                <a:spLocks noChangeShapeType="1"/>
              </p:cNvSpPr>
              <p:nvPr/>
            </p:nvSpPr>
            <p:spPr bwMode="gray">
              <a:xfrm flipV="1">
                <a:off x="1565" y="2451"/>
                <a:ext cx="72" cy="1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7" name="Line 524"/>
              <p:cNvSpPr>
                <a:spLocks noChangeShapeType="1"/>
              </p:cNvSpPr>
              <p:nvPr/>
            </p:nvSpPr>
            <p:spPr bwMode="gray">
              <a:xfrm flipH="1" flipV="1">
                <a:off x="2118" y="2746"/>
                <a:ext cx="137" cy="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8" name="Line 525"/>
              <p:cNvSpPr>
                <a:spLocks noChangeShapeType="1"/>
              </p:cNvSpPr>
              <p:nvPr/>
            </p:nvSpPr>
            <p:spPr bwMode="gray">
              <a:xfrm flipV="1">
                <a:off x="2047" y="2746"/>
                <a:ext cx="71" cy="10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29" name="Freeform 526"/>
              <p:cNvSpPr>
                <a:spLocks/>
              </p:cNvSpPr>
              <p:nvPr/>
            </p:nvSpPr>
            <p:spPr bwMode="gray">
              <a:xfrm>
                <a:off x="1364" y="2609"/>
                <a:ext cx="137" cy="190"/>
              </a:xfrm>
              <a:custGeom>
                <a:avLst/>
                <a:gdLst>
                  <a:gd name="T0" fmla="*/ 1954 w 94"/>
                  <a:gd name="T1" fmla="*/ 0 h 115"/>
                  <a:gd name="T2" fmla="*/ 4066 w 94"/>
                  <a:gd name="T3" fmla="*/ 13949 h 115"/>
                  <a:gd name="T4" fmla="*/ 0 w 94"/>
                  <a:gd name="T5" fmla="*/ 17425 h 115"/>
                  <a:gd name="T6" fmla="*/ 1954 w 94"/>
                  <a:gd name="T7" fmla="*/ 0 h 115"/>
                  <a:gd name="T8" fmla="*/ 0 60000 65536"/>
                  <a:gd name="T9" fmla="*/ 0 60000 65536"/>
                  <a:gd name="T10" fmla="*/ 0 60000 65536"/>
                  <a:gd name="T11" fmla="*/ 0 60000 65536"/>
                  <a:gd name="T12" fmla="*/ 0 w 94"/>
                  <a:gd name="T13" fmla="*/ 0 h 115"/>
                  <a:gd name="T14" fmla="*/ 94 w 94"/>
                  <a:gd name="T15" fmla="*/ 115 h 115"/>
                </a:gdLst>
                <a:ahLst/>
                <a:cxnLst>
                  <a:cxn ang="T8">
                    <a:pos x="T0" y="T1"/>
                  </a:cxn>
                  <a:cxn ang="T9">
                    <a:pos x="T2" y="T3"/>
                  </a:cxn>
                  <a:cxn ang="T10">
                    <a:pos x="T4" y="T5"/>
                  </a:cxn>
                  <a:cxn ang="T11">
                    <a:pos x="T6" y="T7"/>
                  </a:cxn>
                </a:cxnLst>
                <a:rect l="T12" t="T13" r="T14" b="T15"/>
                <a:pathLst>
                  <a:path w="94" h="115">
                    <a:moveTo>
                      <a:pt x="45" y="0"/>
                    </a:moveTo>
                    <a:lnTo>
                      <a:pt x="94" y="92"/>
                    </a:lnTo>
                    <a:lnTo>
                      <a:pt x="0" y="11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0" name="Freeform 527"/>
              <p:cNvSpPr>
                <a:spLocks/>
              </p:cNvSpPr>
              <p:nvPr/>
            </p:nvSpPr>
            <p:spPr bwMode="gray">
              <a:xfrm>
                <a:off x="1429" y="2595"/>
                <a:ext cx="136" cy="166"/>
              </a:xfrm>
              <a:custGeom>
                <a:avLst/>
                <a:gdLst>
                  <a:gd name="T0" fmla="*/ 4166 w 93"/>
                  <a:gd name="T1" fmla="*/ 0 h 101"/>
                  <a:gd name="T2" fmla="*/ 0 w 93"/>
                  <a:gd name="T3" fmla="*/ 1318 h 101"/>
                  <a:gd name="T4" fmla="*/ 2198 w 93"/>
                  <a:gd name="T5" fmla="*/ 14549 h 101"/>
                  <a:gd name="T6" fmla="*/ 4166 w 93"/>
                  <a:gd name="T7" fmla="*/ 0 h 101"/>
                  <a:gd name="T8" fmla="*/ 0 60000 65536"/>
                  <a:gd name="T9" fmla="*/ 0 60000 65536"/>
                  <a:gd name="T10" fmla="*/ 0 60000 65536"/>
                  <a:gd name="T11" fmla="*/ 0 60000 65536"/>
                  <a:gd name="T12" fmla="*/ 0 w 93"/>
                  <a:gd name="T13" fmla="*/ 0 h 101"/>
                  <a:gd name="T14" fmla="*/ 93 w 93"/>
                  <a:gd name="T15" fmla="*/ 101 h 101"/>
                </a:gdLst>
                <a:ahLst/>
                <a:cxnLst>
                  <a:cxn ang="T8">
                    <a:pos x="T0" y="T1"/>
                  </a:cxn>
                  <a:cxn ang="T9">
                    <a:pos x="T2" y="T3"/>
                  </a:cxn>
                  <a:cxn ang="T10">
                    <a:pos x="T4" y="T5"/>
                  </a:cxn>
                  <a:cxn ang="T11">
                    <a:pos x="T6" y="T7"/>
                  </a:cxn>
                </a:cxnLst>
                <a:rect l="T12" t="T13" r="T14" b="T15"/>
                <a:pathLst>
                  <a:path w="93" h="101">
                    <a:moveTo>
                      <a:pt x="93" y="0"/>
                    </a:moveTo>
                    <a:lnTo>
                      <a:pt x="0" y="9"/>
                    </a:lnTo>
                    <a:lnTo>
                      <a:pt x="49" y="101"/>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1" name="Freeform 528"/>
              <p:cNvSpPr>
                <a:spLocks/>
              </p:cNvSpPr>
              <p:nvPr/>
            </p:nvSpPr>
            <p:spPr bwMode="gray">
              <a:xfrm>
                <a:off x="2190" y="2904"/>
                <a:ext cx="137" cy="227"/>
              </a:xfrm>
              <a:custGeom>
                <a:avLst/>
                <a:gdLst>
                  <a:gd name="T0" fmla="*/ 1954 w 94"/>
                  <a:gd name="T1" fmla="*/ 0 h 138"/>
                  <a:gd name="T2" fmla="*/ 4066 w 94"/>
                  <a:gd name="T3" fmla="*/ 20001 h 138"/>
                  <a:gd name="T4" fmla="*/ 0 w 94"/>
                  <a:gd name="T5" fmla="*/ 8731 h 138"/>
                  <a:gd name="T6" fmla="*/ 1954 w 94"/>
                  <a:gd name="T7" fmla="*/ 0 h 138"/>
                  <a:gd name="T8" fmla="*/ 0 60000 65536"/>
                  <a:gd name="T9" fmla="*/ 0 60000 65536"/>
                  <a:gd name="T10" fmla="*/ 0 60000 65536"/>
                  <a:gd name="T11" fmla="*/ 0 60000 65536"/>
                  <a:gd name="T12" fmla="*/ 0 w 94"/>
                  <a:gd name="T13" fmla="*/ 0 h 138"/>
                  <a:gd name="T14" fmla="*/ 94 w 94"/>
                  <a:gd name="T15" fmla="*/ 138 h 138"/>
                </a:gdLst>
                <a:ahLst/>
                <a:cxnLst>
                  <a:cxn ang="T8">
                    <a:pos x="T0" y="T1"/>
                  </a:cxn>
                  <a:cxn ang="T9">
                    <a:pos x="T2" y="T3"/>
                  </a:cxn>
                  <a:cxn ang="T10">
                    <a:pos x="T4" y="T5"/>
                  </a:cxn>
                  <a:cxn ang="T11">
                    <a:pos x="T6" y="T7"/>
                  </a:cxn>
                </a:cxnLst>
                <a:rect l="T12" t="T13" r="T14" b="T15"/>
                <a:pathLst>
                  <a:path w="94" h="138">
                    <a:moveTo>
                      <a:pt x="45" y="0"/>
                    </a:moveTo>
                    <a:lnTo>
                      <a:pt x="94" y="138"/>
                    </a:lnTo>
                    <a:lnTo>
                      <a:pt x="0" y="60"/>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2" name="Freeform 529"/>
              <p:cNvSpPr>
                <a:spLocks/>
              </p:cNvSpPr>
              <p:nvPr/>
            </p:nvSpPr>
            <p:spPr bwMode="gray">
              <a:xfrm>
                <a:off x="2255" y="2904"/>
                <a:ext cx="136" cy="227"/>
              </a:xfrm>
              <a:custGeom>
                <a:avLst/>
                <a:gdLst>
                  <a:gd name="T0" fmla="*/ 4166 w 93"/>
                  <a:gd name="T1" fmla="*/ 15314 h 138"/>
                  <a:gd name="T2" fmla="*/ 0 w 93"/>
                  <a:gd name="T3" fmla="*/ 0 h 138"/>
                  <a:gd name="T4" fmla="*/ 2198 w 93"/>
                  <a:gd name="T5" fmla="*/ 20001 h 138"/>
                  <a:gd name="T6" fmla="*/ 4166 w 93"/>
                  <a:gd name="T7" fmla="*/ 15314 h 138"/>
                  <a:gd name="T8" fmla="*/ 0 60000 65536"/>
                  <a:gd name="T9" fmla="*/ 0 60000 65536"/>
                  <a:gd name="T10" fmla="*/ 0 60000 65536"/>
                  <a:gd name="T11" fmla="*/ 0 60000 65536"/>
                  <a:gd name="T12" fmla="*/ 0 w 93"/>
                  <a:gd name="T13" fmla="*/ 0 h 138"/>
                  <a:gd name="T14" fmla="*/ 93 w 93"/>
                  <a:gd name="T15" fmla="*/ 138 h 138"/>
                </a:gdLst>
                <a:ahLst/>
                <a:cxnLst>
                  <a:cxn ang="T8">
                    <a:pos x="T0" y="T1"/>
                  </a:cxn>
                  <a:cxn ang="T9">
                    <a:pos x="T2" y="T3"/>
                  </a:cxn>
                  <a:cxn ang="T10">
                    <a:pos x="T4" y="T5"/>
                  </a:cxn>
                  <a:cxn ang="T11">
                    <a:pos x="T6" y="T7"/>
                  </a:cxn>
                </a:cxnLst>
                <a:rect l="T12" t="T13" r="T14" b="T15"/>
                <a:pathLst>
                  <a:path w="93" h="138">
                    <a:moveTo>
                      <a:pt x="93" y="106"/>
                    </a:moveTo>
                    <a:lnTo>
                      <a:pt x="0" y="0"/>
                    </a:lnTo>
                    <a:lnTo>
                      <a:pt x="49" y="138"/>
                    </a:lnTo>
                    <a:lnTo>
                      <a:pt x="93"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3" name="Freeform 530"/>
              <p:cNvSpPr>
                <a:spLocks/>
              </p:cNvSpPr>
              <p:nvPr/>
            </p:nvSpPr>
            <p:spPr bwMode="gray">
              <a:xfrm>
                <a:off x="948" y="3207"/>
                <a:ext cx="137" cy="61"/>
              </a:xfrm>
              <a:custGeom>
                <a:avLst/>
                <a:gdLst>
                  <a:gd name="T0" fmla="*/ 2099 w 94"/>
                  <a:gd name="T1" fmla="*/ 0 h 37"/>
                  <a:gd name="T2" fmla="*/ 4066 w 94"/>
                  <a:gd name="T3" fmla="*/ 5520 h 37"/>
                  <a:gd name="T4" fmla="*/ 0 w 94"/>
                  <a:gd name="T5" fmla="*/ 3439 h 37"/>
                  <a:gd name="T6" fmla="*/ 2099 w 94"/>
                  <a:gd name="T7" fmla="*/ 0 h 37"/>
                  <a:gd name="T8" fmla="*/ 0 60000 65536"/>
                  <a:gd name="T9" fmla="*/ 0 60000 65536"/>
                  <a:gd name="T10" fmla="*/ 0 60000 65536"/>
                  <a:gd name="T11" fmla="*/ 0 60000 65536"/>
                  <a:gd name="T12" fmla="*/ 0 w 94"/>
                  <a:gd name="T13" fmla="*/ 0 h 37"/>
                  <a:gd name="T14" fmla="*/ 94 w 94"/>
                  <a:gd name="T15" fmla="*/ 37 h 37"/>
                </a:gdLst>
                <a:ahLst/>
                <a:cxnLst>
                  <a:cxn ang="T8">
                    <a:pos x="T0" y="T1"/>
                  </a:cxn>
                  <a:cxn ang="T9">
                    <a:pos x="T2" y="T3"/>
                  </a:cxn>
                  <a:cxn ang="T10">
                    <a:pos x="T4" y="T5"/>
                  </a:cxn>
                  <a:cxn ang="T11">
                    <a:pos x="T6" y="T7"/>
                  </a:cxn>
                </a:cxnLst>
                <a:rect l="T12" t="T13" r="T14" b="T15"/>
                <a:pathLst>
                  <a:path w="94" h="37">
                    <a:moveTo>
                      <a:pt x="49" y="0"/>
                    </a:moveTo>
                    <a:lnTo>
                      <a:pt x="94" y="37"/>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4" name="Freeform 531"/>
              <p:cNvSpPr>
                <a:spLocks/>
              </p:cNvSpPr>
              <p:nvPr/>
            </p:nvSpPr>
            <p:spPr bwMode="gray">
              <a:xfrm>
                <a:off x="1019" y="2912"/>
                <a:ext cx="138" cy="356"/>
              </a:xfrm>
              <a:custGeom>
                <a:avLst/>
                <a:gdLst>
                  <a:gd name="T0" fmla="*/ 4379 w 94"/>
                  <a:gd name="T1" fmla="*/ 0 h 216"/>
                  <a:gd name="T2" fmla="*/ 0 w 94"/>
                  <a:gd name="T3" fmla="*/ 26461 h 216"/>
                  <a:gd name="T4" fmla="*/ 2082 w 94"/>
                  <a:gd name="T5" fmla="*/ 31948 h 216"/>
                  <a:gd name="T6" fmla="*/ 4379 w 94"/>
                  <a:gd name="T7" fmla="*/ 0 h 216"/>
                  <a:gd name="T8" fmla="*/ 0 60000 65536"/>
                  <a:gd name="T9" fmla="*/ 0 60000 65536"/>
                  <a:gd name="T10" fmla="*/ 0 60000 65536"/>
                  <a:gd name="T11" fmla="*/ 0 60000 65536"/>
                  <a:gd name="T12" fmla="*/ 0 w 94"/>
                  <a:gd name="T13" fmla="*/ 0 h 216"/>
                  <a:gd name="T14" fmla="*/ 94 w 94"/>
                  <a:gd name="T15" fmla="*/ 216 h 216"/>
                </a:gdLst>
                <a:ahLst/>
                <a:cxnLst>
                  <a:cxn ang="T8">
                    <a:pos x="T0" y="T1"/>
                  </a:cxn>
                  <a:cxn ang="T9">
                    <a:pos x="T2" y="T3"/>
                  </a:cxn>
                  <a:cxn ang="T10">
                    <a:pos x="T4" y="T5"/>
                  </a:cxn>
                  <a:cxn ang="T11">
                    <a:pos x="T6" y="T7"/>
                  </a:cxn>
                </a:cxnLst>
                <a:rect l="T12" t="T13" r="T14" b="T15"/>
                <a:pathLst>
                  <a:path w="94" h="216">
                    <a:moveTo>
                      <a:pt x="94" y="0"/>
                    </a:moveTo>
                    <a:lnTo>
                      <a:pt x="0" y="179"/>
                    </a:lnTo>
                    <a:lnTo>
                      <a:pt x="45" y="21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5" name="Freeform 532"/>
              <p:cNvSpPr>
                <a:spLocks/>
              </p:cNvSpPr>
              <p:nvPr/>
            </p:nvSpPr>
            <p:spPr bwMode="gray">
              <a:xfrm>
                <a:off x="1702" y="2534"/>
                <a:ext cx="143" cy="288"/>
              </a:xfrm>
              <a:custGeom>
                <a:avLst/>
                <a:gdLst>
                  <a:gd name="T0" fmla="*/ 2151 w 98"/>
                  <a:gd name="T1" fmla="*/ 0 h 175"/>
                  <a:gd name="T2" fmla="*/ 4294 w 98"/>
                  <a:gd name="T3" fmla="*/ 25505 h 175"/>
                  <a:gd name="T4" fmla="*/ 0 w 98"/>
                  <a:gd name="T5" fmla="*/ 11349 h 175"/>
                  <a:gd name="T6" fmla="*/ 2151 w 98"/>
                  <a:gd name="T7" fmla="*/ 0 h 175"/>
                  <a:gd name="T8" fmla="*/ 0 60000 65536"/>
                  <a:gd name="T9" fmla="*/ 0 60000 65536"/>
                  <a:gd name="T10" fmla="*/ 0 60000 65536"/>
                  <a:gd name="T11" fmla="*/ 0 60000 65536"/>
                  <a:gd name="T12" fmla="*/ 0 w 98"/>
                  <a:gd name="T13" fmla="*/ 0 h 175"/>
                  <a:gd name="T14" fmla="*/ 98 w 98"/>
                  <a:gd name="T15" fmla="*/ 175 h 175"/>
                </a:gdLst>
                <a:ahLst/>
                <a:cxnLst>
                  <a:cxn ang="T8">
                    <a:pos x="T0" y="T1"/>
                  </a:cxn>
                  <a:cxn ang="T9">
                    <a:pos x="T2" y="T3"/>
                  </a:cxn>
                  <a:cxn ang="T10">
                    <a:pos x="T4" y="T5"/>
                  </a:cxn>
                  <a:cxn ang="T11">
                    <a:pos x="T6" y="T7"/>
                  </a:cxn>
                </a:cxnLst>
                <a:rect l="T12" t="T13" r="T14" b="T15"/>
                <a:pathLst>
                  <a:path w="98" h="175">
                    <a:moveTo>
                      <a:pt x="49" y="0"/>
                    </a:moveTo>
                    <a:lnTo>
                      <a:pt x="98" y="175"/>
                    </a:lnTo>
                    <a:lnTo>
                      <a:pt x="0" y="78"/>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6" name="Freeform 533"/>
              <p:cNvSpPr>
                <a:spLocks/>
              </p:cNvSpPr>
              <p:nvPr/>
            </p:nvSpPr>
            <p:spPr bwMode="gray">
              <a:xfrm>
                <a:off x="1774" y="2534"/>
                <a:ext cx="137" cy="288"/>
              </a:xfrm>
              <a:custGeom>
                <a:avLst/>
                <a:gdLst>
                  <a:gd name="T0" fmla="*/ 4066 w 94"/>
                  <a:gd name="T1" fmla="*/ 14156 h 175"/>
                  <a:gd name="T2" fmla="*/ 0 w 94"/>
                  <a:gd name="T3" fmla="*/ 0 h 175"/>
                  <a:gd name="T4" fmla="*/ 2099 w 94"/>
                  <a:gd name="T5" fmla="*/ 25505 h 175"/>
                  <a:gd name="T6" fmla="*/ 4066 w 94"/>
                  <a:gd name="T7" fmla="*/ 14156 h 175"/>
                  <a:gd name="T8" fmla="*/ 0 60000 65536"/>
                  <a:gd name="T9" fmla="*/ 0 60000 65536"/>
                  <a:gd name="T10" fmla="*/ 0 60000 65536"/>
                  <a:gd name="T11" fmla="*/ 0 60000 65536"/>
                  <a:gd name="T12" fmla="*/ 0 w 94"/>
                  <a:gd name="T13" fmla="*/ 0 h 175"/>
                  <a:gd name="T14" fmla="*/ 94 w 94"/>
                  <a:gd name="T15" fmla="*/ 175 h 175"/>
                </a:gdLst>
                <a:ahLst/>
                <a:cxnLst>
                  <a:cxn ang="T8">
                    <a:pos x="T0" y="T1"/>
                  </a:cxn>
                  <a:cxn ang="T9">
                    <a:pos x="T2" y="T3"/>
                  </a:cxn>
                  <a:cxn ang="T10">
                    <a:pos x="T4" y="T5"/>
                  </a:cxn>
                  <a:cxn ang="T11">
                    <a:pos x="T6" y="T7"/>
                  </a:cxn>
                </a:cxnLst>
                <a:rect l="T12" t="T13" r="T14" b="T15"/>
                <a:pathLst>
                  <a:path w="94" h="175">
                    <a:moveTo>
                      <a:pt x="94" y="97"/>
                    </a:moveTo>
                    <a:lnTo>
                      <a:pt x="0" y="0"/>
                    </a:lnTo>
                    <a:lnTo>
                      <a:pt x="49" y="175"/>
                    </a:lnTo>
                    <a:lnTo>
                      <a:pt x="94"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37" name="Line 534"/>
              <p:cNvSpPr>
                <a:spLocks noChangeShapeType="1"/>
              </p:cNvSpPr>
              <p:nvPr/>
            </p:nvSpPr>
            <p:spPr bwMode="gray">
              <a:xfrm flipH="1" flipV="1">
                <a:off x="2255" y="2904"/>
                <a:ext cx="136" cy="17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38" name="Line 535"/>
              <p:cNvSpPr>
                <a:spLocks noChangeShapeType="1"/>
              </p:cNvSpPr>
              <p:nvPr/>
            </p:nvSpPr>
            <p:spPr bwMode="gray">
              <a:xfrm flipV="1">
                <a:off x="2190" y="2904"/>
                <a:ext cx="65"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39" name="Line 536"/>
              <p:cNvSpPr>
                <a:spLocks noChangeShapeType="1"/>
              </p:cNvSpPr>
              <p:nvPr/>
            </p:nvSpPr>
            <p:spPr bwMode="gray">
              <a:xfrm flipV="1">
                <a:off x="948" y="3207"/>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0" name="Line 537"/>
              <p:cNvSpPr>
                <a:spLocks noChangeShapeType="1"/>
              </p:cNvSpPr>
              <p:nvPr/>
            </p:nvSpPr>
            <p:spPr bwMode="gray">
              <a:xfrm flipH="1">
                <a:off x="1019" y="2912"/>
                <a:ext cx="138" cy="29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1" name="Line 538"/>
              <p:cNvSpPr>
                <a:spLocks noChangeShapeType="1"/>
              </p:cNvSpPr>
              <p:nvPr/>
            </p:nvSpPr>
            <p:spPr bwMode="gray">
              <a:xfrm flipH="1" flipV="1">
                <a:off x="675" y="3207"/>
                <a:ext cx="136"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2" name="Freeform 539"/>
              <p:cNvSpPr>
                <a:spLocks/>
              </p:cNvSpPr>
              <p:nvPr/>
            </p:nvSpPr>
            <p:spPr bwMode="gray">
              <a:xfrm>
                <a:off x="1157" y="2814"/>
                <a:ext cx="135" cy="98"/>
              </a:xfrm>
              <a:custGeom>
                <a:avLst/>
                <a:gdLst>
                  <a:gd name="T0" fmla="*/ 1838 w 93"/>
                  <a:gd name="T1" fmla="*/ 0 h 60"/>
                  <a:gd name="T2" fmla="*/ 3873 w 93"/>
                  <a:gd name="T3" fmla="*/ 8092 h 60"/>
                  <a:gd name="T4" fmla="*/ 0 w 93"/>
                  <a:gd name="T5" fmla="*/ 8092 h 60"/>
                  <a:gd name="T6" fmla="*/ 1838 w 93"/>
                  <a:gd name="T7" fmla="*/ 0 h 60"/>
                  <a:gd name="T8" fmla="*/ 0 60000 65536"/>
                  <a:gd name="T9" fmla="*/ 0 60000 65536"/>
                  <a:gd name="T10" fmla="*/ 0 60000 65536"/>
                  <a:gd name="T11" fmla="*/ 0 60000 65536"/>
                  <a:gd name="T12" fmla="*/ 0 w 93"/>
                  <a:gd name="T13" fmla="*/ 0 h 60"/>
                  <a:gd name="T14" fmla="*/ 93 w 93"/>
                  <a:gd name="T15" fmla="*/ 60 h 60"/>
                </a:gdLst>
                <a:ahLst/>
                <a:cxnLst>
                  <a:cxn ang="T8">
                    <a:pos x="T0" y="T1"/>
                  </a:cxn>
                  <a:cxn ang="T9">
                    <a:pos x="T2" y="T3"/>
                  </a:cxn>
                  <a:cxn ang="T10">
                    <a:pos x="T4" y="T5"/>
                  </a:cxn>
                  <a:cxn ang="T11">
                    <a:pos x="T6" y="T7"/>
                  </a:cxn>
                </a:cxnLst>
                <a:rect l="T12" t="T13" r="T14" b="T15"/>
                <a:pathLst>
                  <a:path w="93" h="60">
                    <a:moveTo>
                      <a:pt x="44" y="0"/>
                    </a:moveTo>
                    <a:lnTo>
                      <a:pt x="93" y="60"/>
                    </a:lnTo>
                    <a:lnTo>
                      <a:pt x="0" y="60"/>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43" name="Freeform 540"/>
              <p:cNvSpPr>
                <a:spLocks/>
              </p:cNvSpPr>
              <p:nvPr/>
            </p:nvSpPr>
            <p:spPr bwMode="gray">
              <a:xfrm>
                <a:off x="1221" y="2799"/>
                <a:ext cx="143" cy="113"/>
              </a:xfrm>
              <a:custGeom>
                <a:avLst/>
                <a:gdLst>
                  <a:gd name="T0" fmla="*/ 4294 w 98"/>
                  <a:gd name="T1" fmla="*/ 0 h 69"/>
                  <a:gd name="T2" fmla="*/ 0 w 98"/>
                  <a:gd name="T3" fmla="*/ 1295 h 69"/>
                  <a:gd name="T4" fmla="*/ 2151 w 98"/>
                  <a:gd name="T5" fmla="*/ 9567 h 69"/>
                  <a:gd name="T6" fmla="*/ 4294 w 98"/>
                  <a:gd name="T7" fmla="*/ 0 h 69"/>
                  <a:gd name="T8" fmla="*/ 0 60000 65536"/>
                  <a:gd name="T9" fmla="*/ 0 60000 65536"/>
                  <a:gd name="T10" fmla="*/ 0 60000 65536"/>
                  <a:gd name="T11" fmla="*/ 0 60000 65536"/>
                  <a:gd name="T12" fmla="*/ 0 w 98"/>
                  <a:gd name="T13" fmla="*/ 0 h 69"/>
                  <a:gd name="T14" fmla="*/ 98 w 98"/>
                  <a:gd name="T15" fmla="*/ 69 h 69"/>
                </a:gdLst>
                <a:ahLst/>
                <a:cxnLst>
                  <a:cxn ang="T8">
                    <a:pos x="T0" y="T1"/>
                  </a:cxn>
                  <a:cxn ang="T9">
                    <a:pos x="T2" y="T3"/>
                  </a:cxn>
                  <a:cxn ang="T10">
                    <a:pos x="T4" y="T5"/>
                  </a:cxn>
                  <a:cxn ang="T11">
                    <a:pos x="T6" y="T7"/>
                  </a:cxn>
                </a:cxnLst>
                <a:rect l="T12" t="T13" r="T14" b="T15"/>
                <a:pathLst>
                  <a:path w="98" h="69">
                    <a:moveTo>
                      <a:pt x="98" y="0"/>
                    </a:moveTo>
                    <a:lnTo>
                      <a:pt x="0" y="9"/>
                    </a:lnTo>
                    <a:lnTo>
                      <a:pt x="49" y="69"/>
                    </a:lnTo>
                    <a:lnTo>
                      <a:pt x="98"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44" name="Line 541"/>
              <p:cNvSpPr>
                <a:spLocks noChangeShapeType="1"/>
              </p:cNvSpPr>
              <p:nvPr/>
            </p:nvSpPr>
            <p:spPr bwMode="gray">
              <a:xfrm flipH="1" flipV="1">
                <a:off x="1774" y="2534"/>
                <a:ext cx="137" cy="15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5" name="Line 542"/>
              <p:cNvSpPr>
                <a:spLocks noChangeShapeType="1"/>
              </p:cNvSpPr>
              <p:nvPr/>
            </p:nvSpPr>
            <p:spPr bwMode="gray">
              <a:xfrm flipV="1">
                <a:off x="1702" y="2534"/>
                <a:ext cx="72"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6" name="Line 543"/>
              <p:cNvSpPr>
                <a:spLocks noChangeShapeType="1"/>
              </p:cNvSpPr>
              <p:nvPr/>
            </p:nvSpPr>
            <p:spPr bwMode="gray">
              <a:xfrm flipH="1">
                <a:off x="1221" y="2799"/>
                <a:ext cx="143"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7" name="Line 544"/>
              <p:cNvSpPr>
                <a:spLocks noChangeShapeType="1"/>
              </p:cNvSpPr>
              <p:nvPr/>
            </p:nvSpPr>
            <p:spPr bwMode="gray">
              <a:xfrm flipV="1">
                <a:off x="1157" y="2814"/>
                <a:ext cx="64" cy="9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48" name="Freeform 545"/>
              <p:cNvSpPr>
                <a:spLocks/>
              </p:cNvSpPr>
              <p:nvPr/>
            </p:nvSpPr>
            <p:spPr bwMode="gray">
              <a:xfrm>
                <a:off x="2327" y="3079"/>
                <a:ext cx="135" cy="189"/>
              </a:xfrm>
              <a:custGeom>
                <a:avLst/>
                <a:gdLst>
                  <a:gd name="T0" fmla="*/ 1838 w 93"/>
                  <a:gd name="T1" fmla="*/ 0 h 115"/>
                  <a:gd name="T2" fmla="*/ 3873 w 93"/>
                  <a:gd name="T3" fmla="*/ 16563 h 115"/>
                  <a:gd name="T4" fmla="*/ 0 w 93"/>
                  <a:gd name="T5" fmla="*/ 4626 h 115"/>
                  <a:gd name="T6" fmla="*/ 1838 w 93"/>
                  <a:gd name="T7" fmla="*/ 0 h 115"/>
                  <a:gd name="T8" fmla="*/ 0 60000 65536"/>
                  <a:gd name="T9" fmla="*/ 0 60000 65536"/>
                  <a:gd name="T10" fmla="*/ 0 60000 65536"/>
                  <a:gd name="T11" fmla="*/ 0 60000 65536"/>
                  <a:gd name="T12" fmla="*/ 0 w 93"/>
                  <a:gd name="T13" fmla="*/ 0 h 115"/>
                  <a:gd name="T14" fmla="*/ 93 w 93"/>
                  <a:gd name="T15" fmla="*/ 115 h 115"/>
                </a:gdLst>
                <a:ahLst/>
                <a:cxnLst>
                  <a:cxn ang="T8">
                    <a:pos x="T0" y="T1"/>
                  </a:cxn>
                  <a:cxn ang="T9">
                    <a:pos x="T2" y="T3"/>
                  </a:cxn>
                  <a:cxn ang="T10">
                    <a:pos x="T4" y="T5"/>
                  </a:cxn>
                  <a:cxn ang="T11">
                    <a:pos x="T6" y="T7"/>
                  </a:cxn>
                </a:cxnLst>
                <a:rect l="T12" t="T13" r="T14" b="T15"/>
                <a:pathLst>
                  <a:path w="93" h="115">
                    <a:moveTo>
                      <a:pt x="44" y="0"/>
                    </a:moveTo>
                    <a:lnTo>
                      <a:pt x="93" y="115"/>
                    </a:lnTo>
                    <a:lnTo>
                      <a:pt x="0" y="3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49" name="Freeform 546"/>
              <p:cNvSpPr>
                <a:spLocks/>
              </p:cNvSpPr>
              <p:nvPr/>
            </p:nvSpPr>
            <p:spPr bwMode="gray">
              <a:xfrm>
                <a:off x="2391" y="3079"/>
                <a:ext cx="144" cy="189"/>
              </a:xfrm>
              <a:custGeom>
                <a:avLst/>
                <a:gdLst>
                  <a:gd name="T0" fmla="*/ 4185 w 99"/>
                  <a:gd name="T1" fmla="*/ 12495 h 115"/>
                  <a:gd name="T2" fmla="*/ 0 w 99"/>
                  <a:gd name="T3" fmla="*/ 0 h 115"/>
                  <a:gd name="T4" fmla="*/ 2065 w 99"/>
                  <a:gd name="T5" fmla="*/ 16563 h 115"/>
                  <a:gd name="T6" fmla="*/ 4185 w 99"/>
                  <a:gd name="T7" fmla="*/ 12495 h 115"/>
                  <a:gd name="T8" fmla="*/ 0 60000 65536"/>
                  <a:gd name="T9" fmla="*/ 0 60000 65536"/>
                  <a:gd name="T10" fmla="*/ 0 60000 65536"/>
                  <a:gd name="T11" fmla="*/ 0 60000 65536"/>
                  <a:gd name="T12" fmla="*/ 0 w 99"/>
                  <a:gd name="T13" fmla="*/ 0 h 115"/>
                  <a:gd name="T14" fmla="*/ 99 w 99"/>
                  <a:gd name="T15" fmla="*/ 115 h 115"/>
                </a:gdLst>
                <a:ahLst/>
                <a:cxnLst>
                  <a:cxn ang="T8">
                    <a:pos x="T0" y="T1"/>
                  </a:cxn>
                  <a:cxn ang="T9">
                    <a:pos x="T2" y="T3"/>
                  </a:cxn>
                  <a:cxn ang="T10">
                    <a:pos x="T4" y="T5"/>
                  </a:cxn>
                  <a:cxn ang="T11">
                    <a:pos x="T6" y="T7"/>
                  </a:cxn>
                </a:cxnLst>
                <a:rect l="T12" t="T13" r="T14" b="T15"/>
                <a:pathLst>
                  <a:path w="99" h="115">
                    <a:moveTo>
                      <a:pt x="99" y="87"/>
                    </a:moveTo>
                    <a:lnTo>
                      <a:pt x="0" y="0"/>
                    </a:lnTo>
                    <a:lnTo>
                      <a:pt x="49" y="115"/>
                    </a:lnTo>
                    <a:lnTo>
                      <a:pt x="99"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0" name="Line 547"/>
              <p:cNvSpPr>
                <a:spLocks noChangeShapeType="1"/>
              </p:cNvSpPr>
              <p:nvPr/>
            </p:nvSpPr>
            <p:spPr bwMode="gray">
              <a:xfrm>
                <a:off x="2391" y="3079"/>
                <a:ext cx="7"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51" name="Line 548"/>
              <p:cNvSpPr>
                <a:spLocks noChangeShapeType="1"/>
              </p:cNvSpPr>
              <p:nvPr/>
            </p:nvSpPr>
            <p:spPr bwMode="gray">
              <a:xfrm flipH="1" flipV="1">
                <a:off x="2391" y="3079"/>
                <a:ext cx="144"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52" name="Line 549"/>
              <p:cNvSpPr>
                <a:spLocks noChangeShapeType="1"/>
              </p:cNvSpPr>
              <p:nvPr/>
            </p:nvSpPr>
            <p:spPr bwMode="gray">
              <a:xfrm flipH="1">
                <a:off x="2327" y="3079"/>
                <a:ext cx="64" cy="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53" name="Freeform 550"/>
              <p:cNvSpPr>
                <a:spLocks/>
              </p:cNvSpPr>
              <p:nvPr/>
            </p:nvSpPr>
            <p:spPr bwMode="gray">
              <a:xfrm>
                <a:off x="1845" y="2693"/>
                <a:ext cx="137" cy="272"/>
              </a:xfrm>
              <a:custGeom>
                <a:avLst/>
                <a:gdLst>
                  <a:gd name="T0" fmla="*/ 1954 w 94"/>
                  <a:gd name="T1" fmla="*/ 0 h 165"/>
                  <a:gd name="T2" fmla="*/ 4066 w 94"/>
                  <a:gd name="T3" fmla="*/ 24440 h 165"/>
                  <a:gd name="T4" fmla="*/ 0 w 94"/>
                  <a:gd name="T5" fmla="*/ 11617 h 165"/>
                  <a:gd name="T6" fmla="*/ 1954 w 94"/>
                  <a:gd name="T7" fmla="*/ 0 h 165"/>
                  <a:gd name="T8" fmla="*/ 0 60000 65536"/>
                  <a:gd name="T9" fmla="*/ 0 60000 65536"/>
                  <a:gd name="T10" fmla="*/ 0 60000 65536"/>
                  <a:gd name="T11" fmla="*/ 0 60000 65536"/>
                  <a:gd name="T12" fmla="*/ 0 w 94"/>
                  <a:gd name="T13" fmla="*/ 0 h 165"/>
                  <a:gd name="T14" fmla="*/ 94 w 94"/>
                  <a:gd name="T15" fmla="*/ 165 h 165"/>
                </a:gdLst>
                <a:ahLst/>
                <a:cxnLst>
                  <a:cxn ang="T8">
                    <a:pos x="T0" y="T1"/>
                  </a:cxn>
                  <a:cxn ang="T9">
                    <a:pos x="T2" y="T3"/>
                  </a:cxn>
                  <a:cxn ang="T10">
                    <a:pos x="T4" y="T5"/>
                  </a:cxn>
                  <a:cxn ang="T11">
                    <a:pos x="T6" y="T7"/>
                  </a:cxn>
                </a:cxnLst>
                <a:rect l="T12" t="T13" r="T14" b="T15"/>
                <a:pathLst>
                  <a:path w="94" h="165">
                    <a:moveTo>
                      <a:pt x="45" y="0"/>
                    </a:moveTo>
                    <a:lnTo>
                      <a:pt x="94" y="165"/>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4" name="Freeform 551"/>
              <p:cNvSpPr>
                <a:spLocks/>
              </p:cNvSpPr>
              <p:nvPr/>
            </p:nvSpPr>
            <p:spPr bwMode="gray">
              <a:xfrm>
                <a:off x="1911" y="2693"/>
                <a:ext cx="136" cy="272"/>
              </a:xfrm>
              <a:custGeom>
                <a:avLst/>
                <a:gdLst>
                  <a:gd name="T0" fmla="*/ 4166 w 93"/>
                  <a:gd name="T1" fmla="*/ 14177 h 165"/>
                  <a:gd name="T2" fmla="*/ 0 w 93"/>
                  <a:gd name="T3" fmla="*/ 0 h 165"/>
                  <a:gd name="T4" fmla="*/ 2198 w 93"/>
                  <a:gd name="T5" fmla="*/ 24440 h 165"/>
                  <a:gd name="T6" fmla="*/ 4166 w 93"/>
                  <a:gd name="T7" fmla="*/ 14177 h 165"/>
                  <a:gd name="T8" fmla="*/ 0 60000 65536"/>
                  <a:gd name="T9" fmla="*/ 0 60000 65536"/>
                  <a:gd name="T10" fmla="*/ 0 60000 65536"/>
                  <a:gd name="T11" fmla="*/ 0 60000 65536"/>
                  <a:gd name="T12" fmla="*/ 0 w 93"/>
                  <a:gd name="T13" fmla="*/ 0 h 165"/>
                  <a:gd name="T14" fmla="*/ 93 w 93"/>
                  <a:gd name="T15" fmla="*/ 165 h 165"/>
                </a:gdLst>
                <a:ahLst/>
                <a:cxnLst>
                  <a:cxn ang="T8">
                    <a:pos x="T0" y="T1"/>
                  </a:cxn>
                  <a:cxn ang="T9">
                    <a:pos x="T2" y="T3"/>
                  </a:cxn>
                  <a:cxn ang="T10">
                    <a:pos x="T4" y="T5"/>
                  </a:cxn>
                  <a:cxn ang="T11">
                    <a:pos x="T6" y="T7"/>
                  </a:cxn>
                </a:cxnLst>
                <a:rect l="T12" t="T13" r="T14" b="T15"/>
                <a:pathLst>
                  <a:path w="93" h="165">
                    <a:moveTo>
                      <a:pt x="93" y="96"/>
                    </a:moveTo>
                    <a:lnTo>
                      <a:pt x="0" y="0"/>
                    </a:lnTo>
                    <a:lnTo>
                      <a:pt x="49" y="165"/>
                    </a:lnTo>
                    <a:lnTo>
                      <a:pt x="93" y="9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5" name="Line 552"/>
              <p:cNvSpPr>
                <a:spLocks noChangeShapeType="1"/>
              </p:cNvSpPr>
              <p:nvPr/>
            </p:nvSpPr>
            <p:spPr bwMode="gray">
              <a:xfrm flipH="1" flipV="1">
                <a:off x="1911" y="2693"/>
                <a:ext cx="136" cy="15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56" name="Line 553"/>
              <p:cNvSpPr>
                <a:spLocks noChangeShapeType="1"/>
              </p:cNvSpPr>
              <p:nvPr/>
            </p:nvSpPr>
            <p:spPr bwMode="gray">
              <a:xfrm flipV="1">
                <a:off x="1845" y="2693"/>
                <a:ext cx="66" cy="12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57" name="Freeform 554"/>
              <p:cNvSpPr>
                <a:spLocks/>
              </p:cNvSpPr>
              <p:nvPr/>
            </p:nvSpPr>
            <p:spPr bwMode="gray">
              <a:xfrm>
                <a:off x="1501" y="2595"/>
                <a:ext cx="136" cy="233"/>
              </a:xfrm>
              <a:custGeom>
                <a:avLst/>
                <a:gdLst>
                  <a:gd name="T0" fmla="*/ 1952 w 93"/>
                  <a:gd name="T1" fmla="*/ 0 h 142"/>
                  <a:gd name="T2" fmla="*/ 4166 w 93"/>
                  <a:gd name="T3" fmla="*/ 20079 h 142"/>
                  <a:gd name="T4" fmla="*/ 0 w 93"/>
                  <a:gd name="T5" fmla="*/ 14285 h 142"/>
                  <a:gd name="T6" fmla="*/ 1952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4" y="0"/>
                    </a:moveTo>
                    <a:lnTo>
                      <a:pt x="93" y="142"/>
                    </a:lnTo>
                    <a:lnTo>
                      <a:pt x="0" y="101"/>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8" name="Freeform 555"/>
              <p:cNvSpPr>
                <a:spLocks/>
              </p:cNvSpPr>
              <p:nvPr/>
            </p:nvSpPr>
            <p:spPr bwMode="gray">
              <a:xfrm>
                <a:off x="1565" y="2595"/>
                <a:ext cx="137" cy="233"/>
              </a:xfrm>
              <a:custGeom>
                <a:avLst/>
                <a:gdLst>
                  <a:gd name="T0" fmla="*/ 4066 w 94"/>
                  <a:gd name="T1" fmla="*/ 5756 h 142"/>
                  <a:gd name="T2" fmla="*/ 0 w 94"/>
                  <a:gd name="T3" fmla="*/ 0 h 142"/>
                  <a:gd name="T4" fmla="*/ 2099 w 94"/>
                  <a:gd name="T5" fmla="*/ 20079 h 142"/>
                  <a:gd name="T6" fmla="*/ 4066 w 94"/>
                  <a:gd name="T7" fmla="*/ 5756 h 142"/>
                  <a:gd name="T8" fmla="*/ 0 60000 65536"/>
                  <a:gd name="T9" fmla="*/ 0 60000 65536"/>
                  <a:gd name="T10" fmla="*/ 0 60000 65536"/>
                  <a:gd name="T11" fmla="*/ 0 60000 65536"/>
                  <a:gd name="T12" fmla="*/ 0 w 94"/>
                  <a:gd name="T13" fmla="*/ 0 h 142"/>
                  <a:gd name="T14" fmla="*/ 94 w 94"/>
                  <a:gd name="T15" fmla="*/ 142 h 142"/>
                </a:gdLst>
                <a:ahLst/>
                <a:cxnLst>
                  <a:cxn ang="T8">
                    <a:pos x="T0" y="T1"/>
                  </a:cxn>
                  <a:cxn ang="T9">
                    <a:pos x="T2" y="T3"/>
                  </a:cxn>
                  <a:cxn ang="T10">
                    <a:pos x="T4" y="T5"/>
                  </a:cxn>
                  <a:cxn ang="T11">
                    <a:pos x="T6" y="T7"/>
                  </a:cxn>
                </a:cxnLst>
                <a:rect l="T12" t="T13" r="T14" b="T15"/>
                <a:pathLst>
                  <a:path w="94" h="142">
                    <a:moveTo>
                      <a:pt x="94" y="41"/>
                    </a:moveTo>
                    <a:lnTo>
                      <a:pt x="0" y="0"/>
                    </a:lnTo>
                    <a:lnTo>
                      <a:pt x="49" y="142"/>
                    </a:lnTo>
                    <a:lnTo>
                      <a:pt x="94"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59" name="Line 556"/>
              <p:cNvSpPr>
                <a:spLocks noChangeShapeType="1"/>
              </p:cNvSpPr>
              <p:nvPr/>
            </p:nvSpPr>
            <p:spPr bwMode="gray">
              <a:xfrm flipV="1">
                <a:off x="1501" y="2595"/>
                <a:ext cx="64"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60" name="Line 557"/>
              <p:cNvSpPr>
                <a:spLocks noChangeShapeType="1"/>
              </p:cNvSpPr>
              <p:nvPr/>
            </p:nvSpPr>
            <p:spPr bwMode="gray">
              <a:xfrm flipH="1" flipV="1">
                <a:off x="811" y="3222"/>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61" name="Line 558"/>
              <p:cNvSpPr>
                <a:spLocks noChangeShapeType="1"/>
              </p:cNvSpPr>
              <p:nvPr/>
            </p:nvSpPr>
            <p:spPr bwMode="gray">
              <a:xfrm flipV="1">
                <a:off x="2462" y="3222"/>
                <a:ext cx="73" cy="4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62" name="Freeform 559"/>
              <p:cNvSpPr>
                <a:spLocks/>
              </p:cNvSpPr>
              <p:nvPr/>
            </p:nvSpPr>
            <p:spPr bwMode="gray">
              <a:xfrm>
                <a:off x="1982" y="2851"/>
                <a:ext cx="136" cy="251"/>
              </a:xfrm>
              <a:custGeom>
                <a:avLst/>
                <a:gdLst>
                  <a:gd name="T0" fmla="*/ 1952 w 93"/>
                  <a:gd name="T1" fmla="*/ 0 h 152"/>
                  <a:gd name="T2" fmla="*/ 4166 w 93"/>
                  <a:gd name="T3" fmla="*/ 22889 h 152"/>
                  <a:gd name="T4" fmla="*/ 0 w 93"/>
                  <a:gd name="T5" fmla="*/ 10375 h 152"/>
                  <a:gd name="T6" fmla="*/ 1952 w 93"/>
                  <a:gd name="T7" fmla="*/ 0 h 152"/>
                  <a:gd name="T8" fmla="*/ 0 60000 65536"/>
                  <a:gd name="T9" fmla="*/ 0 60000 65536"/>
                  <a:gd name="T10" fmla="*/ 0 60000 65536"/>
                  <a:gd name="T11" fmla="*/ 0 60000 65536"/>
                  <a:gd name="T12" fmla="*/ 0 w 93"/>
                  <a:gd name="T13" fmla="*/ 0 h 152"/>
                  <a:gd name="T14" fmla="*/ 93 w 93"/>
                  <a:gd name="T15" fmla="*/ 152 h 152"/>
                </a:gdLst>
                <a:ahLst/>
                <a:cxnLst>
                  <a:cxn ang="T8">
                    <a:pos x="T0" y="T1"/>
                  </a:cxn>
                  <a:cxn ang="T9">
                    <a:pos x="T2" y="T3"/>
                  </a:cxn>
                  <a:cxn ang="T10">
                    <a:pos x="T4" y="T5"/>
                  </a:cxn>
                  <a:cxn ang="T11">
                    <a:pos x="T6" y="T7"/>
                  </a:cxn>
                </a:cxnLst>
                <a:rect l="T12" t="T13" r="T14" b="T15"/>
                <a:pathLst>
                  <a:path w="93" h="152">
                    <a:moveTo>
                      <a:pt x="44" y="0"/>
                    </a:moveTo>
                    <a:lnTo>
                      <a:pt x="93" y="152"/>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63" name="Freeform 560"/>
              <p:cNvSpPr>
                <a:spLocks/>
              </p:cNvSpPr>
              <p:nvPr/>
            </p:nvSpPr>
            <p:spPr bwMode="gray">
              <a:xfrm>
                <a:off x="2047" y="2851"/>
                <a:ext cx="143" cy="251"/>
              </a:xfrm>
              <a:custGeom>
                <a:avLst/>
                <a:gdLst>
                  <a:gd name="T0" fmla="*/ 4294 w 98"/>
                  <a:gd name="T1" fmla="*/ 13861 h 152"/>
                  <a:gd name="T2" fmla="*/ 0 w 98"/>
                  <a:gd name="T3" fmla="*/ 0 h 152"/>
                  <a:gd name="T4" fmla="*/ 2151 w 98"/>
                  <a:gd name="T5" fmla="*/ 22889 h 152"/>
                  <a:gd name="T6" fmla="*/ 4294 w 98"/>
                  <a:gd name="T7" fmla="*/ 13861 h 152"/>
                  <a:gd name="T8" fmla="*/ 0 60000 65536"/>
                  <a:gd name="T9" fmla="*/ 0 60000 65536"/>
                  <a:gd name="T10" fmla="*/ 0 60000 65536"/>
                  <a:gd name="T11" fmla="*/ 0 60000 65536"/>
                  <a:gd name="T12" fmla="*/ 0 w 98"/>
                  <a:gd name="T13" fmla="*/ 0 h 152"/>
                  <a:gd name="T14" fmla="*/ 98 w 98"/>
                  <a:gd name="T15" fmla="*/ 152 h 152"/>
                </a:gdLst>
                <a:ahLst/>
                <a:cxnLst>
                  <a:cxn ang="T8">
                    <a:pos x="T0" y="T1"/>
                  </a:cxn>
                  <a:cxn ang="T9">
                    <a:pos x="T2" y="T3"/>
                  </a:cxn>
                  <a:cxn ang="T10">
                    <a:pos x="T4" y="T5"/>
                  </a:cxn>
                  <a:cxn ang="T11">
                    <a:pos x="T6" y="T7"/>
                  </a:cxn>
                </a:cxnLst>
                <a:rect l="T12" t="T13" r="T14" b="T15"/>
                <a:pathLst>
                  <a:path w="98" h="152">
                    <a:moveTo>
                      <a:pt x="98" y="92"/>
                    </a:moveTo>
                    <a:lnTo>
                      <a:pt x="0" y="0"/>
                    </a:lnTo>
                    <a:lnTo>
                      <a:pt x="49" y="152"/>
                    </a:lnTo>
                    <a:lnTo>
                      <a:pt x="98" y="9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64" name="Line 561"/>
              <p:cNvSpPr>
                <a:spLocks noChangeShapeType="1"/>
              </p:cNvSpPr>
              <p:nvPr/>
            </p:nvSpPr>
            <p:spPr bwMode="gray">
              <a:xfrm flipH="1" flipV="1">
                <a:off x="2047" y="2851"/>
                <a:ext cx="143" cy="1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65" name="Line 562"/>
              <p:cNvSpPr>
                <a:spLocks noChangeShapeType="1"/>
              </p:cNvSpPr>
              <p:nvPr/>
            </p:nvSpPr>
            <p:spPr bwMode="gray">
              <a:xfrm flipV="1">
                <a:off x="1982" y="2851"/>
                <a:ext cx="65"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66" name="Freeform 563"/>
              <p:cNvSpPr>
                <a:spLocks/>
              </p:cNvSpPr>
              <p:nvPr/>
            </p:nvSpPr>
            <p:spPr bwMode="gray">
              <a:xfrm>
                <a:off x="1292" y="2799"/>
                <a:ext cx="137" cy="136"/>
              </a:xfrm>
              <a:custGeom>
                <a:avLst/>
                <a:gdLst>
                  <a:gd name="T0" fmla="*/ 2099 w 94"/>
                  <a:gd name="T1" fmla="*/ 0 h 83"/>
                  <a:gd name="T2" fmla="*/ 4066 w 94"/>
                  <a:gd name="T3" fmla="*/ 11580 h 83"/>
                  <a:gd name="T4" fmla="*/ 0 w 94"/>
                  <a:gd name="T5" fmla="*/ 9604 h 83"/>
                  <a:gd name="T6" fmla="*/ 2099 w 94"/>
                  <a:gd name="T7" fmla="*/ 0 h 83"/>
                  <a:gd name="T8" fmla="*/ 0 60000 65536"/>
                  <a:gd name="T9" fmla="*/ 0 60000 65536"/>
                  <a:gd name="T10" fmla="*/ 0 60000 65536"/>
                  <a:gd name="T11" fmla="*/ 0 60000 65536"/>
                  <a:gd name="T12" fmla="*/ 0 w 94"/>
                  <a:gd name="T13" fmla="*/ 0 h 83"/>
                  <a:gd name="T14" fmla="*/ 94 w 94"/>
                  <a:gd name="T15" fmla="*/ 83 h 83"/>
                </a:gdLst>
                <a:ahLst/>
                <a:cxnLst>
                  <a:cxn ang="T8">
                    <a:pos x="T0" y="T1"/>
                  </a:cxn>
                  <a:cxn ang="T9">
                    <a:pos x="T2" y="T3"/>
                  </a:cxn>
                  <a:cxn ang="T10">
                    <a:pos x="T4" y="T5"/>
                  </a:cxn>
                  <a:cxn ang="T11">
                    <a:pos x="T6" y="T7"/>
                  </a:cxn>
                </a:cxnLst>
                <a:rect l="T12" t="T13" r="T14" b="T15"/>
                <a:pathLst>
                  <a:path w="94" h="83">
                    <a:moveTo>
                      <a:pt x="49" y="0"/>
                    </a:moveTo>
                    <a:lnTo>
                      <a:pt x="94" y="83"/>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67" name="Freeform 564"/>
              <p:cNvSpPr>
                <a:spLocks/>
              </p:cNvSpPr>
              <p:nvPr/>
            </p:nvSpPr>
            <p:spPr bwMode="gray">
              <a:xfrm>
                <a:off x="1364" y="2761"/>
                <a:ext cx="137" cy="174"/>
              </a:xfrm>
              <a:custGeom>
                <a:avLst/>
                <a:gdLst>
                  <a:gd name="T0" fmla="*/ 4066 w 94"/>
                  <a:gd name="T1" fmla="*/ 0 h 106"/>
                  <a:gd name="T2" fmla="*/ 0 w 94"/>
                  <a:gd name="T3" fmla="*/ 3268 h 106"/>
                  <a:gd name="T4" fmla="*/ 1954 w 94"/>
                  <a:gd name="T5" fmla="*/ 15066 h 106"/>
                  <a:gd name="T6" fmla="*/ 4066 w 94"/>
                  <a:gd name="T7" fmla="*/ 0 h 106"/>
                  <a:gd name="T8" fmla="*/ 0 60000 65536"/>
                  <a:gd name="T9" fmla="*/ 0 60000 65536"/>
                  <a:gd name="T10" fmla="*/ 0 60000 65536"/>
                  <a:gd name="T11" fmla="*/ 0 60000 65536"/>
                  <a:gd name="T12" fmla="*/ 0 w 94"/>
                  <a:gd name="T13" fmla="*/ 0 h 106"/>
                  <a:gd name="T14" fmla="*/ 94 w 94"/>
                  <a:gd name="T15" fmla="*/ 106 h 106"/>
                </a:gdLst>
                <a:ahLst/>
                <a:cxnLst>
                  <a:cxn ang="T8">
                    <a:pos x="T0" y="T1"/>
                  </a:cxn>
                  <a:cxn ang="T9">
                    <a:pos x="T2" y="T3"/>
                  </a:cxn>
                  <a:cxn ang="T10">
                    <a:pos x="T4" y="T5"/>
                  </a:cxn>
                  <a:cxn ang="T11">
                    <a:pos x="T6" y="T7"/>
                  </a:cxn>
                </a:cxnLst>
                <a:rect l="T12" t="T13" r="T14" b="T15"/>
                <a:pathLst>
                  <a:path w="94" h="106">
                    <a:moveTo>
                      <a:pt x="94" y="0"/>
                    </a:moveTo>
                    <a:lnTo>
                      <a:pt x="0" y="23"/>
                    </a:lnTo>
                    <a:lnTo>
                      <a:pt x="45" y="106"/>
                    </a:lnTo>
                    <a:lnTo>
                      <a:pt x="9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68" name="Line 565"/>
              <p:cNvSpPr>
                <a:spLocks noChangeShapeType="1"/>
              </p:cNvSpPr>
              <p:nvPr/>
            </p:nvSpPr>
            <p:spPr bwMode="gray">
              <a:xfrm flipH="1">
                <a:off x="1364" y="2761"/>
                <a:ext cx="137"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69" name="Freeform 566"/>
              <p:cNvSpPr>
                <a:spLocks/>
              </p:cNvSpPr>
              <p:nvPr/>
            </p:nvSpPr>
            <p:spPr bwMode="gray">
              <a:xfrm>
                <a:off x="2118" y="3003"/>
                <a:ext cx="137" cy="196"/>
              </a:xfrm>
              <a:custGeom>
                <a:avLst/>
                <a:gdLst>
                  <a:gd name="T0" fmla="*/ 2099 w 94"/>
                  <a:gd name="T1" fmla="*/ 0 h 119"/>
                  <a:gd name="T2" fmla="*/ 4066 w 94"/>
                  <a:gd name="T3" fmla="*/ 17492 h 119"/>
                  <a:gd name="T4" fmla="*/ 0 w 94"/>
                  <a:gd name="T5" fmla="*/ 8804 h 119"/>
                  <a:gd name="T6" fmla="*/ 2099 w 94"/>
                  <a:gd name="T7" fmla="*/ 0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49" y="0"/>
                    </a:moveTo>
                    <a:lnTo>
                      <a:pt x="94" y="119"/>
                    </a:lnTo>
                    <a:lnTo>
                      <a:pt x="0" y="60"/>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0" name="Freeform 567"/>
              <p:cNvSpPr>
                <a:spLocks/>
              </p:cNvSpPr>
              <p:nvPr/>
            </p:nvSpPr>
            <p:spPr bwMode="gray">
              <a:xfrm>
                <a:off x="2190" y="3003"/>
                <a:ext cx="137" cy="196"/>
              </a:xfrm>
              <a:custGeom>
                <a:avLst/>
                <a:gdLst>
                  <a:gd name="T0" fmla="*/ 4066 w 94"/>
                  <a:gd name="T1" fmla="*/ 11442 h 119"/>
                  <a:gd name="T2" fmla="*/ 0 w 94"/>
                  <a:gd name="T3" fmla="*/ 0 h 119"/>
                  <a:gd name="T4" fmla="*/ 1954 w 94"/>
                  <a:gd name="T5" fmla="*/ 17492 h 119"/>
                  <a:gd name="T6" fmla="*/ 4066 w 94"/>
                  <a:gd name="T7" fmla="*/ 11442 h 119"/>
                  <a:gd name="T8" fmla="*/ 0 60000 65536"/>
                  <a:gd name="T9" fmla="*/ 0 60000 65536"/>
                  <a:gd name="T10" fmla="*/ 0 60000 65536"/>
                  <a:gd name="T11" fmla="*/ 0 60000 65536"/>
                  <a:gd name="T12" fmla="*/ 0 w 94"/>
                  <a:gd name="T13" fmla="*/ 0 h 119"/>
                  <a:gd name="T14" fmla="*/ 94 w 94"/>
                  <a:gd name="T15" fmla="*/ 119 h 119"/>
                </a:gdLst>
                <a:ahLst/>
                <a:cxnLst>
                  <a:cxn ang="T8">
                    <a:pos x="T0" y="T1"/>
                  </a:cxn>
                  <a:cxn ang="T9">
                    <a:pos x="T2" y="T3"/>
                  </a:cxn>
                  <a:cxn ang="T10">
                    <a:pos x="T4" y="T5"/>
                  </a:cxn>
                  <a:cxn ang="T11">
                    <a:pos x="T6" y="T7"/>
                  </a:cxn>
                </a:cxnLst>
                <a:rect l="T12" t="T13" r="T14" b="T15"/>
                <a:pathLst>
                  <a:path w="94" h="119">
                    <a:moveTo>
                      <a:pt x="94" y="78"/>
                    </a:moveTo>
                    <a:lnTo>
                      <a:pt x="0" y="0"/>
                    </a:lnTo>
                    <a:lnTo>
                      <a:pt x="45" y="119"/>
                    </a:lnTo>
                    <a:lnTo>
                      <a:pt x="94" y="7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1" name="Freeform 568"/>
              <p:cNvSpPr>
                <a:spLocks/>
              </p:cNvSpPr>
              <p:nvPr/>
            </p:nvSpPr>
            <p:spPr bwMode="gray">
              <a:xfrm>
                <a:off x="1637" y="2662"/>
                <a:ext cx="137" cy="303"/>
              </a:xfrm>
              <a:custGeom>
                <a:avLst/>
                <a:gdLst>
                  <a:gd name="T0" fmla="*/ 1954 w 94"/>
                  <a:gd name="T1" fmla="*/ 0 h 184"/>
                  <a:gd name="T2" fmla="*/ 4066 w 94"/>
                  <a:gd name="T3" fmla="*/ 27003 h 184"/>
                  <a:gd name="T4" fmla="*/ 0 w 94"/>
                  <a:gd name="T5" fmla="*/ 14771 h 184"/>
                  <a:gd name="T6" fmla="*/ 1954 w 94"/>
                  <a:gd name="T7" fmla="*/ 0 h 184"/>
                  <a:gd name="T8" fmla="*/ 0 60000 65536"/>
                  <a:gd name="T9" fmla="*/ 0 60000 65536"/>
                  <a:gd name="T10" fmla="*/ 0 60000 65536"/>
                  <a:gd name="T11" fmla="*/ 0 60000 65536"/>
                  <a:gd name="T12" fmla="*/ 0 w 94"/>
                  <a:gd name="T13" fmla="*/ 0 h 184"/>
                  <a:gd name="T14" fmla="*/ 94 w 94"/>
                  <a:gd name="T15" fmla="*/ 184 h 184"/>
                </a:gdLst>
                <a:ahLst/>
                <a:cxnLst>
                  <a:cxn ang="T8">
                    <a:pos x="T0" y="T1"/>
                  </a:cxn>
                  <a:cxn ang="T9">
                    <a:pos x="T2" y="T3"/>
                  </a:cxn>
                  <a:cxn ang="T10">
                    <a:pos x="T4" y="T5"/>
                  </a:cxn>
                  <a:cxn ang="T11">
                    <a:pos x="T6" y="T7"/>
                  </a:cxn>
                </a:cxnLst>
                <a:rect l="T12" t="T13" r="T14" b="T15"/>
                <a:pathLst>
                  <a:path w="94" h="184">
                    <a:moveTo>
                      <a:pt x="45" y="0"/>
                    </a:moveTo>
                    <a:lnTo>
                      <a:pt x="94" y="184"/>
                    </a:lnTo>
                    <a:lnTo>
                      <a:pt x="0" y="10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2" name="Freeform 569"/>
              <p:cNvSpPr>
                <a:spLocks/>
              </p:cNvSpPr>
              <p:nvPr/>
            </p:nvSpPr>
            <p:spPr bwMode="gray">
              <a:xfrm>
                <a:off x="1702" y="2662"/>
                <a:ext cx="143" cy="303"/>
              </a:xfrm>
              <a:custGeom>
                <a:avLst/>
                <a:gdLst>
                  <a:gd name="T0" fmla="*/ 4294 w 98"/>
                  <a:gd name="T1" fmla="*/ 14215 h 184"/>
                  <a:gd name="T2" fmla="*/ 0 w 98"/>
                  <a:gd name="T3" fmla="*/ 0 h 184"/>
                  <a:gd name="T4" fmla="*/ 2151 w 98"/>
                  <a:gd name="T5" fmla="*/ 27003 h 184"/>
                  <a:gd name="T6" fmla="*/ 4294 w 98"/>
                  <a:gd name="T7" fmla="*/ 14215 h 184"/>
                  <a:gd name="T8" fmla="*/ 0 60000 65536"/>
                  <a:gd name="T9" fmla="*/ 0 60000 65536"/>
                  <a:gd name="T10" fmla="*/ 0 60000 65536"/>
                  <a:gd name="T11" fmla="*/ 0 60000 65536"/>
                  <a:gd name="T12" fmla="*/ 0 w 98"/>
                  <a:gd name="T13" fmla="*/ 0 h 184"/>
                  <a:gd name="T14" fmla="*/ 98 w 98"/>
                  <a:gd name="T15" fmla="*/ 184 h 184"/>
                </a:gdLst>
                <a:ahLst/>
                <a:cxnLst>
                  <a:cxn ang="T8">
                    <a:pos x="T0" y="T1"/>
                  </a:cxn>
                  <a:cxn ang="T9">
                    <a:pos x="T2" y="T3"/>
                  </a:cxn>
                  <a:cxn ang="T10">
                    <a:pos x="T4" y="T5"/>
                  </a:cxn>
                  <a:cxn ang="T11">
                    <a:pos x="T6" y="T7"/>
                  </a:cxn>
                </a:cxnLst>
                <a:rect l="T12" t="T13" r="T14" b="T15"/>
                <a:pathLst>
                  <a:path w="98" h="184">
                    <a:moveTo>
                      <a:pt x="98" y="97"/>
                    </a:moveTo>
                    <a:lnTo>
                      <a:pt x="0" y="0"/>
                    </a:lnTo>
                    <a:lnTo>
                      <a:pt x="49" y="184"/>
                    </a:lnTo>
                    <a:lnTo>
                      <a:pt x="98" y="9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3" name="Line 570"/>
              <p:cNvSpPr>
                <a:spLocks noChangeShapeType="1"/>
              </p:cNvSpPr>
              <p:nvPr/>
            </p:nvSpPr>
            <p:spPr bwMode="gray">
              <a:xfrm flipH="1" flipV="1">
                <a:off x="2190" y="3003"/>
                <a:ext cx="137"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74" name="Line 571"/>
              <p:cNvSpPr>
                <a:spLocks noChangeShapeType="1"/>
              </p:cNvSpPr>
              <p:nvPr/>
            </p:nvSpPr>
            <p:spPr bwMode="gray">
              <a:xfrm flipV="1">
                <a:off x="2118" y="3003"/>
                <a:ext cx="72" cy="9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75" name="Line 572"/>
              <p:cNvSpPr>
                <a:spLocks noChangeShapeType="1"/>
              </p:cNvSpPr>
              <p:nvPr/>
            </p:nvSpPr>
            <p:spPr bwMode="gray">
              <a:xfrm flipV="1">
                <a:off x="1637" y="2662"/>
                <a:ext cx="65" cy="16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76" name="Freeform 573"/>
              <p:cNvSpPr>
                <a:spLocks/>
              </p:cNvSpPr>
              <p:nvPr/>
            </p:nvSpPr>
            <p:spPr bwMode="gray">
              <a:xfrm>
                <a:off x="1085" y="2912"/>
                <a:ext cx="136" cy="371"/>
              </a:xfrm>
              <a:custGeom>
                <a:avLst/>
                <a:gdLst>
                  <a:gd name="T0" fmla="*/ 2198 w 93"/>
                  <a:gd name="T1" fmla="*/ 0 h 225"/>
                  <a:gd name="T2" fmla="*/ 4166 w 93"/>
                  <a:gd name="T3" fmla="*/ 33448 h 225"/>
                  <a:gd name="T4" fmla="*/ 0 w 93"/>
                  <a:gd name="T5" fmla="*/ 32079 h 225"/>
                  <a:gd name="T6" fmla="*/ 2198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49" y="0"/>
                    </a:moveTo>
                    <a:lnTo>
                      <a:pt x="93" y="225"/>
                    </a:lnTo>
                    <a:lnTo>
                      <a:pt x="0" y="21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7" name="Freeform 574"/>
              <p:cNvSpPr>
                <a:spLocks/>
              </p:cNvSpPr>
              <p:nvPr/>
            </p:nvSpPr>
            <p:spPr bwMode="gray">
              <a:xfrm>
                <a:off x="1157" y="2912"/>
                <a:ext cx="135" cy="371"/>
              </a:xfrm>
              <a:custGeom>
                <a:avLst/>
                <a:gdLst>
                  <a:gd name="T0" fmla="*/ 3873 w 93"/>
                  <a:gd name="T1" fmla="*/ 0 h 225"/>
                  <a:gd name="T2" fmla="*/ 0 w 93"/>
                  <a:gd name="T3" fmla="*/ 0 h 225"/>
                  <a:gd name="T4" fmla="*/ 1838 w 93"/>
                  <a:gd name="T5" fmla="*/ 33448 h 225"/>
                  <a:gd name="T6" fmla="*/ 3873 w 93"/>
                  <a:gd name="T7" fmla="*/ 0 h 225"/>
                  <a:gd name="T8" fmla="*/ 0 60000 65536"/>
                  <a:gd name="T9" fmla="*/ 0 60000 65536"/>
                  <a:gd name="T10" fmla="*/ 0 60000 65536"/>
                  <a:gd name="T11" fmla="*/ 0 60000 65536"/>
                  <a:gd name="T12" fmla="*/ 0 w 93"/>
                  <a:gd name="T13" fmla="*/ 0 h 225"/>
                  <a:gd name="T14" fmla="*/ 93 w 93"/>
                  <a:gd name="T15" fmla="*/ 225 h 225"/>
                </a:gdLst>
                <a:ahLst/>
                <a:cxnLst>
                  <a:cxn ang="T8">
                    <a:pos x="T0" y="T1"/>
                  </a:cxn>
                  <a:cxn ang="T9">
                    <a:pos x="T2" y="T3"/>
                  </a:cxn>
                  <a:cxn ang="T10">
                    <a:pos x="T4" y="T5"/>
                  </a:cxn>
                  <a:cxn ang="T11">
                    <a:pos x="T6" y="T7"/>
                  </a:cxn>
                </a:cxnLst>
                <a:rect l="T12" t="T13" r="T14" b="T15"/>
                <a:pathLst>
                  <a:path w="93" h="225">
                    <a:moveTo>
                      <a:pt x="93" y="0"/>
                    </a:moveTo>
                    <a:lnTo>
                      <a:pt x="0" y="0"/>
                    </a:lnTo>
                    <a:lnTo>
                      <a:pt x="44" y="225"/>
                    </a:lnTo>
                    <a:lnTo>
                      <a:pt x="93"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78" name="Line 575"/>
              <p:cNvSpPr>
                <a:spLocks noChangeShapeType="1"/>
              </p:cNvSpPr>
              <p:nvPr/>
            </p:nvSpPr>
            <p:spPr bwMode="gray">
              <a:xfrm flipH="1" flipV="1">
                <a:off x="948" y="3245"/>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79" name="Line 576"/>
              <p:cNvSpPr>
                <a:spLocks noChangeShapeType="1"/>
              </p:cNvSpPr>
              <p:nvPr/>
            </p:nvSpPr>
            <p:spPr bwMode="gray">
              <a:xfrm flipH="1" flipV="1">
                <a:off x="1157" y="2912"/>
                <a:ext cx="6" cy="356"/>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80" name="Line 577"/>
              <p:cNvSpPr>
                <a:spLocks noChangeShapeType="1"/>
              </p:cNvSpPr>
              <p:nvPr/>
            </p:nvSpPr>
            <p:spPr bwMode="gray">
              <a:xfrm flipH="1">
                <a:off x="1157" y="2912"/>
                <a:ext cx="135" cy="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81" name="Freeform 578"/>
              <p:cNvSpPr>
                <a:spLocks/>
              </p:cNvSpPr>
              <p:nvPr/>
            </p:nvSpPr>
            <p:spPr bwMode="gray">
              <a:xfrm>
                <a:off x="1774" y="2822"/>
                <a:ext cx="137" cy="257"/>
              </a:xfrm>
              <a:custGeom>
                <a:avLst/>
                <a:gdLst>
                  <a:gd name="T0" fmla="*/ 2099 w 94"/>
                  <a:gd name="T1" fmla="*/ 0 h 156"/>
                  <a:gd name="T2" fmla="*/ 4066 w 94"/>
                  <a:gd name="T3" fmla="*/ 22947 h 156"/>
                  <a:gd name="T4" fmla="*/ 0 w 94"/>
                  <a:gd name="T5" fmla="*/ 12819 h 156"/>
                  <a:gd name="T6" fmla="*/ 2099 w 94"/>
                  <a:gd name="T7" fmla="*/ 0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49" y="0"/>
                    </a:moveTo>
                    <a:lnTo>
                      <a:pt x="94" y="156"/>
                    </a:lnTo>
                    <a:lnTo>
                      <a:pt x="0" y="87"/>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2" name="Freeform 579"/>
              <p:cNvSpPr>
                <a:spLocks/>
              </p:cNvSpPr>
              <p:nvPr/>
            </p:nvSpPr>
            <p:spPr bwMode="gray">
              <a:xfrm>
                <a:off x="1845" y="2822"/>
                <a:ext cx="137" cy="257"/>
              </a:xfrm>
              <a:custGeom>
                <a:avLst/>
                <a:gdLst>
                  <a:gd name="T0" fmla="*/ 4066 w 94"/>
                  <a:gd name="T1" fmla="*/ 12819 h 156"/>
                  <a:gd name="T2" fmla="*/ 0 w 94"/>
                  <a:gd name="T3" fmla="*/ 0 h 156"/>
                  <a:gd name="T4" fmla="*/ 1954 w 94"/>
                  <a:gd name="T5" fmla="*/ 22947 h 156"/>
                  <a:gd name="T6" fmla="*/ 4066 w 94"/>
                  <a:gd name="T7" fmla="*/ 12819 h 156"/>
                  <a:gd name="T8" fmla="*/ 0 60000 65536"/>
                  <a:gd name="T9" fmla="*/ 0 60000 65536"/>
                  <a:gd name="T10" fmla="*/ 0 60000 65536"/>
                  <a:gd name="T11" fmla="*/ 0 60000 65536"/>
                  <a:gd name="T12" fmla="*/ 0 w 94"/>
                  <a:gd name="T13" fmla="*/ 0 h 156"/>
                  <a:gd name="T14" fmla="*/ 94 w 94"/>
                  <a:gd name="T15" fmla="*/ 156 h 156"/>
                </a:gdLst>
                <a:ahLst/>
                <a:cxnLst>
                  <a:cxn ang="T8">
                    <a:pos x="T0" y="T1"/>
                  </a:cxn>
                  <a:cxn ang="T9">
                    <a:pos x="T2" y="T3"/>
                  </a:cxn>
                  <a:cxn ang="T10">
                    <a:pos x="T4" y="T5"/>
                  </a:cxn>
                  <a:cxn ang="T11">
                    <a:pos x="T6" y="T7"/>
                  </a:cxn>
                </a:cxnLst>
                <a:rect l="T12" t="T13" r="T14" b="T15"/>
                <a:pathLst>
                  <a:path w="94" h="156">
                    <a:moveTo>
                      <a:pt x="94" y="87"/>
                    </a:moveTo>
                    <a:lnTo>
                      <a:pt x="0" y="0"/>
                    </a:lnTo>
                    <a:lnTo>
                      <a:pt x="45" y="156"/>
                    </a:lnTo>
                    <a:lnTo>
                      <a:pt x="94" y="8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3" name="Freeform 580"/>
              <p:cNvSpPr>
                <a:spLocks/>
              </p:cNvSpPr>
              <p:nvPr/>
            </p:nvSpPr>
            <p:spPr bwMode="gray">
              <a:xfrm>
                <a:off x="2255" y="3131"/>
                <a:ext cx="136" cy="175"/>
              </a:xfrm>
              <a:custGeom>
                <a:avLst/>
                <a:gdLst>
                  <a:gd name="T0" fmla="*/ 2198 w 93"/>
                  <a:gd name="T1" fmla="*/ 0 h 106"/>
                  <a:gd name="T2" fmla="*/ 4166 w 93"/>
                  <a:gd name="T3" fmla="*/ 15933 h 106"/>
                  <a:gd name="T4" fmla="*/ 0 w 93"/>
                  <a:gd name="T5" fmla="*/ 6181 h 106"/>
                  <a:gd name="T6" fmla="*/ 2198 w 93"/>
                  <a:gd name="T7" fmla="*/ 0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49" y="0"/>
                    </a:moveTo>
                    <a:lnTo>
                      <a:pt x="93" y="106"/>
                    </a:lnTo>
                    <a:lnTo>
                      <a:pt x="0" y="4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4" name="Freeform 581"/>
              <p:cNvSpPr>
                <a:spLocks/>
              </p:cNvSpPr>
              <p:nvPr/>
            </p:nvSpPr>
            <p:spPr bwMode="gray">
              <a:xfrm>
                <a:off x="2327" y="3131"/>
                <a:ext cx="135" cy="175"/>
              </a:xfrm>
              <a:custGeom>
                <a:avLst/>
                <a:gdLst>
                  <a:gd name="T0" fmla="*/ 3873 w 93"/>
                  <a:gd name="T1" fmla="*/ 12473 h 106"/>
                  <a:gd name="T2" fmla="*/ 0 w 93"/>
                  <a:gd name="T3" fmla="*/ 0 h 106"/>
                  <a:gd name="T4" fmla="*/ 1838 w 93"/>
                  <a:gd name="T5" fmla="*/ 15933 h 106"/>
                  <a:gd name="T6" fmla="*/ 3873 w 93"/>
                  <a:gd name="T7" fmla="*/ 12473 h 106"/>
                  <a:gd name="T8" fmla="*/ 0 60000 65536"/>
                  <a:gd name="T9" fmla="*/ 0 60000 65536"/>
                  <a:gd name="T10" fmla="*/ 0 60000 65536"/>
                  <a:gd name="T11" fmla="*/ 0 60000 65536"/>
                  <a:gd name="T12" fmla="*/ 0 w 93"/>
                  <a:gd name="T13" fmla="*/ 0 h 106"/>
                  <a:gd name="T14" fmla="*/ 93 w 93"/>
                  <a:gd name="T15" fmla="*/ 106 h 106"/>
                </a:gdLst>
                <a:ahLst/>
                <a:cxnLst>
                  <a:cxn ang="T8">
                    <a:pos x="T0" y="T1"/>
                  </a:cxn>
                  <a:cxn ang="T9">
                    <a:pos x="T2" y="T3"/>
                  </a:cxn>
                  <a:cxn ang="T10">
                    <a:pos x="T4" y="T5"/>
                  </a:cxn>
                  <a:cxn ang="T11">
                    <a:pos x="T6" y="T7"/>
                  </a:cxn>
                </a:cxnLst>
                <a:rect l="T12" t="T13" r="T14" b="T15"/>
                <a:pathLst>
                  <a:path w="93" h="106">
                    <a:moveTo>
                      <a:pt x="93" y="83"/>
                    </a:moveTo>
                    <a:lnTo>
                      <a:pt x="0" y="0"/>
                    </a:lnTo>
                    <a:lnTo>
                      <a:pt x="44" y="106"/>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5" name="Line 582"/>
              <p:cNvSpPr>
                <a:spLocks noChangeShapeType="1"/>
              </p:cNvSpPr>
              <p:nvPr/>
            </p:nvSpPr>
            <p:spPr bwMode="gray">
              <a:xfrm flipV="1">
                <a:off x="1774" y="2822"/>
                <a:ext cx="71" cy="1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86" name="Freeform 583"/>
              <p:cNvSpPr>
                <a:spLocks/>
              </p:cNvSpPr>
              <p:nvPr/>
            </p:nvSpPr>
            <p:spPr bwMode="gray">
              <a:xfrm>
                <a:off x="1429" y="2761"/>
                <a:ext cx="136" cy="234"/>
              </a:xfrm>
              <a:custGeom>
                <a:avLst/>
                <a:gdLst>
                  <a:gd name="T0" fmla="*/ 2198 w 93"/>
                  <a:gd name="T1" fmla="*/ 0 h 142"/>
                  <a:gd name="T2" fmla="*/ 4166 w 93"/>
                  <a:gd name="T3" fmla="*/ 20989 h 142"/>
                  <a:gd name="T4" fmla="*/ 0 w 93"/>
                  <a:gd name="T5" fmla="*/ 15676 h 142"/>
                  <a:gd name="T6" fmla="*/ 2198 w 93"/>
                  <a:gd name="T7" fmla="*/ 0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49" y="0"/>
                    </a:moveTo>
                    <a:lnTo>
                      <a:pt x="93" y="142"/>
                    </a:lnTo>
                    <a:lnTo>
                      <a:pt x="0" y="106"/>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7" name="Freeform 584"/>
              <p:cNvSpPr>
                <a:spLocks/>
              </p:cNvSpPr>
              <p:nvPr/>
            </p:nvSpPr>
            <p:spPr bwMode="gray">
              <a:xfrm>
                <a:off x="1501" y="2761"/>
                <a:ext cx="136" cy="234"/>
              </a:xfrm>
              <a:custGeom>
                <a:avLst/>
                <a:gdLst>
                  <a:gd name="T0" fmla="*/ 4166 w 93"/>
                  <a:gd name="T1" fmla="*/ 6112 h 142"/>
                  <a:gd name="T2" fmla="*/ 0 w 93"/>
                  <a:gd name="T3" fmla="*/ 0 h 142"/>
                  <a:gd name="T4" fmla="*/ 1952 w 93"/>
                  <a:gd name="T5" fmla="*/ 20989 h 142"/>
                  <a:gd name="T6" fmla="*/ 4166 w 93"/>
                  <a:gd name="T7" fmla="*/ 6112 h 142"/>
                  <a:gd name="T8" fmla="*/ 0 60000 65536"/>
                  <a:gd name="T9" fmla="*/ 0 60000 65536"/>
                  <a:gd name="T10" fmla="*/ 0 60000 65536"/>
                  <a:gd name="T11" fmla="*/ 0 60000 65536"/>
                  <a:gd name="T12" fmla="*/ 0 w 93"/>
                  <a:gd name="T13" fmla="*/ 0 h 142"/>
                  <a:gd name="T14" fmla="*/ 93 w 93"/>
                  <a:gd name="T15" fmla="*/ 142 h 142"/>
                </a:gdLst>
                <a:ahLst/>
                <a:cxnLst>
                  <a:cxn ang="T8">
                    <a:pos x="T0" y="T1"/>
                  </a:cxn>
                  <a:cxn ang="T9">
                    <a:pos x="T2" y="T3"/>
                  </a:cxn>
                  <a:cxn ang="T10">
                    <a:pos x="T4" y="T5"/>
                  </a:cxn>
                  <a:cxn ang="T11">
                    <a:pos x="T6" y="T7"/>
                  </a:cxn>
                </a:cxnLst>
                <a:rect l="T12" t="T13" r="T14" b="T15"/>
                <a:pathLst>
                  <a:path w="93" h="142">
                    <a:moveTo>
                      <a:pt x="93" y="41"/>
                    </a:moveTo>
                    <a:lnTo>
                      <a:pt x="0" y="0"/>
                    </a:lnTo>
                    <a:lnTo>
                      <a:pt x="44" y="142"/>
                    </a:lnTo>
                    <a:lnTo>
                      <a:pt x="93" y="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88" name="Line 585"/>
              <p:cNvSpPr>
                <a:spLocks noChangeShapeType="1"/>
              </p:cNvSpPr>
              <p:nvPr/>
            </p:nvSpPr>
            <p:spPr bwMode="gray">
              <a:xfrm flipH="1" flipV="1">
                <a:off x="2327" y="3131"/>
                <a:ext cx="135" cy="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89" name="Line 586"/>
              <p:cNvSpPr>
                <a:spLocks noChangeShapeType="1"/>
              </p:cNvSpPr>
              <p:nvPr/>
            </p:nvSpPr>
            <p:spPr bwMode="gray">
              <a:xfrm flipH="1">
                <a:off x="2255" y="3131"/>
                <a:ext cx="72" cy="6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0" name="Line 587"/>
              <p:cNvSpPr>
                <a:spLocks noChangeShapeType="1"/>
              </p:cNvSpPr>
              <p:nvPr/>
            </p:nvSpPr>
            <p:spPr bwMode="gray">
              <a:xfrm flipH="1" flipV="1">
                <a:off x="1501" y="2761"/>
                <a:ext cx="136" cy="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1" name="Line 588"/>
              <p:cNvSpPr>
                <a:spLocks noChangeShapeType="1"/>
              </p:cNvSpPr>
              <p:nvPr/>
            </p:nvSpPr>
            <p:spPr bwMode="gray">
              <a:xfrm flipV="1">
                <a:off x="1429" y="2761"/>
                <a:ext cx="72" cy="17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2" name="Freeform 589"/>
              <p:cNvSpPr>
                <a:spLocks/>
              </p:cNvSpPr>
              <p:nvPr/>
            </p:nvSpPr>
            <p:spPr bwMode="gray">
              <a:xfrm>
                <a:off x="1911" y="2965"/>
                <a:ext cx="136" cy="341"/>
              </a:xfrm>
              <a:custGeom>
                <a:avLst/>
                <a:gdLst>
                  <a:gd name="T0" fmla="*/ 2198 w 93"/>
                  <a:gd name="T1" fmla="*/ 0 h 207"/>
                  <a:gd name="T2" fmla="*/ 4166 w 93"/>
                  <a:gd name="T3" fmla="*/ 30476 h 207"/>
                  <a:gd name="T4" fmla="*/ 0 w 93"/>
                  <a:gd name="T5" fmla="*/ 10215 h 207"/>
                  <a:gd name="T6" fmla="*/ 2198 w 93"/>
                  <a:gd name="T7" fmla="*/ 0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49" y="0"/>
                    </a:moveTo>
                    <a:lnTo>
                      <a:pt x="93" y="207"/>
                    </a:lnTo>
                    <a:lnTo>
                      <a:pt x="0" y="69"/>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93" name="Freeform 590"/>
              <p:cNvSpPr>
                <a:spLocks/>
              </p:cNvSpPr>
              <p:nvPr/>
            </p:nvSpPr>
            <p:spPr bwMode="gray">
              <a:xfrm>
                <a:off x="1982" y="2965"/>
                <a:ext cx="136" cy="341"/>
              </a:xfrm>
              <a:custGeom>
                <a:avLst/>
                <a:gdLst>
                  <a:gd name="T0" fmla="*/ 4166 w 93"/>
                  <a:gd name="T1" fmla="*/ 12253 h 207"/>
                  <a:gd name="T2" fmla="*/ 0 w 93"/>
                  <a:gd name="T3" fmla="*/ 0 h 207"/>
                  <a:gd name="T4" fmla="*/ 1952 w 93"/>
                  <a:gd name="T5" fmla="*/ 30476 h 207"/>
                  <a:gd name="T6" fmla="*/ 4166 w 93"/>
                  <a:gd name="T7" fmla="*/ 12253 h 207"/>
                  <a:gd name="T8" fmla="*/ 0 60000 65536"/>
                  <a:gd name="T9" fmla="*/ 0 60000 65536"/>
                  <a:gd name="T10" fmla="*/ 0 60000 65536"/>
                  <a:gd name="T11" fmla="*/ 0 60000 65536"/>
                  <a:gd name="T12" fmla="*/ 0 w 93"/>
                  <a:gd name="T13" fmla="*/ 0 h 207"/>
                  <a:gd name="T14" fmla="*/ 93 w 93"/>
                  <a:gd name="T15" fmla="*/ 207 h 207"/>
                </a:gdLst>
                <a:ahLst/>
                <a:cxnLst>
                  <a:cxn ang="T8">
                    <a:pos x="T0" y="T1"/>
                  </a:cxn>
                  <a:cxn ang="T9">
                    <a:pos x="T2" y="T3"/>
                  </a:cxn>
                  <a:cxn ang="T10">
                    <a:pos x="T4" y="T5"/>
                  </a:cxn>
                  <a:cxn ang="T11">
                    <a:pos x="T6" y="T7"/>
                  </a:cxn>
                </a:cxnLst>
                <a:rect l="T12" t="T13" r="T14" b="T15"/>
                <a:pathLst>
                  <a:path w="93" h="207">
                    <a:moveTo>
                      <a:pt x="93" y="83"/>
                    </a:moveTo>
                    <a:lnTo>
                      <a:pt x="0" y="0"/>
                    </a:lnTo>
                    <a:lnTo>
                      <a:pt x="44" y="207"/>
                    </a:lnTo>
                    <a:lnTo>
                      <a:pt x="93"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94" name="Line 591"/>
              <p:cNvSpPr>
                <a:spLocks noChangeShapeType="1"/>
              </p:cNvSpPr>
              <p:nvPr/>
            </p:nvSpPr>
            <p:spPr bwMode="gray">
              <a:xfrm flipV="1">
                <a:off x="1911" y="2965"/>
                <a:ext cx="71"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5" name="Freeform 592"/>
              <p:cNvSpPr>
                <a:spLocks/>
              </p:cNvSpPr>
              <p:nvPr/>
            </p:nvSpPr>
            <p:spPr bwMode="gray">
              <a:xfrm>
                <a:off x="1221" y="2912"/>
                <a:ext cx="143" cy="394"/>
              </a:xfrm>
              <a:custGeom>
                <a:avLst/>
                <a:gdLst>
                  <a:gd name="T0" fmla="*/ 2151 w 98"/>
                  <a:gd name="T1" fmla="*/ 0 h 239"/>
                  <a:gd name="T2" fmla="*/ 4294 w 98"/>
                  <a:gd name="T3" fmla="*/ 35465 h 239"/>
                  <a:gd name="T4" fmla="*/ 0 w 98"/>
                  <a:gd name="T5" fmla="*/ 33381 h 239"/>
                  <a:gd name="T6" fmla="*/ 2151 w 98"/>
                  <a:gd name="T7" fmla="*/ 0 h 239"/>
                  <a:gd name="T8" fmla="*/ 0 60000 65536"/>
                  <a:gd name="T9" fmla="*/ 0 60000 65536"/>
                  <a:gd name="T10" fmla="*/ 0 60000 65536"/>
                  <a:gd name="T11" fmla="*/ 0 60000 65536"/>
                  <a:gd name="T12" fmla="*/ 0 w 98"/>
                  <a:gd name="T13" fmla="*/ 0 h 239"/>
                  <a:gd name="T14" fmla="*/ 98 w 98"/>
                  <a:gd name="T15" fmla="*/ 239 h 239"/>
                </a:gdLst>
                <a:ahLst/>
                <a:cxnLst>
                  <a:cxn ang="T8">
                    <a:pos x="T0" y="T1"/>
                  </a:cxn>
                  <a:cxn ang="T9">
                    <a:pos x="T2" y="T3"/>
                  </a:cxn>
                  <a:cxn ang="T10">
                    <a:pos x="T4" y="T5"/>
                  </a:cxn>
                  <a:cxn ang="T11">
                    <a:pos x="T6" y="T7"/>
                  </a:cxn>
                </a:cxnLst>
                <a:rect l="T12" t="T13" r="T14" b="T15"/>
                <a:pathLst>
                  <a:path w="98" h="239">
                    <a:moveTo>
                      <a:pt x="49" y="0"/>
                    </a:moveTo>
                    <a:lnTo>
                      <a:pt x="98" y="239"/>
                    </a:lnTo>
                    <a:lnTo>
                      <a:pt x="0" y="225"/>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96" name="Freeform 593"/>
              <p:cNvSpPr>
                <a:spLocks/>
              </p:cNvSpPr>
              <p:nvPr/>
            </p:nvSpPr>
            <p:spPr bwMode="gray">
              <a:xfrm>
                <a:off x="1292" y="2912"/>
                <a:ext cx="137" cy="394"/>
              </a:xfrm>
              <a:custGeom>
                <a:avLst/>
                <a:gdLst>
                  <a:gd name="T0" fmla="*/ 4066 w 94"/>
                  <a:gd name="T1" fmla="*/ 2084 h 239"/>
                  <a:gd name="T2" fmla="*/ 0 w 94"/>
                  <a:gd name="T3" fmla="*/ 0 h 239"/>
                  <a:gd name="T4" fmla="*/ 2099 w 94"/>
                  <a:gd name="T5" fmla="*/ 35465 h 239"/>
                  <a:gd name="T6" fmla="*/ 4066 w 94"/>
                  <a:gd name="T7" fmla="*/ 2084 h 239"/>
                  <a:gd name="T8" fmla="*/ 0 60000 65536"/>
                  <a:gd name="T9" fmla="*/ 0 60000 65536"/>
                  <a:gd name="T10" fmla="*/ 0 60000 65536"/>
                  <a:gd name="T11" fmla="*/ 0 60000 65536"/>
                  <a:gd name="T12" fmla="*/ 0 w 94"/>
                  <a:gd name="T13" fmla="*/ 0 h 239"/>
                  <a:gd name="T14" fmla="*/ 94 w 94"/>
                  <a:gd name="T15" fmla="*/ 239 h 239"/>
                </a:gdLst>
                <a:ahLst/>
                <a:cxnLst>
                  <a:cxn ang="T8">
                    <a:pos x="T0" y="T1"/>
                  </a:cxn>
                  <a:cxn ang="T9">
                    <a:pos x="T2" y="T3"/>
                  </a:cxn>
                  <a:cxn ang="T10">
                    <a:pos x="T4" y="T5"/>
                  </a:cxn>
                  <a:cxn ang="T11">
                    <a:pos x="T6" y="T7"/>
                  </a:cxn>
                </a:cxnLst>
                <a:rect l="T12" t="T13" r="T14" b="T15"/>
                <a:pathLst>
                  <a:path w="94" h="239">
                    <a:moveTo>
                      <a:pt x="94" y="14"/>
                    </a:moveTo>
                    <a:lnTo>
                      <a:pt x="0" y="0"/>
                    </a:lnTo>
                    <a:lnTo>
                      <a:pt x="49" y="239"/>
                    </a:lnTo>
                    <a:lnTo>
                      <a:pt x="94" y="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597" name="Line 594"/>
              <p:cNvSpPr>
                <a:spLocks noChangeShapeType="1"/>
              </p:cNvSpPr>
              <p:nvPr/>
            </p:nvSpPr>
            <p:spPr bwMode="gray">
              <a:xfrm flipH="1" flipV="1">
                <a:off x="1085" y="3268"/>
                <a:ext cx="136"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8" name="Line 595"/>
              <p:cNvSpPr>
                <a:spLocks noChangeShapeType="1"/>
              </p:cNvSpPr>
              <p:nvPr/>
            </p:nvSpPr>
            <p:spPr bwMode="gray">
              <a:xfrm flipV="1">
                <a:off x="2391" y="3268"/>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599" name="Line 596"/>
              <p:cNvSpPr>
                <a:spLocks noChangeShapeType="1"/>
              </p:cNvSpPr>
              <p:nvPr/>
            </p:nvSpPr>
            <p:spPr bwMode="gray">
              <a:xfrm flipH="1" flipV="1">
                <a:off x="1292" y="2912"/>
                <a:ext cx="137"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00" name="Freeform 597"/>
              <p:cNvSpPr>
                <a:spLocks/>
              </p:cNvSpPr>
              <p:nvPr/>
            </p:nvSpPr>
            <p:spPr bwMode="gray">
              <a:xfrm>
                <a:off x="1565" y="2828"/>
                <a:ext cx="145" cy="251"/>
              </a:xfrm>
              <a:custGeom>
                <a:avLst/>
                <a:gdLst>
                  <a:gd name="T0" fmla="*/ 2231 w 99"/>
                  <a:gd name="T1" fmla="*/ 0 h 152"/>
                  <a:gd name="T2" fmla="*/ 4498 w 99"/>
                  <a:gd name="T3" fmla="*/ 22889 h 152"/>
                  <a:gd name="T4" fmla="*/ 0 w 99"/>
                  <a:gd name="T5" fmla="*/ 15265 h 152"/>
                  <a:gd name="T6" fmla="*/ 2231 w 99"/>
                  <a:gd name="T7" fmla="*/ 0 h 152"/>
                  <a:gd name="T8" fmla="*/ 0 60000 65536"/>
                  <a:gd name="T9" fmla="*/ 0 60000 65536"/>
                  <a:gd name="T10" fmla="*/ 0 60000 65536"/>
                  <a:gd name="T11" fmla="*/ 0 60000 65536"/>
                  <a:gd name="T12" fmla="*/ 0 w 99"/>
                  <a:gd name="T13" fmla="*/ 0 h 152"/>
                  <a:gd name="T14" fmla="*/ 99 w 99"/>
                  <a:gd name="T15" fmla="*/ 152 h 152"/>
                </a:gdLst>
                <a:ahLst/>
                <a:cxnLst>
                  <a:cxn ang="T8">
                    <a:pos x="T0" y="T1"/>
                  </a:cxn>
                  <a:cxn ang="T9">
                    <a:pos x="T2" y="T3"/>
                  </a:cxn>
                  <a:cxn ang="T10">
                    <a:pos x="T4" y="T5"/>
                  </a:cxn>
                  <a:cxn ang="T11">
                    <a:pos x="T6" y="T7"/>
                  </a:cxn>
                </a:cxnLst>
                <a:rect l="T12" t="T13" r="T14" b="T15"/>
                <a:pathLst>
                  <a:path w="99" h="152">
                    <a:moveTo>
                      <a:pt x="49" y="0"/>
                    </a:moveTo>
                    <a:lnTo>
                      <a:pt x="99" y="152"/>
                    </a:lnTo>
                    <a:lnTo>
                      <a:pt x="0" y="101"/>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1" name="Freeform 598"/>
              <p:cNvSpPr>
                <a:spLocks/>
              </p:cNvSpPr>
              <p:nvPr/>
            </p:nvSpPr>
            <p:spPr bwMode="gray">
              <a:xfrm>
                <a:off x="1637" y="2828"/>
                <a:ext cx="137" cy="251"/>
              </a:xfrm>
              <a:custGeom>
                <a:avLst/>
                <a:gdLst>
                  <a:gd name="T0" fmla="*/ 4066 w 94"/>
                  <a:gd name="T1" fmla="*/ 12486 h 152"/>
                  <a:gd name="T2" fmla="*/ 0 w 94"/>
                  <a:gd name="T3" fmla="*/ 0 h 152"/>
                  <a:gd name="T4" fmla="*/ 2144 w 94"/>
                  <a:gd name="T5" fmla="*/ 22889 h 152"/>
                  <a:gd name="T6" fmla="*/ 4066 w 94"/>
                  <a:gd name="T7" fmla="*/ 12486 h 152"/>
                  <a:gd name="T8" fmla="*/ 0 60000 65536"/>
                  <a:gd name="T9" fmla="*/ 0 60000 65536"/>
                  <a:gd name="T10" fmla="*/ 0 60000 65536"/>
                  <a:gd name="T11" fmla="*/ 0 60000 65536"/>
                  <a:gd name="T12" fmla="*/ 0 w 94"/>
                  <a:gd name="T13" fmla="*/ 0 h 152"/>
                  <a:gd name="T14" fmla="*/ 94 w 94"/>
                  <a:gd name="T15" fmla="*/ 152 h 152"/>
                </a:gdLst>
                <a:ahLst/>
                <a:cxnLst>
                  <a:cxn ang="T8">
                    <a:pos x="T0" y="T1"/>
                  </a:cxn>
                  <a:cxn ang="T9">
                    <a:pos x="T2" y="T3"/>
                  </a:cxn>
                  <a:cxn ang="T10">
                    <a:pos x="T4" y="T5"/>
                  </a:cxn>
                  <a:cxn ang="T11">
                    <a:pos x="T6" y="T7"/>
                  </a:cxn>
                </a:cxnLst>
                <a:rect l="T12" t="T13" r="T14" b="T15"/>
                <a:pathLst>
                  <a:path w="94" h="152">
                    <a:moveTo>
                      <a:pt x="94" y="83"/>
                    </a:moveTo>
                    <a:lnTo>
                      <a:pt x="0" y="0"/>
                    </a:lnTo>
                    <a:lnTo>
                      <a:pt x="50" y="152"/>
                    </a:lnTo>
                    <a:lnTo>
                      <a:pt x="94" y="8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2" name="Freeform 599"/>
              <p:cNvSpPr>
                <a:spLocks/>
              </p:cNvSpPr>
              <p:nvPr/>
            </p:nvSpPr>
            <p:spPr bwMode="gray">
              <a:xfrm>
                <a:off x="2047" y="3102"/>
                <a:ext cx="143" cy="225"/>
              </a:xfrm>
              <a:custGeom>
                <a:avLst/>
                <a:gdLst>
                  <a:gd name="T0" fmla="*/ 2151 w 98"/>
                  <a:gd name="T1" fmla="*/ 0 h 137"/>
                  <a:gd name="T2" fmla="*/ 4294 w 98"/>
                  <a:gd name="T3" fmla="*/ 19606 h 137"/>
                  <a:gd name="T4" fmla="*/ 0 w 98"/>
                  <a:gd name="T5" fmla="*/ 17724 h 137"/>
                  <a:gd name="T6" fmla="*/ 2151 w 98"/>
                  <a:gd name="T7" fmla="*/ 0 h 137"/>
                  <a:gd name="T8" fmla="*/ 0 60000 65536"/>
                  <a:gd name="T9" fmla="*/ 0 60000 65536"/>
                  <a:gd name="T10" fmla="*/ 0 60000 65536"/>
                  <a:gd name="T11" fmla="*/ 0 60000 65536"/>
                  <a:gd name="T12" fmla="*/ 0 w 98"/>
                  <a:gd name="T13" fmla="*/ 0 h 137"/>
                  <a:gd name="T14" fmla="*/ 98 w 98"/>
                  <a:gd name="T15" fmla="*/ 137 h 137"/>
                </a:gdLst>
                <a:ahLst/>
                <a:cxnLst>
                  <a:cxn ang="T8">
                    <a:pos x="T0" y="T1"/>
                  </a:cxn>
                  <a:cxn ang="T9">
                    <a:pos x="T2" y="T3"/>
                  </a:cxn>
                  <a:cxn ang="T10">
                    <a:pos x="T4" y="T5"/>
                  </a:cxn>
                  <a:cxn ang="T11">
                    <a:pos x="T6" y="T7"/>
                  </a:cxn>
                </a:cxnLst>
                <a:rect l="T12" t="T13" r="T14" b="T15"/>
                <a:pathLst>
                  <a:path w="98" h="137">
                    <a:moveTo>
                      <a:pt x="49" y="0"/>
                    </a:moveTo>
                    <a:lnTo>
                      <a:pt x="98" y="137"/>
                    </a:lnTo>
                    <a:lnTo>
                      <a:pt x="0" y="124"/>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3" name="Freeform 600"/>
              <p:cNvSpPr>
                <a:spLocks/>
              </p:cNvSpPr>
              <p:nvPr/>
            </p:nvSpPr>
            <p:spPr bwMode="gray">
              <a:xfrm>
                <a:off x="2118" y="3102"/>
                <a:ext cx="137" cy="225"/>
              </a:xfrm>
              <a:custGeom>
                <a:avLst/>
                <a:gdLst>
                  <a:gd name="T0" fmla="*/ 4066 w 94"/>
                  <a:gd name="T1" fmla="*/ 8427 h 137"/>
                  <a:gd name="T2" fmla="*/ 0 w 94"/>
                  <a:gd name="T3" fmla="*/ 0 h 137"/>
                  <a:gd name="T4" fmla="*/ 2099 w 94"/>
                  <a:gd name="T5" fmla="*/ 19606 h 137"/>
                  <a:gd name="T6" fmla="*/ 4066 w 94"/>
                  <a:gd name="T7" fmla="*/ 8427 h 137"/>
                  <a:gd name="T8" fmla="*/ 0 60000 65536"/>
                  <a:gd name="T9" fmla="*/ 0 60000 65536"/>
                  <a:gd name="T10" fmla="*/ 0 60000 65536"/>
                  <a:gd name="T11" fmla="*/ 0 60000 65536"/>
                  <a:gd name="T12" fmla="*/ 0 w 94"/>
                  <a:gd name="T13" fmla="*/ 0 h 137"/>
                  <a:gd name="T14" fmla="*/ 94 w 94"/>
                  <a:gd name="T15" fmla="*/ 137 h 137"/>
                </a:gdLst>
                <a:ahLst/>
                <a:cxnLst>
                  <a:cxn ang="T8">
                    <a:pos x="T0" y="T1"/>
                  </a:cxn>
                  <a:cxn ang="T9">
                    <a:pos x="T2" y="T3"/>
                  </a:cxn>
                  <a:cxn ang="T10">
                    <a:pos x="T4" y="T5"/>
                  </a:cxn>
                  <a:cxn ang="T11">
                    <a:pos x="T6" y="T7"/>
                  </a:cxn>
                </a:cxnLst>
                <a:rect l="T12" t="T13" r="T14" b="T15"/>
                <a:pathLst>
                  <a:path w="94" h="137">
                    <a:moveTo>
                      <a:pt x="94" y="59"/>
                    </a:moveTo>
                    <a:lnTo>
                      <a:pt x="0" y="0"/>
                    </a:lnTo>
                    <a:lnTo>
                      <a:pt x="49" y="137"/>
                    </a:lnTo>
                    <a:lnTo>
                      <a:pt x="94" y="5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4" name="Line 601"/>
              <p:cNvSpPr>
                <a:spLocks noChangeShapeType="1"/>
              </p:cNvSpPr>
              <p:nvPr/>
            </p:nvSpPr>
            <p:spPr bwMode="gray">
              <a:xfrm flipH="1" flipV="1">
                <a:off x="1637" y="2828"/>
                <a:ext cx="137" cy="13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05" name="Line 602"/>
              <p:cNvSpPr>
                <a:spLocks noChangeShapeType="1"/>
              </p:cNvSpPr>
              <p:nvPr/>
            </p:nvSpPr>
            <p:spPr bwMode="gray">
              <a:xfrm flipV="1">
                <a:off x="1565" y="2828"/>
                <a:ext cx="72" cy="16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06" name="Line 603"/>
              <p:cNvSpPr>
                <a:spLocks noChangeShapeType="1"/>
              </p:cNvSpPr>
              <p:nvPr/>
            </p:nvSpPr>
            <p:spPr bwMode="gray">
              <a:xfrm flipV="1">
                <a:off x="2047" y="3102"/>
                <a:ext cx="71" cy="20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07" name="Freeform 604"/>
              <p:cNvSpPr>
                <a:spLocks/>
              </p:cNvSpPr>
              <p:nvPr/>
            </p:nvSpPr>
            <p:spPr bwMode="gray">
              <a:xfrm>
                <a:off x="1710" y="2965"/>
                <a:ext cx="135" cy="362"/>
              </a:xfrm>
              <a:custGeom>
                <a:avLst/>
                <a:gdLst>
                  <a:gd name="T0" fmla="*/ 1838 w 93"/>
                  <a:gd name="T1" fmla="*/ 0 h 220"/>
                  <a:gd name="T2" fmla="*/ 3873 w 93"/>
                  <a:gd name="T3" fmla="*/ 32035 h 220"/>
                  <a:gd name="T4" fmla="*/ 0 w 93"/>
                  <a:gd name="T5" fmla="*/ 10085 h 220"/>
                  <a:gd name="T6" fmla="*/ 1838 w 93"/>
                  <a:gd name="T7" fmla="*/ 0 h 220"/>
                  <a:gd name="T8" fmla="*/ 0 60000 65536"/>
                  <a:gd name="T9" fmla="*/ 0 60000 65536"/>
                  <a:gd name="T10" fmla="*/ 0 60000 65536"/>
                  <a:gd name="T11" fmla="*/ 0 60000 65536"/>
                  <a:gd name="T12" fmla="*/ 0 w 93"/>
                  <a:gd name="T13" fmla="*/ 0 h 220"/>
                  <a:gd name="T14" fmla="*/ 93 w 93"/>
                  <a:gd name="T15" fmla="*/ 220 h 220"/>
                </a:gdLst>
                <a:ahLst/>
                <a:cxnLst>
                  <a:cxn ang="T8">
                    <a:pos x="T0" y="T1"/>
                  </a:cxn>
                  <a:cxn ang="T9">
                    <a:pos x="T2" y="T3"/>
                  </a:cxn>
                  <a:cxn ang="T10">
                    <a:pos x="T4" y="T5"/>
                  </a:cxn>
                  <a:cxn ang="T11">
                    <a:pos x="T6" y="T7"/>
                  </a:cxn>
                </a:cxnLst>
                <a:rect l="T12" t="T13" r="T14" b="T15"/>
                <a:pathLst>
                  <a:path w="93" h="220">
                    <a:moveTo>
                      <a:pt x="44" y="0"/>
                    </a:moveTo>
                    <a:lnTo>
                      <a:pt x="93" y="220"/>
                    </a:lnTo>
                    <a:lnTo>
                      <a:pt x="0" y="69"/>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8" name="Freeform 605"/>
              <p:cNvSpPr>
                <a:spLocks/>
              </p:cNvSpPr>
              <p:nvPr/>
            </p:nvSpPr>
            <p:spPr bwMode="gray">
              <a:xfrm>
                <a:off x="1774" y="2965"/>
                <a:ext cx="137" cy="362"/>
              </a:xfrm>
              <a:custGeom>
                <a:avLst/>
                <a:gdLst>
                  <a:gd name="T0" fmla="*/ 4066 w 94"/>
                  <a:gd name="T1" fmla="*/ 10085 h 220"/>
                  <a:gd name="T2" fmla="*/ 0 w 94"/>
                  <a:gd name="T3" fmla="*/ 0 h 220"/>
                  <a:gd name="T4" fmla="*/ 2099 w 94"/>
                  <a:gd name="T5" fmla="*/ 32035 h 220"/>
                  <a:gd name="T6" fmla="*/ 4066 w 94"/>
                  <a:gd name="T7" fmla="*/ 10085 h 220"/>
                  <a:gd name="T8" fmla="*/ 0 60000 65536"/>
                  <a:gd name="T9" fmla="*/ 0 60000 65536"/>
                  <a:gd name="T10" fmla="*/ 0 60000 65536"/>
                  <a:gd name="T11" fmla="*/ 0 60000 65536"/>
                  <a:gd name="T12" fmla="*/ 0 w 94"/>
                  <a:gd name="T13" fmla="*/ 0 h 220"/>
                  <a:gd name="T14" fmla="*/ 94 w 94"/>
                  <a:gd name="T15" fmla="*/ 220 h 220"/>
                </a:gdLst>
                <a:ahLst/>
                <a:cxnLst>
                  <a:cxn ang="T8">
                    <a:pos x="T0" y="T1"/>
                  </a:cxn>
                  <a:cxn ang="T9">
                    <a:pos x="T2" y="T3"/>
                  </a:cxn>
                  <a:cxn ang="T10">
                    <a:pos x="T4" y="T5"/>
                  </a:cxn>
                  <a:cxn ang="T11">
                    <a:pos x="T6" y="T7"/>
                  </a:cxn>
                </a:cxnLst>
                <a:rect l="T12" t="T13" r="T14" b="T15"/>
                <a:pathLst>
                  <a:path w="94" h="220">
                    <a:moveTo>
                      <a:pt x="94" y="69"/>
                    </a:moveTo>
                    <a:lnTo>
                      <a:pt x="0" y="0"/>
                    </a:lnTo>
                    <a:lnTo>
                      <a:pt x="49" y="220"/>
                    </a:lnTo>
                    <a:lnTo>
                      <a:pt x="94" y="6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09" name="Freeform 606"/>
              <p:cNvSpPr>
                <a:spLocks/>
              </p:cNvSpPr>
              <p:nvPr/>
            </p:nvSpPr>
            <p:spPr bwMode="gray">
              <a:xfrm>
                <a:off x="1364" y="2935"/>
                <a:ext cx="137" cy="392"/>
              </a:xfrm>
              <a:custGeom>
                <a:avLst/>
                <a:gdLst>
                  <a:gd name="T0" fmla="*/ 1954 w 94"/>
                  <a:gd name="T1" fmla="*/ 0 h 238"/>
                  <a:gd name="T2" fmla="*/ 4066 w 94"/>
                  <a:gd name="T3" fmla="*/ 34977 h 238"/>
                  <a:gd name="T4" fmla="*/ 0 w 94"/>
                  <a:gd name="T5" fmla="*/ 33083 h 238"/>
                  <a:gd name="T6" fmla="*/ 1954 w 94"/>
                  <a:gd name="T7" fmla="*/ 0 h 238"/>
                  <a:gd name="T8" fmla="*/ 0 60000 65536"/>
                  <a:gd name="T9" fmla="*/ 0 60000 65536"/>
                  <a:gd name="T10" fmla="*/ 0 60000 65536"/>
                  <a:gd name="T11" fmla="*/ 0 60000 65536"/>
                  <a:gd name="T12" fmla="*/ 0 w 94"/>
                  <a:gd name="T13" fmla="*/ 0 h 238"/>
                  <a:gd name="T14" fmla="*/ 94 w 94"/>
                  <a:gd name="T15" fmla="*/ 238 h 238"/>
                </a:gdLst>
                <a:ahLst/>
                <a:cxnLst>
                  <a:cxn ang="T8">
                    <a:pos x="T0" y="T1"/>
                  </a:cxn>
                  <a:cxn ang="T9">
                    <a:pos x="T2" y="T3"/>
                  </a:cxn>
                  <a:cxn ang="T10">
                    <a:pos x="T4" y="T5"/>
                  </a:cxn>
                  <a:cxn ang="T11">
                    <a:pos x="T6" y="T7"/>
                  </a:cxn>
                </a:cxnLst>
                <a:rect l="T12" t="T13" r="T14" b="T15"/>
                <a:pathLst>
                  <a:path w="94" h="238">
                    <a:moveTo>
                      <a:pt x="45" y="0"/>
                    </a:moveTo>
                    <a:lnTo>
                      <a:pt x="94" y="238"/>
                    </a:lnTo>
                    <a:lnTo>
                      <a:pt x="0" y="225"/>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10" name="Freeform 607"/>
              <p:cNvSpPr>
                <a:spLocks/>
              </p:cNvSpPr>
              <p:nvPr/>
            </p:nvSpPr>
            <p:spPr bwMode="gray">
              <a:xfrm>
                <a:off x="1429" y="2935"/>
                <a:ext cx="136" cy="392"/>
              </a:xfrm>
              <a:custGeom>
                <a:avLst/>
                <a:gdLst>
                  <a:gd name="T0" fmla="*/ 4166 w 93"/>
                  <a:gd name="T1" fmla="*/ 5269 h 238"/>
                  <a:gd name="T2" fmla="*/ 0 w 93"/>
                  <a:gd name="T3" fmla="*/ 0 h 238"/>
                  <a:gd name="T4" fmla="*/ 2198 w 93"/>
                  <a:gd name="T5" fmla="*/ 34977 h 238"/>
                  <a:gd name="T6" fmla="*/ 4166 w 93"/>
                  <a:gd name="T7" fmla="*/ 5269 h 238"/>
                  <a:gd name="T8" fmla="*/ 0 60000 65536"/>
                  <a:gd name="T9" fmla="*/ 0 60000 65536"/>
                  <a:gd name="T10" fmla="*/ 0 60000 65536"/>
                  <a:gd name="T11" fmla="*/ 0 60000 65536"/>
                  <a:gd name="T12" fmla="*/ 0 w 93"/>
                  <a:gd name="T13" fmla="*/ 0 h 238"/>
                  <a:gd name="T14" fmla="*/ 93 w 93"/>
                  <a:gd name="T15" fmla="*/ 238 h 238"/>
                </a:gdLst>
                <a:ahLst/>
                <a:cxnLst>
                  <a:cxn ang="T8">
                    <a:pos x="T0" y="T1"/>
                  </a:cxn>
                  <a:cxn ang="T9">
                    <a:pos x="T2" y="T3"/>
                  </a:cxn>
                  <a:cxn ang="T10">
                    <a:pos x="T4" y="T5"/>
                  </a:cxn>
                  <a:cxn ang="T11">
                    <a:pos x="T6" y="T7"/>
                  </a:cxn>
                </a:cxnLst>
                <a:rect l="T12" t="T13" r="T14" b="T15"/>
                <a:pathLst>
                  <a:path w="93" h="238">
                    <a:moveTo>
                      <a:pt x="93" y="36"/>
                    </a:moveTo>
                    <a:lnTo>
                      <a:pt x="0" y="0"/>
                    </a:lnTo>
                    <a:lnTo>
                      <a:pt x="49" y="238"/>
                    </a:lnTo>
                    <a:lnTo>
                      <a:pt x="93"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11" name="Line 608"/>
              <p:cNvSpPr>
                <a:spLocks noChangeShapeType="1"/>
              </p:cNvSpPr>
              <p:nvPr/>
            </p:nvSpPr>
            <p:spPr bwMode="gray">
              <a:xfrm flipH="1" flipV="1">
                <a:off x="1774" y="2965"/>
                <a:ext cx="137"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2" name="Line 609"/>
              <p:cNvSpPr>
                <a:spLocks noChangeShapeType="1"/>
              </p:cNvSpPr>
              <p:nvPr/>
            </p:nvSpPr>
            <p:spPr bwMode="gray">
              <a:xfrm flipV="1">
                <a:off x="1710" y="2965"/>
                <a:ext cx="64" cy="1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3" name="Line 610"/>
              <p:cNvSpPr>
                <a:spLocks noChangeShapeType="1"/>
              </p:cNvSpPr>
              <p:nvPr/>
            </p:nvSpPr>
            <p:spPr bwMode="gray">
              <a:xfrm flipH="1" flipV="1">
                <a:off x="1221" y="3283"/>
                <a:ext cx="143" cy="2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4" name="Line 611"/>
              <p:cNvSpPr>
                <a:spLocks noChangeShapeType="1"/>
              </p:cNvSpPr>
              <p:nvPr/>
            </p:nvSpPr>
            <p:spPr bwMode="gray">
              <a:xfrm flipH="1" flipV="1">
                <a:off x="1429" y="2935"/>
                <a:ext cx="136" cy="6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5" name="Line 612"/>
              <p:cNvSpPr>
                <a:spLocks noChangeShapeType="1"/>
              </p:cNvSpPr>
              <p:nvPr/>
            </p:nvSpPr>
            <p:spPr bwMode="gray">
              <a:xfrm flipV="1">
                <a:off x="1364" y="2935"/>
                <a:ext cx="65" cy="37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6" name="Freeform 613"/>
              <p:cNvSpPr>
                <a:spLocks/>
              </p:cNvSpPr>
              <p:nvPr/>
            </p:nvSpPr>
            <p:spPr bwMode="gray">
              <a:xfrm>
                <a:off x="2190" y="3199"/>
                <a:ext cx="137" cy="145"/>
              </a:xfrm>
              <a:custGeom>
                <a:avLst/>
                <a:gdLst>
                  <a:gd name="T0" fmla="*/ 1954 w 94"/>
                  <a:gd name="T1" fmla="*/ 0 h 88"/>
                  <a:gd name="T2" fmla="*/ 4066 w 94"/>
                  <a:gd name="T3" fmla="*/ 12982 h 88"/>
                  <a:gd name="T4" fmla="*/ 0 w 94"/>
                  <a:gd name="T5" fmla="*/ 11564 h 88"/>
                  <a:gd name="T6" fmla="*/ 1954 w 94"/>
                  <a:gd name="T7" fmla="*/ 0 h 88"/>
                  <a:gd name="T8" fmla="*/ 0 60000 65536"/>
                  <a:gd name="T9" fmla="*/ 0 60000 65536"/>
                  <a:gd name="T10" fmla="*/ 0 60000 65536"/>
                  <a:gd name="T11" fmla="*/ 0 60000 65536"/>
                  <a:gd name="T12" fmla="*/ 0 w 94"/>
                  <a:gd name="T13" fmla="*/ 0 h 88"/>
                  <a:gd name="T14" fmla="*/ 94 w 94"/>
                  <a:gd name="T15" fmla="*/ 88 h 88"/>
                </a:gdLst>
                <a:ahLst/>
                <a:cxnLst>
                  <a:cxn ang="T8">
                    <a:pos x="T0" y="T1"/>
                  </a:cxn>
                  <a:cxn ang="T9">
                    <a:pos x="T2" y="T3"/>
                  </a:cxn>
                  <a:cxn ang="T10">
                    <a:pos x="T4" y="T5"/>
                  </a:cxn>
                  <a:cxn ang="T11">
                    <a:pos x="T6" y="T7"/>
                  </a:cxn>
                </a:cxnLst>
                <a:rect l="T12" t="T13" r="T14" b="T15"/>
                <a:pathLst>
                  <a:path w="94" h="88">
                    <a:moveTo>
                      <a:pt x="45" y="0"/>
                    </a:moveTo>
                    <a:lnTo>
                      <a:pt x="94" y="88"/>
                    </a:lnTo>
                    <a:lnTo>
                      <a:pt x="0" y="78"/>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17" name="Freeform 614"/>
              <p:cNvSpPr>
                <a:spLocks/>
              </p:cNvSpPr>
              <p:nvPr/>
            </p:nvSpPr>
            <p:spPr bwMode="gray">
              <a:xfrm>
                <a:off x="2255" y="3199"/>
                <a:ext cx="136" cy="145"/>
              </a:xfrm>
              <a:custGeom>
                <a:avLst/>
                <a:gdLst>
                  <a:gd name="T0" fmla="*/ 4166 w 93"/>
                  <a:gd name="T1" fmla="*/ 9568 h 88"/>
                  <a:gd name="T2" fmla="*/ 0 w 93"/>
                  <a:gd name="T3" fmla="*/ 0 h 88"/>
                  <a:gd name="T4" fmla="*/ 2198 w 93"/>
                  <a:gd name="T5" fmla="*/ 12982 h 88"/>
                  <a:gd name="T6" fmla="*/ 4166 w 93"/>
                  <a:gd name="T7" fmla="*/ 9568 h 88"/>
                  <a:gd name="T8" fmla="*/ 0 60000 65536"/>
                  <a:gd name="T9" fmla="*/ 0 60000 65536"/>
                  <a:gd name="T10" fmla="*/ 0 60000 65536"/>
                  <a:gd name="T11" fmla="*/ 0 60000 65536"/>
                  <a:gd name="T12" fmla="*/ 0 w 93"/>
                  <a:gd name="T13" fmla="*/ 0 h 88"/>
                  <a:gd name="T14" fmla="*/ 93 w 93"/>
                  <a:gd name="T15" fmla="*/ 88 h 88"/>
                </a:gdLst>
                <a:ahLst/>
                <a:cxnLst>
                  <a:cxn ang="T8">
                    <a:pos x="T0" y="T1"/>
                  </a:cxn>
                  <a:cxn ang="T9">
                    <a:pos x="T2" y="T3"/>
                  </a:cxn>
                  <a:cxn ang="T10">
                    <a:pos x="T4" y="T5"/>
                  </a:cxn>
                  <a:cxn ang="T11">
                    <a:pos x="T6" y="T7"/>
                  </a:cxn>
                </a:cxnLst>
                <a:rect l="T12" t="T13" r="T14" b="T15"/>
                <a:pathLst>
                  <a:path w="93" h="88">
                    <a:moveTo>
                      <a:pt x="93" y="65"/>
                    </a:moveTo>
                    <a:lnTo>
                      <a:pt x="0" y="0"/>
                    </a:lnTo>
                    <a:lnTo>
                      <a:pt x="49" y="88"/>
                    </a:lnTo>
                    <a:lnTo>
                      <a:pt x="93" y="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18" name="Line 615"/>
              <p:cNvSpPr>
                <a:spLocks noChangeShapeType="1"/>
              </p:cNvSpPr>
              <p:nvPr/>
            </p:nvSpPr>
            <p:spPr bwMode="gray">
              <a:xfrm flipH="1">
                <a:off x="2190" y="3199"/>
                <a:ext cx="65" cy="12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19" name="Freeform 616"/>
              <p:cNvSpPr>
                <a:spLocks/>
              </p:cNvSpPr>
              <p:nvPr/>
            </p:nvSpPr>
            <p:spPr bwMode="gray">
              <a:xfrm>
                <a:off x="1845" y="3079"/>
                <a:ext cx="137" cy="265"/>
              </a:xfrm>
              <a:custGeom>
                <a:avLst/>
                <a:gdLst>
                  <a:gd name="T0" fmla="*/ 1954 w 94"/>
                  <a:gd name="T1" fmla="*/ 0 h 161"/>
                  <a:gd name="T2" fmla="*/ 4066 w 94"/>
                  <a:gd name="T3" fmla="*/ 23511 h 161"/>
                  <a:gd name="T4" fmla="*/ 0 w 94"/>
                  <a:gd name="T5" fmla="*/ 22090 h 161"/>
                  <a:gd name="T6" fmla="*/ 1954 w 94"/>
                  <a:gd name="T7" fmla="*/ 0 h 161"/>
                  <a:gd name="T8" fmla="*/ 0 60000 65536"/>
                  <a:gd name="T9" fmla="*/ 0 60000 65536"/>
                  <a:gd name="T10" fmla="*/ 0 60000 65536"/>
                  <a:gd name="T11" fmla="*/ 0 60000 65536"/>
                  <a:gd name="T12" fmla="*/ 0 w 94"/>
                  <a:gd name="T13" fmla="*/ 0 h 161"/>
                  <a:gd name="T14" fmla="*/ 94 w 94"/>
                  <a:gd name="T15" fmla="*/ 161 h 161"/>
                </a:gdLst>
                <a:ahLst/>
                <a:cxnLst>
                  <a:cxn ang="T8">
                    <a:pos x="T0" y="T1"/>
                  </a:cxn>
                  <a:cxn ang="T9">
                    <a:pos x="T2" y="T3"/>
                  </a:cxn>
                  <a:cxn ang="T10">
                    <a:pos x="T4" y="T5"/>
                  </a:cxn>
                  <a:cxn ang="T11">
                    <a:pos x="T6" y="T7"/>
                  </a:cxn>
                </a:cxnLst>
                <a:rect l="T12" t="T13" r="T14" b="T15"/>
                <a:pathLst>
                  <a:path w="94" h="161">
                    <a:moveTo>
                      <a:pt x="45" y="0"/>
                    </a:moveTo>
                    <a:lnTo>
                      <a:pt x="94" y="161"/>
                    </a:lnTo>
                    <a:lnTo>
                      <a:pt x="0" y="151"/>
                    </a:lnTo>
                    <a:lnTo>
                      <a:pt x="4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0" name="Freeform 617"/>
              <p:cNvSpPr>
                <a:spLocks/>
              </p:cNvSpPr>
              <p:nvPr/>
            </p:nvSpPr>
            <p:spPr bwMode="gray">
              <a:xfrm>
                <a:off x="1911" y="3079"/>
                <a:ext cx="136" cy="265"/>
              </a:xfrm>
              <a:custGeom>
                <a:avLst/>
                <a:gdLst>
                  <a:gd name="T0" fmla="*/ 4166 w 93"/>
                  <a:gd name="T1" fmla="*/ 20160 h 161"/>
                  <a:gd name="T2" fmla="*/ 0 w 93"/>
                  <a:gd name="T3" fmla="*/ 0 h 161"/>
                  <a:gd name="T4" fmla="*/ 2198 w 93"/>
                  <a:gd name="T5" fmla="*/ 23511 h 161"/>
                  <a:gd name="T6" fmla="*/ 4166 w 93"/>
                  <a:gd name="T7" fmla="*/ 20160 h 161"/>
                  <a:gd name="T8" fmla="*/ 0 60000 65536"/>
                  <a:gd name="T9" fmla="*/ 0 60000 65536"/>
                  <a:gd name="T10" fmla="*/ 0 60000 65536"/>
                  <a:gd name="T11" fmla="*/ 0 60000 65536"/>
                  <a:gd name="T12" fmla="*/ 0 w 93"/>
                  <a:gd name="T13" fmla="*/ 0 h 161"/>
                  <a:gd name="T14" fmla="*/ 93 w 93"/>
                  <a:gd name="T15" fmla="*/ 161 h 161"/>
                </a:gdLst>
                <a:ahLst/>
                <a:cxnLst>
                  <a:cxn ang="T8">
                    <a:pos x="T0" y="T1"/>
                  </a:cxn>
                  <a:cxn ang="T9">
                    <a:pos x="T2" y="T3"/>
                  </a:cxn>
                  <a:cxn ang="T10">
                    <a:pos x="T4" y="T5"/>
                  </a:cxn>
                  <a:cxn ang="T11">
                    <a:pos x="T6" y="T7"/>
                  </a:cxn>
                </a:cxnLst>
                <a:rect l="T12" t="T13" r="T14" b="T15"/>
                <a:pathLst>
                  <a:path w="93" h="161">
                    <a:moveTo>
                      <a:pt x="93" y="138"/>
                    </a:moveTo>
                    <a:lnTo>
                      <a:pt x="0" y="0"/>
                    </a:lnTo>
                    <a:lnTo>
                      <a:pt x="49" y="161"/>
                    </a:lnTo>
                    <a:lnTo>
                      <a:pt x="93" y="1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1" name="Line 618"/>
              <p:cNvSpPr>
                <a:spLocks noChangeShapeType="1"/>
              </p:cNvSpPr>
              <p:nvPr/>
            </p:nvSpPr>
            <p:spPr bwMode="gray">
              <a:xfrm flipH="1" flipV="1">
                <a:off x="1911" y="3079"/>
                <a:ext cx="136" cy="2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22" name="Line 619"/>
              <p:cNvSpPr>
                <a:spLocks noChangeShapeType="1"/>
              </p:cNvSpPr>
              <p:nvPr/>
            </p:nvSpPr>
            <p:spPr bwMode="gray">
              <a:xfrm flipV="1">
                <a:off x="1845" y="3079"/>
                <a:ext cx="66" cy="2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23" name="Freeform 620"/>
              <p:cNvSpPr>
                <a:spLocks/>
              </p:cNvSpPr>
              <p:nvPr/>
            </p:nvSpPr>
            <p:spPr bwMode="gray">
              <a:xfrm>
                <a:off x="1501" y="2995"/>
                <a:ext cx="136" cy="349"/>
              </a:xfrm>
              <a:custGeom>
                <a:avLst/>
                <a:gdLst>
                  <a:gd name="T0" fmla="*/ 1952 w 93"/>
                  <a:gd name="T1" fmla="*/ 0 h 212"/>
                  <a:gd name="T2" fmla="*/ 4166 w 93"/>
                  <a:gd name="T3" fmla="*/ 31025 h 212"/>
                  <a:gd name="T4" fmla="*/ 0 w 93"/>
                  <a:gd name="T5" fmla="*/ 29561 h 212"/>
                  <a:gd name="T6" fmla="*/ 1952 w 93"/>
                  <a:gd name="T7" fmla="*/ 0 h 212"/>
                  <a:gd name="T8" fmla="*/ 0 60000 65536"/>
                  <a:gd name="T9" fmla="*/ 0 60000 65536"/>
                  <a:gd name="T10" fmla="*/ 0 60000 65536"/>
                  <a:gd name="T11" fmla="*/ 0 60000 65536"/>
                  <a:gd name="T12" fmla="*/ 0 w 93"/>
                  <a:gd name="T13" fmla="*/ 0 h 212"/>
                  <a:gd name="T14" fmla="*/ 93 w 93"/>
                  <a:gd name="T15" fmla="*/ 212 h 212"/>
                </a:gdLst>
                <a:ahLst/>
                <a:cxnLst>
                  <a:cxn ang="T8">
                    <a:pos x="T0" y="T1"/>
                  </a:cxn>
                  <a:cxn ang="T9">
                    <a:pos x="T2" y="T3"/>
                  </a:cxn>
                  <a:cxn ang="T10">
                    <a:pos x="T4" y="T5"/>
                  </a:cxn>
                  <a:cxn ang="T11">
                    <a:pos x="T6" y="T7"/>
                  </a:cxn>
                </a:cxnLst>
                <a:rect l="T12" t="T13" r="T14" b="T15"/>
                <a:pathLst>
                  <a:path w="93" h="212">
                    <a:moveTo>
                      <a:pt x="44" y="0"/>
                    </a:moveTo>
                    <a:lnTo>
                      <a:pt x="93" y="212"/>
                    </a:lnTo>
                    <a:lnTo>
                      <a:pt x="0" y="202"/>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4" name="Freeform 621"/>
              <p:cNvSpPr>
                <a:spLocks/>
              </p:cNvSpPr>
              <p:nvPr/>
            </p:nvSpPr>
            <p:spPr bwMode="gray">
              <a:xfrm>
                <a:off x="1565" y="2995"/>
                <a:ext cx="145" cy="349"/>
              </a:xfrm>
              <a:custGeom>
                <a:avLst/>
                <a:gdLst>
                  <a:gd name="T0" fmla="*/ 4498 w 99"/>
                  <a:gd name="T1" fmla="*/ 7448 h 212"/>
                  <a:gd name="T2" fmla="*/ 0 w 99"/>
                  <a:gd name="T3" fmla="*/ 0 h 212"/>
                  <a:gd name="T4" fmla="*/ 2231 w 99"/>
                  <a:gd name="T5" fmla="*/ 31025 h 212"/>
                  <a:gd name="T6" fmla="*/ 4498 w 99"/>
                  <a:gd name="T7" fmla="*/ 7448 h 212"/>
                  <a:gd name="T8" fmla="*/ 0 60000 65536"/>
                  <a:gd name="T9" fmla="*/ 0 60000 65536"/>
                  <a:gd name="T10" fmla="*/ 0 60000 65536"/>
                  <a:gd name="T11" fmla="*/ 0 60000 65536"/>
                  <a:gd name="T12" fmla="*/ 0 w 99"/>
                  <a:gd name="T13" fmla="*/ 0 h 212"/>
                  <a:gd name="T14" fmla="*/ 99 w 99"/>
                  <a:gd name="T15" fmla="*/ 212 h 212"/>
                </a:gdLst>
                <a:ahLst/>
                <a:cxnLst>
                  <a:cxn ang="T8">
                    <a:pos x="T0" y="T1"/>
                  </a:cxn>
                  <a:cxn ang="T9">
                    <a:pos x="T2" y="T3"/>
                  </a:cxn>
                  <a:cxn ang="T10">
                    <a:pos x="T4" y="T5"/>
                  </a:cxn>
                  <a:cxn ang="T11">
                    <a:pos x="T6" y="T7"/>
                  </a:cxn>
                </a:cxnLst>
                <a:rect l="T12" t="T13" r="T14" b="T15"/>
                <a:pathLst>
                  <a:path w="99" h="212">
                    <a:moveTo>
                      <a:pt x="99" y="51"/>
                    </a:moveTo>
                    <a:lnTo>
                      <a:pt x="0" y="0"/>
                    </a:lnTo>
                    <a:lnTo>
                      <a:pt x="49" y="212"/>
                    </a:lnTo>
                    <a:lnTo>
                      <a:pt x="99" y="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5" name="Freeform 622"/>
              <p:cNvSpPr>
                <a:spLocks/>
              </p:cNvSpPr>
              <p:nvPr/>
            </p:nvSpPr>
            <p:spPr bwMode="gray">
              <a:xfrm>
                <a:off x="1982" y="3306"/>
                <a:ext cx="136" cy="59"/>
              </a:xfrm>
              <a:custGeom>
                <a:avLst/>
                <a:gdLst>
                  <a:gd name="T0" fmla="*/ 1952 w 93"/>
                  <a:gd name="T1" fmla="*/ 0 h 36"/>
                  <a:gd name="T2" fmla="*/ 4166 w 93"/>
                  <a:gd name="T3" fmla="*/ 5058 h 36"/>
                  <a:gd name="T4" fmla="*/ 0 w 93"/>
                  <a:gd name="T5" fmla="*/ 3240 h 36"/>
                  <a:gd name="T6" fmla="*/ 1952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4" y="0"/>
                    </a:moveTo>
                    <a:lnTo>
                      <a:pt x="93" y="36"/>
                    </a:lnTo>
                    <a:lnTo>
                      <a:pt x="0" y="23"/>
                    </a:lnTo>
                    <a:lnTo>
                      <a:pt x="44"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6" name="Freeform 623"/>
              <p:cNvSpPr>
                <a:spLocks/>
              </p:cNvSpPr>
              <p:nvPr/>
            </p:nvSpPr>
            <p:spPr bwMode="gray">
              <a:xfrm>
                <a:off x="2047" y="3306"/>
                <a:ext cx="143" cy="59"/>
              </a:xfrm>
              <a:custGeom>
                <a:avLst/>
                <a:gdLst>
                  <a:gd name="T0" fmla="*/ 4294 w 98"/>
                  <a:gd name="T1" fmla="*/ 1783 h 36"/>
                  <a:gd name="T2" fmla="*/ 0 w 98"/>
                  <a:gd name="T3" fmla="*/ 0 h 36"/>
                  <a:gd name="T4" fmla="*/ 2151 w 98"/>
                  <a:gd name="T5" fmla="*/ 5058 h 36"/>
                  <a:gd name="T6" fmla="*/ 4294 w 98"/>
                  <a:gd name="T7" fmla="*/ 1783 h 36"/>
                  <a:gd name="T8" fmla="*/ 0 60000 65536"/>
                  <a:gd name="T9" fmla="*/ 0 60000 65536"/>
                  <a:gd name="T10" fmla="*/ 0 60000 65536"/>
                  <a:gd name="T11" fmla="*/ 0 60000 65536"/>
                  <a:gd name="T12" fmla="*/ 0 w 98"/>
                  <a:gd name="T13" fmla="*/ 0 h 36"/>
                  <a:gd name="T14" fmla="*/ 98 w 98"/>
                  <a:gd name="T15" fmla="*/ 36 h 36"/>
                </a:gdLst>
                <a:ahLst/>
                <a:cxnLst>
                  <a:cxn ang="T8">
                    <a:pos x="T0" y="T1"/>
                  </a:cxn>
                  <a:cxn ang="T9">
                    <a:pos x="T2" y="T3"/>
                  </a:cxn>
                  <a:cxn ang="T10">
                    <a:pos x="T4" y="T5"/>
                  </a:cxn>
                  <a:cxn ang="T11">
                    <a:pos x="T6" y="T7"/>
                  </a:cxn>
                </a:cxnLst>
                <a:rect l="T12" t="T13" r="T14" b="T15"/>
                <a:pathLst>
                  <a:path w="98" h="36">
                    <a:moveTo>
                      <a:pt x="98" y="13"/>
                    </a:moveTo>
                    <a:lnTo>
                      <a:pt x="0" y="0"/>
                    </a:lnTo>
                    <a:lnTo>
                      <a:pt x="49" y="36"/>
                    </a:lnTo>
                    <a:lnTo>
                      <a:pt x="98"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27" name="Line 624"/>
              <p:cNvSpPr>
                <a:spLocks noChangeShapeType="1"/>
              </p:cNvSpPr>
              <p:nvPr/>
            </p:nvSpPr>
            <p:spPr bwMode="gray">
              <a:xfrm flipH="1" flipV="1">
                <a:off x="1565" y="2995"/>
                <a:ext cx="145" cy="8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28" name="Line 625"/>
              <p:cNvSpPr>
                <a:spLocks noChangeShapeType="1"/>
              </p:cNvSpPr>
              <p:nvPr/>
            </p:nvSpPr>
            <p:spPr bwMode="gray">
              <a:xfrm flipV="1">
                <a:off x="1501" y="2995"/>
                <a:ext cx="64" cy="33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29" name="Line 626"/>
              <p:cNvSpPr>
                <a:spLocks noChangeShapeType="1"/>
              </p:cNvSpPr>
              <p:nvPr/>
            </p:nvSpPr>
            <p:spPr bwMode="gray">
              <a:xfrm flipH="1" flipV="1">
                <a:off x="2047" y="3306"/>
                <a:ext cx="143"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0" name="Line 627"/>
              <p:cNvSpPr>
                <a:spLocks noChangeShapeType="1"/>
              </p:cNvSpPr>
              <p:nvPr/>
            </p:nvSpPr>
            <p:spPr bwMode="gray">
              <a:xfrm flipV="1">
                <a:off x="1982" y="3306"/>
                <a:ext cx="65"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1" name="Line 628"/>
              <p:cNvSpPr>
                <a:spLocks noChangeShapeType="1"/>
              </p:cNvSpPr>
              <p:nvPr/>
            </p:nvSpPr>
            <p:spPr bwMode="gray">
              <a:xfrm flipH="1" flipV="1">
                <a:off x="1364" y="3306"/>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2" name="Line 629"/>
              <p:cNvSpPr>
                <a:spLocks noChangeShapeType="1"/>
              </p:cNvSpPr>
              <p:nvPr/>
            </p:nvSpPr>
            <p:spPr bwMode="gray">
              <a:xfrm flipV="1">
                <a:off x="2327" y="3306"/>
                <a:ext cx="64"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3" name="Freeform 630"/>
              <p:cNvSpPr>
                <a:spLocks/>
              </p:cNvSpPr>
              <p:nvPr/>
            </p:nvSpPr>
            <p:spPr bwMode="gray">
              <a:xfrm>
                <a:off x="1637" y="3079"/>
                <a:ext cx="137" cy="286"/>
              </a:xfrm>
              <a:custGeom>
                <a:avLst/>
                <a:gdLst>
                  <a:gd name="T0" fmla="*/ 2144 w 94"/>
                  <a:gd name="T1" fmla="*/ 0 h 174"/>
                  <a:gd name="T2" fmla="*/ 4066 w 94"/>
                  <a:gd name="T3" fmla="*/ 25063 h 174"/>
                  <a:gd name="T4" fmla="*/ 0 w 94"/>
                  <a:gd name="T5" fmla="*/ 23248 h 174"/>
                  <a:gd name="T6" fmla="*/ 2144 w 94"/>
                  <a:gd name="T7" fmla="*/ 0 h 174"/>
                  <a:gd name="T8" fmla="*/ 0 60000 65536"/>
                  <a:gd name="T9" fmla="*/ 0 60000 65536"/>
                  <a:gd name="T10" fmla="*/ 0 60000 65536"/>
                  <a:gd name="T11" fmla="*/ 0 60000 65536"/>
                  <a:gd name="T12" fmla="*/ 0 w 94"/>
                  <a:gd name="T13" fmla="*/ 0 h 174"/>
                  <a:gd name="T14" fmla="*/ 94 w 94"/>
                  <a:gd name="T15" fmla="*/ 174 h 174"/>
                </a:gdLst>
                <a:ahLst/>
                <a:cxnLst>
                  <a:cxn ang="T8">
                    <a:pos x="T0" y="T1"/>
                  </a:cxn>
                  <a:cxn ang="T9">
                    <a:pos x="T2" y="T3"/>
                  </a:cxn>
                  <a:cxn ang="T10">
                    <a:pos x="T4" y="T5"/>
                  </a:cxn>
                  <a:cxn ang="T11">
                    <a:pos x="T6" y="T7"/>
                  </a:cxn>
                </a:cxnLst>
                <a:rect l="T12" t="T13" r="T14" b="T15"/>
                <a:pathLst>
                  <a:path w="94" h="174">
                    <a:moveTo>
                      <a:pt x="50" y="0"/>
                    </a:moveTo>
                    <a:lnTo>
                      <a:pt x="94" y="174"/>
                    </a:lnTo>
                    <a:lnTo>
                      <a:pt x="0" y="161"/>
                    </a:lnTo>
                    <a:lnTo>
                      <a:pt x="50"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34" name="Freeform 631"/>
              <p:cNvSpPr>
                <a:spLocks/>
              </p:cNvSpPr>
              <p:nvPr/>
            </p:nvSpPr>
            <p:spPr bwMode="gray">
              <a:xfrm>
                <a:off x="1710" y="3079"/>
                <a:ext cx="135" cy="286"/>
              </a:xfrm>
              <a:custGeom>
                <a:avLst/>
                <a:gdLst>
                  <a:gd name="T0" fmla="*/ 3873 w 93"/>
                  <a:gd name="T1" fmla="*/ 21751 h 174"/>
                  <a:gd name="T2" fmla="*/ 0 w 93"/>
                  <a:gd name="T3" fmla="*/ 0 h 174"/>
                  <a:gd name="T4" fmla="*/ 1838 w 93"/>
                  <a:gd name="T5" fmla="*/ 25063 h 174"/>
                  <a:gd name="T6" fmla="*/ 3873 w 93"/>
                  <a:gd name="T7" fmla="*/ 21751 h 174"/>
                  <a:gd name="T8" fmla="*/ 0 60000 65536"/>
                  <a:gd name="T9" fmla="*/ 0 60000 65536"/>
                  <a:gd name="T10" fmla="*/ 0 60000 65536"/>
                  <a:gd name="T11" fmla="*/ 0 60000 65536"/>
                  <a:gd name="T12" fmla="*/ 0 w 93"/>
                  <a:gd name="T13" fmla="*/ 0 h 174"/>
                  <a:gd name="T14" fmla="*/ 93 w 93"/>
                  <a:gd name="T15" fmla="*/ 174 h 174"/>
                </a:gdLst>
                <a:ahLst/>
                <a:cxnLst>
                  <a:cxn ang="T8">
                    <a:pos x="T0" y="T1"/>
                  </a:cxn>
                  <a:cxn ang="T9">
                    <a:pos x="T2" y="T3"/>
                  </a:cxn>
                  <a:cxn ang="T10">
                    <a:pos x="T4" y="T5"/>
                  </a:cxn>
                  <a:cxn ang="T11">
                    <a:pos x="T6" y="T7"/>
                  </a:cxn>
                </a:cxnLst>
                <a:rect l="T12" t="T13" r="T14" b="T15"/>
                <a:pathLst>
                  <a:path w="93" h="174">
                    <a:moveTo>
                      <a:pt x="93" y="151"/>
                    </a:moveTo>
                    <a:lnTo>
                      <a:pt x="0" y="0"/>
                    </a:lnTo>
                    <a:lnTo>
                      <a:pt x="44" y="174"/>
                    </a:lnTo>
                    <a:lnTo>
                      <a:pt x="93" y="15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35" name="Line 632"/>
              <p:cNvSpPr>
                <a:spLocks noChangeShapeType="1"/>
              </p:cNvSpPr>
              <p:nvPr/>
            </p:nvSpPr>
            <p:spPr bwMode="gray">
              <a:xfrm flipH="1" flipV="1">
                <a:off x="1710" y="3079"/>
                <a:ext cx="135" cy="2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6" name="Line 633"/>
              <p:cNvSpPr>
                <a:spLocks noChangeShapeType="1"/>
              </p:cNvSpPr>
              <p:nvPr/>
            </p:nvSpPr>
            <p:spPr bwMode="gray">
              <a:xfrm flipV="1">
                <a:off x="1637" y="3079"/>
                <a:ext cx="73" cy="26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37" name="Freeform 634"/>
              <p:cNvSpPr>
                <a:spLocks/>
              </p:cNvSpPr>
              <p:nvPr/>
            </p:nvSpPr>
            <p:spPr bwMode="gray">
              <a:xfrm>
                <a:off x="2118" y="3327"/>
                <a:ext cx="137" cy="55"/>
              </a:xfrm>
              <a:custGeom>
                <a:avLst/>
                <a:gdLst>
                  <a:gd name="T0" fmla="*/ 2099 w 94"/>
                  <a:gd name="T1" fmla="*/ 0 h 33"/>
                  <a:gd name="T2" fmla="*/ 4066 w 94"/>
                  <a:gd name="T3" fmla="*/ 5463 h 33"/>
                  <a:gd name="T4" fmla="*/ 0 w 94"/>
                  <a:gd name="T5" fmla="*/ 3758 h 33"/>
                  <a:gd name="T6" fmla="*/ 2099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38" name="Freeform 635"/>
              <p:cNvSpPr>
                <a:spLocks/>
              </p:cNvSpPr>
              <p:nvPr/>
            </p:nvSpPr>
            <p:spPr bwMode="gray">
              <a:xfrm>
                <a:off x="2190" y="3327"/>
                <a:ext cx="137" cy="55"/>
              </a:xfrm>
              <a:custGeom>
                <a:avLst/>
                <a:gdLst>
                  <a:gd name="T0" fmla="*/ 4066 w 94"/>
                  <a:gd name="T1" fmla="*/ 1675 h 33"/>
                  <a:gd name="T2" fmla="*/ 0 w 94"/>
                  <a:gd name="T3" fmla="*/ 0 h 33"/>
                  <a:gd name="T4" fmla="*/ 1954 w 94"/>
                  <a:gd name="T5" fmla="*/ 5463 h 33"/>
                  <a:gd name="T6" fmla="*/ 4066 w 94"/>
                  <a:gd name="T7" fmla="*/ 1675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39" name="Freeform 636"/>
              <p:cNvSpPr>
                <a:spLocks/>
              </p:cNvSpPr>
              <p:nvPr/>
            </p:nvSpPr>
            <p:spPr bwMode="gray">
              <a:xfrm>
                <a:off x="1774" y="3327"/>
                <a:ext cx="137" cy="55"/>
              </a:xfrm>
              <a:custGeom>
                <a:avLst/>
                <a:gdLst>
                  <a:gd name="T0" fmla="*/ 2099 w 94"/>
                  <a:gd name="T1" fmla="*/ 0 h 33"/>
                  <a:gd name="T2" fmla="*/ 4066 w 94"/>
                  <a:gd name="T3" fmla="*/ 5463 h 33"/>
                  <a:gd name="T4" fmla="*/ 0 w 94"/>
                  <a:gd name="T5" fmla="*/ 3758 h 33"/>
                  <a:gd name="T6" fmla="*/ 2099 w 94"/>
                  <a:gd name="T7" fmla="*/ 0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49" y="0"/>
                    </a:moveTo>
                    <a:lnTo>
                      <a:pt x="94" y="33"/>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40" name="Freeform 637"/>
              <p:cNvSpPr>
                <a:spLocks/>
              </p:cNvSpPr>
              <p:nvPr/>
            </p:nvSpPr>
            <p:spPr bwMode="gray">
              <a:xfrm>
                <a:off x="1845" y="3327"/>
                <a:ext cx="137" cy="55"/>
              </a:xfrm>
              <a:custGeom>
                <a:avLst/>
                <a:gdLst>
                  <a:gd name="T0" fmla="*/ 4066 w 94"/>
                  <a:gd name="T1" fmla="*/ 1675 h 33"/>
                  <a:gd name="T2" fmla="*/ 0 w 94"/>
                  <a:gd name="T3" fmla="*/ 0 h 33"/>
                  <a:gd name="T4" fmla="*/ 1954 w 94"/>
                  <a:gd name="T5" fmla="*/ 5463 h 33"/>
                  <a:gd name="T6" fmla="*/ 4066 w 94"/>
                  <a:gd name="T7" fmla="*/ 1675 h 33"/>
                  <a:gd name="T8" fmla="*/ 0 60000 65536"/>
                  <a:gd name="T9" fmla="*/ 0 60000 65536"/>
                  <a:gd name="T10" fmla="*/ 0 60000 65536"/>
                  <a:gd name="T11" fmla="*/ 0 60000 65536"/>
                  <a:gd name="T12" fmla="*/ 0 w 94"/>
                  <a:gd name="T13" fmla="*/ 0 h 33"/>
                  <a:gd name="T14" fmla="*/ 94 w 94"/>
                  <a:gd name="T15" fmla="*/ 33 h 33"/>
                </a:gdLst>
                <a:ahLst/>
                <a:cxnLst>
                  <a:cxn ang="T8">
                    <a:pos x="T0" y="T1"/>
                  </a:cxn>
                  <a:cxn ang="T9">
                    <a:pos x="T2" y="T3"/>
                  </a:cxn>
                  <a:cxn ang="T10">
                    <a:pos x="T4" y="T5"/>
                  </a:cxn>
                  <a:cxn ang="T11">
                    <a:pos x="T6" y="T7"/>
                  </a:cxn>
                </a:cxnLst>
                <a:rect l="T12" t="T13" r="T14" b="T15"/>
                <a:pathLst>
                  <a:path w="94" h="33">
                    <a:moveTo>
                      <a:pt x="94" y="10"/>
                    </a:moveTo>
                    <a:lnTo>
                      <a:pt x="0" y="0"/>
                    </a:lnTo>
                    <a:lnTo>
                      <a:pt x="45" y="33"/>
                    </a:lnTo>
                    <a:lnTo>
                      <a:pt x="94" y="1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41" name="Line 638"/>
              <p:cNvSpPr>
                <a:spLocks noChangeShapeType="1"/>
              </p:cNvSpPr>
              <p:nvPr/>
            </p:nvSpPr>
            <p:spPr bwMode="gray">
              <a:xfrm flipH="1" flipV="1">
                <a:off x="2190" y="3327"/>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2" name="Line 639"/>
              <p:cNvSpPr>
                <a:spLocks noChangeShapeType="1"/>
              </p:cNvSpPr>
              <p:nvPr/>
            </p:nvSpPr>
            <p:spPr bwMode="gray">
              <a:xfrm flipH="1">
                <a:off x="2118" y="3327"/>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3" name="Line 640"/>
              <p:cNvSpPr>
                <a:spLocks noChangeShapeType="1"/>
              </p:cNvSpPr>
              <p:nvPr/>
            </p:nvSpPr>
            <p:spPr bwMode="gray">
              <a:xfrm flipH="1" flipV="1">
                <a:off x="1845" y="3327"/>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4" name="Line 641"/>
              <p:cNvSpPr>
                <a:spLocks noChangeShapeType="1"/>
              </p:cNvSpPr>
              <p:nvPr/>
            </p:nvSpPr>
            <p:spPr bwMode="gray">
              <a:xfrm flipH="1" flipV="1">
                <a:off x="1501" y="3327"/>
                <a:ext cx="136"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5" name="Line 642"/>
              <p:cNvSpPr>
                <a:spLocks noChangeShapeType="1"/>
              </p:cNvSpPr>
              <p:nvPr/>
            </p:nvSpPr>
            <p:spPr bwMode="gray">
              <a:xfrm flipV="1">
                <a:off x="1774" y="3327"/>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6" name="Freeform 643"/>
              <p:cNvSpPr>
                <a:spLocks/>
              </p:cNvSpPr>
              <p:nvPr/>
            </p:nvSpPr>
            <p:spPr bwMode="gray">
              <a:xfrm>
                <a:off x="1911" y="3344"/>
                <a:ext cx="136" cy="59"/>
              </a:xfrm>
              <a:custGeom>
                <a:avLst/>
                <a:gdLst>
                  <a:gd name="T0" fmla="*/ 2198 w 93"/>
                  <a:gd name="T1" fmla="*/ 0 h 36"/>
                  <a:gd name="T2" fmla="*/ 4166 w 93"/>
                  <a:gd name="T3" fmla="*/ 5058 h 36"/>
                  <a:gd name="T4" fmla="*/ 0 w 93"/>
                  <a:gd name="T5" fmla="*/ 3240 h 36"/>
                  <a:gd name="T6" fmla="*/ 2198 w 93"/>
                  <a:gd name="T7" fmla="*/ 0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49" y="0"/>
                    </a:moveTo>
                    <a:lnTo>
                      <a:pt x="93" y="36"/>
                    </a:lnTo>
                    <a:lnTo>
                      <a:pt x="0" y="23"/>
                    </a:lnTo>
                    <a:lnTo>
                      <a:pt x="49"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47" name="Freeform 644"/>
              <p:cNvSpPr>
                <a:spLocks/>
              </p:cNvSpPr>
              <p:nvPr/>
            </p:nvSpPr>
            <p:spPr bwMode="gray">
              <a:xfrm>
                <a:off x="1982" y="3344"/>
                <a:ext cx="136" cy="59"/>
              </a:xfrm>
              <a:custGeom>
                <a:avLst/>
                <a:gdLst>
                  <a:gd name="T0" fmla="*/ 4166 w 93"/>
                  <a:gd name="T1" fmla="*/ 1783 h 36"/>
                  <a:gd name="T2" fmla="*/ 0 w 93"/>
                  <a:gd name="T3" fmla="*/ 0 h 36"/>
                  <a:gd name="T4" fmla="*/ 1952 w 93"/>
                  <a:gd name="T5" fmla="*/ 5058 h 36"/>
                  <a:gd name="T6" fmla="*/ 4166 w 93"/>
                  <a:gd name="T7" fmla="*/ 1783 h 36"/>
                  <a:gd name="T8" fmla="*/ 0 60000 65536"/>
                  <a:gd name="T9" fmla="*/ 0 60000 65536"/>
                  <a:gd name="T10" fmla="*/ 0 60000 65536"/>
                  <a:gd name="T11" fmla="*/ 0 60000 65536"/>
                  <a:gd name="T12" fmla="*/ 0 w 93"/>
                  <a:gd name="T13" fmla="*/ 0 h 36"/>
                  <a:gd name="T14" fmla="*/ 93 w 93"/>
                  <a:gd name="T15" fmla="*/ 36 h 36"/>
                </a:gdLst>
                <a:ahLst/>
                <a:cxnLst>
                  <a:cxn ang="T8">
                    <a:pos x="T0" y="T1"/>
                  </a:cxn>
                  <a:cxn ang="T9">
                    <a:pos x="T2" y="T3"/>
                  </a:cxn>
                  <a:cxn ang="T10">
                    <a:pos x="T4" y="T5"/>
                  </a:cxn>
                  <a:cxn ang="T11">
                    <a:pos x="T6" y="T7"/>
                  </a:cxn>
                </a:cxnLst>
                <a:rect l="T12" t="T13" r="T14" b="T15"/>
                <a:pathLst>
                  <a:path w="93" h="36">
                    <a:moveTo>
                      <a:pt x="93" y="13"/>
                    </a:moveTo>
                    <a:lnTo>
                      <a:pt x="0" y="0"/>
                    </a:lnTo>
                    <a:lnTo>
                      <a:pt x="44" y="36"/>
                    </a:lnTo>
                    <a:lnTo>
                      <a:pt x="93"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48" name="Line 645"/>
              <p:cNvSpPr>
                <a:spLocks noChangeShapeType="1"/>
              </p:cNvSpPr>
              <p:nvPr/>
            </p:nvSpPr>
            <p:spPr bwMode="gray">
              <a:xfrm flipH="1" flipV="1">
                <a:off x="1982" y="3344"/>
                <a:ext cx="136"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49" name="Line 646"/>
              <p:cNvSpPr>
                <a:spLocks noChangeShapeType="1"/>
              </p:cNvSpPr>
              <p:nvPr/>
            </p:nvSpPr>
            <p:spPr bwMode="gray">
              <a:xfrm flipV="1">
                <a:off x="2255" y="3344"/>
                <a:ext cx="72"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0" name="Line 647"/>
              <p:cNvSpPr>
                <a:spLocks noChangeShapeType="1"/>
              </p:cNvSpPr>
              <p:nvPr/>
            </p:nvSpPr>
            <p:spPr bwMode="gray">
              <a:xfrm flipV="1">
                <a:off x="1911" y="3344"/>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1" name="Line 648"/>
              <p:cNvSpPr>
                <a:spLocks noChangeShapeType="1"/>
              </p:cNvSpPr>
              <p:nvPr/>
            </p:nvSpPr>
            <p:spPr bwMode="gray">
              <a:xfrm flipH="1" flipV="1">
                <a:off x="1637" y="3344"/>
                <a:ext cx="137"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2" name="Line 649"/>
              <p:cNvSpPr>
                <a:spLocks noChangeShapeType="1"/>
              </p:cNvSpPr>
              <p:nvPr/>
            </p:nvSpPr>
            <p:spPr bwMode="gray">
              <a:xfrm flipH="1" flipV="1">
                <a:off x="2118" y="3365"/>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3" name="Line 650"/>
              <p:cNvSpPr>
                <a:spLocks noChangeShapeType="1"/>
              </p:cNvSpPr>
              <p:nvPr/>
            </p:nvSpPr>
            <p:spPr bwMode="gray">
              <a:xfrm flipH="1">
                <a:off x="2047" y="3365"/>
                <a:ext cx="71" cy="3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4" name="Line 651"/>
              <p:cNvSpPr>
                <a:spLocks noChangeShapeType="1"/>
              </p:cNvSpPr>
              <p:nvPr/>
            </p:nvSpPr>
            <p:spPr bwMode="gray">
              <a:xfrm flipH="1" flipV="1">
                <a:off x="1774" y="3365"/>
                <a:ext cx="137"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5" name="Line 652"/>
              <p:cNvSpPr>
                <a:spLocks noChangeShapeType="1"/>
              </p:cNvSpPr>
              <p:nvPr/>
            </p:nvSpPr>
            <p:spPr bwMode="gray">
              <a:xfrm flipH="1" flipV="1">
                <a:off x="1911" y="3382"/>
                <a:ext cx="136" cy="2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6" name="Line 653"/>
              <p:cNvSpPr>
                <a:spLocks noChangeShapeType="1"/>
              </p:cNvSpPr>
              <p:nvPr/>
            </p:nvSpPr>
            <p:spPr bwMode="gray">
              <a:xfrm>
                <a:off x="1464" y="1781"/>
                <a:ext cx="352" cy="188"/>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7" name="Line 654"/>
              <p:cNvSpPr>
                <a:spLocks noChangeShapeType="1"/>
              </p:cNvSpPr>
              <p:nvPr/>
            </p:nvSpPr>
            <p:spPr bwMode="gray">
              <a:xfrm flipV="1">
                <a:off x="1609" y="1969"/>
                <a:ext cx="200" cy="16"/>
              </a:xfrm>
              <a:prstGeom prst="line">
                <a:avLst/>
              </a:prstGeom>
              <a:noFill/>
              <a:ln w="63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8" name="Line 655"/>
              <p:cNvSpPr>
                <a:spLocks noChangeShapeType="1"/>
              </p:cNvSpPr>
              <p:nvPr/>
            </p:nvSpPr>
            <p:spPr bwMode="gray">
              <a:xfrm>
                <a:off x="1720" y="1979"/>
                <a:ext cx="64" cy="49"/>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59" name="Line 656"/>
              <p:cNvSpPr>
                <a:spLocks noChangeShapeType="1"/>
              </p:cNvSpPr>
              <p:nvPr/>
            </p:nvSpPr>
            <p:spPr bwMode="gray">
              <a:xfrm>
                <a:off x="1790" y="1969"/>
                <a:ext cx="61" cy="8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0" name="Line 657"/>
              <p:cNvSpPr>
                <a:spLocks noChangeShapeType="1"/>
              </p:cNvSpPr>
              <p:nvPr/>
            </p:nvSpPr>
            <p:spPr bwMode="gray">
              <a:xfrm flipV="1">
                <a:off x="1243" y="1416"/>
                <a:ext cx="111" cy="3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1" name="Line 658"/>
              <p:cNvSpPr>
                <a:spLocks noChangeShapeType="1"/>
              </p:cNvSpPr>
              <p:nvPr/>
            </p:nvSpPr>
            <p:spPr bwMode="gray">
              <a:xfrm flipV="1">
                <a:off x="1208" y="1778"/>
                <a:ext cx="261" cy="7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2" name="Line 659"/>
              <p:cNvSpPr>
                <a:spLocks noChangeShapeType="1"/>
              </p:cNvSpPr>
              <p:nvPr/>
            </p:nvSpPr>
            <p:spPr bwMode="gray">
              <a:xfrm flipH="1" flipV="1">
                <a:off x="1479" y="1910"/>
                <a:ext cx="142" cy="7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3" name="Line 660"/>
              <p:cNvSpPr>
                <a:spLocks noChangeShapeType="1"/>
              </p:cNvSpPr>
              <p:nvPr/>
            </p:nvSpPr>
            <p:spPr bwMode="gray">
              <a:xfrm flipH="1" flipV="1">
                <a:off x="1436" y="1790"/>
                <a:ext cx="284" cy="18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4" name="Line 661"/>
              <p:cNvSpPr>
                <a:spLocks noChangeShapeType="1"/>
              </p:cNvSpPr>
              <p:nvPr/>
            </p:nvSpPr>
            <p:spPr bwMode="gray">
              <a:xfrm flipH="1" flipV="1">
                <a:off x="1268" y="1446"/>
                <a:ext cx="60" cy="36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5" name="Line 662"/>
              <p:cNvSpPr>
                <a:spLocks noChangeShapeType="1"/>
              </p:cNvSpPr>
              <p:nvPr/>
            </p:nvSpPr>
            <p:spPr bwMode="gray">
              <a:xfrm flipH="1" flipV="1">
                <a:off x="1316" y="1426"/>
                <a:ext cx="116" cy="36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6" name="Line 663"/>
              <p:cNvSpPr>
                <a:spLocks noChangeShapeType="1"/>
              </p:cNvSpPr>
              <p:nvPr/>
            </p:nvSpPr>
            <p:spPr bwMode="gray">
              <a:xfrm flipH="1" flipV="1">
                <a:off x="1224" y="1230"/>
                <a:ext cx="44" cy="21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7" name="Line 664"/>
              <p:cNvSpPr>
                <a:spLocks noChangeShapeType="1"/>
              </p:cNvSpPr>
              <p:nvPr/>
            </p:nvSpPr>
            <p:spPr bwMode="gray">
              <a:xfrm flipH="1" flipV="1">
                <a:off x="1224" y="1230"/>
                <a:ext cx="92" cy="20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8" name="Line 665"/>
              <p:cNvSpPr>
                <a:spLocks noChangeShapeType="1"/>
              </p:cNvSpPr>
              <p:nvPr/>
            </p:nvSpPr>
            <p:spPr bwMode="gray">
              <a:xfrm>
                <a:off x="2324" y="2706"/>
                <a:ext cx="52" cy="128"/>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69" name="Line 666"/>
              <p:cNvSpPr>
                <a:spLocks noChangeShapeType="1"/>
              </p:cNvSpPr>
              <p:nvPr/>
            </p:nvSpPr>
            <p:spPr bwMode="gray">
              <a:xfrm flipV="1">
                <a:off x="1104" y="1377"/>
                <a:ext cx="52" cy="10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70" name="Line 667"/>
              <p:cNvSpPr>
                <a:spLocks noChangeShapeType="1"/>
              </p:cNvSpPr>
              <p:nvPr/>
            </p:nvSpPr>
            <p:spPr bwMode="gray">
              <a:xfrm flipV="1">
                <a:off x="1334" y="1914"/>
                <a:ext cx="150" cy="29"/>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671" name="Line 668"/>
              <p:cNvSpPr>
                <a:spLocks noChangeShapeType="1"/>
              </p:cNvSpPr>
              <p:nvPr/>
            </p:nvSpPr>
            <p:spPr bwMode="gray">
              <a:xfrm flipH="1" flipV="1">
                <a:off x="1334" y="1819"/>
                <a:ext cx="161" cy="9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sz="1350"/>
              </a:p>
            </p:txBody>
          </p:sp>
        </p:grpSp>
        <p:sp>
          <p:nvSpPr>
            <p:cNvPr id="8" name="Line 669"/>
            <p:cNvSpPr>
              <a:spLocks noChangeShapeType="1"/>
            </p:cNvSpPr>
            <p:nvPr/>
          </p:nvSpPr>
          <p:spPr bwMode="gray">
            <a:xfrm flipH="1" flipV="1">
              <a:off x="1228" y="1214"/>
              <a:ext cx="120" cy="18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sp>
          <p:nvSpPr>
            <p:cNvPr id="9" name="Line 670"/>
            <p:cNvSpPr>
              <a:spLocks noChangeShapeType="1"/>
            </p:cNvSpPr>
            <p:nvPr/>
          </p:nvSpPr>
          <p:spPr bwMode="gray">
            <a:xfrm flipV="1">
              <a:off x="1157" y="1252"/>
              <a:ext cx="64" cy="159"/>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1350"/>
            </a:p>
          </p:txBody>
        </p:sp>
      </p:grpSp>
      <p:grpSp>
        <p:nvGrpSpPr>
          <p:cNvPr id="672" name="Group 671"/>
          <p:cNvGrpSpPr>
            <a:grpSpLocks/>
          </p:cNvGrpSpPr>
          <p:nvPr/>
        </p:nvGrpSpPr>
        <p:grpSpPr bwMode="auto">
          <a:xfrm>
            <a:off x="3175860" y="4231504"/>
            <a:ext cx="2039248" cy="756581"/>
            <a:chOff x="938" y="3183"/>
            <a:chExt cx="1435" cy="597"/>
          </a:xfrm>
        </p:grpSpPr>
        <p:sp>
          <p:nvSpPr>
            <p:cNvPr id="673" name="Line 672"/>
            <p:cNvSpPr>
              <a:spLocks noChangeShapeType="1"/>
            </p:cNvSpPr>
            <p:nvPr/>
          </p:nvSpPr>
          <p:spPr bwMode="gray">
            <a:xfrm>
              <a:off x="1055" y="3294"/>
              <a:ext cx="411" cy="187"/>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sz="1350"/>
            </a:p>
          </p:txBody>
        </p:sp>
        <p:sp>
          <p:nvSpPr>
            <p:cNvPr id="674" name="Oval 673"/>
            <p:cNvSpPr>
              <a:spLocks noChangeArrowheads="1"/>
            </p:cNvSpPr>
            <p:nvPr/>
          </p:nvSpPr>
          <p:spPr bwMode="gray">
            <a:xfrm>
              <a:off x="938" y="3183"/>
              <a:ext cx="122" cy="122"/>
            </a:xfrm>
            <a:prstGeom prst="ellipse">
              <a:avLst/>
            </a:prstGeom>
            <a:solidFill>
              <a:srgbClr val="FFCC66"/>
            </a:solidFill>
            <a:ln w="9525">
              <a:solidFill>
                <a:schemeClr val="tx1"/>
              </a:solidFill>
              <a:round/>
              <a:headEnd/>
              <a:tailEnd/>
            </a:ln>
          </p:spPr>
          <p:txBody>
            <a:bodyPr wrap="none" anchor="ctr"/>
            <a:lstStyle/>
            <a:p>
              <a:pPr algn="ctr"/>
              <a:endParaRPr lang="en-US">
                <a:latin typeface="Times New Roman" charset="0"/>
              </a:endParaRPr>
            </a:p>
          </p:txBody>
        </p:sp>
        <p:sp>
          <p:nvSpPr>
            <p:cNvPr id="675" name="Text Box 674"/>
            <p:cNvSpPr txBox="1">
              <a:spLocks noChangeArrowheads="1"/>
            </p:cNvSpPr>
            <p:nvPr/>
          </p:nvSpPr>
          <p:spPr bwMode="gray">
            <a:xfrm>
              <a:off x="1413" y="3416"/>
              <a:ext cx="960" cy="3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200"/>
                <a:t>New Nominal Value for X</a:t>
              </a:r>
              <a:r>
                <a:rPr lang="en-GB" sz="1200" baseline="-25000"/>
                <a:t>1</a:t>
              </a:r>
            </a:p>
          </p:txBody>
        </p:sp>
      </p:grpSp>
      <p:sp>
        <p:nvSpPr>
          <p:cNvPr id="676" name="Line 675"/>
          <p:cNvSpPr>
            <a:spLocks noChangeShapeType="1"/>
          </p:cNvSpPr>
          <p:nvPr/>
        </p:nvSpPr>
        <p:spPr bwMode="gray">
          <a:xfrm flipV="1">
            <a:off x="5613064" y="3590774"/>
            <a:ext cx="558457" cy="462083"/>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sz="1350"/>
          </a:p>
        </p:txBody>
      </p:sp>
      <p:sp>
        <p:nvSpPr>
          <p:cNvPr id="677" name="Oval 676"/>
          <p:cNvSpPr>
            <a:spLocks noChangeArrowheads="1"/>
          </p:cNvSpPr>
          <p:nvPr/>
        </p:nvSpPr>
        <p:spPr bwMode="gray">
          <a:xfrm>
            <a:off x="5434970" y="4032615"/>
            <a:ext cx="174793" cy="154822"/>
          </a:xfrm>
          <a:prstGeom prst="ellipse">
            <a:avLst/>
          </a:prstGeom>
          <a:solidFill>
            <a:srgbClr val="FFCC66"/>
          </a:solidFill>
          <a:ln w="9525">
            <a:solidFill>
              <a:schemeClr val="tx1"/>
            </a:solidFill>
            <a:round/>
            <a:headEnd/>
            <a:tailEnd/>
          </a:ln>
        </p:spPr>
        <p:txBody>
          <a:bodyPr wrap="none" anchor="ctr"/>
          <a:lstStyle/>
          <a:p>
            <a:pPr algn="ctr"/>
            <a:endParaRPr lang="en-US">
              <a:latin typeface="Times New Roman" charset="0"/>
            </a:endParaRPr>
          </a:p>
        </p:txBody>
      </p:sp>
      <p:sp>
        <p:nvSpPr>
          <p:cNvPr id="678" name="Text Box 677"/>
          <p:cNvSpPr txBox="1">
            <a:spLocks noChangeArrowheads="1"/>
          </p:cNvSpPr>
          <p:nvPr/>
        </p:nvSpPr>
        <p:spPr bwMode="gray">
          <a:xfrm>
            <a:off x="6048393" y="3369264"/>
            <a:ext cx="136426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200"/>
              <a:t>New Nominal Value for X</a:t>
            </a:r>
            <a:r>
              <a:rPr lang="en-GB" sz="1200" baseline="-25000"/>
              <a:t>2</a:t>
            </a:r>
          </a:p>
        </p:txBody>
      </p:sp>
      <p:sp>
        <p:nvSpPr>
          <p:cNvPr id="679" name="Line 678"/>
          <p:cNvSpPr>
            <a:spLocks noChangeShapeType="1"/>
          </p:cNvSpPr>
          <p:nvPr/>
        </p:nvSpPr>
        <p:spPr bwMode="gray">
          <a:xfrm>
            <a:off x="2912021" y="4367268"/>
            <a:ext cx="582642" cy="107184"/>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sz="1350"/>
          </a:p>
        </p:txBody>
      </p:sp>
      <p:sp>
        <p:nvSpPr>
          <p:cNvPr id="680" name="Line 679"/>
          <p:cNvSpPr>
            <a:spLocks noChangeShapeType="1"/>
          </p:cNvSpPr>
          <p:nvPr/>
        </p:nvSpPr>
        <p:spPr bwMode="gray">
          <a:xfrm flipV="1">
            <a:off x="5511923" y="4079062"/>
            <a:ext cx="385863" cy="239378"/>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sz="1350"/>
          </a:p>
        </p:txBody>
      </p:sp>
      <p:sp>
        <p:nvSpPr>
          <p:cNvPr id="681" name="Freeform 682"/>
          <p:cNvSpPr>
            <a:spLocks/>
          </p:cNvSpPr>
          <p:nvPr/>
        </p:nvSpPr>
        <p:spPr bwMode="gray">
          <a:xfrm>
            <a:off x="3557325" y="2459385"/>
            <a:ext cx="923433" cy="375144"/>
          </a:xfrm>
          <a:custGeom>
            <a:avLst/>
            <a:gdLst>
              <a:gd name="T0" fmla="*/ 2147483647 w 651"/>
              <a:gd name="T1" fmla="*/ 0 h 297"/>
              <a:gd name="T2" fmla="*/ 0 w 651"/>
              <a:gd name="T3" fmla="*/ 2147483647 h 297"/>
              <a:gd name="T4" fmla="*/ 2147483647 w 651"/>
              <a:gd name="T5" fmla="*/ 2147483647 h 297"/>
              <a:gd name="T6" fmla="*/ 2147483647 w 651"/>
              <a:gd name="T7" fmla="*/ 2147483647 h 297"/>
              <a:gd name="T8" fmla="*/ 2147483647 w 651"/>
              <a:gd name="T9" fmla="*/ 2147483647 h 297"/>
              <a:gd name="T10" fmla="*/ 2147483647 w 651"/>
              <a:gd name="T11" fmla="*/ 2147483647 h 297"/>
              <a:gd name="T12" fmla="*/ 2147483647 w 651"/>
              <a:gd name="T13" fmla="*/ 2147483647 h 297"/>
              <a:gd name="T14" fmla="*/ 2147483647 w 651"/>
              <a:gd name="T15" fmla="*/ 2147483647 h 297"/>
              <a:gd name="T16" fmla="*/ 2147483647 w 651"/>
              <a:gd name="T17" fmla="*/ 0 h 2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297"/>
              <a:gd name="T29" fmla="*/ 651 w 651"/>
              <a:gd name="T30" fmla="*/ 297 h 2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297">
                <a:moveTo>
                  <a:pt x="258" y="0"/>
                </a:moveTo>
                <a:lnTo>
                  <a:pt x="0" y="66"/>
                </a:lnTo>
                <a:lnTo>
                  <a:pt x="150" y="180"/>
                </a:lnTo>
                <a:lnTo>
                  <a:pt x="303" y="255"/>
                </a:lnTo>
                <a:lnTo>
                  <a:pt x="345" y="297"/>
                </a:lnTo>
                <a:lnTo>
                  <a:pt x="474" y="258"/>
                </a:lnTo>
                <a:lnTo>
                  <a:pt x="651" y="249"/>
                </a:lnTo>
                <a:lnTo>
                  <a:pt x="603" y="189"/>
                </a:lnTo>
                <a:lnTo>
                  <a:pt x="258" y="0"/>
                </a:lnTo>
                <a:close/>
              </a:path>
            </a:pathLst>
          </a:custGeom>
          <a:solidFill>
            <a:srgbClr val="FF0000">
              <a:alpha val="45882"/>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1350"/>
          </a:p>
        </p:txBody>
      </p:sp>
      <p:sp>
        <p:nvSpPr>
          <p:cNvPr id="682" name="Line 685"/>
          <p:cNvSpPr>
            <a:spLocks noChangeShapeType="1"/>
          </p:cNvSpPr>
          <p:nvPr/>
        </p:nvSpPr>
        <p:spPr bwMode="gray">
          <a:xfrm flipV="1">
            <a:off x="2883437" y="2304564"/>
            <a:ext cx="0" cy="385863"/>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sz="1350"/>
          </a:p>
        </p:txBody>
      </p:sp>
      <p:sp>
        <p:nvSpPr>
          <p:cNvPr id="683" name="Text Box 686"/>
          <p:cNvSpPr txBox="1">
            <a:spLocks noChangeArrowheads="1"/>
          </p:cNvSpPr>
          <p:nvPr/>
        </p:nvSpPr>
        <p:spPr bwMode="gray">
          <a:xfrm>
            <a:off x="1770564" y="2296227"/>
            <a:ext cx="112936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50000"/>
              </a:spcBef>
            </a:pPr>
            <a:r>
              <a:rPr lang="en-GB" sz="1200" b="1" dirty="0"/>
              <a:t>Variation in Performance </a:t>
            </a:r>
          </a:p>
        </p:txBody>
      </p:sp>
      <p:sp>
        <p:nvSpPr>
          <p:cNvPr id="684" name="Freeform 687"/>
          <p:cNvSpPr>
            <a:spLocks/>
          </p:cNvSpPr>
          <p:nvPr/>
        </p:nvSpPr>
        <p:spPr bwMode="auto">
          <a:xfrm>
            <a:off x="1874259" y="2635643"/>
            <a:ext cx="4976644" cy="1065887"/>
          </a:xfrm>
          <a:custGeom>
            <a:avLst/>
            <a:gdLst>
              <a:gd name="T0" fmla="*/ 2147483647 w 3492"/>
              <a:gd name="T1" fmla="*/ 2147483647 h 776"/>
              <a:gd name="T2" fmla="*/ 0 w 3492"/>
              <a:gd name="T3" fmla="*/ 2147483647 h 776"/>
              <a:gd name="T4" fmla="*/ 2147483647 w 3492"/>
              <a:gd name="T5" fmla="*/ 2147483647 h 776"/>
              <a:gd name="T6" fmla="*/ 2147483647 w 3492"/>
              <a:gd name="T7" fmla="*/ 2147483647 h 776"/>
              <a:gd name="T8" fmla="*/ 2147483647 w 3492"/>
              <a:gd name="T9" fmla="*/ 0 h 776"/>
              <a:gd name="T10" fmla="*/ 2147483647 w 3492"/>
              <a:gd name="T11" fmla="*/ 2147483647 h 776"/>
              <a:gd name="T12" fmla="*/ 2147483647 w 3492"/>
              <a:gd name="T13" fmla="*/ 2147483647 h 776"/>
              <a:gd name="T14" fmla="*/ 2147483647 w 3492"/>
              <a:gd name="T15" fmla="*/ 2147483647 h 776"/>
              <a:gd name="T16" fmla="*/ 2147483647 w 3492"/>
              <a:gd name="T17" fmla="*/ 2147483647 h 776"/>
              <a:gd name="T18" fmla="*/ 2147483647 w 3492"/>
              <a:gd name="T19" fmla="*/ 2147483647 h 776"/>
              <a:gd name="T20" fmla="*/ 2147483647 w 3492"/>
              <a:gd name="T21" fmla="*/ 2147483647 h 776"/>
              <a:gd name="T22" fmla="*/ 2147483647 w 3492"/>
              <a:gd name="T23" fmla="*/ 2147483647 h 776"/>
              <a:gd name="T24" fmla="*/ 2147483647 w 3492"/>
              <a:gd name="T25" fmla="*/ 2147483647 h 776"/>
              <a:gd name="T26" fmla="*/ 2147483647 w 3492"/>
              <a:gd name="T27" fmla="*/ 2147483647 h 776"/>
              <a:gd name="T28" fmla="*/ 2147483647 w 3492"/>
              <a:gd name="T29" fmla="*/ 2147483647 h 776"/>
              <a:gd name="T30" fmla="*/ 2147483647 w 3492"/>
              <a:gd name="T31" fmla="*/ 2147483647 h 7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492"/>
              <a:gd name="T49" fmla="*/ 0 h 776"/>
              <a:gd name="T50" fmla="*/ 3492 w 3492"/>
              <a:gd name="T51" fmla="*/ 776 h 7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492" h="776">
                <a:moveTo>
                  <a:pt x="900" y="44"/>
                </a:moveTo>
                <a:lnTo>
                  <a:pt x="0" y="480"/>
                </a:lnTo>
                <a:lnTo>
                  <a:pt x="2320" y="776"/>
                </a:lnTo>
                <a:lnTo>
                  <a:pt x="3492" y="244"/>
                </a:lnTo>
                <a:lnTo>
                  <a:pt x="1700" y="0"/>
                </a:lnTo>
                <a:lnTo>
                  <a:pt x="1788" y="40"/>
                </a:lnTo>
                <a:lnTo>
                  <a:pt x="1948" y="228"/>
                </a:lnTo>
                <a:lnTo>
                  <a:pt x="1896" y="248"/>
                </a:lnTo>
                <a:lnTo>
                  <a:pt x="1808" y="268"/>
                </a:lnTo>
                <a:lnTo>
                  <a:pt x="1668" y="284"/>
                </a:lnTo>
                <a:lnTo>
                  <a:pt x="1428" y="264"/>
                </a:lnTo>
                <a:lnTo>
                  <a:pt x="1272" y="228"/>
                </a:lnTo>
                <a:lnTo>
                  <a:pt x="1132" y="144"/>
                </a:lnTo>
                <a:lnTo>
                  <a:pt x="992" y="152"/>
                </a:lnTo>
                <a:lnTo>
                  <a:pt x="928" y="108"/>
                </a:lnTo>
                <a:lnTo>
                  <a:pt x="900" y="44"/>
                </a:lnTo>
                <a:close/>
              </a:path>
            </a:pathLst>
          </a:custGeom>
          <a:solidFill>
            <a:srgbClr val="99FF99">
              <a:alpha val="50195"/>
            </a:srgbClr>
          </a:solidFill>
          <a:ln w="9525">
            <a:solidFill>
              <a:schemeClr val="tx1"/>
            </a:solidFill>
            <a:round/>
            <a:headEnd/>
            <a:tailEnd/>
          </a:ln>
        </p:spPr>
        <p:txBody>
          <a:bodyPr/>
          <a:lstStyle/>
          <a:p>
            <a:endParaRPr lang="en-US" sz="1350"/>
          </a:p>
        </p:txBody>
      </p:sp>
      <p:sp>
        <p:nvSpPr>
          <p:cNvPr id="685" name="Text Box 687"/>
          <p:cNvSpPr txBox="1">
            <a:spLocks noChangeArrowheads="1"/>
          </p:cNvSpPr>
          <p:nvPr/>
        </p:nvSpPr>
        <p:spPr bwMode="auto">
          <a:xfrm>
            <a:off x="1475205" y="4969877"/>
            <a:ext cx="5996816" cy="55399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algn="ctr">
              <a:defRPr/>
            </a:pPr>
            <a:r>
              <a:rPr lang="en-GB" sz="1500" b="1" dirty="0"/>
              <a:t>This design is less sensitive to variation and will consistently meet the customers expectation</a:t>
            </a:r>
            <a:endParaRPr lang="en-US" sz="1500" b="1" dirty="0"/>
          </a:p>
        </p:txBody>
      </p:sp>
    </p:spTree>
    <p:extLst>
      <p:ext uri="{BB962C8B-B14F-4D97-AF65-F5344CB8AC3E}">
        <p14:creationId xmlns:p14="http://schemas.microsoft.com/office/powerpoint/2010/main" val="209337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81"/>
                                        </p:tgtEl>
                                        <p:attrNameLst>
                                          <p:attrName>style.visibility</p:attrName>
                                        </p:attrNameLst>
                                      </p:cBhvr>
                                      <p:to>
                                        <p:strVal val="visible"/>
                                      </p:to>
                                    </p:set>
                                    <p:animEffect transition="in" filter="dissolve">
                                      <p:cBhvr>
                                        <p:cTn id="7" dur="500"/>
                                        <p:tgtEl>
                                          <p:spTgt spid="68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82"/>
                                        </p:tgtEl>
                                        <p:attrNameLst>
                                          <p:attrName>style.visibility</p:attrName>
                                        </p:attrNameLst>
                                      </p:cBhvr>
                                      <p:to>
                                        <p:strVal val="visible"/>
                                      </p:to>
                                    </p:set>
                                    <p:animEffect transition="in" filter="dissolve">
                                      <p:cBhvr>
                                        <p:cTn id="12" dur="500"/>
                                        <p:tgtEl>
                                          <p:spTgt spid="68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83"/>
                                        </p:tgtEl>
                                        <p:attrNameLst>
                                          <p:attrName>style.visibility</p:attrName>
                                        </p:attrNameLst>
                                      </p:cBhvr>
                                      <p:to>
                                        <p:strVal val="visible"/>
                                      </p:to>
                                    </p:set>
                                    <p:animEffect transition="in" filter="dissolve">
                                      <p:cBhvr>
                                        <p:cTn id="15" dur="500"/>
                                        <p:tgtEl>
                                          <p:spTgt spid="68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81" grpId="0" animBg="1"/>
      <p:bldP spid="682" grpId="0" animBg="1"/>
      <p:bldP spid="683" grpId="0"/>
      <p:bldP spid="68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303628" y="2464161"/>
            <a:ext cx="1390483" cy="1838203"/>
            <a:chOff x="1576205" y="2260029"/>
            <a:chExt cx="1853495" cy="2450299"/>
          </a:xfrm>
        </p:grpSpPr>
        <p:sp>
          <p:nvSpPr>
            <p:cNvPr id="44" name="Rectangle 43"/>
            <p:cNvSpPr/>
            <p:nvPr/>
          </p:nvSpPr>
          <p:spPr>
            <a:xfrm>
              <a:off x="1576205" y="2265191"/>
              <a:ext cx="1853495" cy="2445137"/>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965" dirty="0">
                <a:latin typeface="GE Inspira Pitch Regular" charset="0"/>
              </a:endParaRPr>
            </a:p>
          </p:txBody>
        </p:sp>
        <p:sp>
          <p:nvSpPr>
            <p:cNvPr id="66" name="TextBox 65"/>
            <p:cNvSpPr txBox="1"/>
            <p:nvPr/>
          </p:nvSpPr>
          <p:spPr>
            <a:xfrm>
              <a:off x="1598872" y="2260029"/>
              <a:ext cx="491888" cy="369236"/>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none" rtlCol="0">
              <a:spAutoFit/>
            </a:bodyPr>
            <a:lstStyle/>
            <a:p>
              <a:r>
                <a:rPr lang="en-US" sz="1200" dirty="0">
                  <a:latin typeface="GE Inspira Pitch Regular" charset="0"/>
                </a:rPr>
                <a:t>Do</a:t>
              </a:r>
            </a:p>
          </p:txBody>
        </p:sp>
      </p:grpSp>
      <p:sp>
        <p:nvSpPr>
          <p:cNvPr id="82" name="Rectangle 81"/>
          <p:cNvSpPr/>
          <p:nvPr/>
        </p:nvSpPr>
        <p:spPr>
          <a:xfrm>
            <a:off x="6384265" y="2439041"/>
            <a:ext cx="1390483" cy="183433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965" dirty="0">
              <a:latin typeface="GE Inspira Pitch Regular" charset="0"/>
            </a:endParaRPr>
          </a:p>
        </p:txBody>
      </p:sp>
      <p:sp>
        <p:nvSpPr>
          <p:cNvPr id="80" name="Rectangle 79"/>
          <p:cNvSpPr/>
          <p:nvPr/>
        </p:nvSpPr>
        <p:spPr>
          <a:xfrm>
            <a:off x="3883452" y="2466099"/>
            <a:ext cx="2324172" cy="183433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965" dirty="0">
              <a:latin typeface="GE Inspira Pitch Regular" charset="0"/>
            </a:endParaRPr>
          </a:p>
        </p:txBody>
      </p:sp>
      <p:sp>
        <p:nvSpPr>
          <p:cNvPr id="13314" name="Title 1"/>
          <p:cNvSpPr>
            <a:spLocks noGrp="1"/>
          </p:cNvSpPr>
          <p:nvPr>
            <p:ph type="title"/>
          </p:nvPr>
        </p:nvSpPr>
        <p:spPr>
          <a:xfrm>
            <a:off x="1" y="843656"/>
            <a:ext cx="9144000" cy="681215"/>
          </a:xfrm>
        </p:spPr>
        <p:txBody>
          <a:bodyPr/>
          <a:lstStyle/>
          <a:p>
            <a:r>
              <a:rPr lang="en-GB" sz="2401" dirty="0">
                <a:ea typeface="GE Inspira Pitch Regular" charset="0"/>
                <a:cs typeface="GE Inspira Pitch Regular" charset="0"/>
              </a:rPr>
              <a:t>Systems Engineering uses a Systems Approach to System Design </a:t>
            </a:r>
          </a:p>
        </p:txBody>
      </p:sp>
      <p:pic>
        <p:nvPicPr>
          <p:cNvPr id="45" name="Picture 44"/>
          <p:cNvPicPr>
            <a:picLocks noChangeAspect="1"/>
          </p:cNvPicPr>
          <p:nvPr/>
        </p:nvPicPr>
        <p:blipFill>
          <a:blip r:embed="rId3" cstate="email">
            <a:alphaModFix amt="40000"/>
            <a:extLst>
              <a:ext uri="{28A0092B-C50C-407E-A947-70E740481C1C}">
                <a14:useLocalDpi xmlns:a14="http://schemas.microsoft.com/office/drawing/2010/main"/>
              </a:ext>
            </a:extLst>
          </a:blip>
          <a:stretch>
            <a:fillRect/>
          </a:stretch>
        </p:blipFill>
        <p:spPr>
          <a:xfrm>
            <a:off x="4110218" y="2517548"/>
            <a:ext cx="1939884" cy="1430720"/>
          </a:xfrm>
          <a:prstGeom prst="rect">
            <a:avLst/>
          </a:prstGeom>
        </p:spPr>
      </p:pic>
      <p:sp>
        <p:nvSpPr>
          <p:cNvPr id="46" name="Text Box 10"/>
          <p:cNvSpPr txBox="1">
            <a:spLocks noChangeArrowheads="1"/>
          </p:cNvSpPr>
          <p:nvPr/>
        </p:nvSpPr>
        <p:spPr bwMode="gray">
          <a:xfrm>
            <a:off x="1242775" y="2943006"/>
            <a:ext cx="686377" cy="313251"/>
          </a:xfrm>
          <a:prstGeom prst="rect">
            <a:avLst/>
          </a:prstGeom>
          <a:noFill/>
          <a:ln w="9525">
            <a:noFill/>
            <a:miter lim="800000"/>
            <a:headEnd/>
            <a:tailEnd/>
          </a:ln>
        </p:spPr>
        <p:txBody>
          <a:bodyPr wrap="square" lIns="48981" tIns="24491" rIns="48981" bIns="24491">
            <a:spAutoFit/>
          </a:bodyPr>
          <a:lstStyle/>
          <a:p>
            <a:pPr algn="ctr"/>
            <a:r>
              <a:rPr lang="en-GB" sz="857" dirty="0">
                <a:solidFill>
                  <a:srgbClr val="000000"/>
                </a:solidFill>
                <a:latin typeface="GE Inspira Pitch Regular" charset="0"/>
              </a:rPr>
              <a:t>SYSTEM PROBLEM</a:t>
            </a:r>
            <a:endParaRPr lang="en-US" sz="857" dirty="0">
              <a:solidFill>
                <a:srgbClr val="000000"/>
              </a:solidFill>
              <a:latin typeface="GE Inspira Pitch Regular" charset="0"/>
            </a:endParaRPr>
          </a:p>
        </p:txBody>
      </p:sp>
      <p:sp>
        <p:nvSpPr>
          <p:cNvPr id="47" name="Text Box 12"/>
          <p:cNvSpPr txBox="1">
            <a:spLocks noChangeArrowheads="1"/>
          </p:cNvSpPr>
          <p:nvPr/>
        </p:nvSpPr>
        <p:spPr bwMode="gray">
          <a:xfrm>
            <a:off x="2673413" y="2899662"/>
            <a:ext cx="756151" cy="313251"/>
          </a:xfrm>
          <a:prstGeom prst="rect">
            <a:avLst/>
          </a:prstGeom>
          <a:noFill/>
          <a:ln w="9525">
            <a:noFill/>
            <a:miter lim="800000"/>
            <a:headEnd/>
            <a:tailEnd/>
          </a:ln>
        </p:spPr>
        <p:txBody>
          <a:bodyPr wrap="none" lIns="48981" tIns="24491" rIns="48981" bIns="24491">
            <a:spAutoFit/>
          </a:bodyPr>
          <a:lstStyle/>
          <a:p>
            <a:pPr algn="ctr"/>
            <a:r>
              <a:rPr lang="en-GB" sz="857" dirty="0">
                <a:solidFill>
                  <a:srgbClr val="000000"/>
                </a:solidFill>
                <a:latin typeface="GE Inspira Pitch Regular" charset="0"/>
              </a:rPr>
              <a:t>UNDERSTAND</a:t>
            </a:r>
          </a:p>
          <a:p>
            <a:pPr algn="ctr"/>
            <a:r>
              <a:rPr lang="en-GB" sz="857" dirty="0">
                <a:solidFill>
                  <a:srgbClr val="000000"/>
                </a:solidFill>
                <a:latin typeface="GE Inspira Pitch Regular" charset="0"/>
              </a:rPr>
              <a:t>PROBLEM</a:t>
            </a:r>
            <a:endParaRPr lang="en-US" sz="857" dirty="0">
              <a:solidFill>
                <a:srgbClr val="000000"/>
              </a:solidFill>
              <a:latin typeface="GE Inspira Pitch Regular" charset="0"/>
            </a:endParaRPr>
          </a:p>
        </p:txBody>
      </p:sp>
      <p:sp>
        <p:nvSpPr>
          <p:cNvPr id="48" name="AutoShape 18"/>
          <p:cNvSpPr>
            <a:spLocks noChangeArrowheads="1"/>
          </p:cNvSpPr>
          <p:nvPr/>
        </p:nvSpPr>
        <p:spPr bwMode="gray">
          <a:xfrm rot="5400000">
            <a:off x="2071941" y="3340759"/>
            <a:ext cx="394337" cy="293629"/>
          </a:xfrm>
          <a:prstGeom prst="upArrow">
            <a:avLst>
              <a:gd name="adj1" fmla="val 50000"/>
              <a:gd name="adj2" fmla="val 25000"/>
            </a:avLst>
          </a:prstGeom>
          <a:solidFill>
            <a:srgbClr val="002060"/>
          </a:solidFill>
          <a:ln>
            <a:headEnd/>
            <a:tailEnd/>
          </a:ln>
        </p:spPr>
        <p:style>
          <a:lnRef idx="0">
            <a:schemeClr val="accent1"/>
          </a:lnRef>
          <a:fillRef idx="3">
            <a:schemeClr val="accent1"/>
          </a:fillRef>
          <a:effectRef idx="3">
            <a:schemeClr val="accent1"/>
          </a:effectRef>
          <a:fontRef idx="minor">
            <a:schemeClr val="lt1"/>
          </a:fontRef>
        </p:style>
        <p:txBody>
          <a:bodyPr vert="eaVert" wrap="none" lIns="48981" tIns="24491" rIns="48981" bIns="24491" anchor="ctr"/>
          <a:lstStyle/>
          <a:p>
            <a:pPr algn="ctr"/>
            <a:endParaRPr lang="en-US" sz="643" dirty="0">
              <a:solidFill>
                <a:srgbClr val="000000"/>
              </a:solidFill>
              <a:latin typeface="GE Inspira Pitch Regular" charset="0"/>
            </a:endParaRPr>
          </a:p>
        </p:txBody>
      </p:sp>
      <p:grpSp>
        <p:nvGrpSpPr>
          <p:cNvPr id="49" name="Group 48"/>
          <p:cNvGrpSpPr/>
          <p:nvPr/>
        </p:nvGrpSpPr>
        <p:grpSpPr>
          <a:xfrm>
            <a:off x="4962840" y="2965701"/>
            <a:ext cx="927587" cy="445750"/>
            <a:chOff x="7538941" y="3082341"/>
            <a:chExt cx="1875298" cy="831850"/>
          </a:xfrm>
        </p:grpSpPr>
        <p:sp>
          <p:nvSpPr>
            <p:cNvPr id="50" name="Text Box 17"/>
            <p:cNvSpPr txBox="1">
              <a:spLocks noChangeArrowheads="1"/>
            </p:cNvSpPr>
            <p:nvPr/>
          </p:nvSpPr>
          <p:spPr bwMode="gray">
            <a:xfrm>
              <a:off x="8446189" y="3171268"/>
              <a:ext cx="968050" cy="584583"/>
            </a:xfrm>
            <a:prstGeom prst="rect">
              <a:avLst/>
            </a:prstGeom>
            <a:noFill/>
            <a:ln w="9525">
              <a:noFill/>
              <a:miter lim="800000"/>
              <a:headEnd/>
              <a:tailEnd/>
            </a:ln>
          </p:spPr>
          <p:txBody>
            <a:bodyPr wrap="none" lIns="48981" tIns="24491" rIns="48981" bIns="24491">
              <a:spAutoFit/>
            </a:bodyPr>
            <a:lstStyle/>
            <a:p>
              <a:pPr algn="ctr"/>
              <a:r>
                <a:rPr lang="en-GB" sz="857" dirty="0">
                  <a:solidFill>
                    <a:srgbClr val="000000"/>
                  </a:solidFill>
                  <a:latin typeface="GE Inspira Pitch Regular" charset="0"/>
                </a:rPr>
                <a:t>“best”</a:t>
              </a:r>
            </a:p>
            <a:p>
              <a:pPr algn="ctr"/>
              <a:r>
                <a:rPr lang="en-GB" sz="857" dirty="0">
                  <a:solidFill>
                    <a:srgbClr val="000000"/>
                  </a:solidFill>
                  <a:latin typeface="GE Inspira Pitch Regular" charset="0"/>
                </a:rPr>
                <a:t>solution</a:t>
              </a:r>
              <a:endParaRPr lang="en-US" sz="857" dirty="0">
                <a:solidFill>
                  <a:srgbClr val="000000"/>
                </a:solidFill>
                <a:latin typeface="GE Inspira Pitch Regular" charset="0"/>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solidFill>
              <a:srgbClr val="002060"/>
            </a:solidFill>
            <a:ln>
              <a:headEnd/>
              <a:tailEnd/>
            </a:ln>
          </p:spPr>
          <p:style>
            <a:lnRef idx="0">
              <a:schemeClr val="accent1"/>
            </a:lnRef>
            <a:fillRef idx="3">
              <a:schemeClr val="accent1"/>
            </a:fillRef>
            <a:effectRef idx="3">
              <a:schemeClr val="accent1"/>
            </a:effectRef>
            <a:fontRef idx="minor">
              <a:schemeClr val="lt1"/>
            </a:fontRef>
          </p:style>
          <p:txBody>
            <a:bodyPr vert="eaVert" wrap="none" lIns="48981" tIns="24491" rIns="48981" bIns="24491" anchor="ctr"/>
            <a:lstStyle/>
            <a:p>
              <a:pPr algn="ctr"/>
              <a:endParaRPr lang="en-US" sz="643" dirty="0">
                <a:solidFill>
                  <a:srgbClr val="000000"/>
                </a:solidFill>
                <a:latin typeface="GE Inspira Pitch Regular" charset="0"/>
              </a:endParaRPr>
            </a:p>
          </p:txBody>
        </p:sp>
      </p:grpSp>
      <p:sp>
        <p:nvSpPr>
          <p:cNvPr id="52" name="TextBox 19"/>
          <p:cNvSpPr txBox="1">
            <a:spLocks noChangeArrowheads="1"/>
          </p:cNvSpPr>
          <p:nvPr/>
        </p:nvSpPr>
        <p:spPr bwMode="auto">
          <a:xfrm>
            <a:off x="1241978" y="3295405"/>
            <a:ext cx="693922" cy="39570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lIns="48981" tIns="24491" rIns="48981" bIns="24491">
            <a:spAutoFit/>
          </a:bodyPr>
          <a:lstStyle/>
          <a:p>
            <a:pPr algn="ctr">
              <a:defRPr/>
            </a:pPr>
            <a:r>
              <a:rPr lang="en-GB" sz="750" dirty="0">
                <a:solidFill>
                  <a:srgbClr val="000000"/>
                </a:solidFill>
                <a:latin typeface="GE Inspira Pitch Regular" charset="0"/>
              </a:rPr>
              <a:t>Stakeholder needs and expectations</a:t>
            </a:r>
          </a:p>
        </p:txBody>
      </p:sp>
      <p:sp>
        <p:nvSpPr>
          <p:cNvPr id="53" name="TextBox 28"/>
          <p:cNvSpPr txBox="1">
            <a:spLocks noChangeArrowheads="1"/>
          </p:cNvSpPr>
          <p:nvPr/>
        </p:nvSpPr>
        <p:spPr bwMode="auto">
          <a:xfrm>
            <a:off x="2594904" y="3236847"/>
            <a:ext cx="936596" cy="51112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48981" tIns="24491" rIns="48981" bIns="24491">
            <a:spAutoFit/>
          </a:bodyPr>
          <a:lstStyle/>
          <a:p>
            <a:pPr algn="ctr">
              <a:defRPr/>
            </a:pPr>
            <a:r>
              <a:rPr lang="en-GB" sz="750" dirty="0">
                <a:solidFill>
                  <a:srgbClr val="000000"/>
                </a:solidFill>
                <a:latin typeface="GE Inspira Pitch Regular" charset="0"/>
              </a:rPr>
              <a:t>Understand the problem in terms of Purpose and Context</a:t>
            </a:r>
          </a:p>
        </p:txBody>
      </p:sp>
      <p:grpSp>
        <p:nvGrpSpPr>
          <p:cNvPr id="54" name="Group 53"/>
          <p:cNvGrpSpPr/>
          <p:nvPr/>
        </p:nvGrpSpPr>
        <p:grpSpPr>
          <a:xfrm>
            <a:off x="3490880" y="2903120"/>
            <a:ext cx="1480378" cy="701815"/>
            <a:chOff x="3665506" y="2116139"/>
            <a:chExt cx="3347283" cy="1309714"/>
          </a:xfrm>
        </p:grpSpPr>
        <p:sp>
          <p:nvSpPr>
            <p:cNvPr id="55" name="Text Box 2"/>
            <p:cNvSpPr txBox="1">
              <a:spLocks noChangeArrowheads="1"/>
            </p:cNvSpPr>
            <p:nvPr/>
          </p:nvSpPr>
          <p:spPr bwMode="gray">
            <a:xfrm>
              <a:off x="5917413" y="2792415"/>
              <a:ext cx="1082685" cy="338443"/>
            </a:xfrm>
            <a:prstGeom prst="rect">
              <a:avLst/>
            </a:prstGeom>
            <a:noFill/>
            <a:ln w="9525">
              <a:noFill/>
              <a:miter lim="800000"/>
              <a:headEnd/>
              <a:tailEnd/>
            </a:ln>
          </p:spPr>
          <p:txBody>
            <a:bodyPr wrap="none" lIns="48981" tIns="24491" rIns="48981" bIns="24491">
              <a:spAutoFit/>
            </a:bodyPr>
            <a:lstStyle/>
            <a:p>
              <a:pPr algn="ctr"/>
              <a:r>
                <a:rPr lang="en-GB" sz="857" dirty="0">
                  <a:solidFill>
                    <a:srgbClr val="000000"/>
                  </a:solidFill>
                  <a:latin typeface="GE Inspira Pitch Regular" charset="0"/>
                </a:rPr>
                <a:t>solution</a:t>
              </a:r>
              <a:endParaRPr lang="en-US" sz="857" dirty="0">
                <a:solidFill>
                  <a:srgbClr val="000000"/>
                </a:solidFill>
                <a:latin typeface="GE Inspira Pitch Regular" charset="0"/>
              </a:endParaRPr>
            </a:p>
          </p:txBody>
        </p:sp>
        <p:sp>
          <p:nvSpPr>
            <p:cNvPr id="56" name="Text Box 11"/>
            <p:cNvSpPr txBox="1">
              <a:spLocks noChangeArrowheads="1"/>
            </p:cNvSpPr>
            <p:nvPr/>
          </p:nvSpPr>
          <p:spPr bwMode="gray">
            <a:xfrm>
              <a:off x="5920585" y="2116139"/>
              <a:ext cx="1082685" cy="338443"/>
            </a:xfrm>
            <a:prstGeom prst="rect">
              <a:avLst/>
            </a:prstGeom>
            <a:noFill/>
            <a:ln w="9525">
              <a:noFill/>
              <a:miter lim="800000"/>
              <a:headEnd/>
              <a:tailEnd/>
            </a:ln>
          </p:spPr>
          <p:txBody>
            <a:bodyPr wrap="none" lIns="48981" tIns="24491" rIns="48981" bIns="24491">
              <a:spAutoFit/>
            </a:bodyPr>
            <a:lstStyle/>
            <a:p>
              <a:pPr algn="ctr"/>
              <a:r>
                <a:rPr lang="en-GB" sz="857" dirty="0">
                  <a:solidFill>
                    <a:srgbClr val="000000"/>
                  </a:solidFill>
                  <a:latin typeface="GE Inspira Pitch Regular" charset="0"/>
                </a:rPr>
                <a:t>solution</a:t>
              </a:r>
              <a:endParaRPr lang="en-US" sz="857" dirty="0">
                <a:solidFill>
                  <a:srgbClr val="000000"/>
                </a:solidFill>
                <a:latin typeface="GE Inspira Pitch Regular" charset="0"/>
              </a:endParaRPr>
            </a:p>
          </p:txBody>
        </p:sp>
        <p:sp>
          <p:nvSpPr>
            <p:cNvPr id="57" name="Text Box 15"/>
            <p:cNvSpPr txBox="1">
              <a:spLocks noChangeArrowheads="1"/>
            </p:cNvSpPr>
            <p:nvPr/>
          </p:nvSpPr>
          <p:spPr bwMode="gray">
            <a:xfrm>
              <a:off x="5920585" y="2570164"/>
              <a:ext cx="1082685" cy="338443"/>
            </a:xfrm>
            <a:prstGeom prst="rect">
              <a:avLst/>
            </a:prstGeom>
            <a:noFill/>
            <a:ln w="9525">
              <a:noFill/>
              <a:miter lim="800000"/>
              <a:headEnd/>
              <a:tailEnd/>
            </a:ln>
          </p:spPr>
          <p:txBody>
            <a:bodyPr wrap="none" lIns="48981" tIns="24491" rIns="48981" bIns="24491">
              <a:spAutoFit/>
            </a:bodyPr>
            <a:lstStyle/>
            <a:p>
              <a:pPr algn="ctr"/>
              <a:r>
                <a:rPr lang="en-GB" sz="857" dirty="0">
                  <a:solidFill>
                    <a:srgbClr val="000000"/>
                  </a:solidFill>
                  <a:latin typeface="GE Inspira Pitch Regular" charset="0"/>
                </a:rPr>
                <a:t>solution</a:t>
              </a:r>
              <a:endParaRPr lang="en-US" sz="857" dirty="0">
                <a:solidFill>
                  <a:srgbClr val="000000"/>
                </a:solidFill>
                <a:latin typeface="GE Inspira Pitch Regular" charset="0"/>
              </a:endParaRPr>
            </a:p>
          </p:txBody>
        </p:sp>
        <p:sp>
          <p:nvSpPr>
            <p:cNvPr id="58" name="Text Box 16"/>
            <p:cNvSpPr txBox="1">
              <a:spLocks noChangeArrowheads="1"/>
            </p:cNvSpPr>
            <p:nvPr/>
          </p:nvSpPr>
          <p:spPr bwMode="gray">
            <a:xfrm>
              <a:off x="5930104" y="2332039"/>
              <a:ext cx="1082685" cy="338443"/>
            </a:xfrm>
            <a:prstGeom prst="rect">
              <a:avLst/>
            </a:prstGeom>
            <a:noFill/>
            <a:ln w="9525">
              <a:noFill/>
              <a:miter lim="800000"/>
              <a:headEnd/>
              <a:tailEnd/>
            </a:ln>
          </p:spPr>
          <p:txBody>
            <a:bodyPr wrap="none" lIns="48981" tIns="24491" rIns="48981" bIns="24491">
              <a:spAutoFit/>
            </a:bodyPr>
            <a:lstStyle/>
            <a:p>
              <a:pPr algn="ctr"/>
              <a:r>
                <a:rPr lang="en-GB" sz="857" dirty="0">
                  <a:solidFill>
                    <a:srgbClr val="000000"/>
                  </a:solidFill>
                  <a:latin typeface="GE Inspira Pitch Regular" charset="0"/>
                </a:rPr>
                <a:t>solution</a:t>
              </a:r>
              <a:endParaRPr lang="en-US" sz="857" dirty="0">
                <a:solidFill>
                  <a:srgbClr val="000000"/>
                </a:solidFill>
                <a:latin typeface="GE Inspira Pitch Regular" charset="0"/>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48981" tIns="24491" rIns="48981" bIns="24491" anchor="ctr"/>
            <a:lstStyle/>
            <a:p>
              <a:pPr algn="ctr"/>
              <a:endParaRPr lang="en-US" sz="643" dirty="0">
                <a:solidFill>
                  <a:srgbClr val="000000"/>
                </a:solidFill>
                <a:latin typeface="GE Inspira Pitch Regular" charset="0"/>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48981" tIns="24491" rIns="48981" bIns="24491" anchor="ctr"/>
            <a:lstStyle/>
            <a:p>
              <a:pPr algn="ctr"/>
              <a:endParaRPr lang="en-US" sz="643" dirty="0">
                <a:solidFill>
                  <a:srgbClr val="000000"/>
                </a:solidFill>
                <a:latin typeface="GE Inspira Pitch Regular" charset="0"/>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123476" y="3773199"/>
            <a:ext cx="1085975" cy="51112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lIns="48981" tIns="24491" rIns="48981" bIns="24491">
            <a:spAutoFit/>
          </a:bodyPr>
          <a:lstStyle/>
          <a:p>
            <a:pPr algn="ctr">
              <a:defRPr/>
            </a:pPr>
            <a:r>
              <a:rPr lang="en-GB" sz="750" dirty="0">
                <a:solidFill>
                  <a:srgbClr val="000000"/>
                </a:solidFill>
                <a:latin typeface="GE Inspira Pitch Regular" charset="0"/>
              </a:rPr>
              <a:t>Identify and document all possible solutions to the problem (Divergent Thinking)</a:t>
            </a:r>
          </a:p>
        </p:txBody>
      </p:sp>
      <p:sp>
        <p:nvSpPr>
          <p:cNvPr id="68" name="TextBox 28"/>
          <p:cNvSpPr txBox="1">
            <a:spLocks noChangeArrowheads="1"/>
          </p:cNvSpPr>
          <p:nvPr/>
        </p:nvSpPr>
        <p:spPr bwMode="auto">
          <a:xfrm>
            <a:off x="4810361" y="2130717"/>
            <a:ext cx="1397261" cy="51112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48981" tIns="24491" rIns="48981" bIns="24491">
            <a:spAutoFit/>
          </a:bodyPr>
          <a:lstStyle/>
          <a:p>
            <a:pPr algn="ctr">
              <a:defRPr/>
            </a:pPr>
            <a:r>
              <a:rPr lang="en-GB" sz="750" dirty="0">
                <a:solidFill>
                  <a:srgbClr val="000000"/>
                </a:solidFill>
                <a:latin typeface="GE Inspira Pitch Regular" charset="0"/>
              </a:rPr>
              <a:t>Search and evaluate the solutions to determine and select the “best” solution</a:t>
            </a:r>
          </a:p>
          <a:p>
            <a:pPr algn="ctr">
              <a:defRPr/>
            </a:pPr>
            <a:r>
              <a:rPr lang="en-GB" sz="750" dirty="0">
                <a:solidFill>
                  <a:srgbClr val="000000"/>
                </a:solidFill>
                <a:latin typeface="GE Inspira Pitch Regular" charset="0"/>
              </a:rPr>
              <a:t>(Convergent Thinking)</a:t>
            </a:r>
          </a:p>
        </p:txBody>
      </p:sp>
      <p:sp>
        <p:nvSpPr>
          <p:cNvPr id="72" name="Text Box 12"/>
          <p:cNvSpPr txBox="1">
            <a:spLocks noChangeArrowheads="1"/>
          </p:cNvSpPr>
          <p:nvPr/>
        </p:nvSpPr>
        <p:spPr bwMode="gray">
          <a:xfrm>
            <a:off x="3961007" y="2718332"/>
            <a:ext cx="2163586" cy="181356"/>
          </a:xfrm>
          <a:prstGeom prst="rect">
            <a:avLst/>
          </a:prstGeom>
          <a:noFill/>
          <a:ln w="9525">
            <a:noFill/>
            <a:miter lim="800000"/>
            <a:headEnd/>
            <a:tailEnd/>
          </a:ln>
        </p:spPr>
        <p:txBody>
          <a:bodyPr wrap="none" lIns="48981" tIns="24491" rIns="48981" bIns="24491">
            <a:spAutoFit/>
          </a:bodyPr>
          <a:lstStyle/>
          <a:p>
            <a:pPr algn="ctr"/>
            <a:r>
              <a:rPr lang="en-GB" sz="857" dirty="0">
                <a:solidFill>
                  <a:srgbClr val="000000"/>
                </a:solidFill>
                <a:latin typeface="GE Inspira Pitch Regular" charset="0"/>
              </a:rPr>
              <a:t>GENERATE SOLUTION OPTIONS AND SELECT</a:t>
            </a:r>
            <a:endParaRPr lang="en-US" sz="857" dirty="0">
              <a:solidFill>
                <a:srgbClr val="000000"/>
              </a:solidFill>
              <a:latin typeface="GE Inspira Pitch Regular" charset="0"/>
            </a:endParaRPr>
          </a:p>
        </p:txBody>
      </p:sp>
      <p:grpSp>
        <p:nvGrpSpPr>
          <p:cNvPr id="73" name="Group 72"/>
          <p:cNvGrpSpPr/>
          <p:nvPr/>
        </p:nvGrpSpPr>
        <p:grpSpPr>
          <a:xfrm>
            <a:off x="1588939" y="3326604"/>
            <a:ext cx="4062073" cy="1585630"/>
            <a:chOff x="662714" y="3755855"/>
            <a:chExt cx="7580562" cy="2959074"/>
          </a:xfrm>
        </p:grpSpPr>
        <p:sp>
          <p:nvSpPr>
            <p:cNvPr id="74" name="TextBox 34"/>
            <p:cNvSpPr txBox="1">
              <a:spLocks noChangeArrowheads="1"/>
            </p:cNvSpPr>
            <p:nvPr/>
          </p:nvSpPr>
          <p:spPr bwMode="auto">
            <a:xfrm>
              <a:off x="3662896" y="5764027"/>
              <a:ext cx="1479917" cy="369435"/>
            </a:xfrm>
            <a:prstGeom prst="rect">
              <a:avLst/>
            </a:prstGeom>
            <a:noFill/>
            <a:ln w="9525">
              <a:noFill/>
              <a:miter lim="800000"/>
              <a:headEnd/>
              <a:tailEnd/>
            </a:ln>
          </p:spPr>
          <p:txBody>
            <a:bodyPr wrap="none" lIns="48981" tIns="24491" rIns="48981" bIns="24491">
              <a:spAutoFit/>
            </a:bodyPr>
            <a:lstStyle/>
            <a:p>
              <a:pPr algn="ctr"/>
              <a:r>
                <a:rPr lang="en-GB" sz="965" dirty="0">
                  <a:solidFill>
                    <a:srgbClr val="000000"/>
                  </a:solidFill>
                  <a:latin typeface="GE Inspira Pitch Regular" charset="0"/>
                </a:rPr>
                <a:t>Check (&amp; Act)</a:t>
              </a:r>
            </a:p>
          </p:txBody>
        </p:sp>
        <p:cxnSp>
          <p:nvCxnSpPr>
            <p:cNvPr id="75" name="AutoShape 25"/>
            <p:cNvCxnSpPr>
              <a:cxnSpLocks noChangeShapeType="1"/>
              <a:stCxn id="50" idx="2"/>
              <a:endCxn id="52" idx="2"/>
            </p:cNvCxnSpPr>
            <p:nvPr/>
          </p:nvCxnSpPr>
          <p:spPr bwMode="gray">
            <a:xfrm rot="5400000">
              <a:off x="4112874" y="305695"/>
              <a:ext cx="680242" cy="7580562"/>
            </a:xfrm>
            <a:prstGeom prst="bentConnector3">
              <a:avLst>
                <a:gd name="adj1" fmla="val 162714"/>
              </a:avLst>
            </a:prstGeom>
            <a:ln w="5715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8" y="6191851"/>
              <a:ext cx="2959249" cy="523078"/>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48981" tIns="24491" rIns="48981" bIns="24491">
              <a:spAutoFit/>
            </a:bodyPr>
            <a:lstStyle/>
            <a:p>
              <a:pPr algn="ctr">
                <a:defRPr/>
              </a:pPr>
              <a:r>
                <a:rPr lang="en-GB" sz="750" dirty="0">
                  <a:solidFill>
                    <a:srgbClr val="000000"/>
                  </a:solidFill>
                  <a:latin typeface="GE Inspira Pitch Regular" charset="0"/>
                </a:rPr>
                <a:t>Confirm that the selected solution solves the stakeholders’ problem</a:t>
              </a:r>
            </a:p>
          </p:txBody>
        </p:sp>
      </p:grpSp>
      <p:grpSp>
        <p:nvGrpSpPr>
          <p:cNvPr id="9" name="Group 8"/>
          <p:cNvGrpSpPr/>
          <p:nvPr/>
        </p:nvGrpSpPr>
        <p:grpSpPr>
          <a:xfrm>
            <a:off x="1588940" y="3691114"/>
            <a:ext cx="1474263" cy="895112"/>
            <a:chOff x="595622" y="3906987"/>
            <a:chExt cx="1965172" cy="1193173"/>
          </a:xfrm>
        </p:grpSpPr>
        <p:grpSp>
          <p:nvGrpSpPr>
            <p:cNvPr id="8" name="Group 7"/>
            <p:cNvGrpSpPr/>
            <p:nvPr/>
          </p:nvGrpSpPr>
          <p:grpSpPr>
            <a:xfrm>
              <a:off x="595622" y="3906987"/>
              <a:ext cx="1965172" cy="1193173"/>
              <a:chOff x="595622" y="3906987"/>
              <a:chExt cx="1965172" cy="1193173"/>
            </a:xfrm>
          </p:grpSpPr>
          <p:cxnSp>
            <p:nvCxnSpPr>
              <p:cNvPr id="77" name="AutoShape 25"/>
              <p:cNvCxnSpPr>
                <a:cxnSpLocks noChangeShapeType="1"/>
                <a:stCxn id="53" idx="2"/>
                <a:endCxn id="52" idx="2"/>
              </p:cNvCxnSpPr>
              <p:nvPr/>
            </p:nvCxnSpPr>
            <p:spPr bwMode="gray">
              <a:xfrm rot="5400000" flipH="1">
                <a:off x="1540312" y="2962297"/>
                <a:ext cx="75791" cy="1965172"/>
              </a:xfrm>
              <a:prstGeom prst="bentConnector3">
                <a:avLst>
                  <a:gd name="adj1" fmla="val -402054"/>
                </a:avLst>
              </a:prstGeom>
              <a:ln w="57150">
                <a:solidFill>
                  <a:srgbClr val="321769"/>
                </a:solidFill>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4" cy="835171"/>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48981" tIns="24491" rIns="48981" bIns="24491">
                <a:spAutoFit/>
              </a:bodyPr>
              <a:lstStyle/>
              <a:p>
                <a:pPr algn="ctr">
                  <a:defRPr/>
                </a:pPr>
                <a:r>
                  <a:rPr lang="en-GB" sz="750" dirty="0">
                    <a:solidFill>
                      <a:srgbClr val="000000"/>
                    </a:solidFill>
                    <a:latin typeface="GE Inspira Pitch Regular" charset="0"/>
                  </a:rPr>
                  <a:t>Confirm the understanding of the problem reflects the stakeholder’s needs and expectations</a:t>
                </a:r>
              </a:p>
            </p:txBody>
          </p:sp>
        </p:grpSp>
        <p:sp>
          <p:nvSpPr>
            <p:cNvPr id="79" name="TextBox 34"/>
            <p:cNvSpPr txBox="1">
              <a:spLocks noChangeArrowheads="1"/>
            </p:cNvSpPr>
            <p:nvPr/>
          </p:nvSpPr>
          <p:spPr bwMode="auto">
            <a:xfrm>
              <a:off x="1011215" y="3994088"/>
              <a:ext cx="1057083" cy="263882"/>
            </a:xfrm>
            <a:prstGeom prst="rect">
              <a:avLst/>
            </a:prstGeom>
            <a:noFill/>
            <a:ln w="9525">
              <a:noFill/>
              <a:miter lim="800000"/>
              <a:headEnd/>
              <a:tailEnd/>
            </a:ln>
          </p:spPr>
          <p:txBody>
            <a:bodyPr wrap="none" lIns="48981" tIns="24491" rIns="48981" bIns="24491">
              <a:spAutoFit/>
            </a:bodyPr>
            <a:lstStyle/>
            <a:p>
              <a:pPr algn="ctr"/>
              <a:r>
                <a:rPr lang="en-GB" sz="965" dirty="0">
                  <a:solidFill>
                    <a:srgbClr val="000000"/>
                  </a:solidFill>
                  <a:latin typeface="GE Inspira Pitch Regular" charset="0"/>
                </a:rPr>
                <a:t>Check (&amp; Act)</a:t>
              </a:r>
            </a:p>
          </p:txBody>
        </p:sp>
      </p:grpSp>
      <p:sp>
        <p:nvSpPr>
          <p:cNvPr id="94" name="AutoShape 18"/>
          <p:cNvSpPr>
            <a:spLocks noChangeArrowheads="1"/>
          </p:cNvSpPr>
          <p:nvPr/>
        </p:nvSpPr>
        <p:spPr bwMode="gray">
          <a:xfrm rot="5400000">
            <a:off x="6124505" y="2976918"/>
            <a:ext cx="394337" cy="498770"/>
          </a:xfrm>
          <a:prstGeom prst="upArrow">
            <a:avLst>
              <a:gd name="adj1" fmla="val 50000"/>
              <a:gd name="adj2" fmla="val 25000"/>
            </a:avLst>
          </a:prstGeom>
          <a:solidFill>
            <a:srgbClr val="002060"/>
          </a:solidFill>
          <a:ln>
            <a:headEnd/>
            <a:tailEnd/>
          </a:ln>
        </p:spPr>
        <p:style>
          <a:lnRef idx="0">
            <a:schemeClr val="accent1"/>
          </a:lnRef>
          <a:fillRef idx="3">
            <a:schemeClr val="accent1"/>
          </a:fillRef>
          <a:effectRef idx="3">
            <a:schemeClr val="accent1"/>
          </a:effectRef>
          <a:fontRef idx="minor">
            <a:schemeClr val="lt1"/>
          </a:fontRef>
        </p:style>
        <p:txBody>
          <a:bodyPr vert="eaVert" wrap="none" lIns="48981" tIns="24491" rIns="48981" bIns="24491" anchor="ctr"/>
          <a:lstStyle/>
          <a:p>
            <a:pPr algn="ctr"/>
            <a:endParaRPr lang="en-US" sz="643" dirty="0">
              <a:solidFill>
                <a:srgbClr val="000000"/>
              </a:solidFill>
              <a:latin typeface="GE Inspira Pitch Regular" charset="0"/>
            </a:endParaRPr>
          </a:p>
        </p:txBody>
      </p:sp>
      <p:sp>
        <p:nvSpPr>
          <p:cNvPr id="81" name="TextBox 80"/>
          <p:cNvSpPr txBox="1"/>
          <p:nvPr/>
        </p:nvSpPr>
        <p:spPr>
          <a:xfrm>
            <a:off x="3930119" y="2461975"/>
            <a:ext cx="369012" cy="276999"/>
          </a:xfrm>
          <a:prstGeom prst="rect">
            <a:avLst/>
          </a:prstGeom>
          <a:noFill/>
        </p:spPr>
        <p:txBody>
          <a:bodyPr wrap="none" rtlCol="0">
            <a:spAutoFit/>
          </a:bodyPr>
          <a:lstStyle/>
          <a:p>
            <a:r>
              <a:rPr lang="en-US" sz="1200" dirty="0">
                <a:latin typeface="GE Inspira Pitch Regular" charset="0"/>
              </a:rPr>
              <a:t>Do</a:t>
            </a:r>
          </a:p>
        </p:txBody>
      </p:sp>
      <p:sp>
        <p:nvSpPr>
          <p:cNvPr id="83" name="TextBox 82"/>
          <p:cNvSpPr txBox="1"/>
          <p:nvPr/>
        </p:nvSpPr>
        <p:spPr>
          <a:xfrm>
            <a:off x="6393793" y="2439039"/>
            <a:ext cx="369012" cy="276999"/>
          </a:xfrm>
          <a:prstGeom prst="rect">
            <a:avLst/>
          </a:prstGeom>
          <a:noFill/>
        </p:spPr>
        <p:txBody>
          <a:bodyPr wrap="none" rtlCol="0">
            <a:spAutoFit/>
          </a:bodyPr>
          <a:lstStyle/>
          <a:p>
            <a:r>
              <a:rPr lang="en-US" sz="1200" dirty="0">
                <a:latin typeface="GE Inspira Pitch Regular" charset="0"/>
              </a:rPr>
              <a:t>Do</a:t>
            </a:r>
          </a:p>
        </p:txBody>
      </p:sp>
      <p:sp>
        <p:nvSpPr>
          <p:cNvPr id="84" name="Text Box 12"/>
          <p:cNvSpPr txBox="1">
            <a:spLocks noChangeArrowheads="1"/>
          </p:cNvSpPr>
          <p:nvPr/>
        </p:nvSpPr>
        <p:spPr bwMode="gray">
          <a:xfrm>
            <a:off x="6674072" y="2595137"/>
            <a:ext cx="946091" cy="445146"/>
          </a:xfrm>
          <a:prstGeom prst="rect">
            <a:avLst/>
          </a:prstGeom>
          <a:noFill/>
          <a:ln w="9525">
            <a:noFill/>
            <a:miter lim="800000"/>
            <a:headEnd/>
            <a:tailEnd/>
          </a:ln>
        </p:spPr>
        <p:txBody>
          <a:bodyPr wrap="square" lIns="48981" tIns="24491" rIns="48981" bIns="24491">
            <a:spAutoFit/>
          </a:bodyPr>
          <a:lstStyle/>
          <a:p>
            <a:pPr algn="ctr"/>
            <a:r>
              <a:rPr lang="en-GB" sz="857" dirty="0">
                <a:solidFill>
                  <a:srgbClr val="000000"/>
                </a:solidFill>
                <a:latin typeface="GE Inspira Pitch Regular" charset="0"/>
              </a:rPr>
              <a:t>MAKE THE SYSTEM TO THE DESIGN</a:t>
            </a:r>
            <a:endParaRPr lang="en-US" sz="857" dirty="0">
              <a:solidFill>
                <a:srgbClr val="000000"/>
              </a:solidFill>
              <a:latin typeface="GE Inspira Pitch Regular" charset="0"/>
            </a:endParaRPr>
          </a:p>
        </p:txBody>
      </p:sp>
      <p:sp>
        <p:nvSpPr>
          <p:cNvPr id="86" name="TextBox 28"/>
          <p:cNvSpPr txBox="1">
            <a:spLocks noChangeArrowheads="1"/>
          </p:cNvSpPr>
          <p:nvPr/>
        </p:nvSpPr>
        <p:spPr bwMode="auto">
          <a:xfrm>
            <a:off x="6673243" y="3027398"/>
            <a:ext cx="936596" cy="414062"/>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lIns="48981" tIns="24491" rIns="48981" bIns="24491" anchor="ctr">
            <a:noAutofit/>
          </a:bodyPr>
          <a:lstStyle/>
          <a:p>
            <a:pPr algn="ctr">
              <a:defRPr/>
            </a:pPr>
            <a:r>
              <a:rPr lang="en-GB" sz="788" dirty="0">
                <a:solidFill>
                  <a:srgbClr val="000000"/>
                </a:solidFill>
                <a:latin typeface="GE Inspira Pitch Regular" charset="0"/>
              </a:rPr>
              <a:t>Built System</a:t>
            </a:r>
          </a:p>
        </p:txBody>
      </p:sp>
      <p:sp>
        <p:nvSpPr>
          <p:cNvPr id="2" name="Slide Number Placeholder 1"/>
          <p:cNvSpPr>
            <a:spLocks noGrp="1"/>
          </p:cNvSpPr>
          <p:nvPr>
            <p:ph type="sldNum" sz="quarter" idx="4"/>
          </p:nvPr>
        </p:nvSpPr>
        <p:spPr/>
        <p:txBody>
          <a:bodyPr/>
          <a:lstStyle/>
          <a:p>
            <a:fld id="{5B5001F5-E7B9-4741-B997-DC6E1D931256}" type="slidenum">
              <a:rPr lang="en-US" smtClean="0"/>
              <a:pPr/>
              <a:t>79</a:t>
            </a:fld>
            <a:endParaRPr lang="en-US" dirty="0"/>
          </a:p>
        </p:txBody>
      </p:sp>
    </p:spTree>
    <p:extLst>
      <p:ext uri="{BB962C8B-B14F-4D97-AF65-F5344CB8AC3E}">
        <p14:creationId xmlns:p14="http://schemas.microsoft.com/office/powerpoint/2010/main" val="116914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right)">
                                      <p:cBhvr>
                                        <p:cTn id="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8" name="Content Placeholder 4"/>
          <p:cNvSpPr>
            <a:spLocks noGrp="1"/>
          </p:cNvSpPr>
          <p:nvPr>
            <p:ph idx="1"/>
          </p:nvPr>
        </p:nvSpPr>
        <p:spPr>
          <a:xfrm>
            <a:off x="1700192" y="2523466"/>
            <a:ext cx="5504741" cy="613886"/>
          </a:xfrm>
        </p:spPr>
        <p:style>
          <a:lnRef idx="1">
            <a:schemeClr val="accent2"/>
          </a:lnRef>
          <a:fillRef idx="2">
            <a:schemeClr val="accent2"/>
          </a:fillRef>
          <a:effectRef idx="1">
            <a:schemeClr val="accent2"/>
          </a:effectRef>
          <a:fontRef idx="minor">
            <a:schemeClr val="dk1"/>
          </a:fontRef>
        </p:style>
        <p:txBody>
          <a:bodyPr anchor="ctr"/>
          <a:lstStyle/>
          <a:p>
            <a:pPr marL="0" indent="0" algn="ctr">
              <a:buNone/>
            </a:pPr>
            <a:r>
              <a:rPr lang="en-US" sz="2216" dirty="0"/>
              <a:t>Systems Engineering operates in two dimensions</a:t>
            </a:r>
          </a:p>
        </p:txBody>
      </p:sp>
      <p:sp>
        <p:nvSpPr>
          <p:cNvPr id="9" name="TextBox 8"/>
          <p:cNvSpPr txBox="1"/>
          <p:nvPr/>
        </p:nvSpPr>
        <p:spPr>
          <a:xfrm>
            <a:off x="3636577" y="3709634"/>
            <a:ext cx="1550424" cy="433324"/>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sz="2216" dirty="0">
                <a:latin typeface="GE Inspira Pitch Regular" charset="0"/>
              </a:rPr>
              <a:t>Complexity</a:t>
            </a:r>
          </a:p>
        </p:txBody>
      </p:sp>
      <p:sp>
        <p:nvSpPr>
          <p:cNvPr id="10" name="TextBox 9"/>
          <p:cNvSpPr txBox="1"/>
          <p:nvPr/>
        </p:nvSpPr>
        <p:spPr>
          <a:xfrm>
            <a:off x="3767479" y="4364807"/>
            <a:ext cx="1239442" cy="433324"/>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US" sz="2216" dirty="0">
                <a:latin typeface="GE Inspira Pitch Regular" charset="0"/>
              </a:rPr>
              <a:t>Lifecycle</a:t>
            </a:r>
          </a:p>
        </p:txBody>
      </p:sp>
      <p:sp>
        <p:nvSpPr>
          <p:cNvPr id="2" name="Slide Number Placeholder 1"/>
          <p:cNvSpPr>
            <a:spLocks noGrp="1"/>
          </p:cNvSpPr>
          <p:nvPr>
            <p:ph type="sldNum" sz="quarter" idx="4"/>
          </p:nvPr>
        </p:nvSpPr>
        <p:spPr/>
        <p:txBody>
          <a:bodyPr/>
          <a:lstStyle/>
          <a:p>
            <a:fld id="{5B5001F5-E7B9-4741-B997-DC6E1D931256}" type="slidenum">
              <a:rPr lang="en-US" smtClean="0"/>
              <a:pPr/>
              <a:t>80</a:t>
            </a:fld>
            <a:endParaRPr lang="en-US" dirty="0"/>
          </a:p>
        </p:txBody>
      </p:sp>
    </p:spTree>
    <p:extLst>
      <p:ext uri="{BB962C8B-B14F-4D97-AF65-F5344CB8AC3E}">
        <p14:creationId xmlns:p14="http://schemas.microsoft.com/office/powerpoint/2010/main" val="99212898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smtClean="0"/>
              <a:t>How do we Handle Complexity in System Design?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5112"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fontAlgn="base">
              <a:spcBef>
                <a:spcPct val="0"/>
              </a:spcBef>
              <a:spcAft>
                <a:spcPct val="0"/>
              </a:spcAft>
              <a:defRPr/>
            </a:pPr>
            <a:r>
              <a:rPr lang="en-GB" sz="1477" dirty="0">
                <a:solidFill>
                  <a:srgbClr val="000000"/>
                </a:solidFill>
              </a:rPr>
              <a:t>The complexity of the proposed system means it will have to be DESIGNED in “bite” sized chunks</a:t>
            </a:r>
          </a:p>
        </p:txBody>
      </p:sp>
      <p:sp>
        <p:nvSpPr>
          <p:cNvPr id="8" name="Right Arrow Callout 7"/>
          <p:cNvSpPr/>
          <p:nvPr/>
        </p:nvSpPr>
        <p:spPr bwMode="auto">
          <a:xfrm>
            <a:off x="165100" y="1752600"/>
            <a:ext cx="3848100" cy="1312985"/>
          </a:xfrm>
          <a:prstGeom prst="rightArrowCallout">
            <a:avLst>
              <a:gd name="adj1" fmla="val 25000"/>
              <a:gd name="adj2" fmla="val 25000"/>
              <a:gd name="adj3" fmla="val 25000"/>
              <a:gd name="adj4" fmla="val 6098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fontAlgn="base">
              <a:spcBef>
                <a:spcPct val="0"/>
              </a:spcBef>
              <a:spcAft>
                <a:spcPct val="0"/>
              </a:spcAft>
              <a:defRPr/>
            </a:pPr>
            <a:r>
              <a:rPr lang="en-GB" sz="1477" dirty="0">
                <a:solidFill>
                  <a:srgbClr val="FFFFFF"/>
                </a:solidFill>
              </a:rPr>
              <a:t>We start by designing the SYSTEM as a number of subsystems – i.e. what is the architecture and technology of the system</a:t>
            </a:r>
            <a:endParaRPr lang="en-GB" sz="1477" dirty="0">
              <a:solidFill>
                <a:srgbClr val="000000"/>
              </a:solidFill>
            </a:endParaRPr>
          </a:p>
        </p:txBody>
      </p:sp>
      <p:sp>
        <p:nvSpPr>
          <p:cNvPr id="73736" name="Rectangle 8"/>
          <p:cNvSpPr>
            <a:spLocks noChangeArrowheads="1"/>
          </p:cNvSpPr>
          <p:nvPr/>
        </p:nvSpPr>
        <p:spPr bwMode="auto">
          <a:xfrm>
            <a:off x="4468747" y="2069123"/>
            <a:ext cx="1066800" cy="633046"/>
          </a:xfrm>
          <a:prstGeom prst="rect">
            <a:avLst/>
          </a:prstGeom>
          <a:solidFill>
            <a:srgbClr val="FFC000"/>
          </a:solidFill>
          <a:ln w="9525" algn="ctr">
            <a:solidFill>
              <a:schemeClr val="tx1"/>
            </a:solidFill>
            <a:round/>
            <a:headEnd/>
            <a:tailEnd/>
          </a:ln>
        </p:spPr>
        <p:txBody>
          <a:bodyPr lIns="84376" tIns="42189" rIns="84376" bIns="42189" anchor="ctr"/>
          <a:lstStyle/>
          <a:p>
            <a:pPr algn="ctr" fontAlgn="base">
              <a:spcBef>
                <a:spcPct val="0"/>
              </a:spcBef>
              <a:spcAft>
                <a:spcPct val="0"/>
              </a:spcAft>
            </a:pPr>
            <a:r>
              <a:rPr lang="en-GB" sz="1662">
                <a:solidFill>
                  <a:srgbClr val="000000"/>
                </a:solidFill>
              </a:rPr>
              <a:t>System</a:t>
            </a:r>
          </a:p>
        </p:txBody>
      </p:sp>
      <p:grpSp>
        <p:nvGrpSpPr>
          <p:cNvPr id="2" name="Group 22"/>
          <p:cNvGrpSpPr>
            <a:grpSpLocks/>
          </p:cNvGrpSpPr>
          <p:nvPr/>
        </p:nvGrpSpPr>
        <p:grpSpPr bwMode="auto">
          <a:xfrm>
            <a:off x="2996713" y="2702169"/>
            <a:ext cx="4000501" cy="18288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fontAlgn="base">
                  <a:spcBef>
                    <a:spcPct val="0"/>
                  </a:spcBef>
                  <a:spcAft>
                    <a:spcPct val="0"/>
                  </a:spcAft>
                </a:pPr>
                <a:r>
                  <a:rPr lang="en-GB" sz="1477" dirty="0">
                    <a:solidFill>
                      <a:srgbClr val="000000"/>
                    </a:solidFill>
                  </a:rPr>
                  <a:t>Subsystem 1</a:t>
                </a:r>
              </a:p>
            </p:txBody>
          </p:sp>
          <p:sp>
            <p:nvSpPr>
              <p:cNvPr id="19492" name="Rectangle 10"/>
              <p:cNvSpPr>
                <a:spLocks noChangeArrowheads="1"/>
              </p:cNvSpPr>
              <p:nvPr/>
            </p:nvSpPr>
            <p:spPr bwMode="auto">
              <a:xfrm>
                <a:off x="5649809" y="3924300"/>
                <a:ext cx="1144691" cy="685800"/>
              </a:xfrm>
              <a:prstGeom prst="rect">
                <a:avLst/>
              </a:prstGeom>
              <a:solidFill>
                <a:srgbClr val="FFFF00"/>
              </a:solidFill>
              <a:ln w="9525" algn="ctr">
                <a:solidFill>
                  <a:schemeClr val="tx1"/>
                </a:solidFill>
                <a:round/>
                <a:headEnd/>
                <a:tailEnd/>
              </a:ln>
            </p:spPr>
            <p:txBody>
              <a:bodyPr anchor="ctr"/>
              <a:lstStyle/>
              <a:p>
                <a:pPr algn="ctr" fontAlgn="base">
                  <a:spcBef>
                    <a:spcPct val="0"/>
                  </a:spcBef>
                  <a:spcAft>
                    <a:spcPct val="0"/>
                  </a:spcAft>
                </a:pPr>
                <a:r>
                  <a:rPr lang="en-GB" sz="1477"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fontAlgn="base">
                  <a:spcBef>
                    <a:spcPct val="0"/>
                  </a:spcBef>
                  <a:spcAft>
                    <a:spcPct val="0"/>
                  </a:spcAft>
                </a:pPr>
                <a:r>
                  <a:rPr lang="en-GB" sz="1477"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03206" y="3552962"/>
            <a:ext cx="2794000" cy="1272791"/>
          </a:xfrm>
          <a:prstGeom prst="rightArrowCallout">
            <a:avLst>
              <a:gd name="adj1" fmla="val 26575"/>
              <a:gd name="adj2" fmla="val 21850"/>
              <a:gd name="adj3" fmla="val 17126"/>
              <a:gd name="adj4" fmla="val 79459"/>
            </a:avLst>
          </a:prstGeom>
          <a:solidFill>
            <a:srgbClr val="3366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fontAlgn="base">
              <a:spcBef>
                <a:spcPct val="0"/>
              </a:spcBef>
              <a:spcAft>
                <a:spcPct val="0"/>
              </a:spcAft>
              <a:defRPr/>
            </a:pPr>
            <a:r>
              <a:rPr lang="en-GB" sz="1477" dirty="0">
                <a:solidFill>
                  <a:srgbClr val="FFFFFF"/>
                </a:solidFill>
              </a:rPr>
              <a:t>We then design the  SUBSYSTEMS as a number of  lower level elements, ultimately down to…</a:t>
            </a:r>
          </a:p>
        </p:txBody>
      </p:sp>
      <p:sp>
        <p:nvSpPr>
          <p:cNvPr id="21" name="Right Arrow Callout 20"/>
          <p:cNvSpPr/>
          <p:nvPr/>
        </p:nvSpPr>
        <p:spPr bwMode="auto">
          <a:xfrm>
            <a:off x="191135" y="5351585"/>
            <a:ext cx="3174370" cy="902677"/>
          </a:xfrm>
          <a:prstGeom prst="rightArrowCallout">
            <a:avLst>
              <a:gd name="adj1" fmla="val 37987"/>
              <a:gd name="adj2" fmla="val 32792"/>
              <a:gd name="adj3" fmla="val 25000"/>
              <a:gd name="adj4" fmla="val 68590"/>
            </a:avLst>
          </a:prstGeom>
          <a:solidFill>
            <a:srgbClr val="99CC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fontAlgn="base">
              <a:spcBef>
                <a:spcPct val="0"/>
              </a:spcBef>
              <a:spcAft>
                <a:spcPct val="0"/>
              </a:spcAft>
              <a:defRPr/>
            </a:pPr>
            <a:r>
              <a:rPr lang="en-GB" sz="1477" dirty="0">
                <a:solidFill>
                  <a:srgbClr val="000000">
                    <a:lumMod val="85000"/>
                    <a:lumOff val="15000"/>
                  </a:srgbClr>
                </a:solidFill>
              </a:rPr>
              <a:t>The design of individual COMPONENTS </a:t>
            </a:r>
          </a:p>
        </p:txBody>
      </p:sp>
      <p:grpSp>
        <p:nvGrpSpPr>
          <p:cNvPr id="4" name="Group 28"/>
          <p:cNvGrpSpPr>
            <a:grpSpLocks/>
          </p:cNvGrpSpPr>
          <p:nvPr/>
        </p:nvGrpSpPr>
        <p:grpSpPr bwMode="auto">
          <a:xfrm>
            <a:off x="3670795" y="4530969"/>
            <a:ext cx="2678723" cy="1606062"/>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fontAlgn="base">
                <a:spcBef>
                  <a:spcPct val="0"/>
                </a:spcBef>
                <a:spcAft>
                  <a:spcPct val="0"/>
                </a:spcAft>
              </a:pP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fontAlgn="base">
                <a:spcBef>
                  <a:spcPct val="0"/>
                </a:spcBef>
                <a:spcAft>
                  <a:spcPct val="0"/>
                </a:spcAft>
              </a:pP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3922723" y="2842847"/>
            <a:ext cx="2209349" cy="83865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fontAlgn="base">
              <a:spcBef>
                <a:spcPct val="0"/>
              </a:spcBef>
              <a:spcAft>
                <a:spcPct val="0"/>
              </a:spcAft>
              <a:defRPr/>
            </a:pPr>
            <a:r>
              <a:rPr lang="en-GB" sz="1108" dirty="0">
                <a:solidFill>
                  <a:srgbClr val="FFFFFF"/>
                </a:solidFill>
              </a:rPr>
              <a:t>From the system design we have the necessary sub-purpose and context to specify the Subsystem Requirements</a:t>
            </a:r>
            <a:endParaRPr lang="en-GB" sz="1108" dirty="0">
              <a:solidFill>
                <a:srgbClr val="000000"/>
              </a:solidFill>
            </a:endParaRPr>
          </a:p>
        </p:txBody>
      </p:sp>
      <p:sp>
        <p:nvSpPr>
          <p:cNvPr id="25" name="Rounded Rectangle 24"/>
          <p:cNvSpPr/>
          <p:nvPr/>
        </p:nvSpPr>
        <p:spPr bwMode="auto">
          <a:xfrm>
            <a:off x="3974141" y="4624788"/>
            <a:ext cx="2156587" cy="79513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fontAlgn="base">
              <a:spcBef>
                <a:spcPct val="0"/>
              </a:spcBef>
              <a:spcAft>
                <a:spcPct val="0"/>
              </a:spcAft>
              <a:defRPr/>
            </a:pPr>
            <a:r>
              <a:rPr lang="en-GB" sz="1108" dirty="0">
                <a:solidFill>
                  <a:srgbClr val="FFFFFF"/>
                </a:solidFill>
              </a:rPr>
              <a:t>From the subsystem design we have the necessary context to specify the Component Requirements</a:t>
            </a:r>
            <a:endParaRPr lang="en-GB" sz="1108" dirty="0">
              <a:solidFill>
                <a:srgbClr val="000000"/>
              </a:solidFill>
            </a:endParaRPr>
          </a:p>
        </p:txBody>
      </p:sp>
      <p:sp>
        <p:nvSpPr>
          <p:cNvPr id="26" name="Rounded Rectangular Callout 25"/>
          <p:cNvSpPr/>
          <p:nvPr/>
        </p:nvSpPr>
        <p:spPr bwMode="auto">
          <a:xfrm>
            <a:off x="6367480" y="1951923"/>
            <a:ext cx="2413297" cy="907051"/>
          </a:xfrm>
          <a:prstGeom prst="wedgeRoundRectCallout">
            <a:avLst>
              <a:gd name="adj1" fmla="val -89991"/>
              <a:gd name="adj2" fmla="val -9028"/>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fontAlgn="base">
              <a:spcBef>
                <a:spcPct val="0"/>
              </a:spcBef>
              <a:spcAft>
                <a:spcPct val="0"/>
              </a:spcAft>
              <a:defRPr/>
            </a:pPr>
            <a:r>
              <a:rPr lang="en-GB" sz="1292" dirty="0">
                <a:solidFill>
                  <a:srgbClr val="000000"/>
                </a:solidFill>
              </a:rPr>
              <a:t>In order to successfully design the system – Systems Thinking tells us  we need to know its purpose and context</a:t>
            </a:r>
          </a:p>
        </p:txBody>
      </p:sp>
      <p:sp>
        <p:nvSpPr>
          <p:cNvPr id="27" name="Rounded Rectangular Callout 26"/>
          <p:cNvSpPr/>
          <p:nvPr/>
        </p:nvSpPr>
        <p:spPr bwMode="auto">
          <a:xfrm>
            <a:off x="7104069" y="3512204"/>
            <a:ext cx="2039935" cy="2006919"/>
          </a:xfrm>
          <a:prstGeom prst="wedgeRoundRectCallout">
            <a:avLst>
              <a:gd name="adj1" fmla="val -64915"/>
              <a:gd name="adj2" fmla="val -1410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fontAlgn="base">
              <a:spcBef>
                <a:spcPct val="0"/>
              </a:spcBef>
              <a:spcAft>
                <a:spcPct val="0"/>
              </a:spcAft>
              <a:defRPr/>
            </a:pPr>
            <a:r>
              <a:rPr lang="en-GB" sz="1292" dirty="0">
                <a:solidFill>
                  <a:srgbClr val="000000"/>
                </a:solidFill>
              </a:rPr>
              <a:t>In order to design the subsystems, Systems Thinking tells us we need to know the purpose and context for each subsystem. This can only be known if we have designed the system</a:t>
            </a:r>
          </a:p>
        </p:txBody>
      </p:sp>
    </p:spTree>
    <p:extLst>
      <p:ext uri="{BB962C8B-B14F-4D97-AF65-F5344CB8AC3E}">
        <p14:creationId xmlns:p14="http://schemas.microsoft.com/office/powerpoint/2010/main" val="146946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7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up)">
                                      <p:cBhvr>
                                        <p:cTn id="20" dur="1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10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up)">
                                      <p:cBhvr>
                                        <p:cTn id="34" dur="10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10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3736" grpId="0" animBg="1"/>
      <p:bldP spid="26" grpId="0" animBg="1"/>
      <p:bldP spid="2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smtClean="0"/>
              <a:t>How do we Handle Complexity in System Design?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5112"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fontAlgn="base">
              <a:spcBef>
                <a:spcPct val="0"/>
              </a:spcBef>
              <a:spcAft>
                <a:spcPct val="0"/>
              </a:spcAft>
              <a:defRPr/>
            </a:pPr>
            <a:r>
              <a:rPr lang="en-GB" sz="1477" dirty="0">
                <a:solidFill>
                  <a:srgbClr val="000000"/>
                </a:solidFill>
              </a:rPr>
              <a:t>The complexity of the proposed system means it will have to be DESIGNED in “bite” sized chunks</a:t>
            </a:r>
          </a:p>
        </p:txBody>
      </p:sp>
      <p:sp>
        <p:nvSpPr>
          <p:cNvPr id="8" name="Right Arrow Callout 7"/>
          <p:cNvSpPr/>
          <p:nvPr/>
        </p:nvSpPr>
        <p:spPr bwMode="auto">
          <a:xfrm>
            <a:off x="165100" y="1752600"/>
            <a:ext cx="3848100" cy="1312985"/>
          </a:xfrm>
          <a:prstGeom prst="rightArrowCallout">
            <a:avLst>
              <a:gd name="adj1" fmla="val 25000"/>
              <a:gd name="adj2" fmla="val 25000"/>
              <a:gd name="adj3" fmla="val 25000"/>
              <a:gd name="adj4" fmla="val 6098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fontAlgn="base">
              <a:spcBef>
                <a:spcPct val="0"/>
              </a:spcBef>
              <a:spcAft>
                <a:spcPct val="0"/>
              </a:spcAft>
              <a:defRPr/>
            </a:pPr>
            <a:r>
              <a:rPr lang="en-GB" sz="1477" dirty="0">
                <a:solidFill>
                  <a:srgbClr val="FFFFFF"/>
                </a:solidFill>
              </a:rPr>
              <a:t>We start by designing the SYSTEM as a number of subsystems – i.e. what is the architecture and technology of the system</a:t>
            </a:r>
            <a:endParaRPr lang="en-GB" sz="1477" dirty="0">
              <a:solidFill>
                <a:srgbClr val="000000"/>
              </a:solidFill>
            </a:endParaRPr>
          </a:p>
        </p:txBody>
      </p:sp>
      <p:sp>
        <p:nvSpPr>
          <p:cNvPr id="73736" name="Rectangle 8"/>
          <p:cNvSpPr>
            <a:spLocks noChangeArrowheads="1"/>
          </p:cNvSpPr>
          <p:nvPr/>
        </p:nvSpPr>
        <p:spPr bwMode="auto">
          <a:xfrm>
            <a:off x="4468747" y="2069123"/>
            <a:ext cx="1066800" cy="633046"/>
          </a:xfrm>
          <a:prstGeom prst="rect">
            <a:avLst/>
          </a:prstGeom>
          <a:solidFill>
            <a:srgbClr val="FFC000"/>
          </a:solidFill>
          <a:ln w="9525" algn="ctr">
            <a:solidFill>
              <a:schemeClr val="tx1"/>
            </a:solidFill>
            <a:round/>
            <a:headEnd/>
            <a:tailEnd/>
          </a:ln>
        </p:spPr>
        <p:txBody>
          <a:bodyPr lIns="84376" tIns="42189" rIns="84376" bIns="42189" anchor="ctr"/>
          <a:lstStyle/>
          <a:p>
            <a:pPr algn="ctr" fontAlgn="base">
              <a:spcBef>
                <a:spcPct val="0"/>
              </a:spcBef>
              <a:spcAft>
                <a:spcPct val="0"/>
              </a:spcAft>
            </a:pPr>
            <a:r>
              <a:rPr lang="en-GB" sz="1662">
                <a:solidFill>
                  <a:srgbClr val="000000"/>
                </a:solidFill>
              </a:rPr>
              <a:t>System</a:t>
            </a:r>
          </a:p>
        </p:txBody>
      </p:sp>
      <p:grpSp>
        <p:nvGrpSpPr>
          <p:cNvPr id="2" name="Group 22"/>
          <p:cNvGrpSpPr>
            <a:grpSpLocks/>
          </p:cNvGrpSpPr>
          <p:nvPr/>
        </p:nvGrpSpPr>
        <p:grpSpPr bwMode="auto">
          <a:xfrm>
            <a:off x="2996713" y="2702169"/>
            <a:ext cx="4000501" cy="18288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fontAlgn="base">
                  <a:spcBef>
                    <a:spcPct val="0"/>
                  </a:spcBef>
                  <a:spcAft>
                    <a:spcPct val="0"/>
                  </a:spcAft>
                </a:pPr>
                <a:r>
                  <a:rPr lang="en-GB" sz="1477" dirty="0">
                    <a:solidFill>
                      <a:srgbClr val="000000"/>
                    </a:solidFill>
                  </a:rPr>
                  <a:t>Subsystem 1</a:t>
                </a:r>
              </a:p>
            </p:txBody>
          </p:sp>
          <p:sp>
            <p:nvSpPr>
              <p:cNvPr id="19492" name="Rectangle 10"/>
              <p:cNvSpPr>
                <a:spLocks noChangeArrowheads="1"/>
              </p:cNvSpPr>
              <p:nvPr/>
            </p:nvSpPr>
            <p:spPr bwMode="auto">
              <a:xfrm>
                <a:off x="5649809" y="3924300"/>
                <a:ext cx="1144691" cy="685800"/>
              </a:xfrm>
              <a:prstGeom prst="rect">
                <a:avLst/>
              </a:prstGeom>
              <a:solidFill>
                <a:srgbClr val="FFFF00"/>
              </a:solidFill>
              <a:ln w="9525" algn="ctr">
                <a:solidFill>
                  <a:schemeClr val="tx1"/>
                </a:solidFill>
                <a:round/>
                <a:headEnd/>
                <a:tailEnd/>
              </a:ln>
            </p:spPr>
            <p:txBody>
              <a:bodyPr anchor="ctr"/>
              <a:lstStyle/>
              <a:p>
                <a:pPr algn="ctr" fontAlgn="base">
                  <a:spcBef>
                    <a:spcPct val="0"/>
                  </a:spcBef>
                  <a:spcAft>
                    <a:spcPct val="0"/>
                  </a:spcAft>
                </a:pPr>
                <a:r>
                  <a:rPr lang="en-GB" sz="1477"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fontAlgn="base">
                  <a:spcBef>
                    <a:spcPct val="0"/>
                  </a:spcBef>
                  <a:spcAft>
                    <a:spcPct val="0"/>
                  </a:spcAft>
                </a:pPr>
                <a:r>
                  <a:rPr lang="en-GB" sz="1477"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03206" y="3552962"/>
            <a:ext cx="2794000" cy="1272791"/>
          </a:xfrm>
          <a:prstGeom prst="rightArrowCallout">
            <a:avLst>
              <a:gd name="adj1" fmla="val 26575"/>
              <a:gd name="adj2" fmla="val 21850"/>
              <a:gd name="adj3" fmla="val 17126"/>
              <a:gd name="adj4" fmla="val 79459"/>
            </a:avLst>
          </a:prstGeom>
          <a:solidFill>
            <a:srgbClr val="3366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fontAlgn="base">
              <a:spcBef>
                <a:spcPct val="0"/>
              </a:spcBef>
              <a:spcAft>
                <a:spcPct val="0"/>
              </a:spcAft>
              <a:defRPr/>
            </a:pPr>
            <a:r>
              <a:rPr lang="en-GB" sz="1477" dirty="0">
                <a:solidFill>
                  <a:srgbClr val="FFFFFF"/>
                </a:solidFill>
              </a:rPr>
              <a:t>We then design the  SUBSYSTEMS as a number of  lower level elements, ultimately down to…</a:t>
            </a:r>
          </a:p>
        </p:txBody>
      </p:sp>
      <p:sp>
        <p:nvSpPr>
          <p:cNvPr id="21" name="Right Arrow Callout 20"/>
          <p:cNvSpPr/>
          <p:nvPr/>
        </p:nvSpPr>
        <p:spPr bwMode="auto">
          <a:xfrm>
            <a:off x="191135" y="5351585"/>
            <a:ext cx="3174370" cy="902677"/>
          </a:xfrm>
          <a:prstGeom prst="rightArrowCallout">
            <a:avLst>
              <a:gd name="adj1" fmla="val 37987"/>
              <a:gd name="adj2" fmla="val 32792"/>
              <a:gd name="adj3" fmla="val 25000"/>
              <a:gd name="adj4" fmla="val 68590"/>
            </a:avLst>
          </a:prstGeom>
          <a:solidFill>
            <a:srgbClr val="99CCFF"/>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fontAlgn="base">
              <a:spcBef>
                <a:spcPct val="0"/>
              </a:spcBef>
              <a:spcAft>
                <a:spcPct val="0"/>
              </a:spcAft>
              <a:defRPr/>
            </a:pPr>
            <a:r>
              <a:rPr lang="en-GB" sz="1477" dirty="0">
                <a:solidFill>
                  <a:srgbClr val="000000">
                    <a:lumMod val="85000"/>
                    <a:lumOff val="15000"/>
                  </a:srgbClr>
                </a:solidFill>
              </a:rPr>
              <a:t>The design of individual COMPONENTS </a:t>
            </a:r>
          </a:p>
        </p:txBody>
      </p:sp>
      <p:grpSp>
        <p:nvGrpSpPr>
          <p:cNvPr id="4" name="Group 28"/>
          <p:cNvGrpSpPr>
            <a:grpSpLocks/>
          </p:cNvGrpSpPr>
          <p:nvPr/>
        </p:nvGrpSpPr>
        <p:grpSpPr bwMode="auto">
          <a:xfrm>
            <a:off x="3670795" y="4530969"/>
            <a:ext cx="2678723" cy="1606062"/>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fontAlgn="base">
                <a:spcBef>
                  <a:spcPct val="0"/>
                </a:spcBef>
                <a:spcAft>
                  <a:spcPct val="0"/>
                </a:spcAft>
              </a:pP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fontAlgn="base">
                <a:spcBef>
                  <a:spcPct val="0"/>
                </a:spcBef>
                <a:spcAft>
                  <a:spcPct val="0"/>
                </a:spcAft>
              </a:pP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3922723" y="2842847"/>
            <a:ext cx="2209349" cy="83865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fontAlgn="base">
              <a:spcBef>
                <a:spcPct val="0"/>
              </a:spcBef>
              <a:spcAft>
                <a:spcPct val="0"/>
              </a:spcAft>
              <a:defRPr/>
            </a:pPr>
            <a:r>
              <a:rPr lang="en-GB" sz="1108" dirty="0">
                <a:solidFill>
                  <a:srgbClr val="FFFFFF"/>
                </a:solidFill>
              </a:rPr>
              <a:t>From the system design we have the necessary sub-purpose and context to specify the Subsystem Requirements</a:t>
            </a:r>
            <a:endParaRPr lang="en-GB" sz="1108" dirty="0">
              <a:solidFill>
                <a:srgbClr val="000000"/>
              </a:solidFill>
            </a:endParaRPr>
          </a:p>
        </p:txBody>
      </p:sp>
      <p:sp>
        <p:nvSpPr>
          <p:cNvPr id="25" name="Rounded Rectangle 24"/>
          <p:cNvSpPr/>
          <p:nvPr/>
        </p:nvSpPr>
        <p:spPr bwMode="auto">
          <a:xfrm>
            <a:off x="3974141" y="4624788"/>
            <a:ext cx="2156587" cy="795130"/>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fontAlgn="base">
              <a:spcBef>
                <a:spcPct val="0"/>
              </a:spcBef>
              <a:spcAft>
                <a:spcPct val="0"/>
              </a:spcAft>
              <a:defRPr/>
            </a:pPr>
            <a:r>
              <a:rPr lang="en-GB" sz="1108" dirty="0">
                <a:solidFill>
                  <a:srgbClr val="FFFFFF"/>
                </a:solidFill>
              </a:rPr>
              <a:t>From the subsystem design we have the necessary context to specify the Component Requirements</a:t>
            </a:r>
            <a:endParaRPr lang="en-GB" sz="1108" dirty="0">
              <a:solidFill>
                <a:srgbClr val="000000"/>
              </a:solidFill>
            </a:endParaRPr>
          </a:p>
        </p:txBody>
      </p:sp>
      <p:sp>
        <p:nvSpPr>
          <p:cNvPr id="26" name="Rounded Rectangular Callout 25"/>
          <p:cNvSpPr/>
          <p:nvPr/>
        </p:nvSpPr>
        <p:spPr bwMode="auto">
          <a:xfrm>
            <a:off x="6367480" y="1951923"/>
            <a:ext cx="2413297" cy="907051"/>
          </a:xfrm>
          <a:prstGeom prst="wedgeRoundRectCallout">
            <a:avLst>
              <a:gd name="adj1" fmla="val -89991"/>
              <a:gd name="adj2" fmla="val -9028"/>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fontAlgn="base">
              <a:spcBef>
                <a:spcPct val="0"/>
              </a:spcBef>
              <a:spcAft>
                <a:spcPct val="0"/>
              </a:spcAft>
              <a:defRPr/>
            </a:pPr>
            <a:r>
              <a:rPr lang="en-GB" sz="1292" dirty="0">
                <a:solidFill>
                  <a:srgbClr val="000000"/>
                </a:solidFill>
              </a:rPr>
              <a:t>In order to successfully design the system – Systems Thinking tells us  we need to know its purpose and context</a:t>
            </a:r>
          </a:p>
        </p:txBody>
      </p:sp>
      <p:sp>
        <p:nvSpPr>
          <p:cNvPr id="27" name="Rounded Rectangular Callout 26"/>
          <p:cNvSpPr/>
          <p:nvPr/>
        </p:nvSpPr>
        <p:spPr bwMode="auto">
          <a:xfrm>
            <a:off x="7104069" y="3512204"/>
            <a:ext cx="2039935" cy="2006919"/>
          </a:xfrm>
          <a:prstGeom prst="wedgeRoundRectCallout">
            <a:avLst>
              <a:gd name="adj1" fmla="val -64915"/>
              <a:gd name="adj2" fmla="val -14105"/>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p>
            <a:pPr algn="ctr" fontAlgn="base">
              <a:spcBef>
                <a:spcPct val="0"/>
              </a:spcBef>
              <a:spcAft>
                <a:spcPct val="0"/>
              </a:spcAft>
              <a:defRPr/>
            </a:pPr>
            <a:r>
              <a:rPr lang="en-GB" sz="1292" dirty="0">
                <a:solidFill>
                  <a:srgbClr val="000000"/>
                </a:solidFill>
              </a:rPr>
              <a:t>In order to design the subsystems, Systems Thinking tells us we need to know the purpose and context for each subsystem. This can only be known if we have designed the system</a:t>
            </a:r>
          </a:p>
        </p:txBody>
      </p:sp>
      <p:pic>
        <p:nvPicPr>
          <p:cNvPr id="9" name="Picture 8"/>
          <p:cNvPicPr>
            <a:picLocks noChangeAspect="1"/>
          </p:cNvPicPr>
          <p:nvPr/>
        </p:nvPicPr>
        <p:blipFill>
          <a:blip r:embed="rId4"/>
          <a:stretch>
            <a:fillRect/>
          </a:stretch>
        </p:blipFill>
        <p:spPr>
          <a:xfrm>
            <a:off x="93218" y="1741582"/>
            <a:ext cx="2490354" cy="1344589"/>
          </a:xfrm>
          <a:prstGeom prst="rect">
            <a:avLst/>
          </a:prstGeom>
        </p:spPr>
      </p:pic>
      <p:pic>
        <p:nvPicPr>
          <p:cNvPr id="32" name="Picture 31"/>
          <p:cNvPicPr>
            <a:picLocks noChangeAspect="1"/>
          </p:cNvPicPr>
          <p:nvPr/>
        </p:nvPicPr>
        <p:blipFill>
          <a:blip r:embed="rId4"/>
          <a:stretch>
            <a:fillRect/>
          </a:stretch>
        </p:blipFill>
        <p:spPr>
          <a:xfrm>
            <a:off x="93218" y="3517062"/>
            <a:ext cx="2490354" cy="1344589"/>
          </a:xfrm>
          <a:prstGeom prst="rect">
            <a:avLst/>
          </a:prstGeom>
        </p:spPr>
      </p:pic>
      <p:pic>
        <p:nvPicPr>
          <p:cNvPr id="33" name="Picture 32"/>
          <p:cNvPicPr>
            <a:picLocks noChangeAspect="1"/>
          </p:cNvPicPr>
          <p:nvPr/>
        </p:nvPicPr>
        <p:blipFill>
          <a:blip r:embed="rId4"/>
          <a:stretch>
            <a:fillRect/>
          </a:stretch>
        </p:blipFill>
        <p:spPr>
          <a:xfrm>
            <a:off x="77786" y="5130629"/>
            <a:ext cx="2490354" cy="1344589"/>
          </a:xfrm>
          <a:prstGeom prst="rect">
            <a:avLst/>
          </a:prstGeom>
        </p:spPr>
      </p:pic>
    </p:spTree>
    <p:extLst>
      <p:ext uri="{BB962C8B-B14F-4D97-AF65-F5344CB8AC3E}">
        <p14:creationId xmlns:p14="http://schemas.microsoft.com/office/powerpoint/2010/main" val="87155442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GB" dirty="0" smtClean="0"/>
              <a:t>How do we Handle Complexity in System Build? </a:t>
            </a:r>
          </a:p>
        </p:txBody>
      </p:sp>
      <p:pic>
        <p:nvPicPr>
          <p:cNvPr id="19459" name="Picture 9" descr="MPj04308360000[1]"/>
          <p:cNvPicPr>
            <a:picLocks noChangeAspect="1" noChangeArrowheads="1"/>
          </p:cNvPicPr>
          <p:nvPr/>
        </p:nvPicPr>
        <p:blipFill>
          <a:blip r:embed="rId3">
            <a:lum bright="50000" contrast="-46000"/>
          </a:blip>
          <a:srcRect t="14117" b="9135"/>
          <a:stretch>
            <a:fillRect/>
          </a:stretch>
        </p:blipFill>
        <p:spPr bwMode="auto">
          <a:xfrm>
            <a:off x="1625112" y="1808290"/>
            <a:ext cx="6334857" cy="4487008"/>
          </a:xfrm>
          <a:prstGeom prst="rect">
            <a:avLst/>
          </a:prstGeom>
          <a:noFill/>
          <a:ln w="9525">
            <a:noFill/>
            <a:miter lim="800000"/>
            <a:headEnd/>
            <a:tailEnd/>
          </a:ln>
        </p:spPr>
      </p:pic>
      <p:sp>
        <p:nvSpPr>
          <p:cNvPr id="7" name="Rectangle 6"/>
          <p:cNvSpPr/>
          <p:nvPr/>
        </p:nvSpPr>
        <p:spPr bwMode="auto">
          <a:xfrm>
            <a:off x="2208338" y="1005210"/>
            <a:ext cx="4860680" cy="562708"/>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84376" tIns="42189" rIns="84376" bIns="42189"/>
          <a:lstStyle/>
          <a:p>
            <a:pPr algn="ctr" fontAlgn="base">
              <a:spcBef>
                <a:spcPct val="0"/>
              </a:spcBef>
              <a:spcAft>
                <a:spcPct val="0"/>
              </a:spcAft>
              <a:defRPr/>
            </a:pPr>
            <a:r>
              <a:rPr lang="en-GB" sz="1477" dirty="0">
                <a:solidFill>
                  <a:srgbClr val="000000"/>
                </a:solidFill>
              </a:rPr>
              <a:t>The complexity of the proposed system means it will have to be BUILT in “bite” sized chunks</a:t>
            </a:r>
          </a:p>
        </p:txBody>
      </p:sp>
      <p:grpSp>
        <p:nvGrpSpPr>
          <p:cNvPr id="5" name="Group 4"/>
          <p:cNvGrpSpPr/>
          <p:nvPr/>
        </p:nvGrpSpPr>
        <p:grpSpPr>
          <a:xfrm>
            <a:off x="165100" y="1752600"/>
            <a:ext cx="6832114" cy="4501662"/>
            <a:chOff x="178858" y="1612900"/>
            <a:chExt cx="7401457" cy="4876800"/>
          </a:xfrm>
        </p:grpSpPr>
        <p:sp>
          <p:nvSpPr>
            <p:cNvPr id="8" name="Right Arrow Callout 7"/>
            <p:cNvSpPr/>
            <p:nvPr/>
          </p:nvSpPr>
          <p:spPr bwMode="auto">
            <a:xfrm>
              <a:off x="178858" y="1612900"/>
              <a:ext cx="4168775" cy="1422400"/>
            </a:xfrm>
            <a:prstGeom prst="rightArrowCallout">
              <a:avLst>
                <a:gd name="adj1" fmla="val 25000"/>
                <a:gd name="adj2" fmla="val 25000"/>
                <a:gd name="adj3" fmla="val 25000"/>
                <a:gd name="adj4" fmla="val 60987"/>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fontAlgn="base">
                <a:spcBef>
                  <a:spcPct val="0"/>
                </a:spcBef>
                <a:spcAft>
                  <a:spcPct val="0"/>
                </a:spcAft>
                <a:defRPr/>
              </a:pPr>
              <a:r>
                <a:rPr lang="en-GB" sz="1477" dirty="0">
                  <a:solidFill>
                    <a:srgbClr val="FFFFFF">
                      <a:lumMod val="50000"/>
                    </a:srgbClr>
                  </a:solidFill>
                </a:rPr>
                <a:t>We start by designing the SYSTEM as a number of subsystems – i.e. what is the architecture and technology of the system</a:t>
              </a:r>
            </a:p>
          </p:txBody>
        </p:sp>
        <p:sp>
          <p:nvSpPr>
            <p:cNvPr id="73736" name="Rectangle 8"/>
            <p:cNvSpPr>
              <a:spLocks noChangeArrowheads="1"/>
            </p:cNvSpPr>
            <p:nvPr/>
          </p:nvSpPr>
          <p:spPr bwMode="auto">
            <a:xfrm>
              <a:off x="4841143" y="1955800"/>
              <a:ext cx="1155700" cy="685800"/>
            </a:xfrm>
            <a:prstGeom prst="rect">
              <a:avLst/>
            </a:prstGeom>
            <a:solidFill>
              <a:srgbClr val="FFC000"/>
            </a:solidFill>
            <a:ln w="9525" algn="ctr">
              <a:solidFill>
                <a:schemeClr val="tx1"/>
              </a:solidFill>
              <a:round/>
              <a:headEnd/>
              <a:tailEnd/>
            </a:ln>
          </p:spPr>
          <p:txBody>
            <a:bodyPr lIns="84376" tIns="42189" rIns="84376" bIns="42189" anchor="ctr"/>
            <a:lstStyle/>
            <a:p>
              <a:pPr algn="ctr" fontAlgn="base">
                <a:spcBef>
                  <a:spcPct val="0"/>
                </a:spcBef>
                <a:spcAft>
                  <a:spcPct val="0"/>
                </a:spcAft>
              </a:pPr>
              <a:r>
                <a:rPr lang="en-GB" sz="1662">
                  <a:solidFill>
                    <a:srgbClr val="000000"/>
                  </a:solidFill>
                </a:rPr>
                <a:t>System</a:t>
              </a:r>
            </a:p>
          </p:txBody>
        </p:sp>
        <p:grpSp>
          <p:nvGrpSpPr>
            <p:cNvPr id="2" name="Group 22"/>
            <p:cNvGrpSpPr>
              <a:grpSpLocks/>
            </p:cNvGrpSpPr>
            <p:nvPr/>
          </p:nvGrpSpPr>
          <p:grpSpPr bwMode="auto">
            <a:xfrm>
              <a:off x="3246439" y="2641600"/>
              <a:ext cx="4333876" cy="1981200"/>
              <a:chOff x="2997199" y="2641600"/>
              <a:chExt cx="4000501" cy="1981200"/>
            </a:xfrm>
          </p:grpSpPr>
          <p:cxnSp>
            <p:nvCxnSpPr>
              <p:cNvPr id="19489" name="Elbow Connector 16"/>
              <p:cNvCxnSpPr>
                <a:cxnSpLocks noChangeShapeType="1"/>
                <a:stCxn id="73736" idx="2"/>
              </p:cNvCxnSpPr>
              <p:nvPr/>
            </p:nvCxnSpPr>
            <p:spPr bwMode="auto">
              <a:xfrm rot="16200000" flipH="1">
                <a:off x="5078347" y="2565400"/>
                <a:ext cx="1282700" cy="1435100"/>
              </a:xfrm>
              <a:prstGeom prst="bentConnector3">
                <a:avLst>
                  <a:gd name="adj1" fmla="val 50000"/>
                </a:avLst>
              </a:prstGeom>
              <a:noFill/>
              <a:ln w="19050" algn="ctr">
                <a:solidFill>
                  <a:schemeClr val="tx1"/>
                </a:solidFill>
                <a:round/>
                <a:headEnd/>
                <a:tailEnd/>
              </a:ln>
            </p:spPr>
          </p:cxnSp>
          <p:grpSp>
            <p:nvGrpSpPr>
              <p:cNvPr id="3" name="Group 27"/>
              <p:cNvGrpSpPr>
                <a:grpSpLocks/>
              </p:cNvGrpSpPr>
              <p:nvPr/>
            </p:nvGrpSpPr>
            <p:grpSpPr bwMode="auto">
              <a:xfrm>
                <a:off x="2997199" y="2641600"/>
                <a:ext cx="4000501" cy="1981200"/>
                <a:chOff x="2793999" y="2641600"/>
                <a:chExt cx="4000501" cy="1981200"/>
              </a:xfrm>
            </p:grpSpPr>
            <p:sp>
              <p:nvSpPr>
                <p:cNvPr id="19491" name="Rectangle 9"/>
                <p:cNvSpPr>
                  <a:spLocks noChangeArrowheads="1"/>
                </p:cNvSpPr>
                <p:nvPr/>
              </p:nvSpPr>
              <p:spPr bwMode="auto">
                <a:xfrm>
                  <a:off x="2793999" y="3924300"/>
                  <a:ext cx="1187525" cy="685800"/>
                </a:xfrm>
                <a:prstGeom prst="rect">
                  <a:avLst/>
                </a:prstGeom>
                <a:solidFill>
                  <a:srgbClr val="FFFF00"/>
                </a:solidFill>
                <a:ln w="9525" algn="ctr">
                  <a:solidFill>
                    <a:schemeClr val="tx1"/>
                  </a:solidFill>
                  <a:round/>
                  <a:headEnd/>
                  <a:tailEnd/>
                </a:ln>
              </p:spPr>
              <p:txBody>
                <a:bodyPr anchor="ctr"/>
                <a:lstStyle/>
                <a:p>
                  <a:pPr algn="ctr" fontAlgn="base">
                    <a:spcBef>
                      <a:spcPct val="0"/>
                    </a:spcBef>
                    <a:spcAft>
                      <a:spcPct val="0"/>
                    </a:spcAft>
                  </a:pPr>
                  <a:r>
                    <a:rPr lang="en-GB" sz="1477" dirty="0">
                      <a:solidFill>
                        <a:srgbClr val="000000"/>
                      </a:solidFill>
                    </a:rPr>
                    <a:t>Subsystem 1</a:t>
                  </a:r>
                </a:p>
              </p:txBody>
            </p:sp>
            <p:sp>
              <p:nvSpPr>
                <p:cNvPr id="19492" name="Rectangle 10"/>
                <p:cNvSpPr>
                  <a:spLocks noChangeArrowheads="1"/>
                </p:cNvSpPr>
                <p:nvPr/>
              </p:nvSpPr>
              <p:spPr bwMode="auto">
                <a:xfrm>
                  <a:off x="5649809" y="3924300"/>
                  <a:ext cx="1144691" cy="685800"/>
                </a:xfrm>
                <a:prstGeom prst="rect">
                  <a:avLst/>
                </a:prstGeom>
                <a:solidFill>
                  <a:srgbClr val="FFFF00"/>
                </a:solidFill>
                <a:ln w="9525" algn="ctr">
                  <a:solidFill>
                    <a:schemeClr val="tx1"/>
                  </a:solidFill>
                  <a:round/>
                  <a:headEnd/>
                  <a:tailEnd/>
                </a:ln>
              </p:spPr>
              <p:txBody>
                <a:bodyPr anchor="ctr"/>
                <a:lstStyle/>
                <a:p>
                  <a:pPr algn="ctr" fontAlgn="base">
                    <a:spcBef>
                      <a:spcPct val="0"/>
                    </a:spcBef>
                    <a:spcAft>
                      <a:spcPct val="0"/>
                    </a:spcAft>
                  </a:pPr>
                  <a:r>
                    <a:rPr lang="en-GB" sz="1477" dirty="0">
                      <a:solidFill>
                        <a:srgbClr val="000000"/>
                      </a:solidFill>
                    </a:rPr>
                    <a:t>Subsystem 3</a:t>
                  </a:r>
                </a:p>
              </p:txBody>
            </p:sp>
            <p:sp>
              <p:nvSpPr>
                <p:cNvPr id="19493" name="Rectangle 11"/>
                <p:cNvSpPr>
                  <a:spLocks noChangeArrowheads="1"/>
                </p:cNvSpPr>
                <p:nvPr/>
              </p:nvSpPr>
              <p:spPr bwMode="auto">
                <a:xfrm>
                  <a:off x="4184385" y="3937000"/>
                  <a:ext cx="1212925" cy="685800"/>
                </a:xfrm>
                <a:prstGeom prst="rect">
                  <a:avLst/>
                </a:prstGeom>
                <a:solidFill>
                  <a:srgbClr val="FFFF00"/>
                </a:solidFill>
                <a:ln w="9525" algn="ctr">
                  <a:solidFill>
                    <a:schemeClr val="tx1"/>
                  </a:solidFill>
                  <a:round/>
                  <a:headEnd/>
                  <a:tailEnd/>
                </a:ln>
              </p:spPr>
              <p:txBody>
                <a:bodyPr anchor="ctr"/>
                <a:lstStyle/>
                <a:p>
                  <a:pPr algn="ctr" fontAlgn="base">
                    <a:spcBef>
                      <a:spcPct val="0"/>
                    </a:spcBef>
                    <a:spcAft>
                      <a:spcPct val="0"/>
                    </a:spcAft>
                  </a:pPr>
                  <a:r>
                    <a:rPr lang="en-GB" sz="1477" dirty="0">
                      <a:solidFill>
                        <a:srgbClr val="000000"/>
                      </a:solidFill>
                    </a:rPr>
                    <a:t>Subsystem 2</a:t>
                  </a:r>
                </a:p>
              </p:txBody>
            </p:sp>
            <p:cxnSp>
              <p:nvCxnSpPr>
                <p:cNvPr id="19494" name="Elbow Connector 14"/>
                <p:cNvCxnSpPr>
                  <a:cxnSpLocks noChangeShapeType="1"/>
                  <a:stCxn id="73736" idx="2"/>
                  <a:endCxn id="19491" idx="0"/>
                </p:cNvCxnSpPr>
                <p:nvPr/>
              </p:nvCxnSpPr>
              <p:spPr bwMode="auto">
                <a:xfrm rot="5400000">
                  <a:off x="3452248" y="2577115"/>
                  <a:ext cx="1282700" cy="1411672"/>
                </a:xfrm>
                <a:prstGeom prst="bentConnector3">
                  <a:avLst>
                    <a:gd name="adj1" fmla="val 50000"/>
                  </a:avLst>
                </a:prstGeom>
                <a:noFill/>
                <a:ln w="19050" algn="ctr">
                  <a:solidFill>
                    <a:schemeClr val="tx1"/>
                  </a:solidFill>
                  <a:round/>
                  <a:headEnd/>
                  <a:tailEnd/>
                </a:ln>
              </p:spPr>
            </p:cxnSp>
            <p:cxnSp>
              <p:nvCxnSpPr>
                <p:cNvPr id="19495" name="Elbow Connector 18"/>
                <p:cNvCxnSpPr>
                  <a:cxnSpLocks noChangeShapeType="1"/>
                  <a:stCxn id="73736" idx="2"/>
                  <a:endCxn id="19493" idx="0"/>
                </p:cNvCxnSpPr>
                <p:nvPr/>
              </p:nvCxnSpPr>
              <p:spPr bwMode="auto">
                <a:xfrm rot="5400000">
                  <a:off x="4147440" y="3285007"/>
                  <a:ext cx="1295400" cy="8586"/>
                </a:xfrm>
                <a:prstGeom prst="bentConnector3">
                  <a:avLst>
                    <a:gd name="adj1" fmla="val 50000"/>
                  </a:avLst>
                </a:prstGeom>
                <a:noFill/>
                <a:ln w="19050" algn="ctr">
                  <a:solidFill>
                    <a:schemeClr val="tx1"/>
                  </a:solidFill>
                  <a:round/>
                  <a:headEnd/>
                  <a:tailEnd/>
                </a:ln>
              </p:spPr>
            </p:cxnSp>
          </p:grpSp>
        </p:grpSp>
        <p:sp>
          <p:nvSpPr>
            <p:cNvPr id="20" name="Right Arrow Callout 19"/>
            <p:cNvSpPr/>
            <p:nvPr/>
          </p:nvSpPr>
          <p:spPr bwMode="auto">
            <a:xfrm>
              <a:off x="220140" y="3563292"/>
              <a:ext cx="3026833" cy="1378857"/>
            </a:xfrm>
            <a:prstGeom prst="rightArrowCallout">
              <a:avLst>
                <a:gd name="adj1" fmla="val 26575"/>
                <a:gd name="adj2" fmla="val 21850"/>
                <a:gd name="adj3" fmla="val 17126"/>
                <a:gd name="adj4" fmla="val 79459"/>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fontAlgn="base">
                <a:spcBef>
                  <a:spcPct val="0"/>
                </a:spcBef>
                <a:spcAft>
                  <a:spcPct val="0"/>
                </a:spcAft>
                <a:defRPr/>
              </a:pPr>
              <a:r>
                <a:rPr lang="en-GB" sz="1477" dirty="0">
                  <a:solidFill>
                    <a:srgbClr val="FFFFFF">
                      <a:lumMod val="50000"/>
                    </a:srgbClr>
                  </a:solidFill>
                </a:rPr>
                <a:t>We then design the  SUBSYSTEMS as a number of  lower level elements, ultimately down to…</a:t>
              </a:r>
            </a:p>
          </p:txBody>
        </p:sp>
        <p:sp>
          <p:nvSpPr>
            <p:cNvPr id="21" name="Right Arrow Callout 20"/>
            <p:cNvSpPr/>
            <p:nvPr/>
          </p:nvSpPr>
          <p:spPr bwMode="auto">
            <a:xfrm>
              <a:off x="207062" y="5511800"/>
              <a:ext cx="3438901" cy="977900"/>
            </a:xfrm>
            <a:prstGeom prst="rightArrowCallout">
              <a:avLst>
                <a:gd name="adj1" fmla="val 37987"/>
                <a:gd name="adj2" fmla="val 32792"/>
                <a:gd name="adj3" fmla="val 25000"/>
                <a:gd name="adj4" fmla="val 68590"/>
              </a:avLst>
            </a:prstGeom>
            <a:solidFill>
              <a:schemeClr val="bg1">
                <a:lumMod val="85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lIns="84376" tIns="42189" rIns="84376" bIns="42189" anchor="ctr"/>
            <a:lstStyle/>
            <a:p>
              <a:pPr algn="ctr" fontAlgn="base">
                <a:spcBef>
                  <a:spcPct val="0"/>
                </a:spcBef>
                <a:spcAft>
                  <a:spcPct val="0"/>
                </a:spcAft>
                <a:defRPr/>
              </a:pPr>
              <a:r>
                <a:rPr lang="en-GB" sz="1477" dirty="0">
                  <a:solidFill>
                    <a:srgbClr val="FFFFFF">
                      <a:lumMod val="50000"/>
                    </a:srgbClr>
                  </a:solidFill>
                </a:rPr>
                <a:t>The design of individual COMPONENTS </a:t>
              </a:r>
            </a:p>
          </p:txBody>
        </p:sp>
        <p:grpSp>
          <p:nvGrpSpPr>
            <p:cNvPr id="4" name="Group 28"/>
            <p:cNvGrpSpPr>
              <a:grpSpLocks/>
            </p:cNvGrpSpPr>
            <p:nvPr/>
          </p:nvGrpSpPr>
          <p:grpSpPr bwMode="auto">
            <a:xfrm>
              <a:off x="3976695" y="4622799"/>
              <a:ext cx="2901950" cy="1739901"/>
              <a:chOff x="3467100" y="4622799"/>
              <a:chExt cx="2679700" cy="1739901"/>
            </a:xfrm>
          </p:grpSpPr>
          <p:sp>
            <p:nvSpPr>
              <p:cNvPr id="19485" name="Rectangle 21"/>
              <p:cNvSpPr>
                <a:spLocks noChangeArrowheads="1"/>
              </p:cNvSpPr>
              <p:nvPr/>
            </p:nvSpPr>
            <p:spPr bwMode="auto">
              <a:xfrm>
                <a:off x="3467100" y="5676900"/>
                <a:ext cx="1181100" cy="685800"/>
              </a:xfrm>
              <a:prstGeom prst="rect">
                <a:avLst/>
              </a:prstGeom>
              <a:solidFill>
                <a:srgbClr val="FFFF99"/>
              </a:solidFill>
              <a:ln w="9525" algn="ctr">
                <a:solidFill>
                  <a:schemeClr val="tx1"/>
                </a:solidFill>
                <a:round/>
                <a:headEnd/>
                <a:tailEnd/>
              </a:ln>
            </p:spPr>
            <p:txBody>
              <a:bodyPr anchor="ctr"/>
              <a:lstStyle/>
              <a:p>
                <a:pPr algn="ctr" fontAlgn="base">
                  <a:spcBef>
                    <a:spcPct val="0"/>
                  </a:spcBef>
                  <a:spcAft>
                    <a:spcPct val="0"/>
                  </a:spcAft>
                </a:pPr>
                <a:r>
                  <a:rPr lang="en-GB" sz="1292">
                    <a:solidFill>
                      <a:srgbClr val="000000"/>
                    </a:solidFill>
                  </a:rPr>
                  <a:t>Component 2.1</a:t>
                </a:r>
              </a:p>
            </p:txBody>
          </p:sp>
          <p:sp>
            <p:nvSpPr>
              <p:cNvPr id="19486" name="Rectangle 22"/>
              <p:cNvSpPr>
                <a:spLocks noChangeArrowheads="1"/>
              </p:cNvSpPr>
              <p:nvPr/>
            </p:nvSpPr>
            <p:spPr bwMode="auto">
              <a:xfrm>
                <a:off x="4965700" y="5676900"/>
                <a:ext cx="1181100" cy="685800"/>
              </a:xfrm>
              <a:prstGeom prst="rect">
                <a:avLst/>
              </a:prstGeom>
              <a:solidFill>
                <a:srgbClr val="FFFF99"/>
              </a:solidFill>
              <a:ln w="9525" algn="ctr">
                <a:solidFill>
                  <a:schemeClr val="tx1"/>
                </a:solidFill>
                <a:round/>
                <a:headEnd/>
                <a:tailEnd/>
              </a:ln>
            </p:spPr>
            <p:txBody>
              <a:bodyPr anchor="ctr"/>
              <a:lstStyle/>
              <a:p>
                <a:pPr algn="ctr" fontAlgn="base">
                  <a:spcBef>
                    <a:spcPct val="0"/>
                  </a:spcBef>
                  <a:spcAft>
                    <a:spcPct val="0"/>
                  </a:spcAft>
                </a:pPr>
                <a:r>
                  <a:rPr lang="en-GB" sz="1292">
                    <a:solidFill>
                      <a:srgbClr val="000000"/>
                    </a:solidFill>
                  </a:rPr>
                  <a:t>Component 2.2</a:t>
                </a:r>
              </a:p>
            </p:txBody>
          </p:sp>
          <p:cxnSp>
            <p:nvCxnSpPr>
              <p:cNvPr id="19487" name="Elbow Connector 24"/>
              <p:cNvCxnSpPr>
                <a:cxnSpLocks noChangeShapeType="1"/>
                <a:stCxn id="19493" idx="2"/>
                <a:endCxn id="19485" idx="0"/>
              </p:cNvCxnSpPr>
              <p:nvPr/>
            </p:nvCxnSpPr>
            <p:spPr bwMode="auto">
              <a:xfrm rot="5400000">
                <a:off x="3896949" y="4783501"/>
                <a:ext cx="1054100" cy="732697"/>
              </a:xfrm>
              <a:prstGeom prst="bentConnector3">
                <a:avLst>
                  <a:gd name="adj1" fmla="val 50000"/>
                </a:avLst>
              </a:prstGeom>
              <a:noFill/>
              <a:ln w="19050" algn="ctr">
                <a:solidFill>
                  <a:schemeClr val="tx1"/>
                </a:solidFill>
                <a:round/>
                <a:headEnd/>
                <a:tailEnd/>
              </a:ln>
            </p:spPr>
          </p:cxnSp>
          <p:cxnSp>
            <p:nvCxnSpPr>
              <p:cNvPr id="19488" name="Elbow Connector 26"/>
              <p:cNvCxnSpPr>
                <a:cxnSpLocks noChangeShapeType="1"/>
                <a:stCxn id="19493" idx="2"/>
                <a:endCxn id="19486" idx="0"/>
              </p:cNvCxnSpPr>
              <p:nvPr/>
            </p:nvCxnSpPr>
            <p:spPr bwMode="auto">
              <a:xfrm rot="16200000" flipH="1">
                <a:off x="4646249" y="4766898"/>
                <a:ext cx="1054100" cy="765902"/>
              </a:xfrm>
              <a:prstGeom prst="bentConnector3">
                <a:avLst>
                  <a:gd name="adj1" fmla="val 50000"/>
                </a:avLst>
              </a:prstGeom>
              <a:noFill/>
              <a:ln w="19050" algn="ctr">
                <a:solidFill>
                  <a:schemeClr val="tx1"/>
                </a:solidFill>
                <a:round/>
                <a:headEnd/>
                <a:tailEnd/>
              </a:ln>
            </p:spPr>
          </p:cxnSp>
        </p:grpSp>
        <p:sp>
          <p:nvSpPr>
            <p:cNvPr id="24" name="Rounded Rectangle 23"/>
            <p:cNvSpPr/>
            <p:nvPr/>
          </p:nvSpPr>
          <p:spPr bwMode="auto">
            <a:xfrm>
              <a:off x="4249616" y="2794001"/>
              <a:ext cx="2393461" cy="908538"/>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fontAlgn="base">
                <a:spcBef>
                  <a:spcPct val="0"/>
                </a:spcBef>
                <a:spcAft>
                  <a:spcPct val="0"/>
                </a:spcAft>
                <a:defRPr/>
              </a:pPr>
              <a:r>
                <a:rPr lang="en-GB" sz="1108" dirty="0">
                  <a:solidFill>
                    <a:srgbClr val="FFFFFF"/>
                  </a:solidFill>
                </a:rPr>
                <a:t>From the system design we have the necessary sub-purpose and context to specify the Subsystem Requirements</a:t>
              </a:r>
              <a:endParaRPr lang="en-GB" sz="1108" dirty="0">
                <a:solidFill>
                  <a:srgbClr val="000000"/>
                </a:solidFill>
              </a:endParaRPr>
            </a:p>
          </p:txBody>
        </p:sp>
        <p:sp>
          <p:nvSpPr>
            <p:cNvPr id="25" name="Rounded Rectangle 24"/>
            <p:cNvSpPr/>
            <p:nvPr/>
          </p:nvSpPr>
          <p:spPr bwMode="auto">
            <a:xfrm>
              <a:off x="4305319" y="4724436"/>
              <a:ext cx="2336303" cy="861391"/>
            </a:xfrm>
            <a:prstGeom prst="roundRect">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lstStyle/>
            <a:p>
              <a:pPr algn="ctr" fontAlgn="base">
                <a:spcBef>
                  <a:spcPct val="0"/>
                </a:spcBef>
                <a:spcAft>
                  <a:spcPct val="0"/>
                </a:spcAft>
                <a:defRPr/>
              </a:pPr>
              <a:r>
                <a:rPr lang="en-GB" sz="1108" dirty="0">
                  <a:solidFill>
                    <a:srgbClr val="FFFFFF"/>
                  </a:solidFill>
                </a:rPr>
                <a:t>From the subsystem design we have the necessary context to specify the Component Requirements</a:t>
              </a:r>
              <a:endParaRPr lang="en-GB" sz="1108" dirty="0">
                <a:solidFill>
                  <a:srgbClr val="000000"/>
                </a:solidFill>
              </a:endParaRPr>
            </a:p>
          </p:txBody>
        </p:sp>
      </p:grpSp>
      <p:sp>
        <p:nvSpPr>
          <p:cNvPr id="28" name="Up Arrow Callout 27"/>
          <p:cNvSpPr/>
          <p:nvPr/>
        </p:nvSpPr>
        <p:spPr bwMode="auto">
          <a:xfrm>
            <a:off x="7112368" y="4781635"/>
            <a:ext cx="1971905" cy="1512277"/>
          </a:xfrm>
          <a:prstGeom prst="upArrowCallout">
            <a:avLst/>
          </a:prstGeom>
          <a:solidFill>
            <a:srgbClr val="92D05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84376" tIns="42189" rIns="84376" bIns="42189"/>
          <a:lstStyle/>
          <a:p>
            <a:pPr algn="ctr" fontAlgn="base">
              <a:spcBef>
                <a:spcPct val="0"/>
              </a:spcBef>
              <a:spcAft>
                <a:spcPct val="0"/>
              </a:spcAft>
              <a:defRPr/>
            </a:pPr>
            <a:r>
              <a:rPr lang="en-GB" sz="1477" dirty="0">
                <a:solidFill>
                  <a:srgbClr val="000000"/>
                </a:solidFill>
              </a:rPr>
              <a:t>These Components once realised will be integrated to build Subsystems</a:t>
            </a:r>
          </a:p>
        </p:txBody>
      </p:sp>
      <p:sp>
        <p:nvSpPr>
          <p:cNvPr id="29" name="Up Arrow Callout 28"/>
          <p:cNvSpPr/>
          <p:nvPr/>
        </p:nvSpPr>
        <p:spPr bwMode="auto">
          <a:xfrm>
            <a:off x="7072860" y="3124200"/>
            <a:ext cx="2007647" cy="1512277"/>
          </a:xfrm>
          <a:prstGeom prst="upArrowCallout">
            <a:avLst/>
          </a:prstGeom>
          <a:solidFill>
            <a:srgbClr val="00B05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lIns="84376" tIns="42189" rIns="84376" bIns="42189" anchor="ctr"/>
          <a:lstStyle/>
          <a:p>
            <a:pPr algn="ctr" fontAlgn="base">
              <a:spcBef>
                <a:spcPct val="0"/>
              </a:spcBef>
              <a:spcAft>
                <a:spcPct val="0"/>
              </a:spcAft>
              <a:defRPr/>
            </a:pPr>
            <a:r>
              <a:rPr lang="en-GB" sz="1477" dirty="0">
                <a:solidFill>
                  <a:srgbClr val="000000"/>
                </a:solidFill>
              </a:rPr>
              <a:t> The Subsystems will be integrated to build the System</a:t>
            </a:r>
          </a:p>
        </p:txBody>
      </p:sp>
      <p:sp>
        <p:nvSpPr>
          <p:cNvPr id="30" name="Rectangle 29"/>
          <p:cNvSpPr/>
          <p:nvPr/>
        </p:nvSpPr>
        <p:spPr bwMode="auto">
          <a:xfrm>
            <a:off x="7049916" y="1987062"/>
            <a:ext cx="1973580" cy="865163"/>
          </a:xfrm>
          <a:prstGeom prst="rect">
            <a:avLst/>
          </a:prstGeom>
          <a:solidFill>
            <a:srgbClr val="FF0000"/>
          </a:solidFill>
          <a:ln w="9525"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anchor="ctr"/>
          <a:lstStyle/>
          <a:p>
            <a:pPr algn="ctr" fontAlgn="base">
              <a:spcBef>
                <a:spcPct val="0"/>
              </a:spcBef>
              <a:spcAft>
                <a:spcPct val="0"/>
              </a:spcAft>
              <a:defRPr/>
            </a:pPr>
            <a:r>
              <a:rPr lang="en-GB" sz="1846" b="1" dirty="0">
                <a:solidFill>
                  <a:srgbClr val="FFFFFF"/>
                </a:solidFill>
              </a:rPr>
              <a:t>The Built System</a:t>
            </a:r>
          </a:p>
        </p:txBody>
      </p:sp>
    </p:spTree>
    <p:extLst>
      <p:ext uri="{BB962C8B-B14F-4D97-AF65-F5344CB8AC3E}">
        <p14:creationId xmlns:p14="http://schemas.microsoft.com/office/powerpoint/2010/main" val="179753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10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5"/>
          <p:cNvSpPr>
            <a:spLocks noChangeArrowheads="1"/>
          </p:cNvSpPr>
          <p:nvPr/>
        </p:nvSpPr>
        <p:spPr bwMode="auto">
          <a:xfrm>
            <a:off x="4050341" y="5190392"/>
            <a:ext cx="1446335" cy="728297"/>
          </a:xfrm>
          <a:prstGeom prst="ellipse">
            <a:avLst/>
          </a:prstGeom>
          <a:solidFill>
            <a:srgbClr val="00FF0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83" name="Oval 5"/>
          <p:cNvSpPr>
            <a:spLocks noChangeArrowheads="1"/>
          </p:cNvSpPr>
          <p:nvPr/>
        </p:nvSpPr>
        <p:spPr bwMode="auto">
          <a:xfrm>
            <a:off x="3996104" y="5254869"/>
            <a:ext cx="1446334" cy="728297"/>
          </a:xfrm>
          <a:prstGeom prst="ellipse">
            <a:avLst/>
          </a:prstGeom>
          <a:solidFill>
            <a:srgbClr val="00CC0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84" name="Oval 5"/>
          <p:cNvSpPr>
            <a:spLocks noChangeArrowheads="1"/>
          </p:cNvSpPr>
          <p:nvPr/>
        </p:nvSpPr>
        <p:spPr bwMode="auto">
          <a:xfrm>
            <a:off x="3922835" y="5309121"/>
            <a:ext cx="1446334" cy="728296"/>
          </a:xfrm>
          <a:prstGeom prst="ellipse">
            <a:avLst/>
          </a:prstGeom>
          <a:solidFill>
            <a:srgbClr val="00800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85" name="Oval 5"/>
          <p:cNvSpPr>
            <a:spLocks noChangeArrowheads="1"/>
          </p:cNvSpPr>
          <p:nvPr/>
        </p:nvSpPr>
        <p:spPr bwMode="auto">
          <a:xfrm>
            <a:off x="5146448" y="4142674"/>
            <a:ext cx="1446335" cy="728296"/>
          </a:xfrm>
          <a:prstGeom prst="ellipse">
            <a:avLst/>
          </a:prstGeom>
          <a:solidFill>
            <a:srgbClr val="00FF0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86" name="Oval 5"/>
          <p:cNvSpPr>
            <a:spLocks noChangeArrowheads="1"/>
          </p:cNvSpPr>
          <p:nvPr/>
        </p:nvSpPr>
        <p:spPr bwMode="auto">
          <a:xfrm>
            <a:off x="5092212" y="4205654"/>
            <a:ext cx="1446334" cy="728297"/>
          </a:xfrm>
          <a:prstGeom prst="ellipse">
            <a:avLst/>
          </a:prstGeom>
          <a:solidFill>
            <a:srgbClr val="00CC0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87" name="Oval 5"/>
          <p:cNvSpPr>
            <a:spLocks noChangeArrowheads="1"/>
          </p:cNvSpPr>
          <p:nvPr/>
        </p:nvSpPr>
        <p:spPr bwMode="auto">
          <a:xfrm>
            <a:off x="5020425" y="4259905"/>
            <a:ext cx="1444869" cy="728296"/>
          </a:xfrm>
          <a:prstGeom prst="ellipse">
            <a:avLst/>
          </a:prstGeom>
          <a:solidFill>
            <a:srgbClr val="00800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88" name="Oval 5"/>
          <p:cNvSpPr>
            <a:spLocks noChangeArrowheads="1"/>
          </p:cNvSpPr>
          <p:nvPr/>
        </p:nvSpPr>
        <p:spPr bwMode="auto">
          <a:xfrm>
            <a:off x="2838451" y="4122159"/>
            <a:ext cx="1446334" cy="728296"/>
          </a:xfrm>
          <a:prstGeom prst="ellipse">
            <a:avLst/>
          </a:prstGeom>
          <a:solidFill>
            <a:srgbClr val="00FF0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89" name="Oval 7"/>
          <p:cNvSpPr>
            <a:spLocks noChangeArrowheads="1"/>
          </p:cNvSpPr>
          <p:nvPr/>
        </p:nvSpPr>
        <p:spPr bwMode="gray">
          <a:xfrm>
            <a:off x="5870348" y="2927838"/>
            <a:ext cx="1444869" cy="728297"/>
          </a:xfrm>
          <a:prstGeom prst="ellipse">
            <a:avLst/>
          </a:prstGeom>
          <a:solidFill>
            <a:srgbClr val="FF505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90" name="Oval 7"/>
          <p:cNvSpPr>
            <a:spLocks noChangeArrowheads="1"/>
          </p:cNvSpPr>
          <p:nvPr/>
        </p:nvSpPr>
        <p:spPr bwMode="gray">
          <a:xfrm>
            <a:off x="5805871" y="2983523"/>
            <a:ext cx="1444869" cy="728297"/>
          </a:xfrm>
          <a:prstGeom prst="ellipse">
            <a:avLst/>
          </a:prstGeom>
          <a:solidFill>
            <a:srgbClr val="FF000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91" name="Oval 5"/>
          <p:cNvSpPr>
            <a:spLocks noChangeArrowheads="1"/>
          </p:cNvSpPr>
          <p:nvPr/>
        </p:nvSpPr>
        <p:spPr bwMode="auto">
          <a:xfrm>
            <a:off x="2784248" y="4185138"/>
            <a:ext cx="1446335" cy="728297"/>
          </a:xfrm>
          <a:prstGeom prst="ellipse">
            <a:avLst/>
          </a:prstGeom>
          <a:solidFill>
            <a:srgbClr val="00CC0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92" name="Oval 5"/>
          <p:cNvSpPr>
            <a:spLocks noChangeArrowheads="1"/>
          </p:cNvSpPr>
          <p:nvPr/>
        </p:nvSpPr>
        <p:spPr bwMode="auto">
          <a:xfrm>
            <a:off x="2710979" y="4239390"/>
            <a:ext cx="1446335" cy="728296"/>
          </a:xfrm>
          <a:prstGeom prst="ellipse">
            <a:avLst/>
          </a:prstGeom>
          <a:solidFill>
            <a:srgbClr val="00800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93" name="Oval 7"/>
          <p:cNvSpPr>
            <a:spLocks noChangeArrowheads="1"/>
          </p:cNvSpPr>
          <p:nvPr/>
        </p:nvSpPr>
        <p:spPr bwMode="gray">
          <a:xfrm>
            <a:off x="2053022" y="2948354"/>
            <a:ext cx="1444869" cy="728297"/>
          </a:xfrm>
          <a:prstGeom prst="ellipse">
            <a:avLst/>
          </a:prstGeom>
          <a:solidFill>
            <a:srgbClr val="FF505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94" name="Oval 7"/>
          <p:cNvSpPr>
            <a:spLocks noChangeArrowheads="1"/>
          </p:cNvSpPr>
          <p:nvPr/>
        </p:nvSpPr>
        <p:spPr bwMode="gray">
          <a:xfrm>
            <a:off x="1987079" y="3005536"/>
            <a:ext cx="1444869" cy="728296"/>
          </a:xfrm>
          <a:prstGeom prst="ellipse">
            <a:avLst/>
          </a:prstGeom>
          <a:solidFill>
            <a:srgbClr val="FF000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95" name="Oval 4"/>
          <p:cNvSpPr>
            <a:spLocks noChangeArrowheads="1"/>
          </p:cNvSpPr>
          <p:nvPr/>
        </p:nvSpPr>
        <p:spPr bwMode="auto">
          <a:xfrm>
            <a:off x="4973533" y="4319954"/>
            <a:ext cx="1446335" cy="728297"/>
          </a:xfrm>
          <a:prstGeom prst="ellipse">
            <a:avLst/>
          </a:prstGeom>
          <a:solidFill>
            <a:srgbClr val="99FF99"/>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96" name="Oval 5"/>
          <p:cNvSpPr>
            <a:spLocks noChangeArrowheads="1"/>
          </p:cNvSpPr>
          <p:nvPr/>
        </p:nvSpPr>
        <p:spPr bwMode="auto">
          <a:xfrm>
            <a:off x="2662604" y="4302369"/>
            <a:ext cx="1446334" cy="728297"/>
          </a:xfrm>
          <a:prstGeom prst="ellipse">
            <a:avLst/>
          </a:prstGeom>
          <a:solidFill>
            <a:srgbClr val="99FF99"/>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97" name="Oval 6"/>
          <p:cNvSpPr>
            <a:spLocks noChangeArrowheads="1"/>
          </p:cNvSpPr>
          <p:nvPr/>
        </p:nvSpPr>
        <p:spPr bwMode="auto">
          <a:xfrm>
            <a:off x="5739930" y="3039208"/>
            <a:ext cx="1444869" cy="728297"/>
          </a:xfrm>
          <a:prstGeom prst="ellipse">
            <a:avLst/>
          </a:prstGeom>
          <a:solidFill>
            <a:srgbClr val="FF7C8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498" name="Oval 7"/>
          <p:cNvSpPr>
            <a:spLocks noChangeArrowheads="1"/>
          </p:cNvSpPr>
          <p:nvPr/>
        </p:nvSpPr>
        <p:spPr bwMode="gray">
          <a:xfrm>
            <a:off x="1896208" y="3061221"/>
            <a:ext cx="1443404" cy="728296"/>
          </a:xfrm>
          <a:prstGeom prst="ellipse">
            <a:avLst/>
          </a:prstGeom>
          <a:solidFill>
            <a:srgbClr val="FF7C80"/>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7667" name="Oval 8"/>
          <p:cNvSpPr>
            <a:spLocks noChangeArrowheads="1"/>
          </p:cNvSpPr>
          <p:nvPr/>
        </p:nvSpPr>
        <p:spPr bwMode="auto">
          <a:xfrm>
            <a:off x="6513635" y="1803892"/>
            <a:ext cx="1446334"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fontAlgn="base">
              <a:spcBef>
                <a:spcPct val="0"/>
              </a:spcBef>
              <a:spcAft>
                <a:spcPct val="0"/>
              </a:spcAft>
              <a:defRPr/>
            </a:pPr>
            <a:endParaRPr lang="en-US" sz="1108">
              <a:solidFill>
                <a:srgbClr val="000000"/>
              </a:solidFill>
            </a:endParaRPr>
          </a:p>
        </p:txBody>
      </p:sp>
      <p:sp>
        <p:nvSpPr>
          <p:cNvPr id="27668" name="Oval 9"/>
          <p:cNvSpPr>
            <a:spLocks noChangeArrowheads="1"/>
          </p:cNvSpPr>
          <p:nvPr/>
        </p:nvSpPr>
        <p:spPr bwMode="auto">
          <a:xfrm>
            <a:off x="1245594" y="1792167"/>
            <a:ext cx="1446335" cy="728296"/>
          </a:xfrm>
          <a:prstGeom prst="ellipse">
            <a:avLst/>
          </a:prstGeom>
          <a:solidFill>
            <a:schemeClr val="accent6">
              <a:lumMod val="20000"/>
              <a:lumOff val="80000"/>
            </a:schemeClr>
          </a:solidFill>
          <a:ln w="9525">
            <a:solidFill>
              <a:schemeClr val="tx1"/>
            </a:solidFill>
            <a:round/>
            <a:headEnd/>
            <a:tailEnd/>
          </a:ln>
        </p:spPr>
        <p:txBody>
          <a:bodyPr wrap="none" anchor="ctr"/>
          <a:lstStyle/>
          <a:p>
            <a:pPr algn="ctr" fontAlgn="base">
              <a:spcBef>
                <a:spcPct val="0"/>
              </a:spcBef>
              <a:spcAft>
                <a:spcPct val="0"/>
              </a:spcAft>
              <a:defRPr/>
            </a:pPr>
            <a:endParaRPr lang="en-US" sz="1108">
              <a:solidFill>
                <a:srgbClr val="000000"/>
              </a:solidFill>
            </a:endParaRPr>
          </a:p>
        </p:txBody>
      </p:sp>
      <p:sp>
        <p:nvSpPr>
          <p:cNvPr id="20501" name="Line 11"/>
          <p:cNvSpPr>
            <a:spLocks noChangeShapeType="1"/>
          </p:cNvSpPr>
          <p:nvPr/>
        </p:nvSpPr>
        <p:spPr bwMode="auto">
          <a:xfrm>
            <a:off x="2152668" y="2501412"/>
            <a:ext cx="360485" cy="567103"/>
          </a:xfrm>
          <a:prstGeom prst="line">
            <a:avLst/>
          </a:prstGeom>
          <a:noFill/>
          <a:ln w="38100">
            <a:solidFill>
              <a:schemeClr val="tx1"/>
            </a:solidFill>
            <a:round/>
            <a:headEnd/>
            <a:tailEnd type="triangle" w="med" len="med"/>
          </a:ln>
        </p:spPr>
        <p:txBody>
          <a:bodyPr wrap="none" anchor="ctr"/>
          <a:lstStyle/>
          <a:p>
            <a:pPr fontAlgn="base">
              <a:spcBef>
                <a:spcPct val="0"/>
              </a:spcBef>
              <a:spcAft>
                <a:spcPct val="0"/>
              </a:spcAft>
            </a:pPr>
            <a:endParaRPr lang="en-GB" sz="1662">
              <a:solidFill>
                <a:srgbClr val="000000"/>
              </a:solidFill>
            </a:endParaRPr>
          </a:p>
        </p:txBody>
      </p:sp>
      <p:sp>
        <p:nvSpPr>
          <p:cNvPr id="20502" name="Line 12"/>
          <p:cNvSpPr>
            <a:spLocks noChangeShapeType="1"/>
          </p:cNvSpPr>
          <p:nvPr/>
        </p:nvSpPr>
        <p:spPr bwMode="auto">
          <a:xfrm>
            <a:off x="2882412" y="3755781"/>
            <a:ext cx="342900" cy="574431"/>
          </a:xfrm>
          <a:prstGeom prst="line">
            <a:avLst/>
          </a:prstGeom>
          <a:noFill/>
          <a:ln w="38100">
            <a:solidFill>
              <a:schemeClr val="tx1"/>
            </a:solidFill>
            <a:round/>
            <a:headEnd/>
            <a:tailEnd type="triangle" w="med" len="med"/>
          </a:ln>
        </p:spPr>
        <p:txBody>
          <a:bodyPr wrap="none" anchor="ctr"/>
          <a:lstStyle/>
          <a:p>
            <a:pPr fontAlgn="base">
              <a:spcBef>
                <a:spcPct val="0"/>
              </a:spcBef>
              <a:spcAft>
                <a:spcPct val="0"/>
              </a:spcAft>
            </a:pPr>
            <a:endParaRPr lang="en-GB" sz="1662">
              <a:solidFill>
                <a:srgbClr val="000000"/>
              </a:solidFill>
            </a:endParaRPr>
          </a:p>
        </p:txBody>
      </p:sp>
      <p:sp>
        <p:nvSpPr>
          <p:cNvPr id="20503" name="Line 14"/>
          <p:cNvSpPr>
            <a:spLocks noChangeShapeType="1"/>
          </p:cNvSpPr>
          <p:nvPr/>
        </p:nvSpPr>
        <p:spPr bwMode="auto">
          <a:xfrm flipH="1">
            <a:off x="6655779" y="2507274"/>
            <a:ext cx="335574" cy="545123"/>
          </a:xfrm>
          <a:prstGeom prst="line">
            <a:avLst/>
          </a:prstGeom>
          <a:noFill/>
          <a:ln w="38100">
            <a:solidFill>
              <a:schemeClr val="tx1"/>
            </a:solidFill>
            <a:round/>
            <a:headEnd type="triangle" w="med" len="med"/>
            <a:tailEnd/>
          </a:ln>
        </p:spPr>
        <p:txBody>
          <a:bodyPr wrap="none" anchor="ctr"/>
          <a:lstStyle/>
          <a:p>
            <a:pPr fontAlgn="base">
              <a:spcBef>
                <a:spcPct val="0"/>
              </a:spcBef>
              <a:spcAft>
                <a:spcPct val="0"/>
              </a:spcAft>
            </a:pPr>
            <a:endParaRPr lang="en-GB" sz="1662">
              <a:solidFill>
                <a:srgbClr val="000000"/>
              </a:solidFill>
            </a:endParaRPr>
          </a:p>
        </p:txBody>
      </p:sp>
      <p:sp>
        <p:nvSpPr>
          <p:cNvPr id="20504" name="Line 15"/>
          <p:cNvSpPr>
            <a:spLocks noChangeShapeType="1"/>
          </p:cNvSpPr>
          <p:nvPr/>
        </p:nvSpPr>
        <p:spPr bwMode="auto">
          <a:xfrm flipH="1">
            <a:off x="5880595" y="3744058"/>
            <a:ext cx="367811" cy="580292"/>
          </a:xfrm>
          <a:prstGeom prst="line">
            <a:avLst/>
          </a:prstGeom>
          <a:noFill/>
          <a:ln w="38100">
            <a:solidFill>
              <a:schemeClr val="tx1"/>
            </a:solidFill>
            <a:round/>
            <a:headEnd type="triangle" w="med" len="med"/>
            <a:tailEnd/>
          </a:ln>
        </p:spPr>
        <p:txBody>
          <a:bodyPr wrap="none" anchor="ctr"/>
          <a:lstStyle/>
          <a:p>
            <a:pPr fontAlgn="base">
              <a:spcBef>
                <a:spcPct val="0"/>
              </a:spcBef>
              <a:spcAft>
                <a:spcPct val="0"/>
              </a:spcAft>
            </a:pPr>
            <a:endParaRPr lang="en-GB" sz="1662">
              <a:solidFill>
                <a:srgbClr val="000000"/>
              </a:solidFill>
            </a:endParaRPr>
          </a:p>
        </p:txBody>
      </p:sp>
      <p:sp>
        <p:nvSpPr>
          <p:cNvPr id="20505" name="Text Box 16"/>
          <p:cNvSpPr txBox="1">
            <a:spLocks noChangeArrowheads="1"/>
          </p:cNvSpPr>
          <p:nvPr/>
        </p:nvSpPr>
        <p:spPr bwMode="gray">
          <a:xfrm>
            <a:off x="1637523" y="1963619"/>
            <a:ext cx="697628" cy="433324"/>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GB" sz="1108" b="1">
                <a:solidFill>
                  <a:srgbClr val="000000"/>
                </a:solidFill>
              </a:rPr>
              <a:t>Design </a:t>
            </a:r>
          </a:p>
          <a:p>
            <a:pPr algn="ctr" eaLnBrk="0" fontAlgn="base" hangingPunct="0">
              <a:spcBef>
                <a:spcPct val="0"/>
              </a:spcBef>
              <a:spcAft>
                <a:spcPct val="0"/>
              </a:spcAft>
            </a:pPr>
            <a:r>
              <a:rPr lang="en-GB" sz="1108" b="1">
                <a:solidFill>
                  <a:srgbClr val="000000"/>
                </a:solidFill>
              </a:rPr>
              <a:t>System</a:t>
            </a:r>
          </a:p>
        </p:txBody>
      </p:sp>
      <p:sp>
        <p:nvSpPr>
          <p:cNvPr id="20506" name="Text Box 17"/>
          <p:cNvSpPr txBox="1">
            <a:spLocks noChangeArrowheads="1"/>
          </p:cNvSpPr>
          <p:nvPr/>
        </p:nvSpPr>
        <p:spPr bwMode="gray">
          <a:xfrm>
            <a:off x="2150154" y="3188709"/>
            <a:ext cx="1019831" cy="433324"/>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GB" sz="1108" b="1" dirty="0">
                <a:solidFill>
                  <a:srgbClr val="000000"/>
                </a:solidFill>
              </a:rPr>
              <a:t>Design</a:t>
            </a:r>
          </a:p>
          <a:p>
            <a:pPr algn="ctr" eaLnBrk="0" fontAlgn="base" hangingPunct="0">
              <a:spcBef>
                <a:spcPct val="0"/>
              </a:spcBef>
              <a:spcAft>
                <a:spcPct val="0"/>
              </a:spcAft>
            </a:pPr>
            <a:r>
              <a:rPr lang="en-GB" sz="1108" b="1" dirty="0">
                <a:solidFill>
                  <a:srgbClr val="000000"/>
                </a:solidFill>
              </a:rPr>
              <a:t>Subsystems</a:t>
            </a:r>
          </a:p>
        </p:txBody>
      </p:sp>
      <p:sp>
        <p:nvSpPr>
          <p:cNvPr id="20507" name="Text Box 18"/>
          <p:cNvSpPr txBox="1">
            <a:spLocks noChangeArrowheads="1"/>
          </p:cNvSpPr>
          <p:nvPr/>
        </p:nvSpPr>
        <p:spPr bwMode="gray">
          <a:xfrm>
            <a:off x="5727293" y="3161958"/>
            <a:ext cx="1503615" cy="433324"/>
          </a:xfrm>
          <a:prstGeom prst="rect">
            <a:avLst/>
          </a:prstGeom>
          <a:noFill/>
          <a:ln w="9525">
            <a:noFill/>
            <a:miter lim="800000"/>
            <a:headEnd/>
            <a:tailEnd/>
          </a:ln>
        </p:spPr>
        <p:txBody>
          <a:bodyPr wrap="square">
            <a:spAutoFit/>
          </a:bodyPr>
          <a:lstStyle/>
          <a:p>
            <a:pPr algn="ctr" eaLnBrk="0" fontAlgn="base" hangingPunct="0">
              <a:spcBef>
                <a:spcPct val="0"/>
              </a:spcBef>
              <a:spcAft>
                <a:spcPct val="0"/>
              </a:spcAft>
            </a:pPr>
            <a:r>
              <a:rPr lang="en-GB" sz="1108" b="1" dirty="0">
                <a:solidFill>
                  <a:srgbClr val="000000"/>
                </a:solidFill>
              </a:rPr>
              <a:t>Build and Check Subsystems</a:t>
            </a:r>
            <a:endParaRPr lang="en-GB" sz="1108" dirty="0">
              <a:solidFill>
                <a:srgbClr val="000000"/>
              </a:solidFill>
            </a:endParaRPr>
          </a:p>
        </p:txBody>
      </p:sp>
      <p:sp>
        <p:nvSpPr>
          <p:cNvPr id="20508" name="Text Box 19"/>
          <p:cNvSpPr txBox="1">
            <a:spLocks noChangeArrowheads="1"/>
          </p:cNvSpPr>
          <p:nvPr/>
        </p:nvSpPr>
        <p:spPr bwMode="gray">
          <a:xfrm>
            <a:off x="6631263" y="1925409"/>
            <a:ext cx="1179174" cy="433324"/>
          </a:xfrm>
          <a:prstGeom prst="rect">
            <a:avLst/>
          </a:prstGeom>
          <a:noFill/>
          <a:ln w="9525">
            <a:noFill/>
            <a:miter lim="800000"/>
            <a:headEnd/>
            <a:tailEnd/>
          </a:ln>
        </p:spPr>
        <p:txBody>
          <a:bodyPr wrap="square">
            <a:spAutoFit/>
          </a:bodyPr>
          <a:lstStyle/>
          <a:p>
            <a:pPr algn="ctr" eaLnBrk="0" fontAlgn="base" hangingPunct="0">
              <a:spcBef>
                <a:spcPct val="0"/>
              </a:spcBef>
              <a:spcAft>
                <a:spcPct val="0"/>
              </a:spcAft>
            </a:pPr>
            <a:r>
              <a:rPr lang="en-GB" sz="1108" b="1" dirty="0">
                <a:solidFill>
                  <a:srgbClr val="000000"/>
                </a:solidFill>
              </a:rPr>
              <a:t>Build and Check System</a:t>
            </a:r>
            <a:endParaRPr lang="en-GB" sz="1108" dirty="0">
              <a:solidFill>
                <a:srgbClr val="000000"/>
              </a:solidFill>
            </a:endParaRPr>
          </a:p>
        </p:txBody>
      </p:sp>
      <p:sp>
        <p:nvSpPr>
          <p:cNvPr id="20509" name="Text Box 20"/>
          <p:cNvSpPr txBox="1">
            <a:spLocks noChangeArrowheads="1"/>
          </p:cNvSpPr>
          <p:nvPr/>
        </p:nvSpPr>
        <p:spPr bwMode="auto">
          <a:xfrm>
            <a:off x="2846661" y="4456266"/>
            <a:ext cx="1051891" cy="433324"/>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GB" sz="1108" b="1">
                <a:solidFill>
                  <a:srgbClr val="000000"/>
                </a:solidFill>
              </a:rPr>
              <a:t>Design</a:t>
            </a:r>
          </a:p>
          <a:p>
            <a:pPr algn="ctr" eaLnBrk="0" fontAlgn="base" hangingPunct="0">
              <a:spcBef>
                <a:spcPct val="0"/>
              </a:spcBef>
              <a:spcAft>
                <a:spcPct val="0"/>
              </a:spcAft>
            </a:pPr>
            <a:r>
              <a:rPr lang="en-GB" sz="1108" b="1">
                <a:solidFill>
                  <a:srgbClr val="000000"/>
                </a:solidFill>
              </a:rPr>
              <a:t>Components</a:t>
            </a:r>
          </a:p>
        </p:txBody>
      </p:sp>
      <p:sp>
        <p:nvSpPr>
          <p:cNvPr id="20510" name="Text Box 21"/>
          <p:cNvSpPr txBox="1">
            <a:spLocks noChangeArrowheads="1"/>
          </p:cNvSpPr>
          <p:nvPr/>
        </p:nvSpPr>
        <p:spPr bwMode="auto">
          <a:xfrm>
            <a:off x="4984734" y="4463474"/>
            <a:ext cx="1403226" cy="433324"/>
          </a:xfrm>
          <a:prstGeom prst="rect">
            <a:avLst/>
          </a:prstGeom>
          <a:noFill/>
          <a:ln w="9525">
            <a:noFill/>
            <a:miter lim="800000"/>
            <a:headEnd/>
            <a:tailEnd/>
          </a:ln>
        </p:spPr>
        <p:txBody>
          <a:bodyPr wrap="square">
            <a:spAutoFit/>
          </a:bodyPr>
          <a:lstStyle/>
          <a:p>
            <a:pPr algn="ctr" eaLnBrk="0" fontAlgn="base" hangingPunct="0">
              <a:spcBef>
                <a:spcPct val="0"/>
              </a:spcBef>
              <a:spcAft>
                <a:spcPct val="0"/>
              </a:spcAft>
            </a:pPr>
            <a:r>
              <a:rPr lang="en-GB" sz="1108" b="1" dirty="0">
                <a:solidFill>
                  <a:srgbClr val="000000"/>
                </a:solidFill>
              </a:rPr>
              <a:t>Build and Check Components</a:t>
            </a:r>
          </a:p>
        </p:txBody>
      </p:sp>
      <p:sp>
        <p:nvSpPr>
          <p:cNvPr id="20511" name="Oval 22"/>
          <p:cNvSpPr>
            <a:spLocks noChangeArrowheads="1"/>
          </p:cNvSpPr>
          <p:nvPr/>
        </p:nvSpPr>
        <p:spPr bwMode="auto">
          <a:xfrm>
            <a:off x="3840791" y="5342792"/>
            <a:ext cx="1444869" cy="728297"/>
          </a:xfrm>
          <a:prstGeom prst="ellipse">
            <a:avLst/>
          </a:prstGeom>
          <a:solidFill>
            <a:srgbClr val="99FF99"/>
          </a:solidFill>
          <a:ln w="9525">
            <a:solidFill>
              <a:schemeClr val="tx1"/>
            </a:solidFill>
            <a:round/>
            <a:headEnd/>
            <a:tailEnd/>
          </a:ln>
        </p:spPr>
        <p:txBody>
          <a:bodyPr wrap="none" anchor="ctr"/>
          <a:lstStyle/>
          <a:p>
            <a:pPr algn="ctr" fontAlgn="base">
              <a:spcBef>
                <a:spcPct val="0"/>
              </a:spcBef>
              <a:spcAft>
                <a:spcPct val="0"/>
              </a:spcAft>
            </a:pPr>
            <a:endParaRPr lang="en-US" sz="1108">
              <a:solidFill>
                <a:srgbClr val="FFFFFF"/>
              </a:solidFill>
            </a:endParaRPr>
          </a:p>
        </p:txBody>
      </p:sp>
      <p:sp>
        <p:nvSpPr>
          <p:cNvPr id="20512" name="Line 23"/>
          <p:cNvSpPr>
            <a:spLocks noChangeShapeType="1"/>
          </p:cNvSpPr>
          <p:nvPr/>
        </p:nvSpPr>
        <p:spPr bwMode="auto">
          <a:xfrm>
            <a:off x="3689856" y="5010182"/>
            <a:ext cx="307731" cy="465992"/>
          </a:xfrm>
          <a:prstGeom prst="line">
            <a:avLst/>
          </a:prstGeom>
          <a:noFill/>
          <a:ln w="38100">
            <a:solidFill>
              <a:schemeClr val="tx1"/>
            </a:solidFill>
            <a:round/>
            <a:headEnd/>
            <a:tailEnd type="triangle" w="med" len="med"/>
          </a:ln>
        </p:spPr>
        <p:txBody>
          <a:bodyPr wrap="none" anchor="ctr"/>
          <a:lstStyle/>
          <a:p>
            <a:pPr fontAlgn="base">
              <a:spcBef>
                <a:spcPct val="0"/>
              </a:spcBef>
              <a:spcAft>
                <a:spcPct val="0"/>
              </a:spcAft>
            </a:pPr>
            <a:endParaRPr lang="en-GB" sz="1662">
              <a:solidFill>
                <a:srgbClr val="000000"/>
              </a:solidFill>
            </a:endParaRPr>
          </a:p>
        </p:txBody>
      </p:sp>
      <p:sp>
        <p:nvSpPr>
          <p:cNvPr id="20513" name="Line 24"/>
          <p:cNvSpPr>
            <a:spLocks noChangeShapeType="1"/>
          </p:cNvSpPr>
          <p:nvPr/>
        </p:nvSpPr>
        <p:spPr bwMode="auto">
          <a:xfrm flipH="1">
            <a:off x="5087816" y="4999924"/>
            <a:ext cx="298938" cy="448408"/>
          </a:xfrm>
          <a:prstGeom prst="line">
            <a:avLst/>
          </a:prstGeom>
          <a:noFill/>
          <a:ln w="38100">
            <a:solidFill>
              <a:schemeClr val="tx1"/>
            </a:solidFill>
            <a:round/>
            <a:headEnd type="triangle" w="med" len="med"/>
            <a:tailEnd/>
          </a:ln>
        </p:spPr>
        <p:txBody>
          <a:bodyPr wrap="none" anchor="ctr"/>
          <a:lstStyle/>
          <a:p>
            <a:pPr fontAlgn="base">
              <a:spcBef>
                <a:spcPct val="0"/>
              </a:spcBef>
              <a:spcAft>
                <a:spcPct val="0"/>
              </a:spcAft>
            </a:pPr>
            <a:endParaRPr lang="en-GB" sz="1662">
              <a:solidFill>
                <a:srgbClr val="000000"/>
              </a:solidFill>
            </a:endParaRPr>
          </a:p>
        </p:txBody>
      </p:sp>
      <p:sp>
        <p:nvSpPr>
          <p:cNvPr id="20514" name="Text Box 25"/>
          <p:cNvSpPr txBox="1">
            <a:spLocks noChangeArrowheads="1"/>
          </p:cNvSpPr>
          <p:nvPr/>
        </p:nvSpPr>
        <p:spPr bwMode="auto">
          <a:xfrm>
            <a:off x="4013106" y="5496689"/>
            <a:ext cx="1051891" cy="433324"/>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GB" sz="1108" b="1">
                <a:solidFill>
                  <a:srgbClr val="000000"/>
                </a:solidFill>
              </a:rPr>
              <a:t>Realise</a:t>
            </a:r>
          </a:p>
          <a:p>
            <a:pPr algn="ctr" eaLnBrk="0" fontAlgn="base" hangingPunct="0">
              <a:spcBef>
                <a:spcPct val="0"/>
              </a:spcBef>
              <a:spcAft>
                <a:spcPct val="0"/>
              </a:spcAft>
            </a:pPr>
            <a:r>
              <a:rPr lang="en-GB" sz="1108" b="1">
                <a:solidFill>
                  <a:srgbClr val="000000"/>
                </a:solidFill>
              </a:rPr>
              <a:t>Components</a:t>
            </a:r>
            <a:endParaRPr lang="en-GB" sz="1108">
              <a:solidFill>
                <a:srgbClr val="000000"/>
              </a:solidFill>
            </a:endParaRPr>
          </a:p>
        </p:txBody>
      </p:sp>
      <p:sp>
        <p:nvSpPr>
          <p:cNvPr id="20515" name="Line 26"/>
          <p:cNvSpPr>
            <a:spLocks noChangeShapeType="1"/>
          </p:cNvSpPr>
          <p:nvPr/>
        </p:nvSpPr>
        <p:spPr bwMode="auto">
          <a:xfrm>
            <a:off x="140677" y="2836985"/>
            <a:ext cx="8855320" cy="0"/>
          </a:xfrm>
          <a:prstGeom prst="line">
            <a:avLst/>
          </a:prstGeom>
          <a:noFill/>
          <a:ln w="38100">
            <a:solidFill>
              <a:srgbClr val="FF0000">
                <a:alpha val="43137"/>
              </a:srgbClr>
            </a:solidFill>
            <a:prstDash val="dash"/>
            <a:round/>
            <a:headEnd/>
            <a:tailEnd/>
          </a:ln>
        </p:spPr>
        <p:txBody>
          <a:bodyPr wrap="none" anchor="ctr"/>
          <a:lstStyle/>
          <a:p>
            <a:pPr fontAlgn="base">
              <a:spcBef>
                <a:spcPct val="0"/>
              </a:spcBef>
              <a:spcAft>
                <a:spcPct val="0"/>
              </a:spcAft>
            </a:pPr>
            <a:endParaRPr lang="en-GB" sz="1662">
              <a:solidFill>
                <a:srgbClr val="000000"/>
              </a:solidFill>
            </a:endParaRPr>
          </a:p>
        </p:txBody>
      </p:sp>
      <p:sp>
        <p:nvSpPr>
          <p:cNvPr id="20516" name="Line 27"/>
          <p:cNvSpPr>
            <a:spLocks noChangeShapeType="1"/>
          </p:cNvSpPr>
          <p:nvPr/>
        </p:nvSpPr>
        <p:spPr bwMode="auto">
          <a:xfrm>
            <a:off x="149471" y="4073769"/>
            <a:ext cx="8853854" cy="0"/>
          </a:xfrm>
          <a:prstGeom prst="line">
            <a:avLst/>
          </a:prstGeom>
          <a:noFill/>
          <a:ln w="38100">
            <a:solidFill>
              <a:srgbClr val="FF0000">
                <a:alpha val="43137"/>
              </a:srgbClr>
            </a:solidFill>
            <a:prstDash val="dash"/>
            <a:round/>
            <a:headEnd/>
            <a:tailEnd/>
          </a:ln>
        </p:spPr>
        <p:txBody>
          <a:bodyPr wrap="none" anchor="ctr"/>
          <a:lstStyle/>
          <a:p>
            <a:pPr fontAlgn="base">
              <a:spcBef>
                <a:spcPct val="0"/>
              </a:spcBef>
              <a:spcAft>
                <a:spcPct val="0"/>
              </a:spcAft>
            </a:pPr>
            <a:endParaRPr lang="en-GB" sz="1662">
              <a:solidFill>
                <a:srgbClr val="000000"/>
              </a:solidFill>
            </a:endParaRPr>
          </a:p>
        </p:txBody>
      </p:sp>
      <p:sp>
        <p:nvSpPr>
          <p:cNvPr id="20517" name="Line 28"/>
          <p:cNvSpPr>
            <a:spLocks noChangeShapeType="1"/>
          </p:cNvSpPr>
          <p:nvPr/>
        </p:nvSpPr>
        <p:spPr bwMode="auto">
          <a:xfrm>
            <a:off x="140677" y="1446335"/>
            <a:ext cx="8855320" cy="0"/>
          </a:xfrm>
          <a:prstGeom prst="line">
            <a:avLst/>
          </a:prstGeom>
          <a:noFill/>
          <a:ln w="38100">
            <a:solidFill>
              <a:srgbClr val="FF0000">
                <a:alpha val="43137"/>
              </a:srgbClr>
            </a:solidFill>
            <a:prstDash val="dash"/>
            <a:round/>
            <a:headEnd/>
            <a:tailEnd/>
          </a:ln>
        </p:spPr>
        <p:txBody>
          <a:bodyPr wrap="none" anchor="ctr"/>
          <a:lstStyle/>
          <a:p>
            <a:pPr fontAlgn="base">
              <a:spcBef>
                <a:spcPct val="0"/>
              </a:spcBef>
              <a:spcAft>
                <a:spcPct val="0"/>
              </a:spcAft>
            </a:pPr>
            <a:endParaRPr lang="en-GB" sz="1662">
              <a:solidFill>
                <a:srgbClr val="000000"/>
              </a:solidFill>
            </a:endParaRPr>
          </a:p>
        </p:txBody>
      </p:sp>
      <p:sp>
        <p:nvSpPr>
          <p:cNvPr id="20518" name="Text Box 29"/>
          <p:cNvSpPr txBox="1">
            <a:spLocks noChangeArrowheads="1"/>
          </p:cNvSpPr>
          <p:nvPr/>
        </p:nvSpPr>
        <p:spPr bwMode="auto">
          <a:xfrm>
            <a:off x="33371" y="2829690"/>
            <a:ext cx="1343638" cy="262829"/>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GB" sz="1108" b="1" dirty="0">
                <a:solidFill>
                  <a:srgbClr val="FF0000"/>
                </a:solidFill>
              </a:rPr>
              <a:t>Subsystem Level</a:t>
            </a:r>
            <a:endParaRPr lang="en-GB" sz="1108" dirty="0">
              <a:solidFill>
                <a:srgbClr val="000000"/>
              </a:solidFill>
            </a:endParaRPr>
          </a:p>
        </p:txBody>
      </p:sp>
      <p:sp>
        <p:nvSpPr>
          <p:cNvPr id="20519" name="Text Box 30"/>
          <p:cNvSpPr txBox="1">
            <a:spLocks noChangeArrowheads="1"/>
          </p:cNvSpPr>
          <p:nvPr/>
        </p:nvSpPr>
        <p:spPr bwMode="auto">
          <a:xfrm>
            <a:off x="50706" y="4078198"/>
            <a:ext cx="1375698" cy="262829"/>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GB" sz="1108" b="1">
                <a:solidFill>
                  <a:srgbClr val="FF0000"/>
                </a:solidFill>
              </a:rPr>
              <a:t>Component Level</a:t>
            </a:r>
            <a:endParaRPr lang="en-GB" sz="1108">
              <a:solidFill>
                <a:srgbClr val="000000"/>
              </a:solidFill>
            </a:endParaRPr>
          </a:p>
        </p:txBody>
      </p:sp>
      <p:sp>
        <p:nvSpPr>
          <p:cNvPr id="20520" name="Text Box 31"/>
          <p:cNvSpPr txBox="1">
            <a:spLocks noChangeArrowheads="1"/>
          </p:cNvSpPr>
          <p:nvPr/>
        </p:nvSpPr>
        <p:spPr bwMode="auto">
          <a:xfrm>
            <a:off x="36509" y="1462486"/>
            <a:ext cx="1091967" cy="262829"/>
          </a:xfrm>
          <a:prstGeom prst="rect">
            <a:avLst/>
          </a:prstGeom>
          <a:noFill/>
          <a:ln w="9525">
            <a:noFill/>
            <a:miter lim="800000"/>
            <a:headEnd/>
            <a:tailEnd/>
          </a:ln>
        </p:spPr>
        <p:txBody>
          <a:bodyPr wrap="none">
            <a:spAutoFit/>
          </a:bodyPr>
          <a:lstStyle/>
          <a:p>
            <a:pPr algn="ctr" eaLnBrk="0" fontAlgn="base" hangingPunct="0">
              <a:spcBef>
                <a:spcPct val="0"/>
              </a:spcBef>
              <a:spcAft>
                <a:spcPct val="0"/>
              </a:spcAft>
            </a:pPr>
            <a:r>
              <a:rPr lang="en-GB" sz="1108" b="1">
                <a:solidFill>
                  <a:srgbClr val="FF0000"/>
                </a:solidFill>
              </a:rPr>
              <a:t>System Level</a:t>
            </a:r>
            <a:endParaRPr lang="en-GB" sz="1108">
              <a:solidFill>
                <a:srgbClr val="000000"/>
              </a:solidFill>
            </a:endParaRPr>
          </a:p>
        </p:txBody>
      </p:sp>
      <p:sp>
        <p:nvSpPr>
          <p:cNvPr id="20521" name="Text Box 32"/>
          <p:cNvSpPr txBox="1">
            <a:spLocks noChangeArrowheads="1"/>
          </p:cNvSpPr>
          <p:nvPr/>
        </p:nvSpPr>
        <p:spPr bwMode="auto">
          <a:xfrm>
            <a:off x="289117" y="961296"/>
            <a:ext cx="1130438" cy="433324"/>
          </a:xfrm>
          <a:prstGeom prst="rect">
            <a:avLst/>
          </a:prstGeom>
          <a:solidFill>
            <a:schemeClr val="bg1"/>
          </a:solidFill>
          <a:ln w="9525">
            <a:noFill/>
            <a:miter lim="800000"/>
            <a:headEnd/>
            <a:tailEnd/>
          </a:ln>
        </p:spPr>
        <p:txBody>
          <a:bodyPr wrap="none">
            <a:spAutoFit/>
          </a:bodyPr>
          <a:lstStyle/>
          <a:p>
            <a:pPr algn="ctr" eaLnBrk="0" fontAlgn="base" hangingPunct="0">
              <a:spcBef>
                <a:spcPct val="0"/>
              </a:spcBef>
              <a:spcAft>
                <a:spcPct val="0"/>
              </a:spcAft>
            </a:pPr>
            <a:r>
              <a:rPr lang="en-GB" sz="1108" b="1">
                <a:solidFill>
                  <a:srgbClr val="0000FF"/>
                </a:solidFill>
              </a:rPr>
              <a:t>Stakeholder</a:t>
            </a:r>
          </a:p>
          <a:p>
            <a:pPr algn="ctr" eaLnBrk="0" fontAlgn="base" hangingPunct="0">
              <a:spcBef>
                <a:spcPct val="0"/>
              </a:spcBef>
              <a:spcAft>
                <a:spcPct val="0"/>
              </a:spcAft>
            </a:pPr>
            <a:r>
              <a:rPr lang="en-GB" sz="1108" b="1">
                <a:solidFill>
                  <a:srgbClr val="0000FF"/>
                </a:solidFill>
              </a:rPr>
              <a:t>Requirements</a:t>
            </a:r>
            <a:endParaRPr lang="en-GB" sz="1108">
              <a:solidFill>
                <a:srgbClr val="0000FF"/>
              </a:solidFill>
            </a:endParaRPr>
          </a:p>
        </p:txBody>
      </p:sp>
      <p:sp>
        <p:nvSpPr>
          <p:cNvPr id="20522" name="Text Box 33"/>
          <p:cNvSpPr txBox="1">
            <a:spLocks noChangeArrowheads="1"/>
          </p:cNvSpPr>
          <p:nvPr/>
        </p:nvSpPr>
        <p:spPr bwMode="auto">
          <a:xfrm>
            <a:off x="2548740" y="2467739"/>
            <a:ext cx="1130438" cy="433324"/>
          </a:xfrm>
          <a:prstGeom prst="rect">
            <a:avLst/>
          </a:prstGeom>
          <a:solidFill>
            <a:schemeClr val="bg1"/>
          </a:solidFill>
          <a:ln w="9525">
            <a:noFill/>
            <a:miter lim="800000"/>
            <a:headEnd/>
            <a:tailEnd/>
          </a:ln>
        </p:spPr>
        <p:txBody>
          <a:bodyPr wrap="none">
            <a:spAutoFit/>
          </a:bodyPr>
          <a:lstStyle/>
          <a:p>
            <a:pPr algn="ctr" eaLnBrk="0" fontAlgn="base" hangingPunct="0">
              <a:spcBef>
                <a:spcPct val="0"/>
              </a:spcBef>
              <a:spcAft>
                <a:spcPct val="0"/>
              </a:spcAft>
            </a:pPr>
            <a:r>
              <a:rPr lang="en-GB" sz="1108" b="1" dirty="0">
                <a:solidFill>
                  <a:srgbClr val="0000FF"/>
                </a:solidFill>
              </a:rPr>
              <a:t>Subsystem</a:t>
            </a:r>
          </a:p>
          <a:p>
            <a:pPr algn="ctr" eaLnBrk="0" fontAlgn="base" hangingPunct="0">
              <a:spcBef>
                <a:spcPct val="0"/>
              </a:spcBef>
              <a:spcAft>
                <a:spcPct val="0"/>
              </a:spcAft>
            </a:pPr>
            <a:r>
              <a:rPr lang="en-GB" sz="1108" b="1" dirty="0">
                <a:solidFill>
                  <a:srgbClr val="0000FF"/>
                </a:solidFill>
              </a:rPr>
              <a:t>Requirements</a:t>
            </a:r>
            <a:endParaRPr lang="en-GB" sz="1108" dirty="0">
              <a:solidFill>
                <a:srgbClr val="0000FF"/>
              </a:solidFill>
            </a:endParaRPr>
          </a:p>
        </p:txBody>
      </p:sp>
      <p:sp>
        <p:nvSpPr>
          <p:cNvPr id="20523" name="Text Box 34"/>
          <p:cNvSpPr txBox="1">
            <a:spLocks noChangeArrowheads="1"/>
          </p:cNvSpPr>
          <p:nvPr/>
        </p:nvSpPr>
        <p:spPr bwMode="auto">
          <a:xfrm>
            <a:off x="3216222" y="3666393"/>
            <a:ext cx="1130438" cy="433324"/>
          </a:xfrm>
          <a:prstGeom prst="rect">
            <a:avLst/>
          </a:prstGeom>
          <a:solidFill>
            <a:schemeClr val="bg1"/>
          </a:solidFill>
          <a:ln w="9525">
            <a:noFill/>
            <a:miter lim="800000"/>
            <a:headEnd/>
            <a:tailEnd/>
          </a:ln>
        </p:spPr>
        <p:txBody>
          <a:bodyPr wrap="none">
            <a:spAutoFit/>
          </a:bodyPr>
          <a:lstStyle/>
          <a:p>
            <a:pPr algn="ctr" eaLnBrk="0" fontAlgn="base" hangingPunct="0">
              <a:spcBef>
                <a:spcPct val="0"/>
              </a:spcBef>
              <a:spcAft>
                <a:spcPct val="0"/>
              </a:spcAft>
            </a:pPr>
            <a:r>
              <a:rPr lang="en-GB" sz="1108" b="1">
                <a:solidFill>
                  <a:srgbClr val="0000FF"/>
                </a:solidFill>
              </a:rPr>
              <a:t>Component</a:t>
            </a:r>
          </a:p>
          <a:p>
            <a:pPr algn="ctr" eaLnBrk="0" fontAlgn="base" hangingPunct="0">
              <a:spcBef>
                <a:spcPct val="0"/>
              </a:spcBef>
              <a:spcAft>
                <a:spcPct val="0"/>
              </a:spcAft>
            </a:pPr>
            <a:r>
              <a:rPr lang="en-GB" sz="1108" b="1">
                <a:solidFill>
                  <a:srgbClr val="0000FF"/>
                </a:solidFill>
              </a:rPr>
              <a:t>Requirements</a:t>
            </a:r>
            <a:endParaRPr lang="en-GB" sz="1108">
              <a:solidFill>
                <a:srgbClr val="0000FF"/>
              </a:solidFill>
            </a:endParaRPr>
          </a:p>
        </p:txBody>
      </p:sp>
      <p:sp>
        <p:nvSpPr>
          <p:cNvPr id="20524" name="Text Box 35"/>
          <p:cNvSpPr txBox="1">
            <a:spLocks noChangeArrowheads="1"/>
          </p:cNvSpPr>
          <p:nvPr/>
        </p:nvSpPr>
        <p:spPr bwMode="auto">
          <a:xfrm>
            <a:off x="6439269" y="3833149"/>
            <a:ext cx="1726783" cy="433324"/>
          </a:xfrm>
          <a:prstGeom prst="rect">
            <a:avLst/>
          </a:prstGeom>
          <a:solidFill>
            <a:schemeClr val="bg1"/>
          </a:solidFill>
          <a:ln w="9525">
            <a:noFill/>
            <a:miter lim="800000"/>
            <a:headEnd/>
            <a:tailEnd/>
          </a:ln>
        </p:spPr>
        <p:txBody>
          <a:bodyPr wrap="square">
            <a:spAutoFit/>
          </a:bodyPr>
          <a:lstStyle/>
          <a:p>
            <a:pPr algn="ctr" eaLnBrk="0" fontAlgn="base" hangingPunct="0">
              <a:spcBef>
                <a:spcPct val="0"/>
              </a:spcBef>
              <a:spcAft>
                <a:spcPct val="0"/>
              </a:spcAft>
            </a:pPr>
            <a:r>
              <a:rPr lang="en-GB" sz="1108" b="1" dirty="0">
                <a:solidFill>
                  <a:srgbClr val="0000FF"/>
                </a:solidFill>
              </a:rPr>
              <a:t>Built and Checked Components</a:t>
            </a:r>
            <a:endParaRPr lang="en-GB" sz="1108" dirty="0">
              <a:solidFill>
                <a:srgbClr val="0000FF"/>
              </a:solidFill>
            </a:endParaRPr>
          </a:p>
        </p:txBody>
      </p:sp>
      <p:sp>
        <p:nvSpPr>
          <p:cNvPr id="20525" name="Text Box 36"/>
          <p:cNvSpPr txBox="1">
            <a:spLocks noChangeArrowheads="1"/>
          </p:cNvSpPr>
          <p:nvPr/>
        </p:nvSpPr>
        <p:spPr bwMode="auto">
          <a:xfrm>
            <a:off x="7296767" y="2609861"/>
            <a:ext cx="1659555" cy="433324"/>
          </a:xfrm>
          <a:prstGeom prst="rect">
            <a:avLst/>
          </a:prstGeom>
          <a:solidFill>
            <a:schemeClr val="bg1"/>
          </a:solidFill>
          <a:ln w="9525">
            <a:noFill/>
            <a:miter lim="800000"/>
            <a:headEnd/>
            <a:tailEnd/>
          </a:ln>
        </p:spPr>
        <p:txBody>
          <a:bodyPr wrap="square">
            <a:spAutoFit/>
          </a:bodyPr>
          <a:lstStyle/>
          <a:p>
            <a:pPr algn="ctr" eaLnBrk="0" fontAlgn="base" hangingPunct="0">
              <a:spcBef>
                <a:spcPct val="0"/>
              </a:spcBef>
              <a:spcAft>
                <a:spcPct val="0"/>
              </a:spcAft>
            </a:pPr>
            <a:r>
              <a:rPr lang="en-GB" sz="1108" b="1" dirty="0">
                <a:solidFill>
                  <a:srgbClr val="0000FF"/>
                </a:solidFill>
              </a:rPr>
              <a:t>Built and Checked Subsystems</a:t>
            </a:r>
            <a:endParaRPr lang="en-GB" sz="1108" dirty="0">
              <a:solidFill>
                <a:srgbClr val="0000FF"/>
              </a:solidFill>
            </a:endParaRPr>
          </a:p>
        </p:txBody>
      </p:sp>
      <p:sp>
        <p:nvSpPr>
          <p:cNvPr id="20526" name="Text Box 37"/>
          <p:cNvSpPr txBox="1">
            <a:spLocks noChangeArrowheads="1"/>
          </p:cNvSpPr>
          <p:nvPr/>
        </p:nvSpPr>
        <p:spPr bwMode="auto">
          <a:xfrm>
            <a:off x="7669887" y="820647"/>
            <a:ext cx="752129" cy="433324"/>
          </a:xfrm>
          <a:prstGeom prst="rect">
            <a:avLst/>
          </a:prstGeom>
          <a:solidFill>
            <a:schemeClr val="bg1"/>
          </a:solidFill>
          <a:ln w="9525">
            <a:noFill/>
            <a:miter lim="800000"/>
            <a:headEnd/>
            <a:tailEnd/>
          </a:ln>
        </p:spPr>
        <p:txBody>
          <a:bodyPr wrap="none">
            <a:spAutoFit/>
          </a:bodyPr>
          <a:lstStyle/>
          <a:p>
            <a:pPr algn="ctr" eaLnBrk="0" fontAlgn="base" hangingPunct="0">
              <a:spcBef>
                <a:spcPct val="0"/>
              </a:spcBef>
              <a:spcAft>
                <a:spcPct val="0"/>
              </a:spcAft>
            </a:pPr>
            <a:r>
              <a:rPr lang="en-GB" sz="1108" b="1" dirty="0">
                <a:solidFill>
                  <a:srgbClr val="0000FF"/>
                </a:solidFill>
              </a:rPr>
              <a:t>Working</a:t>
            </a:r>
          </a:p>
          <a:p>
            <a:pPr algn="ctr" eaLnBrk="0" fontAlgn="base" hangingPunct="0">
              <a:spcBef>
                <a:spcPct val="0"/>
              </a:spcBef>
              <a:spcAft>
                <a:spcPct val="0"/>
              </a:spcAft>
            </a:pPr>
            <a:r>
              <a:rPr lang="en-GB" sz="1108" b="1" dirty="0">
                <a:solidFill>
                  <a:srgbClr val="0000FF"/>
                </a:solidFill>
              </a:rPr>
              <a:t>System</a:t>
            </a:r>
            <a:endParaRPr lang="en-GB" sz="1108" dirty="0">
              <a:solidFill>
                <a:srgbClr val="0000FF"/>
              </a:solidFill>
            </a:endParaRPr>
          </a:p>
        </p:txBody>
      </p:sp>
      <p:sp>
        <p:nvSpPr>
          <p:cNvPr id="20527" name="Line 38"/>
          <p:cNvSpPr>
            <a:spLocks noChangeShapeType="1"/>
          </p:cNvSpPr>
          <p:nvPr/>
        </p:nvSpPr>
        <p:spPr bwMode="auto">
          <a:xfrm>
            <a:off x="2691919" y="2142392"/>
            <a:ext cx="3821723" cy="0"/>
          </a:xfrm>
          <a:prstGeom prst="line">
            <a:avLst/>
          </a:prstGeom>
          <a:noFill/>
          <a:ln w="9525">
            <a:solidFill>
              <a:schemeClr val="tx1"/>
            </a:solidFill>
            <a:prstDash val="dash"/>
            <a:round/>
            <a:headEnd/>
            <a:tailEnd type="triangle" w="med" len="med"/>
          </a:ln>
        </p:spPr>
        <p:txBody>
          <a:bodyPr wrap="none" anchor="ctr"/>
          <a:lstStyle/>
          <a:p>
            <a:pPr fontAlgn="base">
              <a:spcBef>
                <a:spcPct val="0"/>
              </a:spcBef>
              <a:spcAft>
                <a:spcPct val="0"/>
              </a:spcAft>
            </a:pPr>
            <a:endParaRPr lang="en-GB" sz="1662">
              <a:solidFill>
                <a:srgbClr val="000000"/>
              </a:solidFill>
            </a:endParaRPr>
          </a:p>
        </p:txBody>
      </p:sp>
      <p:sp>
        <p:nvSpPr>
          <p:cNvPr id="20528" name="Line 39"/>
          <p:cNvSpPr>
            <a:spLocks noChangeShapeType="1"/>
          </p:cNvSpPr>
          <p:nvPr/>
        </p:nvSpPr>
        <p:spPr bwMode="auto">
          <a:xfrm>
            <a:off x="3339630" y="3433397"/>
            <a:ext cx="2410557" cy="0"/>
          </a:xfrm>
          <a:prstGeom prst="line">
            <a:avLst/>
          </a:prstGeom>
          <a:noFill/>
          <a:ln w="9525">
            <a:solidFill>
              <a:schemeClr val="tx1"/>
            </a:solidFill>
            <a:prstDash val="dash"/>
            <a:round/>
            <a:headEnd/>
            <a:tailEnd type="triangle" w="med" len="med"/>
          </a:ln>
        </p:spPr>
        <p:txBody>
          <a:bodyPr wrap="none" anchor="ctr"/>
          <a:lstStyle/>
          <a:p>
            <a:pPr fontAlgn="base">
              <a:spcBef>
                <a:spcPct val="0"/>
              </a:spcBef>
              <a:spcAft>
                <a:spcPct val="0"/>
              </a:spcAft>
            </a:pPr>
            <a:endParaRPr lang="en-GB" sz="1662">
              <a:solidFill>
                <a:srgbClr val="000000"/>
              </a:solidFill>
            </a:endParaRPr>
          </a:p>
        </p:txBody>
      </p:sp>
      <p:sp>
        <p:nvSpPr>
          <p:cNvPr id="20529" name="Line 40"/>
          <p:cNvSpPr>
            <a:spLocks noChangeShapeType="1"/>
          </p:cNvSpPr>
          <p:nvPr/>
        </p:nvSpPr>
        <p:spPr bwMode="auto">
          <a:xfrm>
            <a:off x="4114818" y="4681904"/>
            <a:ext cx="858715" cy="0"/>
          </a:xfrm>
          <a:prstGeom prst="line">
            <a:avLst/>
          </a:prstGeom>
          <a:noFill/>
          <a:ln w="9525">
            <a:solidFill>
              <a:schemeClr val="tx1"/>
            </a:solidFill>
            <a:prstDash val="dash"/>
            <a:round/>
            <a:headEnd/>
            <a:tailEnd type="triangle" w="med" len="med"/>
          </a:ln>
        </p:spPr>
        <p:txBody>
          <a:bodyPr wrap="none" anchor="ctr"/>
          <a:lstStyle/>
          <a:p>
            <a:pPr fontAlgn="base">
              <a:spcBef>
                <a:spcPct val="0"/>
              </a:spcBef>
              <a:spcAft>
                <a:spcPct val="0"/>
              </a:spcAft>
            </a:pPr>
            <a:endParaRPr lang="en-GB" sz="1662">
              <a:solidFill>
                <a:srgbClr val="000000"/>
              </a:solidFill>
            </a:endParaRPr>
          </a:p>
        </p:txBody>
      </p:sp>
      <p:sp>
        <p:nvSpPr>
          <p:cNvPr id="20532" name="Text Box 43"/>
          <p:cNvSpPr txBox="1">
            <a:spLocks noChangeArrowheads="1"/>
          </p:cNvSpPr>
          <p:nvPr/>
        </p:nvSpPr>
        <p:spPr bwMode="auto">
          <a:xfrm>
            <a:off x="3964497" y="4279670"/>
            <a:ext cx="1198565" cy="944810"/>
          </a:xfrm>
          <a:prstGeom prst="rect">
            <a:avLst/>
          </a:prstGeom>
          <a:noFill/>
          <a:ln w="9525">
            <a:noFill/>
            <a:miter lim="800000"/>
            <a:headEnd/>
            <a:tailEnd/>
          </a:ln>
        </p:spPr>
        <p:txBody>
          <a:bodyPr wrap="square">
            <a:spAutoFit/>
          </a:bodyPr>
          <a:lstStyle/>
          <a:p>
            <a:pPr algn="ctr" eaLnBrk="0" fontAlgn="base" hangingPunct="0">
              <a:spcBef>
                <a:spcPct val="0"/>
              </a:spcBef>
              <a:spcAft>
                <a:spcPct val="0"/>
              </a:spcAft>
            </a:pPr>
            <a:r>
              <a:rPr lang="en-GB" sz="1108" b="1" dirty="0">
                <a:solidFill>
                  <a:srgbClr val="0000FF"/>
                </a:solidFill>
              </a:rPr>
              <a:t>Component</a:t>
            </a:r>
          </a:p>
          <a:p>
            <a:pPr algn="ctr" eaLnBrk="0" fontAlgn="base" hangingPunct="0">
              <a:spcBef>
                <a:spcPct val="0"/>
              </a:spcBef>
              <a:spcAft>
                <a:spcPct val="0"/>
              </a:spcAft>
            </a:pPr>
            <a:r>
              <a:rPr lang="en-GB" sz="1108" b="1" dirty="0">
                <a:solidFill>
                  <a:srgbClr val="0000FF"/>
                </a:solidFill>
              </a:rPr>
              <a:t>Build and Check Requirements</a:t>
            </a:r>
          </a:p>
          <a:p>
            <a:pPr algn="ctr" eaLnBrk="0" fontAlgn="base" hangingPunct="0">
              <a:spcBef>
                <a:spcPct val="0"/>
              </a:spcBef>
              <a:spcAft>
                <a:spcPct val="0"/>
              </a:spcAft>
            </a:pPr>
            <a:endParaRPr lang="en-GB" sz="1108" b="1" dirty="0">
              <a:solidFill>
                <a:srgbClr val="0000FF"/>
              </a:solidFill>
            </a:endParaRPr>
          </a:p>
        </p:txBody>
      </p:sp>
      <p:sp>
        <p:nvSpPr>
          <p:cNvPr id="20533" name="Rectangle 44"/>
          <p:cNvSpPr>
            <a:spLocks noGrp="1" noChangeArrowheads="1"/>
          </p:cNvSpPr>
          <p:nvPr>
            <p:ph type="title"/>
          </p:nvPr>
        </p:nvSpPr>
        <p:spPr/>
        <p:txBody>
          <a:bodyPr/>
          <a:lstStyle/>
          <a:p>
            <a:pPr eaLnBrk="1" hangingPunct="1"/>
            <a:r>
              <a:rPr lang="en-GB" dirty="0" smtClean="0"/>
              <a:t>The V Diagram</a:t>
            </a:r>
          </a:p>
        </p:txBody>
      </p:sp>
      <p:sp>
        <p:nvSpPr>
          <p:cNvPr id="20535" name="Line 13"/>
          <p:cNvSpPr>
            <a:spLocks noChangeShapeType="1"/>
          </p:cNvSpPr>
          <p:nvPr/>
        </p:nvSpPr>
        <p:spPr bwMode="auto">
          <a:xfrm flipH="1">
            <a:off x="7410450" y="1211874"/>
            <a:ext cx="361950" cy="597877"/>
          </a:xfrm>
          <a:prstGeom prst="line">
            <a:avLst/>
          </a:prstGeom>
          <a:noFill/>
          <a:ln w="38100">
            <a:solidFill>
              <a:schemeClr val="tx1"/>
            </a:solidFill>
            <a:round/>
            <a:headEnd type="triangle" w="med" len="med"/>
            <a:tailEnd/>
          </a:ln>
        </p:spPr>
        <p:txBody>
          <a:bodyPr wrap="none" anchor="ctr"/>
          <a:lstStyle/>
          <a:p>
            <a:pPr fontAlgn="base">
              <a:spcBef>
                <a:spcPct val="0"/>
              </a:spcBef>
              <a:spcAft>
                <a:spcPct val="0"/>
              </a:spcAft>
            </a:pPr>
            <a:endParaRPr lang="en-GB" sz="1662">
              <a:solidFill>
                <a:srgbClr val="000000"/>
              </a:solidFill>
            </a:endParaRPr>
          </a:p>
        </p:txBody>
      </p:sp>
      <p:sp>
        <p:nvSpPr>
          <p:cNvPr id="20536" name="Line 10"/>
          <p:cNvSpPr>
            <a:spLocks noChangeShapeType="1"/>
          </p:cNvSpPr>
          <p:nvPr/>
        </p:nvSpPr>
        <p:spPr bwMode="auto">
          <a:xfrm>
            <a:off x="1371603" y="1211874"/>
            <a:ext cx="361950" cy="592015"/>
          </a:xfrm>
          <a:prstGeom prst="line">
            <a:avLst/>
          </a:prstGeom>
          <a:noFill/>
          <a:ln w="38100">
            <a:solidFill>
              <a:schemeClr val="tx1"/>
            </a:solidFill>
            <a:round/>
            <a:headEnd/>
            <a:tailEnd type="triangle" w="med" len="med"/>
          </a:ln>
        </p:spPr>
        <p:txBody>
          <a:bodyPr wrap="none" anchor="ctr"/>
          <a:lstStyle/>
          <a:p>
            <a:pPr fontAlgn="base">
              <a:spcBef>
                <a:spcPct val="0"/>
              </a:spcBef>
              <a:spcAft>
                <a:spcPct val="0"/>
              </a:spcAft>
            </a:pPr>
            <a:endParaRPr lang="en-GB" sz="1662">
              <a:solidFill>
                <a:srgbClr val="000000"/>
              </a:solidFill>
            </a:endParaRPr>
          </a:p>
        </p:txBody>
      </p:sp>
      <p:sp>
        <p:nvSpPr>
          <p:cNvPr id="58" name="Text Box 15"/>
          <p:cNvSpPr txBox="1">
            <a:spLocks noChangeArrowheads="1"/>
          </p:cNvSpPr>
          <p:nvPr/>
        </p:nvSpPr>
        <p:spPr bwMode="gray">
          <a:xfrm>
            <a:off x="3527421" y="1932035"/>
            <a:ext cx="2582575" cy="433324"/>
          </a:xfrm>
          <a:prstGeom prst="rect">
            <a:avLst/>
          </a:prstGeom>
          <a:noFill/>
          <a:ln w="9525">
            <a:noFill/>
            <a:miter lim="800000"/>
            <a:headEnd/>
            <a:tailEnd/>
          </a:ln>
        </p:spPr>
        <p:txBody>
          <a:bodyPr wrap="square">
            <a:spAutoFit/>
          </a:bodyPr>
          <a:lstStyle/>
          <a:p>
            <a:pPr algn="ctr" eaLnBrk="0" fontAlgn="base" hangingPunct="0">
              <a:spcBef>
                <a:spcPct val="0"/>
              </a:spcBef>
              <a:spcAft>
                <a:spcPct val="0"/>
              </a:spcAft>
            </a:pPr>
            <a:r>
              <a:rPr lang="en-GB" sz="1108" b="1" dirty="0">
                <a:solidFill>
                  <a:srgbClr val="0000FF"/>
                </a:solidFill>
              </a:rPr>
              <a:t>System Build And Check Requirements</a:t>
            </a:r>
          </a:p>
        </p:txBody>
      </p:sp>
      <p:sp>
        <p:nvSpPr>
          <p:cNvPr id="59" name="Text Box 15"/>
          <p:cNvSpPr txBox="1">
            <a:spLocks noChangeArrowheads="1"/>
          </p:cNvSpPr>
          <p:nvPr/>
        </p:nvSpPr>
        <p:spPr bwMode="gray">
          <a:xfrm>
            <a:off x="3403545" y="3219124"/>
            <a:ext cx="2582575" cy="433324"/>
          </a:xfrm>
          <a:prstGeom prst="rect">
            <a:avLst/>
          </a:prstGeom>
          <a:noFill/>
          <a:ln w="9525">
            <a:noFill/>
            <a:miter lim="800000"/>
            <a:headEnd/>
            <a:tailEnd/>
          </a:ln>
        </p:spPr>
        <p:txBody>
          <a:bodyPr wrap="square">
            <a:spAutoFit/>
          </a:bodyPr>
          <a:lstStyle/>
          <a:p>
            <a:pPr algn="ctr" eaLnBrk="0" fontAlgn="base" hangingPunct="0">
              <a:spcBef>
                <a:spcPct val="0"/>
              </a:spcBef>
              <a:spcAft>
                <a:spcPct val="0"/>
              </a:spcAft>
            </a:pPr>
            <a:r>
              <a:rPr lang="en-GB" sz="1108" b="1" dirty="0">
                <a:solidFill>
                  <a:srgbClr val="0000FF"/>
                </a:solidFill>
              </a:rPr>
              <a:t>Subsystem Build and Check Requirements</a:t>
            </a:r>
          </a:p>
        </p:txBody>
      </p:sp>
      <p:sp>
        <p:nvSpPr>
          <p:cNvPr id="62" name="TextBox 61"/>
          <p:cNvSpPr txBox="1"/>
          <p:nvPr/>
        </p:nvSpPr>
        <p:spPr>
          <a:xfrm>
            <a:off x="6538546" y="4942043"/>
            <a:ext cx="2330128" cy="137120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fontAlgn="base">
              <a:spcBef>
                <a:spcPct val="0"/>
              </a:spcBef>
              <a:spcAft>
                <a:spcPct val="0"/>
              </a:spcAft>
            </a:pPr>
            <a:r>
              <a:rPr lang="en-US" sz="1662" dirty="0">
                <a:solidFill>
                  <a:srgbClr val="FFFFFF"/>
                </a:solidFill>
              </a:rPr>
              <a:t>We have to check at every level. The lower-level checks supporting the higher levels</a:t>
            </a:r>
          </a:p>
        </p:txBody>
      </p:sp>
      <p:sp>
        <p:nvSpPr>
          <p:cNvPr id="63" name="TextBox 62"/>
          <p:cNvSpPr txBox="1"/>
          <p:nvPr/>
        </p:nvSpPr>
        <p:spPr>
          <a:xfrm>
            <a:off x="429972" y="5116792"/>
            <a:ext cx="2182332" cy="944489"/>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fontAlgn="base">
              <a:spcBef>
                <a:spcPct val="0"/>
              </a:spcBef>
              <a:spcAft>
                <a:spcPct val="0"/>
              </a:spcAft>
            </a:pPr>
            <a:r>
              <a:rPr lang="en-US" sz="1846" dirty="0">
                <a:solidFill>
                  <a:srgbClr val="FFFFFF"/>
                </a:solidFill>
              </a:rPr>
              <a:t>To </a:t>
            </a:r>
            <a:r>
              <a:rPr lang="en-US" sz="1846">
                <a:solidFill>
                  <a:srgbClr val="FFFFFF"/>
                </a:solidFill>
              </a:rPr>
              <a:t>manage complexity we design </a:t>
            </a:r>
            <a:r>
              <a:rPr lang="en-US" sz="1846" dirty="0">
                <a:solidFill>
                  <a:srgbClr val="FFFFFF"/>
                </a:solidFill>
              </a:rPr>
              <a:t>in levels</a:t>
            </a:r>
          </a:p>
        </p:txBody>
      </p:sp>
      <p:sp>
        <p:nvSpPr>
          <p:cNvPr id="64" name="Right Arrow 63"/>
          <p:cNvSpPr/>
          <p:nvPr/>
        </p:nvSpPr>
        <p:spPr>
          <a:xfrm>
            <a:off x="2901497" y="5361097"/>
            <a:ext cx="3323455" cy="551007"/>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fontAlgn="base">
              <a:spcBef>
                <a:spcPct val="0"/>
              </a:spcBef>
              <a:spcAft>
                <a:spcPct val="0"/>
              </a:spcAft>
            </a:pPr>
            <a:endParaRPr lang="en-US" sz="1950">
              <a:solidFill>
                <a:srgbClr val="FFFFFF"/>
              </a:solidFill>
            </a:endParaRPr>
          </a:p>
        </p:txBody>
      </p:sp>
    </p:spTree>
    <p:extLst>
      <p:ext uri="{BB962C8B-B14F-4D97-AF65-F5344CB8AC3E}">
        <p14:creationId xmlns:p14="http://schemas.microsoft.com/office/powerpoint/2010/main" val="18024184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1293748" y="1731919"/>
            <a:ext cx="748215" cy="815852"/>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35845" name="Line 4"/>
          <p:cNvSpPr>
            <a:spLocks noChangeShapeType="1"/>
          </p:cNvSpPr>
          <p:nvPr/>
        </p:nvSpPr>
        <p:spPr bwMode="gray">
          <a:xfrm>
            <a:off x="3006178" y="3678910"/>
            <a:ext cx="780558" cy="841992"/>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21512" name="Text Box 5"/>
          <p:cNvSpPr txBox="1">
            <a:spLocks noChangeArrowheads="1"/>
          </p:cNvSpPr>
          <p:nvPr/>
        </p:nvSpPr>
        <p:spPr bwMode="gray">
          <a:xfrm>
            <a:off x="1655583" y="1679574"/>
            <a:ext cx="1024640" cy="577081"/>
          </a:xfrm>
          <a:prstGeom prst="rect">
            <a:avLst/>
          </a:prstGeom>
          <a:noFill/>
          <a:ln w="9525">
            <a:noFill/>
            <a:miter lim="800000"/>
            <a:headEnd/>
            <a:tailEnd/>
          </a:ln>
        </p:spPr>
        <p:txBody>
          <a:bodyPr wrap="none">
            <a:spAutoFit/>
          </a:bodyPr>
          <a:lstStyle/>
          <a:p>
            <a:pPr algn="ctr" eaLnBrk="0" hangingPunct="0"/>
            <a:r>
              <a:rPr lang="en-GB" sz="1050" dirty="0">
                <a:solidFill>
                  <a:srgbClr val="000000"/>
                </a:solidFill>
                <a:latin typeface="GE Inspira Pitch Regular" charset="0"/>
              </a:rPr>
              <a:t>System</a:t>
            </a:r>
          </a:p>
          <a:p>
            <a:pPr algn="ctr" eaLnBrk="0" hangingPunct="0"/>
            <a:r>
              <a:rPr lang="en-GB" sz="1050" dirty="0">
                <a:solidFill>
                  <a:srgbClr val="000000"/>
                </a:solidFill>
                <a:latin typeface="GE Inspira Pitch Regular" charset="0"/>
              </a:rPr>
              <a:t>(Current Level)</a:t>
            </a:r>
          </a:p>
          <a:p>
            <a:pPr algn="ctr" eaLnBrk="0" hangingPunct="0"/>
            <a:r>
              <a:rPr lang="en-GB" sz="1050" dirty="0">
                <a:solidFill>
                  <a:srgbClr val="000000"/>
                </a:solidFill>
                <a:latin typeface="GE Inspira Pitch Regular" charset="0"/>
              </a:rPr>
              <a:t>Requirements</a:t>
            </a:r>
          </a:p>
        </p:txBody>
      </p:sp>
      <p:sp>
        <p:nvSpPr>
          <p:cNvPr id="21513" name="Text Box 6"/>
          <p:cNvSpPr txBox="1">
            <a:spLocks noChangeArrowheads="1"/>
          </p:cNvSpPr>
          <p:nvPr/>
        </p:nvSpPr>
        <p:spPr bwMode="gray">
          <a:xfrm>
            <a:off x="2337654" y="3883692"/>
            <a:ext cx="995786" cy="577081"/>
          </a:xfrm>
          <a:prstGeom prst="rect">
            <a:avLst/>
          </a:prstGeom>
          <a:noFill/>
          <a:ln w="9525">
            <a:noFill/>
            <a:miter lim="800000"/>
            <a:headEnd/>
            <a:tailEnd/>
          </a:ln>
        </p:spPr>
        <p:txBody>
          <a:bodyPr wrap="none">
            <a:spAutoFit/>
          </a:bodyPr>
          <a:lstStyle/>
          <a:p>
            <a:pPr algn="ctr" eaLnBrk="0" hangingPunct="0"/>
            <a:r>
              <a:rPr lang="en-GB" sz="1050" dirty="0">
                <a:solidFill>
                  <a:srgbClr val="000000"/>
                </a:solidFill>
                <a:latin typeface="GE Inspira Pitch Regular" charset="0"/>
              </a:rPr>
              <a:t>Subsystem</a:t>
            </a:r>
          </a:p>
          <a:p>
            <a:pPr algn="ctr" eaLnBrk="0" hangingPunct="0"/>
            <a:r>
              <a:rPr lang="en-GB" sz="1050" dirty="0">
                <a:solidFill>
                  <a:srgbClr val="000000"/>
                </a:solidFill>
                <a:latin typeface="GE Inspira Pitch Regular" charset="0"/>
              </a:rPr>
              <a:t>(Lower Level)</a:t>
            </a:r>
          </a:p>
          <a:p>
            <a:pPr algn="ctr" eaLnBrk="0" hangingPunct="0"/>
            <a:r>
              <a:rPr lang="en-GB" sz="1050" dirty="0">
                <a:solidFill>
                  <a:srgbClr val="000000"/>
                </a:solidFill>
                <a:latin typeface="GE Inspira Pitch Regular" charset="0"/>
              </a:rPr>
              <a:t>Requirements</a:t>
            </a:r>
          </a:p>
        </p:txBody>
      </p:sp>
      <p:sp>
        <p:nvSpPr>
          <p:cNvPr id="21514" name="Text Box 7"/>
          <p:cNvSpPr txBox="1">
            <a:spLocks noChangeArrowheads="1"/>
          </p:cNvSpPr>
          <p:nvPr/>
        </p:nvSpPr>
        <p:spPr bwMode="gray">
          <a:xfrm>
            <a:off x="5624870" y="3888025"/>
            <a:ext cx="1450590" cy="577081"/>
          </a:xfrm>
          <a:prstGeom prst="rect">
            <a:avLst/>
          </a:prstGeom>
          <a:noFill/>
          <a:ln w="9525">
            <a:noFill/>
            <a:miter lim="800000"/>
            <a:headEnd/>
            <a:tailEnd/>
          </a:ln>
        </p:spPr>
        <p:txBody>
          <a:bodyPr wrap="square">
            <a:spAutoFit/>
          </a:bodyPr>
          <a:lstStyle/>
          <a:p>
            <a:pPr algn="ctr" eaLnBrk="0" hangingPunct="0"/>
            <a:r>
              <a:rPr lang="en-GB" sz="1050" dirty="0">
                <a:solidFill>
                  <a:srgbClr val="000000"/>
                </a:solidFill>
                <a:latin typeface="GE Inspira Pitch Regular" charset="0"/>
              </a:rPr>
              <a:t>Built and Checked (Lower Level)</a:t>
            </a:r>
          </a:p>
          <a:p>
            <a:pPr algn="ctr" eaLnBrk="0" hangingPunct="0"/>
            <a:r>
              <a:rPr lang="en-GB" sz="1050" dirty="0">
                <a:solidFill>
                  <a:srgbClr val="000000"/>
                </a:solidFill>
                <a:latin typeface="GE Inspira Pitch Regular" charset="0"/>
              </a:rPr>
              <a:t>Subsystems</a:t>
            </a:r>
          </a:p>
        </p:txBody>
      </p:sp>
      <p:sp>
        <p:nvSpPr>
          <p:cNvPr id="35849" name="Line 8"/>
          <p:cNvSpPr>
            <a:spLocks noChangeShapeType="1"/>
          </p:cNvSpPr>
          <p:nvPr/>
        </p:nvSpPr>
        <p:spPr bwMode="gray">
          <a:xfrm rot="18056580">
            <a:off x="5128401" y="4037218"/>
            <a:ext cx="1017059" cy="214170"/>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35850" name="Line 9"/>
          <p:cNvSpPr>
            <a:spLocks noChangeShapeType="1"/>
          </p:cNvSpPr>
          <p:nvPr/>
        </p:nvSpPr>
        <p:spPr bwMode="gray">
          <a:xfrm rot="18056580">
            <a:off x="6809663" y="2071283"/>
            <a:ext cx="1046457" cy="207418"/>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21521" name="Text Box 10"/>
          <p:cNvSpPr txBox="1">
            <a:spLocks noChangeArrowheads="1"/>
          </p:cNvSpPr>
          <p:nvPr/>
        </p:nvSpPr>
        <p:spPr bwMode="gray">
          <a:xfrm>
            <a:off x="6376353" y="1730197"/>
            <a:ext cx="1024640" cy="577081"/>
          </a:xfrm>
          <a:prstGeom prst="rect">
            <a:avLst/>
          </a:prstGeom>
          <a:noFill/>
          <a:ln w="9525">
            <a:noFill/>
            <a:miter lim="800000"/>
            <a:headEnd/>
            <a:tailEnd/>
          </a:ln>
        </p:spPr>
        <p:txBody>
          <a:bodyPr wrap="none">
            <a:spAutoFit/>
          </a:bodyPr>
          <a:lstStyle/>
          <a:p>
            <a:pPr algn="ctr" eaLnBrk="0" hangingPunct="0"/>
            <a:r>
              <a:rPr lang="en-GB" sz="1050" dirty="0">
                <a:solidFill>
                  <a:srgbClr val="000000"/>
                </a:solidFill>
                <a:latin typeface="GE Inspira Pitch Regular" charset="0"/>
              </a:rPr>
              <a:t>Working</a:t>
            </a:r>
          </a:p>
          <a:p>
            <a:pPr algn="ctr" eaLnBrk="0" hangingPunct="0"/>
            <a:r>
              <a:rPr lang="en-GB" sz="1050" dirty="0">
                <a:solidFill>
                  <a:srgbClr val="000000"/>
                </a:solidFill>
                <a:latin typeface="GE Inspira Pitch Regular" charset="0"/>
              </a:rPr>
              <a:t>(Current Level)</a:t>
            </a:r>
          </a:p>
          <a:p>
            <a:pPr algn="ctr" eaLnBrk="0" hangingPunct="0"/>
            <a:r>
              <a:rPr lang="en-GB" sz="1050" dirty="0">
                <a:solidFill>
                  <a:srgbClr val="000000"/>
                </a:solidFill>
                <a:latin typeface="GE Inspira Pitch Regular" charset="0"/>
              </a:rPr>
              <a:t>System</a:t>
            </a:r>
          </a:p>
        </p:txBody>
      </p:sp>
      <p:sp>
        <p:nvSpPr>
          <p:cNvPr id="390155" name="Rectangle 11"/>
          <p:cNvSpPr>
            <a:spLocks noChangeArrowheads="1"/>
          </p:cNvSpPr>
          <p:nvPr/>
        </p:nvSpPr>
        <p:spPr bwMode="gray">
          <a:xfrm>
            <a:off x="2514761" y="4522781"/>
            <a:ext cx="4114478" cy="118974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a:defRPr/>
            </a:pPr>
            <a:r>
              <a:rPr lang="en-GB" dirty="0">
                <a:latin typeface="GE Inspira Pitch Regular" charset="0"/>
              </a:rPr>
              <a:t>Engineer</a:t>
            </a:r>
          </a:p>
          <a:p>
            <a:pPr algn="ctr">
              <a:defRPr/>
            </a:pPr>
            <a:r>
              <a:rPr lang="en-GB" dirty="0">
                <a:latin typeface="GE Inspira Pitch Regular" charset="0"/>
              </a:rPr>
              <a:t> Subsystems</a:t>
            </a:r>
          </a:p>
          <a:p>
            <a:pPr algn="ctr">
              <a:defRPr/>
            </a:pPr>
            <a:r>
              <a:rPr lang="en-GB" dirty="0">
                <a:latin typeface="GE Inspira Pitch Regular" charset="0"/>
              </a:rPr>
              <a:t>(Lower Levels)</a:t>
            </a:r>
            <a:endParaRPr lang="en-US" dirty="0">
              <a:latin typeface="GE Inspira Pitch Regular" charset="0"/>
            </a:endParaRPr>
          </a:p>
        </p:txBody>
      </p:sp>
      <p:sp>
        <p:nvSpPr>
          <p:cNvPr id="390156" name="Rectangle 12"/>
          <p:cNvSpPr>
            <a:spLocks noChangeArrowheads="1"/>
          </p:cNvSpPr>
          <p:nvPr/>
        </p:nvSpPr>
        <p:spPr bwMode="gray">
          <a:xfrm>
            <a:off x="1300675" y="2522594"/>
            <a:ext cx="2684864" cy="11897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defRPr/>
            </a:pPr>
            <a:r>
              <a:rPr lang="en-GB" dirty="0">
                <a:latin typeface="GE Inspira Pitch Regular" charset="0"/>
              </a:rPr>
              <a:t>Design System</a:t>
            </a:r>
          </a:p>
          <a:p>
            <a:pPr algn="ctr">
              <a:defRPr/>
            </a:pPr>
            <a:r>
              <a:rPr lang="en-GB" dirty="0">
                <a:latin typeface="GE Inspira Pitch Regular" charset="0"/>
              </a:rPr>
              <a:t>(Current Level)</a:t>
            </a:r>
            <a:endParaRPr lang="en-US" dirty="0">
              <a:latin typeface="GE Inspira Pitch Regular" charset="0"/>
            </a:endParaRPr>
          </a:p>
        </p:txBody>
      </p:sp>
      <p:sp>
        <p:nvSpPr>
          <p:cNvPr id="390157" name="Rectangle 13"/>
          <p:cNvSpPr>
            <a:spLocks noChangeArrowheads="1"/>
          </p:cNvSpPr>
          <p:nvPr/>
        </p:nvSpPr>
        <p:spPr bwMode="gray">
          <a:xfrm>
            <a:off x="5172959" y="2546545"/>
            <a:ext cx="2650029" cy="11897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defRPr/>
            </a:pPr>
            <a:r>
              <a:rPr lang="en-GB" dirty="0">
                <a:latin typeface="GE Inspira Pitch Regular" charset="0"/>
              </a:rPr>
              <a:t>Build and Check System </a:t>
            </a:r>
          </a:p>
          <a:p>
            <a:pPr algn="ctr">
              <a:defRPr/>
            </a:pPr>
            <a:r>
              <a:rPr lang="en-GB" dirty="0">
                <a:latin typeface="GE Inspira Pitch Regular" charset="0"/>
              </a:rPr>
              <a:t>(Current level)</a:t>
            </a:r>
            <a:endParaRPr lang="en-US" dirty="0">
              <a:latin typeface="GE Inspira Pitch Regular" charset="0"/>
            </a:endParaRPr>
          </a:p>
        </p:txBody>
      </p:sp>
      <p:sp>
        <p:nvSpPr>
          <p:cNvPr id="35855" name="Line 14"/>
          <p:cNvSpPr>
            <a:spLocks noChangeShapeType="1"/>
          </p:cNvSpPr>
          <p:nvPr/>
        </p:nvSpPr>
        <p:spPr bwMode="gray">
          <a:xfrm>
            <a:off x="3992467" y="3133648"/>
            <a:ext cx="1143099" cy="10719"/>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21534" name="Text Box 15"/>
          <p:cNvSpPr txBox="1">
            <a:spLocks noChangeArrowheads="1"/>
          </p:cNvSpPr>
          <p:nvPr/>
        </p:nvSpPr>
        <p:spPr bwMode="gray">
          <a:xfrm>
            <a:off x="3896429" y="2590316"/>
            <a:ext cx="1305791" cy="542456"/>
          </a:xfrm>
          <a:prstGeom prst="rect">
            <a:avLst/>
          </a:prstGeom>
          <a:noFill/>
          <a:ln w="9525">
            <a:noFill/>
            <a:miter lim="800000"/>
            <a:headEnd/>
            <a:tailEnd/>
          </a:ln>
        </p:spPr>
        <p:txBody>
          <a:bodyPr wrap="square">
            <a:spAutoFit/>
          </a:bodyPr>
          <a:lstStyle/>
          <a:p>
            <a:pPr algn="ctr" eaLnBrk="0" hangingPunct="0"/>
            <a:r>
              <a:rPr lang="en-GB" sz="975" dirty="0">
                <a:solidFill>
                  <a:srgbClr val="000000"/>
                </a:solidFill>
                <a:latin typeface="GE Inspira Pitch Regular" charset="0"/>
              </a:rPr>
              <a:t>System</a:t>
            </a:r>
          </a:p>
          <a:p>
            <a:pPr algn="ctr" eaLnBrk="0" hangingPunct="0"/>
            <a:r>
              <a:rPr lang="en-GB" sz="975" dirty="0">
                <a:solidFill>
                  <a:srgbClr val="000000"/>
                </a:solidFill>
                <a:latin typeface="GE Inspira Pitch Regular" charset="0"/>
              </a:rPr>
              <a:t>Build and Check Requirements</a:t>
            </a:r>
          </a:p>
        </p:txBody>
      </p:sp>
      <p:sp>
        <p:nvSpPr>
          <p:cNvPr id="21535" name="Rectangle 16"/>
          <p:cNvSpPr>
            <a:spLocks noGrp="1" noChangeArrowheads="1"/>
          </p:cNvSpPr>
          <p:nvPr>
            <p:ph type="title"/>
          </p:nvPr>
        </p:nvSpPr>
        <p:spPr/>
        <p:txBody>
          <a:bodyPr/>
          <a:lstStyle/>
          <a:p>
            <a:pPr eaLnBrk="1" hangingPunct="1"/>
            <a:r>
              <a:rPr lang="en-GB" dirty="0" smtClean="0"/>
              <a:t>Systems Engineering is Fractal</a:t>
            </a:r>
            <a:br>
              <a:rPr lang="en-GB" dirty="0" smtClean="0"/>
            </a:br>
            <a:endParaRPr lang="en-US" sz="1800" dirty="0"/>
          </a:p>
        </p:txBody>
      </p:sp>
      <p:sp>
        <p:nvSpPr>
          <p:cNvPr id="16" name="Rectangle 15"/>
          <p:cNvSpPr/>
          <p:nvPr/>
        </p:nvSpPr>
        <p:spPr>
          <a:xfrm>
            <a:off x="3087309" y="875611"/>
            <a:ext cx="2969381" cy="7848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500" dirty="0">
                <a:latin typeface="GE Inspira Pitch Regular" charset="0"/>
              </a:rPr>
              <a:t>At any one Level there is a</a:t>
            </a:r>
          </a:p>
          <a:p>
            <a:pPr algn="ctr"/>
            <a:r>
              <a:rPr lang="en-GB" sz="1500" dirty="0">
                <a:latin typeface="GE Inspira Pitch Regular" charset="0"/>
              </a:rPr>
              <a:t> Fundamental Process – The Process Is Recursive</a:t>
            </a:r>
          </a:p>
        </p:txBody>
      </p:sp>
      <p:sp>
        <p:nvSpPr>
          <p:cNvPr id="2" name="Slide Number Placeholder 1"/>
          <p:cNvSpPr>
            <a:spLocks noGrp="1"/>
          </p:cNvSpPr>
          <p:nvPr>
            <p:ph type="sldNum" sz="quarter" idx="4"/>
          </p:nvPr>
        </p:nvSpPr>
        <p:spPr/>
        <p:txBody>
          <a:bodyPr/>
          <a:lstStyle/>
          <a:p>
            <a:fld id="{5B5001F5-E7B9-4741-B997-DC6E1D931256}" type="slidenum">
              <a:rPr lang="en-US" smtClean="0"/>
              <a:pPr/>
              <a:t>85</a:t>
            </a:fld>
            <a:endParaRPr lang="en-US" dirty="0"/>
          </a:p>
        </p:txBody>
      </p:sp>
    </p:spTree>
    <p:extLst>
      <p:ext uri="{BB962C8B-B14F-4D97-AF65-F5344CB8AC3E}">
        <p14:creationId xmlns:p14="http://schemas.microsoft.com/office/powerpoint/2010/main" val="76023441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1293748" y="1731919"/>
            <a:ext cx="748215" cy="815852"/>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35845" name="Line 4"/>
          <p:cNvSpPr>
            <a:spLocks noChangeShapeType="1"/>
          </p:cNvSpPr>
          <p:nvPr/>
        </p:nvSpPr>
        <p:spPr bwMode="gray">
          <a:xfrm>
            <a:off x="3006178" y="3678910"/>
            <a:ext cx="780558" cy="841992"/>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21512" name="Text Box 5"/>
          <p:cNvSpPr txBox="1">
            <a:spLocks noChangeArrowheads="1"/>
          </p:cNvSpPr>
          <p:nvPr/>
        </p:nvSpPr>
        <p:spPr bwMode="gray">
          <a:xfrm>
            <a:off x="1655583" y="1679574"/>
            <a:ext cx="1024640" cy="577081"/>
          </a:xfrm>
          <a:prstGeom prst="rect">
            <a:avLst/>
          </a:prstGeom>
          <a:noFill/>
          <a:ln w="9525">
            <a:noFill/>
            <a:miter lim="800000"/>
            <a:headEnd/>
            <a:tailEnd/>
          </a:ln>
        </p:spPr>
        <p:txBody>
          <a:bodyPr wrap="none">
            <a:spAutoFit/>
          </a:bodyPr>
          <a:lstStyle/>
          <a:p>
            <a:pPr algn="ctr" eaLnBrk="0" hangingPunct="0"/>
            <a:r>
              <a:rPr lang="en-GB" sz="1050" dirty="0">
                <a:solidFill>
                  <a:srgbClr val="000000"/>
                </a:solidFill>
                <a:latin typeface="GE Inspira Pitch Regular" charset="0"/>
              </a:rPr>
              <a:t>System</a:t>
            </a:r>
          </a:p>
          <a:p>
            <a:pPr algn="ctr" eaLnBrk="0" hangingPunct="0"/>
            <a:r>
              <a:rPr lang="en-GB" sz="1050" dirty="0">
                <a:solidFill>
                  <a:srgbClr val="000000"/>
                </a:solidFill>
                <a:latin typeface="GE Inspira Pitch Regular" charset="0"/>
              </a:rPr>
              <a:t>(Current Level)</a:t>
            </a:r>
          </a:p>
          <a:p>
            <a:pPr algn="ctr" eaLnBrk="0" hangingPunct="0"/>
            <a:r>
              <a:rPr lang="en-GB" sz="1050" dirty="0">
                <a:solidFill>
                  <a:srgbClr val="000000"/>
                </a:solidFill>
                <a:latin typeface="GE Inspira Pitch Regular" charset="0"/>
              </a:rPr>
              <a:t>Requirements</a:t>
            </a:r>
          </a:p>
        </p:txBody>
      </p:sp>
      <p:sp>
        <p:nvSpPr>
          <p:cNvPr id="21513" name="Text Box 6"/>
          <p:cNvSpPr txBox="1">
            <a:spLocks noChangeArrowheads="1"/>
          </p:cNvSpPr>
          <p:nvPr/>
        </p:nvSpPr>
        <p:spPr bwMode="gray">
          <a:xfrm>
            <a:off x="2337654" y="3883692"/>
            <a:ext cx="995786" cy="577081"/>
          </a:xfrm>
          <a:prstGeom prst="rect">
            <a:avLst/>
          </a:prstGeom>
          <a:noFill/>
          <a:ln w="9525">
            <a:noFill/>
            <a:miter lim="800000"/>
            <a:headEnd/>
            <a:tailEnd/>
          </a:ln>
        </p:spPr>
        <p:txBody>
          <a:bodyPr wrap="none">
            <a:spAutoFit/>
          </a:bodyPr>
          <a:lstStyle/>
          <a:p>
            <a:pPr algn="ctr" eaLnBrk="0" hangingPunct="0"/>
            <a:r>
              <a:rPr lang="en-GB" sz="1050" dirty="0">
                <a:solidFill>
                  <a:srgbClr val="000000"/>
                </a:solidFill>
                <a:latin typeface="GE Inspira Pitch Regular" charset="0"/>
              </a:rPr>
              <a:t>Subsystem</a:t>
            </a:r>
          </a:p>
          <a:p>
            <a:pPr algn="ctr" eaLnBrk="0" hangingPunct="0"/>
            <a:r>
              <a:rPr lang="en-GB" sz="1050" dirty="0">
                <a:solidFill>
                  <a:srgbClr val="000000"/>
                </a:solidFill>
                <a:latin typeface="GE Inspira Pitch Regular" charset="0"/>
              </a:rPr>
              <a:t>(Lower Level)</a:t>
            </a:r>
          </a:p>
          <a:p>
            <a:pPr algn="ctr" eaLnBrk="0" hangingPunct="0"/>
            <a:r>
              <a:rPr lang="en-GB" sz="1050" dirty="0">
                <a:solidFill>
                  <a:srgbClr val="000000"/>
                </a:solidFill>
                <a:latin typeface="GE Inspira Pitch Regular" charset="0"/>
              </a:rPr>
              <a:t>Requirements</a:t>
            </a:r>
          </a:p>
        </p:txBody>
      </p:sp>
      <p:sp>
        <p:nvSpPr>
          <p:cNvPr id="21514" name="Text Box 7"/>
          <p:cNvSpPr txBox="1">
            <a:spLocks noChangeArrowheads="1"/>
          </p:cNvSpPr>
          <p:nvPr/>
        </p:nvSpPr>
        <p:spPr bwMode="gray">
          <a:xfrm>
            <a:off x="5624870" y="3888025"/>
            <a:ext cx="1450590" cy="577081"/>
          </a:xfrm>
          <a:prstGeom prst="rect">
            <a:avLst/>
          </a:prstGeom>
          <a:noFill/>
          <a:ln w="9525">
            <a:noFill/>
            <a:miter lim="800000"/>
            <a:headEnd/>
            <a:tailEnd/>
          </a:ln>
        </p:spPr>
        <p:txBody>
          <a:bodyPr wrap="square">
            <a:spAutoFit/>
          </a:bodyPr>
          <a:lstStyle/>
          <a:p>
            <a:pPr algn="ctr" eaLnBrk="0" hangingPunct="0"/>
            <a:r>
              <a:rPr lang="en-GB" sz="1050" dirty="0">
                <a:solidFill>
                  <a:srgbClr val="000000"/>
                </a:solidFill>
                <a:latin typeface="GE Inspira Pitch Regular" charset="0"/>
              </a:rPr>
              <a:t>Built and Checked (Lower Level)</a:t>
            </a:r>
          </a:p>
          <a:p>
            <a:pPr algn="ctr" eaLnBrk="0" hangingPunct="0"/>
            <a:r>
              <a:rPr lang="en-GB" sz="1050" dirty="0">
                <a:solidFill>
                  <a:srgbClr val="000000"/>
                </a:solidFill>
                <a:latin typeface="GE Inspira Pitch Regular" charset="0"/>
              </a:rPr>
              <a:t>Subsystems</a:t>
            </a:r>
          </a:p>
        </p:txBody>
      </p:sp>
      <p:sp>
        <p:nvSpPr>
          <p:cNvPr id="35849" name="Line 8"/>
          <p:cNvSpPr>
            <a:spLocks noChangeShapeType="1"/>
          </p:cNvSpPr>
          <p:nvPr/>
        </p:nvSpPr>
        <p:spPr bwMode="gray">
          <a:xfrm rot="18056580">
            <a:off x="5128401" y="4037218"/>
            <a:ext cx="1017059" cy="214170"/>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35850" name="Line 9"/>
          <p:cNvSpPr>
            <a:spLocks noChangeShapeType="1"/>
          </p:cNvSpPr>
          <p:nvPr/>
        </p:nvSpPr>
        <p:spPr bwMode="gray">
          <a:xfrm rot="18056580">
            <a:off x="6809663" y="2071283"/>
            <a:ext cx="1046457" cy="207418"/>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21521" name="Text Box 10"/>
          <p:cNvSpPr txBox="1">
            <a:spLocks noChangeArrowheads="1"/>
          </p:cNvSpPr>
          <p:nvPr/>
        </p:nvSpPr>
        <p:spPr bwMode="gray">
          <a:xfrm>
            <a:off x="6376353" y="1730197"/>
            <a:ext cx="1024640" cy="577081"/>
          </a:xfrm>
          <a:prstGeom prst="rect">
            <a:avLst/>
          </a:prstGeom>
          <a:noFill/>
          <a:ln w="9525">
            <a:noFill/>
            <a:miter lim="800000"/>
            <a:headEnd/>
            <a:tailEnd/>
          </a:ln>
        </p:spPr>
        <p:txBody>
          <a:bodyPr wrap="none">
            <a:spAutoFit/>
          </a:bodyPr>
          <a:lstStyle/>
          <a:p>
            <a:pPr algn="ctr" eaLnBrk="0" hangingPunct="0"/>
            <a:r>
              <a:rPr lang="en-GB" sz="1050" dirty="0">
                <a:solidFill>
                  <a:srgbClr val="000000"/>
                </a:solidFill>
                <a:latin typeface="GE Inspira Pitch Regular" charset="0"/>
              </a:rPr>
              <a:t>Working</a:t>
            </a:r>
          </a:p>
          <a:p>
            <a:pPr algn="ctr" eaLnBrk="0" hangingPunct="0"/>
            <a:r>
              <a:rPr lang="en-GB" sz="1050" dirty="0">
                <a:solidFill>
                  <a:srgbClr val="000000"/>
                </a:solidFill>
                <a:latin typeface="GE Inspira Pitch Regular" charset="0"/>
              </a:rPr>
              <a:t>(Current Level)</a:t>
            </a:r>
          </a:p>
          <a:p>
            <a:pPr algn="ctr" eaLnBrk="0" hangingPunct="0"/>
            <a:r>
              <a:rPr lang="en-GB" sz="1050" dirty="0">
                <a:solidFill>
                  <a:srgbClr val="000000"/>
                </a:solidFill>
                <a:latin typeface="GE Inspira Pitch Regular" charset="0"/>
              </a:rPr>
              <a:t>System</a:t>
            </a:r>
          </a:p>
        </p:txBody>
      </p:sp>
      <p:sp>
        <p:nvSpPr>
          <p:cNvPr id="390155" name="Rectangle 11"/>
          <p:cNvSpPr>
            <a:spLocks noChangeArrowheads="1"/>
          </p:cNvSpPr>
          <p:nvPr/>
        </p:nvSpPr>
        <p:spPr bwMode="gray">
          <a:xfrm>
            <a:off x="2514761" y="4522781"/>
            <a:ext cx="4114478" cy="118974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a:defRPr/>
            </a:pPr>
            <a:r>
              <a:rPr lang="en-GB" dirty="0">
                <a:latin typeface="GE Inspira Pitch Regular" charset="0"/>
              </a:rPr>
              <a:t>Engineer</a:t>
            </a:r>
          </a:p>
          <a:p>
            <a:pPr algn="ctr">
              <a:defRPr/>
            </a:pPr>
            <a:r>
              <a:rPr lang="en-GB" dirty="0">
                <a:latin typeface="GE Inspira Pitch Regular" charset="0"/>
              </a:rPr>
              <a:t> Subsystems</a:t>
            </a:r>
          </a:p>
          <a:p>
            <a:pPr algn="ctr">
              <a:defRPr/>
            </a:pPr>
            <a:r>
              <a:rPr lang="en-GB" dirty="0">
                <a:latin typeface="GE Inspira Pitch Regular" charset="0"/>
              </a:rPr>
              <a:t>(Lower Levels)</a:t>
            </a:r>
            <a:endParaRPr lang="en-US" dirty="0">
              <a:latin typeface="GE Inspira Pitch Regular" charset="0"/>
            </a:endParaRPr>
          </a:p>
        </p:txBody>
      </p:sp>
      <p:sp>
        <p:nvSpPr>
          <p:cNvPr id="390156" name="Rectangle 12"/>
          <p:cNvSpPr>
            <a:spLocks noChangeArrowheads="1"/>
          </p:cNvSpPr>
          <p:nvPr/>
        </p:nvSpPr>
        <p:spPr bwMode="gray">
          <a:xfrm>
            <a:off x="1300675" y="2522594"/>
            <a:ext cx="2684864" cy="11897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defRPr/>
            </a:pPr>
            <a:r>
              <a:rPr lang="en-GB" dirty="0">
                <a:latin typeface="GE Inspira Pitch Regular" charset="0"/>
              </a:rPr>
              <a:t>Design System</a:t>
            </a:r>
          </a:p>
          <a:p>
            <a:pPr algn="ctr">
              <a:defRPr/>
            </a:pPr>
            <a:r>
              <a:rPr lang="en-GB" dirty="0">
                <a:latin typeface="GE Inspira Pitch Regular" charset="0"/>
              </a:rPr>
              <a:t>(Current Level)</a:t>
            </a:r>
            <a:endParaRPr lang="en-US" dirty="0">
              <a:latin typeface="GE Inspira Pitch Regular" charset="0"/>
            </a:endParaRPr>
          </a:p>
        </p:txBody>
      </p:sp>
      <p:sp>
        <p:nvSpPr>
          <p:cNvPr id="390157" name="Rectangle 13"/>
          <p:cNvSpPr>
            <a:spLocks noChangeArrowheads="1"/>
          </p:cNvSpPr>
          <p:nvPr/>
        </p:nvSpPr>
        <p:spPr bwMode="gray">
          <a:xfrm>
            <a:off x="5172959" y="2546545"/>
            <a:ext cx="2650029" cy="11897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defRPr/>
            </a:pPr>
            <a:r>
              <a:rPr lang="en-GB" dirty="0">
                <a:latin typeface="GE Inspira Pitch Regular" charset="0"/>
              </a:rPr>
              <a:t>Build and Check System </a:t>
            </a:r>
          </a:p>
          <a:p>
            <a:pPr algn="ctr">
              <a:defRPr/>
            </a:pPr>
            <a:r>
              <a:rPr lang="en-GB" dirty="0">
                <a:latin typeface="GE Inspira Pitch Regular" charset="0"/>
              </a:rPr>
              <a:t>(Current level)</a:t>
            </a:r>
            <a:endParaRPr lang="en-US" dirty="0">
              <a:latin typeface="GE Inspira Pitch Regular" charset="0"/>
            </a:endParaRPr>
          </a:p>
        </p:txBody>
      </p:sp>
      <p:sp>
        <p:nvSpPr>
          <p:cNvPr id="35855" name="Line 14"/>
          <p:cNvSpPr>
            <a:spLocks noChangeShapeType="1"/>
          </p:cNvSpPr>
          <p:nvPr/>
        </p:nvSpPr>
        <p:spPr bwMode="gray">
          <a:xfrm>
            <a:off x="3992467" y="3133648"/>
            <a:ext cx="1143099" cy="10719"/>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21534" name="Text Box 15"/>
          <p:cNvSpPr txBox="1">
            <a:spLocks noChangeArrowheads="1"/>
          </p:cNvSpPr>
          <p:nvPr/>
        </p:nvSpPr>
        <p:spPr bwMode="gray">
          <a:xfrm>
            <a:off x="3896429" y="2590316"/>
            <a:ext cx="1305791" cy="542456"/>
          </a:xfrm>
          <a:prstGeom prst="rect">
            <a:avLst/>
          </a:prstGeom>
          <a:noFill/>
          <a:ln w="9525">
            <a:noFill/>
            <a:miter lim="800000"/>
            <a:headEnd/>
            <a:tailEnd/>
          </a:ln>
        </p:spPr>
        <p:txBody>
          <a:bodyPr wrap="square">
            <a:spAutoFit/>
          </a:bodyPr>
          <a:lstStyle/>
          <a:p>
            <a:pPr algn="ctr" eaLnBrk="0" hangingPunct="0"/>
            <a:r>
              <a:rPr lang="en-GB" sz="975" dirty="0">
                <a:solidFill>
                  <a:srgbClr val="000000"/>
                </a:solidFill>
                <a:latin typeface="GE Inspira Pitch Regular" charset="0"/>
              </a:rPr>
              <a:t>System</a:t>
            </a:r>
          </a:p>
          <a:p>
            <a:pPr algn="ctr" eaLnBrk="0" hangingPunct="0"/>
            <a:r>
              <a:rPr lang="en-GB" sz="975" dirty="0">
                <a:solidFill>
                  <a:srgbClr val="000000"/>
                </a:solidFill>
                <a:latin typeface="GE Inspira Pitch Regular" charset="0"/>
              </a:rPr>
              <a:t>Build and Check Requirements</a:t>
            </a:r>
          </a:p>
        </p:txBody>
      </p:sp>
      <p:sp>
        <p:nvSpPr>
          <p:cNvPr id="21535" name="Rectangle 16"/>
          <p:cNvSpPr>
            <a:spLocks noGrp="1" noChangeArrowheads="1"/>
          </p:cNvSpPr>
          <p:nvPr>
            <p:ph type="title"/>
          </p:nvPr>
        </p:nvSpPr>
        <p:spPr/>
        <p:txBody>
          <a:bodyPr/>
          <a:lstStyle/>
          <a:p>
            <a:pPr eaLnBrk="1" hangingPunct="1"/>
            <a:r>
              <a:rPr lang="en-GB" dirty="0" smtClean="0"/>
              <a:t>Systems Engineering is Fractal</a:t>
            </a:r>
            <a:br>
              <a:rPr lang="en-GB" dirty="0" smtClean="0"/>
            </a:br>
            <a:endParaRPr lang="en-US" sz="1800" dirty="0"/>
          </a:p>
        </p:txBody>
      </p:sp>
      <p:grpSp>
        <p:nvGrpSpPr>
          <p:cNvPr id="17" name="Group 89"/>
          <p:cNvGrpSpPr>
            <a:grpSpLocks/>
          </p:cNvGrpSpPr>
          <p:nvPr/>
        </p:nvGrpSpPr>
        <p:grpSpPr bwMode="auto">
          <a:xfrm rot="13719439">
            <a:off x="1362152" y="1723051"/>
            <a:ext cx="5539529" cy="4026478"/>
            <a:chOff x="1438" y="1128"/>
            <a:chExt cx="2880" cy="2066"/>
          </a:xfrm>
        </p:grpSpPr>
        <p:sp>
          <p:nvSpPr>
            <p:cNvPr id="18" name="Freeform 90"/>
            <p:cNvSpPr>
              <a:spLocks noEditPoints="1"/>
            </p:cNvSpPr>
            <p:nvPr/>
          </p:nvSpPr>
          <p:spPr bwMode="auto">
            <a:xfrm>
              <a:off x="2886" y="1128"/>
              <a:ext cx="1432" cy="1413"/>
            </a:xfrm>
            <a:custGeom>
              <a:avLst/>
              <a:gdLst>
                <a:gd name="T0" fmla="*/ 0 w 8592"/>
                <a:gd name="T1" fmla="*/ 0 h 8480"/>
                <a:gd name="T2" fmla="*/ 0 w 8592"/>
                <a:gd name="T3" fmla="*/ 0 h 8480"/>
                <a:gd name="T4" fmla="*/ 0 w 8592"/>
                <a:gd name="T5" fmla="*/ 0 h 8480"/>
                <a:gd name="T6" fmla="*/ 0 w 8592"/>
                <a:gd name="T7" fmla="*/ 0 h 8480"/>
                <a:gd name="T8" fmla="*/ 0 w 8592"/>
                <a:gd name="T9" fmla="*/ 0 h 8480"/>
                <a:gd name="T10" fmla="*/ 0 w 8592"/>
                <a:gd name="T11" fmla="*/ 0 h 8480"/>
                <a:gd name="T12" fmla="*/ 0 w 8592"/>
                <a:gd name="T13" fmla="*/ 0 h 8480"/>
                <a:gd name="T14" fmla="*/ 0 w 8592"/>
                <a:gd name="T15" fmla="*/ 0 h 8480"/>
                <a:gd name="T16" fmla="*/ 0 w 8592"/>
                <a:gd name="T17" fmla="*/ 0 h 8480"/>
                <a:gd name="T18" fmla="*/ 0 w 8592"/>
                <a:gd name="T19" fmla="*/ 0 h 8480"/>
                <a:gd name="T20" fmla="*/ 0 w 8592"/>
                <a:gd name="T21" fmla="*/ 0 h 8480"/>
                <a:gd name="T22" fmla="*/ 0 w 8592"/>
                <a:gd name="T23" fmla="*/ 0 h 8480"/>
                <a:gd name="T24" fmla="*/ 0 w 8592"/>
                <a:gd name="T25" fmla="*/ 0 h 8480"/>
                <a:gd name="T26" fmla="*/ 0 w 8592"/>
                <a:gd name="T27" fmla="*/ 0 h 8480"/>
                <a:gd name="T28" fmla="*/ 0 w 8592"/>
                <a:gd name="T29" fmla="*/ 0 h 8480"/>
                <a:gd name="T30" fmla="*/ 0 w 8592"/>
                <a:gd name="T31" fmla="*/ 0 h 8480"/>
                <a:gd name="T32" fmla="*/ 0 w 8592"/>
                <a:gd name="T33" fmla="*/ 0 h 8480"/>
                <a:gd name="T34" fmla="*/ 0 w 8592"/>
                <a:gd name="T35" fmla="*/ 0 h 8480"/>
                <a:gd name="T36" fmla="*/ 0 w 8592"/>
                <a:gd name="T37" fmla="*/ 0 h 8480"/>
                <a:gd name="T38" fmla="*/ 0 w 8592"/>
                <a:gd name="T39" fmla="*/ 0 h 8480"/>
                <a:gd name="T40" fmla="*/ 0 w 8592"/>
                <a:gd name="T41" fmla="*/ 0 h 8480"/>
                <a:gd name="T42" fmla="*/ 0 w 8592"/>
                <a:gd name="T43" fmla="*/ 0 h 8480"/>
                <a:gd name="T44" fmla="*/ 0 w 8592"/>
                <a:gd name="T45" fmla="*/ 0 h 8480"/>
                <a:gd name="T46" fmla="*/ 0 w 8592"/>
                <a:gd name="T47" fmla="*/ 0 h 8480"/>
                <a:gd name="T48" fmla="*/ 0 w 8592"/>
                <a:gd name="T49" fmla="*/ 0 h 8480"/>
                <a:gd name="T50" fmla="*/ 0 w 8592"/>
                <a:gd name="T51" fmla="*/ 0 h 8480"/>
                <a:gd name="T52" fmla="*/ 0 w 8592"/>
                <a:gd name="T53" fmla="*/ 0 h 8480"/>
                <a:gd name="T54" fmla="*/ 0 w 8592"/>
                <a:gd name="T55" fmla="*/ 0 h 8480"/>
                <a:gd name="T56" fmla="*/ 0 w 8592"/>
                <a:gd name="T57" fmla="*/ 0 h 8480"/>
                <a:gd name="T58" fmla="*/ 0 w 8592"/>
                <a:gd name="T59" fmla="*/ 0 h 8480"/>
                <a:gd name="T60" fmla="*/ 0 w 8592"/>
                <a:gd name="T61" fmla="*/ 0 h 8480"/>
                <a:gd name="T62" fmla="*/ 0 w 8592"/>
                <a:gd name="T63" fmla="*/ 0 h 8480"/>
                <a:gd name="T64" fmla="*/ 0 w 8592"/>
                <a:gd name="T65" fmla="*/ 0 h 8480"/>
                <a:gd name="T66" fmla="*/ 0 w 8592"/>
                <a:gd name="T67" fmla="*/ 0 h 8480"/>
                <a:gd name="T68" fmla="*/ 0 w 8592"/>
                <a:gd name="T69" fmla="*/ 0 h 8480"/>
                <a:gd name="T70" fmla="*/ 0 w 8592"/>
                <a:gd name="T71" fmla="*/ 0 h 8480"/>
                <a:gd name="T72" fmla="*/ 0 w 8592"/>
                <a:gd name="T73" fmla="*/ 0 h 8480"/>
                <a:gd name="T74" fmla="*/ 0 w 8592"/>
                <a:gd name="T75" fmla="*/ 0 h 8480"/>
                <a:gd name="T76" fmla="*/ 0 w 8592"/>
                <a:gd name="T77" fmla="*/ 0 h 8480"/>
                <a:gd name="T78" fmla="*/ 0 w 8592"/>
                <a:gd name="T79" fmla="*/ 0 h 8480"/>
                <a:gd name="T80" fmla="*/ 0 w 8592"/>
                <a:gd name="T81" fmla="*/ 0 h 8480"/>
                <a:gd name="T82" fmla="*/ 0 w 8592"/>
                <a:gd name="T83" fmla="*/ 0 h 8480"/>
                <a:gd name="T84" fmla="*/ 0 w 8592"/>
                <a:gd name="T85" fmla="*/ 0 h 8480"/>
                <a:gd name="T86" fmla="*/ 0 w 8592"/>
                <a:gd name="T87" fmla="*/ 0 h 8480"/>
                <a:gd name="T88" fmla="*/ 0 w 8592"/>
                <a:gd name="T89" fmla="*/ 0 h 8480"/>
                <a:gd name="T90" fmla="*/ 0 w 8592"/>
                <a:gd name="T91" fmla="*/ 0 h 8480"/>
                <a:gd name="T92" fmla="*/ 0 w 8592"/>
                <a:gd name="T93" fmla="*/ 0 h 8480"/>
                <a:gd name="T94" fmla="*/ 0 w 8592"/>
                <a:gd name="T95" fmla="*/ 0 h 8480"/>
                <a:gd name="T96" fmla="*/ 0 w 8592"/>
                <a:gd name="T97" fmla="*/ 0 h 8480"/>
                <a:gd name="T98" fmla="*/ 0 w 8592"/>
                <a:gd name="T99" fmla="*/ 0 h 8480"/>
                <a:gd name="T100" fmla="*/ 0 w 8592"/>
                <a:gd name="T101" fmla="*/ 0 h 84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592" h="8480">
                  <a:moveTo>
                    <a:pt x="8301" y="4387"/>
                  </a:moveTo>
                  <a:lnTo>
                    <a:pt x="8295" y="4597"/>
                  </a:lnTo>
                  <a:lnTo>
                    <a:pt x="8280" y="4804"/>
                  </a:lnTo>
                  <a:lnTo>
                    <a:pt x="8253" y="5008"/>
                  </a:lnTo>
                  <a:lnTo>
                    <a:pt x="8217" y="5209"/>
                  </a:lnTo>
                  <a:lnTo>
                    <a:pt x="8170" y="5407"/>
                  </a:lnTo>
                  <a:lnTo>
                    <a:pt x="8114" y="5601"/>
                  </a:lnTo>
                  <a:lnTo>
                    <a:pt x="8049" y="5791"/>
                  </a:lnTo>
                  <a:lnTo>
                    <a:pt x="7974" y="5976"/>
                  </a:lnTo>
                  <a:lnTo>
                    <a:pt x="7891" y="6158"/>
                  </a:lnTo>
                  <a:lnTo>
                    <a:pt x="7799" y="6334"/>
                  </a:lnTo>
                  <a:lnTo>
                    <a:pt x="7699" y="6505"/>
                  </a:lnTo>
                  <a:lnTo>
                    <a:pt x="7591" y="6671"/>
                  </a:lnTo>
                  <a:lnTo>
                    <a:pt x="7475" y="6832"/>
                  </a:lnTo>
                  <a:lnTo>
                    <a:pt x="7352" y="6987"/>
                  </a:lnTo>
                  <a:lnTo>
                    <a:pt x="7221" y="7135"/>
                  </a:lnTo>
                  <a:lnTo>
                    <a:pt x="7084" y="7278"/>
                  </a:lnTo>
                  <a:lnTo>
                    <a:pt x="6939" y="7413"/>
                  </a:lnTo>
                  <a:lnTo>
                    <a:pt x="6788" y="7543"/>
                  </a:lnTo>
                  <a:lnTo>
                    <a:pt x="6632" y="7664"/>
                  </a:lnTo>
                  <a:lnTo>
                    <a:pt x="6468" y="7779"/>
                  </a:lnTo>
                  <a:lnTo>
                    <a:pt x="6301" y="7886"/>
                  </a:lnTo>
                  <a:lnTo>
                    <a:pt x="6127" y="7984"/>
                  </a:lnTo>
                  <a:lnTo>
                    <a:pt x="5948" y="8075"/>
                  </a:lnTo>
                  <a:lnTo>
                    <a:pt x="5765" y="8157"/>
                  </a:lnTo>
                  <a:lnTo>
                    <a:pt x="5576" y="8231"/>
                  </a:lnTo>
                  <a:lnTo>
                    <a:pt x="5384" y="8295"/>
                  </a:lnTo>
                  <a:lnTo>
                    <a:pt x="5187" y="8351"/>
                  </a:lnTo>
                  <a:lnTo>
                    <a:pt x="4987" y="8397"/>
                  </a:lnTo>
                  <a:lnTo>
                    <a:pt x="4783" y="8433"/>
                  </a:lnTo>
                  <a:lnTo>
                    <a:pt x="4576" y="8459"/>
                  </a:lnTo>
                  <a:lnTo>
                    <a:pt x="4367" y="8475"/>
                  </a:lnTo>
                  <a:lnTo>
                    <a:pt x="4154" y="8480"/>
                  </a:lnTo>
                  <a:lnTo>
                    <a:pt x="3941" y="8475"/>
                  </a:lnTo>
                  <a:lnTo>
                    <a:pt x="3730" y="8459"/>
                  </a:lnTo>
                  <a:lnTo>
                    <a:pt x="3522" y="8433"/>
                  </a:lnTo>
                  <a:lnTo>
                    <a:pt x="3319" y="8397"/>
                  </a:lnTo>
                  <a:lnTo>
                    <a:pt x="3118" y="8351"/>
                  </a:lnTo>
                  <a:lnTo>
                    <a:pt x="2921" y="8295"/>
                  </a:lnTo>
                  <a:lnTo>
                    <a:pt x="2728" y="8231"/>
                  </a:lnTo>
                  <a:lnTo>
                    <a:pt x="2540" y="8157"/>
                  </a:lnTo>
                  <a:lnTo>
                    <a:pt x="2356" y="8075"/>
                  </a:lnTo>
                  <a:lnTo>
                    <a:pt x="2176" y="7984"/>
                  </a:lnTo>
                  <a:lnTo>
                    <a:pt x="2002" y="7886"/>
                  </a:lnTo>
                  <a:lnTo>
                    <a:pt x="1834" y="7779"/>
                  </a:lnTo>
                  <a:lnTo>
                    <a:pt x="1671" y="7664"/>
                  </a:lnTo>
                  <a:lnTo>
                    <a:pt x="1515" y="7543"/>
                  </a:lnTo>
                  <a:lnTo>
                    <a:pt x="1363" y="7413"/>
                  </a:lnTo>
                  <a:lnTo>
                    <a:pt x="1218" y="7278"/>
                  </a:lnTo>
                  <a:lnTo>
                    <a:pt x="1081" y="7135"/>
                  </a:lnTo>
                  <a:lnTo>
                    <a:pt x="950" y="6987"/>
                  </a:lnTo>
                  <a:lnTo>
                    <a:pt x="827" y="6832"/>
                  </a:lnTo>
                  <a:lnTo>
                    <a:pt x="711" y="6671"/>
                  </a:lnTo>
                  <a:lnTo>
                    <a:pt x="602" y="6505"/>
                  </a:lnTo>
                  <a:lnTo>
                    <a:pt x="503" y="6334"/>
                  </a:lnTo>
                  <a:lnTo>
                    <a:pt x="411" y="6158"/>
                  </a:lnTo>
                  <a:lnTo>
                    <a:pt x="328" y="5976"/>
                  </a:lnTo>
                  <a:lnTo>
                    <a:pt x="253" y="5791"/>
                  </a:lnTo>
                  <a:lnTo>
                    <a:pt x="187" y="5601"/>
                  </a:lnTo>
                  <a:lnTo>
                    <a:pt x="131" y="5407"/>
                  </a:lnTo>
                  <a:lnTo>
                    <a:pt x="84" y="5209"/>
                  </a:lnTo>
                  <a:lnTo>
                    <a:pt x="48" y="5008"/>
                  </a:lnTo>
                  <a:lnTo>
                    <a:pt x="22" y="4804"/>
                  </a:lnTo>
                  <a:lnTo>
                    <a:pt x="5" y="4597"/>
                  </a:lnTo>
                  <a:lnTo>
                    <a:pt x="0" y="4387"/>
                  </a:lnTo>
                  <a:lnTo>
                    <a:pt x="5" y="4178"/>
                  </a:lnTo>
                  <a:lnTo>
                    <a:pt x="22" y="3970"/>
                  </a:lnTo>
                  <a:lnTo>
                    <a:pt x="48" y="3766"/>
                  </a:lnTo>
                  <a:lnTo>
                    <a:pt x="84" y="3564"/>
                  </a:lnTo>
                  <a:lnTo>
                    <a:pt x="131" y="3367"/>
                  </a:lnTo>
                  <a:lnTo>
                    <a:pt x="187" y="3172"/>
                  </a:lnTo>
                  <a:lnTo>
                    <a:pt x="253" y="2982"/>
                  </a:lnTo>
                  <a:lnTo>
                    <a:pt x="328" y="2797"/>
                  </a:lnTo>
                  <a:lnTo>
                    <a:pt x="411" y="2615"/>
                  </a:lnTo>
                  <a:lnTo>
                    <a:pt x="503" y="2439"/>
                  </a:lnTo>
                  <a:lnTo>
                    <a:pt x="602" y="2267"/>
                  </a:lnTo>
                  <a:lnTo>
                    <a:pt x="711" y="2100"/>
                  </a:lnTo>
                  <a:lnTo>
                    <a:pt x="827" y="1940"/>
                  </a:lnTo>
                  <a:lnTo>
                    <a:pt x="950" y="1785"/>
                  </a:lnTo>
                  <a:lnTo>
                    <a:pt x="1081" y="1636"/>
                  </a:lnTo>
                  <a:lnTo>
                    <a:pt x="1218" y="1494"/>
                  </a:lnTo>
                  <a:lnTo>
                    <a:pt x="1363" y="1357"/>
                  </a:lnTo>
                  <a:lnTo>
                    <a:pt x="1515" y="1229"/>
                  </a:lnTo>
                  <a:lnTo>
                    <a:pt x="1671" y="1107"/>
                  </a:lnTo>
                  <a:lnTo>
                    <a:pt x="1834" y="993"/>
                  </a:lnTo>
                  <a:lnTo>
                    <a:pt x="2002" y="886"/>
                  </a:lnTo>
                  <a:lnTo>
                    <a:pt x="2176" y="786"/>
                  </a:lnTo>
                  <a:lnTo>
                    <a:pt x="2356" y="696"/>
                  </a:lnTo>
                  <a:lnTo>
                    <a:pt x="2540" y="613"/>
                  </a:lnTo>
                  <a:lnTo>
                    <a:pt x="2728" y="540"/>
                  </a:lnTo>
                  <a:lnTo>
                    <a:pt x="2921" y="476"/>
                  </a:lnTo>
                  <a:lnTo>
                    <a:pt x="3118" y="420"/>
                  </a:lnTo>
                  <a:lnTo>
                    <a:pt x="3319" y="374"/>
                  </a:lnTo>
                  <a:lnTo>
                    <a:pt x="3522" y="338"/>
                  </a:lnTo>
                  <a:lnTo>
                    <a:pt x="3730" y="312"/>
                  </a:lnTo>
                  <a:lnTo>
                    <a:pt x="3941" y="296"/>
                  </a:lnTo>
                  <a:lnTo>
                    <a:pt x="4154" y="291"/>
                  </a:lnTo>
                  <a:lnTo>
                    <a:pt x="4367" y="296"/>
                  </a:lnTo>
                  <a:lnTo>
                    <a:pt x="4576" y="312"/>
                  </a:lnTo>
                  <a:lnTo>
                    <a:pt x="4783" y="338"/>
                  </a:lnTo>
                  <a:lnTo>
                    <a:pt x="4987" y="374"/>
                  </a:lnTo>
                  <a:lnTo>
                    <a:pt x="5187" y="420"/>
                  </a:lnTo>
                  <a:lnTo>
                    <a:pt x="5384" y="476"/>
                  </a:lnTo>
                  <a:lnTo>
                    <a:pt x="5576" y="540"/>
                  </a:lnTo>
                  <a:lnTo>
                    <a:pt x="5765" y="613"/>
                  </a:lnTo>
                  <a:lnTo>
                    <a:pt x="5948" y="696"/>
                  </a:lnTo>
                  <a:lnTo>
                    <a:pt x="6127" y="786"/>
                  </a:lnTo>
                  <a:lnTo>
                    <a:pt x="6301" y="886"/>
                  </a:lnTo>
                  <a:lnTo>
                    <a:pt x="6468" y="993"/>
                  </a:lnTo>
                  <a:lnTo>
                    <a:pt x="6632" y="1107"/>
                  </a:lnTo>
                  <a:lnTo>
                    <a:pt x="6788" y="1229"/>
                  </a:lnTo>
                  <a:lnTo>
                    <a:pt x="6939" y="1357"/>
                  </a:lnTo>
                  <a:lnTo>
                    <a:pt x="7084" y="1494"/>
                  </a:lnTo>
                  <a:lnTo>
                    <a:pt x="7221" y="1636"/>
                  </a:lnTo>
                  <a:lnTo>
                    <a:pt x="7352" y="1785"/>
                  </a:lnTo>
                  <a:lnTo>
                    <a:pt x="7475" y="1940"/>
                  </a:lnTo>
                  <a:lnTo>
                    <a:pt x="7591" y="2100"/>
                  </a:lnTo>
                  <a:lnTo>
                    <a:pt x="7699" y="2267"/>
                  </a:lnTo>
                  <a:lnTo>
                    <a:pt x="7799" y="2439"/>
                  </a:lnTo>
                  <a:lnTo>
                    <a:pt x="7891" y="2615"/>
                  </a:lnTo>
                  <a:lnTo>
                    <a:pt x="7974" y="2797"/>
                  </a:lnTo>
                  <a:lnTo>
                    <a:pt x="8049" y="2982"/>
                  </a:lnTo>
                  <a:lnTo>
                    <a:pt x="8114" y="3172"/>
                  </a:lnTo>
                  <a:lnTo>
                    <a:pt x="8170" y="3367"/>
                  </a:lnTo>
                  <a:lnTo>
                    <a:pt x="8217" y="3564"/>
                  </a:lnTo>
                  <a:lnTo>
                    <a:pt x="8253" y="3766"/>
                  </a:lnTo>
                  <a:lnTo>
                    <a:pt x="8280" y="3970"/>
                  </a:lnTo>
                  <a:lnTo>
                    <a:pt x="8295" y="4178"/>
                  </a:lnTo>
                  <a:lnTo>
                    <a:pt x="8301" y="4387"/>
                  </a:lnTo>
                  <a:close/>
                  <a:moveTo>
                    <a:pt x="8592" y="4096"/>
                  </a:moveTo>
                  <a:lnTo>
                    <a:pt x="8586" y="4307"/>
                  </a:lnTo>
                  <a:lnTo>
                    <a:pt x="8570" y="4514"/>
                  </a:lnTo>
                  <a:lnTo>
                    <a:pt x="8543" y="4718"/>
                  </a:lnTo>
                  <a:lnTo>
                    <a:pt x="8507" y="4919"/>
                  </a:lnTo>
                  <a:lnTo>
                    <a:pt x="8460" y="5117"/>
                  </a:lnTo>
                  <a:lnTo>
                    <a:pt x="8404" y="5312"/>
                  </a:lnTo>
                  <a:lnTo>
                    <a:pt x="8339" y="5501"/>
                  </a:lnTo>
                  <a:lnTo>
                    <a:pt x="8264" y="5687"/>
                  </a:lnTo>
                  <a:lnTo>
                    <a:pt x="8181" y="5869"/>
                  </a:lnTo>
                  <a:lnTo>
                    <a:pt x="8088" y="6045"/>
                  </a:lnTo>
                  <a:lnTo>
                    <a:pt x="7988" y="6216"/>
                  </a:lnTo>
                  <a:lnTo>
                    <a:pt x="7879" y="6382"/>
                  </a:lnTo>
                  <a:lnTo>
                    <a:pt x="7764" y="6543"/>
                  </a:lnTo>
                  <a:lnTo>
                    <a:pt x="7640" y="6697"/>
                  </a:lnTo>
                  <a:lnTo>
                    <a:pt x="7509" y="6846"/>
                  </a:lnTo>
                  <a:lnTo>
                    <a:pt x="7371" y="6988"/>
                  </a:lnTo>
                  <a:lnTo>
                    <a:pt x="7226" y="7124"/>
                  </a:lnTo>
                  <a:lnTo>
                    <a:pt x="7076" y="7253"/>
                  </a:lnTo>
                  <a:lnTo>
                    <a:pt x="6919" y="7375"/>
                  </a:lnTo>
                  <a:lnTo>
                    <a:pt x="6756" y="7489"/>
                  </a:lnTo>
                  <a:lnTo>
                    <a:pt x="6587" y="7596"/>
                  </a:lnTo>
                  <a:lnTo>
                    <a:pt x="6413" y="7694"/>
                  </a:lnTo>
                  <a:lnTo>
                    <a:pt x="6234" y="7785"/>
                  </a:lnTo>
                  <a:lnTo>
                    <a:pt x="6050" y="7867"/>
                  </a:lnTo>
                  <a:lnTo>
                    <a:pt x="5862" y="7941"/>
                  </a:lnTo>
                  <a:lnTo>
                    <a:pt x="5669" y="8006"/>
                  </a:lnTo>
                  <a:lnTo>
                    <a:pt x="5473" y="8061"/>
                  </a:lnTo>
                  <a:lnTo>
                    <a:pt x="5272" y="8106"/>
                  </a:lnTo>
                  <a:lnTo>
                    <a:pt x="5068" y="8143"/>
                  </a:lnTo>
                  <a:lnTo>
                    <a:pt x="4861" y="8169"/>
                  </a:lnTo>
                  <a:lnTo>
                    <a:pt x="4650" y="8184"/>
                  </a:lnTo>
                  <a:lnTo>
                    <a:pt x="4437" y="8189"/>
                  </a:lnTo>
                  <a:lnTo>
                    <a:pt x="4225" y="8184"/>
                  </a:lnTo>
                  <a:lnTo>
                    <a:pt x="4014" y="8169"/>
                  </a:lnTo>
                  <a:lnTo>
                    <a:pt x="3807" y="8143"/>
                  </a:lnTo>
                  <a:lnTo>
                    <a:pt x="3603" y="8106"/>
                  </a:lnTo>
                  <a:lnTo>
                    <a:pt x="3402" y="8061"/>
                  </a:lnTo>
                  <a:lnTo>
                    <a:pt x="3206" y="8006"/>
                  </a:lnTo>
                  <a:lnTo>
                    <a:pt x="3013" y="7941"/>
                  </a:lnTo>
                  <a:lnTo>
                    <a:pt x="2825" y="7867"/>
                  </a:lnTo>
                  <a:lnTo>
                    <a:pt x="2641" y="7785"/>
                  </a:lnTo>
                  <a:lnTo>
                    <a:pt x="2463" y="7694"/>
                  </a:lnTo>
                  <a:lnTo>
                    <a:pt x="2289" y="7596"/>
                  </a:lnTo>
                  <a:lnTo>
                    <a:pt x="2120" y="7489"/>
                  </a:lnTo>
                  <a:lnTo>
                    <a:pt x="1957" y="7375"/>
                  </a:lnTo>
                  <a:lnTo>
                    <a:pt x="1800" y="7253"/>
                  </a:lnTo>
                  <a:lnTo>
                    <a:pt x="1650" y="7124"/>
                  </a:lnTo>
                  <a:lnTo>
                    <a:pt x="1505" y="6988"/>
                  </a:lnTo>
                  <a:lnTo>
                    <a:pt x="1368" y="6846"/>
                  </a:lnTo>
                  <a:lnTo>
                    <a:pt x="1237" y="6697"/>
                  </a:lnTo>
                  <a:lnTo>
                    <a:pt x="1114" y="6543"/>
                  </a:lnTo>
                  <a:lnTo>
                    <a:pt x="998" y="6382"/>
                  </a:lnTo>
                  <a:lnTo>
                    <a:pt x="890" y="6216"/>
                  </a:lnTo>
                  <a:lnTo>
                    <a:pt x="789" y="6045"/>
                  </a:lnTo>
                  <a:lnTo>
                    <a:pt x="697" y="5869"/>
                  </a:lnTo>
                  <a:lnTo>
                    <a:pt x="614" y="5687"/>
                  </a:lnTo>
                  <a:lnTo>
                    <a:pt x="539" y="5501"/>
                  </a:lnTo>
                  <a:lnTo>
                    <a:pt x="474" y="5312"/>
                  </a:lnTo>
                  <a:lnTo>
                    <a:pt x="417" y="5117"/>
                  </a:lnTo>
                  <a:lnTo>
                    <a:pt x="371" y="4919"/>
                  </a:lnTo>
                  <a:lnTo>
                    <a:pt x="334" y="4718"/>
                  </a:lnTo>
                  <a:lnTo>
                    <a:pt x="308" y="4514"/>
                  </a:lnTo>
                  <a:lnTo>
                    <a:pt x="292" y="4307"/>
                  </a:lnTo>
                  <a:lnTo>
                    <a:pt x="286" y="4096"/>
                  </a:lnTo>
                  <a:lnTo>
                    <a:pt x="292" y="3887"/>
                  </a:lnTo>
                  <a:lnTo>
                    <a:pt x="308" y="3679"/>
                  </a:lnTo>
                  <a:lnTo>
                    <a:pt x="334" y="3475"/>
                  </a:lnTo>
                  <a:lnTo>
                    <a:pt x="371" y="3274"/>
                  </a:lnTo>
                  <a:lnTo>
                    <a:pt x="417" y="3076"/>
                  </a:lnTo>
                  <a:lnTo>
                    <a:pt x="474" y="2882"/>
                  </a:lnTo>
                  <a:lnTo>
                    <a:pt x="539" y="2692"/>
                  </a:lnTo>
                  <a:lnTo>
                    <a:pt x="614" y="2506"/>
                  </a:lnTo>
                  <a:lnTo>
                    <a:pt x="697" y="2324"/>
                  </a:lnTo>
                  <a:lnTo>
                    <a:pt x="789" y="2148"/>
                  </a:lnTo>
                  <a:lnTo>
                    <a:pt x="890" y="1976"/>
                  </a:lnTo>
                  <a:lnTo>
                    <a:pt x="998" y="1810"/>
                  </a:lnTo>
                  <a:lnTo>
                    <a:pt x="1114" y="1649"/>
                  </a:lnTo>
                  <a:lnTo>
                    <a:pt x="1237" y="1495"/>
                  </a:lnTo>
                  <a:lnTo>
                    <a:pt x="1368" y="1346"/>
                  </a:lnTo>
                  <a:lnTo>
                    <a:pt x="1505" y="1204"/>
                  </a:lnTo>
                  <a:lnTo>
                    <a:pt x="1650" y="1068"/>
                  </a:lnTo>
                  <a:lnTo>
                    <a:pt x="1800" y="939"/>
                  </a:lnTo>
                  <a:lnTo>
                    <a:pt x="1957" y="817"/>
                  </a:lnTo>
                  <a:lnTo>
                    <a:pt x="2120" y="702"/>
                  </a:lnTo>
                  <a:lnTo>
                    <a:pt x="2289" y="595"/>
                  </a:lnTo>
                  <a:lnTo>
                    <a:pt x="2463" y="497"/>
                  </a:lnTo>
                  <a:lnTo>
                    <a:pt x="2641" y="406"/>
                  </a:lnTo>
                  <a:lnTo>
                    <a:pt x="2825" y="324"/>
                  </a:lnTo>
                  <a:lnTo>
                    <a:pt x="3013" y="250"/>
                  </a:lnTo>
                  <a:lnTo>
                    <a:pt x="3206" y="185"/>
                  </a:lnTo>
                  <a:lnTo>
                    <a:pt x="3402" y="130"/>
                  </a:lnTo>
                  <a:lnTo>
                    <a:pt x="3603" y="84"/>
                  </a:lnTo>
                  <a:lnTo>
                    <a:pt x="3807" y="48"/>
                  </a:lnTo>
                  <a:lnTo>
                    <a:pt x="4014" y="22"/>
                  </a:lnTo>
                  <a:lnTo>
                    <a:pt x="4225" y="6"/>
                  </a:lnTo>
                  <a:lnTo>
                    <a:pt x="4437" y="0"/>
                  </a:lnTo>
                  <a:lnTo>
                    <a:pt x="4650" y="6"/>
                  </a:lnTo>
                  <a:lnTo>
                    <a:pt x="4861" y="22"/>
                  </a:lnTo>
                  <a:lnTo>
                    <a:pt x="5068" y="48"/>
                  </a:lnTo>
                  <a:lnTo>
                    <a:pt x="5272" y="84"/>
                  </a:lnTo>
                  <a:lnTo>
                    <a:pt x="5473" y="130"/>
                  </a:lnTo>
                  <a:lnTo>
                    <a:pt x="5669" y="185"/>
                  </a:lnTo>
                  <a:lnTo>
                    <a:pt x="5862" y="250"/>
                  </a:lnTo>
                  <a:lnTo>
                    <a:pt x="6050" y="324"/>
                  </a:lnTo>
                  <a:lnTo>
                    <a:pt x="6234" y="406"/>
                  </a:lnTo>
                  <a:lnTo>
                    <a:pt x="6413" y="497"/>
                  </a:lnTo>
                  <a:lnTo>
                    <a:pt x="6587" y="595"/>
                  </a:lnTo>
                  <a:lnTo>
                    <a:pt x="6756" y="702"/>
                  </a:lnTo>
                  <a:lnTo>
                    <a:pt x="6919" y="817"/>
                  </a:lnTo>
                  <a:lnTo>
                    <a:pt x="7076" y="939"/>
                  </a:lnTo>
                  <a:lnTo>
                    <a:pt x="7226" y="1068"/>
                  </a:lnTo>
                  <a:lnTo>
                    <a:pt x="7371" y="1204"/>
                  </a:lnTo>
                  <a:lnTo>
                    <a:pt x="7509" y="1346"/>
                  </a:lnTo>
                  <a:lnTo>
                    <a:pt x="7640" y="1495"/>
                  </a:lnTo>
                  <a:lnTo>
                    <a:pt x="7764" y="1649"/>
                  </a:lnTo>
                  <a:lnTo>
                    <a:pt x="7879" y="1810"/>
                  </a:lnTo>
                  <a:lnTo>
                    <a:pt x="7988" y="1976"/>
                  </a:lnTo>
                  <a:lnTo>
                    <a:pt x="8088" y="2148"/>
                  </a:lnTo>
                  <a:lnTo>
                    <a:pt x="8181" y="2324"/>
                  </a:lnTo>
                  <a:lnTo>
                    <a:pt x="8264" y="2506"/>
                  </a:lnTo>
                  <a:lnTo>
                    <a:pt x="8339" y="2692"/>
                  </a:lnTo>
                  <a:lnTo>
                    <a:pt x="8404" y="2882"/>
                  </a:lnTo>
                  <a:lnTo>
                    <a:pt x="8460" y="3076"/>
                  </a:lnTo>
                  <a:lnTo>
                    <a:pt x="8507" y="3274"/>
                  </a:lnTo>
                  <a:lnTo>
                    <a:pt x="8543" y="3475"/>
                  </a:lnTo>
                  <a:lnTo>
                    <a:pt x="8570" y="3679"/>
                  </a:lnTo>
                  <a:lnTo>
                    <a:pt x="8586" y="3887"/>
                  </a:lnTo>
                  <a:lnTo>
                    <a:pt x="8592" y="4096"/>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19" name="Freeform 91"/>
            <p:cNvSpPr>
              <a:spLocks/>
            </p:cNvSpPr>
            <p:nvPr/>
          </p:nvSpPr>
          <p:spPr bwMode="auto">
            <a:xfrm>
              <a:off x="2886" y="1176"/>
              <a:ext cx="1384" cy="1365"/>
            </a:xfrm>
            <a:custGeom>
              <a:avLst/>
              <a:gdLst>
                <a:gd name="T0" fmla="*/ 0 w 8301"/>
                <a:gd name="T1" fmla="*/ 0 h 8189"/>
                <a:gd name="T2" fmla="*/ 0 w 8301"/>
                <a:gd name="T3" fmla="*/ 0 h 8189"/>
                <a:gd name="T4" fmla="*/ 0 w 8301"/>
                <a:gd name="T5" fmla="*/ 0 h 8189"/>
                <a:gd name="T6" fmla="*/ 0 w 8301"/>
                <a:gd name="T7" fmla="*/ 0 h 8189"/>
                <a:gd name="T8" fmla="*/ 0 w 8301"/>
                <a:gd name="T9" fmla="*/ 0 h 8189"/>
                <a:gd name="T10" fmla="*/ 0 w 8301"/>
                <a:gd name="T11" fmla="*/ 0 h 8189"/>
                <a:gd name="T12" fmla="*/ 0 w 8301"/>
                <a:gd name="T13" fmla="*/ 0 h 8189"/>
                <a:gd name="T14" fmla="*/ 0 w 8301"/>
                <a:gd name="T15" fmla="*/ 0 h 8189"/>
                <a:gd name="T16" fmla="*/ 0 w 8301"/>
                <a:gd name="T17" fmla="*/ 0 h 8189"/>
                <a:gd name="T18" fmla="*/ 0 w 8301"/>
                <a:gd name="T19" fmla="*/ 0 h 8189"/>
                <a:gd name="T20" fmla="*/ 0 w 8301"/>
                <a:gd name="T21" fmla="*/ 0 h 8189"/>
                <a:gd name="T22" fmla="*/ 0 w 8301"/>
                <a:gd name="T23" fmla="*/ 0 h 8189"/>
                <a:gd name="T24" fmla="*/ 0 w 8301"/>
                <a:gd name="T25" fmla="*/ 0 h 8189"/>
                <a:gd name="T26" fmla="*/ 0 w 8301"/>
                <a:gd name="T27" fmla="*/ 0 h 8189"/>
                <a:gd name="T28" fmla="*/ 0 w 8301"/>
                <a:gd name="T29" fmla="*/ 0 h 8189"/>
                <a:gd name="T30" fmla="*/ 0 w 8301"/>
                <a:gd name="T31" fmla="*/ 0 h 8189"/>
                <a:gd name="T32" fmla="*/ 0 w 8301"/>
                <a:gd name="T33" fmla="*/ 0 h 8189"/>
                <a:gd name="T34" fmla="*/ 0 w 8301"/>
                <a:gd name="T35" fmla="*/ 0 h 8189"/>
                <a:gd name="T36" fmla="*/ 0 w 8301"/>
                <a:gd name="T37" fmla="*/ 0 h 8189"/>
                <a:gd name="T38" fmla="*/ 0 w 8301"/>
                <a:gd name="T39" fmla="*/ 0 h 8189"/>
                <a:gd name="T40" fmla="*/ 0 w 8301"/>
                <a:gd name="T41" fmla="*/ 0 h 8189"/>
                <a:gd name="T42" fmla="*/ 0 w 8301"/>
                <a:gd name="T43" fmla="*/ 0 h 8189"/>
                <a:gd name="T44" fmla="*/ 0 w 8301"/>
                <a:gd name="T45" fmla="*/ 0 h 8189"/>
                <a:gd name="T46" fmla="*/ 0 w 8301"/>
                <a:gd name="T47" fmla="*/ 0 h 8189"/>
                <a:gd name="T48" fmla="*/ 0 w 8301"/>
                <a:gd name="T49" fmla="*/ 0 h 8189"/>
                <a:gd name="T50" fmla="*/ 0 w 8301"/>
                <a:gd name="T51" fmla="*/ 0 h 8189"/>
                <a:gd name="T52" fmla="*/ 0 w 8301"/>
                <a:gd name="T53" fmla="*/ 0 h 8189"/>
                <a:gd name="T54" fmla="*/ 0 w 8301"/>
                <a:gd name="T55" fmla="*/ 0 h 8189"/>
                <a:gd name="T56" fmla="*/ 0 w 8301"/>
                <a:gd name="T57" fmla="*/ 0 h 8189"/>
                <a:gd name="T58" fmla="*/ 0 w 8301"/>
                <a:gd name="T59" fmla="*/ 0 h 8189"/>
                <a:gd name="T60" fmla="*/ 0 w 8301"/>
                <a:gd name="T61" fmla="*/ 0 h 8189"/>
                <a:gd name="T62" fmla="*/ 0 w 8301"/>
                <a:gd name="T63" fmla="*/ 0 h 8189"/>
                <a:gd name="T64" fmla="*/ 0 w 8301"/>
                <a:gd name="T65" fmla="*/ 0 h 8189"/>
                <a:gd name="T66" fmla="*/ 0 w 8301"/>
                <a:gd name="T67" fmla="*/ 0 h 8189"/>
                <a:gd name="T68" fmla="*/ 0 w 8301"/>
                <a:gd name="T69" fmla="*/ 0 h 8189"/>
                <a:gd name="T70" fmla="*/ 0 w 8301"/>
                <a:gd name="T71" fmla="*/ 0 h 8189"/>
                <a:gd name="T72" fmla="*/ 0 w 8301"/>
                <a:gd name="T73" fmla="*/ 0 h 8189"/>
                <a:gd name="T74" fmla="*/ 0 w 8301"/>
                <a:gd name="T75" fmla="*/ 0 h 8189"/>
                <a:gd name="T76" fmla="*/ 0 w 8301"/>
                <a:gd name="T77" fmla="*/ 0 h 8189"/>
                <a:gd name="T78" fmla="*/ 0 w 8301"/>
                <a:gd name="T79" fmla="*/ 0 h 8189"/>
                <a:gd name="T80" fmla="*/ 0 w 8301"/>
                <a:gd name="T81" fmla="*/ 0 h 8189"/>
                <a:gd name="T82" fmla="*/ 0 w 8301"/>
                <a:gd name="T83" fmla="*/ 0 h 8189"/>
                <a:gd name="T84" fmla="*/ 0 w 8301"/>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1" h="8189">
                  <a:moveTo>
                    <a:pt x="8301" y="4096"/>
                  </a:moveTo>
                  <a:lnTo>
                    <a:pt x="8295" y="4306"/>
                  </a:lnTo>
                  <a:lnTo>
                    <a:pt x="8280" y="4513"/>
                  </a:lnTo>
                  <a:lnTo>
                    <a:pt x="8253" y="4717"/>
                  </a:lnTo>
                  <a:lnTo>
                    <a:pt x="8217" y="4918"/>
                  </a:lnTo>
                  <a:lnTo>
                    <a:pt x="8170" y="5116"/>
                  </a:lnTo>
                  <a:lnTo>
                    <a:pt x="8114" y="5310"/>
                  </a:lnTo>
                  <a:lnTo>
                    <a:pt x="8049" y="5500"/>
                  </a:lnTo>
                  <a:lnTo>
                    <a:pt x="7974" y="5685"/>
                  </a:lnTo>
                  <a:lnTo>
                    <a:pt x="7891" y="5867"/>
                  </a:lnTo>
                  <a:lnTo>
                    <a:pt x="7799" y="6043"/>
                  </a:lnTo>
                  <a:lnTo>
                    <a:pt x="7699" y="6214"/>
                  </a:lnTo>
                  <a:lnTo>
                    <a:pt x="7591" y="6380"/>
                  </a:lnTo>
                  <a:lnTo>
                    <a:pt x="7475" y="6541"/>
                  </a:lnTo>
                  <a:lnTo>
                    <a:pt x="7352" y="6696"/>
                  </a:lnTo>
                  <a:lnTo>
                    <a:pt x="7221" y="6844"/>
                  </a:lnTo>
                  <a:lnTo>
                    <a:pt x="7084" y="6987"/>
                  </a:lnTo>
                  <a:lnTo>
                    <a:pt x="6939" y="7122"/>
                  </a:lnTo>
                  <a:lnTo>
                    <a:pt x="6788" y="7252"/>
                  </a:lnTo>
                  <a:lnTo>
                    <a:pt x="6632" y="7373"/>
                  </a:lnTo>
                  <a:lnTo>
                    <a:pt x="6468" y="7488"/>
                  </a:lnTo>
                  <a:lnTo>
                    <a:pt x="6301" y="7595"/>
                  </a:lnTo>
                  <a:lnTo>
                    <a:pt x="6127" y="7693"/>
                  </a:lnTo>
                  <a:lnTo>
                    <a:pt x="5948" y="7784"/>
                  </a:lnTo>
                  <a:lnTo>
                    <a:pt x="5765" y="7866"/>
                  </a:lnTo>
                  <a:lnTo>
                    <a:pt x="5576" y="7940"/>
                  </a:lnTo>
                  <a:lnTo>
                    <a:pt x="5384" y="8004"/>
                  </a:lnTo>
                  <a:lnTo>
                    <a:pt x="5187" y="8060"/>
                  </a:lnTo>
                  <a:lnTo>
                    <a:pt x="4987" y="8106"/>
                  </a:lnTo>
                  <a:lnTo>
                    <a:pt x="4783" y="8142"/>
                  </a:lnTo>
                  <a:lnTo>
                    <a:pt x="4576" y="8168"/>
                  </a:lnTo>
                  <a:lnTo>
                    <a:pt x="4367" y="8184"/>
                  </a:lnTo>
                  <a:lnTo>
                    <a:pt x="4154" y="8189"/>
                  </a:lnTo>
                  <a:lnTo>
                    <a:pt x="3941" y="8184"/>
                  </a:lnTo>
                  <a:lnTo>
                    <a:pt x="3730" y="8168"/>
                  </a:lnTo>
                  <a:lnTo>
                    <a:pt x="3522" y="8142"/>
                  </a:lnTo>
                  <a:lnTo>
                    <a:pt x="3319" y="8106"/>
                  </a:lnTo>
                  <a:lnTo>
                    <a:pt x="3118" y="8060"/>
                  </a:lnTo>
                  <a:lnTo>
                    <a:pt x="2921" y="8004"/>
                  </a:lnTo>
                  <a:lnTo>
                    <a:pt x="2728" y="7940"/>
                  </a:lnTo>
                  <a:lnTo>
                    <a:pt x="2540" y="7866"/>
                  </a:lnTo>
                  <a:lnTo>
                    <a:pt x="2356" y="7784"/>
                  </a:lnTo>
                  <a:lnTo>
                    <a:pt x="2176" y="7693"/>
                  </a:lnTo>
                  <a:lnTo>
                    <a:pt x="2002" y="7595"/>
                  </a:lnTo>
                  <a:lnTo>
                    <a:pt x="1834" y="7488"/>
                  </a:lnTo>
                  <a:lnTo>
                    <a:pt x="1671" y="7373"/>
                  </a:lnTo>
                  <a:lnTo>
                    <a:pt x="1515" y="7252"/>
                  </a:lnTo>
                  <a:lnTo>
                    <a:pt x="1363" y="7122"/>
                  </a:lnTo>
                  <a:lnTo>
                    <a:pt x="1218" y="6987"/>
                  </a:lnTo>
                  <a:lnTo>
                    <a:pt x="1081" y="6844"/>
                  </a:lnTo>
                  <a:lnTo>
                    <a:pt x="950" y="6696"/>
                  </a:lnTo>
                  <a:lnTo>
                    <a:pt x="827" y="6541"/>
                  </a:lnTo>
                  <a:lnTo>
                    <a:pt x="711" y="6380"/>
                  </a:lnTo>
                  <a:lnTo>
                    <a:pt x="602" y="6214"/>
                  </a:lnTo>
                  <a:lnTo>
                    <a:pt x="503" y="6043"/>
                  </a:lnTo>
                  <a:lnTo>
                    <a:pt x="411" y="5867"/>
                  </a:lnTo>
                  <a:lnTo>
                    <a:pt x="328" y="5685"/>
                  </a:lnTo>
                  <a:lnTo>
                    <a:pt x="253" y="5500"/>
                  </a:lnTo>
                  <a:lnTo>
                    <a:pt x="187" y="5310"/>
                  </a:lnTo>
                  <a:lnTo>
                    <a:pt x="131" y="5116"/>
                  </a:lnTo>
                  <a:lnTo>
                    <a:pt x="84" y="4918"/>
                  </a:lnTo>
                  <a:lnTo>
                    <a:pt x="48" y="4717"/>
                  </a:lnTo>
                  <a:lnTo>
                    <a:pt x="22" y="4513"/>
                  </a:lnTo>
                  <a:lnTo>
                    <a:pt x="5" y="4306"/>
                  </a:lnTo>
                  <a:lnTo>
                    <a:pt x="0" y="4096"/>
                  </a:lnTo>
                  <a:lnTo>
                    <a:pt x="5" y="3887"/>
                  </a:lnTo>
                  <a:lnTo>
                    <a:pt x="22" y="3679"/>
                  </a:lnTo>
                  <a:lnTo>
                    <a:pt x="48" y="3475"/>
                  </a:lnTo>
                  <a:lnTo>
                    <a:pt x="84" y="3273"/>
                  </a:lnTo>
                  <a:lnTo>
                    <a:pt x="131" y="3076"/>
                  </a:lnTo>
                  <a:lnTo>
                    <a:pt x="187" y="2881"/>
                  </a:lnTo>
                  <a:lnTo>
                    <a:pt x="253" y="2691"/>
                  </a:lnTo>
                  <a:lnTo>
                    <a:pt x="328" y="2506"/>
                  </a:lnTo>
                  <a:lnTo>
                    <a:pt x="411" y="2324"/>
                  </a:lnTo>
                  <a:lnTo>
                    <a:pt x="503" y="2148"/>
                  </a:lnTo>
                  <a:lnTo>
                    <a:pt x="602" y="1976"/>
                  </a:lnTo>
                  <a:lnTo>
                    <a:pt x="711" y="1809"/>
                  </a:lnTo>
                  <a:lnTo>
                    <a:pt x="827" y="1649"/>
                  </a:lnTo>
                  <a:lnTo>
                    <a:pt x="950" y="1494"/>
                  </a:lnTo>
                  <a:lnTo>
                    <a:pt x="1081" y="1345"/>
                  </a:lnTo>
                  <a:lnTo>
                    <a:pt x="1218" y="1203"/>
                  </a:lnTo>
                  <a:lnTo>
                    <a:pt x="1363" y="1066"/>
                  </a:lnTo>
                  <a:lnTo>
                    <a:pt x="1515" y="938"/>
                  </a:lnTo>
                  <a:lnTo>
                    <a:pt x="1671" y="816"/>
                  </a:lnTo>
                  <a:lnTo>
                    <a:pt x="1834" y="702"/>
                  </a:lnTo>
                  <a:lnTo>
                    <a:pt x="2002" y="595"/>
                  </a:lnTo>
                  <a:lnTo>
                    <a:pt x="2176" y="495"/>
                  </a:lnTo>
                  <a:lnTo>
                    <a:pt x="2356" y="405"/>
                  </a:lnTo>
                  <a:lnTo>
                    <a:pt x="2540" y="322"/>
                  </a:lnTo>
                  <a:lnTo>
                    <a:pt x="2728" y="249"/>
                  </a:lnTo>
                  <a:lnTo>
                    <a:pt x="2921" y="185"/>
                  </a:lnTo>
                  <a:lnTo>
                    <a:pt x="3118" y="129"/>
                  </a:lnTo>
                  <a:lnTo>
                    <a:pt x="3319" y="83"/>
                  </a:lnTo>
                  <a:lnTo>
                    <a:pt x="3522" y="47"/>
                  </a:lnTo>
                  <a:lnTo>
                    <a:pt x="3730" y="21"/>
                  </a:lnTo>
                  <a:lnTo>
                    <a:pt x="3941" y="5"/>
                  </a:lnTo>
                  <a:lnTo>
                    <a:pt x="4154" y="0"/>
                  </a:lnTo>
                  <a:lnTo>
                    <a:pt x="4367" y="5"/>
                  </a:lnTo>
                  <a:lnTo>
                    <a:pt x="4576" y="21"/>
                  </a:lnTo>
                  <a:lnTo>
                    <a:pt x="4783" y="47"/>
                  </a:lnTo>
                  <a:lnTo>
                    <a:pt x="4987" y="83"/>
                  </a:lnTo>
                  <a:lnTo>
                    <a:pt x="5187" y="129"/>
                  </a:lnTo>
                  <a:lnTo>
                    <a:pt x="5384" y="185"/>
                  </a:lnTo>
                  <a:lnTo>
                    <a:pt x="5576" y="249"/>
                  </a:lnTo>
                  <a:lnTo>
                    <a:pt x="5765" y="322"/>
                  </a:lnTo>
                  <a:lnTo>
                    <a:pt x="5948" y="405"/>
                  </a:lnTo>
                  <a:lnTo>
                    <a:pt x="6127" y="495"/>
                  </a:lnTo>
                  <a:lnTo>
                    <a:pt x="6301" y="595"/>
                  </a:lnTo>
                  <a:lnTo>
                    <a:pt x="6468" y="702"/>
                  </a:lnTo>
                  <a:lnTo>
                    <a:pt x="6632" y="816"/>
                  </a:lnTo>
                  <a:lnTo>
                    <a:pt x="6788" y="938"/>
                  </a:lnTo>
                  <a:lnTo>
                    <a:pt x="6939" y="1066"/>
                  </a:lnTo>
                  <a:lnTo>
                    <a:pt x="7084" y="1203"/>
                  </a:lnTo>
                  <a:lnTo>
                    <a:pt x="7221" y="1345"/>
                  </a:lnTo>
                  <a:lnTo>
                    <a:pt x="7352" y="1494"/>
                  </a:lnTo>
                  <a:lnTo>
                    <a:pt x="7475" y="1649"/>
                  </a:lnTo>
                  <a:lnTo>
                    <a:pt x="7591" y="1809"/>
                  </a:lnTo>
                  <a:lnTo>
                    <a:pt x="7699" y="1976"/>
                  </a:lnTo>
                  <a:lnTo>
                    <a:pt x="7799" y="2148"/>
                  </a:lnTo>
                  <a:lnTo>
                    <a:pt x="7891" y="2324"/>
                  </a:lnTo>
                  <a:lnTo>
                    <a:pt x="7974" y="2506"/>
                  </a:lnTo>
                  <a:lnTo>
                    <a:pt x="8049" y="2691"/>
                  </a:lnTo>
                  <a:lnTo>
                    <a:pt x="8114" y="2881"/>
                  </a:lnTo>
                  <a:lnTo>
                    <a:pt x="8170" y="3076"/>
                  </a:lnTo>
                  <a:lnTo>
                    <a:pt x="8217" y="3273"/>
                  </a:lnTo>
                  <a:lnTo>
                    <a:pt x="8253" y="3475"/>
                  </a:lnTo>
                  <a:lnTo>
                    <a:pt x="8280" y="3679"/>
                  </a:lnTo>
                  <a:lnTo>
                    <a:pt x="8295" y="3887"/>
                  </a:lnTo>
                  <a:lnTo>
                    <a:pt x="8301"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0" name="Freeform 92"/>
            <p:cNvSpPr>
              <a:spLocks/>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1" name="Freeform 93"/>
            <p:cNvSpPr>
              <a:spLocks noEditPoints="1"/>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w 8306"/>
                <a:gd name="T87" fmla="*/ 0 h 8189"/>
                <a:gd name="T88" fmla="*/ 0 w 8306"/>
                <a:gd name="T89" fmla="*/ 0 h 8189"/>
                <a:gd name="T90" fmla="*/ 0 w 8306"/>
                <a:gd name="T91" fmla="*/ 0 h 8189"/>
                <a:gd name="T92" fmla="*/ 0 w 8306"/>
                <a:gd name="T93" fmla="*/ 0 h 8189"/>
                <a:gd name="T94" fmla="*/ 0 w 8306"/>
                <a:gd name="T95" fmla="*/ 0 h 8189"/>
                <a:gd name="T96" fmla="*/ 0 w 8306"/>
                <a:gd name="T97" fmla="*/ 0 h 8189"/>
                <a:gd name="T98" fmla="*/ 0 w 8306"/>
                <a:gd name="T99" fmla="*/ 0 h 8189"/>
                <a:gd name="T100" fmla="*/ 0 w 8306"/>
                <a:gd name="T101" fmla="*/ 0 h 81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close/>
                  <a:moveTo>
                    <a:pt x="8008" y="4096"/>
                  </a:moveTo>
                  <a:lnTo>
                    <a:pt x="8003" y="4292"/>
                  </a:lnTo>
                  <a:lnTo>
                    <a:pt x="7989" y="4486"/>
                  </a:lnTo>
                  <a:lnTo>
                    <a:pt x="7964" y="4675"/>
                  </a:lnTo>
                  <a:lnTo>
                    <a:pt x="7929" y="4863"/>
                  </a:lnTo>
                  <a:lnTo>
                    <a:pt x="7886" y="5047"/>
                  </a:lnTo>
                  <a:lnTo>
                    <a:pt x="7834" y="5227"/>
                  </a:lnTo>
                  <a:lnTo>
                    <a:pt x="7774" y="5404"/>
                  </a:lnTo>
                  <a:lnTo>
                    <a:pt x="7705" y="5576"/>
                  </a:lnTo>
                  <a:lnTo>
                    <a:pt x="7628" y="5744"/>
                  </a:lnTo>
                  <a:lnTo>
                    <a:pt x="7542" y="5909"/>
                  </a:lnTo>
                  <a:lnTo>
                    <a:pt x="7449" y="6068"/>
                  </a:lnTo>
                  <a:lnTo>
                    <a:pt x="7349" y="6222"/>
                  </a:lnTo>
                  <a:lnTo>
                    <a:pt x="7241" y="6372"/>
                  </a:lnTo>
                  <a:lnTo>
                    <a:pt x="7126" y="6514"/>
                  </a:lnTo>
                  <a:lnTo>
                    <a:pt x="7005" y="6653"/>
                  </a:lnTo>
                  <a:lnTo>
                    <a:pt x="6878" y="6785"/>
                  </a:lnTo>
                  <a:lnTo>
                    <a:pt x="6743" y="6911"/>
                  </a:lnTo>
                  <a:lnTo>
                    <a:pt x="6603" y="7030"/>
                  </a:lnTo>
                  <a:lnTo>
                    <a:pt x="6457" y="7144"/>
                  </a:lnTo>
                  <a:lnTo>
                    <a:pt x="6306" y="7250"/>
                  </a:lnTo>
                  <a:lnTo>
                    <a:pt x="6149" y="7348"/>
                  </a:lnTo>
                  <a:lnTo>
                    <a:pt x="5988" y="7440"/>
                  </a:lnTo>
                  <a:lnTo>
                    <a:pt x="5821" y="7524"/>
                  </a:lnTo>
                  <a:lnTo>
                    <a:pt x="5650" y="7600"/>
                  </a:lnTo>
                  <a:lnTo>
                    <a:pt x="5475" y="7668"/>
                  </a:lnTo>
                  <a:lnTo>
                    <a:pt x="5297" y="7729"/>
                  </a:lnTo>
                  <a:lnTo>
                    <a:pt x="5114" y="7780"/>
                  </a:lnTo>
                  <a:lnTo>
                    <a:pt x="4927" y="7822"/>
                  </a:lnTo>
                  <a:lnTo>
                    <a:pt x="4738" y="7855"/>
                  </a:lnTo>
                  <a:lnTo>
                    <a:pt x="4544" y="7880"/>
                  </a:lnTo>
                  <a:lnTo>
                    <a:pt x="4350" y="7894"/>
                  </a:lnTo>
                  <a:lnTo>
                    <a:pt x="4151" y="7900"/>
                  </a:lnTo>
                  <a:lnTo>
                    <a:pt x="3953" y="7894"/>
                  </a:lnTo>
                  <a:lnTo>
                    <a:pt x="3757" y="7880"/>
                  </a:lnTo>
                  <a:lnTo>
                    <a:pt x="3565" y="7855"/>
                  </a:lnTo>
                  <a:lnTo>
                    <a:pt x="3376" y="7822"/>
                  </a:lnTo>
                  <a:lnTo>
                    <a:pt x="3189" y="7780"/>
                  </a:lnTo>
                  <a:lnTo>
                    <a:pt x="3006" y="7729"/>
                  </a:lnTo>
                  <a:lnTo>
                    <a:pt x="2827" y="7668"/>
                  </a:lnTo>
                  <a:lnTo>
                    <a:pt x="2652" y="7600"/>
                  </a:lnTo>
                  <a:lnTo>
                    <a:pt x="2482" y="7524"/>
                  </a:lnTo>
                  <a:lnTo>
                    <a:pt x="2315" y="7440"/>
                  </a:lnTo>
                  <a:lnTo>
                    <a:pt x="2153" y="7348"/>
                  </a:lnTo>
                  <a:lnTo>
                    <a:pt x="1997" y="7250"/>
                  </a:lnTo>
                  <a:lnTo>
                    <a:pt x="1846" y="7144"/>
                  </a:lnTo>
                  <a:lnTo>
                    <a:pt x="1700" y="7030"/>
                  </a:lnTo>
                  <a:lnTo>
                    <a:pt x="1559" y="6911"/>
                  </a:lnTo>
                  <a:lnTo>
                    <a:pt x="1425" y="6785"/>
                  </a:lnTo>
                  <a:lnTo>
                    <a:pt x="1298" y="6653"/>
                  </a:lnTo>
                  <a:lnTo>
                    <a:pt x="1177" y="6514"/>
                  </a:lnTo>
                  <a:lnTo>
                    <a:pt x="1062" y="6372"/>
                  </a:lnTo>
                  <a:lnTo>
                    <a:pt x="954" y="6222"/>
                  </a:lnTo>
                  <a:lnTo>
                    <a:pt x="854" y="6068"/>
                  </a:lnTo>
                  <a:lnTo>
                    <a:pt x="761" y="5909"/>
                  </a:lnTo>
                  <a:lnTo>
                    <a:pt x="675" y="5744"/>
                  </a:lnTo>
                  <a:lnTo>
                    <a:pt x="598" y="5576"/>
                  </a:lnTo>
                  <a:lnTo>
                    <a:pt x="529" y="5404"/>
                  </a:lnTo>
                  <a:lnTo>
                    <a:pt x="469" y="5227"/>
                  </a:lnTo>
                  <a:lnTo>
                    <a:pt x="416" y="5047"/>
                  </a:lnTo>
                  <a:lnTo>
                    <a:pt x="372" y="4863"/>
                  </a:lnTo>
                  <a:lnTo>
                    <a:pt x="339" y="4675"/>
                  </a:lnTo>
                  <a:lnTo>
                    <a:pt x="314" y="4486"/>
                  </a:lnTo>
                  <a:lnTo>
                    <a:pt x="299" y="4292"/>
                  </a:lnTo>
                  <a:lnTo>
                    <a:pt x="295" y="4096"/>
                  </a:lnTo>
                  <a:lnTo>
                    <a:pt x="299" y="3902"/>
                  </a:lnTo>
                  <a:lnTo>
                    <a:pt x="314" y="3709"/>
                  </a:lnTo>
                  <a:lnTo>
                    <a:pt x="339" y="3519"/>
                  </a:lnTo>
                  <a:lnTo>
                    <a:pt x="372" y="3332"/>
                  </a:lnTo>
                  <a:lnTo>
                    <a:pt x="416" y="3148"/>
                  </a:lnTo>
                  <a:lnTo>
                    <a:pt x="469" y="2968"/>
                  </a:lnTo>
                  <a:lnTo>
                    <a:pt x="529" y="2791"/>
                  </a:lnTo>
                  <a:lnTo>
                    <a:pt x="598" y="2619"/>
                  </a:lnTo>
                  <a:lnTo>
                    <a:pt x="675" y="2451"/>
                  </a:lnTo>
                  <a:lnTo>
                    <a:pt x="761" y="2286"/>
                  </a:lnTo>
                  <a:lnTo>
                    <a:pt x="854" y="2127"/>
                  </a:lnTo>
                  <a:lnTo>
                    <a:pt x="954" y="1973"/>
                  </a:lnTo>
                  <a:lnTo>
                    <a:pt x="1062" y="1823"/>
                  </a:lnTo>
                  <a:lnTo>
                    <a:pt x="1177" y="1680"/>
                  </a:lnTo>
                  <a:lnTo>
                    <a:pt x="1298" y="1542"/>
                  </a:lnTo>
                  <a:lnTo>
                    <a:pt x="1425" y="1410"/>
                  </a:lnTo>
                  <a:lnTo>
                    <a:pt x="1559" y="1284"/>
                  </a:lnTo>
                  <a:lnTo>
                    <a:pt x="1700" y="1164"/>
                  </a:lnTo>
                  <a:lnTo>
                    <a:pt x="1846" y="1051"/>
                  </a:lnTo>
                  <a:lnTo>
                    <a:pt x="1997" y="945"/>
                  </a:lnTo>
                  <a:lnTo>
                    <a:pt x="2153" y="846"/>
                  </a:lnTo>
                  <a:lnTo>
                    <a:pt x="2315" y="754"/>
                  </a:lnTo>
                  <a:lnTo>
                    <a:pt x="2482" y="670"/>
                  </a:lnTo>
                  <a:lnTo>
                    <a:pt x="2652" y="594"/>
                  </a:lnTo>
                  <a:lnTo>
                    <a:pt x="2827" y="526"/>
                  </a:lnTo>
                  <a:lnTo>
                    <a:pt x="3006" y="465"/>
                  </a:lnTo>
                  <a:lnTo>
                    <a:pt x="3189" y="414"/>
                  </a:lnTo>
                  <a:lnTo>
                    <a:pt x="3376" y="371"/>
                  </a:lnTo>
                  <a:lnTo>
                    <a:pt x="3565" y="338"/>
                  </a:lnTo>
                  <a:lnTo>
                    <a:pt x="3757" y="314"/>
                  </a:lnTo>
                  <a:lnTo>
                    <a:pt x="3953" y="299"/>
                  </a:lnTo>
                  <a:lnTo>
                    <a:pt x="4151" y="294"/>
                  </a:lnTo>
                  <a:lnTo>
                    <a:pt x="4350" y="299"/>
                  </a:lnTo>
                  <a:lnTo>
                    <a:pt x="4544" y="314"/>
                  </a:lnTo>
                  <a:lnTo>
                    <a:pt x="4738" y="338"/>
                  </a:lnTo>
                  <a:lnTo>
                    <a:pt x="4927" y="371"/>
                  </a:lnTo>
                  <a:lnTo>
                    <a:pt x="5114" y="414"/>
                  </a:lnTo>
                  <a:lnTo>
                    <a:pt x="5297" y="465"/>
                  </a:lnTo>
                  <a:lnTo>
                    <a:pt x="5475" y="526"/>
                  </a:lnTo>
                  <a:lnTo>
                    <a:pt x="5650" y="594"/>
                  </a:lnTo>
                  <a:lnTo>
                    <a:pt x="5821" y="670"/>
                  </a:lnTo>
                  <a:lnTo>
                    <a:pt x="5988" y="754"/>
                  </a:lnTo>
                  <a:lnTo>
                    <a:pt x="6149" y="846"/>
                  </a:lnTo>
                  <a:lnTo>
                    <a:pt x="6306" y="945"/>
                  </a:lnTo>
                  <a:lnTo>
                    <a:pt x="6457" y="1051"/>
                  </a:lnTo>
                  <a:lnTo>
                    <a:pt x="6603" y="1164"/>
                  </a:lnTo>
                  <a:lnTo>
                    <a:pt x="6743" y="1284"/>
                  </a:lnTo>
                  <a:lnTo>
                    <a:pt x="6878" y="1410"/>
                  </a:lnTo>
                  <a:lnTo>
                    <a:pt x="7005" y="1542"/>
                  </a:lnTo>
                  <a:lnTo>
                    <a:pt x="7126" y="1680"/>
                  </a:lnTo>
                  <a:lnTo>
                    <a:pt x="7241" y="1823"/>
                  </a:lnTo>
                  <a:lnTo>
                    <a:pt x="7349" y="1973"/>
                  </a:lnTo>
                  <a:lnTo>
                    <a:pt x="7449" y="2127"/>
                  </a:lnTo>
                  <a:lnTo>
                    <a:pt x="7542" y="2286"/>
                  </a:lnTo>
                  <a:lnTo>
                    <a:pt x="7628" y="2451"/>
                  </a:lnTo>
                  <a:lnTo>
                    <a:pt x="7705" y="2619"/>
                  </a:lnTo>
                  <a:lnTo>
                    <a:pt x="7774" y="2791"/>
                  </a:lnTo>
                  <a:lnTo>
                    <a:pt x="7834" y="2968"/>
                  </a:lnTo>
                  <a:lnTo>
                    <a:pt x="7886" y="3148"/>
                  </a:lnTo>
                  <a:lnTo>
                    <a:pt x="7929" y="3332"/>
                  </a:lnTo>
                  <a:lnTo>
                    <a:pt x="7964" y="3519"/>
                  </a:lnTo>
                  <a:lnTo>
                    <a:pt x="7989" y="3709"/>
                  </a:lnTo>
                  <a:lnTo>
                    <a:pt x="8003" y="3902"/>
                  </a:lnTo>
                  <a:lnTo>
                    <a:pt x="8008" y="409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22" name="Freeform 95"/>
            <p:cNvSpPr>
              <a:spLocks/>
            </p:cNvSpPr>
            <p:nvPr/>
          </p:nvSpPr>
          <p:spPr bwMode="auto">
            <a:xfrm>
              <a:off x="2983" y="1177"/>
              <a:ext cx="1286" cy="1267"/>
            </a:xfrm>
            <a:custGeom>
              <a:avLst/>
              <a:gdLst>
                <a:gd name="T0" fmla="*/ 0 w 7713"/>
                <a:gd name="T1" fmla="*/ 0 h 7606"/>
                <a:gd name="T2" fmla="*/ 0 w 7713"/>
                <a:gd name="T3" fmla="*/ 0 h 7606"/>
                <a:gd name="T4" fmla="*/ 0 w 7713"/>
                <a:gd name="T5" fmla="*/ 0 h 7606"/>
                <a:gd name="T6" fmla="*/ 0 w 7713"/>
                <a:gd name="T7" fmla="*/ 0 h 7606"/>
                <a:gd name="T8" fmla="*/ 0 w 7713"/>
                <a:gd name="T9" fmla="*/ 0 h 7606"/>
                <a:gd name="T10" fmla="*/ 0 w 7713"/>
                <a:gd name="T11" fmla="*/ 0 h 7606"/>
                <a:gd name="T12" fmla="*/ 0 w 7713"/>
                <a:gd name="T13" fmla="*/ 0 h 7606"/>
                <a:gd name="T14" fmla="*/ 0 w 7713"/>
                <a:gd name="T15" fmla="*/ 0 h 7606"/>
                <a:gd name="T16" fmla="*/ 0 w 7713"/>
                <a:gd name="T17" fmla="*/ 0 h 7606"/>
                <a:gd name="T18" fmla="*/ 0 w 7713"/>
                <a:gd name="T19" fmla="*/ 0 h 7606"/>
                <a:gd name="T20" fmla="*/ 0 w 7713"/>
                <a:gd name="T21" fmla="*/ 0 h 7606"/>
                <a:gd name="T22" fmla="*/ 0 w 7713"/>
                <a:gd name="T23" fmla="*/ 0 h 7606"/>
                <a:gd name="T24" fmla="*/ 0 w 7713"/>
                <a:gd name="T25" fmla="*/ 0 h 7606"/>
                <a:gd name="T26" fmla="*/ 0 w 7713"/>
                <a:gd name="T27" fmla="*/ 0 h 7606"/>
                <a:gd name="T28" fmla="*/ 0 w 7713"/>
                <a:gd name="T29" fmla="*/ 0 h 7606"/>
                <a:gd name="T30" fmla="*/ 0 w 7713"/>
                <a:gd name="T31" fmla="*/ 0 h 7606"/>
                <a:gd name="T32" fmla="*/ 0 w 7713"/>
                <a:gd name="T33" fmla="*/ 0 h 7606"/>
                <a:gd name="T34" fmla="*/ 0 w 7713"/>
                <a:gd name="T35" fmla="*/ 0 h 7606"/>
                <a:gd name="T36" fmla="*/ 0 w 7713"/>
                <a:gd name="T37" fmla="*/ 0 h 7606"/>
                <a:gd name="T38" fmla="*/ 0 w 7713"/>
                <a:gd name="T39" fmla="*/ 0 h 7606"/>
                <a:gd name="T40" fmla="*/ 0 w 7713"/>
                <a:gd name="T41" fmla="*/ 0 h 7606"/>
                <a:gd name="T42" fmla="*/ 0 w 7713"/>
                <a:gd name="T43" fmla="*/ 0 h 7606"/>
                <a:gd name="T44" fmla="*/ 0 w 7713"/>
                <a:gd name="T45" fmla="*/ 0 h 7606"/>
                <a:gd name="T46" fmla="*/ 0 w 7713"/>
                <a:gd name="T47" fmla="*/ 0 h 7606"/>
                <a:gd name="T48" fmla="*/ 0 w 7713"/>
                <a:gd name="T49" fmla="*/ 0 h 7606"/>
                <a:gd name="T50" fmla="*/ 0 w 7713"/>
                <a:gd name="T51" fmla="*/ 0 h 7606"/>
                <a:gd name="T52" fmla="*/ 0 w 7713"/>
                <a:gd name="T53" fmla="*/ 0 h 7606"/>
                <a:gd name="T54" fmla="*/ 0 w 7713"/>
                <a:gd name="T55" fmla="*/ 0 h 7606"/>
                <a:gd name="T56" fmla="*/ 0 w 7713"/>
                <a:gd name="T57" fmla="*/ 0 h 7606"/>
                <a:gd name="T58" fmla="*/ 0 w 7713"/>
                <a:gd name="T59" fmla="*/ 0 h 7606"/>
                <a:gd name="T60" fmla="*/ 0 w 7713"/>
                <a:gd name="T61" fmla="*/ 0 h 7606"/>
                <a:gd name="T62" fmla="*/ 0 w 7713"/>
                <a:gd name="T63" fmla="*/ 0 h 7606"/>
                <a:gd name="T64" fmla="*/ 0 w 7713"/>
                <a:gd name="T65" fmla="*/ 0 h 7606"/>
                <a:gd name="T66" fmla="*/ 0 w 7713"/>
                <a:gd name="T67" fmla="*/ 0 h 7606"/>
                <a:gd name="T68" fmla="*/ 0 w 7713"/>
                <a:gd name="T69" fmla="*/ 0 h 7606"/>
                <a:gd name="T70" fmla="*/ 0 w 7713"/>
                <a:gd name="T71" fmla="*/ 0 h 7606"/>
                <a:gd name="T72" fmla="*/ 0 w 7713"/>
                <a:gd name="T73" fmla="*/ 0 h 7606"/>
                <a:gd name="T74" fmla="*/ 0 w 7713"/>
                <a:gd name="T75" fmla="*/ 0 h 7606"/>
                <a:gd name="T76" fmla="*/ 0 w 7713"/>
                <a:gd name="T77" fmla="*/ 0 h 7606"/>
                <a:gd name="T78" fmla="*/ 0 w 7713"/>
                <a:gd name="T79" fmla="*/ 0 h 7606"/>
                <a:gd name="T80" fmla="*/ 0 w 7713"/>
                <a:gd name="T81" fmla="*/ 0 h 7606"/>
                <a:gd name="T82" fmla="*/ 0 w 7713"/>
                <a:gd name="T83" fmla="*/ 0 h 7606"/>
                <a:gd name="T84" fmla="*/ 0 w 7713"/>
                <a:gd name="T85" fmla="*/ 0 h 76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713" h="7606">
                  <a:moveTo>
                    <a:pt x="7713" y="3802"/>
                  </a:moveTo>
                  <a:lnTo>
                    <a:pt x="7708" y="3998"/>
                  </a:lnTo>
                  <a:lnTo>
                    <a:pt x="7694" y="4192"/>
                  </a:lnTo>
                  <a:lnTo>
                    <a:pt x="7669" y="4381"/>
                  </a:lnTo>
                  <a:lnTo>
                    <a:pt x="7634" y="4569"/>
                  </a:lnTo>
                  <a:lnTo>
                    <a:pt x="7591" y="4753"/>
                  </a:lnTo>
                  <a:lnTo>
                    <a:pt x="7539" y="4933"/>
                  </a:lnTo>
                  <a:lnTo>
                    <a:pt x="7479" y="5110"/>
                  </a:lnTo>
                  <a:lnTo>
                    <a:pt x="7410" y="5282"/>
                  </a:lnTo>
                  <a:lnTo>
                    <a:pt x="7333" y="5450"/>
                  </a:lnTo>
                  <a:lnTo>
                    <a:pt x="7247" y="5615"/>
                  </a:lnTo>
                  <a:lnTo>
                    <a:pt x="7154" y="5774"/>
                  </a:lnTo>
                  <a:lnTo>
                    <a:pt x="7054" y="5928"/>
                  </a:lnTo>
                  <a:lnTo>
                    <a:pt x="6946" y="6078"/>
                  </a:lnTo>
                  <a:lnTo>
                    <a:pt x="6831" y="6220"/>
                  </a:lnTo>
                  <a:lnTo>
                    <a:pt x="6710" y="6359"/>
                  </a:lnTo>
                  <a:lnTo>
                    <a:pt x="6583" y="6491"/>
                  </a:lnTo>
                  <a:lnTo>
                    <a:pt x="6448" y="6617"/>
                  </a:lnTo>
                  <a:lnTo>
                    <a:pt x="6308" y="6736"/>
                  </a:lnTo>
                  <a:lnTo>
                    <a:pt x="6162" y="6850"/>
                  </a:lnTo>
                  <a:lnTo>
                    <a:pt x="6011" y="6956"/>
                  </a:lnTo>
                  <a:lnTo>
                    <a:pt x="5854" y="7054"/>
                  </a:lnTo>
                  <a:lnTo>
                    <a:pt x="5693" y="7146"/>
                  </a:lnTo>
                  <a:lnTo>
                    <a:pt x="5526" y="7230"/>
                  </a:lnTo>
                  <a:lnTo>
                    <a:pt x="5355" y="7306"/>
                  </a:lnTo>
                  <a:lnTo>
                    <a:pt x="5180" y="7374"/>
                  </a:lnTo>
                  <a:lnTo>
                    <a:pt x="5002" y="7435"/>
                  </a:lnTo>
                  <a:lnTo>
                    <a:pt x="4819" y="7486"/>
                  </a:lnTo>
                  <a:lnTo>
                    <a:pt x="4632" y="7528"/>
                  </a:lnTo>
                  <a:lnTo>
                    <a:pt x="4443" y="7561"/>
                  </a:lnTo>
                  <a:lnTo>
                    <a:pt x="4249" y="7586"/>
                  </a:lnTo>
                  <a:lnTo>
                    <a:pt x="4055" y="7600"/>
                  </a:lnTo>
                  <a:lnTo>
                    <a:pt x="3856" y="7606"/>
                  </a:lnTo>
                  <a:lnTo>
                    <a:pt x="3658" y="7600"/>
                  </a:lnTo>
                  <a:lnTo>
                    <a:pt x="3462" y="7586"/>
                  </a:lnTo>
                  <a:lnTo>
                    <a:pt x="3270" y="7561"/>
                  </a:lnTo>
                  <a:lnTo>
                    <a:pt x="3081" y="7528"/>
                  </a:lnTo>
                  <a:lnTo>
                    <a:pt x="2894" y="7486"/>
                  </a:lnTo>
                  <a:lnTo>
                    <a:pt x="2711" y="7435"/>
                  </a:lnTo>
                  <a:lnTo>
                    <a:pt x="2532" y="7374"/>
                  </a:lnTo>
                  <a:lnTo>
                    <a:pt x="2357" y="7306"/>
                  </a:lnTo>
                  <a:lnTo>
                    <a:pt x="2187" y="7230"/>
                  </a:lnTo>
                  <a:lnTo>
                    <a:pt x="2020" y="7146"/>
                  </a:lnTo>
                  <a:lnTo>
                    <a:pt x="1858" y="7054"/>
                  </a:lnTo>
                  <a:lnTo>
                    <a:pt x="1702" y="6956"/>
                  </a:lnTo>
                  <a:lnTo>
                    <a:pt x="1551" y="6850"/>
                  </a:lnTo>
                  <a:lnTo>
                    <a:pt x="1405" y="6736"/>
                  </a:lnTo>
                  <a:lnTo>
                    <a:pt x="1264" y="6617"/>
                  </a:lnTo>
                  <a:lnTo>
                    <a:pt x="1130" y="6491"/>
                  </a:lnTo>
                  <a:lnTo>
                    <a:pt x="1003" y="6359"/>
                  </a:lnTo>
                  <a:lnTo>
                    <a:pt x="882" y="6220"/>
                  </a:lnTo>
                  <a:lnTo>
                    <a:pt x="767" y="6078"/>
                  </a:lnTo>
                  <a:lnTo>
                    <a:pt x="659" y="5928"/>
                  </a:lnTo>
                  <a:lnTo>
                    <a:pt x="559" y="5774"/>
                  </a:lnTo>
                  <a:lnTo>
                    <a:pt x="466" y="5615"/>
                  </a:lnTo>
                  <a:lnTo>
                    <a:pt x="380" y="5450"/>
                  </a:lnTo>
                  <a:lnTo>
                    <a:pt x="303" y="5282"/>
                  </a:lnTo>
                  <a:lnTo>
                    <a:pt x="234" y="5110"/>
                  </a:lnTo>
                  <a:lnTo>
                    <a:pt x="174" y="4933"/>
                  </a:lnTo>
                  <a:lnTo>
                    <a:pt x="121" y="4753"/>
                  </a:lnTo>
                  <a:lnTo>
                    <a:pt x="77" y="4569"/>
                  </a:lnTo>
                  <a:lnTo>
                    <a:pt x="44" y="4381"/>
                  </a:lnTo>
                  <a:lnTo>
                    <a:pt x="19" y="4192"/>
                  </a:lnTo>
                  <a:lnTo>
                    <a:pt x="4" y="3998"/>
                  </a:lnTo>
                  <a:lnTo>
                    <a:pt x="0" y="3802"/>
                  </a:lnTo>
                  <a:lnTo>
                    <a:pt x="4" y="3608"/>
                  </a:lnTo>
                  <a:lnTo>
                    <a:pt x="19" y="3415"/>
                  </a:lnTo>
                  <a:lnTo>
                    <a:pt x="44" y="3225"/>
                  </a:lnTo>
                  <a:lnTo>
                    <a:pt x="77" y="3038"/>
                  </a:lnTo>
                  <a:lnTo>
                    <a:pt x="121" y="2854"/>
                  </a:lnTo>
                  <a:lnTo>
                    <a:pt x="174" y="2674"/>
                  </a:lnTo>
                  <a:lnTo>
                    <a:pt x="234" y="2497"/>
                  </a:lnTo>
                  <a:lnTo>
                    <a:pt x="303" y="2325"/>
                  </a:lnTo>
                  <a:lnTo>
                    <a:pt x="380" y="2157"/>
                  </a:lnTo>
                  <a:lnTo>
                    <a:pt x="466" y="1992"/>
                  </a:lnTo>
                  <a:lnTo>
                    <a:pt x="559" y="1833"/>
                  </a:lnTo>
                  <a:lnTo>
                    <a:pt x="659" y="1679"/>
                  </a:lnTo>
                  <a:lnTo>
                    <a:pt x="767" y="1529"/>
                  </a:lnTo>
                  <a:lnTo>
                    <a:pt x="882" y="1386"/>
                  </a:lnTo>
                  <a:lnTo>
                    <a:pt x="1003" y="1248"/>
                  </a:lnTo>
                  <a:lnTo>
                    <a:pt x="1130" y="1116"/>
                  </a:lnTo>
                  <a:lnTo>
                    <a:pt x="1264" y="990"/>
                  </a:lnTo>
                  <a:lnTo>
                    <a:pt x="1405" y="870"/>
                  </a:lnTo>
                  <a:lnTo>
                    <a:pt x="1551" y="757"/>
                  </a:lnTo>
                  <a:lnTo>
                    <a:pt x="1702" y="651"/>
                  </a:lnTo>
                  <a:lnTo>
                    <a:pt x="1858" y="552"/>
                  </a:lnTo>
                  <a:lnTo>
                    <a:pt x="2020" y="460"/>
                  </a:lnTo>
                  <a:lnTo>
                    <a:pt x="2187" y="376"/>
                  </a:lnTo>
                  <a:lnTo>
                    <a:pt x="2357" y="300"/>
                  </a:lnTo>
                  <a:lnTo>
                    <a:pt x="2532" y="232"/>
                  </a:lnTo>
                  <a:lnTo>
                    <a:pt x="2711" y="171"/>
                  </a:lnTo>
                  <a:lnTo>
                    <a:pt x="2894" y="120"/>
                  </a:lnTo>
                  <a:lnTo>
                    <a:pt x="3081" y="77"/>
                  </a:lnTo>
                  <a:lnTo>
                    <a:pt x="3270" y="44"/>
                  </a:lnTo>
                  <a:lnTo>
                    <a:pt x="3462" y="20"/>
                  </a:lnTo>
                  <a:lnTo>
                    <a:pt x="3658" y="5"/>
                  </a:lnTo>
                  <a:lnTo>
                    <a:pt x="3856" y="0"/>
                  </a:lnTo>
                  <a:lnTo>
                    <a:pt x="4055" y="5"/>
                  </a:lnTo>
                  <a:lnTo>
                    <a:pt x="4249" y="20"/>
                  </a:lnTo>
                  <a:lnTo>
                    <a:pt x="4443" y="44"/>
                  </a:lnTo>
                  <a:lnTo>
                    <a:pt x="4632" y="77"/>
                  </a:lnTo>
                  <a:lnTo>
                    <a:pt x="4819" y="120"/>
                  </a:lnTo>
                  <a:lnTo>
                    <a:pt x="5002" y="171"/>
                  </a:lnTo>
                  <a:lnTo>
                    <a:pt x="5180" y="232"/>
                  </a:lnTo>
                  <a:lnTo>
                    <a:pt x="5355" y="300"/>
                  </a:lnTo>
                  <a:lnTo>
                    <a:pt x="5526" y="376"/>
                  </a:lnTo>
                  <a:lnTo>
                    <a:pt x="5693" y="460"/>
                  </a:lnTo>
                  <a:lnTo>
                    <a:pt x="5854" y="552"/>
                  </a:lnTo>
                  <a:lnTo>
                    <a:pt x="6011" y="651"/>
                  </a:lnTo>
                  <a:lnTo>
                    <a:pt x="6162" y="757"/>
                  </a:lnTo>
                  <a:lnTo>
                    <a:pt x="6308" y="870"/>
                  </a:lnTo>
                  <a:lnTo>
                    <a:pt x="6448" y="990"/>
                  </a:lnTo>
                  <a:lnTo>
                    <a:pt x="6583" y="1116"/>
                  </a:lnTo>
                  <a:lnTo>
                    <a:pt x="6710" y="1248"/>
                  </a:lnTo>
                  <a:lnTo>
                    <a:pt x="6831" y="1386"/>
                  </a:lnTo>
                  <a:lnTo>
                    <a:pt x="6946" y="1529"/>
                  </a:lnTo>
                  <a:lnTo>
                    <a:pt x="7054" y="1679"/>
                  </a:lnTo>
                  <a:lnTo>
                    <a:pt x="7154" y="1833"/>
                  </a:lnTo>
                  <a:lnTo>
                    <a:pt x="7247" y="1992"/>
                  </a:lnTo>
                  <a:lnTo>
                    <a:pt x="7333" y="2157"/>
                  </a:lnTo>
                  <a:lnTo>
                    <a:pt x="7410" y="2325"/>
                  </a:lnTo>
                  <a:lnTo>
                    <a:pt x="7479" y="2497"/>
                  </a:lnTo>
                  <a:lnTo>
                    <a:pt x="7539" y="2674"/>
                  </a:lnTo>
                  <a:lnTo>
                    <a:pt x="7591" y="2854"/>
                  </a:lnTo>
                  <a:lnTo>
                    <a:pt x="7634" y="3038"/>
                  </a:lnTo>
                  <a:lnTo>
                    <a:pt x="7669" y="3225"/>
                  </a:lnTo>
                  <a:lnTo>
                    <a:pt x="7694" y="3415"/>
                  </a:lnTo>
                  <a:lnTo>
                    <a:pt x="7708" y="3608"/>
                  </a:lnTo>
                  <a:lnTo>
                    <a:pt x="7713" y="3802"/>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3" name="Freeform 96"/>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24" name="Freeform 97"/>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5" name="Freeform 98"/>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1" h="1856">
                  <a:moveTo>
                    <a:pt x="0" y="1044"/>
                  </a:moveTo>
                  <a:lnTo>
                    <a:pt x="1801" y="0"/>
                  </a:lnTo>
                  <a:lnTo>
                    <a:pt x="2261" y="795"/>
                  </a:lnTo>
                  <a:lnTo>
                    <a:pt x="409" y="1856"/>
                  </a:lnTo>
                  <a:lnTo>
                    <a:pt x="0" y="1044"/>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26" name="Freeform 99"/>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w 2261"/>
                <a:gd name="T11" fmla="*/ 0 h 1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61" h="1856">
                  <a:moveTo>
                    <a:pt x="0" y="1044"/>
                  </a:moveTo>
                  <a:lnTo>
                    <a:pt x="1801" y="0"/>
                  </a:lnTo>
                  <a:lnTo>
                    <a:pt x="2261" y="795"/>
                  </a:lnTo>
                  <a:lnTo>
                    <a:pt x="409" y="1856"/>
                  </a:lnTo>
                  <a:lnTo>
                    <a:pt x="0" y="1044"/>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7" name="Freeform 100"/>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3" h="1296">
                  <a:moveTo>
                    <a:pt x="121" y="1296"/>
                  </a:moveTo>
                  <a:lnTo>
                    <a:pt x="1973" y="242"/>
                  </a:lnTo>
                  <a:lnTo>
                    <a:pt x="1842" y="0"/>
                  </a:lnTo>
                  <a:lnTo>
                    <a:pt x="0" y="1054"/>
                  </a:lnTo>
                  <a:lnTo>
                    <a:pt x="121" y="1296"/>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28" name="Freeform 101"/>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w 1973"/>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3" h="1296">
                  <a:moveTo>
                    <a:pt x="121" y="1296"/>
                  </a:moveTo>
                  <a:lnTo>
                    <a:pt x="1973" y="242"/>
                  </a:lnTo>
                  <a:lnTo>
                    <a:pt x="1842" y="0"/>
                  </a:lnTo>
                  <a:lnTo>
                    <a:pt x="0" y="1054"/>
                  </a:lnTo>
                  <a:lnTo>
                    <a:pt x="121" y="1296"/>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9" name="Line 102"/>
            <p:cNvSpPr>
              <a:spLocks noChangeShapeType="1"/>
            </p:cNvSpPr>
            <p:nvPr/>
          </p:nvSpPr>
          <p:spPr bwMode="auto">
            <a:xfrm flipV="1">
              <a:off x="2619" y="2242"/>
              <a:ext cx="301" cy="173"/>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sz="1350" dirty="0">
                <a:latin typeface="GE Inspira Pitch Regular" charset="0"/>
              </a:endParaRPr>
            </a:p>
          </p:txBody>
        </p:sp>
        <p:sp>
          <p:nvSpPr>
            <p:cNvPr id="30" name="Freeform 103"/>
            <p:cNvSpPr>
              <a:spLocks/>
            </p:cNvSpPr>
            <p:nvPr/>
          </p:nvSpPr>
          <p:spPr bwMode="auto">
            <a:xfrm>
              <a:off x="2776" y="2273"/>
              <a:ext cx="84" cy="127"/>
            </a:xfrm>
            <a:custGeom>
              <a:avLst/>
              <a:gdLst>
                <a:gd name="T0" fmla="*/ 0 w 505"/>
                <a:gd name="T1" fmla="*/ 0 h 758"/>
                <a:gd name="T2" fmla="*/ 0 w 505"/>
                <a:gd name="T3" fmla="*/ 0 h 758"/>
                <a:gd name="T4" fmla="*/ 0 w 505"/>
                <a:gd name="T5" fmla="*/ 0 h 758"/>
                <a:gd name="T6" fmla="*/ 0 w 505"/>
                <a:gd name="T7" fmla="*/ 0 h 758"/>
                <a:gd name="T8" fmla="*/ 0 w 505"/>
                <a:gd name="T9" fmla="*/ 0 h 758"/>
                <a:gd name="T10" fmla="*/ 0 w 505"/>
                <a:gd name="T11" fmla="*/ 0 h 758"/>
                <a:gd name="T12" fmla="*/ 0 w 505"/>
                <a:gd name="T13" fmla="*/ 0 h 758"/>
                <a:gd name="T14" fmla="*/ 0 w 505"/>
                <a:gd name="T15" fmla="*/ 0 h 758"/>
                <a:gd name="T16" fmla="*/ 0 w 505"/>
                <a:gd name="T17" fmla="*/ 0 h 758"/>
                <a:gd name="T18" fmla="*/ 0 w 505"/>
                <a:gd name="T19" fmla="*/ 0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5" h="758">
                  <a:moveTo>
                    <a:pt x="0" y="0"/>
                  </a:moveTo>
                  <a:lnTo>
                    <a:pt x="77" y="14"/>
                  </a:lnTo>
                  <a:lnTo>
                    <a:pt x="173" y="63"/>
                  </a:lnTo>
                  <a:lnTo>
                    <a:pt x="253" y="132"/>
                  </a:lnTo>
                  <a:lnTo>
                    <a:pt x="329" y="233"/>
                  </a:lnTo>
                  <a:lnTo>
                    <a:pt x="381" y="318"/>
                  </a:lnTo>
                  <a:lnTo>
                    <a:pt x="439" y="430"/>
                  </a:lnTo>
                  <a:lnTo>
                    <a:pt x="482" y="540"/>
                  </a:lnTo>
                  <a:lnTo>
                    <a:pt x="505" y="668"/>
                  </a:lnTo>
                  <a:lnTo>
                    <a:pt x="505" y="75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1" name="Freeform 104"/>
            <p:cNvSpPr>
              <a:spLocks/>
            </p:cNvSpPr>
            <p:nvPr/>
          </p:nvSpPr>
          <p:spPr bwMode="auto">
            <a:xfrm>
              <a:off x="2812" y="2254"/>
              <a:ext cx="83" cy="126"/>
            </a:xfrm>
            <a:custGeom>
              <a:avLst/>
              <a:gdLst>
                <a:gd name="T0" fmla="*/ 0 w 499"/>
                <a:gd name="T1" fmla="*/ 0 h 757"/>
                <a:gd name="T2" fmla="*/ 0 w 499"/>
                <a:gd name="T3" fmla="*/ 0 h 757"/>
                <a:gd name="T4" fmla="*/ 0 w 499"/>
                <a:gd name="T5" fmla="*/ 0 h 757"/>
                <a:gd name="T6" fmla="*/ 0 w 499"/>
                <a:gd name="T7" fmla="*/ 0 h 757"/>
                <a:gd name="T8" fmla="*/ 0 w 499"/>
                <a:gd name="T9" fmla="*/ 0 h 757"/>
                <a:gd name="T10" fmla="*/ 0 w 499"/>
                <a:gd name="T11" fmla="*/ 0 h 757"/>
                <a:gd name="T12" fmla="*/ 0 w 499"/>
                <a:gd name="T13" fmla="*/ 0 h 757"/>
                <a:gd name="T14" fmla="*/ 0 w 499"/>
                <a:gd name="T15" fmla="*/ 0 h 757"/>
                <a:gd name="T16" fmla="*/ 0 w 499"/>
                <a:gd name="T17" fmla="*/ 0 h 757"/>
                <a:gd name="T18" fmla="*/ 0 w 499"/>
                <a:gd name="T19" fmla="*/ 0 h 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9" h="757">
                  <a:moveTo>
                    <a:pt x="0" y="0"/>
                  </a:moveTo>
                  <a:lnTo>
                    <a:pt x="77" y="13"/>
                  </a:lnTo>
                  <a:lnTo>
                    <a:pt x="170" y="61"/>
                  </a:lnTo>
                  <a:lnTo>
                    <a:pt x="253" y="130"/>
                  </a:lnTo>
                  <a:lnTo>
                    <a:pt x="329" y="231"/>
                  </a:lnTo>
                  <a:lnTo>
                    <a:pt x="381" y="317"/>
                  </a:lnTo>
                  <a:lnTo>
                    <a:pt x="430" y="428"/>
                  </a:lnTo>
                  <a:lnTo>
                    <a:pt x="474" y="538"/>
                  </a:lnTo>
                  <a:lnTo>
                    <a:pt x="499" y="670"/>
                  </a:lnTo>
                  <a:lnTo>
                    <a:pt x="499" y="757"/>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2" name="Freeform 105"/>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33" name="Freeform 106"/>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w 1167"/>
                <a:gd name="T57" fmla="*/ 0 h 1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4" name="Freeform 107"/>
            <p:cNvSpPr>
              <a:spLocks/>
            </p:cNvSpPr>
            <p:nvPr/>
          </p:nvSpPr>
          <p:spPr bwMode="auto">
            <a:xfrm>
              <a:off x="2883" y="2187"/>
              <a:ext cx="110" cy="165"/>
            </a:xfrm>
            <a:custGeom>
              <a:avLst/>
              <a:gdLst>
                <a:gd name="T0" fmla="*/ 0 w 663"/>
                <a:gd name="T1" fmla="*/ 0 h 988"/>
                <a:gd name="T2" fmla="*/ 0 w 663"/>
                <a:gd name="T3" fmla="*/ 0 h 988"/>
                <a:gd name="T4" fmla="*/ 0 w 663"/>
                <a:gd name="T5" fmla="*/ 0 h 988"/>
                <a:gd name="T6" fmla="*/ 0 w 663"/>
                <a:gd name="T7" fmla="*/ 0 h 988"/>
                <a:gd name="T8" fmla="*/ 0 w 663"/>
                <a:gd name="T9" fmla="*/ 0 h 988"/>
                <a:gd name="T10" fmla="*/ 0 w 663"/>
                <a:gd name="T11" fmla="*/ 0 h 988"/>
                <a:gd name="T12" fmla="*/ 0 w 663"/>
                <a:gd name="T13" fmla="*/ 0 h 988"/>
                <a:gd name="T14" fmla="*/ 0 w 663"/>
                <a:gd name="T15" fmla="*/ 0 h 988"/>
                <a:gd name="T16" fmla="*/ 0 w 663"/>
                <a:gd name="T17" fmla="*/ 0 h 988"/>
                <a:gd name="T18" fmla="*/ 0 w 663"/>
                <a:gd name="T19" fmla="*/ 0 h 988"/>
                <a:gd name="T20" fmla="*/ 0 w 663"/>
                <a:gd name="T21" fmla="*/ 0 h 988"/>
                <a:gd name="T22" fmla="*/ 0 w 663"/>
                <a:gd name="T23" fmla="*/ 0 h 988"/>
                <a:gd name="T24" fmla="*/ 0 w 663"/>
                <a:gd name="T25" fmla="*/ 0 h 988"/>
                <a:gd name="T26" fmla="*/ 0 w 663"/>
                <a:gd name="T27" fmla="*/ 0 h 988"/>
                <a:gd name="T28" fmla="*/ 0 w 663"/>
                <a:gd name="T29" fmla="*/ 0 h 9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3" h="988">
                  <a:moveTo>
                    <a:pt x="0" y="3"/>
                  </a:moveTo>
                  <a:lnTo>
                    <a:pt x="48" y="0"/>
                  </a:lnTo>
                  <a:lnTo>
                    <a:pt x="111" y="3"/>
                  </a:lnTo>
                  <a:lnTo>
                    <a:pt x="177" y="31"/>
                  </a:lnTo>
                  <a:lnTo>
                    <a:pt x="246" y="80"/>
                  </a:lnTo>
                  <a:lnTo>
                    <a:pt x="322" y="141"/>
                  </a:lnTo>
                  <a:lnTo>
                    <a:pt x="383" y="196"/>
                  </a:lnTo>
                  <a:lnTo>
                    <a:pt x="487" y="335"/>
                  </a:lnTo>
                  <a:lnTo>
                    <a:pt x="577" y="480"/>
                  </a:lnTo>
                  <a:lnTo>
                    <a:pt x="629" y="615"/>
                  </a:lnTo>
                  <a:lnTo>
                    <a:pt x="653" y="705"/>
                  </a:lnTo>
                  <a:lnTo>
                    <a:pt x="663" y="794"/>
                  </a:lnTo>
                  <a:lnTo>
                    <a:pt x="663" y="864"/>
                  </a:lnTo>
                  <a:lnTo>
                    <a:pt x="636" y="950"/>
                  </a:lnTo>
                  <a:lnTo>
                    <a:pt x="591" y="98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5" name="Freeform 108"/>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36" name="Freeform 109"/>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w 495"/>
                <a:gd name="T21" fmla="*/ 0 h 4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7" name="Freeform 110"/>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9" h="252">
                  <a:moveTo>
                    <a:pt x="0" y="242"/>
                  </a:moveTo>
                  <a:lnTo>
                    <a:pt x="407" y="7"/>
                  </a:lnTo>
                  <a:lnTo>
                    <a:pt x="480" y="0"/>
                  </a:lnTo>
                  <a:lnTo>
                    <a:pt x="549" y="7"/>
                  </a:lnTo>
                  <a:lnTo>
                    <a:pt x="107" y="252"/>
                  </a:lnTo>
                  <a:lnTo>
                    <a:pt x="27" y="242"/>
                  </a:lnTo>
                  <a:lnTo>
                    <a:pt x="0" y="242"/>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38" name="Freeform 111"/>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w 549"/>
                <a:gd name="T15" fmla="*/ 0 h 2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9" h="252">
                  <a:moveTo>
                    <a:pt x="0" y="242"/>
                  </a:moveTo>
                  <a:lnTo>
                    <a:pt x="407" y="7"/>
                  </a:lnTo>
                  <a:lnTo>
                    <a:pt x="480" y="0"/>
                  </a:lnTo>
                  <a:lnTo>
                    <a:pt x="549" y="7"/>
                  </a:lnTo>
                  <a:lnTo>
                    <a:pt x="107" y="252"/>
                  </a:lnTo>
                  <a:lnTo>
                    <a:pt x="27" y="242"/>
                  </a:lnTo>
                  <a:lnTo>
                    <a:pt x="0" y="242"/>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9" name="Freeform 112"/>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40" name="Freeform 113"/>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w 494"/>
                <a:gd name="T17" fmla="*/ 0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41" name="Line 114"/>
            <p:cNvSpPr>
              <a:spLocks noChangeShapeType="1"/>
            </p:cNvSpPr>
            <p:nvPr/>
          </p:nvSpPr>
          <p:spPr bwMode="auto">
            <a:xfrm flipV="1">
              <a:off x="2928" y="2161"/>
              <a:ext cx="79" cy="42"/>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sz="1350" dirty="0">
                <a:latin typeface="GE Inspira Pitch Regular" charset="0"/>
              </a:endParaRPr>
            </a:p>
          </p:txBody>
        </p:sp>
        <p:sp>
          <p:nvSpPr>
            <p:cNvPr id="42" name="Line 115"/>
            <p:cNvSpPr>
              <a:spLocks noChangeShapeType="1"/>
            </p:cNvSpPr>
            <p:nvPr/>
          </p:nvSpPr>
          <p:spPr bwMode="auto">
            <a:xfrm flipH="1">
              <a:off x="2915" y="2204"/>
              <a:ext cx="10" cy="38"/>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sz="1350" dirty="0">
                <a:latin typeface="GE Inspira Pitch Regular" charset="0"/>
              </a:endParaRPr>
            </a:p>
          </p:txBody>
        </p:sp>
        <p:sp>
          <p:nvSpPr>
            <p:cNvPr id="43" name="Freeform 116"/>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218">
                  <a:moveTo>
                    <a:pt x="179" y="18"/>
                  </a:moveTo>
                  <a:lnTo>
                    <a:pt x="113" y="218"/>
                  </a:lnTo>
                  <a:lnTo>
                    <a:pt x="0" y="177"/>
                  </a:lnTo>
                  <a:lnTo>
                    <a:pt x="41" y="10"/>
                  </a:lnTo>
                  <a:lnTo>
                    <a:pt x="113" y="0"/>
                  </a:lnTo>
                  <a:lnTo>
                    <a:pt x="159" y="10"/>
                  </a:lnTo>
                  <a:lnTo>
                    <a:pt x="179" y="1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44" name="Freeform 117"/>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w 179"/>
                <a:gd name="T15" fmla="*/ 0 h 2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9" h="218">
                  <a:moveTo>
                    <a:pt x="179" y="18"/>
                  </a:moveTo>
                  <a:lnTo>
                    <a:pt x="113" y="218"/>
                  </a:lnTo>
                  <a:lnTo>
                    <a:pt x="0" y="177"/>
                  </a:lnTo>
                  <a:lnTo>
                    <a:pt x="41" y="10"/>
                  </a:lnTo>
                  <a:lnTo>
                    <a:pt x="113" y="0"/>
                  </a:lnTo>
                  <a:lnTo>
                    <a:pt x="159" y="10"/>
                  </a:lnTo>
                  <a:lnTo>
                    <a:pt x="179" y="1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45" name="Freeform 118"/>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46" name="Freeform 119"/>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w 234"/>
                <a:gd name="T21" fmla="*/ 0 h 2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47" name="Freeform 120"/>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6" h="1123">
                  <a:moveTo>
                    <a:pt x="41" y="1123"/>
                  </a:moveTo>
                  <a:lnTo>
                    <a:pt x="1846" y="86"/>
                  </a:lnTo>
                  <a:lnTo>
                    <a:pt x="1784" y="0"/>
                  </a:lnTo>
                  <a:lnTo>
                    <a:pt x="0" y="1034"/>
                  </a:lnTo>
                  <a:lnTo>
                    <a:pt x="41" y="1123"/>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48" name="Freeform 121"/>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w 1846"/>
                <a:gd name="T11" fmla="*/ 0 h 1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6" h="1123">
                  <a:moveTo>
                    <a:pt x="41" y="1123"/>
                  </a:moveTo>
                  <a:lnTo>
                    <a:pt x="1846" y="86"/>
                  </a:lnTo>
                  <a:lnTo>
                    <a:pt x="1784" y="0"/>
                  </a:lnTo>
                  <a:lnTo>
                    <a:pt x="0" y="1034"/>
                  </a:lnTo>
                  <a:lnTo>
                    <a:pt x="41" y="112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49" name="Freeform 122"/>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solidFill>
              <a:srgbClr val="433E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50" name="Freeform 123"/>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w 7645"/>
                <a:gd name="T53" fmla="*/ 0 h 51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51" name="Freeform 124"/>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56" h="3902">
                  <a:moveTo>
                    <a:pt x="6391" y="0"/>
                  </a:moveTo>
                  <a:lnTo>
                    <a:pt x="0" y="3702"/>
                  </a:lnTo>
                  <a:lnTo>
                    <a:pt x="96" y="3789"/>
                  </a:lnTo>
                  <a:lnTo>
                    <a:pt x="173" y="3902"/>
                  </a:lnTo>
                  <a:lnTo>
                    <a:pt x="6556" y="225"/>
                  </a:lnTo>
                  <a:lnTo>
                    <a:pt x="6487" y="104"/>
                  </a:lnTo>
                  <a:lnTo>
                    <a:pt x="6391"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52" name="Freeform 125"/>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w 6556"/>
                <a:gd name="T15" fmla="*/ 0 h 39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6" h="3902">
                  <a:moveTo>
                    <a:pt x="6391" y="0"/>
                  </a:moveTo>
                  <a:lnTo>
                    <a:pt x="0" y="3702"/>
                  </a:lnTo>
                  <a:lnTo>
                    <a:pt x="96" y="3789"/>
                  </a:lnTo>
                  <a:lnTo>
                    <a:pt x="173" y="3902"/>
                  </a:lnTo>
                  <a:lnTo>
                    <a:pt x="6556" y="225"/>
                  </a:lnTo>
                  <a:lnTo>
                    <a:pt x="6487" y="104"/>
                  </a:lnTo>
                  <a:lnTo>
                    <a:pt x="6391"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53" name="Freeform 126"/>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54" name="Freeform 127"/>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w 325"/>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55" name="Freeform 128"/>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56" name="Freeform 129"/>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w 311"/>
                <a:gd name="T21" fmla="*/ 0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grpSp>
      <p:sp>
        <p:nvSpPr>
          <p:cNvPr id="2" name="Slide Number Placeholder 1"/>
          <p:cNvSpPr>
            <a:spLocks noGrp="1"/>
          </p:cNvSpPr>
          <p:nvPr>
            <p:ph type="sldNum" sz="quarter" idx="4"/>
          </p:nvPr>
        </p:nvSpPr>
        <p:spPr/>
        <p:txBody>
          <a:bodyPr/>
          <a:lstStyle/>
          <a:p>
            <a:fld id="{5B5001F5-E7B9-4741-B997-DC6E1D931256}" type="slidenum">
              <a:rPr lang="en-US" smtClean="0"/>
              <a:pPr/>
              <a:t>86</a:t>
            </a:fld>
            <a:endParaRPr lang="en-US" dirty="0"/>
          </a:p>
        </p:txBody>
      </p:sp>
      <p:sp>
        <p:nvSpPr>
          <p:cNvPr id="59" name="Rectangle 58"/>
          <p:cNvSpPr/>
          <p:nvPr/>
        </p:nvSpPr>
        <p:spPr>
          <a:xfrm>
            <a:off x="3087309" y="875611"/>
            <a:ext cx="2969381" cy="7848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500" dirty="0">
                <a:latin typeface="GE Inspira Pitch Regular" charset="0"/>
              </a:rPr>
              <a:t>At any one Level there is a</a:t>
            </a:r>
          </a:p>
          <a:p>
            <a:pPr algn="ctr"/>
            <a:r>
              <a:rPr lang="en-GB" sz="1500" dirty="0">
                <a:latin typeface="GE Inspira Pitch Regular" charset="0"/>
              </a:rPr>
              <a:t> Fundamental Process – The Process Is Recursive</a:t>
            </a:r>
          </a:p>
        </p:txBody>
      </p:sp>
    </p:spTree>
    <p:extLst>
      <p:ext uri="{BB962C8B-B14F-4D97-AF65-F5344CB8AC3E}">
        <p14:creationId xmlns:p14="http://schemas.microsoft.com/office/powerpoint/2010/main" val="900684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604851" y="2135168"/>
            <a:ext cx="5206907" cy="3277454"/>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defRPr/>
            </a:pPr>
            <a:endParaRPr lang="en-US" sz="1350" dirty="0">
              <a:solidFill>
                <a:srgbClr val="000000"/>
              </a:solidFill>
              <a:latin typeface="GE Inspira Pitch Regular" charset="0"/>
            </a:endParaRPr>
          </a:p>
        </p:txBody>
      </p:sp>
      <p:sp>
        <p:nvSpPr>
          <p:cNvPr id="81924" name="Rectangle 4"/>
          <p:cNvSpPr>
            <a:spLocks noChangeArrowheads="1"/>
          </p:cNvSpPr>
          <p:nvPr/>
        </p:nvSpPr>
        <p:spPr bwMode="auto">
          <a:xfrm>
            <a:off x="1778763" y="2279062"/>
            <a:ext cx="1670266" cy="67526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a:solidFill>
                  <a:srgbClr val="000000"/>
                </a:solidFill>
                <a:latin typeface="GE Inspira Pitch Regular" charset="0"/>
              </a:rPr>
              <a:t>IDENTIFY</a:t>
            </a:r>
            <a:endParaRPr lang="en-US" dirty="0">
              <a:solidFill>
                <a:srgbClr val="000000"/>
              </a:solidFill>
              <a:latin typeface="GE Inspira Pitch Regular" charset="0"/>
            </a:endParaRPr>
          </a:p>
        </p:txBody>
      </p:sp>
      <p:sp>
        <p:nvSpPr>
          <p:cNvPr id="81925" name="Rectangle 5"/>
          <p:cNvSpPr>
            <a:spLocks noChangeArrowheads="1"/>
          </p:cNvSpPr>
          <p:nvPr/>
        </p:nvSpPr>
        <p:spPr bwMode="auto">
          <a:xfrm>
            <a:off x="2373534" y="3056504"/>
            <a:ext cx="1620465" cy="67526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a:solidFill>
                  <a:srgbClr val="000000"/>
                </a:solidFill>
                <a:latin typeface="GE Inspira Pitch Regular" charset="0"/>
              </a:rPr>
              <a:t>DESIGN</a:t>
            </a:r>
            <a:endParaRPr lang="en-US" dirty="0">
              <a:solidFill>
                <a:srgbClr val="000000"/>
              </a:solidFill>
              <a:latin typeface="GE Inspira Pitch Regular" charset="0"/>
            </a:endParaRPr>
          </a:p>
        </p:txBody>
      </p:sp>
      <p:sp>
        <p:nvSpPr>
          <p:cNvPr id="81926" name="Rectangle 6"/>
          <p:cNvSpPr>
            <a:spLocks noChangeArrowheads="1"/>
          </p:cNvSpPr>
          <p:nvPr/>
        </p:nvSpPr>
        <p:spPr bwMode="auto">
          <a:xfrm>
            <a:off x="2959808" y="3847739"/>
            <a:ext cx="1659686" cy="67526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a:solidFill>
                  <a:srgbClr val="000000"/>
                </a:solidFill>
                <a:latin typeface="GE Inspira Pitch Regular" charset="0"/>
              </a:rPr>
              <a:t>OPTIMISE</a:t>
            </a:r>
            <a:endParaRPr lang="en-US" dirty="0">
              <a:solidFill>
                <a:srgbClr val="000000"/>
              </a:solidFill>
              <a:latin typeface="GE Inspira Pitch Regular" charset="0"/>
            </a:endParaRPr>
          </a:p>
        </p:txBody>
      </p:sp>
      <p:sp>
        <p:nvSpPr>
          <p:cNvPr id="81927" name="Rectangle 7"/>
          <p:cNvSpPr>
            <a:spLocks noChangeArrowheads="1"/>
          </p:cNvSpPr>
          <p:nvPr/>
        </p:nvSpPr>
        <p:spPr bwMode="auto">
          <a:xfrm>
            <a:off x="3562307" y="4644259"/>
            <a:ext cx="1608338" cy="67526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a:solidFill>
                  <a:srgbClr val="000000"/>
                </a:solidFill>
                <a:latin typeface="GE Inspira Pitch Regular" charset="0"/>
              </a:rPr>
              <a:t>VERIFY</a:t>
            </a:r>
            <a:endParaRPr lang="en-US" dirty="0">
              <a:solidFill>
                <a:srgbClr val="000000"/>
              </a:solidFill>
              <a:latin typeface="GE Inspira Pitch Regular" charset="0"/>
            </a:endParaRPr>
          </a:p>
        </p:txBody>
      </p:sp>
      <p:sp>
        <p:nvSpPr>
          <p:cNvPr id="81928" name="AutoShape 8"/>
          <p:cNvSpPr>
            <a:spLocks noChangeArrowheads="1"/>
          </p:cNvSpPr>
          <p:nvPr/>
        </p:nvSpPr>
        <p:spPr bwMode="auto">
          <a:xfrm rot="5400000">
            <a:off x="3524150" y="2636166"/>
            <a:ext cx="359662" cy="412857"/>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350" dirty="0">
              <a:solidFill>
                <a:srgbClr val="000000"/>
              </a:solidFill>
              <a:latin typeface="GE Inspira Pitch Regular" charset="0"/>
            </a:endParaRPr>
          </a:p>
        </p:txBody>
      </p:sp>
      <p:sp>
        <p:nvSpPr>
          <p:cNvPr id="81929" name="AutoShape 9"/>
          <p:cNvSpPr>
            <a:spLocks noChangeArrowheads="1"/>
          </p:cNvSpPr>
          <p:nvPr/>
        </p:nvSpPr>
        <p:spPr bwMode="auto">
          <a:xfrm rot="5400000">
            <a:off x="4685320" y="4174863"/>
            <a:ext cx="359662" cy="412857"/>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350" dirty="0">
              <a:solidFill>
                <a:srgbClr val="000000"/>
              </a:solidFill>
              <a:latin typeface="GE Inspira Pitch Regular" charset="0"/>
            </a:endParaRPr>
          </a:p>
        </p:txBody>
      </p:sp>
      <p:sp>
        <p:nvSpPr>
          <p:cNvPr id="81930" name="AutoShape 10"/>
          <p:cNvSpPr>
            <a:spLocks noChangeArrowheads="1"/>
          </p:cNvSpPr>
          <p:nvPr/>
        </p:nvSpPr>
        <p:spPr bwMode="auto">
          <a:xfrm rot="5400000">
            <a:off x="4076349" y="3440041"/>
            <a:ext cx="359662" cy="412857"/>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350" dirty="0">
              <a:solidFill>
                <a:srgbClr val="000000"/>
              </a:solidFill>
              <a:latin typeface="GE Inspira Pitch Regular" charset="0"/>
            </a:endParaRPr>
          </a:p>
        </p:txBody>
      </p:sp>
      <p:sp>
        <p:nvSpPr>
          <p:cNvPr id="81931" name="AutoShape 11"/>
          <p:cNvSpPr>
            <a:spLocks noChangeArrowheads="1"/>
          </p:cNvSpPr>
          <p:nvPr/>
        </p:nvSpPr>
        <p:spPr bwMode="auto">
          <a:xfrm rot="16200000">
            <a:off x="3091685" y="4571202"/>
            <a:ext cx="359662" cy="412857"/>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350" dirty="0">
              <a:solidFill>
                <a:srgbClr val="000000"/>
              </a:solidFill>
              <a:latin typeface="GE Inspira Pitch Regular" charset="0"/>
            </a:endParaRPr>
          </a:p>
        </p:txBody>
      </p:sp>
      <p:sp>
        <p:nvSpPr>
          <p:cNvPr id="81932" name="AutoShape 12"/>
          <p:cNvSpPr>
            <a:spLocks noChangeArrowheads="1"/>
          </p:cNvSpPr>
          <p:nvPr/>
        </p:nvSpPr>
        <p:spPr bwMode="auto">
          <a:xfrm rot="16200000">
            <a:off x="1885625" y="2964869"/>
            <a:ext cx="359662" cy="412857"/>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350" dirty="0">
              <a:solidFill>
                <a:srgbClr val="000000"/>
              </a:solidFill>
              <a:latin typeface="GE Inspira Pitch Regular" charset="0"/>
            </a:endParaRPr>
          </a:p>
        </p:txBody>
      </p:sp>
      <p:sp>
        <p:nvSpPr>
          <p:cNvPr id="81933" name="AutoShape 13"/>
          <p:cNvSpPr>
            <a:spLocks noChangeArrowheads="1"/>
          </p:cNvSpPr>
          <p:nvPr/>
        </p:nvSpPr>
        <p:spPr bwMode="auto">
          <a:xfrm rot="16200000">
            <a:off x="2502074" y="3806383"/>
            <a:ext cx="359662" cy="412857"/>
          </a:xfrm>
          <a:custGeom>
            <a:avLst/>
            <a:gdLst>
              <a:gd name="T0" fmla="*/ 335731 w 21600"/>
              <a:gd name="T1" fmla="*/ 0 h 21600"/>
              <a:gd name="T2" fmla="*/ 335731 w 21600"/>
              <a:gd name="T3" fmla="*/ 285938 h 21600"/>
              <a:gd name="T4" fmla="*/ 71847 w 21600"/>
              <a:gd name="T5" fmla="*/ 508000 h 21600"/>
              <a:gd name="T6" fmla="*/ 479425 w 21600"/>
              <a:gd name="T7" fmla="*/ 142969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a:scene3d>
            <a:camera prst="orthographicFront"/>
            <a:lightRig rig="threePt" dir="t"/>
          </a:scene3d>
          <a:sp3d>
            <a:bevelT/>
          </a:sp3d>
        </p:spPr>
        <p:txBody>
          <a:bodyPr wrap="none" anchor="ctr"/>
          <a:lstStyle/>
          <a:p>
            <a:pPr>
              <a:defRPr/>
            </a:pPr>
            <a:endParaRPr lang="en-US" sz="1350" dirty="0">
              <a:solidFill>
                <a:srgbClr val="000000"/>
              </a:solidFill>
              <a:latin typeface="GE Inspira Pitch Regular" charset="0"/>
            </a:endParaRPr>
          </a:p>
        </p:txBody>
      </p:sp>
      <p:sp>
        <p:nvSpPr>
          <p:cNvPr id="81934" name="Line 14"/>
          <p:cNvSpPr>
            <a:spLocks noChangeShapeType="1"/>
          </p:cNvSpPr>
          <p:nvPr/>
        </p:nvSpPr>
        <p:spPr bwMode="invGray">
          <a:xfrm>
            <a:off x="1466548" y="1486623"/>
            <a:ext cx="644823" cy="741942"/>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defRPr/>
            </a:pPr>
            <a:endParaRPr lang="en-GB" sz="1350" dirty="0">
              <a:solidFill>
                <a:srgbClr val="000000"/>
              </a:solidFill>
              <a:latin typeface="GE Inspira Pitch Regular" charset="0"/>
            </a:endParaRPr>
          </a:p>
        </p:txBody>
      </p:sp>
      <p:sp>
        <p:nvSpPr>
          <p:cNvPr id="22566" name="Text Box 15"/>
          <p:cNvSpPr txBox="1">
            <a:spLocks noChangeArrowheads="1"/>
          </p:cNvSpPr>
          <p:nvPr/>
        </p:nvSpPr>
        <p:spPr bwMode="auto">
          <a:xfrm>
            <a:off x="1954339" y="1649743"/>
            <a:ext cx="995785" cy="415498"/>
          </a:xfrm>
          <a:prstGeom prst="rect">
            <a:avLst/>
          </a:prstGeom>
          <a:noFill/>
          <a:ln w="9525">
            <a:noFill/>
            <a:miter lim="800000"/>
            <a:headEnd/>
            <a:tailEnd/>
          </a:ln>
        </p:spPr>
        <p:txBody>
          <a:bodyPr wrap="none">
            <a:spAutoFit/>
          </a:bodyPr>
          <a:lstStyle/>
          <a:p>
            <a:pPr eaLnBrk="0" hangingPunct="0"/>
            <a:r>
              <a:rPr lang="en-GB" sz="1050" dirty="0">
                <a:solidFill>
                  <a:srgbClr val="000000"/>
                </a:solidFill>
                <a:latin typeface="GE Inspira Pitch Regular" charset="0"/>
              </a:rPr>
              <a:t>Stakeholder</a:t>
            </a:r>
          </a:p>
          <a:p>
            <a:pPr eaLnBrk="0" hangingPunct="0"/>
            <a:r>
              <a:rPr lang="en-GB" sz="1050" dirty="0">
                <a:solidFill>
                  <a:srgbClr val="000000"/>
                </a:solidFill>
                <a:latin typeface="GE Inspira Pitch Regular" charset="0"/>
              </a:rPr>
              <a:t>Requirements</a:t>
            </a:r>
          </a:p>
        </p:txBody>
      </p:sp>
      <p:sp>
        <p:nvSpPr>
          <p:cNvPr id="81942" name="Line 22"/>
          <p:cNvSpPr>
            <a:spLocks noChangeShapeType="1"/>
          </p:cNvSpPr>
          <p:nvPr/>
        </p:nvSpPr>
        <p:spPr bwMode="invGray">
          <a:xfrm>
            <a:off x="6117095" y="4444464"/>
            <a:ext cx="825715" cy="1244288"/>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defRPr/>
            </a:pPr>
            <a:endParaRPr lang="en-GB" sz="1350" dirty="0">
              <a:solidFill>
                <a:srgbClr val="000000"/>
              </a:solidFill>
              <a:latin typeface="GE Inspira Pitch Regular" charset="0"/>
            </a:endParaRPr>
          </a:p>
        </p:txBody>
      </p:sp>
      <p:sp>
        <p:nvSpPr>
          <p:cNvPr id="29" name="Flowchart: Document 28"/>
          <p:cNvSpPr/>
          <p:nvPr/>
        </p:nvSpPr>
        <p:spPr bwMode="auto">
          <a:xfrm>
            <a:off x="5553330" y="3314674"/>
            <a:ext cx="1096852" cy="129811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350" dirty="0">
                <a:solidFill>
                  <a:srgbClr val="000000"/>
                </a:solidFill>
                <a:latin typeface="GE Inspira Pitch Regular" charset="0"/>
              </a:rPr>
              <a:t>System</a:t>
            </a:r>
          </a:p>
          <a:p>
            <a:pPr>
              <a:defRPr/>
            </a:pPr>
            <a:r>
              <a:rPr lang="en-GB" sz="1350" dirty="0">
                <a:solidFill>
                  <a:srgbClr val="000000"/>
                </a:solidFill>
                <a:latin typeface="GE Inspira Pitch Regular" charset="0"/>
              </a:rPr>
              <a:t>Design</a:t>
            </a:r>
          </a:p>
        </p:txBody>
      </p:sp>
      <p:sp>
        <p:nvSpPr>
          <p:cNvPr id="30" name="Flowchart: Document 29"/>
          <p:cNvSpPr/>
          <p:nvPr/>
        </p:nvSpPr>
        <p:spPr bwMode="auto">
          <a:xfrm>
            <a:off x="5476560" y="3396467"/>
            <a:ext cx="1094469" cy="129811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000000"/>
                </a:solidFill>
                <a:latin typeface="GE Inspira Pitch Regular" charset="0"/>
              </a:rPr>
              <a:t>System</a:t>
            </a:r>
          </a:p>
          <a:p>
            <a:pPr algn="ctr">
              <a:defRPr/>
            </a:pPr>
            <a:r>
              <a:rPr lang="en-GB" sz="1350" dirty="0">
                <a:solidFill>
                  <a:srgbClr val="000000"/>
                </a:solidFill>
                <a:latin typeface="GE Inspira Pitch Regular" charset="0"/>
              </a:rPr>
              <a:t>Design</a:t>
            </a:r>
          </a:p>
        </p:txBody>
      </p:sp>
      <p:sp>
        <p:nvSpPr>
          <p:cNvPr id="32" name="Flowchart: Document 31"/>
          <p:cNvSpPr/>
          <p:nvPr/>
        </p:nvSpPr>
        <p:spPr bwMode="auto">
          <a:xfrm>
            <a:off x="6969666" y="5066609"/>
            <a:ext cx="1096851" cy="755053"/>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050" dirty="0">
                <a:solidFill>
                  <a:srgbClr val="000000"/>
                </a:solidFill>
                <a:latin typeface="GE Inspira Pitch Regular" charset="0"/>
              </a:rPr>
              <a:t>Subsystem</a:t>
            </a:r>
          </a:p>
          <a:p>
            <a:pPr>
              <a:defRPr/>
            </a:pPr>
            <a:r>
              <a:rPr lang="en-GB" sz="1050" dirty="0">
                <a:solidFill>
                  <a:srgbClr val="000000"/>
                </a:solidFill>
                <a:latin typeface="GE Inspira Pitch Regular" charset="0"/>
              </a:rPr>
              <a:t>Requirements</a:t>
            </a:r>
          </a:p>
        </p:txBody>
      </p:sp>
      <p:cxnSp>
        <p:nvCxnSpPr>
          <p:cNvPr id="35" name="Straight Arrow Connector 34"/>
          <p:cNvCxnSpPr/>
          <p:nvPr/>
        </p:nvCxnSpPr>
        <p:spPr bwMode="invGray">
          <a:xfrm>
            <a:off x="6639148" y="3933483"/>
            <a:ext cx="1161170" cy="1191"/>
          </a:xfrm>
          <a:prstGeom prst="straightConnector1">
            <a:avLst/>
          </a:prstGeom>
          <a:ln>
            <a:tailEnd type="triangle" w="med" len="med"/>
          </a:ln>
        </p:spPr>
        <p:style>
          <a:lnRef idx="3">
            <a:schemeClr val="dk1"/>
          </a:lnRef>
          <a:fillRef idx="0">
            <a:schemeClr val="dk1"/>
          </a:fillRef>
          <a:effectRef idx="2">
            <a:schemeClr val="dk1"/>
          </a:effectRef>
          <a:fontRef idx="minor">
            <a:schemeClr val="tx1"/>
          </a:fontRef>
        </p:style>
      </p:cxnSp>
      <p:cxnSp>
        <p:nvCxnSpPr>
          <p:cNvPr id="37" name="Shape 36"/>
          <p:cNvCxnSpPr>
            <a:stCxn id="81924" idx="3"/>
            <a:endCxn id="29" idx="0"/>
          </p:cNvCxnSpPr>
          <p:nvPr/>
        </p:nvCxnSpPr>
        <p:spPr bwMode="gray">
          <a:xfrm>
            <a:off x="3449043" y="2616692"/>
            <a:ext cx="2653643" cy="698007"/>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39" name="Elbow Connector 38"/>
          <p:cNvCxnSpPr/>
          <p:nvPr/>
        </p:nvCxnSpPr>
        <p:spPr bwMode="gray">
          <a:xfrm>
            <a:off x="3994000" y="3236788"/>
            <a:ext cx="1455323" cy="718014"/>
          </a:xfrm>
          <a:prstGeom prst="bentConnector3">
            <a:avLst>
              <a:gd name="adj1" fmla="val 82766"/>
            </a:avLst>
          </a:prstGeom>
          <a:ln>
            <a:tailEnd type="triangle"/>
          </a:ln>
        </p:spPr>
        <p:style>
          <a:lnRef idx="3">
            <a:schemeClr val="dk1"/>
          </a:lnRef>
          <a:fillRef idx="0">
            <a:schemeClr val="dk1"/>
          </a:fillRef>
          <a:effectRef idx="2">
            <a:schemeClr val="dk1"/>
          </a:effectRef>
          <a:fontRef idx="minor">
            <a:schemeClr val="tx1"/>
          </a:fontRef>
        </p:style>
      </p:cxnSp>
      <p:cxnSp>
        <p:nvCxnSpPr>
          <p:cNvPr id="42" name="Elbow Connector 41"/>
          <p:cNvCxnSpPr/>
          <p:nvPr/>
        </p:nvCxnSpPr>
        <p:spPr bwMode="gray">
          <a:xfrm flipV="1">
            <a:off x="4619494" y="4040667"/>
            <a:ext cx="829844" cy="86343"/>
          </a:xfrm>
          <a:prstGeom prst="bentConnector3">
            <a:avLst>
              <a:gd name="adj1" fmla="val 69403"/>
            </a:avLst>
          </a:prstGeom>
          <a:ln>
            <a:tailEnd type="triangle"/>
          </a:ln>
        </p:spPr>
        <p:style>
          <a:lnRef idx="3">
            <a:schemeClr val="dk1"/>
          </a:lnRef>
          <a:fillRef idx="0">
            <a:schemeClr val="dk1"/>
          </a:fillRef>
          <a:effectRef idx="2">
            <a:schemeClr val="dk1"/>
          </a:effectRef>
          <a:fontRef idx="minor">
            <a:schemeClr val="tx1"/>
          </a:fontRef>
        </p:style>
      </p:cxnSp>
      <p:cxnSp>
        <p:nvCxnSpPr>
          <p:cNvPr id="45" name="Shape 44"/>
          <p:cNvCxnSpPr>
            <a:stCxn id="81927" idx="3"/>
            <a:endCxn id="30" idx="2"/>
          </p:cNvCxnSpPr>
          <p:nvPr/>
        </p:nvCxnSpPr>
        <p:spPr bwMode="gray">
          <a:xfrm flipV="1">
            <a:off x="5170646" y="4608766"/>
            <a:ext cx="853150" cy="373124"/>
          </a:xfrm>
          <a:prstGeom prst="bentConnector2">
            <a:avLst/>
          </a:prstGeom>
          <a:ln>
            <a:tailEnd type="triangle"/>
          </a:ln>
        </p:spPr>
        <p:style>
          <a:lnRef idx="3">
            <a:schemeClr val="dk1"/>
          </a:lnRef>
          <a:fillRef idx="0">
            <a:schemeClr val="dk1"/>
          </a:fillRef>
          <a:effectRef idx="2">
            <a:schemeClr val="dk1"/>
          </a:effectRef>
          <a:fontRef idx="minor">
            <a:schemeClr val="tx1"/>
          </a:fontRef>
        </p:style>
      </p:cxnSp>
      <p:sp>
        <p:nvSpPr>
          <p:cNvPr id="33" name="Flowchart: Document 32"/>
          <p:cNvSpPr/>
          <p:nvPr/>
        </p:nvSpPr>
        <p:spPr bwMode="auto">
          <a:xfrm>
            <a:off x="6871699" y="3050283"/>
            <a:ext cx="1145680" cy="781253"/>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1050" dirty="0">
                <a:solidFill>
                  <a:srgbClr val="000000"/>
                </a:solidFill>
                <a:latin typeface="GE Inspira Pitch Regular" charset="0"/>
              </a:rPr>
              <a:t>Build and Check Requirements</a:t>
            </a:r>
          </a:p>
        </p:txBody>
      </p:sp>
      <p:sp>
        <p:nvSpPr>
          <p:cNvPr id="22579" name="TextBox 46"/>
          <p:cNvSpPr txBox="1">
            <a:spLocks noChangeArrowheads="1"/>
          </p:cNvSpPr>
          <p:nvPr/>
        </p:nvSpPr>
        <p:spPr bwMode="gray">
          <a:xfrm>
            <a:off x="5129358" y="2219010"/>
            <a:ext cx="1405706" cy="323165"/>
          </a:xfrm>
          <a:prstGeom prst="rect">
            <a:avLst/>
          </a:prstGeom>
          <a:noFill/>
          <a:ln w="9525">
            <a:noFill/>
            <a:miter lim="800000"/>
            <a:headEnd/>
            <a:tailEnd/>
          </a:ln>
        </p:spPr>
        <p:txBody>
          <a:bodyPr wrap="none">
            <a:spAutoFit/>
          </a:bodyPr>
          <a:lstStyle/>
          <a:p>
            <a:r>
              <a:rPr lang="en-GB" sz="1500" dirty="0">
                <a:latin typeface="GE Inspira Pitch Regular" charset="0"/>
              </a:rPr>
              <a:t>Design System</a:t>
            </a:r>
          </a:p>
        </p:txBody>
      </p:sp>
      <p:sp>
        <p:nvSpPr>
          <p:cNvPr id="22580" name="Title 33"/>
          <p:cNvSpPr>
            <a:spLocks noGrp="1"/>
          </p:cNvSpPr>
          <p:nvPr>
            <p:ph type="title"/>
          </p:nvPr>
        </p:nvSpPr>
        <p:spPr>
          <a:xfrm>
            <a:off x="0" y="-19113"/>
            <a:ext cx="9144000" cy="681215"/>
          </a:xfrm>
        </p:spPr>
        <p:txBody>
          <a:bodyPr/>
          <a:lstStyle/>
          <a:p>
            <a:r>
              <a:rPr lang="en-GB" smtClean="0"/>
              <a:t>The Design System Process</a:t>
            </a:r>
            <a:endParaRPr lang="en-GB" dirty="0"/>
          </a:p>
        </p:txBody>
      </p:sp>
      <p:sp>
        <p:nvSpPr>
          <p:cNvPr id="31" name="AutoShape 16"/>
          <p:cNvSpPr>
            <a:spLocks noChangeArrowheads="1"/>
          </p:cNvSpPr>
          <p:nvPr/>
        </p:nvSpPr>
        <p:spPr bwMode="auto">
          <a:xfrm>
            <a:off x="3525169" y="1498521"/>
            <a:ext cx="2853481" cy="444218"/>
          </a:xfrm>
          <a:prstGeom prst="wedgeRoundRectCallout">
            <a:avLst>
              <a:gd name="adj1" fmla="val -63531"/>
              <a:gd name="adj2" fmla="val 146912"/>
              <a:gd name="adj3" fmla="val 16667"/>
            </a:avLst>
          </a:prstGeom>
          <a:ln>
            <a:headEnd/>
            <a:tailEnd/>
          </a:ln>
        </p:spPr>
        <p:style>
          <a:lnRef idx="1">
            <a:schemeClr val="accent1"/>
          </a:lnRef>
          <a:fillRef idx="3">
            <a:schemeClr val="accent1"/>
          </a:fillRef>
          <a:effectRef idx="2">
            <a:schemeClr val="accent1"/>
          </a:effectRef>
          <a:fontRef idx="minor">
            <a:schemeClr val="lt1"/>
          </a:fontRef>
        </p:style>
        <p:txBody>
          <a:bodyPr/>
          <a:lstStyle/>
          <a:p>
            <a:pPr algn="ctr">
              <a:defRPr/>
            </a:pPr>
            <a:r>
              <a:rPr lang="en-GB" sz="1050" dirty="0">
                <a:solidFill>
                  <a:schemeClr val="bg1"/>
                </a:solidFill>
                <a:latin typeface="GE Inspira Pitch Regular" charset="0"/>
              </a:rPr>
              <a:t>Understand the problem – what does the customer want in measurable terms?</a:t>
            </a:r>
            <a:endParaRPr lang="en-US" sz="1050" dirty="0">
              <a:solidFill>
                <a:schemeClr val="bg1"/>
              </a:solidFill>
              <a:latin typeface="GE Inspira Pitch Regular" charset="0"/>
            </a:endParaRPr>
          </a:p>
        </p:txBody>
      </p:sp>
      <p:sp>
        <p:nvSpPr>
          <p:cNvPr id="34" name="AutoShape 16"/>
          <p:cNvSpPr>
            <a:spLocks noChangeArrowheads="1"/>
          </p:cNvSpPr>
          <p:nvPr/>
        </p:nvSpPr>
        <p:spPr bwMode="auto">
          <a:xfrm>
            <a:off x="4788755" y="2495307"/>
            <a:ext cx="3354865" cy="428737"/>
          </a:xfrm>
          <a:prstGeom prst="wedgeRoundRectCallout">
            <a:avLst>
              <a:gd name="adj1" fmla="val -77739"/>
              <a:gd name="adj2" fmla="val 149770"/>
              <a:gd name="adj3" fmla="val 16667"/>
            </a:avLst>
          </a:prstGeom>
          <a:ln>
            <a:headEnd/>
            <a:tailEnd/>
          </a:ln>
        </p:spPr>
        <p:style>
          <a:lnRef idx="1">
            <a:schemeClr val="accent1"/>
          </a:lnRef>
          <a:fillRef idx="3">
            <a:schemeClr val="accent1"/>
          </a:fillRef>
          <a:effectRef idx="2">
            <a:schemeClr val="accent1"/>
          </a:effectRef>
          <a:fontRef idx="minor">
            <a:schemeClr val="lt1"/>
          </a:fontRef>
        </p:style>
        <p:txBody>
          <a:bodyPr/>
          <a:lstStyle/>
          <a:p>
            <a:pPr algn="ctr">
              <a:defRPr/>
            </a:pPr>
            <a:r>
              <a:rPr lang="en-GB" sz="1050" dirty="0">
                <a:solidFill>
                  <a:schemeClr val="bg1"/>
                </a:solidFill>
                <a:latin typeface="GE Inspira Pitch Regular" charset="0"/>
              </a:rPr>
              <a:t>What are the design choices and what system concept will best meet the requirements?</a:t>
            </a:r>
          </a:p>
        </p:txBody>
      </p:sp>
      <p:sp>
        <p:nvSpPr>
          <p:cNvPr id="36" name="AutoShape 16"/>
          <p:cNvSpPr>
            <a:spLocks noChangeArrowheads="1"/>
          </p:cNvSpPr>
          <p:nvPr/>
        </p:nvSpPr>
        <p:spPr bwMode="auto">
          <a:xfrm>
            <a:off x="856288" y="3232502"/>
            <a:ext cx="1311220" cy="911065"/>
          </a:xfrm>
          <a:prstGeom prst="wedgeRoundRectCallout">
            <a:avLst>
              <a:gd name="adj1" fmla="val 117533"/>
              <a:gd name="adj2" fmla="val 50219"/>
              <a:gd name="adj3" fmla="val 16667"/>
            </a:avLst>
          </a:prstGeom>
          <a:ln>
            <a:headEnd/>
            <a:tailEnd/>
          </a:ln>
        </p:spPr>
        <p:style>
          <a:lnRef idx="1">
            <a:schemeClr val="accent1"/>
          </a:lnRef>
          <a:fillRef idx="3">
            <a:schemeClr val="accent1"/>
          </a:fillRef>
          <a:effectRef idx="2">
            <a:schemeClr val="accent1"/>
          </a:effectRef>
          <a:fontRef idx="minor">
            <a:schemeClr val="lt1"/>
          </a:fontRef>
        </p:style>
        <p:txBody>
          <a:bodyPr/>
          <a:lstStyle/>
          <a:p>
            <a:pPr algn="ctr">
              <a:defRPr/>
            </a:pPr>
            <a:r>
              <a:rPr lang="en-GB" sz="1050" dirty="0">
                <a:solidFill>
                  <a:schemeClr val="bg1"/>
                </a:solidFill>
                <a:latin typeface="GE Inspira Pitch Regular" charset="0"/>
              </a:rPr>
              <a:t>Make the system concept as good as it can be – do we have the robust optimum? </a:t>
            </a:r>
            <a:endParaRPr lang="en-US" sz="1050" dirty="0">
              <a:solidFill>
                <a:schemeClr val="bg1"/>
              </a:solidFill>
              <a:latin typeface="GE Inspira Pitch Regular" charset="0"/>
            </a:endParaRPr>
          </a:p>
        </p:txBody>
      </p:sp>
      <p:sp>
        <p:nvSpPr>
          <p:cNvPr id="38" name="AutoShape 16"/>
          <p:cNvSpPr>
            <a:spLocks noChangeArrowheads="1"/>
          </p:cNvSpPr>
          <p:nvPr/>
        </p:nvSpPr>
        <p:spPr bwMode="auto">
          <a:xfrm>
            <a:off x="2745105" y="5426198"/>
            <a:ext cx="2422957" cy="460892"/>
          </a:xfrm>
          <a:prstGeom prst="wedgeRoundRectCallout">
            <a:avLst>
              <a:gd name="adj1" fmla="val 30670"/>
              <a:gd name="adj2" fmla="val -99492"/>
              <a:gd name="adj3" fmla="val 16667"/>
            </a:avLst>
          </a:prstGeom>
          <a:ln>
            <a:headEnd/>
            <a:tailEnd/>
          </a:ln>
        </p:spPr>
        <p:style>
          <a:lnRef idx="1">
            <a:schemeClr val="accent1"/>
          </a:lnRef>
          <a:fillRef idx="3">
            <a:schemeClr val="accent1"/>
          </a:fillRef>
          <a:effectRef idx="2">
            <a:schemeClr val="accent1"/>
          </a:effectRef>
          <a:fontRef idx="minor">
            <a:schemeClr val="lt1"/>
          </a:fontRef>
        </p:style>
        <p:txBody>
          <a:bodyPr/>
          <a:lstStyle/>
          <a:p>
            <a:pPr algn="ctr">
              <a:defRPr/>
            </a:pPr>
            <a:r>
              <a:rPr lang="en-GB" sz="1050" dirty="0">
                <a:solidFill>
                  <a:schemeClr val="bg1"/>
                </a:solidFill>
                <a:latin typeface="GE Inspira Pitch Regular" charset="0"/>
              </a:rPr>
              <a:t>Verify and Validate the system design - is the system fit for purpose?</a:t>
            </a:r>
          </a:p>
        </p:txBody>
      </p:sp>
      <p:sp>
        <p:nvSpPr>
          <p:cNvPr id="2" name="Rounded Rectangular Callout 1"/>
          <p:cNvSpPr/>
          <p:nvPr/>
        </p:nvSpPr>
        <p:spPr>
          <a:xfrm>
            <a:off x="6919551" y="4069285"/>
            <a:ext cx="1275648" cy="724431"/>
          </a:xfrm>
          <a:prstGeom prst="wedgeRoundRectCallout">
            <a:avLst>
              <a:gd name="adj1" fmla="val -27359"/>
              <a:gd name="adj2" fmla="val -94402"/>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900" dirty="0">
                <a:solidFill>
                  <a:schemeClr val="bg1"/>
                </a:solidFill>
                <a:latin typeface="GE Inspira Pitch Regular" charset="0"/>
              </a:rPr>
              <a:t>A second key output of the Design System “block” is the Build and Check Requirements </a:t>
            </a:r>
          </a:p>
        </p:txBody>
      </p:sp>
      <p:sp>
        <p:nvSpPr>
          <p:cNvPr id="3" name="Slide Number Placeholder 2"/>
          <p:cNvSpPr>
            <a:spLocks noGrp="1"/>
          </p:cNvSpPr>
          <p:nvPr>
            <p:ph type="sldNum" sz="quarter" idx="4"/>
          </p:nvPr>
        </p:nvSpPr>
        <p:spPr/>
        <p:txBody>
          <a:bodyPr/>
          <a:lstStyle/>
          <a:p>
            <a:fld id="{5B5001F5-E7B9-4741-B997-DC6E1D931256}" type="slidenum">
              <a:rPr lang="en-US" smtClean="0"/>
              <a:pPr/>
              <a:t>87</a:t>
            </a:fld>
            <a:endParaRPr lang="en-US" dirty="0"/>
          </a:p>
        </p:txBody>
      </p:sp>
    </p:spTree>
    <p:extLst>
      <p:ext uri="{BB962C8B-B14F-4D97-AF65-F5344CB8AC3E}">
        <p14:creationId xmlns:p14="http://schemas.microsoft.com/office/powerpoint/2010/main" val="157302381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Line 3"/>
          <p:cNvSpPr>
            <a:spLocks noChangeShapeType="1"/>
          </p:cNvSpPr>
          <p:nvPr/>
        </p:nvSpPr>
        <p:spPr bwMode="gray">
          <a:xfrm>
            <a:off x="1293748" y="1731919"/>
            <a:ext cx="748215" cy="815852"/>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35845" name="Line 4"/>
          <p:cNvSpPr>
            <a:spLocks noChangeShapeType="1"/>
          </p:cNvSpPr>
          <p:nvPr/>
        </p:nvSpPr>
        <p:spPr bwMode="gray">
          <a:xfrm>
            <a:off x="3006178" y="3678910"/>
            <a:ext cx="780558" cy="841992"/>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21512" name="Text Box 5"/>
          <p:cNvSpPr txBox="1">
            <a:spLocks noChangeArrowheads="1"/>
          </p:cNvSpPr>
          <p:nvPr/>
        </p:nvSpPr>
        <p:spPr bwMode="gray">
          <a:xfrm>
            <a:off x="1655583" y="1679574"/>
            <a:ext cx="1024640" cy="577081"/>
          </a:xfrm>
          <a:prstGeom prst="rect">
            <a:avLst/>
          </a:prstGeom>
          <a:noFill/>
          <a:ln w="9525">
            <a:noFill/>
            <a:miter lim="800000"/>
            <a:headEnd/>
            <a:tailEnd/>
          </a:ln>
        </p:spPr>
        <p:txBody>
          <a:bodyPr wrap="none">
            <a:spAutoFit/>
          </a:bodyPr>
          <a:lstStyle/>
          <a:p>
            <a:pPr algn="ctr" eaLnBrk="0" hangingPunct="0"/>
            <a:r>
              <a:rPr lang="en-GB" sz="1050" dirty="0">
                <a:solidFill>
                  <a:srgbClr val="000000"/>
                </a:solidFill>
                <a:latin typeface="GE Inspira Pitch Regular" charset="0"/>
              </a:rPr>
              <a:t>System</a:t>
            </a:r>
          </a:p>
          <a:p>
            <a:pPr algn="ctr" eaLnBrk="0" hangingPunct="0"/>
            <a:r>
              <a:rPr lang="en-GB" sz="1050" dirty="0">
                <a:solidFill>
                  <a:srgbClr val="000000"/>
                </a:solidFill>
                <a:latin typeface="GE Inspira Pitch Regular" charset="0"/>
              </a:rPr>
              <a:t>(Current Level)</a:t>
            </a:r>
          </a:p>
          <a:p>
            <a:pPr algn="ctr" eaLnBrk="0" hangingPunct="0"/>
            <a:r>
              <a:rPr lang="en-GB" sz="1050" dirty="0">
                <a:solidFill>
                  <a:srgbClr val="000000"/>
                </a:solidFill>
                <a:latin typeface="GE Inspira Pitch Regular" charset="0"/>
              </a:rPr>
              <a:t>Requirements</a:t>
            </a:r>
          </a:p>
        </p:txBody>
      </p:sp>
      <p:sp>
        <p:nvSpPr>
          <p:cNvPr id="21513" name="Text Box 6"/>
          <p:cNvSpPr txBox="1">
            <a:spLocks noChangeArrowheads="1"/>
          </p:cNvSpPr>
          <p:nvPr/>
        </p:nvSpPr>
        <p:spPr bwMode="gray">
          <a:xfrm>
            <a:off x="2337654" y="3883692"/>
            <a:ext cx="995786" cy="577081"/>
          </a:xfrm>
          <a:prstGeom prst="rect">
            <a:avLst/>
          </a:prstGeom>
          <a:noFill/>
          <a:ln w="9525">
            <a:noFill/>
            <a:miter lim="800000"/>
            <a:headEnd/>
            <a:tailEnd/>
          </a:ln>
        </p:spPr>
        <p:txBody>
          <a:bodyPr wrap="none">
            <a:spAutoFit/>
          </a:bodyPr>
          <a:lstStyle/>
          <a:p>
            <a:pPr algn="ctr" eaLnBrk="0" hangingPunct="0"/>
            <a:r>
              <a:rPr lang="en-GB" sz="1050" dirty="0">
                <a:solidFill>
                  <a:srgbClr val="000000"/>
                </a:solidFill>
                <a:latin typeface="GE Inspira Pitch Regular" charset="0"/>
              </a:rPr>
              <a:t>Subsystem</a:t>
            </a:r>
          </a:p>
          <a:p>
            <a:pPr algn="ctr" eaLnBrk="0" hangingPunct="0"/>
            <a:r>
              <a:rPr lang="en-GB" sz="1050" dirty="0">
                <a:solidFill>
                  <a:srgbClr val="000000"/>
                </a:solidFill>
                <a:latin typeface="GE Inspira Pitch Regular" charset="0"/>
              </a:rPr>
              <a:t>(Lower Level)</a:t>
            </a:r>
          </a:p>
          <a:p>
            <a:pPr algn="ctr" eaLnBrk="0" hangingPunct="0"/>
            <a:r>
              <a:rPr lang="en-GB" sz="1050" dirty="0">
                <a:solidFill>
                  <a:srgbClr val="000000"/>
                </a:solidFill>
                <a:latin typeface="GE Inspira Pitch Regular" charset="0"/>
              </a:rPr>
              <a:t>Requirements</a:t>
            </a:r>
          </a:p>
        </p:txBody>
      </p:sp>
      <p:sp>
        <p:nvSpPr>
          <p:cNvPr id="21514" name="Text Box 7"/>
          <p:cNvSpPr txBox="1">
            <a:spLocks noChangeArrowheads="1"/>
          </p:cNvSpPr>
          <p:nvPr/>
        </p:nvSpPr>
        <p:spPr bwMode="gray">
          <a:xfrm>
            <a:off x="5624870" y="3888025"/>
            <a:ext cx="1450590" cy="577081"/>
          </a:xfrm>
          <a:prstGeom prst="rect">
            <a:avLst/>
          </a:prstGeom>
          <a:noFill/>
          <a:ln w="9525">
            <a:noFill/>
            <a:miter lim="800000"/>
            <a:headEnd/>
            <a:tailEnd/>
          </a:ln>
        </p:spPr>
        <p:txBody>
          <a:bodyPr wrap="square">
            <a:spAutoFit/>
          </a:bodyPr>
          <a:lstStyle/>
          <a:p>
            <a:pPr algn="ctr" eaLnBrk="0" hangingPunct="0"/>
            <a:r>
              <a:rPr lang="en-GB" sz="1050" dirty="0">
                <a:solidFill>
                  <a:srgbClr val="000000"/>
                </a:solidFill>
                <a:latin typeface="GE Inspira Pitch Regular" charset="0"/>
              </a:rPr>
              <a:t>Built and Checked (Lower Level)</a:t>
            </a:r>
          </a:p>
          <a:p>
            <a:pPr algn="ctr" eaLnBrk="0" hangingPunct="0"/>
            <a:r>
              <a:rPr lang="en-GB" sz="1050" dirty="0">
                <a:solidFill>
                  <a:srgbClr val="000000"/>
                </a:solidFill>
                <a:latin typeface="GE Inspira Pitch Regular" charset="0"/>
              </a:rPr>
              <a:t>Subsystems</a:t>
            </a:r>
          </a:p>
        </p:txBody>
      </p:sp>
      <p:sp>
        <p:nvSpPr>
          <p:cNvPr id="35849" name="Line 8"/>
          <p:cNvSpPr>
            <a:spLocks noChangeShapeType="1"/>
          </p:cNvSpPr>
          <p:nvPr/>
        </p:nvSpPr>
        <p:spPr bwMode="gray">
          <a:xfrm rot="18056580">
            <a:off x="5128401" y="4037218"/>
            <a:ext cx="1017059" cy="214170"/>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35850" name="Line 9"/>
          <p:cNvSpPr>
            <a:spLocks noChangeShapeType="1"/>
          </p:cNvSpPr>
          <p:nvPr/>
        </p:nvSpPr>
        <p:spPr bwMode="gray">
          <a:xfrm rot="18056580">
            <a:off x="6809663" y="2071283"/>
            <a:ext cx="1046457" cy="207418"/>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21521" name="Text Box 10"/>
          <p:cNvSpPr txBox="1">
            <a:spLocks noChangeArrowheads="1"/>
          </p:cNvSpPr>
          <p:nvPr/>
        </p:nvSpPr>
        <p:spPr bwMode="gray">
          <a:xfrm>
            <a:off x="6376353" y="1730197"/>
            <a:ext cx="1024640" cy="577081"/>
          </a:xfrm>
          <a:prstGeom prst="rect">
            <a:avLst/>
          </a:prstGeom>
          <a:noFill/>
          <a:ln w="9525">
            <a:noFill/>
            <a:miter lim="800000"/>
            <a:headEnd/>
            <a:tailEnd/>
          </a:ln>
        </p:spPr>
        <p:txBody>
          <a:bodyPr wrap="none">
            <a:spAutoFit/>
          </a:bodyPr>
          <a:lstStyle/>
          <a:p>
            <a:pPr algn="ctr" eaLnBrk="0" hangingPunct="0"/>
            <a:r>
              <a:rPr lang="en-GB" sz="1050" dirty="0">
                <a:solidFill>
                  <a:srgbClr val="000000"/>
                </a:solidFill>
                <a:latin typeface="GE Inspira Pitch Regular" charset="0"/>
              </a:rPr>
              <a:t>Working</a:t>
            </a:r>
          </a:p>
          <a:p>
            <a:pPr algn="ctr" eaLnBrk="0" hangingPunct="0"/>
            <a:r>
              <a:rPr lang="en-GB" sz="1050" dirty="0">
                <a:solidFill>
                  <a:srgbClr val="000000"/>
                </a:solidFill>
                <a:latin typeface="GE Inspira Pitch Regular" charset="0"/>
              </a:rPr>
              <a:t>(Current Level)</a:t>
            </a:r>
          </a:p>
          <a:p>
            <a:pPr algn="ctr" eaLnBrk="0" hangingPunct="0"/>
            <a:r>
              <a:rPr lang="en-GB" sz="1050" dirty="0">
                <a:solidFill>
                  <a:srgbClr val="000000"/>
                </a:solidFill>
                <a:latin typeface="GE Inspira Pitch Regular" charset="0"/>
              </a:rPr>
              <a:t>System</a:t>
            </a:r>
          </a:p>
        </p:txBody>
      </p:sp>
      <p:sp>
        <p:nvSpPr>
          <p:cNvPr id="390155" name="Rectangle 11"/>
          <p:cNvSpPr>
            <a:spLocks noChangeArrowheads="1"/>
          </p:cNvSpPr>
          <p:nvPr/>
        </p:nvSpPr>
        <p:spPr bwMode="gray">
          <a:xfrm>
            <a:off x="2514761" y="4522781"/>
            <a:ext cx="4114478" cy="118974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a:defRPr/>
            </a:pPr>
            <a:r>
              <a:rPr lang="en-GB" dirty="0">
                <a:latin typeface="GE Inspira Pitch Regular" charset="0"/>
              </a:rPr>
              <a:t>Engineer</a:t>
            </a:r>
          </a:p>
          <a:p>
            <a:pPr algn="ctr">
              <a:defRPr/>
            </a:pPr>
            <a:r>
              <a:rPr lang="en-GB" dirty="0">
                <a:latin typeface="GE Inspira Pitch Regular" charset="0"/>
              </a:rPr>
              <a:t> Subsystems</a:t>
            </a:r>
          </a:p>
          <a:p>
            <a:pPr algn="ctr">
              <a:defRPr/>
            </a:pPr>
            <a:r>
              <a:rPr lang="en-GB" dirty="0">
                <a:latin typeface="GE Inspira Pitch Regular" charset="0"/>
              </a:rPr>
              <a:t>(Lower Levels)</a:t>
            </a:r>
            <a:endParaRPr lang="en-US" dirty="0">
              <a:latin typeface="GE Inspira Pitch Regular" charset="0"/>
            </a:endParaRPr>
          </a:p>
        </p:txBody>
      </p:sp>
      <p:sp>
        <p:nvSpPr>
          <p:cNvPr id="390156" name="Rectangle 12"/>
          <p:cNvSpPr>
            <a:spLocks noChangeArrowheads="1"/>
          </p:cNvSpPr>
          <p:nvPr/>
        </p:nvSpPr>
        <p:spPr bwMode="gray">
          <a:xfrm>
            <a:off x="1300675" y="2522594"/>
            <a:ext cx="2684864" cy="11897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defRPr/>
            </a:pPr>
            <a:r>
              <a:rPr lang="en-GB" dirty="0">
                <a:latin typeface="GE Inspira Pitch Regular" charset="0"/>
              </a:rPr>
              <a:t>Design System</a:t>
            </a:r>
          </a:p>
          <a:p>
            <a:pPr algn="ctr">
              <a:defRPr/>
            </a:pPr>
            <a:r>
              <a:rPr lang="en-GB" dirty="0">
                <a:latin typeface="GE Inspira Pitch Regular" charset="0"/>
              </a:rPr>
              <a:t>(Current Level)</a:t>
            </a:r>
            <a:endParaRPr lang="en-US" dirty="0">
              <a:latin typeface="GE Inspira Pitch Regular" charset="0"/>
            </a:endParaRPr>
          </a:p>
        </p:txBody>
      </p:sp>
      <p:sp>
        <p:nvSpPr>
          <p:cNvPr id="390157" name="Rectangle 13"/>
          <p:cNvSpPr>
            <a:spLocks noChangeArrowheads="1"/>
          </p:cNvSpPr>
          <p:nvPr/>
        </p:nvSpPr>
        <p:spPr bwMode="gray">
          <a:xfrm>
            <a:off x="5172959" y="2546545"/>
            <a:ext cx="2650029" cy="118974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defRPr/>
            </a:pPr>
            <a:r>
              <a:rPr lang="en-GB" dirty="0">
                <a:latin typeface="GE Inspira Pitch Regular" charset="0"/>
              </a:rPr>
              <a:t>Build and Check System </a:t>
            </a:r>
          </a:p>
          <a:p>
            <a:pPr algn="ctr">
              <a:defRPr/>
            </a:pPr>
            <a:r>
              <a:rPr lang="en-GB" dirty="0">
                <a:latin typeface="GE Inspira Pitch Regular" charset="0"/>
              </a:rPr>
              <a:t>(Current level)</a:t>
            </a:r>
            <a:endParaRPr lang="en-US" dirty="0">
              <a:latin typeface="GE Inspira Pitch Regular" charset="0"/>
            </a:endParaRPr>
          </a:p>
        </p:txBody>
      </p:sp>
      <p:sp>
        <p:nvSpPr>
          <p:cNvPr id="35855" name="Line 14"/>
          <p:cNvSpPr>
            <a:spLocks noChangeShapeType="1"/>
          </p:cNvSpPr>
          <p:nvPr/>
        </p:nvSpPr>
        <p:spPr bwMode="gray">
          <a:xfrm>
            <a:off x="3992467" y="3133648"/>
            <a:ext cx="1143099" cy="10719"/>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lgn="ctr">
              <a:defRPr/>
            </a:pPr>
            <a:endParaRPr lang="en-GB" sz="900" dirty="0">
              <a:solidFill>
                <a:srgbClr val="000000"/>
              </a:solidFill>
              <a:latin typeface="GE Inspira Pitch Regular" charset="0"/>
            </a:endParaRPr>
          </a:p>
        </p:txBody>
      </p:sp>
      <p:sp>
        <p:nvSpPr>
          <p:cNvPr id="21534" name="Text Box 15"/>
          <p:cNvSpPr txBox="1">
            <a:spLocks noChangeArrowheads="1"/>
          </p:cNvSpPr>
          <p:nvPr/>
        </p:nvSpPr>
        <p:spPr bwMode="gray">
          <a:xfrm>
            <a:off x="3896429" y="2590316"/>
            <a:ext cx="1305791" cy="542456"/>
          </a:xfrm>
          <a:prstGeom prst="rect">
            <a:avLst/>
          </a:prstGeom>
          <a:noFill/>
          <a:ln w="9525">
            <a:noFill/>
            <a:miter lim="800000"/>
            <a:headEnd/>
            <a:tailEnd/>
          </a:ln>
        </p:spPr>
        <p:txBody>
          <a:bodyPr wrap="square">
            <a:spAutoFit/>
          </a:bodyPr>
          <a:lstStyle/>
          <a:p>
            <a:pPr algn="ctr" eaLnBrk="0" hangingPunct="0"/>
            <a:r>
              <a:rPr lang="en-GB" sz="975" dirty="0">
                <a:solidFill>
                  <a:srgbClr val="000000"/>
                </a:solidFill>
                <a:latin typeface="GE Inspira Pitch Regular" charset="0"/>
              </a:rPr>
              <a:t>System</a:t>
            </a:r>
          </a:p>
          <a:p>
            <a:pPr algn="ctr" eaLnBrk="0" hangingPunct="0"/>
            <a:r>
              <a:rPr lang="en-GB" sz="975" dirty="0">
                <a:solidFill>
                  <a:srgbClr val="000000"/>
                </a:solidFill>
                <a:latin typeface="GE Inspira Pitch Regular" charset="0"/>
              </a:rPr>
              <a:t>Build and Check Requirements</a:t>
            </a:r>
          </a:p>
        </p:txBody>
      </p:sp>
      <p:sp>
        <p:nvSpPr>
          <p:cNvPr id="21535" name="Rectangle 16"/>
          <p:cNvSpPr>
            <a:spLocks noGrp="1" noChangeArrowheads="1"/>
          </p:cNvSpPr>
          <p:nvPr>
            <p:ph type="title"/>
          </p:nvPr>
        </p:nvSpPr>
        <p:spPr/>
        <p:txBody>
          <a:bodyPr/>
          <a:lstStyle/>
          <a:p>
            <a:pPr eaLnBrk="1" hangingPunct="1"/>
            <a:r>
              <a:rPr lang="en-GB" dirty="0" smtClean="0"/>
              <a:t>Systems Engineering is Fractal</a:t>
            </a:r>
            <a:br>
              <a:rPr lang="en-GB" dirty="0" smtClean="0"/>
            </a:br>
            <a:endParaRPr lang="en-US" sz="1800" dirty="0"/>
          </a:p>
        </p:txBody>
      </p:sp>
      <p:grpSp>
        <p:nvGrpSpPr>
          <p:cNvPr id="17" name="Group 89"/>
          <p:cNvGrpSpPr>
            <a:grpSpLocks/>
          </p:cNvGrpSpPr>
          <p:nvPr/>
        </p:nvGrpSpPr>
        <p:grpSpPr bwMode="auto">
          <a:xfrm rot="317432">
            <a:off x="1859417" y="1591503"/>
            <a:ext cx="6038734" cy="4084215"/>
            <a:chOff x="1438" y="1128"/>
            <a:chExt cx="2880" cy="2066"/>
          </a:xfrm>
        </p:grpSpPr>
        <p:sp>
          <p:nvSpPr>
            <p:cNvPr id="18" name="Freeform 90"/>
            <p:cNvSpPr>
              <a:spLocks noEditPoints="1"/>
            </p:cNvSpPr>
            <p:nvPr/>
          </p:nvSpPr>
          <p:spPr bwMode="auto">
            <a:xfrm>
              <a:off x="2886" y="1128"/>
              <a:ext cx="1432" cy="1413"/>
            </a:xfrm>
            <a:custGeom>
              <a:avLst/>
              <a:gdLst>
                <a:gd name="T0" fmla="*/ 0 w 8592"/>
                <a:gd name="T1" fmla="*/ 0 h 8480"/>
                <a:gd name="T2" fmla="*/ 0 w 8592"/>
                <a:gd name="T3" fmla="*/ 0 h 8480"/>
                <a:gd name="T4" fmla="*/ 0 w 8592"/>
                <a:gd name="T5" fmla="*/ 0 h 8480"/>
                <a:gd name="T6" fmla="*/ 0 w 8592"/>
                <a:gd name="T7" fmla="*/ 0 h 8480"/>
                <a:gd name="T8" fmla="*/ 0 w 8592"/>
                <a:gd name="T9" fmla="*/ 0 h 8480"/>
                <a:gd name="T10" fmla="*/ 0 w 8592"/>
                <a:gd name="T11" fmla="*/ 0 h 8480"/>
                <a:gd name="T12" fmla="*/ 0 w 8592"/>
                <a:gd name="T13" fmla="*/ 0 h 8480"/>
                <a:gd name="T14" fmla="*/ 0 w 8592"/>
                <a:gd name="T15" fmla="*/ 0 h 8480"/>
                <a:gd name="T16" fmla="*/ 0 w 8592"/>
                <a:gd name="T17" fmla="*/ 0 h 8480"/>
                <a:gd name="T18" fmla="*/ 0 w 8592"/>
                <a:gd name="T19" fmla="*/ 0 h 8480"/>
                <a:gd name="T20" fmla="*/ 0 w 8592"/>
                <a:gd name="T21" fmla="*/ 0 h 8480"/>
                <a:gd name="T22" fmla="*/ 0 w 8592"/>
                <a:gd name="T23" fmla="*/ 0 h 8480"/>
                <a:gd name="T24" fmla="*/ 0 w 8592"/>
                <a:gd name="T25" fmla="*/ 0 h 8480"/>
                <a:gd name="T26" fmla="*/ 0 w 8592"/>
                <a:gd name="T27" fmla="*/ 0 h 8480"/>
                <a:gd name="T28" fmla="*/ 0 w 8592"/>
                <a:gd name="T29" fmla="*/ 0 h 8480"/>
                <a:gd name="T30" fmla="*/ 0 w 8592"/>
                <a:gd name="T31" fmla="*/ 0 h 8480"/>
                <a:gd name="T32" fmla="*/ 0 w 8592"/>
                <a:gd name="T33" fmla="*/ 0 h 8480"/>
                <a:gd name="T34" fmla="*/ 0 w 8592"/>
                <a:gd name="T35" fmla="*/ 0 h 8480"/>
                <a:gd name="T36" fmla="*/ 0 w 8592"/>
                <a:gd name="T37" fmla="*/ 0 h 8480"/>
                <a:gd name="T38" fmla="*/ 0 w 8592"/>
                <a:gd name="T39" fmla="*/ 0 h 8480"/>
                <a:gd name="T40" fmla="*/ 0 w 8592"/>
                <a:gd name="T41" fmla="*/ 0 h 8480"/>
                <a:gd name="T42" fmla="*/ 0 w 8592"/>
                <a:gd name="T43" fmla="*/ 0 h 8480"/>
                <a:gd name="T44" fmla="*/ 0 w 8592"/>
                <a:gd name="T45" fmla="*/ 0 h 8480"/>
                <a:gd name="T46" fmla="*/ 0 w 8592"/>
                <a:gd name="T47" fmla="*/ 0 h 8480"/>
                <a:gd name="T48" fmla="*/ 0 w 8592"/>
                <a:gd name="T49" fmla="*/ 0 h 8480"/>
                <a:gd name="T50" fmla="*/ 0 w 8592"/>
                <a:gd name="T51" fmla="*/ 0 h 8480"/>
                <a:gd name="T52" fmla="*/ 0 w 8592"/>
                <a:gd name="T53" fmla="*/ 0 h 8480"/>
                <a:gd name="T54" fmla="*/ 0 w 8592"/>
                <a:gd name="T55" fmla="*/ 0 h 8480"/>
                <a:gd name="T56" fmla="*/ 0 w 8592"/>
                <a:gd name="T57" fmla="*/ 0 h 8480"/>
                <a:gd name="T58" fmla="*/ 0 w 8592"/>
                <a:gd name="T59" fmla="*/ 0 h 8480"/>
                <a:gd name="T60" fmla="*/ 0 w 8592"/>
                <a:gd name="T61" fmla="*/ 0 h 8480"/>
                <a:gd name="T62" fmla="*/ 0 w 8592"/>
                <a:gd name="T63" fmla="*/ 0 h 8480"/>
                <a:gd name="T64" fmla="*/ 0 w 8592"/>
                <a:gd name="T65" fmla="*/ 0 h 8480"/>
                <a:gd name="T66" fmla="*/ 0 w 8592"/>
                <a:gd name="T67" fmla="*/ 0 h 8480"/>
                <a:gd name="T68" fmla="*/ 0 w 8592"/>
                <a:gd name="T69" fmla="*/ 0 h 8480"/>
                <a:gd name="T70" fmla="*/ 0 w 8592"/>
                <a:gd name="T71" fmla="*/ 0 h 8480"/>
                <a:gd name="T72" fmla="*/ 0 w 8592"/>
                <a:gd name="T73" fmla="*/ 0 h 8480"/>
                <a:gd name="T74" fmla="*/ 0 w 8592"/>
                <a:gd name="T75" fmla="*/ 0 h 8480"/>
                <a:gd name="T76" fmla="*/ 0 w 8592"/>
                <a:gd name="T77" fmla="*/ 0 h 8480"/>
                <a:gd name="T78" fmla="*/ 0 w 8592"/>
                <a:gd name="T79" fmla="*/ 0 h 8480"/>
                <a:gd name="T80" fmla="*/ 0 w 8592"/>
                <a:gd name="T81" fmla="*/ 0 h 8480"/>
                <a:gd name="T82" fmla="*/ 0 w 8592"/>
                <a:gd name="T83" fmla="*/ 0 h 8480"/>
                <a:gd name="T84" fmla="*/ 0 w 8592"/>
                <a:gd name="T85" fmla="*/ 0 h 8480"/>
                <a:gd name="T86" fmla="*/ 0 w 8592"/>
                <a:gd name="T87" fmla="*/ 0 h 8480"/>
                <a:gd name="T88" fmla="*/ 0 w 8592"/>
                <a:gd name="T89" fmla="*/ 0 h 8480"/>
                <a:gd name="T90" fmla="*/ 0 w 8592"/>
                <a:gd name="T91" fmla="*/ 0 h 8480"/>
                <a:gd name="T92" fmla="*/ 0 w 8592"/>
                <a:gd name="T93" fmla="*/ 0 h 8480"/>
                <a:gd name="T94" fmla="*/ 0 w 8592"/>
                <a:gd name="T95" fmla="*/ 0 h 8480"/>
                <a:gd name="T96" fmla="*/ 0 w 8592"/>
                <a:gd name="T97" fmla="*/ 0 h 8480"/>
                <a:gd name="T98" fmla="*/ 0 w 8592"/>
                <a:gd name="T99" fmla="*/ 0 h 8480"/>
                <a:gd name="T100" fmla="*/ 0 w 8592"/>
                <a:gd name="T101" fmla="*/ 0 h 848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592" h="8480">
                  <a:moveTo>
                    <a:pt x="8301" y="4387"/>
                  </a:moveTo>
                  <a:lnTo>
                    <a:pt x="8295" y="4597"/>
                  </a:lnTo>
                  <a:lnTo>
                    <a:pt x="8280" y="4804"/>
                  </a:lnTo>
                  <a:lnTo>
                    <a:pt x="8253" y="5008"/>
                  </a:lnTo>
                  <a:lnTo>
                    <a:pt x="8217" y="5209"/>
                  </a:lnTo>
                  <a:lnTo>
                    <a:pt x="8170" y="5407"/>
                  </a:lnTo>
                  <a:lnTo>
                    <a:pt x="8114" y="5601"/>
                  </a:lnTo>
                  <a:lnTo>
                    <a:pt x="8049" y="5791"/>
                  </a:lnTo>
                  <a:lnTo>
                    <a:pt x="7974" y="5976"/>
                  </a:lnTo>
                  <a:lnTo>
                    <a:pt x="7891" y="6158"/>
                  </a:lnTo>
                  <a:lnTo>
                    <a:pt x="7799" y="6334"/>
                  </a:lnTo>
                  <a:lnTo>
                    <a:pt x="7699" y="6505"/>
                  </a:lnTo>
                  <a:lnTo>
                    <a:pt x="7591" y="6671"/>
                  </a:lnTo>
                  <a:lnTo>
                    <a:pt x="7475" y="6832"/>
                  </a:lnTo>
                  <a:lnTo>
                    <a:pt x="7352" y="6987"/>
                  </a:lnTo>
                  <a:lnTo>
                    <a:pt x="7221" y="7135"/>
                  </a:lnTo>
                  <a:lnTo>
                    <a:pt x="7084" y="7278"/>
                  </a:lnTo>
                  <a:lnTo>
                    <a:pt x="6939" y="7413"/>
                  </a:lnTo>
                  <a:lnTo>
                    <a:pt x="6788" y="7543"/>
                  </a:lnTo>
                  <a:lnTo>
                    <a:pt x="6632" y="7664"/>
                  </a:lnTo>
                  <a:lnTo>
                    <a:pt x="6468" y="7779"/>
                  </a:lnTo>
                  <a:lnTo>
                    <a:pt x="6301" y="7886"/>
                  </a:lnTo>
                  <a:lnTo>
                    <a:pt x="6127" y="7984"/>
                  </a:lnTo>
                  <a:lnTo>
                    <a:pt x="5948" y="8075"/>
                  </a:lnTo>
                  <a:lnTo>
                    <a:pt x="5765" y="8157"/>
                  </a:lnTo>
                  <a:lnTo>
                    <a:pt x="5576" y="8231"/>
                  </a:lnTo>
                  <a:lnTo>
                    <a:pt x="5384" y="8295"/>
                  </a:lnTo>
                  <a:lnTo>
                    <a:pt x="5187" y="8351"/>
                  </a:lnTo>
                  <a:lnTo>
                    <a:pt x="4987" y="8397"/>
                  </a:lnTo>
                  <a:lnTo>
                    <a:pt x="4783" y="8433"/>
                  </a:lnTo>
                  <a:lnTo>
                    <a:pt x="4576" y="8459"/>
                  </a:lnTo>
                  <a:lnTo>
                    <a:pt x="4367" y="8475"/>
                  </a:lnTo>
                  <a:lnTo>
                    <a:pt x="4154" y="8480"/>
                  </a:lnTo>
                  <a:lnTo>
                    <a:pt x="3941" y="8475"/>
                  </a:lnTo>
                  <a:lnTo>
                    <a:pt x="3730" y="8459"/>
                  </a:lnTo>
                  <a:lnTo>
                    <a:pt x="3522" y="8433"/>
                  </a:lnTo>
                  <a:lnTo>
                    <a:pt x="3319" y="8397"/>
                  </a:lnTo>
                  <a:lnTo>
                    <a:pt x="3118" y="8351"/>
                  </a:lnTo>
                  <a:lnTo>
                    <a:pt x="2921" y="8295"/>
                  </a:lnTo>
                  <a:lnTo>
                    <a:pt x="2728" y="8231"/>
                  </a:lnTo>
                  <a:lnTo>
                    <a:pt x="2540" y="8157"/>
                  </a:lnTo>
                  <a:lnTo>
                    <a:pt x="2356" y="8075"/>
                  </a:lnTo>
                  <a:lnTo>
                    <a:pt x="2176" y="7984"/>
                  </a:lnTo>
                  <a:lnTo>
                    <a:pt x="2002" y="7886"/>
                  </a:lnTo>
                  <a:lnTo>
                    <a:pt x="1834" y="7779"/>
                  </a:lnTo>
                  <a:lnTo>
                    <a:pt x="1671" y="7664"/>
                  </a:lnTo>
                  <a:lnTo>
                    <a:pt x="1515" y="7543"/>
                  </a:lnTo>
                  <a:lnTo>
                    <a:pt x="1363" y="7413"/>
                  </a:lnTo>
                  <a:lnTo>
                    <a:pt x="1218" y="7278"/>
                  </a:lnTo>
                  <a:lnTo>
                    <a:pt x="1081" y="7135"/>
                  </a:lnTo>
                  <a:lnTo>
                    <a:pt x="950" y="6987"/>
                  </a:lnTo>
                  <a:lnTo>
                    <a:pt x="827" y="6832"/>
                  </a:lnTo>
                  <a:lnTo>
                    <a:pt x="711" y="6671"/>
                  </a:lnTo>
                  <a:lnTo>
                    <a:pt x="602" y="6505"/>
                  </a:lnTo>
                  <a:lnTo>
                    <a:pt x="503" y="6334"/>
                  </a:lnTo>
                  <a:lnTo>
                    <a:pt x="411" y="6158"/>
                  </a:lnTo>
                  <a:lnTo>
                    <a:pt x="328" y="5976"/>
                  </a:lnTo>
                  <a:lnTo>
                    <a:pt x="253" y="5791"/>
                  </a:lnTo>
                  <a:lnTo>
                    <a:pt x="187" y="5601"/>
                  </a:lnTo>
                  <a:lnTo>
                    <a:pt x="131" y="5407"/>
                  </a:lnTo>
                  <a:lnTo>
                    <a:pt x="84" y="5209"/>
                  </a:lnTo>
                  <a:lnTo>
                    <a:pt x="48" y="5008"/>
                  </a:lnTo>
                  <a:lnTo>
                    <a:pt x="22" y="4804"/>
                  </a:lnTo>
                  <a:lnTo>
                    <a:pt x="5" y="4597"/>
                  </a:lnTo>
                  <a:lnTo>
                    <a:pt x="0" y="4387"/>
                  </a:lnTo>
                  <a:lnTo>
                    <a:pt x="5" y="4178"/>
                  </a:lnTo>
                  <a:lnTo>
                    <a:pt x="22" y="3970"/>
                  </a:lnTo>
                  <a:lnTo>
                    <a:pt x="48" y="3766"/>
                  </a:lnTo>
                  <a:lnTo>
                    <a:pt x="84" y="3564"/>
                  </a:lnTo>
                  <a:lnTo>
                    <a:pt x="131" y="3367"/>
                  </a:lnTo>
                  <a:lnTo>
                    <a:pt x="187" y="3172"/>
                  </a:lnTo>
                  <a:lnTo>
                    <a:pt x="253" y="2982"/>
                  </a:lnTo>
                  <a:lnTo>
                    <a:pt x="328" y="2797"/>
                  </a:lnTo>
                  <a:lnTo>
                    <a:pt x="411" y="2615"/>
                  </a:lnTo>
                  <a:lnTo>
                    <a:pt x="503" y="2439"/>
                  </a:lnTo>
                  <a:lnTo>
                    <a:pt x="602" y="2267"/>
                  </a:lnTo>
                  <a:lnTo>
                    <a:pt x="711" y="2100"/>
                  </a:lnTo>
                  <a:lnTo>
                    <a:pt x="827" y="1940"/>
                  </a:lnTo>
                  <a:lnTo>
                    <a:pt x="950" y="1785"/>
                  </a:lnTo>
                  <a:lnTo>
                    <a:pt x="1081" y="1636"/>
                  </a:lnTo>
                  <a:lnTo>
                    <a:pt x="1218" y="1494"/>
                  </a:lnTo>
                  <a:lnTo>
                    <a:pt x="1363" y="1357"/>
                  </a:lnTo>
                  <a:lnTo>
                    <a:pt x="1515" y="1229"/>
                  </a:lnTo>
                  <a:lnTo>
                    <a:pt x="1671" y="1107"/>
                  </a:lnTo>
                  <a:lnTo>
                    <a:pt x="1834" y="993"/>
                  </a:lnTo>
                  <a:lnTo>
                    <a:pt x="2002" y="886"/>
                  </a:lnTo>
                  <a:lnTo>
                    <a:pt x="2176" y="786"/>
                  </a:lnTo>
                  <a:lnTo>
                    <a:pt x="2356" y="696"/>
                  </a:lnTo>
                  <a:lnTo>
                    <a:pt x="2540" y="613"/>
                  </a:lnTo>
                  <a:lnTo>
                    <a:pt x="2728" y="540"/>
                  </a:lnTo>
                  <a:lnTo>
                    <a:pt x="2921" y="476"/>
                  </a:lnTo>
                  <a:lnTo>
                    <a:pt x="3118" y="420"/>
                  </a:lnTo>
                  <a:lnTo>
                    <a:pt x="3319" y="374"/>
                  </a:lnTo>
                  <a:lnTo>
                    <a:pt x="3522" y="338"/>
                  </a:lnTo>
                  <a:lnTo>
                    <a:pt x="3730" y="312"/>
                  </a:lnTo>
                  <a:lnTo>
                    <a:pt x="3941" y="296"/>
                  </a:lnTo>
                  <a:lnTo>
                    <a:pt x="4154" y="291"/>
                  </a:lnTo>
                  <a:lnTo>
                    <a:pt x="4367" y="296"/>
                  </a:lnTo>
                  <a:lnTo>
                    <a:pt x="4576" y="312"/>
                  </a:lnTo>
                  <a:lnTo>
                    <a:pt x="4783" y="338"/>
                  </a:lnTo>
                  <a:lnTo>
                    <a:pt x="4987" y="374"/>
                  </a:lnTo>
                  <a:lnTo>
                    <a:pt x="5187" y="420"/>
                  </a:lnTo>
                  <a:lnTo>
                    <a:pt x="5384" y="476"/>
                  </a:lnTo>
                  <a:lnTo>
                    <a:pt x="5576" y="540"/>
                  </a:lnTo>
                  <a:lnTo>
                    <a:pt x="5765" y="613"/>
                  </a:lnTo>
                  <a:lnTo>
                    <a:pt x="5948" y="696"/>
                  </a:lnTo>
                  <a:lnTo>
                    <a:pt x="6127" y="786"/>
                  </a:lnTo>
                  <a:lnTo>
                    <a:pt x="6301" y="886"/>
                  </a:lnTo>
                  <a:lnTo>
                    <a:pt x="6468" y="993"/>
                  </a:lnTo>
                  <a:lnTo>
                    <a:pt x="6632" y="1107"/>
                  </a:lnTo>
                  <a:lnTo>
                    <a:pt x="6788" y="1229"/>
                  </a:lnTo>
                  <a:lnTo>
                    <a:pt x="6939" y="1357"/>
                  </a:lnTo>
                  <a:lnTo>
                    <a:pt x="7084" y="1494"/>
                  </a:lnTo>
                  <a:lnTo>
                    <a:pt x="7221" y="1636"/>
                  </a:lnTo>
                  <a:lnTo>
                    <a:pt x="7352" y="1785"/>
                  </a:lnTo>
                  <a:lnTo>
                    <a:pt x="7475" y="1940"/>
                  </a:lnTo>
                  <a:lnTo>
                    <a:pt x="7591" y="2100"/>
                  </a:lnTo>
                  <a:lnTo>
                    <a:pt x="7699" y="2267"/>
                  </a:lnTo>
                  <a:lnTo>
                    <a:pt x="7799" y="2439"/>
                  </a:lnTo>
                  <a:lnTo>
                    <a:pt x="7891" y="2615"/>
                  </a:lnTo>
                  <a:lnTo>
                    <a:pt x="7974" y="2797"/>
                  </a:lnTo>
                  <a:lnTo>
                    <a:pt x="8049" y="2982"/>
                  </a:lnTo>
                  <a:lnTo>
                    <a:pt x="8114" y="3172"/>
                  </a:lnTo>
                  <a:lnTo>
                    <a:pt x="8170" y="3367"/>
                  </a:lnTo>
                  <a:lnTo>
                    <a:pt x="8217" y="3564"/>
                  </a:lnTo>
                  <a:lnTo>
                    <a:pt x="8253" y="3766"/>
                  </a:lnTo>
                  <a:lnTo>
                    <a:pt x="8280" y="3970"/>
                  </a:lnTo>
                  <a:lnTo>
                    <a:pt x="8295" y="4178"/>
                  </a:lnTo>
                  <a:lnTo>
                    <a:pt x="8301" y="4387"/>
                  </a:lnTo>
                  <a:close/>
                  <a:moveTo>
                    <a:pt x="8592" y="4096"/>
                  </a:moveTo>
                  <a:lnTo>
                    <a:pt x="8586" y="4307"/>
                  </a:lnTo>
                  <a:lnTo>
                    <a:pt x="8570" y="4514"/>
                  </a:lnTo>
                  <a:lnTo>
                    <a:pt x="8543" y="4718"/>
                  </a:lnTo>
                  <a:lnTo>
                    <a:pt x="8507" y="4919"/>
                  </a:lnTo>
                  <a:lnTo>
                    <a:pt x="8460" y="5117"/>
                  </a:lnTo>
                  <a:lnTo>
                    <a:pt x="8404" y="5312"/>
                  </a:lnTo>
                  <a:lnTo>
                    <a:pt x="8339" y="5501"/>
                  </a:lnTo>
                  <a:lnTo>
                    <a:pt x="8264" y="5687"/>
                  </a:lnTo>
                  <a:lnTo>
                    <a:pt x="8181" y="5869"/>
                  </a:lnTo>
                  <a:lnTo>
                    <a:pt x="8088" y="6045"/>
                  </a:lnTo>
                  <a:lnTo>
                    <a:pt x="7988" y="6216"/>
                  </a:lnTo>
                  <a:lnTo>
                    <a:pt x="7879" y="6382"/>
                  </a:lnTo>
                  <a:lnTo>
                    <a:pt x="7764" y="6543"/>
                  </a:lnTo>
                  <a:lnTo>
                    <a:pt x="7640" y="6697"/>
                  </a:lnTo>
                  <a:lnTo>
                    <a:pt x="7509" y="6846"/>
                  </a:lnTo>
                  <a:lnTo>
                    <a:pt x="7371" y="6988"/>
                  </a:lnTo>
                  <a:lnTo>
                    <a:pt x="7226" y="7124"/>
                  </a:lnTo>
                  <a:lnTo>
                    <a:pt x="7076" y="7253"/>
                  </a:lnTo>
                  <a:lnTo>
                    <a:pt x="6919" y="7375"/>
                  </a:lnTo>
                  <a:lnTo>
                    <a:pt x="6756" y="7489"/>
                  </a:lnTo>
                  <a:lnTo>
                    <a:pt x="6587" y="7596"/>
                  </a:lnTo>
                  <a:lnTo>
                    <a:pt x="6413" y="7694"/>
                  </a:lnTo>
                  <a:lnTo>
                    <a:pt x="6234" y="7785"/>
                  </a:lnTo>
                  <a:lnTo>
                    <a:pt x="6050" y="7867"/>
                  </a:lnTo>
                  <a:lnTo>
                    <a:pt x="5862" y="7941"/>
                  </a:lnTo>
                  <a:lnTo>
                    <a:pt x="5669" y="8006"/>
                  </a:lnTo>
                  <a:lnTo>
                    <a:pt x="5473" y="8061"/>
                  </a:lnTo>
                  <a:lnTo>
                    <a:pt x="5272" y="8106"/>
                  </a:lnTo>
                  <a:lnTo>
                    <a:pt x="5068" y="8143"/>
                  </a:lnTo>
                  <a:lnTo>
                    <a:pt x="4861" y="8169"/>
                  </a:lnTo>
                  <a:lnTo>
                    <a:pt x="4650" y="8184"/>
                  </a:lnTo>
                  <a:lnTo>
                    <a:pt x="4437" y="8189"/>
                  </a:lnTo>
                  <a:lnTo>
                    <a:pt x="4225" y="8184"/>
                  </a:lnTo>
                  <a:lnTo>
                    <a:pt x="4014" y="8169"/>
                  </a:lnTo>
                  <a:lnTo>
                    <a:pt x="3807" y="8143"/>
                  </a:lnTo>
                  <a:lnTo>
                    <a:pt x="3603" y="8106"/>
                  </a:lnTo>
                  <a:lnTo>
                    <a:pt x="3402" y="8061"/>
                  </a:lnTo>
                  <a:lnTo>
                    <a:pt x="3206" y="8006"/>
                  </a:lnTo>
                  <a:lnTo>
                    <a:pt x="3013" y="7941"/>
                  </a:lnTo>
                  <a:lnTo>
                    <a:pt x="2825" y="7867"/>
                  </a:lnTo>
                  <a:lnTo>
                    <a:pt x="2641" y="7785"/>
                  </a:lnTo>
                  <a:lnTo>
                    <a:pt x="2463" y="7694"/>
                  </a:lnTo>
                  <a:lnTo>
                    <a:pt x="2289" y="7596"/>
                  </a:lnTo>
                  <a:lnTo>
                    <a:pt x="2120" y="7489"/>
                  </a:lnTo>
                  <a:lnTo>
                    <a:pt x="1957" y="7375"/>
                  </a:lnTo>
                  <a:lnTo>
                    <a:pt x="1800" y="7253"/>
                  </a:lnTo>
                  <a:lnTo>
                    <a:pt x="1650" y="7124"/>
                  </a:lnTo>
                  <a:lnTo>
                    <a:pt x="1505" y="6988"/>
                  </a:lnTo>
                  <a:lnTo>
                    <a:pt x="1368" y="6846"/>
                  </a:lnTo>
                  <a:lnTo>
                    <a:pt x="1237" y="6697"/>
                  </a:lnTo>
                  <a:lnTo>
                    <a:pt x="1114" y="6543"/>
                  </a:lnTo>
                  <a:lnTo>
                    <a:pt x="998" y="6382"/>
                  </a:lnTo>
                  <a:lnTo>
                    <a:pt x="890" y="6216"/>
                  </a:lnTo>
                  <a:lnTo>
                    <a:pt x="789" y="6045"/>
                  </a:lnTo>
                  <a:lnTo>
                    <a:pt x="697" y="5869"/>
                  </a:lnTo>
                  <a:lnTo>
                    <a:pt x="614" y="5687"/>
                  </a:lnTo>
                  <a:lnTo>
                    <a:pt x="539" y="5501"/>
                  </a:lnTo>
                  <a:lnTo>
                    <a:pt x="474" y="5312"/>
                  </a:lnTo>
                  <a:lnTo>
                    <a:pt x="417" y="5117"/>
                  </a:lnTo>
                  <a:lnTo>
                    <a:pt x="371" y="4919"/>
                  </a:lnTo>
                  <a:lnTo>
                    <a:pt x="334" y="4718"/>
                  </a:lnTo>
                  <a:lnTo>
                    <a:pt x="308" y="4514"/>
                  </a:lnTo>
                  <a:lnTo>
                    <a:pt x="292" y="4307"/>
                  </a:lnTo>
                  <a:lnTo>
                    <a:pt x="286" y="4096"/>
                  </a:lnTo>
                  <a:lnTo>
                    <a:pt x="292" y="3887"/>
                  </a:lnTo>
                  <a:lnTo>
                    <a:pt x="308" y="3679"/>
                  </a:lnTo>
                  <a:lnTo>
                    <a:pt x="334" y="3475"/>
                  </a:lnTo>
                  <a:lnTo>
                    <a:pt x="371" y="3274"/>
                  </a:lnTo>
                  <a:lnTo>
                    <a:pt x="417" y="3076"/>
                  </a:lnTo>
                  <a:lnTo>
                    <a:pt x="474" y="2882"/>
                  </a:lnTo>
                  <a:lnTo>
                    <a:pt x="539" y="2692"/>
                  </a:lnTo>
                  <a:lnTo>
                    <a:pt x="614" y="2506"/>
                  </a:lnTo>
                  <a:lnTo>
                    <a:pt x="697" y="2324"/>
                  </a:lnTo>
                  <a:lnTo>
                    <a:pt x="789" y="2148"/>
                  </a:lnTo>
                  <a:lnTo>
                    <a:pt x="890" y="1976"/>
                  </a:lnTo>
                  <a:lnTo>
                    <a:pt x="998" y="1810"/>
                  </a:lnTo>
                  <a:lnTo>
                    <a:pt x="1114" y="1649"/>
                  </a:lnTo>
                  <a:lnTo>
                    <a:pt x="1237" y="1495"/>
                  </a:lnTo>
                  <a:lnTo>
                    <a:pt x="1368" y="1346"/>
                  </a:lnTo>
                  <a:lnTo>
                    <a:pt x="1505" y="1204"/>
                  </a:lnTo>
                  <a:lnTo>
                    <a:pt x="1650" y="1068"/>
                  </a:lnTo>
                  <a:lnTo>
                    <a:pt x="1800" y="939"/>
                  </a:lnTo>
                  <a:lnTo>
                    <a:pt x="1957" y="817"/>
                  </a:lnTo>
                  <a:lnTo>
                    <a:pt x="2120" y="702"/>
                  </a:lnTo>
                  <a:lnTo>
                    <a:pt x="2289" y="595"/>
                  </a:lnTo>
                  <a:lnTo>
                    <a:pt x="2463" y="497"/>
                  </a:lnTo>
                  <a:lnTo>
                    <a:pt x="2641" y="406"/>
                  </a:lnTo>
                  <a:lnTo>
                    <a:pt x="2825" y="324"/>
                  </a:lnTo>
                  <a:lnTo>
                    <a:pt x="3013" y="250"/>
                  </a:lnTo>
                  <a:lnTo>
                    <a:pt x="3206" y="185"/>
                  </a:lnTo>
                  <a:lnTo>
                    <a:pt x="3402" y="130"/>
                  </a:lnTo>
                  <a:lnTo>
                    <a:pt x="3603" y="84"/>
                  </a:lnTo>
                  <a:lnTo>
                    <a:pt x="3807" y="48"/>
                  </a:lnTo>
                  <a:lnTo>
                    <a:pt x="4014" y="22"/>
                  </a:lnTo>
                  <a:lnTo>
                    <a:pt x="4225" y="6"/>
                  </a:lnTo>
                  <a:lnTo>
                    <a:pt x="4437" y="0"/>
                  </a:lnTo>
                  <a:lnTo>
                    <a:pt x="4650" y="6"/>
                  </a:lnTo>
                  <a:lnTo>
                    <a:pt x="4861" y="22"/>
                  </a:lnTo>
                  <a:lnTo>
                    <a:pt x="5068" y="48"/>
                  </a:lnTo>
                  <a:lnTo>
                    <a:pt x="5272" y="84"/>
                  </a:lnTo>
                  <a:lnTo>
                    <a:pt x="5473" y="130"/>
                  </a:lnTo>
                  <a:lnTo>
                    <a:pt x="5669" y="185"/>
                  </a:lnTo>
                  <a:lnTo>
                    <a:pt x="5862" y="250"/>
                  </a:lnTo>
                  <a:lnTo>
                    <a:pt x="6050" y="324"/>
                  </a:lnTo>
                  <a:lnTo>
                    <a:pt x="6234" y="406"/>
                  </a:lnTo>
                  <a:lnTo>
                    <a:pt x="6413" y="497"/>
                  </a:lnTo>
                  <a:lnTo>
                    <a:pt x="6587" y="595"/>
                  </a:lnTo>
                  <a:lnTo>
                    <a:pt x="6756" y="702"/>
                  </a:lnTo>
                  <a:lnTo>
                    <a:pt x="6919" y="817"/>
                  </a:lnTo>
                  <a:lnTo>
                    <a:pt x="7076" y="939"/>
                  </a:lnTo>
                  <a:lnTo>
                    <a:pt x="7226" y="1068"/>
                  </a:lnTo>
                  <a:lnTo>
                    <a:pt x="7371" y="1204"/>
                  </a:lnTo>
                  <a:lnTo>
                    <a:pt x="7509" y="1346"/>
                  </a:lnTo>
                  <a:lnTo>
                    <a:pt x="7640" y="1495"/>
                  </a:lnTo>
                  <a:lnTo>
                    <a:pt x="7764" y="1649"/>
                  </a:lnTo>
                  <a:lnTo>
                    <a:pt x="7879" y="1810"/>
                  </a:lnTo>
                  <a:lnTo>
                    <a:pt x="7988" y="1976"/>
                  </a:lnTo>
                  <a:lnTo>
                    <a:pt x="8088" y="2148"/>
                  </a:lnTo>
                  <a:lnTo>
                    <a:pt x="8181" y="2324"/>
                  </a:lnTo>
                  <a:lnTo>
                    <a:pt x="8264" y="2506"/>
                  </a:lnTo>
                  <a:lnTo>
                    <a:pt x="8339" y="2692"/>
                  </a:lnTo>
                  <a:lnTo>
                    <a:pt x="8404" y="2882"/>
                  </a:lnTo>
                  <a:lnTo>
                    <a:pt x="8460" y="3076"/>
                  </a:lnTo>
                  <a:lnTo>
                    <a:pt x="8507" y="3274"/>
                  </a:lnTo>
                  <a:lnTo>
                    <a:pt x="8543" y="3475"/>
                  </a:lnTo>
                  <a:lnTo>
                    <a:pt x="8570" y="3679"/>
                  </a:lnTo>
                  <a:lnTo>
                    <a:pt x="8586" y="3887"/>
                  </a:lnTo>
                  <a:lnTo>
                    <a:pt x="8592" y="4096"/>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19" name="Freeform 91"/>
            <p:cNvSpPr>
              <a:spLocks/>
            </p:cNvSpPr>
            <p:nvPr/>
          </p:nvSpPr>
          <p:spPr bwMode="auto">
            <a:xfrm>
              <a:off x="2886" y="1176"/>
              <a:ext cx="1384" cy="1365"/>
            </a:xfrm>
            <a:custGeom>
              <a:avLst/>
              <a:gdLst>
                <a:gd name="T0" fmla="*/ 0 w 8301"/>
                <a:gd name="T1" fmla="*/ 0 h 8189"/>
                <a:gd name="T2" fmla="*/ 0 w 8301"/>
                <a:gd name="T3" fmla="*/ 0 h 8189"/>
                <a:gd name="T4" fmla="*/ 0 w 8301"/>
                <a:gd name="T5" fmla="*/ 0 h 8189"/>
                <a:gd name="T6" fmla="*/ 0 w 8301"/>
                <a:gd name="T7" fmla="*/ 0 h 8189"/>
                <a:gd name="T8" fmla="*/ 0 w 8301"/>
                <a:gd name="T9" fmla="*/ 0 h 8189"/>
                <a:gd name="T10" fmla="*/ 0 w 8301"/>
                <a:gd name="T11" fmla="*/ 0 h 8189"/>
                <a:gd name="T12" fmla="*/ 0 w 8301"/>
                <a:gd name="T13" fmla="*/ 0 h 8189"/>
                <a:gd name="T14" fmla="*/ 0 w 8301"/>
                <a:gd name="T15" fmla="*/ 0 h 8189"/>
                <a:gd name="T16" fmla="*/ 0 w 8301"/>
                <a:gd name="T17" fmla="*/ 0 h 8189"/>
                <a:gd name="T18" fmla="*/ 0 w 8301"/>
                <a:gd name="T19" fmla="*/ 0 h 8189"/>
                <a:gd name="T20" fmla="*/ 0 w 8301"/>
                <a:gd name="T21" fmla="*/ 0 h 8189"/>
                <a:gd name="T22" fmla="*/ 0 w 8301"/>
                <a:gd name="T23" fmla="*/ 0 h 8189"/>
                <a:gd name="T24" fmla="*/ 0 w 8301"/>
                <a:gd name="T25" fmla="*/ 0 h 8189"/>
                <a:gd name="T26" fmla="*/ 0 w 8301"/>
                <a:gd name="T27" fmla="*/ 0 h 8189"/>
                <a:gd name="T28" fmla="*/ 0 w 8301"/>
                <a:gd name="T29" fmla="*/ 0 h 8189"/>
                <a:gd name="T30" fmla="*/ 0 w 8301"/>
                <a:gd name="T31" fmla="*/ 0 h 8189"/>
                <a:gd name="T32" fmla="*/ 0 w 8301"/>
                <a:gd name="T33" fmla="*/ 0 h 8189"/>
                <a:gd name="T34" fmla="*/ 0 w 8301"/>
                <a:gd name="T35" fmla="*/ 0 h 8189"/>
                <a:gd name="T36" fmla="*/ 0 w 8301"/>
                <a:gd name="T37" fmla="*/ 0 h 8189"/>
                <a:gd name="T38" fmla="*/ 0 w 8301"/>
                <a:gd name="T39" fmla="*/ 0 h 8189"/>
                <a:gd name="T40" fmla="*/ 0 w 8301"/>
                <a:gd name="T41" fmla="*/ 0 h 8189"/>
                <a:gd name="T42" fmla="*/ 0 w 8301"/>
                <a:gd name="T43" fmla="*/ 0 h 8189"/>
                <a:gd name="T44" fmla="*/ 0 w 8301"/>
                <a:gd name="T45" fmla="*/ 0 h 8189"/>
                <a:gd name="T46" fmla="*/ 0 w 8301"/>
                <a:gd name="T47" fmla="*/ 0 h 8189"/>
                <a:gd name="T48" fmla="*/ 0 w 8301"/>
                <a:gd name="T49" fmla="*/ 0 h 8189"/>
                <a:gd name="T50" fmla="*/ 0 w 8301"/>
                <a:gd name="T51" fmla="*/ 0 h 8189"/>
                <a:gd name="T52" fmla="*/ 0 w 8301"/>
                <a:gd name="T53" fmla="*/ 0 h 8189"/>
                <a:gd name="T54" fmla="*/ 0 w 8301"/>
                <a:gd name="T55" fmla="*/ 0 h 8189"/>
                <a:gd name="T56" fmla="*/ 0 w 8301"/>
                <a:gd name="T57" fmla="*/ 0 h 8189"/>
                <a:gd name="T58" fmla="*/ 0 w 8301"/>
                <a:gd name="T59" fmla="*/ 0 h 8189"/>
                <a:gd name="T60" fmla="*/ 0 w 8301"/>
                <a:gd name="T61" fmla="*/ 0 h 8189"/>
                <a:gd name="T62" fmla="*/ 0 w 8301"/>
                <a:gd name="T63" fmla="*/ 0 h 8189"/>
                <a:gd name="T64" fmla="*/ 0 w 8301"/>
                <a:gd name="T65" fmla="*/ 0 h 8189"/>
                <a:gd name="T66" fmla="*/ 0 w 8301"/>
                <a:gd name="T67" fmla="*/ 0 h 8189"/>
                <a:gd name="T68" fmla="*/ 0 w 8301"/>
                <a:gd name="T69" fmla="*/ 0 h 8189"/>
                <a:gd name="T70" fmla="*/ 0 w 8301"/>
                <a:gd name="T71" fmla="*/ 0 h 8189"/>
                <a:gd name="T72" fmla="*/ 0 w 8301"/>
                <a:gd name="T73" fmla="*/ 0 h 8189"/>
                <a:gd name="T74" fmla="*/ 0 w 8301"/>
                <a:gd name="T75" fmla="*/ 0 h 8189"/>
                <a:gd name="T76" fmla="*/ 0 w 8301"/>
                <a:gd name="T77" fmla="*/ 0 h 8189"/>
                <a:gd name="T78" fmla="*/ 0 w 8301"/>
                <a:gd name="T79" fmla="*/ 0 h 8189"/>
                <a:gd name="T80" fmla="*/ 0 w 8301"/>
                <a:gd name="T81" fmla="*/ 0 h 8189"/>
                <a:gd name="T82" fmla="*/ 0 w 8301"/>
                <a:gd name="T83" fmla="*/ 0 h 8189"/>
                <a:gd name="T84" fmla="*/ 0 w 8301"/>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1" h="8189">
                  <a:moveTo>
                    <a:pt x="8301" y="4096"/>
                  </a:moveTo>
                  <a:lnTo>
                    <a:pt x="8295" y="4306"/>
                  </a:lnTo>
                  <a:lnTo>
                    <a:pt x="8280" y="4513"/>
                  </a:lnTo>
                  <a:lnTo>
                    <a:pt x="8253" y="4717"/>
                  </a:lnTo>
                  <a:lnTo>
                    <a:pt x="8217" y="4918"/>
                  </a:lnTo>
                  <a:lnTo>
                    <a:pt x="8170" y="5116"/>
                  </a:lnTo>
                  <a:lnTo>
                    <a:pt x="8114" y="5310"/>
                  </a:lnTo>
                  <a:lnTo>
                    <a:pt x="8049" y="5500"/>
                  </a:lnTo>
                  <a:lnTo>
                    <a:pt x="7974" y="5685"/>
                  </a:lnTo>
                  <a:lnTo>
                    <a:pt x="7891" y="5867"/>
                  </a:lnTo>
                  <a:lnTo>
                    <a:pt x="7799" y="6043"/>
                  </a:lnTo>
                  <a:lnTo>
                    <a:pt x="7699" y="6214"/>
                  </a:lnTo>
                  <a:lnTo>
                    <a:pt x="7591" y="6380"/>
                  </a:lnTo>
                  <a:lnTo>
                    <a:pt x="7475" y="6541"/>
                  </a:lnTo>
                  <a:lnTo>
                    <a:pt x="7352" y="6696"/>
                  </a:lnTo>
                  <a:lnTo>
                    <a:pt x="7221" y="6844"/>
                  </a:lnTo>
                  <a:lnTo>
                    <a:pt x="7084" y="6987"/>
                  </a:lnTo>
                  <a:lnTo>
                    <a:pt x="6939" y="7122"/>
                  </a:lnTo>
                  <a:lnTo>
                    <a:pt x="6788" y="7252"/>
                  </a:lnTo>
                  <a:lnTo>
                    <a:pt x="6632" y="7373"/>
                  </a:lnTo>
                  <a:lnTo>
                    <a:pt x="6468" y="7488"/>
                  </a:lnTo>
                  <a:lnTo>
                    <a:pt x="6301" y="7595"/>
                  </a:lnTo>
                  <a:lnTo>
                    <a:pt x="6127" y="7693"/>
                  </a:lnTo>
                  <a:lnTo>
                    <a:pt x="5948" y="7784"/>
                  </a:lnTo>
                  <a:lnTo>
                    <a:pt x="5765" y="7866"/>
                  </a:lnTo>
                  <a:lnTo>
                    <a:pt x="5576" y="7940"/>
                  </a:lnTo>
                  <a:lnTo>
                    <a:pt x="5384" y="8004"/>
                  </a:lnTo>
                  <a:lnTo>
                    <a:pt x="5187" y="8060"/>
                  </a:lnTo>
                  <a:lnTo>
                    <a:pt x="4987" y="8106"/>
                  </a:lnTo>
                  <a:lnTo>
                    <a:pt x="4783" y="8142"/>
                  </a:lnTo>
                  <a:lnTo>
                    <a:pt x="4576" y="8168"/>
                  </a:lnTo>
                  <a:lnTo>
                    <a:pt x="4367" y="8184"/>
                  </a:lnTo>
                  <a:lnTo>
                    <a:pt x="4154" y="8189"/>
                  </a:lnTo>
                  <a:lnTo>
                    <a:pt x="3941" y="8184"/>
                  </a:lnTo>
                  <a:lnTo>
                    <a:pt x="3730" y="8168"/>
                  </a:lnTo>
                  <a:lnTo>
                    <a:pt x="3522" y="8142"/>
                  </a:lnTo>
                  <a:lnTo>
                    <a:pt x="3319" y="8106"/>
                  </a:lnTo>
                  <a:lnTo>
                    <a:pt x="3118" y="8060"/>
                  </a:lnTo>
                  <a:lnTo>
                    <a:pt x="2921" y="8004"/>
                  </a:lnTo>
                  <a:lnTo>
                    <a:pt x="2728" y="7940"/>
                  </a:lnTo>
                  <a:lnTo>
                    <a:pt x="2540" y="7866"/>
                  </a:lnTo>
                  <a:lnTo>
                    <a:pt x="2356" y="7784"/>
                  </a:lnTo>
                  <a:lnTo>
                    <a:pt x="2176" y="7693"/>
                  </a:lnTo>
                  <a:lnTo>
                    <a:pt x="2002" y="7595"/>
                  </a:lnTo>
                  <a:lnTo>
                    <a:pt x="1834" y="7488"/>
                  </a:lnTo>
                  <a:lnTo>
                    <a:pt x="1671" y="7373"/>
                  </a:lnTo>
                  <a:lnTo>
                    <a:pt x="1515" y="7252"/>
                  </a:lnTo>
                  <a:lnTo>
                    <a:pt x="1363" y="7122"/>
                  </a:lnTo>
                  <a:lnTo>
                    <a:pt x="1218" y="6987"/>
                  </a:lnTo>
                  <a:lnTo>
                    <a:pt x="1081" y="6844"/>
                  </a:lnTo>
                  <a:lnTo>
                    <a:pt x="950" y="6696"/>
                  </a:lnTo>
                  <a:lnTo>
                    <a:pt x="827" y="6541"/>
                  </a:lnTo>
                  <a:lnTo>
                    <a:pt x="711" y="6380"/>
                  </a:lnTo>
                  <a:lnTo>
                    <a:pt x="602" y="6214"/>
                  </a:lnTo>
                  <a:lnTo>
                    <a:pt x="503" y="6043"/>
                  </a:lnTo>
                  <a:lnTo>
                    <a:pt x="411" y="5867"/>
                  </a:lnTo>
                  <a:lnTo>
                    <a:pt x="328" y="5685"/>
                  </a:lnTo>
                  <a:lnTo>
                    <a:pt x="253" y="5500"/>
                  </a:lnTo>
                  <a:lnTo>
                    <a:pt x="187" y="5310"/>
                  </a:lnTo>
                  <a:lnTo>
                    <a:pt x="131" y="5116"/>
                  </a:lnTo>
                  <a:lnTo>
                    <a:pt x="84" y="4918"/>
                  </a:lnTo>
                  <a:lnTo>
                    <a:pt x="48" y="4717"/>
                  </a:lnTo>
                  <a:lnTo>
                    <a:pt x="22" y="4513"/>
                  </a:lnTo>
                  <a:lnTo>
                    <a:pt x="5" y="4306"/>
                  </a:lnTo>
                  <a:lnTo>
                    <a:pt x="0" y="4096"/>
                  </a:lnTo>
                  <a:lnTo>
                    <a:pt x="5" y="3887"/>
                  </a:lnTo>
                  <a:lnTo>
                    <a:pt x="22" y="3679"/>
                  </a:lnTo>
                  <a:lnTo>
                    <a:pt x="48" y="3475"/>
                  </a:lnTo>
                  <a:lnTo>
                    <a:pt x="84" y="3273"/>
                  </a:lnTo>
                  <a:lnTo>
                    <a:pt x="131" y="3076"/>
                  </a:lnTo>
                  <a:lnTo>
                    <a:pt x="187" y="2881"/>
                  </a:lnTo>
                  <a:lnTo>
                    <a:pt x="253" y="2691"/>
                  </a:lnTo>
                  <a:lnTo>
                    <a:pt x="328" y="2506"/>
                  </a:lnTo>
                  <a:lnTo>
                    <a:pt x="411" y="2324"/>
                  </a:lnTo>
                  <a:lnTo>
                    <a:pt x="503" y="2148"/>
                  </a:lnTo>
                  <a:lnTo>
                    <a:pt x="602" y="1976"/>
                  </a:lnTo>
                  <a:lnTo>
                    <a:pt x="711" y="1809"/>
                  </a:lnTo>
                  <a:lnTo>
                    <a:pt x="827" y="1649"/>
                  </a:lnTo>
                  <a:lnTo>
                    <a:pt x="950" y="1494"/>
                  </a:lnTo>
                  <a:lnTo>
                    <a:pt x="1081" y="1345"/>
                  </a:lnTo>
                  <a:lnTo>
                    <a:pt x="1218" y="1203"/>
                  </a:lnTo>
                  <a:lnTo>
                    <a:pt x="1363" y="1066"/>
                  </a:lnTo>
                  <a:lnTo>
                    <a:pt x="1515" y="938"/>
                  </a:lnTo>
                  <a:lnTo>
                    <a:pt x="1671" y="816"/>
                  </a:lnTo>
                  <a:lnTo>
                    <a:pt x="1834" y="702"/>
                  </a:lnTo>
                  <a:lnTo>
                    <a:pt x="2002" y="595"/>
                  </a:lnTo>
                  <a:lnTo>
                    <a:pt x="2176" y="495"/>
                  </a:lnTo>
                  <a:lnTo>
                    <a:pt x="2356" y="405"/>
                  </a:lnTo>
                  <a:lnTo>
                    <a:pt x="2540" y="322"/>
                  </a:lnTo>
                  <a:lnTo>
                    <a:pt x="2728" y="249"/>
                  </a:lnTo>
                  <a:lnTo>
                    <a:pt x="2921" y="185"/>
                  </a:lnTo>
                  <a:lnTo>
                    <a:pt x="3118" y="129"/>
                  </a:lnTo>
                  <a:lnTo>
                    <a:pt x="3319" y="83"/>
                  </a:lnTo>
                  <a:lnTo>
                    <a:pt x="3522" y="47"/>
                  </a:lnTo>
                  <a:lnTo>
                    <a:pt x="3730" y="21"/>
                  </a:lnTo>
                  <a:lnTo>
                    <a:pt x="3941" y="5"/>
                  </a:lnTo>
                  <a:lnTo>
                    <a:pt x="4154" y="0"/>
                  </a:lnTo>
                  <a:lnTo>
                    <a:pt x="4367" y="5"/>
                  </a:lnTo>
                  <a:lnTo>
                    <a:pt x="4576" y="21"/>
                  </a:lnTo>
                  <a:lnTo>
                    <a:pt x="4783" y="47"/>
                  </a:lnTo>
                  <a:lnTo>
                    <a:pt x="4987" y="83"/>
                  </a:lnTo>
                  <a:lnTo>
                    <a:pt x="5187" y="129"/>
                  </a:lnTo>
                  <a:lnTo>
                    <a:pt x="5384" y="185"/>
                  </a:lnTo>
                  <a:lnTo>
                    <a:pt x="5576" y="249"/>
                  </a:lnTo>
                  <a:lnTo>
                    <a:pt x="5765" y="322"/>
                  </a:lnTo>
                  <a:lnTo>
                    <a:pt x="5948" y="405"/>
                  </a:lnTo>
                  <a:lnTo>
                    <a:pt x="6127" y="495"/>
                  </a:lnTo>
                  <a:lnTo>
                    <a:pt x="6301" y="595"/>
                  </a:lnTo>
                  <a:lnTo>
                    <a:pt x="6468" y="702"/>
                  </a:lnTo>
                  <a:lnTo>
                    <a:pt x="6632" y="816"/>
                  </a:lnTo>
                  <a:lnTo>
                    <a:pt x="6788" y="938"/>
                  </a:lnTo>
                  <a:lnTo>
                    <a:pt x="6939" y="1066"/>
                  </a:lnTo>
                  <a:lnTo>
                    <a:pt x="7084" y="1203"/>
                  </a:lnTo>
                  <a:lnTo>
                    <a:pt x="7221" y="1345"/>
                  </a:lnTo>
                  <a:lnTo>
                    <a:pt x="7352" y="1494"/>
                  </a:lnTo>
                  <a:lnTo>
                    <a:pt x="7475" y="1649"/>
                  </a:lnTo>
                  <a:lnTo>
                    <a:pt x="7591" y="1809"/>
                  </a:lnTo>
                  <a:lnTo>
                    <a:pt x="7699" y="1976"/>
                  </a:lnTo>
                  <a:lnTo>
                    <a:pt x="7799" y="2148"/>
                  </a:lnTo>
                  <a:lnTo>
                    <a:pt x="7891" y="2324"/>
                  </a:lnTo>
                  <a:lnTo>
                    <a:pt x="7974" y="2506"/>
                  </a:lnTo>
                  <a:lnTo>
                    <a:pt x="8049" y="2691"/>
                  </a:lnTo>
                  <a:lnTo>
                    <a:pt x="8114" y="2881"/>
                  </a:lnTo>
                  <a:lnTo>
                    <a:pt x="8170" y="3076"/>
                  </a:lnTo>
                  <a:lnTo>
                    <a:pt x="8217" y="3273"/>
                  </a:lnTo>
                  <a:lnTo>
                    <a:pt x="8253" y="3475"/>
                  </a:lnTo>
                  <a:lnTo>
                    <a:pt x="8280" y="3679"/>
                  </a:lnTo>
                  <a:lnTo>
                    <a:pt x="8295" y="3887"/>
                  </a:lnTo>
                  <a:lnTo>
                    <a:pt x="8301"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0" name="Freeform 92"/>
            <p:cNvSpPr>
              <a:spLocks/>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1" name="Freeform 93"/>
            <p:cNvSpPr>
              <a:spLocks noEditPoints="1"/>
            </p:cNvSpPr>
            <p:nvPr/>
          </p:nvSpPr>
          <p:spPr bwMode="auto">
            <a:xfrm>
              <a:off x="2934" y="1128"/>
              <a:ext cx="1384" cy="1365"/>
            </a:xfrm>
            <a:custGeom>
              <a:avLst/>
              <a:gdLst>
                <a:gd name="T0" fmla="*/ 0 w 8306"/>
                <a:gd name="T1" fmla="*/ 0 h 8189"/>
                <a:gd name="T2" fmla="*/ 0 w 8306"/>
                <a:gd name="T3" fmla="*/ 0 h 8189"/>
                <a:gd name="T4" fmla="*/ 0 w 8306"/>
                <a:gd name="T5" fmla="*/ 0 h 8189"/>
                <a:gd name="T6" fmla="*/ 0 w 8306"/>
                <a:gd name="T7" fmla="*/ 0 h 8189"/>
                <a:gd name="T8" fmla="*/ 0 w 8306"/>
                <a:gd name="T9" fmla="*/ 0 h 8189"/>
                <a:gd name="T10" fmla="*/ 0 w 8306"/>
                <a:gd name="T11" fmla="*/ 0 h 8189"/>
                <a:gd name="T12" fmla="*/ 0 w 8306"/>
                <a:gd name="T13" fmla="*/ 0 h 8189"/>
                <a:gd name="T14" fmla="*/ 0 w 8306"/>
                <a:gd name="T15" fmla="*/ 0 h 8189"/>
                <a:gd name="T16" fmla="*/ 0 w 8306"/>
                <a:gd name="T17" fmla="*/ 0 h 8189"/>
                <a:gd name="T18" fmla="*/ 0 w 8306"/>
                <a:gd name="T19" fmla="*/ 0 h 8189"/>
                <a:gd name="T20" fmla="*/ 0 w 8306"/>
                <a:gd name="T21" fmla="*/ 0 h 8189"/>
                <a:gd name="T22" fmla="*/ 0 w 8306"/>
                <a:gd name="T23" fmla="*/ 0 h 8189"/>
                <a:gd name="T24" fmla="*/ 0 w 8306"/>
                <a:gd name="T25" fmla="*/ 0 h 8189"/>
                <a:gd name="T26" fmla="*/ 0 w 8306"/>
                <a:gd name="T27" fmla="*/ 0 h 8189"/>
                <a:gd name="T28" fmla="*/ 0 w 8306"/>
                <a:gd name="T29" fmla="*/ 0 h 8189"/>
                <a:gd name="T30" fmla="*/ 0 w 8306"/>
                <a:gd name="T31" fmla="*/ 0 h 8189"/>
                <a:gd name="T32" fmla="*/ 0 w 8306"/>
                <a:gd name="T33" fmla="*/ 0 h 8189"/>
                <a:gd name="T34" fmla="*/ 0 w 8306"/>
                <a:gd name="T35" fmla="*/ 0 h 8189"/>
                <a:gd name="T36" fmla="*/ 0 w 8306"/>
                <a:gd name="T37" fmla="*/ 0 h 8189"/>
                <a:gd name="T38" fmla="*/ 0 w 8306"/>
                <a:gd name="T39" fmla="*/ 0 h 8189"/>
                <a:gd name="T40" fmla="*/ 0 w 8306"/>
                <a:gd name="T41" fmla="*/ 0 h 8189"/>
                <a:gd name="T42" fmla="*/ 0 w 8306"/>
                <a:gd name="T43" fmla="*/ 0 h 8189"/>
                <a:gd name="T44" fmla="*/ 0 w 8306"/>
                <a:gd name="T45" fmla="*/ 0 h 8189"/>
                <a:gd name="T46" fmla="*/ 0 w 8306"/>
                <a:gd name="T47" fmla="*/ 0 h 8189"/>
                <a:gd name="T48" fmla="*/ 0 w 8306"/>
                <a:gd name="T49" fmla="*/ 0 h 8189"/>
                <a:gd name="T50" fmla="*/ 0 w 8306"/>
                <a:gd name="T51" fmla="*/ 0 h 8189"/>
                <a:gd name="T52" fmla="*/ 0 w 8306"/>
                <a:gd name="T53" fmla="*/ 0 h 8189"/>
                <a:gd name="T54" fmla="*/ 0 w 8306"/>
                <a:gd name="T55" fmla="*/ 0 h 8189"/>
                <a:gd name="T56" fmla="*/ 0 w 8306"/>
                <a:gd name="T57" fmla="*/ 0 h 8189"/>
                <a:gd name="T58" fmla="*/ 0 w 8306"/>
                <a:gd name="T59" fmla="*/ 0 h 8189"/>
                <a:gd name="T60" fmla="*/ 0 w 8306"/>
                <a:gd name="T61" fmla="*/ 0 h 8189"/>
                <a:gd name="T62" fmla="*/ 0 w 8306"/>
                <a:gd name="T63" fmla="*/ 0 h 8189"/>
                <a:gd name="T64" fmla="*/ 0 w 8306"/>
                <a:gd name="T65" fmla="*/ 0 h 8189"/>
                <a:gd name="T66" fmla="*/ 0 w 8306"/>
                <a:gd name="T67" fmla="*/ 0 h 8189"/>
                <a:gd name="T68" fmla="*/ 0 w 8306"/>
                <a:gd name="T69" fmla="*/ 0 h 8189"/>
                <a:gd name="T70" fmla="*/ 0 w 8306"/>
                <a:gd name="T71" fmla="*/ 0 h 8189"/>
                <a:gd name="T72" fmla="*/ 0 w 8306"/>
                <a:gd name="T73" fmla="*/ 0 h 8189"/>
                <a:gd name="T74" fmla="*/ 0 w 8306"/>
                <a:gd name="T75" fmla="*/ 0 h 8189"/>
                <a:gd name="T76" fmla="*/ 0 w 8306"/>
                <a:gd name="T77" fmla="*/ 0 h 8189"/>
                <a:gd name="T78" fmla="*/ 0 w 8306"/>
                <a:gd name="T79" fmla="*/ 0 h 8189"/>
                <a:gd name="T80" fmla="*/ 0 w 8306"/>
                <a:gd name="T81" fmla="*/ 0 h 8189"/>
                <a:gd name="T82" fmla="*/ 0 w 8306"/>
                <a:gd name="T83" fmla="*/ 0 h 8189"/>
                <a:gd name="T84" fmla="*/ 0 w 8306"/>
                <a:gd name="T85" fmla="*/ 0 h 8189"/>
                <a:gd name="T86" fmla="*/ 0 w 8306"/>
                <a:gd name="T87" fmla="*/ 0 h 8189"/>
                <a:gd name="T88" fmla="*/ 0 w 8306"/>
                <a:gd name="T89" fmla="*/ 0 h 8189"/>
                <a:gd name="T90" fmla="*/ 0 w 8306"/>
                <a:gd name="T91" fmla="*/ 0 h 8189"/>
                <a:gd name="T92" fmla="*/ 0 w 8306"/>
                <a:gd name="T93" fmla="*/ 0 h 8189"/>
                <a:gd name="T94" fmla="*/ 0 w 8306"/>
                <a:gd name="T95" fmla="*/ 0 h 8189"/>
                <a:gd name="T96" fmla="*/ 0 w 8306"/>
                <a:gd name="T97" fmla="*/ 0 h 8189"/>
                <a:gd name="T98" fmla="*/ 0 w 8306"/>
                <a:gd name="T99" fmla="*/ 0 h 8189"/>
                <a:gd name="T100" fmla="*/ 0 w 8306"/>
                <a:gd name="T101" fmla="*/ 0 h 81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306" h="8189">
                  <a:moveTo>
                    <a:pt x="8306" y="4096"/>
                  </a:moveTo>
                  <a:lnTo>
                    <a:pt x="8300" y="4307"/>
                  </a:lnTo>
                  <a:lnTo>
                    <a:pt x="8284" y="4514"/>
                  </a:lnTo>
                  <a:lnTo>
                    <a:pt x="8257" y="4718"/>
                  </a:lnTo>
                  <a:lnTo>
                    <a:pt x="8221" y="4919"/>
                  </a:lnTo>
                  <a:lnTo>
                    <a:pt x="8174" y="5117"/>
                  </a:lnTo>
                  <a:lnTo>
                    <a:pt x="8118" y="5312"/>
                  </a:lnTo>
                  <a:lnTo>
                    <a:pt x="8053" y="5501"/>
                  </a:lnTo>
                  <a:lnTo>
                    <a:pt x="7978" y="5687"/>
                  </a:lnTo>
                  <a:lnTo>
                    <a:pt x="7895" y="5869"/>
                  </a:lnTo>
                  <a:lnTo>
                    <a:pt x="7802" y="6045"/>
                  </a:lnTo>
                  <a:lnTo>
                    <a:pt x="7702" y="6216"/>
                  </a:lnTo>
                  <a:lnTo>
                    <a:pt x="7593" y="6382"/>
                  </a:lnTo>
                  <a:lnTo>
                    <a:pt x="7478" y="6543"/>
                  </a:lnTo>
                  <a:lnTo>
                    <a:pt x="7354" y="6697"/>
                  </a:lnTo>
                  <a:lnTo>
                    <a:pt x="7223" y="6846"/>
                  </a:lnTo>
                  <a:lnTo>
                    <a:pt x="7085" y="6988"/>
                  </a:lnTo>
                  <a:lnTo>
                    <a:pt x="6940" y="7124"/>
                  </a:lnTo>
                  <a:lnTo>
                    <a:pt x="6790" y="7253"/>
                  </a:lnTo>
                  <a:lnTo>
                    <a:pt x="6633" y="7375"/>
                  </a:lnTo>
                  <a:lnTo>
                    <a:pt x="6470" y="7489"/>
                  </a:lnTo>
                  <a:lnTo>
                    <a:pt x="6301" y="7596"/>
                  </a:lnTo>
                  <a:lnTo>
                    <a:pt x="6127" y="7694"/>
                  </a:lnTo>
                  <a:lnTo>
                    <a:pt x="5948" y="7785"/>
                  </a:lnTo>
                  <a:lnTo>
                    <a:pt x="5764" y="7867"/>
                  </a:lnTo>
                  <a:lnTo>
                    <a:pt x="5576" y="7941"/>
                  </a:lnTo>
                  <a:lnTo>
                    <a:pt x="5383" y="8006"/>
                  </a:lnTo>
                  <a:lnTo>
                    <a:pt x="5187" y="8061"/>
                  </a:lnTo>
                  <a:lnTo>
                    <a:pt x="4986" y="8106"/>
                  </a:lnTo>
                  <a:lnTo>
                    <a:pt x="4782" y="8143"/>
                  </a:lnTo>
                  <a:lnTo>
                    <a:pt x="4575" y="8169"/>
                  </a:lnTo>
                  <a:lnTo>
                    <a:pt x="4364" y="8184"/>
                  </a:lnTo>
                  <a:lnTo>
                    <a:pt x="4151" y="8189"/>
                  </a:lnTo>
                  <a:lnTo>
                    <a:pt x="3939" y="8184"/>
                  </a:lnTo>
                  <a:lnTo>
                    <a:pt x="3728" y="8169"/>
                  </a:lnTo>
                  <a:lnTo>
                    <a:pt x="3521" y="8143"/>
                  </a:lnTo>
                  <a:lnTo>
                    <a:pt x="3317" y="8106"/>
                  </a:lnTo>
                  <a:lnTo>
                    <a:pt x="3116" y="8061"/>
                  </a:lnTo>
                  <a:lnTo>
                    <a:pt x="2920" y="8006"/>
                  </a:lnTo>
                  <a:lnTo>
                    <a:pt x="2727" y="7941"/>
                  </a:lnTo>
                  <a:lnTo>
                    <a:pt x="2539" y="7867"/>
                  </a:lnTo>
                  <a:lnTo>
                    <a:pt x="2355" y="7785"/>
                  </a:lnTo>
                  <a:lnTo>
                    <a:pt x="2177" y="7694"/>
                  </a:lnTo>
                  <a:lnTo>
                    <a:pt x="2003" y="7596"/>
                  </a:lnTo>
                  <a:lnTo>
                    <a:pt x="1834" y="7489"/>
                  </a:lnTo>
                  <a:lnTo>
                    <a:pt x="1671" y="7375"/>
                  </a:lnTo>
                  <a:lnTo>
                    <a:pt x="1514" y="7253"/>
                  </a:lnTo>
                  <a:lnTo>
                    <a:pt x="1364" y="7124"/>
                  </a:lnTo>
                  <a:lnTo>
                    <a:pt x="1219" y="6988"/>
                  </a:lnTo>
                  <a:lnTo>
                    <a:pt x="1082" y="6846"/>
                  </a:lnTo>
                  <a:lnTo>
                    <a:pt x="951" y="6697"/>
                  </a:lnTo>
                  <a:lnTo>
                    <a:pt x="828" y="6543"/>
                  </a:lnTo>
                  <a:lnTo>
                    <a:pt x="712" y="6382"/>
                  </a:lnTo>
                  <a:lnTo>
                    <a:pt x="604" y="6216"/>
                  </a:lnTo>
                  <a:lnTo>
                    <a:pt x="503" y="6045"/>
                  </a:lnTo>
                  <a:lnTo>
                    <a:pt x="411" y="5869"/>
                  </a:lnTo>
                  <a:lnTo>
                    <a:pt x="328" y="5687"/>
                  </a:lnTo>
                  <a:lnTo>
                    <a:pt x="253" y="5501"/>
                  </a:lnTo>
                  <a:lnTo>
                    <a:pt x="188" y="5312"/>
                  </a:lnTo>
                  <a:lnTo>
                    <a:pt x="131" y="5117"/>
                  </a:lnTo>
                  <a:lnTo>
                    <a:pt x="85" y="4919"/>
                  </a:lnTo>
                  <a:lnTo>
                    <a:pt x="48" y="4718"/>
                  </a:lnTo>
                  <a:lnTo>
                    <a:pt x="22" y="4514"/>
                  </a:lnTo>
                  <a:lnTo>
                    <a:pt x="6" y="4307"/>
                  </a:lnTo>
                  <a:lnTo>
                    <a:pt x="0" y="4096"/>
                  </a:lnTo>
                  <a:lnTo>
                    <a:pt x="6" y="3887"/>
                  </a:lnTo>
                  <a:lnTo>
                    <a:pt x="22" y="3679"/>
                  </a:lnTo>
                  <a:lnTo>
                    <a:pt x="48" y="3475"/>
                  </a:lnTo>
                  <a:lnTo>
                    <a:pt x="85" y="3274"/>
                  </a:lnTo>
                  <a:lnTo>
                    <a:pt x="131" y="3076"/>
                  </a:lnTo>
                  <a:lnTo>
                    <a:pt x="188" y="2882"/>
                  </a:lnTo>
                  <a:lnTo>
                    <a:pt x="253" y="2692"/>
                  </a:lnTo>
                  <a:lnTo>
                    <a:pt x="328" y="2506"/>
                  </a:lnTo>
                  <a:lnTo>
                    <a:pt x="411" y="2324"/>
                  </a:lnTo>
                  <a:lnTo>
                    <a:pt x="503" y="2148"/>
                  </a:lnTo>
                  <a:lnTo>
                    <a:pt x="604" y="1976"/>
                  </a:lnTo>
                  <a:lnTo>
                    <a:pt x="712" y="1810"/>
                  </a:lnTo>
                  <a:lnTo>
                    <a:pt x="828" y="1649"/>
                  </a:lnTo>
                  <a:lnTo>
                    <a:pt x="951" y="1495"/>
                  </a:lnTo>
                  <a:lnTo>
                    <a:pt x="1082" y="1346"/>
                  </a:lnTo>
                  <a:lnTo>
                    <a:pt x="1219" y="1204"/>
                  </a:lnTo>
                  <a:lnTo>
                    <a:pt x="1364" y="1068"/>
                  </a:lnTo>
                  <a:lnTo>
                    <a:pt x="1514" y="939"/>
                  </a:lnTo>
                  <a:lnTo>
                    <a:pt x="1671" y="817"/>
                  </a:lnTo>
                  <a:lnTo>
                    <a:pt x="1834" y="702"/>
                  </a:lnTo>
                  <a:lnTo>
                    <a:pt x="2003" y="595"/>
                  </a:lnTo>
                  <a:lnTo>
                    <a:pt x="2177" y="497"/>
                  </a:lnTo>
                  <a:lnTo>
                    <a:pt x="2355" y="406"/>
                  </a:lnTo>
                  <a:lnTo>
                    <a:pt x="2539" y="324"/>
                  </a:lnTo>
                  <a:lnTo>
                    <a:pt x="2727" y="250"/>
                  </a:lnTo>
                  <a:lnTo>
                    <a:pt x="2920" y="185"/>
                  </a:lnTo>
                  <a:lnTo>
                    <a:pt x="3116" y="130"/>
                  </a:lnTo>
                  <a:lnTo>
                    <a:pt x="3317" y="84"/>
                  </a:lnTo>
                  <a:lnTo>
                    <a:pt x="3521" y="48"/>
                  </a:lnTo>
                  <a:lnTo>
                    <a:pt x="3728" y="22"/>
                  </a:lnTo>
                  <a:lnTo>
                    <a:pt x="3939" y="6"/>
                  </a:lnTo>
                  <a:lnTo>
                    <a:pt x="4151" y="0"/>
                  </a:lnTo>
                  <a:lnTo>
                    <a:pt x="4364" y="6"/>
                  </a:lnTo>
                  <a:lnTo>
                    <a:pt x="4575" y="22"/>
                  </a:lnTo>
                  <a:lnTo>
                    <a:pt x="4782" y="48"/>
                  </a:lnTo>
                  <a:lnTo>
                    <a:pt x="4986" y="84"/>
                  </a:lnTo>
                  <a:lnTo>
                    <a:pt x="5187" y="130"/>
                  </a:lnTo>
                  <a:lnTo>
                    <a:pt x="5383" y="185"/>
                  </a:lnTo>
                  <a:lnTo>
                    <a:pt x="5576" y="250"/>
                  </a:lnTo>
                  <a:lnTo>
                    <a:pt x="5764" y="324"/>
                  </a:lnTo>
                  <a:lnTo>
                    <a:pt x="5948" y="406"/>
                  </a:lnTo>
                  <a:lnTo>
                    <a:pt x="6127" y="497"/>
                  </a:lnTo>
                  <a:lnTo>
                    <a:pt x="6301" y="595"/>
                  </a:lnTo>
                  <a:lnTo>
                    <a:pt x="6470" y="702"/>
                  </a:lnTo>
                  <a:lnTo>
                    <a:pt x="6633" y="817"/>
                  </a:lnTo>
                  <a:lnTo>
                    <a:pt x="6790" y="939"/>
                  </a:lnTo>
                  <a:lnTo>
                    <a:pt x="6940" y="1068"/>
                  </a:lnTo>
                  <a:lnTo>
                    <a:pt x="7085" y="1204"/>
                  </a:lnTo>
                  <a:lnTo>
                    <a:pt x="7223" y="1346"/>
                  </a:lnTo>
                  <a:lnTo>
                    <a:pt x="7354" y="1495"/>
                  </a:lnTo>
                  <a:lnTo>
                    <a:pt x="7478" y="1649"/>
                  </a:lnTo>
                  <a:lnTo>
                    <a:pt x="7593" y="1810"/>
                  </a:lnTo>
                  <a:lnTo>
                    <a:pt x="7702" y="1976"/>
                  </a:lnTo>
                  <a:lnTo>
                    <a:pt x="7802" y="2148"/>
                  </a:lnTo>
                  <a:lnTo>
                    <a:pt x="7895" y="2324"/>
                  </a:lnTo>
                  <a:lnTo>
                    <a:pt x="7978" y="2506"/>
                  </a:lnTo>
                  <a:lnTo>
                    <a:pt x="8053" y="2692"/>
                  </a:lnTo>
                  <a:lnTo>
                    <a:pt x="8118" y="2882"/>
                  </a:lnTo>
                  <a:lnTo>
                    <a:pt x="8174" y="3076"/>
                  </a:lnTo>
                  <a:lnTo>
                    <a:pt x="8221" y="3274"/>
                  </a:lnTo>
                  <a:lnTo>
                    <a:pt x="8257" y="3475"/>
                  </a:lnTo>
                  <a:lnTo>
                    <a:pt x="8284" y="3679"/>
                  </a:lnTo>
                  <a:lnTo>
                    <a:pt x="8300" y="3887"/>
                  </a:lnTo>
                  <a:lnTo>
                    <a:pt x="8306" y="4096"/>
                  </a:lnTo>
                  <a:close/>
                  <a:moveTo>
                    <a:pt x="8008" y="4096"/>
                  </a:moveTo>
                  <a:lnTo>
                    <a:pt x="8003" y="4292"/>
                  </a:lnTo>
                  <a:lnTo>
                    <a:pt x="7989" y="4486"/>
                  </a:lnTo>
                  <a:lnTo>
                    <a:pt x="7964" y="4675"/>
                  </a:lnTo>
                  <a:lnTo>
                    <a:pt x="7929" y="4863"/>
                  </a:lnTo>
                  <a:lnTo>
                    <a:pt x="7886" y="5047"/>
                  </a:lnTo>
                  <a:lnTo>
                    <a:pt x="7834" y="5227"/>
                  </a:lnTo>
                  <a:lnTo>
                    <a:pt x="7774" y="5404"/>
                  </a:lnTo>
                  <a:lnTo>
                    <a:pt x="7705" y="5576"/>
                  </a:lnTo>
                  <a:lnTo>
                    <a:pt x="7628" y="5744"/>
                  </a:lnTo>
                  <a:lnTo>
                    <a:pt x="7542" y="5909"/>
                  </a:lnTo>
                  <a:lnTo>
                    <a:pt x="7449" y="6068"/>
                  </a:lnTo>
                  <a:lnTo>
                    <a:pt x="7349" y="6222"/>
                  </a:lnTo>
                  <a:lnTo>
                    <a:pt x="7241" y="6372"/>
                  </a:lnTo>
                  <a:lnTo>
                    <a:pt x="7126" y="6514"/>
                  </a:lnTo>
                  <a:lnTo>
                    <a:pt x="7005" y="6653"/>
                  </a:lnTo>
                  <a:lnTo>
                    <a:pt x="6878" y="6785"/>
                  </a:lnTo>
                  <a:lnTo>
                    <a:pt x="6743" y="6911"/>
                  </a:lnTo>
                  <a:lnTo>
                    <a:pt x="6603" y="7030"/>
                  </a:lnTo>
                  <a:lnTo>
                    <a:pt x="6457" y="7144"/>
                  </a:lnTo>
                  <a:lnTo>
                    <a:pt x="6306" y="7250"/>
                  </a:lnTo>
                  <a:lnTo>
                    <a:pt x="6149" y="7348"/>
                  </a:lnTo>
                  <a:lnTo>
                    <a:pt x="5988" y="7440"/>
                  </a:lnTo>
                  <a:lnTo>
                    <a:pt x="5821" y="7524"/>
                  </a:lnTo>
                  <a:lnTo>
                    <a:pt x="5650" y="7600"/>
                  </a:lnTo>
                  <a:lnTo>
                    <a:pt x="5475" y="7668"/>
                  </a:lnTo>
                  <a:lnTo>
                    <a:pt x="5297" y="7729"/>
                  </a:lnTo>
                  <a:lnTo>
                    <a:pt x="5114" y="7780"/>
                  </a:lnTo>
                  <a:lnTo>
                    <a:pt x="4927" y="7822"/>
                  </a:lnTo>
                  <a:lnTo>
                    <a:pt x="4738" y="7855"/>
                  </a:lnTo>
                  <a:lnTo>
                    <a:pt x="4544" y="7880"/>
                  </a:lnTo>
                  <a:lnTo>
                    <a:pt x="4350" y="7894"/>
                  </a:lnTo>
                  <a:lnTo>
                    <a:pt x="4151" y="7900"/>
                  </a:lnTo>
                  <a:lnTo>
                    <a:pt x="3953" y="7894"/>
                  </a:lnTo>
                  <a:lnTo>
                    <a:pt x="3757" y="7880"/>
                  </a:lnTo>
                  <a:lnTo>
                    <a:pt x="3565" y="7855"/>
                  </a:lnTo>
                  <a:lnTo>
                    <a:pt x="3376" y="7822"/>
                  </a:lnTo>
                  <a:lnTo>
                    <a:pt x="3189" y="7780"/>
                  </a:lnTo>
                  <a:lnTo>
                    <a:pt x="3006" y="7729"/>
                  </a:lnTo>
                  <a:lnTo>
                    <a:pt x="2827" y="7668"/>
                  </a:lnTo>
                  <a:lnTo>
                    <a:pt x="2652" y="7600"/>
                  </a:lnTo>
                  <a:lnTo>
                    <a:pt x="2482" y="7524"/>
                  </a:lnTo>
                  <a:lnTo>
                    <a:pt x="2315" y="7440"/>
                  </a:lnTo>
                  <a:lnTo>
                    <a:pt x="2153" y="7348"/>
                  </a:lnTo>
                  <a:lnTo>
                    <a:pt x="1997" y="7250"/>
                  </a:lnTo>
                  <a:lnTo>
                    <a:pt x="1846" y="7144"/>
                  </a:lnTo>
                  <a:lnTo>
                    <a:pt x="1700" y="7030"/>
                  </a:lnTo>
                  <a:lnTo>
                    <a:pt x="1559" y="6911"/>
                  </a:lnTo>
                  <a:lnTo>
                    <a:pt x="1425" y="6785"/>
                  </a:lnTo>
                  <a:lnTo>
                    <a:pt x="1298" y="6653"/>
                  </a:lnTo>
                  <a:lnTo>
                    <a:pt x="1177" y="6514"/>
                  </a:lnTo>
                  <a:lnTo>
                    <a:pt x="1062" y="6372"/>
                  </a:lnTo>
                  <a:lnTo>
                    <a:pt x="954" y="6222"/>
                  </a:lnTo>
                  <a:lnTo>
                    <a:pt x="854" y="6068"/>
                  </a:lnTo>
                  <a:lnTo>
                    <a:pt x="761" y="5909"/>
                  </a:lnTo>
                  <a:lnTo>
                    <a:pt x="675" y="5744"/>
                  </a:lnTo>
                  <a:lnTo>
                    <a:pt x="598" y="5576"/>
                  </a:lnTo>
                  <a:lnTo>
                    <a:pt x="529" y="5404"/>
                  </a:lnTo>
                  <a:lnTo>
                    <a:pt x="469" y="5227"/>
                  </a:lnTo>
                  <a:lnTo>
                    <a:pt x="416" y="5047"/>
                  </a:lnTo>
                  <a:lnTo>
                    <a:pt x="372" y="4863"/>
                  </a:lnTo>
                  <a:lnTo>
                    <a:pt x="339" y="4675"/>
                  </a:lnTo>
                  <a:lnTo>
                    <a:pt x="314" y="4486"/>
                  </a:lnTo>
                  <a:lnTo>
                    <a:pt x="299" y="4292"/>
                  </a:lnTo>
                  <a:lnTo>
                    <a:pt x="295" y="4096"/>
                  </a:lnTo>
                  <a:lnTo>
                    <a:pt x="299" y="3902"/>
                  </a:lnTo>
                  <a:lnTo>
                    <a:pt x="314" y="3709"/>
                  </a:lnTo>
                  <a:lnTo>
                    <a:pt x="339" y="3519"/>
                  </a:lnTo>
                  <a:lnTo>
                    <a:pt x="372" y="3332"/>
                  </a:lnTo>
                  <a:lnTo>
                    <a:pt x="416" y="3148"/>
                  </a:lnTo>
                  <a:lnTo>
                    <a:pt x="469" y="2968"/>
                  </a:lnTo>
                  <a:lnTo>
                    <a:pt x="529" y="2791"/>
                  </a:lnTo>
                  <a:lnTo>
                    <a:pt x="598" y="2619"/>
                  </a:lnTo>
                  <a:lnTo>
                    <a:pt x="675" y="2451"/>
                  </a:lnTo>
                  <a:lnTo>
                    <a:pt x="761" y="2286"/>
                  </a:lnTo>
                  <a:lnTo>
                    <a:pt x="854" y="2127"/>
                  </a:lnTo>
                  <a:lnTo>
                    <a:pt x="954" y="1973"/>
                  </a:lnTo>
                  <a:lnTo>
                    <a:pt x="1062" y="1823"/>
                  </a:lnTo>
                  <a:lnTo>
                    <a:pt x="1177" y="1680"/>
                  </a:lnTo>
                  <a:lnTo>
                    <a:pt x="1298" y="1542"/>
                  </a:lnTo>
                  <a:lnTo>
                    <a:pt x="1425" y="1410"/>
                  </a:lnTo>
                  <a:lnTo>
                    <a:pt x="1559" y="1284"/>
                  </a:lnTo>
                  <a:lnTo>
                    <a:pt x="1700" y="1164"/>
                  </a:lnTo>
                  <a:lnTo>
                    <a:pt x="1846" y="1051"/>
                  </a:lnTo>
                  <a:lnTo>
                    <a:pt x="1997" y="945"/>
                  </a:lnTo>
                  <a:lnTo>
                    <a:pt x="2153" y="846"/>
                  </a:lnTo>
                  <a:lnTo>
                    <a:pt x="2315" y="754"/>
                  </a:lnTo>
                  <a:lnTo>
                    <a:pt x="2482" y="670"/>
                  </a:lnTo>
                  <a:lnTo>
                    <a:pt x="2652" y="594"/>
                  </a:lnTo>
                  <a:lnTo>
                    <a:pt x="2827" y="526"/>
                  </a:lnTo>
                  <a:lnTo>
                    <a:pt x="3006" y="465"/>
                  </a:lnTo>
                  <a:lnTo>
                    <a:pt x="3189" y="414"/>
                  </a:lnTo>
                  <a:lnTo>
                    <a:pt x="3376" y="371"/>
                  </a:lnTo>
                  <a:lnTo>
                    <a:pt x="3565" y="338"/>
                  </a:lnTo>
                  <a:lnTo>
                    <a:pt x="3757" y="314"/>
                  </a:lnTo>
                  <a:lnTo>
                    <a:pt x="3953" y="299"/>
                  </a:lnTo>
                  <a:lnTo>
                    <a:pt x="4151" y="294"/>
                  </a:lnTo>
                  <a:lnTo>
                    <a:pt x="4350" y="299"/>
                  </a:lnTo>
                  <a:lnTo>
                    <a:pt x="4544" y="314"/>
                  </a:lnTo>
                  <a:lnTo>
                    <a:pt x="4738" y="338"/>
                  </a:lnTo>
                  <a:lnTo>
                    <a:pt x="4927" y="371"/>
                  </a:lnTo>
                  <a:lnTo>
                    <a:pt x="5114" y="414"/>
                  </a:lnTo>
                  <a:lnTo>
                    <a:pt x="5297" y="465"/>
                  </a:lnTo>
                  <a:lnTo>
                    <a:pt x="5475" y="526"/>
                  </a:lnTo>
                  <a:lnTo>
                    <a:pt x="5650" y="594"/>
                  </a:lnTo>
                  <a:lnTo>
                    <a:pt x="5821" y="670"/>
                  </a:lnTo>
                  <a:lnTo>
                    <a:pt x="5988" y="754"/>
                  </a:lnTo>
                  <a:lnTo>
                    <a:pt x="6149" y="846"/>
                  </a:lnTo>
                  <a:lnTo>
                    <a:pt x="6306" y="945"/>
                  </a:lnTo>
                  <a:lnTo>
                    <a:pt x="6457" y="1051"/>
                  </a:lnTo>
                  <a:lnTo>
                    <a:pt x="6603" y="1164"/>
                  </a:lnTo>
                  <a:lnTo>
                    <a:pt x="6743" y="1284"/>
                  </a:lnTo>
                  <a:lnTo>
                    <a:pt x="6878" y="1410"/>
                  </a:lnTo>
                  <a:lnTo>
                    <a:pt x="7005" y="1542"/>
                  </a:lnTo>
                  <a:lnTo>
                    <a:pt x="7126" y="1680"/>
                  </a:lnTo>
                  <a:lnTo>
                    <a:pt x="7241" y="1823"/>
                  </a:lnTo>
                  <a:lnTo>
                    <a:pt x="7349" y="1973"/>
                  </a:lnTo>
                  <a:lnTo>
                    <a:pt x="7449" y="2127"/>
                  </a:lnTo>
                  <a:lnTo>
                    <a:pt x="7542" y="2286"/>
                  </a:lnTo>
                  <a:lnTo>
                    <a:pt x="7628" y="2451"/>
                  </a:lnTo>
                  <a:lnTo>
                    <a:pt x="7705" y="2619"/>
                  </a:lnTo>
                  <a:lnTo>
                    <a:pt x="7774" y="2791"/>
                  </a:lnTo>
                  <a:lnTo>
                    <a:pt x="7834" y="2968"/>
                  </a:lnTo>
                  <a:lnTo>
                    <a:pt x="7886" y="3148"/>
                  </a:lnTo>
                  <a:lnTo>
                    <a:pt x="7929" y="3332"/>
                  </a:lnTo>
                  <a:lnTo>
                    <a:pt x="7964" y="3519"/>
                  </a:lnTo>
                  <a:lnTo>
                    <a:pt x="7989" y="3709"/>
                  </a:lnTo>
                  <a:lnTo>
                    <a:pt x="8003" y="3902"/>
                  </a:lnTo>
                  <a:lnTo>
                    <a:pt x="8008" y="409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22" name="Freeform 95"/>
            <p:cNvSpPr>
              <a:spLocks/>
            </p:cNvSpPr>
            <p:nvPr/>
          </p:nvSpPr>
          <p:spPr bwMode="auto">
            <a:xfrm>
              <a:off x="2983" y="1177"/>
              <a:ext cx="1286" cy="1267"/>
            </a:xfrm>
            <a:custGeom>
              <a:avLst/>
              <a:gdLst>
                <a:gd name="T0" fmla="*/ 0 w 7713"/>
                <a:gd name="T1" fmla="*/ 0 h 7606"/>
                <a:gd name="T2" fmla="*/ 0 w 7713"/>
                <a:gd name="T3" fmla="*/ 0 h 7606"/>
                <a:gd name="T4" fmla="*/ 0 w 7713"/>
                <a:gd name="T5" fmla="*/ 0 h 7606"/>
                <a:gd name="T6" fmla="*/ 0 w 7713"/>
                <a:gd name="T7" fmla="*/ 0 h 7606"/>
                <a:gd name="T8" fmla="*/ 0 w 7713"/>
                <a:gd name="T9" fmla="*/ 0 h 7606"/>
                <a:gd name="T10" fmla="*/ 0 w 7713"/>
                <a:gd name="T11" fmla="*/ 0 h 7606"/>
                <a:gd name="T12" fmla="*/ 0 w 7713"/>
                <a:gd name="T13" fmla="*/ 0 h 7606"/>
                <a:gd name="T14" fmla="*/ 0 w 7713"/>
                <a:gd name="T15" fmla="*/ 0 h 7606"/>
                <a:gd name="T16" fmla="*/ 0 w 7713"/>
                <a:gd name="T17" fmla="*/ 0 h 7606"/>
                <a:gd name="T18" fmla="*/ 0 w 7713"/>
                <a:gd name="T19" fmla="*/ 0 h 7606"/>
                <a:gd name="T20" fmla="*/ 0 w 7713"/>
                <a:gd name="T21" fmla="*/ 0 h 7606"/>
                <a:gd name="T22" fmla="*/ 0 w 7713"/>
                <a:gd name="T23" fmla="*/ 0 h 7606"/>
                <a:gd name="T24" fmla="*/ 0 w 7713"/>
                <a:gd name="T25" fmla="*/ 0 h 7606"/>
                <a:gd name="T26" fmla="*/ 0 w 7713"/>
                <a:gd name="T27" fmla="*/ 0 h 7606"/>
                <a:gd name="T28" fmla="*/ 0 w 7713"/>
                <a:gd name="T29" fmla="*/ 0 h 7606"/>
                <a:gd name="T30" fmla="*/ 0 w 7713"/>
                <a:gd name="T31" fmla="*/ 0 h 7606"/>
                <a:gd name="T32" fmla="*/ 0 w 7713"/>
                <a:gd name="T33" fmla="*/ 0 h 7606"/>
                <a:gd name="T34" fmla="*/ 0 w 7713"/>
                <a:gd name="T35" fmla="*/ 0 h 7606"/>
                <a:gd name="T36" fmla="*/ 0 w 7713"/>
                <a:gd name="T37" fmla="*/ 0 h 7606"/>
                <a:gd name="T38" fmla="*/ 0 w 7713"/>
                <a:gd name="T39" fmla="*/ 0 h 7606"/>
                <a:gd name="T40" fmla="*/ 0 w 7713"/>
                <a:gd name="T41" fmla="*/ 0 h 7606"/>
                <a:gd name="T42" fmla="*/ 0 w 7713"/>
                <a:gd name="T43" fmla="*/ 0 h 7606"/>
                <a:gd name="T44" fmla="*/ 0 w 7713"/>
                <a:gd name="T45" fmla="*/ 0 h 7606"/>
                <a:gd name="T46" fmla="*/ 0 w 7713"/>
                <a:gd name="T47" fmla="*/ 0 h 7606"/>
                <a:gd name="T48" fmla="*/ 0 w 7713"/>
                <a:gd name="T49" fmla="*/ 0 h 7606"/>
                <a:gd name="T50" fmla="*/ 0 w 7713"/>
                <a:gd name="T51" fmla="*/ 0 h 7606"/>
                <a:gd name="T52" fmla="*/ 0 w 7713"/>
                <a:gd name="T53" fmla="*/ 0 h 7606"/>
                <a:gd name="T54" fmla="*/ 0 w 7713"/>
                <a:gd name="T55" fmla="*/ 0 h 7606"/>
                <a:gd name="T56" fmla="*/ 0 w 7713"/>
                <a:gd name="T57" fmla="*/ 0 h 7606"/>
                <a:gd name="T58" fmla="*/ 0 w 7713"/>
                <a:gd name="T59" fmla="*/ 0 h 7606"/>
                <a:gd name="T60" fmla="*/ 0 w 7713"/>
                <a:gd name="T61" fmla="*/ 0 h 7606"/>
                <a:gd name="T62" fmla="*/ 0 w 7713"/>
                <a:gd name="T63" fmla="*/ 0 h 7606"/>
                <a:gd name="T64" fmla="*/ 0 w 7713"/>
                <a:gd name="T65" fmla="*/ 0 h 7606"/>
                <a:gd name="T66" fmla="*/ 0 w 7713"/>
                <a:gd name="T67" fmla="*/ 0 h 7606"/>
                <a:gd name="T68" fmla="*/ 0 w 7713"/>
                <a:gd name="T69" fmla="*/ 0 h 7606"/>
                <a:gd name="T70" fmla="*/ 0 w 7713"/>
                <a:gd name="T71" fmla="*/ 0 h 7606"/>
                <a:gd name="T72" fmla="*/ 0 w 7713"/>
                <a:gd name="T73" fmla="*/ 0 h 7606"/>
                <a:gd name="T74" fmla="*/ 0 w 7713"/>
                <a:gd name="T75" fmla="*/ 0 h 7606"/>
                <a:gd name="T76" fmla="*/ 0 w 7713"/>
                <a:gd name="T77" fmla="*/ 0 h 7606"/>
                <a:gd name="T78" fmla="*/ 0 w 7713"/>
                <a:gd name="T79" fmla="*/ 0 h 7606"/>
                <a:gd name="T80" fmla="*/ 0 w 7713"/>
                <a:gd name="T81" fmla="*/ 0 h 7606"/>
                <a:gd name="T82" fmla="*/ 0 w 7713"/>
                <a:gd name="T83" fmla="*/ 0 h 7606"/>
                <a:gd name="T84" fmla="*/ 0 w 7713"/>
                <a:gd name="T85" fmla="*/ 0 h 76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713" h="7606">
                  <a:moveTo>
                    <a:pt x="7713" y="3802"/>
                  </a:moveTo>
                  <a:lnTo>
                    <a:pt x="7708" y="3998"/>
                  </a:lnTo>
                  <a:lnTo>
                    <a:pt x="7694" y="4192"/>
                  </a:lnTo>
                  <a:lnTo>
                    <a:pt x="7669" y="4381"/>
                  </a:lnTo>
                  <a:lnTo>
                    <a:pt x="7634" y="4569"/>
                  </a:lnTo>
                  <a:lnTo>
                    <a:pt x="7591" y="4753"/>
                  </a:lnTo>
                  <a:lnTo>
                    <a:pt x="7539" y="4933"/>
                  </a:lnTo>
                  <a:lnTo>
                    <a:pt x="7479" y="5110"/>
                  </a:lnTo>
                  <a:lnTo>
                    <a:pt x="7410" y="5282"/>
                  </a:lnTo>
                  <a:lnTo>
                    <a:pt x="7333" y="5450"/>
                  </a:lnTo>
                  <a:lnTo>
                    <a:pt x="7247" y="5615"/>
                  </a:lnTo>
                  <a:lnTo>
                    <a:pt x="7154" y="5774"/>
                  </a:lnTo>
                  <a:lnTo>
                    <a:pt x="7054" y="5928"/>
                  </a:lnTo>
                  <a:lnTo>
                    <a:pt x="6946" y="6078"/>
                  </a:lnTo>
                  <a:lnTo>
                    <a:pt x="6831" y="6220"/>
                  </a:lnTo>
                  <a:lnTo>
                    <a:pt x="6710" y="6359"/>
                  </a:lnTo>
                  <a:lnTo>
                    <a:pt x="6583" y="6491"/>
                  </a:lnTo>
                  <a:lnTo>
                    <a:pt x="6448" y="6617"/>
                  </a:lnTo>
                  <a:lnTo>
                    <a:pt x="6308" y="6736"/>
                  </a:lnTo>
                  <a:lnTo>
                    <a:pt x="6162" y="6850"/>
                  </a:lnTo>
                  <a:lnTo>
                    <a:pt x="6011" y="6956"/>
                  </a:lnTo>
                  <a:lnTo>
                    <a:pt x="5854" y="7054"/>
                  </a:lnTo>
                  <a:lnTo>
                    <a:pt x="5693" y="7146"/>
                  </a:lnTo>
                  <a:lnTo>
                    <a:pt x="5526" y="7230"/>
                  </a:lnTo>
                  <a:lnTo>
                    <a:pt x="5355" y="7306"/>
                  </a:lnTo>
                  <a:lnTo>
                    <a:pt x="5180" y="7374"/>
                  </a:lnTo>
                  <a:lnTo>
                    <a:pt x="5002" y="7435"/>
                  </a:lnTo>
                  <a:lnTo>
                    <a:pt x="4819" y="7486"/>
                  </a:lnTo>
                  <a:lnTo>
                    <a:pt x="4632" y="7528"/>
                  </a:lnTo>
                  <a:lnTo>
                    <a:pt x="4443" y="7561"/>
                  </a:lnTo>
                  <a:lnTo>
                    <a:pt x="4249" y="7586"/>
                  </a:lnTo>
                  <a:lnTo>
                    <a:pt x="4055" y="7600"/>
                  </a:lnTo>
                  <a:lnTo>
                    <a:pt x="3856" y="7606"/>
                  </a:lnTo>
                  <a:lnTo>
                    <a:pt x="3658" y="7600"/>
                  </a:lnTo>
                  <a:lnTo>
                    <a:pt x="3462" y="7586"/>
                  </a:lnTo>
                  <a:lnTo>
                    <a:pt x="3270" y="7561"/>
                  </a:lnTo>
                  <a:lnTo>
                    <a:pt x="3081" y="7528"/>
                  </a:lnTo>
                  <a:lnTo>
                    <a:pt x="2894" y="7486"/>
                  </a:lnTo>
                  <a:lnTo>
                    <a:pt x="2711" y="7435"/>
                  </a:lnTo>
                  <a:lnTo>
                    <a:pt x="2532" y="7374"/>
                  </a:lnTo>
                  <a:lnTo>
                    <a:pt x="2357" y="7306"/>
                  </a:lnTo>
                  <a:lnTo>
                    <a:pt x="2187" y="7230"/>
                  </a:lnTo>
                  <a:lnTo>
                    <a:pt x="2020" y="7146"/>
                  </a:lnTo>
                  <a:lnTo>
                    <a:pt x="1858" y="7054"/>
                  </a:lnTo>
                  <a:lnTo>
                    <a:pt x="1702" y="6956"/>
                  </a:lnTo>
                  <a:lnTo>
                    <a:pt x="1551" y="6850"/>
                  </a:lnTo>
                  <a:lnTo>
                    <a:pt x="1405" y="6736"/>
                  </a:lnTo>
                  <a:lnTo>
                    <a:pt x="1264" y="6617"/>
                  </a:lnTo>
                  <a:lnTo>
                    <a:pt x="1130" y="6491"/>
                  </a:lnTo>
                  <a:lnTo>
                    <a:pt x="1003" y="6359"/>
                  </a:lnTo>
                  <a:lnTo>
                    <a:pt x="882" y="6220"/>
                  </a:lnTo>
                  <a:lnTo>
                    <a:pt x="767" y="6078"/>
                  </a:lnTo>
                  <a:lnTo>
                    <a:pt x="659" y="5928"/>
                  </a:lnTo>
                  <a:lnTo>
                    <a:pt x="559" y="5774"/>
                  </a:lnTo>
                  <a:lnTo>
                    <a:pt x="466" y="5615"/>
                  </a:lnTo>
                  <a:lnTo>
                    <a:pt x="380" y="5450"/>
                  </a:lnTo>
                  <a:lnTo>
                    <a:pt x="303" y="5282"/>
                  </a:lnTo>
                  <a:lnTo>
                    <a:pt x="234" y="5110"/>
                  </a:lnTo>
                  <a:lnTo>
                    <a:pt x="174" y="4933"/>
                  </a:lnTo>
                  <a:lnTo>
                    <a:pt x="121" y="4753"/>
                  </a:lnTo>
                  <a:lnTo>
                    <a:pt x="77" y="4569"/>
                  </a:lnTo>
                  <a:lnTo>
                    <a:pt x="44" y="4381"/>
                  </a:lnTo>
                  <a:lnTo>
                    <a:pt x="19" y="4192"/>
                  </a:lnTo>
                  <a:lnTo>
                    <a:pt x="4" y="3998"/>
                  </a:lnTo>
                  <a:lnTo>
                    <a:pt x="0" y="3802"/>
                  </a:lnTo>
                  <a:lnTo>
                    <a:pt x="4" y="3608"/>
                  </a:lnTo>
                  <a:lnTo>
                    <a:pt x="19" y="3415"/>
                  </a:lnTo>
                  <a:lnTo>
                    <a:pt x="44" y="3225"/>
                  </a:lnTo>
                  <a:lnTo>
                    <a:pt x="77" y="3038"/>
                  </a:lnTo>
                  <a:lnTo>
                    <a:pt x="121" y="2854"/>
                  </a:lnTo>
                  <a:lnTo>
                    <a:pt x="174" y="2674"/>
                  </a:lnTo>
                  <a:lnTo>
                    <a:pt x="234" y="2497"/>
                  </a:lnTo>
                  <a:lnTo>
                    <a:pt x="303" y="2325"/>
                  </a:lnTo>
                  <a:lnTo>
                    <a:pt x="380" y="2157"/>
                  </a:lnTo>
                  <a:lnTo>
                    <a:pt x="466" y="1992"/>
                  </a:lnTo>
                  <a:lnTo>
                    <a:pt x="559" y="1833"/>
                  </a:lnTo>
                  <a:lnTo>
                    <a:pt x="659" y="1679"/>
                  </a:lnTo>
                  <a:lnTo>
                    <a:pt x="767" y="1529"/>
                  </a:lnTo>
                  <a:lnTo>
                    <a:pt x="882" y="1386"/>
                  </a:lnTo>
                  <a:lnTo>
                    <a:pt x="1003" y="1248"/>
                  </a:lnTo>
                  <a:lnTo>
                    <a:pt x="1130" y="1116"/>
                  </a:lnTo>
                  <a:lnTo>
                    <a:pt x="1264" y="990"/>
                  </a:lnTo>
                  <a:lnTo>
                    <a:pt x="1405" y="870"/>
                  </a:lnTo>
                  <a:lnTo>
                    <a:pt x="1551" y="757"/>
                  </a:lnTo>
                  <a:lnTo>
                    <a:pt x="1702" y="651"/>
                  </a:lnTo>
                  <a:lnTo>
                    <a:pt x="1858" y="552"/>
                  </a:lnTo>
                  <a:lnTo>
                    <a:pt x="2020" y="460"/>
                  </a:lnTo>
                  <a:lnTo>
                    <a:pt x="2187" y="376"/>
                  </a:lnTo>
                  <a:lnTo>
                    <a:pt x="2357" y="300"/>
                  </a:lnTo>
                  <a:lnTo>
                    <a:pt x="2532" y="232"/>
                  </a:lnTo>
                  <a:lnTo>
                    <a:pt x="2711" y="171"/>
                  </a:lnTo>
                  <a:lnTo>
                    <a:pt x="2894" y="120"/>
                  </a:lnTo>
                  <a:lnTo>
                    <a:pt x="3081" y="77"/>
                  </a:lnTo>
                  <a:lnTo>
                    <a:pt x="3270" y="44"/>
                  </a:lnTo>
                  <a:lnTo>
                    <a:pt x="3462" y="20"/>
                  </a:lnTo>
                  <a:lnTo>
                    <a:pt x="3658" y="5"/>
                  </a:lnTo>
                  <a:lnTo>
                    <a:pt x="3856" y="0"/>
                  </a:lnTo>
                  <a:lnTo>
                    <a:pt x="4055" y="5"/>
                  </a:lnTo>
                  <a:lnTo>
                    <a:pt x="4249" y="20"/>
                  </a:lnTo>
                  <a:lnTo>
                    <a:pt x="4443" y="44"/>
                  </a:lnTo>
                  <a:lnTo>
                    <a:pt x="4632" y="77"/>
                  </a:lnTo>
                  <a:lnTo>
                    <a:pt x="4819" y="120"/>
                  </a:lnTo>
                  <a:lnTo>
                    <a:pt x="5002" y="171"/>
                  </a:lnTo>
                  <a:lnTo>
                    <a:pt x="5180" y="232"/>
                  </a:lnTo>
                  <a:lnTo>
                    <a:pt x="5355" y="300"/>
                  </a:lnTo>
                  <a:lnTo>
                    <a:pt x="5526" y="376"/>
                  </a:lnTo>
                  <a:lnTo>
                    <a:pt x="5693" y="460"/>
                  </a:lnTo>
                  <a:lnTo>
                    <a:pt x="5854" y="552"/>
                  </a:lnTo>
                  <a:lnTo>
                    <a:pt x="6011" y="651"/>
                  </a:lnTo>
                  <a:lnTo>
                    <a:pt x="6162" y="757"/>
                  </a:lnTo>
                  <a:lnTo>
                    <a:pt x="6308" y="870"/>
                  </a:lnTo>
                  <a:lnTo>
                    <a:pt x="6448" y="990"/>
                  </a:lnTo>
                  <a:lnTo>
                    <a:pt x="6583" y="1116"/>
                  </a:lnTo>
                  <a:lnTo>
                    <a:pt x="6710" y="1248"/>
                  </a:lnTo>
                  <a:lnTo>
                    <a:pt x="6831" y="1386"/>
                  </a:lnTo>
                  <a:lnTo>
                    <a:pt x="6946" y="1529"/>
                  </a:lnTo>
                  <a:lnTo>
                    <a:pt x="7054" y="1679"/>
                  </a:lnTo>
                  <a:lnTo>
                    <a:pt x="7154" y="1833"/>
                  </a:lnTo>
                  <a:lnTo>
                    <a:pt x="7247" y="1992"/>
                  </a:lnTo>
                  <a:lnTo>
                    <a:pt x="7333" y="2157"/>
                  </a:lnTo>
                  <a:lnTo>
                    <a:pt x="7410" y="2325"/>
                  </a:lnTo>
                  <a:lnTo>
                    <a:pt x="7479" y="2497"/>
                  </a:lnTo>
                  <a:lnTo>
                    <a:pt x="7539" y="2674"/>
                  </a:lnTo>
                  <a:lnTo>
                    <a:pt x="7591" y="2854"/>
                  </a:lnTo>
                  <a:lnTo>
                    <a:pt x="7634" y="3038"/>
                  </a:lnTo>
                  <a:lnTo>
                    <a:pt x="7669" y="3225"/>
                  </a:lnTo>
                  <a:lnTo>
                    <a:pt x="7694" y="3415"/>
                  </a:lnTo>
                  <a:lnTo>
                    <a:pt x="7708" y="3608"/>
                  </a:lnTo>
                  <a:lnTo>
                    <a:pt x="7713" y="3802"/>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3" name="Freeform 96"/>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solidFill>
              <a:srgbClr val="4046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24" name="Freeform 97"/>
            <p:cNvSpPr>
              <a:spLocks/>
            </p:cNvSpPr>
            <p:nvPr/>
          </p:nvSpPr>
          <p:spPr bwMode="auto">
            <a:xfrm>
              <a:off x="3490" y="1176"/>
              <a:ext cx="779" cy="1202"/>
            </a:xfrm>
            <a:custGeom>
              <a:avLst/>
              <a:gdLst>
                <a:gd name="T0" fmla="*/ 0 w 4676"/>
                <a:gd name="T1" fmla="*/ 0 h 7215"/>
                <a:gd name="T2" fmla="*/ 0 w 4676"/>
                <a:gd name="T3" fmla="*/ 0 h 7215"/>
                <a:gd name="T4" fmla="*/ 0 w 4676"/>
                <a:gd name="T5" fmla="*/ 0 h 7215"/>
                <a:gd name="T6" fmla="*/ 0 w 4676"/>
                <a:gd name="T7" fmla="*/ 0 h 7215"/>
                <a:gd name="T8" fmla="*/ 0 w 4676"/>
                <a:gd name="T9" fmla="*/ 0 h 7215"/>
                <a:gd name="T10" fmla="*/ 0 w 4676"/>
                <a:gd name="T11" fmla="*/ 0 h 7215"/>
                <a:gd name="T12" fmla="*/ 0 w 4676"/>
                <a:gd name="T13" fmla="*/ 0 h 7215"/>
                <a:gd name="T14" fmla="*/ 0 w 4676"/>
                <a:gd name="T15" fmla="*/ 0 h 7215"/>
                <a:gd name="T16" fmla="*/ 0 w 4676"/>
                <a:gd name="T17" fmla="*/ 0 h 7215"/>
                <a:gd name="T18" fmla="*/ 0 w 4676"/>
                <a:gd name="T19" fmla="*/ 0 h 7215"/>
                <a:gd name="T20" fmla="*/ 0 w 4676"/>
                <a:gd name="T21" fmla="*/ 0 h 7215"/>
                <a:gd name="T22" fmla="*/ 0 w 4676"/>
                <a:gd name="T23" fmla="*/ 0 h 7215"/>
                <a:gd name="T24" fmla="*/ 0 w 4676"/>
                <a:gd name="T25" fmla="*/ 0 h 7215"/>
                <a:gd name="T26" fmla="*/ 0 w 4676"/>
                <a:gd name="T27" fmla="*/ 0 h 7215"/>
                <a:gd name="T28" fmla="*/ 0 w 4676"/>
                <a:gd name="T29" fmla="*/ 0 h 7215"/>
                <a:gd name="T30" fmla="*/ 0 w 4676"/>
                <a:gd name="T31" fmla="*/ 0 h 7215"/>
                <a:gd name="T32" fmla="*/ 0 w 4676"/>
                <a:gd name="T33" fmla="*/ 0 h 7215"/>
                <a:gd name="T34" fmla="*/ 0 w 4676"/>
                <a:gd name="T35" fmla="*/ 0 h 7215"/>
                <a:gd name="T36" fmla="*/ 0 w 4676"/>
                <a:gd name="T37" fmla="*/ 0 h 7215"/>
                <a:gd name="T38" fmla="*/ 0 w 4676"/>
                <a:gd name="T39" fmla="*/ 0 h 7215"/>
                <a:gd name="T40" fmla="*/ 0 w 4676"/>
                <a:gd name="T41" fmla="*/ 0 h 7215"/>
                <a:gd name="T42" fmla="*/ 0 w 4676"/>
                <a:gd name="T43" fmla="*/ 0 h 7215"/>
                <a:gd name="T44" fmla="*/ 0 w 4676"/>
                <a:gd name="T45" fmla="*/ 0 h 7215"/>
                <a:gd name="T46" fmla="*/ 0 w 4676"/>
                <a:gd name="T47" fmla="*/ 0 h 7215"/>
                <a:gd name="T48" fmla="*/ 0 w 4676"/>
                <a:gd name="T49" fmla="*/ 0 h 7215"/>
                <a:gd name="T50" fmla="*/ 0 w 4676"/>
                <a:gd name="T51" fmla="*/ 0 h 7215"/>
                <a:gd name="T52" fmla="*/ 0 w 4676"/>
                <a:gd name="T53" fmla="*/ 0 h 7215"/>
                <a:gd name="T54" fmla="*/ 0 w 4676"/>
                <a:gd name="T55" fmla="*/ 0 h 7215"/>
                <a:gd name="T56" fmla="*/ 0 w 4676"/>
                <a:gd name="T57" fmla="*/ 0 h 7215"/>
                <a:gd name="T58" fmla="*/ 0 w 4676"/>
                <a:gd name="T59" fmla="*/ 0 h 7215"/>
                <a:gd name="T60" fmla="*/ 0 w 4676"/>
                <a:gd name="T61" fmla="*/ 0 h 7215"/>
                <a:gd name="T62" fmla="*/ 0 w 4676"/>
                <a:gd name="T63" fmla="*/ 0 h 72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676" h="7215">
                  <a:moveTo>
                    <a:pt x="0" y="83"/>
                  </a:moveTo>
                  <a:lnTo>
                    <a:pt x="432" y="17"/>
                  </a:lnTo>
                  <a:lnTo>
                    <a:pt x="823" y="0"/>
                  </a:lnTo>
                  <a:lnTo>
                    <a:pt x="1206" y="17"/>
                  </a:lnTo>
                  <a:lnTo>
                    <a:pt x="1573" y="69"/>
                  </a:lnTo>
                  <a:lnTo>
                    <a:pt x="1946" y="163"/>
                  </a:lnTo>
                  <a:lnTo>
                    <a:pt x="2108" y="215"/>
                  </a:lnTo>
                  <a:lnTo>
                    <a:pt x="2267" y="273"/>
                  </a:lnTo>
                  <a:lnTo>
                    <a:pt x="2530" y="401"/>
                  </a:lnTo>
                  <a:lnTo>
                    <a:pt x="2844" y="577"/>
                  </a:lnTo>
                  <a:lnTo>
                    <a:pt x="3145" y="771"/>
                  </a:lnTo>
                  <a:lnTo>
                    <a:pt x="3511" y="1079"/>
                  </a:lnTo>
                  <a:lnTo>
                    <a:pt x="3832" y="1424"/>
                  </a:lnTo>
                  <a:lnTo>
                    <a:pt x="3974" y="1635"/>
                  </a:lnTo>
                  <a:lnTo>
                    <a:pt x="4116" y="1850"/>
                  </a:lnTo>
                  <a:lnTo>
                    <a:pt x="4309" y="2195"/>
                  </a:lnTo>
                  <a:lnTo>
                    <a:pt x="4441" y="2521"/>
                  </a:lnTo>
                  <a:lnTo>
                    <a:pt x="4572" y="2974"/>
                  </a:lnTo>
                  <a:lnTo>
                    <a:pt x="4658" y="3408"/>
                  </a:lnTo>
                  <a:lnTo>
                    <a:pt x="4676" y="3772"/>
                  </a:lnTo>
                  <a:lnTo>
                    <a:pt x="4672" y="4045"/>
                  </a:lnTo>
                  <a:lnTo>
                    <a:pt x="4652" y="4377"/>
                  </a:lnTo>
                  <a:lnTo>
                    <a:pt x="4548" y="4799"/>
                  </a:lnTo>
                  <a:lnTo>
                    <a:pt x="4424" y="5189"/>
                  </a:lnTo>
                  <a:lnTo>
                    <a:pt x="4292" y="5473"/>
                  </a:lnTo>
                  <a:lnTo>
                    <a:pt x="4116" y="5773"/>
                  </a:lnTo>
                  <a:lnTo>
                    <a:pt x="3922" y="6050"/>
                  </a:lnTo>
                  <a:lnTo>
                    <a:pt x="3750" y="6267"/>
                  </a:lnTo>
                  <a:lnTo>
                    <a:pt x="3511" y="6524"/>
                  </a:lnTo>
                  <a:lnTo>
                    <a:pt x="3234" y="6783"/>
                  </a:lnTo>
                  <a:lnTo>
                    <a:pt x="2824" y="7067"/>
                  </a:lnTo>
                  <a:lnTo>
                    <a:pt x="2547" y="7215"/>
                  </a:lnTo>
                  <a:lnTo>
                    <a:pt x="2997" y="6914"/>
                  </a:lnTo>
                  <a:lnTo>
                    <a:pt x="3363" y="6610"/>
                  </a:lnTo>
                  <a:lnTo>
                    <a:pt x="3667" y="6220"/>
                  </a:lnTo>
                  <a:lnTo>
                    <a:pt x="3953" y="5819"/>
                  </a:lnTo>
                  <a:lnTo>
                    <a:pt x="4103" y="5553"/>
                  </a:lnTo>
                  <a:lnTo>
                    <a:pt x="4240" y="5234"/>
                  </a:lnTo>
                  <a:lnTo>
                    <a:pt x="4344" y="4871"/>
                  </a:lnTo>
                  <a:lnTo>
                    <a:pt x="4396" y="4588"/>
                  </a:lnTo>
                  <a:lnTo>
                    <a:pt x="4448" y="4249"/>
                  </a:lnTo>
                  <a:lnTo>
                    <a:pt x="4462" y="3945"/>
                  </a:lnTo>
                  <a:lnTo>
                    <a:pt x="4441" y="3534"/>
                  </a:lnTo>
                  <a:lnTo>
                    <a:pt x="4351" y="3038"/>
                  </a:lnTo>
                  <a:lnTo>
                    <a:pt x="4262" y="2717"/>
                  </a:lnTo>
                  <a:lnTo>
                    <a:pt x="4144" y="2399"/>
                  </a:lnTo>
                  <a:lnTo>
                    <a:pt x="3996" y="2099"/>
                  </a:lnTo>
                  <a:lnTo>
                    <a:pt x="3832" y="1839"/>
                  </a:lnTo>
                  <a:lnTo>
                    <a:pt x="3687" y="1614"/>
                  </a:lnTo>
                  <a:lnTo>
                    <a:pt x="3480" y="1352"/>
                  </a:lnTo>
                  <a:lnTo>
                    <a:pt x="3329" y="1189"/>
                  </a:lnTo>
                  <a:lnTo>
                    <a:pt x="3138" y="1002"/>
                  </a:lnTo>
                  <a:lnTo>
                    <a:pt x="2931" y="848"/>
                  </a:lnTo>
                  <a:lnTo>
                    <a:pt x="2696" y="684"/>
                  </a:lnTo>
                  <a:lnTo>
                    <a:pt x="2433" y="539"/>
                  </a:lnTo>
                  <a:lnTo>
                    <a:pt x="2153" y="404"/>
                  </a:lnTo>
                  <a:lnTo>
                    <a:pt x="1946" y="305"/>
                  </a:lnTo>
                  <a:lnTo>
                    <a:pt x="1721" y="225"/>
                  </a:lnTo>
                  <a:lnTo>
                    <a:pt x="1365" y="135"/>
                  </a:lnTo>
                  <a:lnTo>
                    <a:pt x="999" y="90"/>
                  </a:lnTo>
                  <a:lnTo>
                    <a:pt x="794" y="66"/>
                  </a:lnTo>
                  <a:lnTo>
                    <a:pt x="519" y="55"/>
                  </a:lnTo>
                  <a:lnTo>
                    <a:pt x="280" y="69"/>
                  </a:lnTo>
                  <a:lnTo>
                    <a:pt x="0" y="8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5" name="Freeform 98"/>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1" h="1856">
                  <a:moveTo>
                    <a:pt x="0" y="1044"/>
                  </a:moveTo>
                  <a:lnTo>
                    <a:pt x="1801" y="0"/>
                  </a:lnTo>
                  <a:lnTo>
                    <a:pt x="2261" y="795"/>
                  </a:lnTo>
                  <a:lnTo>
                    <a:pt x="409" y="1856"/>
                  </a:lnTo>
                  <a:lnTo>
                    <a:pt x="0" y="1044"/>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26" name="Freeform 99"/>
            <p:cNvSpPr>
              <a:spLocks/>
            </p:cNvSpPr>
            <p:nvPr/>
          </p:nvSpPr>
          <p:spPr bwMode="auto">
            <a:xfrm>
              <a:off x="2598" y="2204"/>
              <a:ext cx="377" cy="309"/>
            </a:xfrm>
            <a:custGeom>
              <a:avLst/>
              <a:gdLst>
                <a:gd name="T0" fmla="*/ 0 w 2261"/>
                <a:gd name="T1" fmla="*/ 0 h 1856"/>
                <a:gd name="T2" fmla="*/ 0 w 2261"/>
                <a:gd name="T3" fmla="*/ 0 h 1856"/>
                <a:gd name="T4" fmla="*/ 0 w 2261"/>
                <a:gd name="T5" fmla="*/ 0 h 1856"/>
                <a:gd name="T6" fmla="*/ 0 w 2261"/>
                <a:gd name="T7" fmla="*/ 0 h 1856"/>
                <a:gd name="T8" fmla="*/ 0 w 2261"/>
                <a:gd name="T9" fmla="*/ 0 h 1856"/>
                <a:gd name="T10" fmla="*/ 0 w 2261"/>
                <a:gd name="T11" fmla="*/ 0 h 18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61" h="1856">
                  <a:moveTo>
                    <a:pt x="0" y="1044"/>
                  </a:moveTo>
                  <a:lnTo>
                    <a:pt x="1801" y="0"/>
                  </a:lnTo>
                  <a:lnTo>
                    <a:pt x="2261" y="795"/>
                  </a:lnTo>
                  <a:lnTo>
                    <a:pt x="409" y="1856"/>
                  </a:lnTo>
                  <a:lnTo>
                    <a:pt x="0" y="1044"/>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7" name="Freeform 100"/>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3" h="1296">
                  <a:moveTo>
                    <a:pt x="121" y="1296"/>
                  </a:moveTo>
                  <a:lnTo>
                    <a:pt x="1973" y="242"/>
                  </a:lnTo>
                  <a:lnTo>
                    <a:pt x="1842" y="0"/>
                  </a:lnTo>
                  <a:lnTo>
                    <a:pt x="0" y="1054"/>
                  </a:lnTo>
                  <a:lnTo>
                    <a:pt x="121" y="1296"/>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28" name="Freeform 101"/>
            <p:cNvSpPr>
              <a:spLocks/>
            </p:cNvSpPr>
            <p:nvPr/>
          </p:nvSpPr>
          <p:spPr bwMode="auto">
            <a:xfrm>
              <a:off x="2646" y="2296"/>
              <a:ext cx="329" cy="216"/>
            </a:xfrm>
            <a:custGeom>
              <a:avLst/>
              <a:gdLst>
                <a:gd name="T0" fmla="*/ 0 w 1973"/>
                <a:gd name="T1" fmla="*/ 0 h 1296"/>
                <a:gd name="T2" fmla="*/ 0 w 1973"/>
                <a:gd name="T3" fmla="*/ 0 h 1296"/>
                <a:gd name="T4" fmla="*/ 0 w 1973"/>
                <a:gd name="T5" fmla="*/ 0 h 1296"/>
                <a:gd name="T6" fmla="*/ 0 w 1973"/>
                <a:gd name="T7" fmla="*/ 0 h 1296"/>
                <a:gd name="T8" fmla="*/ 0 w 1973"/>
                <a:gd name="T9" fmla="*/ 0 h 1296"/>
                <a:gd name="T10" fmla="*/ 0 w 1973"/>
                <a:gd name="T11" fmla="*/ 0 h 12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73" h="1296">
                  <a:moveTo>
                    <a:pt x="121" y="1296"/>
                  </a:moveTo>
                  <a:lnTo>
                    <a:pt x="1973" y="242"/>
                  </a:lnTo>
                  <a:lnTo>
                    <a:pt x="1842" y="0"/>
                  </a:lnTo>
                  <a:lnTo>
                    <a:pt x="0" y="1054"/>
                  </a:lnTo>
                  <a:lnTo>
                    <a:pt x="121" y="1296"/>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29" name="Line 102"/>
            <p:cNvSpPr>
              <a:spLocks noChangeShapeType="1"/>
            </p:cNvSpPr>
            <p:nvPr/>
          </p:nvSpPr>
          <p:spPr bwMode="auto">
            <a:xfrm flipV="1">
              <a:off x="2619" y="2242"/>
              <a:ext cx="301" cy="173"/>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sz="1350" dirty="0">
                <a:latin typeface="GE Inspira Pitch Regular" charset="0"/>
              </a:endParaRPr>
            </a:p>
          </p:txBody>
        </p:sp>
        <p:sp>
          <p:nvSpPr>
            <p:cNvPr id="30" name="Freeform 103"/>
            <p:cNvSpPr>
              <a:spLocks/>
            </p:cNvSpPr>
            <p:nvPr/>
          </p:nvSpPr>
          <p:spPr bwMode="auto">
            <a:xfrm>
              <a:off x="2776" y="2273"/>
              <a:ext cx="84" cy="127"/>
            </a:xfrm>
            <a:custGeom>
              <a:avLst/>
              <a:gdLst>
                <a:gd name="T0" fmla="*/ 0 w 505"/>
                <a:gd name="T1" fmla="*/ 0 h 758"/>
                <a:gd name="T2" fmla="*/ 0 w 505"/>
                <a:gd name="T3" fmla="*/ 0 h 758"/>
                <a:gd name="T4" fmla="*/ 0 w 505"/>
                <a:gd name="T5" fmla="*/ 0 h 758"/>
                <a:gd name="T6" fmla="*/ 0 w 505"/>
                <a:gd name="T7" fmla="*/ 0 h 758"/>
                <a:gd name="T8" fmla="*/ 0 w 505"/>
                <a:gd name="T9" fmla="*/ 0 h 758"/>
                <a:gd name="T10" fmla="*/ 0 w 505"/>
                <a:gd name="T11" fmla="*/ 0 h 758"/>
                <a:gd name="T12" fmla="*/ 0 w 505"/>
                <a:gd name="T13" fmla="*/ 0 h 758"/>
                <a:gd name="T14" fmla="*/ 0 w 505"/>
                <a:gd name="T15" fmla="*/ 0 h 758"/>
                <a:gd name="T16" fmla="*/ 0 w 505"/>
                <a:gd name="T17" fmla="*/ 0 h 758"/>
                <a:gd name="T18" fmla="*/ 0 w 505"/>
                <a:gd name="T19" fmla="*/ 0 h 7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5" h="758">
                  <a:moveTo>
                    <a:pt x="0" y="0"/>
                  </a:moveTo>
                  <a:lnTo>
                    <a:pt x="77" y="14"/>
                  </a:lnTo>
                  <a:lnTo>
                    <a:pt x="173" y="63"/>
                  </a:lnTo>
                  <a:lnTo>
                    <a:pt x="253" y="132"/>
                  </a:lnTo>
                  <a:lnTo>
                    <a:pt x="329" y="233"/>
                  </a:lnTo>
                  <a:lnTo>
                    <a:pt x="381" y="318"/>
                  </a:lnTo>
                  <a:lnTo>
                    <a:pt x="439" y="430"/>
                  </a:lnTo>
                  <a:lnTo>
                    <a:pt x="482" y="540"/>
                  </a:lnTo>
                  <a:lnTo>
                    <a:pt x="505" y="668"/>
                  </a:lnTo>
                  <a:lnTo>
                    <a:pt x="505" y="75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1" name="Freeform 104"/>
            <p:cNvSpPr>
              <a:spLocks/>
            </p:cNvSpPr>
            <p:nvPr/>
          </p:nvSpPr>
          <p:spPr bwMode="auto">
            <a:xfrm>
              <a:off x="2812" y="2254"/>
              <a:ext cx="83" cy="126"/>
            </a:xfrm>
            <a:custGeom>
              <a:avLst/>
              <a:gdLst>
                <a:gd name="T0" fmla="*/ 0 w 499"/>
                <a:gd name="T1" fmla="*/ 0 h 757"/>
                <a:gd name="T2" fmla="*/ 0 w 499"/>
                <a:gd name="T3" fmla="*/ 0 h 757"/>
                <a:gd name="T4" fmla="*/ 0 w 499"/>
                <a:gd name="T5" fmla="*/ 0 h 757"/>
                <a:gd name="T6" fmla="*/ 0 w 499"/>
                <a:gd name="T7" fmla="*/ 0 h 757"/>
                <a:gd name="T8" fmla="*/ 0 w 499"/>
                <a:gd name="T9" fmla="*/ 0 h 757"/>
                <a:gd name="T10" fmla="*/ 0 w 499"/>
                <a:gd name="T11" fmla="*/ 0 h 757"/>
                <a:gd name="T12" fmla="*/ 0 w 499"/>
                <a:gd name="T13" fmla="*/ 0 h 757"/>
                <a:gd name="T14" fmla="*/ 0 w 499"/>
                <a:gd name="T15" fmla="*/ 0 h 757"/>
                <a:gd name="T16" fmla="*/ 0 w 499"/>
                <a:gd name="T17" fmla="*/ 0 h 757"/>
                <a:gd name="T18" fmla="*/ 0 w 499"/>
                <a:gd name="T19" fmla="*/ 0 h 75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9" h="757">
                  <a:moveTo>
                    <a:pt x="0" y="0"/>
                  </a:moveTo>
                  <a:lnTo>
                    <a:pt x="77" y="13"/>
                  </a:lnTo>
                  <a:lnTo>
                    <a:pt x="170" y="61"/>
                  </a:lnTo>
                  <a:lnTo>
                    <a:pt x="253" y="130"/>
                  </a:lnTo>
                  <a:lnTo>
                    <a:pt x="329" y="231"/>
                  </a:lnTo>
                  <a:lnTo>
                    <a:pt x="381" y="317"/>
                  </a:lnTo>
                  <a:lnTo>
                    <a:pt x="430" y="428"/>
                  </a:lnTo>
                  <a:lnTo>
                    <a:pt x="474" y="538"/>
                  </a:lnTo>
                  <a:lnTo>
                    <a:pt x="499" y="670"/>
                  </a:lnTo>
                  <a:lnTo>
                    <a:pt x="499" y="757"/>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2" name="Freeform 105"/>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solidFill>
              <a:srgbClr val="D5D2D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33" name="Freeform 106"/>
            <p:cNvSpPr>
              <a:spLocks/>
            </p:cNvSpPr>
            <p:nvPr/>
          </p:nvSpPr>
          <p:spPr bwMode="auto">
            <a:xfrm>
              <a:off x="2874" y="2145"/>
              <a:ext cx="195" cy="208"/>
            </a:xfrm>
            <a:custGeom>
              <a:avLst/>
              <a:gdLst>
                <a:gd name="T0" fmla="*/ 0 w 1167"/>
                <a:gd name="T1" fmla="*/ 0 h 1248"/>
                <a:gd name="T2" fmla="*/ 0 w 1167"/>
                <a:gd name="T3" fmla="*/ 0 h 1248"/>
                <a:gd name="T4" fmla="*/ 0 w 1167"/>
                <a:gd name="T5" fmla="*/ 0 h 1248"/>
                <a:gd name="T6" fmla="*/ 0 w 1167"/>
                <a:gd name="T7" fmla="*/ 0 h 1248"/>
                <a:gd name="T8" fmla="*/ 0 w 1167"/>
                <a:gd name="T9" fmla="*/ 0 h 1248"/>
                <a:gd name="T10" fmla="*/ 0 w 1167"/>
                <a:gd name="T11" fmla="*/ 0 h 1248"/>
                <a:gd name="T12" fmla="*/ 0 w 1167"/>
                <a:gd name="T13" fmla="*/ 0 h 1248"/>
                <a:gd name="T14" fmla="*/ 0 w 1167"/>
                <a:gd name="T15" fmla="*/ 0 h 1248"/>
                <a:gd name="T16" fmla="*/ 0 w 1167"/>
                <a:gd name="T17" fmla="*/ 0 h 1248"/>
                <a:gd name="T18" fmla="*/ 0 w 1167"/>
                <a:gd name="T19" fmla="*/ 0 h 1248"/>
                <a:gd name="T20" fmla="*/ 0 w 1167"/>
                <a:gd name="T21" fmla="*/ 0 h 1248"/>
                <a:gd name="T22" fmla="*/ 0 w 1167"/>
                <a:gd name="T23" fmla="*/ 0 h 1248"/>
                <a:gd name="T24" fmla="*/ 0 w 1167"/>
                <a:gd name="T25" fmla="*/ 0 h 1248"/>
                <a:gd name="T26" fmla="*/ 0 w 1167"/>
                <a:gd name="T27" fmla="*/ 0 h 1248"/>
                <a:gd name="T28" fmla="*/ 0 w 1167"/>
                <a:gd name="T29" fmla="*/ 0 h 1248"/>
                <a:gd name="T30" fmla="*/ 0 w 1167"/>
                <a:gd name="T31" fmla="*/ 0 h 1248"/>
                <a:gd name="T32" fmla="*/ 0 w 1167"/>
                <a:gd name="T33" fmla="*/ 0 h 1248"/>
                <a:gd name="T34" fmla="*/ 0 w 1167"/>
                <a:gd name="T35" fmla="*/ 0 h 1248"/>
                <a:gd name="T36" fmla="*/ 0 w 1167"/>
                <a:gd name="T37" fmla="*/ 0 h 1248"/>
                <a:gd name="T38" fmla="*/ 0 w 1167"/>
                <a:gd name="T39" fmla="*/ 0 h 1248"/>
                <a:gd name="T40" fmla="*/ 0 w 1167"/>
                <a:gd name="T41" fmla="*/ 0 h 1248"/>
                <a:gd name="T42" fmla="*/ 0 w 1167"/>
                <a:gd name="T43" fmla="*/ 0 h 1248"/>
                <a:gd name="T44" fmla="*/ 0 w 1167"/>
                <a:gd name="T45" fmla="*/ 0 h 1248"/>
                <a:gd name="T46" fmla="*/ 0 w 1167"/>
                <a:gd name="T47" fmla="*/ 0 h 1248"/>
                <a:gd name="T48" fmla="*/ 0 w 1167"/>
                <a:gd name="T49" fmla="*/ 0 h 1248"/>
                <a:gd name="T50" fmla="*/ 0 w 1167"/>
                <a:gd name="T51" fmla="*/ 0 h 1248"/>
                <a:gd name="T52" fmla="*/ 0 w 1167"/>
                <a:gd name="T53" fmla="*/ 0 h 1248"/>
                <a:gd name="T54" fmla="*/ 0 w 1167"/>
                <a:gd name="T55" fmla="*/ 0 h 1248"/>
                <a:gd name="T56" fmla="*/ 0 w 1167"/>
                <a:gd name="T57" fmla="*/ 0 h 1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67" h="1248">
                  <a:moveTo>
                    <a:pt x="473" y="6"/>
                  </a:moveTo>
                  <a:lnTo>
                    <a:pt x="44" y="266"/>
                  </a:lnTo>
                  <a:lnTo>
                    <a:pt x="0" y="421"/>
                  </a:lnTo>
                  <a:lnTo>
                    <a:pt x="41" y="431"/>
                  </a:lnTo>
                  <a:lnTo>
                    <a:pt x="99" y="459"/>
                  </a:lnTo>
                  <a:lnTo>
                    <a:pt x="182" y="511"/>
                  </a:lnTo>
                  <a:lnTo>
                    <a:pt x="258" y="590"/>
                  </a:lnTo>
                  <a:lnTo>
                    <a:pt x="310" y="653"/>
                  </a:lnTo>
                  <a:lnTo>
                    <a:pt x="373" y="739"/>
                  </a:lnTo>
                  <a:lnTo>
                    <a:pt x="434" y="843"/>
                  </a:lnTo>
                  <a:lnTo>
                    <a:pt x="459" y="916"/>
                  </a:lnTo>
                  <a:lnTo>
                    <a:pt x="483" y="1009"/>
                  </a:lnTo>
                  <a:lnTo>
                    <a:pt x="486" y="1123"/>
                  </a:lnTo>
                  <a:lnTo>
                    <a:pt x="473" y="1230"/>
                  </a:lnTo>
                  <a:lnTo>
                    <a:pt x="642" y="1248"/>
                  </a:lnTo>
                  <a:lnTo>
                    <a:pt x="1129" y="964"/>
                  </a:lnTo>
                  <a:lnTo>
                    <a:pt x="1161" y="873"/>
                  </a:lnTo>
                  <a:lnTo>
                    <a:pt x="1167" y="743"/>
                  </a:lnTo>
                  <a:lnTo>
                    <a:pt x="1157" y="621"/>
                  </a:lnTo>
                  <a:lnTo>
                    <a:pt x="1123" y="525"/>
                  </a:lnTo>
                  <a:lnTo>
                    <a:pt x="1081" y="414"/>
                  </a:lnTo>
                  <a:lnTo>
                    <a:pt x="1032" y="318"/>
                  </a:lnTo>
                  <a:lnTo>
                    <a:pt x="960" y="214"/>
                  </a:lnTo>
                  <a:lnTo>
                    <a:pt x="856" y="113"/>
                  </a:lnTo>
                  <a:lnTo>
                    <a:pt x="736" y="47"/>
                  </a:lnTo>
                  <a:lnTo>
                    <a:pt x="649" y="13"/>
                  </a:lnTo>
                  <a:lnTo>
                    <a:pt x="555" y="0"/>
                  </a:lnTo>
                  <a:lnTo>
                    <a:pt x="473" y="6"/>
                  </a:lnTo>
                  <a:close/>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4" name="Freeform 107"/>
            <p:cNvSpPr>
              <a:spLocks/>
            </p:cNvSpPr>
            <p:nvPr/>
          </p:nvSpPr>
          <p:spPr bwMode="auto">
            <a:xfrm>
              <a:off x="2883" y="2187"/>
              <a:ext cx="110" cy="165"/>
            </a:xfrm>
            <a:custGeom>
              <a:avLst/>
              <a:gdLst>
                <a:gd name="T0" fmla="*/ 0 w 663"/>
                <a:gd name="T1" fmla="*/ 0 h 988"/>
                <a:gd name="T2" fmla="*/ 0 w 663"/>
                <a:gd name="T3" fmla="*/ 0 h 988"/>
                <a:gd name="T4" fmla="*/ 0 w 663"/>
                <a:gd name="T5" fmla="*/ 0 h 988"/>
                <a:gd name="T6" fmla="*/ 0 w 663"/>
                <a:gd name="T7" fmla="*/ 0 h 988"/>
                <a:gd name="T8" fmla="*/ 0 w 663"/>
                <a:gd name="T9" fmla="*/ 0 h 988"/>
                <a:gd name="T10" fmla="*/ 0 w 663"/>
                <a:gd name="T11" fmla="*/ 0 h 988"/>
                <a:gd name="T12" fmla="*/ 0 w 663"/>
                <a:gd name="T13" fmla="*/ 0 h 988"/>
                <a:gd name="T14" fmla="*/ 0 w 663"/>
                <a:gd name="T15" fmla="*/ 0 h 988"/>
                <a:gd name="T16" fmla="*/ 0 w 663"/>
                <a:gd name="T17" fmla="*/ 0 h 988"/>
                <a:gd name="T18" fmla="*/ 0 w 663"/>
                <a:gd name="T19" fmla="*/ 0 h 988"/>
                <a:gd name="T20" fmla="*/ 0 w 663"/>
                <a:gd name="T21" fmla="*/ 0 h 988"/>
                <a:gd name="T22" fmla="*/ 0 w 663"/>
                <a:gd name="T23" fmla="*/ 0 h 988"/>
                <a:gd name="T24" fmla="*/ 0 w 663"/>
                <a:gd name="T25" fmla="*/ 0 h 988"/>
                <a:gd name="T26" fmla="*/ 0 w 663"/>
                <a:gd name="T27" fmla="*/ 0 h 988"/>
                <a:gd name="T28" fmla="*/ 0 w 663"/>
                <a:gd name="T29" fmla="*/ 0 h 9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3" h="988">
                  <a:moveTo>
                    <a:pt x="0" y="3"/>
                  </a:moveTo>
                  <a:lnTo>
                    <a:pt x="48" y="0"/>
                  </a:lnTo>
                  <a:lnTo>
                    <a:pt x="111" y="3"/>
                  </a:lnTo>
                  <a:lnTo>
                    <a:pt x="177" y="31"/>
                  </a:lnTo>
                  <a:lnTo>
                    <a:pt x="246" y="80"/>
                  </a:lnTo>
                  <a:lnTo>
                    <a:pt x="322" y="141"/>
                  </a:lnTo>
                  <a:lnTo>
                    <a:pt x="383" y="196"/>
                  </a:lnTo>
                  <a:lnTo>
                    <a:pt x="487" y="335"/>
                  </a:lnTo>
                  <a:lnTo>
                    <a:pt x="577" y="480"/>
                  </a:lnTo>
                  <a:lnTo>
                    <a:pt x="629" y="615"/>
                  </a:lnTo>
                  <a:lnTo>
                    <a:pt x="653" y="705"/>
                  </a:lnTo>
                  <a:lnTo>
                    <a:pt x="663" y="794"/>
                  </a:lnTo>
                  <a:lnTo>
                    <a:pt x="663" y="864"/>
                  </a:lnTo>
                  <a:lnTo>
                    <a:pt x="636" y="950"/>
                  </a:lnTo>
                  <a:lnTo>
                    <a:pt x="591" y="988"/>
                  </a:lnTo>
                </a:path>
              </a:pathLst>
            </a:custGeom>
            <a:noFill/>
            <a:ln w="9525">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5" name="Freeform 108"/>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36" name="Freeform 109"/>
            <p:cNvSpPr>
              <a:spLocks/>
            </p:cNvSpPr>
            <p:nvPr/>
          </p:nvSpPr>
          <p:spPr bwMode="auto">
            <a:xfrm>
              <a:off x="2985" y="2271"/>
              <a:ext cx="82" cy="82"/>
            </a:xfrm>
            <a:custGeom>
              <a:avLst/>
              <a:gdLst>
                <a:gd name="T0" fmla="*/ 0 w 495"/>
                <a:gd name="T1" fmla="*/ 0 h 495"/>
                <a:gd name="T2" fmla="*/ 0 w 495"/>
                <a:gd name="T3" fmla="*/ 0 h 495"/>
                <a:gd name="T4" fmla="*/ 0 w 495"/>
                <a:gd name="T5" fmla="*/ 0 h 495"/>
                <a:gd name="T6" fmla="*/ 0 w 495"/>
                <a:gd name="T7" fmla="*/ 0 h 495"/>
                <a:gd name="T8" fmla="*/ 0 w 495"/>
                <a:gd name="T9" fmla="*/ 0 h 495"/>
                <a:gd name="T10" fmla="*/ 0 w 495"/>
                <a:gd name="T11" fmla="*/ 0 h 495"/>
                <a:gd name="T12" fmla="*/ 0 w 495"/>
                <a:gd name="T13" fmla="*/ 0 h 495"/>
                <a:gd name="T14" fmla="*/ 0 w 495"/>
                <a:gd name="T15" fmla="*/ 0 h 495"/>
                <a:gd name="T16" fmla="*/ 0 w 495"/>
                <a:gd name="T17" fmla="*/ 0 h 495"/>
                <a:gd name="T18" fmla="*/ 0 w 495"/>
                <a:gd name="T19" fmla="*/ 0 h 495"/>
                <a:gd name="T20" fmla="*/ 0 w 495"/>
                <a:gd name="T21" fmla="*/ 0 h 4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5" h="495">
                  <a:moveTo>
                    <a:pt x="0" y="495"/>
                  </a:moveTo>
                  <a:lnTo>
                    <a:pt x="453" y="218"/>
                  </a:lnTo>
                  <a:lnTo>
                    <a:pt x="481" y="155"/>
                  </a:lnTo>
                  <a:lnTo>
                    <a:pt x="495" y="52"/>
                  </a:lnTo>
                  <a:lnTo>
                    <a:pt x="495" y="0"/>
                  </a:lnTo>
                  <a:lnTo>
                    <a:pt x="49" y="242"/>
                  </a:lnTo>
                  <a:lnTo>
                    <a:pt x="52" y="318"/>
                  </a:lnTo>
                  <a:lnTo>
                    <a:pt x="49" y="408"/>
                  </a:lnTo>
                  <a:lnTo>
                    <a:pt x="5" y="470"/>
                  </a:lnTo>
                  <a:lnTo>
                    <a:pt x="0" y="495"/>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7" name="Freeform 110"/>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9" h="252">
                  <a:moveTo>
                    <a:pt x="0" y="242"/>
                  </a:moveTo>
                  <a:lnTo>
                    <a:pt x="407" y="7"/>
                  </a:lnTo>
                  <a:lnTo>
                    <a:pt x="480" y="0"/>
                  </a:lnTo>
                  <a:lnTo>
                    <a:pt x="549" y="7"/>
                  </a:lnTo>
                  <a:lnTo>
                    <a:pt x="107" y="252"/>
                  </a:lnTo>
                  <a:lnTo>
                    <a:pt x="27" y="242"/>
                  </a:lnTo>
                  <a:lnTo>
                    <a:pt x="0" y="242"/>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38" name="Freeform 111"/>
            <p:cNvSpPr>
              <a:spLocks/>
            </p:cNvSpPr>
            <p:nvPr/>
          </p:nvSpPr>
          <p:spPr bwMode="auto">
            <a:xfrm>
              <a:off x="2886" y="2147"/>
              <a:ext cx="91" cy="42"/>
            </a:xfrm>
            <a:custGeom>
              <a:avLst/>
              <a:gdLst>
                <a:gd name="T0" fmla="*/ 0 w 549"/>
                <a:gd name="T1" fmla="*/ 0 h 252"/>
                <a:gd name="T2" fmla="*/ 0 w 549"/>
                <a:gd name="T3" fmla="*/ 0 h 252"/>
                <a:gd name="T4" fmla="*/ 0 w 549"/>
                <a:gd name="T5" fmla="*/ 0 h 252"/>
                <a:gd name="T6" fmla="*/ 0 w 549"/>
                <a:gd name="T7" fmla="*/ 0 h 252"/>
                <a:gd name="T8" fmla="*/ 0 w 549"/>
                <a:gd name="T9" fmla="*/ 0 h 252"/>
                <a:gd name="T10" fmla="*/ 0 w 549"/>
                <a:gd name="T11" fmla="*/ 0 h 252"/>
                <a:gd name="T12" fmla="*/ 0 w 549"/>
                <a:gd name="T13" fmla="*/ 0 h 252"/>
                <a:gd name="T14" fmla="*/ 0 w 549"/>
                <a:gd name="T15" fmla="*/ 0 h 2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9" h="252">
                  <a:moveTo>
                    <a:pt x="0" y="242"/>
                  </a:moveTo>
                  <a:lnTo>
                    <a:pt x="407" y="7"/>
                  </a:lnTo>
                  <a:lnTo>
                    <a:pt x="480" y="0"/>
                  </a:lnTo>
                  <a:lnTo>
                    <a:pt x="549" y="7"/>
                  </a:lnTo>
                  <a:lnTo>
                    <a:pt x="107" y="252"/>
                  </a:lnTo>
                  <a:lnTo>
                    <a:pt x="27" y="242"/>
                  </a:lnTo>
                  <a:lnTo>
                    <a:pt x="0" y="242"/>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39" name="Freeform 112"/>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40" name="Freeform 113"/>
            <p:cNvSpPr>
              <a:spLocks/>
            </p:cNvSpPr>
            <p:nvPr/>
          </p:nvSpPr>
          <p:spPr bwMode="auto">
            <a:xfrm>
              <a:off x="2969" y="2193"/>
              <a:ext cx="82" cy="43"/>
            </a:xfrm>
            <a:custGeom>
              <a:avLst/>
              <a:gdLst>
                <a:gd name="T0" fmla="*/ 0 w 494"/>
                <a:gd name="T1" fmla="*/ 0 h 260"/>
                <a:gd name="T2" fmla="*/ 0 w 494"/>
                <a:gd name="T3" fmla="*/ 0 h 260"/>
                <a:gd name="T4" fmla="*/ 0 w 494"/>
                <a:gd name="T5" fmla="*/ 0 h 260"/>
                <a:gd name="T6" fmla="*/ 0 w 494"/>
                <a:gd name="T7" fmla="*/ 0 h 260"/>
                <a:gd name="T8" fmla="*/ 0 w 494"/>
                <a:gd name="T9" fmla="*/ 0 h 260"/>
                <a:gd name="T10" fmla="*/ 0 w 494"/>
                <a:gd name="T11" fmla="*/ 0 h 260"/>
                <a:gd name="T12" fmla="*/ 0 w 494"/>
                <a:gd name="T13" fmla="*/ 0 h 260"/>
                <a:gd name="T14" fmla="*/ 0 w 494"/>
                <a:gd name="T15" fmla="*/ 0 h 260"/>
                <a:gd name="T16" fmla="*/ 0 w 494"/>
                <a:gd name="T17" fmla="*/ 0 h 2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260">
                  <a:moveTo>
                    <a:pt x="425" y="0"/>
                  </a:moveTo>
                  <a:lnTo>
                    <a:pt x="84" y="205"/>
                  </a:lnTo>
                  <a:lnTo>
                    <a:pt x="0" y="260"/>
                  </a:lnTo>
                  <a:lnTo>
                    <a:pt x="201" y="180"/>
                  </a:lnTo>
                  <a:lnTo>
                    <a:pt x="395" y="107"/>
                  </a:lnTo>
                  <a:lnTo>
                    <a:pt x="494" y="104"/>
                  </a:lnTo>
                  <a:lnTo>
                    <a:pt x="436" y="14"/>
                  </a:lnTo>
                  <a:lnTo>
                    <a:pt x="42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41" name="Line 114"/>
            <p:cNvSpPr>
              <a:spLocks noChangeShapeType="1"/>
            </p:cNvSpPr>
            <p:nvPr/>
          </p:nvSpPr>
          <p:spPr bwMode="auto">
            <a:xfrm flipV="1">
              <a:off x="2928" y="2161"/>
              <a:ext cx="79" cy="42"/>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sz="1350" dirty="0">
                <a:latin typeface="GE Inspira Pitch Regular" charset="0"/>
              </a:endParaRPr>
            </a:p>
          </p:txBody>
        </p:sp>
        <p:sp>
          <p:nvSpPr>
            <p:cNvPr id="42" name="Line 115"/>
            <p:cNvSpPr>
              <a:spLocks noChangeShapeType="1"/>
            </p:cNvSpPr>
            <p:nvPr/>
          </p:nvSpPr>
          <p:spPr bwMode="auto">
            <a:xfrm flipH="1">
              <a:off x="2915" y="2204"/>
              <a:ext cx="10" cy="38"/>
            </a:xfrm>
            <a:prstGeom prst="line">
              <a:avLst/>
            </a:prstGeom>
            <a:noFill/>
            <a:ln w="9525">
              <a:solidFill>
                <a:srgbClr val="1F1A17"/>
              </a:solidFill>
              <a:round/>
              <a:headEnd/>
              <a:tailEnd/>
            </a:ln>
            <a:extLst>
              <a:ext uri="{909E8E84-426E-40DD-AFC4-6F175D3DCCD1}">
                <a14:hiddenFill xmlns:a14="http://schemas.microsoft.com/office/drawing/2010/main">
                  <a:noFill/>
                </a14:hiddenFill>
              </a:ext>
            </a:extLst>
          </p:spPr>
          <p:txBody>
            <a:bodyPr/>
            <a:lstStyle/>
            <a:p>
              <a:endParaRPr lang="en-GB" sz="1350" dirty="0">
                <a:latin typeface="GE Inspira Pitch Regular" charset="0"/>
              </a:endParaRPr>
            </a:p>
          </p:txBody>
        </p:sp>
        <p:sp>
          <p:nvSpPr>
            <p:cNvPr id="43" name="Freeform 116"/>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218">
                  <a:moveTo>
                    <a:pt x="179" y="18"/>
                  </a:moveTo>
                  <a:lnTo>
                    <a:pt x="113" y="218"/>
                  </a:lnTo>
                  <a:lnTo>
                    <a:pt x="0" y="177"/>
                  </a:lnTo>
                  <a:lnTo>
                    <a:pt x="41" y="10"/>
                  </a:lnTo>
                  <a:lnTo>
                    <a:pt x="113" y="0"/>
                  </a:lnTo>
                  <a:lnTo>
                    <a:pt x="159" y="10"/>
                  </a:lnTo>
                  <a:lnTo>
                    <a:pt x="179" y="1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44" name="Freeform 117"/>
            <p:cNvSpPr>
              <a:spLocks/>
            </p:cNvSpPr>
            <p:nvPr/>
          </p:nvSpPr>
          <p:spPr bwMode="auto">
            <a:xfrm>
              <a:off x="2875" y="2187"/>
              <a:ext cx="30" cy="36"/>
            </a:xfrm>
            <a:custGeom>
              <a:avLst/>
              <a:gdLst>
                <a:gd name="T0" fmla="*/ 0 w 179"/>
                <a:gd name="T1" fmla="*/ 0 h 218"/>
                <a:gd name="T2" fmla="*/ 0 w 179"/>
                <a:gd name="T3" fmla="*/ 0 h 218"/>
                <a:gd name="T4" fmla="*/ 0 w 179"/>
                <a:gd name="T5" fmla="*/ 0 h 218"/>
                <a:gd name="T6" fmla="*/ 0 w 179"/>
                <a:gd name="T7" fmla="*/ 0 h 218"/>
                <a:gd name="T8" fmla="*/ 0 w 179"/>
                <a:gd name="T9" fmla="*/ 0 h 218"/>
                <a:gd name="T10" fmla="*/ 0 w 179"/>
                <a:gd name="T11" fmla="*/ 0 h 218"/>
                <a:gd name="T12" fmla="*/ 0 w 179"/>
                <a:gd name="T13" fmla="*/ 0 h 218"/>
                <a:gd name="T14" fmla="*/ 0 w 179"/>
                <a:gd name="T15" fmla="*/ 0 h 2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9" h="218">
                  <a:moveTo>
                    <a:pt x="179" y="18"/>
                  </a:moveTo>
                  <a:lnTo>
                    <a:pt x="113" y="218"/>
                  </a:lnTo>
                  <a:lnTo>
                    <a:pt x="0" y="177"/>
                  </a:lnTo>
                  <a:lnTo>
                    <a:pt x="41" y="10"/>
                  </a:lnTo>
                  <a:lnTo>
                    <a:pt x="113" y="0"/>
                  </a:lnTo>
                  <a:lnTo>
                    <a:pt x="159" y="10"/>
                  </a:lnTo>
                  <a:lnTo>
                    <a:pt x="179" y="1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45" name="Freeform 118"/>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46" name="Freeform 119"/>
            <p:cNvSpPr>
              <a:spLocks/>
            </p:cNvSpPr>
            <p:nvPr/>
          </p:nvSpPr>
          <p:spPr bwMode="auto">
            <a:xfrm>
              <a:off x="2954" y="2308"/>
              <a:ext cx="39" cy="46"/>
            </a:xfrm>
            <a:custGeom>
              <a:avLst/>
              <a:gdLst>
                <a:gd name="T0" fmla="*/ 0 w 234"/>
                <a:gd name="T1" fmla="*/ 0 h 274"/>
                <a:gd name="T2" fmla="*/ 0 w 234"/>
                <a:gd name="T3" fmla="*/ 0 h 274"/>
                <a:gd name="T4" fmla="*/ 0 w 234"/>
                <a:gd name="T5" fmla="*/ 0 h 274"/>
                <a:gd name="T6" fmla="*/ 0 w 234"/>
                <a:gd name="T7" fmla="*/ 0 h 274"/>
                <a:gd name="T8" fmla="*/ 0 w 234"/>
                <a:gd name="T9" fmla="*/ 0 h 274"/>
                <a:gd name="T10" fmla="*/ 0 w 234"/>
                <a:gd name="T11" fmla="*/ 0 h 274"/>
                <a:gd name="T12" fmla="*/ 0 w 234"/>
                <a:gd name="T13" fmla="*/ 0 h 274"/>
                <a:gd name="T14" fmla="*/ 0 w 234"/>
                <a:gd name="T15" fmla="*/ 0 h 274"/>
                <a:gd name="T16" fmla="*/ 0 w 234"/>
                <a:gd name="T17" fmla="*/ 0 h 274"/>
                <a:gd name="T18" fmla="*/ 0 w 234"/>
                <a:gd name="T19" fmla="*/ 0 h 274"/>
                <a:gd name="T20" fmla="*/ 0 w 234"/>
                <a:gd name="T21" fmla="*/ 0 h 2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4" h="274">
                  <a:moveTo>
                    <a:pt x="234" y="28"/>
                  </a:moveTo>
                  <a:lnTo>
                    <a:pt x="6" y="0"/>
                  </a:lnTo>
                  <a:lnTo>
                    <a:pt x="10" y="115"/>
                  </a:lnTo>
                  <a:lnTo>
                    <a:pt x="6" y="225"/>
                  </a:lnTo>
                  <a:lnTo>
                    <a:pt x="0" y="246"/>
                  </a:lnTo>
                  <a:lnTo>
                    <a:pt x="165" y="274"/>
                  </a:lnTo>
                  <a:lnTo>
                    <a:pt x="214" y="215"/>
                  </a:lnTo>
                  <a:lnTo>
                    <a:pt x="234" y="125"/>
                  </a:lnTo>
                  <a:lnTo>
                    <a:pt x="234" y="63"/>
                  </a:lnTo>
                  <a:lnTo>
                    <a:pt x="234" y="28"/>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47" name="Freeform 120"/>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46" h="1123">
                  <a:moveTo>
                    <a:pt x="41" y="1123"/>
                  </a:moveTo>
                  <a:lnTo>
                    <a:pt x="1846" y="86"/>
                  </a:lnTo>
                  <a:lnTo>
                    <a:pt x="1784" y="0"/>
                  </a:lnTo>
                  <a:lnTo>
                    <a:pt x="0" y="1034"/>
                  </a:lnTo>
                  <a:lnTo>
                    <a:pt x="41" y="1123"/>
                  </a:lnTo>
                  <a:close/>
                </a:path>
              </a:pathLst>
            </a:custGeom>
            <a:solidFill>
              <a:srgbClr val="30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48" name="Freeform 121"/>
            <p:cNvSpPr>
              <a:spLocks/>
            </p:cNvSpPr>
            <p:nvPr/>
          </p:nvSpPr>
          <p:spPr bwMode="auto">
            <a:xfrm>
              <a:off x="2600" y="2206"/>
              <a:ext cx="307" cy="187"/>
            </a:xfrm>
            <a:custGeom>
              <a:avLst/>
              <a:gdLst>
                <a:gd name="T0" fmla="*/ 0 w 1846"/>
                <a:gd name="T1" fmla="*/ 0 h 1123"/>
                <a:gd name="T2" fmla="*/ 0 w 1846"/>
                <a:gd name="T3" fmla="*/ 0 h 1123"/>
                <a:gd name="T4" fmla="*/ 0 w 1846"/>
                <a:gd name="T5" fmla="*/ 0 h 1123"/>
                <a:gd name="T6" fmla="*/ 0 w 1846"/>
                <a:gd name="T7" fmla="*/ 0 h 1123"/>
                <a:gd name="T8" fmla="*/ 0 w 1846"/>
                <a:gd name="T9" fmla="*/ 0 h 1123"/>
                <a:gd name="T10" fmla="*/ 0 w 1846"/>
                <a:gd name="T11" fmla="*/ 0 h 112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46" h="1123">
                  <a:moveTo>
                    <a:pt x="41" y="1123"/>
                  </a:moveTo>
                  <a:lnTo>
                    <a:pt x="1846" y="86"/>
                  </a:lnTo>
                  <a:lnTo>
                    <a:pt x="1784" y="0"/>
                  </a:lnTo>
                  <a:lnTo>
                    <a:pt x="0" y="1034"/>
                  </a:lnTo>
                  <a:lnTo>
                    <a:pt x="41" y="1123"/>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49" name="Freeform 122"/>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solidFill>
              <a:srgbClr val="433E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50" name="Freeform 123"/>
            <p:cNvSpPr>
              <a:spLocks/>
            </p:cNvSpPr>
            <p:nvPr/>
          </p:nvSpPr>
          <p:spPr bwMode="auto">
            <a:xfrm>
              <a:off x="1438" y="2338"/>
              <a:ext cx="1274" cy="856"/>
            </a:xfrm>
            <a:custGeom>
              <a:avLst/>
              <a:gdLst>
                <a:gd name="T0" fmla="*/ 0 w 7645"/>
                <a:gd name="T1" fmla="*/ 0 h 5133"/>
                <a:gd name="T2" fmla="*/ 0 w 7645"/>
                <a:gd name="T3" fmla="*/ 0 h 5133"/>
                <a:gd name="T4" fmla="*/ 0 w 7645"/>
                <a:gd name="T5" fmla="*/ 0 h 5133"/>
                <a:gd name="T6" fmla="*/ 0 w 7645"/>
                <a:gd name="T7" fmla="*/ 0 h 5133"/>
                <a:gd name="T8" fmla="*/ 0 w 7645"/>
                <a:gd name="T9" fmla="*/ 0 h 5133"/>
                <a:gd name="T10" fmla="*/ 0 w 7645"/>
                <a:gd name="T11" fmla="*/ 0 h 5133"/>
                <a:gd name="T12" fmla="*/ 0 w 7645"/>
                <a:gd name="T13" fmla="*/ 0 h 5133"/>
                <a:gd name="T14" fmla="*/ 0 w 7645"/>
                <a:gd name="T15" fmla="*/ 0 h 5133"/>
                <a:gd name="T16" fmla="*/ 0 w 7645"/>
                <a:gd name="T17" fmla="*/ 0 h 5133"/>
                <a:gd name="T18" fmla="*/ 0 w 7645"/>
                <a:gd name="T19" fmla="*/ 0 h 5133"/>
                <a:gd name="T20" fmla="*/ 0 w 7645"/>
                <a:gd name="T21" fmla="*/ 0 h 5133"/>
                <a:gd name="T22" fmla="*/ 0 w 7645"/>
                <a:gd name="T23" fmla="*/ 0 h 5133"/>
                <a:gd name="T24" fmla="*/ 0 w 7645"/>
                <a:gd name="T25" fmla="*/ 0 h 5133"/>
                <a:gd name="T26" fmla="*/ 0 w 7645"/>
                <a:gd name="T27" fmla="*/ 0 h 5133"/>
                <a:gd name="T28" fmla="*/ 0 w 7645"/>
                <a:gd name="T29" fmla="*/ 0 h 5133"/>
                <a:gd name="T30" fmla="*/ 0 w 7645"/>
                <a:gd name="T31" fmla="*/ 0 h 5133"/>
                <a:gd name="T32" fmla="*/ 0 w 7645"/>
                <a:gd name="T33" fmla="*/ 0 h 5133"/>
                <a:gd name="T34" fmla="*/ 0 w 7645"/>
                <a:gd name="T35" fmla="*/ 0 h 5133"/>
                <a:gd name="T36" fmla="*/ 0 w 7645"/>
                <a:gd name="T37" fmla="*/ 0 h 5133"/>
                <a:gd name="T38" fmla="*/ 0 w 7645"/>
                <a:gd name="T39" fmla="*/ 0 h 5133"/>
                <a:gd name="T40" fmla="*/ 0 w 7645"/>
                <a:gd name="T41" fmla="*/ 0 h 5133"/>
                <a:gd name="T42" fmla="*/ 0 w 7645"/>
                <a:gd name="T43" fmla="*/ 0 h 5133"/>
                <a:gd name="T44" fmla="*/ 0 w 7645"/>
                <a:gd name="T45" fmla="*/ 0 h 5133"/>
                <a:gd name="T46" fmla="*/ 0 w 7645"/>
                <a:gd name="T47" fmla="*/ 0 h 5133"/>
                <a:gd name="T48" fmla="*/ 0 w 7645"/>
                <a:gd name="T49" fmla="*/ 0 h 5133"/>
                <a:gd name="T50" fmla="*/ 0 w 7645"/>
                <a:gd name="T51" fmla="*/ 0 h 5133"/>
                <a:gd name="T52" fmla="*/ 0 w 7645"/>
                <a:gd name="T53" fmla="*/ 0 h 51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645" h="5133">
                  <a:moveTo>
                    <a:pt x="6815" y="0"/>
                  </a:moveTo>
                  <a:lnTo>
                    <a:pt x="124" y="3833"/>
                  </a:lnTo>
                  <a:lnTo>
                    <a:pt x="58" y="3892"/>
                  </a:lnTo>
                  <a:lnTo>
                    <a:pt x="28" y="3954"/>
                  </a:lnTo>
                  <a:lnTo>
                    <a:pt x="6" y="4051"/>
                  </a:lnTo>
                  <a:lnTo>
                    <a:pt x="0" y="4162"/>
                  </a:lnTo>
                  <a:lnTo>
                    <a:pt x="21" y="4293"/>
                  </a:lnTo>
                  <a:lnTo>
                    <a:pt x="45" y="4390"/>
                  </a:lnTo>
                  <a:lnTo>
                    <a:pt x="97" y="4524"/>
                  </a:lnTo>
                  <a:lnTo>
                    <a:pt x="183" y="4680"/>
                  </a:lnTo>
                  <a:lnTo>
                    <a:pt x="294" y="4839"/>
                  </a:lnTo>
                  <a:lnTo>
                    <a:pt x="418" y="4981"/>
                  </a:lnTo>
                  <a:lnTo>
                    <a:pt x="522" y="5075"/>
                  </a:lnTo>
                  <a:lnTo>
                    <a:pt x="609" y="5119"/>
                  </a:lnTo>
                  <a:lnTo>
                    <a:pt x="702" y="5133"/>
                  </a:lnTo>
                  <a:lnTo>
                    <a:pt x="781" y="5133"/>
                  </a:lnTo>
                  <a:lnTo>
                    <a:pt x="864" y="5102"/>
                  </a:lnTo>
                  <a:lnTo>
                    <a:pt x="7593" y="1240"/>
                  </a:lnTo>
                  <a:lnTo>
                    <a:pt x="7645" y="902"/>
                  </a:lnTo>
                  <a:lnTo>
                    <a:pt x="7621" y="757"/>
                  </a:lnTo>
                  <a:lnTo>
                    <a:pt x="7552" y="563"/>
                  </a:lnTo>
                  <a:lnTo>
                    <a:pt x="7476" y="411"/>
                  </a:lnTo>
                  <a:lnTo>
                    <a:pt x="7369" y="258"/>
                  </a:lnTo>
                  <a:lnTo>
                    <a:pt x="7275" y="168"/>
                  </a:lnTo>
                  <a:lnTo>
                    <a:pt x="7182" y="96"/>
                  </a:lnTo>
                  <a:lnTo>
                    <a:pt x="6815"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51" name="Freeform 124"/>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56" h="3902">
                  <a:moveTo>
                    <a:pt x="6391" y="0"/>
                  </a:moveTo>
                  <a:lnTo>
                    <a:pt x="0" y="3702"/>
                  </a:lnTo>
                  <a:lnTo>
                    <a:pt x="96" y="3789"/>
                  </a:lnTo>
                  <a:lnTo>
                    <a:pt x="173" y="3902"/>
                  </a:lnTo>
                  <a:lnTo>
                    <a:pt x="6556" y="225"/>
                  </a:lnTo>
                  <a:lnTo>
                    <a:pt x="6487" y="104"/>
                  </a:lnTo>
                  <a:lnTo>
                    <a:pt x="6391"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52" name="Freeform 125"/>
            <p:cNvSpPr>
              <a:spLocks/>
            </p:cNvSpPr>
            <p:nvPr/>
          </p:nvSpPr>
          <p:spPr bwMode="auto">
            <a:xfrm>
              <a:off x="1543" y="2380"/>
              <a:ext cx="1093" cy="651"/>
            </a:xfrm>
            <a:custGeom>
              <a:avLst/>
              <a:gdLst>
                <a:gd name="T0" fmla="*/ 0 w 6556"/>
                <a:gd name="T1" fmla="*/ 0 h 3902"/>
                <a:gd name="T2" fmla="*/ 0 w 6556"/>
                <a:gd name="T3" fmla="*/ 0 h 3902"/>
                <a:gd name="T4" fmla="*/ 0 w 6556"/>
                <a:gd name="T5" fmla="*/ 0 h 3902"/>
                <a:gd name="T6" fmla="*/ 0 w 6556"/>
                <a:gd name="T7" fmla="*/ 0 h 3902"/>
                <a:gd name="T8" fmla="*/ 0 w 6556"/>
                <a:gd name="T9" fmla="*/ 0 h 3902"/>
                <a:gd name="T10" fmla="*/ 0 w 6556"/>
                <a:gd name="T11" fmla="*/ 0 h 3902"/>
                <a:gd name="T12" fmla="*/ 0 w 6556"/>
                <a:gd name="T13" fmla="*/ 0 h 3902"/>
                <a:gd name="T14" fmla="*/ 0 w 6556"/>
                <a:gd name="T15" fmla="*/ 0 h 390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56" h="3902">
                  <a:moveTo>
                    <a:pt x="6391" y="0"/>
                  </a:moveTo>
                  <a:lnTo>
                    <a:pt x="0" y="3702"/>
                  </a:lnTo>
                  <a:lnTo>
                    <a:pt x="96" y="3789"/>
                  </a:lnTo>
                  <a:lnTo>
                    <a:pt x="173" y="3902"/>
                  </a:lnTo>
                  <a:lnTo>
                    <a:pt x="6556" y="225"/>
                  </a:lnTo>
                  <a:lnTo>
                    <a:pt x="6487" y="104"/>
                  </a:lnTo>
                  <a:lnTo>
                    <a:pt x="6391"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53" name="Freeform 126"/>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54" name="Freeform 127"/>
            <p:cNvSpPr>
              <a:spLocks/>
            </p:cNvSpPr>
            <p:nvPr/>
          </p:nvSpPr>
          <p:spPr bwMode="auto">
            <a:xfrm>
              <a:off x="1509" y="3004"/>
              <a:ext cx="54" cy="47"/>
            </a:xfrm>
            <a:custGeom>
              <a:avLst/>
              <a:gdLst>
                <a:gd name="T0" fmla="*/ 0 w 325"/>
                <a:gd name="T1" fmla="*/ 0 h 283"/>
                <a:gd name="T2" fmla="*/ 0 w 325"/>
                <a:gd name="T3" fmla="*/ 0 h 283"/>
                <a:gd name="T4" fmla="*/ 0 w 325"/>
                <a:gd name="T5" fmla="*/ 0 h 283"/>
                <a:gd name="T6" fmla="*/ 0 w 325"/>
                <a:gd name="T7" fmla="*/ 0 h 283"/>
                <a:gd name="T8" fmla="*/ 0 w 325"/>
                <a:gd name="T9" fmla="*/ 0 h 283"/>
                <a:gd name="T10" fmla="*/ 0 w 325"/>
                <a:gd name="T11" fmla="*/ 0 h 283"/>
                <a:gd name="T12" fmla="*/ 0 w 325"/>
                <a:gd name="T13" fmla="*/ 0 h 283"/>
                <a:gd name="T14" fmla="*/ 0 w 325"/>
                <a:gd name="T15" fmla="*/ 0 h 283"/>
                <a:gd name="T16" fmla="*/ 0 w 325"/>
                <a:gd name="T17" fmla="*/ 0 h 2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5" h="283">
                  <a:moveTo>
                    <a:pt x="138" y="0"/>
                  </a:moveTo>
                  <a:lnTo>
                    <a:pt x="0" y="76"/>
                  </a:lnTo>
                  <a:lnTo>
                    <a:pt x="77" y="162"/>
                  </a:lnTo>
                  <a:lnTo>
                    <a:pt x="159" y="283"/>
                  </a:lnTo>
                  <a:lnTo>
                    <a:pt x="325" y="197"/>
                  </a:lnTo>
                  <a:lnTo>
                    <a:pt x="266" y="107"/>
                  </a:lnTo>
                  <a:lnTo>
                    <a:pt x="166" y="7"/>
                  </a:lnTo>
                  <a:lnTo>
                    <a:pt x="138"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sp>
          <p:nvSpPr>
            <p:cNvPr id="55" name="Freeform 128"/>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solidFill>
              <a:srgbClr val="63524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350" dirty="0">
                <a:latin typeface="GE Inspira Pitch Regular" charset="0"/>
              </a:endParaRPr>
            </a:p>
          </p:txBody>
        </p:sp>
        <p:sp>
          <p:nvSpPr>
            <p:cNvPr id="56" name="Freeform 129"/>
            <p:cNvSpPr>
              <a:spLocks/>
            </p:cNvSpPr>
            <p:nvPr/>
          </p:nvSpPr>
          <p:spPr bwMode="auto">
            <a:xfrm>
              <a:off x="1546" y="3051"/>
              <a:ext cx="52" cy="75"/>
            </a:xfrm>
            <a:custGeom>
              <a:avLst/>
              <a:gdLst>
                <a:gd name="T0" fmla="*/ 0 w 311"/>
                <a:gd name="T1" fmla="*/ 0 h 447"/>
                <a:gd name="T2" fmla="*/ 0 w 311"/>
                <a:gd name="T3" fmla="*/ 0 h 447"/>
                <a:gd name="T4" fmla="*/ 0 w 311"/>
                <a:gd name="T5" fmla="*/ 0 h 447"/>
                <a:gd name="T6" fmla="*/ 0 w 311"/>
                <a:gd name="T7" fmla="*/ 0 h 447"/>
                <a:gd name="T8" fmla="*/ 0 w 311"/>
                <a:gd name="T9" fmla="*/ 0 h 447"/>
                <a:gd name="T10" fmla="*/ 0 w 311"/>
                <a:gd name="T11" fmla="*/ 0 h 447"/>
                <a:gd name="T12" fmla="*/ 0 w 311"/>
                <a:gd name="T13" fmla="*/ 0 h 447"/>
                <a:gd name="T14" fmla="*/ 0 w 311"/>
                <a:gd name="T15" fmla="*/ 0 h 447"/>
                <a:gd name="T16" fmla="*/ 0 w 311"/>
                <a:gd name="T17" fmla="*/ 0 h 447"/>
                <a:gd name="T18" fmla="*/ 0 w 311"/>
                <a:gd name="T19" fmla="*/ 0 h 447"/>
                <a:gd name="T20" fmla="*/ 0 w 311"/>
                <a:gd name="T21" fmla="*/ 0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11" h="447">
                  <a:moveTo>
                    <a:pt x="152" y="0"/>
                  </a:moveTo>
                  <a:lnTo>
                    <a:pt x="0" y="81"/>
                  </a:lnTo>
                  <a:lnTo>
                    <a:pt x="62" y="184"/>
                  </a:lnTo>
                  <a:lnTo>
                    <a:pt x="127" y="326"/>
                  </a:lnTo>
                  <a:lnTo>
                    <a:pt x="165" y="447"/>
                  </a:lnTo>
                  <a:lnTo>
                    <a:pt x="311" y="356"/>
                  </a:lnTo>
                  <a:lnTo>
                    <a:pt x="294" y="271"/>
                  </a:lnTo>
                  <a:lnTo>
                    <a:pt x="221" y="90"/>
                  </a:lnTo>
                  <a:lnTo>
                    <a:pt x="179" y="32"/>
                  </a:lnTo>
                  <a:lnTo>
                    <a:pt x="152" y="0"/>
                  </a:lnTo>
                  <a:close/>
                </a:path>
              </a:pathLst>
            </a:custGeom>
            <a:noFill/>
            <a:ln w="0">
              <a:solidFill>
                <a:srgbClr val="1F1A17"/>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sz="1350" dirty="0">
                <a:latin typeface="GE Inspira Pitch Regular" charset="0"/>
              </a:endParaRPr>
            </a:p>
          </p:txBody>
        </p:sp>
      </p:grpSp>
      <p:sp>
        <p:nvSpPr>
          <p:cNvPr id="2" name="Slide Number Placeholder 1"/>
          <p:cNvSpPr>
            <a:spLocks noGrp="1"/>
          </p:cNvSpPr>
          <p:nvPr>
            <p:ph type="sldNum" sz="quarter" idx="4"/>
          </p:nvPr>
        </p:nvSpPr>
        <p:spPr/>
        <p:txBody>
          <a:bodyPr/>
          <a:lstStyle/>
          <a:p>
            <a:fld id="{5B5001F5-E7B9-4741-B997-DC6E1D931256}" type="slidenum">
              <a:rPr lang="en-US" smtClean="0"/>
              <a:pPr/>
              <a:t>88</a:t>
            </a:fld>
            <a:endParaRPr lang="en-US" dirty="0"/>
          </a:p>
        </p:txBody>
      </p:sp>
      <p:sp>
        <p:nvSpPr>
          <p:cNvPr id="58" name="Rectangle 57"/>
          <p:cNvSpPr/>
          <p:nvPr/>
        </p:nvSpPr>
        <p:spPr>
          <a:xfrm>
            <a:off x="3087309" y="875611"/>
            <a:ext cx="2969381" cy="7848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500" dirty="0">
                <a:latin typeface="GE Inspira Pitch Regular" charset="0"/>
              </a:rPr>
              <a:t>At any one Level there is a</a:t>
            </a:r>
          </a:p>
          <a:p>
            <a:pPr algn="ctr"/>
            <a:r>
              <a:rPr lang="en-GB" sz="1500" dirty="0">
                <a:latin typeface="GE Inspira Pitch Regular" charset="0"/>
              </a:rPr>
              <a:t> Fundamental Process – The Process Is Recursive</a:t>
            </a:r>
          </a:p>
        </p:txBody>
      </p:sp>
    </p:spTree>
    <p:extLst>
      <p:ext uri="{BB962C8B-B14F-4D97-AF65-F5344CB8AC3E}">
        <p14:creationId xmlns:p14="http://schemas.microsoft.com/office/powerpoint/2010/main" val="1990742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gray">
          <a:xfrm>
            <a:off x="2070638" y="1932397"/>
            <a:ext cx="4473152" cy="3070231"/>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defRPr/>
            </a:pPr>
            <a:endParaRPr lang="en-US" sz="1350" dirty="0">
              <a:latin typeface="GE Inspira Pitch Regular" charset="0"/>
            </a:endParaRPr>
          </a:p>
        </p:txBody>
      </p:sp>
      <p:sp>
        <p:nvSpPr>
          <p:cNvPr id="23557" name="Rectangle 3"/>
          <p:cNvSpPr>
            <a:spLocks noGrp="1" noChangeArrowheads="1"/>
          </p:cNvSpPr>
          <p:nvPr>
            <p:ph type="title"/>
          </p:nvPr>
        </p:nvSpPr>
        <p:spPr bwMode="gray">
          <a:prstGeom prst="rect">
            <a:avLst/>
          </a:prstGeom>
        </p:spPr>
        <p:txBody>
          <a:bodyPr/>
          <a:lstStyle/>
          <a:p>
            <a:pPr algn="l" eaLnBrk="1" hangingPunct="1"/>
            <a:r>
              <a:rPr lang="en-GB" dirty="0" smtClean="0"/>
              <a:t>VERIFY - the Build and Check System Process</a:t>
            </a:r>
            <a:endParaRPr lang="en-US" dirty="0" smtClean="0"/>
          </a:p>
        </p:txBody>
      </p:sp>
      <p:sp>
        <p:nvSpPr>
          <p:cNvPr id="33796" name="Rectangle 4"/>
          <p:cNvSpPr>
            <a:spLocks noChangeArrowheads="1"/>
          </p:cNvSpPr>
          <p:nvPr/>
        </p:nvSpPr>
        <p:spPr bwMode="gray">
          <a:xfrm>
            <a:off x="3800209" y="2242866"/>
            <a:ext cx="1532734" cy="67526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350" dirty="0">
                <a:latin typeface="GE Inspira Pitch Regular" charset="0"/>
              </a:rPr>
              <a:t>Accept (Validate) System</a:t>
            </a:r>
          </a:p>
        </p:txBody>
      </p:sp>
      <p:sp>
        <p:nvSpPr>
          <p:cNvPr id="30729" name="Line 5"/>
          <p:cNvSpPr>
            <a:spLocks noChangeShapeType="1"/>
          </p:cNvSpPr>
          <p:nvPr/>
        </p:nvSpPr>
        <p:spPr bwMode="gray">
          <a:xfrm flipV="1">
            <a:off x="6228593" y="1290545"/>
            <a:ext cx="669068" cy="653359"/>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defRPr/>
            </a:pPr>
            <a:endParaRPr lang="en-GB" sz="1350" dirty="0">
              <a:latin typeface="GE Inspira Pitch Regular" charset="0"/>
            </a:endParaRPr>
          </a:p>
        </p:txBody>
      </p:sp>
      <p:sp>
        <p:nvSpPr>
          <p:cNvPr id="33799" name="Rectangle 7"/>
          <p:cNvSpPr>
            <a:spLocks noChangeArrowheads="1"/>
          </p:cNvSpPr>
          <p:nvPr/>
        </p:nvSpPr>
        <p:spPr bwMode="gray">
          <a:xfrm>
            <a:off x="3121771" y="3212819"/>
            <a:ext cx="1532734" cy="67526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350" dirty="0">
                <a:latin typeface="GE Inspira Pitch Regular" charset="0"/>
              </a:rPr>
              <a:t>Check (Verify) the built System</a:t>
            </a:r>
          </a:p>
        </p:txBody>
      </p:sp>
      <p:sp>
        <p:nvSpPr>
          <p:cNvPr id="33800" name="Rectangle 8"/>
          <p:cNvSpPr>
            <a:spLocks noChangeArrowheads="1"/>
          </p:cNvSpPr>
          <p:nvPr/>
        </p:nvSpPr>
        <p:spPr bwMode="gray">
          <a:xfrm>
            <a:off x="2434276" y="4212672"/>
            <a:ext cx="1532734" cy="675261"/>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GB" sz="1200" dirty="0">
                <a:latin typeface="GE Inspira Pitch Regular" charset="0"/>
              </a:rPr>
              <a:t>Build System</a:t>
            </a:r>
            <a:endParaRPr lang="en-US" sz="1200" dirty="0">
              <a:latin typeface="GE Inspira Pitch Regular" charset="0"/>
            </a:endParaRPr>
          </a:p>
        </p:txBody>
      </p:sp>
      <p:sp>
        <p:nvSpPr>
          <p:cNvPr id="23570" name="AutoShape 9"/>
          <p:cNvSpPr>
            <a:spLocks noChangeArrowheads="1"/>
          </p:cNvSpPr>
          <p:nvPr/>
        </p:nvSpPr>
        <p:spPr bwMode="gray">
          <a:xfrm rot="10800000">
            <a:off x="4088083" y="3991120"/>
            <a:ext cx="390627" cy="38109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350" dirty="0">
              <a:latin typeface="GE Inspira Pitch Regular" charset="0"/>
            </a:endParaRPr>
          </a:p>
        </p:txBody>
      </p:sp>
      <p:sp>
        <p:nvSpPr>
          <p:cNvPr id="23571" name="AutoShape 10"/>
          <p:cNvSpPr>
            <a:spLocks noChangeArrowheads="1"/>
          </p:cNvSpPr>
          <p:nvPr/>
        </p:nvSpPr>
        <p:spPr bwMode="gray">
          <a:xfrm>
            <a:off x="2589118" y="3674091"/>
            <a:ext cx="389436" cy="38109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350" dirty="0">
              <a:latin typeface="GE Inspira Pitch Regular" charset="0"/>
            </a:endParaRPr>
          </a:p>
        </p:txBody>
      </p:sp>
      <p:sp>
        <p:nvSpPr>
          <p:cNvPr id="23573" name="AutoShape 12"/>
          <p:cNvSpPr>
            <a:spLocks noChangeArrowheads="1"/>
          </p:cNvSpPr>
          <p:nvPr/>
        </p:nvSpPr>
        <p:spPr bwMode="gray">
          <a:xfrm>
            <a:off x="3226572" y="2694194"/>
            <a:ext cx="389435" cy="38109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350" dirty="0">
              <a:latin typeface="GE Inspira Pitch Regular" charset="0"/>
            </a:endParaRPr>
          </a:p>
        </p:txBody>
      </p:sp>
      <p:cxnSp>
        <p:nvCxnSpPr>
          <p:cNvPr id="2" name="AutoShape 13"/>
          <p:cNvCxnSpPr>
            <a:cxnSpLocks noChangeShapeType="1"/>
            <a:endCxn id="33796" idx="1"/>
          </p:cNvCxnSpPr>
          <p:nvPr/>
        </p:nvCxnSpPr>
        <p:spPr bwMode="gray">
          <a:xfrm flipV="1">
            <a:off x="1928196" y="2580495"/>
            <a:ext cx="1872013" cy="965743"/>
          </a:xfrm>
          <a:prstGeom prst="bentConnector3">
            <a:avLst>
              <a:gd name="adj1" fmla="val 13417"/>
            </a:avLst>
          </a:prstGeom>
          <a:ln>
            <a:headEnd/>
            <a:tailEnd type="triangle" w="med" len="med"/>
          </a:ln>
        </p:spPr>
        <p:style>
          <a:lnRef idx="3">
            <a:schemeClr val="dk1"/>
          </a:lnRef>
          <a:fillRef idx="0">
            <a:schemeClr val="dk1"/>
          </a:fillRef>
          <a:effectRef idx="2">
            <a:schemeClr val="dk1"/>
          </a:effectRef>
          <a:fontRef idx="minor">
            <a:schemeClr val="tx1"/>
          </a:fontRef>
        </p:style>
      </p:cxnSp>
      <p:cxnSp>
        <p:nvCxnSpPr>
          <p:cNvPr id="30742" name="AutoShape 15"/>
          <p:cNvCxnSpPr>
            <a:cxnSpLocks noChangeShapeType="1"/>
          </p:cNvCxnSpPr>
          <p:nvPr/>
        </p:nvCxnSpPr>
        <p:spPr bwMode="gray">
          <a:xfrm>
            <a:off x="1911452" y="3547171"/>
            <a:ext cx="522821" cy="996812"/>
          </a:xfrm>
          <a:prstGeom prst="bentConnector3">
            <a:avLst>
              <a:gd name="adj1" fmla="val 50000"/>
            </a:avLst>
          </a:prstGeom>
          <a:ln>
            <a:headEnd/>
            <a:tailEnd type="triangle" w="med" len="med"/>
          </a:ln>
        </p:spPr>
        <p:style>
          <a:lnRef idx="3">
            <a:schemeClr val="dk1"/>
          </a:lnRef>
          <a:fillRef idx="0">
            <a:schemeClr val="dk1"/>
          </a:fillRef>
          <a:effectRef idx="2">
            <a:schemeClr val="dk1"/>
          </a:effectRef>
          <a:fontRef idx="minor">
            <a:schemeClr val="tx1"/>
          </a:fontRef>
        </p:style>
      </p:cxnSp>
      <p:sp>
        <p:nvSpPr>
          <p:cNvPr id="30743" name="Line 17"/>
          <p:cNvSpPr>
            <a:spLocks noChangeShapeType="1"/>
          </p:cNvSpPr>
          <p:nvPr/>
        </p:nvSpPr>
        <p:spPr bwMode="gray">
          <a:xfrm rot="-3543420">
            <a:off x="3321533" y="5289254"/>
            <a:ext cx="1017059" cy="214368"/>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wrap="none" anchor="ctr"/>
          <a:lstStyle/>
          <a:p>
            <a:pPr>
              <a:defRPr/>
            </a:pPr>
            <a:endParaRPr lang="en-GB" sz="1350" dirty="0">
              <a:latin typeface="GE Inspira Pitch Regular" charset="0"/>
            </a:endParaRPr>
          </a:p>
        </p:txBody>
      </p:sp>
      <p:sp>
        <p:nvSpPr>
          <p:cNvPr id="19480" name="AutoShape 16"/>
          <p:cNvSpPr>
            <a:spLocks noChangeArrowheads="1"/>
          </p:cNvSpPr>
          <p:nvPr/>
        </p:nvSpPr>
        <p:spPr bwMode="auto">
          <a:xfrm>
            <a:off x="5766013" y="5149063"/>
            <a:ext cx="2015093" cy="431923"/>
          </a:xfrm>
          <a:prstGeom prst="wedgeRoundRectCallout">
            <a:avLst>
              <a:gd name="adj1" fmla="val -151187"/>
              <a:gd name="adj2" fmla="val -154330"/>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lstStyle/>
          <a:p>
            <a:pPr algn="ctr">
              <a:defRPr/>
            </a:pPr>
            <a:r>
              <a:rPr lang="en-GB" sz="1050" dirty="0">
                <a:solidFill>
                  <a:schemeClr val="bg1"/>
                </a:solidFill>
                <a:latin typeface="GE Inspira Pitch Regular" charset="0"/>
              </a:rPr>
              <a:t>Physically build the System from the Subsystems</a:t>
            </a:r>
          </a:p>
        </p:txBody>
      </p:sp>
      <p:sp>
        <p:nvSpPr>
          <p:cNvPr id="19482" name="AutoShape 16"/>
          <p:cNvSpPr>
            <a:spLocks noChangeArrowheads="1"/>
          </p:cNvSpPr>
          <p:nvPr/>
        </p:nvSpPr>
        <p:spPr bwMode="auto">
          <a:xfrm>
            <a:off x="1133380" y="1524681"/>
            <a:ext cx="2511863" cy="576188"/>
          </a:xfrm>
          <a:prstGeom prst="wedgeRoundRectCallout">
            <a:avLst>
              <a:gd name="adj1" fmla="val 61218"/>
              <a:gd name="adj2" fmla="val 83205"/>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lstStyle/>
          <a:p>
            <a:pPr algn="ctr">
              <a:defRPr/>
            </a:pPr>
            <a:r>
              <a:rPr lang="en-GB" sz="1050" dirty="0">
                <a:solidFill>
                  <a:schemeClr val="bg1"/>
                </a:solidFill>
                <a:latin typeface="GE Inspira Pitch Regular" charset="0"/>
              </a:rPr>
              <a:t>Demonstrate that the system meets the pre-determined and agreed acceptance criteria </a:t>
            </a:r>
            <a:endParaRPr lang="en-US" sz="1050" dirty="0">
              <a:solidFill>
                <a:schemeClr val="bg1"/>
              </a:solidFill>
              <a:latin typeface="GE Inspira Pitch Regular" charset="0"/>
            </a:endParaRPr>
          </a:p>
        </p:txBody>
      </p:sp>
      <p:sp>
        <p:nvSpPr>
          <p:cNvPr id="23589" name="Text Box 7"/>
          <p:cNvSpPr txBox="1">
            <a:spLocks noChangeArrowheads="1"/>
          </p:cNvSpPr>
          <p:nvPr/>
        </p:nvSpPr>
        <p:spPr bwMode="gray">
          <a:xfrm>
            <a:off x="3888138" y="5275612"/>
            <a:ext cx="1226618" cy="415498"/>
          </a:xfrm>
          <a:prstGeom prst="rect">
            <a:avLst/>
          </a:prstGeom>
          <a:noFill/>
          <a:ln w="9525">
            <a:noFill/>
            <a:miter lim="800000"/>
            <a:headEnd/>
            <a:tailEnd/>
          </a:ln>
        </p:spPr>
        <p:txBody>
          <a:bodyPr wrap="none">
            <a:spAutoFit/>
          </a:bodyPr>
          <a:lstStyle/>
          <a:p>
            <a:pPr eaLnBrk="0" hangingPunct="0"/>
            <a:r>
              <a:rPr lang="en-GB" sz="1050" dirty="0">
                <a:latin typeface="GE Inspira Pitch Regular" charset="0"/>
              </a:rPr>
              <a:t>Built and Checked</a:t>
            </a:r>
          </a:p>
          <a:p>
            <a:pPr eaLnBrk="0" hangingPunct="0"/>
            <a:r>
              <a:rPr lang="en-GB" sz="1050" dirty="0">
                <a:latin typeface="GE Inspira Pitch Regular" charset="0"/>
              </a:rPr>
              <a:t>Subsystems</a:t>
            </a:r>
          </a:p>
        </p:txBody>
      </p:sp>
      <p:sp>
        <p:nvSpPr>
          <p:cNvPr id="23590" name="Text Box 10"/>
          <p:cNvSpPr txBox="1">
            <a:spLocks noChangeArrowheads="1"/>
          </p:cNvSpPr>
          <p:nvPr/>
        </p:nvSpPr>
        <p:spPr bwMode="gray">
          <a:xfrm>
            <a:off x="6837533" y="1290545"/>
            <a:ext cx="675185" cy="415498"/>
          </a:xfrm>
          <a:prstGeom prst="rect">
            <a:avLst/>
          </a:prstGeom>
          <a:noFill/>
          <a:ln w="9525">
            <a:noFill/>
            <a:miter lim="800000"/>
            <a:headEnd/>
            <a:tailEnd/>
          </a:ln>
        </p:spPr>
        <p:txBody>
          <a:bodyPr wrap="none">
            <a:spAutoFit/>
          </a:bodyPr>
          <a:lstStyle/>
          <a:p>
            <a:pPr eaLnBrk="0" hangingPunct="0"/>
            <a:r>
              <a:rPr lang="en-GB" sz="1050" dirty="0">
                <a:latin typeface="GE Inspira Pitch Regular" charset="0"/>
              </a:rPr>
              <a:t>Working</a:t>
            </a:r>
          </a:p>
          <a:p>
            <a:pPr eaLnBrk="0" hangingPunct="0"/>
            <a:r>
              <a:rPr lang="en-GB" sz="1050" dirty="0">
                <a:latin typeface="GE Inspira Pitch Regular" charset="0"/>
              </a:rPr>
              <a:t>System</a:t>
            </a:r>
          </a:p>
        </p:txBody>
      </p:sp>
      <p:sp>
        <p:nvSpPr>
          <p:cNvPr id="23591" name="Text Box 15"/>
          <p:cNvSpPr txBox="1">
            <a:spLocks noChangeArrowheads="1"/>
          </p:cNvSpPr>
          <p:nvPr/>
        </p:nvSpPr>
        <p:spPr bwMode="gray">
          <a:xfrm>
            <a:off x="736437" y="3361524"/>
            <a:ext cx="1074333" cy="392415"/>
          </a:xfrm>
          <a:prstGeom prst="rect">
            <a:avLst/>
          </a:prstGeom>
          <a:noFill/>
          <a:ln w="9525">
            <a:noFill/>
            <a:miter lim="800000"/>
            <a:headEnd/>
            <a:tailEnd/>
          </a:ln>
        </p:spPr>
        <p:txBody>
          <a:bodyPr wrap="none">
            <a:spAutoFit/>
          </a:bodyPr>
          <a:lstStyle/>
          <a:p>
            <a:pPr eaLnBrk="0" hangingPunct="0"/>
            <a:r>
              <a:rPr lang="en-GB" sz="975" dirty="0">
                <a:latin typeface="GE Inspira Pitch Regular" charset="0"/>
              </a:rPr>
              <a:t>Build and Check </a:t>
            </a:r>
          </a:p>
          <a:p>
            <a:pPr eaLnBrk="0" hangingPunct="0"/>
            <a:r>
              <a:rPr lang="en-GB" sz="975" dirty="0">
                <a:latin typeface="GE Inspira Pitch Regular" charset="0"/>
              </a:rPr>
              <a:t>Requirements</a:t>
            </a:r>
          </a:p>
        </p:txBody>
      </p:sp>
      <p:sp>
        <p:nvSpPr>
          <p:cNvPr id="22" name="Flowchart: Document 29"/>
          <p:cNvSpPr/>
          <p:nvPr/>
        </p:nvSpPr>
        <p:spPr bwMode="auto">
          <a:xfrm>
            <a:off x="5396039" y="3517245"/>
            <a:ext cx="1094469" cy="1298119"/>
          </a:xfrm>
          <a:prstGeom prst="flowChart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000000"/>
                </a:solidFill>
                <a:latin typeface="GE Inspira Pitch Regular" charset="0"/>
              </a:rPr>
              <a:t>Check and Accept Evidence</a:t>
            </a:r>
          </a:p>
        </p:txBody>
      </p:sp>
      <p:cxnSp>
        <p:nvCxnSpPr>
          <p:cNvPr id="47" name="AutoShape 13"/>
          <p:cNvCxnSpPr>
            <a:cxnSpLocks noChangeShapeType="1"/>
            <a:stCxn id="33796" idx="3"/>
          </p:cNvCxnSpPr>
          <p:nvPr/>
        </p:nvCxnSpPr>
        <p:spPr bwMode="gray">
          <a:xfrm>
            <a:off x="5332943" y="2580497"/>
            <a:ext cx="654629" cy="906193"/>
          </a:xfrm>
          <a:prstGeom prst="bentConnector2">
            <a:avLst/>
          </a:prstGeom>
          <a:ln>
            <a:headEnd/>
            <a:tailEnd type="triangle" w="med" len="med"/>
          </a:ln>
        </p:spPr>
        <p:style>
          <a:lnRef idx="3">
            <a:schemeClr val="dk1"/>
          </a:lnRef>
          <a:fillRef idx="0">
            <a:schemeClr val="dk1"/>
          </a:fillRef>
          <a:effectRef idx="2">
            <a:schemeClr val="dk1"/>
          </a:effectRef>
          <a:fontRef idx="minor">
            <a:schemeClr val="tx1"/>
          </a:fontRef>
        </p:style>
      </p:cxnSp>
      <p:cxnSp>
        <p:nvCxnSpPr>
          <p:cNvPr id="52" name="AutoShape 13"/>
          <p:cNvCxnSpPr>
            <a:cxnSpLocks noChangeShapeType="1"/>
            <a:stCxn id="33799" idx="3"/>
            <a:endCxn id="22" idx="1"/>
          </p:cNvCxnSpPr>
          <p:nvPr/>
        </p:nvCxnSpPr>
        <p:spPr bwMode="gray">
          <a:xfrm>
            <a:off x="4654504" y="3550449"/>
            <a:ext cx="741535" cy="615855"/>
          </a:xfrm>
          <a:prstGeom prst="bentConnector3">
            <a:avLst>
              <a:gd name="adj1" fmla="val 50000"/>
            </a:avLst>
          </a:prstGeom>
          <a:ln>
            <a:headEnd/>
            <a:tailEnd type="triangle" w="med" len="med"/>
          </a:ln>
        </p:spPr>
        <p:style>
          <a:lnRef idx="3">
            <a:schemeClr val="dk1"/>
          </a:lnRef>
          <a:fillRef idx="0">
            <a:schemeClr val="dk1"/>
          </a:fillRef>
          <a:effectRef idx="2">
            <a:schemeClr val="dk1"/>
          </a:effectRef>
          <a:fontRef idx="minor">
            <a:schemeClr val="tx1"/>
          </a:fontRef>
        </p:style>
      </p:cxnSp>
      <p:sp>
        <p:nvSpPr>
          <p:cNvPr id="23572" name="AutoShape 11"/>
          <p:cNvSpPr>
            <a:spLocks noChangeArrowheads="1"/>
          </p:cNvSpPr>
          <p:nvPr/>
        </p:nvSpPr>
        <p:spPr bwMode="gray">
          <a:xfrm rot="10800000">
            <a:off x="4758963" y="3070927"/>
            <a:ext cx="389436" cy="381099"/>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bg1"/>
          </a:solidFill>
          <a:ln w="9525">
            <a:solidFill>
              <a:schemeClr val="tx1"/>
            </a:solidFill>
            <a:miter lim="800000"/>
            <a:headEnd/>
            <a:tailEnd/>
          </a:ln>
        </p:spPr>
        <p:txBody>
          <a:bodyPr wrap="none" anchor="ctr"/>
          <a:lstStyle/>
          <a:p>
            <a:endParaRPr lang="en-US" sz="1350" dirty="0">
              <a:latin typeface="GE Inspira Pitch Regular" charset="0"/>
            </a:endParaRPr>
          </a:p>
        </p:txBody>
      </p:sp>
      <p:cxnSp>
        <p:nvCxnSpPr>
          <p:cNvPr id="55" name="AutoShape 14"/>
          <p:cNvCxnSpPr>
            <a:cxnSpLocks noChangeShapeType="1"/>
          </p:cNvCxnSpPr>
          <p:nvPr/>
        </p:nvCxnSpPr>
        <p:spPr bwMode="gray">
          <a:xfrm flipV="1">
            <a:off x="6492101" y="4110013"/>
            <a:ext cx="1298780" cy="1"/>
          </a:xfrm>
          <a:prstGeom prst="bentConnector3">
            <a:avLst>
              <a:gd name="adj1" fmla="val 50000"/>
            </a:avLst>
          </a:prstGeom>
          <a:ln>
            <a:headEnd/>
            <a:tailEnd type="triangle" w="med" len="med"/>
          </a:ln>
        </p:spPr>
        <p:style>
          <a:lnRef idx="3">
            <a:schemeClr val="dk1"/>
          </a:lnRef>
          <a:fillRef idx="0">
            <a:schemeClr val="dk1"/>
          </a:fillRef>
          <a:effectRef idx="2">
            <a:schemeClr val="dk1"/>
          </a:effectRef>
          <a:fontRef idx="minor">
            <a:schemeClr val="tx1"/>
          </a:fontRef>
        </p:style>
      </p:cxnSp>
      <p:cxnSp>
        <p:nvCxnSpPr>
          <p:cNvPr id="61" name="AutoShape 14"/>
          <p:cNvCxnSpPr>
            <a:cxnSpLocks noChangeShapeType="1"/>
          </p:cNvCxnSpPr>
          <p:nvPr/>
        </p:nvCxnSpPr>
        <p:spPr bwMode="gray">
          <a:xfrm flipV="1">
            <a:off x="1782821" y="3547064"/>
            <a:ext cx="1298780" cy="1"/>
          </a:xfrm>
          <a:prstGeom prst="bentConnector3">
            <a:avLst>
              <a:gd name="adj1" fmla="val 50000"/>
            </a:avLst>
          </a:prstGeom>
          <a:ln>
            <a:headEnd/>
            <a:tailEnd type="triangle" w="med" len="med"/>
          </a:ln>
        </p:spPr>
        <p:style>
          <a:lnRef idx="3">
            <a:schemeClr val="dk1"/>
          </a:lnRef>
          <a:fillRef idx="0">
            <a:schemeClr val="dk1"/>
          </a:fillRef>
          <a:effectRef idx="2">
            <a:schemeClr val="dk1"/>
          </a:effectRef>
          <a:fontRef idx="minor">
            <a:schemeClr val="tx1"/>
          </a:fontRef>
        </p:style>
      </p:cxnSp>
      <p:sp>
        <p:nvSpPr>
          <p:cNvPr id="19481" name="AutoShape 16"/>
          <p:cNvSpPr>
            <a:spLocks noChangeArrowheads="1"/>
          </p:cNvSpPr>
          <p:nvPr/>
        </p:nvSpPr>
        <p:spPr bwMode="auto">
          <a:xfrm>
            <a:off x="6679424" y="1853182"/>
            <a:ext cx="1497704" cy="1336439"/>
          </a:xfrm>
          <a:prstGeom prst="wedgeRoundRectCallout">
            <a:avLst>
              <a:gd name="adj1" fmla="val -202756"/>
              <a:gd name="adj2" fmla="val 54439"/>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lstStyle/>
          <a:p>
            <a:pPr algn="ctr">
              <a:defRPr/>
            </a:pPr>
            <a:r>
              <a:rPr lang="en-GB" sz="1050" dirty="0">
                <a:solidFill>
                  <a:schemeClr val="bg1"/>
                </a:solidFill>
                <a:latin typeface="GE Inspira Pitch Regular" charset="0"/>
              </a:rPr>
              <a:t>Check that the system has been built correctly against pre-determined verification criteria and methods</a:t>
            </a:r>
          </a:p>
        </p:txBody>
      </p:sp>
      <p:sp>
        <p:nvSpPr>
          <p:cNvPr id="26" name="TextBox 46"/>
          <p:cNvSpPr txBox="1">
            <a:spLocks noChangeArrowheads="1"/>
          </p:cNvSpPr>
          <p:nvPr/>
        </p:nvSpPr>
        <p:spPr bwMode="gray">
          <a:xfrm>
            <a:off x="5638113" y="1989637"/>
            <a:ext cx="970137" cy="415627"/>
          </a:xfrm>
          <a:prstGeom prst="rect">
            <a:avLst/>
          </a:prstGeom>
          <a:noFill/>
          <a:ln w="9525">
            <a:noFill/>
            <a:miter lim="800000"/>
            <a:headEnd/>
            <a:tailEnd/>
          </a:ln>
        </p:spPr>
        <p:txBody>
          <a:bodyPr wrap="none">
            <a:spAutoFit/>
          </a:bodyPr>
          <a:lstStyle/>
          <a:p>
            <a:r>
              <a:rPr lang="en-GB" sz="2101">
                <a:latin typeface="GE Inspira Pitch Regular" charset="0"/>
              </a:rPr>
              <a:t>VERIFY</a:t>
            </a:r>
            <a:endParaRPr lang="en-GB" sz="2101" dirty="0">
              <a:latin typeface="GE Inspira Pitch Regular" charset="0"/>
            </a:endParaRPr>
          </a:p>
        </p:txBody>
      </p:sp>
      <p:sp>
        <p:nvSpPr>
          <p:cNvPr id="3" name="Slide Number Placeholder 2"/>
          <p:cNvSpPr>
            <a:spLocks noGrp="1"/>
          </p:cNvSpPr>
          <p:nvPr>
            <p:ph type="sldNum" sz="quarter" idx="4"/>
          </p:nvPr>
        </p:nvSpPr>
        <p:spPr/>
        <p:txBody>
          <a:bodyPr/>
          <a:lstStyle/>
          <a:p>
            <a:fld id="{5B5001F5-E7B9-4741-B997-DC6E1D931256}" type="slidenum">
              <a:rPr lang="en-US" smtClean="0"/>
              <a:pPr/>
              <a:t>89</a:t>
            </a:fld>
            <a:endParaRPr lang="en-US" dirty="0"/>
          </a:p>
        </p:txBody>
      </p:sp>
    </p:spTree>
    <p:extLst>
      <p:ext uri="{BB962C8B-B14F-4D97-AF65-F5344CB8AC3E}">
        <p14:creationId xmlns:p14="http://schemas.microsoft.com/office/powerpoint/2010/main" val="1916687330"/>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8" name="Content Placeholder 4"/>
          <p:cNvSpPr>
            <a:spLocks noGrp="1"/>
          </p:cNvSpPr>
          <p:nvPr>
            <p:ph idx="1"/>
          </p:nvPr>
        </p:nvSpPr>
        <p:spPr>
          <a:xfrm>
            <a:off x="1700192" y="2523466"/>
            <a:ext cx="5504741" cy="613886"/>
          </a:xfrm>
        </p:spPr>
        <p:style>
          <a:lnRef idx="1">
            <a:schemeClr val="accent2"/>
          </a:lnRef>
          <a:fillRef idx="2">
            <a:schemeClr val="accent2"/>
          </a:fillRef>
          <a:effectRef idx="1">
            <a:schemeClr val="accent2"/>
          </a:effectRef>
          <a:fontRef idx="minor">
            <a:schemeClr val="dk1"/>
          </a:fontRef>
        </p:style>
        <p:txBody>
          <a:bodyPr anchor="ctr"/>
          <a:lstStyle/>
          <a:p>
            <a:pPr marL="0" indent="0" algn="ctr">
              <a:buNone/>
            </a:pPr>
            <a:r>
              <a:rPr lang="en-US" sz="2216" dirty="0"/>
              <a:t>Systems Engineering operates in two dimensions</a:t>
            </a:r>
          </a:p>
        </p:txBody>
      </p:sp>
      <p:sp>
        <p:nvSpPr>
          <p:cNvPr id="9" name="TextBox 8"/>
          <p:cNvSpPr txBox="1"/>
          <p:nvPr/>
        </p:nvSpPr>
        <p:spPr>
          <a:xfrm>
            <a:off x="3636577" y="3709634"/>
            <a:ext cx="1550424" cy="433324"/>
          </a:xfrm>
          <a:prstGeom prst="rect">
            <a:avLst/>
          </a:prstGeom>
        </p:spPr>
        <p:style>
          <a:lnRef idx="1">
            <a:schemeClr val="dk1"/>
          </a:lnRef>
          <a:fillRef idx="2">
            <a:schemeClr val="dk1"/>
          </a:fillRef>
          <a:effectRef idx="1">
            <a:schemeClr val="dk1"/>
          </a:effectRef>
          <a:fontRef idx="minor">
            <a:schemeClr val="dk1"/>
          </a:fontRef>
        </p:style>
        <p:txBody>
          <a:bodyPr wrap="none" rtlCol="0">
            <a:spAutoFit/>
          </a:bodyPr>
          <a:lstStyle/>
          <a:p>
            <a:r>
              <a:rPr lang="en-US" sz="2216" dirty="0">
                <a:latin typeface="GE Inspira Pitch Regular" charset="0"/>
              </a:rPr>
              <a:t>Complexity</a:t>
            </a:r>
          </a:p>
        </p:txBody>
      </p:sp>
      <p:sp>
        <p:nvSpPr>
          <p:cNvPr id="10" name="TextBox 9"/>
          <p:cNvSpPr txBox="1"/>
          <p:nvPr/>
        </p:nvSpPr>
        <p:spPr>
          <a:xfrm>
            <a:off x="3837476" y="4364807"/>
            <a:ext cx="1239442" cy="433324"/>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US" sz="2216" dirty="0">
                <a:latin typeface="GE Inspira Pitch Regular" charset="0"/>
              </a:rPr>
              <a:t>Lifecycle</a:t>
            </a:r>
          </a:p>
        </p:txBody>
      </p:sp>
      <p:sp>
        <p:nvSpPr>
          <p:cNvPr id="2" name="Slide Number Placeholder 1"/>
          <p:cNvSpPr>
            <a:spLocks noGrp="1"/>
          </p:cNvSpPr>
          <p:nvPr>
            <p:ph type="sldNum" sz="quarter" idx="4"/>
          </p:nvPr>
        </p:nvSpPr>
        <p:spPr/>
        <p:txBody>
          <a:bodyPr/>
          <a:lstStyle/>
          <a:p>
            <a:fld id="{5B5001F5-E7B9-4741-B997-DC6E1D931256}" type="slidenum">
              <a:rPr lang="en-US" smtClean="0"/>
              <a:pPr/>
              <a:t>90</a:t>
            </a:fld>
            <a:endParaRPr lang="en-US" dirty="0"/>
          </a:p>
        </p:txBody>
      </p:sp>
    </p:spTree>
    <p:extLst>
      <p:ext uri="{BB962C8B-B14F-4D97-AF65-F5344CB8AC3E}">
        <p14:creationId xmlns:p14="http://schemas.microsoft.com/office/powerpoint/2010/main" val="204060545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490079" y="344491"/>
            <a:ext cx="8440615" cy="539792"/>
          </a:xfrm>
        </p:spPr>
        <p:txBody>
          <a:bodyPr/>
          <a:lstStyle/>
          <a:p>
            <a:r>
              <a:rPr lang="en-GB" b="0" dirty="0">
                <a:latin typeface="Arial" charset="0"/>
              </a:rPr>
              <a:t>Generic Lifecycle</a:t>
            </a:r>
          </a:p>
        </p:txBody>
      </p:sp>
      <p:sp>
        <p:nvSpPr>
          <p:cNvPr id="7" name="Rounded Rectangle 1"/>
          <p:cNvSpPr>
            <a:spLocks noChangeArrowheads="1"/>
          </p:cNvSpPr>
          <p:nvPr/>
        </p:nvSpPr>
        <p:spPr bwMode="auto">
          <a:xfrm>
            <a:off x="929016" y="3011792"/>
            <a:ext cx="1055077" cy="501162"/>
          </a:xfrm>
          <a:prstGeom prst="roundRect">
            <a:avLst>
              <a:gd name="adj" fmla="val 16667"/>
            </a:avLst>
          </a:prstGeom>
          <a:solidFill>
            <a:srgbClr val="FF0000"/>
          </a:solidFill>
          <a:ln w="12700" algn="ctr">
            <a:solidFill>
              <a:schemeClr val="tx1"/>
            </a:solidFill>
            <a:round/>
            <a:headEnd/>
            <a:tailEnd/>
          </a:ln>
        </p:spPr>
        <p:txBody>
          <a:bodyPr lIns="16615" tIns="16615" rIns="16615" bIns="16615" anchor="ctr"/>
          <a:lstStyle/>
          <a:p>
            <a:pPr algn="ctr"/>
            <a:r>
              <a:rPr lang="en-US" sz="1662" b="1">
                <a:solidFill>
                  <a:schemeClr val="bg1"/>
                </a:solidFill>
              </a:rPr>
              <a:t>conceive</a:t>
            </a:r>
          </a:p>
        </p:txBody>
      </p:sp>
      <p:sp>
        <p:nvSpPr>
          <p:cNvPr id="8" name="Rounded Rectangle 18"/>
          <p:cNvSpPr>
            <a:spLocks noChangeArrowheads="1"/>
          </p:cNvSpPr>
          <p:nvPr/>
        </p:nvSpPr>
        <p:spPr bwMode="auto">
          <a:xfrm>
            <a:off x="929016" y="1886728"/>
            <a:ext cx="1055077" cy="501162"/>
          </a:xfrm>
          <a:prstGeom prst="roundRect">
            <a:avLst>
              <a:gd name="adj" fmla="val 16667"/>
            </a:avLst>
          </a:prstGeom>
          <a:solidFill>
            <a:srgbClr val="F836A9"/>
          </a:solidFill>
          <a:ln w="12700" algn="ctr">
            <a:solidFill>
              <a:schemeClr val="tx1"/>
            </a:solidFill>
            <a:round/>
            <a:headEnd/>
            <a:tailEnd/>
          </a:ln>
        </p:spPr>
        <p:txBody>
          <a:bodyPr lIns="16615" tIns="16615" rIns="16615" bIns="16615" anchor="ctr"/>
          <a:lstStyle/>
          <a:p>
            <a:pPr algn="ctr"/>
            <a:r>
              <a:rPr lang="en-US" sz="1662" b="1">
                <a:solidFill>
                  <a:schemeClr val="bg1"/>
                </a:solidFill>
              </a:rPr>
              <a:t>design</a:t>
            </a:r>
          </a:p>
        </p:txBody>
      </p:sp>
      <p:sp>
        <p:nvSpPr>
          <p:cNvPr id="9" name="Rounded Rectangle 19"/>
          <p:cNvSpPr>
            <a:spLocks noChangeArrowheads="1"/>
          </p:cNvSpPr>
          <p:nvPr/>
        </p:nvSpPr>
        <p:spPr bwMode="auto">
          <a:xfrm>
            <a:off x="2495810" y="914668"/>
            <a:ext cx="1055077" cy="501162"/>
          </a:xfrm>
          <a:prstGeom prst="roundRect">
            <a:avLst>
              <a:gd name="adj" fmla="val 16667"/>
            </a:avLst>
          </a:prstGeom>
          <a:solidFill>
            <a:srgbClr val="0000FF"/>
          </a:solidFill>
          <a:ln w="12700" algn="ctr">
            <a:solidFill>
              <a:schemeClr val="tx1"/>
            </a:solidFill>
            <a:round/>
            <a:headEnd/>
            <a:tailEnd/>
          </a:ln>
        </p:spPr>
        <p:txBody>
          <a:bodyPr lIns="16615" tIns="16615" rIns="16615" bIns="16615" anchor="ctr"/>
          <a:lstStyle/>
          <a:p>
            <a:pPr algn="ctr"/>
            <a:r>
              <a:rPr lang="en-US" sz="1662" b="1">
                <a:solidFill>
                  <a:schemeClr val="bg1"/>
                </a:solidFill>
              </a:rPr>
              <a:t>build</a:t>
            </a:r>
          </a:p>
        </p:txBody>
      </p:sp>
      <p:sp>
        <p:nvSpPr>
          <p:cNvPr id="10" name="Rounded Rectangle 20"/>
          <p:cNvSpPr>
            <a:spLocks noChangeArrowheads="1"/>
          </p:cNvSpPr>
          <p:nvPr/>
        </p:nvSpPr>
        <p:spPr bwMode="auto">
          <a:xfrm>
            <a:off x="3988589" y="1850703"/>
            <a:ext cx="1055077" cy="501162"/>
          </a:xfrm>
          <a:prstGeom prst="roundRect">
            <a:avLst>
              <a:gd name="adj" fmla="val 16667"/>
            </a:avLst>
          </a:prstGeom>
          <a:solidFill>
            <a:srgbClr val="FFC000"/>
          </a:solidFill>
          <a:ln w="12700" algn="ctr">
            <a:solidFill>
              <a:schemeClr val="tx1"/>
            </a:solidFill>
            <a:round/>
            <a:headEnd/>
            <a:tailEnd/>
          </a:ln>
        </p:spPr>
        <p:txBody>
          <a:bodyPr lIns="16615" tIns="16615" rIns="16615" bIns="16615" anchor="ctr"/>
          <a:lstStyle/>
          <a:p>
            <a:pPr algn="ctr"/>
            <a:r>
              <a:rPr lang="en-US" sz="1662" b="1">
                <a:solidFill>
                  <a:schemeClr val="bg1"/>
                </a:solidFill>
              </a:rPr>
              <a:t>deliver</a:t>
            </a:r>
          </a:p>
        </p:txBody>
      </p:sp>
      <p:sp>
        <p:nvSpPr>
          <p:cNvPr id="11" name="Rounded Rectangle 21"/>
          <p:cNvSpPr>
            <a:spLocks noChangeArrowheads="1"/>
          </p:cNvSpPr>
          <p:nvPr/>
        </p:nvSpPr>
        <p:spPr bwMode="auto">
          <a:xfrm>
            <a:off x="4010152" y="2969208"/>
            <a:ext cx="1055077" cy="501162"/>
          </a:xfrm>
          <a:prstGeom prst="roundRect">
            <a:avLst>
              <a:gd name="adj" fmla="val 16667"/>
            </a:avLst>
          </a:prstGeom>
          <a:solidFill>
            <a:srgbClr val="00B050"/>
          </a:solidFill>
          <a:ln w="12700" algn="ctr">
            <a:solidFill>
              <a:schemeClr val="tx1"/>
            </a:solidFill>
            <a:round/>
            <a:headEnd/>
            <a:tailEnd/>
          </a:ln>
        </p:spPr>
        <p:txBody>
          <a:bodyPr lIns="16615" tIns="16615" rIns="16615" bIns="16615" anchor="ctr"/>
          <a:lstStyle/>
          <a:p>
            <a:pPr algn="ctr"/>
            <a:r>
              <a:rPr lang="en-US" sz="1662" b="1">
                <a:solidFill>
                  <a:schemeClr val="bg1"/>
                </a:solidFill>
              </a:rPr>
              <a:t>support</a:t>
            </a:r>
          </a:p>
        </p:txBody>
      </p:sp>
      <p:sp>
        <p:nvSpPr>
          <p:cNvPr id="12" name="Rounded Rectangle 22"/>
          <p:cNvSpPr>
            <a:spLocks noChangeArrowheads="1"/>
          </p:cNvSpPr>
          <p:nvPr/>
        </p:nvSpPr>
        <p:spPr bwMode="auto">
          <a:xfrm>
            <a:off x="2192171" y="4124416"/>
            <a:ext cx="1574636" cy="615462"/>
          </a:xfrm>
          <a:prstGeom prst="roundRect">
            <a:avLst>
              <a:gd name="adj" fmla="val 16667"/>
            </a:avLst>
          </a:prstGeom>
          <a:solidFill>
            <a:srgbClr val="996600"/>
          </a:solidFill>
          <a:ln w="12700" algn="ctr">
            <a:solidFill>
              <a:schemeClr val="tx1"/>
            </a:solidFill>
            <a:round/>
            <a:headEnd/>
            <a:tailEnd/>
          </a:ln>
        </p:spPr>
        <p:txBody>
          <a:bodyPr lIns="16615" tIns="16615" rIns="16615" bIns="16615" anchor="ctr"/>
          <a:lstStyle/>
          <a:p>
            <a:pPr algn="ctr"/>
            <a:r>
              <a:rPr lang="en-US" sz="1662" b="1">
                <a:solidFill>
                  <a:schemeClr val="bg1"/>
                </a:solidFill>
              </a:rPr>
              <a:t>decommission</a:t>
            </a:r>
            <a:endParaRPr lang="en-US" sz="1662" b="1" dirty="0">
              <a:solidFill>
                <a:schemeClr val="bg1"/>
              </a:solidFill>
            </a:endParaRPr>
          </a:p>
        </p:txBody>
      </p:sp>
      <p:sp>
        <p:nvSpPr>
          <p:cNvPr id="14" name="Right Arrow 25"/>
          <p:cNvSpPr>
            <a:spLocks noChangeArrowheads="1"/>
          </p:cNvSpPr>
          <p:nvPr/>
        </p:nvSpPr>
        <p:spPr bwMode="auto">
          <a:xfrm rot="19536955">
            <a:off x="1809601" y="1358041"/>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662"/>
          </a:p>
        </p:txBody>
      </p:sp>
      <p:sp>
        <p:nvSpPr>
          <p:cNvPr id="15" name="Right Arrow 26"/>
          <p:cNvSpPr>
            <a:spLocks noChangeArrowheads="1"/>
          </p:cNvSpPr>
          <p:nvPr/>
        </p:nvSpPr>
        <p:spPr bwMode="auto">
          <a:xfrm rot="2371136">
            <a:off x="3774867" y="1358040"/>
            <a:ext cx="427442" cy="243254"/>
          </a:xfrm>
          <a:prstGeom prst="rightArrow">
            <a:avLst>
              <a:gd name="adj1" fmla="val 50000"/>
              <a:gd name="adj2" fmla="val 50111"/>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662"/>
          </a:p>
        </p:txBody>
      </p:sp>
      <p:sp>
        <p:nvSpPr>
          <p:cNvPr id="17" name="Right Arrow 28"/>
          <p:cNvSpPr>
            <a:spLocks noChangeArrowheads="1"/>
          </p:cNvSpPr>
          <p:nvPr/>
        </p:nvSpPr>
        <p:spPr bwMode="auto">
          <a:xfrm rot="8890481">
            <a:off x="3778229" y="3772763"/>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662"/>
          </a:p>
        </p:txBody>
      </p:sp>
      <p:sp>
        <p:nvSpPr>
          <p:cNvPr id="19" name="TextBox 4"/>
          <p:cNvSpPr txBox="1">
            <a:spLocks noChangeArrowheads="1"/>
          </p:cNvSpPr>
          <p:nvPr/>
        </p:nvSpPr>
        <p:spPr bwMode="auto">
          <a:xfrm>
            <a:off x="905369" y="3960660"/>
            <a:ext cx="1133531"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108" dirty="0"/>
              <a:t>Next project</a:t>
            </a:r>
          </a:p>
        </p:txBody>
      </p:sp>
      <p:grpSp>
        <p:nvGrpSpPr>
          <p:cNvPr id="20" name="Group 19"/>
          <p:cNvGrpSpPr>
            <a:grpSpLocks/>
          </p:cNvGrpSpPr>
          <p:nvPr/>
        </p:nvGrpSpPr>
        <p:grpSpPr bwMode="auto">
          <a:xfrm>
            <a:off x="1292638" y="5045320"/>
            <a:ext cx="6582057" cy="1268717"/>
            <a:chOff x="534988" y="5180012"/>
            <a:chExt cx="7724775" cy="1374444"/>
          </a:xfrm>
        </p:grpSpPr>
        <p:cxnSp>
          <p:nvCxnSpPr>
            <p:cNvPr id="21" name="Straight Arrow Connector 6"/>
            <p:cNvCxnSpPr>
              <a:cxnSpLocks noChangeShapeType="1"/>
            </p:cNvCxnSpPr>
            <p:nvPr/>
          </p:nvCxnSpPr>
          <p:spPr bwMode="auto">
            <a:xfrm>
              <a:off x="3127375" y="6162675"/>
              <a:ext cx="2959100" cy="0"/>
            </a:xfrm>
            <a:prstGeom prst="straightConnector1">
              <a:avLst/>
            </a:prstGeom>
            <a:noFill/>
            <a:ln w="38100"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 name="TextBox 8"/>
            <p:cNvSpPr txBox="1">
              <a:spLocks noChangeArrowheads="1"/>
            </p:cNvSpPr>
            <p:nvPr/>
          </p:nvSpPr>
          <p:spPr bwMode="auto">
            <a:xfrm>
              <a:off x="4100514" y="6085160"/>
              <a:ext cx="1188049" cy="4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2215" dirty="0"/>
                <a:t>Time</a:t>
              </a:r>
            </a:p>
          </p:txBody>
        </p:sp>
        <p:grpSp>
          <p:nvGrpSpPr>
            <p:cNvPr id="23" name="Group 35"/>
            <p:cNvGrpSpPr>
              <a:grpSpLocks/>
            </p:cNvGrpSpPr>
            <p:nvPr/>
          </p:nvGrpSpPr>
          <p:grpSpPr bwMode="auto">
            <a:xfrm>
              <a:off x="534988" y="5180012"/>
              <a:ext cx="7724775" cy="763586"/>
              <a:chOff x="746125" y="1129291"/>
              <a:chExt cx="7724775" cy="762790"/>
            </a:xfrm>
          </p:grpSpPr>
          <p:sp>
            <p:nvSpPr>
              <p:cNvPr id="24" name="Rectangle 10"/>
              <p:cNvSpPr>
                <a:spLocks noChangeArrowheads="1"/>
              </p:cNvSpPr>
              <p:nvPr/>
            </p:nvSpPr>
            <p:spPr bwMode="ltGray">
              <a:xfrm>
                <a:off x="5133975" y="1129291"/>
                <a:ext cx="409575" cy="762790"/>
              </a:xfrm>
              <a:prstGeom prst="rect">
                <a:avLst/>
              </a:prstGeom>
              <a:gradFill rotWithShape="0">
                <a:gsLst>
                  <a:gs pos="94600">
                    <a:srgbClr val="FFC000"/>
                  </a:gs>
                  <a:gs pos="0">
                    <a:schemeClr val="accent2"/>
                  </a:gs>
                  <a:gs pos="100000">
                    <a:srgbClr val="FFC000"/>
                  </a:gs>
                </a:gsLst>
                <a:lin ang="0" scaled="1"/>
              </a:gradFill>
              <a:ln>
                <a:noFill/>
              </a:ln>
              <a:effectLst/>
            </p:spPr>
            <p:txBody>
              <a:bodyPr wrap="none" anchor="ctr"/>
              <a:lstStyle/>
              <a:p>
                <a:pPr>
                  <a:defRPr/>
                </a:pPr>
                <a:endParaRPr lang="en-US" sz="1662"/>
              </a:p>
            </p:txBody>
          </p:sp>
          <p:grpSp>
            <p:nvGrpSpPr>
              <p:cNvPr id="25" name="Group 3"/>
              <p:cNvGrpSpPr>
                <a:grpSpLocks/>
              </p:cNvGrpSpPr>
              <p:nvPr/>
            </p:nvGrpSpPr>
            <p:grpSpPr bwMode="auto">
              <a:xfrm>
                <a:off x="746125" y="1129291"/>
                <a:ext cx="7724775" cy="762000"/>
                <a:chOff x="612" y="981"/>
                <a:chExt cx="4464" cy="480"/>
              </a:xfrm>
            </p:grpSpPr>
            <p:grpSp>
              <p:nvGrpSpPr>
                <p:cNvPr id="28" name="Group 4"/>
                <p:cNvGrpSpPr>
                  <a:grpSpLocks/>
                </p:cNvGrpSpPr>
                <p:nvPr/>
              </p:nvGrpSpPr>
              <p:grpSpPr bwMode="auto">
                <a:xfrm>
                  <a:off x="612" y="981"/>
                  <a:ext cx="4464" cy="480"/>
                  <a:chOff x="612" y="981"/>
                  <a:chExt cx="4464" cy="480"/>
                </a:xfrm>
              </p:grpSpPr>
              <p:sp>
                <p:nvSpPr>
                  <p:cNvPr id="30" name="Rectangle 11"/>
                  <p:cNvSpPr>
                    <a:spLocks noChangeArrowheads="1"/>
                  </p:cNvSpPr>
                  <p:nvPr/>
                </p:nvSpPr>
                <p:spPr bwMode="ltGray">
                  <a:xfrm>
                    <a:off x="4404" y="981"/>
                    <a:ext cx="192" cy="480"/>
                  </a:xfrm>
                  <a:prstGeom prst="rect">
                    <a:avLst/>
                  </a:prstGeom>
                  <a:gradFill rotWithShape="0">
                    <a:gsLst>
                      <a:gs pos="0">
                        <a:srgbClr val="009900"/>
                      </a:gs>
                      <a:gs pos="100000">
                        <a:srgbClr val="996600"/>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62"/>
                  </a:p>
                </p:txBody>
              </p:sp>
              <p:sp>
                <p:nvSpPr>
                  <p:cNvPr id="31" name="Rectangle 5"/>
                  <p:cNvSpPr>
                    <a:spLocks noChangeArrowheads="1"/>
                  </p:cNvSpPr>
                  <p:nvPr/>
                </p:nvSpPr>
                <p:spPr bwMode="ltGray">
                  <a:xfrm>
                    <a:off x="1140" y="981"/>
                    <a:ext cx="288" cy="480"/>
                  </a:xfrm>
                  <a:prstGeom prst="rect">
                    <a:avLst/>
                  </a:prstGeom>
                  <a:gradFill rotWithShape="0">
                    <a:gsLst>
                      <a:gs pos="0">
                        <a:srgbClr val="FF0000"/>
                      </a:gs>
                      <a:gs pos="100000">
                        <a:srgbClr val="CC00FF"/>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923">
                      <a:solidFill>
                        <a:srgbClr val="FFFFFF"/>
                      </a:solidFill>
                    </a:endParaRPr>
                  </a:p>
                </p:txBody>
              </p:sp>
              <p:sp>
                <p:nvSpPr>
                  <p:cNvPr id="32" name="Rectangle 6"/>
                  <p:cNvSpPr>
                    <a:spLocks noChangeArrowheads="1"/>
                  </p:cNvSpPr>
                  <p:nvPr/>
                </p:nvSpPr>
                <p:spPr bwMode="ltGray">
                  <a:xfrm>
                    <a:off x="1428" y="981"/>
                    <a:ext cx="862" cy="480"/>
                  </a:xfrm>
                  <a:prstGeom prst="rect">
                    <a:avLst/>
                  </a:prstGeom>
                  <a:solidFill>
                    <a:srgbClr val="CC00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a:solidFill>
                        <a:srgbClr val="FFFFFF"/>
                      </a:solidFill>
                    </a:endParaRPr>
                  </a:p>
                  <a:p>
                    <a:pPr algn="ctr"/>
                    <a:endParaRPr lang="en-GB" sz="1108" b="1">
                      <a:solidFill>
                        <a:srgbClr val="FFFFFF"/>
                      </a:solidFill>
                    </a:endParaRPr>
                  </a:p>
                  <a:p>
                    <a:pPr algn="ctr"/>
                    <a:r>
                      <a:rPr lang="en-GB" sz="1292" b="1">
                        <a:solidFill>
                          <a:srgbClr val="FFFFFF"/>
                        </a:solidFill>
                      </a:rPr>
                      <a:t>design</a:t>
                    </a:r>
                    <a:endParaRPr lang="en-GB" sz="1108" b="1">
                      <a:solidFill>
                        <a:srgbClr val="FFFFFF"/>
                      </a:solidFill>
                    </a:endParaRPr>
                  </a:p>
                </p:txBody>
              </p:sp>
              <p:sp>
                <p:nvSpPr>
                  <p:cNvPr id="33" name="Rectangle 7"/>
                  <p:cNvSpPr>
                    <a:spLocks noChangeArrowheads="1"/>
                  </p:cNvSpPr>
                  <p:nvPr/>
                </p:nvSpPr>
                <p:spPr bwMode="ltGray">
                  <a:xfrm flipH="1">
                    <a:off x="2480" y="981"/>
                    <a:ext cx="672" cy="480"/>
                  </a:xfrm>
                  <a:prstGeom prst="rect">
                    <a:avLst/>
                  </a:prstGeom>
                  <a:solidFill>
                    <a:srgbClr val="0000FF"/>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a:solidFill>
                        <a:srgbClr val="FFFFFF"/>
                      </a:solidFill>
                    </a:endParaRPr>
                  </a:p>
                  <a:p>
                    <a:pPr algn="ctr"/>
                    <a:endParaRPr lang="en-GB" sz="1108" b="1">
                      <a:solidFill>
                        <a:srgbClr val="FFFFFF"/>
                      </a:solidFill>
                    </a:endParaRPr>
                  </a:p>
                  <a:p>
                    <a:pPr algn="ctr"/>
                    <a:r>
                      <a:rPr lang="en-GB" sz="1292" b="1">
                        <a:solidFill>
                          <a:srgbClr val="FFFFFF"/>
                        </a:solidFill>
                      </a:rPr>
                      <a:t>build</a:t>
                    </a:r>
                    <a:endParaRPr lang="en-GB" sz="1108" b="1">
                      <a:solidFill>
                        <a:srgbClr val="FFFFFF"/>
                      </a:solidFill>
                    </a:endParaRPr>
                  </a:p>
                </p:txBody>
              </p:sp>
              <p:sp>
                <p:nvSpPr>
                  <p:cNvPr id="34" name="Rectangle 9"/>
                  <p:cNvSpPr>
                    <a:spLocks noChangeArrowheads="1"/>
                  </p:cNvSpPr>
                  <p:nvPr/>
                </p:nvSpPr>
                <p:spPr bwMode="ltGray">
                  <a:xfrm>
                    <a:off x="2277" y="981"/>
                    <a:ext cx="240" cy="480"/>
                  </a:xfrm>
                  <a:prstGeom prst="rect">
                    <a:avLst/>
                  </a:prstGeom>
                  <a:gradFill rotWithShape="0">
                    <a:gsLst>
                      <a:gs pos="0">
                        <a:srgbClr val="CC00FF"/>
                      </a:gs>
                      <a:gs pos="100000">
                        <a:srgbClr val="0000FF"/>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62"/>
                  </a:p>
                </p:txBody>
              </p:sp>
              <p:sp>
                <p:nvSpPr>
                  <p:cNvPr id="35" name="Rectangle 12"/>
                  <p:cNvSpPr>
                    <a:spLocks noChangeArrowheads="1"/>
                  </p:cNvSpPr>
                  <p:nvPr/>
                </p:nvSpPr>
                <p:spPr bwMode="ltGray">
                  <a:xfrm>
                    <a:off x="612" y="981"/>
                    <a:ext cx="528" cy="480"/>
                  </a:xfrm>
                  <a:prstGeom prst="rect">
                    <a:avLst/>
                  </a:prstGeom>
                  <a:solidFill>
                    <a:srgbClr val="FF00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sz="1108" b="1" dirty="0">
                      <a:solidFill>
                        <a:srgbClr val="FFFFFF"/>
                      </a:solidFill>
                    </a:endParaRPr>
                  </a:p>
                  <a:p>
                    <a:pPr algn="ctr"/>
                    <a:endParaRPr lang="en-GB" sz="1108" b="1" dirty="0">
                      <a:solidFill>
                        <a:srgbClr val="FFFFFF"/>
                      </a:solidFill>
                    </a:endParaRPr>
                  </a:p>
                  <a:p>
                    <a:pPr algn="ctr"/>
                    <a:r>
                      <a:rPr lang="en-GB" sz="1292" b="1" dirty="0">
                        <a:solidFill>
                          <a:srgbClr val="FFFFFF"/>
                        </a:solidFill>
                      </a:rPr>
                      <a:t>conceive</a:t>
                    </a:r>
                    <a:endParaRPr lang="en-GB" sz="1108" b="1" dirty="0">
                      <a:solidFill>
                        <a:srgbClr val="FFFFFF"/>
                      </a:solidFill>
                    </a:endParaRPr>
                  </a:p>
                </p:txBody>
              </p:sp>
              <p:sp>
                <p:nvSpPr>
                  <p:cNvPr id="36" name="Rectangle 13"/>
                  <p:cNvSpPr>
                    <a:spLocks noChangeArrowheads="1"/>
                  </p:cNvSpPr>
                  <p:nvPr/>
                </p:nvSpPr>
                <p:spPr bwMode="ltGray">
                  <a:xfrm flipH="1">
                    <a:off x="4596" y="981"/>
                    <a:ext cx="480" cy="480"/>
                  </a:xfrm>
                  <a:prstGeom prst="rect">
                    <a:avLst/>
                  </a:prstGeom>
                  <a:solidFill>
                    <a:srgbClr val="9966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b"/>
                  <a:lstStyle/>
                  <a:p>
                    <a:pPr algn="ctr"/>
                    <a:r>
                      <a:rPr lang="en-GB" sz="1292" b="1" dirty="0" err="1">
                        <a:solidFill>
                          <a:srgbClr val="FFFFFF"/>
                        </a:solidFill>
                      </a:rPr>
                      <a:t>decom</a:t>
                    </a:r>
                    <a:r>
                      <a:rPr lang="en-GB" sz="1292" b="1" dirty="0">
                        <a:solidFill>
                          <a:srgbClr val="FFFFFF"/>
                        </a:solidFill>
                      </a:rPr>
                      <a:t>-</a:t>
                    </a:r>
                  </a:p>
                  <a:p>
                    <a:pPr algn="ctr"/>
                    <a:r>
                      <a:rPr lang="en-GB" sz="1292" b="1" dirty="0">
                        <a:solidFill>
                          <a:srgbClr val="FFFFFF"/>
                        </a:solidFill>
                      </a:rPr>
                      <a:t>mission</a:t>
                    </a:r>
                    <a:endParaRPr lang="en-GB" sz="1108" b="1" dirty="0">
                      <a:solidFill>
                        <a:srgbClr val="FFFFFF"/>
                      </a:solidFill>
                    </a:endParaRPr>
                  </a:p>
                </p:txBody>
              </p:sp>
              <p:sp>
                <p:nvSpPr>
                  <p:cNvPr id="37" name="Rectangle 8"/>
                  <p:cNvSpPr>
                    <a:spLocks noChangeArrowheads="1"/>
                  </p:cNvSpPr>
                  <p:nvPr/>
                </p:nvSpPr>
                <p:spPr bwMode="ltGray">
                  <a:xfrm flipH="1">
                    <a:off x="3568" y="981"/>
                    <a:ext cx="901" cy="480"/>
                  </a:xfrm>
                  <a:prstGeom prst="rect">
                    <a:avLst/>
                  </a:prstGeom>
                  <a:solidFill>
                    <a:srgbClr val="0099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1108" b="1">
                      <a:solidFill>
                        <a:srgbClr val="FFFFFF"/>
                      </a:solidFill>
                    </a:endParaRPr>
                  </a:p>
                </p:txBody>
              </p:sp>
              <p:sp>
                <p:nvSpPr>
                  <p:cNvPr id="38" name="Rectangle 10"/>
                  <p:cNvSpPr>
                    <a:spLocks noChangeArrowheads="1"/>
                  </p:cNvSpPr>
                  <p:nvPr/>
                </p:nvSpPr>
                <p:spPr bwMode="ltGray">
                  <a:xfrm>
                    <a:off x="3359" y="981"/>
                    <a:ext cx="849" cy="480"/>
                  </a:xfrm>
                  <a:prstGeom prst="rect">
                    <a:avLst/>
                  </a:prstGeom>
                  <a:gradFill rotWithShape="0">
                    <a:gsLst>
                      <a:gs pos="0">
                        <a:srgbClr val="FFC000"/>
                      </a:gs>
                      <a:gs pos="100000">
                        <a:srgbClr val="009900"/>
                      </a:gs>
                    </a:gsLst>
                    <a:lin ang="0" scaled="1"/>
                  </a:gra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62"/>
                  </a:p>
                </p:txBody>
              </p:sp>
            </p:grpSp>
            <p:sp>
              <p:nvSpPr>
                <p:cNvPr id="29" name="Text Box 14"/>
                <p:cNvSpPr txBox="1">
                  <a:spLocks noChangeArrowheads="1"/>
                </p:cNvSpPr>
                <p:nvPr/>
              </p:nvSpPr>
              <p:spPr bwMode="ltGray">
                <a:xfrm>
                  <a:off x="2222" y="1029"/>
                  <a:ext cx="1258" cy="2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GB" sz="1662" b="1">
                      <a:solidFill>
                        <a:srgbClr val="FFFFFF"/>
                      </a:solidFill>
                    </a:rPr>
                    <a:t>THE LIFECYCLE</a:t>
                  </a:r>
                </a:p>
              </p:txBody>
            </p:sp>
          </p:grpSp>
          <p:sp>
            <p:nvSpPr>
              <p:cNvPr id="26" name="TextBox 38"/>
              <p:cNvSpPr txBox="1">
                <a:spLocks noChangeArrowheads="1"/>
              </p:cNvSpPr>
              <p:nvPr/>
            </p:nvSpPr>
            <p:spPr bwMode="auto">
              <a:xfrm>
                <a:off x="5116094" y="1546804"/>
                <a:ext cx="868782" cy="31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292" b="1">
                    <a:solidFill>
                      <a:schemeClr val="bg1"/>
                    </a:solidFill>
                  </a:rPr>
                  <a:t>deliver</a:t>
                </a:r>
              </a:p>
            </p:txBody>
          </p:sp>
          <p:sp>
            <p:nvSpPr>
              <p:cNvPr id="27" name="TextBox 39"/>
              <p:cNvSpPr txBox="1">
                <a:spLocks noChangeArrowheads="1"/>
              </p:cNvSpPr>
              <p:nvPr/>
            </p:nvSpPr>
            <p:spPr bwMode="auto">
              <a:xfrm>
                <a:off x="6354433" y="1510290"/>
                <a:ext cx="1066078" cy="315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charset="0"/>
                  </a:defRPr>
                </a:lvl9pPr>
              </a:lstStyle>
              <a:p>
                <a:r>
                  <a:rPr lang="en-US" sz="1292" b="1">
                    <a:solidFill>
                      <a:schemeClr val="bg1"/>
                    </a:solidFill>
                  </a:rPr>
                  <a:t>support</a:t>
                </a:r>
                <a:endParaRPr lang="en-US" sz="1292" b="1" dirty="0">
                  <a:solidFill>
                    <a:schemeClr val="bg1"/>
                  </a:solidFill>
                </a:endParaRPr>
              </a:p>
            </p:txBody>
          </p:sp>
        </p:grpSp>
      </p:grpSp>
      <p:sp>
        <p:nvSpPr>
          <p:cNvPr id="39" name="Content Placeholder 2"/>
          <p:cNvSpPr>
            <a:spLocks noGrp="1"/>
          </p:cNvSpPr>
          <p:nvPr>
            <p:ph idx="1"/>
          </p:nvPr>
        </p:nvSpPr>
        <p:spPr>
          <a:xfrm>
            <a:off x="5310697" y="2029330"/>
            <a:ext cx="3561180" cy="2457420"/>
          </a:xfrm>
        </p:spPr>
        <p:txBody>
          <a:bodyPr>
            <a:normAutofit/>
          </a:bodyPr>
          <a:lstStyle/>
          <a:p>
            <a:r>
              <a:rPr lang="en-GB" dirty="0" smtClean="0"/>
              <a:t>Lifecycle Principles</a:t>
            </a:r>
          </a:p>
          <a:p>
            <a:pPr lvl="1"/>
            <a:r>
              <a:rPr lang="en-GB" sz="1477" dirty="0"/>
              <a:t>Through Life Capability Principles</a:t>
            </a:r>
          </a:p>
          <a:p>
            <a:pPr lvl="1"/>
            <a:r>
              <a:rPr lang="en-GB" sz="1477" dirty="0"/>
              <a:t>Project and Technical Engineering Activity in Distinct Phases in a Cycle</a:t>
            </a:r>
          </a:p>
          <a:p>
            <a:pPr lvl="1"/>
            <a:r>
              <a:rPr lang="en-GB" sz="1477" dirty="0"/>
              <a:t>Depicting the Cycle Linearly with Time describes a Lifecycle</a:t>
            </a:r>
          </a:p>
          <a:p>
            <a:pPr lvl="1"/>
            <a:r>
              <a:rPr lang="en-GB" sz="1477" dirty="0"/>
              <a:t>Systems Engineering Principles and Processes Can Be Applied</a:t>
            </a:r>
          </a:p>
          <a:p>
            <a:pPr lvl="1"/>
            <a:endParaRPr lang="en-GB" sz="1477" dirty="0"/>
          </a:p>
        </p:txBody>
      </p:sp>
      <p:sp>
        <p:nvSpPr>
          <p:cNvPr id="40" name="Footer Placeholder 7"/>
          <p:cNvSpPr>
            <a:spLocks noGrp="1"/>
          </p:cNvSpPr>
          <p:nvPr>
            <p:ph type="ftr" sz="quarter" idx="4294967295"/>
          </p:nvPr>
        </p:nvSpPr>
        <p:spPr>
          <a:xfrm>
            <a:off x="813284" y="6275661"/>
            <a:ext cx="2672862" cy="278544"/>
          </a:xfrm>
          <a:prstGeom prst="rect">
            <a:avLst/>
          </a:prstGeom>
        </p:spPr>
        <p:txBody>
          <a:bodyPr vert="horz" lIns="84406" tIns="42203" rIns="84406" bIns="42203" rtlCol="0" anchor="ctr"/>
          <a:lstStyle>
            <a:lvl1pPr algn="l">
              <a:defRPr sz="923">
                <a:solidFill>
                  <a:srgbClr val="FFFFFF"/>
                </a:solidFill>
              </a:defRPr>
            </a:lvl1pPr>
          </a:lstStyle>
          <a:p>
            <a:endParaRPr lang="en-GB" dirty="0"/>
          </a:p>
        </p:txBody>
      </p:sp>
      <p:sp>
        <p:nvSpPr>
          <p:cNvPr id="41" name="Slide Number Placeholder 8"/>
          <p:cNvSpPr>
            <a:spLocks noGrp="1"/>
          </p:cNvSpPr>
          <p:nvPr>
            <p:ph type="sldNum" sz="quarter" idx="4294967295"/>
          </p:nvPr>
        </p:nvSpPr>
        <p:spPr>
          <a:xfrm>
            <a:off x="431947" y="6275661"/>
            <a:ext cx="371191" cy="278544"/>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91</a:t>
            </a:fld>
            <a:endParaRPr lang="en-GB" dirty="0"/>
          </a:p>
        </p:txBody>
      </p:sp>
      <p:sp>
        <p:nvSpPr>
          <p:cNvPr id="42" name="Right Arrow 25"/>
          <p:cNvSpPr>
            <a:spLocks noChangeArrowheads="1"/>
          </p:cNvSpPr>
          <p:nvPr/>
        </p:nvSpPr>
        <p:spPr bwMode="auto">
          <a:xfrm rot="16200000">
            <a:off x="1242157" y="2545696"/>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662"/>
          </a:p>
        </p:txBody>
      </p:sp>
      <p:sp>
        <p:nvSpPr>
          <p:cNvPr id="43" name="Right Arrow 26"/>
          <p:cNvSpPr>
            <a:spLocks noChangeArrowheads="1"/>
          </p:cNvSpPr>
          <p:nvPr/>
        </p:nvSpPr>
        <p:spPr bwMode="auto">
          <a:xfrm rot="5400000">
            <a:off x="4238624" y="2538910"/>
            <a:ext cx="427442" cy="243254"/>
          </a:xfrm>
          <a:prstGeom prst="rightArrow">
            <a:avLst>
              <a:gd name="adj1" fmla="val 50000"/>
              <a:gd name="adj2" fmla="val 50111"/>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662"/>
          </a:p>
        </p:txBody>
      </p:sp>
      <p:sp>
        <p:nvSpPr>
          <p:cNvPr id="44" name="Right Arrow 28"/>
          <p:cNvSpPr>
            <a:spLocks noChangeArrowheads="1"/>
          </p:cNvSpPr>
          <p:nvPr/>
        </p:nvSpPr>
        <p:spPr bwMode="auto">
          <a:xfrm rot="13421800">
            <a:off x="1617729" y="3693327"/>
            <a:ext cx="428794" cy="243254"/>
          </a:xfrm>
          <a:prstGeom prst="rightArrow">
            <a:avLst>
              <a:gd name="adj1" fmla="val 50000"/>
              <a:gd name="adj2" fmla="val 50270"/>
            </a:avLst>
          </a:prstGeom>
          <a:solidFill>
            <a:srgbClr val="66CC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6615" tIns="16615" rIns="16615" bIns="16615" anchor="ctr"/>
          <a:lstStyle/>
          <a:p>
            <a:endParaRPr lang="en-US" sz="1662"/>
          </a:p>
        </p:txBody>
      </p:sp>
    </p:spTree>
    <p:extLst>
      <p:ext uri="{BB962C8B-B14F-4D97-AF65-F5344CB8AC3E}">
        <p14:creationId xmlns:p14="http://schemas.microsoft.com/office/powerpoint/2010/main" val="17888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39">
                                            <p:txEl>
                                              <p:pRg st="0" end="0"/>
                                            </p:txEl>
                                          </p:spTgt>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9">
                                            <p:txEl>
                                              <p:pRg st="1" end="1"/>
                                            </p:txEl>
                                          </p:spTgt>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9">
                                            <p:txEl>
                                              <p:pRg st="2" end="2"/>
                                            </p:txEl>
                                          </p:spTgt>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39">
                                            <p:txEl>
                                              <p:pRg st="3" end="3"/>
                                            </p:txEl>
                                          </p:spTgt>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P spid="15" grpId="0" animBg="1"/>
      <p:bldP spid="17" grpId="0" animBg="1"/>
      <p:bldP spid="19" grpId="0"/>
      <p:bldP spid="39" grpId="0" build="p"/>
      <p:bldP spid="42" grpId="0" animBg="1"/>
      <p:bldP spid="43" grpId="0" animBg="1"/>
      <p:bldP spid="4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GB" dirty="0" smtClean="0"/>
              <a:t>Some Systems Engineering Lifecycles</a:t>
            </a:r>
            <a:endParaRPr lang="en-GB" dirty="0"/>
          </a:p>
        </p:txBody>
      </p:sp>
      <p:sp>
        <p:nvSpPr>
          <p:cNvPr id="70" name="Slide Number Placeholder 8"/>
          <p:cNvSpPr>
            <a:spLocks noGrp="1"/>
          </p:cNvSpPr>
          <p:nvPr>
            <p:ph type="sldNum" sz="quarter" idx="4294967295"/>
          </p:nvPr>
        </p:nvSpPr>
        <p:spPr>
          <a:xfrm>
            <a:off x="0" y="5308663"/>
            <a:ext cx="370743" cy="278423"/>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92</a:t>
            </a:fld>
            <a:endParaRPr lang="en-GB" dirty="0"/>
          </a:p>
        </p:txBody>
      </p:sp>
      <p:grpSp>
        <p:nvGrpSpPr>
          <p:cNvPr id="122" name="Canvas 8764"/>
          <p:cNvGrpSpPr>
            <a:grpSpLocks/>
          </p:cNvGrpSpPr>
          <p:nvPr/>
        </p:nvGrpSpPr>
        <p:grpSpPr bwMode="auto">
          <a:xfrm>
            <a:off x="1130891" y="2279429"/>
            <a:ext cx="6825720" cy="1370879"/>
            <a:chOff x="544195" y="1518947"/>
            <a:chExt cx="4907424" cy="871009"/>
          </a:xfrm>
        </p:grpSpPr>
        <p:sp>
          <p:nvSpPr>
            <p:cNvPr id="123" name="Text Box 8770"/>
            <p:cNvSpPr txBox="1">
              <a:spLocks noChangeArrowheads="1"/>
            </p:cNvSpPr>
            <p:nvPr/>
          </p:nvSpPr>
          <p:spPr bwMode="auto">
            <a:xfrm>
              <a:off x="544195" y="1738630"/>
              <a:ext cx="756330"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48351" tIns="40937" rIns="48351"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292">
                <a:latin typeface="Arial Narrow" pitchFamily="34" charset="0"/>
                <a:cs typeface="Times New Roman" pitchFamily="18" charset="0"/>
              </a:endParaRPr>
            </a:p>
          </p:txBody>
        </p:sp>
        <p:sp>
          <p:nvSpPr>
            <p:cNvPr id="124" name="Text Box 8771"/>
            <p:cNvSpPr txBox="1">
              <a:spLocks noChangeArrowheads="1"/>
            </p:cNvSpPr>
            <p:nvPr/>
          </p:nvSpPr>
          <p:spPr bwMode="auto">
            <a:xfrm>
              <a:off x="1306178" y="1740986"/>
              <a:ext cx="298741"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5" name="Text Box 8772"/>
            <p:cNvSpPr txBox="1">
              <a:spLocks noChangeArrowheads="1"/>
            </p:cNvSpPr>
            <p:nvPr/>
          </p:nvSpPr>
          <p:spPr bwMode="auto">
            <a:xfrm>
              <a:off x="2849339" y="1738630"/>
              <a:ext cx="895297"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nSpc>
                  <a:spcPct val="150000"/>
                </a:lnSpc>
              </a:pPr>
              <a:endParaRPr lang="en-US" sz="1292">
                <a:latin typeface="Arial Narrow" pitchFamily="34" charset="0"/>
                <a:cs typeface="Times New Roman" pitchFamily="18" charset="0"/>
              </a:endParaRPr>
            </a:p>
          </p:txBody>
        </p:sp>
        <p:sp>
          <p:nvSpPr>
            <p:cNvPr id="126" name="Text Box 8773"/>
            <p:cNvSpPr txBox="1">
              <a:spLocks noChangeArrowheads="1"/>
            </p:cNvSpPr>
            <p:nvPr/>
          </p:nvSpPr>
          <p:spPr bwMode="auto">
            <a:xfrm>
              <a:off x="1604920" y="1738630"/>
              <a:ext cx="1244419"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7" name="Text Box 8774"/>
            <p:cNvSpPr txBox="1">
              <a:spLocks noChangeArrowheads="1"/>
            </p:cNvSpPr>
            <p:nvPr/>
          </p:nvSpPr>
          <p:spPr bwMode="auto">
            <a:xfrm>
              <a:off x="3744637" y="1738630"/>
              <a:ext cx="978972" cy="648970"/>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0937"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28" name="Text Box 8775"/>
            <p:cNvSpPr txBox="1">
              <a:spLocks noChangeArrowheads="1"/>
            </p:cNvSpPr>
            <p:nvPr/>
          </p:nvSpPr>
          <p:spPr bwMode="auto">
            <a:xfrm>
              <a:off x="4725169" y="1738631"/>
              <a:ext cx="726450" cy="651094"/>
            </a:xfrm>
            <a:prstGeom prst="rect">
              <a:avLst/>
            </a:prstGeom>
            <a:gradFill rotWithShape="1">
              <a:gsLst>
                <a:gs pos="0">
                  <a:srgbClr val="FF9900">
                    <a:alpha val="70000"/>
                  </a:srgbClr>
                </a:gs>
                <a:gs pos="100000">
                  <a:srgbClr val="FF9900"/>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277"/>
                </a:spcBef>
              </a:pPr>
              <a:endParaRPr lang="en-US" sz="1477">
                <a:cs typeface="Times New Roman" pitchFamily="18" charset="0"/>
              </a:endParaRPr>
            </a:p>
          </p:txBody>
        </p:sp>
        <p:sp>
          <p:nvSpPr>
            <p:cNvPr id="129" name="AutoShape 8781"/>
            <p:cNvSpPr>
              <a:spLocks noChangeAspect="1" noChangeArrowheads="1"/>
            </p:cNvSpPr>
            <p:nvPr/>
          </p:nvSpPr>
          <p:spPr bwMode="auto">
            <a:xfrm>
              <a:off x="1224666" y="1613268"/>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62"/>
            </a:p>
          </p:txBody>
        </p:sp>
        <p:sp>
          <p:nvSpPr>
            <p:cNvPr id="130" name="Text Box 8782"/>
            <p:cNvSpPr txBox="1">
              <a:spLocks noChangeArrowheads="1"/>
            </p:cNvSpPr>
            <p:nvPr/>
          </p:nvSpPr>
          <p:spPr bwMode="auto">
            <a:xfrm>
              <a:off x="920312" y="1519333"/>
              <a:ext cx="567855" cy="304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IG</a:t>
              </a:r>
              <a:endParaRPr lang="en-GB" sz="1662" dirty="0">
                <a:cs typeface="Times New Roman" pitchFamily="18" charset="0"/>
              </a:endParaRPr>
            </a:p>
          </p:txBody>
        </p:sp>
        <p:sp>
          <p:nvSpPr>
            <p:cNvPr id="131" name="AutoShape 8783"/>
            <p:cNvSpPr>
              <a:spLocks noChangeAspect="1" noChangeArrowheads="1"/>
            </p:cNvSpPr>
            <p:nvPr/>
          </p:nvSpPr>
          <p:spPr bwMode="auto">
            <a:xfrm>
              <a:off x="1523897" y="1614805"/>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62"/>
            </a:p>
          </p:txBody>
        </p:sp>
        <p:sp>
          <p:nvSpPr>
            <p:cNvPr id="132" name="Text Box 8784"/>
            <p:cNvSpPr txBox="1">
              <a:spLocks noChangeArrowheads="1"/>
            </p:cNvSpPr>
            <p:nvPr/>
          </p:nvSpPr>
          <p:spPr bwMode="auto">
            <a:xfrm>
              <a:off x="1532401" y="1518947"/>
              <a:ext cx="491802" cy="220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MG</a:t>
              </a:r>
              <a:endParaRPr lang="en-GB" sz="1662" dirty="0">
                <a:cs typeface="Times New Roman" pitchFamily="18" charset="0"/>
              </a:endParaRPr>
            </a:p>
          </p:txBody>
        </p:sp>
      </p:grpSp>
      <p:sp>
        <p:nvSpPr>
          <p:cNvPr id="133" name="TextBox 603"/>
          <p:cNvSpPr txBox="1">
            <a:spLocks noChangeArrowheads="1"/>
          </p:cNvSpPr>
          <p:nvPr/>
        </p:nvSpPr>
        <p:spPr bwMode="auto">
          <a:xfrm rot="-5400000">
            <a:off x="-64170" y="2471674"/>
            <a:ext cx="1433146" cy="8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662" b="1" dirty="0"/>
              <a:t>MOD CADMID Lifecycle</a:t>
            </a:r>
          </a:p>
        </p:txBody>
      </p:sp>
      <p:sp>
        <p:nvSpPr>
          <p:cNvPr id="134" name="TextBox 605"/>
          <p:cNvSpPr txBox="1">
            <a:spLocks noChangeArrowheads="1"/>
          </p:cNvSpPr>
          <p:nvPr/>
        </p:nvSpPr>
        <p:spPr bwMode="auto">
          <a:xfrm>
            <a:off x="1120631" y="2973398"/>
            <a:ext cx="10668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Concept</a:t>
            </a:r>
          </a:p>
        </p:txBody>
      </p:sp>
      <p:sp>
        <p:nvSpPr>
          <p:cNvPr id="135" name="TextBox 606"/>
          <p:cNvSpPr txBox="1">
            <a:spLocks noChangeArrowheads="1"/>
          </p:cNvSpPr>
          <p:nvPr/>
        </p:nvSpPr>
        <p:spPr bwMode="auto">
          <a:xfrm rot="16200000">
            <a:off x="1759806" y="2928203"/>
            <a:ext cx="1267474"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Assessment</a:t>
            </a:r>
          </a:p>
        </p:txBody>
      </p:sp>
      <p:sp>
        <p:nvSpPr>
          <p:cNvPr id="136" name="TextBox 607"/>
          <p:cNvSpPr txBox="1">
            <a:spLocks noChangeArrowheads="1"/>
          </p:cNvSpPr>
          <p:nvPr/>
        </p:nvSpPr>
        <p:spPr bwMode="auto">
          <a:xfrm>
            <a:off x="2782408" y="2993842"/>
            <a:ext cx="17907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Demonstration</a:t>
            </a:r>
          </a:p>
        </p:txBody>
      </p:sp>
      <p:sp>
        <p:nvSpPr>
          <p:cNvPr id="137" name="TextBox 608"/>
          <p:cNvSpPr txBox="1">
            <a:spLocks noChangeArrowheads="1"/>
          </p:cNvSpPr>
          <p:nvPr/>
        </p:nvSpPr>
        <p:spPr bwMode="auto">
          <a:xfrm>
            <a:off x="4375525" y="2996468"/>
            <a:ext cx="152253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Manufacture</a:t>
            </a:r>
          </a:p>
        </p:txBody>
      </p:sp>
      <p:sp>
        <p:nvSpPr>
          <p:cNvPr id="138" name="TextBox 609"/>
          <p:cNvSpPr txBox="1">
            <a:spLocks noChangeArrowheads="1"/>
          </p:cNvSpPr>
          <p:nvPr/>
        </p:nvSpPr>
        <p:spPr bwMode="auto">
          <a:xfrm>
            <a:off x="5730381" y="2996468"/>
            <a:ext cx="146538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In-Service</a:t>
            </a:r>
          </a:p>
        </p:txBody>
      </p:sp>
      <p:sp>
        <p:nvSpPr>
          <p:cNvPr id="139" name="TextBox 610"/>
          <p:cNvSpPr txBox="1">
            <a:spLocks noChangeArrowheads="1"/>
          </p:cNvSpPr>
          <p:nvPr/>
        </p:nvSpPr>
        <p:spPr bwMode="auto">
          <a:xfrm>
            <a:off x="6952090" y="2997486"/>
            <a:ext cx="1203081"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Disposal</a:t>
            </a:r>
          </a:p>
        </p:txBody>
      </p:sp>
      <p:grpSp>
        <p:nvGrpSpPr>
          <p:cNvPr id="140" name="Canvas 8764"/>
          <p:cNvGrpSpPr>
            <a:grpSpLocks/>
          </p:cNvGrpSpPr>
          <p:nvPr/>
        </p:nvGrpSpPr>
        <p:grpSpPr bwMode="auto">
          <a:xfrm>
            <a:off x="1130891" y="3554312"/>
            <a:ext cx="6825720" cy="1367171"/>
            <a:chOff x="544195" y="1518947"/>
            <a:chExt cx="4907424" cy="868653"/>
          </a:xfrm>
        </p:grpSpPr>
        <p:sp>
          <p:nvSpPr>
            <p:cNvPr id="141" name="Text Box 8770"/>
            <p:cNvSpPr txBox="1">
              <a:spLocks noChangeArrowheads="1"/>
            </p:cNvSpPr>
            <p:nvPr/>
          </p:nvSpPr>
          <p:spPr bwMode="auto">
            <a:xfrm>
              <a:off x="544195" y="1738630"/>
              <a:ext cx="756330" cy="648970"/>
            </a:xfrm>
            <a:prstGeom prst="rect">
              <a:avLst/>
            </a:prstGeom>
            <a:gradFill rotWithShape="1">
              <a:gsLst>
                <a:gs pos="0">
                  <a:srgbClr val="FA7E7E"/>
                </a:gs>
                <a:gs pos="100000">
                  <a:srgbClr val="FEBAF6"/>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48351" tIns="40937" rIns="48351"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292" dirty="0">
                <a:latin typeface="Arial Narrow" pitchFamily="34" charset="0"/>
                <a:cs typeface="Times New Roman" pitchFamily="18" charset="0"/>
              </a:endParaRPr>
            </a:p>
          </p:txBody>
        </p:sp>
        <p:sp>
          <p:nvSpPr>
            <p:cNvPr id="142" name="Text Box 8771"/>
            <p:cNvSpPr txBox="1">
              <a:spLocks noChangeArrowheads="1"/>
            </p:cNvSpPr>
            <p:nvPr/>
          </p:nvSpPr>
          <p:spPr bwMode="auto">
            <a:xfrm>
              <a:off x="1306178" y="1736279"/>
              <a:ext cx="298741" cy="647699"/>
            </a:xfrm>
            <a:prstGeom prst="rect">
              <a:avLst/>
            </a:prstGeom>
            <a:gradFill rotWithShape="1">
              <a:gsLst>
                <a:gs pos="0">
                  <a:srgbClr val="FA7E7E"/>
                </a:gs>
                <a:gs pos="100000">
                  <a:srgbClr val="FEBAF6"/>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43" name="Text Box 8772"/>
            <p:cNvSpPr txBox="1">
              <a:spLocks noChangeArrowheads="1"/>
            </p:cNvSpPr>
            <p:nvPr/>
          </p:nvSpPr>
          <p:spPr bwMode="auto">
            <a:xfrm>
              <a:off x="2849339" y="1738630"/>
              <a:ext cx="895297" cy="647700"/>
            </a:xfrm>
            <a:prstGeom prst="rect">
              <a:avLst/>
            </a:prstGeom>
            <a:gradFill rotWithShape="1">
              <a:gsLst>
                <a:gs pos="0">
                  <a:srgbClr val="FA7E7E"/>
                </a:gs>
                <a:gs pos="100000">
                  <a:srgbClr val="FEBAF6"/>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nSpc>
                  <a:spcPct val="150000"/>
                </a:lnSpc>
              </a:pPr>
              <a:endParaRPr lang="en-US" sz="1292">
                <a:latin typeface="Arial Narrow" pitchFamily="34" charset="0"/>
                <a:cs typeface="Times New Roman" pitchFamily="18" charset="0"/>
              </a:endParaRPr>
            </a:p>
          </p:txBody>
        </p:sp>
        <p:sp>
          <p:nvSpPr>
            <p:cNvPr id="144" name="Text Box 8773"/>
            <p:cNvSpPr txBox="1">
              <a:spLocks noChangeArrowheads="1"/>
            </p:cNvSpPr>
            <p:nvPr/>
          </p:nvSpPr>
          <p:spPr bwMode="auto">
            <a:xfrm>
              <a:off x="1604920" y="1738630"/>
              <a:ext cx="1244419" cy="648970"/>
            </a:xfrm>
            <a:prstGeom prst="rect">
              <a:avLst/>
            </a:prstGeom>
            <a:gradFill rotWithShape="1">
              <a:gsLst>
                <a:gs pos="0">
                  <a:srgbClr val="FA7E7E"/>
                </a:gs>
                <a:gs pos="100000">
                  <a:srgbClr val="FEBAF6"/>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1874" tIns="40937" rIns="81874"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45" name="Text Box 8774"/>
            <p:cNvSpPr txBox="1">
              <a:spLocks noChangeArrowheads="1"/>
            </p:cNvSpPr>
            <p:nvPr/>
          </p:nvSpPr>
          <p:spPr bwMode="auto">
            <a:xfrm>
              <a:off x="3744637" y="1738630"/>
              <a:ext cx="978972" cy="648970"/>
            </a:xfrm>
            <a:prstGeom prst="rect">
              <a:avLst/>
            </a:prstGeom>
            <a:gradFill rotWithShape="1">
              <a:gsLst>
                <a:gs pos="0">
                  <a:srgbClr val="FA7E7E"/>
                </a:gs>
                <a:gs pos="100000">
                  <a:srgbClr val="FEBAF6"/>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40937"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1662"/>
                </a:spcBef>
              </a:pPr>
              <a:endParaRPr lang="en-US" sz="1477">
                <a:cs typeface="Times New Roman" pitchFamily="18" charset="0"/>
              </a:endParaRPr>
            </a:p>
          </p:txBody>
        </p:sp>
        <p:sp>
          <p:nvSpPr>
            <p:cNvPr id="146" name="Text Box 8775"/>
            <p:cNvSpPr txBox="1">
              <a:spLocks noChangeArrowheads="1"/>
            </p:cNvSpPr>
            <p:nvPr/>
          </p:nvSpPr>
          <p:spPr bwMode="auto">
            <a:xfrm>
              <a:off x="4725169" y="1738631"/>
              <a:ext cx="726450" cy="647700"/>
            </a:xfrm>
            <a:prstGeom prst="rect">
              <a:avLst/>
            </a:prstGeom>
            <a:gradFill rotWithShape="1">
              <a:gsLst>
                <a:gs pos="0">
                  <a:srgbClr val="FA7E7E"/>
                </a:gs>
                <a:gs pos="100000">
                  <a:srgbClr val="FEBAF6"/>
                </a:gs>
              </a:gsLst>
              <a:lin ang="5400000" scaled="1"/>
            </a:gradFill>
            <a:ln w="15875"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199385" rIns="0" bIns="40937"/>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ctr">
                <a:lnSpc>
                  <a:spcPct val="150000"/>
                </a:lnSpc>
                <a:spcBef>
                  <a:spcPts val="277"/>
                </a:spcBef>
              </a:pPr>
              <a:endParaRPr lang="en-US" sz="1477" dirty="0">
                <a:cs typeface="Times New Roman" pitchFamily="18" charset="0"/>
              </a:endParaRPr>
            </a:p>
          </p:txBody>
        </p:sp>
        <p:sp>
          <p:nvSpPr>
            <p:cNvPr id="147" name="AutoShape 8781"/>
            <p:cNvSpPr>
              <a:spLocks noChangeAspect="1" noChangeArrowheads="1"/>
            </p:cNvSpPr>
            <p:nvPr/>
          </p:nvSpPr>
          <p:spPr bwMode="auto">
            <a:xfrm>
              <a:off x="1528097" y="1613268"/>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62"/>
            </a:p>
          </p:txBody>
        </p:sp>
        <p:sp>
          <p:nvSpPr>
            <p:cNvPr id="148" name="Text Box 8782"/>
            <p:cNvSpPr txBox="1">
              <a:spLocks noChangeArrowheads="1"/>
            </p:cNvSpPr>
            <p:nvPr/>
          </p:nvSpPr>
          <p:spPr bwMode="auto">
            <a:xfrm>
              <a:off x="1527158" y="1519333"/>
              <a:ext cx="567855" cy="304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IG</a:t>
              </a:r>
              <a:endParaRPr lang="en-GB" sz="1662" dirty="0">
                <a:cs typeface="Times New Roman" pitchFamily="18" charset="0"/>
              </a:endParaRPr>
            </a:p>
          </p:txBody>
        </p:sp>
        <p:sp>
          <p:nvSpPr>
            <p:cNvPr id="149" name="AutoShape 8783"/>
            <p:cNvSpPr>
              <a:spLocks noChangeAspect="1" noChangeArrowheads="1"/>
            </p:cNvSpPr>
            <p:nvPr/>
          </p:nvSpPr>
          <p:spPr bwMode="auto">
            <a:xfrm>
              <a:off x="2762883" y="1614805"/>
              <a:ext cx="136525" cy="114935"/>
            </a:xfrm>
            <a:prstGeom prst="triangle">
              <a:avLst>
                <a:gd name="adj" fmla="val 50000"/>
              </a:avLst>
            </a:prstGeom>
            <a:solidFill>
              <a:srgbClr val="FFFFFF"/>
            </a:solidFill>
            <a:ln w="10160" algn="ctr">
              <a:solidFill>
                <a:srgbClr val="5F5F5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sz="1662"/>
            </a:p>
          </p:txBody>
        </p:sp>
        <p:sp>
          <p:nvSpPr>
            <p:cNvPr id="150" name="Text Box 8784"/>
            <p:cNvSpPr txBox="1">
              <a:spLocks noChangeArrowheads="1"/>
            </p:cNvSpPr>
            <p:nvPr/>
          </p:nvSpPr>
          <p:spPr bwMode="auto">
            <a:xfrm>
              <a:off x="2773112" y="1518947"/>
              <a:ext cx="491802" cy="220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rIns="0"/>
            <a:lstStyle>
              <a:lvl1pPr marL="225425">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pPr algn="just">
                <a:lnSpc>
                  <a:spcPct val="150000"/>
                </a:lnSpc>
              </a:pPr>
              <a:r>
                <a:rPr lang="en-GB" sz="1662" b="1" dirty="0">
                  <a:cs typeface="Times New Roman" pitchFamily="18" charset="0"/>
                </a:rPr>
                <a:t>MG</a:t>
              </a:r>
              <a:endParaRPr lang="en-GB" sz="1662" dirty="0">
                <a:cs typeface="Times New Roman" pitchFamily="18" charset="0"/>
              </a:endParaRPr>
            </a:p>
          </p:txBody>
        </p:sp>
      </p:grpSp>
      <p:sp>
        <p:nvSpPr>
          <p:cNvPr id="151" name="TextBox 605"/>
          <p:cNvSpPr txBox="1">
            <a:spLocks noChangeArrowheads="1"/>
          </p:cNvSpPr>
          <p:nvPr/>
        </p:nvSpPr>
        <p:spPr bwMode="auto">
          <a:xfrm>
            <a:off x="1120631" y="4248283"/>
            <a:ext cx="10668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Concept</a:t>
            </a:r>
          </a:p>
        </p:txBody>
      </p:sp>
      <p:sp>
        <p:nvSpPr>
          <p:cNvPr id="152" name="TextBox 606"/>
          <p:cNvSpPr txBox="1">
            <a:spLocks noChangeArrowheads="1"/>
          </p:cNvSpPr>
          <p:nvPr/>
        </p:nvSpPr>
        <p:spPr bwMode="auto">
          <a:xfrm rot="16200000">
            <a:off x="1785385" y="4215877"/>
            <a:ext cx="1267474"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Assessment</a:t>
            </a:r>
          </a:p>
        </p:txBody>
      </p:sp>
      <p:sp>
        <p:nvSpPr>
          <p:cNvPr id="153" name="TextBox 607"/>
          <p:cNvSpPr txBox="1">
            <a:spLocks noChangeArrowheads="1"/>
          </p:cNvSpPr>
          <p:nvPr/>
        </p:nvSpPr>
        <p:spPr bwMode="auto">
          <a:xfrm>
            <a:off x="2732452" y="4268726"/>
            <a:ext cx="1790700"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Demonstration</a:t>
            </a:r>
          </a:p>
        </p:txBody>
      </p:sp>
      <p:sp>
        <p:nvSpPr>
          <p:cNvPr id="154" name="TextBox 608"/>
          <p:cNvSpPr txBox="1">
            <a:spLocks noChangeArrowheads="1"/>
          </p:cNvSpPr>
          <p:nvPr/>
        </p:nvSpPr>
        <p:spPr bwMode="auto">
          <a:xfrm>
            <a:off x="4485117" y="4262249"/>
            <a:ext cx="152253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Migration</a:t>
            </a:r>
          </a:p>
        </p:txBody>
      </p:sp>
      <p:sp>
        <p:nvSpPr>
          <p:cNvPr id="155" name="TextBox 609"/>
          <p:cNvSpPr txBox="1">
            <a:spLocks noChangeArrowheads="1"/>
          </p:cNvSpPr>
          <p:nvPr/>
        </p:nvSpPr>
        <p:spPr bwMode="auto">
          <a:xfrm>
            <a:off x="5730381" y="4238829"/>
            <a:ext cx="1465385"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In-Service</a:t>
            </a:r>
          </a:p>
        </p:txBody>
      </p:sp>
      <p:sp>
        <p:nvSpPr>
          <p:cNvPr id="156" name="TextBox 610"/>
          <p:cNvSpPr txBox="1">
            <a:spLocks noChangeArrowheads="1"/>
          </p:cNvSpPr>
          <p:nvPr/>
        </p:nvSpPr>
        <p:spPr bwMode="auto">
          <a:xfrm>
            <a:off x="6864966" y="4259581"/>
            <a:ext cx="1203081" cy="291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292" b="1" dirty="0"/>
              <a:t>Termination</a:t>
            </a:r>
          </a:p>
        </p:txBody>
      </p:sp>
      <p:sp>
        <p:nvSpPr>
          <p:cNvPr id="157" name="TextBox 603"/>
          <p:cNvSpPr txBox="1">
            <a:spLocks noChangeArrowheads="1"/>
          </p:cNvSpPr>
          <p:nvPr/>
        </p:nvSpPr>
        <p:spPr bwMode="auto">
          <a:xfrm rot="-5400000">
            <a:off x="-46585" y="3808103"/>
            <a:ext cx="1433146" cy="859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Arial" pitchFamily="34" charset="0"/>
              </a:defRPr>
            </a:lvl1pPr>
            <a:lvl2pPr marL="742950" indent="-285750">
              <a:defRPr sz="1600">
                <a:solidFill>
                  <a:schemeClr val="tx1"/>
                </a:solidFill>
                <a:latin typeface="Arial" pitchFamily="34" charset="0"/>
              </a:defRPr>
            </a:lvl2pPr>
            <a:lvl3pPr marL="1143000" indent="-228600">
              <a:defRPr sz="1600">
                <a:solidFill>
                  <a:schemeClr val="tx1"/>
                </a:solidFill>
                <a:latin typeface="Arial" pitchFamily="34" charset="0"/>
              </a:defRPr>
            </a:lvl3pPr>
            <a:lvl4pPr marL="1600200" indent="-228600">
              <a:defRPr sz="1600">
                <a:solidFill>
                  <a:schemeClr val="tx1"/>
                </a:solidFill>
                <a:latin typeface="Arial" pitchFamily="34" charset="0"/>
              </a:defRPr>
            </a:lvl4pPr>
            <a:lvl5pPr marL="2057400" indent="-228600">
              <a:defRPr sz="1600">
                <a:solidFill>
                  <a:schemeClr val="tx1"/>
                </a:solidFill>
                <a:latin typeface="Arial" pitchFamily="34" charset="0"/>
              </a:defRPr>
            </a:lvl5pPr>
            <a:lvl6pPr marL="2514600" indent="-228600" eaLnBrk="0" fontAlgn="base" hangingPunct="0">
              <a:spcBef>
                <a:spcPct val="0"/>
              </a:spcBef>
              <a:spcAft>
                <a:spcPct val="0"/>
              </a:spcAft>
              <a:buFont typeface="ZapfDingbats BT" pitchFamily="2" charset="2"/>
              <a:defRPr sz="1600">
                <a:solidFill>
                  <a:schemeClr val="tx1"/>
                </a:solidFill>
                <a:latin typeface="Arial" pitchFamily="34" charset="0"/>
              </a:defRPr>
            </a:lvl6pPr>
            <a:lvl7pPr marL="2971800" indent="-228600" eaLnBrk="0" fontAlgn="base" hangingPunct="0">
              <a:spcBef>
                <a:spcPct val="0"/>
              </a:spcBef>
              <a:spcAft>
                <a:spcPct val="0"/>
              </a:spcAft>
              <a:buFont typeface="ZapfDingbats BT" pitchFamily="2" charset="2"/>
              <a:defRPr sz="1600">
                <a:solidFill>
                  <a:schemeClr val="tx1"/>
                </a:solidFill>
                <a:latin typeface="Arial" pitchFamily="34" charset="0"/>
              </a:defRPr>
            </a:lvl7pPr>
            <a:lvl8pPr marL="3429000" indent="-228600" eaLnBrk="0" fontAlgn="base" hangingPunct="0">
              <a:spcBef>
                <a:spcPct val="0"/>
              </a:spcBef>
              <a:spcAft>
                <a:spcPct val="0"/>
              </a:spcAft>
              <a:buFont typeface="ZapfDingbats BT" pitchFamily="2" charset="2"/>
              <a:defRPr sz="1600">
                <a:solidFill>
                  <a:schemeClr val="tx1"/>
                </a:solidFill>
                <a:latin typeface="Arial" pitchFamily="34" charset="0"/>
              </a:defRPr>
            </a:lvl8pPr>
            <a:lvl9pPr marL="3886200" indent="-228600" eaLnBrk="0" fontAlgn="base" hangingPunct="0">
              <a:spcBef>
                <a:spcPct val="0"/>
              </a:spcBef>
              <a:spcAft>
                <a:spcPct val="0"/>
              </a:spcAft>
              <a:buFont typeface="ZapfDingbats BT" pitchFamily="2" charset="2"/>
              <a:defRPr sz="1600">
                <a:solidFill>
                  <a:schemeClr val="tx1"/>
                </a:solidFill>
                <a:latin typeface="Arial" pitchFamily="34" charset="0"/>
              </a:defRPr>
            </a:lvl9pPr>
          </a:lstStyle>
          <a:p>
            <a:r>
              <a:rPr lang="en-GB" sz="1662" b="1" dirty="0"/>
              <a:t>MOD CADMIT Lifecycle</a:t>
            </a:r>
          </a:p>
        </p:txBody>
      </p:sp>
      <p:pic>
        <p:nvPicPr>
          <p:cNvPr id="7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 t="23560" r="885"/>
          <a:stretch/>
        </p:blipFill>
        <p:spPr bwMode="auto">
          <a:xfrm>
            <a:off x="1091940" y="975517"/>
            <a:ext cx="6871864" cy="1178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TextBox 72"/>
          <p:cNvSpPr txBox="1"/>
          <p:nvPr/>
        </p:nvSpPr>
        <p:spPr>
          <a:xfrm rot="16200000">
            <a:off x="-347702" y="830537"/>
            <a:ext cx="1787344" cy="859659"/>
          </a:xfrm>
          <a:prstGeom prst="rect">
            <a:avLst/>
          </a:prstGeom>
          <a:noFill/>
        </p:spPr>
        <p:txBody>
          <a:bodyPr wrap="square" rtlCol="0">
            <a:spAutoFit/>
          </a:bodyPr>
          <a:lstStyle/>
          <a:p>
            <a:r>
              <a:rPr lang="en-GB" sz="1662" b="1" dirty="0"/>
              <a:t>US </a:t>
            </a:r>
            <a:r>
              <a:rPr lang="en-GB" sz="1662" b="1" dirty="0" err="1"/>
              <a:t>DoD</a:t>
            </a:r>
            <a:r>
              <a:rPr lang="en-GB" sz="1662" b="1" dirty="0"/>
              <a:t> Acquisition Lifecycle</a:t>
            </a:r>
          </a:p>
        </p:txBody>
      </p:sp>
      <p:grpSp>
        <p:nvGrpSpPr>
          <p:cNvPr id="74" name="Group 2"/>
          <p:cNvGrpSpPr>
            <a:grpSpLocks/>
          </p:cNvGrpSpPr>
          <p:nvPr/>
        </p:nvGrpSpPr>
        <p:grpSpPr bwMode="auto">
          <a:xfrm>
            <a:off x="1130891" y="5217571"/>
            <a:ext cx="6841602" cy="607193"/>
            <a:chOff x="624" y="3264"/>
            <a:chExt cx="3870" cy="393"/>
          </a:xfrm>
        </p:grpSpPr>
        <p:grpSp>
          <p:nvGrpSpPr>
            <p:cNvPr id="75" name="Group 3"/>
            <p:cNvGrpSpPr>
              <a:grpSpLocks/>
            </p:cNvGrpSpPr>
            <p:nvPr/>
          </p:nvGrpSpPr>
          <p:grpSpPr bwMode="auto">
            <a:xfrm>
              <a:off x="3900" y="3265"/>
              <a:ext cx="594" cy="391"/>
              <a:chOff x="3900" y="3265"/>
              <a:chExt cx="594" cy="391"/>
            </a:xfrm>
          </p:grpSpPr>
          <p:sp>
            <p:nvSpPr>
              <p:cNvPr id="119" name="Rectangle 4"/>
              <p:cNvSpPr>
                <a:spLocks noChangeAspect="1" noChangeArrowheads="1"/>
              </p:cNvSpPr>
              <p:nvPr/>
            </p:nvSpPr>
            <p:spPr bwMode="auto">
              <a:xfrm>
                <a:off x="3900" y="3265"/>
                <a:ext cx="594" cy="391"/>
              </a:xfrm>
              <a:prstGeom prst="rect">
                <a:avLst/>
              </a:prstGeom>
              <a:solidFill>
                <a:srgbClr val="BF8AB5"/>
              </a:solidFill>
              <a:ln w="19050">
                <a:solidFill>
                  <a:srgbClr val="333399"/>
                </a:solidFill>
                <a:miter lim="800000"/>
                <a:headEnd/>
                <a:tailEnd/>
              </a:ln>
            </p:spPr>
            <p:txBody>
              <a:bodyPr/>
              <a:lstStyle/>
              <a:p>
                <a:endParaRPr lang="en-GB" sz="1662"/>
              </a:p>
            </p:txBody>
          </p:sp>
          <p:sp>
            <p:nvSpPr>
              <p:cNvPr id="120" name="Text Box 5"/>
              <p:cNvSpPr txBox="1">
                <a:spLocks noChangeArrowheads="1"/>
              </p:cNvSpPr>
              <p:nvPr/>
            </p:nvSpPr>
            <p:spPr bwMode="auto">
              <a:xfrm>
                <a:off x="4081"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76" name="Group 75"/>
            <p:cNvGrpSpPr>
              <a:grpSpLocks/>
            </p:cNvGrpSpPr>
            <p:nvPr/>
          </p:nvGrpSpPr>
          <p:grpSpPr bwMode="auto">
            <a:xfrm>
              <a:off x="3151" y="3264"/>
              <a:ext cx="749" cy="196"/>
              <a:chOff x="3151" y="3264"/>
              <a:chExt cx="749" cy="196"/>
            </a:xfrm>
          </p:grpSpPr>
          <p:sp>
            <p:nvSpPr>
              <p:cNvPr id="117" name="Freeform 7"/>
              <p:cNvSpPr>
                <a:spLocks noChangeAspect="1"/>
              </p:cNvSpPr>
              <p:nvPr/>
            </p:nvSpPr>
            <p:spPr bwMode="auto">
              <a:xfrm>
                <a:off x="3151" y="3264"/>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662"/>
              </a:p>
            </p:txBody>
          </p:sp>
          <p:sp>
            <p:nvSpPr>
              <p:cNvPr id="118" name="Text Box 8"/>
              <p:cNvSpPr txBox="1">
                <a:spLocks noChangeArrowheads="1"/>
              </p:cNvSpPr>
              <p:nvPr/>
            </p:nvSpPr>
            <p:spPr bwMode="auto">
              <a:xfrm>
                <a:off x="3409" y="3264"/>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77" name="Group 9"/>
            <p:cNvGrpSpPr>
              <a:grpSpLocks/>
            </p:cNvGrpSpPr>
            <p:nvPr/>
          </p:nvGrpSpPr>
          <p:grpSpPr bwMode="auto">
            <a:xfrm>
              <a:off x="2419" y="3265"/>
              <a:ext cx="732" cy="391"/>
              <a:chOff x="2419" y="3265"/>
              <a:chExt cx="732" cy="391"/>
            </a:xfrm>
          </p:grpSpPr>
          <p:sp>
            <p:nvSpPr>
              <p:cNvPr id="115" name="Rectangle 10"/>
              <p:cNvSpPr>
                <a:spLocks noChangeAspect="1" noChangeArrowheads="1"/>
              </p:cNvSpPr>
              <p:nvPr/>
            </p:nvSpPr>
            <p:spPr bwMode="auto">
              <a:xfrm>
                <a:off x="2419" y="3265"/>
                <a:ext cx="732"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116" name="Text Box 11"/>
              <p:cNvSpPr txBox="1">
                <a:spLocks noChangeArrowheads="1"/>
              </p:cNvSpPr>
              <p:nvPr/>
            </p:nvSpPr>
            <p:spPr bwMode="auto">
              <a:xfrm>
                <a:off x="2749" y="3363"/>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78" name="Group 12"/>
            <p:cNvGrpSpPr>
              <a:grpSpLocks/>
            </p:cNvGrpSpPr>
            <p:nvPr/>
          </p:nvGrpSpPr>
          <p:grpSpPr bwMode="auto">
            <a:xfrm>
              <a:off x="1297" y="3265"/>
              <a:ext cx="1122" cy="391"/>
              <a:chOff x="1297" y="3265"/>
              <a:chExt cx="1122" cy="391"/>
            </a:xfrm>
          </p:grpSpPr>
          <p:sp>
            <p:nvSpPr>
              <p:cNvPr id="113" name="Rectangle 13"/>
              <p:cNvSpPr>
                <a:spLocks noChangeAspect="1" noChangeArrowheads="1"/>
              </p:cNvSpPr>
              <p:nvPr/>
            </p:nvSpPr>
            <p:spPr bwMode="auto">
              <a:xfrm>
                <a:off x="1297" y="3265"/>
                <a:ext cx="1122" cy="391"/>
              </a:xfrm>
              <a:prstGeom prst="rect">
                <a:avLst/>
              </a:prstGeom>
              <a:solidFill>
                <a:srgbClr val="AFD79F"/>
              </a:solidFill>
              <a:ln w="19050">
                <a:solidFill>
                  <a:srgbClr val="333399"/>
                </a:solidFill>
                <a:miter lim="800000"/>
                <a:headEnd/>
                <a:tailEnd/>
              </a:ln>
            </p:spPr>
            <p:txBody>
              <a:bodyPr/>
              <a:lstStyle/>
              <a:p>
                <a:endParaRPr lang="en-GB" sz="1662"/>
              </a:p>
            </p:txBody>
          </p:sp>
          <p:sp>
            <p:nvSpPr>
              <p:cNvPr id="114" name="Text Box 14"/>
              <p:cNvSpPr txBox="1">
                <a:spLocks noChangeArrowheads="1"/>
              </p:cNvSpPr>
              <p:nvPr/>
            </p:nvSpPr>
            <p:spPr bwMode="auto">
              <a:xfrm>
                <a:off x="1827"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79" name="Group 15"/>
            <p:cNvGrpSpPr>
              <a:grpSpLocks/>
            </p:cNvGrpSpPr>
            <p:nvPr/>
          </p:nvGrpSpPr>
          <p:grpSpPr bwMode="auto">
            <a:xfrm>
              <a:off x="624" y="3265"/>
              <a:ext cx="673" cy="391"/>
              <a:chOff x="624" y="3265"/>
              <a:chExt cx="673" cy="391"/>
            </a:xfrm>
          </p:grpSpPr>
          <p:sp>
            <p:nvSpPr>
              <p:cNvPr id="83"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112" name="Text Box 17"/>
              <p:cNvSpPr txBox="1">
                <a:spLocks noChangeArrowheads="1"/>
              </p:cNvSpPr>
              <p:nvPr/>
            </p:nvSpPr>
            <p:spPr bwMode="auto">
              <a:xfrm>
                <a:off x="899" y="3363"/>
                <a:ext cx="106"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80" name="Group 18"/>
            <p:cNvGrpSpPr>
              <a:grpSpLocks/>
            </p:cNvGrpSpPr>
            <p:nvPr/>
          </p:nvGrpSpPr>
          <p:grpSpPr bwMode="auto">
            <a:xfrm>
              <a:off x="3151" y="3461"/>
              <a:ext cx="749" cy="196"/>
              <a:chOff x="3151" y="3461"/>
              <a:chExt cx="749" cy="196"/>
            </a:xfrm>
          </p:grpSpPr>
          <p:sp>
            <p:nvSpPr>
              <p:cNvPr id="81" name="Freeform 19"/>
              <p:cNvSpPr>
                <a:spLocks noChangeAspect="1"/>
              </p:cNvSpPr>
              <p:nvPr/>
            </p:nvSpPr>
            <p:spPr bwMode="auto">
              <a:xfrm>
                <a:off x="3151" y="3461"/>
                <a:ext cx="749"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662"/>
              </a:p>
            </p:txBody>
          </p:sp>
          <p:sp>
            <p:nvSpPr>
              <p:cNvPr id="82" name="Text Box 20"/>
              <p:cNvSpPr txBox="1">
                <a:spLocks noChangeArrowheads="1"/>
              </p:cNvSpPr>
              <p:nvPr/>
            </p:nvSpPr>
            <p:spPr bwMode="auto">
              <a:xfrm>
                <a:off x="3411" y="3469"/>
                <a:ext cx="100"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grpSp>
        <p:nvGrpSpPr>
          <p:cNvPr id="121" name="Group 120"/>
          <p:cNvGrpSpPr>
            <a:grpSpLocks/>
          </p:cNvGrpSpPr>
          <p:nvPr/>
        </p:nvGrpSpPr>
        <p:grpSpPr bwMode="auto">
          <a:xfrm>
            <a:off x="1137981" y="5839352"/>
            <a:ext cx="6834511" cy="405010"/>
            <a:chOff x="612" y="3678"/>
            <a:chExt cx="3810" cy="296"/>
          </a:xfrm>
        </p:grpSpPr>
        <p:sp>
          <p:nvSpPr>
            <p:cNvPr id="158" name="AutoShape 23"/>
            <p:cNvSpPr>
              <a:spLocks noChangeArrowheads="1"/>
            </p:cNvSpPr>
            <p:nvPr/>
          </p:nvSpPr>
          <p:spPr bwMode="auto">
            <a:xfrm>
              <a:off x="612" y="3678"/>
              <a:ext cx="3810" cy="296"/>
            </a:xfrm>
            <a:prstGeom prst="homePlate">
              <a:avLst>
                <a:gd name="adj" fmla="val 20023"/>
              </a:avLst>
            </a:prstGeom>
            <a:gradFill rotWithShape="1">
              <a:gsLst>
                <a:gs pos="0">
                  <a:srgbClr val="6699FF">
                    <a:alpha val="20000"/>
                  </a:srgbClr>
                </a:gs>
                <a:gs pos="100000">
                  <a:srgbClr val="6699FF">
                    <a:gamma/>
                    <a:shade val="78824"/>
                    <a:invGamma/>
                  </a:srgbClr>
                </a:gs>
              </a:gsLst>
              <a:lin ang="0" scaled="1"/>
            </a:gradFill>
            <a:ln>
              <a:noFill/>
            </a:ln>
            <a:effectLst/>
            <a:extLs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nchor="ctr"/>
            <a:lstStyle/>
            <a:p>
              <a:pPr defTabSz="805982"/>
              <a:endParaRPr lang="en-US" sz="923">
                <a:solidFill>
                  <a:srgbClr val="333399"/>
                </a:solidFill>
              </a:endParaRPr>
            </a:p>
          </p:txBody>
        </p:sp>
        <p:grpSp>
          <p:nvGrpSpPr>
            <p:cNvPr id="159" name="Group 158"/>
            <p:cNvGrpSpPr>
              <a:grpSpLocks/>
            </p:cNvGrpSpPr>
            <p:nvPr/>
          </p:nvGrpSpPr>
          <p:grpSpPr bwMode="auto">
            <a:xfrm>
              <a:off x="809" y="3702"/>
              <a:ext cx="3574" cy="128"/>
              <a:chOff x="809" y="3702"/>
              <a:chExt cx="3574" cy="128"/>
            </a:xfrm>
          </p:grpSpPr>
          <p:sp>
            <p:nvSpPr>
              <p:cNvPr id="161" name="Text Box 25"/>
              <p:cNvSpPr txBox="1">
                <a:spLocks noChangeAspect="1" noChangeArrowheads="1"/>
              </p:cNvSpPr>
              <p:nvPr/>
            </p:nvSpPr>
            <p:spPr bwMode="auto">
              <a:xfrm>
                <a:off x="809" y="3702"/>
                <a:ext cx="26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Concept</a:t>
                </a:r>
              </a:p>
            </p:txBody>
          </p:sp>
          <p:sp>
            <p:nvSpPr>
              <p:cNvPr id="162" name="Text Box 26"/>
              <p:cNvSpPr txBox="1">
                <a:spLocks noChangeAspect="1" noChangeArrowheads="1"/>
              </p:cNvSpPr>
              <p:nvPr/>
            </p:nvSpPr>
            <p:spPr bwMode="auto">
              <a:xfrm>
                <a:off x="1681" y="3702"/>
                <a:ext cx="40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Development</a:t>
                </a:r>
              </a:p>
            </p:txBody>
          </p:sp>
          <p:sp>
            <p:nvSpPr>
              <p:cNvPr id="163" name="Text Box 27"/>
              <p:cNvSpPr txBox="1">
                <a:spLocks noChangeAspect="1" noChangeArrowheads="1"/>
              </p:cNvSpPr>
              <p:nvPr/>
            </p:nvSpPr>
            <p:spPr bwMode="auto">
              <a:xfrm>
                <a:off x="2464" y="3702"/>
                <a:ext cx="334"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Production</a:t>
                </a:r>
              </a:p>
            </p:txBody>
          </p:sp>
          <p:sp>
            <p:nvSpPr>
              <p:cNvPr id="164" name="Text Box 28"/>
              <p:cNvSpPr txBox="1">
                <a:spLocks noChangeAspect="1" noChangeArrowheads="1"/>
              </p:cNvSpPr>
              <p:nvPr/>
            </p:nvSpPr>
            <p:spPr bwMode="auto">
              <a:xfrm>
                <a:off x="3234" y="3702"/>
                <a:ext cx="617"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dirty="0">
                    <a:solidFill>
                      <a:srgbClr val="333399"/>
                    </a:solidFill>
                  </a:rPr>
                  <a:t>Utilisation &amp; Support</a:t>
                </a:r>
              </a:p>
            </p:txBody>
          </p:sp>
          <p:sp>
            <p:nvSpPr>
              <p:cNvPr id="165" name="Text Box 29"/>
              <p:cNvSpPr txBox="1">
                <a:spLocks noChangeAspect="1" noChangeArrowheads="1"/>
              </p:cNvSpPr>
              <p:nvPr/>
            </p:nvSpPr>
            <p:spPr bwMode="auto">
              <a:xfrm>
                <a:off x="4003" y="3702"/>
                <a:ext cx="380" cy="12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spcBef>
                    <a:spcPct val="20000"/>
                  </a:spcBef>
                  <a:buFont typeface="Arial" charset="0"/>
                  <a:buNone/>
                </a:pPr>
                <a:r>
                  <a:rPr lang="en-GB" sz="923">
                    <a:solidFill>
                      <a:srgbClr val="333399"/>
                    </a:solidFill>
                  </a:rPr>
                  <a:t>Retirement  </a:t>
                </a:r>
              </a:p>
            </p:txBody>
          </p:sp>
        </p:grpSp>
        <p:sp>
          <p:nvSpPr>
            <p:cNvPr id="160" name="Text Box 30"/>
            <p:cNvSpPr txBox="1">
              <a:spLocks noChangeArrowheads="1"/>
            </p:cNvSpPr>
            <p:nvPr/>
          </p:nvSpPr>
          <p:spPr bwMode="auto">
            <a:xfrm>
              <a:off x="1907" y="3793"/>
              <a:ext cx="1225" cy="17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ctr" eaLnBrk="1" hangingPunct="1"/>
              <a:r>
                <a:rPr lang="en-GB" sz="1292" b="1">
                  <a:solidFill>
                    <a:srgbClr val="333399"/>
                  </a:solidFill>
                </a:rPr>
                <a:t>ISO 15288 Lifecycle Phases</a:t>
              </a:r>
            </a:p>
          </p:txBody>
        </p:sp>
      </p:grpSp>
    </p:spTree>
    <p:extLst>
      <p:ext uri="{BB962C8B-B14F-4D97-AF65-F5344CB8AC3E}">
        <p14:creationId xmlns:p14="http://schemas.microsoft.com/office/powerpoint/2010/main" val="213372946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1019168" y="1345292"/>
            <a:ext cx="7641255" cy="607193"/>
            <a:chOff x="624" y="3264"/>
            <a:chExt cx="3870" cy="393"/>
          </a:xfrm>
        </p:grpSpPr>
        <p:grpSp>
          <p:nvGrpSpPr>
            <p:cNvPr id="6" name="Group 3"/>
            <p:cNvGrpSpPr>
              <a:grpSpLocks/>
            </p:cNvGrpSpPr>
            <p:nvPr/>
          </p:nvGrpSpPr>
          <p:grpSpPr bwMode="auto">
            <a:xfrm>
              <a:off x="4131" y="3265"/>
              <a:ext cx="363" cy="391"/>
              <a:chOff x="4131" y="3265"/>
              <a:chExt cx="363" cy="391"/>
            </a:xfrm>
          </p:grpSpPr>
          <p:sp>
            <p:nvSpPr>
              <p:cNvPr id="22" name="Rectangle 4"/>
              <p:cNvSpPr>
                <a:spLocks noChangeAspect="1" noChangeArrowheads="1"/>
              </p:cNvSpPr>
              <p:nvPr/>
            </p:nvSpPr>
            <p:spPr bwMode="auto">
              <a:xfrm>
                <a:off x="4131" y="3265"/>
                <a:ext cx="363" cy="391"/>
              </a:xfrm>
              <a:prstGeom prst="rect">
                <a:avLst/>
              </a:prstGeom>
              <a:solidFill>
                <a:srgbClr val="BF8AB5"/>
              </a:solidFill>
              <a:ln w="19050">
                <a:solidFill>
                  <a:srgbClr val="333399"/>
                </a:solidFill>
                <a:miter lim="800000"/>
                <a:headEnd/>
                <a:tailEnd/>
              </a:ln>
            </p:spPr>
            <p:txBody>
              <a:bodyPr/>
              <a:lstStyle/>
              <a:p>
                <a:endParaRPr lang="en-GB" sz="1662"/>
              </a:p>
            </p:txBody>
          </p:sp>
          <p:sp>
            <p:nvSpPr>
              <p:cNvPr id="23" name="Text Box 5"/>
              <p:cNvSpPr txBox="1">
                <a:spLocks noChangeArrowheads="1"/>
              </p:cNvSpPr>
              <p:nvPr/>
            </p:nvSpPr>
            <p:spPr bwMode="auto">
              <a:xfrm>
                <a:off x="4276"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7" name="Group 6"/>
            <p:cNvGrpSpPr>
              <a:grpSpLocks/>
            </p:cNvGrpSpPr>
            <p:nvPr/>
          </p:nvGrpSpPr>
          <p:grpSpPr bwMode="auto">
            <a:xfrm>
              <a:off x="2755" y="3264"/>
              <a:ext cx="1376" cy="196"/>
              <a:chOff x="2755" y="3264"/>
              <a:chExt cx="1376" cy="196"/>
            </a:xfrm>
          </p:grpSpPr>
          <p:sp>
            <p:nvSpPr>
              <p:cNvPr id="20" name="Freeform 7"/>
              <p:cNvSpPr>
                <a:spLocks noChangeAspect="1"/>
              </p:cNvSpPr>
              <p:nvPr/>
            </p:nvSpPr>
            <p:spPr bwMode="auto">
              <a:xfrm>
                <a:off x="2755" y="3264"/>
                <a:ext cx="1376"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662"/>
              </a:p>
            </p:txBody>
          </p:sp>
          <p:sp>
            <p:nvSpPr>
              <p:cNvPr id="21" name="Text Box 8"/>
              <p:cNvSpPr txBox="1">
                <a:spLocks noChangeArrowheads="1"/>
              </p:cNvSpPr>
              <p:nvPr/>
            </p:nvSpPr>
            <p:spPr bwMode="auto">
              <a:xfrm>
                <a:off x="3420" y="3264"/>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8" name="Group 9"/>
            <p:cNvGrpSpPr>
              <a:grpSpLocks/>
            </p:cNvGrpSpPr>
            <p:nvPr/>
          </p:nvGrpSpPr>
          <p:grpSpPr bwMode="auto">
            <a:xfrm>
              <a:off x="2023" y="3265"/>
              <a:ext cx="732" cy="391"/>
              <a:chOff x="2023" y="3265"/>
              <a:chExt cx="732" cy="391"/>
            </a:xfrm>
          </p:grpSpPr>
          <p:sp>
            <p:nvSpPr>
              <p:cNvPr id="18" name="Rectangle 10"/>
              <p:cNvSpPr>
                <a:spLocks noChangeAspect="1" noChangeArrowheads="1"/>
              </p:cNvSpPr>
              <p:nvPr/>
            </p:nvSpPr>
            <p:spPr bwMode="auto">
              <a:xfrm>
                <a:off x="2023" y="3265"/>
                <a:ext cx="732"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19" name="Text Box 11"/>
              <p:cNvSpPr txBox="1">
                <a:spLocks noChangeArrowheads="1"/>
              </p:cNvSpPr>
              <p:nvPr/>
            </p:nvSpPr>
            <p:spPr bwMode="auto">
              <a:xfrm>
                <a:off x="2352" y="3353"/>
                <a:ext cx="89"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9" name="Group 12"/>
            <p:cNvGrpSpPr>
              <a:grpSpLocks/>
            </p:cNvGrpSpPr>
            <p:nvPr/>
          </p:nvGrpSpPr>
          <p:grpSpPr bwMode="auto">
            <a:xfrm>
              <a:off x="1294" y="3264"/>
              <a:ext cx="724" cy="392"/>
              <a:chOff x="1294" y="3264"/>
              <a:chExt cx="724" cy="392"/>
            </a:xfrm>
          </p:grpSpPr>
          <p:sp>
            <p:nvSpPr>
              <p:cNvPr id="16" name="Rectangle 13"/>
              <p:cNvSpPr>
                <a:spLocks noChangeAspect="1" noChangeArrowheads="1"/>
              </p:cNvSpPr>
              <p:nvPr/>
            </p:nvSpPr>
            <p:spPr bwMode="auto">
              <a:xfrm>
                <a:off x="1294" y="3264"/>
                <a:ext cx="72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17" name="Text Box 14"/>
              <p:cNvSpPr txBox="1">
                <a:spLocks noChangeArrowheads="1"/>
              </p:cNvSpPr>
              <p:nvPr/>
            </p:nvSpPr>
            <p:spPr bwMode="auto">
              <a:xfrm>
                <a:off x="1641"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10" name="Group 15"/>
            <p:cNvGrpSpPr>
              <a:grpSpLocks/>
            </p:cNvGrpSpPr>
            <p:nvPr/>
          </p:nvGrpSpPr>
          <p:grpSpPr bwMode="auto">
            <a:xfrm>
              <a:off x="624" y="3265"/>
              <a:ext cx="673" cy="391"/>
              <a:chOff x="624" y="3265"/>
              <a:chExt cx="673" cy="391"/>
            </a:xfrm>
          </p:grpSpPr>
          <p:sp>
            <p:nvSpPr>
              <p:cNvPr id="14" name="Rectangle 16"/>
              <p:cNvSpPr>
                <a:spLocks noChangeAspect="1" noChangeArrowheads="1"/>
              </p:cNvSpPr>
              <p:nvPr/>
            </p:nvSpPr>
            <p:spPr bwMode="auto">
              <a:xfrm>
                <a:off x="624" y="3265"/>
                <a:ext cx="673"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15" name="Text Box 17"/>
              <p:cNvSpPr txBox="1">
                <a:spLocks noChangeArrowheads="1"/>
              </p:cNvSpPr>
              <p:nvPr/>
            </p:nvSpPr>
            <p:spPr bwMode="auto">
              <a:xfrm>
                <a:off x="910" y="3363"/>
                <a:ext cx="9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a:solidFill>
                      <a:srgbClr val="333399"/>
                    </a:solidFill>
                  </a:rPr>
                  <a:t>C</a:t>
                </a:r>
              </a:p>
            </p:txBody>
          </p:sp>
        </p:grpSp>
        <p:grpSp>
          <p:nvGrpSpPr>
            <p:cNvPr id="11" name="Group 18"/>
            <p:cNvGrpSpPr>
              <a:grpSpLocks/>
            </p:cNvGrpSpPr>
            <p:nvPr/>
          </p:nvGrpSpPr>
          <p:grpSpPr bwMode="auto">
            <a:xfrm>
              <a:off x="2755" y="3461"/>
              <a:ext cx="1376" cy="196"/>
              <a:chOff x="2755" y="3461"/>
              <a:chExt cx="1376" cy="196"/>
            </a:xfrm>
          </p:grpSpPr>
          <p:sp>
            <p:nvSpPr>
              <p:cNvPr id="12" name="Freeform 19"/>
              <p:cNvSpPr>
                <a:spLocks noChangeAspect="1"/>
              </p:cNvSpPr>
              <p:nvPr/>
            </p:nvSpPr>
            <p:spPr bwMode="auto">
              <a:xfrm>
                <a:off x="2755" y="3461"/>
                <a:ext cx="1376"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662"/>
              </a:p>
            </p:txBody>
          </p:sp>
          <p:sp>
            <p:nvSpPr>
              <p:cNvPr id="13" name="Text Box 20"/>
              <p:cNvSpPr txBox="1">
                <a:spLocks noChangeArrowheads="1"/>
              </p:cNvSpPr>
              <p:nvPr/>
            </p:nvSpPr>
            <p:spPr bwMode="auto">
              <a:xfrm>
                <a:off x="3422" y="3469"/>
                <a:ext cx="89"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93" name="Rectangle 2"/>
          <p:cNvSpPr txBox="1">
            <a:spLocks noChangeArrowheads="1"/>
          </p:cNvSpPr>
          <p:nvPr/>
        </p:nvSpPr>
        <p:spPr>
          <a:xfrm>
            <a:off x="465562" y="389749"/>
            <a:ext cx="7547448" cy="482972"/>
          </a:xfrm>
          <a:prstGeom prst="rect">
            <a:avLst/>
          </a:prstGeom>
        </p:spPr>
        <p:txBody>
          <a:bodyPr/>
          <a:lstStyle>
            <a:lvl1pPr algn="l" defTabSz="914400" rtl="0" eaLnBrk="1" latinLnBrk="0" hangingPunct="1">
              <a:spcBef>
                <a:spcPct val="0"/>
              </a:spcBef>
              <a:buNone/>
              <a:defRPr sz="3200" kern="1200">
                <a:solidFill>
                  <a:srgbClr val="0C499C"/>
                </a:solidFill>
                <a:latin typeface="+mj-lt"/>
                <a:ea typeface="+mj-ea"/>
                <a:cs typeface="+mj-cs"/>
              </a:defRPr>
            </a:lvl1pPr>
          </a:lstStyle>
          <a:p>
            <a:r>
              <a:rPr lang="en-GB" sz="2585" dirty="0">
                <a:latin typeface="Arial" charset="0"/>
              </a:rPr>
              <a:t>Lifecycle Activity – Lifecycles within Lifecycles</a:t>
            </a:r>
          </a:p>
          <a:p>
            <a:endParaRPr lang="en-GB" sz="2585" b="1" dirty="0">
              <a:latin typeface="Arial" charset="0"/>
            </a:endParaRPr>
          </a:p>
          <a:p>
            <a:endParaRPr lang="en-GB" sz="2585" b="1" dirty="0">
              <a:latin typeface="Arial" charset="0"/>
            </a:endParaRPr>
          </a:p>
        </p:txBody>
      </p:sp>
      <p:sp>
        <p:nvSpPr>
          <p:cNvPr id="2" name="TextBox 1"/>
          <p:cNvSpPr txBox="1"/>
          <p:nvPr/>
        </p:nvSpPr>
        <p:spPr>
          <a:xfrm>
            <a:off x="505597" y="1004561"/>
            <a:ext cx="2743200" cy="348109"/>
          </a:xfrm>
          <a:prstGeom prst="rect">
            <a:avLst/>
          </a:prstGeom>
          <a:noFill/>
        </p:spPr>
        <p:txBody>
          <a:bodyPr wrap="square" rtlCol="0">
            <a:spAutoFit/>
          </a:bodyPr>
          <a:lstStyle/>
          <a:p>
            <a:r>
              <a:rPr lang="en-GB" sz="1662"/>
              <a:t>System-Level</a:t>
            </a:r>
            <a:endParaRPr lang="en-GB" sz="1662" dirty="0"/>
          </a:p>
        </p:txBody>
      </p:sp>
      <p:grpSp>
        <p:nvGrpSpPr>
          <p:cNvPr id="78" name="Group 2"/>
          <p:cNvGrpSpPr>
            <a:grpSpLocks/>
          </p:cNvGrpSpPr>
          <p:nvPr/>
        </p:nvGrpSpPr>
        <p:grpSpPr bwMode="auto">
          <a:xfrm>
            <a:off x="1001585" y="2268484"/>
            <a:ext cx="7650047" cy="607193"/>
            <a:chOff x="624" y="3264"/>
            <a:chExt cx="4695" cy="393"/>
          </a:xfrm>
        </p:grpSpPr>
        <p:grpSp>
          <p:nvGrpSpPr>
            <p:cNvPr id="79" name="Group 3"/>
            <p:cNvGrpSpPr>
              <a:grpSpLocks/>
            </p:cNvGrpSpPr>
            <p:nvPr/>
          </p:nvGrpSpPr>
          <p:grpSpPr bwMode="auto">
            <a:xfrm>
              <a:off x="4956" y="3265"/>
              <a:ext cx="363" cy="391"/>
              <a:chOff x="4956" y="3265"/>
              <a:chExt cx="363" cy="391"/>
            </a:xfrm>
          </p:grpSpPr>
          <p:sp>
            <p:nvSpPr>
              <p:cNvPr id="98" name="Rectangle 4"/>
              <p:cNvSpPr>
                <a:spLocks noChangeAspect="1" noChangeArrowheads="1"/>
              </p:cNvSpPr>
              <p:nvPr/>
            </p:nvSpPr>
            <p:spPr bwMode="auto">
              <a:xfrm>
                <a:off x="4956" y="3265"/>
                <a:ext cx="363" cy="391"/>
              </a:xfrm>
              <a:prstGeom prst="rect">
                <a:avLst/>
              </a:prstGeom>
              <a:solidFill>
                <a:srgbClr val="BF8AB5"/>
              </a:solidFill>
              <a:ln w="19050">
                <a:solidFill>
                  <a:srgbClr val="333399"/>
                </a:solidFill>
                <a:miter lim="800000"/>
                <a:headEnd/>
                <a:tailEnd/>
              </a:ln>
            </p:spPr>
            <p:txBody>
              <a:bodyPr/>
              <a:lstStyle/>
              <a:p>
                <a:endParaRPr lang="en-GB" sz="1662"/>
              </a:p>
            </p:txBody>
          </p:sp>
          <p:sp>
            <p:nvSpPr>
              <p:cNvPr id="99" name="Text Box 5"/>
              <p:cNvSpPr txBox="1">
                <a:spLocks noChangeArrowheads="1"/>
              </p:cNvSpPr>
              <p:nvPr/>
            </p:nvSpPr>
            <p:spPr bwMode="auto">
              <a:xfrm>
                <a:off x="5126"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80" name="Group 79"/>
            <p:cNvGrpSpPr>
              <a:grpSpLocks/>
            </p:cNvGrpSpPr>
            <p:nvPr/>
          </p:nvGrpSpPr>
          <p:grpSpPr bwMode="auto">
            <a:xfrm>
              <a:off x="2388" y="3264"/>
              <a:ext cx="2568" cy="196"/>
              <a:chOff x="2388" y="3264"/>
              <a:chExt cx="2568" cy="196"/>
            </a:xfrm>
          </p:grpSpPr>
          <p:sp>
            <p:nvSpPr>
              <p:cNvPr id="96" name="Freeform 7"/>
              <p:cNvSpPr>
                <a:spLocks noChangeAspect="1"/>
              </p:cNvSpPr>
              <p:nvPr/>
            </p:nvSpPr>
            <p:spPr bwMode="auto">
              <a:xfrm>
                <a:off x="2388" y="3264"/>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662"/>
              </a:p>
            </p:txBody>
          </p:sp>
          <p:sp>
            <p:nvSpPr>
              <p:cNvPr id="97" name="Text Box 8"/>
              <p:cNvSpPr txBox="1">
                <a:spLocks noChangeArrowheads="1"/>
              </p:cNvSpPr>
              <p:nvPr/>
            </p:nvSpPr>
            <p:spPr bwMode="auto">
              <a:xfrm>
                <a:off x="3400" y="3264"/>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81" name="Group 9"/>
            <p:cNvGrpSpPr>
              <a:grpSpLocks/>
            </p:cNvGrpSpPr>
            <p:nvPr/>
          </p:nvGrpSpPr>
          <p:grpSpPr bwMode="auto">
            <a:xfrm>
              <a:off x="1450" y="3265"/>
              <a:ext cx="938" cy="391"/>
              <a:chOff x="1450" y="3265"/>
              <a:chExt cx="938" cy="391"/>
            </a:xfrm>
          </p:grpSpPr>
          <p:sp>
            <p:nvSpPr>
              <p:cNvPr id="94" name="Rectangle 10"/>
              <p:cNvSpPr>
                <a:spLocks noChangeAspect="1" noChangeArrowheads="1"/>
              </p:cNvSpPr>
              <p:nvPr/>
            </p:nvSpPr>
            <p:spPr bwMode="auto">
              <a:xfrm>
                <a:off x="1450" y="3265"/>
                <a:ext cx="938"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95" name="Text Box 11"/>
              <p:cNvSpPr txBox="1">
                <a:spLocks noChangeArrowheads="1"/>
              </p:cNvSpPr>
              <p:nvPr/>
            </p:nvSpPr>
            <p:spPr bwMode="auto">
              <a:xfrm>
                <a:off x="1868" y="3353"/>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82" name="Group 12"/>
            <p:cNvGrpSpPr>
              <a:grpSpLocks/>
            </p:cNvGrpSpPr>
            <p:nvPr/>
          </p:nvGrpSpPr>
          <p:grpSpPr bwMode="auto">
            <a:xfrm>
              <a:off x="1096" y="3264"/>
              <a:ext cx="354" cy="392"/>
              <a:chOff x="1096" y="3264"/>
              <a:chExt cx="354" cy="392"/>
            </a:xfrm>
          </p:grpSpPr>
          <p:sp>
            <p:nvSpPr>
              <p:cNvPr id="89" name="Rectangle 13"/>
              <p:cNvSpPr>
                <a:spLocks noChangeAspect="1" noChangeArrowheads="1"/>
              </p:cNvSpPr>
              <p:nvPr/>
            </p:nvSpPr>
            <p:spPr bwMode="auto">
              <a:xfrm>
                <a:off x="1096" y="3264"/>
                <a:ext cx="35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90" name="Text Box 14"/>
              <p:cNvSpPr txBox="1">
                <a:spLocks noChangeArrowheads="1"/>
              </p:cNvSpPr>
              <p:nvPr/>
            </p:nvSpPr>
            <p:spPr bwMode="auto">
              <a:xfrm>
                <a:off x="1201"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83" name="Group 15"/>
            <p:cNvGrpSpPr>
              <a:grpSpLocks/>
            </p:cNvGrpSpPr>
            <p:nvPr/>
          </p:nvGrpSpPr>
          <p:grpSpPr bwMode="auto">
            <a:xfrm>
              <a:off x="624" y="3265"/>
              <a:ext cx="472" cy="391"/>
              <a:chOff x="624" y="3265"/>
              <a:chExt cx="472" cy="391"/>
            </a:xfrm>
          </p:grpSpPr>
          <p:sp>
            <p:nvSpPr>
              <p:cNvPr id="87" name="Rectangle 16"/>
              <p:cNvSpPr>
                <a:spLocks noChangeAspect="1" noChangeArrowheads="1"/>
              </p:cNvSpPr>
              <p:nvPr/>
            </p:nvSpPr>
            <p:spPr bwMode="auto">
              <a:xfrm>
                <a:off x="624" y="3265"/>
                <a:ext cx="472"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88" name="Text Box 17"/>
              <p:cNvSpPr txBox="1">
                <a:spLocks noChangeArrowheads="1"/>
              </p:cNvSpPr>
              <p:nvPr/>
            </p:nvSpPr>
            <p:spPr bwMode="auto">
              <a:xfrm>
                <a:off x="835"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C</a:t>
                </a:r>
              </a:p>
            </p:txBody>
          </p:sp>
        </p:grpSp>
        <p:grpSp>
          <p:nvGrpSpPr>
            <p:cNvPr id="84" name="Group 18"/>
            <p:cNvGrpSpPr>
              <a:grpSpLocks/>
            </p:cNvGrpSpPr>
            <p:nvPr/>
          </p:nvGrpSpPr>
          <p:grpSpPr bwMode="auto">
            <a:xfrm>
              <a:off x="2388" y="3461"/>
              <a:ext cx="2568" cy="196"/>
              <a:chOff x="2388" y="3461"/>
              <a:chExt cx="2568" cy="196"/>
            </a:xfrm>
          </p:grpSpPr>
          <p:sp>
            <p:nvSpPr>
              <p:cNvPr id="85" name="Freeform 19"/>
              <p:cNvSpPr>
                <a:spLocks noChangeAspect="1"/>
              </p:cNvSpPr>
              <p:nvPr/>
            </p:nvSpPr>
            <p:spPr bwMode="auto">
              <a:xfrm>
                <a:off x="2388" y="3461"/>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662"/>
              </a:p>
            </p:txBody>
          </p:sp>
          <p:sp>
            <p:nvSpPr>
              <p:cNvPr id="86" name="Text Box 20"/>
              <p:cNvSpPr txBox="1">
                <a:spLocks noChangeArrowheads="1"/>
              </p:cNvSpPr>
              <p:nvPr/>
            </p:nvSpPr>
            <p:spPr bwMode="auto">
              <a:xfrm>
                <a:off x="3403" y="3469"/>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100" name="TextBox 99"/>
          <p:cNvSpPr txBox="1"/>
          <p:nvPr/>
        </p:nvSpPr>
        <p:spPr>
          <a:xfrm>
            <a:off x="465563" y="1961233"/>
            <a:ext cx="1890346" cy="348109"/>
          </a:xfrm>
          <a:prstGeom prst="rect">
            <a:avLst/>
          </a:prstGeom>
          <a:noFill/>
        </p:spPr>
        <p:txBody>
          <a:bodyPr wrap="square" rtlCol="0">
            <a:spAutoFit/>
          </a:bodyPr>
          <a:lstStyle/>
          <a:p>
            <a:r>
              <a:rPr lang="en-GB" sz="1662" dirty="0"/>
              <a:t>Infrastructure</a:t>
            </a:r>
          </a:p>
        </p:txBody>
      </p:sp>
      <p:grpSp>
        <p:nvGrpSpPr>
          <p:cNvPr id="101" name="Group 2"/>
          <p:cNvGrpSpPr>
            <a:grpSpLocks/>
          </p:cNvGrpSpPr>
          <p:nvPr/>
        </p:nvGrpSpPr>
        <p:grpSpPr bwMode="auto">
          <a:xfrm>
            <a:off x="1001585" y="3235638"/>
            <a:ext cx="7650047" cy="607193"/>
            <a:chOff x="624" y="3264"/>
            <a:chExt cx="4695" cy="393"/>
          </a:xfrm>
        </p:grpSpPr>
        <p:grpSp>
          <p:nvGrpSpPr>
            <p:cNvPr id="102" name="Group 3"/>
            <p:cNvGrpSpPr>
              <a:grpSpLocks/>
            </p:cNvGrpSpPr>
            <p:nvPr/>
          </p:nvGrpSpPr>
          <p:grpSpPr bwMode="auto">
            <a:xfrm>
              <a:off x="4956" y="3265"/>
              <a:ext cx="363" cy="391"/>
              <a:chOff x="4956" y="3265"/>
              <a:chExt cx="363" cy="391"/>
            </a:xfrm>
          </p:grpSpPr>
          <p:sp>
            <p:nvSpPr>
              <p:cNvPr id="118" name="Rectangle 4"/>
              <p:cNvSpPr>
                <a:spLocks noChangeAspect="1" noChangeArrowheads="1"/>
              </p:cNvSpPr>
              <p:nvPr/>
            </p:nvSpPr>
            <p:spPr bwMode="auto">
              <a:xfrm>
                <a:off x="4956" y="3265"/>
                <a:ext cx="363" cy="391"/>
              </a:xfrm>
              <a:prstGeom prst="rect">
                <a:avLst/>
              </a:prstGeom>
              <a:solidFill>
                <a:srgbClr val="BF8AB5"/>
              </a:solidFill>
              <a:ln w="19050">
                <a:solidFill>
                  <a:srgbClr val="333399"/>
                </a:solidFill>
                <a:miter lim="800000"/>
                <a:headEnd/>
                <a:tailEnd/>
              </a:ln>
            </p:spPr>
            <p:txBody>
              <a:bodyPr/>
              <a:lstStyle/>
              <a:p>
                <a:endParaRPr lang="en-GB" sz="1662"/>
              </a:p>
            </p:txBody>
          </p:sp>
          <p:sp>
            <p:nvSpPr>
              <p:cNvPr id="119" name="Text Box 5"/>
              <p:cNvSpPr txBox="1">
                <a:spLocks noChangeArrowheads="1"/>
              </p:cNvSpPr>
              <p:nvPr/>
            </p:nvSpPr>
            <p:spPr bwMode="auto">
              <a:xfrm>
                <a:off x="5126"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103" name="Group 102"/>
            <p:cNvGrpSpPr>
              <a:grpSpLocks/>
            </p:cNvGrpSpPr>
            <p:nvPr/>
          </p:nvGrpSpPr>
          <p:grpSpPr bwMode="auto">
            <a:xfrm>
              <a:off x="2388" y="3264"/>
              <a:ext cx="2568" cy="204"/>
              <a:chOff x="2388" y="3264"/>
              <a:chExt cx="2568" cy="204"/>
            </a:xfrm>
          </p:grpSpPr>
          <p:sp>
            <p:nvSpPr>
              <p:cNvPr id="116" name="Freeform 7"/>
              <p:cNvSpPr>
                <a:spLocks noChangeAspect="1"/>
              </p:cNvSpPr>
              <p:nvPr/>
            </p:nvSpPr>
            <p:spPr bwMode="auto">
              <a:xfrm>
                <a:off x="2388" y="3272"/>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662"/>
              </a:p>
            </p:txBody>
          </p:sp>
          <p:sp>
            <p:nvSpPr>
              <p:cNvPr id="117" name="Text Box 8"/>
              <p:cNvSpPr txBox="1">
                <a:spLocks noChangeArrowheads="1"/>
              </p:cNvSpPr>
              <p:nvPr/>
            </p:nvSpPr>
            <p:spPr bwMode="auto">
              <a:xfrm>
                <a:off x="3400" y="3264"/>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104" name="Group 9"/>
            <p:cNvGrpSpPr>
              <a:grpSpLocks/>
            </p:cNvGrpSpPr>
            <p:nvPr/>
          </p:nvGrpSpPr>
          <p:grpSpPr bwMode="auto">
            <a:xfrm>
              <a:off x="1450" y="3265"/>
              <a:ext cx="938" cy="391"/>
              <a:chOff x="1450" y="3265"/>
              <a:chExt cx="938" cy="391"/>
            </a:xfrm>
          </p:grpSpPr>
          <p:sp>
            <p:nvSpPr>
              <p:cNvPr id="114" name="Rectangle 10"/>
              <p:cNvSpPr>
                <a:spLocks noChangeAspect="1" noChangeArrowheads="1"/>
              </p:cNvSpPr>
              <p:nvPr/>
            </p:nvSpPr>
            <p:spPr bwMode="auto">
              <a:xfrm>
                <a:off x="1450" y="3265"/>
                <a:ext cx="938"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115" name="Text Box 11"/>
              <p:cNvSpPr txBox="1">
                <a:spLocks noChangeArrowheads="1"/>
              </p:cNvSpPr>
              <p:nvPr/>
            </p:nvSpPr>
            <p:spPr bwMode="auto">
              <a:xfrm>
                <a:off x="1868" y="3353"/>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105" name="Group 12"/>
            <p:cNvGrpSpPr>
              <a:grpSpLocks/>
            </p:cNvGrpSpPr>
            <p:nvPr/>
          </p:nvGrpSpPr>
          <p:grpSpPr bwMode="auto">
            <a:xfrm>
              <a:off x="1096" y="3264"/>
              <a:ext cx="538" cy="392"/>
              <a:chOff x="1096" y="3264"/>
              <a:chExt cx="538" cy="392"/>
            </a:xfrm>
          </p:grpSpPr>
          <p:sp>
            <p:nvSpPr>
              <p:cNvPr id="112" name="Rectangle 13"/>
              <p:cNvSpPr>
                <a:spLocks noChangeAspect="1" noChangeArrowheads="1"/>
              </p:cNvSpPr>
              <p:nvPr/>
            </p:nvSpPr>
            <p:spPr bwMode="auto">
              <a:xfrm>
                <a:off x="1096" y="3264"/>
                <a:ext cx="538"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113" name="Text Box 14"/>
              <p:cNvSpPr txBox="1">
                <a:spLocks noChangeArrowheads="1"/>
              </p:cNvSpPr>
              <p:nvPr/>
            </p:nvSpPr>
            <p:spPr bwMode="auto">
              <a:xfrm>
                <a:off x="1251"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106" name="Group 15"/>
            <p:cNvGrpSpPr>
              <a:grpSpLocks/>
            </p:cNvGrpSpPr>
            <p:nvPr/>
          </p:nvGrpSpPr>
          <p:grpSpPr bwMode="auto">
            <a:xfrm>
              <a:off x="624" y="3265"/>
              <a:ext cx="472" cy="391"/>
              <a:chOff x="624" y="3265"/>
              <a:chExt cx="472" cy="391"/>
            </a:xfrm>
          </p:grpSpPr>
          <p:sp>
            <p:nvSpPr>
              <p:cNvPr id="110" name="Rectangle 16"/>
              <p:cNvSpPr>
                <a:spLocks noChangeAspect="1" noChangeArrowheads="1"/>
              </p:cNvSpPr>
              <p:nvPr/>
            </p:nvSpPr>
            <p:spPr bwMode="auto">
              <a:xfrm>
                <a:off x="624" y="3265"/>
                <a:ext cx="472"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111" name="Text Box 17"/>
              <p:cNvSpPr txBox="1">
                <a:spLocks noChangeArrowheads="1"/>
              </p:cNvSpPr>
              <p:nvPr/>
            </p:nvSpPr>
            <p:spPr bwMode="auto">
              <a:xfrm>
                <a:off x="835" y="3363"/>
                <a:ext cx="115"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C</a:t>
                </a:r>
              </a:p>
            </p:txBody>
          </p:sp>
        </p:grpSp>
        <p:grpSp>
          <p:nvGrpSpPr>
            <p:cNvPr id="107" name="Group 18"/>
            <p:cNvGrpSpPr>
              <a:grpSpLocks/>
            </p:cNvGrpSpPr>
            <p:nvPr/>
          </p:nvGrpSpPr>
          <p:grpSpPr bwMode="auto">
            <a:xfrm>
              <a:off x="2388" y="3461"/>
              <a:ext cx="2568" cy="196"/>
              <a:chOff x="2388" y="3461"/>
              <a:chExt cx="2568" cy="196"/>
            </a:xfrm>
          </p:grpSpPr>
          <p:sp>
            <p:nvSpPr>
              <p:cNvPr id="108" name="Freeform 19"/>
              <p:cNvSpPr>
                <a:spLocks noChangeAspect="1"/>
              </p:cNvSpPr>
              <p:nvPr/>
            </p:nvSpPr>
            <p:spPr bwMode="auto">
              <a:xfrm>
                <a:off x="2388" y="3461"/>
                <a:ext cx="2568"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662"/>
              </a:p>
            </p:txBody>
          </p:sp>
          <p:sp>
            <p:nvSpPr>
              <p:cNvPr id="109" name="Text Box 20"/>
              <p:cNvSpPr txBox="1">
                <a:spLocks noChangeArrowheads="1"/>
              </p:cNvSpPr>
              <p:nvPr/>
            </p:nvSpPr>
            <p:spPr bwMode="auto">
              <a:xfrm>
                <a:off x="3403" y="3469"/>
                <a:ext cx="108" cy="1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120" name="TextBox 119"/>
          <p:cNvSpPr txBox="1"/>
          <p:nvPr/>
        </p:nvSpPr>
        <p:spPr>
          <a:xfrm>
            <a:off x="518748" y="2922639"/>
            <a:ext cx="1890346" cy="348109"/>
          </a:xfrm>
          <a:prstGeom prst="rect">
            <a:avLst/>
          </a:prstGeom>
          <a:noFill/>
        </p:spPr>
        <p:txBody>
          <a:bodyPr wrap="square" rtlCol="0">
            <a:spAutoFit/>
          </a:bodyPr>
          <a:lstStyle/>
          <a:p>
            <a:r>
              <a:rPr lang="en-GB" sz="1662" dirty="0"/>
              <a:t>IT System</a:t>
            </a:r>
          </a:p>
        </p:txBody>
      </p:sp>
      <p:sp>
        <p:nvSpPr>
          <p:cNvPr id="3" name="TextBox 2"/>
          <p:cNvSpPr txBox="1"/>
          <p:nvPr/>
        </p:nvSpPr>
        <p:spPr>
          <a:xfrm>
            <a:off x="1356112" y="4240905"/>
            <a:ext cx="6771674" cy="1228541"/>
          </a:xfrm>
          <a:prstGeom prst="rect">
            <a:avLst/>
          </a:prstGeom>
          <a:noFill/>
        </p:spPr>
        <p:txBody>
          <a:bodyPr wrap="square" rtlCol="0">
            <a:spAutoFit/>
          </a:bodyPr>
          <a:lstStyle/>
          <a:p>
            <a:r>
              <a:rPr lang="en-GB" sz="1846" dirty="0"/>
              <a:t>If delivering an integrated capability, for example, including buildings and infrastructure and IT systems, these different elements of the system of systems need to be at a higher level of maturity earlier than the main system</a:t>
            </a:r>
          </a:p>
        </p:txBody>
      </p:sp>
      <p:sp>
        <p:nvSpPr>
          <p:cNvPr id="64" name="Footer Placeholder 7"/>
          <p:cNvSpPr>
            <a:spLocks noGrp="1"/>
          </p:cNvSpPr>
          <p:nvPr>
            <p:ph type="ftr" sz="quarter" idx="4294967295"/>
          </p:nvPr>
        </p:nvSpPr>
        <p:spPr>
          <a:xfrm>
            <a:off x="813284" y="6275661"/>
            <a:ext cx="2672862" cy="278544"/>
          </a:xfrm>
          <a:prstGeom prst="rect">
            <a:avLst/>
          </a:prstGeom>
        </p:spPr>
        <p:txBody>
          <a:bodyPr vert="horz" lIns="84406" tIns="42203" rIns="84406" bIns="42203" rtlCol="0" anchor="ctr"/>
          <a:lstStyle>
            <a:lvl1pPr algn="l">
              <a:defRPr sz="923">
                <a:solidFill>
                  <a:srgbClr val="FFFFFF"/>
                </a:solidFill>
              </a:defRPr>
            </a:lvl1pPr>
          </a:lstStyle>
          <a:p>
            <a:endParaRPr lang="en-GB" dirty="0"/>
          </a:p>
        </p:txBody>
      </p:sp>
      <p:sp>
        <p:nvSpPr>
          <p:cNvPr id="65" name="Slide Number Placeholder 8"/>
          <p:cNvSpPr>
            <a:spLocks noGrp="1"/>
          </p:cNvSpPr>
          <p:nvPr>
            <p:ph type="sldNum" sz="quarter" idx="4294967295"/>
          </p:nvPr>
        </p:nvSpPr>
        <p:spPr>
          <a:xfrm>
            <a:off x="431947" y="6275661"/>
            <a:ext cx="371191" cy="278544"/>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93</a:t>
            </a:fld>
            <a:endParaRPr lang="en-GB" dirty="0"/>
          </a:p>
        </p:txBody>
      </p:sp>
    </p:spTree>
    <p:extLst>
      <p:ext uri="{BB962C8B-B14F-4D97-AF65-F5344CB8AC3E}">
        <p14:creationId xmlns:p14="http://schemas.microsoft.com/office/powerpoint/2010/main" val="93559940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88206" y="1359973"/>
            <a:ext cx="7773139" cy="2205727"/>
            <a:chOff x="723099" y="1171650"/>
            <a:chExt cx="8420901" cy="657798"/>
          </a:xfrm>
        </p:grpSpPr>
        <p:grpSp>
          <p:nvGrpSpPr>
            <p:cNvPr id="6" name="Group 3"/>
            <p:cNvGrpSpPr>
              <a:grpSpLocks/>
            </p:cNvGrpSpPr>
            <p:nvPr/>
          </p:nvGrpSpPr>
          <p:grpSpPr bwMode="auto">
            <a:xfrm>
              <a:off x="8386244" y="1173324"/>
              <a:ext cx="757756" cy="654444"/>
              <a:chOff x="4295" y="3265"/>
              <a:chExt cx="363" cy="391"/>
            </a:xfrm>
          </p:grpSpPr>
          <p:sp>
            <p:nvSpPr>
              <p:cNvPr id="22" name="Rectangle 4"/>
              <p:cNvSpPr>
                <a:spLocks noChangeAspect="1" noChangeArrowheads="1"/>
              </p:cNvSpPr>
              <p:nvPr/>
            </p:nvSpPr>
            <p:spPr bwMode="auto">
              <a:xfrm>
                <a:off x="4295" y="3265"/>
                <a:ext cx="363" cy="391"/>
              </a:xfrm>
              <a:prstGeom prst="rect">
                <a:avLst/>
              </a:prstGeom>
              <a:solidFill>
                <a:srgbClr val="BF8AB5"/>
              </a:solidFill>
              <a:ln w="19050">
                <a:solidFill>
                  <a:srgbClr val="333399"/>
                </a:solidFill>
                <a:miter lim="800000"/>
                <a:headEnd/>
                <a:tailEnd/>
              </a:ln>
            </p:spPr>
            <p:txBody>
              <a:bodyPr/>
              <a:lstStyle/>
              <a:p>
                <a:endParaRPr lang="en-GB" sz="1662"/>
              </a:p>
            </p:txBody>
          </p:sp>
          <p:sp>
            <p:nvSpPr>
              <p:cNvPr id="23" name="Text Box 5"/>
              <p:cNvSpPr txBox="1">
                <a:spLocks noChangeArrowheads="1"/>
              </p:cNvSpPr>
              <p:nvPr/>
            </p:nvSpPr>
            <p:spPr bwMode="auto">
              <a:xfrm>
                <a:off x="4379" y="3363"/>
                <a:ext cx="97" cy="52"/>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R</a:t>
                </a:r>
              </a:p>
            </p:txBody>
          </p:sp>
        </p:grpSp>
        <p:grpSp>
          <p:nvGrpSpPr>
            <p:cNvPr id="7" name="Group 6"/>
            <p:cNvGrpSpPr>
              <a:grpSpLocks/>
            </p:cNvGrpSpPr>
            <p:nvPr/>
          </p:nvGrpSpPr>
          <p:grpSpPr bwMode="auto">
            <a:xfrm>
              <a:off x="2422309" y="1171650"/>
              <a:ext cx="5999422" cy="328059"/>
              <a:chOff x="1438" y="3264"/>
              <a:chExt cx="2693" cy="196"/>
            </a:xfrm>
          </p:grpSpPr>
          <p:sp>
            <p:nvSpPr>
              <p:cNvPr id="20" name="Freeform 7"/>
              <p:cNvSpPr>
                <a:spLocks noChangeAspect="1"/>
              </p:cNvSpPr>
              <p:nvPr/>
            </p:nvSpPr>
            <p:spPr bwMode="auto">
              <a:xfrm>
                <a:off x="1438" y="3264"/>
                <a:ext cx="2693" cy="196"/>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662"/>
              </a:p>
            </p:txBody>
          </p:sp>
          <p:sp>
            <p:nvSpPr>
              <p:cNvPr id="21" name="Text Box 8"/>
              <p:cNvSpPr txBox="1">
                <a:spLocks noChangeArrowheads="1"/>
              </p:cNvSpPr>
              <p:nvPr/>
            </p:nvSpPr>
            <p:spPr bwMode="auto">
              <a:xfrm>
                <a:off x="2612" y="3264"/>
                <a:ext cx="135" cy="52"/>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U</a:t>
                </a:r>
              </a:p>
            </p:txBody>
          </p:sp>
        </p:grpSp>
        <p:grpSp>
          <p:nvGrpSpPr>
            <p:cNvPr id="8" name="Group 9"/>
            <p:cNvGrpSpPr>
              <a:grpSpLocks/>
            </p:cNvGrpSpPr>
            <p:nvPr/>
          </p:nvGrpSpPr>
          <p:grpSpPr bwMode="auto">
            <a:xfrm>
              <a:off x="1771015" y="1171652"/>
              <a:ext cx="651294" cy="656118"/>
              <a:chOff x="1126" y="3264"/>
              <a:chExt cx="312" cy="392"/>
            </a:xfrm>
          </p:grpSpPr>
          <p:sp>
            <p:nvSpPr>
              <p:cNvPr id="18" name="Rectangle 10"/>
              <p:cNvSpPr>
                <a:spLocks noChangeAspect="1" noChangeArrowheads="1"/>
              </p:cNvSpPr>
              <p:nvPr/>
            </p:nvSpPr>
            <p:spPr bwMode="auto">
              <a:xfrm>
                <a:off x="1126" y="3264"/>
                <a:ext cx="312" cy="392"/>
              </a:xfrm>
              <a:prstGeom prst="rect">
                <a:avLst/>
              </a:prstGeom>
              <a:solidFill>
                <a:srgbClr val="F6F086"/>
              </a:solidFill>
              <a:ln w="19050">
                <a:solidFill>
                  <a:srgbClr val="333399"/>
                </a:solidFill>
                <a:miter lim="800000"/>
                <a:headEnd/>
                <a:tailEnd/>
              </a:ln>
            </p:spPr>
            <p:txBody>
              <a:bodyPr/>
              <a:lstStyle/>
              <a:p>
                <a:endParaRPr lang="en-GB" sz="1662"/>
              </a:p>
            </p:txBody>
          </p:sp>
          <p:sp>
            <p:nvSpPr>
              <p:cNvPr id="19" name="Text Box 11"/>
              <p:cNvSpPr txBox="1">
                <a:spLocks noChangeArrowheads="1"/>
              </p:cNvSpPr>
              <p:nvPr/>
            </p:nvSpPr>
            <p:spPr bwMode="auto">
              <a:xfrm>
                <a:off x="1243" y="3358"/>
                <a:ext cx="91" cy="52"/>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P</a:t>
                </a:r>
              </a:p>
            </p:txBody>
          </p:sp>
        </p:grpSp>
        <p:grpSp>
          <p:nvGrpSpPr>
            <p:cNvPr id="9" name="Group 12"/>
            <p:cNvGrpSpPr>
              <a:grpSpLocks/>
            </p:cNvGrpSpPr>
            <p:nvPr/>
          </p:nvGrpSpPr>
          <p:grpSpPr bwMode="auto">
            <a:xfrm>
              <a:off x="1061271" y="1171650"/>
              <a:ext cx="697219" cy="656118"/>
              <a:chOff x="786" y="3264"/>
              <a:chExt cx="334" cy="392"/>
            </a:xfrm>
          </p:grpSpPr>
          <p:sp>
            <p:nvSpPr>
              <p:cNvPr id="16" name="Rectangle 13"/>
              <p:cNvSpPr>
                <a:spLocks noChangeAspect="1" noChangeArrowheads="1"/>
              </p:cNvSpPr>
              <p:nvPr/>
            </p:nvSpPr>
            <p:spPr bwMode="auto">
              <a:xfrm>
                <a:off x="786" y="3264"/>
                <a:ext cx="33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17" name="Text Box 14"/>
              <p:cNvSpPr txBox="1">
                <a:spLocks noChangeArrowheads="1"/>
              </p:cNvSpPr>
              <p:nvPr/>
            </p:nvSpPr>
            <p:spPr bwMode="auto">
              <a:xfrm>
                <a:off x="930" y="3363"/>
                <a:ext cx="97" cy="52"/>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D</a:t>
                </a:r>
              </a:p>
            </p:txBody>
          </p:sp>
        </p:grpSp>
        <p:grpSp>
          <p:nvGrpSpPr>
            <p:cNvPr id="10" name="Group 15"/>
            <p:cNvGrpSpPr>
              <a:grpSpLocks/>
            </p:cNvGrpSpPr>
            <p:nvPr/>
          </p:nvGrpSpPr>
          <p:grpSpPr bwMode="auto">
            <a:xfrm>
              <a:off x="723099" y="1171652"/>
              <a:ext cx="513520" cy="656118"/>
              <a:chOff x="624" y="3264"/>
              <a:chExt cx="246" cy="392"/>
            </a:xfrm>
          </p:grpSpPr>
          <p:sp>
            <p:nvSpPr>
              <p:cNvPr id="14" name="Rectangle 16"/>
              <p:cNvSpPr>
                <a:spLocks noChangeAspect="1" noChangeArrowheads="1"/>
              </p:cNvSpPr>
              <p:nvPr/>
            </p:nvSpPr>
            <p:spPr bwMode="auto">
              <a:xfrm>
                <a:off x="624" y="3264"/>
                <a:ext cx="246" cy="392"/>
              </a:xfrm>
              <a:prstGeom prst="rect">
                <a:avLst/>
              </a:prstGeom>
              <a:solidFill>
                <a:srgbClr val="A4CDDD"/>
              </a:solidFill>
              <a:ln w="19050">
                <a:solidFill>
                  <a:srgbClr val="333399"/>
                </a:solidFill>
                <a:miter lim="800000"/>
                <a:headEnd/>
                <a:tailEnd/>
              </a:ln>
            </p:spPr>
            <p:txBody>
              <a:bodyPr/>
              <a:lstStyle/>
              <a:p>
                <a:endParaRPr lang="en-GB" sz="1662"/>
              </a:p>
            </p:txBody>
          </p:sp>
          <p:sp>
            <p:nvSpPr>
              <p:cNvPr id="15" name="Text Box 17"/>
              <p:cNvSpPr txBox="1">
                <a:spLocks noChangeArrowheads="1"/>
              </p:cNvSpPr>
              <p:nvPr/>
            </p:nvSpPr>
            <p:spPr bwMode="auto">
              <a:xfrm>
                <a:off x="695" y="3363"/>
                <a:ext cx="97" cy="52"/>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C</a:t>
                </a:r>
              </a:p>
            </p:txBody>
          </p:sp>
        </p:grpSp>
        <p:grpSp>
          <p:nvGrpSpPr>
            <p:cNvPr id="11" name="Group 18"/>
            <p:cNvGrpSpPr>
              <a:grpSpLocks/>
            </p:cNvGrpSpPr>
            <p:nvPr/>
          </p:nvGrpSpPr>
          <p:grpSpPr bwMode="auto">
            <a:xfrm>
              <a:off x="2422309" y="1337359"/>
              <a:ext cx="5999422" cy="492089"/>
              <a:chOff x="1438" y="3363"/>
              <a:chExt cx="2874" cy="294"/>
            </a:xfrm>
          </p:grpSpPr>
          <p:sp>
            <p:nvSpPr>
              <p:cNvPr id="12" name="Freeform 19"/>
              <p:cNvSpPr>
                <a:spLocks noChangeAspect="1"/>
              </p:cNvSpPr>
              <p:nvPr/>
            </p:nvSpPr>
            <p:spPr bwMode="auto">
              <a:xfrm>
                <a:off x="1438" y="3363"/>
                <a:ext cx="2874" cy="294"/>
              </a:xfrm>
              <a:custGeom>
                <a:avLst/>
                <a:gdLst>
                  <a:gd name="T0" fmla="*/ 1369 w 7084"/>
                  <a:gd name="T1" fmla="*/ 0 h 1844"/>
                  <a:gd name="T2" fmla="*/ 7084 w 7084"/>
                  <a:gd name="T3" fmla="*/ 0 h 1844"/>
                  <a:gd name="T4" fmla="*/ 7084 w 7084"/>
                  <a:gd name="T5" fmla="*/ 1844 h 1844"/>
                  <a:gd name="T6" fmla="*/ 1369 w 7084"/>
                  <a:gd name="T7" fmla="*/ 1844 h 1844"/>
                  <a:gd name="T8" fmla="*/ 0 w 7084"/>
                  <a:gd name="T9" fmla="*/ 1844 h 1844"/>
                  <a:gd name="T10" fmla="*/ 0 w 7084"/>
                  <a:gd name="T11" fmla="*/ 0 h 1844"/>
                  <a:gd name="T12" fmla="*/ 1369 w 7084"/>
                  <a:gd name="T13" fmla="*/ 0 h 1844"/>
                </a:gdLst>
                <a:ahLst/>
                <a:cxnLst>
                  <a:cxn ang="0">
                    <a:pos x="T0" y="T1"/>
                  </a:cxn>
                  <a:cxn ang="0">
                    <a:pos x="T2" y="T3"/>
                  </a:cxn>
                  <a:cxn ang="0">
                    <a:pos x="T4" y="T5"/>
                  </a:cxn>
                  <a:cxn ang="0">
                    <a:pos x="T6" y="T7"/>
                  </a:cxn>
                  <a:cxn ang="0">
                    <a:pos x="T8" y="T9"/>
                  </a:cxn>
                  <a:cxn ang="0">
                    <a:pos x="T10" y="T11"/>
                  </a:cxn>
                  <a:cxn ang="0">
                    <a:pos x="T12" y="T13"/>
                  </a:cxn>
                </a:cxnLst>
                <a:rect l="0" t="0" r="r" b="b"/>
                <a:pathLst>
                  <a:path w="7084" h="1844">
                    <a:moveTo>
                      <a:pt x="1369" y="0"/>
                    </a:moveTo>
                    <a:lnTo>
                      <a:pt x="7084" y="0"/>
                    </a:lnTo>
                    <a:lnTo>
                      <a:pt x="7084" y="1844"/>
                    </a:lnTo>
                    <a:lnTo>
                      <a:pt x="1369" y="1844"/>
                    </a:lnTo>
                    <a:lnTo>
                      <a:pt x="0" y="1844"/>
                    </a:lnTo>
                    <a:lnTo>
                      <a:pt x="0" y="0"/>
                    </a:lnTo>
                    <a:lnTo>
                      <a:pt x="1369" y="0"/>
                    </a:lnTo>
                    <a:close/>
                  </a:path>
                </a:pathLst>
              </a:custGeom>
              <a:solidFill>
                <a:srgbClr val="F0B1AC"/>
              </a:solidFill>
              <a:ln w="19050" cmpd="sng">
                <a:solidFill>
                  <a:srgbClr val="333399"/>
                </a:solidFill>
                <a:round/>
                <a:headEnd/>
                <a:tailEnd/>
              </a:ln>
            </p:spPr>
            <p:txBody>
              <a:bodyPr/>
              <a:lstStyle/>
              <a:p>
                <a:endParaRPr lang="en-GB" sz="1662"/>
              </a:p>
            </p:txBody>
          </p:sp>
          <p:sp>
            <p:nvSpPr>
              <p:cNvPr id="13" name="Text Box 20"/>
              <p:cNvSpPr txBox="1">
                <a:spLocks noChangeArrowheads="1"/>
              </p:cNvSpPr>
              <p:nvPr/>
            </p:nvSpPr>
            <p:spPr bwMode="auto">
              <a:xfrm>
                <a:off x="2385" y="3469"/>
                <a:ext cx="91" cy="52"/>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662" b="1" dirty="0">
                    <a:solidFill>
                      <a:srgbClr val="333399"/>
                    </a:solidFill>
                  </a:rPr>
                  <a:t>S</a:t>
                </a:r>
              </a:p>
            </p:txBody>
          </p:sp>
        </p:grpSp>
      </p:grpSp>
      <p:sp>
        <p:nvSpPr>
          <p:cNvPr id="93" name="Rectangle 2"/>
          <p:cNvSpPr txBox="1">
            <a:spLocks noChangeArrowheads="1"/>
          </p:cNvSpPr>
          <p:nvPr/>
        </p:nvSpPr>
        <p:spPr>
          <a:xfrm>
            <a:off x="376188" y="379819"/>
            <a:ext cx="8515419" cy="482972"/>
          </a:xfrm>
          <a:prstGeom prst="rect">
            <a:avLst/>
          </a:prstGeom>
        </p:spPr>
        <p:txBody>
          <a:bodyPr/>
          <a:lstStyle>
            <a:lvl1pPr algn="l" defTabSz="914400" rtl="0" eaLnBrk="1" latinLnBrk="0" hangingPunct="1">
              <a:spcBef>
                <a:spcPct val="0"/>
              </a:spcBef>
              <a:buNone/>
              <a:defRPr sz="3200" kern="1200">
                <a:solidFill>
                  <a:srgbClr val="0C499C"/>
                </a:solidFill>
                <a:latin typeface="+mj-lt"/>
                <a:ea typeface="+mj-ea"/>
                <a:cs typeface="+mj-cs"/>
              </a:defRPr>
            </a:lvl1pPr>
          </a:lstStyle>
          <a:p>
            <a:r>
              <a:rPr lang="en-GB" sz="2954" dirty="0">
                <a:latin typeface="Arial" charset="0"/>
              </a:rPr>
              <a:t>Lifecycle Activity – Lifecycles within Lifecycles</a:t>
            </a:r>
          </a:p>
        </p:txBody>
      </p:sp>
      <p:sp>
        <p:nvSpPr>
          <p:cNvPr id="2" name="TextBox 1"/>
          <p:cNvSpPr txBox="1"/>
          <p:nvPr/>
        </p:nvSpPr>
        <p:spPr>
          <a:xfrm>
            <a:off x="536331" y="1005916"/>
            <a:ext cx="2743200" cy="348109"/>
          </a:xfrm>
          <a:prstGeom prst="rect">
            <a:avLst/>
          </a:prstGeom>
          <a:noFill/>
        </p:spPr>
        <p:txBody>
          <a:bodyPr wrap="square" rtlCol="0">
            <a:spAutoFit/>
          </a:bodyPr>
          <a:lstStyle/>
          <a:p>
            <a:r>
              <a:rPr lang="en-GB" sz="1662" dirty="0"/>
              <a:t>System-Level</a:t>
            </a:r>
          </a:p>
        </p:txBody>
      </p:sp>
      <p:sp>
        <p:nvSpPr>
          <p:cNvPr id="3" name="TextBox 2"/>
          <p:cNvSpPr txBox="1"/>
          <p:nvPr/>
        </p:nvSpPr>
        <p:spPr>
          <a:xfrm>
            <a:off x="790569" y="3551020"/>
            <a:ext cx="7440990" cy="2648802"/>
          </a:xfrm>
          <a:prstGeom prst="rect">
            <a:avLst/>
          </a:prstGeom>
          <a:noFill/>
        </p:spPr>
        <p:txBody>
          <a:bodyPr wrap="square" rtlCol="0">
            <a:spAutoFit/>
          </a:bodyPr>
          <a:lstStyle/>
          <a:p>
            <a:r>
              <a:rPr lang="en-GB" sz="1846" dirty="0"/>
              <a:t>The Utilisation/Support Phase can be very long (can have a service life in excess of 30 - 50 years)</a:t>
            </a:r>
          </a:p>
          <a:p>
            <a:endParaRPr lang="en-GB" sz="1846" dirty="0"/>
          </a:p>
          <a:p>
            <a:r>
              <a:rPr lang="en-GB" sz="1846" dirty="0"/>
              <a:t>The Systems Engineering Lifecycle is repeated within the support phase many times over for the re-design and embodiment of sub-systems due to obsolescence or for operational enhancements.</a:t>
            </a:r>
          </a:p>
          <a:p>
            <a:endParaRPr lang="en-GB" sz="1846" dirty="0"/>
          </a:p>
          <a:p>
            <a:r>
              <a:rPr lang="en-GB" sz="1846" dirty="0"/>
              <a:t>These can range from simple modifications through to whole system update.</a:t>
            </a:r>
          </a:p>
        </p:txBody>
      </p:sp>
      <p:grpSp>
        <p:nvGrpSpPr>
          <p:cNvPr id="65" name="Group 64"/>
          <p:cNvGrpSpPr/>
          <p:nvPr/>
        </p:nvGrpSpPr>
        <p:grpSpPr>
          <a:xfrm>
            <a:off x="3689953" y="1960255"/>
            <a:ext cx="887159" cy="335915"/>
            <a:chOff x="723099" y="1171650"/>
            <a:chExt cx="1699210" cy="656118"/>
          </a:xfrm>
        </p:grpSpPr>
        <p:grpSp>
          <p:nvGrpSpPr>
            <p:cNvPr id="68" name="Group 9"/>
            <p:cNvGrpSpPr>
              <a:grpSpLocks/>
            </p:cNvGrpSpPr>
            <p:nvPr/>
          </p:nvGrpSpPr>
          <p:grpSpPr bwMode="auto">
            <a:xfrm>
              <a:off x="1771015" y="1173324"/>
              <a:ext cx="651294" cy="654444"/>
              <a:chOff x="1126" y="3265"/>
              <a:chExt cx="312" cy="391"/>
            </a:xfrm>
          </p:grpSpPr>
          <p:sp>
            <p:nvSpPr>
              <p:cNvPr id="91" name="Rectangle 10"/>
              <p:cNvSpPr>
                <a:spLocks noChangeAspect="1" noChangeArrowheads="1"/>
              </p:cNvSpPr>
              <p:nvPr/>
            </p:nvSpPr>
            <p:spPr bwMode="auto">
              <a:xfrm>
                <a:off x="1126" y="3265"/>
                <a:ext cx="312"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92" name="Text Box 11"/>
              <p:cNvSpPr txBox="1">
                <a:spLocks noChangeArrowheads="1"/>
              </p:cNvSpPr>
              <p:nvPr/>
            </p:nvSpPr>
            <p:spPr bwMode="auto">
              <a:xfrm>
                <a:off x="1216" y="3358"/>
                <a:ext cx="118"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P</a:t>
                </a:r>
              </a:p>
            </p:txBody>
          </p:sp>
        </p:grpSp>
        <p:grpSp>
          <p:nvGrpSpPr>
            <p:cNvPr id="69" name="Group 12"/>
            <p:cNvGrpSpPr>
              <a:grpSpLocks/>
            </p:cNvGrpSpPr>
            <p:nvPr/>
          </p:nvGrpSpPr>
          <p:grpSpPr bwMode="auto">
            <a:xfrm>
              <a:off x="1061271" y="1171650"/>
              <a:ext cx="697219" cy="656118"/>
              <a:chOff x="786" y="3264"/>
              <a:chExt cx="334" cy="392"/>
            </a:xfrm>
          </p:grpSpPr>
          <p:sp>
            <p:nvSpPr>
              <p:cNvPr id="76" name="Rectangle 13"/>
              <p:cNvSpPr>
                <a:spLocks noChangeAspect="1" noChangeArrowheads="1"/>
              </p:cNvSpPr>
              <p:nvPr/>
            </p:nvSpPr>
            <p:spPr bwMode="auto">
              <a:xfrm>
                <a:off x="786" y="3264"/>
                <a:ext cx="33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77" name="Text Box 14"/>
              <p:cNvSpPr txBox="1">
                <a:spLocks noChangeArrowheads="1"/>
              </p:cNvSpPr>
              <p:nvPr/>
            </p:nvSpPr>
            <p:spPr bwMode="auto">
              <a:xfrm>
                <a:off x="902"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D</a:t>
                </a:r>
              </a:p>
            </p:txBody>
          </p:sp>
        </p:grpSp>
        <p:grpSp>
          <p:nvGrpSpPr>
            <p:cNvPr id="70" name="Group 15"/>
            <p:cNvGrpSpPr>
              <a:grpSpLocks/>
            </p:cNvGrpSpPr>
            <p:nvPr/>
          </p:nvGrpSpPr>
          <p:grpSpPr bwMode="auto">
            <a:xfrm>
              <a:off x="723099" y="1173324"/>
              <a:ext cx="513520" cy="654444"/>
              <a:chOff x="624" y="3265"/>
              <a:chExt cx="246" cy="391"/>
            </a:xfrm>
          </p:grpSpPr>
          <p:sp>
            <p:nvSpPr>
              <p:cNvPr id="74" name="Rectangle 16"/>
              <p:cNvSpPr>
                <a:spLocks noChangeAspect="1" noChangeArrowheads="1"/>
              </p:cNvSpPr>
              <p:nvPr/>
            </p:nvSpPr>
            <p:spPr bwMode="auto">
              <a:xfrm>
                <a:off x="624" y="3265"/>
                <a:ext cx="246"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75" name="Text Box 17"/>
              <p:cNvSpPr txBox="1">
                <a:spLocks noChangeArrowheads="1"/>
              </p:cNvSpPr>
              <p:nvPr/>
            </p:nvSpPr>
            <p:spPr bwMode="auto">
              <a:xfrm>
                <a:off x="667"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C</a:t>
                </a:r>
              </a:p>
            </p:txBody>
          </p:sp>
        </p:grpSp>
      </p:grpSp>
      <p:grpSp>
        <p:nvGrpSpPr>
          <p:cNvPr id="135" name="Group 134"/>
          <p:cNvGrpSpPr/>
          <p:nvPr/>
        </p:nvGrpSpPr>
        <p:grpSpPr>
          <a:xfrm>
            <a:off x="4129569" y="2100932"/>
            <a:ext cx="887159" cy="335915"/>
            <a:chOff x="723099" y="1171650"/>
            <a:chExt cx="1699210" cy="656118"/>
          </a:xfrm>
        </p:grpSpPr>
        <p:grpSp>
          <p:nvGrpSpPr>
            <p:cNvPr id="136" name="Group 9"/>
            <p:cNvGrpSpPr>
              <a:grpSpLocks/>
            </p:cNvGrpSpPr>
            <p:nvPr/>
          </p:nvGrpSpPr>
          <p:grpSpPr bwMode="auto">
            <a:xfrm>
              <a:off x="1771015" y="1173324"/>
              <a:ext cx="651294" cy="654444"/>
              <a:chOff x="1126" y="3265"/>
              <a:chExt cx="312" cy="391"/>
            </a:xfrm>
          </p:grpSpPr>
          <p:sp>
            <p:nvSpPr>
              <p:cNvPr id="143" name="Rectangle 10"/>
              <p:cNvSpPr>
                <a:spLocks noChangeAspect="1" noChangeArrowheads="1"/>
              </p:cNvSpPr>
              <p:nvPr/>
            </p:nvSpPr>
            <p:spPr bwMode="auto">
              <a:xfrm>
                <a:off x="1126" y="3265"/>
                <a:ext cx="312"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144" name="Text Box 11"/>
              <p:cNvSpPr txBox="1">
                <a:spLocks noChangeArrowheads="1"/>
              </p:cNvSpPr>
              <p:nvPr/>
            </p:nvSpPr>
            <p:spPr bwMode="auto">
              <a:xfrm>
                <a:off x="1216" y="3358"/>
                <a:ext cx="118"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P</a:t>
                </a:r>
              </a:p>
            </p:txBody>
          </p:sp>
        </p:grpSp>
        <p:grpSp>
          <p:nvGrpSpPr>
            <p:cNvPr id="137" name="Group 12"/>
            <p:cNvGrpSpPr>
              <a:grpSpLocks/>
            </p:cNvGrpSpPr>
            <p:nvPr/>
          </p:nvGrpSpPr>
          <p:grpSpPr bwMode="auto">
            <a:xfrm>
              <a:off x="1061271" y="1171650"/>
              <a:ext cx="697219" cy="656118"/>
              <a:chOff x="786" y="3264"/>
              <a:chExt cx="334" cy="392"/>
            </a:xfrm>
          </p:grpSpPr>
          <p:sp>
            <p:nvSpPr>
              <p:cNvPr id="141" name="Rectangle 13"/>
              <p:cNvSpPr>
                <a:spLocks noChangeAspect="1" noChangeArrowheads="1"/>
              </p:cNvSpPr>
              <p:nvPr/>
            </p:nvSpPr>
            <p:spPr bwMode="auto">
              <a:xfrm>
                <a:off x="786" y="3264"/>
                <a:ext cx="33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142" name="Text Box 14"/>
              <p:cNvSpPr txBox="1">
                <a:spLocks noChangeArrowheads="1"/>
              </p:cNvSpPr>
              <p:nvPr/>
            </p:nvSpPr>
            <p:spPr bwMode="auto">
              <a:xfrm>
                <a:off x="902"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D</a:t>
                </a:r>
              </a:p>
            </p:txBody>
          </p:sp>
        </p:grpSp>
        <p:grpSp>
          <p:nvGrpSpPr>
            <p:cNvPr id="138" name="Group 15"/>
            <p:cNvGrpSpPr>
              <a:grpSpLocks/>
            </p:cNvGrpSpPr>
            <p:nvPr/>
          </p:nvGrpSpPr>
          <p:grpSpPr bwMode="auto">
            <a:xfrm>
              <a:off x="723099" y="1173324"/>
              <a:ext cx="513520" cy="654444"/>
              <a:chOff x="624" y="3265"/>
              <a:chExt cx="246" cy="391"/>
            </a:xfrm>
          </p:grpSpPr>
          <p:sp>
            <p:nvSpPr>
              <p:cNvPr id="139" name="Rectangle 16"/>
              <p:cNvSpPr>
                <a:spLocks noChangeAspect="1" noChangeArrowheads="1"/>
              </p:cNvSpPr>
              <p:nvPr/>
            </p:nvSpPr>
            <p:spPr bwMode="auto">
              <a:xfrm>
                <a:off x="624" y="3265"/>
                <a:ext cx="246"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140" name="Text Box 17"/>
              <p:cNvSpPr txBox="1">
                <a:spLocks noChangeArrowheads="1"/>
              </p:cNvSpPr>
              <p:nvPr/>
            </p:nvSpPr>
            <p:spPr bwMode="auto">
              <a:xfrm>
                <a:off x="667"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C</a:t>
                </a:r>
              </a:p>
            </p:txBody>
          </p:sp>
        </p:grpSp>
      </p:grpSp>
      <p:grpSp>
        <p:nvGrpSpPr>
          <p:cNvPr id="145" name="Group 144"/>
          <p:cNvGrpSpPr/>
          <p:nvPr/>
        </p:nvGrpSpPr>
        <p:grpSpPr>
          <a:xfrm>
            <a:off x="4551600" y="2241609"/>
            <a:ext cx="887159" cy="335915"/>
            <a:chOff x="723099" y="1171650"/>
            <a:chExt cx="1699210" cy="656118"/>
          </a:xfrm>
        </p:grpSpPr>
        <p:grpSp>
          <p:nvGrpSpPr>
            <p:cNvPr id="146" name="Group 9"/>
            <p:cNvGrpSpPr>
              <a:grpSpLocks/>
            </p:cNvGrpSpPr>
            <p:nvPr/>
          </p:nvGrpSpPr>
          <p:grpSpPr bwMode="auto">
            <a:xfrm>
              <a:off x="1771015" y="1173324"/>
              <a:ext cx="651294" cy="654444"/>
              <a:chOff x="1126" y="3265"/>
              <a:chExt cx="312" cy="391"/>
            </a:xfrm>
          </p:grpSpPr>
          <p:sp>
            <p:nvSpPr>
              <p:cNvPr id="153" name="Rectangle 10"/>
              <p:cNvSpPr>
                <a:spLocks noChangeAspect="1" noChangeArrowheads="1"/>
              </p:cNvSpPr>
              <p:nvPr/>
            </p:nvSpPr>
            <p:spPr bwMode="auto">
              <a:xfrm>
                <a:off x="1126" y="3265"/>
                <a:ext cx="312"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154" name="Text Box 11"/>
              <p:cNvSpPr txBox="1">
                <a:spLocks noChangeArrowheads="1"/>
              </p:cNvSpPr>
              <p:nvPr/>
            </p:nvSpPr>
            <p:spPr bwMode="auto">
              <a:xfrm>
                <a:off x="1216" y="3358"/>
                <a:ext cx="118"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P</a:t>
                </a:r>
              </a:p>
            </p:txBody>
          </p:sp>
        </p:grpSp>
        <p:grpSp>
          <p:nvGrpSpPr>
            <p:cNvPr id="147" name="Group 12"/>
            <p:cNvGrpSpPr>
              <a:grpSpLocks/>
            </p:cNvGrpSpPr>
            <p:nvPr/>
          </p:nvGrpSpPr>
          <p:grpSpPr bwMode="auto">
            <a:xfrm>
              <a:off x="1061271" y="1171650"/>
              <a:ext cx="697219" cy="656118"/>
              <a:chOff x="786" y="3264"/>
              <a:chExt cx="334" cy="392"/>
            </a:xfrm>
          </p:grpSpPr>
          <p:sp>
            <p:nvSpPr>
              <p:cNvPr id="151" name="Rectangle 13"/>
              <p:cNvSpPr>
                <a:spLocks noChangeAspect="1" noChangeArrowheads="1"/>
              </p:cNvSpPr>
              <p:nvPr/>
            </p:nvSpPr>
            <p:spPr bwMode="auto">
              <a:xfrm>
                <a:off x="786" y="3264"/>
                <a:ext cx="33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152" name="Text Box 14"/>
              <p:cNvSpPr txBox="1">
                <a:spLocks noChangeArrowheads="1"/>
              </p:cNvSpPr>
              <p:nvPr/>
            </p:nvSpPr>
            <p:spPr bwMode="auto">
              <a:xfrm>
                <a:off x="902"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D</a:t>
                </a:r>
              </a:p>
            </p:txBody>
          </p:sp>
        </p:grpSp>
        <p:grpSp>
          <p:nvGrpSpPr>
            <p:cNvPr id="148" name="Group 15"/>
            <p:cNvGrpSpPr>
              <a:grpSpLocks/>
            </p:cNvGrpSpPr>
            <p:nvPr/>
          </p:nvGrpSpPr>
          <p:grpSpPr bwMode="auto">
            <a:xfrm>
              <a:off x="723099" y="1173324"/>
              <a:ext cx="513520" cy="654444"/>
              <a:chOff x="624" y="3265"/>
              <a:chExt cx="246" cy="391"/>
            </a:xfrm>
          </p:grpSpPr>
          <p:sp>
            <p:nvSpPr>
              <p:cNvPr id="149" name="Rectangle 16"/>
              <p:cNvSpPr>
                <a:spLocks noChangeAspect="1" noChangeArrowheads="1"/>
              </p:cNvSpPr>
              <p:nvPr/>
            </p:nvSpPr>
            <p:spPr bwMode="auto">
              <a:xfrm>
                <a:off x="624" y="3265"/>
                <a:ext cx="246"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150" name="Text Box 17"/>
              <p:cNvSpPr txBox="1">
                <a:spLocks noChangeArrowheads="1"/>
              </p:cNvSpPr>
              <p:nvPr/>
            </p:nvSpPr>
            <p:spPr bwMode="auto">
              <a:xfrm>
                <a:off x="667"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C</a:t>
                </a:r>
              </a:p>
            </p:txBody>
          </p:sp>
        </p:grpSp>
      </p:grpSp>
      <p:grpSp>
        <p:nvGrpSpPr>
          <p:cNvPr id="155" name="Group 154"/>
          <p:cNvGrpSpPr/>
          <p:nvPr/>
        </p:nvGrpSpPr>
        <p:grpSpPr>
          <a:xfrm>
            <a:off x="4956046" y="2382286"/>
            <a:ext cx="887159" cy="335915"/>
            <a:chOff x="723099" y="1171650"/>
            <a:chExt cx="1699210" cy="656118"/>
          </a:xfrm>
        </p:grpSpPr>
        <p:grpSp>
          <p:nvGrpSpPr>
            <p:cNvPr id="156" name="Group 9"/>
            <p:cNvGrpSpPr>
              <a:grpSpLocks/>
            </p:cNvGrpSpPr>
            <p:nvPr/>
          </p:nvGrpSpPr>
          <p:grpSpPr bwMode="auto">
            <a:xfrm>
              <a:off x="1771015" y="1173324"/>
              <a:ext cx="651294" cy="654444"/>
              <a:chOff x="1126" y="3265"/>
              <a:chExt cx="312" cy="391"/>
            </a:xfrm>
          </p:grpSpPr>
          <p:sp>
            <p:nvSpPr>
              <p:cNvPr id="163" name="Rectangle 10"/>
              <p:cNvSpPr>
                <a:spLocks noChangeAspect="1" noChangeArrowheads="1"/>
              </p:cNvSpPr>
              <p:nvPr/>
            </p:nvSpPr>
            <p:spPr bwMode="auto">
              <a:xfrm>
                <a:off x="1126" y="3265"/>
                <a:ext cx="312"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164" name="Text Box 11"/>
              <p:cNvSpPr txBox="1">
                <a:spLocks noChangeArrowheads="1"/>
              </p:cNvSpPr>
              <p:nvPr/>
            </p:nvSpPr>
            <p:spPr bwMode="auto">
              <a:xfrm>
                <a:off x="1216" y="3358"/>
                <a:ext cx="118"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P</a:t>
                </a:r>
              </a:p>
            </p:txBody>
          </p:sp>
        </p:grpSp>
        <p:grpSp>
          <p:nvGrpSpPr>
            <p:cNvPr id="157" name="Group 12"/>
            <p:cNvGrpSpPr>
              <a:grpSpLocks/>
            </p:cNvGrpSpPr>
            <p:nvPr/>
          </p:nvGrpSpPr>
          <p:grpSpPr bwMode="auto">
            <a:xfrm>
              <a:off x="1061271" y="1171650"/>
              <a:ext cx="697219" cy="656118"/>
              <a:chOff x="786" y="3264"/>
              <a:chExt cx="334" cy="392"/>
            </a:xfrm>
          </p:grpSpPr>
          <p:sp>
            <p:nvSpPr>
              <p:cNvPr id="161" name="Rectangle 13"/>
              <p:cNvSpPr>
                <a:spLocks noChangeAspect="1" noChangeArrowheads="1"/>
              </p:cNvSpPr>
              <p:nvPr/>
            </p:nvSpPr>
            <p:spPr bwMode="auto">
              <a:xfrm>
                <a:off x="786" y="3264"/>
                <a:ext cx="33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162" name="Text Box 14"/>
              <p:cNvSpPr txBox="1">
                <a:spLocks noChangeArrowheads="1"/>
              </p:cNvSpPr>
              <p:nvPr/>
            </p:nvSpPr>
            <p:spPr bwMode="auto">
              <a:xfrm>
                <a:off x="902"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D</a:t>
                </a:r>
              </a:p>
            </p:txBody>
          </p:sp>
        </p:grpSp>
        <p:grpSp>
          <p:nvGrpSpPr>
            <p:cNvPr id="158" name="Group 15"/>
            <p:cNvGrpSpPr>
              <a:grpSpLocks/>
            </p:cNvGrpSpPr>
            <p:nvPr/>
          </p:nvGrpSpPr>
          <p:grpSpPr bwMode="auto">
            <a:xfrm>
              <a:off x="723099" y="1173324"/>
              <a:ext cx="513520" cy="654444"/>
              <a:chOff x="624" y="3265"/>
              <a:chExt cx="246" cy="391"/>
            </a:xfrm>
          </p:grpSpPr>
          <p:sp>
            <p:nvSpPr>
              <p:cNvPr id="159" name="Rectangle 16"/>
              <p:cNvSpPr>
                <a:spLocks noChangeAspect="1" noChangeArrowheads="1"/>
              </p:cNvSpPr>
              <p:nvPr/>
            </p:nvSpPr>
            <p:spPr bwMode="auto">
              <a:xfrm>
                <a:off x="624" y="3265"/>
                <a:ext cx="246"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160" name="Text Box 17"/>
              <p:cNvSpPr txBox="1">
                <a:spLocks noChangeArrowheads="1"/>
              </p:cNvSpPr>
              <p:nvPr/>
            </p:nvSpPr>
            <p:spPr bwMode="auto">
              <a:xfrm>
                <a:off x="667"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C</a:t>
                </a:r>
              </a:p>
            </p:txBody>
          </p:sp>
        </p:grpSp>
      </p:grpSp>
      <p:grpSp>
        <p:nvGrpSpPr>
          <p:cNvPr id="165" name="Group 164"/>
          <p:cNvGrpSpPr/>
          <p:nvPr/>
        </p:nvGrpSpPr>
        <p:grpSpPr>
          <a:xfrm>
            <a:off x="5351700" y="2522963"/>
            <a:ext cx="887159" cy="335915"/>
            <a:chOff x="723099" y="1171650"/>
            <a:chExt cx="1699210" cy="656118"/>
          </a:xfrm>
        </p:grpSpPr>
        <p:grpSp>
          <p:nvGrpSpPr>
            <p:cNvPr id="166" name="Group 9"/>
            <p:cNvGrpSpPr>
              <a:grpSpLocks/>
            </p:cNvGrpSpPr>
            <p:nvPr/>
          </p:nvGrpSpPr>
          <p:grpSpPr bwMode="auto">
            <a:xfrm>
              <a:off x="1771015" y="1173324"/>
              <a:ext cx="651294" cy="654444"/>
              <a:chOff x="1126" y="3265"/>
              <a:chExt cx="312" cy="391"/>
            </a:xfrm>
          </p:grpSpPr>
          <p:sp>
            <p:nvSpPr>
              <p:cNvPr id="173" name="Rectangle 10"/>
              <p:cNvSpPr>
                <a:spLocks noChangeAspect="1" noChangeArrowheads="1"/>
              </p:cNvSpPr>
              <p:nvPr/>
            </p:nvSpPr>
            <p:spPr bwMode="auto">
              <a:xfrm>
                <a:off x="1126" y="3265"/>
                <a:ext cx="312"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174" name="Text Box 11"/>
              <p:cNvSpPr txBox="1">
                <a:spLocks noChangeArrowheads="1"/>
              </p:cNvSpPr>
              <p:nvPr/>
            </p:nvSpPr>
            <p:spPr bwMode="auto">
              <a:xfrm>
                <a:off x="1216" y="3358"/>
                <a:ext cx="118"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P</a:t>
                </a:r>
              </a:p>
            </p:txBody>
          </p:sp>
        </p:grpSp>
        <p:grpSp>
          <p:nvGrpSpPr>
            <p:cNvPr id="167" name="Group 12"/>
            <p:cNvGrpSpPr>
              <a:grpSpLocks/>
            </p:cNvGrpSpPr>
            <p:nvPr/>
          </p:nvGrpSpPr>
          <p:grpSpPr bwMode="auto">
            <a:xfrm>
              <a:off x="1061271" y="1171650"/>
              <a:ext cx="697219" cy="656118"/>
              <a:chOff x="786" y="3264"/>
              <a:chExt cx="334" cy="392"/>
            </a:xfrm>
          </p:grpSpPr>
          <p:sp>
            <p:nvSpPr>
              <p:cNvPr id="171" name="Rectangle 13"/>
              <p:cNvSpPr>
                <a:spLocks noChangeAspect="1" noChangeArrowheads="1"/>
              </p:cNvSpPr>
              <p:nvPr/>
            </p:nvSpPr>
            <p:spPr bwMode="auto">
              <a:xfrm>
                <a:off x="786" y="3264"/>
                <a:ext cx="33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172" name="Text Box 14"/>
              <p:cNvSpPr txBox="1">
                <a:spLocks noChangeArrowheads="1"/>
              </p:cNvSpPr>
              <p:nvPr/>
            </p:nvSpPr>
            <p:spPr bwMode="auto">
              <a:xfrm>
                <a:off x="902"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D</a:t>
                </a:r>
              </a:p>
            </p:txBody>
          </p:sp>
        </p:grpSp>
        <p:grpSp>
          <p:nvGrpSpPr>
            <p:cNvPr id="168" name="Group 15"/>
            <p:cNvGrpSpPr>
              <a:grpSpLocks/>
            </p:cNvGrpSpPr>
            <p:nvPr/>
          </p:nvGrpSpPr>
          <p:grpSpPr bwMode="auto">
            <a:xfrm>
              <a:off x="723099" y="1173324"/>
              <a:ext cx="513520" cy="654444"/>
              <a:chOff x="624" y="3265"/>
              <a:chExt cx="246" cy="391"/>
            </a:xfrm>
          </p:grpSpPr>
          <p:sp>
            <p:nvSpPr>
              <p:cNvPr id="169" name="Rectangle 16"/>
              <p:cNvSpPr>
                <a:spLocks noChangeAspect="1" noChangeArrowheads="1"/>
              </p:cNvSpPr>
              <p:nvPr/>
            </p:nvSpPr>
            <p:spPr bwMode="auto">
              <a:xfrm>
                <a:off x="624" y="3265"/>
                <a:ext cx="246"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170" name="Text Box 17"/>
              <p:cNvSpPr txBox="1">
                <a:spLocks noChangeArrowheads="1"/>
              </p:cNvSpPr>
              <p:nvPr/>
            </p:nvSpPr>
            <p:spPr bwMode="auto">
              <a:xfrm>
                <a:off x="667"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C</a:t>
                </a:r>
              </a:p>
            </p:txBody>
          </p:sp>
        </p:grpSp>
      </p:grpSp>
      <p:grpSp>
        <p:nvGrpSpPr>
          <p:cNvPr id="195" name="Group 194"/>
          <p:cNvGrpSpPr/>
          <p:nvPr/>
        </p:nvGrpSpPr>
        <p:grpSpPr>
          <a:xfrm>
            <a:off x="5747353" y="2663640"/>
            <a:ext cx="887159" cy="335915"/>
            <a:chOff x="723099" y="1171650"/>
            <a:chExt cx="1699210" cy="656118"/>
          </a:xfrm>
        </p:grpSpPr>
        <p:grpSp>
          <p:nvGrpSpPr>
            <p:cNvPr id="196" name="Group 9"/>
            <p:cNvGrpSpPr>
              <a:grpSpLocks/>
            </p:cNvGrpSpPr>
            <p:nvPr/>
          </p:nvGrpSpPr>
          <p:grpSpPr bwMode="auto">
            <a:xfrm>
              <a:off x="1771015" y="1173324"/>
              <a:ext cx="651294" cy="654444"/>
              <a:chOff x="1126" y="3265"/>
              <a:chExt cx="312" cy="391"/>
            </a:xfrm>
          </p:grpSpPr>
          <p:sp>
            <p:nvSpPr>
              <p:cNvPr id="203" name="Rectangle 10"/>
              <p:cNvSpPr>
                <a:spLocks noChangeAspect="1" noChangeArrowheads="1"/>
              </p:cNvSpPr>
              <p:nvPr/>
            </p:nvSpPr>
            <p:spPr bwMode="auto">
              <a:xfrm>
                <a:off x="1126" y="3265"/>
                <a:ext cx="312"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204" name="Text Box 11"/>
              <p:cNvSpPr txBox="1">
                <a:spLocks noChangeArrowheads="1"/>
              </p:cNvSpPr>
              <p:nvPr/>
            </p:nvSpPr>
            <p:spPr bwMode="auto">
              <a:xfrm>
                <a:off x="1216" y="3358"/>
                <a:ext cx="118"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P</a:t>
                </a:r>
              </a:p>
            </p:txBody>
          </p:sp>
        </p:grpSp>
        <p:grpSp>
          <p:nvGrpSpPr>
            <p:cNvPr id="197" name="Group 12"/>
            <p:cNvGrpSpPr>
              <a:grpSpLocks/>
            </p:cNvGrpSpPr>
            <p:nvPr/>
          </p:nvGrpSpPr>
          <p:grpSpPr bwMode="auto">
            <a:xfrm>
              <a:off x="1061271" y="1171650"/>
              <a:ext cx="697219" cy="656118"/>
              <a:chOff x="786" y="3264"/>
              <a:chExt cx="334" cy="392"/>
            </a:xfrm>
          </p:grpSpPr>
          <p:sp>
            <p:nvSpPr>
              <p:cNvPr id="201" name="Rectangle 13"/>
              <p:cNvSpPr>
                <a:spLocks noChangeAspect="1" noChangeArrowheads="1"/>
              </p:cNvSpPr>
              <p:nvPr/>
            </p:nvSpPr>
            <p:spPr bwMode="auto">
              <a:xfrm>
                <a:off x="786" y="3264"/>
                <a:ext cx="33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202" name="Text Box 14"/>
              <p:cNvSpPr txBox="1">
                <a:spLocks noChangeArrowheads="1"/>
              </p:cNvSpPr>
              <p:nvPr/>
            </p:nvSpPr>
            <p:spPr bwMode="auto">
              <a:xfrm>
                <a:off x="902"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D</a:t>
                </a:r>
              </a:p>
            </p:txBody>
          </p:sp>
        </p:grpSp>
        <p:grpSp>
          <p:nvGrpSpPr>
            <p:cNvPr id="198" name="Group 15"/>
            <p:cNvGrpSpPr>
              <a:grpSpLocks/>
            </p:cNvGrpSpPr>
            <p:nvPr/>
          </p:nvGrpSpPr>
          <p:grpSpPr bwMode="auto">
            <a:xfrm>
              <a:off x="723099" y="1173324"/>
              <a:ext cx="513520" cy="654444"/>
              <a:chOff x="624" y="3265"/>
              <a:chExt cx="246" cy="391"/>
            </a:xfrm>
          </p:grpSpPr>
          <p:sp>
            <p:nvSpPr>
              <p:cNvPr id="199" name="Rectangle 16"/>
              <p:cNvSpPr>
                <a:spLocks noChangeAspect="1" noChangeArrowheads="1"/>
              </p:cNvSpPr>
              <p:nvPr/>
            </p:nvSpPr>
            <p:spPr bwMode="auto">
              <a:xfrm>
                <a:off x="624" y="3265"/>
                <a:ext cx="246"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200" name="Text Box 17"/>
              <p:cNvSpPr txBox="1">
                <a:spLocks noChangeArrowheads="1"/>
              </p:cNvSpPr>
              <p:nvPr/>
            </p:nvSpPr>
            <p:spPr bwMode="auto">
              <a:xfrm>
                <a:off x="667"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C</a:t>
                </a:r>
              </a:p>
            </p:txBody>
          </p:sp>
        </p:grpSp>
      </p:grpSp>
      <p:grpSp>
        <p:nvGrpSpPr>
          <p:cNvPr id="205" name="Group 204"/>
          <p:cNvGrpSpPr/>
          <p:nvPr/>
        </p:nvGrpSpPr>
        <p:grpSpPr>
          <a:xfrm>
            <a:off x="6134215" y="2804317"/>
            <a:ext cx="887159" cy="335915"/>
            <a:chOff x="723099" y="1171650"/>
            <a:chExt cx="1699210" cy="656118"/>
          </a:xfrm>
        </p:grpSpPr>
        <p:grpSp>
          <p:nvGrpSpPr>
            <p:cNvPr id="206" name="Group 9"/>
            <p:cNvGrpSpPr>
              <a:grpSpLocks/>
            </p:cNvGrpSpPr>
            <p:nvPr/>
          </p:nvGrpSpPr>
          <p:grpSpPr bwMode="auto">
            <a:xfrm>
              <a:off x="1771015" y="1173324"/>
              <a:ext cx="651294" cy="654444"/>
              <a:chOff x="1126" y="3265"/>
              <a:chExt cx="312" cy="391"/>
            </a:xfrm>
          </p:grpSpPr>
          <p:sp>
            <p:nvSpPr>
              <p:cNvPr id="213" name="Rectangle 10"/>
              <p:cNvSpPr>
                <a:spLocks noChangeAspect="1" noChangeArrowheads="1"/>
              </p:cNvSpPr>
              <p:nvPr/>
            </p:nvSpPr>
            <p:spPr bwMode="auto">
              <a:xfrm>
                <a:off x="1126" y="3265"/>
                <a:ext cx="312"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214" name="Text Box 11"/>
              <p:cNvSpPr txBox="1">
                <a:spLocks noChangeArrowheads="1"/>
              </p:cNvSpPr>
              <p:nvPr/>
            </p:nvSpPr>
            <p:spPr bwMode="auto">
              <a:xfrm>
                <a:off x="1216" y="3358"/>
                <a:ext cx="118"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P</a:t>
                </a:r>
              </a:p>
            </p:txBody>
          </p:sp>
        </p:grpSp>
        <p:grpSp>
          <p:nvGrpSpPr>
            <p:cNvPr id="207" name="Group 12"/>
            <p:cNvGrpSpPr>
              <a:grpSpLocks/>
            </p:cNvGrpSpPr>
            <p:nvPr/>
          </p:nvGrpSpPr>
          <p:grpSpPr bwMode="auto">
            <a:xfrm>
              <a:off x="1061271" y="1171650"/>
              <a:ext cx="697219" cy="656118"/>
              <a:chOff x="786" y="3264"/>
              <a:chExt cx="334" cy="392"/>
            </a:xfrm>
          </p:grpSpPr>
          <p:sp>
            <p:nvSpPr>
              <p:cNvPr id="211" name="Rectangle 13"/>
              <p:cNvSpPr>
                <a:spLocks noChangeAspect="1" noChangeArrowheads="1"/>
              </p:cNvSpPr>
              <p:nvPr/>
            </p:nvSpPr>
            <p:spPr bwMode="auto">
              <a:xfrm>
                <a:off x="786" y="3264"/>
                <a:ext cx="33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212" name="Text Box 14"/>
              <p:cNvSpPr txBox="1">
                <a:spLocks noChangeArrowheads="1"/>
              </p:cNvSpPr>
              <p:nvPr/>
            </p:nvSpPr>
            <p:spPr bwMode="auto">
              <a:xfrm>
                <a:off x="902"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D</a:t>
                </a:r>
              </a:p>
            </p:txBody>
          </p:sp>
        </p:grpSp>
        <p:grpSp>
          <p:nvGrpSpPr>
            <p:cNvPr id="208" name="Group 15"/>
            <p:cNvGrpSpPr>
              <a:grpSpLocks/>
            </p:cNvGrpSpPr>
            <p:nvPr/>
          </p:nvGrpSpPr>
          <p:grpSpPr bwMode="auto">
            <a:xfrm>
              <a:off x="723099" y="1173324"/>
              <a:ext cx="513520" cy="654444"/>
              <a:chOff x="624" y="3265"/>
              <a:chExt cx="246" cy="391"/>
            </a:xfrm>
          </p:grpSpPr>
          <p:sp>
            <p:nvSpPr>
              <p:cNvPr id="209" name="Rectangle 16"/>
              <p:cNvSpPr>
                <a:spLocks noChangeAspect="1" noChangeArrowheads="1"/>
              </p:cNvSpPr>
              <p:nvPr/>
            </p:nvSpPr>
            <p:spPr bwMode="auto">
              <a:xfrm>
                <a:off x="624" y="3265"/>
                <a:ext cx="246"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210" name="Text Box 17"/>
              <p:cNvSpPr txBox="1">
                <a:spLocks noChangeArrowheads="1"/>
              </p:cNvSpPr>
              <p:nvPr/>
            </p:nvSpPr>
            <p:spPr bwMode="auto">
              <a:xfrm>
                <a:off x="667"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C</a:t>
                </a:r>
              </a:p>
            </p:txBody>
          </p:sp>
        </p:grpSp>
      </p:grpSp>
      <p:grpSp>
        <p:nvGrpSpPr>
          <p:cNvPr id="215" name="Group 214"/>
          <p:cNvGrpSpPr/>
          <p:nvPr/>
        </p:nvGrpSpPr>
        <p:grpSpPr>
          <a:xfrm>
            <a:off x="6538661" y="2944994"/>
            <a:ext cx="887159" cy="335915"/>
            <a:chOff x="723099" y="1171650"/>
            <a:chExt cx="1699210" cy="656118"/>
          </a:xfrm>
        </p:grpSpPr>
        <p:grpSp>
          <p:nvGrpSpPr>
            <p:cNvPr id="216" name="Group 9"/>
            <p:cNvGrpSpPr>
              <a:grpSpLocks/>
            </p:cNvGrpSpPr>
            <p:nvPr/>
          </p:nvGrpSpPr>
          <p:grpSpPr bwMode="auto">
            <a:xfrm>
              <a:off x="1771015" y="1173324"/>
              <a:ext cx="651294" cy="654444"/>
              <a:chOff x="1126" y="3265"/>
              <a:chExt cx="312" cy="391"/>
            </a:xfrm>
          </p:grpSpPr>
          <p:sp>
            <p:nvSpPr>
              <p:cNvPr id="223" name="Rectangle 10"/>
              <p:cNvSpPr>
                <a:spLocks noChangeAspect="1" noChangeArrowheads="1"/>
              </p:cNvSpPr>
              <p:nvPr/>
            </p:nvSpPr>
            <p:spPr bwMode="auto">
              <a:xfrm>
                <a:off x="1126" y="3265"/>
                <a:ext cx="312"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224" name="Text Box 11"/>
              <p:cNvSpPr txBox="1">
                <a:spLocks noChangeArrowheads="1"/>
              </p:cNvSpPr>
              <p:nvPr/>
            </p:nvSpPr>
            <p:spPr bwMode="auto">
              <a:xfrm>
                <a:off x="1216" y="3358"/>
                <a:ext cx="118"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P</a:t>
                </a:r>
              </a:p>
            </p:txBody>
          </p:sp>
        </p:grpSp>
        <p:grpSp>
          <p:nvGrpSpPr>
            <p:cNvPr id="217" name="Group 12"/>
            <p:cNvGrpSpPr>
              <a:grpSpLocks/>
            </p:cNvGrpSpPr>
            <p:nvPr/>
          </p:nvGrpSpPr>
          <p:grpSpPr bwMode="auto">
            <a:xfrm>
              <a:off x="1061271" y="1171650"/>
              <a:ext cx="697219" cy="656118"/>
              <a:chOff x="786" y="3264"/>
              <a:chExt cx="334" cy="392"/>
            </a:xfrm>
          </p:grpSpPr>
          <p:sp>
            <p:nvSpPr>
              <p:cNvPr id="221" name="Rectangle 13"/>
              <p:cNvSpPr>
                <a:spLocks noChangeAspect="1" noChangeArrowheads="1"/>
              </p:cNvSpPr>
              <p:nvPr/>
            </p:nvSpPr>
            <p:spPr bwMode="auto">
              <a:xfrm>
                <a:off x="786" y="3264"/>
                <a:ext cx="33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222" name="Text Box 14"/>
              <p:cNvSpPr txBox="1">
                <a:spLocks noChangeArrowheads="1"/>
              </p:cNvSpPr>
              <p:nvPr/>
            </p:nvSpPr>
            <p:spPr bwMode="auto">
              <a:xfrm>
                <a:off x="902"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D</a:t>
                </a:r>
              </a:p>
            </p:txBody>
          </p:sp>
        </p:grpSp>
        <p:grpSp>
          <p:nvGrpSpPr>
            <p:cNvPr id="218" name="Group 15"/>
            <p:cNvGrpSpPr>
              <a:grpSpLocks/>
            </p:cNvGrpSpPr>
            <p:nvPr/>
          </p:nvGrpSpPr>
          <p:grpSpPr bwMode="auto">
            <a:xfrm>
              <a:off x="723099" y="1173324"/>
              <a:ext cx="513520" cy="654444"/>
              <a:chOff x="624" y="3265"/>
              <a:chExt cx="246" cy="391"/>
            </a:xfrm>
          </p:grpSpPr>
          <p:sp>
            <p:nvSpPr>
              <p:cNvPr id="219" name="Rectangle 16"/>
              <p:cNvSpPr>
                <a:spLocks noChangeAspect="1" noChangeArrowheads="1"/>
              </p:cNvSpPr>
              <p:nvPr/>
            </p:nvSpPr>
            <p:spPr bwMode="auto">
              <a:xfrm>
                <a:off x="624" y="3265"/>
                <a:ext cx="246"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220" name="Text Box 17"/>
              <p:cNvSpPr txBox="1">
                <a:spLocks noChangeArrowheads="1"/>
              </p:cNvSpPr>
              <p:nvPr/>
            </p:nvSpPr>
            <p:spPr bwMode="auto">
              <a:xfrm>
                <a:off x="667"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C</a:t>
                </a:r>
              </a:p>
            </p:txBody>
          </p:sp>
        </p:grpSp>
      </p:grpSp>
      <p:grpSp>
        <p:nvGrpSpPr>
          <p:cNvPr id="225" name="Group 224"/>
          <p:cNvGrpSpPr/>
          <p:nvPr/>
        </p:nvGrpSpPr>
        <p:grpSpPr>
          <a:xfrm>
            <a:off x="6951036" y="3093101"/>
            <a:ext cx="887159" cy="335915"/>
            <a:chOff x="723099" y="1171650"/>
            <a:chExt cx="1699210" cy="656118"/>
          </a:xfrm>
        </p:grpSpPr>
        <p:grpSp>
          <p:nvGrpSpPr>
            <p:cNvPr id="226" name="Group 9"/>
            <p:cNvGrpSpPr>
              <a:grpSpLocks/>
            </p:cNvGrpSpPr>
            <p:nvPr/>
          </p:nvGrpSpPr>
          <p:grpSpPr bwMode="auto">
            <a:xfrm>
              <a:off x="1771015" y="1173324"/>
              <a:ext cx="651294" cy="654444"/>
              <a:chOff x="1126" y="3265"/>
              <a:chExt cx="312" cy="391"/>
            </a:xfrm>
          </p:grpSpPr>
          <p:sp>
            <p:nvSpPr>
              <p:cNvPr id="233" name="Rectangle 10"/>
              <p:cNvSpPr>
                <a:spLocks noChangeAspect="1" noChangeArrowheads="1"/>
              </p:cNvSpPr>
              <p:nvPr/>
            </p:nvSpPr>
            <p:spPr bwMode="auto">
              <a:xfrm>
                <a:off x="1126" y="3265"/>
                <a:ext cx="312" cy="391"/>
              </a:xfrm>
              <a:prstGeom prst="rect">
                <a:avLst/>
              </a:prstGeom>
              <a:solidFill>
                <a:srgbClr val="F6F086"/>
              </a:solidFill>
              <a:ln w="19050">
                <a:solidFill>
                  <a:srgbClr val="333399"/>
                </a:solidFill>
                <a:miter lim="800000"/>
                <a:headEnd/>
                <a:tailEnd/>
              </a:ln>
            </p:spPr>
            <p:txBody>
              <a:bodyPr/>
              <a:lstStyle/>
              <a:p>
                <a:endParaRPr lang="en-GB" sz="1662"/>
              </a:p>
            </p:txBody>
          </p:sp>
          <p:sp>
            <p:nvSpPr>
              <p:cNvPr id="234" name="Text Box 11"/>
              <p:cNvSpPr txBox="1">
                <a:spLocks noChangeArrowheads="1"/>
              </p:cNvSpPr>
              <p:nvPr/>
            </p:nvSpPr>
            <p:spPr bwMode="auto">
              <a:xfrm>
                <a:off x="1216" y="3358"/>
                <a:ext cx="118"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P</a:t>
                </a:r>
              </a:p>
            </p:txBody>
          </p:sp>
        </p:grpSp>
        <p:grpSp>
          <p:nvGrpSpPr>
            <p:cNvPr id="227" name="Group 12"/>
            <p:cNvGrpSpPr>
              <a:grpSpLocks/>
            </p:cNvGrpSpPr>
            <p:nvPr/>
          </p:nvGrpSpPr>
          <p:grpSpPr bwMode="auto">
            <a:xfrm>
              <a:off x="1061271" y="1171650"/>
              <a:ext cx="697219" cy="656118"/>
              <a:chOff x="786" y="3264"/>
              <a:chExt cx="334" cy="392"/>
            </a:xfrm>
          </p:grpSpPr>
          <p:sp>
            <p:nvSpPr>
              <p:cNvPr id="231" name="Rectangle 13"/>
              <p:cNvSpPr>
                <a:spLocks noChangeAspect="1" noChangeArrowheads="1"/>
              </p:cNvSpPr>
              <p:nvPr/>
            </p:nvSpPr>
            <p:spPr bwMode="auto">
              <a:xfrm>
                <a:off x="786" y="3264"/>
                <a:ext cx="334" cy="392"/>
              </a:xfrm>
              <a:prstGeom prst="rect">
                <a:avLst/>
              </a:prstGeom>
              <a:solidFill>
                <a:srgbClr val="AFD79F"/>
              </a:solidFill>
              <a:ln w="19050">
                <a:solidFill>
                  <a:srgbClr val="333399"/>
                </a:solidFill>
                <a:miter lim="800000"/>
                <a:headEnd/>
                <a:tailEnd/>
              </a:ln>
            </p:spPr>
            <p:txBody>
              <a:bodyPr/>
              <a:lstStyle/>
              <a:p>
                <a:endParaRPr lang="en-GB" sz="1662"/>
              </a:p>
            </p:txBody>
          </p:sp>
          <p:sp>
            <p:nvSpPr>
              <p:cNvPr id="232" name="Text Box 14"/>
              <p:cNvSpPr txBox="1">
                <a:spLocks noChangeArrowheads="1"/>
              </p:cNvSpPr>
              <p:nvPr/>
            </p:nvSpPr>
            <p:spPr bwMode="auto">
              <a:xfrm>
                <a:off x="902"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D</a:t>
                </a:r>
              </a:p>
            </p:txBody>
          </p:sp>
        </p:grpSp>
        <p:grpSp>
          <p:nvGrpSpPr>
            <p:cNvPr id="228" name="Group 15"/>
            <p:cNvGrpSpPr>
              <a:grpSpLocks/>
            </p:cNvGrpSpPr>
            <p:nvPr/>
          </p:nvGrpSpPr>
          <p:grpSpPr bwMode="auto">
            <a:xfrm>
              <a:off x="723099" y="1173324"/>
              <a:ext cx="513520" cy="654444"/>
              <a:chOff x="624" y="3265"/>
              <a:chExt cx="246" cy="391"/>
            </a:xfrm>
          </p:grpSpPr>
          <p:sp>
            <p:nvSpPr>
              <p:cNvPr id="229" name="Rectangle 16"/>
              <p:cNvSpPr>
                <a:spLocks noChangeAspect="1" noChangeArrowheads="1"/>
              </p:cNvSpPr>
              <p:nvPr/>
            </p:nvSpPr>
            <p:spPr bwMode="auto">
              <a:xfrm>
                <a:off x="624" y="3265"/>
                <a:ext cx="246" cy="391"/>
              </a:xfrm>
              <a:prstGeom prst="rect">
                <a:avLst/>
              </a:prstGeom>
              <a:solidFill>
                <a:srgbClr val="A4CDDD"/>
              </a:solidFill>
              <a:ln w="19050">
                <a:solidFill>
                  <a:srgbClr val="333399"/>
                </a:solidFill>
                <a:miter lim="800000"/>
                <a:headEnd/>
                <a:tailEnd/>
              </a:ln>
            </p:spPr>
            <p:txBody>
              <a:bodyPr/>
              <a:lstStyle/>
              <a:p>
                <a:endParaRPr lang="en-GB" sz="1662"/>
              </a:p>
            </p:txBody>
          </p:sp>
          <p:sp>
            <p:nvSpPr>
              <p:cNvPr id="230" name="Text Box 17"/>
              <p:cNvSpPr txBox="1">
                <a:spLocks noChangeArrowheads="1"/>
              </p:cNvSpPr>
              <p:nvPr/>
            </p:nvSpPr>
            <p:spPr bwMode="auto">
              <a:xfrm>
                <a:off x="667" y="3363"/>
                <a:ext cx="125" cy="238"/>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6615" tIns="16615" rIns="16615" bIns="16615">
                <a:spAutoFit/>
              </a:bodyPr>
              <a:lstStyle>
                <a:lvl1pPr algn="l" defTabSz="873125" eaLnBrk="0" hangingPunct="0">
                  <a:defRPr sz="2400">
                    <a:solidFill>
                      <a:schemeClr val="tx1"/>
                    </a:solidFill>
                    <a:latin typeface="Arial" charset="0"/>
                  </a:defRPr>
                </a:lvl1pPr>
                <a:lvl2pPr algn="l" defTabSz="873125" eaLnBrk="0" hangingPunct="0">
                  <a:defRPr sz="2400">
                    <a:solidFill>
                      <a:schemeClr val="tx1"/>
                    </a:solidFill>
                    <a:latin typeface="Arial" charset="0"/>
                  </a:defRPr>
                </a:lvl2pPr>
                <a:lvl3pPr algn="l" defTabSz="873125" eaLnBrk="0" hangingPunct="0">
                  <a:defRPr sz="2400">
                    <a:solidFill>
                      <a:schemeClr val="tx1"/>
                    </a:solidFill>
                    <a:latin typeface="Arial" charset="0"/>
                  </a:defRPr>
                </a:lvl3pPr>
                <a:lvl4pPr algn="l" defTabSz="873125" eaLnBrk="0" hangingPunct="0">
                  <a:defRPr sz="2400">
                    <a:solidFill>
                      <a:schemeClr val="tx1"/>
                    </a:solidFill>
                    <a:latin typeface="Arial" charset="0"/>
                  </a:defRPr>
                </a:lvl4pPr>
                <a:lvl5pPr algn="l" defTabSz="873125" eaLnBrk="0" hangingPunct="0">
                  <a:defRPr sz="2400">
                    <a:solidFill>
                      <a:schemeClr val="tx1"/>
                    </a:solidFill>
                    <a:latin typeface="Arial" charset="0"/>
                  </a:defRPr>
                </a:lvl5pPr>
                <a:lvl6pPr defTabSz="873125" eaLnBrk="0" fontAlgn="base" hangingPunct="0">
                  <a:spcBef>
                    <a:spcPct val="0"/>
                  </a:spcBef>
                  <a:spcAft>
                    <a:spcPct val="0"/>
                  </a:spcAft>
                  <a:defRPr sz="2400">
                    <a:solidFill>
                      <a:schemeClr val="tx1"/>
                    </a:solidFill>
                    <a:latin typeface="Arial" charset="0"/>
                  </a:defRPr>
                </a:lvl6pPr>
                <a:lvl7pPr defTabSz="873125" eaLnBrk="0" fontAlgn="base" hangingPunct="0">
                  <a:spcBef>
                    <a:spcPct val="0"/>
                  </a:spcBef>
                  <a:spcAft>
                    <a:spcPct val="0"/>
                  </a:spcAft>
                  <a:defRPr sz="2400">
                    <a:solidFill>
                      <a:schemeClr val="tx1"/>
                    </a:solidFill>
                    <a:latin typeface="Arial" charset="0"/>
                  </a:defRPr>
                </a:lvl7pPr>
                <a:lvl8pPr defTabSz="873125" eaLnBrk="0" fontAlgn="base" hangingPunct="0">
                  <a:spcBef>
                    <a:spcPct val="0"/>
                  </a:spcBef>
                  <a:spcAft>
                    <a:spcPct val="0"/>
                  </a:spcAft>
                  <a:defRPr sz="2400">
                    <a:solidFill>
                      <a:schemeClr val="tx1"/>
                    </a:solidFill>
                    <a:latin typeface="Arial" charset="0"/>
                  </a:defRPr>
                </a:lvl8pPr>
                <a:lvl9pPr defTabSz="873125" eaLnBrk="0" fontAlgn="base" hangingPunct="0">
                  <a:spcBef>
                    <a:spcPct val="0"/>
                  </a:spcBef>
                  <a:spcAft>
                    <a:spcPct val="0"/>
                  </a:spcAft>
                  <a:defRPr sz="2400">
                    <a:solidFill>
                      <a:schemeClr val="tx1"/>
                    </a:solidFill>
                    <a:latin typeface="Arial" charset="0"/>
                  </a:defRPr>
                </a:lvl9pPr>
              </a:lstStyle>
              <a:p>
                <a:pPr algn="r" eaLnBrk="1" hangingPunct="1"/>
                <a:r>
                  <a:rPr lang="en-GB" sz="1108" b="1" dirty="0">
                    <a:solidFill>
                      <a:srgbClr val="333399"/>
                    </a:solidFill>
                  </a:rPr>
                  <a:t>C</a:t>
                </a:r>
              </a:p>
            </p:txBody>
          </p:sp>
        </p:grpSp>
      </p:grpSp>
      <p:sp>
        <p:nvSpPr>
          <p:cNvPr id="114" name="Footer Placeholder 7"/>
          <p:cNvSpPr>
            <a:spLocks noGrp="1"/>
          </p:cNvSpPr>
          <p:nvPr>
            <p:ph type="ftr" sz="quarter" idx="4294967295"/>
          </p:nvPr>
        </p:nvSpPr>
        <p:spPr>
          <a:xfrm>
            <a:off x="813284" y="6275661"/>
            <a:ext cx="2672862" cy="278544"/>
          </a:xfrm>
          <a:prstGeom prst="rect">
            <a:avLst/>
          </a:prstGeom>
        </p:spPr>
        <p:txBody>
          <a:bodyPr vert="horz" lIns="84406" tIns="42203" rIns="84406" bIns="42203" rtlCol="0" anchor="ctr"/>
          <a:lstStyle>
            <a:lvl1pPr algn="l">
              <a:defRPr sz="923">
                <a:solidFill>
                  <a:srgbClr val="FFFFFF"/>
                </a:solidFill>
              </a:defRPr>
            </a:lvl1pPr>
          </a:lstStyle>
          <a:p>
            <a:endParaRPr lang="en-GB" dirty="0"/>
          </a:p>
        </p:txBody>
      </p:sp>
      <p:sp>
        <p:nvSpPr>
          <p:cNvPr id="115" name="Slide Number Placeholder 8"/>
          <p:cNvSpPr>
            <a:spLocks noGrp="1"/>
          </p:cNvSpPr>
          <p:nvPr>
            <p:ph type="sldNum" sz="quarter" idx="4294967295"/>
          </p:nvPr>
        </p:nvSpPr>
        <p:spPr>
          <a:xfrm>
            <a:off x="431947" y="6275661"/>
            <a:ext cx="371191" cy="278544"/>
          </a:xfrm>
          <a:prstGeom prst="rect">
            <a:avLst/>
          </a:prstGeom>
        </p:spPr>
        <p:txBody>
          <a:bodyPr vert="horz" lIns="84406" tIns="42203" rIns="84406" bIns="42203" rtlCol="0" anchor="ctr"/>
          <a:lstStyle>
            <a:lvl1pPr algn="l">
              <a:defRPr sz="923">
                <a:solidFill>
                  <a:srgbClr val="FFFFFF"/>
                </a:solidFill>
              </a:defRPr>
            </a:lvl1pPr>
          </a:lstStyle>
          <a:p>
            <a:fld id="{C22618A1-DFED-413B-BF04-637AA2483EFF}" type="slidenum">
              <a:rPr lang="en-GB" smtClean="0"/>
              <a:pPr/>
              <a:t>94</a:t>
            </a:fld>
            <a:endParaRPr lang="en-GB" dirty="0"/>
          </a:p>
        </p:txBody>
      </p:sp>
    </p:spTree>
    <p:extLst>
      <p:ext uri="{BB962C8B-B14F-4D97-AF65-F5344CB8AC3E}">
        <p14:creationId xmlns:p14="http://schemas.microsoft.com/office/powerpoint/2010/main" val="743970115"/>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Vestas Lifecycle?</a:t>
            </a:r>
            <a:endParaRPr lang="en-US" dirty="0"/>
          </a:p>
        </p:txBody>
      </p:sp>
      <p:sp>
        <p:nvSpPr>
          <p:cNvPr id="3" name="Slide Number Placeholder 2"/>
          <p:cNvSpPr>
            <a:spLocks noGrp="1"/>
          </p:cNvSpPr>
          <p:nvPr>
            <p:ph type="sldNum" sz="quarter" idx="4"/>
          </p:nvPr>
        </p:nvSpPr>
        <p:spPr/>
        <p:txBody>
          <a:bodyPr/>
          <a:lstStyle/>
          <a:p>
            <a:fld id="{5B5001F5-E7B9-4741-B997-DC6E1D931256}" type="slidenum">
              <a:rPr lang="en-US" smtClean="0"/>
              <a:pPr/>
              <a:t>95</a:t>
            </a:fld>
            <a:endParaRPr lang="en-US" dirty="0"/>
          </a:p>
        </p:txBody>
      </p:sp>
      <p:sp>
        <p:nvSpPr>
          <p:cNvPr id="4" name="TextBox 3"/>
          <p:cNvSpPr txBox="1"/>
          <p:nvPr/>
        </p:nvSpPr>
        <p:spPr>
          <a:xfrm>
            <a:off x="5508852" y="2940049"/>
            <a:ext cx="3054817" cy="738920"/>
          </a:xfrm>
          <a:prstGeom prst="rect">
            <a:avLst/>
          </a:prstGeom>
          <a:noFill/>
        </p:spPr>
        <p:txBody>
          <a:bodyPr wrap="square" rtlCol="0">
            <a:spAutoFit/>
          </a:bodyPr>
          <a:lstStyle/>
          <a:p>
            <a:r>
              <a:rPr lang="en-US" sz="2101" dirty="0"/>
              <a:t>Can we draw a life cycle model for Vestas? </a:t>
            </a:r>
          </a:p>
        </p:txBody>
      </p:sp>
      <p:pic>
        <p:nvPicPr>
          <p:cNvPr id="33" name="Picture 32"/>
          <p:cNvPicPr>
            <a:picLocks noChangeAspect="1"/>
          </p:cNvPicPr>
          <p:nvPr/>
        </p:nvPicPr>
        <p:blipFill>
          <a:blip r:embed="rId2"/>
          <a:stretch>
            <a:fillRect/>
          </a:stretch>
        </p:blipFill>
        <p:spPr>
          <a:xfrm>
            <a:off x="431503" y="2863025"/>
            <a:ext cx="4692678" cy="792791"/>
          </a:xfrm>
          <a:prstGeom prst="rect">
            <a:avLst/>
          </a:prstGeom>
        </p:spPr>
      </p:pic>
    </p:spTree>
    <p:extLst>
      <p:ext uri="{BB962C8B-B14F-4D97-AF65-F5344CB8AC3E}">
        <p14:creationId xmlns:p14="http://schemas.microsoft.com/office/powerpoint/2010/main" val="8055157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GB" dirty="0" smtClean="0"/>
              <a:t>The Tools</a:t>
            </a:r>
          </a:p>
        </p:txBody>
      </p:sp>
      <p:sp>
        <p:nvSpPr>
          <p:cNvPr id="3" name="Content Placeholder 2"/>
          <p:cNvSpPr>
            <a:spLocks noGrp="1"/>
          </p:cNvSpPr>
          <p:nvPr>
            <p:ph sz="half" idx="1"/>
          </p:nvPr>
        </p:nvSpPr>
        <p:spPr>
          <a:xfrm>
            <a:off x="304801" y="990607"/>
            <a:ext cx="4196866" cy="4975225"/>
          </a:xfrm>
        </p:spPr>
        <p:txBody>
          <a:bodyPr>
            <a:normAutofit fontScale="92500" lnSpcReduction="20000"/>
          </a:bodyPr>
          <a:lstStyle/>
          <a:p>
            <a:r>
              <a:rPr lang="en-GB" dirty="0" smtClean="0"/>
              <a:t>Processes tell you what to do and when to do it (may also say who does it) – they should NOT specify how to do it – this is the job of tools</a:t>
            </a:r>
          </a:p>
          <a:p>
            <a:r>
              <a:rPr lang="en-GB" dirty="0" smtClean="0"/>
              <a:t>BUT we need a set of tools that all teams members can use, with confidence, that allow us to handle the complexity of the system but at the same time are simple enough for the whole team to use – we need generalist systems tools </a:t>
            </a:r>
          </a:p>
          <a:p>
            <a:r>
              <a:rPr lang="en-GB" dirty="0" smtClean="0"/>
              <a:t>Systems Engineering Tools are primarily communication devices that allow different disciplines to explore systems issues, often by building abstract models. They are scalable (any size of system), universal (any type of system)and above all simple (anybody can use them)</a:t>
            </a:r>
          </a:p>
          <a:p>
            <a:endParaRPr lang="en-US" dirty="0"/>
          </a:p>
        </p:txBody>
      </p:sp>
      <p:sp>
        <p:nvSpPr>
          <p:cNvPr id="9" name="Slide Number Placeholder 8"/>
          <p:cNvSpPr>
            <a:spLocks noGrp="1"/>
          </p:cNvSpPr>
          <p:nvPr>
            <p:ph type="sldNum" sz="quarter" idx="4"/>
          </p:nvPr>
        </p:nvSpPr>
        <p:spPr/>
        <p:txBody>
          <a:bodyPr/>
          <a:lstStyle/>
          <a:p>
            <a:fld id="{5B5001F5-E7B9-4741-B997-DC6E1D931256}" type="slidenum">
              <a:rPr lang="en-US" smtClean="0"/>
              <a:pPr/>
              <a:t>96</a:t>
            </a:fld>
            <a:endParaRPr lang="en-US" dirty="0"/>
          </a:p>
        </p:txBody>
      </p:sp>
      <p:pic>
        <p:nvPicPr>
          <p:cNvPr id="2" name="Picture 1"/>
          <p:cNvPicPr>
            <a:picLocks noChangeAspect="1"/>
          </p:cNvPicPr>
          <p:nvPr/>
        </p:nvPicPr>
        <p:blipFill>
          <a:blip r:embed="rId2"/>
          <a:stretch>
            <a:fillRect/>
          </a:stretch>
        </p:blipFill>
        <p:spPr>
          <a:xfrm>
            <a:off x="4191301" y="2093148"/>
            <a:ext cx="4778603" cy="2646132"/>
          </a:xfrm>
          <a:prstGeom prst="rect">
            <a:avLst/>
          </a:prstGeom>
        </p:spPr>
      </p:pic>
    </p:spTree>
    <p:extLst>
      <p:ext uri="{BB962C8B-B14F-4D97-AF65-F5344CB8AC3E}">
        <p14:creationId xmlns:p14="http://schemas.microsoft.com/office/powerpoint/2010/main" val="181036762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lgn="l"/>
            <a:r>
              <a:rPr lang="en-GB" smtClean="0"/>
              <a:t>Systems Tools Build Models to Help the Team Reach a Common Understanding</a:t>
            </a:r>
            <a:endParaRPr lang="en-GB" dirty="0"/>
          </a:p>
        </p:txBody>
      </p:sp>
      <p:pic>
        <p:nvPicPr>
          <p:cNvPr id="56324"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2267" y="3207119"/>
            <a:ext cx="3465914" cy="2185001"/>
          </a:xfrm>
          <a:prstGeom prst="rect">
            <a:avLst/>
          </a:prstGeom>
          <a:noFill/>
          <a:ln w="9525">
            <a:noFill/>
            <a:miter lim="800000"/>
            <a:headEnd/>
            <a:tailEnd/>
          </a:ln>
        </p:spPr>
      </p:pic>
      <p:sp>
        <p:nvSpPr>
          <p:cNvPr id="2" name="Rectangle 1"/>
          <p:cNvSpPr/>
          <p:nvPr/>
        </p:nvSpPr>
        <p:spPr>
          <a:xfrm>
            <a:off x="1336432" y="1440394"/>
            <a:ext cx="5663448" cy="83099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eaLnBrk="1" hangingPunct="1"/>
            <a:r>
              <a:rPr lang="en-GB" sz="1600" dirty="0">
                <a:latin typeface="GE Inspira Pitch Regular" charset="0"/>
              </a:rPr>
              <a:t>Systems Engineering makes great use of MODELS to look for structures, relationships and dependencies at an abstract level to help predict behaviour at the real level</a:t>
            </a:r>
          </a:p>
        </p:txBody>
      </p:sp>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36123" y="2947719"/>
            <a:ext cx="3650959" cy="2763029"/>
          </a:xfrm>
          <a:prstGeom prst="rect">
            <a:avLst/>
          </a:prstGeom>
        </p:spPr>
      </p:pic>
      <p:sp>
        <p:nvSpPr>
          <p:cNvPr id="4" name="Slide Number Placeholder 3"/>
          <p:cNvSpPr>
            <a:spLocks noGrp="1"/>
          </p:cNvSpPr>
          <p:nvPr>
            <p:ph type="sldNum" sz="quarter" idx="4"/>
          </p:nvPr>
        </p:nvSpPr>
        <p:spPr/>
        <p:txBody>
          <a:bodyPr/>
          <a:lstStyle/>
          <a:p>
            <a:fld id="{5B5001F5-E7B9-4741-B997-DC6E1D931256}" type="slidenum">
              <a:rPr lang="en-US" smtClean="0"/>
              <a:pPr/>
              <a:t>97</a:t>
            </a:fld>
            <a:endParaRPr lang="en-US" dirty="0"/>
          </a:p>
        </p:txBody>
      </p:sp>
    </p:spTree>
    <p:extLst>
      <p:ext uri="{BB962C8B-B14F-4D97-AF65-F5344CB8AC3E}">
        <p14:creationId xmlns:p14="http://schemas.microsoft.com/office/powerpoint/2010/main" val="130039629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774177" y="9469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898262" y="44250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12830" y="44349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04174" y="45718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92483" y="4563907"/>
            <a:ext cx="530641" cy="513716"/>
          </a:xfrm>
          <a:prstGeom prst="rect">
            <a:avLst/>
          </a:prstGeom>
        </p:spPr>
      </p:pic>
      <p:sp>
        <p:nvSpPr>
          <p:cNvPr id="107" name="Rectangle 106"/>
          <p:cNvSpPr/>
          <p:nvPr/>
        </p:nvSpPr>
        <p:spPr>
          <a:xfrm>
            <a:off x="7096541" y="9652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457440" y="9300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56394" y="1889602"/>
            <a:ext cx="843658" cy="456435"/>
          </a:xfrm>
          <a:prstGeom prst="rect">
            <a:avLst/>
          </a:prstGeom>
        </p:spPr>
      </p:pic>
      <p:sp>
        <p:nvSpPr>
          <p:cNvPr id="110" name="TextBox 109"/>
          <p:cNvSpPr txBox="1"/>
          <p:nvPr/>
        </p:nvSpPr>
        <p:spPr>
          <a:xfrm>
            <a:off x="551391" y="18437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00113" y="20043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4233" y="3902340"/>
            <a:ext cx="1101228" cy="415197"/>
          </a:xfrm>
          <a:prstGeom prst="rect">
            <a:avLst/>
          </a:prstGeom>
        </p:spPr>
      </p:pic>
      <p:sp>
        <p:nvSpPr>
          <p:cNvPr id="113" name="Right Arrow 112"/>
          <p:cNvSpPr/>
          <p:nvPr/>
        </p:nvSpPr>
        <p:spPr>
          <a:xfrm rot="5400000">
            <a:off x="1143819" y="35922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493925" y="43144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08635" y="44615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197467" y="24097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566552" y="49890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54133" y="2471372"/>
            <a:ext cx="716719" cy="692269"/>
          </a:xfrm>
          <a:prstGeom prst="rect">
            <a:avLst/>
          </a:prstGeom>
        </p:spPr>
      </p:pic>
      <p:sp>
        <p:nvSpPr>
          <p:cNvPr id="119" name="TextBox 118"/>
          <p:cNvSpPr txBox="1"/>
          <p:nvPr/>
        </p:nvSpPr>
        <p:spPr>
          <a:xfrm>
            <a:off x="519712" y="31181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531791" y="32459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369554" y="32558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459457" y="31308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433271" y="2606790"/>
            <a:ext cx="542556" cy="517942"/>
          </a:xfrm>
          <a:prstGeom prst="rect">
            <a:avLst/>
          </a:prstGeom>
        </p:spPr>
      </p:pic>
      <p:sp>
        <p:nvSpPr>
          <p:cNvPr id="124" name="TextBox 123"/>
          <p:cNvSpPr txBox="1"/>
          <p:nvPr/>
        </p:nvSpPr>
        <p:spPr>
          <a:xfrm>
            <a:off x="986294" y="11866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12072" y="47282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12287" y="16436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662173" y="9560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758120" y="51684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3965138" y="50049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894801" y="44371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2954541" y="42698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196474" y="36509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094099" y="48035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50677" y="3604449"/>
            <a:ext cx="967387" cy="716455"/>
          </a:xfrm>
          <a:prstGeom prst="rect">
            <a:avLst/>
          </a:prstGeom>
        </p:spPr>
      </p:pic>
      <p:sp>
        <p:nvSpPr>
          <p:cNvPr id="136" name="TextBox 135"/>
          <p:cNvSpPr txBox="1"/>
          <p:nvPr/>
        </p:nvSpPr>
        <p:spPr>
          <a:xfrm>
            <a:off x="4116740" y="44343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064991" y="42755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231078" y="3588408"/>
            <a:ext cx="1237848" cy="705361"/>
          </a:xfrm>
          <a:prstGeom prst="rect">
            <a:avLst/>
          </a:prstGeom>
        </p:spPr>
      </p:pic>
      <p:sp>
        <p:nvSpPr>
          <p:cNvPr id="139" name="TextBox 138"/>
          <p:cNvSpPr txBox="1"/>
          <p:nvPr/>
        </p:nvSpPr>
        <p:spPr>
          <a:xfrm>
            <a:off x="5312034" y="44268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388191" y="42689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27135" y="34111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547259" y="34174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027726" y="47477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178316" y="2276684"/>
            <a:ext cx="1171610" cy="448702"/>
          </a:xfrm>
          <a:prstGeom prst="rect">
            <a:avLst/>
          </a:prstGeom>
        </p:spPr>
      </p:pic>
      <p:sp>
        <p:nvSpPr>
          <p:cNvPr id="145" name="TextBox 144"/>
          <p:cNvSpPr txBox="1"/>
          <p:nvPr/>
        </p:nvSpPr>
        <p:spPr>
          <a:xfrm>
            <a:off x="3070275" y="28709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027646" y="27088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080968" y="1250303"/>
            <a:ext cx="1226710" cy="690803"/>
          </a:xfrm>
          <a:prstGeom prst="rect">
            <a:avLst/>
          </a:prstGeom>
        </p:spPr>
      </p:pic>
      <p:sp>
        <p:nvSpPr>
          <p:cNvPr id="148" name="TextBox 147"/>
          <p:cNvSpPr txBox="1"/>
          <p:nvPr/>
        </p:nvSpPr>
        <p:spPr>
          <a:xfrm>
            <a:off x="3124296" y="20065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178316" y="18445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843672" y="10882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2962236" y="10946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038372" y="1339757"/>
            <a:ext cx="1141623" cy="1317258"/>
          </a:xfrm>
          <a:prstGeom prst="rect">
            <a:avLst/>
          </a:prstGeom>
        </p:spPr>
      </p:pic>
      <p:sp>
        <p:nvSpPr>
          <p:cNvPr id="153" name="Right Arrow 152"/>
          <p:cNvSpPr/>
          <p:nvPr/>
        </p:nvSpPr>
        <p:spPr>
          <a:xfrm>
            <a:off x="4636858" y="19525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163207" y="31484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3934206" y="31361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445592" y="30404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07097" y="28044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4959620" y="26227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231078" y="10040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254294" y="9900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09651" y="2440235"/>
            <a:ext cx="1251529" cy="474200"/>
          </a:xfrm>
          <a:prstGeom prst="rect">
            <a:avLst/>
          </a:prstGeom>
        </p:spPr>
      </p:pic>
      <p:sp>
        <p:nvSpPr>
          <p:cNvPr id="163" name="Text Box 122"/>
          <p:cNvSpPr txBox="1">
            <a:spLocks noChangeArrowheads="1"/>
          </p:cNvSpPr>
          <p:nvPr/>
        </p:nvSpPr>
        <p:spPr bwMode="auto">
          <a:xfrm>
            <a:off x="7262315" y="30930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669068" y="21593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12317" y="29246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93702" y="11675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00825" y="48564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573615" y="12994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22759" y="3494004"/>
            <a:ext cx="546683" cy="527814"/>
          </a:xfrm>
          <a:prstGeom prst="rect">
            <a:avLst/>
          </a:prstGeom>
        </p:spPr>
      </p:pic>
      <p:sp>
        <p:nvSpPr>
          <p:cNvPr id="170" name="TextBox 169"/>
          <p:cNvSpPr txBox="1"/>
          <p:nvPr/>
        </p:nvSpPr>
        <p:spPr>
          <a:xfrm>
            <a:off x="7213206" y="17895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952283" y="4587120"/>
            <a:ext cx="496073" cy="486181"/>
          </a:xfrm>
          <a:prstGeom prst="rect">
            <a:avLst/>
          </a:prstGeom>
        </p:spPr>
      </p:pic>
      <p:sp>
        <p:nvSpPr>
          <p:cNvPr id="176" name="Right Arrow 175"/>
          <p:cNvSpPr/>
          <p:nvPr/>
        </p:nvSpPr>
        <p:spPr>
          <a:xfrm>
            <a:off x="1958654" y="49973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699669" y="49841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672737" y="19341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08078" y="41031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625709" y="3142653"/>
            <a:ext cx="1614545"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IDENTIFY</a:t>
            </a:r>
          </a:p>
        </p:txBody>
      </p:sp>
    </p:spTree>
    <p:extLst>
      <p:ext uri="{BB962C8B-B14F-4D97-AF65-F5344CB8AC3E}">
        <p14:creationId xmlns:p14="http://schemas.microsoft.com/office/powerpoint/2010/main" val="19497591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45956" y="2760806"/>
            <a:ext cx="934512" cy="642533"/>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0330" y="2873612"/>
            <a:ext cx="1053610" cy="475705"/>
          </a:xfrm>
          <a:prstGeom prst="rect">
            <a:avLst/>
          </a:prstGeom>
        </p:spPr>
      </p:pic>
      <p:sp>
        <p:nvSpPr>
          <p:cNvPr id="4" name="TextBox 3"/>
          <p:cNvSpPr txBox="1"/>
          <p:nvPr/>
        </p:nvSpPr>
        <p:spPr>
          <a:xfrm>
            <a:off x="5157759" y="3565399"/>
            <a:ext cx="1026381"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Determine the factors that are most likely to influence the robustness of a nominal design </a:t>
            </a:r>
          </a:p>
        </p:txBody>
      </p:sp>
      <p:sp>
        <p:nvSpPr>
          <p:cNvPr id="5" name="TextBox 4"/>
          <p:cNvSpPr txBox="1"/>
          <p:nvPr/>
        </p:nvSpPr>
        <p:spPr>
          <a:xfrm>
            <a:off x="5285399" y="3392147"/>
            <a:ext cx="824986" cy="144150"/>
          </a:xfrm>
          <a:prstGeom prst="rect">
            <a:avLst/>
          </a:prstGeom>
          <a:noFill/>
        </p:spPr>
        <p:txBody>
          <a:bodyPr wrap="none" lIns="51316" tIns="25658" rIns="51316" bIns="25658" rtlCol="0">
            <a:spAutoFit/>
          </a:bodyPr>
          <a:lstStyle/>
          <a:p>
            <a:r>
              <a:rPr lang="en-US" sz="600" dirty="0">
                <a:latin typeface="GE Inspira Pitch Regular" charset="0"/>
              </a:rPr>
              <a:t>Design 2 Noise Matrix</a:t>
            </a:r>
          </a:p>
        </p:txBody>
      </p:sp>
      <p:sp>
        <p:nvSpPr>
          <p:cNvPr id="6" name="TextBox 5"/>
          <p:cNvSpPr txBox="1"/>
          <p:nvPr/>
        </p:nvSpPr>
        <p:spPr>
          <a:xfrm>
            <a:off x="4114472" y="3556693"/>
            <a:ext cx="949826"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r>
              <a:rPr lang="en-US" sz="450" dirty="0">
                <a:latin typeface="GE Inspira Pitch Regular" charset="0"/>
              </a:rPr>
              <a:t>Identifies and captures the factors  that influence the performance of a system output</a:t>
            </a:r>
          </a:p>
        </p:txBody>
      </p:sp>
      <p:sp>
        <p:nvSpPr>
          <p:cNvPr id="7" name="TextBox 6"/>
          <p:cNvSpPr txBox="1"/>
          <p:nvPr/>
        </p:nvSpPr>
        <p:spPr>
          <a:xfrm>
            <a:off x="4222478" y="3411935"/>
            <a:ext cx="780102" cy="144150"/>
          </a:xfrm>
          <a:prstGeom prst="rect">
            <a:avLst/>
          </a:prstGeom>
          <a:noFill/>
        </p:spPr>
        <p:txBody>
          <a:bodyPr wrap="none" lIns="51316" tIns="25658" rIns="51316" bIns="25658" rtlCol="0">
            <a:spAutoFit/>
          </a:bodyPr>
          <a:lstStyle/>
          <a:p>
            <a:r>
              <a:rPr lang="en-US" sz="600" dirty="0">
                <a:latin typeface="GE Inspira Pitch Regular" charset="0"/>
              </a:rPr>
              <a:t>Parameter Diagram </a:t>
            </a: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64149" y="2873613"/>
            <a:ext cx="1098833" cy="486180"/>
          </a:xfrm>
          <a:prstGeom prst="rect">
            <a:avLst/>
          </a:prstGeom>
        </p:spPr>
      </p:pic>
      <p:sp>
        <p:nvSpPr>
          <p:cNvPr id="9" name="Text Box 90"/>
          <p:cNvSpPr txBox="1">
            <a:spLocks noChangeArrowheads="1"/>
          </p:cNvSpPr>
          <p:nvPr/>
        </p:nvSpPr>
        <p:spPr bwMode="auto">
          <a:xfrm>
            <a:off x="5068572" y="2629302"/>
            <a:ext cx="1901429" cy="129335"/>
          </a:xfrm>
          <a:prstGeom prst="rect">
            <a:avLst/>
          </a:prstGeom>
          <a:noFill/>
          <a:ln w="9525">
            <a:noFill/>
            <a:miter lim="800000"/>
            <a:headEnd/>
            <a:tailEnd/>
          </a:ln>
        </p:spPr>
        <p:txBody>
          <a:bodyPr wrap="none" lIns="36645" tIns="18322" rIns="36645" bIns="18322">
            <a:spAutoFit/>
          </a:bodyPr>
          <a:lstStyle/>
          <a:p>
            <a:pPr algn="r" defTabSz="366455" eaLnBrk="0" hangingPunct="0">
              <a:defRPr/>
            </a:pPr>
            <a:r>
              <a:rPr lang="en-GB" sz="600" kern="0" dirty="0">
                <a:solidFill>
                  <a:srgbClr val="000000"/>
                </a:solidFill>
                <a:latin typeface="GE Inspira Pitch Regular" charset="0"/>
              </a:rPr>
              <a:t>Qualitative Robustness and Critical Parameter Analysis</a:t>
            </a:r>
          </a:p>
        </p:txBody>
      </p:sp>
      <p:sp>
        <p:nvSpPr>
          <p:cNvPr id="10" name="TextBox 9"/>
          <p:cNvSpPr txBox="1"/>
          <p:nvPr/>
        </p:nvSpPr>
        <p:spPr>
          <a:xfrm>
            <a:off x="6341422" y="3575871"/>
            <a:ext cx="972361"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Identify and document the potential failure modes, Effects and Causes </a:t>
            </a:r>
          </a:p>
        </p:txBody>
      </p:sp>
      <p:sp>
        <p:nvSpPr>
          <p:cNvPr id="11" name="TextBox 10"/>
          <p:cNvSpPr txBox="1"/>
          <p:nvPr/>
        </p:nvSpPr>
        <p:spPr>
          <a:xfrm>
            <a:off x="6380013" y="3359791"/>
            <a:ext cx="940403" cy="236483"/>
          </a:xfrm>
          <a:prstGeom prst="rect">
            <a:avLst/>
          </a:prstGeom>
          <a:noFill/>
        </p:spPr>
        <p:txBody>
          <a:bodyPr wrap="none" lIns="51316" tIns="25658" rIns="51316" bIns="25658" rtlCol="0">
            <a:spAutoFit/>
          </a:bodyPr>
          <a:lstStyle/>
          <a:p>
            <a:pPr algn="ctr"/>
            <a:r>
              <a:rPr lang="en-US" sz="600" dirty="0">
                <a:latin typeface="GE Inspira Pitch Regular" charset="0"/>
              </a:rPr>
              <a:t>Design Failure Mode and </a:t>
            </a:r>
          </a:p>
          <a:p>
            <a:pPr algn="ctr"/>
            <a:r>
              <a:rPr lang="en-US" sz="600" dirty="0">
                <a:latin typeface="GE Inspira Pitch Regular" charset="0"/>
              </a:rPr>
              <a:t>Effects Analysis</a:t>
            </a:r>
          </a:p>
        </p:txBody>
      </p:sp>
      <p:sp>
        <p:nvSpPr>
          <p:cNvPr id="12" name="Text Box 91"/>
          <p:cNvSpPr txBox="1">
            <a:spLocks noChangeArrowheads="1"/>
          </p:cNvSpPr>
          <p:nvPr/>
        </p:nvSpPr>
        <p:spPr bwMode="auto">
          <a:xfrm>
            <a:off x="4526118" y="5365458"/>
            <a:ext cx="2015620" cy="175501"/>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45" tIns="18322" rIns="36645" bIns="18322">
            <a:spAutoFit/>
          </a:bodyPr>
          <a:lstStyle/>
          <a:p>
            <a:pPr algn="ctr" defTabSz="366455" eaLnBrk="0" hangingPunct="0">
              <a:defRPr/>
            </a:pPr>
            <a:r>
              <a:rPr lang="en-GB" sz="450" kern="0" dirty="0">
                <a:solidFill>
                  <a:srgbClr val="000000"/>
                </a:solidFill>
                <a:latin typeface="GE Inspira Pitch Regular" charset="0"/>
              </a:rPr>
              <a:t>Use models or physical Designed Experiments to characterise the transfer function and thereby robustness of the system design. </a:t>
            </a:r>
          </a:p>
        </p:txBody>
      </p:sp>
      <p:sp>
        <p:nvSpPr>
          <p:cNvPr id="13" name="Text Box 90"/>
          <p:cNvSpPr txBox="1">
            <a:spLocks noChangeArrowheads="1"/>
          </p:cNvSpPr>
          <p:nvPr/>
        </p:nvSpPr>
        <p:spPr bwMode="auto">
          <a:xfrm>
            <a:off x="5057448" y="4495517"/>
            <a:ext cx="1186490" cy="129335"/>
          </a:xfrm>
          <a:prstGeom prst="rect">
            <a:avLst/>
          </a:prstGeom>
          <a:noFill/>
          <a:ln w="9525">
            <a:noFill/>
            <a:miter lim="800000"/>
            <a:headEnd/>
            <a:tailEnd/>
          </a:ln>
        </p:spPr>
        <p:txBody>
          <a:bodyPr wrap="none" lIns="36645" tIns="18322" rIns="36645" bIns="18322">
            <a:spAutoFit/>
          </a:bodyPr>
          <a:lstStyle/>
          <a:p>
            <a:pPr algn="r" defTabSz="366455" eaLnBrk="0" hangingPunct="0">
              <a:defRPr/>
            </a:pPr>
            <a:r>
              <a:rPr lang="en-GB" sz="600" kern="0" dirty="0">
                <a:solidFill>
                  <a:srgbClr val="000000"/>
                </a:solidFill>
                <a:latin typeface="GE Inspira Pitch Regular" charset="0"/>
              </a:rPr>
              <a:t>Quantitative Robustness Analysis</a:t>
            </a:r>
          </a:p>
        </p:txBody>
      </p:sp>
      <p:sp>
        <p:nvSpPr>
          <p:cNvPr id="19" name="Text Box 680"/>
          <p:cNvSpPr txBox="1">
            <a:spLocks noChangeArrowheads="1"/>
          </p:cNvSpPr>
          <p:nvPr/>
        </p:nvSpPr>
        <p:spPr bwMode="auto">
          <a:xfrm>
            <a:off x="5743853" y="5157357"/>
            <a:ext cx="798563" cy="117793"/>
          </a:xfrm>
          <a:prstGeom prst="rect">
            <a:avLst/>
          </a:prstGeom>
          <a:noFill/>
          <a:ln w="9525">
            <a:noFill/>
            <a:miter lim="800000"/>
            <a:headEnd/>
            <a:tailEnd/>
          </a:ln>
        </p:spPr>
        <p:txBody>
          <a:bodyPr wrap="none" lIns="36645" tIns="18322" rIns="36645" bIns="18322">
            <a:spAutoFit/>
          </a:bodyPr>
          <a:lstStyle/>
          <a:p>
            <a:pPr defTabSz="366455" eaLnBrk="0" hangingPunct="0">
              <a:defRPr/>
            </a:pPr>
            <a:r>
              <a:rPr lang="en-GB" sz="525" kern="0" dirty="0">
                <a:solidFill>
                  <a:srgbClr val="000000"/>
                </a:solidFill>
                <a:latin typeface="GE Inspira Pitch Regular" charset="0"/>
              </a:rPr>
              <a:t>Designed of Experiments</a:t>
            </a:r>
          </a:p>
        </p:txBody>
      </p:sp>
      <p:sp>
        <p:nvSpPr>
          <p:cNvPr id="20" name="Text Box 680"/>
          <p:cNvSpPr txBox="1">
            <a:spLocks noChangeArrowheads="1"/>
          </p:cNvSpPr>
          <p:nvPr/>
        </p:nvSpPr>
        <p:spPr bwMode="auto">
          <a:xfrm>
            <a:off x="4681198" y="5166993"/>
            <a:ext cx="808181" cy="117793"/>
          </a:xfrm>
          <a:prstGeom prst="rect">
            <a:avLst/>
          </a:prstGeom>
          <a:noFill/>
          <a:ln w="9525">
            <a:noFill/>
            <a:miter lim="800000"/>
            <a:headEnd/>
            <a:tailEnd/>
          </a:ln>
        </p:spPr>
        <p:txBody>
          <a:bodyPr wrap="none" lIns="36645" tIns="18322" rIns="36645" bIns="18322">
            <a:spAutoFit/>
          </a:bodyPr>
          <a:lstStyle/>
          <a:p>
            <a:pPr defTabSz="366455" eaLnBrk="0" hangingPunct="0">
              <a:defRPr/>
            </a:pPr>
            <a:r>
              <a:rPr lang="en-GB" sz="525" kern="0" dirty="0">
                <a:solidFill>
                  <a:srgbClr val="000000"/>
                </a:solidFill>
                <a:latin typeface="GE Inspira Pitch Regular" charset="0"/>
              </a:rPr>
              <a:t>Simulation and Modelling</a:t>
            </a:r>
          </a:p>
        </p:txBody>
      </p:sp>
      <p:pic>
        <p:nvPicPr>
          <p:cNvPr id="21" name="Picture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06932" y="4657717"/>
            <a:ext cx="577831" cy="518056"/>
          </a:xfrm>
          <a:prstGeom prst="rect">
            <a:avLst/>
          </a:prstGeom>
        </p:spPr>
      </p:pic>
      <p:sp>
        <p:nvSpPr>
          <p:cNvPr id="22" name="Rectangle 21"/>
          <p:cNvSpPr/>
          <p:nvPr/>
        </p:nvSpPr>
        <p:spPr>
          <a:xfrm>
            <a:off x="4037917" y="2593038"/>
            <a:ext cx="3348318" cy="13421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23" name="Rectangle 22"/>
          <p:cNvSpPr/>
          <p:nvPr/>
        </p:nvSpPr>
        <p:spPr>
          <a:xfrm>
            <a:off x="4240455" y="4487420"/>
            <a:ext cx="2724821" cy="1238782"/>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16" tIns="25658" rIns="51316" bIns="25658" rtlCol="0" anchor="ctr"/>
          <a:lstStyle/>
          <a:p>
            <a:pPr algn="ctr"/>
            <a:endParaRPr lang="en-US" sz="1350" dirty="0">
              <a:latin typeface="GE Inspira Pitch Regular" charset="0"/>
            </a:endParaRPr>
          </a:p>
        </p:txBody>
      </p:sp>
      <p:pic>
        <p:nvPicPr>
          <p:cNvPr id="24" name="Picture 29"/>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417758" y="4097506"/>
            <a:ext cx="1587311" cy="887935"/>
          </a:xfrm>
          <a:prstGeom prst="rect">
            <a:avLst/>
          </a:prstGeom>
          <a:noFill/>
          <a:ln w="9525">
            <a:noFill/>
            <a:miter lim="800000"/>
            <a:headEnd/>
            <a:tailEnd/>
          </a:ln>
        </p:spPr>
      </p:pic>
      <p:sp>
        <p:nvSpPr>
          <p:cNvPr id="25" name="Text Box 35"/>
          <p:cNvSpPr txBox="1">
            <a:spLocks noChangeArrowheads="1"/>
          </p:cNvSpPr>
          <p:nvPr/>
        </p:nvSpPr>
        <p:spPr bwMode="auto">
          <a:xfrm>
            <a:off x="7621742" y="4985453"/>
            <a:ext cx="1239081" cy="129335"/>
          </a:xfrm>
          <a:prstGeom prst="rect">
            <a:avLst/>
          </a:prstGeom>
          <a:noFill/>
          <a:ln w="12700">
            <a:noFill/>
            <a:miter lim="800000"/>
            <a:headEnd/>
            <a:tailEnd/>
          </a:ln>
        </p:spPr>
        <p:txBody>
          <a:bodyPr wrap="square" lIns="36645" tIns="18322" rIns="36645" bIns="18322" anchor="ctr">
            <a:spAutoFit/>
          </a:bodyPr>
          <a:lstStyle/>
          <a:p>
            <a:pPr defTabSz="366455" eaLnBrk="0" hangingPunct="0">
              <a:defRPr/>
            </a:pPr>
            <a:r>
              <a:rPr lang="en-GB" sz="600" kern="0" dirty="0">
                <a:solidFill>
                  <a:srgbClr val="000000"/>
                </a:solidFill>
                <a:latin typeface="GE Inspira Pitch Regular" charset="0"/>
              </a:rPr>
              <a:t>Parameter &amp; Tolerance Design</a:t>
            </a:r>
          </a:p>
        </p:txBody>
      </p:sp>
      <p:pic>
        <p:nvPicPr>
          <p:cNvPr id="26" name="Picture 2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16849" y="2131552"/>
            <a:ext cx="1260168" cy="1026381"/>
          </a:xfrm>
          <a:prstGeom prst="rect">
            <a:avLst/>
          </a:prstGeom>
        </p:spPr>
      </p:pic>
      <p:sp>
        <p:nvSpPr>
          <p:cNvPr id="27" name="TextBox 26"/>
          <p:cNvSpPr txBox="1"/>
          <p:nvPr/>
        </p:nvSpPr>
        <p:spPr>
          <a:xfrm>
            <a:off x="7587019" y="3322561"/>
            <a:ext cx="1333930" cy="19031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Update QFD 2 with the design parameter target values and as appropriate - tolerances</a:t>
            </a:r>
          </a:p>
        </p:txBody>
      </p:sp>
      <p:sp>
        <p:nvSpPr>
          <p:cNvPr id="28" name="TextBox 27"/>
          <p:cNvSpPr txBox="1"/>
          <p:nvPr/>
        </p:nvSpPr>
        <p:spPr>
          <a:xfrm>
            <a:off x="7695060" y="3160501"/>
            <a:ext cx="1148792" cy="144150"/>
          </a:xfrm>
          <a:prstGeom prst="rect">
            <a:avLst/>
          </a:prstGeom>
          <a:noFill/>
        </p:spPr>
        <p:txBody>
          <a:bodyPr wrap="none" lIns="51316" tIns="25658" rIns="51316" bIns="25658" rtlCol="0">
            <a:spAutoFit/>
          </a:bodyPr>
          <a:lstStyle/>
          <a:p>
            <a:r>
              <a:rPr lang="en-US" sz="600" dirty="0">
                <a:latin typeface="GE Inspira Pitch Regular" charset="0"/>
              </a:rPr>
              <a:t>Quality Function Deployment 2`</a:t>
            </a:r>
          </a:p>
        </p:txBody>
      </p:sp>
      <p:sp>
        <p:nvSpPr>
          <p:cNvPr id="29" name="TextBox 28"/>
          <p:cNvSpPr txBox="1"/>
          <p:nvPr/>
        </p:nvSpPr>
        <p:spPr>
          <a:xfrm>
            <a:off x="7814772" y="1654988"/>
            <a:ext cx="864321" cy="328816"/>
          </a:xfrm>
          <a:prstGeom prst="rect">
            <a:avLst/>
          </a:prstGeom>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pPr algn="ctr"/>
            <a:r>
              <a:rPr lang="en-US" sz="450" dirty="0">
                <a:latin typeface="GE Inspira Pitch Regular" charset="0"/>
              </a:rPr>
              <a:t>Update System Definition and Sub-System Requirements and associated Sub-System Verification Requirements</a:t>
            </a:r>
          </a:p>
        </p:txBody>
      </p:sp>
      <p:sp>
        <p:nvSpPr>
          <p:cNvPr id="30" name="Right Arrow 29"/>
          <p:cNvSpPr/>
          <p:nvPr/>
        </p:nvSpPr>
        <p:spPr>
          <a:xfrm rot="16200000">
            <a:off x="8141634" y="373286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1" name="Right Arrow 30"/>
          <p:cNvSpPr/>
          <p:nvPr/>
        </p:nvSpPr>
        <p:spPr>
          <a:xfrm rot="5400000">
            <a:off x="5383511" y="405648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2" name="Right Arrow 31"/>
          <p:cNvSpPr/>
          <p:nvPr/>
        </p:nvSpPr>
        <p:spPr>
          <a:xfrm>
            <a:off x="7036079" y="4616765"/>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37" name="Document 36"/>
          <p:cNvSpPr/>
          <p:nvPr/>
        </p:nvSpPr>
        <p:spPr>
          <a:xfrm>
            <a:off x="264746" y="1392285"/>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38" name="TextBox 37"/>
          <p:cNvSpPr txBox="1"/>
          <p:nvPr/>
        </p:nvSpPr>
        <p:spPr>
          <a:xfrm>
            <a:off x="659959" y="1358988"/>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39" name="Picture 3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5710" y="3001299"/>
            <a:ext cx="561816" cy="526115"/>
          </a:xfrm>
          <a:prstGeom prst="rect">
            <a:avLst/>
          </a:prstGeom>
        </p:spPr>
      </p:pic>
      <p:sp>
        <p:nvSpPr>
          <p:cNvPr id="40" name="TextBox 39"/>
          <p:cNvSpPr txBox="1"/>
          <p:nvPr/>
        </p:nvSpPr>
        <p:spPr>
          <a:xfrm>
            <a:off x="54020" y="3728757"/>
            <a:ext cx="789935"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Determines the natural structure of a system that can be exploited </a:t>
            </a:r>
          </a:p>
        </p:txBody>
      </p:sp>
      <p:sp>
        <p:nvSpPr>
          <p:cNvPr id="41" name="TextBox 40"/>
          <p:cNvSpPr txBox="1"/>
          <p:nvPr/>
        </p:nvSpPr>
        <p:spPr>
          <a:xfrm>
            <a:off x="206779" y="3565613"/>
            <a:ext cx="473910" cy="144142"/>
          </a:xfrm>
          <a:prstGeom prst="rect">
            <a:avLst/>
          </a:prstGeom>
          <a:noFill/>
        </p:spPr>
        <p:txBody>
          <a:bodyPr wrap="none" lIns="51307" tIns="25654" rIns="51307" bIns="25654" rtlCol="0">
            <a:spAutoFit/>
          </a:bodyPr>
          <a:lstStyle/>
          <a:p>
            <a:r>
              <a:rPr lang="en-US" sz="600" dirty="0">
                <a:latin typeface="GE Inspira Pitch Regular" charset="0"/>
              </a:rPr>
              <a:t>N</a:t>
            </a:r>
            <a:r>
              <a:rPr lang="en-US" sz="600" baseline="30000" dirty="0">
                <a:latin typeface="GE Inspira Pitch Regular" charset="0"/>
              </a:rPr>
              <a:t>2</a:t>
            </a:r>
            <a:r>
              <a:rPr lang="en-US" sz="600" dirty="0">
                <a:latin typeface="GE Inspira Pitch Regular" charset="0"/>
              </a:rPr>
              <a:t> Analysis</a:t>
            </a:r>
          </a:p>
        </p:txBody>
      </p:sp>
      <p:pic>
        <p:nvPicPr>
          <p:cNvPr id="42" name="Picture 4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114056" y="2887835"/>
            <a:ext cx="1133743" cy="740366"/>
          </a:xfrm>
          <a:prstGeom prst="rect">
            <a:avLst/>
          </a:prstGeom>
        </p:spPr>
      </p:pic>
      <p:sp>
        <p:nvSpPr>
          <p:cNvPr id="43" name="TextBox 42"/>
          <p:cNvSpPr txBox="1"/>
          <p:nvPr/>
        </p:nvSpPr>
        <p:spPr>
          <a:xfrm>
            <a:off x="1025241" y="3806110"/>
            <a:ext cx="1185500" cy="190309"/>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Determines candidate system architectures with minimal interfaces</a:t>
            </a:r>
          </a:p>
        </p:txBody>
      </p:sp>
      <p:sp>
        <p:nvSpPr>
          <p:cNvPr id="44" name="TextBox 43"/>
          <p:cNvSpPr txBox="1"/>
          <p:nvPr/>
        </p:nvSpPr>
        <p:spPr>
          <a:xfrm>
            <a:off x="1072890" y="3669285"/>
            <a:ext cx="1020534" cy="144142"/>
          </a:xfrm>
          <a:prstGeom prst="rect">
            <a:avLst/>
          </a:prstGeom>
          <a:noFill/>
        </p:spPr>
        <p:txBody>
          <a:bodyPr wrap="none" lIns="51307" tIns="25654" rIns="51307" bIns="25654" rtlCol="0">
            <a:spAutoFit/>
          </a:bodyPr>
          <a:lstStyle/>
          <a:p>
            <a:r>
              <a:rPr lang="en-US" sz="600" dirty="0">
                <a:latin typeface="GE Inspira Pitch Regular" charset="0"/>
              </a:rPr>
              <a:t>Logical System Architecting</a:t>
            </a:r>
          </a:p>
        </p:txBody>
      </p:sp>
      <p:pic>
        <p:nvPicPr>
          <p:cNvPr id="45" name="Picture 4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69594" y="4577400"/>
            <a:ext cx="1160621" cy="593897"/>
          </a:xfrm>
          <a:prstGeom prst="rect">
            <a:avLst/>
          </a:prstGeom>
        </p:spPr>
      </p:pic>
      <p:sp>
        <p:nvSpPr>
          <p:cNvPr id="46" name="TextBox 45"/>
          <p:cNvSpPr txBox="1"/>
          <p:nvPr/>
        </p:nvSpPr>
        <p:spPr>
          <a:xfrm>
            <a:off x="157864" y="5334026"/>
            <a:ext cx="1570841"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Identifies and captures all possible functional solutions to a system design problem and thereby determine suitable candidate system concepts</a:t>
            </a:r>
          </a:p>
        </p:txBody>
      </p:sp>
      <p:sp>
        <p:nvSpPr>
          <p:cNvPr id="47" name="TextBox 46"/>
          <p:cNvSpPr txBox="1"/>
          <p:nvPr/>
        </p:nvSpPr>
        <p:spPr>
          <a:xfrm>
            <a:off x="413060" y="5184603"/>
            <a:ext cx="922751" cy="144142"/>
          </a:xfrm>
          <a:prstGeom prst="rect">
            <a:avLst/>
          </a:prstGeom>
          <a:noFill/>
        </p:spPr>
        <p:txBody>
          <a:bodyPr wrap="none" lIns="51307" tIns="25654" rIns="51307" bIns="25654" rtlCol="0">
            <a:spAutoFit/>
          </a:bodyPr>
          <a:lstStyle/>
          <a:p>
            <a:r>
              <a:rPr lang="en-US" sz="600" dirty="0">
                <a:latin typeface="GE Inspira Pitch Regular" charset="0"/>
              </a:rPr>
              <a:t>Function Means Analysis</a:t>
            </a:r>
          </a:p>
        </p:txBody>
      </p:sp>
      <p:pic>
        <p:nvPicPr>
          <p:cNvPr id="48" name="Picture 4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816509" y="4813853"/>
            <a:ext cx="624816" cy="658284"/>
          </a:xfrm>
          <a:prstGeom prst="rect">
            <a:avLst/>
          </a:prstGeom>
        </p:spPr>
      </p:pic>
      <p:sp>
        <p:nvSpPr>
          <p:cNvPr id="49" name="TextBox 48"/>
          <p:cNvSpPr txBox="1"/>
          <p:nvPr/>
        </p:nvSpPr>
        <p:spPr>
          <a:xfrm>
            <a:off x="2723637" y="5577206"/>
            <a:ext cx="756281"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Compares candidate system concepts against a set of criteria  </a:t>
            </a:r>
          </a:p>
        </p:txBody>
      </p:sp>
      <p:sp>
        <p:nvSpPr>
          <p:cNvPr id="50" name="TextBox 49"/>
          <p:cNvSpPr txBox="1"/>
          <p:nvPr/>
        </p:nvSpPr>
        <p:spPr>
          <a:xfrm>
            <a:off x="2843397" y="5450940"/>
            <a:ext cx="944578" cy="144142"/>
          </a:xfrm>
          <a:prstGeom prst="rect">
            <a:avLst/>
          </a:prstGeom>
          <a:noFill/>
        </p:spPr>
        <p:txBody>
          <a:bodyPr wrap="square" lIns="51307" tIns="25654" rIns="51307" bIns="25654" rtlCol="0">
            <a:spAutoFit/>
          </a:bodyPr>
          <a:lstStyle/>
          <a:p>
            <a:r>
              <a:rPr lang="en-US" sz="600" dirty="0">
                <a:latin typeface="GE Inspira Pitch Regular" charset="0"/>
              </a:rPr>
              <a:t>Pugh Matrix</a:t>
            </a:r>
          </a:p>
        </p:txBody>
      </p:sp>
      <p:pic>
        <p:nvPicPr>
          <p:cNvPr id="51" name="Picture 5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403204" y="1863735"/>
            <a:ext cx="1242462" cy="1011960"/>
          </a:xfrm>
          <a:prstGeom prst="rect">
            <a:avLst/>
          </a:prstGeom>
        </p:spPr>
      </p:pic>
      <p:sp>
        <p:nvSpPr>
          <p:cNvPr id="52" name="TextBox 51"/>
          <p:cNvSpPr txBox="1"/>
          <p:nvPr/>
        </p:nvSpPr>
        <p:spPr>
          <a:xfrm>
            <a:off x="2327288" y="4166547"/>
            <a:ext cx="103681" cy="259558"/>
          </a:xfrm>
          <a:prstGeom prst="rect">
            <a:avLst/>
          </a:prstGeom>
          <a:noFill/>
        </p:spPr>
        <p:txBody>
          <a:bodyPr wrap="none" lIns="51307" tIns="25654" rIns="51307" bIns="25654" rtlCol="0">
            <a:spAutoFit/>
          </a:bodyPr>
          <a:lstStyle/>
          <a:p>
            <a:endParaRPr lang="en-US" sz="1350" dirty="0">
              <a:latin typeface="GE Inspira Pitch Regular" charset="0"/>
            </a:endParaRPr>
          </a:p>
        </p:txBody>
      </p:sp>
      <p:sp>
        <p:nvSpPr>
          <p:cNvPr id="53" name="TextBox 52"/>
          <p:cNvSpPr txBox="1"/>
          <p:nvPr/>
        </p:nvSpPr>
        <p:spPr>
          <a:xfrm>
            <a:off x="2414943" y="3041233"/>
            <a:ext cx="1458542" cy="25955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Verify System Concept Solution meets the System Requirements and allocation of Sub-System Requirements</a:t>
            </a:r>
          </a:p>
        </p:txBody>
      </p:sp>
      <p:sp>
        <p:nvSpPr>
          <p:cNvPr id="54" name="TextBox 53"/>
          <p:cNvSpPr txBox="1"/>
          <p:nvPr/>
        </p:nvSpPr>
        <p:spPr>
          <a:xfrm>
            <a:off x="2522983" y="2879174"/>
            <a:ext cx="1129538" cy="144142"/>
          </a:xfrm>
          <a:prstGeom prst="rect">
            <a:avLst/>
          </a:prstGeom>
          <a:noFill/>
        </p:spPr>
        <p:txBody>
          <a:bodyPr wrap="none" lIns="51307" tIns="25654" rIns="51307" bIns="25654" rtlCol="0">
            <a:spAutoFit/>
          </a:bodyPr>
          <a:lstStyle/>
          <a:p>
            <a:r>
              <a:rPr lang="en-US" sz="600" dirty="0">
                <a:latin typeface="GE Inspira Pitch Regular" charset="0"/>
              </a:rPr>
              <a:t>Quality Function Deployment 2</a:t>
            </a:r>
          </a:p>
        </p:txBody>
      </p:sp>
      <p:sp>
        <p:nvSpPr>
          <p:cNvPr id="55" name="Text Box 667"/>
          <p:cNvSpPr txBox="1">
            <a:spLocks noChangeArrowheads="1"/>
          </p:cNvSpPr>
          <p:nvPr/>
        </p:nvSpPr>
        <p:spPr bwMode="auto">
          <a:xfrm>
            <a:off x="2468964" y="4273653"/>
            <a:ext cx="1430779" cy="175483"/>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450" kern="0" dirty="0">
                <a:solidFill>
                  <a:srgbClr val="000000"/>
                </a:solidFill>
                <a:latin typeface="GE Inspira Pitch Regular" charset="0"/>
              </a:rPr>
              <a:t>Use Engineering Modelling, Simulation and Analysis to undertake preliminary design and feasibility</a:t>
            </a:r>
          </a:p>
        </p:txBody>
      </p:sp>
      <p:sp>
        <p:nvSpPr>
          <p:cNvPr id="56" name="Text Box 430"/>
          <p:cNvSpPr txBox="1">
            <a:spLocks noChangeArrowheads="1"/>
          </p:cNvSpPr>
          <p:nvPr/>
        </p:nvSpPr>
        <p:spPr bwMode="auto">
          <a:xfrm>
            <a:off x="2518563" y="4111592"/>
            <a:ext cx="1192862" cy="129317"/>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600" kern="0" dirty="0">
                <a:solidFill>
                  <a:sysClr val="windowText" lastClr="000000"/>
                </a:solidFill>
                <a:latin typeface="GE Inspira Pitch Regular" charset="0"/>
              </a:rPr>
              <a:t>Preliminary Design and Feasibility</a:t>
            </a:r>
          </a:p>
        </p:txBody>
      </p:sp>
      <p:sp>
        <p:nvSpPr>
          <p:cNvPr id="57" name="Rectangle 56"/>
          <p:cNvSpPr/>
          <p:nvPr/>
        </p:nvSpPr>
        <p:spPr>
          <a:xfrm>
            <a:off x="0" y="2671755"/>
            <a:ext cx="2268843" cy="307048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58" name="TextBox 57"/>
          <p:cNvSpPr txBox="1"/>
          <p:nvPr/>
        </p:nvSpPr>
        <p:spPr>
          <a:xfrm>
            <a:off x="239530" y="2655366"/>
            <a:ext cx="1427697" cy="155684"/>
          </a:xfrm>
          <a:prstGeom prst="rect">
            <a:avLst/>
          </a:prstGeom>
          <a:noFill/>
        </p:spPr>
        <p:txBody>
          <a:bodyPr wrap="none" lIns="51307" tIns="25654" rIns="51307" bIns="25654" rtlCol="0">
            <a:spAutoFit/>
          </a:bodyPr>
          <a:lstStyle/>
          <a:p>
            <a:r>
              <a:rPr lang="en-US" sz="675" dirty="0">
                <a:latin typeface="GE Inspira Pitch Regular" charset="0"/>
              </a:rPr>
              <a:t>Create Candidate System Concepts</a:t>
            </a:r>
          </a:p>
        </p:txBody>
      </p:sp>
      <p:sp>
        <p:nvSpPr>
          <p:cNvPr id="59" name="Right Arrow 58"/>
          <p:cNvSpPr/>
          <p:nvPr/>
        </p:nvSpPr>
        <p:spPr>
          <a:xfrm>
            <a:off x="810302" y="315793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0" name="Right Arrow 59"/>
          <p:cNvSpPr/>
          <p:nvPr/>
        </p:nvSpPr>
        <p:spPr>
          <a:xfrm rot="16200000">
            <a:off x="1575408" y="4213609"/>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1" name="Right Arrow 60"/>
          <p:cNvSpPr/>
          <p:nvPr/>
        </p:nvSpPr>
        <p:spPr>
          <a:xfrm rot="5400000">
            <a:off x="352868" y="418922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2" name="Right Arrow 61"/>
          <p:cNvSpPr/>
          <p:nvPr/>
        </p:nvSpPr>
        <p:spPr>
          <a:xfrm rot="5400000">
            <a:off x="1075495" y="2289860"/>
            <a:ext cx="362105"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3" name="Right Arrow 62"/>
          <p:cNvSpPr/>
          <p:nvPr/>
        </p:nvSpPr>
        <p:spPr>
          <a:xfrm>
            <a:off x="2322864" y="4985956"/>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4" name="Right Arrow 63"/>
          <p:cNvSpPr/>
          <p:nvPr/>
        </p:nvSpPr>
        <p:spPr>
          <a:xfrm rot="5400000">
            <a:off x="3220338" y="449464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5" name="TextBox 64"/>
          <p:cNvSpPr txBox="1"/>
          <p:nvPr/>
        </p:nvSpPr>
        <p:spPr>
          <a:xfrm>
            <a:off x="2591938" y="1462027"/>
            <a:ext cx="909207" cy="328808"/>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450" dirty="0">
                <a:latin typeface="GE Inspira Pitch Regular" charset="0"/>
              </a:rPr>
              <a:t>Create System Definition and Sub-System Requirements and associated Sub-System Verification Requirements</a:t>
            </a:r>
          </a:p>
        </p:txBody>
      </p:sp>
      <p:sp>
        <p:nvSpPr>
          <p:cNvPr id="66" name="Right Arrow 65"/>
          <p:cNvSpPr/>
          <p:nvPr/>
        </p:nvSpPr>
        <p:spPr>
          <a:xfrm rot="16200000">
            <a:off x="3004257" y="331624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7" name="Right Arrow 66"/>
          <p:cNvSpPr/>
          <p:nvPr/>
        </p:nvSpPr>
        <p:spPr>
          <a:xfrm rot="16200000">
            <a:off x="2788177" y="449464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68" name="Right Arrow 67"/>
          <p:cNvSpPr/>
          <p:nvPr/>
        </p:nvSpPr>
        <p:spPr>
          <a:xfrm rot="10800000">
            <a:off x="2322864" y="331133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GE Inspira Pitch Regular" charset="0"/>
            </a:endParaRPr>
          </a:p>
        </p:txBody>
      </p:sp>
      <p:pic>
        <p:nvPicPr>
          <p:cNvPr id="73" name="Picture 7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451304" y="1495817"/>
            <a:ext cx="524170" cy="513717"/>
          </a:xfrm>
          <a:prstGeom prst="rect">
            <a:avLst/>
          </a:prstGeom>
        </p:spPr>
      </p:pic>
      <p:pic>
        <p:nvPicPr>
          <p:cNvPr id="74" name="Picture 7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39613" y="1487902"/>
            <a:ext cx="530641" cy="513716"/>
          </a:xfrm>
          <a:prstGeom prst="rect">
            <a:avLst/>
          </a:prstGeom>
        </p:spPr>
      </p:pic>
      <p:grpSp>
        <p:nvGrpSpPr>
          <p:cNvPr id="75" name="Group 74"/>
          <p:cNvGrpSpPr/>
          <p:nvPr/>
        </p:nvGrpSpPr>
        <p:grpSpPr>
          <a:xfrm>
            <a:off x="4806272" y="1355789"/>
            <a:ext cx="1934446" cy="945368"/>
            <a:chOff x="15266715" y="1044327"/>
            <a:chExt cx="2578590" cy="1260163"/>
          </a:xfrm>
        </p:grpSpPr>
        <p:sp>
          <p:nvSpPr>
            <p:cNvPr id="76" name="Document 75"/>
            <p:cNvSpPr/>
            <p:nvPr/>
          </p:nvSpPr>
          <p:spPr>
            <a:xfrm>
              <a:off x="15266715" y="1044327"/>
              <a:ext cx="2578590" cy="1260163"/>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77" name="TextBox 76"/>
            <p:cNvSpPr txBox="1"/>
            <p:nvPr/>
          </p:nvSpPr>
          <p:spPr>
            <a:xfrm>
              <a:off x="15796168" y="1053793"/>
              <a:ext cx="1349723" cy="207549"/>
            </a:xfrm>
            <a:prstGeom prst="rect">
              <a:avLst/>
            </a:prstGeom>
            <a:noFill/>
          </p:spPr>
          <p:txBody>
            <a:bodyPr wrap="none" lIns="51325" tIns="25663" rIns="51325" bIns="25663" rtlCol="0">
              <a:spAutoFit/>
            </a:bodyPr>
            <a:lstStyle/>
            <a:p>
              <a:r>
                <a:rPr lang="en-US" sz="675" dirty="0">
                  <a:latin typeface="GE Inspira Pitch Regular" charset="0"/>
                </a:rPr>
                <a:t>Requirements Database</a:t>
              </a:r>
            </a:p>
          </p:txBody>
        </p:sp>
        <p:pic>
          <p:nvPicPr>
            <p:cNvPr id="78" name="Picture 77"/>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379527" y="1292702"/>
              <a:ext cx="717886" cy="703569"/>
            </a:xfrm>
            <a:prstGeom prst="rect">
              <a:avLst/>
            </a:prstGeom>
          </p:spPr>
        </p:pic>
        <p:pic>
          <p:nvPicPr>
            <p:cNvPr id="79" name="Picture 78"/>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6133725" y="1292703"/>
              <a:ext cx="717886" cy="703569"/>
            </a:xfrm>
            <a:prstGeom prst="rect">
              <a:avLst/>
            </a:prstGeom>
          </p:spPr>
        </p:pic>
        <p:pic>
          <p:nvPicPr>
            <p:cNvPr id="80" name="Picture 79"/>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6876496" y="1303252"/>
              <a:ext cx="717886" cy="703569"/>
            </a:xfrm>
            <a:prstGeom prst="rect">
              <a:avLst/>
            </a:prstGeom>
          </p:spPr>
        </p:pic>
      </p:grpSp>
      <p:sp>
        <p:nvSpPr>
          <p:cNvPr id="81" name="Right Arrow 80"/>
          <p:cNvSpPr/>
          <p:nvPr/>
        </p:nvSpPr>
        <p:spPr>
          <a:xfrm rot="5400000">
            <a:off x="5671144" y="2261052"/>
            <a:ext cx="291313" cy="28761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82" name="Picture 81"/>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99412" y="1511114"/>
            <a:ext cx="496073" cy="486181"/>
          </a:xfrm>
          <a:prstGeom prst="rect">
            <a:avLst/>
          </a:prstGeom>
        </p:spPr>
      </p:pic>
      <p:sp>
        <p:nvSpPr>
          <p:cNvPr id="83" name="Right Arrow 82"/>
          <p:cNvSpPr/>
          <p:nvPr/>
        </p:nvSpPr>
        <p:spPr>
          <a:xfrm>
            <a:off x="3993195" y="1693422"/>
            <a:ext cx="503177" cy="27010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85" name="Picture 84"/>
          <p:cNvPicPr>
            <a:picLocks noChangeAspect="1"/>
          </p:cNvPicPr>
          <p:nvPr/>
        </p:nvPicPr>
        <p:blipFill>
          <a:blip r:embed="rId18"/>
          <a:stretch>
            <a:fillRect/>
          </a:stretch>
        </p:blipFill>
        <p:spPr>
          <a:xfrm>
            <a:off x="2675758" y="3602516"/>
            <a:ext cx="962276" cy="504956"/>
          </a:xfrm>
          <a:prstGeom prst="rect">
            <a:avLst/>
          </a:prstGeom>
        </p:spPr>
      </p:pic>
      <p:pic>
        <p:nvPicPr>
          <p:cNvPr id="86" name="Picture 85"/>
          <p:cNvPicPr>
            <a:picLocks noChangeAspect="1"/>
          </p:cNvPicPr>
          <p:nvPr/>
        </p:nvPicPr>
        <p:blipFill>
          <a:blip r:embed="rId18"/>
          <a:stretch>
            <a:fillRect/>
          </a:stretch>
        </p:blipFill>
        <p:spPr>
          <a:xfrm>
            <a:off x="4554834" y="4699109"/>
            <a:ext cx="962276" cy="504956"/>
          </a:xfrm>
          <a:prstGeom prst="rect">
            <a:avLst/>
          </a:prstGeom>
        </p:spPr>
      </p:pic>
      <p:sp>
        <p:nvSpPr>
          <p:cNvPr id="93" name="Right Arrow 92"/>
          <p:cNvSpPr/>
          <p:nvPr/>
        </p:nvSpPr>
        <p:spPr>
          <a:xfrm rot="10800000">
            <a:off x="6857341" y="1654988"/>
            <a:ext cx="691126" cy="25265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16" tIns="25658" rIns="51316" bIns="25658" rtlCol="0" anchor="ctr"/>
          <a:lstStyle/>
          <a:p>
            <a:pPr algn="ctr"/>
            <a:endParaRPr lang="en-US" sz="1350" dirty="0">
              <a:latin typeface="GE Inspira Pitch Regular" charset="0"/>
            </a:endParaRPr>
          </a:p>
        </p:txBody>
      </p:sp>
      <p:sp>
        <p:nvSpPr>
          <p:cNvPr id="94" name="TextBox 93"/>
          <p:cNvSpPr txBox="1"/>
          <p:nvPr/>
        </p:nvSpPr>
        <p:spPr>
          <a:xfrm>
            <a:off x="9613" y="882226"/>
            <a:ext cx="184731" cy="507960"/>
          </a:xfrm>
          <a:prstGeom prst="rect">
            <a:avLst/>
          </a:prstGeom>
          <a:noFill/>
        </p:spPr>
        <p:txBody>
          <a:bodyPr wrap="none" rtlCol="0">
            <a:spAutoFit/>
          </a:bodyPr>
          <a:lstStyle/>
          <a:p>
            <a:endParaRPr lang="en-GB" sz="2701" dirty="0">
              <a:solidFill>
                <a:schemeClr val="bg1">
                  <a:lumMod val="65000"/>
                </a:schemeClr>
              </a:solidFill>
              <a:latin typeface="GE Inspira Pitch Regular" charset="0"/>
            </a:endParaRPr>
          </a:p>
        </p:txBody>
      </p:sp>
      <p:sp>
        <p:nvSpPr>
          <p:cNvPr id="95" name="TextBox 94"/>
          <p:cNvSpPr txBox="1"/>
          <p:nvPr/>
        </p:nvSpPr>
        <p:spPr>
          <a:xfrm>
            <a:off x="1385043" y="262649"/>
            <a:ext cx="6454972"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DESIGN             and               </a:t>
            </a:r>
            <a:r>
              <a:rPr lang="en-GB" sz="2701" dirty="0" smtClean="0">
                <a:solidFill>
                  <a:schemeClr val="bg1">
                    <a:lumMod val="65000"/>
                  </a:schemeClr>
                </a:solidFill>
                <a:latin typeface="GE Inspira Pitch Regular" charset="0"/>
              </a:rPr>
              <a:t>OPTIMISATION </a:t>
            </a:r>
            <a:endParaRPr lang="en-GB" sz="2701" dirty="0">
              <a:solidFill>
                <a:schemeClr val="bg1">
                  <a:lumMod val="65000"/>
                </a:schemeClr>
              </a:solidFill>
              <a:latin typeface="GE Inspira Pitch Regular" charset="0"/>
            </a:endParaRPr>
          </a:p>
        </p:txBody>
      </p:sp>
      <p:sp>
        <p:nvSpPr>
          <p:cNvPr id="84" name="Text Box 91"/>
          <p:cNvSpPr txBox="1">
            <a:spLocks noChangeArrowheads="1"/>
          </p:cNvSpPr>
          <p:nvPr/>
        </p:nvSpPr>
        <p:spPr bwMode="auto">
          <a:xfrm>
            <a:off x="7509771" y="5166993"/>
            <a:ext cx="1517791" cy="25721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48986" tIns="24493" rIns="48986" bIns="24493">
            <a:spAutoFit/>
          </a:bodyPr>
          <a:lstStyle/>
          <a:p>
            <a:pPr algn="ctr" defTabSz="489870" eaLnBrk="0" hangingPunct="0">
              <a:defRPr/>
            </a:pPr>
            <a:r>
              <a:rPr lang="en-GB" sz="450" kern="0" dirty="0">
                <a:solidFill>
                  <a:srgbClr val="000000"/>
                </a:solidFill>
                <a:latin typeface="GE Inspira Pitch Regular" charset="0"/>
              </a:rPr>
              <a:t>Use quantitative models to explore solution space to find robust optimum and thereby determine design parameter settings and tolerances</a:t>
            </a:r>
          </a:p>
        </p:txBody>
      </p:sp>
    </p:spTree>
    <p:extLst>
      <p:ext uri="{BB962C8B-B14F-4D97-AF65-F5344CB8AC3E}">
        <p14:creationId xmlns:p14="http://schemas.microsoft.com/office/powerpoint/2010/main" val="204760811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71104" y="2651511"/>
            <a:ext cx="701327" cy="623102"/>
          </a:xfrm>
          <a:prstGeom prst="rect">
            <a:avLst/>
          </a:prstGeom>
        </p:spPr>
      </p:pic>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28420" y="2820098"/>
            <a:ext cx="1175783" cy="392467"/>
          </a:xfrm>
          <a:prstGeom prst="rect">
            <a:avLst/>
          </a:prstGeom>
        </p:spPr>
      </p:pic>
      <p:sp>
        <p:nvSpPr>
          <p:cNvPr id="4" name="TextBox 3"/>
          <p:cNvSpPr txBox="1"/>
          <p:nvPr/>
        </p:nvSpPr>
        <p:spPr>
          <a:xfrm>
            <a:off x="5318288" y="3226193"/>
            <a:ext cx="922787" cy="144160"/>
          </a:xfrm>
          <a:prstGeom prst="rect">
            <a:avLst/>
          </a:prstGeom>
          <a:noFill/>
        </p:spPr>
        <p:txBody>
          <a:bodyPr wrap="none" lIns="51325" tIns="25663" rIns="51325" bIns="25663" rtlCol="0">
            <a:spAutoFit/>
          </a:bodyPr>
          <a:lstStyle/>
          <a:p>
            <a:r>
              <a:rPr lang="en-US" sz="600" dirty="0">
                <a:latin typeface="GE Inspira Pitch Regular" charset="0"/>
              </a:rPr>
              <a:t>Reliability Block Diagram</a:t>
            </a:r>
          </a:p>
        </p:txBody>
      </p:sp>
      <p:sp>
        <p:nvSpPr>
          <p:cNvPr id="5" name="TextBox 4"/>
          <p:cNvSpPr txBox="1"/>
          <p:nvPr/>
        </p:nvSpPr>
        <p:spPr>
          <a:xfrm>
            <a:off x="4238070" y="3386820"/>
            <a:ext cx="814321"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Model System Failures as a Fault Tree</a:t>
            </a:r>
          </a:p>
        </p:txBody>
      </p:sp>
      <p:sp>
        <p:nvSpPr>
          <p:cNvPr id="6" name="TextBox 5"/>
          <p:cNvSpPr txBox="1"/>
          <p:nvPr/>
        </p:nvSpPr>
        <p:spPr>
          <a:xfrm>
            <a:off x="4233421" y="3248853"/>
            <a:ext cx="727221" cy="144160"/>
          </a:xfrm>
          <a:prstGeom prst="rect">
            <a:avLst/>
          </a:prstGeom>
          <a:noFill/>
        </p:spPr>
        <p:txBody>
          <a:bodyPr wrap="none" lIns="51325" tIns="25663" rIns="51325" bIns="25663" rtlCol="0">
            <a:spAutoFit/>
          </a:bodyPr>
          <a:lstStyle/>
          <a:p>
            <a:r>
              <a:rPr lang="en-US" sz="600" dirty="0">
                <a:latin typeface="GE Inspira Pitch Regular" charset="0"/>
              </a:rPr>
              <a:t>Fault Tree Analysis</a:t>
            </a:r>
          </a:p>
        </p:txBody>
      </p:sp>
      <p:sp>
        <p:nvSpPr>
          <p:cNvPr id="7" name="TextBox 6"/>
          <p:cNvSpPr txBox="1"/>
          <p:nvPr/>
        </p:nvSpPr>
        <p:spPr>
          <a:xfrm>
            <a:off x="5371546" y="3389227"/>
            <a:ext cx="948302"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Model the system design to predict the system reliability</a:t>
            </a:r>
          </a:p>
        </p:txBody>
      </p:sp>
      <p:sp>
        <p:nvSpPr>
          <p:cNvPr id="8" name="Rectangle 7"/>
          <p:cNvSpPr/>
          <p:nvPr/>
        </p:nvSpPr>
        <p:spPr>
          <a:xfrm>
            <a:off x="4183583" y="2217715"/>
            <a:ext cx="3689074" cy="1559918"/>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9" name="Text Box 90"/>
          <p:cNvSpPr txBox="1">
            <a:spLocks noChangeArrowheads="1"/>
          </p:cNvSpPr>
          <p:nvPr/>
        </p:nvSpPr>
        <p:spPr bwMode="auto">
          <a:xfrm>
            <a:off x="2101552" y="2260981"/>
            <a:ext cx="1829309" cy="152426"/>
          </a:xfrm>
          <a:prstGeom prst="rect">
            <a:avLst/>
          </a:prstGeom>
          <a:noFill/>
          <a:ln w="9525">
            <a:noFill/>
            <a:miter lim="800000"/>
            <a:headEnd/>
            <a:tailEnd/>
          </a:ln>
        </p:spPr>
        <p:txBody>
          <a:bodyPr wrap="none" lIns="36652" tIns="18326" rIns="36652" bIns="18326">
            <a:spAutoFit/>
          </a:bodyPr>
          <a:lstStyle/>
          <a:p>
            <a:pPr algn="r" defTabSz="366521" eaLnBrk="0" hangingPunct="0">
              <a:defRPr/>
            </a:pPr>
            <a:r>
              <a:rPr lang="en-GB" sz="750" kern="0" dirty="0">
                <a:solidFill>
                  <a:srgbClr val="000000"/>
                </a:solidFill>
                <a:latin typeface="GE Inspira Pitch Regular" charset="0"/>
              </a:rPr>
              <a:t>Realisation System Modelling and Analysis</a:t>
            </a:r>
          </a:p>
        </p:txBody>
      </p:sp>
      <p:sp>
        <p:nvSpPr>
          <p:cNvPr id="10" name="Rectangle 9"/>
          <p:cNvSpPr/>
          <p:nvPr/>
        </p:nvSpPr>
        <p:spPr>
          <a:xfrm>
            <a:off x="1129395" y="2206960"/>
            <a:ext cx="2863063" cy="3457284"/>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41956" y="2481518"/>
            <a:ext cx="1296482" cy="377685"/>
          </a:xfrm>
          <a:prstGeom prst="rect">
            <a:avLst/>
          </a:prstGeom>
        </p:spPr>
      </p:pic>
      <p:sp>
        <p:nvSpPr>
          <p:cNvPr id="12" name="TextBox 11"/>
          <p:cNvSpPr txBox="1"/>
          <p:nvPr/>
        </p:nvSpPr>
        <p:spPr>
          <a:xfrm>
            <a:off x="2681133" y="3021870"/>
            <a:ext cx="1153083"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Identifies sequence of logical process steps (functions) of the </a:t>
            </a:r>
            <a:r>
              <a:rPr lang="en-US" sz="450" dirty="0" err="1">
                <a:latin typeface="GE Inspira Pitch Regular" charset="0"/>
              </a:rPr>
              <a:t>realisation</a:t>
            </a:r>
            <a:r>
              <a:rPr lang="en-US" sz="450" dirty="0">
                <a:latin typeface="GE Inspira Pitch Regular" charset="0"/>
              </a:rPr>
              <a:t> system</a:t>
            </a:r>
          </a:p>
        </p:txBody>
      </p:sp>
      <p:sp>
        <p:nvSpPr>
          <p:cNvPr id="13" name="TextBox 12"/>
          <p:cNvSpPr txBox="1"/>
          <p:nvPr/>
        </p:nvSpPr>
        <p:spPr>
          <a:xfrm>
            <a:off x="2907858" y="2881542"/>
            <a:ext cx="732030" cy="144160"/>
          </a:xfrm>
          <a:prstGeom prst="rect">
            <a:avLst/>
          </a:prstGeom>
          <a:noFill/>
        </p:spPr>
        <p:txBody>
          <a:bodyPr wrap="none" lIns="51325" tIns="25663" rIns="51325" bIns="25663" rtlCol="0">
            <a:spAutoFit/>
          </a:bodyPr>
          <a:lstStyle/>
          <a:p>
            <a:r>
              <a:rPr lang="en-US" sz="600" dirty="0">
                <a:latin typeface="GE Inspira Pitch Regular" charset="0"/>
              </a:rPr>
              <a:t>Sequence Diagram</a:t>
            </a:r>
          </a:p>
        </p:txBody>
      </p:sp>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11918" y="4730373"/>
            <a:ext cx="1091513" cy="418026"/>
          </a:xfrm>
          <a:prstGeom prst="rect">
            <a:avLst/>
          </a:prstGeom>
        </p:spPr>
      </p:pic>
      <p:sp>
        <p:nvSpPr>
          <p:cNvPr id="15" name="TextBox 14"/>
          <p:cNvSpPr txBox="1"/>
          <p:nvPr/>
        </p:nvSpPr>
        <p:spPr>
          <a:xfrm>
            <a:off x="2682519" y="5383343"/>
            <a:ext cx="1086380"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Identify and document the potential failure modes, Effects and Causes </a:t>
            </a:r>
          </a:p>
        </p:txBody>
      </p:sp>
      <p:sp>
        <p:nvSpPr>
          <p:cNvPr id="16" name="TextBox 15"/>
          <p:cNvSpPr txBox="1"/>
          <p:nvPr/>
        </p:nvSpPr>
        <p:spPr>
          <a:xfrm>
            <a:off x="2751959" y="5148398"/>
            <a:ext cx="970878" cy="236493"/>
          </a:xfrm>
          <a:prstGeom prst="rect">
            <a:avLst/>
          </a:prstGeom>
          <a:noFill/>
        </p:spPr>
        <p:txBody>
          <a:bodyPr wrap="none" lIns="51325" tIns="25663" rIns="51325" bIns="25663" rtlCol="0">
            <a:spAutoFit/>
          </a:bodyPr>
          <a:lstStyle/>
          <a:p>
            <a:pPr algn="ctr"/>
            <a:r>
              <a:rPr lang="en-US" sz="600" dirty="0">
                <a:latin typeface="GE Inspira Pitch Regular" charset="0"/>
              </a:rPr>
              <a:t>Process Failure Mode and </a:t>
            </a:r>
          </a:p>
          <a:p>
            <a:pPr algn="ctr"/>
            <a:r>
              <a:rPr lang="en-US" sz="600" dirty="0">
                <a:latin typeface="GE Inspira Pitch Regular" charset="0"/>
              </a:rPr>
              <a:t>Effects Analysis</a:t>
            </a:r>
          </a:p>
        </p:txBody>
      </p:sp>
      <p:pic>
        <p:nvPicPr>
          <p:cNvPr id="17" name="Picture 1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27841" y="4570006"/>
            <a:ext cx="1232920" cy="474200"/>
          </a:xfrm>
          <a:prstGeom prst="rect">
            <a:avLst/>
          </a:prstGeom>
        </p:spPr>
      </p:pic>
      <p:sp>
        <p:nvSpPr>
          <p:cNvPr id="18" name="Text Box 122"/>
          <p:cNvSpPr txBox="1">
            <a:spLocks noChangeArrowheads="1"/>
          </p:cNvSpPr>
          <p:nvPr/>
        </p:nvSpPr>
        <p:spPr bwMode="auto">
          <a:xfrm>
            <a:off x="5612351" y="5203432"/>
            <a:ext cx="1158564" cy="106260"/>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Update Verification Compliance Matrix</a:t>
            </a:r>
          </a:p>
        </p:txBody>
      </p:sp>
      <p:sp>
        <p:nvSpPr>
          <p:cNvPr id="19" name="TextBox 18"/>
          <p:cNvSpPr txBox="1"/>
          <p:nvPr/>
        </p:nvSpPr>
        <p:spPr>
          <a:xfrm>
            <a:off x="5588138" y="5054398"/>
            <a:ext cx="1119956" cy="144160"/>
          </a:xfrm>
          <a:prstGeom prst="rect">
            <a:avLst/>
          </a:prstGeom>
          <a:noFill/>
        </p:spPr>
        <p:txBody>
          <a:bodyPr wrap="none" lIns="51325" tIns="25663" rIns="51325" bIns="25663" rtlCol="0">
            <a:spAutoFit/>
          </a:bodyPr>
          <a:lstStyle/>
          <a:p>
            <a:r>
              <a:rPr lang="en-US" sz="600" dirty="0">
                <a:latin typeface="GE Inspira Pitch Regular" charset="0"/>
              </a:rPr>
              <a:t>Verification Compliance Matrix</a:t>
            </a:r>
          </a:p>
        </p:txBody>
      </p:sp>
      <p:pic>
        <p:nvPicPr>
          <p:cNvPr id="20" name="Picture 1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46626" y="2692359"/>
            <a:ext cx="1029303" cy="533823"/>
          </a:xfrm>
          <a:prstGeom prst="rect">
            <a:avLst/>
          </a:prstGeom>
        </p:spPr>
      </p:pic>
      <p:sp>
        <p:nvSpPr>
          <p:cNvPr id="21" name="Text Box 676"/>
          <p:cNvSpPr txBox="1">
            <a:spLocks noChangeArrowheads="1"/>
          </p:cNvSpPr>
          <p:nvPr/>
        </p:nvSpPr>
        <p:spPr bwMode="auto">
          <a:xfrm>
            <a:off x="5295660" y="2403054"/>
            <a:ext cx="1074295" cy="17550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none" lIns="36652" tIns="18326" rIns="36652" bIns="18326">
            <a:spAutoFit/>
          </a:bodyPr>
          <a:lstStyle/>
          <a:p>
            <a:pPr algn="ctr" defTabSz="366521" eaLnBrk="0" hangingPunct="0">
              <a:defRPr/>
            </a:pPr>
            <a:r>
              <a:rPr lang="en-GB" sz="450" kern="0" dirty="0">
                <a:solidFill>
                  <a:srgbClr val="000000"/>
                </a:solidFill>
                <a:latin typeface="GE Inspira Pitch Regular" charset="0"/>
              </a:rPr>
              <a:t>Assess supportability through predicted </a:t>
            </a:r>
          </a:p>
          <a:p>
            <a:pPr algn="ctr" defTabSz="366521" eaLnBrk="0" hangingPunct="0">
              <a:defRPr/>
            </a:pPr>
            <a:r>
              <a:rPr lang="en-GB" sz="450" kern="0" dirty="0">
                <a:solidFill>
                  <a:srgbClr val="000000"/>
                </a:solidFill>
                <a:latin typeface="GE Inspira Pitch Regular" charset="0"/>
              </a:rPr>
              <a:t>reliability and operational analysis</a:t>
            </a:r>
          </a:p>
        </p:txBody>
      </p:sp>
      <p:sp>
        <p:nvSpPr>
          <p:cNvPr id="22" name="Text Box 8"/>
          <p:cNvSpPr txBox="1">
            <a:spLocks noChangeArrowheads="1"/>
          </p:cNvSpPr>
          <p:nvPr/>
        </p:nvSpPr>
        <p:spPr bwMode="auto">
          <a:xfrm>
            <a:off x="5337911" y="2223000"/>
            <a:ext cx="1175283" cy="152426"/>
          </a:xfrm>
          <a:prstGeom prst="rect">
            <a:avLst/>
          </a:prstGeom>
          <a:noFill/>
          <a:ln w="12700">
            <a:noFill/>
            <a:miter lim="800000"/>
            <a:headEnd/>
            <a:tailEnd/>
          </a:ln>
        </p:spPr>
        <p:txBody>
          <a:bodyPr wrap="none" lIns="36652" tIns="18326" rIns="36652" bIns="18326" anchor="ctr">
            <a:spAutoFit/>
          </a:bodyPr>
          <a:lstStyle/>
          <a:p>
            <a:pPr defTabSz="366521" eaLnBrk="0" hangingPunct="0">
              <a:defRPr/>
            </a:pPr>
            <a:r>
              <a:rPr lang="en-GB" sz="750" kern="0" dirty="0">
                <a:solidFill>
                  <a:srgbClr val="000000"/>
                </a:solidFill>
                <a:latin typeface="GE Inspira Pitch Regular" charset="0"/>
              </a:rPr>
              <a:t>Supportability Assessment</a:t>
            </a:r>
          </a:p>
        </p:txBody>
      </p:sp>
      <p:sp>
        <p:nvSpPr>
          <p:cNvPr id="23" name="TextBox 22"/>
          <p:cNvSpPr txBox="1"/>
          <p:nvPr/>
        </p:nvSpPr>
        <p:spPr>
          <a:xfrm>
            <a:off x="6805464" y="3399443"/>
            <a:ext cx="814321" cy="190327"/>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25" tIns="25663" rIns="51325" bIns="25663" rtlCol="0">
            <a:spAutoFit/>
          </a:bodyPr>
          <a:lstStyle/>
          <a:p>
            <a:pPr algn="ctr"/>
            <a:r>
              <a:rPr lang="en-US" sz="450" dirty="0">
                <a:latin typeface="GE Inspira Pitch Regular" charset="0"/>
              </a:rPr>
              <a:t>Understand the System Operation</a:t>
            </a:r>
          </a:p>
        </p:txBody>
      </p:sp>
      <p:sp>
        <p:nvSpPr>
          <p:cNvPr id="24" name="TextBox 23"/>
          <p:cNvSpPr txBox="1"/>
          <p:nvPr/>
        </p:nvSpPr>
        <p:spPr>
          <a:xfrm>
            <a:off x="6779444" y="3231887"/>
            <a:ext cx="788135" cy="144160"/>
          </a:xfrm>
          <a:prstGeom prst="rect">
            <a:avLst/>
          </a:prstGeom>
          <a:noFill/>
        </p:spPr>
        <p:txBody>
          <a:bodyPr wrap="none" lIns="51325" tIns="25663" rIns="51325" bIns="25663" rtlCol="0">
            <a:spAutoFit/>
          </a:bodyPr>
          <a:lstStyle/>
          <a:p>
            <a:r>
              <a:rPr lang="en-US" sz="600" dirty="0">
                <a:latin typeface="GE Inspira Pitch Regular" charset="0"/>
              </a:rPr>
              <a:t>Operational Analysis</a:t>
            </a:r>
          </a:p>
        </p:txBody>
      </p:sp>
      <p:pic>
        <p:nvPicPr>
          <p:cNvPr id="25" name="Picture 2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364086" y="2453622"/>
            <a:ext cx="953750" cy="880384"/>
          </a:xfrm>
          <a:prstGeom prst="rect">
            <a:avLst/>
          </a:prstGeom>
        </p:spPr>
      </p:pic>
      <p:pic>
        <p:nvPicPr>
          <p:cNvPr id="26" name="Picture 2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415599" y="4374200"/>
            <a:ext cx="944690" cy="863716"/>
          </a:xfrm>
          <a:prstGeom prst="rect">
            <a:avLst/>
          </a:prstGeom>
        </p:spPr>
      </p:pic>
      <p:sp>
        <p:nvSpPr>
          <p:cNvPr id="27" name="Text Box 43"/>
          <p:cNvSpPr txBox="1">
            <a:spLocks noChangeArrowheads="1"/>
          </p:cNvSpPr>
          <p:nvPr/>
        </p:nvSpPr>
        <p:spPr bwMode="auto">
          <a:xfrm>
            <a:off x="1240320" y="3537978"/>
            <a:ext cx="1107168" cy="24475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Check that System Concept Solution is realizable and determine critical realization parameters and target values</a:t>
            </a:r>
          </a:p>
        </p:txBody>
      </p:sp>
      <p:sp>
        <p:nvSpPr>
          <p:cNvPr id="28" name="Text Box 42"/>
          <p:cNvSpPr txBox="1">
            <a:spLocks noChangeArrowheads="1"/>
          </p:cNvSpPr>
          <p:nvPr/>
        </p:nvSpPr>
        <p:spPr bwMode="auto">
          <a:xfrm>
            <a:off x="1225425" y="3393447"/>
            <a:ext cx="1314393" cy="129343"/>
          </a:xfrm>
          <a:prstGeom prst="rect">
            <a:avLst/>
          </a:prstGeom>
          <a:noFill/>
          <a:ln w="9525">
            <a:noFill/>
            <a:miter lim="800000"/>
            <a:headEnd/>
            <a:tailEnd/>
          </a:ln>
        </p:spPr>
        <p:txBody>
          <a:bodyPr wrap="square" lIns="36652" tIns="18326" rIns="36652" bIns="18326">
            <a:spAutoFit/>
          </a:bodyPr>
          <a:lstStyle/>
          <a:p>
            <a:pPr defTabSz="366521" eaLnBrk="0" hangingPunct="0">
              <a:defRPr/>
            </a:pPr>
            <a:r>
              <a:rPr lang="en-GB" sz="600" kern="0" dirty="0">
                <a:solidFill>
                  <a:srgbClr val="000000"/>
                </a:solidFill>
                <a:latin typeface="GE Inspira Pitch Regular" charset="0"/>
              </a:rPr>
              <a:t>Quality Function Deployment 3</a:t>
            </a:r>
          </a:p>
        </p:txBody>
      </p:sp>
      <p:sp>
        <p:nvSpPr>
          <p:cNvPr id="29" name="Text Box 43"/>
          <p:cNvSpPr txBox="1">
            <a:spLocks noChangeArrowheads="1"/>
          </p:cNvSpPr>
          <p:nvPr/>
        </p:nvSpPr>
        <p:spPr bwMode="auto">
          <a:xfrm>
            <a:off x="1229955" y="5365412"/>
            <a:ext cx="1165453" cy="244759"/>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For the critical realization parameters determine the Assurance Requirements and target values</a:t>
            </a:r>
          </a:p>
        </p:txBody>
      </p:sp>
      <p:sp>
        <p:nvSpPr>
          <p:cNvPr id="30" name="Text Box 42"/>
          <p:cNvSpPr txBox="1">
            <a:spLocks noChangeArrowheads="1"/>
          </p:cNvSpPr>
          <p:nvPr/>
        </p:nvSpPr>
        <p:spPr bwMode="auto">
          <a:xfrm>
            <a:off x="1239100" y="5240604"/>
            <a:ext cx="1314393" cy="129343"/>
          </a:xfrm>
          <a:prstGeom prst="rect">
            <a:avLst/>
          </a:prstGeom>
          <a:noFill/>
          <a:ln w="9525">
            <a:noFill/>
            <a:miter lim="800000"/>
            <a:headEnd/>
            <a:tailEnd/>
          </a:ln>
        </p:spPr>
        <p:txBody>
          <a:bodyPr wrap="square" lIns="36652" tIns="18326" rIns="36652" bIns="18326">
            <a:spAutoFit/>
          </a:bodyPr>
          <a:lstStyle/>
          <a:p>
            <a:pPr defTabSz="366521" eaLnBrk="0" hangingPunct="0">
              <a:defRPr/>
            </a:pPr>
            <a:r>
              <a:rPr lang="en-GB" sz="600" kern="0" dirty="0">
                <a:solidFill>
                  <a:srgbClr val="000000"/>
                </a:solidFill>
                <a:latin typeface="GE Inspira Pitch Regular" charset="0"/>
              </a:rPr>
              <a:t>Quality Function Deployment 4</a:t>
            </a:r>
          </a:p>
        </p:txBody>
      </p:sp>
      <p:sp>
        <p:nvSpPr>
          <p:cNvPr id="31" name="Right Arrow 30"/>
          <p:cNvSpPr/>
          <p:nvPr/>
        </p:nvSpPr>
        <p:spPr>
          <a:xfrm>
            <a:off x="3958038" y="2790882"/>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2" name="Right Arrow 31"/>
          <p:cNvSpPr/>
          <p:nvPr/>
        </p:nvSpPr>
        <p:spPr>
          <a:xfrm rot="10800000">
            <a:off x="2371856" y="272372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3" name="Right Arrow 32"/>
          <p:cNvSpPr/>
          <p:nvPr/>
        </p:nvSpPr>
        <p:spPr>
          <a:xfrm rot="5400000">
            <a:off x="1706103" y="3995939"/>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4" name="Right Arrow 33"/>
          <p:cNvSpPr/>
          <p:nvPr/>
        </p:nvSpPr>
        <p:spPr>
          <a:xfrm rot="5400000">
            <a:off x="3077900" y="3273655"/>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5" name="Right Arrow 34"/>
          <p:cNvSpPr/>
          <p:nvPr/>
        </p:nvSpPr>
        <p:spPr>
          <a:xfrm rot="10800000">
            <a:off x="2155776" y="4128244"/>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6" name="Right Arrow 35"/>
          <p:cNvSpPr/>
          <p:nvPr/>
        </p:nvSpPr>
        <p:spPr>
          <a:xfrm>
            <a:off x="5076761" y="271529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7" name="Right Arrow 36"/>
          <p:cNvSpPr/>
          <p:nvPr/>
        </p:nvSpPr>
        <p:spPr>
          <a:xfrm rot="10800000">
            <a:off x="5029068" y="2997059"/>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8" name="Right Arrow 37"/>
          <p:cNvSpPr/>
          <p:nvPr/>
        </p:nvSpPr>
        <p:spPr>
          <a:xfrm>
            <a:off x="6447433" y="2757505"/>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39" name="Right Arrow 38"/>
          <p:cNvSpPr/>
          <p:nvPr/>
        </p:nvSpPr>
        <p:spPr>
          <a:xfrm rot="10800000">
            <a:off x="6399741" y="3039271"/>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0" name="Rectangle 39"/>
          <p:cNvSpPr/>
          <p:nvPr/>
        </p:nvSpPr>
        <p:spPr>
          <a:xfrm>
            <a:off x="4154518" y="4104327"/>
            <a:ext cx="3689074" cy="1559918"/>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1" name="Text Box 676"/>
          <p:cNvSpPr txBox="1">
            <a:spLocks noChangeArrowheads="1"/>
          </p:cNvSpPr>
          <p:nvPr/>
        </p:nvSpPr>
        <p:spPr bwMode="auto">
          <a:xfrm>
            <a:off x="5101269" y="4325736"/>
            <a:ext cx="1619316" cy="106260"/>
          </a:xfrm>
          <a:prstGeom prst="rect">
            <a:avLst/>
          </a:prstGeom>
          <a:gradFill rotWithShape="1">
            <a:gsLst>
              <a:gs pos="0">
                <a:srgbClr val="333399">
                  <a:tint val="50000"/>
                  <a:satMod val="300000"/>
                </a:srgbClr>
              </a:gs>
              <a:gs pos="35000">
                <a:srgbClr val="333399">
                  <a:tint val="37000"/>
                  <a:satMod val="300000"/>
                </a:srgbClr>
              </a:gs>
              <a:gs pos="100000">
                <a:srgbClr val="333399">
                  <a:tint val="15000"/>
                  <a:satMod val="350000"/>
                </a:srgbClr>
              </a:gs>
            </a:gsLst>
            <a:lin ang="16200000" scaled="1"/>
          </a:gradFill>
          <a:ln w="9525" cap="flat" cmpd="sng" algn="ctr">
            <a:solidFill>
              <a:srgbClr val="333399">
                <a:shade val="95000"/>
                <a:satMod val="105000"/>
              </a:srgbClr>
            </a:solidFill>
            <a:prstDash val="solid"/>
            <a:headEnd/>
            <a:tailEnd/>
          </a:ln>
          <a:effectLst>
            <a:outerShdw blurRad="40000" dist="20000" dir="5400000" rotWithShape="0">
              <a:srgbClr val="000000">
                <a:alpha val="38000"/>
              </a:srgbClr>
            </a:outerShdw>
          </a:effectLst>
        </p:spPr>
        <p:txBody>
          <a:bodyPr wrap="none" lIns="36652" tIns="18326" rIns="36652" bIns="18326">
            <a:spAutoFit/>
          </a:bodyPr>
          <a:lstStyle/>
          <a:p>
            <a:pPr algn="ctr" defTabSz="366521" eaLnBrk="0" hangingPunct="0">
              <a:defRPr/>
            </a:pPr>
            <a:r>
              <a:rPr lang="en-GB" sz="450" kern="0" dirty="0">
                <a:solidFill>
                  <a:srgbClr val="000000"/>
                </a:solidFill>
                <a:latin typeface="GE Inspira Pitch Regular" charset="0"/>
              </a:rPr>
              <a:t>Perform Verification Activities and collect verification evidence</a:t>
            </a:r>
          </a:p>
        </p:txBody>
      </p:sp>
      <p:sp>
        <p:nvSpPr>
          <p:cNvPr id="42" name="Text Box 8"/>
          <p:cNvSpPr txBox="1">
            <a:spLocks noChangeArrowheads="1"/>
          </p:cNvSpPr>
          <p:nvPr/>
        </p:nvSpPr>
        <p:spPr bwMode="auto">
          <a:xfrm>
            <a:off x="5376245" y="4145683"/>
            <a:ext cx="1249022" cy="152426"/>
          </a:xfrm>
          <a:prstGeom prst="rect">
            <a:avLst/>
          </a:prstGeom>
          <a:noFill/>
          <a:ln w="12700">
            <a:noFill/>
            <a:miter lim="800000"/>
            <a:headEnd/>
            <a:tailEnd/>
          </a:ln>
        </p:spPr>
        <p:txBody>
          <a:bodyPr wrap="none" lIns="36652" tIns="18326" rIns="36652" bIns="18326" anchor="ctr">
            <a:spAutoFit/>
          </a:bodyPr>
          <a:lstStyle/>
          <a:p>
            <a:pPr defTabSz="366521" eaLnBrk="0" hangingPunct="0">
              <a:defRPr/>
            </a:pPr>
            <a:r>
              <a:rPr lang="en-GB" sz="750" kern="0" dirty="0">
                <a:solidFill>
                  <a:srgbClr val="000000"/>
                </a:solidFill>
                <a:latin typeface="GE Inspira Pitch Regular" charset="0"/>
              </a:rPr>
              <a:t>Collect Verification Evidence</a:t>
            </a:r>
          </a:p>
        </p:txBody>
      </p:sp>
      <p:sp>
        <p:nvSpPr>
          <p:cNvPr id="43" name="Right Arrow 42"/>
          <p:cNvSpPr/>
          <p:nvPr/>
        </p:nvSpPr>
        <p:spPr>
          <a:xfrm>
            <a:off x="3976036" y="5207498"/>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44" name="Picture 43"/>
          <p:cNvPicPr>
            <a:picLocks noChangeAspect="1"/>
          </p:cNvPicPr>
          <p:nvPr/>
        </p:nvPicPr>
        <p:blipFill>
          <a:blip r:embed="rId10"/>
          <a:stretch>
            <a:fillRect/>
          </a:stretch>
        </p:blipFill>
        <p:spPr>
          <a:xfrm>
            <a:off x="7211847" y="4540480"/>
            <a:ext cx="604541" cy="585260"/>
          </a:xfrm>
          <a:prstGeom prst="rect">
            <a:avLst/>
          </a:prstGeom>
        </p:spPr>
      </p:pic>
      <p:sp>
        <p:nvSpPr>
          <p:cNvPr id="45" name="Right Arrow 44"/>
          <p:cNvSpPr/>
          <p:nvPr/>
        </p:nvSpPr>
        <p:spPr>
          <a:xfrm>
            <a:off x="6900689" y="4711420"/>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6" name="Text Box 122"/>
          <p:cNvSpPr txBox="1">
            <a:spLocks noChangeArrowheads="1"/>
          </p:cNvSpPr>
          <p:nvPr/>
        </p:nvSpPr>
        <p:spPr bwMode="auto">
          <a:xfrm>
            <a:off x="4300348" y="5261343"/>
            <a:ext cx="1009543" cy="106260"/>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square" lIns="36652" tIns="18326" rIns="36652" bIns="18326">
            <a:spAutoFit/>
          </a:bodyPr>
          <a:lstStyle/>
          <a:p>
            <a:pPr algn="ctr" defTabSz="366521" eaLnBrk="0" hangingPunct="0">
              <a:defRPr/>
            </a:pPr>
            <a:r>
              <a:rPr lang="en-GB" sz="450" kern="0" dirty="0">
                <a:solidFill>
                  <a:srgbClr val="000000"/>
                </a:solidFill>
                <a:latin typeface="GE Inspira Pitch Regular" charset="0"/>
              </a:rPr>
              <a:t>Design and perform tests</a:t>
            </a:r>
          </a:p>
        </p:txBody>
      </p:sp>
      <p:pic>
        <p:nvPicPr>
          <p:cNvPr id="47" name="Picture 4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347564" y="4504499"/>
            <a:ext cx="938963" cy="681061"/>
          </a:xfrm>
          <a:prstGeom prst="rect">
            <a:avLst/>
          </a:prstGeom>
        </p:spPr>
      </p:pic>
      <p:sp>
        <p:nvSpPr>
          <p:cNvPr id="48" name="Right Arrow 47"/>
          <p:cNvSpPr/>
          <p:nvPr/>
        </p:nvSpPr>
        <p:spPr>
          <a:xfrm>
            <a:off x="5337317" y="4694583"/>
            <a:ext cx="275238" cy="2254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49" name="Right Arrow 48"/>
          <p:cNvSpPr/>
          <p:nvPr/>
        </p:nvSpPr>
        <p:spPr>
          <a:xfrm rot="5400000">
            <a:off x="4438631" y="381291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0" name="Right Arrow 49"/>
          <p:cNvSpPr/>
          <p:nvPr/>
        </p:nvSpPr>
        <p:spPr>
          <a:xfrm rot="16200000" flipV="1">
            <a:off x="4766989" y="3809883"/>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1" name="Document 50"/>
          <p:cNvSpPr/>
          <p:nvPr/>
        </p:nvSpPr>
        <p:spPr>
          <a:xfrm>
            <a:off x="270166" y="1068407"/>
            <a:ext cx="2057218" cy="880443"/>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52" name="TextBox 51"/>
          <p:cNvSpPr txBox="1"/>
          <p:nvPr/>
        </p:nvSpPr>
        <p:spPr>
          <a:xfrm>
            <a:off x="747577" y="1085838"/>
            <a:ext cx="1012556" cy="155702"/>
          </a:xfrm>
          <a:prstGeom prst="rect">
            <a:avLst/>
          </a:prstGeom>
          <a:noFill/>
        </p:spPr>
        <p:txBody>
          <a:bodyPr wrap="none" lIns="51325" tIns="25663" rIns="51325" bIns="25663" rtlCol="0">
            <a:spAutoFit/>
          </a:bodyPr>
          <a:lstStyle/>
          <a:p>
            <a:r>
              <a:rPr lang="en-US" sz="675" dirty="0">
                <a:latin typeface="GE Inspira Pitch Regular" charset="0"/>
              </a:rPr>
              <a:t>Requirements Database</a:t>
            </a:r>
          </a:p>
        </p:txBody>
      </p:sp>
      <p:pic>
        <p:nvPicPr>
          <p:cNvPr id="53" name="Picture 52"/>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35015" y="1265066"/>
            <a:ext cx="538555" cy="491566"/>
          </a:xfrm>
          <a:prstGeom prst="rect">
            <a:avLst/>
          </a:prstGeom>
        </p:spPr>
      </p:pic>
      <p:pic>
        <p:nvPicPr>
          <p:cNvPr id="54" name="Picture 53"/>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00810" y="1265067"/>
            <a:ext cx="538555" cy="491566"/>
          </a:xfrm>
          <a:prstGeom prst="rect">
            <a:avLst/>
          </a:prstGeom>
        </p:spPr>
      </p:pic>
      <p:pic>
        <p:nvPicPr>
          <p:cNvPr id="55" name="Picture 54"/>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58034" y="1272981"/>
            <a:ext cx="538555" cy="491566"/>
          </a:xfrm>
          <a:prstGeom prst="rect">
            <a:avLst/>
          </a:prstGeom>
        </p:spPr>
      </p:pic>
      <p:sp>
        <p:nvSpPr>
          <p:cNvPr id="56" name="Right Arrow 55"/>
          <p:cNvSpPr/>
          <p:nvPr/>
        </p:nvSpPr>
        <p:spPr>
          <a:xfrm rot="5400000">
            <a:off x="1851539" y="1924752"/>
            <a:ext cx="236618"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25" tIns="25663" rIns="51325" bIns="25663" rtlCol="0" anchor="ctr"/>
          <a:lstStyle/>
          <a:p>
            <a:pPr algn="ctr"/>
            <a:endParaRPr lang="en-US" sz="1350" dirty="0">
              <a:latin typeface="GE Inspira Pitch Regular" charset="0"/>
            </a:endParaRPr>
          </a:p>
        </p:txBody>
      </p:sp>
      <p:pic>
        <p:nvPicPr>
          <p:cNvPr id="57" name="Picture 56"/>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787852" y="3586949"/>
            <a:ext cx="934512" cy="642533"/>
          </a:xfrm>
          <a:prstGeom prst="rect">
            <a:avLst/>
          </a:prstGeom>
        </p:spPr>
      </p:pic>
      <p:sp>
        <p:nvSpPr>
          <p:cNvPr id="61" name="TextBox 60"/>
          <p:cNvSpPr txBox="1"/>
          <p:nvPr/>
        </p:nvSpPr>
        <p:spPr>
          <a:xfrm>
            <a:off x="2711819" y="4400843"/>
            <a:ext cx="949826" cy="25956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16" tIns="25658" rIns="51316" bIns="25658" rtlCol="0">
            <a:spAutoFit/>
          </a:bodyPr>
          <a:lstStyle/>
          <a:p>
            <a:r>
              <a:rPr lang="en-US" sz="450" dirty="0">
                <a:latin typeface="GE Inspira Pitch Regular" charset="0"/>
              </a:rPr>
              <a:t>Identifies and captures the factors  that influence the performance of a system output</a:t>
            </a:r>
          </a:p>
        </p:txBody>
      </p:sp>
      <p:sp>
        <p:nvSpPr>
          <p:cNvPr id="62" name="TextBox 61"/>
          <p:cNvSpPr txBox="1"/>
          <p:nvPr/>
        </p:nvSpPr>
        <p:spPr>
          <a:xfrm>
            <a:off x="2840261" y="4241818"/>
            <a:ext cx="780102" cy="144150"/>
          </a:xfrm>
          <a:prstGeom prst="rect">
            <a:avLst/>
          </a:prstGeom>
          <a:noFill/>
        </p:spPr>
        <p:txBody>
          <a:bodyPr wrap="none" lIns="51316" tIns="25658" rIns="51316" bIns="25658" rtlCol="0">
            <a:spAutoFit/>
          </a:bodyPr>
          <a:lstStyle/>
          <a:p>
            <a:r>
              <a:rPr lang="en-US" sz="600" dirty="0">
                <a:latin typeface="GE Inspira Pitch Regular" charset="0"/>
              </a:rPr>
              <a:t>Parameter Diagram </a:t>
            </a:r>
          </a:p>
        </p:txBody>
      </p:sp>
      <p:sp>
        <p:nvSpPr>
          <p:cNvPr id="64" name="Rectangle 63"/>
          <p:cNvSpPr/>
          <p:nvPr/>
        </p:nvSpPr>
        <p:spPr>
          <a:xfrm>
            <a:off x="2536789" y="3537978"/>
            <a:ext cx="1382126" cy="207224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25" tIns="25663" rIns="51325" bIns="25663" rtlCol="0" anchor="ctr"/>
          <a:lstStyle/>
          <a:p>
            <a:pPr algn="ctr"/>
            <a:endParaRPr lang="en-US" sz="1350" dirty="0">
              <a:latin typeface="GE Inspira Pitch Regular" charset="0"/>
            </a:endParaRPr>
          </a:p>
        </p:txBody>
      </p:sp>
      <p:sp>
        <p:nvSpPr>
          <p:cNvPr id="65" name="TextBox 64"/>
          <p:cNvSpPr txBox="1"/>
          <p:nvPr/>
        </p:nvSpPr>
        <p:spPr>
          <a:xfrm>
            <a:off x="4662484" y="91955"/>
            <a:ext cx="2971263" cy="507960"/>
          </a:xfrm>
          <a:prstGeom prst="rect">
            <a:avLst/>
          </a:prstGeom>
          <a:noFill/>
        </p:spPr>
        <p:txBody>
          <a:bodyPr wrap="none" rtlCol="0">
            <a:spAutoFit/>
          </a:bodyPr>
          <a:lstStyle/>
          <a:p>
            <a:r>
              <a:rPr lang="en-GB" sz="2701">
                <a:solidFill>
                  <a:schemeClr val="bg1">
                    <a:lumMod val="65000"/>
                  </a:schemeClr>
                </a:solidFill>
                <a:latin typeface="GE Inspira Pitch Regular" charset="0"/>
              </a:rPr>
              <a:t>VERIFY &amp; VALIDATE</a:t>
            </a:r>
            <a:endParaRPr lang="en-GB" sz="2701" dirty="0">
              <a:solidFill>
                <a:schemeClr val="bg1">
                  <a:lumMod val="65000"/>
                </a:schemeClr>
              </a:solidFill>
              <a:latin typeface="GE Inspira Pitch Regular" charset="0"/>
            </a:endParaRPr>
          </a:p>
        </p:txBody>
      </p:sp>
    </p:spTree>
    <p:extLst>
      <p:ext uri="{BB962C8B-B14F-4D97-AF65-F5344CB8AC3E}">
        <p14:creationId xmlns:p14="http://schemas.microsoft.com/office/powerpoint/2010/main" val="72416243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a:t>F</a:t>
            </a:r>
            <a:r>
              <a:rPr lang="en-US" dirty="0" smtClean="0"/>
              <a:t>ool </a:t>
            </a:r>
            <a:r>
              <a:rPr lang="en-US" dirty="0"/>
              <a:t>W</a:t>
            </a:r>
            <a:r>
              <a:rPr lang="en-US" dirty="0" smtClean="0"/>
              <a:t>ith a Tool </a:t>
            </a:r>
            <a:endParaRPr lang="en-US" dirty="0"/>
          </a:p>
        </p:txBody>
      </p:sp>
      <p:sp>
        <p:nvSpPr>
          <p:cNvPr id="5" name="TextBox 4"/>
          <p:cNvSpPr txBox="1"/>
          <p:nvPr/>
        </p:nvSpPr>
        <p:spPr>
          <a:xfrm>
            <a:off x="2260407" y="2483650"/>
            <a:ext cx="3552704" cy="461793"/>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401" dirty="0">
                <a:latin typeface="GE Inspira Pitch Regular" charset="0"/>
              </a:rPr>
              <a:t>Is a More Dangerous Fool</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50742" y="3456010"/>
            <a:ext cx="2536681" cy="1305690"/>
          </a:xfrm>
          <a:prstGeom prst="rect">
            <a:avLst/>
          </a:prstGeom>
        </p:spPr>
      </p:pic>
      <p:sp>
        <p:nvSpPr>
          <p:cNvPr id="7" name="Rounded Rectangular Callout 6"/>
          <p:cNvSpPr/>
          <p:nvPr/>
        </p:nvSpPr>
        <p:spPr bwMode="auto">
          <a:xfrm>
            <a:off x="5186478" y="3185910"/>
            <a:ext cx="2230155" cy="945351"/>
          </a:xfrm>
          <a:prstGeom prst="wedgeRoundRectCallout">
            <a:avLst>
              <a:gd name="adj1" fmla="val -92156"/>
              <a:gd name="adj2" fmla="val 98937"/>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68598" tIns="34299" rIns="68598" bIns="34299" numCol="1" rtlCol="0" anchor="ctr" anchorCtr="0" compatLnSpc="1">
            <a:prstTxWarp prst="textNoShape">
              <a:avLst/>
            </a:prstTxWarp>
          </a:bodyPr>
          <a:lstStyle/>
          <a:p>
            <a:pPr algn="ctr" fontAlgn="base">
              <a:spcBef>
                <a:spcPct val="0"/>
              </a:spcBef>
              <a:spcAft>
                <a:spcPct val="0"/>
              </a:spcAft>
            </a:pPr>
            <a:r>
              <a:rPr lang="en-US" sz="1500" dirty="0">
                <a:solidFill>
                  <a:schemeClr val="bg1"/>
                </a:solidFill>
                <a:latin typeface="GE Inspira Pitch Regular" charset="0"/>
                <a:cs typeface="GE Inspira Pitch Regular" charset="0"/>
              </a:rPr>
              <a:t>Give somebody a hammer and they’ll find things to hit with it!</a:t>
            </a:r>
          </a:p>
        </p:txBody>
      </p:sp>
      <p:sp>
        <p:nvSpPr>
          <p:cNvPr id="3" name="Slide Number Placeholder 2"/>
          <p:cNvSpPr>
            <a:spLocks noGrp="1"/>
          </p:cNvSpPr>
          <p:nvPr>
            <p:ph type="sldNum" sz="quarter" idx="4"/>
          </p:nvPr>
        </p:nvSpPr>
        <p:spPr/>
        <p:txBody>
          <a:bodyPr/>
          <a:lstStyle/>
          <a:p>
            <a:fld id="{5B5001F5-E7B9-4741-B997-DC6E1D931256}" type="slidenum">
              <a:rPr lang="en-US" smtClean="0"/>
              <a:pPr/>
              <a:t>101</a:t>
            </a:fld>
            <a:endParaRPr lang="en-US" dirty="0"/>
          </a:p>
        </p:txBody>
      </p:sp>
    </p:spTree>
    <p:extLst>
      <p:ext uri="{BB962C8B-B14F-4D97-AF65-F5344CB8AC3E}">
        <p14:creationId xmlns:p14="http://schemas.microsoft.com/office/powerpoint/2010/main" val="120825111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8" name="Text Placeholder 7"/>
          <p:cNvSpPr>
            <a:spLocks noGrp="1"/>
          </p:cNvSpPr>
          <p:nvPr>
            <p:ph type="body" sz="half" idx="1"/>
          </p:nvPr>
        </p:nvSpPr>
        <p:spPr>
          <a:xfrm>
            <a:off x="666491" y="1940867"/>
            <a:ext cx="7772400" cy="1173738"/>
          </a:xfrm>
        </p:spPr>
        <p:txBody>
          <a:bodyPr/>
          <a:lstStyle/>
          <a:p>
            <a:r>
              <a:rPr lang="en-US" dirty="0" smtClean="0"/>
              <a:t>Power Generation from Wind – What is it?</a:t>
            </a:r>
            <a:endParaRPr lang="en-US" dirty="0"/>
          </a:p>
        </p:txBody>
      </p:sp>
      <p:pic>
        <p:nvPicPr>
          <p:cNvPr id="5" name="Picture 2" descr="Mills"/>
          <p:cNvPicPr>
            <a:picLocks noChangeAspect="1" noChangeArrowheads="1"/>
          </p:cNvPicPr>
          <p:nvPr/>
        </p:nvPicPr>
        <p:blipFill rotWithShape="1">
          <a:blip r:embed="rId2">
            <a:extLst>
              <a:ext uri="{28A0092B-C50C-407E-A947-70E740481C1C}">
                <a14:useLocalDpi xmlns:a14="http://schemas.microsoft.com/office/drawing/2010/main" val="0"/>
              </a:ext>
            </a:extLst>
          </a:blip>
          <a:srcRect t="36526"/>
          <a:stretch/>
        </p:blipFill>
        <p:spPr bwMode="auto">
          <a:xfrm>
            <a:off x="1" y="3202879"/>
            <a:ext cx="9144000" cy="242220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9" descr="Vestas_Tagline_b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8919" y="1142404"/>
            <a:ext cx="2038881" cy="2870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Vestas_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344" y="3380172"/>
            <a:ext cx="1200463" cy="28582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9" descr="Vestas_Tagline_b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2691" y="3436145"/>
            <a:ext cx="2038881" cy="28701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9" descr="Vestas_Tagline_b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9845" y="3308120"/>
            <a:ext cx="2038881" cy="287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29808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a:xfrm>
            <a:off x="4103077" y="928336"/>
            <a:ext cx="4701148" cy="5495910"/>
          </a:xfrm>
        </p:spPr>
        <p:txBody>
          <a:bodyPr>
            <a:normAutofit fontScale="70000" lnSpcReduction="20000"/>
          </a:bodyPr>
          <a:lstStyle/>
          <a:p>
            <a:r>
              <a:rPr lang="en-GB" smtClean="0"/>
              <a:t>What is it?</a:t>
            </a:r>
          </a:p>
          <a:p>
            <a:pPr lvl="1"/>
            <a:r>
              <a:rPr lang="en-GB" altLang="ja-JP" dirty="0" smtClean="0"/>
              <a:t>A tool to create a simple high level diagram of the system under investigation to:</a:t>
            </a:r>
          </a:p>
          <a:p>
            <a:pPr lvl="2"/>
            <a:r>
              <a:rPr lang="en-GB" altLang="ja-JP" dirty="0" smtClean="0"/>
              <a:t>Define system boundaries</a:t>
            </a:r>
          </a:p>
          <a:p>
            <a:pPr lvl="2"/>
            <a:r>
              <a:rPr lang="en-GB" altLang="ja-JP" dirty="0" smtClean="0"/>
              <a:t>Indicate the major components (sub-systems) that lie within the boundaries</a:t>
            </a:r>
          </a:p>
          <a:p>
            <a:pPr lvl="2"/>
            <a:r>
              <a:rPr lang="en-GB" altLang="ja-JP" dirty="0" smtClean="0"/>
              <a:t>Identify relationships between components</a:t>
            </a:r>
          </a:p>
          <a:p>
            <a:r>
              <a:rPr lang="en-GB" altLang="ja-JP" dirty="0" smtClean="0"/>
              <a:t>Where to use it?</a:t>
            </a:r>
          </a:p>
          <a:p>
            <a:pPr lvl="1"/>
            <a:r>
              <a:rPr lang="en-GB" altLang="ja-JP" dirty="0" smtClean="0"/>
              <a:t>A Systems map is very useful when attempting to define the boundaries of system and uncover the major components</a:t>
            </a:r>
          </a:p>
          <a:p>
            <a:r>
              <a:rPr lang="en-GB" altLang="ja-JP" dirty="0" smtClean="0"/>
              <a:t>When to do it?</a:t>
            </a:r>
          </a:p>
          <a:p>
            <a:pPr lvl="1"/>
            <a:r>
              <a:rPr lang="en-GB" dirty="0" smtClean="0"/>
              <a:t>Whenever there is a need to investigate and understand  a complex situation – untangle thinking</a:t>
            </a:r>
          </a:p>
          <a:p>
            <a:pPr lvl="1"/>
            <a:r>
              <a:rPr lang="en-GB" dirty="0" smtClean="0"/>
              <a:t>Need to communicate understanding</a:t>
            </a:r>
          </a:p>
          <a:p>
            <a:pPr lvl="1"/>
            <a:r>
              <a:rPr lang="en-GB" dirty="0" smtClean="0"/>
              <a:t>Identify potential actions (problem solving) </a:t>
            </a:r>
            <a:endParaRPr lang="en-GB" altLang="ja-JP" dirty="0" smtClean="0"/>
          </a:p>
          <a:p>
            <a:r>
              <a:rPr lang="en-GB" altLang="ja-JP" dirty="0" smtClean="0"/>
              <a:t>How to do it</a:t>
            </a:r>
          </a:p>
          <a:p>
            <a:pPr lvl="1"/>
            <a:r>
              <a:rPr lang="en-GB" altLang="ja-JP" dirty="0" smtClean="0"/>
              <a:t>A Systems Map can be drawn by an individual but it is best performed by a team</a:t>
            </a:r>
          </a:p>
          <a:p>
            <a:pPr lvl="1"/>
            <a:r>
              <a:rPr lang="en-GB" altLang="ja-JP" dirty="0" smtClean="0"/>
              <a:t>The team should comprise people who have knowledge of the system throughout its life cycle</a:t>
            </a:r>
            <a:endParaRPr lang="en-GB" dirty="0"/>
          </a:p>
        </p:txBody>
      </p:sp>
      <p:sp>
        <p:nvSpPr>
          <p:cNvPr id="47106" name="Rectangle 2"/>
          <p:cNvSpPr>
            <a:spLocks noGrp="1" noChangeArrowheads="1"/>
          </p:cNvSpPr>
          <p:nvPr>
            <p:ph type="title"/>
          </p:nvPr>
        </p:nvSpPr>
        <p:spPr>
          <a:xfrm>
            <a:off x="673240" y="0"/>
            <a:ext cx="8130985" cy="543047"/>
          </a:xfrm>
        </p:spPr>
        <p:txBody>
          <a:bodyPr/>
          <a:lstStyle/>
          <a:p>
            <a:r>
              <a:rPr lang="en-GB" smtClean="0">
                <a:latin typeface="GE Inspira Pitch" charset="0"/>
                <a:ea typeface="GE Inspira Pitch" charset="0"/>
                <a:cs typeface="GE Inspira Pitch" charset="0"/>
              </a:rPr>
              <a:t>Systems Map</a:t>
            </a:r>
            <a:endParaRPr lang="en-GB" dirty="0">
              <a:latin typeface="GE Inspira Pitch" charset="0"/>
              <a:ea typeface="GE Inspira Pitch" charset="0"/>
              <a:cs typeface="GE Inspira Pitch" charset="0"/>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707" y="2148935"/>
            <a:ext cx="3789782" cy="2399619"/>
          </a:xfrm>
          <a:prstGeom prst="rect">
            <a:avLst/>
          </a:prstGeom>
        </p:spPr>
      </p:pic>
    </p:spTree>
    <p:extLst>
      <p:ext uri="{BB962C8B-B14F-4D97-AF65-F5344CB8AC3E}">
        <p14:creationId xmlns:p14="http://schemas.microsoft.com/office/powerpoint/2010/main" val="9312347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83284" y="0"/>
            <a:ext cx="8130985" cy="543047"/>
          </a:xfrm>
        </p:spPr>
        <p:txBody>
          <a:bodyPr/>
          <a:lstStyle/>
          <a:p>
            <a:r>
              <a:rPr lang="en-GB">
                <a:latin typeface="GE Inspira Pitch" charset="0"/>
                <a:ea typeface="GE Inspira Pitch" charset="0"/>
                <a:cs typeface="GE Inspira Pitch" charset="0"/>
              </a:rPr>
              <a:t>Basic Terminology</a:t>
            </a:r>
            <a:endParaRPr lang="en-US" dirty="0">
              <a:latin typeface="GE Inspira Pitch" charset="0"/>
              <a:ea typeface="GE Inspira Pitch" charset="0"/>
              <a:cs typeface="GE Inspira Pitch" charset="0"/>
            </a:endParaRPr>
          </a:p>
        </p:txBody>
      </p:sp>
      <p:sp>
        <p:nvSpPr>
          <p:cNvPr id="57347" name="Oval 3"/>
          <p:cNvSpPr>
            <a:spLocks noChangeArrowheads="1"/>
          </p:cNvSpPr>
          <p:nvPr/>
        </p:nvSpPr>
        <p:spPr bwMode="auto">
          <a:xfrm>
            <a:off x="1773780" y="1244491"/>
            <a:ext cx="1453854" cy="863938"/>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48" name="Oval 4"/>
          <p:cNvSpPr>
            <a:spLocks noChangeArrowheads="1"/>
          </p:cNvSpPr>
          <p:nvPr/>
        </p:nvSpPr>
        <p:spPr bwMode="auto">
          <a:xfrm>
            <a:off x="2874125" y="2637031"/>
            <a:ext cx="5106531" cy="2373533"/>
          </a:xfrm>
          <a:prstGeom prst="ellipse">
            <a:avLst/>
          </a:prstGeom>
          <a:noFill/>
          <a:ln w="38100">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49" name="Oval 5"/>
          <p:cNvSpPr>
            <a:spLocks noChangeArrowheads="1"/>
          </p:cNvSpPr>
          <p:nvPr/>
        </p:nvSpPr>
        <p:spPr bwMode="auto">
          <a:xfrm>
            <a:off x="3840469" y="3050284"/>
            <a:ext cx="1238573" cy="599041"/>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50" name="Oval 6"/>
          <p:cNvSpPr>
            <a:spLocks noChangeArrowheads="1"/>
          </p:cNvSpPr>
          <p:nvPr/>
        </p:nvSpPr>
        <p:spPr bwMode="auto">
          <a:xfrm>
            <a:off x="3310204" y="3735072"/>
            <a:ext cx="1238573" cy="740762"/>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51" name="Oval 7"/>
          <p:cNvSpPr>
            <a:spLocks noChangeArrowheads="1"/>
          </p:cNvSpPr>
          <p:nvPr/>
        </p:nvSpPr>
        <p:spPr bwMode="auto">
          <a:xfrm>
            <a:off x="4986148" y="3126502"/>
            <a:ext cx="2759694" cy="1458896"/>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52" name="Oval 8"/>
          <p:cNvSpPr>
            <a:spLocks noChangeArrowheads="1"/>
          </p:cNvSpPr>
          <p:nvPr/>
        </p:nvSpPr>
        <p:spPr bwMode="auto">
          <a:xfrm>
            <a:off x="5586082" y="3365882"/>
            <a:ext cx="837327" cy="348944"/>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53" name="Oval 9"/>
          <p:cNvSpPr>
            <a:spLocks noChangeArrowheads="1"/>
          </p:cNvSpPr>
          <p:nvPr/>
        </p:nvSpPr>
        <p:spPr bwMode="auto">
          <a:xfrm>
            <a:off x="5254506" y="3832729"/>
            <a:ext cx="837326" cy="348944"/>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54" name="Oval 10"/>
          <p:cNvSpPr>
            <a:spLocks noChangeArrowheads="1"/>
          </p:cNvSpPr>
          <p:nvPr/>
        </p:nvSpPr>
        <p:spPr bwMode="auto">
          <a:xfrm>
            <a:off x="6714989" y="3406374"/>
            <a:ext cx="837326" cy="348944"/>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55" name="Oval 11"/>
          <p:cNvSpPr>
            <a:spLocks noChangeArrowheads="1"/>
          </p:cNvSpPr>
          <p:nvPr/>
        </p:nvSpPr>
        <p:spPr bwMode="auto">
          <a:xfrm>
            <a:off x="6325355" y="3939913"/>
            <a:ext cx="837326" cy="348944"/>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56" name="Oval 12"/>
          <p:cNvSpPr>
            <a:spLocks noChangeArrowheads="1"/>
          </p:cNvSpPr>
          <p:nvPr/>
        </p:nvSpPr>
        <p:spPr bwMode="auto">
          <a:xfrm>
            <a:off x="498423" y="3857127"/>
            <a:ext cx="1557247" cy="946794"/>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57" name="Oval 13"/>
          <p:cNvSpPr>
            <a:spLocks noChangeArrowheads="1"/>
          </p:cNvSpPr>
          <p:nvPr/>
        </p:nvSpPr>
        <p:spPr bwMode="auto">
          <a:xfrm>
            <a:off x="735794" y="3959466"/>
            <a:ext cx="837327" cy="348944"/>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58" name="Oval 14"/>
          <p:cNvSpPr>
            <a:spLocks noChangeArrowheads="1"/>
          </p:cNvSpPr>
          <p:nvPr/>
        </p:nvSpPr>
        <p:spPr bwMode="auto">
          <a:xfrm>
            <a:off x="960285" y="4352475"/>
            <a:ext cx="837327" cy="348944"/>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
        <p:nvSpPr>
          <p:cNvPr id="57359" name="Text Box 15"/>
          <p:cNvSpPr txBox="1">
            <a:spLocks noChangeArrowheads="1"/>
          </p:cNvSpPr>
          <p:nvPr/>
        </p:nvSpPr>
        <p:spPr bwMode="auto">
          <a:xfrm>
            <a:off x="1523458" y="5299562"/>
            <a:ext cx="1602105" cy="313227"/>
          </a:xfrm>
          <a:prstGeom prst="rect">
            <a:avLst/>
          </a:prstGeom>
          <a:noFill/>
          <a:ln w="9525">
            <a:noFill/>
            <a:miter lim="800000"/>
            <a:headEnd/>
            <a:tailEnd/>
          </a:ln>
        </p:spPr>
        <p:txBody>
          <a:bodyPr wrap="none">
            <a:spAutoFit/>
          </a:bodyPr>
          <a:lstStyle/>
          <a:p>
            <a:pPr>
              <a:lnSpc>
                <a:spcPct val="110000"/>
              </a:lnSpc>
            </a:pPr>
            <a:r>
              <a:rPr lang="en-GB" sz="1400" b="1">
                <a:latin typeface="GE Inspira" panose="020F0603030400020203" pitchFamily="34" charset="0"/>
              </a:rPr>
              <a:t>System Boundary</a:t>
            </a:r>
            <a:endParaRPr lang="en-US" sz="1400" b="1">
              <a:latin typeface="GE Inspira" panose="020F0603030400020203" pitchFamily="34" charset="0"/>
            </a:endParaRPr>
          </a:p>
        </p:txBody>
      </p:sp>
      <p:sp>
        <p:nvSpPr>
          <p:cNvPr id="57360" name="Line 16"/>
          <p:cNvSpPr>
            <a:spLocks noChangeShapeType="1"/>
          </p:cNvSpPr>
          <p:nvPr/>
        </p:nvSpPr>
        <p:spPr bwMode="auto">
          <a:xfrm flipV="1">
            <a:off x="2507713" y="4454397"/>
            <a:ext cx="719920" cy="774108"/>
          </a:xfrm>
          <a:prstGeom prst="line">
            <a:avLst/>
          </a:prstGeom>
          <a:noFill/>
          <a:ln w="9525">
            <a:solidFill>
              <a:schemeClr val="tx1"/>
            </a:solidFill>
            <a:round/>
            <a:headEnd/>
            <a:tailEnd type="triangle" w="med" len="med"/>
          </a:ln>
        </p:spPr>
        <p:txBody>
          <a:bodyPr/>
          <a:lstStyle/>
          <a:p>
            <a:endParaRPr lang="en-GB" sz="1350" b="1">
              <a:latin typeface="GE Inspira" panose="020F0603030400020203" pitchFamily="34" charset="0"/>
            </a:endParaRPr>
          </a:p>
        </p:txBody>
      </p:sp>
      <p:sp>
        <p:nvSpPr>
          <p:cNvPr id="57361" name="Text Box 17"/>
          <p:cNvSpPr txBox="1">
            <a:spLocks noChangeArrowheads="1"/>
          </p:cNvSpPr>
          <p:nvPr/>
        </p:nvSpPr>
        <p:spPr bwMode="auto">
          <a:xfrm>
            <a:off x="259397" y="2595788"/>
            <a:ext cx="2897413" cy="954107"/>
          </a:xfrm>
          <a:prstGeom prst="rect">
            <a:avLst/>
          </a:prstGeom>
          <a:noFill/>
          <a:ln w="9525">
            <a:noFill/>
            <a:miter lim="800000"/>
            <a:headEnd/>
            <a:tailEnd/>
          </a:ln>
        </p:spPr>
        <p:txBody>
          <a:bodyPr wrap="square">
            <a:spAutoFit/>
          </a:bodyPr>
          <a:lstStyle/>
          <a:p>
            <a:r>
              <a:rPr lang="en-GB" sz="1400" b="1" dirty="0">
                <a:latin typeface="GE Inspira" panose="020F0603030400020203" pitchFamily="34" charset="0"/>
              </a:rPr>
              <a:t>Component/Element</a:t>
            </a:r>
          </a:p>
          <a:p>
            <a:r>
              <a:rPr lang="en-GB" sz="1400" b="1" dirty="0">
                <a:latin typeface="GE Inspira" panose="020F0603030400020203" pitchFamily="34" charset="0"/>
              </a:rPr>
              <a:t>In the environment of the </a:t>
            </a:r>
            <a:r>
              <a:rPr lang="en-GB" sz="1400" b="1" dirty="0" smtClean="0">
                <a:latin typeface="GE Inspira" panose="020F0603030400020203" pitchFamily="34" charset="0"/>
              </a:rPr>
              <a:t>system</a:t>
            </a:r>
          </a:p>
          <a:p>
            <a:r>
              <a:rPr lang="en-GB" sz="1400" b="1" dirty="0" smtClean="0">
                <a:latin typeface="GE Inspira" panose="020F0603030400020203" pitchFamily="34" charset="0"/>
              </a:rPr>
              <a:t>These are things that interact with the system</a:t>
            </a:r>
            <a:endParaRPr lang="en-US" sz="1400" b="1" dirty="0">
              <a:latin typeface="GE Inspira" panose="020F0603030400020203" pitchFamily="34" charset="0"/>
            </a:endParaRPr>
          </a:p>
        </p:txBody>
      </p:sp>
      <p:sp>
        <p:nvSpPr>
          <p:cNvPr id="57362" name="Line 18"/>
          <p:cNvSpPr>
            <a:spLocks noChangeShapeType="1"/>
          </p:cNvSpPr>
          <p:nvPr/>
        </p:nvSpPr>
        <p:spPr bwMode="auto">
          <a:xfrm flipV="1">
            <a:off x="1661773" y="2170491"/>
            <a:ext cx="439952" cy="363235"/>
          </a:xfrm>
          <a:prstGeom prst="line">
            <a:avLst/>
          </a:prstGeom>
          <a:noFill/>
          <a:ln w="9525">
            <a:solidFill>
              <a:schemeClr val="tx1"/>
            </a:solidFill>
            <a:round/>
            <a:headEnd/>
            <a:tailEnd type="triangle" w="med" len="med"/>
          </a:ln>
        </p:spPr>
        <p:txBody>
          <a:bodyPr/>
          <a:lstStyle/>
          <a:p>
            <a:endParaRPr lang="en-GB" sz="1350" b="1">
              <a:latin typeface="GE Inspira" panose="020F0603030400020203" pitchFamily="34" charset="0"/>
            </a:endParaRPr>
          </a:p>
        </p:txBody>
      </p:sp>
      <p:sp>
        <p:nvSpPr>
          <p:cNvPr id="57363" name="Line 19"/>
          <p:cNvSpPr>
            <a:spLocks noChangeShapeType="1"/>
          </p:cNvSpPr>
          <p:nvPr/>
        </p:nvSpPr>
        <p:spPr bwMode="auto">
          <a:xfrm>
            <a:off x="978346" y="3583133"/>
            <a:ext cx="140630" cy="294161"/>
          </a:xfrm>
          <a:prstGeom prst="line">
            <a:avLst/>
          </a:prstGeom>
          <a:noFill/>
          <a:ln w="9525">
            <a:solidFill>
              <a:schemeClr val="tx1"/>
            </a:solidFill>
            <a:round/>
            <a:headEnd/>
            <a:tailEnd type="triangle" w="med" len="med"/>
          </a:ln>
        </p:spPr>
        <p:txBody>
          <a:bodyPr/>
          <a:lstStyle/>
          <a:p>
            <a:endParaRPr lang="en-GB" sz="1350" b="1">
              <a:latin typeface="GE Inspira" panose="020F0603030400020203" pitchFamily="34" charset="0"/>
            </a:endParaRPr>
          </a:p>
        </p:txBody>
      </p:sp>
      <p:sp>
        <p:nvSpPr>
          <p:cNvPr id="57364" name="Text Box 20"/>
          <p:cNvSpPr txBox="1">
            <a:spLocks noChangeArrowheads="1"/>
          </p:cNvSpPr>
          <p:nvPr/>
        </p:nvSpPr>
        <p:spPr bwMode="auto">
          <a:xfrm>
            <a:off x="4165597" y="1756749"/>
            <a:ext cx="2331087" cy="461665"/>
          </a:xfrm>
          <a:prstGeom prst="rect">
            <a:avLst/>
          </a:prstGeom>
          <a:noFill/>
          <a:ln w="9525">
            <a:noFill/>
            <a:miter lim="800000"/>
            <a:headEnd/>
            <a:tailEnd/>
          </a:ln>
        </p:spPr>
        <p:txBody>
          <a:bodyPr wrap="none">
            <a:spAutoFit/>
          </a:bodyPr>
          <a:lstStyle/>
          <a:p>
            <a:pPr algn="ctr"/>
            <a:r>
              <a:rPr lang="en-GB" sz="1200" b="1">
                <a:latin typeface="GE Inspira" panose="020F0603030400020203" pitchFamily="34" charset="0"/>
              </a:rPr>
              <a:t>Component/Element of System</a:t>
            </a:r>
          </a:p>
          <a:p>
            <a:pPr algn="ctr"/>
            <a:r>
              <a:rPr lang="en-GB" sz="1200" b="1" dirty="0">
                <a:latin typeface="GE Inspira" panose="020F0603030400020203" pitchFamily="34" charset="0"/>
              </a:rPr>
              <a:t>(Sub-System)</a:t>
            </a:r>
            <a:endParaRPr lang="en-US" sz="1200" b="1" dirty="0">
              <a:latin typeface="GE Inspira" panose="020F0603030400020203" pitchFamily="34" charset="0"/>
            </a:endParaRPr>
          </a:p>
        </p:txBody>
      </p:sp>
      <p:sp>
        <p:nvSpPr>
          <p:cNvPr id="57365" name="Line 21"/>
          <p:cNvSpPr>
            <a:spLocks noChangeShapeType="1"/>
          </p:cNvSpPr>
          <p:nvPr/>
        </p:nvSpPr>
        <p:spPr bwMode="auto">
          <a:xfrm flipH="1">
            <a:off x="4501043" y="2288086"/>
            <a:ext cx="672183" cy="751480"/>
          </a:xfrm>
          <a:prstGeom prst="line">
            <a:avLst/>
          </a:prstGeom>
          <a:noFill/>
          <a:ln w="9525">
            <a:solidFill>
              <a:schemeClr val="tx1"/>
            </a:solidFill>
            <a:round/>
            <a:headEnd/>
            <a:tailEnd type="triangle" w="med" len="med"/>
          </a:ln>
        </p:spPr>
        <p:txBody>
          <a:bodyPr/>
          <a:lstStyle/>
          <a:p>
            <a:endParaRPr lang="en-GB" sz="1350" b="1">
              <a:latin typeface="GE Inspira" panose="020F0603030400020203" pitchFamily="34" charset="0"/>
            </a:endParaRPr>
          </a:p>
        </p:txBody>
      </p:sp>
      <p:sp>
        <p:nvSpPr>
          <p:cNvPr id="57366" name="Line 22"/>
          <p:cNvSpPr>
            <a:spLocks noChangeShapeType="1"/>
          </p:cNvSpPr>
          <p:nvPr/>
        </p:nvSpPr>
        <p:spPr bwMode="auto">
          <a:xfrm>
            <a:off x="5397716" y="2277366"/>
            <a:ext cx="460594" cy="870573"/>
          </a:xfrm>
          <a:prstGeom prst="line">
            <a:avLst/>
          </a:prstGeom>
          <a:noFill/>
          <a:ln w="9525">
            <a:solidFill>
              <a:schemeClr val="tx1"/>
            </a:solidFill>
            <a:round/>
            <a:headEnd/>
            <a:tailEnd type="triangle" w="med" len="med"/>
          </a:ln>
        </p:spPr>
        <p:txBody>
          <a:bodyPr/>
          <a:lstStyle/>
          <a:p>
            <a:endParaRPr lang="en-GB" sz="1350" b="1">
              <a:latin typeface="GE Inspira" panose="020F0603030400020203" pitchFamily="34" charset="0"/>
            </a:endParaRPr>
          </a:p>
        </p:txBody>
      </p:sp>
      <p:sp>
        <p:nvSpPr>
          <p:cNvPr id="57367" name="Text Box 23"/>
          <p:cNvSpPr txBox="1">
            <a:spLocks noChangeArrowheads="1"/>
          </p:cNvSpPr>
          <p:nvPr/>
        </p:nvSpPr>
        <p:spPr bwMode="auto">
          <a:xfrm>
            <a:off x="4778583" y="5475820"/>
            <a:ext cx="3057953" cy="307777"/>
          </a:xfrm>
          <a:prstGeom prst="rect">
            <a:avLst/>
          </a:prstGeom>
          <a:noFill/>
          <a:ln w="9525">
            <a:noFill/>
            <a:miter lim="800000"/>
            <a:headEnd/>
            <a:tailEnd/>
          </a:ln>
        </p:spPr>
        <p:txBody>
          <a:bodyPr wrap="none">
            <a:spAutoFit/>
          </a:bodyPr>
          <a:lstStyle/>
          <a:p>
            <a:r>
              <a:rPr lang="en-GB" sz="1400" b="1">
                <a:latin typeface="GE Inspira" panose="020F0603030400020203" pitchFamily="34" charset="0"/>
              </a:rPr>
              <a:t>Component/Element of Sub-System</a:t>
            </a:r>
            <a:endParaRPr lang="en-US" sz="1400" b="1">
              <a:latin typeface="GE Inspira" panose="020F0603030400020203" pitchFamily="34" charset="0"/>
            </a:endParaRPr>
          </a:p>
        </p:txBody>
      </p:sp>
      <p:sp>
        <p:nvSpPr>
          <p:cNvPr id="57368" name="Line 24"/>
          <p:cNvSpPr>
            <a:spLocks noChangeShapeType="1"/>
          </p:cNvSpPr>
          <p:nvPr/>
        </p:nvSpPr>
        <p:spPr bwMode="auto">
          <a:xfrm flipH="1" flipV="1">
            <a:off x="5728002" y="4193582"/>
            <a:ext cx="330286" cy="1198081"/>
          </a:xfrm>
          <a:prstGeom prst="line">
            <a:avLst/>
          </a:prstGeom>
          <a:noFill/>
          <a:ln w="9525">
            <a:solidFill>
              <a:schemeClr val="tx1"/>
            </a:solidFill>
            <a:round/>
            <a:headEnd/>
            <a:tailEnd type="triangle" w="med" len="med"/>
          </a:ln>
        </p:spPr>
        <p:txBody>
          <a:bodyPr/>
          <a:lstStyle/>
          <a:p>
            <a:endParaRPr lang="en-GB" sz="1350" b="1">
              <a:latin typeface="GE Inspira" panose="020F0603030400020203" pitchFamily="34" charset="0"/>
            </a:endParaRPr>
          </a:p>
        </p:txBody>
      </p:sp>
      <p:sp>
        <p:nvSpPr>
          <p:cNvPr id="57369" name="Line 25"/>
          <p:cNvSpPr>
            <a:spLocks noChangeShapeType="1"/>
          </p:cNvSpPr>
          <p:nvPr/>
        </p:nvSpPr>
        <p:spPr bwMode="auto">
          <a:xfrm flipV="1">
            <a:off x="6647901" y="4301956"/>
            <a:ext cx="141920" cy="1056359"/>
          </a:xfrm>
          <a:prstGeom prst="line">
            <a:avLst/>
          </a:prstGeom>
          <a:noFill/>
          <a:ln w="9525">
            <a:solidFill>
              <a:schemeClr val="tx1"/>
            </a:solidFill>
            <a:round/>
            <a:headEnd/>
            <a:tailEnd type="triangle" w="med" len="med"/>
          </a:ln>
        </p:spPr>
        <p:txBody>
          <a:bodyPr/>
          <a:lstStyle/>
          <a:p>
            <a:endParaRPr lang="en-GB" sz="1350" b="1">
              <a:latin typeface="GE Inspira" panose="020F0603030400020203" pitchFamily="34" charset="0"/>
            </a:endParaRPr>
          </a:p>
        </p:txBody>
      </p:sp>
      <p:sp>
        <p:nvSpPr>
          <p:cNvPr id="27" name="Oval 3"/>
          <p:cNvSpPr>
            <a:spLocks noChangeArrowheads="1"/>
          </p:cNvSpPr>
          <p:nvPr/>
        </p:nvSpPr>
        <p:spPr bwMode="auto">
          <a:xfrm>
            <a:off x="48523" y="1421999"/>
            <a:ext cx="1367699" cy="748492"/>
          </a:xfrm>
          <a:prstGeom prst="ellipse">
            <a:avLst/>
          </a:prstGeom>
          <a:noFill/>
          <a:ln w="9525">
            <a:solidFill>
              <a:schemeClr val="tx1"/>
            </a:solidFill>
            <a:round/>
            <a:headEnd/>
            <a:tailEnd/>
          </a:ln>
        </p:spPr>
        <p:txBody>
          <a:bodyPr wrap="none" anchor="ctr"/>
          <a:lstStyle/>
          <a:p>
            <a:endParaRPr lang="en-US" sz="1350" b="1">
              <a:latin typeface="GE Inspira" panose="020F0603030400020203" pitchFamily="34" charset="0"/>
            </a:endParaRPr>
          </a:p>
        </p:txBody>
      </p:sp>
    </p:spTree>
    <p:extLst>
      <p:ext uri="{BB962C8B-B14F-4D97-AF65-F5344CB8AC3E}">
        <p14:creationId xmlns:p14="http://schemas.microsoft.com/office/powerpoint/2010/main" val="114051154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a:xfrm>
            <a:off x="457200" y="1151058"/>
            <a:ext cx="8229600" cy="4757373"/>
          </a:xfrm>
        </p:spPr>
        <p:txBody>
          <a:bodyPr>
            <a:normAutofit fontScale="92500"/>
          </a:bodyPr>
          <a:lstStyle/>
          <a:p>
            <a:r>
              <a:rPr lang="en-GB" dirty="0" smtClean="0"/>
              <a:t>Brainstorm </a:t>
            </a:r>
            <a:r>
              <a:rPr lang="en-GB" dirty="0"/>
              <a:t>system components/elements – this is often best done using sticky</a:t>
            </a:r>
            <a:r>
              <a:rPr lang="en-GB" dirty="0">
                <a:sym typeface="Symbol" pitchFamily="18" charset="2"/>
              </a:rPr>
              <a:t> notes, cards or alternatively writing on a white board</a:t>
            </a:r>
          </a:p>
          <a:p>
            <a:pPr lvl="1"/>
            <a:r>
              <a:rPr lang="en-GB" dirty="0">
                <a:sym typeface="Symbol" pitchFamily="18" charset="2"/>
              </a:rPr>
              <a:t>Components/elements can be; </a:t>
            </a:r>
          </a:p>
          <a:p>
            <a:pPr lvl="2"/>
            <a:r>
              <a:rPr lang="en-GB" dirty="0">
                <a:sym typeface="Symbol" pitchFamily="18" charset="2"/>
              </a:rPr>
              <a:t>things/objects (nouns) that are in the system or its environment </a:t>
            </a:r>
          </a:p>
          <a:p>
            <a:pPr lvl="2"/>
            <a:r>
              <a:rPr lang="en-GB" dirty="0">
                <a:sym typeface="Symbol" pitchFamily="18" charset="2"/>
              </a:rPr>
              <a:t>functions/actions/activities (verbs) that the system has to perform to achieve its purpose </a:t>
            </a:r>
          </a:p>
          <a:p>
            <a:pPr lvl="1"/>
            <a:r>
              <a:rPr lang="en-GB" dirty="0">
                <a:sym typeface="Symbol" pitchFamily="18" charset="2"/>
              </a:rPr>
              <a:t>Components can be a mixture of things and action</a:t>
            </a:r>
          </a:p>
          <a:p>
            <a:r>
              <a:rPr lang="en-GB" dirty="0">
                <a:sym typeface="Symbol" pitchFamily="18" charset="2"/>
              </a:rPr>
              <a:t>Look for natural groups of components/elements </a:t>
            </a:r>
          </a:p>
          <a:p>
            <a:pPr lvl="1"/>
            <a:r>
              <a:rPr lang="en-GB" dirty="0">
                <a:sym typeface="Symbol" pitchFamily="18" charset="2"/>
              </a:rPr>
              <a:t>This should done for both internal and external elements</a:t>
            </a:r>
          </a:p>
          <a:p>
            <a:r>
              <a:rPr lang="en-GB" dirty="0">
                <a:sym typeface="Symbol" pitchFamily="18" charset="2"/>
              </a:rPr>
              <a:t>Look within each group for further sub-groupings</a:t>
            </a:r>
          </a:p>
          <a:p>
            <a:pPr lvl="1"/>
            <a:r>
              <a:rPr lang="en-GB" dirty="0">
                <a:sym typeface="Symbol" pitchFamily="18" charset="2"/>
              </a:rPr>
              <a:t>Aim for at least three levels of </a:t>
            </a:r>
            <a:r>
              <a:rPr lang="en-GB" dirty="0" smtClean="0">
                <a:sym typeface="Symbol" pitchFamily="18" charset="2"/>
              </a:rPr>
              <a:t>hierarchy</a:t>
            </a:r>
          </a:p>
          <a:p>
            <a:pPr lvl="1"/>
            <a:r>
              <a:rPr lang="en-GB" dirty="0" smtClean="0">
                <a:sym typeface="Symbol" pitchFamily="18" charset="2"/>
              </a:rPr>
              <a:t>Groups should 5 elements or less </a:t>
            </a:r>
            <a:endParaRPr lang="en-GB" dirty="0">
              <a:sym typeface="Symbol" pitchFamily="18" charset="2"/>
            </a:endParaRPr>
          </a:p>
        </p:txBody>
      </p:sp>
      <p:sp>
        <p:nvSpPr>
          <p:cNvPr id="49154" name="Rectangle 2"/>
          <p:cNvSpPr>
            <a:spLocks noGrp="1" noChangeArrowheads="1"/>
          </p:cNvSpPr>
          <p:nvPr>
            <p:ph type="title"/>
          </p:nvPr>
        </p:nvSpPr>
        <p:spPr>
          <a:xfrm>
            <a:off x="0" y="0"/>
            <a:ext cx="9144000" cy="663850"/>
          </a:xfrm>
        </p:spPr>
        <p:txBody>
          <a:bodyPr/>
          <a:lstStyle/>
          <a:p>
            <a:r>
              <a:rPr lang="en-GB">
                <a:latin typeface="GE Inspira Pitch" charset="0"/>
                <a:ea typeface="GE Inspira Pitch" charset="0"/>
                <a:cs typeface="GE Inspira Pitch" charset="0"/>
              </a:rPr>
              <a:t>How to do it?</a:t>
            </a:r>
            <a:endParaRPr lang="en-US" dirty="0">
              <a:latin typeface="GE Inspira Pitch" charset="0"/>
              <a:ea typeface="GE Inspira Pitch" charset="0"/>
              <a:cs typeface="GE Inspira Pitch" charset="0"/>
            </a:endParaRPr>
          </a:p>
        </p:txBody>
      </p:sp>
    </p:spTree>
    <p:extLst>
      <p:ext uri="{BB962C8B-B14F-4D97-AF65-F5344CB8AC3E}">
        <p14:creationId xmlns:p14="http://schemas.microsoft.com/office/powerpoint/2010/main" val="154182805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380959" y="1620517"/>
            <a:ext cx="6781185" cy="3963432"/>
          </a:xfrm>
          <a:prstGeom prst="rect">
            <a:avLst/>
          </a:prstGeom>
        </p:spPr>
      </p:pic>
      <p:sp>
        <p:nvSpPr>
          <p:cNvPr id="50178" name="Rectangle 2"/>
          <p:cNvSpPr>
            <a:spLocks noGrp="1" noChangeArrowheads="1"/>
          </p:cNvSpPr>
          <p:nvPr>
            <p:ph type="title"/>
          </p:nvPr>
        </p:nvSpPr>
        <p:spPr>
          <a:xfrm>
            <a:off x="555816" y="988863"/>
            <a:ext cx="8130985" cy="407391"/>
          </a:xfrm>
        </p:spPr>
        <p:txBody>
          <a:bodyPr/>
          <a:lstStyle/>
          <a:p>
            <a:r>
              <a:rPr lang="en-GB">
                <a:latin typeface="GE Inspira Pitch" charset="0"/>
                <a:ea typeface="GE Inspira Pitch" charset="0"/>
                <a:cs typeface="GE Inspira Pitch" charset="0"/>
              </a:rPr>
              <a:t>Example Systems Map</a:t>
            </a:r>
            <a:endParaRPr lang="en-US" dirty="0">
              <a:latin typeface="GE Inspira Pitch" charset="0"/>
              <a:ea typeface="GE Inspira Pitch" charset="0"/>
              <a:cs typeface="GE Inspira Pitch" charset="0"/>
            </a:endParaRPr>
          </a:p>
        </p:txBody>
      </p:sp>
      <p:sp>
        <p:nvSpPr>
          <p:cNvPr id="28" name="Rounded Rectangle 27"/>
          <p:cNvSpPr/>
          <p:nvPr/>
        </p:nvSpPr>
        <p:spPr bwMode="auto">
          <a:xfrm>
            <a:off x="1026876" y="1887432"/>
            <a:ext cx="1850628" cy="875390"/>
          </a:xfrm>
          <a:prstGeom prst="roundRect">
            <a:avLst>
              <a:gd name="adj" fmla="val 112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350" b="1">
                <a:solidFill>
                  <a:schemeClr val="tx1"/>
                </a:solidFill>
                <a:latin typeface="GE Inspira" panose="020F0603030400020203" pitchFamily="34" charset="0"/>
              </a:rPr>
              <a:t>Notice: all the elements here are objects or things</a:t>
            </a:r>
          </a:p>
        </p:txBody>
      </p:sp>
    </p:spTree>
    <p:extLst>
      <p:ext uri="{BB962C8B-B14F-4D97-AF65-F5344CB8AC3E}">
        <p14:creationId xmlns:p14="http://schemas.microsoft.com/office/powerpoint/2010/main" val="141125475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4459224" y="2104835"/>
            <a:ext cx="4367493" cy="3804307"/>
          </a:xfrm>
          <a:prstGeom prst="rect">
            <a:avLst/>
          </a:prstGeom>
        </p:spPr>
        <p:txBody>
          <a:bodyPr>
            <a:normAutofit/>
          </a:bodyPr>
          <a:lstStyle/>
          <a:p>
            <a:pPr defTabSz="571652"/>
            <a:r>
              <a:rPr lang="en-GB" sz="2400" dirty="0">
                <a:latin typeface="GE Inspira Pitch Regular" charset="0"/>
              </a:rPr>
              <a:t>In small teams</a:t>
            </a:r>
          </a:p>
          <a:p>
            <a:pPr defTabSz="571652"/>
            <a:r>
              <a:rPr lang="en-GB" sz="2400" dirty="0">
                <a:latin typeface="GE Inspira Pitch Regular" charset="0"/>
              </a:rPr>
              <a:t>Draw a Systems Map for </a:t>
            </a:r>
            <a:r>
              <a:rPr lang="en-GB" sz="2400" dirty="0" smtClean="0">
                <a:latin typeface="GE Inspira Pitch Regular" charset="0"/>
              </a:rPr>
              <a:t>Plant </a:t>
            </a:r>
            <a:r>
              <a:rPr lang="en-GB" sz="2400" dirty="0">
                <a:latin typeface="GE Inspira Pitch Regular" charset="0"/>
              </a:rPr>
              <a:t>Power Generation:</a:t>
            </a:r>
          </a:p>
          <a:p>
            <a:pPr lvl="1" defTabSz="571652"/>
            <a:r>
              <a:rPr lang="en-GB" sz="1800" dirty="0">
                <a:latin typeface="GE Inspira Pitch Regular" charset="0"/>
              </a:rPr>
              <a:t>Try to identify all the major elements</a:t>
            </a:r>
          </a:p>
          <a:p>
            <a:pPr defTabSz="571652"/>
            <a:r>
              <a:rPr lang="en-GB" sz="2400" dirty="0">
                <a:latin typeface="GE Inspira Pitch Regular" charset="0"/>
              </a:rPr>
              <a:t>Be prepared to present your findings to the whole group</a:t>
            </a:r>
          </a:p>
          <a:p>
            <a:pPr defTabSz="571652"/>
            <a:r>
              <a:rPr lang="en-GB" sz="2400" dirty="0">
                <a:latin typeface="GE Inspira Pitch Regular" charset="0"/>
              </a:rPr>
              <a:t>Time 20 minutes</a:t>
            </a:r>
          </a:p>
        </p:txBody>
      </p:sp>
      <p:sp>
        <p:nvSpPr>
          <p:cNvPr id="60418" name="Rectangle 2"/>
          <p:cNvSpPr>
            <a:spLocks noGrp="1" noChangeArrowheads="1"/>
          </p:cNvSpPr>
          <p:nvPr>
            <p:ph type="title"/>
          </p:nvPr>
        </p:nvSpPr>
        <p:spPr>
          <a:xfrm>
            <a:off x="393731" y="0"/>
            <a:ext cx="8130985" cy="407391"/>
          </a:xfrm>
        </p:spPr>
        <p:txBody>
          <a:bodyPr/>
          <a:lstStyle/>
          <a:p>
            <a:pPr defTabSz="571652"/>
            <a:r>
              <a:rPr lang="en-GB" sz="3600" smtClean="0">
                <a:latin typeface="GE Inspira Pitch" charset="0"/>
                <a:ea typeface="GE Inspira Pitch" charset="0"/>
                <a:cs typeface="GE Inspira Pitch" charset="0"/>
              </a:rPr>
              <a:t>Activity: </a:t>
            </a:r>
            <a:r>
              <a:rPr lang="en-GB" sz="3600" dirty="0">
                <a:latin typeface="GE Inspira Pitch" charset="0"/>
                <a:ea typeface="GE Inspira Pitch" charset="0"/>
                <a:cs typeface="GE Inspira Pitch" charset="0"/>
              </a:rPr>
              <a:t>Systems Map</a:t>
            </a:r>
          </a:p>
        </p:txBody>
      </p:sp>
      <p:pic>
        <p:nvPicPr>
          <p:cNvPr id="6" name="Picture 48" descr="V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346" y="2253692"/>
            <a:ext cx="3015734" cy="2261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22963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Map - Summary</a:t>
            </a:r>
            <a:endParaRPr lang="en-US" dirty="0"/>
          </a:p>
        </p:txBody>
      </p:sp>
      <p:sp>
        <p:nvSpPr>
          <p:cNvPr id="3" name="Content Placeholder 2"/>
          <p:cNvSpPr>
            <a:spLocks noGrp="1"/>
          </p:cNvSpPr>
          <p:nvPr>
            <p:ph sz="half" idx="1"/>
          </p:nvPr>
        </p:nvSpPr>
        <p:spPr>
          <a:xfrm>
            <a:off x="160338" y="1690688"/>
            <a:ext cx="2724807" cy="4613275"/>
          </a:xfrm>
        </p:spPr>
        <p:txBody>
          <a:bodyPr/>
          <a:lstStyle/>
          <a:p>
            <a:pPr marL="0" indent="0">
              <a:buNone/>
            </a:pPr>
            <a:r>
              <a:rPr lang="en-US" dirty="0" smtClean="0">
                <a:solidFill>
                  <a:schemeClr val="tx1"/>
                </a:solidFill>
              </a:rPr>
              <a:t>Pros</a:t>
            </a:r>
          </a:p>
          <a:p>
            <a:pPr lvl="1"/>
            <a:r>
              <a:rPr lang="en-GB" sz="1600" dirty="0">
                <a:solidFill>
                  <a:schemeClr val="tx1"/>
                </a:solidFill>
              </a:rPr>
              <a:t>Easy to use</a:t>
            </a:r>
          </a:p>
          <a:p>
            <a:pPr lvl="1"/>
            <a:r>
              <a:rPr lang="en-GB" sz="1600" dirty="0" smtClean="0">
                <a:solidFill>
                  <a:schemeClr val="tx1"/>
                </a:solidFill>
              </a:rPr>
              <a:t>Captures teams members view of the Systems of Interest</a:t>
            </a:r>
            <a:endParaRPr lang="en-GB" sz="1600" dirty="0">
              <a:solidFill>
                <a:schemeClr val="tx1"/>
              </a:solidFill>
            </a:endParaRPr>
          </a:p>
          <a:p>
            <a:pPr lvl="1"/>
            <a:r>
              <a:rPr lang="en-GB" sz="1600" dirty="0">
                <a:solidFill>
                  <a:schemeClr val="tx1"/>
                </a:solidFill>
              </a:rPr>
              <a:t>Promotes discussion</a:t>
            </a:r>
          </a:p>
          <a:p>
            <a:pPr lvl="1"/>
            <a:r>
              <a:rPr lang="en-GB" sz="1600" dirty="0">
                <a:solidFill>
                  <a:schemeClr val="tx1"/>
                </a:solidFill>
              </a:rPr>
              <a:t>Consensus view – a shared and common understanding</a:t>
            </a:r>
          </a:p>
          <a:p>
            <a:pPr lvl="1"/>
            <a:r>
              <a:rPr lang="en-GB" sz="1600" dirty="0">
                <a:solidFill>
                  <a:schemeClr val="tx1"/>
                </a:solidFill>
              </a:rPr>
              <a:t>Organized </a:t>
            </a:r>
            <a:r>
              <a:rPr lang="en-GB" sz="1600" dirty="0" smtClean="0">
                <a:solidFill>
                  <a:schemeClr val="tx1"/>
                </a:solidFill>
              </a:rPr>
              <a:t>output</a:t>
            </a:r>
            <a:endParaRPr lang="en-GB" sz="1600" dirty="0">
              <a:solidFill>
                <a:schemeClr val="tx1"/>
              </a:solidFill>
            </a:endParaRPr>
          </a:p>
        </p:txBody>
      </p:sp>
      <p:sp>
        <p:nvSpPr>
          <p:cNvPr id="4" name="Content Placeholder 3"/>
          <p:cNvSpPr>
            <a:spLocks noGrp="1"/>
          </p:cNvSpPr>
          <p:nvPr>
            <p:ph sz="half" idx="2"/>
          </p:nvPr>
        </p:nvSpPr>
        <p:spPr>
          <a:xfrm>
            <a:off x="3085718" y="1690688"/>
            <a:ext cx="2820199" cy="4613275"/>
          </a:xfrm>
        </p:spPr>
        <p:txBody>
          <a:bodyPr/>
          <a:lstStyle/>
          <a:p>
            <a:pPr marL="0" indent="0">
              <a:buNone/>
            </a:pPr>
            <a:r>
              <a:rPr lang="en-US" dirty="0" smtClean="0">
                <a:solidFill>
                  <a:schemeClr val="tx1"/>
                </a:solidFill>
              </a:rPr>
              <a:t>Cons</a:t>
            </a:r>
          </a:p>
          <a:p>
            <a:pPr lvl="1"/>
            <a:r>
              <a:rPr lang="en-GB" sz="1600" dirty="0">
                <a:solidFill>
                  <a:schemeClr val="tx1"/>
                </a:solidFill>
              </a:rPr>
              <a:t>Difficulties in finding agreed </a:t>
            </a:r>
            <a:r>
              <a:rPr lang="en-GB" sz="1600" dirty="0" smtClean="0">
                <a:solidFill>
                  <a:schemeClr val="tx1"/>
                </a:solidFill>
              </a:rPr>
              <a:t>groupings – some elements can reside in several groups (for both internal and external elements)</a:t>
            </a:r>
            <a:endParaRPr lang="en-GB" sz="1600" dirty="0">
              <a:solidFill>
                <a:schemeClr val="tx1"/>
              </a:solidFill>
            </a:endParaRPr>
          </a:p>
          <a:p>
            <a:pPr lvl="1"/>
            <a:r>
              <a:rPr lang="en-GB" sz="1600" dirty="0">
                <a:solidFill>
                  <a:schemeClr val="tx1"/>
                </a:solidFill>
              </a:rPr>
              <a:t>Deciding on the </a:t>
            </a:r>
            <a:r>
              <a:rPr lang="en-GB" sz="1600" dirty="0" smtClean="0">
                <a:solidFill>
                  <a:schemeClr val="tx1"/>
                </a:solidFill>
              </a:rPr>
              <a:t>sub-group headers</a:t>
            </a:r>
            <a:endParaRPr lang="en-GB" sz="1600" dirty="0">
              <a:solidFill>
                <a:schemeClr val="tx1"/>
              </a:solidFill>
            </a:endParaRPr>
          </a:p>
          <a:p>
            <a:pPr lvl="1"/>
            <a:r>
              <a:rPr lang="en-GB" sz="1600" dirty="0" smtClean="0">
                <a:solidFill>
                  <a:schemeClr val="tx1"/>
                </a:solidFill>
              </a:rPr>
              <a:t>Output </a:t>
            </a:r>
            <a:r>
              <a:rPr lang="en-GB" sz="1600" dirty="0">
                <a:solidFill>
                  <a:schemeClr val="tx1"/>
                </a:solidFill>
              </a:rPr>
              <a:t>format not intuitive to novice </a:t>
            </a:r>
            <a:r>
              <a:rPr lang="en-GB" sz="1600" dirty="0" smtClean="0">
                <a:solidFill>
                  <a:schemeClr val="tx1"/>
                </a:solidFill>
              </a:rPr>
              <a:t>reader</a:t>
            </a:r>
          </a:p>
          <a:p>
            <a:pPr lvl="1"/>
            <a:r>
              <a:rPr lang="en-GB" sz="1600" dirty="0" smtClean="0">
                <a:solidFill>
                  <a:schemeClr val="tx1"/>
                </a:solidFill>
              </a:rPr>
              <a:t>Including lifecycle view</a:t>
            </a:r>
            <a:endParaRPr lang="en-GB" sz="1600" dirty="0">
              <a:solidFill>
                <a:schemeClr val="tx1"/>
              </a:solidFill>
            </a:endParaRPr>
          </a:p>
        </p:txBody>
      </p:sp>
      <p:sp>
        <p:nvSpPr>
          <p:cNvPr id="7" name="Content Placeholder 3"/>
          <p:cNvSpPr txBox="1">
            <a:spLocks/>
          </p:cNvSpPr>
          <p:nvPr/>
        </p:nvSpPr>
        <p:spPr>
          <a:xfrm>
            <a:off x="6203942" y="1708618"/>
            <a:ext cx="2820199" cy="4613275"/>
          </a:xfrm>
          <a:prstGeom prst="rect">
            <a:avLst/>
          </a:prstGeom>
        </p:spPr>
        <p:txBody>
          <a:bodyPr vert="horz" lIns="91440" tIns="45720" rIns="91440" bIns="45720" rtlCol="0">
            <a:normAutofit/>
          </a:bodyPr>
          <a:lstStyle>
            <a:lvl1pPr marL="285750" indent="-285750" algn="l" defTabSz="914400" rtl="0" eaLnBrk="1" latinLnBrk="0" hangingPunct="1">
              <a:spcBef>
                <a:spcPts val="900"/>
              </a:spcBef>
              <a:buClr>
                <a:srgbClr val="C00000"/>
              </a:buClr>
              <a:buFont typeface="Arial"/>
              <a:buChar char="•"/>
              <a:defRPr sz="2000" b="1" kern="1200">
                <a:solidFill>
                  <a:schemeClr val="tx1"/>
                </a:solidFill>
                <a:latin typeface="+mn-lt"/>
                <a:ea typeface="+mn-ea"/>
                <a:cs typeface="+mn-cs"/>
              </a:defRPr>
            </a:lvl1pPr>
            <a:lvl2pPr marL="265113" indent="-265113" algn="l" defTabSz="914400" rtl="0" eaLnBrk="1" latinLnBrk="0" hangingPunct="1">
              <a:spcBef>
                <a:spcPts val="900"/>
              </a:spcBef>
              <a:buClr>
                <a:srgbClr val="C00000"/>
              </a:buClr>
              <a:buFont typeface="Arial" pitchFamily="34" charset="0"/>
              <a:buChar char="•"/>
              <a:defRPr sz="1800" kern="1200">
                <a:solidFill>
                  <a:schemeClr val="tx1"/>
                </a:solidFill>
                <a:latin typeface="+mn-lt"/>
                <a:ea typeface="+mn-ea"/>
                <a:cs typeface="+mn-cs"/>
              </a:defRPr>
            </a:lvl2pPr>
            <a:lvl3pPr marL="712788" indent="-265113" algn="l" defTabSz="914400" rtl="0" eaLnBrk="1" latinLnBrk="0" hangingPunct="1">
              <a:spcBef>
                <a:spcPts val="900"/>
              </a:spcBef>
              <a:buClr>
                <a:srgbClr val="C00000"/>
              </a:buClr>
              <a:buFont typeface="Arial" pitchFamily="34" charset="0"/>
              <a:buChar char="‒"/>
              <a:defRPr sz="1600" kern="1200">
                <a:solidFill>
                  <a:schemeClr val="tx1"/>
                </a:solidFill>
                <a:latin typeface="+mn-lt"/>
                <a:ea typeface="+mn-ea"/>
                <a:cs typeface="+mn-cs"/>
              </a:defRPr>
            </a:lvl3pPr>
            <a:lvl4pPr marL="987425" indent="-274638" algn="l" defTabSz="914400" rtl="0" eaLnBrk="1" latinLnBrk="0" hangingPunct="1">
              <a:spcBef>
                <a:spcPts val="900"/>
              </a:spcBef>
              <a:buClr>
                <a:srgbClr val="C00000"/>
              </a:buClr>
              <a:buFont typeface="Arial" pitchFamily="34" charset="0"/>
              <a:buChar char="–"/>
              <a:defRPr sz="1600" kern="1200">
                <a:solidFill>
                  <a:schemeClr val="tx1"/>
                </a:solidFill>
                <a:latin typeface="+mn-lt"/>
                <a:ea typeface="+mn-ea"/>
                <a:cs typeface="+mn-cs"/>
              </a:defRPr>
            </a:lvl4pPr>
            <a:lvl5pPr marL="2000250" indent="-171450" algn="l" defTabSz="914400" rtl="0" eaLnBrk="1" latinLnBrk="0" hangingPunct="1">
              <a:spcBef>
                <a:spcPts val="600"/>
              </a:spcBef>
              <a:buClr>
                <a:srgbClr val="C00000"/>
              </a:buClr>
              <a:buFont typeface="Arial"/>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en-US" sz="2400" dirty="0"/>
              <a:t>Tips</a:t>
            </a:r>
          </a:p>
          <a:p>
            <a:pPr lvl="1"/>
            <a:r>
              <a:rPr lang="en-US" dirty="0"/>
              <a:t>Aim for three levels of hierarchy</a:t>
            </a:r>
          </a:p>
          <a:p>
            <a:pPr lvl="1"/>
            <a:r>
              <a:rPr lang="en-US" dirty="0"/>
              <a:t>At each level aim for 7 or less items</a:t>
            </a:r>
          </a:p>
          <a:p>
            <a:pPr lvl="1"/>
            <a:r>
              <a:rPr lang="en-US" dirty="0"/>
              <a:t>Take care in deciding headers. </a:t>
            </a:r>
          </a:p>
          <a:p>
            <a:pPr lvl="1"/>
            <a:r>
              <a:rPr lang="en-US" dirty="0"/>
              <a:t>Try not to mix function and object views</a:t>
            </a:r>
          </a:p>
          <a:p>
            <a:pPr lvl="1"/>
            <a:r>
              <a:rPr lang="en-US" dirty="0"/>
              <a:t>Allow time to investigate different groupings</a:t>
            </a:r>
          </a:p>
        </p:txBody>
      </p:sp>
    </p:spTree>
    <p:extLst>
      <p:ext uri="{BB962C8B-B14F-4D97-AF65-F5344CB8AC3E}">
        <p14:creationId xmlns:p14="http://schemas.microsoft.com/office/powerpoint/2010/main" val="91049432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61897" y="477834"/>
            <a:ext cx="8621712" cy="523220"/>
          </a:xfrm>
        </p:spPr>
        <p:txBody>
          <a:bodyPr/>
          <a:lstStyle/>
          <a:p>
            <a:r>
              <a:rPr lang="en-GB" dirty="0" smtClean="0"/>
              <a:t>Rich Picture</a:t>
            </a:r>
            <a:endParaRPr lang="en-US" dirty="0" smtClean="0"/>
          </a:p>
        </p:txBody>
      </p:sp>
      <p:sp>
        <p:nvSpPr>
          <p:cNvPr id="63491" name="Content Placeholder 6"/>
          <p:cNvSpPr>
            <a:spLocks noGrp="1"/>
          </p:cNvSpPr>
          <p:nvPr>
            <p:ph sz="half" idx="2"/>
          </p:nvPr>
        </p:nvSpPr>
        <p:spPr>
          <a:xfrm>
            <a:off x="4573941" y="1239348"/>
            <a:ext cx="4241800" cy="4613275"/>
          </a:xfrm>
        </p:spPr>
        <p:txBody>
          <a:bodyPr>
            <a:normAutofit fontScale="92500" lnSpcReduction="20000"/>
          </a:bodyPr>
          <a:lstStyle/>
          <a:p>
            <a:pPr marL="0" indent="0">
              <a:buNone/>
            </a:pPr>
            <a:r>
              <a:rPr lang="en-GB" dirty="0" smtClean="0">
                <a:solidFill>
                  <a:srgbClr val="800000"/>
                </a:solidFill>
              </a:rPr>
              <a:t>What is it?</a:t>
            </a:r>
          </a:p>
          <a:p>
            <a:pPr lvl="1"/>
            <a:r>
              <a:rPr lang="en-GB" dirty="0" smtClean="0"/>
              <a:t>A diagrammatic representation of a “foggy” or “messy” situation</a:t>
            </a:r>
            <a:r>
              <a:rPr lang="en-GB" dirty="0"/>
              <a:t> </a:t>
            </a:r>
            <a:r>
              <a:rPr lang="en-GB" dirty="0" smtClean="0"/>
              <a:t>to capture multiple views in order to gain and share understanding </a:t>
            </a:r>
          </a:p>
          <a:p>
            <a:pPr marL="0" indent="0">
              <a:buNone/>
            </a:pPr>
            <a:r>
              <a:rPr lang="en-GB" dirty="0" smtClean="0">
                <a:solidFill>
                  <a:srgbClr val="800000"/>
                </a:solidFill>
              </a:rPr>
              <a:t>When to use it</a:t>
            </a:r>
          </a:p>
          <a:p>
            <a:pPr lvl="1"/>
            <a:r>
              <a:rPr lang="en-GB" dirty="0" smtClean="0"/>
              <a:t>Whenever you wish to understand a system</a:t>
            </a:r>
          </a:p>
          <a:p>
            <a:pPr lvl="1"/>
            <a:r>
              <a:rPr lang="en-GB" dirty="0" smtClean="0"/>
              <a:t>Particularly useful for “foggy’ complex situations typified by a significant human element </a:t>
            </a:r>
          </a:p>
          <a:p>
            <a:pPr marL="0" indent="0">
              <a:buNone/>
            </a:pPr>
            <a:r>
              <a:rPr lang="en-GB" dirty="0" smtClean="0">
                <a:solidFill>
                  <a:srgbClr val="800000"/>
                </a:solidFill>
              </a:rPr>
              <a:t>Why use it?</a:t>
            </a:r>
          </a:p>
          <a:p>
            <a:pPr lvl="1"/>
            <a:r>
              <a:rPr lang="en-GB" dirty="0" smtClean="0"/>
              <a:t>To capture and share various viewpoints and perceptions of a situation leading to a common understanding or representation</a:t>
            </a:r>
          </a:p>
          <a:p>
            <a:pPr lvl="1"/>
            <a:r>
              <a:rPr lang="en-GB" dirty="0" smtClean="0"/>
              <a:t>To act as a </a:t>
            </a:r>
            <a:r>
              <a:rPr lang="en-US" dirty="0"/>
              <a:t>source of inspiration </a:t>
            </a:r>
            <a:r>
              <a:rPr lang="en-US" dirty="0" smtClean="0"/>
              <a:t>to </a:t>
            </a:r>
            <a:r>
              <a:rPr lang="en-GB" dirty="0" smtClean="0"/>
              <a:t>extract meaningful aspects for further investigation</a:t>
            </a:r>
          </a:p>
        </p:txBody>
      </p:sp>
      <p:sp>
        <p:nvSpPr>
          <p:cNvPr id="5" name="TextBox 4"/>
          <p:cNvSpPr txBox="1"/>
          <p:nvPr/>
        </p:nvSpPr>
        <p:spPr>
          <a:xfrm>
            <a:off x="467544" y="5287545"/>
            <a:ext cx="3528392" cy="73866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400" dirty="0" smtClean="0"/>
              <a:t>A Rich Pictures is a key tool in the Soft Systems Methodology developed by Peter </a:t>
            </a:r>
            <a:r>
              <a:rPr lang="en-US" sz="1400" dirty="0" err="1" smtClean="0"/>
              <a:t>Checkland</a:t>
            </a:r>
            <a:r>
              <a:rPr lang="en-US" sz="1400" dirty="0" smtClean="0"/>
              <a:t> and Brian Wilson  </a:t>
            </a:r>
            <a:endParaRPr lang="en-US" sz="1400" dirty="0"/>
          </a:p>
        </p:txBody>
      </p:sp>
      <p:pic>
        <p:nvPicPr>
          <p:cNvPr id="6" name="Picture 5"/>
          <p:cNvPicPr/>
          <p:nvPr/>
        </p:nvPicPr>
        <p:blipFill rotWithShape="1">
          <a:blip r:embed="rId3" cstate="print">
            <a:extLst>
              <a:ext uri="{28A0092B-C50C-407E-A947-70E740481C1C}">
                <a14:useLocalDpi xmlns:a14="http://schemas.microsoft.com/office/drawing/2010/main"/>
              </a:ext>
            </a:extLst>
          </a:blip>
          <a:srcRect l="149" t="5690" r="-1"/>
          <a:stretch/>
        </p:blipFill>
        <p:spPr bwMode="auto">
          <a:xfrm>
            <a:off x="240311" y="1366756"/>
            <a:ext cx="4193796" cy="3519131"/>
          </a:xfrm>
          <a:prstGeom prst="rect">
            <a:avLst/>
          </a:prstGeom>
          <a:noFill/>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167393347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4294967295"/>
          </p:nvPr>
        </p:nvSpPr>
        <p:spPr>
          <a:xfrm>
            <a:off x="493776" y="1333026"/>
            <a:ext cx="8254937" cy="5067773"/>
          </a:xfrm>
          <a:prstGeom prst="rect">
            <a:avLst/>
          </a:prstGeom>
        </p:spPr>
        <p:txBody>
          <a:bodyPr>
            <a:noAutofit/>
          </a:bodyPr>
          <a:lstStyle/>
          <a:p>
            <a:r>
              <a:rPr lang="en-US" sz="1800" b="1" dirty="0" smtClean="0"/>
              <a:t>Rich Pictures are an integral part of the Soft Systems Methodology that </a:t>
            </a:r>
            <a:r>
              <a:rPr lang="en-US" sz="1800" b="1" dirty="0" err="1" smtClean="0"/>
              <a:t>recognises</a:t>
            </a:r>
            <a:r>
              <a:rPr lang="en-US" sz="1800" b="1" dirty="0" smtClean="0"/>
              <a:t> </a:t>
            </a:r>
            <a:r>
              <a:rPr lang="en-US" sz="1800" b="1" dirty="0"/>
              <a:t>that the real world is complex and </a:t>
            </a:r>
            <a:r>
              <a:rPr lang="en-US" sz="1800" b="1" dirty="0" smtClean="0"/>
              <a:t>messy </a:t>
            </a:r>
            <a:r>
              <a:rPr lang="en-US" sz="1800" b="1" dirty="0"/>
              <a:t>because we, human beings, inhabit </a:t>
            </a:r>
            <a:r>
              <a:rPr lang="en-US" sz="1800" b="1" dirty="0" smtClean="0"/>
              <a:t>it: </a:t>
            </a:r>
          </a:p>
          <a:p>
            <a:pPr lvl="2"/>
            <a:r>
              <a:rPr lang="en-US" sz="1600" b="1" dirty="0" smtClean="0"/>
              <a:t>Each </a:t>
            </a:r>
            <a:r>
              <a:rPr lang="en-US" sz="1600" b="1" dirty="0"/>
              <a:t>of us will have a different perception of the same </a:t>
            </a:r>
            <a:r>
              <a:rPr lang="en-US" sz="1600" b="1" dirty="0" smtClean="0"/>
              <a:t>situation</a:t>
            </a:r>
          </a:p>
          <a:p>
            <a:pPr lvl="2"/>
            <a:r>
              <a:rPr lang="en-US" sz="1600" b="1" dirty="0" smtClean="0"/>
              <a:t>Our individual perceptions </a:t>
            </a:r>
            <a:r>
              <a:rPr lang="en-US" sz="1600" b="1" dirty="0"/>
              <a:t>will be based upon concepts and beliefs we hold in our head </a:t>
            </a:r>
            <a:r>
              <a:rPr lang="en-US" sz="1600" b="1" dirty="0" smtClean="0"/>
              <a:t>– </a:t>
            </a:r>
            <a:r>
              <a:rPr lang="en-US" sz="1600" b="1" dirty="0"/>
              <a:t>mental model(s) that we use to make judgments about </a:t>
            </a:r>
            <a:r>
              <a:rPr lang="en-US" sz="1600" b="1" dirty="0" smtClean="0"/>
              <a:t>reality </a:t>
            </a:r>
            <a:endParaRPr lang="en-US" sz="1600" b="1" dirty="0"/>
          </a:p>
          <a:p>
            <a:r>
              <a:rPr lang="en-US" sz="1800" b="1" dirty="0"/>
              <a:t>T</a:t>
            </a:r>
            <a:r>
              <a:rPr lang="en-US" sz="1800" b="1" dirty="0" smtClean="0"/>
              <a:t>o </a:t>
            </a:r>
            <a:r>
              <a:rPr lang="en-US" sz="1800" b="1" dirty="0"/>
              <a:t>capture the various </a:t>
            </a:r>
            <a:r>
              <a:rPr lang="en-US" sz="1800" b="1" dirty="0" smtClean="0"/>
              <a:t>perceptions, </a:t>
            </a:r>
            <a:r>
              <a:rPr lang="en-US" sz="1800" b="1" dirty="0" err="1"/>
              <a:t>Checkland</a:t>
            </a:r>
            <a:r>
              <a:rPr lang="en-US" sz="1800" b="1" dirty="0"/>
              <a:t> </a:t>
            </a:r>
            <a:r>
              <a:rPr lang="en-US" sz="1800" b="1" i="1" dirty="0"/>
              <a:t>et al</a:t>
            </a:r>
            <a:r>
              <a:rPr lang="en-US" sz="1800" b="1" dirty="0"/>
              <a:t> developed the notion of a </a:t>
            </a:r>
            <a:r>
              <a:rPr lang="en-US" sz="1800" b="1" dirty="0" smtClean="0"/>
              <a:t>“Rich Picture”.   </a:t>
            </a:r>
            <a:r>
              <a:rPr lang="en-US" sz="1800" b="1" dirty="0"/>
              <a:t>They understood that complex situations couldn’t be adequately captured by words alone, diagrams and pictures are far more </a:t>
            </a:r>
            <a:r>
              <a:rPr lang="en-US" sz="1800" b="1" dirty="0" smtClean="0"/>
              <a:t>effective </a:t>
            </a:r>
            <a:endParaRPr lang="en-US" sz="1800" b="1" dirty="0"/>
          </a:p>
          <a:p>
            <a:r>
              <a:rPr lang="en-US" sz="1800" b="1" dirty="0" smtClean="0"/>
              <a:t>The </a:t>
            </a:r>
            <a:r>
              <a:rPr lang="en-US" sz="1800" b="1" dirty="0"/>
              <a:t>idea behind the construction of a Rich Picture of a particular situation is that </a:t>
            </a:r>
            <a:r>
              <a:rPr lang="en-US" sz="1800" b="1" dirty="0" smtClean="0"/>
              <a:t>it:</a:t>
            </a:r>
            <a:endParaRPr lang="en-GB" sz="1800" b="1" dirty="0"/>
          </a:p>
          <a:p>
            <a:pPr lvl="2"/>
            <a:r>
              <a:rPr lang="en-US" sz="1600" b="1" dirty="0" smtClean="0"/>
              <a:t>Allows </a:t>
            </a:r>
            <a:r>
              <a:rPr lang="en-US" sz="1600" b="1" dirty="0"/>
              <a:t>differences of interpretation to be </a:t>
            </a:r>
            <a:r>
              <a:rPr lang="en-US" sz="1600" b="1" dirty="0" smtClean="0"/>
              <a:t>identified</a:t>
            </a:r>
          </a:p>
          <a:p>
            <a:pPr lvl="2"/>
            <a:r>
              <a:rPr lang="en-US" sz="1600" b="1" dirty="0" smtClean="0"/>
              <a:t>Permits </a:t>
            </a:r>
            <a:r>
              <a:rPr lang="en-US" sz="1600" b="1" dirty="0"/>
              <a:t>agreement to be made on the interpretation to be </a:t>
            </a:r>
            <a:r>
              <a:rPr lang="en-US" sz="1600" b="1" dirty="0" smtClean="0"/>
              <a:t>taken</a:t>
            </a:r>
          </a:p>
          <a:p>
            <a:pPr lvl="2"/>
            <a:r>
              <a:rPr lang="en-US" sz="1600" b="1" dirty="0" smtClean="0"/>
              <a:t>Is </a:t>
            </a:r>
            <a:r>
              <a:rPr lang="en-US" sz="1600" b="1" dirty="0"/>
              <a:t>a source of inspiration as to what relevant systems could be modeled through the assimilation of relationships, issues etc. It helps identify themes to take into the systems world</a:t>
            </a:r>
            <a:r>
              <a:rPr lang="en-US" sz="1600" b="1" dirty="0" smtClean="0"/>
              <a:t>.</a:t>
            </a:r>
            <a:endParaRPr lang="en-GB" sz="2000" b="1" dirty="0"/>
          </a:p>
          <a:p>
            <a:r>
              <a:rPr lang="en-US" sz="1800" b="1" dirty="0"/>
              <a:t>Because every situation is different and it is necessary to capture this potential variety, there are no formal Rich Picture modeling symbols. However, over the years of use, a number have become accepted as standard</a:t>
            </a:r>
            <a:r>
              <a:rPr lang="en-GB" sz="1800" b="1" dirty="0"/>
              <a:t> </a:t>
            </a:r>
            <a:endParaRPr lang="en-US" sz="1800" b="1" dirty="0"/>
          </a:p>
        </p:txBody>
      </p:sp>
      <p:sp>
        <p:nvSpPr>
          <p:cNvPr id="5" name="Title 4"/>
          <p:cNvSpPr>
            <a:spLocks noGrp="1"/>
          </p:cNvSpPr>
          <p:nvPr>
            <p:ph type="title"/>
          </p:nvPr>
        </p:nvSpPr>
        <p:spPr/>
        <p:txBody>
          <a:bodyPr/>
          <a:lstStyle/>
          <a:p>
            <a:r>
              <a:rPr lang="en-US" dirty="0" smtClean="0"/>
              <a:t>Theory</a:t>
            </a:r>
            <a:endParaRPr lang="en-US" dirty="0"/>
          </a:p>
        </p:txBody>
      </p:sp>
    </p:spTree>
    <p:extLst>
      <p:ext uri="{BB962C8B-B14F-4D97-AF65-F5344CB8AC3E}">
        <p14:creationId xmlns:p14="http://schemas.microsoft.com/office/powerpoint/2010/main" val="87121414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Common Rich Picture Symbols</a:t>
            </a:r>
            <a:endParaRPr lang="en-US" dirty="0"/>
          </a:p>
        </p:txBody>
      </p:sp>
      <p:pic>
        <p:nvPicPr>
          <p:cNvPr id="5" name="Picture 4" descr="scan0002.pdf"/>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rot="16200000">
            <a:off x="3970284" y="546144"/>
            <a:ext cx="4254932" cy="5709424"/>
          </a:xfrm>
          <a:prstGeom prst="rect">
            <a:avLst/>
          </a:prstGeom>
        </p:spPr>
      </p:pic>
      <p:sp>
        <p:nvSpPr>
          <p:cNvPr id="7" name="TextBox 6"/>
          <p:cNvSpPr txBox="1"/>
          <p:nvPr/>
        </p:nvSpPr>
        <p:spPr>
          <a:xfrm>
            <a:off x="125943" y="1668906"/>
            <a:ext cx="3117094" cy="375487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285750" indent="-285750">
              <a:buFont typeface="Arial"/>
              <a:buChar char="•"/>
            </a:pPr>
            <a:r>
              <a:rPr lang="en-US" sz="1400" dirty="0" smtClean="0"/>
              <a:t>Although any symbol can be used, the ones here have become “standard” over the years:</a:t>
            </a:r>
          </a:p>
          <a:p>
            <a:pPr marL="285750" indent="-285750">
              <a:buFont typeface="Arial"/>
              <a:buChar char="•"/>
            </a:pPr>
            <a:r>
              <a:rPr lang="en-US" sz="1400" dirty="0"/>
              <a:t>U</a:t>
            </a:r>
            <a:r>
              <a:rPr lang="en-US" sz="1400" dirty="0" smtClean="0"/>
              <a:t>se </a:t>
            </a:r>
            <a:r>
              <a:rPr lang="en-US" sz="1400" dirty="0"/>
              <a:t>symbols, scenes or images that represent the </a:t>
            </a:r>
            <a:r>
              <a:rPr lang="en-US" sz="1400" dirty="0" smtClean="0"/>
              <a:t>situation, such that somebody else  can “read” the picture.</a:t>
            </a:r>
          </a:p>
          <a:p>
            <a:pPr marL="285750" lvl="0" indent="-285750">
              <a:buFont typeface="Arial"/>
              <a:buChar char="•"/>
            </a:pPr>
            <a:r>
              <a:rPr lang="en-US" sz="1400" dirty="0" smtClean="0"/>
              <a:t>Capture whatever connections that are perceived </a:t>
            </a:r>
            <a:r>
              <a:rPr lang="en-US" sz="1400" dirty="0"/>
              <a:t>between </a:t>
            </a:r>
            <a:r>
              <a:rPr lang="en-US" sz="1400" dirty="0" smtClean="0"/>
              <a:t>the symbols</a:t>
            </a:r>
          </a:p>
          <a:p>
            <a:pPr marL="285750" lvl="0" indent="-285750">
              <a:buFont typeface="Arial"/>
              <a:buChar char="•"/>
            </a:pPr>
            <a:r>
              <a:rPr lang="en-US" sz="1400" dirty="0" smtClean="0"/>
              <a:t>Avoid </a:t>
            </a:r>
            <a:r>
              <a:rPr lang="en-US" sz="1400" dirty="0"/>
              <a:t>too much </a:t>
            </a:r>
            <a:r>
              <a:rPr lang="en-US" sz="1400" dirty="0" smtClean="0"/>
              <a:t>writing</a:t>
            </a:r>
            <a:r>
              <a:rPr lang="en-US" sz="1400" dirty="0"/>
              <a:t> </a:t>
            </a:r>
            <a:r>
              <a:rPr lang="en-US" sz="1400" dirty="0" smtClean="0"/>
              <a:t>– but remember  somebody else should understand it</a:t>
            </a:r>
            <a:endParaRPr lang="en-GB" sz="1400" dirty="0"/>
          </a:p>
          <a:p>
            <a:pPr marL="285750" lvl="0" indent="-285750">
              <a:buFont typeface="Arial"/>
              <a:buChar char="•"/>
            </a:pPr>
            <a:r>
              <a:rPr lang="en-GB" sz="1400" dirty="0" smtClean="0"/>
              <a:t>Try not to include</a:t>
            </a:r>
            <a:r>
              <a:rPr lang="en-US" sz="1400" dirty="0" smtClean="0"/>
              <a:t> system </a:t>
            </a:r>
            <a:r>
              <a:rPr lang="en-US" sz="1400" dirty="0"/>
              <a:t>boundaries </a:t>
            </a:r>
            <a:r>
              <a:rPr lang="en-US" sz="1400" dirty="0" smtClean="0"/>
              <a:t>or </a:t>
            </a:r>
            <a:r>
              <a:rPr lang="en-US" sz="1400" dirty="0"/>
              <a:t>references to systems in any way </a:t>
            </a:r>
          </a:p>
        </p:txBody>
      </p:sp>
    </p:spTree>
    <p:extLst>
      <p:ext uri="{BB962C8B-B14F-4D97-AF65-F5344CB8AC3E}">
        <p14:creationId xmlns:p14="http://schemas.microsoft.com/office/powerpoint/2010/main" val="95264657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Rich Picture Guidelines</a:t>
            </a:r>
            <a:endParaRPr lang="en-US" dirty="0"/>
          </a:p>
        </p:txBody>
      </p:sp>
      <p:sp>
        <p:nvSpPr>
          <p:cNvPr id="7" name="Content Placeholder 6"/>
          <p:cNvSpPr>
            <a:spLocks noGrp="1"/>
          </p:cNvSpPr>
          <p:nvPr>
            <p:ph sz="half" idx="1"/>
          </p:nvPr>
        </p:nvSpPr>
        <p:spPr>
          <a:xfrm>
            <a:off x="685803" y="990607"/>
            <a:ext cx="8019285" cy="4975225"/>
          </a:xfrm>
        </p:spPr>
        <p:txBody>
          <a:bodyPr>
            <a:normAutofit/>
          </a:bodyPr>
          <a:lstStyle/>
          <a:p>
            <a:pPr marL="342900" indent="-342900">
              <a:buFont typeface="Arial"/>
              <a:buChar char="•"/>
            </a:pPr>
            <a:r>
              <a:rPr lang="en-US" b="0" dirty="0">
                <a:solidFill>
                  <a:schemeClr val="tx1"/>
                </a:solidFill>
              </a:rPr>
              <a:t>A Rich Picture is an attempt to capture </a:t>
            </a:r>
            <a:r>
              <a:rPr lang="en-US" b="0" i="1" dirty="0">
                <a:solidFill>
                  <a:schemeClr val="tx1"/>
                </a:solidFill>
              </a:rPr>
              <a:t>everything</a:t>
            </a:r>
            <a:r>
              <a:rPr lang="en-US" b="0" dirty="0">
                <a:solidFill>
                  <a:schemeClr val="tx1"/>
                </a:solidFill>
              </a:rPr>
              <a:t> that could be relevant to a particular situation. </a:t>
            </a:r>
            <a:endParaRPr lang="en-GB" b="0" dirty="0">
              <a:solidFill>
                <a:schemeClr val="tx1"/>
              </a:solidFill>
            </a:endParaRPr>
          </a:p>
          <a:p>
            <a:pPr marL="342900" indent="-342900">
              <a:buFont typeface="Arial"/>
              <a:buChar char="•"/>
            </a:pPr>
            <a:r>
              <a:rPr lang="en-US" b="0" dirty="0">
                <a:solidFill>
                  <a:schemeClr val="tx1"/>
                </a:solidFill>
              </a:rPr>
              <a:t>Try to minimize the use of words but do use them if pictures don’t come to mind</a:t>
            </a:r>
            <a:endParaRPr lang="en-GB" b="0" dirty="0">
              <a:solidFill>
                <a:schemeClr val="tx1"/>
              </a:solidFill>
            </a:endParaRPr>
          </a:p>
          <a:p>
            <a:pPr marL="342900" indent="-342900">
              <a:buFont typeface="Arial"/>
              <a:buChar char="•"/>
            </a:pPr>
            <a:r>
              <a:rPr lang="en-US" b="0" dirty="0">
                <a:solidFill>
                  <a:schemeClr val="tx1"/>
                </a:solidFill>
              </a:rPr>
              <a:t>Try not to impose any style or structure on your picture like time goes from left to right – </a:t>
            </a:r>
            <a:r>
              <a:rPr lang="en-US" b="0" dirty="0" smtClean="0">
                <a:solidFill>
                  <a:schemeClr val="tx1"/>
                </a:solidFill>
              </a:rPr>
              <a:t>let people’s </a:t>
            </a:r>
            <a:r>
              <a:rPr lang="en-US" b="0" dirty="0">
                <a:solidFill>
                  <a:schemeClr val="tx1"/>
                </a:solidFill>
              </a:rPr>
              <a:t>instincts guide </a:t>
            </a:r>
            <a:r>
              <a:rPr lang="en-US" b="0" dirty="0" smtClean="0">
                <a:solidFill>
                  <a:schemeClr val="tx1"/>
                </a:solidFill>
              </a:rPr>
              <a:t>them </a:t>
            </a:r>
            <a:endParaRPr lang="en-GB" b="0" dirty="0">
              <a:solidFill>
                <a:schemeClr val="tx1"/>
              </a:solidFill>
            </a:endParaRPr>
          </a:p>
          <a:p>
            <a:pPr marL="342900" indent="-342900">
              <a:buFont typeface="Arial"/>
              <a:buChar char="•"/>
            </a:pPr>
            <a:r>
              <a:rPr lang="en-US" b="0" dirty="0" smtClean="0">
                <a:solidFill>
                  <a:schemeClr val="tx1"/>
                </a:solidFill>
              </a:rPr>
              <a:t>Remember </a:t>
            </a:r>
            <a:r>
              <a:rPr lang="en-US" b="0" dirty="0">
                <a:solidFill>
                  <a:schemeClr val="tx1"/>
                </a:solidFill>
              </a:rPr>
              <a:t>that different people will perceive different things about a situation - it is necessary to somehow represent these views</a:t>
            </a:r>
            <a:endParaRPr lang="en-GB" b="0" dirty="0">
              <a:solidFill>
                <a:schemeClr val="tx1"/>
              </a:solidFill>
            </a:endParaRPr>
          </a:p>
          <a:p>
            <a:pPr marL="342900" indent="-342900">
              <a:buFont typeface="Arial"/>
              <a:buChar char="•"/>
            </a:pPr>
            <a:r>
              <a:rPr lang="en-US" b="0" dirty="0" smtClean="0">
                <a:solidFill>
                  <a:schemeClr val="tx1"/>
                </a:solidFill>
              </a:rPr>
              <a:t>Rich </a:t>
            </a:r>
            <a:r>
              <a:rPr lang="en-US" b="0" dirty="0">
                <a:solidFill>
                  <a:schemeClr val="tx1"/>
                </a:solidFill>
              </a:rPr>
              <a:t>pictures are a representation of the real world and therefore avoid using systems terms like marketing system and a production system and a quality control system. </a:t>
            </a:r>
            <a:endParaRPr lang="en-GB" b="0" dirty="0">
              <a:solidFill>
                <a:schemeClr val="tx1"/>
              </a:solidFill>
            </a:endParaRPr>
          </a:p>
          <a:p>
            <a:pPr marL="342900" indent="-342900">
              <a:buFont typeface="Arial"/>
              <a:buChar char="•"/>
            </a:pPr>
            <a:endParaRPr lang="en-US" b="0" dirty="0">
              <a:solidFill>
                <a:schemeClr val="tx1"/>
              </a:solidFill>
            </a:endParaRPr>
          </a:p>
        </p:txBody>
      </p:sp>
    </p:spTree>
    <p:extLst>
      <p:ext uri="{BB962C8B-B14F-4D97-AF65-F5344CB8AC3E}">
        <p14:creationId xmlns:p14="http://schemas.microsoft.com/office/powerpoint/2010/main" val="164041444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cstate="print">
            <a:extLst>
              <a:ext uri="{28A0092B-C50C-407E-A947-70E740481C1C}">
                <a14:useLocalDpi xmlns:a14="http://schemas.microsoft.com/office/drawing/2010/main"/>
              </a:ext>
            </a:extLst>
          </a:blip>
          <a:srcRect l="149" t="5690" r="-1"/>
          <a:stretch/>
        </p:blipFill>
        <p:spPr bwMode="auto">
          <a:xfrm>
            <a:off x="662341" y="452356"/>
            <a:ext cx="7321073" cy="5667090"/>
          </a:xfrm>
          <a:prstGeom prst="rect">
            <a:avLst/>
          </a:prstGeom>
          <a:noFill/>
          <a:ln>
            <a:noFill/>
          </a:ln>
          <a:extLst>
            <a:ext uri="{53640926-AAD7-44d8-BBD7-CCE9431645EC}">
              <a14:shadowObscured xmlns="" xmlns:a14="http://schemas.microsoft.com/office/drawing/2010/main"/>
            </a:ext>
          </a:extLst>
        </p:spPr>
      </p:pic>
    </p:spTree>
    <p:extLst>
      <p:ext uri="{BB962C8B-B14F-4D97-AF65-F5344CB8AC3E}">
        <p14:creationId xmlns:p14="http://schemas.microsoft.com/office/powerpoint/2010/main" val="1989918156"/>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0"/>
            <a:ext cx="6392838" cy="6858000"/>
          </a:xfrm>
          <a:prstGeom prst="rect">
            <a:avLst/>
          </a:prstGeom>
        </p:spPr>
      </p:pic>
    </p:spTree>
    <p:extLst>
      <p:ext uri="{BB962C8B-B14F-4D97-AF65-F5344CB8AC3E}">
        <p14:creationId xmlns:p14="http://schemas.microsoft.com/office/powerpoint/2010/main" val="102134830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6154" t="17436" r="17692" b="18975"/>
          <a:stretch/>
        </p:blipFill>
        <p:spPr>
          <a:xfrm>
            <a:off x="-181518" y="35168"/>
            <a:ext cx="9325518" cy="6723047"/>
          </a:xfrm>
          <a:prstGeom prst="rect">
            <a:avLst/>
          </a:prstGeom>
        </p:spPr>
      </p:pic>
    </p:spTree>
    <p:extLst>
      <p:ext uri="{BB962C8B-B14F-4D97-AF65-F5344CB8AC3E}">
        <p14:creationId xmlns:p14="http://schemas.microsoft.com/office/powerpoint/2010/main" val="22066625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50756" y="243897"/>
            <a:ext cx="8621712" cy="523220"/>
          </a:xfrm>
        </p:spPr>
        <p:txBody>
          <a:bodyPr/>
          <a:lstStyle/>
          <a:p>
            <a:pPr defTabSz="762000"/>
            <a:r>
              <a:rPr lang="en-GB" dirty="0" smtClean="0"/>
              <a:t>Activity: Rich Picture</a:t>
            </a:r>
          </a:p>
        </p:txBody>
      </p:sp>
      <p:sp>
        <p:nvSpPr>
          <p:cNvPr id="47107" name="Rectangle 3"/>
          <p:cNvSpPr>
            <a:spLocks noGrp="1" noChangeArrowheads="1"/>
          </p:cNvSpPr>
          <p:nvPr>
            <p:ph type="body" sz="half" idx="2"/>
          </p:nvPr>
        </p:nvSpPr>
        <p:spPr>
          <a:xfrm>
            <a:off x="4562475" y="1690688"/>
            <a:ext cx="4232275" cy="4613275"/>
          </a:xfrm>
        </p:spPr>
        <p:txBody>
          <a:bodyPr/>
          <a:lstStyle/>
          <a:p>
            <a:pPr marL="0" indent="0" defTabSz="762000">
              <a:buNone/>
            </a:pPr>
            <a:r>
              <a:rPr lang="en-GB" sz="2000" dirty="0" smtClean="0"/>
              <a:t>In small team C</a:t>
            </a:r>
            <a:r>
              <a:rPr lang="en-GB" sz="1800" dirty="0" smtClean="0"/>
              <a:t>onstruct a Rich Picture of Vestas</a:t>
            </a:r>
          </a:p>
          <a:p>
            <a:pPr marL="0" indent="0" defTabSz="762000">
              <a:buNone/>
            </a:pPr>
            <a:r>
              <a:rPr lang="en-GB" sz="2000" dirty="0" smtClean="0"/>
              <a:t>Be prepared to present your findings to the whole group</a:t>
            </a:r>
          </a:p>
          <a:p>
            <a:pPr marL="0" indent="0" defTabSz="762000">
              <a:buNone/>
            </a:pPr>
            <a:r>
              <a:rPr lang="en-GB" sz="2000" dirty="0" smtClean="0"/>
              <a:t>Time </a:t>
            </a:r>
            <a:r>
              <a:rPr lang="en-GB" sz="2800" dirty="0" smtClean="0"/>
              <a:t>20</a:t>
            </a:r>
            <a:r>
              <a:rPr lang="en-GB" sz="2000" dirty="0" smtClean="0"/>
              <a:t> minutes</a:t>
            </a:r>
          </a:p>
          <a:p>
            <a:pPr defTabSz="762000"/>
            <a:endParaRPr lang="en-GB" sz="1800" dirty="0" smtClean="0"/>
          </a:p>
          <a:p>
            <a:pPr defTabSz="762000"/>
            <a:endParaRPr lang="en-GB" dirty="0" smtClean="0"/>
          </a:p>
          <a:p>
            <a:pPr defTabSz="762000">
              <a:buFont typeface="Arial" pitchFamily="34" charset="0"/>
              <a:buNone/>
            </a:pPr>
            <a:endParaRPr lang="en-GB" sz="1600" dirty="0" smtClean="0"/>
          </a:p>
        </p:txBody>
      </p:sp>
      <p:pic>
        <p:nvPicPr>
          <p:cNvPr id="5" name="Picture 31" descr="Sky"/>
          <p:cNvPicPr>
            <a:picLocks noChangeAspect="1" noChangeArrowheads="1"/>
          </p:cNvPicPr>
          <p:nvPr/>
        </p:nvPicPr>
        <p:blipFill rotWithShape="1">
          <a:blip r:embed="rId3">
            <a:extLst>
              <a:ext uri="{28A0092B-C50C-407E-A947-70E740481C1C}">
                <a14:useLocalDpi xmlns:a14="http://schemas.microsoft.com/office/drawing/2010/main" val="0"/>
              </a:ext>
            </a:extLst>
          </a:blip>
          <a:srcRect r="49428"/>
          <a:stretch/>
        </p:blipFill>
        <p:spPr bwMode="auto">
          <a:xfrm>
            <a:off x="463296" y="1871672"/>
            <a:ext cx="3547872" cy="2927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55054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8" name="Text Placeholder 7"/>
          <p:cNvSpPr>
            <a:spLocks noGrp="1"/>
          </p:cNvSpPr>
          <p:nvPr>
            <p:ph type="body" sz="half" idx="1"/>
          </p:nvPr>
        </p:nvSpPr>
        <p:spPr>
          <a:xfrm>
            <a:off x="666491" y="1940867"/>
            <a:ext cx="7772400" cy="1173738"/>
          </a:xfrm>
        </p:spPr>
        <p:txBody>
          <a:bodyPr/>
          <a:lstStyle/>
          <a:p>
            <a:r>
              <a:rPr lang="en-US" dirty="0" smtClean="0"/>
              <a:t>What are the Vestas Meta-Solutions</a:t>
            </a:r>
            <a:endParaRPr lang="en-US" dirty="0"/>
          </a:p>
        </p:txBody>
      </p:sp>
      <p:sp>
        <p:nvSpPr>
          <p:cNvPr id="9" name="Content Placeholder 8"/>
          <p:cNvSpPr>
            <a:spLocks noGrp="1"/>
          </p:cNvSpPr>
          <p:nvPr>
            <p:ph sz="half" idx="2"/>
          </p:nvPr>
        </p:nvSpPr>
        <p:spPr/>
        <p:txBody>
          <a:bodyPr/>
          <a:lstStyle/>
          <a:p>
            <a:endParaRPr lang="en-US"/>
          </a:p>
        </p:txBody>
      </p:sp>
      <p:sp>
        <p:nvSpPr>
          <p:cNvPr id="3" name="Slide Number Placeholder 2"/>
          <p:cNvSpPr>
            <a:spLocks noGrp="1"/>
          </p:cNvSpPr>
          <p:nvPr>
            <p:ph type="sldNum" sz="quarter" idx="4294967295"/>
          </p:nvPr>
        </p:nvSpPr>
        <p:spPr>
          <a:xfrm>
            <a:off x="7009844" y="5625085"/>
            <a:ext cx="2134156" cy="273915"/>
          </a:xfrm>
          <a:prstGeom prst="rect">
            <a:avLst/>
          </a:prstGeom>
        </p:spPr>
        <p:txBody>
          <a:bodyPr/>
          <a:lstStyle/>
          <a:p>
            <a:fld id="{5B5001F5-E7B9-4741-B997-DC6E1D931256}" type="slidenum">
              <a:rPr lang="en-US" smtClean="0"/>
              <a:pPr/>
              <a:t>117</a:t>
            </a:fld>
            <a:endParaRPr lang="en-US" dirty="0"/>
          </a:p>
        </p:txBody>
      </p:sp>
      <p:pic>
        <p:nvPicPr>
          <p:cNvPr id="5" name="Picture 2" descr="Mills"/>
          <p:cNvPicPr>
            <a:picLocks noChangeAspect="1" noChangeArrowheads="1"/>
          </p:cNvPicPr>
          <p:nvPr/>
        </p:nvPicPr>
        <p:blipFill rotWithShape="1">
          <a:blip r:embed="rId2">
            <a:extLst>
              <a:ext uri="{28A0092B-C50C-407E-A947-70E740481C1C}">
                <a14:useLocalDpi xmlns:a14="http://schemas.microsoft.com/office/drawing/2010/main" val="0"/>
              </a:ext>
            </a:extLst>
          </a:blip>
          <a:srcRect t="36526"/>
          <a:stretch/>
        </p:blipFill>
        <p:spPr bwMode="auto">
          <a:xfrm>
            <a:off x="1" y="3202879"/>
            <a:ext cx="9144000" cy="242220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9" descr="Vestas_Tagline_b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8919" y="1142404"/>
            <a:ext cx="2038881" cy="2870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Vestas_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344" y="3380172"/>
            <a:ext cx="1200463" cy="28582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9" descr="Vestas_Tagline_b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2691" y="3436145"/>
            <a:ext cx="2038881" cy="28701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9" descr="Vestas_Tagline_bi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9845" y="3308120"/>
            <a:ext cx="2038881" cy="287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870695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47" descr="Mi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72091" y="3356354"/>
            <a:ext cx="1461774" cy="11016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2" name="Picture 5" descr="stenaHSS"/>
          <p:cNvPicPr>
            <a:picLocks noChangeAspect="1" noChangeArrowheads="1"/>
          </p:cNvPicPr>
          <p:nvPr/>
        </p:nvPicPr>
        <p:blipFill>
          <a:blip r:embed="rId4">
            <a:extLst>
              <a:ext uri="{28A0092B-C50C-407E-A947-70E740481C1C}">
                <a14:useLocalDpi xmlns:a14="http://schemas.microsoft.com/office/drawing/2010/main" val="0"/>
              </a:ext>
            </a:extLst>
          </a:blip>
          <a:srcRect b="25076"/>
          <a:stretch>
            <a:fillRect/>
          </a:stretch>
        </p:blipFill>
        <p:spPr bwMode="auto">
          <a:xfrm>
            <a:off x="5467390" y="1635454"/>
            <a:ext cx="1465644" cy="13183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3" name="Picture 43" descr="777.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71262" y="3365881"/>
            <a:ext cx="1468225" cy="10992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04" name="Rectangle 2"/>
          <p:cNvSpPr>
            <a:spLocks noChangeArrowheads="1"/>
          </p:cNvSpPr>
          <p:nvPr/>
        </p:nvSpPr>
        <p:spPr bwMode="auto">
          <a:xfrm>
            <a:off x="1413640" y="5436917"/>
            <a:ext cx="1548216" cy="342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350" dirty="0">
              <a:latin typeface="GE Inspira Pitch Regular" charset="0"/>
            </a:endParaRPr>
          </a:p>
        </p:txBody>
      </p:sp>
      <p:sp>
        <p:nvSpPr>
          <p:cNvPr id="25605" name="Rectangle 3"/>
          <p:cNvSpPr>
            <a:spLocks noChangeArrowheads="1"/>
          </p:cNvSpPr>
          <p:nvPr/>
        </p:nvSpPr>
        <p:spPr bwMode="auto">
          <a:xfrm>
            <a:off x="3395356" y="5436917"/>
            <a:ext cx="2353288" cy="3429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350" dirty="0">
              <a:latin typeface="GE Inspira Pitch Regular" charset="0"/>
            </a:endParaRPr>
          </a:p>
        </p:txBody>
      </p:sp>
      <p:grpSp>
        <p:nvGrpSpPr>
          <p:cNvPr id="25606" name="Group 4"/>
          <p:cNvGrpSpPr>
            <a:grpSpLocks/>
          </p:cNvGrpSpPr>
          <p:nvPr/>
        </p:nvGrpSpPr>
        <p:grpSpPr bwMode="auto">
          <a:xfrm>
            <a:off x="5286766" y="1528279"/>
            <a:ext cx="152241" cy="3176224"/>
            <a:chOff x="2763" y="1353"/>
            <a:chExt cx="78" cy="1605"/>
          </a:xfrm>
        </p:grpSpPr>
        <p:sp>
          <p:nvSpPr>
            <p:cNvPr id="25631" name="Line 5"/>
            <p:cNvSpPr>
              <a:spLocks noChangeShapeType="1"/>
            </p:cNvSpPr>
            <p:nvPr/>
          </p:nvSpPr>
          <p:spPr bwMode="auto">
            <a:xfrm>
              <a:off x="2802" y="1421"/>
              <a:ext cx="1" cy="1468"/>
            </a:xfrm>
            <a:prstGeom prst="line">
              <a:avLst/>
            </a:prstGeom>
            <a:noFill/>
            <a:ln w="23813">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dirty="0">
                <a:latin typeface="GE Inspira Pitch Regular" charset="0"/>
              </a:endParaRPr>
            </a:p>
          </p:txBody>
        </p:sp>
        <p:sp>
          <p:nvSpPr>
            <p:cNvPr id="25632" name="Freeform 6"/>
            <p:cNvSpPr>
              <a:spLocks/>
            </p:cNvSpPr>
            <p:nvPr/>
          </p:nvSpPr>
          <p:spPr bwMode="auto">
            <a:xfrm>
              <a:off x="2763" y="2832"/>
              <a:ext cx="78" cy="126"/>
            </a:xfrm>
            <a:custGeom>
              <a:avLst/>
              <a:gdLst>
                <a:gd name="T0" fmla="*/ 0 w 158"/>
                <a:gd name="T1" fmla="*/ 1 h 251"/>
                <a:gd name="T2" fmla="*/ 0 w 158"/>
                <a:gd name="T3" fmla="*/ 0 h 251"/>
                <a:gd name="T4" fmla="*/ 0 w 158"/>
                <a:gd name="T5" fmla="*/ 0 h 251"/>
                <a:gd name="T6" fmla="*/ 0 w 158"/>
                <a:gd name="T7" fmla="*/ 1 h 251"/>
                <a:gd name="T8" fmla="*/ 0 60000 65536"/>
                <a:gd name="T9" fmla="*/ 0 60000 65536"/>
                <a:gd name="T10" fmla="*/ 0 60000 65536"/>
                <a:gd name="T11" fmla="*/ 0 60000 65536"/>
                <a:gd name="T12" fmla="*/ 0 w 158"/>
                <a:gd name="T13" fmla="*/ 0 h 251"/>
                <a:gd name="T14" fmla="*/ 158 w 158"/>
                <a:gd name="T15" fmla="*/ 251 h 251"/>
              </a:gdLst>
              <a:ahLst/>
              <a:cxnLst>
                <a:cxn ang="T8">
                  <a:pos x="T0" y="T1"/>
                </a:cxn>
                <a:cxn ang="T9">
                  <a:pos x="T2" y="T3"/>
                </a:cxn>
                <a:cxn ang="T10">
                  <a:pos x="T4" y="T5"/>
                </a:cxn>
                <a:cxn ang="T11">
                  <a:pos x="T6" y="T7"/>
                </a:cxn>
              </a:cxnLst>
              <a:rect l="T12" t="T13" r="T14" b="T15"/>
              <a:pathLst>
                <a:path w="158" h="251">
                  <a:moveTo>
                    <a:pt x="79" y="251"/>
                  </a:moveTo>
                  <a:lnTo>
                    <a:pt x="158" y="0"/>
                  </a:lnTo>
                  <a:lnTo>
                    <a:pt x="0" y="0"/>
                  </a:lnTo>
                  <a:lnTo>
                    <a:pt x="79" y="25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350" dirty="0">
                <a:latin typeface="GE Inspira Pitch Regular" charset="0"/>
              </a:endParaRPr>
            </a:p>
          </p:txBody>
        </p:sp>
        <p:sp>
          <p:nvSpPr>
            <p:cNvPr id="25633" name="Freeform 7"/>
            <p:cNvSpPr>
              <a:spLocks/>
            </p:cNvSpPr>
            <p:nvPr/>
          </p:nvSpPr>
          <p:spPr bwMode="auto">
            <a:xfrm>
              <a:off x="2763" y="1353"/>
              <a:ext cx="78" cy="126"/>
            </a:xfrm>
            <a:custGeom>
              <a:avLst/>
              <a:gdLst>
                <a:gd name="T0" fmla="*/ 0 w 158"/>
                <a:gd name="T1" fmla="*/ 0 h 251"/>
                <a:gd name="T2" fmla="*/ 0 w 158"/>
                <a:gd name="T3" fmla="*/ 1 h 251"/>
                <a:gd name="T4" fmla="*/ 0 w 158"/>
                <a:gd name="T5" fmla="*/ 1 h 251"/>
                <a:gd name="T6" fmla="*/ 0 w 158"/>
                <a:gd name="T7" fmla="*/ 0 h 251"/>
                <a:gd name="T8" fmla="*/ 0 60000 65536"/>
                <a:gd name="T9" fmla="*/ 0 60000 65536"/>
                <a:gd name="T10" fmla="*/ 0 60000 65536"/>
                <a:gd name="T11" fmla="*/ 0 60000 65536"/>
                <a:gd name="T12" fmla="*/ 0 w 158"/>
                <a:gd name="T13" fmla="*/ 0 h 251"/>
                <a:gd name="T14" fmla="*/ 158 w 158"/>
                <a:gd name="T15" fmla="*/ 251 h 251"/>
              </a:gdLst>
              <a:ahLst/>
              <a:cxnLst>
                <a:cxn ang="T8">
                  <a:pos x="T0" y="T1"/>
                </a:cxn>
                <a:cxn ang="T9">
                  <a:pos x="T2" y="T3"/>
                </a:cxn>
                <a:cxn ang="T10">
                  <a:pos x="T4" y="T5"/>
                </a:cxn>
                <a:cxn ang="T11">
                  <a:pos x="T6" y="T7"/>
                </a:cxn>
              </a:cxnLst>
              <a:rect l="T12" t="T13" r="T14" b="T15"/>
              <a:pathLst>
                <a:path w="158" h="251">
                  <a:moveTo>
                    <a:pt x="79" y="0"/>
                  </a:moveTo>
                  <a:lnTo>
                    <a:pt x="0" y="251"/>
                  </a:lnTo>
                  <a:lnTo>
                    <a:pt x="158" y="251"/>
                  </a:lnTo>
                  <a:lnTo>
                    <a:pt x="79"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350" dirty="0">
                <a:latin typeface="GE Inspira Pitch Regular" charset="0"/>
              </a:endParaRPr>
            </a:p>
          </p:txBody>
        </p:sp>
      </p:grpSp>
      <p:grpSp>
        <p:nvGrpSpPr>
          <p:cNvPr id="25607" name="Group 8"/>
          <p:cNvGrpSpPr>
            <a:grpSpLocks/>
          </p:cNvGrpSpPr>
          <p:nvPr/>
        </p:nvGrpSpPr>
        <p:grpSpPr bwMode="auto">
          <a:xfrm>
            <a:off x="3716611" y="2976455"/>
            <a:ext cx="3284798" cy="188168"/>
            <a:chOff x="1999" y="2112"/>
            <a:chExt cx="1601" cy="80"/>
          </a:xfrm>
        </p:grpSpPr>
        <p:sp>
          <p:nvSpPr>
            <p:cNvPr id="25628" name="Line 9"/>
            <p:cNvSpPr>
              <a:spLocks noChangeShapeType="1"/>
            </p:cNvSpPr>
            <p:nvPr/>
          </p:nvSpPr>
          <p:spPr bwMode="auto">
            <a:xfrm flipH="1">
              <a:off x="2065" y="2153"/>
              <a:ext cx="1468" cy="1"/>
            </a:xfrm>
            <a:prstGeom prst="line">
              <a:avLst/>
            </a:prstGeom>
            <a:noFill/>
            <a:ln w="23813">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350" dirty="0">
                <a:latin typeface="GE Inspira Pitch Regular" charset="0"/>
              </a:endParaRPr>
            </a:p>
          </p:txBody>
        </p:sp>
        <p:sp>
          <p:nvSpPr>
            <p:cNvPr id="25629" name="Freeform 10"/>
            <p:cNvSpPr>
              <a:spLocks/>
            </p:cNvSpPr>
            <p:nvPr/>
          </p:nvSpPr>
          <p:spPr bwMode="auto">
            <a:xfrm>
              <a:off x="1999" y="2112"/>
              <a:ext cx="125" cy="80"/>
            </a:xfrm>
            <a:custGeom>
              <a:avLst/>
              <a:gdLst>
                <a:gd name="T0" fmla="*/ 0 w 251"/>
                <a:gd name="T1" fmla="*/ 1 h 160"/>
                <a:gd name="T2" fmla="*/ 0 w 251"/>
                <a:gd name="T3" fmla="*/ 1 h 160"/>
                <a:gd name="T4" fmla="*/ 0 w 251"/>
                <a:gd name="T5" fmla="*/ 0 h 160"/>
                <a:gd name="T6" fmla="*/ 0 w 251"/>
                <a:gd name="T7" fmla="*/ 1 h 160"/>
                <a:gd name="T8" fmla="*/ 0 60000 65536"/>
                <a:gd name="T9" fmla="*/ 0 60000 65536"/>
                <a:gd name="T10" fmla="*/ 0 60000 65536"/>
                <a:gd name="T11" fmla="*/ 0 60000 65536"/>
                <a:gd name="T12" fmla="*/ 0 w 251"/>
                <a:gd name="T13" fmla="*/ 0 h 160"/>
                <a:gd name="T14" fmla="*/ 251 w 251"/>
                <a:gd name="T15" fmla="*/ 160 h 160"/>
              </a:gdLst>
              <a:ahLst/>
              <a:cxnLst>
                <a:cxn ang="T8">
                  <a:pos x="T0" y="T1"/>
                </a:cxn>
                <a:cxn ang="T9">
                  <a:pos x="T2" y="T3"/>
                </a:cxn>
                <a:cxn ang="T10">
                  <a:pos x="T4" y="T5"/>
                </a:cxn>
                <a:cxn ang="T11">
                  <a:pos x="T6" y="T7"/>
                </a:cxn>
              </a:cxnLst>
              <a:rect l="T12" t="T13" r="T14" b="T15"/>
              <a:pathLst>
                <a:path w="251" h="160">
                  <a:moveTo>
                    <a:pt x="0" y="81"/>
                  </a:moveTo>
                  <a:lnTo>
                    <a:pt x="251" y="160"/>
                  </a:lnTo>
                  <a:lnTo>
                    <a:pt x="251" y="0"/>
                  </a:lnTo>
                  <a:lnTo>
                    <a:pt x="0" y="8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350" dirty="0">
                <a:latin typeface="GE Inspira Pitch Regular" charset="0"/>
              </a:endParaRPr>
            </a:p>
          </p:txBody>
        </p:sp>
        <p:sp>
          <p:nvSpPr>
            <p:cNvPr id="25630" name="Freeform 11"/>
            <p:cNvSpPr>
              <a:spLocks/>
            </p:cNvSpPr>
            <p:nvPr/>
          </p:nvSpPr>
          <p:spPr bwMode="auto">
            <a:xfrm>
              <a:off x="3475" y="2112"/>
              <a:ext cx="125" cy="80"/>
            </a:xfrm>
            <a:custGeom>
              <a:avLst/>
              <a:gdLst>
                <a:gd name="T0" fmla="*/ 0 w 251"/>
                <a:gd name="T1" fmla="*/ 1 h 160"/>
                <a:gd name="T2" fmla="*/ 0 w 251"/>
                <a:gd name="T3" fmla="*/ 0 h 160"/>
                <a:gd name="T4" fmla="*/ 0 w 251"/>
                <a:gd name="T5" fmla="*/ 1 h 160"/>
                <a:gd name="T6" fmla="*/ 0 w 251"/>
                <a:gd name="T7" fmla="*/ 1 h 160"/>
                <a:gd name="T8" fmla="*/ 0 60000 65536"/>
                <a:gd name="T9" fmla="*/ 0 60000 65536"/>
                <a:gd name="T10" fmla="*/ 0 60000 65536"/>
                <a:gd name="T11" fmla="*/ 0 60000 65536"/>
                <a:gd name="T12" fmla="*/ 0 w 251"/>
                <a:gd name="T13" fmla="*/ 0 h 160"/>
                <a:gd name="T14" fmla="*/ 251 w 251"/>
                <a:gd name="T15" fmla="*/ 160 h 160"/>
              </a:gdLst>
              <a:ahLst/>
              <a:cxnLst>
                <a:cxn ang="T8">
                  <a:pos x="T0" y="T1"/>
                </a:cxn>
                <a:cxn ang="T9">
                  <a:pos x="T2" y="T3"/>
                </a:cxn>
                <a:cxn ang="T10">
                  <a:pos x="T4" y="T5"/>
                </a:cxn>
                <a:cxn ang="T11">
                  <a:pos x="T6" y="T7"/>
                </a:cxn>
              </a:cxnLst>
              <a:rect l="T12" t="T13" r="T14" b="T15"/>
              <a:pathLst>
                <a:path w="251" h="160">
                  <a:moveTo>
                    <a:pt x="251" y="81"/>
                  </a:moveTo>
                  <a:lnTo>
                    <a:pt x="0" y="0"/>
                  </a:lnTo>
                  <a:lnTo>
                    <a:pt x="0" y="160"/>
                  </a:lnTo>
                  <a:lnTo>
                    <a:pt x="251" y="8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350" dirty="0">
                <a:latin typeface="GE Inspira Pitch Regular" charset="0"/>
              </a:endParaRPr>
            </a:p>
          </p:txBody>
        </p:sp>
      </p:grpSp>
      <p:sp>
        <p:nvSpPr>
          <p:cNvPr id="25608" name="Rectangle 12"/>
          <p:cNvSpPr>
            <a:spLocks noChangeArrowheads="1"/>
          </p:cNvSpPr>
          <p:nvPr/>
        </p:nvSpPr>
        <p:spPr bwMode="auto">
          <a:xfrm>
            <a:off x="5108721" y="4698547"/>
            <a:ext cx="434927"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00" dirty="0">
                <a:solidFill>
                  <a:srgbClr val="000000"/>
                </a:solidFill>
                <a:latin typeface="GE Inspira Pitch Regular" charset="0"/>
              </a:rPr>
              <a:t>STATIC</a:t>
            </a:r>
            <a:endParaRPr lang="en-GB" sz="1200" dirty="0">
              <a:latin typeface="GE Inspira Pitch Regular" charset="0"/>
            </a:endParaRPr>
          </a:p>
        </p:txBody>
      </p:sp>
      <p:sp>
        <p:nvSpPr>
          <p:cNvPr id="25609" name="Rectangle 13"/>
          <p:cNvSpPr>
            <a:spLocks noChangeArrowheads="1"/>
          </p:cNvSpPr>
          <p:nvPr/>
        </p:nvSpPr>
        <p:spPr bwMode="auto">
          <a:xfrm>
            <a:off x="5023564" y="1368693"/>
            <a:ext cx="625364"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00" dirty="0">
                <a:solidFill>
                  <a:srgbClr val="000000"/>
                </a:solidFill>
                <a:latin typeface="GE Inspira Pitch Regular" charset="0"/>
              </a:rPr>
              <a:t>DYNAMIC</a:t>
            </a:r>
            <a:endParaRPr lang="en-GB" sz="1200" dirty="0">
              <a:latin typeface="GE Inspira Pitch Regular" charset="0"/>
            </a:endParaRPr>
          </a:p>
        </p:txBody>
      </p:sp>
      <p:sp>
        <p:nvSpPr>
          <p:cNvPr id="25610" name="Rectangle 14"/>
          <p:cNvSpPr>
            <a:spLocks noChangeArrowheads="1"/>
          </p:cNvSpPr>
          <p:nvPr/>
        </p:nvSpPr>
        <p:spPr bwMode="auto">
          <a:xfrm rot="-5400000">
            <a:off x="3310806" y="2968677"/>
            <a:ext cx="664542"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p>
            <a:pPr eaLnBrk="0" hangingPunct="0"/>
            <a:r>
              <a:rPr lang="en-GB" sz="1200" dirty="0">
                <a:solidFill>
                  <a:srgbClr val="000000"/>
                </a:solidFill>
                <a:latin typeface="GE Inspira Pitch Regular" charset="0"/>
              </a:rPr>
              <a:t>BROAD</a:t>
            </a:r>
            <a:endParaRPr lang="en-GB" sz="1200" dirty="0">
              <a:latin typeface="GE Inspira Pitch Regular" charset="0"/>
            </a:endParaRPr>
          </a:p>
        </p:txBody>
      </p:sp>
      <p:sp>
        <p:nvSpPr>
          <p:cNvPr id="25611" name="Rectangle 15"/>
          <p:cNvSpPr>
            <a:spLocks noChangeArrowheads="1"/>
          </p:cNvSpPr>
          <p:nvPr/>
        </p:nvSpPr>
        <p:spPr bwMode="auto">
          <a:xfrm rot="-5400000">
            <a:off x="6759477" y="2978801"/>
            <a:ext cx="619337"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00" dirty="0">
                <a:solidFill>
                  <a:srgbClr val="000000"/>
                </a:solidFill>
                <a:latin typeface="GE Inspira Pitch Regular" charset="0"/>
              </a:rPr>
              <a:t>NARROW</a:t>
            </a:r>
            <a:endParaRPr lang="en-GB" sz="1200" dirty="0">
              <a:latin typeface="GE Inspira Pitch Regular" charset="0"/>
            </a:endParaRPr>
          </a:p>
        </p:txBody>
      </p:sp>
      <p:sp>
        <p:nvSpPr>
          <p:cNvPr id="25612" name="Rectangle 24"/>
          <p:cNvSpPr>
            <a:spLocks noChangeArrowheads="1"/>
          </p:cNvSpPr>
          <p:nvPr/>
        </p:nvSpPr>
        <p:spPr bwMode="auto">
          <a:xfrm rot="-5400000">
            <a:off x="1933453" y="2904687"/>
            <a:ext cx="1070742"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500" dirty="0">
                <a:solidFill>
                  <a:srgbClr val="000000"/>
                </a:solidFill>
                <a:latin typeface="GE Inspira Pitch Regular" charset="0"/>
              </a:rPr>
              <a:t>REVOLUTION</a:t>
            </a:r>
            <a:endParaRPr lang="en-GB" sz="1500" dirty="0">
              <a:latin typeface="GE Inspira Pitch Regular" charset="0"/>
            </a:endParaRPr>
          </a:p>
        </p:txBody>
      </p:sp>
      <p:sp>
        <p:nvSpPr>
          <p:cNvPr id="6158" name="AutoShape 26"/>
          <p:cNvSpPr>
            <a:spLocks noChangeArrowheads="1"/>
          </p:cNvSpPr>
          <p:nvPr/>
        </p:nvSpPr>
        <p:spPr bwMode="auto">
          <a:xfrm flipV="1">
            <a:off x="2584271" y="1848390"/>
            <a:ext cx="448983" cy="2042453"/>
          </a:xfrm>
          <a:prstGeom prst="curvedRightArrow">
            <a:avLst>
              <a:gd name="adj1" fmla="val 98563"/>
              <a:gd name="adj2" fmla="val 197126"/>
              <a:gd name="adj3" fmla="val 33333"/>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sz="1350" dirty="0">
              <a:latin typeface="GE Inspira Pitch Regular" charset="0"/>
            </a:endParaRPr>
          </a:p>
        </p:txBody>
      </p:sp>
      <p:sp>
        <p:nvSpPr>
          <p:cNvPr id="6162" name="AutoShape 28"/>
          <p:cNvSpPr>
            <a:spLocks noChangeArrowheads="1"/>
          </p:cNvSpPr>
          <p:nvPr/>
        </p:nvSpPr>
        <p:spPr bwMode="auto">
          <a:xfrm>
            <a:off x="5061475" y="2400043"/>
            <a:ext cx="603804" cy="1531543"/>
          </a:xfrm>
          <a:prstGeom prst="downArrow">
            <a:avLst>
              <a:gd name="adj1" fmla="val 50000"/>
              <a:gd name="adj2" fmla="val 98666"/>
            </a:avLst>
          </a:prstGeom>
          <a:ln>
            <a:headEnd/>
            <a:tailEnd/>
          </a:ln>
        </p:spPr>
        <p:style>
          <a:lnRef idx="1">
            <a:schemeClr val="accent6"/>
          </a:lnRef>
          <a:fillRef idx="2">
            <a:schemeClr val="accent6"/>
          </a:fillRef>
          <a:effectRef idx="1">
            <a:schemeClr val="accent6"/>
          </a:effectRef>
          <a:fontRef idx="minor">
            <a:schemeClr val="dk1"/>
          </a:fontRef>
        </p:style>
        <p:txBody>
          <a:bodyPr vert="vert270" wrap="none" anchor="ctr" anchorCtr="1"/>
          <a:lstStyle/>
          <a:p>
            <a:pPr>
              <a:defRPr/>
            </a:pPr>
            <a:r>
              <a:rPr lang="en-US" sz="1200" dirty="0">
                <a:latin typeface="GE Inspira Pitch Regular" charset="0"/>
              </a:rPr>
              <a:t>Migration</a:t>
            </a:r>
          </a:p>
        </p:txBody>
      </p:sp>
      <p:sp>
        <p:nvSpPr>
          <p:cNvPr id="25617" name="Rectangle 29"/>
          <p:cNvSpPr>
            <a:spLocks noGrp="1" noChangeArrowheads="1"/>
          </p:cNvSpPr>
          <p:nvPr>
            <p:ph type="title"/>
          </p:nvPr>
        </p:nvSpPr>
        <p:spPr/>
        <p:txBody>
          <a:bodyPr/>
          <a:lstStyle/>
          <a:p>
            <a:pPr defTabSz="571652"/>
            <a:r>
              <a:rPr lang="en-GB" dirty="0" smtClean="0"/>
              <a:t>Requirements and Solutions</a:t>
            </a:r>
            <a:endParaRPr lang="en-GB" dirty="0">
              <a:latin typeface="GE Inspira Pitch Regular" charset="0"/>
            </a:endParaRPr>
          </a:p>
        </p:txBody>
      </p:sp>
      <p:sp>
        <p:nvSpPr>
          <p:cNvPr id="6164" name="AutoShape 30"/>
          <p:cNvSpPr>
            <a:spLocks noChangeArrowheads="1"/>
          </p:cNvSpPr>
          <p:nvPr/>
        </p:nvSpPr>
        <p:spPr bwMode="auto">
          <a:xfrm>
            <a:off x="7656688" y="1961768"/>
            <a:ext cx="619286" cy="2286595"/>
          </a:xfrm>
          <a:prstGeom prst="upDownArrow">
            <a:avLst>
              <a:gd name="adj1" fmla="val 50000"/>
              <a:gd name="adj2" fmla="val 80000"/>
            </a:avLst>
          </a:prstGeom>
          <a:ln>
            <a:headEnd/>
            <a:tailEnd/>
          </a:ln>
        </p:spPr>
        <p:style>
          <a:lnRef idx="1">
            <a:schemeClr val="accent1"/>
          </a:lnRef>
          <a:fillRef idx="2">
            <a:schemeClr val="accent1"/>
          </a:fillRef>
          <a:effectRef idx="1">
            <a:schemeClr val="accent1"/>
          </a:effectRef>
          <a:fontRef idx="minor">
            <a:schemeClr val="dk1"/>
          </a:fontRef>
        </p:style>
        <p:txBody>
          <a:bodyPr vert="vert270" wrap="none" anchor="ctr" anchorCtr="1"/>
          <a:lstStyle/>
          <a:p>
            <a:pPr>
              <a:defRPr/>
            </a:pPr>
            <a:r>
              <a:rPr lang="en-US" dirty="0">
                <a:solidFill>
                  <a:schemeClr val="tx1"/>
                </a:solidFill>
                <a:latin typeface="GE Inspira Pitch Regular" charset="0"/>
              </a:rPr>
              <a:t>Risk</a:t>
            </a:r>
          </a:p>
        </p:txBody>
      </p:sp>
      <p:sp>
        <p:nvSpPr>
          <p:cNvPr id="25619" name="Text Box 32"/>
          <p:cNvSpPr txBox="1">
            <a:spLocks noChangeArrowheads="1"/>
          </p:cNvSpPr>
          <p:nvPr/>
        </p:nvSpPr>
        <p:spPr bwMode="auto">
          <a:xfrm>
            <a:off x="7617988" y="4219792"/>
            <a:ext cx="59182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00" dirty="0">
                <a:latin typeface="GE Inspira Pitch Regular" charset="0"/>
              </a:rPr>
              <a:t>Low</a:t>
            </a:r>
          </a:p>
        </p:txBody>
      </p:sp>
      <p:sp>
        <p:nvSpPr>
          <p:cNvPr id="25620" name="Text Box 33"/>
          <p:cNvSpPr txBox="1">
            <a:spLocks noChangeArrowheads="1"/>
          </p:cNvSpPr>
          <p:nvPr/>
        </p:nvSpPr>
        <p:spPr bwMode="auto">
          <a:xfrm>
            <a:off x="7628310" y="1560433"/>
            <a:ext cx="6463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00" dirty="0">
                <a:latin typeface="GE Inspira Pitch Regular" charset="0"/>
              </a:rPr>
              <a:t>High</a:t>
            </a:r>
          </a:p>
        </p:txBody>
      </p:sp>
      <p:sp>
        <p:nvSpPr>
          <p:cNvPr id="6168" name="AutoShape 34"/>
          <p:cNvSpPr>
            <a:spLocks noChangeArrowheads="1"/>
          </p:cNvSpPr>
          <p:nvPr/>
        </p:nvSpPr>
        <p:spPr bwMode="auto">
          <a:xfrm>
            <a:off x="1325952" y="1876806"/>
            <a:ext cx="619286" cy="2286595"/>
          </a:xfrm>
          <a:prstGeom prst="upDownArrow">
            <a:avLst>
              <a:gd name="adj1" fmla="val 50000"/>
              <a:gd name="adj2" fmla="val 80000"/>
            </a:avLst>
          </a:prstGeom>
          <a:ln>
            <a:headEnd/>
            <a:tailEnd/>
          </a:ln>
        </p:spPr>
        <p:style>
          <a:lnRef idx="1">
            <a:schemeClr val="accent1"/>
          </a:lnRef>
          <a:fillRef idx="2">
            <a:schemeClr val="accent1"/>
          </a:fillRef>
          <a:effectRef idx="1">
            <a:schemeClr val="accent1"/>
          </a:effectRef>
          <a:fontRef idx="minor">
            <a:schemeClr val="dk1"/>
          </a:fontRef>
        </p:style>
        <p:txBody>
          <a:bodyPr vert="vert270" wrap="none" anchor="ctr" anchorCtr="1"/>
          <a:lstStyle/>
          <a:p>
            <a:pPr>
              <a:defRPr/>
            </a:pPr>
            <a:r>
              <a:rPr lang="en-US" sz="1350" dirty="0">
                <a:solidFill>
                  <a:schemeClr val="tx1"/>
                </a:solidFill>
                <a:latin typeface="GE Inspira Pitch Regular" charset="0"/>
              </a:rPr>
              <a:t>Customer Knowledge</a:t>
            </a:r>
          </a:p>
        </p:txBody>
      </p:sp>
      <p:sp>
        <p:nvSpPr>
          <p:cNvPr id="25622" name="Text Box 36"/>
          <p:cNvSpPr txBox="1">
            <a:spLocks noChangeArrowheads="1"/>
          </p:cNvSpPr>
          <p:nvPr/>
        </p:nvSpPr>
        <p:spPr bwMode="auto">
          <a:xfrm>
            <a:off x="703092" y="4182467"/>
            <a:ext cx="1631024"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350" dirty="0">
                <a:latin typeface="GE Inspira Pitch Regular" charset="0"/>
              </a:rPr>
              <a:t>Requirements</a:t>
            </a:r>
          </a:p>
          <a:p>
            <a:r>
              <a:rPr lang="en-GB" sz="1350" dirty="0">
                <a:latin typeface="GE Inspira Pitch Regular" charset="0"/>
              </a:rPr>
              <a:t>known to customer</a:t>
            </a:r>
            <a:endParaRPr lang="en-GB" sz="1500" b="1" dirty="0">
              <a:latin typeface="Times New Roman" charset="0"/>
            </a:endParaRPr>
          </a:p>
        </p:txBody>
      </p:sp>
      <p:sp>
        <p:nvSpPr>
          <p:cNvPr id="25623" name="Text Box 37"/>
          <p:cNvSpPr txBox="1">
            <a:spLocks noChangeArrowheads="1"/>
          </p:cNvSpPr>
          <p:nvPr/>
        </p:nvSpPr>
        <p:spPr bwMode="auto">
          <a:xfrm>
            <a:off x="590854" y="1394487"/>
            <a:ext cx="1823384"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350" dirty="0">
                <a:latin typeface="GE Inspira Pitch Regular" charset="0"/>
              </a:rPr>
              <a:t>Requirements </a:t>
            </a:r>
          </a:p>
          <a:p>
            <a:r>
              <a:rPr lang="en-GB" sz="1350" dirty="0">
                <a:latin typeface="GE Inspira Pitch Regular" charset="0"/>
              </a:rPr>
              <a:t>unknown to customer</a:t>
            </a:r>
            <a:endParaRPr lang="en-GB" sz="1350" b="1" dirty="0">
              <a:latin typeface="Times New Roman" charset="0"/>
            </a:endParaRPr>
          </a:p>
        </p:txBody>
      </p:sp>
      <p:sp>
        <p:nvSpPr>
          <p:cNvPr id="5" name="Text Box 41"/>
          <p:cNvSpPr txBox="1">
            <a:spLocks noChangeArrowheads="1"/>
          </p:cNvSpPr>
          <p:nvPr/>
        </p:nvSpPr>
        <p:spPr bwMode="auto">
          <a:xfrm>
            <a:off x="617381" y="5011625"/>
            <a:ext cx="7728693" cy="830997"/>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wrap="square">
            <a:spAutoFit/>
          </a:bodyPr>
          <a:lstStyle/>
          <a:p>
            <a:pPr eaLnBrk="0" hangingPunct="0">
              <a:defRPr/>
            </a:pPr>
            <a:r>
              <a:rPr lang="en-GB" dirty="0">
                <a:solidFill>
                  <a:schemeClr val="bg1"/>
                </a:solidFill>
                <a:latin typeface="GE Inspira Pitch Regular" charset="0"/>
              </a:rPr>
              <a:t>Conclusion: </a:t>
            </a:r>
            <a:r>
              <a:rPr lang="en-GB" sz="1500" dirty="0">
                <a:solidFill>
                  <a:schemeClr val="bg1"/>
                </a:solidFill>
                <a:latin typeface="GE Inspira Pitch Regular" charset="0"/>
              </a:rPr>
              <a:t>Customers and Providers often work in the static design domain because of knowledge and risk. Revolutionary improvement happens when a new dynamic concept is used. Making this decision is difficult and risky</a:t>
            </a:r>
          </a:p>
        </p:txBody>
      </p:sp>
      <p:pic>
        <p:nvPicPr>
          <p:cNvPr id="25627" name="Picture 46" descr="CD 1.jpg"/>
          <p:cNvPicPr>
            <a:picLocks noChangeAspect="1"/>
          </p:cNvPicPr>
          <p:nvPr/>
        </p:nvPicPr>
        <p:blipFill>
          <a:blip r:embed="rId6">
            <a:extLst>
              <a:ext uri="{28A0092B-C50C-407E-A947-70E740481C1C}">
                <a14:useLocalDpi xmlns:a14="http://schemas.microsoft.com/office/drawing/2010/main" val="0"/>
              </a:ext>
            </a:extLst>
          </a:blip>
          <a:srcRect l="13596" r="20393" b="12271"/>
          <a:stretch>
            <a:fillRect/>
          </a:stretch>
        </p:blipFill>
        <p:spPr bwMode="auto">
          <a:xfrm>
            <a:off x="3933437" y="1848390"/>
            <a:ext cx="1070849" cy="7883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5B5001F5-E7B9-4741-B997-DC6E1D931256}" type="slidenum">
              <a:rPr lang="en-US" smtClean="0"/>
              <a:pPr/>
              <a:t>118</a:t>
            </a:fld>
            <a:endParaRPr lang="en-US" dirty="0"/>
          </a:p>
        </p:txBody>
      </p:sp>
    </p:spTree>
    <p:extLst>
      <p:ext uri="{BB962C8B-B14F-4D97-AF65-F5344CB8AC3E}">
        <p14:creationId xmlns:p14="http://schemas.microsoft.com/office/powerpoint/2010/main" val="1562505859"/>
      </p:ext>
    </p:extLst>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r>
              <a:rPr lang="en-GB" dirty="0">
                <a:latin typeface="GE Inspira Pitch Regular" charset="0"/>
              </a:rPr>
              <a:t>System </a:t>
            </a:r>
            <a:r>
              <a:rPr lang="en-GB" dirty="0" smtClean="0">
                <a:latin typeface="GE Inspira Pitch Regular" charset="0"/>
              </a:rPr>
              <a:t>Meta-solution</a:t>
            </a:r>
            <a:endParaRPr lang="en-GB" dirty="0">
              <a:latin typeface="GE Inspira Pitch Regular" charset="0"/>
            </a:endParaRPr>
          </a:p>
        </p:txBody>
      </p:sp>
      <p:sp>
        <p:nvSpPr>
          <p:cNvPr id="6" name="TextBox 5"/>
          <p:cNvSpPr txBox="1">
            <a:spLocks noChangeArrowheads="1"/>
          </p:cNvSpPr>
          <p:nvPr/>
        </p:nvSpPr>
        <p:spPr bwMode="auto">
          <a:xfrm>
            <a:off x="1244527" y="2818500"/>
            <a:ext cx="2549793" cy="715581"/>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spAutoFit/>
          </a:bodyPr>
          <a:lstStyle/>
          <a:p>
            <a:pPr>
              <a:defRPr/>
            </a:pPr>
            <a:r>
              <a:rPr lang="en-GB" sz="1350" dirty="0">
                <a:latin typeface="GE Inspira Pitch Regular" charset="0"/>
              </a:rPr>
              <a:t>To transport passengers and their baggage from one point to another efficiently and safely</a:t>
            </a:r>
          </a:p>
        </p:txBody>
      </p:sp>
      <p:sp>
        <p:nvSpPr>
          <p:cNvPr id="7" name="Rounded Rectangular Callout 6"/>
          <p:cNvSpPr/>
          <p:nvPr/>
        </p:nvSpPr>
        <p:spPr>
          <a:xfrm>
            <a:off x="1570486" y="1601946"/>
            <a:ext cx="1897874" cy="594515"/>
          </a:xfrm>
          <a:prstGeom prst="wedgeRoundRectCallout">
            <a:avLst>
              <a:gd name="adj1" fmla="val -20833"/>
              <a:gd name="adj2" fmla="val 166346"/>
              <a:gd name="adj3" fmla="val 16667"/>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GB" dirty="0">
                <a:latin typeface="GE Inspira Pitch Regular" charset="0"/>
              </a:rPr>
              <a:t>Operational Requirement</a:t>
            </a:r>
          </a:p>
        </p:txBody>
      </p:sp>
      <p:sp>
        <p:nvSpPr>
          <p:cNvPr id="8" name="Rounded Rectangle 7"/>
          <p:cNvSpPr/>
          <p:nvPr/>
        </p:nvSpPr>
        <p:spPr>
          <a:xfrm>
            <a:off x="1873342" y="4116137"/>
            <a:ext cx="5099584" cy="857473"/>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dirty="0">
                <a:solidFill>
                  <a:schemeClr val="tx1"/>
                </a:solidFill>
                <a:latin typeface="GE Inspira Pitch Regular" charset="0"/>
                <a:ea typeface="ＭＳ Ｐゴシック" charset="0"/>
              </a:rPr>
              <a:t>A Meta-solution is an organization’s current preferred solution to a system </a:t>
            </a:r>
            <a:r>
              <a:rPr lang="ja-JP" altLang="en-GB" dirty="0">
                <a:solidFill>
                  <a:schemeClr val="tx1"/>
                </a:solidFill>
                <a:latin typeface="GE Inspira Pitch Regular" charset="0"/>
                <a:ea typeface="ＭＳ Ｐゴシック" charset="0"/>
              </a:rPr>
              <a:t>“</a:t>
            </a:r>
            <a:r>
              <a:rPr lang="en-GB" dirty="0">
                <a:solidFill>
                  <a:schemeClr val="tx1"/>
                </a:solidFill>
                <a:latin typeface="GE Inspira Pitch Regular" charset="0"/>
                <a:ea typeface="ＭＳ Ｐゴシック" charset="0"/>
              </a:rPr>
              <a:t>problem</a:t>
            </a:r>
            <a:r>
              <a:rPr lang="ja-JP" altLang="en-GB" dirty="0">
                <a:solidFill>
                  <a:schemeClr val="tx1"/>
                </a:solidFill>
                <a:latin typeface="GE Inspira Pitch Regular" charset="0"/>
                <a:ea typeface="ＭＳ Ｐゴシック" charset="0"/>
              </a:rPr>
              <a:t>”</a:t>
            </a:r>
            <a:endParaRPr lang="en-GB" dirty="0">
              <a:solidFill>
                <a:schemeClr val="tx1"/>
              </a:solidFill>
              <a:latin typeface="GE Inspira Pitch Regular" charset="0"/>
              <a:ea typeface="ＭＳ Ｐゴシック" charset="0"/>
            </a:endParaRPr>
          </a:p>
        </p:txBody>
      </p:sp>
      <p:sp>
        <p:nvSpPr>
          <p:cNvPr id="9" name="Rectangle 8"/>
          <p:cNvSpPr/>
          <p:nvPr/>
        </p:nvSpPr>
        <p:spPr>
          <a:xfrm>
            <a:off x="4761742" y="2043522"/>
            <a:ext cx="1452941" cy="389436"/>
          </a:xfrm>
          <a:prstGeom prst="rect">
            <a:avLst/>
          </a:prstGeom>
          <a:solidFill>
            <a:srgbClr val="FF7C00">
              <a:alpha val="31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500" dirty="0">
                <a:solidFill>
                  <a:schemeClr val="tx1"/>
                </a:solidFill>
                <a:latin typeface="GE Inspira Pitch Regular" charset="0"/>
              </a:rPr>
              <a:t>Company</a:t>
            </a:r>
          </a:p>
        </p:txBody>
      </p:sp>
      <p:sp>
        <p:nvSpPr>
          <p:cNvPr id="10" name="Rectangle 9"/>
          <p:cNvSpPr/>
          <p:nvPr/>
        </p:nvSpPr>
        <p:spPr>
          <a:xfrm>
            <a:off x="6225402" y="2043522"/>
            <a:ext cx="1451750" cy="389436"/>
          </a:xfrm>
          <a:prstGeom prst="rect">
            <a:avLst/>
          </a:prstGeom>
          <a:solidFill>
            <a:srgbClr val="FF7C00">
              <a:alpha val="31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500" dirty="0">
                <a:solidFill>
                  <a:schemeClr val="tx1"/>
                </a:solidFill>
                <a:latin typeface="GE Inspira Pitch Regular" charset="0"/>
              </a:rPr>
              <a:t>Meta-solution</a:t>
            </a:r>
          </a:p>
        </p:txBody>
      </p:sp>
      <p:sp>
        <p:nvSpPr>
          <p:cNvPr id="11" name="Rectangle 10"/>
          <p:cNvSpPr/>
          <p:nvPr/>
        </p:nvSpPr>
        <p:spPr>
          <a:xfrm>
            <a:off x="4761742" y="2443677"/>
            <a:ext cx="1452941" cy="38943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500" dirty="0">
                <a:solidFill>
                  <a:schemeClr val="tx1"/>
                </a:solidFill>
                <a:latin typeface="GE Inspira Pitch Regular" charset="0"/>
              </a:rPr>
              <a:t>Toyota</a:t>
            </a:r>
          </a:p>
        </p:txBody>
      </p:sp>
      <p:sp>
        <p:nvSpPr>
          <p:cNvPr id="12" name="Rectangle 11"/>
          <p:cNvSpPr/>
          <p:nvPr/>
        </p:nvSpPr>
        <p:spPr>
          <a:xfrm>
            <a:off x="6225402" y="2443677"/>
            <a:ext cx="1451750" cy="38943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dirty="0">
              <a:solidFill>
                <a:schemeClr val="tx1"/>
              </a:solidFill>
              <a:latin typeface="GE Inspira Pitch Regular" charset="0"/>
            </a:endParaRPr>
          </a:p>
        </p:txBody>
      </p:sp>
      <p:sp>
        <p:nvSpPr>
          <p:cNvPr id="13" name="Rectangle 12"/>
          <p:cNvSpPr/>
          <p:nvPr/>
        </p:nvSpPr>
        <p:spPr>
          <a:xfrm>
            <a:off x="4761742" y="2833113"/>
            <a:ext cx="1452941" cy="388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500" dirty="0">
                <a:solidFill>
                  <a:schemeClr val="tx1"/>
                </a:solidFill>
                <a:latin typeface="GE Inspira Pitch Regular" charset="0"/>
              </a:rPr>
              <a:t>Airbus</a:t>
            </a:r>
          </a:p>
        </p:txBody>
      </p:sp>
      <p:sp>
        <p:nvSpPr>
          <p:cNvPr id="14" name="Rectangle 13"/>
          <p:cNvSpPr/>
          <p:nvPr/>
        </p:nvSpPr>
        <p:spPr>
          <a:xfrm>
            <a:off x="6225402" y="2833113"/>
            <a:ext cx="1451750" cy="388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dirty="0">
              <a:solidFill>
                <a:schemeClr val="tx1"/>
              </a:solidFill>
              <a:latin typeface="GE Inspira Pitch Regular" charset="0"/>
            </a:endParaRPr>
          </a:p>
        </p:txBody>
      </p:sp>
      <p:sp>
        <p:nvSpPr>
          <p:cNvPr id="15" name="Rectangle 14"/>
          <p:cNvSpPr/>
          <p:nvPr/>
        </p:nvSpPr>
        <p:spPr>
          <a:xfrm>
            <a:off x="4761742" y="3233267"/>
            <a:ext cx="1452941" cy="388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500" dirty="0">
                <a:solidFill>
                  <a:schemeClr val="tx1"/>
                </a:solidFill>
                <a:latin typeface="GE Inspira Pitch Regular" charset="0"/>
              </a:rPr>
              <a:t>Bombardier</a:t>
            </a:r>
          </a:p>
        </p:txBody>
      </p:sp>
      <p:sp>
        <p:nvSpPr>
          <p:cNvPr id="16" name="Rectangle 15"/>
          <p:cNvSpPr/>
          <p:nvPr/>
        </p:nvSpPr>
        <p:spPr>
          <a:xfrm>
            <a:off x="6225402" y="3233267"/>
            <a:ext cx="1451750" cy="3882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dirty="0">
              <a:solidFill>
                <a:schemeClr val="tx1"/>
              </a:solidFill>
              <a:latin typeface="GE Inspira Pitch Regular" charset="0"/>
            </a:endParaRPr>
          </a:p>
        </p:txBody>
      </p:sp>
      <p:sp>
        <p:nvSpPr>
          <p:cNvPr id="17" name="Rectangle 16"/>
          <p:cNvSpPr/>
          <p:nvPr/>
        </p:nvSpPr>
        <p:spPr>
          <a:xfrm>
            <a:off x="4761742" y="3621511"/>
            <a:ext cx="1452941" cy="38943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500" dirty="0">
                <a:solidFill>
                  <a:schemeClr val="tx1"/>
                </a:solidFill>
                <a:latin typeface="GE Inspira Pitch Regular" charset="0"/>
              </a:rPr>
              <a:t>Yamaha</a:t>
            </a:r>
          </a:p>
        </p:txBody>
      </p:sp>
      <p:sp>
        <p:nvSpPr>
          <p:cNvPr id="18" name="Rectangle 17"/>
          <p:cNvSpPr/>
          <p:nvPr/>
        </p:nvSpPr>
        <p:spPr>
          <a:xfrm>
            <a:off x="6225402" y="3621511"/>
            <a:ext cx="1451750" cy="38943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500" dirty="0">
              <a:solidFill>
                <a:schemeClr val="tx1"/>
              </a:solidFill>
              <a:latin typeface="GE Inspira Pitch Regular" charset="0"/>
            </a:endParaRPr>
          </a:p>
        </p:txBody>
      </p:sp>
      <p:sp>
        <p:nvSpPr>
          <p:cNvPr id="2" name="TextBox 1"/>
          <p:cNvSpPr txBox="1"/>
          <p:nvPr/>
        </p:nvSpPr>
        <p:spPr>
          <a:xfrm>
            <a:off x="1708022" y="5106392"/>
            <a:ext cx="5512997" cy="71558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350" dirty="0">
                <a:latin typeface="GE Inspira Pitch Regular" charset="0"/>
              </a:rPr>
              <a:t>It is often possible to identify and decide upon the Meta-solution very early in System Development. This will allow us to bound or scope the system functionality relative to that chosen Meta-solution - BUT</a:t>
            </a:r>
          </a:p>
        </p:txBody>
      </p:sp>
      <p:sp>
        <p:nvSpPr>
          <p:cNvPr id="3" name="Slide Number Placeholder 2"/>
          <p:cNvSpPr>
            <a:spLocks noGrp="1"/>
          </p:cNvSpPr>
          <p:nvPr>
            <p:ph type="sldNum" sz="quarter" idx="4"/>
          </p:nvPr>
        </p:nvSpPr>
        <p:spPr/>
        <p:txBody>
          <a:bodyPr/>
          <a:lstStyle/>
          <a:p>
            <a:fld id="{5B5001F5-E7B9-4741-B997-DC6E1D931256}" type="slidenum">
              <a:rPr lang="en-US" smtClean="0"/>
              <a:pPr/>
              <a:t>119</a:t>
            </a:fld>
            <a:endParaRPr lang="en-US" dirty="0"/>
          </a:p>
        </p:txBody>
      </p:sp>
    </p:spTree>
    <p:extLst>
      <p:ext uri="{BB962C8B-B14F-4D97-AF65-F5344CB8AC3E}">
        <p14:creationId xmlns:p14="http://schemas.microsoft.com/office/powerpoint/2010/main" val="88455555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p:txBody>
          <a:bodyPr/>
          <a:lstStyle/>
          <a:p>
            <a:r>
              <a:rPr lang="en-GB" sz="2701" dirty="0"/>
              <a:t>Failure to Explore New Meta-solutions - A Sorry Tale</a:t>
            </a:r>
          </a:p>
        </p:txBody>
      </p:sp>
      <p:sp>
        <p:nvSpPr>
          <p:cNvPr id="13314" name="Content Placeholder 5"/>
          <p:cNvSpPr>
            <a:spLocks noGrp="1"/>
          </p:cNvSpPr>
          <p:nvPr>
            <p:ph sz="half" idx="2"/>
          </p:nvPr>
        </p:nvSpPr>
        <p:spPr>
          <a:xfrm>
            <a:off x="3821723" y="908050"/>
            <a:ext cx="4430747" cy="5448301"/>
          </a:xfrm>
        </p:spPr>
        <p:style>
          <a:lnRef idx="1">
            <a:schemeClr val="accent1"/>
          </a:lnRef>
          <a:fillRef idx="2">
            <a:schemeClr val="accent1"/>
          </a:fillRef>
          <a:effectRef idx="1">
            <a:schemeClr val="accent1"/>
          </a:effectRef>
          <a:fontRef idx="minor">
            <a:schemeClr val="dk1"/>
          </a:fontRef>
        </p:style>
        <p:txBody>
          <a:bodyPr>
            <a:normAutofit fontScale="92500"/>
          </a:bodyPr>
          <a:lstStyle/>
          <a:p>
            <a:r>
              <a:rPr lang="en-GB" dirty="0" smtClean="0"/>
              <a:t>Up to the late 1970s the carburettor was the dominant method of mixing air and petrol. Because of its cost and reliability, fuel injection was rare.</a:t>
            </a:r>
          </a:p>
          <a:p>
            <a:r>
              <a:rPr lang="en-GB" dirty="0" smtClean="0"/>
              <a:t>The carburettor manufacturers considered their business safe and focused on making better carburettors! They should have been investigating the engine manufacturer</a:t>
            </a:r>
            <a:r>
              <a:rPr lang="ja-JP" altLang="en-GB" dirty="0" smtClean="0"/>
              <a:t>’</a:t>
            </a:r>
            <a:r>
              <a:rPr lang="en-GB" altLang="ja-JP" dirty="0" smtClean="0"/>
              <a:t>s need for </a:t>
            </a:r>
            <a:r>
              <a:rPr lang="ja-JP" altLang="en-GB" dirty="0" smtClean="0"/>
              <a:t>“</a:t>
            </a:r>
            <a:r>
              <a:rPr lang="en-GB" altLang="ja-JP" dirty="0" smtClean="0"/>
              <a:t>providing the engine with an air-fuel mix</a:t>
            </a:r>
            <a:r>
              <a:rPr lang="ja-JP" altLang="en-GB" dirty="0" smtClean="0"/>
              <a:t>”</a:t>
            </a:r>
            <a:endParaRPr lang="en-GB" altLang="ja-JP" dirty="0" smtClean="0"/>
          </a:p>
          <a:p>
            <a:r>
              <a:rPr lang="en-GB" dirty="0" smtClean="0"/>
              <a:t>Other people started working on cheap and effective fuel injection systems and before the carburettor manufacturers reacted their business had gone – there are no carburettor manufacturers left in the domestic automotive market! </a:t>
            </a:r>
            <a:endParaRPr lang="en-GB" dirty="0"/>
          </a:p>
        </p:txBody>
      </p:sp>
      <p:pic>
        <p:nvPicPr>
          <p:cNvPr id="13315" name="Picture 6" descr="carburet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186" y="1353527"/>
            <a:ext cx="2103996" cy="13325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16" name="Picture 7" descr="Fuel Injecto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637" y="3632200"/>
            <a:ext cx="2132545" cy="13705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5B5001F5-E7B9-4741-B997-DC6E1D931256}" type="slidenum">
              <a:rPr lang="en-US" smtClean="0"/>
              <a:pPr/>
              <a:t>120</a:t>
            </a:fld>
            <a:endParaRPr lang="en-US" dirty="0"/>
          </a:p>
        </p:txBody>
      </p:sp>
    </p:spTree>
    <p:extLst>
      <p:ext uri="{BB962C8B-B14F-4D97-AF65-F5344CB8AC3E}">
        <p14:creationId xmlns:p14="http://schemas.microsoft.com/office/powerpoint/2010/main" val="184344196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pPr defTabSz="571652"/>
            <a:r>
              <a:rPr lang="en-US" dirty="0">
                <a:latin typeface="GE Inspira Pitch Regular" charset="0"/>
              </a:rPr>
              <a:t>Successful Dynamic Design Concept</a:t>
            </a:r>
          </a:p>
        </p:txBody>
      </p:sp>
      <p:pic>
        <p:nvPicPr>
          <p:cNvPr id="15363" name="Picture 4" descr="hss_fro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0767" y="3636223"/>
            <a:ext cx="3722863" cy="1900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4" name="Picture 5" descr="stenaH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8102" y="2427425"/>
            <a:ext cx="2598620" cy="31178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5" name="Picture 6" descr="Stenapic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4339" y="2420278"/>
            <a:ext cx="1532733" cy="1219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6" name="Picture 7" descr="hss-harwich_smal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58018" y="2427424"/>
            <a:ext cx="2204421" cy="1208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2" name="Rectangle 3"/>
          <p:cNvSpPr>
            <a:spLocks noGrp="1" noChangeArrowheads="1"/>
          </p:cNvSpPr>
          <p:nvPr>
            <p:ph type="body" idx="1"/>
          </p:nvPr>
        </p:nvSpPr>
        <p:spPr>
          <a:xfrm>
            <a:off x="523823" y="978007"/>
            <a:ext cx="8096353" cy="763953"/>
          </a:xfrm>
        </p:spPr>
        <p:style>
          <a:lnRef idx="1">
            <a:schemeClr val="accent1"/>
          </a:lnRef>
          <a:fillRef idx="2">
            <a:schemeClr val="accent1"/>
          </a:fillRef>
          <a:effectRef idx="1">
            <a:schemeClr val="accent1"/>
          </a:effectRef>
          <a:fontRef idx="minor">
            <a:schemeClr val="dk1"/>
          </a:fontRef>
        </p:style>
        <p:txBody>
          <a:bodyPr/>
          <a:lstStyle/>
          <a:p>
            <a:pPr marL="0" indent="0" defTabSz="571652">
              <a:buNone/>
            </a:pPr>
            <a:r>
              <a:rPr lang="en-GB" sz="1350" u="sng" dirty="0"/>
              <a:t>Stena HSS</a:t>
            </a:r>
            <a:r>
              <a:rPr lang="en-GB" sz="1350" dirty="0"/>
              <a:t> – the largest fast ferry in the world, carrying up to 1500 passengers, it travels at speeds of up to 46 miles per hour, cutting journey times in half – it is a revolution in ferry design. It was designed and built as a reaction to the Channel Tunnel – Stena saw this a threat to the very survival of their business! </a:t>
            </a:r>
            <a:endParaRPr lang="en-GB" sz="2701" dirty="0"/>
          </a:p>
        </p:txBody>
      </p:sp>
      <p:sp>
        <p:nvSpPr>
          <p:cNvPr id="2" name="Slide Number Placeholder 1"/>
          <p:cNvSpPr>
            <a:spLocks noGrp="1"/>
          </p:cNvSpPr>
          <p:nvPr>
            <p:ph type="sldNum" sz="quarter" idx="4"/>
          </p:nvPr>
        </p:nvSpPr>
        <p:spPr/>
        <p:txBody>
          <a:bodyPr/>
          <a:lstStyle/>
          <a:p>
            <a:fld id="{5B5001F5-E7B9-4741-B997-DC6E1D931256}" type="slidenum">
              <a:rPr lang="en-US" smtClean="0"/>
              <a:pPr/>
              <a:t>121</a:t>
            </a:fld>
            <a:endParaRPr lang="en-US" dirty="0"/>
          </a:p>
        </p:txBody>
      </p:sp>
    </p:spTree>
    <p:extLst>
      <p:ext uri="{BB962C8B-B14F-4D97-AF65-F5344CB8AC3E}">
        <p14:creationId xmlns:p14="http://schemas.microsoft.com/office/powerpoint/2010/main" val="1388116419"/>
      </p:ext>
    </p:extLst>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pPr defTabSz="571652"/>
            <a:r>
              <a:rPr lang="en-US" dirty="0">
                <a:latin typeface="GE Inspira Pitch Regular" charset="0"/>
              </a:rPr>
              <a:t>Unsuccessful Dynamic Design Concept</a:t>
            </a:r>
          </a:p>
        </p:txBody>
      </p:sp>
      <p:pic>
        <p:nvPicPr>
          <p:cNvPr id="17410" name="Picture 2" descr="C5"/>
          <p:cNvPicPr>
            <a:picLocks noChangeAspect="1" noChangeArrowheads="1"/>
          </p:cNvPicPr>
          <p:nvPr/>
        </p:nvPicPr>
        <p:blipFill>
          <a:blip r:embed="rId3">
            <a:extLst>
              <a:ext uri="{28A0092B-C50C-407E-A947-70E740481C1C}">
                <a14:useLocalDpi xmlns:a14="http://schemas.microsoft.com/office/drawing/2010/main" val="0"/>
              </a:ext>
            </a:extLst>
          </a:blip>
          <a:srcRect t="3543" b="3543"/>
          <a:stretch>
            <a:fillRect/>
          </a:stretch>
        </p:blipFill>
        <p:spPr bwMode="auto">
          <a:xfrm>
            <a:off x="984591" y="2147366"/>
            <a:ext cx="5285370" cy="3252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1" name="TextBox 9"/>
          <p:cNvSpPr txBox="1">
            <a:spLocks noChangeArrowheads="1"/>
          </p:cNvSpPr>
          <p:nvPr/>
        </p:nvSpPr>
        <p:spPr bwMode="auto">
          <a:xfrm>
            <a:off x="984590" y="1237989"/>
            <a:ext cx="5285371" cy="507831"/>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The Sinclair C5 – A potential revolution in personal transport – dynamic concept that failed dramatically.</a:t>
            </a:r>
          </a:p>
        </p:txBody>
      </p:sp>
      <p:sp>
        <p:nvSpPr>
          <p:cNvPr id="6" name="TextBox 5"/>
          <p:cNvSpPr txBox="1"/>
          <p:nvPr/>
        </p:nvSpPr>
        <p:spPr>
          <a:xfrm>
            <a:off x="6639112" y="2583591"/>
            <a:ext cx="2043934" cy="1754326"/>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350" dirty="0">
                <a:latin typeface="GE Inspira Pitch Regular" charset="0"/>
              </a:rPr>
              <a:t>Sir Clive Sinclair was so convinced that the C5 was the future of personal transport he spent $20M of his own money (1985) – equivalent to $150M today</a:t>
            </a:r>
          </a:p>
        </p:txBody>
      </p:sp>
      <p:sp>
        <p:nvSpPr>
          <p:cNvPr id="2" name="Slide Number Placeholder 1"/>
          <p:cNvSpPr>
            <a:spLocks noGrp="1"/>
          </p:cNvSpPr>
          <p:nvPr>
            <p:ph type="sldNum" sz="quarter" idx="4"/>
          </p:nvPr>
        </p:nvSpPr>
        <p:spPr/>
        <p:txBody>
          <a:bodyPr/>
          <a:lstStyle/>
          <a:p>
            <a:fld id="{5B5001F5-E7B9-4741-B997-DC6E1D931256}" type="slidenum">
              <a:rPr lang="en-US" smtClean="0"/>
              <a:pPr/>
              <a:t>122</a:t>
            </a:fld>
            <a:endParaRPr lang="en-US" dirty="0"/>
          </a:p>
        </p:txBody>
      </p:sp>
    </p:spTree>
    <p:extLst>
      <p:ext uri="{BB962C8B-B14F-4D97-AF65-F5344CB8AC3E}">
        <p14:creationId xmlns:p14="http://schemas.microsoft.com/office/powerpoint/2010/main" val="945907670"/>
      </p:ext>
    </p:extLst>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GB" smtClean="0"/>
              <a:t>System Meta-solution</a:t>
            </a:r>
            <a:endParaRPr lang="en-GB" dirty="0"/>
          </a:p>
        </p:txBody>
      </p:sp>
      <p:sp>
        <p:nvSpPr>
          <p:cNvPr id="19458" name="Content Placeholder 4"/>
          <p:cNvSpPr>
            <a:spLocks noGrp="1"/>
          </p:cNvSpPr>
          <p:nvPr>
            <p:ph idx="1"/>
          </p:nvPr>
        </p:nvSpPr>
        <p:spPr/>
        <p:txBody>
          <a:bodyPr>
            <a:normAutofit fontScale="85000" lnSpcReduction="20000"/>
          </a:bodyPr>
          <a:lstStyle/>
          <a:p>
            <a:r>
              <a:rPr lang="en-GB" dirty="0" smtClean="0"/>
              <a:t>Every </a:t>
            </a:r>
            <a:r>
              <a:rPr lang="ja-JP" altLang="en-GB" dirty="0" smtClean="0"/>
              <a:t>“</a:t>
            </a:r>
            <a:r>
              <a:rPr lang="en-GB" altLang="ja-JP" dirty="0" smtClean="0"/>
              <a:t>system of interest</a:t>
            </a:r>
            <a:r>
              <a:rPr lang="ja-JP" altLang="en-GB" dirty="0" smtClean="0"/>
              <a:t>”</a:t>
            </a:r>
            <a:r>
              <a:rPr lang="en-GB" altLang="ja-JP" dirty="0" smtClean="0"/>
              <a:t> is a subsystem of a bigger system. Examining the system of interest from the viewpoint of the super-system to which it belongs forces us to consider what it does and the NEED it satisfies. </a:t>
            </a:r>
          </a:p>
          <a:p>
            <a:r>
              <a:rPr lang="en-GB" dirty="0" smtClean="0"/>
              <a:t>Remember, customers do not buy systems, they buy capability. Airbus and Boeing do not buy gas turbines they buy propulsive power - and if somebody was to come along with a </a:t>
            </a:r>
            <a:r>
              <a:rPr lang="ja-JP" altLang="en-GB" dirty="0" smtClean="0"/>
              <a:t>“</a:t>
            </a:r>
            <a:r>
              <a:rPr lang="en-GB" altLang="ja-JP" dirty="0" smtClean="0"/>
              <a:t>better</a:t>
            </a:r>
            <a:r>
              <a:rPr lang="ja-JP" altLang="en-GB" dirty="0" smtClean="0"/>
              <a:t>”</a:t>
            </a:r>
            <a:r>
              <a:rPr lang="en-GB" altLang="ja-JP" dirty="0" smtClean="0"/>
              <a:t> alternative meta-solution to providing propulsive power they will buy it!</a:t>
            </a:r>
          </a:p>
          <a:p>
            <a:pPr lvl="1"/>
            <a:r>
              <a:rPr lang="en-GB" dirty="0" smtClean="0"/>
              <a:t>From </a:t>
            </a:r>
            <a:r>
              <a:rPr lang="en-GB" altLang="ja-JP" dirty="0" smtClean="0"/>
              <a:t>GE’s (or PW or Rolls-Royce’s) viewpoint their solution to providing power is the gas turbine – it is their Meta-solution. Their whole infrastructure is geared up to designing and building gas turbines </a:t>
            </a:r>
          </a:p>
          <a:p>
            <a:r>
              <a:rPr lang="en-GB" dirty="0" smtClean="0"/>
              <a:t>When considering the design of a new system, subsystem, or component, we should always review the current Meta-solution to see if it is viable within the project timescales. There will always be alternatives and some of these may be more acceptable to the customer/stakeholders</a:t>
            </a:r>
          </a:p>
          <a:p>
            <a:pPr lvl="1"/>
            <a:r>
              <a:rPr lang="en-GB" dirty="0" smtClean="0"/>
              <a:t>Indeed, a sensible organization should always be researching alternative meta-solutions in preparation for a change - if necessary</a:t>
            </a:r>
            <a:endParaRPr lang="en-GB" dirty="0"/>
          </a:p>
        </p:txBody>
      </p:sp>
      <p:sp>
        <p:nvSpPr>
          <p:cNvPr id="2" name="Slide Number Placeholder 1"/>
          <p:cNvSpPr>
            <a:spLocks noGrp="1"/>
          </p:cNvSpPr>
          <p:nvPr>
            <p:ph type="sldNum" sz="quarter" idx="4"/>
          </p:nvPr>
        </p:nvSpPr>
        <p:spPr/>
        <p:txBody>
          <a:bodyPr/>
          <a:lstStyle/>
          <a:p>
            <a:fld id="{5B5001F5-E7B9-4741-B997-DC6E1D931256}" type="slidenum">
              <a:rPr lang="en-US" smtClean="0"/>
              <a:pPr/>
              <a:t>123</a:t>
            </a:fld>
            <a:endParaRPr lang="en-US" dirty="0"/>
          </a:p>
        </p:txBody>
      </p:sp>
    </p:spTree>
    <p:extLst>
      <p:ext uri="{BB962C8B-B14F-4D97-AF65-F5344CB8AC3E}">
        <p14:creationId xmlns:p14="http://schemas.microsoft.com/office/powerpoint/2010/main" val="150207033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774177" y="946935"/>
            <a:ext cx="3994872" cy="4527178"/>
          </a:xfrm>
          <a:prstGeom prst="rect">
            <a:avLst/>
          </a:prstGeom>
          <a:noFill/>
          <a:ln w="12700">
            <a:solidFill>
              <a:srgbClr val="C00000"/>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898262" y="44250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12830" y="44349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a:stretch>
            <a:fillRect/>
          </a:stretch>
        </p:blipFill>
        <p:spPr>
          <a:xfrm>
            <a:off x="8104174" y="4571823"/>
            <a:ext cx="524170" cy="513717"/>
          </a:xfrm>
          <a:prstGeom prst="rect">
            <a:avLst/>
          </a:prstGeom>
        </p:spPr>
      </p:pic>
      <p:pic>
        <p:nvPicPr>
          <p:cNvPr id="106" name="Picture 105"/>
          <p:cNvPicPr>
            <a:picLocks noChangeAspect="1"/>
          </p:cNvPicPr>
          <p:nvPr/>
        </p:nvPicPr>
        <p:blipFill>
          <a:blip r:embed="rId3"/>
          <a:stretch>
            <a:fillRect/>
          </a:stretch>
        </p:blipFill>
        <p:spPr>
          <a:xfrm>
            <a:off x="7492483" y="4563907"/>
            <a:ext cx="530641" cy="513716"/>
          </a:xfrm>
          <a:prstGeom prst="rect">
            <a:avLst/>
          </a:prstGeom>
        </p:spPr>
      </p:pic>
      <p:sp>
        <p:nvSpPr>
          <p:cNvPr id="107" name="Rectangle 106"/>
          <p:cNvSpPr/>
          <p:nvPr/>
        </p:nvSpPr>
        <p:spPr>
          <a:xfrm>
            <a:off x="7096541" y="9652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457440" y="930072"/>
            <a:ext cx="1663275" cy="4544041"/>
          </a:xfrm>
          <a:prstGeom prst="rect">
            <a:avLst/>
          </a:prstGeom>
          <a:noFill/>
          <a:ln w="12700">
            <a:solidFill>
              <a:srgbClr val="C00000"/>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a:stretch>
            <a:fillRect/>
          </a:stretch>
        </p:blipFill>
        <p:spPr>
          <a:xfrm>
            <a:off x="1256394" y="1889602"/>
            <a:ext cx="843658" cy="456435"/>
          </a:xfrm>
          <a:prstGeom prst="rect">
            <a:avLst/>
          </a:prstGeom>
        </p:spPr>
      </p:pic>
      <p:sp>
        <p:nvSpPr>
          <p:cNvPr id="110" name="TextBox 109"/>
          <p:cNvSpPr txBox="1"/>
          <p:nvPr/>
        </p:nvSpPr>
        <p:spPr>
          <a:xfrm>
            <a:off x="551391" y="18437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00113" y="20043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a:stretch>
            <a:fillRect/>
          </a:stretch>
        </p:blipFill>
        <p:spPr>
          <a:xfrm>
            <a:off x="714233" y="3902340"/>
            <a:ext cx="1101228" cy="415197"/>
          </a:xfrm>
          <a:prstGeom prst="rect">
            <a:avLst/>
          </a:prstGeom>
        </p:spPr>
      </p:pic>
      <p:sp>
        <p:nvSpPr>
          <p:cNvPr id="113" name="Right Arrow 112"/>
          <p:cNvSpPr/>
          <p:nvPr/>
        </p:nvSpPr>
        <p:spPr>
          <a:xfrm rot="5400000">
            <a:off x="1143819" y="35922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986294" y="4295848"/>
            <a:ext cx="555645" cy="144132"/>
          </a:xfrm>
          <a:prstGeom prst="rect">
            <a:avLst/>
          </a:prstGeom>
          <a:noFill/>
        </p:spPr>
        <p:txBody>
          <a:bodyPr wrap="none" lIns="51298" tIns="25649" rIns="51298" bIns="25649" rtlCol="0">
            <a:spAutoFit/>
          </a:bodyPr>
          <a:lstStyle/>
          <a:p>
            <a:r>
              <a:rPr lang="en-US" sz="600" dirty="0">
                <a:latin typeface="GE Inspira Pitch Regular" charset="0"/>
              </a:rPr>
              <a:t>Tree Diagram</a:t>
            </a:r>
          </a:p>
        </p:txBody>
      </p:sp>
      <p:sp>
        <p:nvSpPr>
          <p:cNvPr id="115" name="TextBox 114"/>
          <p:cNvSpPr txBox="1"/>
          <p:nvPr/>
        </p:nvSpPr>
        <p:spPr>
          <a:xfrm>
            <a:off x="808635" y="44615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197467" y="24097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566552" y="49890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a:stretch>
            <a:fillRect/>
          </a:stretch>
        </p:blipFill>
        <p:spPr>
          <a:xfrm>
            <a:off x="554133" y="2471372"/>
            <a:ext cx="716719" cy="692269"/>
          </a:xfrm>
          <a:prstGeom prst="rect">
            <a:avLst/>
          </a:prstGeom>
        </p:spPr>
      </p:pic>
      <p:sp>
        <p:nvSpPr>
          <p:cNvPr id="119" name="TextBox 118"/>
          <p:cNvSpPr txBox="1"/>
          <p:nvPr/>
        </p:nvSpPr>
        <p:spPr>
          <a:xfrm>
            <a:off x="519712" y="31181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531791" y="32459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369554" y="32558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459457" y="31308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a:stretch>
            <a:fillRect/>
          </a:stretch>
        </p:blipFill>
        <p:spPr>
          <a:xfrm>
            <a:off x="1433271" y="2606790"/>
            <a:ext cx="542556" cy="517942"/>
          </a:xfrm>
          <a:prstGeom prst="rect">
            <a:avLst/>
          </a:prstGeom>
        </p:spPr>
      </p:pic>
      <p:sp>
        <p:nvSpPr>
          <p:cNvPr id="124" name="TextBox 123"/>
          <p:cNvSpPr txBox="1"/>
          <p:nvPr/>
        </p:nvSpPr>
        <p:spPr>
          <a:xfrm>
            <a:off x="986294" y="11866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090162" y="4691383"/>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12287" y="16436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662173" y="9560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758120" y="51684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3965138" y="50049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894801" y="44371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2954541" y="42698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a:stretch>
            <a:fillRect/>
          </a:stretch>
        </p:blipFill>
        <p:spPr>
          <a:xfrm>
            <a:off x="3196474" y="3650900"/>
            <a:ext cx="587761" cy="635470"/>
          </a:xfrm>
          <a:prstGeom prst="rect">
            <a:avLst/>
          </a:prstGeom>
        </p:spPr>
      </p:pic>
      <p:pic>
        <p:nvPicPr>
          <p:cNvPr id="134" name="Picture 133"/>
          <p:cNvPicPr>
            <a:picLocks noChangeAspect="1"/>
          </p:cNvPicPr>
          <p:nvPr/>
        </p:nvPicPr>
        <p:blipFill>
          <a:blip r:embed="rId9"/>
          <a:stretch>
            <a:fillRect/>
          </a:stretch>
        </p:blipFill>
        <p:spPr>
          <a:xfrm>
            <a:off x="3094099" y="4803539"/>
            <a:ext cx="583224" cy="620397"/>
          </a:xfrm>
          <a:prstGeom prst="rect">
            <a:avLst/>
          </a:prstGeom>
        </p:spPr>
      </p:pic>
      <p:pic>
        <p:nvPicPr>
          <p:cNvPr id="135" name="Picture 134"/>
          <p:cNvPicPr>
            <a:picLocks noChangeAspect="1"/>
          </p:cNvPicPr>
          <p:nvPr/>
        </p:nvPicPr>
        <p:blipFill>
          <a:blip r:embed="rId10"/>
          <a:stretch>
            <a:fillRect/>
          </a:stretch>
        </p:blipFill>
        <p:spPr>
          <a:xfrm>
            <a:off x="4150677" y="3604449"/>
            <a:ext cx="967387" cy="716455"/>
          </a:xfrm>
          <a:prstGeom prst="rect">
            <a:avLst/>
          </a:prstGeom>
        </p:spPr>
      </p:pic>
      <p:sp>
        <p:nvSpPr>
          <p:cNvPr id="136" name="TextBox 135"/>
          <p:cNvSpPr txBox="1"/>
          <p:nvPr/>
        </p:nvSpPr>
        <p:spPr>
          <a:xfrm>
            <a:off x="4116740" y="44343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064991" y="42755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a:stretch>
            <a:fillRect/>
          </a:stretch>
        </p:blipFill>
        <p:spPr>
          <a:xfrm>
            <a:off x="5231078" y="3588408"/>
            <a:ext cx="1237848" cy="705361"/>
          </a:xfrm>
          <a:prstGeom prst="rect">
            <a:avLst/>
          </a:prstGeom>
        </p:spPr>
      </p:pic>
      <p:sp>
        <p:nvSpPr>
          <p:cNvPr id="139" name="TextBox 138"/>
          <p:cNvSpPr txBox="1"/>
          <p:nvPr/>
        </p:nvSpPr>
        <p:spPr>
          <a:xfrm>
            <a:off x="5312034" y="44268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388191" y="42689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27135" y="34111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547259" y="34174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027726" y="47477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a:stretch>
            <a:fillRect/>
          </a:stretch>
        </p:blipFill>
        <p:spPr>
          <a:xfrm>
            <a:off x="3178316" y="2276684"/>
            <a:ext cx="1171610" cy="448702"/>
          </a:xfrm>
          <a:prstGeom prst="rect">
            <a:avLst/>
          </a:prstGeom>
        </p:spPr>
      </p:pic>
      <p:sp>
        <p:nvSpPr>
          <p:cNvPr id="145" name="TextBox 144"/>
          <p:cNvSpPr txBox="1"/>
          <p:nvPr/>
        </p:nvSpPr>
        <p:spPr>
          <a:xfrm>
            <a:off x="3070275" y="28709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027646" y="27088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a:stretch>
            <a:fillRect/>
          </a:stretch>
        </p:blipFill>
        <p:spPr>
          <a:xfrm>
            <a:off x="3080968" y="1250303"/>
            <a:ext cx="1226710" cy="690803"/>
          </a:xfrm>
          <a:prstGeom prst="rect">
            <a:avLst/>
          </a:prstGeom>
        </p:spPr>
      </p:pic>
      <p:sp>
        <p:nvSpPr>
          <p:cNvPr id="148" name="TextBox 147"/>
          <p:cNvSpPr txBox="1"/>
          <p:nvPr/>
        </p:nvSpPr>
        <p:spPr>
          <a:xfrm>
            <a:off x="3124296" y="20065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178316" y="18445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843672" y="10882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2962236" y="10946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a:stretch>
            <a:fillRect/>
          </a:stretch>
        </p:blipFill>
        <p:spPr>
          <a:xfrm>
            <a:off x="5038372" y="1339757"/>
            <a:ext cx="1141623" cy="1317258"/>
          </a:xfrm>
          <a:prstGeom prst="rect">
            <a:avLst/>
          </a:prstGeom>
        </p:spPr>
      </p:pic>
      <p:sp>
        <p:nvSpPr>
          <p:cNvPr id="153" name="Right Arrow 152"/>
          <p:cNvSpPr/>
          <p:nvPr/>
        </p:nvSpPr>
        <p:spPr>
          <a:xfrm>
            <a:off x="4636858" y="19525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163207" y="31484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3934206" y="31361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445592" y="30404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07097" y="28044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4959620" y="26227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231078" y="10040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Analyze  and Validate Requirements</a:t>
            </a:r>
          </a:p>
        </p:txBody>
      </p:sp>
      <p:sp>
        <p:nvSpPr>
          <p:cNvPr id="161" name="TextBox 160"/>
          <p:cNvSpPr txBox="1"/>
          <p:nvPr/>
        </p:nvSpPr>
        <p:spPr>
          <a:xfrm>
            <a:off x="7254294" y="9900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a:stretch>
            <a:fillRect/>
          </a:stretch>
        </p:blipFill>
        <p:spPr>
          <a:xfrm>
            <a:off x="7209651" y="2440235"/>
            <a:ext cx="1251529" cy="474200"/>
          </a:xfrm>
          <a:prstGeom prst="rect">
            <a:avLst/>
          </a:prstGeom>
        </p:spPr>
      </p:pic>
      <p:sp>
        <p:nvSpPr>
          <p:cNvPr id="163" name="Text Box 122"/>
          <p:cNvSpPr txBox="1">
            <a:spLocks noChangeArrowheads="1"/>
          </p:cNvSpPr>
          <p:nvPr/>
        </p:nvSpPr>
        <p:spPr bwMode="auto">
          <a:xfrm>
            <a:off x="7262315" y="30930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669068" y="21593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12317" y="29246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a:stretch>
            <a:fillRect/>
          </a:stretch>
        </p:blipFill>
        <p:spPr>
          <a:xfrm>
            <a:off x="493702" y="1167537"/>
            <a:ext cx="438572" cy="436797"/>
          </a:xfrm>
          <a:prstGeom prst="rect">
            <a:avLst/>
          </a:prstGeom>
        </p:spPr>
      </p:pic>
      <p:pic>
        <p:nvPicPr>
          <p:cNvPr id="167" name="Picture 166"/>
          <p:cNvPicPr>
            <a:picLocks noChangeAspect="1"/>
          </p:cNvPicPr>
          <p:nvPr/>
        </p:nvPicPr>
        <p:blipFill>
          <a:blip r:embed="rId17"/>
          <a:stretch>
            <a:fillRect/>
          </a:stretch>
        </p:blipFill>
        <p:spPr>
          <a:xfrm>
            <a:off x="2200825" y="4856491"/>
            <a:ext cx="492554" cy="482731"/>
          </a:xfrm>
          <a:prstGeom prst="rect">
            <a:avLst/>
          </a:prstGeom>
        </p:spPr>
      </p:pic>
      <p:pic>
        <p:nvPicPr>
          <p:cNvPr id="168" name="Picture 167"/>
          <p:cNvPicPr>
            <a:picLocks noChangeAspect="1"/>
          </p:cNvPicPr>
          <p:nvPr/>
        </p:nvPicPr>
        <p:blipFill>
          <a:blip r:embed="rId18"/>
          <a:stretch>
            <a:fillRect/>
          </a:stretch>
        </p:blipFill>
        <p:spPr>
          <a:xfrm>
            <a:off x="7573615" y="1299431"/>
            <a:ext cx="449509" cy="428701"/>
          </a:xfrm>
          <a:prstGeom prst="rect">
            <a:avLst/>
          </a:prstGeom>
        </p:spPr>
      </p:pic>
      <p:pic>
        <p:nvPicPr>
          <p:cNvPr id="169" name="Picture 168"/>
          <p:cNvPicPr>
            <a:picLocks noChangeAspect="1"/>
          </p:cNvPicPr>
          <p:nvPr/>
        </p:nvPicPr>
        <p:blipFill>
          <a:blip r:embed="rId19"/>
          <a:stretch>
            <a:fillRect/>
          </a:stretch>
        </p:blipFill>
        <p:spPr>
          <a:xfrm>
            <a:off x="7522759" y="3494004"/>
            <a:ext cx="546683" cy="527814"/>
          </a:xfrm>
          <a:prstGeom prst="rect">
            <a:avLst/>
          </a:prstGeom>
        </p:spPr>
      </p:pic>
      <p:sp>
        <p:nvSpPr>
          <p:cNvPr id="170" name="TextBox 169"/>
          <p:cNvSpPr txBox="1"/>
          <p:nvPr/>
        </p:nvSpPr>
        <p:spPr>
          <a:xfrm>
            <a:off x="7213206" y="17895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a:stretch>
            <a:fillRect/>
          </a:stretch>
        </p:blipFill>
        <p:spPr>
          <a:xfrm>
            <a:off x="6952283" y="4587120"/>
            <a:ext cx="496073" cy="486181"/>
          </a:xfrm>
          <a:prstGeom prst="rect">
            <a:avLst/>
          </a:prstGeom>
        </p:spPr>
      </p:pic>
      <p:sp>
        <p:nvSpPr>
          <p:cNvPr id="176" name="Right Arrow 175"/>
          <p:cNvSpPr/>
          <p:nvPr/>
        </p:nvSpPr>
        <p:spPr>
          <a:xfrm>
            <a:off x="1958654" y="49973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699669" y="49841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672737" y="19341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08078" y="41031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585641" y="3142653"/>
            <a:ext cx="1534394"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IDENTIFY</a:t>
            </a:r>
          </a:p>
        </p:txBody>
      </p:sp>
      <p:sp>
        <p:nvSpPr>
          <p:cNvPr id="75" name="Rectangle 74"/>
          <p:cNvSpPr/>
          <p:nvPr/>
        </p:nvSpPr>
        <p:spPr>
          <a:xfrm>
            <a:off x="3009484" y="4678439"/>
            <a:ext cx="2274829" cy="875767"/>
          </a:xfrm>
          <a:prstGeom prst="rect">
            <a:avLst/>
          </a:prstGeom>
          <a:solidFill>
            <a:srgbClr val="4F81BD">
              <a:alpha val="30588"/>
            </a:srgbClr>
          </a:solidFill>
          <a:ln w="57150" cap="flat" cmpd="sng" algn="ctr">
            <a:solidFill>
              <a:srgbClr val="990000"/>
            </a:solidFill>
            <a:prstDash val="solid"/>
          </a:ln>
          <a:effectLst/>
        </p:spPr>
        <p:txBody>
          <a:bodyPr lIns="48986" tIns="24493" rIns="48986" bIns="24493" anchor="ctr"/>
          <a:lstStyle/>
          <a:p>
            <a:pPr algn="ctr" defTabSz="685818">
              <a:defRPr/>
            </a:pPr>
            <a:endParaRPr lang="en-GB" sz="1350" kern="0" dirty="0">
              <a:solidFill>
                <a:prstClr val="white"/>
              </a:solidFill>
              <a:latin typeface="GE Inspira Pitch Regular" charset="0"/>
            </a:endParaRPr>
          </a:p>
        </p:txBody>
      </p:sp>
    </p:spTree>
    <p:extLst>
      <p:ext uri="{BB962C8B-B14F-4D97-AF65-F5344CB8AC3E}">
        <p14:creationId xmlns:p14="http://schemas.microsoft.com/office/powerpoint/2010/main" val="130939778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pPr eaLnBrk="1" hangingPunct="1"/>
            <a:r>
              <a:rPr lang="en-GB" dirty="0" smtClean="0">
                <a:latin typeface="GE Inspira Pitch Regular" charset="0"/>
              </a:rPr>
              <a:t>Analyse Requirements: An </a:t>
            </a:r>
            <a:r>
              <a:rPr lang="en-GB" dirty="0">
                <a:latin typeface="GE Inspira Pitch Regular" charset="0"/>
              </a:rPr>
              <a:t>Iterative Process</a:t>
            </a:r>
          </a:p>
        </p:txBody>
      </p:sp>
      <p:sp>
        <p:nvSpPr>
          <p:cNvPr id="15363" name="Rectangle 3"/>
          <p:cNvSpPr>
            <a:spLocks noChangeArrowheads="1"/>
          </p:cNvSpPr>
          <p:nvPr/>
        </p:nvSpPr>
        <p:spPr bwMode="gray">
          <a:xfrm>
            <a:off x="1492781" y="1611044"/>
            <a:ext cx="1700655" cy="521630"/>
          </a:xfrm>
          <a:prstGeom prst="rect">
            <a:avLst/>
          </a:prstGeom>
          <a:ln w="38100">
            <a:headEnd/>
            <a:tailEnd/>
          </a:ln>
        </p:spPr>
        <p:style>
          <a:lnRef idx="2">
            <a:schemeClr val="accent1"/>
          </a:lnRef>
          <a:fillRef idx="1">
            <a:schemeClr val="lt1"/>
          </a:fillRef>
          <a:effectRef idx="0">
            <a:schemeClr val="accent1"/>
          </a:effectRef>
          <a:fontRef idx="minor">
            <a:schemeClr val="dk1"/>
          </a:fontRef>
        </p:style>
        <p:txBody>
          <a:bodyPr wrap="square" anchor="ctr"/>
          <a:lstStyle/>
          <a:p>
            <a:pPr>
              <a:defRPr/>
            </a:pPr>
            <a:r>
              <a:rPr lang="en-GB" sz="1350" dirty="0">
                <a:solidFill>
                  <a:schemeClr val="tx1"/>
                </a:solidFill>
                <a:latin typeface="GE Inspira Pitch Regular" charset="0"/>
              </a:rPr>
              <a:t>Assess System Meta-Solution</a:t>
            </a:r>
          </a:p>
        </p:txBody>
      </p:sp>
      <p:sp>
        <p:nvSpPr>
          <p:cNvPr id="15364" name="Rectangle 4"/>
          <p:cNvSpPr>
            <a:spLocks noChangeArrowheads="1"/>
          </p:cNvSpPr>
          <p:nvPr/>
        </p:nvSpPr>
        <p:spPr bwMode="gray">
          <a:xfrm>
            <a:off x="3168578" y="3001722"/>
            <a:ext cx="1874532" cy="538303"/>
          </a:xfrm>
          <a:prstGeom prst="rect">
            <a:avLst/>
          </a:prstGeom>
          <a:solidFill>
            <a:srgbClr val="005CB9"/>
          </a:solidFill>
          <a:ln>
            <a:headEnd/>
            <a:tailEnd/>
          </a:ln>
        </p:spPr>
        <p:style>
          <a:lnRef idx="0">
            <a:schemeClr val="accent1"/>
          </a:lnRef>
          <a:fillRef idx="3">
            <a:schemeClr val="accent1"/>
          </a:fillRef>
          <a:effectRef idx="3">
            <a:schemeClr val="accent1"/>
          </a:effectRef>
          <a:fontRef idx="minor">
            <a:schemeClr val="lt1"/>
          </a:fontRef>
        </p:style>
        <p:txBody>
          <a:bodyPr wrap="square" anchor="ctr"/>
          <a:lstStyle/>
          <a:p>
            <a:pPr>
              <a:defRPr/>
            </a:pPr>
            <a:r>
              <a:rPr lang="en-GB" sz="1350" dirty="0">
                <a:solidFill>
                  <a:schemeClr val="bg1"/>
                </a:solidFill>
                <a:latin typeface="GE Inspira Pitch Regular" charset="0"/>
              </a:rPr>
              <a:t>Determine System Functionality</a:t>
            </a:r>
          </a:p>
        </p:txBody>
      </p:sp>
      <p:sp>
        <p:nvSpPr>
          <p:cNvPr id="15365" name="Rectangle 5"/>
          <p:cNvSpPr>
            <a:spLocks noChangeArrowheads="1"/>
          </p:cNvSpPr>
          <p:nvPr/>
        </p:nvSpPr>
        <p:spPr bwMode="gray">
          <a:xfrm>
            <a:off x="4055530" y="3658948"/>
            <a:ext cx="1998389" cy="528775"/>
          </a:xfrm>
          <a:prstGeom prst="rect">
            <a:avLst/>
          </a:prstGeom>
          <a:solidFill>
            <a:srgbClr val="005CB9"/>
          </a:solidFill>
          <a:ln>
            <a:headEnd/>
            <a:tailEnd/>
          </a:ln>
        </p:spPr>
        <p:style>
          <a:lnRef idx="0">
            <a:schemeClr val="accent1"/>
          </a:lnRef>
          <a:fillRef idx="3">
            <a:schemeClr val="accent1"/>
          </a:fillRef>
          <a:effectRef idx="3">
            <a:schemeClr val="accent1"/>
          </a:effectRef>
          <a:fontRef idx="minor">
            <a:schemeClr val="lt1"/>
          </a:fontRef>
        </p:style>
        <p:txBody>
          <a:bodyPr wrap="square" anchor="ctr"/>
          <a:lstStyle/>
          <a:p>
            <a:pPr>
              <a:defRPr/>
            </a:pPr>
            <a:r>
              <a:rPr lang="en-GB" sz="1350" dirty="0">
                <a:solidFill>
                  <a:schemeClr val="bg1"/>
                </a:solidFill>
                <a:latin typeface="GE Inspira Pitch Regular" charset="0"/>
              </a:rPr>
              <a:t>Determine Emergent Functionality</a:t>
            </a:r>
          </a:p>
        </p:txBody>
      </p:sp>
      <p:sp>
        <p:nvSpPr>
          <p:cNvPr id="15366" name="Rectangle 6"/>
          <p:cNvSpPr>
            <a:spLocks noChangeArrowheads="1"/>
          </p:cNvSpPr>
          <p:nvPr/>
        </p:nvSpPr>
        <p:spPr bwMode="gray">
          <a:xfrm>
            <a:off x="6095663" y="5031055"/>
            <a:ext cx="1761633" cy="521630"/>
          </a:xfrm>
          <a:prstGeom prst="rect">
            <a:avLst/>
          </a:prstGeom>
          <a:solidFill>
            <a:srgbClr val="005CB9"/>
          </a:solidFill>
          <a:ln>
            <a:headEnd/>
            <a:tailEnd/>
          </a:ln>
        </p:spPr>
        <p:style>
          <a:lnRef idx="0">
            <a:schemeClr val="accent1"/>
          </a:lnRef>
          <a:fillRef idx="3">
            <a:schemeClr val="accent1"/>
          </a:fillRef>
          <a:effectRef idx="3">
            <a:schemeClr val="accent1"/>
          </a:effectRef>
          <a:fontRef idx="minor">
            <a:schemeClr val="lt1"/>
          </a:fontRef>
        </p:style>
        <p:txBody>
          <a:bodyPr wrap="square" anchor="ctr"/>
          <a:lstStyle/>
          <a:p>
            <a:pPr>
              <a:defRPr/>
            </a:pPr>
            <a:r>
              <a:rPr lang="en-GB" sz="1350" dirty="0">
                <a:solidFill>
                  <a:schemeClr val="bg1"/>
                </a:solidFill>
                <a:latin typeface="GE Inspira Pitch Regular" charset="0"/>
              </a:rPr>
              <a:t>Verify and Validate Requirements</a:t>
            </a:r>
          </a:p>
        </p:txBody>
      </p:sp>
      <p:sp>
        <p:nvSpPr>
          <p:cNvPr id="15367" name="AutoShape 7"/>
          <p:cNvSpPr>
            <a:spLocks noChangeArrowheads="1"/>
          </p:cNvSpPr>
          <p:nvPr/>
        </p:nvSpPr>
        <p:spPr bwMode="gray">
          <a:xfrm>
            <a:off x="4022111" y="2615350"/>
            <a:ext cx="459701" cy="433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350" dirty="0">
              <a:latin typeface="GE Inspira Pitch Regular" charset="0"/>
            </a:endParaRPr>
          </a:p>
        </p:txBody>
      </p:sp>
      <p:sp>
        <p:nvSpPr>
          <p:cNvPr id="15368" name="AutoShape 8"/>
          <p:cNvSpPr>
            <a:spLocks noChangeArrowheads="1"/>
          </p:cNvSpPr>
          <p:nvPr/>
        </p:nvSpPr>
        <p:spPr bwMode="gray">
          <a:xfrm>
            <a:off x="4981630" y="3273766"/>
            <a:ext cx="459701" cy="433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350" dirty="0">
              <a:latin typeface="GE Inspira Pitch Regular" charset="0"/>
            </a:endParaRPr>
          </a:p>
        </p:txBody>
      </p:sp>
      <p:sp>
        <p:nvSpPr>
          <p:cNvPr id="15369" name="AutoShape 9"/>
          <p:cNvSpPr>
            <a:spLocks noChangeArrowheads="1"/>
          </p:cNvSpPr>
          <p:nvPr/>
        </p:nvSpPr>
        <p:spPr bwMode="gray">
          <a:xfrm>
            <a:off x="7084837" y="4627909"/>
            <a:ext cx="459701" cy="433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350" dirty="0">
              <a:latin typeface="GE Inspira Pitch Regular" charset="0"/>
            </a:endParaRPr>
          </a:p>
        </p:txBody>
      </p:sp>
      <p:sp>
        <p:nvSpPr>
          <p:cNvPr id="15370" name="AutoShape 10"/>
          <p:cNvSpPr>
            <a:spLocks noChangeArrowheads="1"/>
          </p:cNvSpPr>
          <p:nvPr/>
        </p:nvSpPr>
        <p:spPr bwMode="gray">
          <a:xfrm rot="10800000">
            <a:off x="3615468" y="3497223"/>
            <a:ext cx="459701" cy="433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350" dirty="0">
              <a:latin typeface="GE Inspira Pitch Regular" charset="0"/>
            </a:endParaRPr>
          </a:p>
        </p:txBody>
      </p:sp>
      <p:sp>
        <p:nvSpPr>
          <p:cNvPr id="15371" name="AutoShape 11"/>
          <p:cNvSpPr>
            <a:spLocks noChangeArrowheads="1"/>
          </p:cNvSpPr>
          <p:nvPr/>
        </p:nvSpPr>
        <p:spPr bwMode="gray">
          <a:xfrm rot="10800000">
            <a:off x="2733736" y="2841771"/>
            <a:ext cx="459701" cy="433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350" dirty="0">
              <a:latin typeface="GE Inspira Pitch Regular" charset="0"/>
            </a:endParaRPr>
          </a:p>
        </p:txBody>
      </p:sp>
      <p:sp>
        <p:nvSpPr>
          <p:cNvPr id="3" name="TextBox 2"/>
          <p:cNvSpPr txBox="1"/>
          <p:nvPr/>
        </p:nvSpPr>
        <p:spPr>
          <a:xfrm>
            <a:off x="1344879" y="4660710"/>
            <a:ext cx="1598039" cy="507831"/>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350" dirty="0">
                <a:latin typeface="GE Inspira Pitch Regular" charset="0"/>
              </a:rPr>
              <a:t>The iteration may not be simple </a:t>
            </a:r>
          </a:p>
        </p:txBody>
      </p:sp>
      <p:sp>
        <p:nvSpPr>
          <p:cNvPr id="15" name="Rectangle 3"/>
          <p:cNvSpPr>
            <a:spLocks noChangeArrowheads="1"/>
          </p:cNvSpPr>
          <p:nvPr/>
        </p:nvSpPr>
        <p:spPr bwMode="gray">
          <a:xfrm>
            <a:off x="1922585" y="2316204"/>
            <a:ext cx="2202616" cy="428519"/>
          </a:xfrm>
          <a:prstGeom prst="rect">
            <a:avLst/>
          </a:prstGeom>
          <a:solidFill>
            <a:srgbClr val="005CB9"/>
          </a:solidFill>
          <a:ln>
            <a:headEnd/>
            <a:tailEnd/>
          </a:ln>
        </p:spPr>
        <p:style>
          <a:lnRef idx="0">
            <a:schemeClr val="accent1"/>
          </a:lnRef>
          <a:fillRef idx="3">
            <a:schemeClr val="accent1"/>
          </a:fillRef>
          <a:effectRef idx="3">
            <a:schemeClr val="accent1"/>
          </a:effectRef>
          <a:fontRef idx="minor">
            <a:schemeClr val="lt1"/>
          </a:fontRef>
        </p:style>
        <p:txBody>
          <a:bodyPr wrap="square" anchor="ctr"/>
          <a:lstStyle/>
          <a:p>
            <a:pPr>
              <a:defRPr/>
            </a:pPr>
            <a:r>
              <a:rPr lang="en-GB" sz="1350" dirty="0">
                <a:solidFill>
                  <a:schemeClr val="bg1"/>
                </a:solidFill>
                <a:latin typeface="GE Inspira Pitch Regular" charset="0"/>
              </a:rPr>
              <a:t>Determine “working” Operational Requirement</a:t>
            </a:r>
          </a:p>
        </p:txBody>
      </p:sp>
      <p:sp>
        <p:nvSpPr>
          <p:cNvPr id="16" name="AutoShape 7"/>
          <p:cNvSpPr>
            <a:spLocks noChangeArrowheads="1"/>
          </p:cNvSpPr>
          <p:nvPr/>
        </p:nvSpPr>
        <p:spPr bwMode="gray">
          <a:xfrm>
            <a:off x="3145730" y="1853994"/>
            <a:ext cx="459701" cy="433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350" dirty="0">
              <a:latin typeface="GE Inspira Pitch Regular" charset="0"/>
            </a:endParaRPr>
          </a:p>
        </p:txBody>
      </p:sp>
      <p:sp>
        <p:nvSpPr>
          <p:cNvPr id="17" name="Rectangle 3"/>
          <p:cNvSpPr>
            <a:spLocks noChangeArrowheads="1"/>
          </p:cNvSpPr>
          <p:nvPr/>
        </p:nvSpPr>
        <p:spPr bwMode="gray">
          <a:xfrm>
            <a:off x="4785489" y="4321648"/>
            <a:ext cx="2337075" cy="521630"/>
          </a:xfrm>
          <a:prstGeom prst="rect">
            <a:avLst/>
          </a:prstGeom>
          <a:solidFill>
            <a:srgbClr val="005CB9"/>
          </a:solidFill>
          <a:ln>
            <a:headEnd/>
            <a:tailEnd/>
          </a:ln>
        </p:spPr>
        <p:style>
          <a:lnRef idx="0">
            <a:schemeClr val="accent1"/>
          </a:lnRef>
          <a:fillRef idx="3">
            <a:schemeClr val="accent1"/>
          </a:fillRef>
          <a:effectRef idx="3">
            <a:schemeClr val="accent1"/>
          </a:effectRef>
          <a:fontRef idx="minor">
            <a:schemeClr val="lt1"/>
          </a:fontRef>
        </p:style>
        <p:txBody>
          <a:bodyPr wrap="square" anchor="ctr"/>
          <a:lstStyle/>
          <a:p>
            <a:pPr>
              <a:defRPr/>
            </a:pPr>
            <a:r>
              <a:rPr lang="en-GB" sz="1350" dirty="0">
                <a:solidFill>
                  <a:schemeClr val="bg1"/>
                </a:solidFill>
                <a:latin typeface="GE Inspira Pitch Regular" charset="0"/>
              </a:rPr>
              <a:t>Determine Non-Functional Performance Requirements</a:t>
            </a:r>
          </a:p>
        </p:txBody>
      </p:sp>
      <p:sp>
        <p:nvSpPr>
          <p:cNvPr id="18" name="AutoShape 8"/>
          <p:cNvSpPr>
            <a:spLocks noChangeArrowheads="1"/>
          </p:cNvSpPr>
          <p:nvPr/>
        </p:nvSpPr>
        <p:spPr bwMode="gray">
          <a:xfrm>
            <a:off x="6069050" y="3935392"/>
            <a:ext cx="459701" cy="433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350" dirty="0">
              <a:latin typeface="GE Inspira Pitch Regular" charset="0"/>
            </a:endParaRPr>
          </a:p>
        </p:txBody>
      </p:sp>
      <p:sp>
        <p:nvSpPr>
          <p:cNvPr id="20" name="AutoShape 10"/>
          <p:cNvSpPr>
            <a:spLocks noChangeArrowheads="1"/>
          </p:cNvSpPr>
          <p:nvPr/>
        </p:nvSpPr>
        <p:spPr bwMode="gray">
          <a:xfrm rot="10800000">
            <a:off x="4371218" y="4181963"/>
            <a:ext cx="459701" cy="433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350" dirty="0">
              <a:latin typeface="GE Inspira Pitch Regular" charset="0"/>
            </a:endParaRPr>
          </a:p>
        </p:txBody>
      </p:sp>
      <p:sp>
        <p:nvSpPr>
          <p:cNvPr id="21" name="AutoShape 10"/>
          <p:cNvSpPr>
            <a:spLocks noChangeArrowheads="1"/>
          </p:cNvSpPr>
          <p:nvPr/>
        </p:nvSpPr>
        <p:spPr bwMode="gray">
          <a:xfrm rot="10800000">
            <a:off x="5712048" y="4884129"/>
            <a:ext cx="459701" cy="433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350" dirty="0">
              <a:latin typeface="GE Inspira Pitch Regular" charset="0"/>
            </a:endParaRPr>
          </a:p>
        </p:txBody>
      </p:sp>
      <p:sp>
        <p:nvSpPr>
          <p:cNvPr id="6" name="Left Arrow 5"/>
          <p:cNvSpPr/>
          <p:nvPr/>
        </p:nvSpPr>
        <p:spPr bwMode="auto">
          <a:xfrm>
            <a:off x="5365840" y="1564514"/>
            <a:ext cx="2675287" cy="1904462"/>
          </a:xfrm>
          <a:prstGeom prst="leftArrow">
            <a:avLst>
              <a:gd name="adj1" fmla="val 62670"/>
              <a:gd name="adj2" fmla="val 35070"/>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68598" tIns="34299" rIns="68598" bIns="34299" numCol="1" rtlCol="0" anchor="t" anchorCtr="0" compatLnSpc="1">
            <a:prstTxWarp prst="textNoShape">
              <a:avLst/>
            </a:prstTxWarp>
          </a:bodyPr>
          <a:lstStyle/>
          <a:p>
            <a:r>
              <a:rPr lang="en-GB" sz="1200" dirty="0">
                <a:latin typeface="GE Inspira Pitch Regular" charset="0"/>
              </a:rPr>
              <a:t>Applying Systems Thinking to the task of analysing requirements tells us that we will need to take various perspectives to help uncover the unspoken requirements</a:t>
            </a:r>
          </a:p>
        </p:txBody>
      </p:sp>
      <p:sp>
        <p:nvSpPr>
          <p:cNvPr id="2" name="Slide Number Placeholder 1"/>
          <p:cNvSpPr>
            <a:spLocks noGrp="1"/>
          </p:cNvSpPr>
          <p:nvPr>
            <p:ph type="sldNum" sz="quarter" idx="4"/>
          </p:nvPr>
        </p:nvSpPr>
        <p:spPr/>
        <p:txBody>
          <a:bodyPr/>
          <a:lstStyle/>
          <a:p>
            <a:fld id="{5B5001F5-E7B9-4741-B997-DC6E1D931256}" type="slidenum">
              <a:rPr lang="en-US" smtClean="0"/>
              <a:pPr/>
              <a:t>125</a:t>
            </a:fld>
            <a:endParaRPr lang="en-US" dirty="0"/>
          </a:p>
        </p:txBody>
      </p:sp>
    </p:spTree>
    <p:extLst>
      <p:ext uri="{BB962C8B-B14F-4D97-AF65-F5344CB8AC3E}">
        <p14:creationId xmlns:p14="http://schemas.microsoft.com/office/powerpoint/2010/main" val="1783675300"/>
      </p:ext>
    </p:extLst>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856283" y="856581"/>
            <a:ext cx="7431435" cy="507338"/>
          </a:xfrm>
        </p:spPr>
        <p:txBody>
          <a:bodyPr/>
          <a:lstStyle/>
          <a:p>
            <a:r>
              <a:rPr lang="en-GB" dirty="0" smtClean="0">
                <a:latin typeface="GE Inspira Pitch Regular" charset="0"/>
              </a:rPr>
              <a:t>Need </a:t>
            </a:r>
            <a:r>
              <a:rPr lang="en-GB" dirty="0">
                <a:latin typeface="GE Inspira Pitch Regular" charset="0"/>
              </a:rPr>
              <a:t>Means Analysis</a:t>
            </a:r>
          </a:p>
        </p:txBody>
      </p:sp>
      <p:sp>
        <p:nvSpPr>
          <p:cNvPr id="11267" name="Rectangle 3"/>
          <p:cNvSpPr>
            <a:spLocks noGrp="1" noChangeArrowheads="1"/>
          </p:cNvSpPr>
          <p:nvPr>
            <p:ph sz="half" idx="1"/>
          </p:nvPr>
        </p:nvSpPr>
        <p:spPr>
          <a:xfrm>
            <a:off x="3846316" y="1413394"/>
            <a:ext cx="4215949" cy="3460858"/>
          </a:xfrm>
        </p:spPr>
        <p:txBody>
          <a:bodyPr/>
          <a:lstStyle/>
          <a:p>
            <a:pPr>
              <a:defRPr/>
            </a:pPr>
            <a:r>
              <a:rPr lang="en-GB" sz="1800" dirty="0">
                <a:solidFill>
                  <a:srgbClr val="990000"/>
                </a:solidFill>
              </a:rPr>
              <a:t>What is it?</a:t>
            </a:r>
          </a:p>
          <a:p>
            <a:pPr lvl="1">
              <a:defRPr/>
            </a:pPr>
            <a:r>
              <a:rPr lang="en-GB" sz="1200" dirty="0"/>
              <a:t>A lateral thinking approach aimed at getting people away from conventional solutions to explore and select the Meta-solution for the system of interest</a:t>
            </a:r>
          </a:p>
          <a:p>
            <a:pPr lvl="1">
              <a:defRPr/>
            </a:pPr>
            <a:r>
              <a:rPr lang="en-GB" sz="1200" dirty="0"/>
              <a:t>The approach is based around identifying the </a:t>
            </a:r>
            <a:r>
              <a:rPr lang="ja-JP" altLang="en-GB" sz="1200" dirty="0"/>
              <a:t>“</a:t>
            </a:r>
            <a:r>
              <a:rPr lang="en-GB" sz="1200" dirty="0"/>
              <a:t>need</a:t>
            </a:r>
            <a:r>
              <a:rPr lang="ja-JP" altLang="en-GB" sz="1200" dirty="0"/>
              <a:t>”</a:t>
            </a:r>
            <a:r>
              <a:rPr lang="en-GB" sz="1200" dirty="0"/>
              <a:t> that a system satisfies and then using this to investigate alternative solutions</a:t>
            </a:r>
          </a:p>
          <a:p>
            <a:pPr>
              <a:defRPr/>
            </a:pPr>
            <a:r>
              <a:rPr lang="en-GB" sz="1800" dirty="0">
                <a:solidFill>
                  <a:srgbClr val="990000"/>
                </a:solidFill>
              </a:rPr>
              <a:t>How to do it</a:t>
            </a:r>
          </a:p>
          <a:p>
            <a:pPr marL="342991" lvl="1" indent="0">
              <a:buNone/>
              <a:defRPr/>
            </a:pPr>
            <a:r>
              <a:rPr lang="en-GB" dirty="0">
                <a:latin typeface="GE Inspira Pitch Regular" charset="0"/>
              </a:rPr>
              <a:t>		</a:t>
            </a:r>
          </a:p>
        </p:txBody>
      </p:sp>
      <p:sp>
        <p:nvSpPr>
          <p:cNvPr id="3" name="Rectangle 2"/>
          <p:cNvSpPr/>
          <p:nvPr/>
        </p:nvSpPr>
        <p:spPr>
          <a:xfrm>
            <a:off x="3846316" y="3310048"/>
            <a:ext cx="2243320" cy="56705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200" dirty="0">
                <a:latin typeface="GE Inspira Pitch Regular" charset="0"/>
              </a:rPr>
              <a:t>Step 1: </a:t>
            </a:r>
            <a:r>
              <a:rPr lang="en-GB" sz="1050" dirty="0">
                <a:latin typeface="GE Inspira Pitch Regular" charset="0"/>
              </a:rPr>
              <a:t>Identify the Operational Requirement of the current Meta-solution to the system of interest</a:t>
            </a:r>
          </a:p>
        </p:txBody>
      </p:sp>
      <p:sp>
        <p:nvSpPr>
          <p:cNvPr id="6" name="Rectangle 5"/>
          <p:cNvSpPr/>
          <p:nvPr/>
        </p:nvSpPr>
        <p:spPr>
          <a:xfrm>
            <a:off x="4594130" y="3975300"/>
            <a:ext cx="2137229" cy="537314"/>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200" dirty="0">
                <a:latin typeface="GE Inspira Pitch Regular" charset="0"/>
              </a:rPr>
              <a:t>Step 2: </a:t>
            </a:r>
            <a:r>
              <a:rPr lang="en-GB" sz="1050" dirty="0">
                <a:latin typeface="GE Inspira Pitch Regular" charset="0"/>
              </a:rPr>
              <a:t>Derive the NEED that this system satisfies</a:t>
            </a:r>
            <a:endParaRPr lang="en-GB" sz="900" dirty="0">
              <a:latin typeface="GE Inspira Pitch Regular" charset="0"/>
            </a:endParaRPr>
          </a:p>
        </p:txBody>
      </p:sp>
      <p:sp>
        <p:nvSpPr>
          <p:cNvPr id="7" name="Rectangle 6"/>
          <p:cNvSpPr/>
          <p:nvPr/>
        </p:nvSpPr>
        <p:spPr>
          <a:xfrm>
            <a:off x="5130622" y="4556494"/>
            <a:ext cx="2397717" cy="635515"/>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200" dirty="0">
                <a:latin typeface="GE Inspira Pitch Regular" charset="0"/>
              </a:rPr>
              <a:t>Step 3: </a:t>
            </a:r>
            <a:r>
              <a:rPr lang="en-GB" sz="1050" dirty="0">
                <a:latin typeface="GE Inspira Pitch Regular" charset="0"/>
              </a:rPr>
              <a:t>Use </a:t>
            </a:r>
            <a:r>
              <a:rPr lang="ja-JP" altLang="en-GB" sz="1050" dirty="0">
                <a:latin typeface="GE Inspira Pitch Regular" charset="0"/>
              </a:rPr>
              <a:t>“</a:t>
            </a:r>
            <a:r>
              <a:rPr lang="en-GB" sz="1050" dirty="0">
                <a:latin typeface="GE Inspira Pitch Regular" charset="0"/>
              </a:rPr>
              <a:t>the box of nine</a:t>
            </a:r>
            <a:r>
              <a:rPr lang="ja-JP" altLang="en-GB" sz="1050" dirty="0">
                <a:latin typeface="GE Inspira Pitch Regular" charset="0"/>
              </a:rPr>
              <a:t>”</a:t>
            </a:r>
            <a:r>
              <a:rPr lang="en-GB" sz="1050" dirty="0">
                <a:latin typeface="GE Inspira Pitch Regular" charset="0"/>
              </a:rPr>
              <a:t> to identify new solutions to the need at different levels </a:t>
            </a:r>
          </a:p>
        </p:txBody>
      </p:sp>
      <p:sp>
        <p:nvSpPr>
          <p:cNvPr id="9" name="Rectangle 8"/>
          <p:cNvSpPr/>
          <p:nvPr/>
        </p:nvSpPr>
        <p:spPr>
          <a:xfrm>
            <a:off x="5775553" y="5235887"/>
            <a:ext cx="2360595" cy="55320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200" dirty="0">
                <a:latin typeface="GE Inspira Pitch Regular" charset="0"/>
              </a:rPr>
              <a:t>Step 4: </a:t>
            </a:r>
            <a:r>
              <a:rPr lang="en-GB" sz="1050" dirty="0">
                <a:latin typeface="GE Inspira Pitch Regular" charset="0"/>
              </a:rPr>
              <a:t>Review </a:t>
            </a:r>
            <a:r>
              <a:rPr lang="ja-JP" altLang="en-GB" sz="1050" dirty="0">
                <a:latin typeface="GE Inspira Pitch Regular" charset="0"/>
              </a:rPr>
              <a:t>“</a:t>
            </a:r>
            <a:r>
              <a:rPr lang="en-GB" sz="1050" dirty="0">
                <a:latin typeface="GE Inspira Pitch Regular" charset="0"/>
              </a:rPr>
              <a:t>the box of nine</a:t>
            </a:r>
            <a:r>
              <a:rPr lang="ja-JP" altLang="en-GB" sz="1050" dirty="0">
                <a:latin typeface="GE Inspira Pitch Regular" charset="0"/>
              </a:rPr>
              <a:t>”</a:t>
            </a:r>
            <a:r>
              <a:rPr lang="en-GB" sz="1050" dirty="0">
                <a:latin typeface="GE Inspira Pitch Regular" charset="0"/>
              </a:rPr>
              <a:t> to decide on the Meta- solution for the system of interest</a:t>
            </a:r>
          </a:p>
        </p:txBody>
      </p:sp>
      <p:sp>
        <p:nvSpPr>
          <p:cNvPr id="10" name="AutoShape 12"/>
          <p:cNvSpPr>
            <a:spLocks noChangeArrowheads="1"/>
          </p:cNvSpPr>
          <p:nvPr/>
        </p:nvSpPr>
        <p:spPr bwMode="auto">
          <a:xfrm>
            <a:off x="5937695" y="3464329"/>
            <a:ext cx="571649" cy="57164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350" dirty="0">
              <a:solidFill>
                <a:srgbClr val="000000"/>
              </a:solidFill>
              <a:latin typeface="GE Inspira Pitch Regular" charset="0"/>
            </a:endParaRPr>
          </a:p>
        </p:txBody>
      </p:sp>
      <p:sp>
        <p:nvSpPr>
          <p:cNvPr id="11" name="AutoShape 12"/>
          <p:cNvSpPr>
            <a:spLocks noChangeArrowheads="1"/>
          </p:cNvSpPr>
          <p:nvPr/>
        </p:nvSpPr>
        <p:spPr bwMode="auto">
          <a:xfrm>
            <a:off x="6621393" y="4099844"/>
            <a:ext cx="571649" cy="57164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350" dirty="0">
              <a:solidFill>
                <a:srgbClr val="000000"/>
              </a:solidFill>
              <a:latin typeface="GE Inspira Pitch Regular" charset="0"/>
            </a:endParaRPr>
          </a:p>
        </p:txBody>
      </p:sp>
      <p:sp>
        <p:nvSpPr>
          <p:cNvPr id="12" name="AutoShape 12"/>
          <p:cNvSpPr>
            <a:spLocks noChangeArrowheads="1"/>
          </p:cNvSpPr>
          <p:nvPr/>
        </p:nvSpPr>
        <p:spPr bwMode="auto">
          <a:xfrm>
            <a:off x="7396246" y="4743909"/>
            <a:ext cx="571649" cy="57164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605" y="5399"/>
                  <a:pt x="10411" y="5410"/>
                  <a:pt x="10218" y="5431"/>
                </a:cubicBezTo>
                <a:lnTo>
                  <a:pt x="9636" y="62"/>
                </a:lnTo>
                <a:cubicBezTo>
                  <a:pt x="10022" y="20"/>
                  <a:pt x="1041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9525">
            <a:solidFill>
              <a:schemeClr val="tx1"/>
            </a:solidFill>
            <a:miter lim="800000"/>
            <a:headEnd/>
            <a:tailEnd/>
          </a:ln>
          <a:scene3d>
            <a:camera prst="orthographicFront"/>
            <a:lightRig rig="threePt" dir="t"/>
          </a:scene3d>
          <a:sp3d>
            <a:bevelT/>
          </a:sp3d>
        </p:spPr>
        <p:txBody>
          <a:bodyPr wrap="none" anchor="ctr"/>
          <a:lstStyle/>
          <a:p>
            <a:pPr>
              <a:spcBef>
                <a:spcPct val="0"/>
              </a:spcBef>
              <a:buFont typeface="Wingdings" pitchFamily="2" charset="2"/>
              <a:buNone/>
              <a:defRPr/>
            </a:pPr>
            <a:endParaRPr lang="en-US" sz="1350" dirty="0">
              <a:solidFill>
                <a:srgbClr val="000000"/>
              </a:solidFill>
              <a:latin typeface="GE Inspira Pitch Regular" charset="0"/>
            </a:endParaRPr>
          </a:p>
        </p:txBody>
      </p:sp>
      <p:sp>
        <p:nvSpPr>
          <p:cNvPr id="4" name="TextBox 3"/>
          <p:cNvSpPr txBox="1"/>
          <p:nvPr/>
        </p:nvSpPr>
        <p:spPr>
          <a:xfrm>
            <a:off x="660062" y="4624234"/>
            <a:ext cx="2678450" cy="73866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1050" dirty="0">
                <a:latin typeface="GE Inspira Pitch Regular" charset="0"/>
              </a:rPr>
              <a:t>The Need Means Analysis output above is for a domestic washing machine that explores potential solutions at different levels to agree the system Meta-solution</a:t>
            </a:r>
          </a:p>
        </p:txBody>
      </p:sp>
      <p:pic>
        <p:nvPicPr>
          <p:cNvPr id="8" name="Picture 7"/>
          <p:cNvPicPr>
            <a:picLocks noChangeAspect="1"/>
          </p:cNvPicPr>
          <p:nvPr/>
        </p:nvPicPr>
        <p:blipFill>
          <a:blip r:embed="rId3"/>
          <a:stretch>
            <a:fillRect/>
          </a:stretch>
        </p:blipFill>
        <p:spPr>
          <a:xfrm>
            <a:off x="660061" y="1779862"/>
            <a:ext cx="2695299" cy="2657013"/>
          </a:xfrm>
          <a:prstGeom prst="rect">
            <a:avLst/>
          </a:prstGeom>
        </p:spPr>
      </p:pic>
      <p:sp>
        <p:nvSpPr>
          <p:cNvPr id="13" name="Slide Number Placeholder 12"/>
          <p:cNvSpPr>
            <a:spLocks noGrp="1"/>
          </p:cNvSpPr>
          <p:nvPr>
            <p:ph type="sldNum" sz="quarter" idx="4"/>
          </p:nvPr>
        </p:nvSpPr>
        <p:spPr/>
        <p:txBody>
          <a:bodyPr/>
          <a:lstStyle/>
          <a:p>
            <a:fld id="{5B5001F5-E7B9-4741-B997-DC6E1D931256}" type="slidenum">
              <a:rPr lang="en-US" smtClean="0"/>
              <a:pPr/>
              <a:t>126</a:t>
            </a:fld>
            <a:endParaRPr lang="en-US" dirty="0"/>
          </a:p>
        </p:txBody>
      </p:sp>
    </p:spTree>
    <p:extLst>
      <p:ext uri="{BB962C8B-B14F-4D97-AF65-F5344CB8AC3E}">
        <p14:creationId xmlns:p14="http://schemas.microsoft.com/office/powerpoint/2010/main" val="35599739"/>
      </p:ext>
    </p:extLst>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701" dirty="0"/>
              <a:t>Step 1: Identify the Operational Requirement of the current Meta-solution to the system of interest  </a:t>
            </a:r>
          </a:p>
        </p:txBody>
      </p:sp>
      <p:sp>
        <p:nvSpPr>
          <p:cNvPr id="3" name="Content Placeholder 2"/>
          <p:cNvSpPr>
            <a:spLocks noGrp="1"/>
          </p:cNvSpPr>
          <p:nvPr>
            <p:ph sz="half" idx="1"/>
          </p:nvPr>
        </p:nvSpPr>
        <p:spPr>
          <a:xfrm>
            <a:off x="749162" y="1789659"/>
            <a:ext cx="3621839" cy="3732391"/>
          </a:xfrm>
        </p:spPr>
        <p:txBody>
          <a:bodyPr/>
          <a:lstStyle/>
          <a:p>
            <a:r>
              <a:rPr lang="en-GB" sz="1500" dirty="0"/>
              <a:t>The starting point for a Need Means Analysis is to identify the current Meta-solution and determine its Operational Requirement</a:t>
            </a:r>
          </a:p>
          <a:p>
            <a:r>
              <a:rPr lang="en-GB" sz="1500" dirty="0"/>
              <a:t>If Systems Engineering has been used in its development, the Operational Requirement should exist – otherwise one will have to be created</a:t>
            </a:r>
          </a:p>
          <a:p>
            <a:r>
              <a:rPr lang="en-GB" sz="1500" dirty="0"/>
              <a:t>Remember</a:t>
            </a:r>
          </a:p>
          <a:p>
            <a:endParaRPr lang="en-GB" sz="1500" dirty="0"/>
          </a:p>
        </p:txBody>
      </p:sp>
      <p:sp>
        <p:nvSpPr>
          <p:cNvPr id="4" name="Content Placeholder 3"/>
          <p:cNvSpPr>
            <a:spLocks noGrp="1"/>
          </p:cNvSpPr>
          <p:nvPr>
            <p:ph sz="half" idx="2"/>
          </p:nvPr>
        </p:nvSpPr>
        <p:spPr>
          <a:xfrm>
            <a:off x="4695550" y="1754623"/>
            <a:ext cx="3689637" cy="3732391"/>
          </a:xfrm>
        </p:spPr>
        <p:txBody>
          <a:bodyPr/>
          <a:lstStyle/>
          <a:p>
            <a:r>
              <a:rPr lang="en-GB" sz="1500" dirty="0"/>
              <a:t>Example: Domestic Automatic Washing Machine</a:t>
            </a:r>
          </a:p>
        </p:txBody>
      </p:sp>
      <p:pic>
        <p:nvPicPr>
          <p:cNvPr id="6" name="Picture 5" descr="IW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1959" y="2361389"/>
            <a:ext cx="1396818" cy="2026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p:nvPr/>
        </p:nvSpPr>
        <p:spPr>
          <a:xfrm>
            <a:off x="872055" y="4304398"/>
            <a:ext cx="3379857" cy="113107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GB" sz="1350" dirty="0">
                <a:latin typeface="GE Inspira Pitch Regular" charset="0"/>
              </a:rPr>
              <a:t>An Operational Requirement defines the major purpose of a system (i.e. what it fundamentally does - its capability) together with the key overarching constraints (that define the context)</a:t>
            </a:r>
          </a:p>
        </p:txBody>
      </p:sp>
      <p:sp>
        <p:nvSpPr>
          <p:cNvPr id="8" name="TextBox 7"/>
          <p:cNvSpPr txBox="1"/>
          <p:nvPr/>
        </p:nvSpPr>
        <p:spPr>
          <a:xfrm>
            <a:off x="5174404" y="4621568"/>
            <a:ext cx="2976105"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GB" sz="1350" dirty="0">
                <a:latin typeface="GE Inspira Pitch Regular" charset="0"/>
              </a:rPr>
              <a:t>To clean effectively domestic fabric items using minimum water and power and currently available detergents  </a:t>
            </a:r>
          </a:p>
        </p:txBody>
      </p:sp>
      <p:sp>
        <p:nvSpPr>
          <p:cNvPr id="5" name="Slide Number Placeholder 4"/>
          <p:cNvSpPr>
            <a:spLocks noGrp="1"/>
          </p:cNvSpPr>
          <p:nvPr>
            <p:ph type="sldNum" sz="quarter" idx="4"/>
          </p:nvPr>
        </p:nvSpPr>
        <p:spPr/>
        <p:txBody>
          <a:bodyPr/>
          <a:lstStyle/>
          <a:p>
            <a:fld id="{5B5001F5-E7B9-4741-B997-DC6E1D931256}" type="slidenum">
              <a:rPr lang="en-US" smtClean="0"/>
              <a:pPr/>
              <a:t>127</a:t>
            </a:fld>
            <a:endParaRPr lang="en-US" dirty="0"/>
          </a:p>
        </p:txBody>
      </p:sp>
    </p:spTree>
    <p:extLst>
      <p:ext uri="{BB962C8B-B14F-4D97-AF65-F5344CB8AC3E}">
        <p14:creationId xmlns:p14="http://schemas.microsoft.com/office/powerpoint/2010/main" val="198971664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001"/>
              <a:t>Step 2: Derive the Need that this Systems Satisfies</a:t>
            </a:r>
            <a:endParaRPr lang="en-GB" sz="3001" dirty="0"/>
          </a:p>
        </p:txBody>
      </p:sp>
      <p:sp>
        <p:nvSpPr>
          <p:cNvPr id="3" name="Content Placeholder 2"/>
          <p:cNvSpPr>
            <a:spLocks noGrp="1"/>
          </p:cNvSpPr>
          <p:nvPr>
            <p:ph sz="half" idx="1"/>
          </p:nvPr>
        </p:nvSpPr>
        <p:spPr/>
        <p:txBody>
          <a:bodyPr>
            <a:normAutofit fontScale="92500" lnSpcReduction="10000"/>
          </a:bodyPr>
          <a:lstStyle/>
          <a:p>
            <a:r>
              <a:rPr lang="en-GB" dirty="0" smtClean="0"/>
              <a:t>An Operational Requirement defines what a system fundamentally does</a:t>
            </a:r>
          </a:p>
          <a:p>
            <a:r>
              <a:rPr lang="en-GB" dirty="0" smtClean="0"/>
              <a:t>The is always a higher level reason why that purpose is being carried out – this is the NEED</a:t>
            </a:r>
          </a:p>
          <a:p>
            <a:r>
              <a:rPr lang="en-GB" dirty="0" smtClean="0"/>
              <a:t>It is likely not to be the same as the Operational Requirement – but will be related</a:t>
            </a:r>
          </a:p>
          <a:p>
            <a:r>
              <a:rPr lang="en-GB" dirty="0" smtClean="0"/>
              <a:t>For example the operational Requirement for a pen is to “lay-down a trail of ink”</a:t>
            </a:r>
          </a:p>
          <a:p>
            <a:r>
              <a:rPr lang="en-GB" dirty="0" smtClean="0"/>
              <a:t>But why do we NEED to lay-down a trial of ink” – because we wish to communicate our thoughts</a:t>
            </a:r>
            <a:endParaRPr lang="en-GB" dirty="0"/>
          </a:p>
        </p:txBody>
      </p:sp>
      <p:sp>
        <p:nvSpPr>
          <p:cNvPr id="4" name="Content Placeholder 3"/>
          <p:cNvSpPr>
            <a:spLocks noGrp="1"/>
          </p:cNvSpPr>
          <p:nvPr>
            <p:ph sz="half" idx="2"/>
          </p:nvPr>
        </p:nvSpPr>
        <p:spPr/>
        <p:txBody>
          <a:bodyPr/>
          <a:lstStyle/>
          <a:p>
            <a:r>
              <a:rPr lang="en-GB" sz="1800"/>
              <a:t>Example: Domestic Automatic Washing Machine</a:t>
            </a:r>
            <a:endParaRPr lang="en-GB" sz="1800" dirty="0"/>
          </a:p>
        </p:txBody>
      </p:sp>
      <p:sp>
        <p:nvSpPr>
          <p:cNvPr id="5" name="TextBox 4"/>
          <p:cNvSpPr txBox="1"/>
          <p:nvPr/>
        </p:nvSpPr>
        <p:spPr>
          <a:xfrm>
            <a:off x="5317139" y="2414935"/>
            <a:ext cx="2519537" cy="99257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GB" dirty="0">
                <a:latin typeface="GE Inspira Pitch Regular" charset="0"/>
              </a:rPr>
              <a:t>Why do we want</a:t>
            </a:r>
          </a:p>
          <a:p>
            <a:endParaRPr lang="en-GB" sz="1350" dirty="0">
              <a:latin typeface="GE Inspira Pitch Regular" charset="0"/>
            </a:endParaRPr>
          </a:p>
          <a:p>
            <a:pPr algn="ctr"/>
            <a:r>
              <a:rPr lang="en-GB" sz="1350" dirty="0">
                <a:latin typeface="GE Inspira Pitch Regular" charset="0"/>
              </a:rPr>
              <a:t>to clean effectively domestic fabric items?</a:t>
            </a:r>
          </a:p>
        </p:txBody>
      </p:sp>
      <p:sp>
        <p:nvSpPr>
          <p:cNvPr id="6" name="Rectangle 5"/>
          <p:cNvSpPr/>
          <p:nvPr/>
        </p:nvSpPr>
        <p:spPr>
          <a:xfrm>
            <a:off x="5336108" y="4105663"/>
            <a:ext cx="2500502" cy="962582"/>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2701" dirty="0">
                <a:latin typeface="GE Inspira Pitch Regular" charset="0"/>
              </a:rPr>
              <a:t>Hygiene</a:t>
            </a:r>
          </a:p>
        </p:txBody>
      </p:sp>
      <p:sp>
        <p:nvSpPr>
          <p:cNvPr id="7" name="Down Arrow 6"/>
          <p:cNvSpPr/>
          <p:nvPr/>
        </p:nvSpPr>
        <p:spPr>
          <a:xfrm>
            <a:off x="6320818" y="3500858"/>
            <a:ext cx="531081" cy="488629"/>
          </a:xfrm>
          <a:prstGeom prst="downArrow">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sz="1350" dirty="0">
              <a:latin typeface="GE Inspira Pitch Regular" charset="0"/>
            </a:endParaRPr>
          </a:p>
        </p:txBody>
      </p:sp>
      <p:sp>
        <p:nvSpPr>
          <p:cNvPr id="8" name="Slide Number Placeholder 7"/>
          <p:cNvSpPr>
            <a:spLocks noGrp="1"/>
          </p:cNvSpPr>
          <p:nvPr>
            <p:ph type="sldNum" sz="quarter" idx="4"/>
          </p:nvPr>
        </p:nvSpPr>
        <p:spPr/>
        <p:txBody>
          <a:bodyPr/>
          <a:lstStyle/>
          <a:p>
            <a:fld id="{5B5001F5-E7B9-4741-B997-DC6E1D931256}" type="slidenum">
              <a:rPr lang="en-US" smtClean="0"/>
              <a:pPr/>
              <a:t>128</a:t>
            </a:fld>
            <a:endParaRPr lang="en-US" dirty="0"/>
          </a:p>
        </p:txBody>
      </p:sp>
    </p:spTree>
    <p:extLst>
      <p:ext uri="{BB962C8B-B14F-4D97-AF65-F5344CB8AC3E}">
        <p14:creationId xmlns:p14="http://schemas.microsoft.com/office/powerpoint/2010/main" val="552234203"/>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GB" sz="3001" dirty="0"/>
              <a:t>Step 3: Use </a:t>
            </a:r>
            <a:r>
              <a:rPr lang="ja-JP" altLang="en-GB" sz="3001" dirty="0"/>
              <a:t>“</a:t>
            </a:r>
            <a:r>
              <a:rPr lang="en-GB" sz="3001" dirty="0"/>
              <a:t>the box of nine</a:t>
            </a:r>
            <a:r>
              <a:rPr lang="ja-JP" altLang="en-GB" sz="3001" dirty="0"/>
              <a:t>”</a:t>
            </a:r>
            <a:r>
              <a:rPr lang="en-GB" sz="3001" dirty="0"/>
              <a:t> to identify new solutions to the need at different levels </a:t>
            </a:r>
          </a:p>
        </p:txBody>
      </p:sp>
      <p:sp>
        <p:nvSpPr>
          <p:cNvPr id="23557" name="Text Box 15"/>
          <p:cNvSpPr txBox="1">
            <a:spLocks noChangeArrowheads="1"/>
          </p:cNvSpPr>
          <p:nvPr/>
        </p:nvSpPr>
        <p:spPr bwMode="auto">
          <a:xfrm>
            <a:off x="7170691" y="4376079"/>
            <a:ext cx="993605"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New </a:t>
            </a:r>
          </a:p>
          <a:p>
            <a:pPr eaLnBrk="1" hangingPunct="1"/>
            <a:r>
              <a:rPr lang="en-GB" sz="1350" dirty="0">
                <a:latin typeface="GE Inspira Pitch Regular" charset="0"/>
              </a:rPr>
              <a:t>subsystem</a:t>
            </a:r>
          </a:p>
        </p:txBody>
      </p:sp>
      <p:sp>
        <p:nvSpPr>
          <p:cNvPr id="23558" name="Text Box 16"/>
          <p:cNvSpPr txBox="1">
            <a:spLocks noChangeArrowheads="1"/>
          </p:cNvSpPr>
          <p:nvPr/>
        </p:nvSpPr>
        <p:spPr bwMode="auto">
          <a:xfrm>
            <a:off x="7093902" y="3295638"/>
            <a:ext cx="1137876"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New system </a:t>
            </a:r>
          </a:p>
          <a:p>
            <a:pPr eaLnBrk="1" hangingPunct="1"/>
            <a:r>
              <a:rPr lang="en-GB" sz="1350" dirty="0">
                <a:latin typeface="GE Inspira Pitch Regular" charset="0"/>
              </a:rPr>
              <a:t>architecture</a:t>
            </a:r>
          </a:p>
        </p:txBody>
      </p:sp>
      <p:sp>
        <p:nvSpPr>
          <p:cNvPr id="23559" name="Text Box 17"/>
          <p:cNvSpPr txBox="1">
            <a:spLocks noChangeArrowheads="1"/>
          </p:cNvSpPr>
          <p:nvPr/>
        </p:nvSpPr>
        <p:spPr bwMode="auto">
          <a:xfrm>
            <a:off x="7017113" y="2216975"/>
            <a:ext cx="1137876"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New system </a:t>
            </a:r>
          </a:p>
        </p:txBody>
      </p:sp>
      <p:sp>
        <p:nvSpPr>
          <p:cNvPr id="23563" name="Rectangle 3"/>
          <p:cNvSpPr>
            <a:spLocks noChangeArrowheads="1"/>
          </p:cNvSpPr>
          <p:nvPr/>
        </p:nvSpPr>
        <p:spPr bwMode="auto">
          <a:xfrm>
            <a:off x="3699240" y="1938067"/>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Cleaning Service</a:t>
            </a:r>
          </a:p>
        </p:txBody>
      </p:sp>
      <p:sp>
        <p:nvSpPr>
          <p:cNvPr id="23564" name="Rectangle 4"/>
          <p:cNvSpPr>
            <a:spLocks noChangeArrowheads="1"/>
          </p:cNvSpPr>
          <p:nvPr/>
        </p:nvSpPr>
        <p:spPr bwMode="auto">
          <a:xfrm>
            <a:off x="4798931" y="1936877"/>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Disposable Clothes/</a:t>
            </a:r>
          </a:p>
          <a:p>
            <a:pPr algn="ctr"/>
            <a:r>
              <a:rPr lang="en-GB" sz="1350" dirty="0">
                <a:latin typeface="GE Inspira Pitch Regular" charset="0"/>
              </a:rPr>
              <a:t>Items</a:t>
            </a:r>
          </a:p>
        </p:txBody>
      </p:sp>
      <p:sp>
        <p:nvSpPr>
          <p:cNvPr id="23565" name="Rectangle 5"/>
          <p:cNvSpPr>
            <a:spLocks noChangeArrowheads="1"/>
          </p:cNvSpPr>
          <p:nvPr/>
        </p:nvSpPr>
        <p:spPr bwMode="auto">
          <a:xfrm>
            <a:off x="5880300" y="1936877"/>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Holographic Clothing</a:t>
            </a:r>
          </a:p>
        </p:txBody>
      </p:sp>
      <p:sp>
        <p:nvSpPr>
          <p:cNvPr id="23566" name="Rectangle 6"/>
          <p:cNvSpPr>
            <a:spLocks noChangeArrowheads="1"/>
          </p:cNvSpPr>
          <p:nvPr/>
        </p:nvSpPr>
        <p:spPr bwMode="auto">
          <a:xfrm>
            <a:off x="3704462" y="3018246"/>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Top-Loading Machine</a:t>
            </a:r>
          </a:p>
        </p:txBody>
      </p:sp>
      <p:sp>
        <p:nvSpPr>
          <p:cNvPr id="23567" name="Rectangle 7"/>
          <p:cNvSpPr>
            <a:spLocks noChangeArrowheads="1"/>
          </p:cNvSpPr>
          <p:nvPr/>
        </p:nvSpPr>
        <p:spPr bwMode="auto">
          <a:xfrm>
            <a:off x="4795358" y="3017054"/>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200" dirty="0">
                <a:latin typeface="GE Inspira Pitch Regular" charset="0"/>
              </a:rPr>
              <a:t>Front Loading Machine</a:t>
            </a:r>
          </a:p>
          <a:p>
            <a:pPr algn="ctr"/>
            <a:r>
              <a:rPr lang="en-GB" sz="975" dirty="0">
                <a:latin typeface="GE Inspira Pitch Regular" charset="0"/>
              </a:rPr>
              <a:t>OR: Clean domestic fabric Items</a:t>
            </a:r>
          </a:p>
          <a:p>
            <a:r>
              <a:rPr lang="en-GB" sz="1050" dirty="0">
                <a:latin typeface="GE Inspira Pitch Regular" charset="0"/>
              </a:rPr>
              <a:t>Need: Hygiene</a:t>
            </a:r>
          </a:p>
        </p:txBody>
      </p:sp>
      <p:sp>
        <p:nvSpPr>
          <p:cNvPr id="23568" name="Rectangle 8"/>
          <p:cNvSpPr>
            <a:spLocks noChangeArrowheads="1"/>
          </p:cNvSpPr>
          <p:nvPr/>
        </p:nvSpPr>
        <p:spPr bwMode="auto">
          <a:xfrm>
            <a:off x="5882682" y="3017054"/>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Combined Dishwasher</a:t>
            </a:r>
          </a:p>
        </p:txBody>
      </p:sp>
      <p:sp>
        <p:nvSpPr>
          <p:cNvPr id="23569" name="Rectangle 9"/>
          <p:cNvSpPr>
            <a:spLocks noChangeArrowheads="1"/>
          </p:cNvSpPr>
          <p:nvPr/>
        </p:nvSpPr>
        <p:spPr bwMode="auto">
          <a:xfrm>
            <a:off x="3704462" y="4107951"/>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Ultrasonic Cleaning</a:t>
            </a:r>
          </a:p>
        </p:txBody>
      </p:sp>
      <p:sp>
        <p:nvSpPr>
          <p:cNvPr id="23570" name="Rectangle 10"/>
          <p:cNvSpPr>
            <a:spLocks noChangeArrowheads="1"/>
          </p:cNvSpPr>
          <p:nvPr/>
        </p:nvSpPr>
        <p:spPr bwMode="auto">
          <a:xfrm>
            <a:off x="4795358" y="4106761"/>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Fuzzy Logic </a:t>
            </a:r>
          </a:p>
          <a:p>
            <a:pPr algn="ctr"/>
            <a:r>
              <a:rPr lang="en-GB" sz="1350" dirty="0">
                <a:latin typeface="GE Inspira Pitch Regular" charset="0"/>
              </a:rPr>
              <a:t>Control</a:t>
            </a:r>
          </a:p>
        </p:txBody>
      </p:sp>
      <p:sp>
        <p:nvSpPr>
          <p:cNvPr id="23571" name="Rectangle 11"/>
          <p:cNvSpPr>
            <a:spLocks noChangeArrowheads="1"/>
          </p:cNvSpPr>
          <p:nvPr/>
        </p:nvSpPr>
        <p:spPr bwMode="auto">
          <a:xfrm>
            <a:off x="5882682" y="4106761"/>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Auto Powder</a:t>
            </a:r>
          </a:p>
          <a:p>
            <a:pPr algn="ctr"/>
            <a:r>
              <a:rPr lang="en-GB" sz="1350" dirty="0">
                <a:latin typeface="GE Inspira Pitch Regular" charset="0"/>
              </a:rPr>
              <a:t>Dispensing</a:t>
            </a:r>
          </a:p>
        </p:txBody>
      </p:sp>
      <p:sp>
        <p:nvSpPr>
          <p:cNvPr id="2" name="Right Arrow Callout 1"/>
          <p:cNvSpPr/>
          <p:nvPr/>
        </p:nvSpPr>
        <p:spPr>
          <a:xfrm>
            <a:off x="1044375" y="1911714"/>
            <a:ext cx="2640495" cy="1074223"/>
          </a:xfrm>
          <a:prstGeom prst="rightArrowCallout">
            <a:avLst>
              <a:gd name="adj1" fmla="val 25000"/>
              <a:gd name="adj2" fmla="val 25000"/>
              <a:gd name="adj3" fmla="val 25000"/>
              <a:gd name="adj4" fmla="val 81813"/>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solidFill>
                  <a:schemeClr val="tx1"/>
                </a:solidFill>
                <a:latin typeface="GE Inspira Pitch Regular" charset="0"/>
              </a:rPr>
              <a:t>How can the Need be achieved without the User/Customer having to purchase/own a Washing Machine</a:t>
            </a:r>
          </a:p>
        </p:txBody>
      </p:sp>
      <p:sp>
        <p:nvSpPr>
          <p:cNvPr id="29" name="Right Arrow Callout 28"/>
          <p:cNvSpPr/>
          <p:nvPr/>
        </p:nvSpPr>
        <p:spPr>
          <a:xfrm>
            <a:off x="1038421" y="3100516"/>
            <a:ext cx="2640495" cy="898289"/>
          </a:xfrm>
          <a:prstGeom prst="rightArrowCallout">
            <a:avLst>
              <a:gd name="adj1" fmla="val 25000"/>
              <a:gd name="adj2" fmla="val 25000"/>
              <a:gd name="adj3" fmla="val 25000"/>
              <a:gd name="adj4" fmla="val 83489"/>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solidFill>
                  <a:schemeClr val="tx1"/>
                </a:solidFill>
                <a:latin typeface="GE Inspira Pitch Regular" charset="0"/>
              </a:rPr>
              <a:t>The User/Customer still  purchases/owns a Washing Machine, but it</a:t>
            </a:r>
            <a:r>
              <a:rPr lang="uk-UA" sz="1350" dirty="0">
                <a:solidFill>
                  <a:schemeClr val="tx1"/>
                </a:solidFill>
                <a:latin typeface="GE Inspira Pitch Regular" charset="0"/>
              </a:rPr>
              <a:t>’</a:t>
            </a:r>
            <a:r>
              <a:rPr lang="en-GB" sz="1350" dirty="0">
                <a:solidFill>
                  <a:schemeClr val="tx1"/>
                </a:solidFill>
                <a:latin typeface="GE Inspira Pitch Regular" charset="0"/>
              </a:rPr>
              <a:t>s a different Architecture</a:t>
            </a:r>
          </a:p>
        </p:txBody>
      </p:sp>
      <p:sp>
        <p:nvSpPr>
          <p:cNvPr id="30" name="Right Arrow Callout 29"/>
          <p:cNvSpPr/>
          <p:nvPr/>
        </p:nvSpPr>
        <p:spPr>
          <a:xfrm>
            <a:off x="1007994" y="4265439"/>
            <a:ext cx="2640495" cy="762973"/>
          </a:xfrm>
          <a:prstGeom prst="rightArrowCallout">
            <a:avLst>
              <a:gd name="adj1" fmla="val 25000"/>
              <a:gd name="adj2" fmla="val 25000"/>
              <a:gd name="adj3" fmla="val 25000"/>
              <a:gd name="adj4" fmla="val 83489"/>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dirty="0">
                <a:solidFill>
                  <a:schemeClr val="tx1"/>
                </a:solidFill>
                <a:latin typeface="GE Inspira Pitch Regular" charset="0"/>
              </a:rPr>
              <a:t>The same Meta-solution but changes made at the subsystem level</a:t>
            </a:r>
          </a:p>
        </p:txBody>
      </p:sp>
      <p:sp>
        <p:nvSpPr>
          <p:cNvPr id="3" name="Rectangle 2"/>
          <p:cNvSpPr/>
          <p:nvPr/>
        </p:nvSpPr>
        <p:spPr>
          <a:xfrm>
            <a:off x="1603346" y="5323927"/>
            <a:ext cx="6384026" cy="464695"/>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GB" sz="1350" dirty="0">
                <a:latin typeface="GE Inspira Pitch Regular" charset="0"/>
              </a:rPr>
              <a:t>The “box of nine” encourages us to think of at least 3 options per level providing sufficient to explore the choices. Can include further options at any level</a:t>
            </a:r>
          </a:p>
        </p:txBody>
      </p:sp>
      <p:sp>
        <p:nvSpPr>
          <p:cNvPr id="4" name="Slide Number Placeholder 3"/>
          <p:cNvSpPr>
            <a:spLocks noGrp="1"/>
          </p:cNvSpPr>
          <p:nvPr>
            <p:ph type="sldNum" sz="quarter" idx="4"/>
          </p:nvPr>
        </p:nvSpPr>
        <p:spPr/>
        <p:txBody>
          <a:bodyPr/>
          <a:lstStyle/>
          <a:p>
            <a:fld id="{5B5001F5-E7B9-4741-B997-DC6E1D931256}" type="slidenum">
              <a:rPr lang="en-US" smtClean="0"/>
              <a:pPr/>
              <a:t>129</a:t>
            </a:fld>
            <a:endParaRPr lang="en-US" dirty="0"/>
          </a:p>
        </p:txBody>
      </p:sp>
    </p:spTree>
    <p:extLst>
      <p:ext uri="{BB962C8B-B14F-4D97-AF65-F5344CB8AC3E}">
        <p14:creationId xmlns:p14="http://schemas.microsoft.com/office/powerpoint/2010/main" val="2123411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6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6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6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56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56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569">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570">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570">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571">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571">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3566">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356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GB" smtClean="0"/>
              <a:t>Need Means Applies at any level!</a:t>
            </a:r>
            <a:endParaRPr lang="en-GB" dirty="0"/>
          </a:p>
        </p:txBody>
      </p:sp>
      <p:sp>
        <p:nvSpPr>
          <p:cNvPr id="23554" name="Text Box 12"/>
          <p:cNvSpPr txBox="1">
            <a:spLocks noChangeArrowheads="1"/>
          </p:cNvSpPr>
          <p:nvPr/>
        </p:nvSpPr>
        <p:spPr bwMode="auto">
          <a:xfrm>
            <a:off x="1283828" y="2320240"/>
            <a:ext cx="686406"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Higher</a:t>
            </a:r>
          </a:p>
          <a:p>
            <a:pPr eaLnBrk="1" hangingPunct="1"/>
            <a:r>
              <a:rPr lang="en-GB" sz="1350" dirty="0">
                <a:latin typeface="GE Inspira Pitch Regular" charset="0"/>
              </a:rPr>
              <a:t>Level</a:t>
            </a:r>
          </a:p>
        </p:txBody>
      </p:sp>
      <p:sp>
        <p:nvSpPr>
          <p:cNvPr id="23555" name="Text Box 13"/>
          <p:cNvSpPr txBox="1">
            <a:spLocks noChangeArrowheads="1"/>
          </p:cNvSpPr>
          <p:nvPr/>
        </p:nvSpPr>
        <p:spPr bwMode="auto">
          <a:xfrm>
            <a:off x="1298120" y="3411137"/>
            <a:ext cx="604653"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Same</a:t>
            </a:r>
          </a:p>
          <a:p>
            <a:pPr eaLnBrk="1" hangingPunct="1"/>
            <a:r>
              <a:rPr lang="en-GB" sz="1350" dirty="0">
                <a:latin typeface="GE Inspira Pitch Regular" charset="0"/>
              </a:rPr>
              <a:t>Level</a:t>
            </a:r>
          </a:p>
        </p:txBody>
      </p:sp>
      <p:sp>
        <p:nvSpPr>
          <p:cNvPr id="23556" name="Text Box 14"/>
          <p:cNvSpPr txBox="1">
            <a:spLocks noChangeArrowheads="1"/>
          </p:cNvSpPr>
          <p:nvPr/>
        </p:nvSpPr>
        <p:spPr bwMode="auto">
          <a:xfrm>
            <a:off x="1333848" y="4580635"/>
            <a:ext cx="644022"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Lower</a:t>
            </a:r>
          </a:p>
          <a:p>
            <a:pPr eaLnBrk="1" hangingPunct="1"/>
            <a:r>
              <a:rPr lang="en-GB" sz="1350" dirty="0">
                <a:latin typeface="GE Inspira Pitch Regular" charset="0"/>
              </a:rPr>
              <a:t>Level</a:t>
            </a:r>
          </a:p>
        </p:txBody>
      </p:sp>
      <p:sp>
        <p:nvSpPr>
          <p:cNvPr id="23557" name="Text Box 15"/>
          <p:cNvSpPr txBox="1">
            <a:spLocks noChangeArrowheads="1"/>
          </p:cNvSpPr>
          <p:nvPr/>
        </p:nvSpPr>
        <p:spPr bwMode="auto">
          <a:xfrm>
            <a:off x="6565626" y="4628272"/>
            <a:ext cx="1368708"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New subsystem</a:t>
            </a:r>
          </a:p>
        </p:txBody>
      </p:sp>
      <p:sp>
        <p:nvSpPr>
          <p:cNvPr id="23558" name="Text Box 16"/>
          <p:cNvSpPr txBox="1">
            <a:spLocks noChangeArrowheads="1"/>
          </p:cNvSpPr>
          <p:nvPr/>
        </p:nvSpPr>
        <p:spPr bwMode="auto">
          <a:xfrm>
            <a:off x="6633509" y="3433764"/>
            <a:ext cx="1137876"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New system </a:t>
            </a:r>
          </a:p>
          <a:p>
            <a:pPr eaLnBrk="1" hangingPunct="1"/>
            <a:r>
              <a:rPr lang="en-GB" sz="1350" dirty="0">
                <a:latin typeface="GE Inspira Pitch Regular" charset="0"/>
              </a:rPr>
              <a:t>architecture</a:t>
            </a:r>
          </a:p>
        </p:txBody>
      </p:sp>
      <p:sp>
        <p:nvSpPr>
          <p:cNvPr id="23559" name="Text Box 17"/>
          <p:cNvSpPr txBox="1">
            <a:spLocks noChangeArrowheads="1"/>
          </p:cNvSpPr>
          <p:nvPr/>
        </p:nvSpPr>
        <p:spPr bwMode="auto">
          <a:xfrm>
            <a:off x="6728784" y="2521508"/>
            <a:ext cx="1137876"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New system </a:t>
            </a:r>
          </a:p>
        </p:txBody>
      </p:sp>
      <p:sp>
        <p:nvSpPr>
          <p:cNvPr id="18" name="Rounded Rectangular Callout 17"/>
          <p:cNvSpPr/>
          <p:nvPr/>
        </p:nvSpPr>
        <p:spPr>
          <a:xfrm>
            <a:off x="6753794" y="1654507"/>
            <a:ext cx="1207608" cy="750289"/>
          </a:xfrm>
          <a:prstGeom prst="wedgeRoundRectCallout">
            <a:avLst>
              <a:gd name="adj1" fmla="val -129842"/>
              <a:gd name="adj2" fmla="val 73929"/>
              <a:gd name="adj3" fmla="val 16667"/>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GB" sz="1350" dirty="0">
                <a:latin typeface="GE Inspira Pitch Regular" charset="0"/>
              </a:rPr>
              <a:t>Can include further options </a:t>
            </a:r>
          </a:p>
        </p:txBody>
      </p:sp>
      <p:sp>
        <p:nvSpPr>
          <p:cNvPr id="23563" name="Rectangle 3"/>
          <p:cNvSpPr>
            <a:spLocks noChangeArrowheads="1"/>
          </p:cNvSpPr>
          <p:nvPr/>
        </p:nvSpPr>
        <p:spPr bwMode="auto">
          <a:xfrm>
            <a:off x="2649830" y="2049897"/>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Machine from solid</a:t>
            </a:r>
          </a:p>
        </p:txBody>
      </p:sp>
      <p:sp>
        <p:nvSpPr>
          <p:cNvPr id="23564" name="Rectangle 4"/>
          <p:cNvSpPr>
            <a:spLocks noChangeArrowheads="1"/>
          </p:cNvSpPr>
          <p:nvPr/>
        </p:nvSpPr>
        <p:spPr bwMode="auto">
          <a:xfrm>
            <a:off x="3740727" y="2048708"/>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Adhesive </a:t>
            </a:r>
          </a:p>
        </p:txBody>
      </p:sp>
      <p:sp>
        <p:nvSpPr>
          <p:cNvPr id="23565" name="Rectangle 5"/>
          <p:cNvSpPr>
            <a:spLocks noChangeArrowheads="1"/>
          </p:cNvSpPr>
          <p:nvPr/>
        </p:nvSpPr>
        <p:spPr bwMode="auto">
          <a:xfrm>
            <a:off x="4822096" y="2048708"/>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Weld</a:t>
            </a:r>
          </a:p>
        </p:txBody>
      </p:sp>
      <p:sp>
        <p:nvSpPr>
          <p:cNvPr id="23566" name="Rectangle 6"/>
          <p:cNvSpPr>
            <a:spLocks noChangeArrowheads="1"/>
          </p:cNvSpPr>
          <p:nvPr/>
        </p:nvSpPr>
        <p:spPr bwMode="auto">
          <a:xfrm>
            <a:off x="2646258" y="3130077"/>
            <a:ext cx="1090897" cy="1082560"/>
          </a:xfrm>
          <a:prstGeom prst="rect">
            <a:avLst/>
          </a:prstGeom>
          <a:solidFill>
            <a:schemeClr val="bg1">
              <a:alpha val="30196"/>
            </a:schemeClr>
          </a:solidFill>
          <a:ln w="57150">
            <a:solidFill>
              <a:srgbClr val="5F5F5F"/>
            </a:solidFill>
            <a:miter lim="800000"/>
            <a:headEnd/>
            <a:tailEnd/>
          </a:ln>
        </p:spPr>
        <p:txBody>
          <a:bodyPr anchor="b"/>
          <a:lstStyle/>
          <a:p>
            <a:pPr algn="ctr"/>
            <a:r>
              <a:rPr lang="en-GB" sz="1350" dirty="0">
                <a:latin typeface="GE Inspira Pitch Regular" charset="0"/>
              </a:rPr>
              <a:t>Rivet Nut</a:t>
            </a:r>
          </a:p>
        </p:txBody>
      </p:sp>
      <p:sp>
        <p:nvSpPr>
          <p:cNvPr id="23567" name="Rectangle 7"/>
          <p:cNvSpPr>
            <a:spLocks noChangeArrowheads="1"/>
          </p:cNvSpPr>
          <p:nvPr/>
        </p:nvSpPr>
        <p:spPr bwMode="auto">
          <a:xfrm>
            <a:off x="3737155" y="3128885"/>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Rivet</a:t>
            </a:r>
          </a:p>
          <a:p>
            <a:pPr algn="ctr"/>
            <a:r>
              <a:rPr lang="en-GB" sz="975" dirty="0">
                <a:latin typeface="GE Inspira Pitch Regular" charset="0"/>
              </a:rPr>
              <a:t>OR: </a:t>
            </a:r>
            <a:r>
              <a:rPr lang="en-GB" sz="900" dirty="0">
                <a:latin typeface="GE Inspira Pitch Regular" charset="0"/>
              </a:rPr>
              <a:t>Join 2 or more components  together</a:t>
            </a:r>
            <a:endParaRPr lang="en-GB" sz="975" dirty="0">
              <a:latin typeface="GE Inspira Pitch Regular" charset="0"/>
            </a:endParaRPr>
          </a:p>
          <a:p>
            <a:pPr algn="ctr"/>
            <a:r>
              <a:rPr lang="en-GB" sz="1050" dirty="0">
                <a:latin typeface="GE Inspira Pitch Regular" charset="0"/>
              </a:rPr>
              <a:t>Need: </a:t>
            </a:r>
            <a:r>
              <a:rPr lang="en-GB" sz="900" dirty="0">
                <a:latin typeface="GE Inspira Pitch Regular" charset="0"/>
              </a:rPr>
              <a:t>Structural integrity</a:t>
            </a:r>
            <a:endParaRPr lang="en-GB" sz="1050" dirty="0">
              <a:latin typeface="GE Inspira Pitch Regular" charset="0"/>
            </a:endParaRPr>
          </a:p>
        </p:txBody>
      </p:sp>
      <p:sp>
        <p:nvSpPr>
          <p:cNvPr id="23568" name="Rectangle 8"/>
          <p:cNvSpPr>
            <a:spLocks noChangeArrowheads="1"/>
          </p:cNvSpPr>
          <p:nvPr/>
        </p:nvSpPr>
        <p:spPr bwMode="auto">
          <a:xfrm>
            <a:off x="4824478" y="3128885"/>
            <a:ext cx="1090897" cy="1082560"/>
          </a:xfrm>
          <a:prstGeom prst="rect">
            <a:avLst/>
          </a:prstGeom>
          <a:solidFill>
            <a:schemeClr val="bg1">
              <a:alpha val="30196"/>
            </a:schemeClr>
          </a:solidFill>
          <a:ln w="57150">
            <a:solidFill>
              <a:srgbClr val="5F5F5F"/>
            </a:solidFill>
            <a:miter lim="800000"/>
            <a:headEnd/>
            <a:tailEnd/>
          </a:ln>
        </p:spPr>
        <p:txBody>
          <a:bodyPr anchor="b"/>
          <a:lstStyle/>
          <a:p>
            <a:pPr algn="ctr"/>
            <a:r>
              <a:rPr lang="en-GB" sz="1350" dirty="0">
                <a:latin typeface="GE Inspira Pitch Regular" charset="0"/>
              </a:rPr>
              <a:t> Pop Rivet</a:t>
            </a:r>
          </a:p>
        </p:txBody>
      </p:sp>
      <p:sp>
        <p:nvSpPr>
          <p:cNvPr id="23569" name="Rectangle 9"/>
          <p:cNvSpPr>
            <a:spLocks noChangeArrowheads="1"/>
          </p:cNvSpPr>
          <p:nvPr/>
        </p:nvSpPr>
        <p:spPr bwMode="auto">
          <a:xfrm>
            <a:off x="2646258" y="4219781"/>
            <a:ext cx="1090897" cy="1082560"/>
          </a:xfrm>
          <a:prstGeom prst="rect">
            <a:avLst/>
          </a:prstGeom>
          <a:solidFill>
            <a:schemeClr val="bg1">
              <a:alpha val="30196"/>
            </a:schemeClr>
          </a:solidFill>
          <a:ln w="57150">
            <a:solidFill>
              <a:srgbClr val="5F5F5F"/>
            </a:solidFill>
            <a:miter lim="800000"/>
            <a:headEnd/>
            <a:tailEnd/>
          </a:ln>
        </p:spPr>
        <p:txBody>
          <a:bodyPr anchor="b"/>
          <a:lstStyle/>
          <a:p>
            <a:pPr algn="ctr"/>
            <a:r>
              <a:rPr lang="en-GB" sz="1350" dirty="0">
                <a:latin typeface="GE Inspira Pitch Regular" charset="0"/>
              </a:rPr>
              <a:t>Dome Head</a:t>
            </a:r>
          </a:p>
        </p:txBody>
      </p:sp>
      <p:sp>
        <p:nvSpPr>
          <p:cNvPr id="23570" name="Rectangle 10"/>
          <p:cNvSpPr>
            <a:spLocks noChangeArrowheads="1"/>
          </p:cNvSpPr>
          <p:nvPr/>
        </p:nvSpPr>
        <p:spPr bwMode="auto">
          <a:xfrm>
            <a:off x="3737155" y="4218591"/>
            <a:ext cx="1090897" cy="1082560"/>
          </a:xfrm>
          <a:prstGeom prst="rect">
            <a:avLst/>
          </a:prstGeom>
          <a:solidFill>
            <a:schemeClr val="bg1">
              <a:alpha val="30196"/>
            </a:schemeClr>
          </a:solidFill>
          <a:ln w="57150">
            <a:solidFill>
              <a:srgbClr val="5F5F5F"/>
            </a:solidFill>
            <a:miter lim="800000"/>
            <a:headEnd/>
            <a:tailEnd/>
          </a:ln>
        </p:spPr>
        <p:txBody>
          <a:bodyPr anchor="b"/>
          <a:lstStyle/>
          <a:p>
            <a:pPr algn="ctr"/>
            <a:r>
              <a:rPr lang="en-GB" sz="1275" dirty="0">
                <a:latin typeface="GE Inspira Pitch Regular" charset="0"/>
              </a:rPr>
              <a:t>Countersunk</a:t>
            </a:r>
          </a:p>
        </p:txBody>
      </p:sp>
      <p:sp>
        <p:nvSpPr>
          <p:cNvPr id="23571" name="Rectangle 11"/>
          <p:cNvSpPr>
            <a:spLocks noChangeArrowheads="1"/>
          </p:cNvSpPr>
          <p:nvPr/>
        </p:nvSpPr>
        <p:spPr bwMode="auto">
          <a:xfrm>
            <a:off x="4824478" y="4218591"/>
            <a:ext cx="1090897" cy="1082560"/>
          </a:xfrm>
          <a:prstGeom prst="rect">
            <a:avLst/>
          </a:prstGeom>
          <a:solidFill>
            <a:schemeClr val="bg1">
              <a:alpha val="30196"/>
            </a:schemeClr>
          </a:solidFill>
          <a:ln w="57150">
            <a:solidFill>
              <a:srgbClr val="5F5F5F"/>
            </a:solidFill>
            <a:miter lim="800000"/>
            <a:headEnd/>
            <a:tailEnd/>
          </a:ln>
        </p:spPr>
        <p:txBody>
          <a:bodyPr anchor="b"/>
          <a:lstStyle/>
          <a:p>
            <a:pPr algn="ctr"/>
            <a:r>
              <a:rPr lang="en-GB" sz="1350" dirty="0">
                <a:latin typeface="GE Inspira Pitch Regular" charset="0"/>
              </a:rPr>
              <a:t>Flat Head</a:t>
            </a:r>
          </a:p>
        </p:txBody>
      </p:sp>
      <p:pic>
        <p:nvPicPr>
          <p:cNvPr id="23572" name="Picture 4" descr="Countersunk_rivet.jpg"/>
          <p:cNvPicPr>
            <a:picLocks noChangeAspect="1"/>
          </p:cNvPicPr>
          <p:nvPr/>
        </p:nvPicPr>
        <p:blipFill>
          <a:blip r:embed="rId3">
            <a:extLst>
              <a:ext uri="{28A0092B-C50C-407E-A947-70E740481C1C}">
                <a14:useLocalDpi xmlns:a14="http://schemas.microsoft.com/office/drawing/2010/main" val="0"/>
              </a:ext>
            </a:extLst>
          </a:blip>
          <a:srcRect l="23538" t="24628" r="30086" b="20894"/>
          <a:stretch>
            <a:fillRect/>
          </a:stretch>
        </p:blipFill>
        <p:spPr bwMode="auto">
          <a:xfrm>
            <a:off x="4024170" y="4317439"/>
            <a:ext cx="414445" cy="5942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73" name="Picture 5" descr="imag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5106" y="4256700"/>
            <a:ext cx="890819" cy="81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74" name="Picture 2" descr="Flat head Rivet.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91172" y="4279329"/>
            <a:ext cx="922975" cy="7550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75" name="Picture 3" descr="klikRivSet.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54634" y="3200342"/>
            <a:ext cx="856283" cy="718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76" name="Picture 3" descr="pop riviet.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876880" y="3186049"/>
            <a:ext cx="967039" cy="8384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5B5001F5-E7B9-4741-B997-DC6E1D931256}" type="slidenum">
              <a:rPr lang="en-US" smtClean="0"/>
              <a:pPr/>
              <a:t>130</a:t>
            </a:fld>
            <a:endParaRPr lang="en-US" dirty="0"/>
          </a:p>
        </p:txBody>
      </p:sp>
    </p:spTree>
    <p:extLst>
      <p:ext uri="{BB962C8B-B14F-4D97-AF65-F5344CB8AC3E}">
        <p14:creationId xmlns:p14="http://schemas.microsoft.com/office/powerpoint/2010/main" val="12582294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GB" dirty="0" smtClean="0"/>
              <a:t>Need Means Applies To Any System!</a:t>
            </a:r>
            <a:endParaRPr lang="en-GB" dirty="0"/>
          </a:p>
        </p:txBody>
      </p:sp>
      <p:sp>
        <p:nvSpPr>
          <p:cNvPr id="29698" name="Text Box 12"/>
          <p:cNvSpPr txBox="1">
            <a:spLocks noChangeArrowheads="1"/>
          </p:cNvSpPr>
          <p:nvPr/>
        </p:nvSpPr>
        <p:spPr bwMode="auto">
          <a:xfrm>
            <a:off x="1283828" y="2320240"/>
            <a:ext cx="686406"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Higher</a:t>
            </a:r>
          </a:p>
          <a:p>
            <a:pPr eaLnBrk="1" hangingPunct="1"/>
            <a:r>
              <a:rPr lang="en-GB" sz="1350" dirty="0">
                <a:latin typeface="GE Inspira Pitch Regular" charset="0"/>
              </a:rPr>
              <a:t>Level</a:t>
            </a:r>
          </a:p>
        </p:txBody>
      </p:sp>
      <p:sp>
        <p:nvSpPr>
          <p:cNvPr id="29699" name="Text Box 13"/>
          <p:cNvSpPr txBox="1">
            <a:spLocks noChangeArrowheads="1"/>
          </p:cNvSpPr>
          <p:nvPr/>
        </p:nvSpPr>
        <p:spPr bwMode="auto">
          <a:xfrm>
            <a:off x="1298120" y="3411137"/>
            <a:ext cx="604653"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Same</a:t>
            </a:r>
          </a:p>
          <a:p>
            <a:pPr eaLnBrk="1" hangingPunct="1"/>
            <a:r>
              <a:rPr lang="en-GB" sz="1350" dirty="0">
                <a:latin typeface="GE Inspira Pitch Regular" charset="0"/>
              </a:rPr>
              <a:t>Level</a:t>
            </a:r>
          </a:p>
        </p:txBody>
      </p:sp>
      <p:sp>
        <p:nvSpPr>
          <p:cNvPr id="29700" name="Text Box 14"/>
          <p:cNvSpPr txBox="1">
            <a:spLocks noChangeArrowheads="1"/>
          </p:cNvSpPr>
          <p:nvPr/>
        </p:nvSpPr>
        <p:spPr bwMode="auto">
          <a:xfrm>
            <a:off x="1333848" y="4580635"/>
            <a:ext cx="644022"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Lower</a:t>
            </a:r>
          </a:p>
          <a:p>
            <a:pPr eaLnBrk="1" hangingPunct="1"/>
            <a:r>
              <a:rPr lang="en-GB" sz="1350" dirty="0">
                <a:latin typeface="GE Inspira Pitch Regular" charset="0"/>
              </a:rPr>
              <a:t>Level</a:t>
            </a:r>
          </a:p>
        </p:txBody>
      </p:sp>
      <p:sp>
        <p:nvSpPr>
          <p:cNvPr id="29701" name="Text Box 15"/>
          <p:cNvSpPr txBox="1">
            <a:spLocks noChangeArrowheads="1"/>
          </p:cNvSpPr>
          <p:nvPr/>
        </p:nvSpPr>
        <p:spPr bwMode="auto">
          <a:xfrm>
            <a:off x="6565626" y="4628272"/>
            <a:ext cx="1368708"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New subsystem</a:t>
            </a:r>
          </a:p>
        </p:txBody>
      </p:sp>
      <p:sp>
        <p:nvSpPr>
          <p:cNvPr id="29702" name="Text Box 16"/>
          <p:cNvSpPr txBox="1">
            <a:spLocks noChangeArrowheads="1"/>
          </p:cNvSpPr>
          <p:nvPr/>
        </p:nvSpPr>
        <p:spPr bwMode="auto">
          <a:xfrm>
            <a:off x="6633509" y="3433764"/>
            <a:ext cx="1137876"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New system </a:t>
            </a:r>
          </a:p>
          <a:p>
            <a:pPr eaLnBrk="1" hangingPunct="1"/>
            <a:r>
              <a:rPr lang="en-GB" sz="1350" dirty="0">
                <a:latin typeface="GE Inspira Pitch Regular" charset="0"/>
              </a:rPr>
              <a:t>architecture</a:t>
            </a:r>
          </a:p>
        </p:txBody>
      </p:sp>
      <p:sp>
        <p:nvSpPr>
          <p:cNvPr id="29703" name="Text Box 17"/>
          <p:cNvSpPr txBox="1">
            <a:spLocks noChangeArrowheads="1"/>
          </p:cNvSpPr>
          <p:nvPr/>
        </p:nvSpPr>
        <p:spPr bwMode="auto">
          <a:xfrm>
            <a:off x="6728784" y="2521508"/>
            <a:ext cx="1137876"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New system </a:t>
            </a:r>
          </a:p>
        </p:txBody>
      </p:sp>
      <p:sp>
        <p:nvSpPr>
          <p:cNvPr id="18" name="Rounded Rectangular Callout 17"/>
          <p:cNvSpPr/>
          <p:nvPr/>
        </p:nvSpPr>
        <p:spPr>
          <a:xfrm>
            <a:off x="6728784" y="1583050"/>
            <a:ext cx="1207608" cy="750289"/>
          </a:xfrm>
          <a:prstGeom prst="wedgeRoundRectCallout">
            <a:avLst>
              <a:gd name="adj1" fmla="val -121620"/>
              <a:gd name="adj2" fmla="val 73929"/>
              <a:gd name="adj3" fmla="val 16667"/>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GB" sz="1350" dirty="0">
                <a:latin typeface="GE Inspira Pitch Regular" charset="0"/>
              </a:rPr>
              <a:t>Can include further options </a:t>
            </a:r>
          </a:p>
        </p:txBody>
      </p:sp>
      <p:sp>
        <p:nvSpPr>
          <p:cNvPr id="29707" name="Rectangle 3"/>
          <p:cNvSpPr>
            <a:spLocks noChangeArrowheads="1"/>
          </p:cNvSpPr>
          <p:nvPr/>
        </p:nvSpPr>
        <p:spPr bwMode="auto">
          <a:xfrm>
            <a:off x="2649830" y="2049897"/>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User </a:t>
            </a:r>
          </a:p>
          <a:p>
            <a:pPr algn="ctr"/>
            <a:r>
              <a:rPr lang="en-GB" sz="1350" dirty="0">
                <a:latin typeface="GE Inspira Pitch Regular" charset="0"/>
              </a:rPr>
              <a:t>Repair</a:t>
            </a:r>
          </a:p>
        </p:txBody>
      </p:sp>
      <p:sp>
        <p:nvSpPr>
          <p:cNvPr id="29708" name="Rectangle 4"/>
          <p:cNvSpPr>
            <a:spLocks noChangeArrowheads="1"/>
          </p:cNvSpPr>
          <p:nvPr/>
        </p:nvSpPr>
        <p:spPr bwMode="auto">
          <a:xfrm>
            <a:off x="3740727" y="2048708"/>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200" dirty="0">
                <a:latin typeface="GE Inspira Pitch Regular" charset="0"/>
              </a:rPr>
              <a:t>Postal Replacement </a:t>
            </a:r>
          </a:p>
        </p:txBody>
      </p:sp>
      <p:sp>
        <p:nvSpPr>
          <p:cNvPr id="29709" name="Rectangle 5"/>
          <p:cNvSpPr>
            <a:spLocks noChangeArrowheads="1"/>
          </p:cNvSpPr>
          <p:nvPr/>
        </p:nvSpPr>
        <p:spPr bwMode="auto">
          <a:xfrm>
            <a:off x="4822096" y="2048708"/>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Redundant</a:t>
            </a:r>
          </a:p>
          <a:p>
            <a:pPr algn="ctr"/>
            <a:r>
              <a:rPr lang="en-GB" sz="1350" dirty="0">
                <a:latin typeface="GE Inspira Pitch Regular" charset="0"/>
              </a:rPr>
              <a:t>System </a:t>
            </a:r>
          </a:p>
        </p:txBody>
      </p:sp>
      <p:sp>
        <p:nvSpPr>
          <p:cNvPr id="29710" name="Rectangle 6"/>
          <p:cNvSpPr>
            <a:spLocks noChangeArrowheads="1"/>
          </p:cNvSpPr>
          <p:nvPr/>
        </p:nvSpPr>
        <p:spPr bwMode="auto">
          <a:xfrm>
            <a:off x="2646258" y="3130077"/>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275" dirty="0">
                <a:latin typeface="GE Inspira Pitch Regular" charset="0"/>
              </a:rPr>
              <a:t>Reliability Centred Maintenance</a:t>
            </a:r>
          </a:p>
          <a:p>
            <a:pPr algn="ctr"/>
            <a:r>
              <a:rPr lang="en-GB" sz="1275" dirty="0">
                <a:latin typeface="GE Inspira Pitch Regular" charset="0"/>
              </a:rPr>
              <a:t>System</a:t>
            </a:r>
          </a:p>
        </p:txBody>
      </p:sp>
      <p:sp>
        <p:nvSpPr>
          <p:cNvPr id="29711" name="Rectangle 7"/>
          <p:cNvSpPr>
            <a:spLocks noChangeArrowheads="1"/>
          </p:cNvSpPr>
          <p:nvPr/>
        </p:nvSpPr>
        <p:spPr bwMode="auto">
          <a:xfrm>
            <a:off x="3737155" y="3128885"/>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050" dirty="0">
                <a:latin typeface="GE Inspira Pitch Regular" charset="0"/>
              </a:rPr>
              <a:t>Man in a Van to repair system at user’s home</a:t>
            </a:r>
          </a:p>
          <a:p>
            <a:pPr algn="ctr"/>
            <a:r>
              <a:rPr lang="en-GB" sz="975" dirty="0">
                <a:latin typeface="GE Inspira Pitch Regular" charset="0"/>
              </a:rPr>
              <a:t>OR: </a:t>
            </a:r>
            <a:r>
              <a:rPr lang="en-GB" sz="900" dirty="0">
                <a:latin typeface="GE Inspira Pitch Regular" charset="0"/>
              </a:rPr>
              <a:t>Fix System</a:t>
            </a:r>
            <a:endParaRPr lang="en-GB" sz="975" dirty="0">
              <a:latin typeface="GE Inspira Pitch Regular" charset="0"/>
            </a:endParaRPr>
          </a:p>
          <a:p>
            <a:pPr algn="ctr"/>
            <a:r>
              <a:rPr lang="en-GB" sz="1050" dirty="0">
                <a:latin typeface="GE Inspira Pitch Regular" charset="0"/>
              </a:rPr>
              <a:t>Need: </a:t>
            </a:r>
            <a:r>
              <a:rPr lang="en-GB" sz="900" dirty="0">
                <a:latin typeface="GE Inspira Pitch Regular" charset="0"/>
              </a:rPr>
              <a:t>Working System</a:t>
            </a:r>
            <a:endParaRPr lang="en-GB" sz="1050" dirty="0">
              <a:latin typeface="GE Inspira Pitch Regular" charset="0"/>
            </a:endParaRPr>
          </a:p>
        </p:txBody>
      </p:sp>
      <p:sp>
        <p:nvSpPr>
          <p:cNvPr id="29712" name="Rectangle 8"/>
          <p:cNvSpPr>
            <a:spLocks noChangeArrowheads="1"/>
          </p:cNvSpPr>
          <p:nvPr/>
        </p:nvSpPr>
        <p:spPr bwMode="auto">
          <a:xfrm>
            <a:off x="4824478" y="3128885"/>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Prognostic based system</a:t>
            </a:r>
          </a:p>
        </p:txBody>
      </p:sp>
      <p:sp>
        <p:nvSpPr>
          <p:cNvPr id="29713" name="Rectangle 9"/>
          <p:cNvSpPr>
            <a:spLocks noChangeArrowheads="1"/>
          </p:cNvSpPr>
          <p:nvPr/>
        </p:nvSpPr>
        <p:spPr bwMode="auto">
          <a:xfrm>
            <a:off x="2646258" y="4219781"/>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Computer – internet based technical publications </a:t>
            </a:r>
          </a:p>
        </p:txBody>
      </p:sp>
      <p:sp>
        <p:nvSpPr>
          <p:cNvPr id="29714" name="Rectangle 10"/>
          <p:cNvSpPr>
            <a:spLocks noChangeArrowheads="1"/>
          </p:cNvSpPr>
          <p:nvPr/>
        </p:nvSpPr>
        <p:spPr bwMode="auto">
          <a:xfrm>
            <a:off x="3737155" y="4218591"/>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275" dirty="0">
                <a:latin typeface="GE Inspira Pitch Regular" charset="0"/>
              </a:rPr>
              <a:t>Electronic/ software based diagnostics</a:t>
            </a:r>
          </a:p>
        </p:txBody>
      </p:sp>
      <p:sp>
        <p:nvSpPr>
          <p:cNvPr id="29715" name="Rectangle 11"/>
          <p:cNvSpPr>
            <a:spLocks noChangeArrowheads="1"/>
          </p:cNvSpPr>
          <p:nvPr/>
        </p:nvSpPr>
        <p:spPr bwMode="auto">
          <a:xfrm>
            <a:off x="4824478" y="4218591"/>
            <a:ext cx="1090897" cy="1082560"/>
          </a:xfrm>
          <a:prstGeom prst="rect">
            <a:avLst/>
          </a:prstGeom>
          <a:solidFill>
            <a:schemeClr val="bg1">
              <a:alpha val="30196"/>
            </a:schemeClr>
          </a:solidFill>
          <a:ln w="57150">
            <a:solidFill>
              <a:srgbClr val="5F5F5F"/>
            </a:solidFill>
            <a:miter lim="800000"/>
            <a:headEnd/>
            <a:tailEnd/>
          </a:ln>
        </p:spPr>
        <p:txBody>
          <a:bodyPr anchor="ctr"/>
          <a:lstStyle/>
          <a:p>
            <a:pPr algn="ctr"/>
            <a:r>
              <a:rPr lang="en-GB" sz="1350" dirty="0">
                <a:latin typeface="GE Inspira Pitch Regular" charset="0"/>
              </a:rPr>
              <a:t>Internet based booking service</a:t>
            </a:r>
          </a:p>
        </p:txBody>
      </p:sp>
      <p:sp>
        <p:nvSpPr>
          <p:cNvPr id="2" name="Slide Number Placeholder 1"/>
          <p:cNvSpPr>
            <a:spLocks noGrp="1"/>
          </p:cNvSpPr>
          <p:nvPr>
            <p:ph type="sldNum" sz="quarter" idx="4"/>
          </p:nvPr>
        </p:nvSpPr>
        <p:spPr/>
        <p:txBody>
          <a:bodyPr/>
          <a:lstStyle/>
          <a:p>
            <a:fld id="{5B5001F5-E7B9-4741-B997-DC6E1D931256}" type="slidenum">
              <a:rPr lang="en-US" smtClean="0"/>
              <a:pPr/>
              <a:t>131</a:t>
            </a:fld>
            <a:endParaRPr lang="en-US" dirty="0"/>
          </a:p>
        </p:txBody>
      </p:sp>
    </p:spTree>
    <p:extLst>
      <p:ext uri="{BB962C8B-B14F-4D97-AF65-F5344CB8AC3E}">
        <p14:creationId xmlns:p14="http://schemas.microsoft.com/office/powerpoint/2010/main" val="1613665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7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70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709">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70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71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71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71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71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710">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7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0" y="856580"/>
            <a:ext cx="9468310" cy="409682"/>
          </a:xfrm>
        </p:spPr>
        <p:txBody>
          <a:bodyPr/>
          <a:lstStyle/>
          <a:p>
            <a:r>
              <a:rPr lang="en-GB" smtClean="0"/>
              <a:t>Exercise – Need Means Analysis</a:t>
            </a:r>
            <a:endParaRPr lang="en-GB" dirty="0"/>
          </a:p>
        </p:txBody>
      </p:sp>
      <p:sp>
        <p:nvSpPr>
          <p:cNvPr id="31746" name="Rectangle 3"/>
          <p:cNvSpPr>
            <a:spLocks noGrp="1" noChangeArrowheads="1"/>
          </p:cNvSpPr>
          <p:nvPr>
            <p:ph type="body" sz="half" idx="2"/>
          </p:nvPr>
        </p:nvSpPr>
        <p:spPr>
          <a:xfrm>
            <a:off x="4834461" y="1838748"/>
            <a:ext cx="4074134" cy="3073175"/>
          </a:xfrm>
        </p:spPr>
        <p:txBody>
          <a:bodyPr>
            <a:normAutofit/>
          </a:bodyPr>
          <a:lstStyle/>
          <a:p>
            <a:r>
              <a:rPr lang="en-GB" dirty="0" smtClean="0"/>
              <a:t>Perform a Need Means Analysis for a Wind Turbine</a:t>
            </a:r>
          </a:p>
          <a:p>
            <a:endParaRPr lang="en-GB" dirty="0"/>
          </a:p>
          <a:p>
            <a:r>
              <a:rPr lang="en-GB" dirty="0" smtClean="0"/>
              <a:t>Time 20 minutes</a:t>
            </a:r>
            <a:endParaRPr lang="en-GB" dirty="0"/>
          </a:p>
        </p:txBody>
      </p:sp>
      <p:sp>
        <p:nvSpPr>
          <p:cNvPr id="2" name="Slide Number Placeholder 1"/>
          <p:cNvSpPr>
            <a:spLocks noGrp="1"/>
          </p:cNvSpPr>
          <p:nvPr>
            <p:ph type="sldNum" sz="quarter" idx="4"/>
          </p:nvPr>
        </p:nvSpPr>
        <p:spPr/>
        <p:txBody>
          <a:bodyPr/>
          <a:lstStyle/>
          <a:p>
            <a:fld id="{5B5001F5-E7B9-4741-B997-DC6E1D931256}" type="slidenum">
              <a:rPr lang="en-US" smtClean="0"/>
              <a:pPr/>
              <a:t>132</a:t>
            </a:fld>
            <a:endParaRPr lang="en-US" dirty="0"/>
          </a:p>
        </p:txBody>
      </p:sp>
      <p:sp>
        <p:nvSpPr>
          <p:cNvPr id="6" name="TextBox 5"/>
          <p:cNvSpPr txBox="1"/>
          <p:nvPr/>
        </p:nvSpPr>
        <p:spPr>
          <a:xfrm>
            <a:off x="660062" y="4624234"/>
            <a:ext cx="2678450" cy="73866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GB" sz="1050" dirty="0">
                <a:latin typeface="GE Inspira Pitch Regular" charset="0"/>
              </a:rPr>
              <a:t>The Need Means Analysis output above is for a domestic washing machine that explores potential solutions at different levels to agree the system Meta-solution</a:t>
            </a:r>
          </a:p>
        </p:txBody>
      </p:sp>
      <p:pic>
        <p:nvPicPr>
          <p:cNvPr id="7" name="Picture 6"/>
          <p:cNvPicPr>
            <a:picLocks noChangeAspect="1"/>
          </p:cNvPicPr>
          <p:nvPr/>
        </p:nvPicPr>
        <p:blipFill>
          <a:blip r:embed="rId3"/>
          <a:stretch>
            <a:fillRect/>
          </a:stretch>
        </p:blipFill>
        <p:spPr>
          <a:xfrm>
            <a:off x="660061" y="1779862"/>
            <a:ext cx="2695299" cy="2657013"/>
          </a:xfrm>
          <a:prstGeom prst="rect">
            <a:avLst/>
          </a:prstGeom>
        </p:spPr>
      </p:pic>
    </p:spTree>
    <p:extLst>
      <p:ext uri="{BB962C8B-B14F-4D97-AF65-F5344CB8AC3E}">
        <p14:creationId xmlns:p14="http://schemas.microsoft.com/office/powerpoint/2010/main" val="596884646"/>
      </p:ext>
    </p:extLst>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4"/>
          <p:cNvSpPr>
            <a:spLocks noGrp="1"/>
          </p:cNvSpPr>
          <p:nvPr>
            <p:ph type="ftr" sz="quarter" idx="4294967295"/>
          </p:nvPr>
        </p:nvSpPr>
        <p:spPr>
          <a:xfrm>
            <a:off x="395288" y="6484938"/>
            <a:ext cx="6657975" cy="144462"/>
          </a:xfrm>
          <a:prstGeom prst="rect">
            <a:avLst/>
          </a:prstGeom>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r>
              <a:rPr lang="en-GB" altLang="en-US" sz="900"/>
              <a:t>Name of presentation</a:t>
            </a:r>
          </a:p>
        </p:txBody>
      </p:sp>
      <p:sp>
        <p:nvSpPr>
          <p:cNvPr id="3075" name="Slide Number Placeholder 5"/>
          <p:cNvSpPr>
            <a:spLocks noGrp="1"/>
          </p:cNvSpPr>
          <p:nvPr>
            <p:ph type="sldNum" sz="quarter" idx="4294967295"/>
          </p:nvPr>
        </p:nvSpPr>
        <p:spPr>
          <a:xfrm>
            <a:off x="215900" y="6484938"/>
            <a:ext cx="287338" cy="144462"/>
          </a:xfrm>
          <a:prstGeom prst="rect">
            <a:avLst/>
          </a:prstGeom>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fld id="{91391971-6CB2-1945-A496-3DEA3AA2D949}" type="slidenum">
              <a:rPr lang="en-GB" altLang="en-US" sz="900"/>
              <a:pPr eaLnBrk="1" hangingPunct="1"/>
              <a:t>133</a:t>
            </a:fld>
            <a:endParaRPr lang="en-GB" altLang="en-US" sz="900"/>
          </a:p>
        </p:txBody>
      </p:sp>
      <p:graphicFrame>
        <p:nvGraphicFramePr>
          <p:cNvPr id="3076" name="Rectangle 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3076" r:id="rId8" imgW="0" imgH="0" progId="TCLayout.ActiveDocument.1">
                  <p:embed/>
                </p:oleObj>
              </mc:Choice>
              <mc:Fallback>
                <p:oleObj r:id="rId8"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077" name="Rectangle 3"/>
          <p:cNvSpPr>
            <a:spLocks noGrp="1" noChangeArrowheads="1"/>
          </p:cNvSpPr>
          <p:nvPr>
            <p:ph type="title"/>
            <p:custDataLst>
              <p:tags r:id="rId3"/>
            </p:custDataLst>
          </p:nvPr>
        </p:nvSpPr>
        <p:spPr/>
        <p:txBody>
          <a:bodyPr/>
          <a:lstStyle/>
          <a:p>
            <a:pPr eaLnBrk="1" hangingPunct="1"/>
            <a:r>
              <a:rPr lang="en-US" altLang="en-US"/>
              <a:t>Need Means analysis</a:t>
            </a:r>
          </a:p>
        </p:txBody>
      </p:sp>
      <p:pic>
        <p:nvPicPr>
          <p:cNvPr id="3078" name="Picture 4"/>
          <p:cNvPicPr>
            <a:picLocks noChangeAspect="1" noChangeArrowheads="1"/>
          </p:cNvPicPr>
          <p:nvPr>
            <p:custDataLst>
              <p:tags r:id="rId4"/>
            </p:custDataLst>
          </p:nvPr>
        </p:nvPicPr>
        <p:blipFill>
          <a:blip r:embed="rId9">
            <a:extLst>
              <a:ext uri="{28A0092B-C50C-407E-A947-70E740481C1C}">
                <a14:useLocalDpi xmlns:a14="http://schemas.microsoft.com/office/drawing/2010/main" val="0"/>
              </a:ext>
            </a:extLst>
          </a:blip>
          <a:srcRect/>
          <a:stretch>
            <a:fillRect/>
          </a:stretch>
        </p:blipFill>
        <p:spPr bwMode="auto">
          <a:xfrm>
            <a:off x="-2413000" y="0"/>
            <a:ext cx="2286000" cy="17145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079" name="Text Box 5"/>
          <p:cNvSpPr txBox="1">
            <a:spLocks noChangeArrowheads="1"/>
          </p:cNvSpPr>
          <p:nvPr>
            <p:custDataLst>
              <p:tags r:id="rId5"/>
            </p:custDataLst>
          </p:nvPr>
        </p:nvSpPr>
        <p:spPr bwMode="auto">
          <a:xfrm>
            <a:off x="9288463" y="0"/>
            <a:ext cx="2879725" cy="42672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endParaRPr lang="en-GB" altLang="en-US" sz="1000">
              <a:solidFill>
                <a:srgbClr val="FFFFFF"/>
              </a:solidFill>
            </a:endParaRPr>
          </a:p>
          <a:p>
            <a:pPr eaLnBrk="1" hangingPunct="1">
              <a:buFontTx/>
              <a:buAutoNum type="arabicPeriod"/>
            </a:pPr>
            <a:endParaRPr lang="en-GB" altLang="en-US" sz="1000">
              <a:solidFill>
                <a:srgbClr val="FFFFFF"/>
              </a:solidFill>
            </a:endParaRPr>
          </a:p>
        </p:txBody>
      </p:sp>
      <p:graphicFrame>
        <p:nvGraphicFramePr>
          <p:cNvPr id="3" name="Table 2"/>
          <p:cNvGraphicFramePr>
            <a:graphicFrameLocks noGrp="1"/>
          </p:cNvGraphicFramePr>
          <p:nvPr/>
        </p:nvGraphicFramePr>
        <p:xfrm>
          <a:off x="1258888" y="598488"/>
          <a:ext cx="6697662" cy="6257925"/>
        </p:xfrm>
        <a:graphic>
          <a:graphicData uri="http://schemas.openxmlformats.org/drawingml/2006/table">
            <a:tbl>
              <a:tblPr/>
              <a:tblGrid>
                <a:gridCol w="2233612"/>
                <a:gridCol w="2232025"/>
                <a:gridCol w="2232025"/>
              </a:tblGrid>
              <a:tr h="2085975">
                <a:tc>
                  <a:txBody>
                    <a:bodyPr/>
                    <a:lstStyle>
                      <a:lvl1pPr eaLnBrk="0" hangingPunct="0">
                        <a:lnSpc>
                          <a:spcPct val="97000"/>
                        </a:lnSpc>
                        <a:spcBef>
                          <a:spcPct val="20000"/>
                        </a:spcBef>
                        <a:defRPr sz="1600">
                          <a:solidFill>
                            <a:schemeClr val="bg1"/>
                          </a:solidFill>
                          <a:latin typeface="Arial" charset="0"/>
                        </a:defRPr>
                      </a:lvl1pPr>
                      <a:lvl2pPr marL="742950" indent="-285750" eaLnBrk="0" hangingPunct="0">
                        <a:lnSpc>
                          <a:spcPct val="99000"/>
                        </a:lnSpc>
                        <a:spcBef>
                          <a:spcPct val="20000"/>
                        </a:spcBef>
                        <a:defRPr sz="1400">
                          <a:solidFill>
                            <a:schemeClr val="bg1"/>
                          </a:solidFill>
                          <a:latin typeface="Arial" charset="0"/>
                        </a:defRPr>
                      </a:lvl2pPr>
                      <a:lvl3pPr marL="1143000" indent="-228600" eaLnBrk="0" hangingPunct="0">
                        <a:spcBef>
                          <a:spcPct val="20000"/>
                        </a:spcBef>
                        <a:buFont typeface="Arial Unicode MS" charset="0"/>
                        <a:defRPr sz="1400">
                          <a:solidFill>
                            <a:schemeClr val="bg1"/>
                          </a:solidFill>
                          <a:latin typeface="Arial" charset="0"/>
                        </a:defRPr>
                      </a:lvl3pPr>
                      <a:lvl4pPr marL="1600200" indent="-228600" eaLnBrk="0" hangingPunct="0">
                        <a:spcBef>
                          <a:spcPct val="20000"/>
                        </a:spcBef>
                        <a:buFont typeface="Arial Unicode MS" charset="0"/>
                        <a:defRPr sz="1200">
                          <a:solidFill>
                            <a:schemeClr val="bg1"/>
                          </a:solidFill>
                          <a:latin typeface="Arial" charset="0"/>
                        </a:defRPr>
                      </a:lvl4pPr>
                      <a:lvl5pPr marL="2057400" indent="-228600" eaLnBrk="0" hangingPunct="0">
                        <a:spcBef>
                          <a:spcPct val="20000"/>
                        </a:spcBef>
                        <a:buFont typeface="Arial Unicode MS" charset="0"/>
                        <a:defRPr sz="1200">
                          <a:solidFill>
                            <a:schemeClr val="bg1"/>
                          </a:solidFill>
                          <a:latin typeface="Arial" charset="0"/>
                        </a:defRPr>
                      </a:lvl5pPr>
                      <a:lvl6pPr marL="2514600" indent="-228600" eaLnBrk="0" fontAlgn="base" hangingPunct="0">
                        <a:spcBef>
                          <a:spcPct val="20000"/>
                        </a:spcBef>
                        <a:spcAft>
                          <a:spcPct val="0"/>
                        </a:spcAft>
                        <a:buFont typeface="Arial Unicode MS" charset="0"/>
                        <a:defRPr sz="1200">
                          <a:solidFill>
                            <a:schemeClr val="bg1"/>
                          </a:solidFill>
                          <a:latin typeface="Arial" charset="0"/>
                        </a:defRPr>
                      </a:lvl6pPr>
                      <a:lvl7pPr marL="2971800" indent="-228600" eaLnBrk="0" fontAlgn="base" hangingPunct="0">
                        <a:spcBef>
                          <a:spcPct val="20000"/>
                        </a:spcBef>
                        <a:spcAft>
                          <a:spcPct val="0"/>
                        </a:spcAft>
                        <a:buFont typeface="Arial Unicode MS" charset="0"/>
                        <a:defRPr sz="1200">
                          <a:solidFill>
                            <a:schemeClr val="bg1"/>
                          </a:solidFill>
                          <a:latin typeface="Arial" charset="0"/>
                        </a:defRPr>
                      </a:lvl7pPr>
                      <a:lvl8pPr marL="3429000" indent="-228600" eaLnBrk="0" fontAlgn="base" hangingPunct="0">
                        <a:spcBef>
                          <a:spcPct val="20000"/>
                        </a:spcBef>
                        <a:spcAft>
                          <a:spcPct val="0"/>
                        </a:spcAft>
                        <a:buFont typeface="Arial Unicode MS" charset="0"/>
                        <a:defRPr sz="1200">
                          <a:solidFill>
                            <a:schemeClr val="bg1"/>
                          </a:solidFill>
                          <a:latin typeface="Arial" charset="0"/>
                        </a:defRPr>
                      </a:lvl8pPr>
                      <a:lvl9pPr marL="3886200" indent="-228600" eaLnBrk="0" fontAlgn="base" hangingPunct="0">
                        <a:spcBef>
                          <a:spcPct val="20000"/>
                        </a:spcBef>
                        <a:spcAft>
                          <a:spcPct val="0"/>
                        </a:spcAft>
                        <a:buFont typeface="Arial Unicode MS" charset="0"/>
                        <a:defRPr sz="1200">
                          <a:solidFill>
                            <a:schemeClr val="bg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800" b="1" i="0" u="none" strike="noStrike" cap="none" normalizeH="0" baseline="0">
                        <a:ln>
                          <a:noFill/>
                        </a:ln>
                        <a:solidFill>
                          <a:srgbClr val="37424A"/>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lnSpc>
                          <a:spcPct val="97000"/>
                        </a:lnSpc>
                        <a:spcBef>
                          <a:spcPct val="20000"/>
                        </a:spcBef>
                        <a:defRPr sz="1600">
                          <a:solidFill>
                            <a:schemeClr val="bg1"/>
                          </a:solidFill>
                          <a:latin typeface="Arial" charset="0"/>
                        </a:defRPr>
                      </a:lvl1pPr>
                      <a:lvl2pPr marL="742950" indent="-285750" eaLnBrk="0" hangingPunct="0">
                        <a:lnSpc>
                          <a:spcPct val="99000"/>
                        </a:lnSpc>
                        <a:spcBef>
                          <a:spcPct val="20000"/>
                        </a:spcBef>
                        <a:defRPr sz="1400">
                          <a:solidFill>
                            <a:schemeClr val="bg1"/>
                          </a:solidFill>
                          <a:latin typeface="Arial" charset="0"/>
                        </a:defRPr>
                      </a:lvl2pPr>
                      <a:lvl3pPr marL="1143000" indent="-228600" eaLnBrk="0" hangingPunct="0">
                        <a:spcBef>
                          <a:spcPct val="20000"/>
                        </a:spcBef>
                        <a:buFont typeface="Arial Unicode MS" charset="0"/>
                        <a:defRPr sz="1400">
                          <a:solidFill>
                            <a:schemeClr val="bg1"/>
                          </a:solidFill>
                          <a:latin typeface="Arial" charset="0"/>
                        </a:defRPr>
                      </a:lvl3pPr>
                      <a:lvl4pPr marL="1600200" indent="-228600" eaLnBrk="0" hangingPunct="0">
                        <a:spcBef>
                          <a:spcPct val="20000"/>
                        </a:spcBef>
                        <a:buFont typeface="Arial Unicode MS" charset="0"/>
                        <a:defRPr sz="1200">
                          <a:solidFill>
                            <a:schemeClr val="bg1"/>
                          </a:solidFill>
                          <a:latin typeface="Arial" charset="0"/>
                        </a:defRPr>
                      </a:lvl4pPr>
                      <a:lvl5pPr marL="2057400" indent="-228600" eaLnBrk="0" hangingPunct="0">
                        <a:spcBef>
                          <a:spcPct val="20000"/>
                        </a:spcBef>
                        <a:buFont typeface="Arial Unicode MS" charset="0"/>
                        <a:defRPr sz="1200">
                          <a:solidFill>
                            <a:schemeClr val="bg1"/>
                          </a:solidFill>
                          <a:latin typeface="Arial" charset="0"/>
                        </a:defRPr>
                      </a:lvl5pPr>
                      <a:lvl6pPr marL="2514600" indent="-228600" eaLnBrk="0" fontAlgn="base" hangingPunct="0">
                        <a:spcBef>
                          <a:spcPct val="20000"/>
                        </a:spcBef>
                        <a:spcAft>
                          <a:spcPct val="0"/>
                        </a:spcAft>
                        <a:buFont typeface="Arial Unicode MS" charset="0"/>
                        <a:defRPr sz="1200">
                          <a:solidFill>
                            <a:schemeClr val="bg1"/>
                          </a:solidFill>
                          <a:latin typeface="Arial" charset="0"/>
                        </a:defRPr>
                      </a:lvl6pPr>
                      <a:lvl7pPr marL="2971800" indent="-228600" eaLnBrk="0" fontAlgn="base" hangingPunct="0">
                        <a:spcBef>
                          <a:spcPct val="20000"/>
                        </a:spcBef>
                        <a:spcAft>
                          <a:spcPct val="0"/>
                        </a:spcAft>
                        <a:buFont typeface="Arial Unicode MS" charset="0"/>
                        <a:defRPr sz="1200">
                          <a:solidFill>
                            <a:schemeClr val="bg1"/>
                          </a:solidFill>
                          <a:latin typeface="Arial" charset="0"/>
                        </a:defRPr>
                      </a:lvl7pPr>
                      <a:lvl8pPr marL="3429000" indent="-228600" eaLnBrk="0" fontAlgn="base" hangingPunct="0">
                        <a:spcBef>
                          <a:spcPct val="20000"/>
                        </a:spcBef>
                        <a:spcAft>
                          <a:spcPct val="0"/>
                        </a:spcAft>
                        <a:buFont typeface="Arial Unicode MS" charset="0"/>
                        <a:defRPr sz="1200">
                          <a:solidFill>
                            <a:schemeClr val="bg1"/>
                          </a:solidFill>
                          <a:latin typeface="Arial" charset="0"/>
                        </a:defRPr>
                      </a:lvl8pPr>
                      <a:lvl9pPr marL="3886200" indent="-228600" eaLnBrk="0" fontAlgn="base" hangingPunct="0">
                        <a:spcBef>
                          <a:spcPct val="20000"/>
                        </a:spcBef>
                        <a:spcAft>
                          <a:spcPct val="0"/>
                        </a:spcAft>
                        <a:buFont typeface="Arial Unicode MS" charset="0"/>
                        <a:defRPr sz="1200">
                          <a:solidFill>
                            <a:schemeClr val="bg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800" b="1" i="0" u="none" strike="noStrike" cap="none" normalizeH="0" baseline="0">
                        <a:ln>
                          <a:noFill/>
                        </a:ln>
                        <a:solidFill>
                          <a:srgbClr val="37424A"/>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lnSpc>
                          <a:spcPct val="97000"/>
                        </a:lnSpc>
                        <a:spcBef>
                          <a:spcPct val="20000"/>
                        </a:spcBef>
                        <a:defRPr sz="1600">
                          <a:solidFill>
                            <a:schemeClr val="bg1"/>
                          </a:solidFill>
                          <a:latin typeface="Arial" charset="0"/>
                        </a:defRPr>
                      </a:lvl1pPr>
                      <a:lvl2pPr marL="742950" indent="-285750" eaLnBrk="0" hangingPunct="0">
                        <a:lnSpc>
                          <a:spcPct val="99000"/>
                        </a:lnSpc>
                        <a:spcBef>
                          <a:spcPct val="20000"/>
                        </a:spcBef>
                        <a:defRPr sz="1400">
                          <a:solidFill>
                            <a:schemeClr val="bg1"/>
                          </a:solidFill>
                          <a:latin typeface="Arial" charset="0"/>
                        </a:defRPr>
                      </a:lvl2pPr>
                      <a:lvl3pPr marL="1143000" indent="-228600" eaLnBrk="0" hangingPunct="0">
                        <a:spcBef>
                          <a:spcPct val="20000"/>
                        </a:spcBef>
                        <a:buFont typeface="Arial Unicode MS" charset="0"/>
                        <a:defRPr sz="1400">
                          <a:solidFill>
                            <a:schemeClr val="bg1"/>
                          </a:solidFill>
                          <a:latin typeface="Arial" charset="0"/>
                        </a:defRPr>
                      </a:lvl3pPr>
                      <a:lvl4pPr marL="1600200" indent="-228600" eaLnBrk="0" hangingPunct="0">
                        <a:spcBef>
                          <a:spcPct val="20000"/>
                        </a:spcBef>
                        <a:buFont typeface="Arial Unicode MS" charset="0"/>
                        <a:defRPr sz="1200">
                          <a:solidFill>
                            <a:schemeClr val="bg1"/>
                          </a:solidFill>
                          <a:latin typeface="Arial" charset="0"/>
                        </a:defRPr>
                      </a:lvl4pPr>
                      <a:lvl5pPr marL="2057400" indent="-228600" eaLnBrk="0" hangingPunct="0">
                        <a:spcBef>
                          <a:spcPct val="20000"/>
                        </a:spcBef>
                        <a:buFont typeface="Arial Unicode MS" charset="0"/>
                        <a:defRPr sz="1200">
                          <a:solidFill>
                            <a:schemeClr val="bg1"/>
                          </a:solidFill>
                          <a:latin typeface="Arial" charset="0"/>
                        </a:defRPr>
                      </a:lvl5pPr>
                      <a:lvl6pPr marL="2514600" indent="-228600" eaLnBrk="0" fontAlgn="base" hangingPunct="0">
                        <a:spcBef>
                          <a:spcPct val="20000"/>
                        </a:spcBef>
                        <a:spcAft>
                          <a:spcPct val="0"/>
                        </a:spcAft>
                        <a:buFont typeface="Arial Unicode MS" charset="0"/>
                        <a:defRPr sz="1200">
                          <a:solidFill>
                            <a:schemeClr val="bg1"/>
                          </a:solidFill>
                          <a:latin typeface="Arial" charset="0"/>
                        </a:defRPr>
                      </a:lvl6pPr>
                      <a:lvl7pPr marL="2971800" indent="-228600" eaLnBrk="0" fontAlgn="base" hangingPunct="0">
                        <a:spcBef>
                          <a:spcPct val="20000"/>
                        </a:spcBef>
                        <a:spcAft>
                          <a:spcPct val="0"/>
                        </a:spcAft>
                        <a:buFont typeface="Arial Unicode MS" charset="0"/>
                        <a:defRPr sz="1200">
                          <a:solidFill>
                            <a:schemeClr val="bg1"/>
                          </a:solidFill>
                          <a:latin typeface="Arial" charset="0"/>
                        </a:defRPr>
                      </a:lvl7pPr>
                      <a:lvl8pPr marL="3429000" indent="-228600" eaLnBrk="0" fontAlgn="base" hangingPunct="0">
                        <a:spcBef>
                          <a:spcPct val="20000"/>
                        </a:spcBef>
                        <a:spcAft>
                          <a:spcPct val="0"/>
                        </a:spcAft>
                        <a:buFont typeface="Arial Unicode MS" charset="0"/>
                        <a:defRPr sz="1200">
                          <a:solidFill>
                            <a:schemeClr val="bg1"/>
                          </a:solidFill>
                          <a:latin typeface="Arial" charset="0"/>
                        </a:defRPr>
                      </a:lvl8pPr>
                      <a:lvl9pPr marL="3886200" indent="-228600" eaLnBrk="0" fontAlgn="base" hangingPunct="0">
                        <a:spcBef>
                          <a:spcPct val="20000"/>
                        </a:spcBef>
                        <a:spcAft>
                          <a:spcPct val="0"/>
                        </a:spcAft>
                        <a:buFont typeface="Arial Unicode MS" charset="0"/>
                        <a:defRPr sz="1200">
                          <a:solidFill>
                            <a:schemeClr val="bg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800" b="1" i="0" u="none" strike="noStrike" cap="none" normalizeH="0" baseline="0">
                        <a:ln>
                          <a:noFill/>
                        </a:ln>
                        <a:solidFill>
                          <a:srgbClr val="37424A"/>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85975">
                <a:tc>
                  <a:txBody>
                    <a:bodyPr/>
                    <a:lstStyle>
                      <a:lvl1pPr eaLnBrk="0" hangingPunct="0">
                        <a:lnSpc>
                          <a:spcPct val="97000"/>
                        </a:lnSpc>
                        <a:spcBef>
                          <a:spcPct val="20000"/>
                        </a:spcBef>
                        <a:defRPr sz="1600">
                          <a:solidFill>
                            <a:schemeClr val="bg1"/>
                          </a:solidFill>
                          <a:latin typeface="Arial" charset="0"/>
                        </a:defRPr>
                      </a:lvl1pPr>
                      <a:lvl2pPr marL="742950" indent="-285750" eaLnBrk="0" hangingPunct="0">
                        <a:lnSpc>
                          <a:spcPct val="99000"/>
                        </a:lnSpc>
                        <a:spcBef>
                          <a:spcPct val="20000"/>
                        </a:spcBef>
                        <a:defRPr sz="1400">
                          <a:solidFill>
                            <a:schemeClr val="bg1"/>
                          </a:solidFill>
                          <a:latin typeface="Arial" charset="0"/>
                        </a:defRPr>
                      </a:lvl2pPr>
                      <a:lvl3pPr marL="1143000" indent="-228600" eaLnBrk="0" hangingPunct="0">
                        <a:spcBef>
                          <a:spcPct val="20000"/>
                        </a:spcBef>
                        <a:buFont typeface="Arial Unicode MS" charset="0"/>
                        <a:defRPr sz="1400">
                          <a:solidFill>
                            <a:schemeClr val="bg1"/>
                          </a:solidFill>
                          <a:latin typeface="Arial" charset="0"/>
                        </a:defRPr>
                      </a:lvl3pPr>
                      <a:lvl4pPr marL="1600200" indent="-228600" eaLnBrk="0" hangingPunct="0">
                        <a:spcBef>
                          <a:spcPct val="20000"/>
                        </a:spcBef>
                        <a:buFont typeface="Arial Unicode MS" charset="0"/>
                        <a:defRPr sz="1200">
                          <a:solidFill>
                            <a:schemeClr val="bg1"/>
                          </a:solidFill>
                          <a:latin typeface="Arial" charset="0"/>
                        </a:defRPr>
                      </a:lvl4pPr>
                      <a:lvl5pPr marL="2057400" indent="-228600" eaLnBrk="0" hangingPunct="0">
                        <a:spcBef>
                          <a:spcPct val="20000"/>
                        </a:spcBef>
                        <a:buFont typeface="Arial Unicode MS" charset="0"/>
                        <a:defRPr sz="1200">
                          <a:solidFill>
                            <a:schemeClr val="bg1"/>
                          </a:solidFill>
                          <a:latin typeface="Arial" charset="0"/>
                        </a:defRPr>
                      </a:lvl5pPr>
                      <a:lvl6pPr marL="2514600" indent="-228600" eaLnBrk="0" fontAlgn="base" hangingPunct="0">
                        <a:spcBef>
                          <a:spcPct val="20000"/>
                        </a:spcBef>
                        <a:spcAft>
                          <a:spcPct val="0"/>
                        </a:spcAft>
                        <a:buFont typeface="Arial Unicode MS" charset="0"/>
                        <a:defRPr sz="1200">
                          <a:solidFill>
                            <a:schemeClr val="bg1"/>
                          </a:solidFill>
                          <a:latin typeface="Arial" charset="0"/>
                        </a:defRPr>
                      </a:lvl6pPr>
                      <a:lvl7pPr marL="2971800" indent="-228600" eaLnBrk="0" fontAlgn="base" hangingPunct="0">
                        <a:spcBef>
                          <a:spcPct val="20000"/>
                        </a:spcBef>
                        <a:spcAft>
                          <a:spcPct val="0"/>
                        </a:spcAft>
                        <a:buFont typeface="Arial Unicode MS" charset="0"/>
                        <a:defRPr sz="1200">
                          <a:solidFill>
                            <a:schemeClr val="bg1"/>
                          </a:solidFill>
                          <a:latin typeface="Arial" charset="0"/>
                        </a:defRPr>
                      </a:lvl7pPr>
                      <a:lvl8pPr marL="3429000" indent="-228600" eaLnBrk="0" fontAlgn="base" hangingPunct="0">
                        <a:spcBef>
                          <a:spcPct val="20000"/>
                        </a:spcBef>
                        <a:spcAft>
                          <a:spcPct val="0"/>
                        </a:spcAft>
                        <a:buFont typeface="Arial Unicode MS" charset="0"/>
                        <a:defRPr sz="1200">
                          <a:solidFill>
                            <a:schemeClr val="bg1"/>
                          </a:solidFill>
                          <a:latin typeface="Arial" charset="0"/>
                        </a:defRPr>
                      </a:lvl8pPr>
                      <a:lvl9pPr marL="3886200" indent="-228600" eaLnBrk="0" fontAlgn="base" hangingPunct="0">
                        <a:spcBef>
                          <a:spcPct val="20000"/>
                        </a:spcBef>
                        <a:spcAft>
                          <a:spcPct val="0"/>
                        </a:spcAft>
                        <a:buFont typeface="Arial Unicode MS" charset="0"/>
                        <a:defRPr sz="1200">
                          <a:solidFill>
                            <a:schemeClr val="bg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800" b="0" i="0" u="none" strike="noStrike" cap="none" normalizeH="0" baseline="0">
                        <a:ln>
                          <a:noFill/>
                        </a:ln>
                        <a:solidFill>
                          <a:srgbClr val="ADAFAF"/>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lnSpc>
                          <a:spcPct val="97000"/>
                        </a:lnSpc>
                        <a:spcBef>
                          <a:spcPct val="20000"/>
                        </a:spcBef>
                        <a:defRPr sz="1600">
                          <a:solidFill>
                            <a:schemeClr val="bg1"/>
                          </a:solidFill>
                          <a:latin typeface="Arial" charset="0"/>
                        </a:defRPr>
                      </a:lvl1pPr>
                      <a:lvl2pPr marL="742950" indent="-285750" eaLnBrk="0" hangingPunct="0">
                        <a:lnSpc>
                          <a:spcPct val="99000"/>
                        </a:lnSpc>
                        <a:spcBef>
                          <a:spcPct val="20000"/>
                        </a:spcBef>
                        <a:defRPr sz="1400">
                          <a:solidFill>
                            <a:schemeClr val="bg1"/>
                          </a:solidFill>
                          <a:latin typeface="Arial" charset="0"/>
                        </a:defRPr>
                      </a:lvl2pPr>
                      <a:lvl3pPr marL="1143000" indent="-228600" eaLnBrk="0" hangingPunct="0">
                        <a:spcBef>
                          <a:spcPct val="20000"/>
                        </a:spcBef>
                        <a:buFont typeface="Arial Unicode MS" charset="0"/>
                        <a:defRPr sz="1400">
                          <a:solidFill>
                            <a:schemeClr val="bg1"/>
                          </a:solidFill>
                          <a:latin typeface="Arial" charset="0"/>
                        </a:defRPr>
                      </a:lvl3pPr>
                      <a:lvl4pPr marL="1600200" indent="-228600" eaLnBrk="0" hangingPunct="0">
                        <a:spcBef>
                          <a:spcPct val="20000"/>
                        </a:spcBef>
                        <a:buFont typeface="Arial Unicode MS" charset="0"/>
                        <a:defRPr sz="1200">
                          <a:solidFill>
                            <a:schemeClr val="bg1"/>
                          </a:solidFill>
                          <a:latin typeface="Arial" charset="0"/>
                        </a:defRPr>
                      </a:lvl4pPr>
                      <a:lvl5pPr marL="2057400" indent="-228600" eaLnBrk="0" hangingPunct="0">
                        <a:spcBef>
                          <a:spcPct val="20000"/>
                        </a:spcBef>
                        <a:buFont typeface="Arial Unicode MS" charset="0"/>
                        <a:defRPr sz="1200">
                          <a:solidFill>
                            <a:schemeClr val="bg1"/>
                          </a:solidFill>
                          <a:latin typeface="Arial" charset="0"/>
                        </a:defRPr>
                      </a:lvl5pPr>
                      <a:lvl6pPr marL="2514600" indent="-228600" eaLnBrk="0" fontAlgn="base" hangingPunct="0">
                        <a:spcBef>
                          <a:spcPct val="20000"/>
                        </a:spcBef>
                        <a:spcAft>
                          <a:spcPct val="0"/>
                        </a:spcAft>
                        <a:buFont typeface="Arial Unicode MS" charset="0"/>
                        <a:defRPr sz="1200">
                          <a:solidFill>
                            <a:schemeClr val="bg1"/>
                          </a:solidFill>
                          <a:latin typeface="Arial" charset="0"/>
                        </a:defRPr>
                      </a:lvl6pPr>
                      <a:lvl7pPr marL="2971800" indent="-228600" eaLnBrk="0" fontAlgn="base" hangingPunct="0">
                        <a:spcBef>
                          <a:spcPct val="20000"/>
                        </a:spcBef>
                        <a:spcAft>
                          <a:spcPct val="0"/>
                        </a:spcAft>
                        <a:buFont typeface="Arial Unicode MS" charset="0"/>
                        <a:defRPr sz="1200">
                          <a:solidFill>
                            <a:schemeClr val="bg1"/>
                          </a:solidFill>
                          <a:latin typeface="Arial" charset="0"/>
                        </a:defRPr>
                      </a:lvl7pPr>
                      <a:lvl8pPr marL="3429000" indent="-228600" eaLnBrk="0" fontAlgn="base" hangingPunct="0">
                        <a:spcBef>
                          <a:spcPct val="20000"/>
                        </a:spcBef>
                        <a:spcAft>
                          <a:spcPct val="0"/>
                        </a:spcAft>
                        <a:buFont typeface="Arial Unicode MS" charset="0"/>
                        <a:defRPr sz="1200">
                          <a:solidFill>
                            <a:schemeClr val="bg1"/>
                          </a:solidFill>
                          <a:latin typeface="Arial" charset="0"/>
                        </a:defRPr>
                      </a:lvl8pPr>
                      <a:lvl9pPr marL="3886200" indent="-228600" eaLnBrk="0" fontAlgn="base" hangingPunct="0">
                        <a:spcBef>
                          <a:spcPct val="20000"/>
                        </a:spcBef>
                        <a:spcAft>
                          <a:spcPct val="0"/>
                        </a:spcAft>
                        <a:buFont typeface="Arial Unicode MS" charset="0"/>
                        <a:defRPr sz="1200">
                          <a:solidFill>
                            <a:schemeClr val="bg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800" b="0" i="0" u="none" strike="noStrike" cap="none" normalizeH="0" baseline="0">
                        <a:ln>
                          <a:noFill/>
                        </a:ln>
                        <a:solidFill>
                          <a:srgbClr val="ADAFAF"/>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lnSpc>
                          <a:spcPct val="97000"/>
                        </a:lnSpc>
                        <a:spcBef>
                          <a:spcPct val="20000"/>
                        </a:spcBef>
                        <a:defRPr sz="1600">
                          <a:solidFill>
                            <a:schemeClr val="bg1"/>
                          </a:solidFill>
                          <a:latin typeface="Arial" charset="0"/>
                        </a:defRPr>
                      </a:lvl1pPr>
                      <a:lvl2pPr marL="742950" indent="-285750" eaLnBrk="0" hangingPunct="0">
                        <a:lnSpc>
                          <a:spcPct val="99000"/>
                        </a:lnSpc>
                        <a:spcBef>
                          <a:spcPct val="20000"/>
                        </a:spcBef>
                        <a:defRPr sz="1400">
                          <a:solidFill>
                            <a:schemeClr val="bg1"/>
                          </a:solidFill>
                          <a:latin typeface="Arial" charset="0"/>
                        </a:defRPr>
                      </a:lvl2pPr>
                      <a:lvl3pPr marL="1143000" indent="-228600" eaLnBrk="0" hangingPunct="0">
                        <a:spcBef>
                          <a:spcPct val="20000"/>
                        </a:spcBef>
                        <a:buFont typeface="Arial Unicode MS" charset="0"/>
                        <a:defRPr sz="1400">
                          <a:solidFill>
                            <a:schemeClr val="bg1"/>
                          </a:solidFill>
                          <a:latin typeface="Arial" charset="0"/>
                        </a:defRPr>
                      </a:lvl3pPr>
                      <a:lvl4pPr marL="1600200" indent="-228600" eaLnBrk="0" hangingPunct="0">
                        <a:spcBef>
                          <a:spcPct val="20000"/>
                        </a:spcBef>
                        <a:buFont typeface="Arial Unicode MS" charset="0"/>
                        <a:defRPr sz="1200">
                          <a:solidFill>
                            <a:schemeClr val="bg1"/>
                          </a:solidFill>
                          <a:latin typeface="Arial" charset="0"/>
                        </a:defRPr>
                      </a:lvl4pPr>
                      <a:lvl5pPr marL="2057400" indent="-228600" eaLnBrk="0" hangingPunct="0">
                        <a:spcBef>
                          <a:spcPct val="20000"/>
                        </a:spcBef>
                        <a:buFont typeface="Arial Unicode MS" charset="0"/>
                        <a:defRPr sz="1200">
                          <a:solidFill>
                            <a:schemeClr val="bg1"/>
                          </a:solidFill>
                          <a:latin typeface="Arial" charset="0"/>
                        </a:defRPr>
                      </a:lvl5pPr>
                      <a:lvl6pPr marL="2514600" indent="-228600" eaLnBrk="0" fontAlgn="base" hangingPunct="0">
                        <a:spcBef>
                          <a:spcPct val="20000"/>
                        </a:spcBef>
                        <a:spcAft>
                          <a:spcPct val="0"/>
                        </a:spcAft>
                        <a:buFont typeface="Arial Unicode MS" charset="0"/>
                        <a:defRPr sz="1200">
                          <a:solidFill>
                            <a:schemeClr val="bg1"/>
                          </a:solidFill>
                          <a:latin typeface="Arial" charset="0"/>
                        </a:defRPr>
                      </a:lvl6pPr>
                      <a:lvl7pPr marL="2971800" indent="-228600" eaLnBrk="0" fontAlgn="base" hangingPunct="0">
                        <a:spcBef>
                          <a:spcPct val="20000"/>
                        </a:spcBef>
                        <a:spcAft>
                          <a:spcPct val="0"/>
                        </a:spcAft>
                        <a:buFont typeface="Arial Unicode MS" charset="0"/>
                        <a:defRPr sz="1200">
                          <a:solidFill>
                            <a:schemeClr val="bg1"/>
                          </a:solidFill>
                          <a:latin typeface="Arial" charset="0"/>
                        </a:defRPr>
                      </a:lvl7pPr>
                      <a:lvl8pPr marL="3429000" indent="-228600" eaLnBrk="0" fontAlgn="base" hangingPunct="0">
                        <a:spcBef>
                          <a:spcPct val="20000"/>
                        </a:spcBef>
                        <a:spcAft>
                          <a:spcPct val="0"/>
                        </a:spcAft>
                        <a:buFont typeface="Arial Unicode MS" charset="0"/>
                        <a:defRPr sz="1200">
                          <a:solidFill>
                            <a:schemeClr val="bg1"/>
                          </a:solidFill>
                          <a:latin typeface="Arial" charset="0"/>
                        </a:defRPr>
                      </a:lvl8pPr>
                      <a:lvl9pPr marL="3886200" indent="-228600" eaLnBrk="0" fontAlgn="base" hangingPunct="0">
                        <a:spcBef>
                          <a:spcPct val="20000"/>
                        </a:spcBef>
                        <a:spcAft>
                          <a:spcPct val="0"/>
                        </a:spcAft>
                        <a:buFont typeface="Arial Unicode MS" charset="0"/>
                        <a:defRPr sz="1200">
                          <a:solidFill>
                            <a:schemeClr val="bg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800" b="0" i="0" u="none" strike="noStrike" cap="none" normalizeH="0" baseline="0">
                        <a:ln>
                          <a:noFill/>
                        </a:ln>
                        <a:solidFill>
                          <a:srgbClr val="ADAFAF"/>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85975">
                <a:tc>
                  <a:txBody>
                    <a:bodyPr/>
                    <a:lstStyle>
                      <a:lvl1pPr eaLnBrk="0" hangingPunct="0">
                        <a:lnSpc>
                          <a:spcPct val="97000"/>
                        </a:lnSpc>
                        <a:spcBef>
                          <a:spcPct val="20000"/>
                        </a:spcBef>
                        <a:defRPr sz="1600">
                          <a:solidFill>
                            <a:schemeClr val="bg1"/>
                          </a:solidFill>
                          <a:latin typeface="Arial" charset="0"/>
                        </a:defRPr>
                      </a:lvl1pPr>
                      <a:lvl2pPr marL="742950" indent="-285750" eaLnBrk="0" hangingPunct="0">
                        <a:lnSpc>
                          <a:spcPct val="99000"/>
                        </a:lnSpc>
                        <a:spcBef>
                          <a:spcPct val="20000"/>
                        </a:spcBef>
                        <a:defRPr sz="1400">
                          <a:solidFill>
                            <a:schemeClr val="bg1"/>
                          </a:solidFill>
                          <a:latin typeface="Arial" charset="0"/>
                        </a:defRPr>
                      </a:lvl2pPr>
                      <a:lvl3pPr marL="1143000" indent="-228600" eaLnBrk="0" hangingPunct="0">
                        <a:spcBef>
                          <a:spcPct val="20000"/>
                        </a:spcBef>
                        <a:buFont typeface="Arial Unicode MS" charset="0"/>
                        <a:defRPr sz="1400">
                          <a:solidFill>
                            <a:schemeClr val="bg1"/>
                          </a:solidFill>
                          <a:latin typeface="Arial" charset="0"/>
                        </a:defRPr>
                      </a:lvl3pPr>
                      <a:lvl4pPr marL="1600200" indent="-228600" eaLnBrk="0" hangingPunct="0">
                        <a:spcBef>
                          <a:spcPct val="20000"/>
                        </a:spcBef>
                        <a:buFont typeface="Arial Unicode MS" charset="0"/>
                        <a:defRPr sz="1200">
                          <a:solidFill>
                            <a:schemeClr val="bg1"/>
                          </a:solidFill>
                          <a:latin typeface="Arial" charset="0"/>
                        </a:defRPr>
                      </a:lvl4pPr>
                      <a:lvl5pPr marL="2057400" indent="-228600" eaLnBrk="0" hangingPunct="0">
                        <a:spcBef>
                          <a:spcPct val="20000"/>
                        </a:spcBef>
                        <a:buFont typeface="Arial Unicode MS" charset="0"/>
                        <a:defRPr sz="1200">
                          <a:solidFill>
                            <a:schemeClr val="bg1"/>
                          </a:solidFill>
                          <a:latin typeface="Arial" charset="0"/>
                        </a:defRPr>
                      </a:lvl5pPr>
                      <a:lvl6pPr marL="2514600" indent="-228600" eaLnBrk="0" fontAlgn="base" hangingPunct="0">
                        <a:spcBef>
                          <a:spcPct val="20000"/>
                        </a:spcBef>
                        <a:spcAft>
                          <a:spcPct val="0"/>
                        </a:spcAft>
                        <a:buFont typeface="Arial Unicode MS" charset="0"/>
                        <a:defRPr sz="1200">
                          <a:solidFill>
                            <a:schemeClr val="bg1"/>
                          </a:solidFill>
                          <a:latin typeface="Arial" charset="0"/>
                        </a:defRPr>
                      </a:lvl6pPr>
                      <a:lvl7pPr marL="2971800" indent="-228600" eaLnBrk="0" fontAlgn="base" hangingPunct="0">
                        <a:spcBef>
                          <a:spcPct val="20000"/>
                        </a:spcBef>
                        <a:spcAft>
                          <a:spcPct val="0"/>
                        </a:spcAft>
                        <a:buFont typeface="Arial Unicode MS" charset="0"/>
                        <a:defRPr sz="1200">
                          <a:solidFill>
                            <a:schemeClr val="bg1"/>
                          </a:solidFill>
                          <a:latin typeface="Arial" charset="0"/>
                        </a:defRPr>
                      </a:lvl7pPr>
                      <a:lvl8pPr marL="3429000" indent="-228600" eaLnBrk="0" fontAlgn="base" hangingPunct="0">
                        <a:spcBef>
                          <a:spcPct val="20000"/>
                        </a:spcBef>
                        <a:spcAft>
                          <a:spcPct val="0"/>
                        </a:spcAft>
                        <a:buFont typeface="Arial Unicode MS" charset="0"/>
                        <a:defRPr sz="1200">
                          <a:solidFill>
                            <a:schemeClr val="bg1"/>
                          </a:solidFill>
                          <a:latin typeface="Arial" charset="0"/>
                        </a:defRPr>
                      </a:lvl8pPr>
                      <a:lvl9pPr marL="3886200" indent="-228600" eaLnBrk="0" fontAlgn="base" hangingPunct="0">
                        <a:spcBef>
                          <a:spcPct val="20000"/>
                        </a:spcBef>
                        <a:spcAft>
                          <a:spcPct val="0"/>
                        </a:spcAft>
                        <a:buFont typeface="Arial Unicode MS" charset="0"/>
                        <a:defRPr sz="1200">
                          <a:solidFill>
                            <a:schemeClr val="bg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800" b="0" i="0" u="none" strike="noStrike" cap="none" normalizeH="0" baseline="0">
                        <a:ln>
                          <a:noFill/>
                        </a:ln>
                        <a:solidFill>
                          <a:srgbClr val="ADAFAF"/>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lnSpc>
                          <a:spcPct val="97000"/>
                        </a:lnSpc>
                        <a:spcBef>
                          <a:spcPct val="20000"/>
                        </a:spcBef>
                        <a:defRPr sz="1600">
                          <a:solidFill>
                            <a:schemeClr val="bg1"/>
                          </a:solidFill>
                          <a:latin typeface="Arial" charset="0"/>
                        </a:defRPr>
                      </a:lvl1pPr>
                      <a:lvl2pPr marL="742950" indent="-285750" eaLnBrk="0" hangingPunct="0">
                        <a:lnSpc>
                          <a:spcPct val="99000"/>
                        </a:lnSpc>
                        <a:spcBef>
                          <a:spcPct val="20000"/>
                        </a:spcBef>
                        <a:defRPr sz="1400">
                          <a:solidFill>
                            <a:schemeClr val="bg1"/>
                          </a:solidFill>
                          <a:latin typeface="Arial" charset="0"/>
                        </a:defRPr>
                      </a:lvl2pPr>
                      <a:lvl3pPr marL="1143000" indent="-228600" eaLnBrk="0" hangingPunct="0">
                        <a:spcBef>
                          <a:spcPct val="20000"/>
                        </a:spcBef>
                        <a:buFont typeface="Arial Unicode MS" charset="0"/>
                        <a:defRPr sz="1400">
                          <a:solidFill>
                            <a:schemeClr val="bg1"/>
                          </a:solidFill>
                          <a:latin typeface="Arial" charset="0"/>
                        </a:defRPr>
                      </a:lvl3pPr>
                      <a:lvl4pPr marL="1600200" indent="-228600" eaLnBrk="0" hangingPunct="0">
                        <a:spcBef>
                          <a:spcPct val="20000"/>
                        </a:spcBef>
                        <a:buFont typeface="Arial Unicode MS" charset="0"/>
                        <a:defRPr sz="1200">
                          <a:solidFill>
                            <a:schemeClr val="bg1"/>
                          </a:solidFill>
                          <a:latin typeface="Arial" charset="0"/>
                        </a:defRPr>
                      </a:lvl4pPr>
                      <a:lvl5pPr marL="2057400" indent="-228600" eaLnBrk="0" hangingPunct="0">
                        <a:spcBef>
                          <a:spcPct val="20000"/>
                        </a:spcBef>
                        <a:buFont typeface="Arial Unicode MS" charset="0"/>
                        <a:defRPr sz="1200">
                          <a:solidFill>
                            <a:schemeClr val="bg1"/>
                          </a:solidFill>
                          <a:latin typeface="Arial" charset="0"/>
                        </a:defRPr>
                      </a:lvl5pPr>
                      <a:lvl6pPr marL="2514600" indent="-228600" eaLnBrk="0" fontAlgn="base" hangingPunct="0">
                        <a:spcBef>
                          <a:spcPct val="20000"/>
                        </a:spcBef>
                        <a:spcAft>
                          <a:spcPct val="0"/>
                        </a:spcAft>
                        <a:buFont typeface="Arial Unicode MS" charset="0"/>
                        <a:defRPr sz="1200">
                          <a:solidFill>
                            <a:schemeClr val="bg1"/>
                          </a:solidFill>
                          <a:latin typeface="Arial" charset="0"/>
                        </a:defRPr>
                      </a:lvl6pPr>
                      <a:lvl7pPr marL="2971800" indent="-228600" eaLnBrk="0" fontAlgn="base" hangingPunct="0">
                        <a:spcBef>
                          <a:spcPct val="20000"/>
                        </a:spcBef>
                        <a:spcAft>
                          <a:spcPct val="0"/>
                        </a:spcAft>
                        <a:buFont typeface="Arial Unicode MS" charset="0"/>
                        <a:defRPr sz="1200">
                          <a:solidFill>
                            <a:schemeClr val="bg1"/>
                          </a:solidFill>
                          <a:latin typeface="Arial" charset="0"/>
                        </a:defRPr>
                      </a:lvl7pPr>
                      <a:lvl8pPr marL="3429000" indent="-228600" eaLnBrk="0" fontAlgn="base" hangingPunct="0">
                        <a:spcBef>
                          <a:spcPct val="20000"/>
                        </a:spcBef>
                        <a:spcAft>
                          <a:spcPct val="0"/>
                        </a:spcAft>
                        <a:buFont typeface="Arial Unicode MS" charset="0"/>
                        <a:defRPr sz="1200">
                          <a:solidFill>
                            <a:schemeClr val="bg1"/>
                          </a:solidFill>
                          <a:latin typeface="Arial" charset="0"/>
                        </a:defRPr>
                      </a:lvl8pPr>
                      <a:lvl9pPr marL="3886200" indent="-228600" eaLnBrk="0" fontAlgn="base" hangingPunct="0">
                        <a:spcBef>
                          <a:spcPct val="20000"/>
                        </a:spcBef>
                        <a:spcAft>
                          <a:spcPct val="0"/>
                        </a:spcAft>
                        <a:buFont typeface="Arial Unicode MS" charset="0"/>
                        <a:defRPr sz="1200">
                          <a:solidFill>
                            <a:schemeClr val="bg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800" b="0" i="0" u="none" strike="noStrike" cap="none" normalizeH="0" baseline="0">
                        <a:ln>
                          <a:noFill/>
                        </a:ln>
                        <a:solidFill>
                          <a:srgbClr val="ADAFAF"/>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lnSpc>
                          <a:spcPct val="97000"/>
                        </a:lnSpc>
                        <a:spcBef>
                          <a:spcPct val="20000"/>
                        </a:spcBef>
                        <a:defRPr sz="1600">
                          <a:solidFill>
                            <a:schemeClr val="bg1"/>
                          </a:solidFill>
                          <a:latin typeface="Arial" charset="0"/>
                        </a:defRPr>
                      </a:lvl1pPr>
                      <a:lvl2pPr marL="742950" indent="-285750" eaLnBrk="0" hangingPunct="0">
                        <a:lnSpc>
                          <a:spcPct val="99000"/>
                        </a:lnSpc>
                        <a:spcBef>
                          <a:spcPct val="20000"/>
                        </a:spcBef>
                        <a:defRPr sz="1400">
                          <a:solidFill>
                            <a:schemeClr val="bg1"/>
                          </a:solidFill>
                          <a:latin typeface="Arial" charset="0"/>
                        </a:defRPr>
                      </a:lvl2pPr>
                      <a:lvl3pPr marL="1143000" indent="-228600" eaLnBrk="0" hangingPunct="0">
                        <a:spcBef>
                          <a:spcPct val="20000"/>
                        </a:spcBef>
                        <a:buFont typeface="Arial Unicode MS" charset="0"/>
                        <a:defRPr sz="1400">
                          <a:solidFill>
                            <a:schemeClr val="bg1"/>
                          </a:solidFill>
                          <a:latin typeface="Arial" charset="0"/>
                        </a:defRPr>
                      </a:lvl3pPr>
                      <a:lvl4pPr marL="1600200" indent="-228600" eaLnBrk="0" hangingPunct="0">
                        <a:spcBef>
                          <a:spcPct val="20000"/>
                        </a:spcBef>
                        <a:buFont typeface="Arial Unicode MS" charset="0"/>
                        <a:defRPr sz="1200">
                          <a:solidFill>
                            <a:schemeClr val="bg1"/>
                          </a:solidFill>
                          <a:latin typeface="Arial" charset="0"/>
                        </a:defRPr>
                      </a:lvl4pPr>
                      <a:lvl5pPr marL="2057400" indent="-228600" eaLnBrk="0" hangingPunct="0">
                        <a:spcBef>
                          <a:spcPct val="20000"/>
                        </a:spcBef>
                        <a:buFont typeface="Arial Unicode MS" charset="0"/>
                        <a:defRPr sz="1200">
                          <a:solidFill>
                            <a:schemeClr val="bg1"/>
                          </a:solidFill>
                          <a:latin typeface="Arial" charset="0"/>
                        </a:defRPr>
                      </a:lvl5pPr>
                      <a:lvl6pPr marL="2514600" indent="-228600" eaLnBrk="0" fontAlgn="base" hangingPunct="0">
                        <a:spcBef>
                          <a:spcPct val="20000"/>
                        </a:spcBef>
                        <a:spcAft>
                          <a:spcPct val="0"/>
                        </a:spcAft>
                        <a:buFont typeface="Arial Unicode MS" charset="0"/>
                        <a:defRPr sz="1200">
                          <a:solidFill>
                            <a:schemeClr val="bg1"/>
                          </a:solidFill>
                          <a:latin typeface="Arial" charset="0"/>
                        </a:defRPr>
                      </a:lvl6pPr>
                      <a:lvl7pPr marL="2971800" indent="-228600" eaLnBrk="0" fontAlgn="base" hangingPunct="0">
                        <a:spcBef>
                          <a:spcPct val="20000"/>
                        </a:spcBef>
                        <a:spcAft>
                          <a:spcPct val="0"/>
                        </a:spcAft>
                        <a:buFont typeface="Arial Unicode MS" charset="0"/>
                        <a:defRPr sz="1200">
                          <a:solidFill>
                            <a:schemeClr val="bg1"/>
                          </a:solidFill>
                          <a:latin typeface="Arial" charset="0"/>
                        </a:defRPr>
                      </a:lvl7pPr>
                      <a:lvl8pPr marL="3429000" indent="-228600" eaLnBrk="0" fontAlgn="base" hangingPunct="0">
                        <a:spcBef>
                          <a:spcPct val="20000"/>
                        </a:spcBef>
                        <a:spcAft>
                          <a:spcPct val="0"/>
                        </a:spcAft>
                        <a:buFont typeface="Arial Unicode MS" charset="0"/>
                        <a:defRPr sz="1200">
                          <a:solidFill>
                            <a:schemeClr val="bg1"/>
                          </a:solidFill>
                          <a:latin typeface="Arial" charset="0"/>
                        </a:defRPr>
                      </a:lvl8pPr>
                      <a:lvl9pPr marL="3886200" indent="-228600" eaLnBrk="0" fontAlgn="base" hangingPunct="0">
                        <a:spcBef>
                          <a:spcPct val="20000"/>
                        </a:spcBef>
                        <a:spcAft>
                          <a:spcPct val="0"/>
                        </a:spcAft>
                        <a:buFont typeface="Arial Unicode MS" charset="0"/>
                        <a:defRPr sz="1200">
                          <a:solidFill>
                            <a:schemeClr val="bg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a-DK" altLang="en-US" sz="1800" b="0" i="0" u="none" strike="noStrike" cap="none" normalizeH="0" baseline="0" dirty="0">
                        <a:ln>
                          <a:noFill/>
                        </a:ln>
                        <a:solidFill>
                          <a:srgbClr val="ADAFAF"/>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3098" name="Picture 3"/>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406525" y="5030788"/>
            <a:ext cx="1944688"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9" name="Picture 4"/>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871913" y="5157788"/>
            <a:ext cx="1298575"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0" name="Picture 5"/>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818188" y="5157788"/>
            <a:ext cx="19558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1" name="Picture 8"/>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795713" y="3103563"/>
            <a:ext cx="160972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 name="Picture 10"/>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818188" y="3236913"/>
            <a:ext cx="20224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3" name="Picture 11"/>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308100" y="839788"/>
            <a:ext cx="20193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4" name="Picture 12"/>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494088" y="985838"/>
            <a:ext cx="2214562"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5" name="Picture 1"/>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1277938" y="3062288"/>
            <a:ext cx="2201862"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6" name="Picture 3"/>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5818188" y="1255713"/>
            <a:ext cx="20574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7" name="TextBox 4"/>
          <p:cNvSpPr txBox="1">
            <a:spLocks noChangeArrowheads="1"/>
          </p:cNvSpPr>
          <p:nvPr/>
        </p:nvSpPr>
        <p:spPr bwMode="auto">
          <a:xfrm>
            <a:off x="5945188" y="647700"/>
            <a:ext cx="17002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r>
              <a:rPr lang="da-DK" altLang="en-US"/>
              <a:t>Air borne turbine</a:t>
            </a:r>
          </a:p>
        </p:txBody>
      </p:sp>
      <p:sp>
        <p:nvSpPr>
          <p:cNvPr id="3108" name="TextBox 20"/>
          <p:cNvSpPr txBox="1">
            <a:spLocks noChangeArrowheads="1"/>
          </p:cNvSpPr>
          <p:nvPr/>
        </p:nvSpPr>
        <p:spPr bwMode="auto">
          <a:xfrm>
            <a:off x="3751263" y="647700"/>
            <a:ext cx="1962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r>
              <a:rPr lang="da-DK" altLang="en-US"/>
              <a:t>Vertical axis turbine</a:t>
            </a:r>
          </a:p>
        </p:txBody>
      </p:sp>
      <p:sp>
        <p:nvSpPr>
          <p:cNvPr id="3109" name="TextBox 21"/>
          <p:cNvSpPr txBox="1">
            <a:spLocks noChangeArrowheads="1"/>
          </p:cNvSpPr>
          <p:nvPr/>
        </p:nvSpPr>
        <p:spPr bwMode="auto">
          <a:xfrm>
            <a:off x="1466850" y="669925"/>
            <a:ext cx="1679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r>
              <a:rPr lang="da-DK" altLang="en-US"/>
              <a:t>Confined vortex</a:t>
            </a:r>
          </a:p>
        </p:txBody>
      </p:sp>
      <p:sp>
        <p:nvSpPr>
          <p:cNvPr id="3110" name="TextBox 22"/>
          <p:cNvSpPr txBox="1">
            <a:spLocks noChangeArrowheads="1"/>
          </p:cNvSpPr>
          <p:nvPr/>
        </p:nvSpPr>
        <p:spPr bwMode="auto">
          <a:xfrm>
            <a:off x="5995988" y="2724150"/>
            <a:ext cx="1222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r>
              <a:rPr lang="da-DK" altLang="en-US"/>
              <a:t>Direct drive</a:t>
            </a:r>
          </a:p>
        </p:txBody>
      </p:sp>
      <p:sp>
        <p:nvSpPr>
          <p:cNvPr id="3111" name="TextBox 23"/>
          <p:cNvSpPr txBox="1">
            <a:spLocks noChangeArrowheads="1"/>
          </p:cNvSpPr>
          <p:nvPr/>
        </p:nvSpPr>
        <p:spPr bwMode="auto">
          <a:xfrm>
            <a:off x="3795713" y="2719388"/>
            <a:ext cx="1781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r>
              <a:rPr lang="da-DK" altLang="en-US"/>
              <a:t>Standard solution</a:t>
            </a:r>
          </a:p>
        </p:txBody>
      </p:sp>
      <p:sp>
        <p:nvSpPr>
          <p:cNvPr id="3112" name="TextBox 24"/>
          <p:cNvSpPr txBox="1">
            <a:spLocks noChangeArrowheads="1"/>
          </p:cNvSpPr>
          <p:nvPr/>
        </p:nvSpPr>
        <p:spPr bwMode="auto">
          <a:xfrm>
            <a:off x="1528763" y="2713038"/>
            <a:ext cx="16637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r>
              <a:rPr lang="da-DK" altLang="en-US"/>
              <a:t>Diffuser concept</a:t>
            </a:r>
          </a:p>
        </p:txBody>
      </p:sp>
      <p:sp>
        <p:nvSpPr>
          <p:cNvPr id="3113" name="TextBox 25"/>
          <p:cNvSpPr txBox="1">
            <a:spLocks noChangeArrowheads="1"/>
          </p:cNvSpPr>
          <p:nvPr/>
        </p:nvSpPr>
        <p:spPr bwMode="auto">
          <a:xfrm>
            <a:off x="5967413" y="4818063"/>
            <a:ext cx="18240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r>
              <a:rPr lang="da-DK" altLang="en-US"/>
              <a:t>Blade with winglet</a:t>
            </a:r>
          </a:p>
        </p:txBody>
      </p:sp>
      <p:sp>
        <p:nvSpPr>
          <p:cNvPr id="3114" name="TextBox 26"/>
          <p:cNvSpPr txBox="1">
            <a:spLocks noChangeArrowheads="1"/>
          </p:cNvSpPr>
          <p:nvPr/>
        </p:nvSpPr>
        <p:spPr bwMode="auto">
          <a:xfrm>
            <a:off x="3795713" y="4784725"/>
            <a:ext cx="16383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r>
              <a:rPr lang="da-DK" altLang="en-US"/>
              <a:t>Concrete tower</a:t>
            </a:r>
          </a:p>
        </p:txBody>
      </p:sp>
      <p:sp>
        <p:nvSpPr>
          <p:cNvPr id="3115" name="TextBox 27"/>
          <p:cNvSpPr txBox="1">
            <a:spLocks noChangeArrowheads="1"/>
          </p:cNvSpPr>
          <p:nvPr/>
        </p:nvSpPr>
        <p:spPr bwMode="auto">
          <a:xfrm>
            <a:off x="1985963" y="4813300"/>
            <a:ext cx="787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bg1"/>
                </a:solidFill>
                <a:latin typeface="Arial" charset="0"/>
              </a:defRPr>
            </a:lvl1pPr>
            <a:lvl2pPr marL="742950" indent="-285750" eaLnBrk="0" hangingPunct="0">
              <a:defRPr sz="1600">
                <a:solidFill>
                  <a:schemeClr val="bg1"/>
                </a:solidFill>
                <a:latin typeface="Arial" charset="0"/>
              </a:defRPr>
            </a:lvl2pPr>
            <a:lvl3pPr marL="1143000" indent="-228600" eaLnBrk="0" hangingPunct="0">
              <a:defRPr sz="1600">
                <a:solidFill>
                  <a:schemeClr val="bg1"/>
                </a:solidFill>
                <a:latin typeface="Arial" charset="0"/>
              </a:defRPr>
            </a:lvl3pPr>
            <a:lvl4pPr marL="1600200" indent="-228600" eaLnBrk="0" hangingPunct="0">
              <a:defRPr sz="1600">
                <a:solidFill>
                  <a:schemeClr val="bg1"/>
                </a:solidFill>
                <a:latin typeface="Arial" charset="0"/>
              </a:defRPr>
            </a:lvl4pPr>
            <a:lvl5pPr marL="2057400" indent="-228600" eaLnBrk="0" hangingPunct="0">
              <a:defRPr sz="1600">
                <a:solidFill>
                  <a:schemeClr val="bg1"/>
                </a:solidFill>
                <a:latin typeface="Arial" charset="0"/>
              </a:defRPr>
            </a:lvl5pPr>
            <a:lvl6pPr marL="2514600" indent="-228600" eaLnBrk="0" fontAlgn="base" hangingPunct="0">
              <a:spcBef>
                <a:spcPct val="0"/>
              </a:spcBef>
              <a:spcAft>
                <a:spcPct val="0"/>
              </a:spcAft>
              <a:defRPr sz="1600">
                <a:solidFill>
                  <a:schemeClr val="bg1"/>
                </a:solidFill>
                <a:latin typeface="Arial" charset="0"/>
              </a:defRPr>
            </a:lvl6pPr>
            <a:lvl7pPr marL="2971800" indent="-228600" eaLnBrk="0" fontAlgn="base" hangingPunct="0">
              <a:spcBef>
                <a:spcPct val="0"/>
              </a:spcBef>
              <a:spcAft>
                <a:spcPct val="0"/>
              </a:spcAft>
              <a:defRPr sz="1600">
                <a:solidFill>
                  <a:schemeClr val="bg1"/>
                </a:solidFill>
                <a:latin typeface="Arial" charset="0"/>
              </a:defRPr>
            </a:lvl7pPr>
            <a:lvl8pPr marL="3429000" indent="-228600" eaLnBrk="0" fontAlgn="base" hangingPunct="0">
              <a:spcBef>
                <a:spcPct val="0"/>
              </a:spcBef>
              <a:spcAft>
                <a:spcPct val="0"/>
              </a:spcAft>
              <a:defRPr sz="1600">
                <a:solidFill>
                  <a:schemeClr val="bg1"/>
                </a:solidFill>
                <a:latin typeface="Arial" charset="0"/>
              </a:defRPr>
            </a:lvl8pPr>
            <a:lvl9pPr marL="3886200" indent="-228600" eaLnBrk="0" fontAlgn="base" hangingPunct="0">
              <a:spcBef>
                <a:spcPct val="0"/>
              </a:spcBef>
              <a:spcAft>
                <a:spcPct val="0"/>
              </a:spcAft>
              <a:defRPr sz="1600">
                <a:solidFill>
                  <a:schemeClr val="bg1"/>
                </a:solidFill>
                <a:latin typeface="Arial" charset="0"/>
              </a:defRPr>
            </a:lvl9pPr>
          </a:lstStyle>
          <a:p>
            <a:pPr eaLnBrk="1" hangingPunct="1"/>
            <a:r>
              <a:rPr lang="da-DK" altLang="en-US"/>
              <a:t>LIDAR</a:t>
            </a:r>
          </a:p>
        </p:txBody>
      </p:sp>
    </p:spTree>
    <p:extLst>
      <p:ext uri="{BB962C8B-B14F-4D97-AF65-F5344CB8AC3E}">
        <p14:creationId xmlns:p14="http://schemas.microsoft.com/office/powerpoint/2010/main" val="2045933614"/>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z="2701" dirty="0"/>
              <a:t>Step 4: Review </a:t>
            </a:r>
            <a:r>
              <a:rPr lang="ja-JP" altLang="en-GB" sz="2701" dirty="0"/>
              <a:t>“</a:t>
            </a:r>
            <a:r>
              <a:rPr lang="en-GB" sz="2701" dirty="0"/>
              <a:t>the box of nine</a:t>
            </a:r>
            <a:r>
              <a:rPr lang="ja-JP" altLang="en-GB" sz="2701" dirty="0"/>
              <a:t>”</a:t>
            </a:r>
            <a:r>
              <a:rPr lang="en-GB" sz="2701" dirty="0"/>
              <a:t> to decide on the Meta- solution for the system of interest</a:t>
            </a:r>
          </a:p>
        </p:txBody>
      </p:sp>
      <p:sp>
        <p:nvSpPr>
          <p:cNvPr id="4" name="Content Placeholder 3"/>
          <p:cNvSpPr>
            <a:spLocks noGrp="1"/>
          </p:cNvSpPr>
          <p:nvPr>
            <p:ph sz="half" idx="1"/>
          </p:nvPr>
        </p:nvSpPr>
        <p:spPr>
          <a:xfrm>
            <a:off x="586514" y="1903600"/>
            <a:ext cx="3815861" cy="3428515"/>
          </a:xfrm>
        </p:spPr>
        <p:txBody>
          <a:bodyPr>
            <a:normAutofit fontScale="77500" lnSpcReduction="20000"/>
          </a:bodyPr>
          <a:lstStyle/>
          <a:p>
            <a:r>
              <a:rPr lang="en-GB" dirty="0" smtClean="0"/>
              <a:t>The purpose of a Need Means Analysis is to reflect upon the alternative levels of solutions available - with the intention of agreeing the system Meta-solution</a:t>
            </a:r>
          </a:p>
          <a:p>
            <a:r>
              <a:rPr lang="en-GB" dirty="0" smtClean="0"/>
              <a:t>It is always possible to operate at higher and higher levels of abstraction in order to retain solution choices – BUT often the problem context allows the meta-solution to be decided at this point thereby focusing and scoping the design activity</a:t>
            </a:r>
          </a:p>
          <a:p>
            <a:r>
              <a:rPr lang="en-GB" dirty="0" smtClean="0"/>
              <a:t>By agreeing the Meta-solution we are bounding our system functionality</a:t>
            </a:r>
          </a:p>
          <a:p>
            <a:endParaRPr lang="en-GB" dirty="0"/>
          </a:p>
        </p:txBody>
      </p:sp>
      <p:sp>
        <p:nvSpPr>
          <p:cNvPr id="5" name="Content Placeholder 4"/>
          <p:cNvSpPr>
            <a:spLocks noGrp="1"/>
          </p:cNvSpPr>
          <p:nvPr>
            <p:ph sz="half" idx="2"/>
          </p:nvPr>
        </p:nvSpPr>
        <p:spPr>
          <a:xfrm>
            <a:off x="4642339" y="1903600"/>
            <a:ext cx="3815861" cy="3428515"/>
          </a:xfrm>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marL="0" indent="0">
              <a:buNone/>
            </a:pPr>
            <a:r>
              <a:rPr lang="en-GB" dirty="0" smtClean="0"/>
              <a:t>Example</a:t>
            </a:r>
          </a:p>
          <a:p>
            <a:r>
              <a:rPr lang="en-GB" dirty="0" smtClean="0"/>
              <a:t>In 1998-1999 a well known washing machine designer/manufacturer undertook a technology demonstration programme to develop an “intelligent washing system”. </a:t>
            </a:r>
          </a:p>
          <a:p>
            <a:r>
              <a:rPr lang="en-GB" dirty="0" smtClean="0"/>
              <a:t>One possible Meta-solution was a “dry-cleaning machine”. However, this particular company had no design or manufacturing experience with “dry-cleaning” which, combined with the health and safety issues, led them to retaining the same basic Meta-solution – a water-based electrically powered system</a:t>
            </a:r>
            <a:endParaRPr lang="en-GB" dirty="0"/>
          </a:p>
        </p:txBody>
      </p:sp>
      <p:sp>
        <p:nvSpPr>
          <p:cNvPr id="2" name="Slide Number Placeholder 1"/>
          <p:cNvSpPr>
            <a:spLocks noGrp="1"/>
          </p:cNvSpPr>
          <p:nvPr>
            <p:ph type="sldNum" sz="quarter" idx="4"/>
          </p:nvPr>
        </p:nvSpPr>
        <p:spPr/>
        <p:txBody>
          <a:bodyPr/>
          <a:lstStyle/>
          <a:p>
            <a:fld id="{5B5001F5-E7B9-4741-B997-DC6E1D931256}" type="slidenum">
              <a:rPr lang="en-US" smtClean="0"/>
              <a:pPr/>
              <a:t>134</a:t>
            </a:fld>
            <a:endParaRPr lang="en-US" dirty="0"/>
          </a:p>
        </p:txBody>
      </p:sp>
    </p:spTree>
    <p:extLst>
      <p:ext uri="{BB962C8B-B14F-4D97-AF65-F5344CB8AC3E}">
        <p14:creationId xmlns:p14="http://schemas.microsoft.com/office/powerpoint/2010/main" val="239351612"/>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r>
              <a:rPr lang="en-GB" smtClean="0"/>
              <a:t>Meta-solutions, Level of Innovation and Risk</a:t>
            </a:r>
            <a:endParaRPr lang="en-GB" dirty="0"/>
          </a:p>
        </p:txBody>
      </p:sp>
      <p:sp>
        <p:nvSpPr>
          <p:cNvPr id="33794" name="Rectangle 3"/>
          <p:cNvSpPr>
            <a:spLocks noChangeArrowheads="1"/>
          </p:cNvSpPr>
          <p:nvPr/>
        </p:nvSpPr>
        <p:spPr bwMode="auto">
          <a:xfrm>
            <a:off x="2194893" y="2051089"/>
            <a:ext cx="1182599" cy="1082560"/>
          </a:xfrm>
          <a:prstGeom prst="rect">
            <a:avLst/>
          </a:prstGeom>
          <a:solidFill>
            <a:schemeClr val="bg1">
              <a:alpha val="30196"/>
            </a:schemeClr>
          </a:solidFill>
          <a:ln w="57150">
            <a:solidFill>
              <a:srgbClr val="5F5F5F"/>
            </a:solidFill>
            <a:miter lim="800000"/>
            <a:headEnd/>
            <a:tailEnd/>
          </a:ln>
        </p:spPr>
        <p:txBody>
          <a:bodyPr anchor="ctr"/>
          <a:lstStyle/>
          <a:p>
            <a:pPr algn="ctr"/>
            <a:endParaRPr lang="en-US" sz="1350" dirty="0">
              <a:latin typeface="GE Inspira Pitch Regular" charset="0"/>
            </a:endParaRPr>
          </a:p>
        </p:txBody>
      </p:sp>
      <p:sp>
        <p:nvSpPr>
          <p:cNvPr id="33795" name="Rectangle 4"/>
          <p:cNvSpPr>
            <a:spLocks noChangeArrowheads="1"/>
          </p:cNvSpPr>
          <p:nvPr/>
        </p:nvSpPr>
        <p:spPr bwMode="auto">
          <a:xfrm>
            <a:off x="3377492" y="2048708"/>
            <a:ext cx="1181408" cy="1082560"/>
          </a:xfrm>
          <a:prstGeom prst="rect">
            <a:avLst/>
          </a:prstGeom>
          <a:solidFill>
            <a:schemeClr val="bg1">
              <a:alpha val="30196"/>
            </a:schemeClr>
          </a:solidFill>
          <a:ln w="57150">
            <a:solidFill>
              <a:srgbClr val="5F5F5F"/>
            </a:solidFill>
            <a:miter lim="800000"/>
            <a:headEnd/>
            <a:tailEnd/>
          </a:ln>
        </p:spPr>
        <p:txBody>
          <a:bodyPr anchor="ctr"/>
          <a:lstStyle/>
          <a:p>
            <a:pPr algn="ctr"/>
            <a:endParaRPr lang="en-US" sz="1350" dirty="0">
              <a:latin typeface="GE Inspira Pitch Regular" charset="0"/>
            </a:endParaRPr>
          </a:p>
        </p:txBody>
      </p:sp>
      <p:sp>
        <p:nvSpPr>
          <p:cNvPr id="33796" name="Rectangle 5"/>
          <p:cNvSpPr>
            <a:spLocks noChangeArrowheads="1"/>
          </p:cNvSpPr>
          <p:nvPr/>
        </p:nvSpPr>
        <p:spPr bwMode="auto">
          <a:xfrm>
            <a:off x="4555327" y="2048708"/>
            <a:ext cx="1181408" cy="1082560"/>
          </a:xfrm>
          <a:prstGeom prst="rect">
            <a:avLst/>
          </a:prstGeom>
          <a:solidFill>
            <a:schemeClr val="bg1">
              <a:alpha val="30196"/>
            </a:schemeClr>
          </a:solidFill>
          <a:ln w="57150">
            <a:solidFill>
              <a:srgbClr val="5F5F5F"/>
            </a:solidFill>
            <a:miter lim="800000"/>
            <a:headEnd/>
            <a:tailEnd/>
          </a:ln>
        </p:spPr>
        <p:txBody>
          <a:bodyPr anchor="ctr"/>
          <a:lstStyle/>
          <a:p>
            <a:pPr algn="ctr"/>
            <a:endParaRPr lang="en-US" sz="1350" dirty="0">
              <a:latin typeface="GE Inspira Pitch Regular" charset="0"/>
            </a:endParaRPr>
          </a:p>
        </p:txBody>
      </p:sp>
      <p:sp>
        <p:nvSpPr>
          <p:cNvPr id="33797" name="Rectangle 6"/>
          <p:cNvSpPr>
            <a:spLocks noChangeArrowheads="1"/>
          </p:cNvSpPr>
          <p:nvPr/>
        </p:nvSpPr>
        <p:spPr bwMode="auto">
          <a:xfrm>
            <a:off x="2198468" y="3131266"/>
            <a:ext cx="1182598" cy="1082560"/>
          </a:xfrm>
          <a:prstGeom prst="rect">
            <a:avLst/>
          </a:prstGeom>
          <a:solidFill>
            <a:schemeClr val="bg1">
              <a:alpha val="30196"/>
            </a:schemeClr>
          </a:solidFill>
          <a:ln w="57150">
            <a:solidFill>
              <a:srgbClr val="5F5F5F"/>
            </a:solidFill>
            <a:miter lim="800000"/>
            <a:headEnd/>
            <a:tailEnd/>
          </a:ln>
        </p:spPr>
        <p:txBody>
          <a:bodyPr anchor="ctr"/>
          <a:lstStyle/>
          <a:p>
            <a:pPr algn="ctr"/>
            <a:endParaRPr lang="en-US" sz="900" dirty="0">
              <a:latin typeface="GE Inspira Pitch Regular" charset="0"/>
            </a:endParaRPr>
          </a:p>
        </p:txBody>
      </p:sp>
      <p:sp>
        <p:nvSpPr>
          <p:cNvPr id="33798" name="Rectangle 7"/>
          <p:cNvSpPr>
            <a:spLocks noChangeArrowheads="1"/>
          </p:cNvSpPr>
          <p:nvPr/>
        </p:nvSpPr>
        <p:spPr bwMode="auto">
          <a:xfrm>
            <a:off x="3381065" y="3128885"/>
            <a:ext cx="1181408" cy="1082560"/>
          </a:xfrm>
          <a:prstGeom prst="rect">
            <a:avLst/>
          </a:prstGeom>
          <a:solidFill>
            <a:schemeClr val="bg1">
              <a:alpha val="30196"/>
            </a:schemeClr>
          </a:solidFill>
          <a:ln w="57150">
            <a:solidFill>
              <a:srgbClr val="5F5F5F"/>
            </a:solidFill>
            <a:miter lim="800000"/>
            <a:headEnd/>
            <a:tailEnd/>
          </a:ln>
        </p:spPr>
        <p:txBody>
          <a:bodyPr anchor="ctr"/>
          <a:lstStyle/>
          <a:p>
            <a:pPr algn="ctr"/>
            <a:endParaRPr lang="en-US" sz="900" dirty="0">
              <a:latin typeface="GE Inspira Pitch Regular" charset="0"/>
            </a:endParaRPr>
          </a:p>
        </p:txBody>
      </p:sp>
      <p:sp>
        <p:nvSpPr>
          <p:cNvPr id="33799" name="Rectangle 8"/>
          <p:cNvSpPr>
            <a:spLocks noChangeArrowheads="1"/>
          </p:cNvSpPr>
          <p:nvPr/>
        </p:nvSpPr>
        <p:spPr bwMode="auto">
          <a:xfrm>
            <a:off x="4558900" y="3128885"/>
            <a:ext cx="1181408" cy="1082560"/>
          </a:xfrm>
          <a:prstGeom prst="rect">
            <a:avLst/>
          </a:prstGeom>
          <a:solidFill>
            <a:schemeClr val="bg1">
              <a:alpha val="30196"/>
            </a:schemeClr>
          </a:solidFill>
          <a:ln w="57150">
            <a:solidFill>
              <a:srgbClr val="5F5F5F"/>
            </a:solidFill>
            <a:miter lim="800000"/>
            <a:headEnd/>
            <a:tailEnd/>
          </a:ln>
        </p:spPr>
        <p:txBody>
          <a:bodyPr anchor="ctr"/>
          <a:lstStyle/>
          <a:p>
            <a:pPr algn="ctr"/>
            <a:endParaRPr lang="en-US" sz="900" dirty="0">
              <a:latin typeface="GE Inspira Pitch Regular" charset="0"/>
            </a:endParaRPr>
          </a:p>
        </p:txBody>
      </p:sp>
      <p:sp>
        <p:nvSpPr>
          <p:cNvPr id="33800" name="Rectangle 9"/>
          <p:cNvSpPr>
            <a:spLocks noChangeArrowheads="1"/>
          </p:cNvSpPr>
          <p:nvPr/>
        </p:nvSpPr>
        <p:spPr bwMode="auto">
          <a:xfrm>
            <a:off x="2198468" y="4220973"/>
            <a:ext cx="1182598" cy="1082560"/>
          </a:xfrm>
          <a:prstGeom prst="rect">
            <a:avLst/>
          </a:prstGeom>
          <a:solidFill>
            <a:schemeClr val="bg1">
              <a:alpha val="30196"/>
            </a:schemeClr>
          </a:solidFill>
          <a:ln w="57150">
            <a:solidFill>
              <a:srgbClr val="5F5F5F"/>
            </a:solidFill>
            <a:miter lim="800000"/>
            <a:headEnd/>
            <a:tailEnd/>
          </a:ln>
        </p:spPr>
        <p:txBody>
          <a:bodyPr anchor="ctr"/>
          <a:lstStyle/>
          <a:p>
            <a:pPr algn="ctr"/>
            <a:endParaRPr lang="en-US" sz="1350" dirty="0">
              <a:latin typeface="GE Inspira Pitch Regular" charset="0"/>
            </a:endParaRPr>
          </a:p>
        </p:txBody>
      </p:sp>
      <p:sp>
        <p:nvSpPr>
          <p:cNvPr id="33801" name="Rectangle 10"/>
          <p:cNvSpPr>
            <a:spLocks noChangeArrowheads="1"/>
          </p:cNvSpPr>
          <p:nvPr/>
        </p:nvSpPr>
        <p:spPr bwMode="auto">
          <a:xfrm>
            <a:off x="3381065" y="4218591"/>
            <a:ext cx="1181408" cy="1082560"/>
          </a:xfrm>
          <a:prstGeom prst="rect">
            <a:avLst/>
          </a:prstGeom>
          <a:solidFill>
            <a:schemeClr val="bg1">
              <a:alpha val="30196"/>
            </a:schemeClr>
          </a:solidFill>
          <a:ln w="57150">
            <a:solidFill>
              <a:srgbClr val="5F5F5F"/>
            </a:solidFill>
            <a:miter lim="800000"/>
            <a:headEnd/>
            <a:tailEnd/>
          </a:ln>
        </p:spPr>
        <p:txBody>
          <a:bodyPr anchor="ctr"/>
          <a:lstStyle/>
          <a:p>
            <a:pPr algn="ctr"/>
            <a:endParaRPr lang="en-US" sz="1350" dirty="0">
              <a:latin typeface="GE Inspira Pitch Regular" charset="0"/>
            </a:endParaRPr>
          </a:p>
        </p:txBody>
      </p:sp>
      <p:sp>
        <p:nvSpPr>
          <p:cNvPr id="33802" name="Rectangle 11"/>
          <p:cNvSpPr>
            <a:spLocks noChangeArrowheads="1"/>
          </p:cNvSpPr>
          <p:nvPr/>
        </p:nvSpPr>
        <p:spPr bwMode="auto">
          <a:xfrm>
            <a:off x="4558900" y="4218591"/>
            <a:ext cx="1181408" cy="1082560"/>
          </a:xfrm>
          <a:prstGeom prst="rect">
            <a:avLst/>
          </a:prstGeom>
          <a:solidFill>
            <a:schemeClr val="bg1">
              <a:alpha val="30196"/>
            </a:schemeClr>
          </a:solidFill>
          <a:ln w="57150">
            <a:solidFill>
              <a:srgbClr val="5F5F5F"/>
            </a:solidFill>
            <a:miter lim="800000"/>
            <a:headEnd/>
            <a:tailEnd/>
          </a:ln>
        </p:spPr>
        <p:txBody>
          <a:bodyPr anchor="ctr"/>
          <a:lstStyle/>
          <a:p>
            <a:pPr algn="ctr"/>
            <a:endParaRPr lang="en-US" sz="1350" dirty="0">
              <a:latin typeface="GE Inspira Pitch Regular" charset="0"/>
            </a:endParaRPr>
          </a:p>
        </p:txBody>
      </p:sp>
      <p:sp>
        <p:nvSpPr>
          <p:cNvPr id="33803" name="Text Box 12"/>
          <p:cNvSpPr txBox="1">
            <a:spLocks noChangeArrowheads="1"/>
          </p:cNvSpPr>
          <p:nvPr/>
        </p:nvSpPr>
        <p:spPr bwMode="auto">
          <a:xfrm>
            <a:off x="1277873" y="2314286"/>
            <a:ext cx="686406"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Higher</a:t>
            </a:r>
          </a:p>
          <a:p>
            <a:pPr eaLnBrk="1" hangingPunct="1"/>
            <a:r>
              <a:rPr lang="en-GB" sz="1350" dirty="0">
                <a:latin typeface="GE Inspira Pitch Regular" charset="0"/>
              </a:rPr>
              <a:t>Level</a:t>
            </a:r>
          </a:p>
        </p:txBody>
      </p:sp>
      <p:sp>
        <p:nvSpPr>
          <p:cNvPr id="33804" name="Text Box 13"/>
          <p:cNvSpPr txBox="1">
            <a:spLocks noChangeArrowheads="1"/>
          </p:cNvSpPr>
          <p:nvPr/>
        </p:nvSpPr>
        <p:spPr bwMode="auto">
          <a:xfrm>
            <a:off x="1292166" y="3405183"/>
            <a:ext cx="604653"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Same</a:t>
            </a:r>
          </a:p>
          <a:p>
            <a:pPr eaLnBrk="1" hangingPunct="1"/>
            <a:r>
              <a:rPr lang="en-GB" sz="1350" dirty="0">
                <a:latin typeface="GE Inspira Pitch Regular" charset="0"/>
              </a:rPr>
              <a:t>Level</a:t>
            </a:r>
          </a:p>
        </p:txBody>
      </p:sp>
      <p:sp>
        <p:nvSpPr>
          <p:cNvPr id="33805" name="Text Box 14"/>
          <p:cNvSpPr txBox="1">
            <a:spLocks noChangeArrowheads="1"/>
          </p:cNvSpPr>
          <p:nvPr/>
        </p:nvSpPr>
        <p:spPr bwMode="auto">
          <a:xfrm>
            <a:off x="1327893" y="4574681"/>
            <a:ext cx="644022"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latin typeface="GE Inspira Pitch Regular" charset="0"/>
              </a:rPr>
              <a:t>Lower</a:t>
            </a:r>
          </a:p>
          <a:p>
            <a:pPr eaLnBrk="1" hangingPunct="1"/>
            <a:r>
              <a:rPr lang="en-GB" sz="1350" dirty="0">
                <a:latin typeface="GE Inspira Pitch Regular" charset="0"/>
              </a:rPr>
              <a:t>Level</a:t>
            </a:r>
          </a:p>
        </p:txBody>
      </p:sp>
      <p:sp>
        <p:nvSpPr>
          <p:cNvPr id="14351" name="Text Box 15"/>
          <p:cNvSpPr txBox="1">
            <a:spLocks noChangeArrowheads="1"/>
          </p:cNvSpPr>
          <p:nvPr/>
        </p:nvSpPr>
        <p:spPr bwMode="auto">
          <a:xfrm>
            <a:off x="2924661" y="4532998"/>
            <a:ext cx="2021707" cy="415627"/>
          </a:xfrm>
          <a:prstGeom prst="rect">
            <a:avLst/>
          </a:prstGeom>
          <a:solidFill>
            <a:schemeClr val="bg1"/>
          </a:solidFill>
          <a:ln w="9525">
            <a:noFill/>
            <a:miter lim="800000"/>
            <a:headEnd/>
            <a:tailEnd/>
          </a:ln>
        </p:spPr>
        <p:txBody>
          <a:bodyPr wrap="none">
            <a:spAutoFit/>
          </a:bodyPr>
          <a:lstStyle/>
          <a:p>
            <a:pPr>
              <a:defRPr/>
            </a:pPr>
            <a:r>
              <a:rPr lang="en-GB" sz="2101" dirty="0">
                <a:solidFill>
                  <a:schemeClr val="accent2">
                    <a:lumMod val="75000"/>
                  </a:schemeClr>
                </a:solidFill>
                <a:latin typeface="GE Inspira Pitch Regular" charset="0"/>
              </a:rPr>
              <a:t>New subsystem</a:t>
            </a:r>
          </a:p>
        </p:txBody>
      </p:sp>
      <p:sp>
        <p:nvSpPr>
          <p:cNvPr id="14352" name="Text Box 16"/>
          <p:cNvSpPr txBox="1">
            <a:spLocks noChangeArrowheads="1"/>
          </p:cNvSpPr>
          <p:nvPr/>
        </p:nvSpPr>
        <p:spPr bwMode="auto">
          <a:xfrm>
            <a:off x="2399000" y="3452820"/>
            <a:ext cx="3201234" cy="415627"/>
          </a:xfrm>
          <a:prstGeom prst="rect">
            <a:avLst/>
          </a:prstGeom>
          <a:solidFill>
            <a:schemeClr val="bg1"/>
          </a:solidFill>
          <a:ln w="9525">
            <a:noFill/>
            <a:miter lim="800000"/>
            <a:headEnd/>
            <a:tailEnd/>
          </a:ln>
        </p:spPr>
        <p:txBody>
          <a:bodyPr>
            <a:spAutoFit/>
          </a:bodyPr>
          <a:lstStyle/>
          <a:p>
            <a:pPr>
              <a:defRPr/>
            </a:pPr>
            <a:r>
              <a:rPr lang="en-GB" sz="2101" dirty="0">
                <a:solidFill>
                  <a:schemeClr val="accent2">
                    <a:lumMod val="75000"/>
                  </a:schemeClr>
                </a:solidFill>
                <a:latin typeface="GE Inspira Pitch Regular" charset="0"/>
              </a:rPr>
              <a:t>New system architecture</a:t>
            </a:r>
          </a:p>
        </p:txBody>
      </p:sp>
      <p:sp>
        <p:nvSpPr>
          <p:cNvPr id="14353" name="Text Box 17"/>
          <p:cNvSpPr txBox="1">
            <a:spLocks noChangeArrowheads="1"/>
          </p:cNvSpPr>
          <p:nvPr/>
        </p:nvSpPr>
        <p:spPr bwMode="auto">
          <a:xfrm>
            <a:off x="3184646" y="2369068"/>
            <a:ext cx="1664238" cy="415627"/>
          </a:xfrm>
          <a:prstGeom prst="rect">
            <a:avLst/>
          </a:prstGeom>
          <a:solidFill>
            <a:schemeClr val="bg1"/>
          </a:solidFill>
          <a:ln w="9525">
            <a:noFill/>
            <a:miter lim="800000"/>
            <a:headEnd/>
            <a:tailEnd/>
          </a:ln>
        </p:spPr>
        <p:txBody>
          <a:bodyPr wrap="none">
            <a:spAutoFit/>
          </a:bodyPr>
          <a:lstStyle/>
          <a:p>
            <a:pPr>
              <a:defRPr/>
            </a:pPr>
            <a:r>
              <a:rPr lang="en-GB" sz="2101" dirty="0">
                <a:solidFill>
                  <a:schemeClr val="accent2">
                    <a:lumMod val="75000"/>
                  </a:schemeClr>
                </a:solidFill>
                <a:latin typeface="GE Inspira Pitch Regular" charset="0"/>
              </a:rPr>
              <a:t>New system </a:t>
            </a:r>
          </a:p>
        </p:txBody>
      </p:sp>
      <p:sp>
        <p:nvSpPr>
          <p:cNvPr id="22" name="TextBox 21"/>
          <p:cNvSpPr txBox="1">
            <a:spLocks noChangeArrowheads="1"/>
          </p:cNvSpPr>
          <p:nvPr/>
        </p:nvSpPr>
        <p:spPr bwMode="auto">
          <a:xfrm>
            <a:off x="6071389" y="2425043"/>
            <a:ext cx="1855508" cy="415627"/>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none">
            <a:spAutoFit/>
          </a:bodyPr>
          <a:lstStyle/>
          <a:p>
            <a:pPr>
              <a:defRPr/>
            </a:pPr>
            <a:r>
              <a:rPr lang="en-GB" sz="2101" dirty="0">
                <a:solidFill>
                  <a:schemeClr val="dk1"/>
                </a:solidFill>
                <a:latin typeface="GE Inspira Pitch Regular" charset="0"/>
              </a:rPr>
              <a:t>Revolutionary </a:t>
            </a:r>
          </a:p>
        </p:txBody>
      </p:sp>
      <p:sp>
        <p:nvSpPr>
          <p:cNvPr id="23" name="TextBox 22"/>
          <p:cNvSpPr txBox="1">
            <a:spLocks noChangeArrowheads="1"/>
          </p:cNvSpPr>
          <p:nvPr/>
        </p:nvSpPr>
        <p:spPr bwMode="auto">
          <a:xfrm>
            <a:off x="6395323" y="3461156"/>
            <a:ext cx="1103187" cy="415627"/>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none">
            <a:spAutoFit/>
          </a:bodyPr>
          <a:lstStyle/>
          <a:p>
            <a:pPr>
              <a:defRPr/>
            </a:pPr>
            <a:r>
              <a:rPr lang="en-GB" sz="2101" dirty="0">
                <a:solidFill>
                  <a:schemeClr val="dk1"/>
                </a:solidFill>
                <a:latin typeface="GE Inspira Pitch Regular" charset="0"/>
              </a:rPr>
              <a:t>Radical </a:t>
            </a:r>
          </a:p>
        </p:txBody>
      </p:sp>
      <p:sp>
        <p:nvSpPr>
          <p:cNvPr id="24" name="TextBox 23"/>
          <p:cNvSpPr txBox="1">
            <a:spLocks noChangeArrowheads="1"/>
          </p:cNvSpPr>
          <p:nvPr/>
        </p:nvSpPr>
        <p:spPr bwMode="auto">
          <a:xfrm>
            <a:off x="6189668" y="4528234"/>
            <a:ext cx="1704826" cy="415627"/>
          </a:xfrm>
          <a:prstGeom prst="rect">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40000" dist="20000" dir="5400000" rotWithShape="0">
              <a:srgbClr val="000000">
                <a:alpha val="37999"/>
              </a:srgbClr>
            </a:outerShdw>
          </a:effectLst>
        </p:spPr>
        <p:txBody>
          <a:bodyPr wrap="none">
            <a:spAutoFit/>
          </a:bodyPr>
          <a:lstStyle/>
          <a:p>
            <a:pPr>
              <a:defRPr/>
            </a:pPr>
            <a:r>
              <a:rPr lang="en-GB" sz="2101" dirty="0">
                <a:solidFill>
                  <a:schemeClr val="dk1"/>
                </a:solidFill>
                <a:latin typeface="GE Inspira Pitch Regular" charset="0"/>
              </a:rPr>
              <a:t>Evolutionary </a:t>
            </a:r>
          </a:p>
        </p:txBody>
      </p:sp>
      <p:sp>
        <p:nvSpPr>
          <p:cNvPr id="2" name="TextBox 1"/>
          <p:cNvSpPr txBox="1"/>
          <p:nvPr/>
        </p:nvSpPr>
        <p:spPr>
          <a:xfrm>
            <a:off x="6724703" y="2121186"/>
            <a:ext cx="564578" cy="300082"/>
          </a:xfrm>
          <a:prstGeom prst="rect">
            <a:avLst/>
          </a:prstGeom>
          <a:noFill/>
        </p:spPr>
        <p:txBody>
          <a:bodyPr wrap="none" rtlCol="0">
            <a:spAutoFit/>
          </a:bodyPr>
          <a:lstStyle/>
          <a:p>
            <a:r>
              <a:rPr lang="en-US" sz="1350" dirty="0">
                <a:latin typeface="GE Inspira Pitch Regular" charset="0"/>
              </a:rPr>
              <a:t>0.1%</a:t>
            </a:r>
          </a:p>
        </p:txBody>
      </p:sp>
      <p:sp>
        <p:nvSpPr>
          <p:cNvPr id="25" name="TextBox 24"/>
          <p:cNvSpPr txBox="1"/>
          <p:nvPr/>
        </p:nvSpPr>
        <p:spPr>
          <a:xfrm>
            <a:off x="6712558" y="3154463"/>
            <a:ext cx="564578" cy="300082"/>
          </a:xfrm>
          <a:prstGeom prst="rect">
            <a:avLst/>
          </a:prstGeom>
          <a:noFill/>
        </p:spPr>
        <p:txBody>
          <a:bodyPr wrap="none" rtlCol="0">
            <a:spAutoFit/>
          </a:bodyPr>
          <a:lstStyle/>
          <a:p>
            <a:r>
              <a:rPr lang="en-US" sz="1350" dirty="0">
                <a:latin typeface="GE Inspira Pitch Regular" charset="0"/>
              </a:rPr>
              <a:t>4.9%</a:t>
            </a:r>
          </a:p>
        </p:txBody>
      </p:sp>
      <p:sp>
        <p:nvSpPr>
          <p:cNvPr id="26" name="TextBox 25"/>
          <p:cNvSpPr txBox="1"/>
          <p:nvPr/>
        </p:nvSpPr>
        <p:spPr>
          <a:xfrm>
            <a:off x="6720990" y="4216732"/>
            <a:ext cx="526106" cy="300082"/>
          </a:xfrm>
          <a:prstGeom prst="rect">
            <a:avLst/>
          </a:prstGeom>
          <a:noFill/>
        </p:spPr>
        <p:txBody>
          <a:bodyPr wrap="none" rtlCol="0">
            <a:spAutoFit/>
          </a:bodyPr>
          <a:lstStyle/>
          <a:p>
            <a:r>
              <a:rPr lang="en-US" sz="1350" dirty="0">
                <a:latin typeface="GE Inspira Pitch Regular" charset="0"/>
              </a:rPr>
              <a:t>95%</a:t>
            </a:r>
          </a:p>
        </p:txBody>
      </p:sp>
      <p:sp>
        <p:nvSpPr>
          <p:cNvPr id="3" name="Slide Number Placeholder 2"/>
          <p:cNvSpPr>
            <a:spLocks noGrp="1"/>
          </p:cNvSpPr>
          <p:nvPr>
            <p:ph type="sldNum" sz="quarter" idx="4"/>
          </p:nvPr>
        </p:nvSpPr>
        <p:spPr/>
        <p:txBody>
          <a:bodyPr/>
          <a:lstStyle/>
          <a:p>
            <a:fld id="{5B5001F5-E7B9-4741-B997-DC6E1D931256}" type="slidenum">
              <a:rPr lang="en-US" smtClean="0"/>
              <a:pPr/>
              <a:t>135</a:t>
            </a:fld>
            <a:endParaRPr lang="en-US" dirty="0"/>
          </a:p>
        </p:txBody>
      </p:sp>
    </p:spTree>
    <p:extLst>
      <p:ext uri="{BB962C8B-B14F-4D97-AF65-F5344CB8AC3E}">
        <p14:creationId xmlns:p14="http://schemas.microsoft.com/office/powerpoint/2010/main" val="545672053"/>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lstStyle/>
          <a:p>
            <a:r>
              <a:rPr lang="en-GB" smtClean="0"/>
              <a:t>Need Means Analysis Summary</a:t>
            </a:r>
            <a:endParaRPr lang="en-GB" dirty="0"/>
          </a:p>
        </p:txBody>
      </p:sp>
      <p:sp>
        <p:nvSpPr>
          <p:cNvPr id="37890" name="Rectangle 3"/>
          <p:cNvSpPr>
            <a:spLocks noGrp="1" noChangeArrowheads="1"/>
          </p:cNvSpPr>
          <p:nvPr>
            <p:ph type="body" sz="half" idx="1"/>
          </p:nvPr>
        </p:nvSpPr>
        <p:spPr/>
        <p:txBody>
          <a:bodyPr/>
          <a:lstStyle/>
          <a:p>
            <a:r>
              <a:rPr lang="en-GB" smtClean="0"/>
              <a:t>Pros</a:t>
            </a:r>
          </a:p>
          <a:p>
            <a:pPr lvl="1"/>
            <a:r>
              <a:rPr lang="en-GB" smtClean="0"/>
              <a:t>Simple - anybody can contribute</a:t>
            </a:r>
          </a:p>
          <a:p>
            <a:pPr lvl="1"/>
            <a:r>
              <a:rPr lang="en-GB" smtClean="0"/>
              <a:t>If performed in a team it promotes</a:t>
            </a:r>
          </a:p>
          <a:p>
            <a:pPr lvl="2"/>
            <a:r>
              <a:rPr lang="en-GB" smtClean="0"/>
              <a:t>Discussion</a:t>
            </a:r>
          </a:p>
          <a:p>
            <a:pPr lvl="2"/>
            <a:r>
              <a:rPr lang="en-GB" smtClean="0"/>
              <a:t>Thinking</a:t>
            </a:r>
          </a:p>
          <a:p>
            <a:pPr lvl="1"/>
            <a:r>
              <a:rPr lang="en-GB" smtClean="0"/>
              <a:t>Identifies alternative solutions at different levels</a:t>
            </a:r>
          </a:p>
          <a:p>
            <a:pPr lvl="1"/>
            <a:r>
              <a:rPr lang="en-GB" smtClean="0"/>
              <a:t>Can lead to an agreed meta- solution and therefore scope the problem space</a:t>
            </a:r>
            <a:endParaRPr lang="en-GB" dirty="0"/>
          </a:p>
        </p:txBody>
      </p:sp>
      <p:sp>
        <p:nvSpPr>
          <p:cNvPr id="37891" name="Rectangle 4"/>
          <p:cNvSpPr>
            <a:spLocks noGrp="1" noChangeArrowheads="1"/>
          </p:cNvSpPr>
          <p:nvPr>
            <p:ph type="body" sz="half" idx="2"/>
          </p:nvPr>
        </p:nvSpPr>
        <p:spPr/>
        <p:txBody>
          <a:bodyPr/>
          <a:lstStyle/>
          <a:p>
            <a:r>
              <a:rPr lang="en-GB" smtClean="0"/>
              <a:t>Cons</a:t>
            </a:r>
          </a:p>
          <a:p>
            <a:pPr lvl="1"/>
            <a:r>
              <a:rPr lang="en-GB" smtClean="0"/>
              <a:t>Deciding who does this? Is it an engineering or marketing tool </a:t>
            </a:r>
          </a:p>
          <a:p>
            <a:pPr lvl="1"/>
            <a:r>
              <a:rPr lang="en-GB" smtClean="0"/>
              <a:t>Can give a false feeling of security </a:t>
            </a:r>
          </a:p>
          <a:p>
            <a:pPr lvl="1"/>
            <a:r>
              <a:rPr lang="en-GB" smtClean="0"/>
              <a:t>Can give a solution that allows an organization to jump straight into detailed design without doing the full system design</a:t>
            </a:r>
          </a:p>
          <a:p>
            <a:pPr lvl="1"/>
            <a:endParaRPr lang="en-GB" dirty="0"/>
          </a:p>
        </p:txBody>
      </p:sp>
      <p:sp>
        <p:nvSpPr>
          <p:cNvPr id="2" name="Slide Number Placeholder 1"/>
          <p:cNvSpPr>
            <a:spLocks noGrp="1"/>
          </p:cNvSpPr>
          <p:nvPr>
            <p:ph type="sldNum" sz="quarter" idx="4"/>
          </p:nvPr>
        </p:nvSpPr>
        <p:spPr/>
        <p:txBody>
          <a:bodyPr/>
          <a:lstStyle/>
          <a:p>
            <a:fld id="{5B5001F5-E7B9-4741-B997-DC6E1D931256}" type="slidenum">
              <a:rPr lang="en-US" smtClean="0"/>
              <a:pPr/>
              <a:t>136</a:t>
            </a:fld>
            <a:endParaRPr lang="en-US" dirty="0"/>
          </a:p>
        </p:txBody>
      </p:sp>
    </p:spTree>
    <p:extLst>
      <p:ext uri="{BB962C8B-B14F-4D97-AF65-F5344CB8AC3E}">
        <p14:creationId xmlns:p14="http://schemas.microsoft.com/office/powerpoint/2010/main" val="1939522579"/>
      </p:ext>
    </p:extLst>
  </p:cSld>
  <p:clrMapOvr>
    <a:masterClrMapping/>
  </p:clrMapOvr>
  <p:transition spd="med">
    <p:zo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4mZmrQD830.3JTyYQdN_K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VA2tEsK1UEi5ADUxE0yZk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Dr0xLKv_MEKyvf7LOrOpyQ"/>
</p:tagLst>
</file>

<file path=ppt/theme/theme1.xml><?xml version="1.0" encoding="utf-8"?>
<a:theme xmlns:a="http://schemas.openxmlformats.org/drawingml/2006/main" name="SysE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GE 2014 V01 Interim 05 (probably final)">
      <a:dk1>
        <a:srgbClr val="575757"/>
      </a:dk1>
      <a:lt1>
        <a:sysClr val="window" lastClr="FFFFFF"/>
      </a:lt1>
      <a:dk2>
        <a:srgbClr val="005CB9"/>
      </a:dk2>
      <a:lt2>
        <a:srgbClr val="E9E9E9"/>
      </a:lt2>
      <a:accent1>
        <a:srgbClr val="3693F8"/>
      </a:accent1>
      <a:accent2>
        <a:srgbClr val="00366E"/>
      </a:accent2>
      <a:accent3>
        <a:srgbClr val="46AD00"/>
      </a:accent3>
      <a:accent4>
        <a:srgbClr val="1D5F11"/>
      </a:accent4>
      <a:accent5>
        <a:srgbClr val="FFCF45"/>
      </a:accent5>
      <a:accent6>
        <a:srgbClr val="841225"/>
      </a:accent6>
      <a:hlink>
        <a:srgbClr val="005CBA"/>
      </a:hlink>
      <a:folHlink>
        <a:srgbClr val="005CB9"/>
      </a:folHlink>
    </a:clrScheme>
    <a:fontScheme name="GE Inspira Pitch 2014">
      <a:majorFont>
        <a:latin typeface="GE Inspira Pitch"/>
        <a:ea typeface=""/>
        <a:cs typeface=""/>
      </a:majorFont>
      <a:minorFont>
        <a:latin typeface="GE Inspira Pit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GE 2014 V01 Interim 05 (probably final)">
      <a:dk1>
        <a:srgbClr val="575757"/>
      </a:dk1>
      <a:lt1>
        <a:sysClr val="window" lastClr="FFFFFF"/>
      </a:lt1>
      <a:dk2>
        <a:srgbClr val="005CB9"/>
      </a:dk2>
      <a:lt2>
        <a:srgbClr val="E9E9E9"/>
      </a:lt2>
      <a:accent1>
        <a:srgbClr val="3693F8"/>
      </a:accent1>
      <a:accent2>
        <a:srgbClr val="00366E"/>
      </a:accent2>
      <a:accent3>
        <a:srgbClr val="46AD00"/>
      </a:accent3>
      <a:accent4>
        <a:srgbClr val="1D5F11"/>
      </a:accent4>
      <a:accent5>
        <a:srgbClr val="FFCF45"/>
      </a:accent5>
      <a:accent6>
        <a:srgbClr val="841225"/>
      </a:accent6>
      <a:hlink>
        <a:srgbClr val="005CBA"/>
      </a:hlink>
      <a:folHlink>
        <a:srgbClr val="005CB9"/>
      </a:folHlink>
    </a:clrScheme>
    <a:fontScheme name="GE Inspira Pitch 2014">
      <a:majorFont>
        <a:latin typeface="GE Inspira Pitch"/>
        <a:ea typeface=""/>
        <a:cs typeface=""/>
      </a:majorFont>
      <a:minorFont>
        <a:latin typeface="GE Inspira Pit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16857</TotalTime>
  <Words>11055</Words>
  <Application>Microsoft Macintosh PowerPoint</Application>
  <PresentationFormat>On-screen Show (4:3)</PresentationFormat>
  <Paragraphs>1829</Paragraphs>
  <Slides>136</Slides>
  <Notes>77</Notes>
  <HiddenSlides>1</HiddenSlides>
  <MMClips>1</MMClips>
  <ScaleCrop>false</ScaleCrop>
  <HeadingPairs>
    <vt:vector size="8" baseType="variant">
      <vt:variant>
        <vt:lpstr>Fonts Used</vt:lpstr>
      </vt:variant>
      <vt:variant>
        <vt:i4>15</vt:i4>
      </vt:variant>
      <vt:variant>
        <vt:lpstr>Theme</vt:lpstr>
      </vt:variant>
      <vt:variant>
        <vt:i4>2</vt:i4>
      </vt:variant>
      <vt:variant>
        <vt:lpstr>Embedded OLE Servers</vt:lpstr>
      </vt:variant>
      <vt:variant>
        <vt:i4>3</vt:i4>
      </vt:variant>
      <vt:variant>
        <vt:lpstr>Slide Titles</vt:lpstr>
      </vt:variant>
      <vt:variant>
        <vt:i4>136</vt:i4>
      </vt:variant>
    </vt:vector>
  </HeadingPairs>
  <TitlesOfParts>
    <vt:vector size="156" baseType="lpstr">
      <vt:lpstr>Arial Black</vt:lpstr>
      <vt:lpstr>Arial Narrow</vt:lpstr>
      <vt:lpstr>Calibri</vt:lpstr>
      <vt:lpstr>Charlotte Sans Book LET</vt:lpstr>
      <vt:lpstr>Garamond</vt:lpstr>
      <vt:lpstr>GE Inspira</vt:lpstr>
      <vt:lpstr>GE Inspira Medium</vt:lpstr>
      <vt:lpstr>GE Inspira Pitch</vt:lpstr>
      <vt:lpstr>GE Inspira Pitch Regular</vt:lpstr>
      <vt:lpstr>ＭＳ Ｐゴシック</vt:lpstr>
      <vt:lpstr>Symbol</vt:lpstr>
      <vt:lpstr>Times New Roman</vt:lpstr>
      <vt:lpstr>Wingdings</vt:lpstr>
      <vt:lpstr>Wingdings 3</vt:lpstr>
      <vt:lpstr>Arial</vt:lpstr>
      <vt:lpstr>SysEng</vt:lpstr>
      <vt:lpstr>Default Design</vt:lpstr>
      <vt:lpstr>Picture</vt:lpstr>
      <vt:lpstr>Document</vt:lpstr>
      <vt:lpstr>TCLayout.ActiveDocument.1</vt:lpstr>
      <vt:lpstr>    </vt:lpstr>
      <vt:lpstr>PowerPoint Presentation</vt:lpstr>
      <vt:lpstr>PowerPoint Presentation</vt:lpstr>
      <vt:lpstr>PowerPoint Presentation</vt:lpstr>
      <vt:lpstr> About BHW   </vt:lpstr>
      <vt:lpstr>What we do</vt:lpstr>
      <vt:lpstr>BHW - What we Do with Who</vt:lpstr>
      <vt:lpstr>Our Systems Customers</vt:lpstr>
      <vt:lpstr>Quick Introductions</vt:lpstr>
      <vt:lpstr> Our View of Systems Engineering   Dr Stuart Burge</vt:lpstr>
      <vt:lpstr>Collect some Customer Requirements </vt:lpstr>
      <vt:lpstr>In Simple Terms a Systems Approach in Engineering is about:</vt:lpstr>
      <vt:lpstr>Traditional Design</vt:lpstr>
      <vt:lpstr>Approaches – The Choices</vt:lpstr>
      <vt:lpstr>Photocopying</vt:lpstr>
      <vt:lpstr>PowerPoint Presentation</vt:lpstr>
      <vt:lpstr>Approaches – The Choices</vt:lpstr>
      <vt:lpstr>Flower Arranging</vt:lpstr>
      <vt:lpstr>PowerPoint Presentation</vt:lpstr>
      <vt:lpstr>Approaches – The Choices</vt:lpstr>
      <vt:lpstr>Evolution</vt:lpstr>
      <vt:lpstr>A Special Mention</vt:lpstr>
      <vt:lpstr>Evolutionary</vt:lpstr>
      <vt:lpstr>Approaches – The Choices</vt:lpstr>
      <vt:lpstr>Pet Pony</vt:lpstr>
      <vt:lpstr>There’s many more</vt:lpstr>
      <vt:lpstr>Analysis to the Rescue</vt:lpstr>
      <vt:lpstr>Analysis and Engineering Design</vt:lpstr>
      <vt:lpstr>Traditional Design</vt:lpstr>
      <vt:lpstr>Conclusion</vt:lpstr>
      <vt:lpstr>A Systems Approach to Systems Design</vt:lpstr>
      <vt:lpstr>The Systems Approach to Systems Design  is based on</vt:lpstr>
      <vt:lpstr>Divergent-Convergent Thinking a Systems Meta Process </vt:lpstr>
      <vt:lpstr>Plan Do Check Act a Meta Systems Process</vt:lpstr>
      <vt:lpstr>We put our effort in the Wrong place</vt:lpstr>
      <vt:lpstr>Systems Engineering uses a Systems Approach to System Design </vt:lpstr>
      <vt:lpstr>Systems Engineering uses a Systems Approach to System Design </vt:lpstr>
      <vt:lpstr>Requirements: A Common Problem</vt:lpstr>
      <vt:lpstr>Simplified Kano Model</vt:lpstr>
      <vt:lpstr>Holistic Requirements Model</vt:lpstr>
      <vt:lpstr>Operational Requirements</vt:lpstr>
      <vt:lpstr>1961: Kennedy and the Ultimate Operational Requirement</vt:lpstr>
      <vt:lpstr>Functional Requirements</vt:lpstr>
      <vt:lpstr>Non-functional Requirements</vt:lpstr>
      <vt:lpstr>Non-functional (Functional) Performance Requirements</vt:lpstr>
      <vt:lpstr>Non-Functional System Requirements</vt:lpstr>
      <vt:lpstr>Non-Functional Implementation Requirements</vt:lpstr>
      <vt:lpstr>Summary: The Holistic Cutting of the Cake!</vt:lpstr>
      <vt:lpstr>Using the Holistic Requirements Model</vt:lpstr>
      <vt:lpstr>Practice – Requirements Categories </vt:lpstr>
      <vt:lpstr>Nature of Customer Requirements</vt:lpstr>
      <vt:lpstr>Discussion – Toaster Functionality </vt:lpstr>
      <vt:lpstr>Generic System Functionality</vt:lpstr>
      <vt:lpstr>Generic Toaster Functionality</vt:lpstr>
      <vt:lpstr>What is a System Function</vt:lpstr>
      <vt:lpstr>System Functions Logically Interact </vt:lpstr>
      <vt:lpstr>PowerPoint Presentation</vt:lpstr>
      <vt:lpstr>The Systems Approach to System Design</vt:lpstr>
      <vt:lpstr>Unwanted Behaviour</vt:lpstr>
      <vt:lpstr>PLAN – DO – CHECK - ACT</vt:lpstr>
      <vt:lpstr>Functionality Delivers what the Customer Wants</vt:lpstr>
      <vt:lpstr>Functionality Delivers what the Customer Wants</vt:lpstr>
      <vt:lpstr>The Consequences</vt:lpstr>
      <vt:lpstr>The Cost of Not Fully Understanding Where You are Going! </vt:lpstr>
      <vt:lpstr>Systems Engineering uses a Systems Approach to System Design </vt:lpstr>
      <vt:lpstr>Discussion – Generate Heat - Solutions</vt:lpstr>
      <vt:lpstr>Functions in Design</vt:lpstr>
      <vt:lpstr>Generic Functionality helps us innovate and be holistic (i.e. don’t miss anything)</vt:lpstr>
      <vt:lpstr>There is more to a system than its Generic Functionality</vt:lpstr>
      <vt:lpstr>There is more to a system than its Generic Functionality</vt:lpstr>
      <vt:lpstr>Finding the “best” Logical Architecture</vt:lpstr>
      <vt:lpstr>The Systems Approach to System Design</vt:lpstr>
      <vt:lpstr>Functions can be Modelled Mathematically</vt:lpstr>
      <vt:lpstr>Where is the best place to be?</vt:lpstr>
      <vt:lpstr>The Best Place – the Global Optimum?</vt:lpstr>
      <vt:lpstr>All Systems are Subject to Noise</vt:lpstr>
      <vt:lpstr>The Classic Strategy: Tighten Tolerances</vt:lpstr>
      <vt:lpstr>Achieving Design Robustness</vt:lpstr>
      <vt:lpstr>Systems Engineering uses a Systems Approach to System Design </vt:lpstr>
      <vt:lpstr>PowerPoint Presentation</vt:lpstr>
      <vt:lpstr>How do we Handle Complexity in System Design? </vt:lpstr>
      <vt:lpstr>How do we Handle Complexity in System Design? </vt:lpstr>
      <vt:lpstr>How do we Handle Complexity in System Build? </vt:lpstr>
      <vt:lpstr>The V Diagram</vt:lpstr>
      <vt:lpstr>Systems Engineering is Fractal </vt:lpstr>
      <vt:lpstr>Systems Engineering is Fractal </vt:lpstr>
      <vt:lpstr>The Design System Process</vt:lpstr>
      <vt:lpstr>Systems Engineering is Fractal </vt:lpstr>
      <vt:lpstr>VERIFY - the Build and Check System Process</vt:lpstr>
      <vt:lpstr>PowerPoint Presentation</vt:lpstr>
      <vt:lpstr>Generic Lifecycle</vt:lpstr>
      <vt:lpstr>Some Systems Engineering Lifecycles</vt:lpstr>
      <vt:lpstr>PowerPoint Presentation</vt:lpstr>
      <vt:lpstr>PowerPoint Presentation</vt:lpstr>
      <vt:lpstr>What is the Vestas Lifecycle?</vt:lpstr>
      <vt:lpstr>The Tools</vt:lpstr>
      <vt:lpstr>Systems Tools Build Models to Help the Team Reach a Common Understanding</vt:lpstr>
      <vt:lpstr>PowerPoint Presentation</vt:lpstr>
      <vt:lpstr>PowerPoint Presentation</vt:lpstr>
      <vt:lpstr>PowerPoint Presentation</vt:lpstr>
      <vt:lpstr>A Fool With a Tool </vt:lpstr>
      <vt:lpstr>PowerPoint Presentation</vt:lpstr>
      <vt:lpstr>Systems Map</vt:lpstr>
      <vt:lpstr>Basic Terminology</vt:lpstr>
      <vt:lpstr>How to do it?</vt:lpstr>
      <vt:lpstr>Example Systems Map</vt:lpstr>
      <vt:lpstr>Activity: Systems Map</vt:lpstr>
      <vt:lpstr>Systems Map - Summary</vt:lpstr>
      <vt:lpstr>Rich Picture</vt:lpstr>
      <vt:lpstr>Theory</vt:lpstr>
      <vt:lpstr>Common Rich Picture Symbols</vt:lpstr>
      <vt:lpstr>Rich Picture Guidelines</vt:lpstr>
      <vt:lpstr>PowerPoint Presentation</vt:lpstr>
      <vt:lpstr>PowerPoint Presentation</vt:lpstr>
      <vt:lpstr>PowerPoint Presentation</vt:lpstr>
      <vt:lpstr>Activity: Rich Picture</vt:lpstr>
      <vt:lpstr>PowerPoint Presentation</vt:lpstr>
      <vt:lpstr>Requirements and Solutions</vt:lpstr>
      <vt:lpstr>System Meta-solution</vt:lpstr>
      <vt:lpstr>Failure to Explore New Meta-solutions - A Sorry Tale</vt:lpstr>
      <vt:lpstr>Successful Dynamic Design Concept</vt:lpstr>
      <vt:lpstr>Unsuccessful Dynamic Design Concept</vt:lpstr>
      <vt:lpstr>System Meta-solution</vt:lpstr>
      <vt:lpstr>PowerPoint Presentation</vt:lpstr>
      <vt:lpstr>Analyse Requirements: An Iterative Process</vt:lpstr>
      <vt:lpstr>Need Means Analysis</vt:lpstr>
      <vt:lpstr>Step 1: Identify the Operational Requirement of the current Meta-solution to the system of interest  </vt:lpstr>
      <vt:lpstr>Step 2: Derive the Need that this Systems Satisfies</vt:lpstr>
      <vt:lpstr>Step 3: Use “the box of nine” to identify new solutions to the need at different levels </vt:lpstr>
      <vt:lpstr>Need Means Applies at any level!</vt:lpstr>
      <vt:lpstr>Need Means Applies To Any System!</vt:lpstr>
      <vt:lpstr>Exercise – Need Means Analysis</vt:lpstr>
      <vt:lpstr>Need Means analysis</vt:lpstr>
      <vt:lpstr>Step 4: Review “the box of nine” to decide on the Meta- solution for the system of interest</vt:lpstr>
      <vt:lpstr>Meta-solutions, Level of Innovation and Risk</vt:lpstr>
      <vt:lpstr>Need Means Analysis Summary</vt:lpstr>
    </vt:vector>
  </TitlesOfParts>
  <Manager/>
  <Company>BHW</Company>
  <LinksUpToDate>false</LinksUpToDate>
  <SharedDoc>false</SharedDoc>
  <HyperlinkBase/>
  <HyperlinksChanged>false</HyperlinksChanged>
  <AppVersion>15.0024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BHW view of SE</dc:title>
  <dc:subject/>
  <dc:creator>Stuart Burge</dc:creator>
  <cp:keywords/>
  <dc:description/>
  <cp:lastModifiedBy>Stuart Burge</cp:lastModifiedBy>
  <cp:revision>470</cp:revision>
  <cp:lastPrinted>2016-07-13T16:44:09Z</cp:lastPrinted>
  <dcterms:created xsi:type="dcterms:W3CDTF">2015-12-14T19:57:06Z</dcterms:created>
  <dcterms:modified xsi:type="dcterms:W3CDTF">2016-09-06T10:58:28Z</dcterms:modified>
  <cp:category/>
</cp:coreProperties>
</file>