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doc" ContentType="application/msword"/>
  <Default Extension="jpg" ContentType="image/jpeg"/>
  <Default Extension="jpeg" ContentType="image/jpeg"/>
  <Default Extension="emf" ContentType="image/x-emf"/>
  <Default Extension="rels" ContentType="application/vnd.openxmlformats-package.relationships+xml"/>
  <Default Extension="vml" ContentType="application/vnd.openxmlformats-officedocument.vmlDrawing"/>
  <Default Extension="xls" ContentType="application/vnd.ms-excel"/>
  <Default Extension="bin" ContentType="application/vnd.openxmlformats-officedocument.oleObject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handoutMasterIdLst>
    <p:handoutMasterId r:id="rId50"/>
  </p:handoutMasterIdLst>
  <p:sldIdLst>
    <p:sldId id="324" r:id="rId2"/>
    <p:sldId id="322" r:id="rId3"/>
    <p:sldId id="323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326" r:id="rId18"/>
    <p:sldId id="327" r:id="rId19"/>
    <p:sldId id="328" r:id="rId20"/>
    <p:sldId id="330" r:id="rId21"/>
    <p:sldId id="331" r:id="rId22"/>
    <p:sldId id="332" r:id="rId23"/>
    <p:sldId id="333" r:id="rId24"/>
    <p:sldId id="334" r:id="rId25"/>
    <p:sldId id="335" r:id="rId26"/>
    <p:sldId id="336" r:id="rId27"/>
    <p:sldId id="337" r:id="rId28"/>
    <p:sldId id="338" r:id="rId29"/>
    <p:sldId id="339" r:id="rId30"/>
    <p:sldId id="340" r:id="rId31"/>
    <p:sldId id="341" r:id="rId32"/>
    <p:sldId id="342" r:id="rId33"/>
    <p:sldId id="343" r:id="rId34"/>
    <p:sldId id="344" r:id="rId35"/>
    <p:sldId id="345" r:id="rId36"/>
    <p:sldId id="346" r:id="rId37"/>
    <p:sldId id="347" r:id="rId38"/>
    <p:sldId id="348" r:id="rId39"/>
    <p:sldId id="349" r:id="rId40"/>
    <p:sldId id="350" r:id="rId41"/>
    <p:sldId id="351" r:id="rId42"/>
    <p:sldId id="352" r:id="rId43"/>
    <p:sldId id="353" r:id="rId44"/>
    <p:sldId id="355" r:id="rId45"/>
    <p:sldId id="356" r:id="rId46"/>
    <p:sldId id="357" r:id="rId47"/>
    <p:sldId id="354" r:id="rId48"/>
  </p:sldIdLst>
  <p:sldSz cx="9906000" cy="6858000" type="A4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990000"/>
    <a:srgbClr val="CC3300"/>
    <a:srgbClr val="FF99CC"/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824"/>
    <p:restoredTop sz="94604"/>
  </p:normalViewPr>
  <p:slideViewPr>
    <p:cSldViewPr snapToGrid="0">
      <p:cViewPr varScale="1">
        <p:scale>
          <a:sx n="66" d="100"/>
          <a:sy n="66" d="100"/>
        </p:scale>
        <p:origin x="768" y="192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-258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handoutMaster" Target="handoutMasters/handoutMaster1.xml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emf"/></Relationships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.wmf"/><Relationship Id="rId5" Type="http://schemas.openxmlformats.org/officeDocument/2006/relationships/image" Target="../media/image2.png"/><Relationship Id="rId1" Type="http://schemas.openxmlformats.org/officeDocument/2006/relationships/theme" Target="../theme/theme3.xml"/><Relationship Id="rId2" Type="http://schemas.openxmlformats.org/officeDocument/2006/relationships/vmlDrawing" Target="../drawings/vmlDrawing1.v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61801941-97BE-BA48-8088-2B5728D81D1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graphicFrame>
        <p:nvGraphicFramePr>
          <p:cNvPr id="3078" name="Object 9"/>
          <p:cNvGraphicFramePr>
            <a:graphicFrameLocks noChangeAspect="1"/>
          </p:cNvGraphicFramePr>
          <p:nvPr/>
        </p:nvGraphicFramePr>
        <p:xfrm>
          <a:off x="0" y="8734425"/>
          <a:ext cx="877888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34" name="Picture" r:id="rId3" imgW="2193951" imgH="1100019" progId="Word.Picture.8">
                  <p:embed/>
                </p:oleObj>
              </mc:Choice>
              <mc:Fallback>
                <p:oleObj name="Picture" r:id="rId3" imgW="2193951" imgH="1100019" progId="Word.Picture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8734425"/>
                        <a:ext cx="877888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9" name="Picture 6" descr="SE_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813" y="0"/>
            <a:ext cx="966787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15161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2500" y="685800"/>
            <a:ext cx="4953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4187E296-2A65-2F4B-9145-C6E831AFBE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83544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latin typeface="Arial" pitchFamily="34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518772A-401D-495B-A7E0-4DDB2538CEE1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/>
              <a:t>2</a:t>
            </a:fld>
            <a:endParaRPr lang="en-GB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131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E7F470-2FB7-4084-8BD9-D7993C9E07A3}" type="slidenum">
              <a:rPr lang="en-GB" smtClean="0">
                <a:solidFill>
                  <a:srgbClr val="000000"/>
                </a:solidFill>
                <a:latin typeface="Arial" pitchFamily="34" charset="0"/>
              </a:rPr>
              <a:pPr/>
              <a:t>3</a:t>
            </a:fld>
            <a:endParaRPr lang="en-GB" dirty="0" smtClean="0">
              <a:solidFill>
                <a:srgbClr val="000000"/>
              </a:solidFill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6412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024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E445CC0-B2FD-654B-A1AB-7D7E58BF7B1B}" type="slidenum">
              <a:rPr lang="en-GB" sz="1200"/>
              <a:pPr eaLnBrk="1" hangingPunct="1"/>
              <a:t>5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392193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29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22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2BB2522-1130-BF46-A33C-6ABECB7B1E78}" type="slidenum">
              <a:rPr lang="en-GB" sz="1200"/>
              <a:pPr eaLnBrk="1" hangingPunct="1"/>
              <a:t>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470598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cs typeface="Arial" charset="0"/>
            </a:endParaRP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032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B6B9AC4E-96C7-ED4A-AFF8-06C475366E41}" type="slidenum">
              <a:rPr lang="en-GB" sz="1200">
                <a:cs typeface="Arial" charset="0"/>
              </a:rPr>
              <a:pPr eaLnBrk="1" hangingPunct="1"/>
              <a:t>7</a:t>
            </a:fld>
            <a:endParaRPr lang="en-GB" sz="120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502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529B14-4D24-C842-9A7C-6E94364EC3AE}" type="slidenum">
              <a:rPr lang="en-GB" sz="1200"/>
              <a:pPr eaLnBrk="1" hangingPunct="1"/>
              <a:t>8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4073609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529B14-4D24-C842-9A7C-6E94364EC3AE}" type="slidenum">
              <a:rPr lang="en-GB" sz="1200"/>
              <a:pPr eaLnBrk="1" hangingPunct="1"/>
              <a:t>9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1305313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529B14-4D24-C842-9A7C-6E94364EC3AE}" type="slidenum">
              <a:rPr lang="en-GB" sz="1200"/>
              <a:pPr eaLnBrk="1" hangingPunct="1"/>
              <a:t>13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052809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529B14-4D24-C842-9A7C-6E94364EC3AE}" type="slidenum">
              <a:rPr lang="en-GB" sz="1200"/>
              <a:pPr eaLnBrk="1" hangingPunct="1"/>
              <a:t>14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1010106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9216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cs typeface="Arial" charset="0"/>
            </a:endParaRPr>
          </a:p>
        </p:txBody>
      </p:sp>
      <p:sp>
        <p:nvSpPr>
          <p:cNvPr id="921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defTabSz="903288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903288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buClr>
                <a:prstClr val="black"/>
              </a:buClr>
            </a:pPr>
            <a:fld id="{E3045DB1-F87F-0F4B-A14A-011328F30620}" type="slidenum">
              <a:rPr lang="en-GB" sz="1200">
                <a:solidFill>
                  <a:prstClr val="black"/>
                </a:solidFill>
                <a:cs typeface="Arial" charset="0"/>
              </a:rPr>
              <a:pPr eaLnBrk="1" hangingPunct="1">
                <a:buClr>
                  <a:prstClr val="black"/>
                </a:buClr>
              </a:pPr>
              <a:t>15</a:t>
            </a:fld>
            <a:endParaRPr lang="en-GB" sz="120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266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Times New Roman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529B14-4D24-C842-9A7C-6E94364EC3AE}" type="slidenum">
              <a:rPr lang="en-GB" sz="1200"/>
              <a:pPr eaLnBrk="1" hangingPunct="1"/>
              <a:t>16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520114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>
              <a:latin typeface="Times New Roman" charset="0"/>
            </a:endParaRP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4529B14-4D24-C842-9A7C-6E94364EC3AE}" type="slidenum">
              <a:rPr lang="en-GB" sz="1200"/>
              <a:pPr eaLnBrk="1" hangingPunct="1"/>
              <a:t>17</a:t>
            </a:fld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3239466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52500" y="685800"/>
            <a:ext cx="4953000" cy="3429000"/>
          </a:xfrm>
          <a:ln/>
        </p:spPr>
      </p:sp>
      <p:sp>
        <p:nvSpPr>
          <p:cNvPr id="2242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242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8DAF78-527F-41DE-9999-CB8FC7D246CC}" type="slidenum">
              <a:rPr lang="en-GB" smtClean="0"/>
              <a:pPr/>
              <a:t>19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91999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0417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4525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4867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1725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74222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98989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1341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01732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31044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3848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5178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8279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361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3400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59891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49555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1309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282521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96877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07D3-A3A2-4A00-8C01-1DE18D4E2A2A}" type="slidenum">
              <a:rPr lang="en-GB" smtClean="0"/>
              <a:pPr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71818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GB" altLang="en-US">
                <a:ea typeface="ＭＳ Ｐゴシック" charset="-128"/>
              </a:rPr>
              <a:t>Can you please take a bit of time to make some notes concerning that above and feed them back to me before leaving.</a:t>
            </a:r>
          </a:p>
        </p:txBody>
      </p:sp>
    </p:spTree>
    <p:extLst>
      <p:ext uri="{BB962C8B-B14F-4D97-AF65-F5344CB8AC3E}">
        <p14:creationId xmlns:p14="http://schemas.microsoft.com/office/powerpoint/2010/main" val="594259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 lIns="91440" tIns="45720" rIns="91440" bIns="45720"/>
          <a:lstStyle>
            <a:lvl1pPr marL="0" indent="0" algn="ctr">
              <a:buFont typeface="Symbol" pitchFamily="18" charset="2"/>
              <a:buNone/>
              <a:defRPr sz="4000" b="1"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" name="Slide Number Placeholder 4"/>
          <p:cNvSpPr>
            <a:spLocks noGrp="1" noChangeArrowheads="1"/>
          </p:cNvSpPr>
          <p:nvPr>
            <p:ph type="sldNum" sz="quarter" idx="10"/>
          </p:nvPr>
        </p:nvSpPr>
        <p:spPr bwMode="auto">
          <a:xfrm>
            <a:off x="7527925" y="6597652"/>
            <a:ext cx="2311400" cy="14446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smtClean="0">
                <a:cs typeface="+mn-cs"/>
              </a:defRPr>
            </a:lvl1pPr>
          </a:lstStyle>
          <a:p>
            <a:pPr>
              <a:defRPr/>
            </a:pPr>
            <a:fld id="{7DF10820-5940-AA43-B7B4-DD6BD4AB74B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51102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546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1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412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3" y="990607"/>
            <a:ext cx="4133851" cy="4975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990607"/>
            <a:ext cx="4133851" cy="49752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57932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6628" y="0"/>
            <a:ext cx="7489372" cy="82731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81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81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6176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1034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352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99" y="273060"/>
            <a:ext cx="553720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5" y="1435103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6569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4706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7150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29500" y="10"/>
            <a:ext cx="2476500" cy="59658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" y="10"/>
            <a:ext cx="7277100" cy="59658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2573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5486" y="0"/>
            <a:ext cx="7380514" cy="90805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53" y="990607"/>
            <a:ext cx="4133851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199" y="990607"/>
            <a:ext cx="4133851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03608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906000" cy="908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42953" y="990607"/>
            <a:ext cx="4133851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199" y="990607"/>
            <a:ext cx="4133851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423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16628" y="0"/>
            <a:ext cx="7489372" cy="908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42953" y="990607"/>
            <a:ext cx="4133851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029199" y="990607"/>
            <a:ext cx="4133851" cy="4975225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5406154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0175" y="0"/>
            <a:ext cx="7445829" cy="9080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742953" y="990607"/>
            <a:ext cx="4133851" cy="4975225"/>
          </a:xfrm>
        </p:spPr>
        <p:txBody>
          <a:bodyPr/>
          <a:lstStyle/>
          <a:p>
            <a:pPr lvl="0"/>
            <a:endParaRPr lang="en-GB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29199" y="990607"/>
            <a:ext cx="4133851" cy="49752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25031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42950" y="1958986"/>
            <a:ext cx="8420100" cy="1470025"/>
          </a:xfrm>
        </p:spPr>
        <p:txBody>
          <a:bodyPr/>
          <a:lstStyle>
            <a:lvl1pPr algn="r">
              <a:defRPr sz="24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85900" y="3429000"/>
            <a:ext cx="6934200" cy="1752600"/>
          </a:xfrm>
        </p:spPr>
        <p:txBody>
          <a:bodyPr/>
          <a:lstStyle>
            <a:lvl1pPr marL="0" indent="0" algn="ctr">
              <a:buFontTx/>
              <a:buNone/>
              <a:defRPr sz="3600">
                <a:latin typeface="Arial Black" pitchFamily="34" charset="0"/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72936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906000" cy="9080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7"/>
          <p:cNvSpPr>
            <a:spLocks noChangeArrowheads="1"/>
          </p:cNvSpPr>
          <p:nvPr/>
        </p:nvSpPr>
        <p:spPr bwMode="auto">
          <a:xfrm>
            <a:off x="7527925" y="6597652"/>
            <a:ext cx="2311400" cy="14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/>
            <a:fld id="{CE2F9B82-215E-B94A-ACD1-56344C53D556}" type="slidenum">
              <a:rPr lang="en-GB" sz="1000"/>
              <a:pPr algn="r"/>
              <a:t>‹#›</a:t>
            </a:fld>
            <a:endParaRPr lang="en-GB" sz="1000"/>
          </a:p>
        </p:txBody>
      </p:sp>
      <p:sp>
        <p:nvSpPr>
          <p:cNvPr id="1028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42950" y="990602"/>
            <a:ext cx="8420100" cy="49752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here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29" name="TextBox 5"/>
          <p:cNvSpPr txBox="1">
            <a:spLocks noChangeArrowheads="1"/>
          </p:cNvSpPr>
          <p:nvPr userDrawn="1"/>
        </p:nvSpPr>
        <p:spPr bwMode="auto">
          <a:xfrm>
            <a:off x="2" y="6596065"/>
            <a:ext cx="248704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GB" sz="1000" dirty="0" smtClean="0">
                <a:ea typeface="+mn-ea"/>
                <a:cs typeface="+mn-cs"/>
              </a:rPr>
              <a:t>Systems Engineering Short Course V2.7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9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  <p:sldLayoutId id="2147483995" r:id="rId12"/>
    <p:sldLayoutId id="2147483996" r:id="rId13"/>
    <p:sldLayoutId id="2147483997" r:id="rId14"/>
    <p:sldLayoutId id="2147483998" r:id="rId15"/>
    <p:sldLayoutId id="2147484000" r:id="rId16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+mj-lt"/>
          <a:ea typeface="ＭＳ Ｐゴシック" charset="0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  <a:ea typeface="ＭＳ Ｐゴシック" charset="0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145000"/>
        <a:buFont typeface="Arial" charset="0"/>
        <a:buChar char="•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wmf"/><Relationship Id="rId5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wmf"/><Relationship Id="rId5" Type="http://schemas.openxmlformats.org/officeDocument/2006/relationships/image" Target="../media/image7.emf"/><Relationship Id="rId6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4" Type="http://schemas.openxmlformats.org/officeDocument/2006/relationships/image" Target="../media/image4.wmf"/><Relationship Id="rId5" Type="http://schemas.openxmlformats.org/officeDocument/2006/relationships/image" Target="../media/image7.emf"/><Relationship Id="rId6" Type="http://schemas.openxmlformats.org/officeDocument/2006/relationships/image" Target="../media/image8.emf"/><Relationship Id="rId7" Type="http://schemas.openxmlformats.org/officeDocument/2006/relationships/image" Target="../media/image5.jp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.wmf"/><Relationship Id="rId12" Type="http://schemas.openxmlformats.org/officeDocument/2006/relationships/oleObject" Target="../embeddings/Microsoft_Word_97_-_2004_Document1.doc"/><Relationship Id="rId13" Type="http://schemas.openxmlformats.org/officeDocument/2006/relationships/image" Target="../media/image12.wmf"/><Relationship Id="rId14" Type="http://schemas.openxmlformats.org/officeDocument/2006/relationships/image" Target="../media/image18.wmf"/><Relationship Id="rId15" Type="http://schemas.openxmlformats.org/officeDocument/2006/relationships/image" Target="../media/image19.emf"/><Relationship Id="rId16" Type="http://schemas.openxmlformats.org/officeDocument/2006/relationships/image" Target="../media/image5.jpg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wmf"/><Relationship Id="rId5" Type="http://schemas.openxmlformats.org/officeDocument/2006/relationships/image" Target="../media/image4.wmf"/><Relationship Id="rId6" Type="http://schemas.openxmlformats.org/officeDocument/2006/relationships/image" Target="../media/image7.emf"/><Relationship Id="rId7" Type="http://schemas.openxmlformats.org/officeDocument/2006/relationships/image" Target="../media/image13.wmf"/><Relationship Id="rId8" Type="http://schemas.openxmlformats.org/officeDocument/2006/relationships/image" Target="../media/image14.emf"/><Relationship Id="rId9" Type="http://schemas.openxmlformats.org/officeDocument/2006/relationships/image" Target="../media/image15.emf"/><Relationship Id="rId10" Type="http://schemas.openxmlformats.org/officeDocument/2006/relationships/image" Target="../media/image16.emf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6.emf"/><Relationship Id="rId12" Type="http://schemas.openxmlformats.org/officeDocument/2006/relationships/image" Target="../media/image17.wmf"/><Relationship Id="rId13" Type="http://schemas.openxmlformats.org/officeDocument/2006/relationships/oleObject" Target="../embeddings/Microsoft_Word_97_-_2004_Document2.doc"/><Relationship Id="rId14" Type="http://schemas.openxmlformats.org/officeDocument/2006/relationships/image" Target="../media/image12.wmf"/><Relationship Id="rId15" Type="http://schemas.openxmlformats.org/officeDocument/2006/relationships/image" Target="../media/image18.wmf"/><Relationship Id="rId16" Type="http://schemas.openxmlformats.org/officeDocument/2006/relationships/image" Target="../media/image19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5.jpg"/><Relationship Id="rId5" Type="http://schemas.openxmlformats.org/officeDocument/2006/relationships/image" Target="../media/image3.wmf"/><Relationship Id="rId6" Type="http://schemas.openxmlformats.org/officeDocument/2006/relationships/image" Target="../media/image4.wmf"/><Relationship Id="rId7" Type="http://schemas.openxmlformats.org/officeDocument/2006/relationships/image" Target="../media/image7.emf"/><Relationship Id="rId8" Type="http://schemas.openxmlformats.org/officeDocument/2006/relationships/image" Target="../media/image13.wmf"/><Relationship Id="rId9" Type="http://schemas.openxmlformats.org/officeDocument/2006/relationships/image" Target="../media/image14.emf"/><Relationship Id="rId10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emf"/><Relationship Id="rId12" Type="http://schemas.openxmlformats.org/officeDocument/2006/relationships/image" Target="../media/image16.emf"/><Relationship Id="rId13" Type="http://schemas.openxmlformats.org/officeDocument/2006/relationships/image" Target="../media/image17.wmf"/><Relationship Id="rId14" Type="http://schemas.openxmlformats.org/officeDocument/2006/relationships/oleObject" Target="../embeddings/Microsoft_Word_97_-_2004_Document3.doc"/><Relationship Id="rId15" Type="http://schemas.openxmlformats.org/officeDocument/2006/relationships/image" Target="../media/image12.wmf"/><Relationship Id="rId16" Type="http://schemas.openxmlformats.org/officeDocument/2006/relationships/image" Target="../media/image18.wmf"/><Relationship Id="rId17" Type="http://schemas.openxmlformats.org/officeDocument/2006/relationships/image" Target="../media/image20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5.jpg"/><Relationship Id="rId5" Type="http://schemas.openxmlformats.org/officeDocument/2006/relationships/image" Target="../media/image3.wmf"/><Relationship Id="rId6" Type="http://schemas.openxmlformats.org/officeDocument/2006/relationships/image" Target="../media/image4.wmf"/><Relationship Id="rId7" Type="http://schemas.openxmlformats.org/officeDocument/2006/relationships/image" Target="../media/image7.emf"/><Relationship Id="rId8" Type="http://schemas.openxmlformats.org/officeDocument/2006/relationships/image" Target="../media/image13.wmf"/><Relationship Id="rId9" Type="http://schemas.openxmlformats.org/officeDocument/2006/relationships/image" Target="../media/image19.emf"/><Relationship Id="rId10" Type="http://schemas.openxmlformats.org/officeDocument/2006/relationships/image" Target="../media/image14.emf"/></Relationships>
</file>

<file path=ppt/slides/_rels/slide1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5.emf"/><Relationship Id="rId12" Type="http://schemas.openxmlformats.org/officeDocument/2006/relationships/image" Target="../media/image16.emf"/><Relationship Id="rId13" Type="http://schemas.openxmlformats.org/officeDocument/2006/relationships/image" Target="../media/image17.wmf"/><Relationship Id="rId14" Type="http://schemas.openxmlformats.org/officeDocument/2006/relationships/oleObject" Target="../embeddings/Microsoft_Word_97_-_2004_Document4.doc"/><Relationship Id="rId15" Type="http://schemas.openxmlformats.org/officeDocument/2006/relationships/image" Target="../media/image12.wmf"/><Relationship Id="rId16" Type="http://schemas.openxmlformats.org/officeDocument/2006/relationships/image" Target="../media/image18.wmf"/><Relationship Id="rId17" Type="http://schemas.openxmlformats.org/officeDocument/2006/relationships/image" Target="../media/image2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5.jpg"/><Relationship Id="rId5" Type="http://schemas.openxmlformats.org/officeDocument/2006/relationships/image" Target="../media/image3.wmf"/><Relationship Id="rId6" Type="http://schemas.openxmlformats.org/officeDocument/2006/relationships/image" Target="../media/image4.wmf"/><Relationship Id="rId7" Type="http://schemas.openxmlformats.org/officeDocument/2006/relationships/image" Target="../media/image7.emf"/><Relationship Id="rId8" Type="http://schemas.openxmlformats.org/officeDocument/2006/relationships/image" Target="../media/image13.wmf"/><Relationship Id="rId9" Type="http://schemas.openxmlformats.org/officeDocument/2006/relationships/image" Target="../media/image19.emf"/><Relationship Id="rId10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emf"/><Relationship Id="rId20" Type="http://schemas.openxmlformats.org/officeDocument/2006/relationships/image" Target="../media/image5.jpg"/><Relationship Id="rId10" Type="http://schemas.openxmlformats.org/officeDocument/2006/relationships/image" Target="../media/image15.emf"/><Relationship Id="rId11" Type="http://schemas.openxmlformats.org/officeDocument/2006/relationships/image" Target="../media/image16.emf"/><Relationship Id="rId12" Type="http://schemas.openxmlformats.org/officeDocument/2006/relationships/image" Target="../media/image17.wmf"/><Relationship Id="rId13" Type="http://schemas.openxmlformats.org/officeDocument/2006/relationships/oleObject" Target="../embeddings/Microsoft_Word_97_-_2004_Document5.doc"/><Relationship Id="rId14" Type="http://schemas.openxmlformats.org/officeDocument/2006/relationships/image" Target="../media/image12.wmf"/><Relationship Id="rId15" Type="http://schemas.openxmlformats.org/officeDocument/2006/relationships/image" Target="../media/image18.wmf"/><Relationship Id="rId16" Type="http://schemas.openxmlformats.org/officeDocument/2006/relationships/image" Target="../media/image22.emf"/><Relationship Id="rId17" Type="http://schemas.openxmlformats.org/officeDocument/2006/relationships/image" Target="../media/image23.emf"/><Relationship Id="rId18" Type="http://schemas.openxmlformats.org/officeDocument/2006/relationships/image" Target="../media/image24.emf"/><Relationship Id="rId19" Type="http://schemas.openxmlformats.org/officeDocument/2006/relationships/image" Target="../media/image25.png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3.wmf"/><Relationship Id="rId5" Type="http://schemas.openxmlformats.org/officeDocument/2006/relationships/image" Target="../media/image4.wmf"/><Relationship Id="rId6" Type="http://schemas.openxmlformats.org/officeDocument/2006/relationships/image" Target="../media/image7.emf"/><Relationship Id="rId7" Type="http://schemas.openxmlformats.org/officeDocument/2006/relationships/image" Target="../media/image13.wmf"/><Relationship Id="rId8" Type="http://schemas.openxmlformats.org/officeDocument/2006/relationships/image" Target="../media/image19.emf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emf"/><Relationship Id="rId20" Type="http://schemas.openxmlformats.org/officeDocument/2006/relationships/image" Target="../media/image25.png"/><Relationship Id="rId21" Type="http://schemas.openxmlformats.org/officeDocument/2006/relationships/image" Target="../media/image26.emf"/><Relationship Id="rId10" Type="http://schemas.openxmlformats.org/officeDocument/2006/relationships/image" Target="../media/image14.emf"/><Relationship Id="rId11" Type="http://schemas.openxmlformats.org/officeDocument/2006/relationships/image" Target="../media/image15.emf"/><Relationship Id="rId12" Type="http://schemas.openxmlformats.org/officeDocument/2006/relationships/image" Target="../media/image16.emf"/><Relationship Id="rId13" Type="http://schemas.openxmlformats.org/officeDocument/2006/relationships/image" Target="../media/image17.wmf"/><Relationship Id="rId14" Type="http://schemas.openxmlformats.org/officeDocument/2006/relationships/oleObject" Target="../embeddings/Microsoft_Word_97_-_2004_Document6.doc"/><Relationship Id="rId15" Type="http://schemas.openxmlformats.org/officeDocument/2006/relationships/image" Target="../media/image12.wmf"/><Relationship Id="rId16" Type="http://schemas.openxmlformats.org/officeDocument/2006/relationships/image" Target="../media/image18.wmf"/><Relationship Id="rId17" Type="http://schemas.openxmlformats.org/officeDocument/2006/relationships/image" Target="../media/image22.emf"/><Relationship Id="rId18" Type="http://schemas.openxmlformats.org/officeDocument/2006/relationships/image" Target="../media/image23.emf"/><Relationship Id="rId19" Type="http://schemas.openxmlformats.org/officeDocument/2006/relationships/image" Target="../media/image24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5.jpg"/><Relationship Id="rId5" Type="http://schemas.openxmlformats.org/officeDocument/2006/relationships/image" Target="../media/image3.wmf"/><Relationship Id="rId6" Type="http://schemas.openxmlformats.org/officeDocument/2006/relationships/image" Target="../media/image4.wmf"/><Relationship Id="rId7" Type="http://schemas.openxmlformats.org/officeDocument/2006/relationships/image" Target="../media/image7.emf"/><Relationship Id="rId8" Type="http://schemas.openxmlformats.org/officeDocument/2006/relationships/image" Target="../media/image13.wm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4" Type="http://schemas.openxmlformats.org/officeDocument/2006/relationships/image" Target="../media/image28.emf"/><Relationship Id="rId5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4" Type="http://schemas.openxmlformats.org/officeDocument/2006/relationships/image" Target="../media/image34.jpeg"/><Relationship Id="rId5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4" Type="http://schemas.openxmlformats.org/officeDocument/2006/relationships/image" Target="../media/image37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4" Type="http://schemas.openxmlformats.org/officeDocument/2006/relationships/oleObject" Target="../embeddings/Microsoft_Excel_97_-_2004_Worksheet7.xls"/><Relationship Id="rId5" Type="http://schemas.openxmlformats.org/officeDocument/2006/relationships/image" Target="../media/image40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4" Type="http://schemas.openxmlformats.org/officeDocument/2006/relationships/oleObject" Target="../embeddings/Microsoft_Excel_97_-_2004_Worksheet8.xls"/><Relationship Id="rId5" Type="http://schemas.openxmlformats.org/officeDocument/2006/relationships/image" Target="../media/image41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2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43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4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5.jpeg"/><Relationship Id="rId3" Type="http://schemas.openxmlformats.org/officeDocument/2006/relationships/image" Target="../media/image46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em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emf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356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Oval 3"/>
          <p:cNvSpPr>
            <a:spLocks noChangeArrowheads="1"/>
          </p:cNvSpPr>
          <p:nvPr/>
        </p:nvSpPr>
        <p:spPr bwMode="auto">
          <a:xfrm>
            <a:off x="1241342" y="1473500"/>
            <a:ext cx="676275" cy="726831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>
              <a:solidFill>
                <a:sysClr val="windowText" lastClr="000000"/>
              </a:solidFill>
            </a:endParaRPr>
          </a:p>
        </p:txBody>
      </p:sp>
      <p:sp>
        <p:nvSpPr>
          <p:cNvPr id="38" name="Line 8"/>
          <p:cNvSpPr>
            <a:spLocks noChangeShapeType="1"/>
          </p:cNvSpPr>
          <p:nvPr/>
        </p:nvSpPr>
        <p:spPr bwMode="auto">
          <a:xfrm flipH="1">
            <a:off x="1511199" y="2200331"/>
            <a:ext cx="12700" cy="90267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39" name="Line 9"/>
          <p:cNvSpPr>
            <a:spLocks noChangeShapeType="1"/>
          </p:cNvSpPr>
          <p:nvPr/>
        </p:nvSpPr>
        <p:spPr bwMode="auto">
          <a:xfrm>
            <a:off x="1523904" y="3079562"/>
            <a:ext cx="266700" cy="55098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0" name="Line 10"/>
          <p:cNvSpPr>
            <a:spLocks noChangeShapeType="1"/>
          </p:cNvSpPr>
          <p:nvPr/>
        </p:nvSpPr>
        <p:spPr bwMode="auto">
          <a:xfrm flipH="1">
            <a:off x="1219099" y="3056115"/>
            <a:ext cx="292100" cy="5627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1" name="Line 11"/>
          <p:cNvSpPr>
            <a:spLocks noChangeShapeType="1"/>
          </p:cNvSpPr>
          <p:nvPr/>
        </p:nvSpPr>
        <p:spPr bwMode="auto">
          <a:xfrm>
            <a:off x="1777898" y="3618823"/>
            <a:ext cx="0" cy="42203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2" name="Line 12"/>
          <p:cNvSpPr>
            <a:spLocks noChangeShapeType="1"/>
          </p:cNvSpPr>
          <p:nvPr/>
        </p:nvSpPr>
        <p:spPr bwMode="auto">
          <a:xfrm flipV="1">
            <a:off x="1777899" y="4052576"/>
            <a:ext cx="203200" cy="2344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3" name="Line 13"/>
          <p:cNvSpPr>
            <a:spLocks noChangeShapeType="1"/>
          </p:cNvSpPr>
          <p:nvPr/>
        </p:nvSpPr>
        <p:spPr bwMode="auto">
          <a:xfrm flipH="1">
            <a:off x="1193698" y="3618822"/>
            <a:ext cx="12700" cy="4103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4" name="Line 14"/>
          <p:cNvSpPr>
            <a:spLocks noChangeShapeType="1"/>
          </p:cNvSpPr>
          <p:nvPr/>
        </p:nvSpPr>
        <p:spPr bwMode="auto">
          <a:xfrm flipH="1" flipV="1">
            <a:off x="1053998" y="3993962"/>
            <a:ext cx="139700" cy="5861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5" name="Line 15"/>
          <p:cNvSpPr>
            <a:spLocks noChangeShapeType="1"/>
          </p:cNvSpPr>
          <p:nvPr/>
        </p:nvSpPr>
        <p:spPr bwMode="auto">
          <a:xfrm>
            <a:off x="1041302" y="2247222"/>
            <a:ext cx="482600" cy="1055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6" name="Line 16"/>
          <p:cNvSpPr>
            <a:spLocks noChangeShapeType="1"/>
          </p:cNvSpPr>
          <p:nvPr/>
        </p:nvSpPr>
        <p:spPr bwMode="auto">
          <a:xfrm flipV="1">
            <a:off x="1523899" y="2223777"/>
            <a:ext cx="596900" cy="11723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539899" y="1262484"/>
            <a:ext cx="1305534" cy="808892"/>
          </a:xfrm>
          <a:prstGeom prst="wedgeEllipseCallout">
            <a:avLst>
              <a:gd name="adj1" fmla="val -116356"/>
              <a:gd name="adj2" fmla="val 45384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62" kern="0">
                <a:solidFill>
                  <a:sysClr val="windowText" lastClr="000000"/>
                </a:solidFill>
              </a:rPr>
              <a:t>I WANT</a:t>
            </a:r>
            <a:endParaRPr lang="en-US" sz="1662" kern="0">
              <a:solidFill>
                <a:sysClr val="windowText" lastClr="000000"/>
              </a:solidFill>
            </a:endParaRPr>
          </a:p>
        </p:txBody>
      </p:sp>
      <p:sp>
        <p:nvSpPr>
          <p:cNvPr id="48" name="Oval 18"/>
          <p:cNvSpPr>
            <a:spLocks noChangeArrowheads="1"/>
          </p:cNvSpPr>
          <p:nvPr/>
        </p:nvSpPr>
        <p:spPr bwMode="auto">
          <a:xfrm>
            <a:off x="8061325" y="3718474"/>
            <a:ext cx="723900" cy="797169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662" kern="0">
              <a:solidFill>
                <a:sysClr val="windowText" lastClr="000000"/>
              </a:solidFill>
            </a:endParaRPr>
          </a:p>
        </p:txBody>
      </p:sp>
      <p:sp>
        <p:nvSpPr>
          <p:cNvPr id="49" name="Line 22"/>
          <p:cNvSpPr>
            <a:spLocks noChangeShapeType="1"/>
          </p:cNvSpPr>
          <p:nvPr/>
        </p:nvSpPr>
        <p:spPr bwMode="auto">
          <a:xfrm flipH="1">
            <a:off x="8378844" y="4515643"/>
            <a:ext cx="11113" cy="90267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0" name="Line 23"/>
          <p:cNvSpPr>
            <a:spLocks noChangeShapeType="1"/>
          </p:cNvSpPr>
          <p:nvPr/>
        </p:nvSpPr>
        <p:spPr bwMode="auto">
          <a:xfrm>
            <a:off x="8389944" y="5394874"/>
            <a:ext cx="266700" cy="55098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1" name="Line 24"/>
          <p:cNvSpPr>
            <a:spLocks noChangeShapeType="1"/>
          </p:cNvSpPr>
          <p:nvPr/>
        </p:nvSpPr>
        <p:spPr bwMode="auto">
          <a:xfrm flipH="1">
            <a:off x="8085157" y="5371427"/>
            <a:ext cx="293687" cy="5627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2" name="Line 25"/>
          <p:cNvSpPr>
            <a:spLocks noChangeShapeType="1"/>
          </p:cNvSpPr>
          <p:nvPr/>
        </p:nvSpPr>
        <p:spPr bwMode="auto">
          <a:xfrm>
            <a:off x="8645525" y="5934136"/>
            <a:ext cx="0" cy="42203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3" name="Line 26"/>
          <p:cNvSpPr>
            <a:spLocks noChangeShapeType="1"/>
          </p:cNvSpPr>
          <p:nvPr/>
        </p:nvSpPr>
        <p:spPr bwMode="auto">
          <a:xfrm flipV="1">
            <a:off x="8645527" y="6367889"/>
            <a:ext cx="201613" cy="23446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4" name="Line 27"/>
          <p:cNvSpPr>
            <a:spLocks noChangeShapeType="1"/>
          </p:cNvSpPr>
          <p:nvPr/>
        </p:nvSpPr>
        <p:spPr bwMode="auto">
          <a:xfrm flipH="1">
            <a:off x="8061325" y="5934135"/>
            <a:ext cx="12700" cy="4103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5" name="Line 28"/>
          <p:cNvSpPr>
            <a:spLocks noChangeShapeType="1"/>
          </p:cNvSpPr>
          <p:nvPr/>
        </p:nvSpPr>
        <p:spPr bwMode="auto">
          <a:xfrm flipH="1" flipV="1">
            <a:off x="7921625" y="6309274"/>
            <a:ext cx="139700" cy="5861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6" name="Line 29"/>
          <p:cNvSpPr>
            <a:spLocks noChangeShapeType="1"/>
          </p:cNvSpPr>
          <p:nvPr/>
        </p:nvSpPr>
        <p:spPr bwMode="auto">
          <a:xfrm>
            <a:off x="7908944" y="4562535"/>
            <a:ext cx="481013" cy="10550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7" name="Line 30"/>
          <p:cNvSpPr>
            <a:spLocks noChangeShapeType="1"/>
          </p:cNvSpPr>
          <p:nvPr/>
        </p:nvSpPr>
        <p:spPr bwMode="auto">
          <a:xfrm flipV="1">
            <a:off x="8389957" y="4546416"/>
            <a:ext cx="598487" cy="117231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sz="1662" kern="0">
              <a:solidFill>
                <a:sysClr val="windowText" lastClr="000000"/>
              </a:solidFill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446842" y="3589519"/>
            <a:ext cx="1385887" cy="7620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846" kern="0" dirty="0">
                <a:solidFill>
                  <a:sysClr val="windowText" lastClr="000000"/>
                </a:solidFill>
              </a:rPr>
              <a:t>WOW!</a:t>
            </a:r>
            <a:endParaRPr lang="en-US" sz="1846" kern="0" dirty="0">
              <a:solidFill>
                <a:sysClr val="windowText" lastClr="000000"/>
              </a:solidFill>
            </a:endParaRPr>
          </a:p>
        </p:txBody>
      </p:sp>
      <p:pic>
        <p:nvPicPr>
          <p:cNvPr id="22555" name="Picture 3" descr="C:\Documents and Settings\Stuart Burge\Local Settings\Temporary Internet Files\Content.IE5\0G36AB7H\MCPE03017_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66755" y="1524788"/>
            <a:ext cx="422275" cy="6286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</p:pic>
      <p:pic>
        <p:nvPicPr>
          <p:cNvPr id="15388" name="Picture 4" descr="C:\Documents and Settings\Stuart Burge\Local Settings\Temporary Internet Files\Content.IE5\U09XWF2V\MCPE03020_0000[1].wm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83565" y="3743391"/>
            <a:ext cx="515937" cy="783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Title 6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 Simple Terms – Systems Engineering is about:</a:t>
            </a:r>
            <a:endParaRPr lang="en-GB" dirty="0"/>
          </a:p>
        </p:txBody>
      </p:sp>
      <p:sp>
        <p:nvSpPr>
          <p:cNvPr id="59" name="AutoShape 34"/>
          <p:cNvSpPr>
            <a:spLocks noChangeArrowheads="1"/>
          </p:cNvSpPr>
          <p:nvPr/>
        </p:nvSpPr>
        <p:spPr bwMode="auto">
          <a:xfrm rot="2954096">
            <a:off x="3186290" y="2497870"/>
            <a:ext cx="2957146" cy="1430215"/>
          </a:xfrm>
          <a:prstGeom prst="rightArrow">
            <a:avLst>
              <a:gd name="adj1" fmla="val 50000"/>
              <a:gd name="adj2" fmla="val 47718"/>
            </a:avLst>
          </a:prstGeom>
          <a:solidFill>
            <a:srgbClr val="00279F"/>
          </a:solidFill>
          <a:ln>
            <a:noFill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2215" kern="0" dirty="0">
                <a:solidFill>
                  <a:srgbClr val="FFFFFF"/>
                </a:solidFill>
                <a:latin typeface="Arial"/>
              </a:rPr>
              <a:t>turning into</a:t>
            </a:r>
            <a:endParaRPr lang="en-US" sz="2215" kern="0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5536700" y="4375091"/>
            <a:ext cx="1727652" cy="2313050"/>
          </a:xfrm>
          <a:prstGeom prst="rect">
            <a:avLst/>
          </a:prstGeom>
        </p:spPr>
      </p:pic>
      <p:sp>
        <p:nvSpPr>
          <p:cNvPr id="31" name="Rounded Rectangular Callout 30"/>
          <p:cNvSpPr/>
          <p:nvPr/>
        </p:nvSpPr>
        <p:spPr>
          <a:xfrm>
            <a:off x="1912844" y="2883668"/>
            <a:ext cx="1963853" cy="942771"/>
          </a:xfrm>
          <a:prstGeom prst="wedgeRoundRectCallout">
            <a:avLst>
              <a:gd name="adj1" fmla="val 1776"/>
              <a:gd name="adj2" fmla="val -138440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E Inspira Pitch Regular" charset="0"/>
              </a:rPr>
              <a:t>Customer/User Requirements</a:t>
            </a:r>
          </a:p>
        </p:txBody>
      </p:sp>
      <p:sp>
        <p:nvSpPr>
          <p:cNvPr id="32" name="Rounded Rectangular Callout 31"/>
          <p:cNvSpPr/>
          <p:nvPr/>
        </p:nvSpPr>
        <p:spPr>
          <a:xfrm>
            <a:off x="1938308" y="5638927"/>
            <a:ext cx="2313377" cy="934003"/>
          </a:xfrm>
          <a:prstGeom prst="wedgeRoundRectCallout">
            <a:avLst>
              <a:gd name="adj1" fmla="val 116488"/>
              <a:gd name="adj2" fmla="val -43673"/>
              <a:gd name="adj3" fmla="val 1666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GE Inspira Pitch Regular" charset="0"/>
              </a:rPr>
              <a:t>The Solution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736477" y="4595999"/>
            <a:ext cx="3110275" cy="584775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GB" sz="3200" dirty="0">
                <a:latin typeface="GE Inspira Pitch Regular" charset="0"/>
              </a:rPr>
              <a:t>It’s about design</a:t>
            </a:r>
          </a:p>
        </p:txBody>
      </p:sp>
    </p:spTree>
    <p:extLst>
      <p:ext uri="{BB962C8B-B14F-4D97-AF65-F5344CB8AC3E}">
        <p14:creationId xmlns:p14="http://schemas.microsoft.com/office/powerpoint/2010/main" val="390212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8" grpId="0" animBg="1"/>
      <p:bldP spid="31" grpId="0" animBg="1"/>
      <p:bldP spid="32" grpId="0" animBg="1"/>
      <p:bldP spid="3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161884" y="2241815"/>
            <a:ext cx="1710918" cy="2261814"/>
            <a:chOff x="1576205" y="2260029"/>
            <a:chExt cx="1853495" cy="2450299"/>
          </a:xfrm>
        </p:grpSpPr>
        <p:sp>
          <p:nvSpPr>
            <p:cNvPr id="44" name="Rectangle 43"/>
            <p:cNvSpPr/>
            <p:nvPr/>
          </p:nvSpPr>
          <p:spPr>
            <a:xfrm>
              <a:off x="1576205" y="2265191"/>
              <a:ext cx="1853495" cy="2445137"/>
            </a:xfrm>
            <a:prstGeom prst="rect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187" dirty="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598872" y="2260029"/>
              <a:ext cx="472700" cy="3462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77" b="1" dirty="0"/>
                <a:t>Do</a:t>
              </a:r>
            </a:p>
          </p:txBody>
        </p:sp>
      </p:grpSp>
      <p:sp>
        <p:nvSpPr>
          <p:cNvPr id="82" name="Rectangle 81"/>
          <p:cNvSpPr/>
          <p:nvPr/>
        </p:nvSpPr>
        <p:spPr>
          <a:xfrm>
            <a:off x="7182898" y="2210904"/>
            <a:ext cx="1710918" cy="22570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87" dirty="0"/>
          </a:p>
        </p:txBody>
      </p:sp>
      <p:sp>
        <p:nvSpPr>
          <p:cNvPr id="80" name="Rectangle 79"/>
          <p:cNvSpPr/>
          <p:nvPr/>
        </p:nvSpPr>
        <p:spPr>
          <a:xfrm>
            <a:off x="4105776" y="2244198"/>
            <a:ext cx="2859774" cy="225705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87" dirty="0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Arial" charset="0"/>
                <a:ea typeface="Arial" charset="0"/>
                <a:cs typeface="Arial" charset="0"/>
              </a:rPr>
              <a:t>Systems Engineering uses </a:t>
            </a:r>
            <a:r>
              <a:rPr lang="en-GB">
                <a:latin typeface="Arial" charset="0"/>
                <a:ea typeface="Arial" charset="0"/>
                <a:cs typeface="Arial" charset="0"/>
              </a:rPr>
              <a:t>a </a:t>
            </a:r>
            <a:r>
              <a:rPr lang="en-GB" smtClean="0">
                <a:latin typeface="Arial" charset="0"/>
                <a:ea typeface="Arial" charset="0"/>
                <a:cs typeface="Arial" charset="0"/>
              </a:rPr>
              <a:t>Systems </a:t>
            </a:r>
            <a:r>
              <a:rPr lang="en-GB" dirty="0">
                <a:latin typeface="Arial" charset="0"/>
                <a:ea typeface="Arial" charset="0"/>
                <a:cs typeface="Arial" charset="0"/>
              </a:rPr>
              <a:t>Approach to System Design </a:t>
            </a: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4384800" y="2307505"/>
            <a:ext cx="2386928" cy="1760428"/>
          </a:xfrm>
          <a:prstGeom prst="rect">
            <a:avLst/>
          </a:prstGeom>
        </p:spPr>
      </p:pic>
      <p:sp>
        <p:nvSpPr>
          <p:cNvPr id="46" name="Text Box 10"/>
          <p:cNvSpPr txBox="1">
            <a:spLocks noChangeArrowheads="1"/>
          </p:cNvSpPr>
          <p:nvPr/>
        </p:nvSpPr>
        <p:spPr bwMode="gray">
          <a:xfrm>
            <a:off x="856558" y="2831009"/>
            <a:ext cx="844552" cy="38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SYSTEM PROBLEM</a:t>
            </a:r>
            <a:endParaRPr lang="en-US" sz="1055" b="1" dirty="0">
              <a:solidFill>
                <a:srgbClr val="000000"/>
              </a:solidFill>
            </a:endParaRPr>
          </a:p>
        </p:txBody>
      </p:sp>
      <p:sp>
        <p:nvSpPr>
          <p:cNvPr id="47" name="Text Box 12"/>
          <p:cNvSpPr txBox="1">
            <a:spLocks noChangeArrowheads="1"/>
          </p:cNvSpPr>
          <p:nvPr/>
        </p:nvSpPr>
        <p:spPr bwMode="gray">
          <a:xfrm>
            <a:off x="2547545" y="2777676"/>
            <a:ext cx="1069089" cy="38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UNDERSTAND</a:t>
            </a:r>
          </a:p>
          <a:p>
            <a:pPr algn="ctr"/>
            <a:r>
              <a:rPr lang="en-GB" sz="1055" b="1" dirty="0">
                <a:solidFill>
                  <a:srgbClr val="000000"/>
                </a:solidFill>
              </a:rPr>
              <a:t>PROBLEM</a:t>
            </a:r>
            <a:endParaRPr lang="en-US" sz="1055" b="1" dirty="0">
              <a:solidFill>
                <a:srgbClr val="000000"/>
              </a:solidFill>
            </a:endParaRPr>
          </a:p>
        </p:txBody>
      </p:sp>
      <p:sp>
        <p:nvSpPr>
          <p:cNvPr id="48" name="AutoShape 18"/>
          <p:cNvSpPr>
            <a:spLocks noChangeArrowheads="1"/>
          </p:cNvSpPr>
          <p:nvPr/>
        </p:nvSpPr>
        <p:spPr bwMode="gray">
          <a:xfrm rot="5400000">
            <a:off x="1876805" y="3320423"/>
            <a:ext cx="485212" cy="361296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eaVert" wrap="none" lIns="60269" tIns="30135" rIns="60269" bIns="30135" anchor="ctr"/>
          <a:lstStyle/>
          <a:p>
            <a:pPr algn="ctr"/>
            <a:endParaRPr lang="en-US" sz="791" dirty="0">
              <a:solidFill>
                <a:srgbClr val="000000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5433908" y="2858934"/>
            <a:ext cx="1171310" cy="548473"/>
            <a:chOff x="7538941" y="3082341"/>
            <a:chExt cx="1924527" cy="831850"/>
          </a:xfrm>
        </p:grpSpPr>
        <p:sp>
          <p:nvSpPr>
            <p:cNvPr id="50" name="Text Box 17"/>
            <p:cNvSpPr txBox="1">
              <a:spLocks noChangeArrowheads="1"/>
            </p:cNvSpPr>
            <p:nvPr/>
          </p:nvSpPr>
          <p:spPr bwMode="gray">
            <a:xfrm>
              <a:off x="8396954" y="3171268"/>
              <a:ext cx="1066514" cy="5847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“best”</a:t>
              </a:r>
            </a:p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1" name="AutoShape 21"/>
            <p:cNvSpPr>
              <a:spLocks noChangeArrowheads="1"/>
            </p:cNvSpPr>
            <p:nvPr/>
          </p:nvSpPr>
          <p:spPr bwMode="gray">
            <a:xfrm rot="5400000">
              <a:off x="7465916" y="3155366"/>
              <a:ext cx="831850" cy="685800"/>
            </a:xfrm>
            <a:prstGeom prst="upArrow">
              <a:avLst>
                <a:gd name="adj1" fmla="val 50000"/>
                <a:gd name="adj2" fmla="val 25000"/>
              </a:avLst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vert="eaVert" wrap="none" lIns="60269" tIns="30135" rIns="60269" bIns="30135" anchor="ctr"/>
            <a:lstStyle/>
            <a:p>
              <a:pPr algn="ctr"/>
              <a:endParaRPr lang="en-US" sz="791" dirty="0">
                <a:solidFill>
                  <a:srgbClr val="000000"/>
                </a:solidFill>
              </a:endParaRPr>
            </a:p>
          </p:txBody>
        </p:sp>
      </p:grpSp>
      <p:sp>
        <p:nvSpPr>
          <p:cNvPr id="52" name="TextBox 19"/>
          <p:cNvSpPr txBox="1">
            <a:spLocks noChangeArrowheads="1"/>
          </p:cNvSpPr>
          <p:nvPr/>
        </p:nvSpPr>
        <p:spPr bwMode="auto">
          <a:xfrm>
            <a:off x="710565" y="3264620"/>
            <a:ext cx="998849" cy="48693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Stakeholder needs and expectations</a:t>
            </a:r>
          </a:p>
        </p:txBody>
      </p:sp>
      <p:sp>
        <p:nvSpPr>
          <p:cNvPr id="53" name="TextBox 28"/>
          <p:cNvSpPr txBox="1">
            <a:spLocks noChangeArrowheads="1"/>
          </p:cNvSpPr>
          <p:nvPr/>
        </p:nvSpPr>
        <p:spPr bwMode="auto">
          <a:xfrm>
            <a:off x="2520285" y="3192567"/>
            <a:ext cx="1152433" cy="628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Understand the problem in terms of Purpose and Context</a:t>
            </a:r>
          </a:p>
        </p:txBody>
      </p:sp>
      <p:grpSp>
        <p:nvGrpSpPr>
          <p:cNvPr id="54" name="Group 53"/>
          <p:cNvGrpSpPr/>
          <p:nvPr/>
        </p:nvGrpSpPr>
        <p:grpSpPr>
          <a:xfrm>
            <a:off x="3622737" y="2781931"/>
            <a:ext cx="1851492" cy="863548"/>
            <a:chOff x="3665506" y="2116139"/>
            <a:chExt cx="3402342" cy="1309714"/>
          </a:xfrm>
        </p:grpSpPr>
        <p:sp>
          <p:nvSpPr>
            <p:cNvPr id="55" name="Text Box 2"/>
            <p:cNvSpPr txBox="1">
              <a:spLocks noChangeArrowheads="1"/>
            </p:cNvSpPr>
            <p:nvPr/>
          </p:nvSpPr>
          <p:spPr bwMode="gray">
            <a:xfrm>
              <a:off x="5862350" y="2792414"/>
              <a:ext cx="1192808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6" name="Text Box 11"/>
            <p:cNvSpPr txBox="1">
              <a:spLocks noChangeArrowheads="1"/>
            </p:cNvSpPr>
            <p:nvPr/>
          </p:nvSpPr>
          <p:spPr bwMode="gray">
            <a:xfrm>
              <a:off x="5865521" y="2116139"/>
              <a:ext cx="1192808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7" name="Text Box 15"/>
            <p:cNvSpPr txBox="1">
              <a:spLocks noChangeArrowheads="1"/>
            </p:cNvSpPr>
            <p:nvPr/>
          </p:nvSpPr>
          <p:spPr bwMode="gray">
            <a:xfrm>
              <a:off x="5865521" y="2570165"/>
              <a:ext cx="1192808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8" name="Text Box 16"/>
            <p:cNvSpPr txBox="1">
              <a:spLocks noChangeArrowheads="1"/>
            </p:cNvSpPr>
            <p:nvPr/>
          </p:nvSpPr>
          <p:spPr bwMode="gray">
            <a:xfrm>
              <a:off x="5875040" y="2332039"/>
              <a:ext cx="1192808" cy="3385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055" b="1" dirty="0">
                  <a:solidFill>
                    <a:srgbClr val="000000"/>
                  </a:solidFill>
                </a:rPr>
                <a:t>solution</a:t>
              </a:r>
              <a:endParaRPr lang="en-US" sz="1055" b="1" dirty="0">
                <a:solidFill>
                  <a:srgbClr val="000000"/>
                </a:solidFill>
              </a:endParaRPr>
            </a:p>
          </p:txBody>
        </p:sp>
        <p:sp>
          <p:nvSpPr>
            <p:cNvPr id="59" name="Oval 19"/>
            <p:cNvSpPr>
              <a:spLocks noChangeArrowheads="1"/>
            </p:cNvSpPr>
            <p:nvPr/>
          </p:nvSpPr>
          <p:spPr bwMode="gray">
            <a:xfrm>
              <a:off x="6394450" y="3173413"/>
              <a:ext cx="90488" cy="101600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0269" tIns="30135" rIns="60269" bIns="30135" anchor="ctr"/>
            <a:lstStyle/>
            <a:p>
              <a:pPr algn="ctr"/>
              <a:endParaRPr lang="en-US" sz="791" dirty="0">
                <a:solidFill>
                  <a:srgbClr val="000000"/>
                </a:solidFill>
              </a:endParaRPr>
            </a:p>
          </p:txBody>
        </p:sp>
        <p:sp>
          <p:nvSpPr>
            <p:cNvPr id="60" name="Oval 20"/>
            <p:cNvSpPr>
              <a:spLocks noChangeArrowheads="1"/>
            </p:cNvSpPr>
            <p:nvPr/>
          </p:nvSpPr>
          <p:spPr bwMode="gray">
            <a:xfrm>
              <a:off x="6391278" y="3322666"/>
              <a:ext cx="90488" cy="103187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60269" tIns="30135" rIns="60269" bIns="30135" anchor="ctr"/>
            <a:lstStyle/>
            <a:p>
              <a:pPr algn="ctr"/>
              <a:endParaRPr lang="en-US" sz="791" dirty="0">
                <a:solidFill>
                  <a:srgbClr val="000000"/>
                </a:solidFill>
              </a:endParaRPr>
            </a:p>
          </p:txBody>
        </p:sp>
        <p:cxnSp>
          <p:nvCxnSpPr>
            <p:cNvPr id="61" name="AutoShape 22"/>
            <p:cNvCxnSpPr>
              <a:cxnSpLocks noChangeShapeType="1"/>
            </p:cNvCxnSpPr>
            <p:nvPr/>
          </p:nvCxnSpPr>
          <p:spPr bwMode="gray">
            <a:xfrm flipV="1">
              <a:off x="3665506" y="2285401"/>
              <a:ext cx="2305221" cy="306086"/>
            </a:xfrm>
            <a:prstGeom prst="bentConnector3">
              <a:avLst>
                <a:gd name="adj1" fmla="val 50000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2" name="AutoShape 23"/>
            <p:cNvCxnSpPr>
              <a:cxnSpLocks noChangeShapeType="1"/>
            </p:cNvCxnSpPr>
            <p:nvPr/>
          </p:nvCxnSpPr>
          <p:spPr bwMode="gray">
            <a:xfrm flipV="1">
              <a:off x="3665506" y="2501301"/>
              <a:ext cx="2314741" cy="90186"/>
            </a:xfrm>
            <a:prstGeom prst="bentConnector3">
              <a:avLst>
                <a:gd name="adj1" fmla="val 50000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3" name="AutoShape 24"/>
            <p:cNvCxnSpPr>
              <a:cxnSpLocks noChangeShapeType="1"/>
            </p:cNvCxnSpPr>
            <p:nvPr/>
          </p:nvCxnSpPr>
          <p:spPr bwMode="gray">
            <a:xfrm>
              <a:off x="3665506" y="2585553"/>
              <a:ext cx="2305221" cy="147939"/>
            </a:xfrm>
            <a:prstGeom prst="bentConnector3">
              <a:avLst>
                <a:gd name="adj1" fmla="val 50000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5" name="AutoShape 25"/>
            <p:cNvCxnSpPr>
              <a:cxnSpLocks noChangeShapeType="1"/>
            </p:cNvCxnSpPr>
            <p:nvPr/>
          </p:nvCxnSpPr>
          <p:spPr bwMode="gray">
            <a:xfrm>
              <a:off x="4201009" y="2585285"/>
              <a:ext cx="1741745" cy="704850"/>
            </a:xfrm>
            <a:prstGeom prst="bentConnector3">
              <a:avLst>
                <a:gd name="adj1" fmla="val 34127"/>
              </a:avLst>
            </a:prstGeom>
            <a:ln w="3810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67" name="TextBox 28"/>
          <p:cNvSpPr txBox="1">
            <a:spLocks noChangeArrowheads="1"/>
          </p:cNvSpPr>
          <p:nvPr/>
        </p:nvSpPr>
        <p:spPr bwMode="auto">
          <a:xfrm>
            <a:off x="4401115" y="3852519"/>
            <a:ext cx="1336237" cy="628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Identify and document all possible solutions to the problem (Divergent Thinking)</a:t>
            </a:r>
          </a:p>
        </p:txBody>
      </p:sp>
      <p:sp>
        <p:nvSpPr>
          <p:cNvPr id="68" name="TextBox 28"/>
          <p:cNvSpPr txBox="1">
            <a:spLocks noChangeArrowheads="1"/>
          </p:cNvSpPr>
          <p:nvPr/>
        </p:nvSpPr>
        <p:spPr bwMode="auto">
          <a:xfrm>
            <a:off x="5246290" y="1831530"/>
            <a:ext cx="1719258" cy="6289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>
            <a:spAutoFit/>
          </a:bodyPr>
          <a:lstStyle/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Search and evaluate the solutions to determine and select the “best” solution</a:t>
            </a:r>
          </a:p>
          <a:p>
            <a:pPr algn="ctr">
              <a:defRPr/>
            </a:pPr>
            <a:r>
              <a:rPr lang="en-GB" sz="923" dirty="0">
                <a:solidFill>
                  <a:srgbClr val="000000"/>
                </a:solidFill>
              </a:rPr>
              <a:t>(Convergent Thinking)</a:t>
            </a:r>
          </a:p>
        </p:txBody>
      </p:sp>
      <p:grpSp>
        <p:nvGrpSpPr>
          <p:cNvPr id="69" name="Group 68"/>
          <p:cNvGrpSpPr/>
          <p:nvPr/>
        </p:nvGrpSpPr>
        <p:grpSpPr>
          <a:xfrm>
            <a:off x="995285" y="1167918"/>
            <a:ext cx="7695619" cy="587324"/>
            <a:chOff x="526564" y="796618"/>
            <a:chExt cx="12644329" cy="890774"/>
          </a:xfrm>
        </p:grpSpPr>
        <p:sp>
          <p:nvSpPr>
            <p:cNvPr id="70" name="TextBox 69"/>
            <p:cNvSpPr txBox="1"/>
            <p:nvPr/>
          </p:nvSpPr>
          <p:spPr>
            <a:xfrm>
              <a:off x="526564" y="1301120"/>
              <a:ext cx="12644329" cy="386272"/>
            </a:xfrm>
            <a:prstGeom prst="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n-US" sz="1055" dirty="0"/>
                <a:t>Tailor the process, select the tools and determine the best checking strategy </a:t>
              </a: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542051" y="796618"/>
              <a:ext cx="961873" cy="484785"/>
            </a:xfrm>
            <a:prstGeom prst="rect">
              <a:avLst/>
            </a:prstGeom>
            <a:noFill/>
            <a:ln>
              <a:noFill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sz="1477" b="1" dirty="0"/>
                <a:t>Plan</a:t>
              </a:r>
            </a:p>
          </p:txBody>
        </p:sp>
      </p:grpSp>
      <p:sp>
        <p:nvSpPr>
          <p:cNvPr id="72" name="Text Box 12"/>
          <p:cNvSpPr txBox="1">
            <a:spLocks noChangeArrowheads="1"/>
          </p:cNvSpPr>
          <p:nvPr/>
        </p:nvSpPr>
        <p:spPr bwMode="gray">
          <a:xfrm>
            <a:off x="3953395" y="2554559"/>
            <a:ext cx="3157803" cy="223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GENERATE SOLUTION OPTIONS AND SELECT</a:t>
            </a:r>
            <a:endParaRPr lang="en-US" sz="1055" b="1" dirty="0">
              <a:solidFill>
                <a:srgbClr val="000000"/>
              </a:solidFill>
            </a:endParaRPr>
          </a:p>
        </p:txBody>
      </p:sp>
      <p:grpSp>
        <p:nvGrpSpPr>
          <p:cNvPr id="73" name="Group 72"/>
          <p:cNvGrpSpPr/>
          <p:nvPr/>
        </p:nvGrpSpPr>
        <p:grpSpPr>
          <a:xfrm>
            <a:off x="1209991" y="3303130"/>
            <a:ext cx="5070677" cy="1950945"/>
            <a:chOff x="552746" y="3756035"/>
            <a:chExt cx="7690526" cy="2958931"/>
          </a:xfrm>
        </p:grpSpPr>
        <p:sp>
          <p:nvSpPr>
            <p:cNvPr id="74" name="TextBox 34"/>
            <p:cNvSpPr txBox="1">
              <a:spLocks noChangeArrowheads="1"/>
            </p:cNvSpPr>
            <p:nvPr/>
          </p:nvSpPr>
          <p:spPr bwMode="auto">
            <a:xfrm>
              <a:off x="3550795" y="5764027"/>
              <a:ext cx="1704114" cy="369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187" b="1" dirty="0">
                  <a:solidFill>
                    <a:srgbClr val="000000"/>
                  </a:solidFill>
                </a:rPr>
                <a:t>Check (&amp; Act)</a:t>
              </a:r>
            </a:p>
          </p:txBody>
        </p:sp>
        <p:cxnSp>
          <p:nvCxnSpPr>
            <p:cNvPr id="75" name="AutoShape 25"/>
            <p:cNvCxnSpPr>
              <a:cxnSpLocks noChangeShapeType="1"/>
              <a:stCxn id="50" idx="2"/>
              <a:endCxn id="52" idx="2"/>
            </p:cNvCxnSpPr>
            <p:nvPr/>
          </p:nvCxnSpPr>
          <p:spPr bwMode="gray">
            <a:xfrm rot="5400000">
              <a:off x="4057952" y="250829"/>
              <a:ext cx="680114" cy="7690526"/>
            </a:xfrm>
            <a:prstGeom prst="bentConnector3">
              <a:avLst>
                <a:gd name="adj1" fmla="val 394679"/>
              </a:avLst>
            </a:prstGeom>
            <a:ln w="5715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76" name="TextBox 28"/>
            <p:cNvSpPr txBox="1">
              <a:spLocks noChangeArrowheads="1"/>
            </p:cNvSpPr>
            <p:nvPr/>
          </p:nvSpPr>
          <p:spPr bwMode="auto">
            <a:xfrm>
              <a:off x="2956358" y="6191851"/>
              <a:ext cx="2959248" cy="523115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60269" tIns="30135" rIns="60269" bIns="30135">
              <a:spAutoFit/>
            </a:bodyPr>
            <a:lstStyle/>
            <a:p>
              <a:pPr algn="ctr">
                <a:defRPr/>
              </a:pPr>
              <a:r>
                <a:rPr lang="en-GB" sz="923" dirty="0">
                  <a:solidFill>
                    <a:srgbClr val="000000"/>
                  </a:solidFill>
                </a:rPr>
                <a:t>Confirm that the selected solution solves the stakeholders’ problem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209988" y="3764256"/>
            <a:ext cx="1886512" cy="1088718"/>
            <a:chOff x="517071" y="3920783"/>
            <a:chExt cx="2043721" cy="1179444"/>
          </a:xfrm>
        </p:grpSpPr>
        <p:grpSp>
          <p:nvGrpSpPr>
            <p:cNvPr id="8" name="Group 7"/>
            <p:cNvGrpSpPr/>
            <p:nvPr/>
          </p:nvGrpSpPr>
          <p:grpSpPr>
            <a:xfrm>
              <a:off x="517071" y="3920783"/>
              <a:ext cx="2043721" cy="1179444"/>
              <a:chOff x="517071" y="3920783"/>
              <a:chExt cx="2043721" cy="1179444"/>
            </a:xfrm>
          </p:grpSpPr>
          <p:cxnSp>
            <p:nvCxnSpPr>
              <p:cNvPr id="77" name="AutoShape 25"/>
              <p:cNvCxnSpPr>
                <a:cxnSpLocks noChangeShapeType="1"/>
              </p:cNvCxnSpPr>
              <p:nvPr/>
            </p:nvCxnSpPr>
            <p:spPr bwMode="gray">
              <a:xfrm rot="5400000" flipH="1">
                <a:off x="1501030" y="2936824"/>
                <a:ext cx="75804" cy="2043721"/>
              </a:xfrm>
              <a:prstGeom prst="bentConnector3">
                <a:avLst>
                  <a:gd name="adj1" fmla="val -961945"/>
                </a:avLst>
              </a:prstGeom>
              <a:ln w="57150">
                <a:headEnd/>
                <a:tailEnd type="triangle" w="med" len="med"/>
              </a:ln>
            </p:spPr>
            <p:style>
              <a:lnRef idx="3">
                <a:schemeClr val="accent2"/>
              </a:lnRef>
              <a:fillRef idx="0">
                <a:schemeClr val="accent2"/>
              </a:fillRef>
              <a:effectRef idx="2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78" name="TextBox 28"/>
              <p:cNvSpPr txBox="1">
                <a:spLocks noChangeArrowheads="1"/>
              </p:cNvSpPr>
              <p:nvPr/>
            </p:nvSpPr>
            <p:spPr bwMode="auto">
              <a:xfrm>
                <a:off x="772039" y="4264989"/>
                <a:ext cx="1569853" cy="835238"/>
              </a:xfrm>
              <a:prstGeom prst="rect">
                <a:avLst/>
              </a:prstGeom>
              <a:ln>
                <a:headEnd/>
                <a:tailEnd/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lIns="60269" tIns="30135" rIns="60269" bIns="30135">
                <a:spAutoFit/>
              </a:bodyPr>
              <a:lstStyle/>
              <a:p>
                <a:pPr algn="ctr">
                  <a:defRPr/>
                </a:pPr>
                <a:r>
                  <a:rPr lang="en-GB" sz="923" dirty="0">
                    <a:solidFill>
                      <a:srgbClr val="000000"/>
                    </a:solidFill>
                  </a:rPr>
                  <a:t>Confirm the understanding of the problem reflects the stakeholder’s needs and expectations</a:t>
                </a:r>
              </a:p>
            </p:txBody>
          </p:sp>
        </p:grpSp>
        <p:sp>
          <p:nvSpPr>
            <p:cNvPr id="79" name="TextBox 34"/>
            <p:cNvSpPr txBox="1">
              <a:spLocks noChangeArrowheads="1"/>
            </p:cNvSpPr>
            <p:nvPr/>
          </p:nvSpPr>
          <p:spPr bwMode="auto">
            <a:xfrm>
              <a:off x="931144" y="3994089"/>
              <a:ext cx="1217224" cy="263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187" b="1" dirty="0">
                  <a:solidFill>
                    <a:srgbClr val="000000"/>
                  </a:solidFill>
                </a:rPr>
                <a:t>Check (&amp; Act)</a:t>
              </a: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1209989" y="3427635"/>
            <a:ext cx="6879898" cy="2780033"/>
            <a:chOff x="-389731" y="3731074"/>
            <a:chExt cx="8633006" cy="2960569"/>
          </a:xfrm>
        </p:grpSpPr>
        <p:sp>
          <p:nvSpPr>
            <p:cNvPr id="88" name="TextBox 34"/>
            <p:cNvSpPr txBox="1">
              <a:spLocks noChangeArrowheads="1"/>
            </p:cNvSpPr>
            <p:nvPr/>
          </p:nvSpPr>
          <p:spPr bwMode="auto">
            <a:xfrm>
              <a:off x="3564987" y="6001377"/>
              <a:ext cx="1409901" cy="259352"/>
            </a:xfrm>
            <a:prstGeom prst="rect">
              <a:avLst/>
            </a:prstGeom>
            <a:noFill/>
            <a:ln>
              <a:noFill/>
              <a:headEnd/>
              <a:tailEnd/>
            </a:ln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wrap="none" lIns="60269" tIns="30135" rIns="60269" bIns="30135">
              <a:spAutoFit/>
            </a:bodyPr>
            <a:lstStyle/>
            <a:p>
              <a:pPr algn="ctr"/>
              <a:r>
                <a:rPr lang="en-GB" sz="1187" b="1" dirty="0">
                  <a:solidFill>
                    <a:srgbClr val="000000"/>
                  </a:solidFill>
                </a:rPr>
                <a:t>Check (&amp; Act)</a:t>
              </a:r>
            </a:p>
          </p:txBody>
        </p:sp>
        <p:cxnSp>
          <p:nvCxnSpPr>
            <p:cNvPr id="89" name="AutoShape 25"/>
            <p:cNvCxnSpPr>
              <a:cxnSpLocks noChangeShapeType="1"/>
              <a:endCxn id="52" idx="2"/>
            </p:cNvCxnSpPr>
            <p:nvPr/>
          </p:nvCxnSpPr>
          <p:spPr bwMode="gray">
            <a:xfrm rot="10800000" flipV="1">
              <a:off x="-389731" y="3731074"/>
              <a:ext cx="8633006" cy="344958"/>
            </a:xfrm>
            <a:prstGeom prst="bentConnector4">
              <a:avLst>
                <a:gd name="adj1" fmla="val -333"/>
                <a:gd name="adj2" fmla="val 813567"/>
              </a:avLst>
            </a:prstGeom>
            <a:ln w="57150">
              <a:headEnd/>
              <a:tailEnd type="triangl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90" name="TextBox 28"/>
            <p:cNvSpPr txBox="1">
              <a:spLocks noChangeArrowheads="1"/>
            </p:cNvSpPr>
            <p:nvPr/>
          </p:nvSpPr>
          <p:spPr bwMode="auto">
            <a:xfrm>
              <a:off x="2863327" y="6324333"/>
              <a:ext cx="2959248" cy="367310"/>
            </a:xfrm>
            <a:prstGeom prst="rect">
              <a:avLst/>
            </a:prstGeom>
            <a:ln>
              <a:headEnd/>
              <a:tailEnd/>
            </a:ln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wrap="square" lIns="60269" tIns="30135" rIns="60269" bIns="30135">
              <a:spAutoFit/>
            </a:bodyPr>
            <a:lstStyle/>
            <a:p>
              <a:pPr algn="ctr">
                <a:defRPr/>
              </a:pPr>
              <a:r>
                <a:rPr lang="en-GB" sz="923" dirty="0">
                  <a:solidFill>
                    <a:srgbClr val="000000"/>
                  </a:solidFill>
                </a:rPr>
                <a:t>Confirm that the built System solves the stakeholders’ problem</a:t>
              </a:r>
            </a:p>
          </p:txBody>
        </p:sp>
      </p:grpSp>
      <p:sp>
        <p:nvSpPr>
          <p:cNvPr id="94" name="AutoShape 18"/>
          <p:cNvSpPr>
            <a:spLocks noChangeArrowheads="1"/>
          </p:cNvSpPr>
          <p:nvPr/>
        </p:nvSpPr>
        <p:spPr bwMode="gray">
          <a:xfrm rot="5400000">
            <a:off x="6863277" y="2872738"/>
            <a:ext cx="485212" cy="613711"/>
          </a:xfrm>
          <a:prstGeom prst="upArrow">
            <a:avLst>
              <a:gd name="adj1" fmla="val 50000"/>
              <a:gd name="adj2" fmla="val 25000"/>
            </a:avLst>
          </a:prstGeom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eaVert" wrap="none" lIns="60269" tIns="30135" rIns="60269" bIns="30135" anchor="ctr"/>
          <a:lstStyle/>
          <a:p>
            <a:pPr algn="ctr"/>
            <a:endParaRPr lang="en-US" sz="791" dirty="0">
              <a:solidFill>
                <a:srgbClr val="000000"/>
              </a:solidFill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163198" y="2239126"/>
            <a:ext cx="436338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b="1" dirty="0"/>
              <a:t>Do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194623" y="2210905"/>
            <a:ext cx="436338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77" b="1" dirty="0"/>
              <a:t>Do</a:t>
            </a:r>
          </a:p>
        </p:txBody>
      </p:sp>
      <p:sp>
        <p:nvSpPr>
          <p:cNvPr id="84" name="Text Box 12"/>
          <p:cNvSpPr txBox="1">
            <a:spLocks noChangeArrowheads="1"/>
          </p:cNvSpPr>
          <p:nvPr/>
        </p:nvSpPr>
        <p:spPr bwMode="gray">
          <a:xfrm>
            <a:off x="7539492" y="2402974"/>
            <a:ext cx="1164116" cy="547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269" tIns="30135" rIns="60269" bIns="30135">
            <a:spAutoFit/>
          </a:bodyPr>
          <a:lstStyle/>
          <a:p>
            <a:pPr algn="ctr"/>
            <a:r>
              <a:rPr lang="en-GB" sz="1055" b="1" dirty="0">
                <a:solidFill>
                  <a:srgbClr val="000000"/>
                </a:solidFill>
              </a:rPr>
              <a:t>MAKE THE SYSTEM TO THE DESIGN</a:t>
            </a:r>
            <a:endParaRPr lang="en-US" sz="1055" b="1" dirty="0">
              <a:solidFill>
                <a:srgbClr val="000000"/>
              </a:solidFill>
            </a:endParaRPr>
          </a:p>
        </p:txBody>
      </p:sp>
      <p:sp>
        <p:nvSpPr>
          <p:cNvPr id="86" name="TextBox 28"/>
          <p:cNvSpPr txBox="1">
            <a:spLocks noChangeArrowheads="1"/>
          </p:cNvSpPr>
          <p:nvPr/>
        </p:nvSpPr>
        <p:spPr bwMode="auto">
          <a:xfrm>
            <a:off x="7538472" y="2934849"/>
            <a:ext cx="1152433" cy="509482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0269" tIns="30135" rIns="60269" bIns="30135" anchor="ctr">
            <a:noAutofit/>
          </a:bodyPr>
          <a:lstStyle/>
          <a:p>
            <a:pPr algn="ctr">
              <a:defRPr/>
            </a:pPr>
            <a:r>
              <a:rPr lang="en-GB" sz="969">
                <a:solidFill>
                  <a:srgbClr val="000000"/>
                </a:solidFill>
              </a:rPr>
              <a:t>Built System</a:t>
            </a:r>
            <a:endParaRPr lang="en-GB" sz="96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21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51211" y="2433052"/>
            <a:ext cx="8439630" cy="286232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6000" dirty="0" smtClean="0"/>
              <a:t>The first step:</a:t>
            </a:r>
          </a:p>
          <a:p>
            <a:pPr algn="ctr"/>
            <a:endParaRPr lang="en-US" sz="6000" dirty="0" smtClean="0"/>
          </a:p>
          <a:p>
            <a:pPr algn="ctr"/>
            <a:r>
              <a:rPr lang="en-US" sz="6000" dirty="0" smtClean="0"/>
              <a:t>Understand the problem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033108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9219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9246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0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9239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6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538" y="90489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85223" y="90489"/>
            <a:ext cx="1229624" cy="674686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8" name="Rounded Rectangular Callout 27"/>
          <p:cNvSpPr>
            <a:spLocks noChangeArrowheads="1"/>
          </p:cNvSpPr>
          <p:nvPr/>
        </p:nvSpPr>
        <p:spPr bwMode="auto">
          <a:xfrm>
            <a:off x="7615238" y="93663"/>
            <a:ext cx="2228850" cy="1373187"/>
          </a:xfrm>
          <a:prstGeom prst="wedgeRoundRectCallout">
            <a:avLst>
              <a:gd name="adj1" fmla="val -88866"/>
              <a:gd name="adj2" fmla="val -25162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GB" kern="0" dirty="0">
                <a:solidFill>
                  <a:srgbClr val="000000"/>
                </a:solidFill>
              </a:rPr>
              <a:t>The customer requirements are never complete, consistent, correct or clear</a:t>
            </a: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30" name="Rounded Rectangular Callout 37"/>
          <p:cNvSpPr>
            <a:spLocks noChangeArrowheads="1"/>
          </p:cNvSpPr>
          <p:nvPr/>
        </p:nvSpPr>
        <p:spPr bwMode="auto">
          <a:xfrm>
            <a:off x="6907213" y="1627188"/>
            <a:ext cx="2916237" cy="919162"/>
          </a:xfrm>
          <a:prstGeom prst="wedgeRoundRectCallout">
            <a:avLst>
              <a:gd name="adj1" fmla="val 15505"/>
              <a:gd name="adj2" fmla="val -79069"/>
              <a:gd name="adj3" fmla="val 16667"/>
            </a:avLst>
          </a:prstGeom>
          <a:solidFill>
            <a:srgbClr val="FFC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GB" dirty="0">
                <a:solidFill>
                  <a:srgbClr val="000000"/>
                </a:solidFill>
              </a:rPr>
              <a:t>We have to find the unspoken </a:t>
            </a:r>
            <a:r>
              <a:rPr lang="en-GB" dirty="0" smtClean="0">
                <a:solidFill>
                  <a:srgbClr val="000000"/>
                </a:solidFill>
              </a:rPr>
              <a:t>requirements. But </a:t>
            </a:r>
            <a:r>
              <a:rPr lang="en-GB" dirty="0">
                <a:solidFill>
                  <a:srgbClr val="000000"/>
                </a:solidFill>
              </a:rPr>
              <a:t>how?</a:t>
            </a:r>
          </a:p>
        </p:txBody>
      </p:sp>
      <p:sp>
        <p:nvSpPr>
          <p:cNvPr id="31" name="Rounded Rectangular Callout 30"/>
          <p:cNvSpPr>
            <a:spLocks noChangeArrowheads="1"/>
          </p:cNvSpPr>
          <p:nvPr/>
        </p:nvSpPr>
        <p:spPr bwMode="auto">
          <a:xfrm>
            <a:off x="0" y="5040926"/>
            <a:ext cx="2531258" cy="1671638"/>
          </a:xfrm>
          <a:prstGeom prst="wedgeRoundRectCallout">
            <a:avLst>
              <a:gd name="adj1" fmla="val 136439"/>
              <a:gd name="adj2" fmla="val 5827"/>
              <a:gd name="adj3" fmla="val 16667"/>
            </a:avLst>
          </a:prstGeom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en-GB" dirty="0">
                <a:solidFill>
                  <a:srgbClr val="000000"/>
                </a:solidFill>
                <a:cs typeface="+mn-cs"/>
              </a:rPr>
              <a:t>The complexity of the problem and the likely complexity of the solution means it is too </a:t>
            </a:r>
            <a:r>
              <a:rPr lang="en-GB" dirty="0" smtClean="0">
                <a:solidFill>
                  <a:srgbClr val="000000"/>
                </a:solidFill>
                <a:cs typeface="+mn-cs"/>
              </a:rPr>
              <a:t>big to consider the whole solution</a:t>
            </a:r>
            <a:endParaRPr lang="en-GB" dirty="0">
              <a:solidFill>
                <a:srgbClr val="000000"/>
              </a:solidFill>
              <a:cs typeface="+mn-cs"/>
            </a:endParaRPr>
          </a:p>
        </p:txBody>
      </p:sp>
      <p:sp>
        <p:nvSpPr>
          <p:cNvPr id="32" name="Rounded Rectangular Callout 38"/>
          <p:cNvSpPr>
            <a:spLocks noChangeArrowheads="1"/>
          </p:cNvSpPr>
          <p:nvPr/>
        </p:nvSpPr>
        <p:spPr bwMode="auto">
          <a:xfrm>
            <a:off x="154294" y="3535107"/>
            <a:ext cx="3631854" cy="838200"/>
          </a:xfrm>
          <a:prstGeom prst="wedgeRoundRectCallout">
            <a:avLst>
              <a:gd name="adj1" fmla="val 5805"/>
              <a:gd name="adj2" fmla="val 137527"/>
              <a:gd name="adj3" fmla="val 16667"/>
            </a:avLst>
          </a:prstGeom>
          <a:solidFill>
            <a:srgbClr val="FFC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en-GB" dirty="0"/>
              <a:t>The approach has to be one of divide and </a:t>
            </a:r>
            <a:r>
              <a:rPr lang="en-GB" dirty="0" smtClean="0"/>
              <a:t>rule. But </a:t>
            </a:r>
            <a:r>
              <a:rPr lang="en-GB" dirty="0"/>
              <a:t>what is the best way to divide?  </a:t>
            </a:r>
            <a:endParaRPr lang="en-US" sz="1600" dirty="0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7916" y="4399514"/>
            <a:ext cx="1727652" cy="23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353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  <p:bldP spid="30" grpId="1" animBg="1"/>
      <p:bldP spid="31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11267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1299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268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1292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70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73025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79963" y="82550"/>
            <a:ext cx="1212850" cy="647700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113" y="3314700"/>
            <a:ext cx="8942387" cy="763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Arial Black"/>
                <a:cs typeface="Arial Black"/>
              </a:rPr>
              <a:t>FUNCTIONALITY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7299325" y="0"/>
            <a:ext cx="2606675" cy="1714500"/>
            <a:chOff x="7299920" y="1"/>
            <a:chExt cx="2606080" cy="1713854"/>
          </a:xfrm>
        </p:grpSpPr>
        <p:pic>
          <p:nvPicPr>
            <p:cNvPr id="11280" name="Picture 2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99920" y="1"/>
              <a:ext cx="2606080" cy="17138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81" name="TextBox 4"/>
            <p:cNvSpPr txBox="1">
              <a:spLocks noChangeArrowheads="1"/>
            </p:cNvSpPr>
            <p:nvPr/>
          </p:nvSpPr>
          <p:spPr bwMode="auto">
            <a:xfrm>
              <a:off x="7341410" y="1053091"/>
              <a:ext cx="10829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US" sz="1800"/>
                <a:t>Because</a:t>
              </a:r>
            </a:p>
          </p:txBody>
        </p:sp>
      </p:grpSp>
      <p:sp>
        <p:nvSpPr>
          <p:cNvPr id="8" name="Rectangle 7"/>
          <p:cNvSpPr/>
          <p:nvPr/>
        </p:nvSpPr>
        <p:spPr>
          <a:xfrm>
            <a:off x="392113" y="3314700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2163" y="3311525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82688" y="3309938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82738" y="3318521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9" name="Rounded Rectangular Callout 8"/>
          <p:cNvSpPr/>
          <p:nvPr/>
        </p:nvSpPr>
        <p:spPr>
          <a:xfrm>
            <a:off x="444499" y="4676775"/>
            <a:ext cx="1181527" cy="660400"/>
          </a:xfrm>
          <a:prstGeom prst="wedgeRoundRectCallout">
            <a:avLst>
              <a:gd name="adj1" fmla="val -33615"/>
              <a:gd name="adj2" fmla="val -162500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HOW </a:t>
            </a:r>
            <a:r>
              <a:rPr lang="en-US" dirty="0" smtClean="0"/>
              <a:t>WELL?</a:t>
            </a:r>
            <a:endParaRPr lang="en-US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7916" y="4399514"/>
            <a:ext cx="1727652" cy="23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880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41" grpId="0" animBg="1"/>
      <p:bldP spid="42" grpId="0" animBg="1"/>
      <p:bldP spid="43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 charset="0"/>
              </a:rPr>
              <a:t>The Systems Approach to System Design</a:t>
            </a:r>
          </a:p>
        </p:txBody>
      </p:sp>
      <p:pic>
        <p:nvPicPr>
          <p:cNvPr id="1843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38" y="2209800"/>
            <a:ext cx="1450975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500" y="2427288"/>
            <a:ext cx="1204913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6" name="Freeform 35"/>
          <p:cNvSpPr>
            <a:spLocks noChangeArrowheads="1"/>
          </p:cNvSpPr>
          <p:nvPr/>
        </p:nvSpPr>
        <p:spPr bwMode="auto">
          <a:xfrm>
            <a:off x="211138" y="3603625"/>
            <a:ext cx="9588500" cy="1981200"/>
          </a:xfrm>
          <a:custGeom>
            <a:avLst/>
            <a:gdLst>
              <a:gd name="T0" fmla="*/ 0 w 8850086"/>
              <a:gd name="T1" fmla="*/ 0 h 1980777"/>
              <a:gd name="T2" fmla="*/ 58986 w 8850086"/>
              <a:gd name="T3" fmla="*/ 21871 h 1980777"/>
              <a:gd name="T4" fmla="*/ 1238895 w 8850086"/>
              <a:gd name="T5" fmla="*/ 43723 h 1980777"/>
              <a:gd name="T6" fmla="*/ 1368681 w 8850086"/>
              <a:gd name="T7" fmla="*/ 54668 h 1980777"/>
              <a:gd name="T8" fmla="*/ 1451275 w 8850086"/>
              <a:gd name="T9" fmla="*/ 65594 h 1980777"/>
              <a:gd name="T10" fmla="*/ 1545660 w 8850086"/>
              <a:gd name="T11" fmla="*/ 76520 h 1980777"/>
              <a:gd name="T12" fmla="*/ 1581061 w 8850086"/>
              <a:gd name="T13" fmla="*/ 87465 h 1980777"/>
              <a:gd name="T14" fmla="*/ 1640053 w 8850086"/>
              <a:gd name="T15" fmla="*/ 153060 h 1980777"/>
              <a:gd name="T16" fmla="*/ 1663655 w 8850086"/>
              <a:gd name="T17" fmla="*/ 240505 h 1980777"/>
              <a:gd name="T18" fmla="*/ 1687261 w 8850086"/>
              <a:gd name="T19" fmla="*/ 590348 h 1980777"/>
              <a:gd name="T20" fmla="*/ 1734454 w 8850086"/>
              <a:gd name="T21" fmla="*/ 1202556 h 1980777"/>
              <a:gd name="T22" fmla="*/ 1769854 w 8850086"/>
              <a:gd name="T23" fmla="*/ 1213489 h 1980777"/>
              <a:gd name="T24" fmla="*/ 1781648 w 8850086"/>
              <a:gd name="T25" fmla="*/ 1257217 h 1980777"/>
              <a:gd name="T26" fmla="*/ 3858254 w 8850086"/>
              <a:gd name="T27" fmla="*/ 1344676 h 1980777"/>
              <a:gd name="T28" fmla="*/ 3881841 w 8850086"/>
              <a:gd name="T29" fmla="*/ 1322810 h 1980777"/>
              <a:gd name="T30" fmla="*/ 3929052 w 8850086"/>
              <a:gd name="T31" fmla="*/ 1290013 h 1980777"/>
              <a:gd name="T32" fmla="*/ 4011646 w 8850086"/>
              <a:gd name="T33" fmla="*/ 1246285 h 1980777"/>
              <a:gd name="T34" fmla="*/ 4106034 w 8850086"/>
              <a:gd name="T35" fmla="*/ 1224420 h 1980777"/>
              <a:gd name="T36" fmla="*/ 4141419 w 8850086"/>
              <a:gd name="T37" fmla="*/ 1213489 h 1980777"/>
              <a:gd name="T38" fmla="*/ 4684179 w 8850086"/>
              <a:gd name="T39" fmla="*/ 1235352 h 1980777"/>
              <a:gd name="T40" fmla="*/ 4731360 w 8850086"/>
              <a:gd name="T41" fmla="*/ 1257217 h 1980777"/>
              <a:gd name="T42" fmla="*/ 4766744 w 8850086"/>
              <a:gd name="T43" fmla="*/ 1268150 h 1980777"/>
              <a:gd name="T44" fmla="*/ 4837570 w 8850086"/>
              <a:gd name="T45" fmla="*/ 1300947 h 1980777"/>
              <a:gd name="T46" fmla="*/ 7055757 w 8850086"/>
              <a:gd name="T47" fmla="*/ 1279082 h 1980777"/>
              <a:gd name="T48" fmla="*/ 7079349 w 8850086"/>
              <a:gd name="T49" fmla="*/ 1224420 h 1980777"/>
              <a:gd name="T50" fmla="*/ 7091142 w 8850086"/>
              <a:gd name="T51" fmla="*/ 1180692 h 1980777"/>
              <a:gd name="T52" fmla="*/ 7114734 w 8850086"/>
              <a:gd name="T53" fmla="*/ 1158825 h 1980777"/>
              <a:gd name="T54" fmla="*/ 7138378 w 8850086"/>
              <a:gd name="T55" fmla="*/ 1126028 h 1980777"/>
              <a:gd name="T56" fmla="*/ 7161971 w 8850086"/>
              <a:gd name="T57" fmla="*/ 1082302 h 1980777"/>
              <a:gd name="T58" fmla="*/ 7173763 w 8850086"/>
              <a:gd name="T59" fmla="*/ 1049500 h 1980777"/>
              <a:gd name="T60" fmla="*/ 7197360 w 8850086"/>
              <a:gd name="T61" fmla="*/ 1016704 h 1980777"/>
              <a:gd name="T62" fmla="*/ 7220948 w 8850086"/>
              <a:gd name="T63" fmla="*/ 918314 h 1980777"/>
              <a:gd name="T64" fmla="*/ 7244540 w 8850086"/>
              <a:gd name="T65" fmla="*/ 874584 h 1980777"/>
              <a:gd name="T66" fmla="*/ 7315360 w 8850086"/>
              <a:gd name="T67" fmla="*/ 798057 h 1980777"/>
              <a:gd name="T68" fmla="*/ 7362546 w 8850086"/>
              <a:gd name="T69" fmla="*/ 765260 h 1980777"/>
              <a:gd name="T70" fmla="*/ 7409727 w 8850086"/>
              <a:gd name="T71" fmla="*/ 743397 h 1980777"/>
              <a:gd name="T72" fmla="*/ 7421518 w 8850086"/>
              <a:gd name="T73" fmla="*/ 623145 h 1980777"/>
              <a:gd name="T74" fmla="*/ 7445106 w 8850086"/>
              <a:gd name="T75" fmla="*/ 601274 h 1980777"/>
              <a:gd name="T76" fmla="*/ 7515936 w 8850086"/>
              <a:gd name="T77" fmla="*/ 568477 h 1980777"/>
              <a:gd name="T78" fmla="*/ 7598501 w 8850086"/>
              <a:gd name="T79" fmla="*/ 502883 h 1980777"/>
              <a:gd name="T80" fmla="*/ 7633890 w 8850086"/>
              <a:gd name="T81" fmla="*/ 371694 h 1980777"/>
              <a:gd name="T82" fmla="*/ 7669326 w 8850086"/>
              <a:gd name="T83" fmla="*/ 295174 h 1980777"/>
              <a:gd name="T84" fmla="*/ 7716506 w 8850086"/>
              <a:gd name="T85" fmla="*/ 109317 h 1980777"/>
              <a:gd name="T86" fmla="*/ 7751891 w 8850086"/>
              <a:gd name="T87" fmla="*/ 98391 h 1980777"/>
              <a:gd name="T88" fmla="*/ 8448017 w 8850086"/>
              <a:gd name="T89" fmla="*/ 109317 h 1980777"/>
              <a:gd name="T90" fmla="*/ 8530638 w 8850086"/>
              <a:gd name="T91" fmla="*/ 131188 h 1980777"/>
              <a:gd name="T92" fmla="*/ 8577818 w 8850086"/>
              <a:gd name="T93" fmla="*/ 153060 h 1980777"/>
              <a:gd name="T94" fmla="*/ 9167737 w 8850086"/>
              <a:gd name="T95" fmla="*/ 142114 h 1980777"/>
              <a:gd name="T96" fmla="*/ 9250414 w 8850086"/>
              <a:gd name="T97" fmla="*/ 76520 h 1980777"/>
              <a:gd name="T98" fmla="*/ 9297586 w 8850086"/>
              <a:gd name="T99" fmla="*/ 54668 h 1980777"/>
              <a:gd name="T100" fmla="*/ 9368364 w 8850086"/>
              <a:gd name="T101" fmla="*/ 21871 h 1980777"/>
              <a:gd name="T102" fmla="*/ 9474512 w 8850086"/>
              <a:gd name="T103" fmla="*/ 32797 h 1980777"/>
              <a:gd name="T104" fmla="*/ 9498110 w 8850086"/>
              <a:gd name="T105" fmla="*/ 54668 h 1980777"/>
              <a:gd name="T106" fmla="*/ 9592574 w 8850086"/>
              <a:gd name="T107" fmla="*/ 54668 h 198077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850086"/>
              <a:gd name="T163" fmla="*/ 0 h 1980777"/>
              <a:gd name="T164" fmla="*/ 8850086 w 8850086"/>
              <a:gd name="T165" fmla="*/ 1980777 h 198077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850086" h="1980777">
                <a:moveTo>
                  <a:pt x="0" y="0"/>
                </a:moveTo>
                <a:cubicBezTo>
                  <a:pt x="18143" y="7257"/>
                  <a:pt x="34920" y="20646"/>
                  <a:pt x="54428" y="21771"/>
                </a:cubicBezTo>
                <a:cubicBezTo>
                  <a:pt x="98102" y="24291"/>
                  <a:pt x="1140018" y="43487"/>
                  <a:pt x="1143000" y="43543"/>
                </a:cubicBezTo>
                <a:cubicBezTo>
                  <a:pt x="1182914" y="47171"/>
                  <a:pt x="1222909" y="50002"/>
                  <a:pt x="1262743" y="54428"/>
                </a:cubicBezTo>
                <a:cubicBezTo>
                  <a:pt x="1288244" y="57261"/>
                  <a:pt x="1313510" y="61923"/>
                  <a:pt x="1338943" y="65314"/>
                </a:cubicBezTo>
                <a:lnTo>
                  <a:pt x="1426028" y="76200"/>
                </a:lnTo>
                <a:cubicBezTo>
                  <a:pt x="1436914" y="79828"/>
                  <a:pt x="1448846" y="81181"/>
                  <a:pt x="1458686" y="87085"/>
                </a:cubicBezTo>
                <a:cubicBezTo>
                  <a:pt x="1474411" y="96520"/>
                  <a:pt x="1507665" y="145135"/>
                  <a:pt x="1513114" y="152400"/>
                </a:cubicBezTo>
                <a:cubicBezTo>
                  <a:pt x="1520371" y="181428"/>
                  <a:pt x="1533690" y="209587"/>
                  <a:pt x="1534886" y="239485"/>
                </a:cubicBezTo>
                <a:cubicBezTo>
                  <a:pt x="1546796" y="537265"/>
                  <a:pt x="1532931" y="421754"/>
                  <a:pt x="1556657" y="587828"/>
                </a:cubicBezTo>
                <a:cubicBezTo>
                  <a:pt x="1558652" y="695565"/>
                  <a:pt x="1405090" y="1099873"/>
                  <a:pt x="1600200" y="1197428"/>
                </a:cubicBezTo>
                <a:cubicBezTo>
                  <a:pt x="1610463" y="1202560"/>
                  <a:pt x="1621971" y="1204685"/>
                  <a:pt x="1632857" y="1208314"/>
                </a:cubicBezTo>
                <a:cubicBezTo>
                  <a:pt x="1636486" y="1222828"/>
                  <a:pt x="1641468" y="1237070"/>
                  <a:pt x="1643743" y="1251857"/>
                </a:cubicBezTo>
                <a:cubicBezTo>
                  <a:pt x="1755883" y="1980777"/>
                  <a:pt x="1020084" y="1353454"/>
                  <a:pt x="3559628" y="1338943"/>
                </a:cubicBezTo>
                <a:cubicBezTo>
                  <a:pt x="3566885" y="1331686"/>
                  <a:pt x="3573515" y="1323741"/>
                  <a:pt x="3581400" y="1317171"/>
                </a:cubicBezTo>
                <a:cubicBezTo>
                  <a:pt x="3595338" y="1305556"/>
                  <a:pt x="3610179" y="1295059"/>
                  <a:pt x="3624943" y="1284514"/>
                </a:cubicBezTo>
                <a:cubicBezTo>
                  <a:pt x="3652273" y="1264993"/>
                  <a:pt x="3669254" y="1254638"/>
                  <a:pt x="3701143" y="1240971"/>
                </a:cubicBezTo>
                <a:cubicBezTo>
                  <a:pt x="3735982" y="1226040"/>
                  <a:pt x="3747332" y="1229424"/>
                  <a:pt x="3788228" y="1219200"/>
                </a:cubicBezTo>
                <a:cubicBezTo>
                  <a:pt x="3799360" y="1216417"/>
                  <a:pt x="3810000" y="1211943"/>
                  <a:pt x="3820886" y="1208314"/>
                </a:cubicBezTo>
                <a:cubicBezTo>
                  <a:pt x="3987800" y="1215571"/>
                  <a:pt x="4155088" y="1216762"/>
                  <a:pt x="4321628" y="1230085"/>
                </a:cubicBezTo>
                <a:cubicBezTo>
                  <a:pt x="4337804" y="1231379"/>
                  <a:pt x="4350256" y="1245464"/>
                  <a:pt x="4365171" y="1251857"/>
                </a:cubicBezTo>
                <a:cubicBezTo>
                  <a:pt x="4375718" y="1256377"/>
                  <a:pt x="4386942" y="1259114"/>
                  <a:pt x="4397828" y="1262743"/>
                </a:cubicBezTo>
                <a:cubicBezTo>
                  <a:pt x="4420861" y="1285775"/>
                  <a:pt x="4423227" y="1295608"/>
                  <a:pt x="4463143" y="1295400"/>
                </a:cubicBezTo>
                <a:lnTo>
                  <a:pt x="6509657" y="1273628"/>
                </a:lnTo>
                <a:cubicBezTo>
                  <a:pt x="6516914" y="1255485"/>
                  <a:pt x="6525249" y="1237737"/>
                  <a:pt x="6531428" y="1219200"/>
                </a:cubicBezTo>
                <a:cubicBezTo>
                  <a:pt x="6536159" y="1205007"/>
                  <a:pt x="6535623" y="1189039"/>
                  <a:pt x="6542314" y="1175657"/>
                </a:cubicBezTo>
                <a:cubicBezTo>
                  <a:pt x="6546904" y="1166477"/>
                  <a:pt x="6557675" y="1161899"/>
                  <a:pt x="6564086" y="1153885"/>
                </a:cubicBezTo>
                <a:cubicBezTo>
                  <a:pt x="6572259" y="1143669"/>
                  <a:pt x="6579366" y="1132587"/>
                  <a:pt x="6585857" y="1121228"/>
                </a:cubicBezTo>
                <a:cubicBezTo>
                  <a:pt x="6593908" y="1107139"/>
                  <a:pt x="6601236" y="1092600"/>
                  <a:pt x="6607628" y="1077685"/>
                </a:cubicBezTo>
                <a:cubicBezTo>
                  <a:pt x="6612148" y="1067138"/>
                  <a:pt x="6613382" y="1055291"/>
                  <a:pt x="6618514" y="1045028"/>
                </a:cubicBezTo>
                <a:cubicBezTo>
                  <a:pt x="6624365" y="1033326"/>
                  <a:pt x="6633029" y="1023257"/>
                  <a:pt x="6640286" y="1012371"/>
                </a:cubicBezTo>
                <a:cubicBezTo>
                  <a:pt x="6643243" y="997585"/>
                  <a:pt x="6655467" y="931974"/>
                  <a:pt x="6662057" y="914400"/>
                </a:cubicBezTo>
                <a:cubicBezTo>
                  <a:pt x="6667755" y="899206"/>
                  <a:pt x="6675777" y="884946"/>
                  <a:pt x="6683828" y="870857"/>
                </a:cubicBezTo>
                <a:cubicBezTo>
                  <a:pt x="6700283" y="842061"/>
                  <a:pt x="6722556" y="814597"/>
                  <a:pt x="6749143" y="794657"/>
                </a:cubicBezTo>
                <a:cubicBezTo>
                  <a:pt x="6763657" y="783771"/>
                  <a:pt x="6777301" y="771616"/>
                  <a:pt x="6792686" y="762000"/>
                </a:cubicBezTo>
                <a:cubicBezTo>
                  <a:pt x="6806447" y="753399"/>
                  <a:pt x="6821714" y="747485"/>
                  <a:pt x="6836228" y="740228"/>
                </a:cubicBezTo>
                <a:cubicBezTo>
                  <a:pt x="6839857" y="700314"/>
                  <a:pt x="6838102" y="659538"/>
                  <a:pt x="6847114" y="620485"/>
                </a:cubicBezTo>
                <a:cubicBezTo>
                  <a:pt x="6849422" y="610485"/>
                  <a:pt x="6860872" y="605125"/>
                  <a:pt x="6868886" y="598714"/>
                </a:cubicBezTo>
                <a:cubicBezTo>
                  <a:pt x="6899032" y="574598"/>
                  <a:pt x="6899707" y="577555"/>
                  <a:pt x="6934200" y="566057"/>
                </a:cubicBezTo>
                <a:cubicBezTo>
                  <a:pt x="6986994" y="513263"/>
                  <a:pt x="6960664" y="533900"/>
                  <a:pt x="7010400" y="500743"/>
                </a:cubicBezTo>
                <a:cubicBezTo>
                  <a:pt x="7015408" y="478207"/>
                  <a:pt x="7028195" y="404792"/>
                  <a:pt x="7043057" y="370114"/>
                </a:cubicBezTo>
                <a:cubicBezTo>
                  <a:pt x="7083411" y="275953"/>
                  <a:pt x="7050184" y="370500"/>
                  <a:pt x="7075714" y="293914"/>
                </a:cubicBezTo>
                <a:cubicBezTo>
                  <a:pt x="7083730" y="173676"/>
                  <a:pt x="7042109" y="147431"/>
                  <a:pt x="7119257" y="108857"/>
                </a:cubicBezTo>
                <a:cubicBezTo>
                  <a:pt x="7129520" y="103725"/>
                  <a:pt x="7141028" y="101600"/>
                  <a:pt x="7151914" y="97971"/>
                </a:cubicBezTo>
                <a:lnTo>
                  <a:pt x="7794171" y="108857"/>
                </a:lnTo>
                <a:cubicBezTo>
                  <a:pt x="7804110" y="109173"/>
                  <a:pt x="7857831" y="125254"/>
                  <a:pt x="7870371" y="130628"/>
                </a:cubicBezTo>
                <a:cubicBezTo>
                  <a:pt x="7885287" y="137020"/>
                  <a:pt x="7899400" y="145143"/>
                  <a:pt x="7913914" y="152400"/>
                </a:cubicBezTo>
                <a:lnTo>
                  <a:pt x="8458200" y="141514"/>
                </a:lnTo>
                <a:cubicBezTo>
                  <a:pt x="8493800" y="138278"/>
                  <a:pt x="8508056" y="93763"/>
                  <a:pt x="8534400" y="76200"/>
                </a:cubicBezTo>
                <a:cubicBezTo>
                  <a:pt x="8547902" y="67199"/>
                  <a:pt x="8563854" y="62479"/>
                  <a:pt x="8577943" y="54428"/>
                </a:cubicBezTo>
                <a:cubicBezTo>
                  <a:pt x="8637028" y="20665"/>
                  <a:pt x="8583383" y="41729"/>
                  <a:pt x="8643257" y="21771"/>
                </a:cubicBezTo>
                <a:cubicBezTo>
                  <a:pt x="8675914" y="25400"/>
                  <a:pt x="8709528" y="24012"/>
                  <a:pt x="8741228" y="32657"/>
                </a:cubicBezTo>
                <a:cubicBezTo>
                  <a:pt x="8751130" y="35357"/>
                  <a:pt x="8752936" y="52415"/>
                  <a:pt x="8763000" y="54428"/>
                </a:cubicBezTo>
                <a:cubicBezTo>
                  <a:pt x="8791465" y="60121"/>
                  <a:pt x="8821057" y="54428"/>
                  <a:pt x="8850086" y="54428"/>
                </a:cubicBezTo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37" name="TextBox 36"/>
          <p:cNvSpPr txBox="1">
            <a:spLocks noChangeArrowheads="1"/>
          </p:cNvSpPr>
          <p:nvPr/>
        </p:nvSpPr>
        <p:spPr bwMode="auto">
          <a:xfrm>
            <a:off x="66675" y="3962400"/>
            <a:ext cx="16224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/>
              <a:t>Requirements</a:t>
            </a:r>
          </a:p>
          <a:p>
            <a:pPr algn="ctr" eaLnBrk="1" hangingPunct="1"/>
            <a:r>
              <a:rPr lang="en-GB" sz="1800"/>
              <a:t>-Land</a:t>
            </a:r>
          </a:p>
        </p:txBody>
      </p:sp>
      <p:sp>
        <p:nvSpPr>
          <p:cNvPr id="18438" name="TextBox 37"/>
          <p:cNvSpPr txBox="1">
            <a:spLocks noChangeArrowheads="1"/>
          </p:cNvSpPr>
          <p:nvPr/>
        </p:nvSpPr>
        <p:spPr bwMode="auto">
          <a:xfrm>
            <a:off x="7945438" y="4289425"/>
            <a:ext cx="16081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/>
            <a:r>
              <a:rPr lang="en-GB" sz="1800"/>
              <a:t>Solution-Land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201738" y="2547938"/>
            <a:ext cx="7654925" cy="1185862"/>
            <a:chOff x="1201738" y="2547938"/>
            <a:chExt cx="7654925" cy="1185862"/>
          </a:xfrm>
        </p:grpSpPr>
        <p:sp>
          <p:nvSpPr>
            <p:cNvPr id="18439" name="Freeform 40"/>
            <p:cNvSpPr>
              <a:spLocks noChangeArrowheads="1"/>
            </p:cNvSpPr>
            <p:nvPr/>
          </p:nvSpPr>
          <p:spPr bwMode="auto">
            <a:xfrm>
              <a:off x="1201738" y="2547938"/>
              <a:ext cx="7654925" cy="1185862"/>
            </a:xfrm>
            <a:custGeom>
              <a:avLst/>
              <a:gdLst>
                <a:gd name="T0" fmla="*/ 0 w 7064828"/>
                <a:gd name="T1" fmla="*/ 1086905 h 1186543"/>
                <a:gd name="T2" fmla="*/ 520554 w 7064828"/>
                <a:gd name="T3" fmla="*/ 1086905 h 1186543"/>
                <a:gd name="T4" fmla="*/ 1159423 w 7064828"/>
                <a:gd name="T5" fmla="*/ 602642 h 1186543"/>
                <a:gd name="T6" fmla="*/ 6471421 w 7064828"/>
                <a:gd name="T7" fmla="*/ 602642 h 1186543"/>
                <a:gd name="T8" fmla="*/ 7098444 w 7064828"/>
                <a:gd name="T9" fmla="*/ 1172997 h 1186543"/>
                <a:gd name="T10" fmla="*/ 7678145 w 7064828"/>
                <a:gd name="T11" fmla="*/ 1172997 h 1186543"/>
                <a:gd name="T12" fmla="*/ 6376762 w 7064828"/>
                <a:gd name="T13" fmla="*/ 0 h 1186543"/>
                <a:gd name="T14" fmla="*/ 1147590 w 7064828"/>
                <a:gd name="T15" fmla="*/ 21531 h 1186543"/>
                <a:gd name="T16" fmla="*/ 0 w 7064828"/>
                <a:gd name="T17" fmla="*/ 1086905 h 11865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7064828"/>
                <a:gd name="T28" fmla="*/ 0 h 1186543"/>
                <a:gd name="T29" fmla="*/ 7064828 w 7064828"/>
                <a:gd name="T30" fmla="*/ 1186543 h 1186543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7064828" h="1186543">
                  <a:moveTo>
                    <a:pt x="0" y="1099457"/>
                  </a:moveTo>
                  <a:lnTo>
                    <a:pt x="478971" y="1099457"/>
                  </a:lnTo>
                  <a:lnTo>
                    <a:pt x="1066800" y="609600"/>
                  </a:lnTo>
                  <a:lnTo>
                    <a:pt x="5954486" y="609600"/>
                  </a:lnTo>
                  <a:lnTo>
                    <a:pt x="6531428" y="1186543"/>
                  </a:lnTo>
                  <a:lnTo>
                    <a:pt x="7064828" y="1186543"/>
                  </a:lnTo>
                  <a:lnTo>
                    <a:pt x="5867400" y="0"/>
                  </a:lnTo>
                  <a:lnTo>
                    <a:pt x="1055914" y="21771"/>
                  </a:lnTo>
                  <a:lnTo>
                    <a:pt x="0" y="1099457"/>
                  </a:lnTo>
                  <a:close/>
                </a:path>
              </a:pathLst>
            </a:custGeom>
            <a:blipFill dpi="0" rotWithShape="1">
              <a:blip r:embed="rId5"/>
              <a:srcRect/>
              <a:tile tx="0" ty="0" sx="100000" sy="100000" flip="none" algn="tl"/>
            </a:blip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440" name="TextBox 41"/>
            <p:cNvSpPr txBox="1">
              <a:spLocks noChangeArrowheads="1"/>
            </p:cNvSpPr>
            <p:nvPr/>
          </p:nvSpPr>
          <p:spPr bwMode="auto">
            <a:xfrm>
              <a:off x="3509963" y="2601913"/>
              <a:ext cx="3082925" cy="5238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 eaLnBrk="1" hangingPunct="1"/>
              <a:r>
                <a:rPr lang="en-GB" sz="2800" b="1" dirty="0"/>
                <a:t>FUNCTIONALITY</a:t>
              </a:r>
            </a:p>
          </p:txBody>
        </p:sp>
      </p:grpSp>
      <p:sp>
        <p:nvSpPr>
          <p:cNvPr id="43" name="Rounded Rectangular Callout 42"/>
          <p:cNvSpPr/>
          <p:nvPr/>
        </p:nvSpPr>
        <p:spPr bwMode="auto">
          <a:xfrm>
            <a:off x="2263246" y="1347788"/>
            <a:ext cx="6407944" cy="985837"/>
          </a:xfrm>
          <a:prstGeom prst="wedgeRoundRectCallout">
            <a:avLst>
              <a:gd name="adj1" fmla="val -42411"/>
              <a:gd name="adj2" fmla="val 11149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>
              <a:buFont typeface="Wingdings" pitchFamily="2" charset="2"/>
              <a:buNone/>
              <a:defRPr/>
            </a:pPr>
            <a:r>
              <a:rPr lang="en-GB" sz="2400" dirty="0">
                <a:solidFill>
                  <a:srgbClr val="FFFFFF"/>
                </a:solidFill>
                <a:ea typeface="+mn-ea"/>
                <a:cs typeface="Arial" charset="0"/>
              </a:rPr>
              <a:t>The bridge between requirements and the solution is the functionality (purpose)</a:t>
            </a:r>
          </a:p>
        </p:txBody>
      </p:sp>
      <p:sp>
        <p:nvSpPr>
          <p:cNvPr id="18444" name="Slide Number Placeholder 11"/>
          <p:cNvSpPr>
            <a:spLocks noGrp="1"/>
          </p:cNvSpPr>
          <p:nvPr>
            <p:ph type="sldNum" sz="quarter" idx="4294967295"/>
          </p:nvPr>
        </p:nvSpPr>
        <p:spPr bwMode="auto">
          <a:xfrm>
            <a:off x="9471025" y="6556375"/>
            <a:ext cx="434975" cy="301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1213B93-3988-F849-A2A9-241CE0EE7196}" type="slidenum">
              <a:rPr lang="en-GB" sz="1000"/>
              <a:pPr/>
              <a:t>7</a:t>
            </a:fld>
            <a:endParaRPr lang="en-GB" sz="1000"/>
          </a:p>
        </p:txBody>
      </p:sp>
      <p:sp>
        <p:nvSpPr>
          <p:cNvPr id="17" name="Content Placeholder 44"/>
          <p:cNvSpPr>
            <a:spLocks noGrp="1"/>
          </p:cNvSpPr>
          <p:nvPr>
            <p:ph idx="1"/>
          </p:nvPr>
        </p:nvSpPr>
        <p:spPr>
          <a:xfrm>
            <a:off x="201613" y="5235575"/>
            <a:ext cx="4486275" cy="1235075"/>
          </a:xfrm>
          <a:gradFill rotWithShape="1">
            <a:gsLst>
              <a:gs pos="0">
                <a:srgbClr val="2D2D8A">
                  <a:tint val="50000"/>
                  <a:satMod val="300000"/>
                </a:srgbClr>
              </a:gs>
              <a:gs pos="35000">
                <a:srgbClr val="2D2D8A">
                  <a:tint val="37000"/>
                  <a:satMod val="300000"/>
                </a:srgbClr>
              </a:gs>
              <a:gs pos="100000">
                <a:srgbClr val="2D2D8A">
                  <a:tint val="15000"/>
                  <a:satMod val="350000"/>
                </a:srgbClr>
              </a:gs>
            </a:gsLst>
            <a:lin ang="16200000" scaled="1"/>
          </a:gradFill>
          <a:ln cap="flat" algn="ctr">
            <a:solidFill>
              <a:srgbClr val="2D2D8A">
                <a:shade val="95000"/>
                <a:satMod val="105000"/>
              </a:srgbClr>
            </a:solidFill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ct val="150000"/>
              <a:defRPr/>
            </a:pPr>
            <a:r>
              <a:rPr lang="en-GB" sz="16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Functionality helps us uncover the unspoken </a:t>
            </a:r>
            <a:r>
              <a:rPr lang="en-GB" sz="1600" dirty="0" smtClean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requirements</a:t>
            </a:r>
            <a:endParaRPr lang="en-GB" sz="1600" dirty="0">
              <a:solidFill>
                <a:srgbClr val="000000"/>
              </a:solidFill>
              <a:latin typeface="Arial" charset="0"/>
              <a:ea typeface="+mn-ea"/>
              <a:cs typeface="+mn-cs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90"/>
              </a:buClr>
              <a:buSzPct val="150000"/>
              <a:defRPr/>
            </a:pPr>
            <a:r>
              <a:rPr lang="en-GB" sz="1600" dirty="0">
                <a:solidFill>
                  <a:srgbClr val="000000"/>
                </a:solidFill>
                <a:latin typeface="Arial" charset="0"/>
                <a:ea typeface="+mn-ea"/>
                <a:cs typeface="+mn-cs"/>
              </a:rPr>
              <a:t>Functionality is invariant and provides a consistent basis for dividing and ruling</a:t>
            </a:r>
          </a:p>
        </p:txBody>
      </p:sp>
    </p:spTree>
    <p:extLst>
      <p:ext uri="{BB962C8B-B14F-4D97-AF65-F5344CB8AC3E}">
        <p14:creationId xmlns:p14="http://schemas.microsoft.com/office/powerpoint/2010/main" val="391669421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7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1"/>
          <p:cNvGrpSpPr>
            <a:grpSpLocks/>
          </p:cNvGrpSpPr>
          <p:nvPr/>
        </p:nvGrpSpPr>
        <p:grpSpPr bwMode="auto">
          <a:xfrm>
            <a:off x="609600" y="465138"/>
            <a:ext cx="812800" cy="1557337"/>
            <a:chOff x="701675" y="1023938"/>
            <a:chExt cx="1169988" cy="2336800"/>
          </a:xfrm>
        </p:grpSpPr>
        <p:sp>
          <p:nvSpPr>
            <p:cNvPr id="73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4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5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7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8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79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15363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21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4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14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6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73025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79963" y="82550"/>
            <a:ext cx="1198562" cy="671513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113" y="3314700"/>
            <a:ext cx="8942387" cy="763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Arial Black"/>
                <a:cs typeface="Arial Black"/>
              </a:rPr>
              <a:t>FUNCTIONALITY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392113" y="3314700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2163" y="3311525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82688" y="3309938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82738" y="3306763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227138" y="763588"/>
            <a:ext cx="1206500" cy="1154112"/>
            <a:chOff x="1226426" y="764008"/>
            <a:chExt cx="1207595" cy="1153681"/>
          </a:xfrm>
        </p:grpSpPr>
        <p:pic>
          <p:nvPicPr>
            <p:cNvPr id="15401" name="Picture 12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426" y="764008"/>
              <a:ext cx="1207595" cy="70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89"/>
            <p:cNvSpPr txBox="1">
              <a:spLocks noChangeArrowheads="1"/>
            </p:cNvSpPr>
            <p:nvPr/>
          </p:nvSpPr>
          <p:spPr bwMode="auto">
            <a:xfrm>
              <a:off x="1297928" y="1443204"/>
              <a:ext cx="956542" cy="204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Stakeholder Map</a:t>
              </a:r>
            </a:p>
          </p:txBody>
        </p:sp>
        <p:sp>
          <p:nvSpPr>
            <p:cNvPr id="60" name="Text Box 90"/>
            <p:cNvSpPr txBox="1">
              <a:spLocks noChangeArrowheads="1"/>
            </p:cNvSpPr>
            <p:nvPr/>
          </p:nvSpPr>
          <p:spPr bwMode="auto">
            <a:xfrm>
              <a:off x="1310639" y="1632046"/>
              <a:ext cx="996266" cy="285643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Identify and group stakeholders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84175" y="2208216"/>
            <a:ext cx="1951038" cy="569913"/>
            <a:chOff x="2004646" y="5997595"/>
            <a:chExt cx="1951896" cy="569891"/>
          </a:xfrm>
        </p:grpSpPr>
        <p:sp>
          <p:nvSpPr>
            <p:cNvPr id="69" name="Rectangle 68"/>
            <p:cNvSpPr/>
            <p:nvPr/>
          </p:nvSpPr>
          <p:spPr>
            <a:xfrm>
              <a:off x="2004646" y="6086492"/>
              <a:ext cx="482812" cy="4809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4" tIns="32637" rIns="65274" bIns="32637" anchor="ctr"/>
            <a:lstStyle/>
            <a:p>
              <a:pPr defTabSz="9138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pic>
          <p:nvPicPr>
            <p:cNvPr id="15394" name="Picture 13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143" y="6127750"/>
              <a:ext cx="408842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 Box 89"/>
            <p:cNvSpPr txBox="1">
              <a:spLocks noChangeArrowheads="1"/>
            </p:cNvSpPr>
            <p:nvPr/>
          </p:nvSpPr>
          <p:spPr bwMode="auto">
            <a:xfrm>
              <a:off x="2608161" y="5997595"/>
              <a:ext cx="1200678" cy="20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Needs Means Analysis</a:t>
              </a:r>
            </a:p>
          </p:txBody>
        </p:sp>
        <p:sp>
          <p:nvSpPr>
            <p:cNvPr id="72" name="Text Box 90"/>
            <p:cNvSpPr txBox="1">
              <a:spLocks noChangeArrowheads="1"/>
            </p:cNvSpPr>
            <p:nvPr/>
          </p:nvSpPr>
          <p:spPr bwMode="auto">
            <a:xfrm>
              <a:off x="2500164" y="6175388"/>
              <a:ext cx="1456378" cy="285739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potential meta-solutions to stakeholder needs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54872" y="1765637"/>
            <a:ext cx="1371600" cy="12319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603545" y="599799"/>
            <a:ext cx="388038" cy="1093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5531616" y="1935163"/>
            <a:ext cx="1058862" cy="1203325"/>
            <a:chOff x="3783629" y="4175160"/>
            <a:chExt cx="1058002" cy="1204521"/>
          </a:xfrm>
        </p:grpSpPr>
        <p:sp>
          <p:nvSpPr>
            <p:cNvPr id="65" name="Text Box 89"/>
            <p:cNvSpPr txBox="1">
              <a:spLocks noChangeArrowheads="1"/>
            </p:cNvSpPr>
            <p:nvPr/>
          </p:nvSpPr>
          <p:spPr bwMode="auto">
            <a:xfrm>
              <a:off x="3783629" y="5174689"/>
              <a:ext cx="1058002" cy="20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Viewpoint Analysis</a:t>
              </a:r>
            </a:p>
          </p:txBody>
        </p:sp>
        <p:sp>
          <p:nvSpPr>
            <p:cNvPr id="66" name="Text Box 90"/>
            <p:cNvSpPr txBox="1">
              <a:spLocks noChangeArrowheads="1"/>
            </p:cNvSpPr>
            <p:nvPr/>
          </p:nvSpPr>
          <p:spPr bwMode="auto">
            <a:xfrm>
              <a:off x="3897836" y="4798079"/>
              <a:ext cx="915243" cy="387735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Determine system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functionality (Y = f)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structure</a:t>
              </a:r>
            </a:p>
          </p:txBody>
        </p:sp>
        <p:pic>
          <p:nvPicPr>
            <p:cNvPr id="67" name="Picture 4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674" y="4175160"/>
              <a:ext cx="814754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377589" y="2808939"/>
            <a:ext cx="8913397" cy="497776"/>
            <a:chOff x="377589" y="2808939"/>
            <a:chExt cx="8913397" cy="497776"/>
          </a:xfrm>
        </p:grpSpPr>
        <p:sp>
          <p:nvSpPr>
            <p:cNvPr id="68" name="TextBox 43"/>
            <p:cNvSpPr txBox="1">
              <a:spLocks noChangeArrowheads="1"/>
            </p:cNvSpPr>
            <p:nvPr/>
          </p:nvSpPr>
          <p:spPr bwMode="auto">
            <a:xfrm>
              <a:off x="438752" y="2808939"/>
              <a:ext cx="2845131" cy="204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5274" tIns="32637" rIns="65274" bIns="32637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900" b="1" dirty="0">
                  <a:solidFill>
                    <a:srgbClr val="000000"/>
                  </a:solidFill>
                  <a:latin typeface="Calibri" charset="0"/>
                </a:rPr>
                <a:t>Determine Meta-</a:t>
              </a:r>
              <a:r>
                <a:rPr lang="en-GB" sz="900" b="1" dirty="0" smtClean="0">
                  <a:solidFill>
                    <a:srgbClr val="000000"/>
                  </a:solidFill>
                  <a:latin typeface="Calibri" charset="0"/>
                </a:rPr>
                <a:t>Solution to scope system Functionality </a:t>
              </a:r>
              <a:endParaRPr lang="en-GB" sz="900" b="1" dirty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3" name="Left Brace 2"/>
            <p:cNvSpPr/>
            <p:nvPr/>
          </p:nvSpPr>
          <p:spPr>
            <a:xfrm rot="5400000">
              <a:off x="4691263" y="-1293008"/>
              <a:ext cx="286049" cy="8913397"/>
            </a:xfrm>
            <a:prstGeom prst="leftBrace">
              <a:avLst>
                <a:gd name="adj1" fmla="val 8333"/>
                <a:gd name="adj2" fmla="val 84902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0" name="Straight Arrow Connector 79"/>
          <p:cNvCxnSpPr/>
          <p:nvPr/>
        </p:nvCxnSpPr>
        <p:spPr>
          <a:xfrm>
            <a:off x="5343462" y="1029773"/>
            <a:ext cx="549221" cy="789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453346" y="1144192"/>
            <a:ext cx="770274" cy="587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6790411" y="1727470"/>
            <a:ext cx="1527175" cy="1404937"/>
            <a:chOff x="4935426" y="3962400"/>
            <a:chExt cx="1526931" cy="1404581"/>
          </a:xfrm>
        </p:grpSpPr>
        <p:sp>
          <p:nvSpPr>
            <p:cNvPr id="83" name="Text Box 93"/>
            <p:cNvSpPr txBox="1">
              <a:spLocks noChangeArrowheads="1"/>
            </p:cNvSpPr>
            <p:nvPr/>
          </p:nvSpPr>
          <p:spPr bwMode="auto">
            <a:xfrm>
              <a:off x="5059231" y="5162246"/>
              <a:ext cx="1145992" cy="204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Functional Modelling</a:t>
              </a:r>
            </a:p>
          </p:txBody>
        </p:sp>
        <p:sp>
          <p:nvSpPr>
            <p:cNvPr id="84" name="Text Box 94"/>
            <p:cNvSpPr txBox="1">
              <a:spLocks noChangeArrowheads="1"/>
            </p:cNvSpPr>
            <p:nvPr/>
          </p:nvSpPr>
          <p:spPr bwMode="auto">
            <a:xfrm>
              <a:off x="4935426" y="4795626"/>
              <a:ext cx="1526931" cy="395188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Develop a model of the planned system to identify logical interfaces and functional dependencies</a:t>
              </a:r>
            </a:p>
          </p:txBody>
        </p:sp>
        <p:pic>
          <p:nvPicPr>
            <p:cNvPr id="85" name="Picture 13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115" y="3962400"/>
              <a:ext cx="1192823" cy="795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6" name="Straight Arrow Connector 85"/>
          <p:cNvCxnSpPr/>
          <p:nvPr/>
        </p:nvCxnSpPr>
        <p:spPr>
          <a:xfrm>
            <a:off x="6903241" y="415565"/>
            <a:ext cx="728641" cy="3052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7732592" y="193855"/>
            <a:ext cx="1718489" cy="1439863"/>
            <a:chOff x="7732592" y="1246120"/>
            <a:chExt cx="1718489" cy="1439863"/>
          </a:xfrm>
        </p:grpSpPr>
        <p:sp>
          <p:nvSpPr>
            <p:cNvPr id="88" name="AutoShape 133"/>
            <p:cNvSpPr>
              <a:spLocks noChangeArrowheads="1"/>
            </p:cNvSpPr>
            <p:nvPr/>
          </p:nvSpPr>
          <p:spPr bwMode="auto">
            <a:xfrm>
              <a:off x="7983680" y="2006533"/>
              <a:ext cx="1295004" cy="67945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600" kern="0" dirty="0">
                <a:solidFill>
                  <a:srgbClr val="000000"/>
                </a:solidFill>
                <a:latin typeface="Calibri"/>
              </a:endParaRPr>
            </a:p>
          </p:txBody>
        </p:sp>
        <p:graphicFrame>
          <p:nvGraphicFramePr>
            <p:cNvPr id="8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0470337"/>
                </p:ext>
              </p:extLst>
            </p:nvPr>
          </p:nvGraphicFramePr>
          <p:xfrm>
            <a:off x="8092028" y="2076383"/>
            <a:ext cx="1073150" cy="550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56" name="Document" r:id="rId12" imgW="9317736" imgH="5561076" progId="Word.Document.8">
                    <p:embed/>
                  </p:oleObj>
                </mc:Choice>
                <mc:Fallback>
                  <p:oleObj name="Document" r:id="rId12" imgW="9317736" imgH="5561076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2028" y="2076383"/>
                          <a:ext cx="1073150" cy="550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Rectangle 4"/>
            <p:cNvSpPr>
              <a:spLocks noChangeArrowheads="1"/>
            </p:cNvSpPr>
            <p:nvPr/>
          </p:nvSpPr>
          <p:spPr bwMode="auto">
            <a:xfrm>
              <a:off x="7732592" y="2038283"/>
              <a:ext cx="937287" cy="387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200" kern="0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91" name="Picture 98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945" y="2076383"/>
              <a:ext cx="796264" cy="29845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Rectangle 99"/>
            <p:cNvSpPr>
              <a:spLocks noChangeArrowheads="1"/>
            </p:cNvSpPr>
            <p:nvPr/>
          </p:nvSpPr>
          <p:spPr bwMode="auto">
            <a:xfrm>
              <a:off x="7945430" y="1776347"/>
              <a:ext cx="1505651" cy="204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Sensitivity &amp; Failure Analysis</a:t>
              </a:r>
            </a:p>
          </p:txBody>
        </p:sp>
        <p:sp>
          <p:nvSpPr>
            <p:cNvPr id="93" name="Text Box 100"/>
            <p:cNvSpPr txBox="1">
              <a:spLocks noChangeArrowheads="1"/>
            </p:cNvSpPr>
            <p:nvPr/>
          </p:nvSpPr>
          <p:spPr bwMode="auto">
            <a:xfrm>
              <a:off x="7844380" y="1246120"/>
              <a:ext cx="1558131" cy="496888"/>
            </a:xfrm>
            <a:prstGeom prst="rect">
              <a:avLst/>
            </a:prstGeom>
            <a:gradFill rotWithShape="1">
              <a:gsLst>
                <a:gs pos="0">
                  <a:srgbClr val="ACACE1"/>
                </a:gs>
                <a:gs pos="35001">
                  <a:srgbClr val="C5C5E9"/>
                </a:gs>
                <a:gs pos="100000">
                  <a:srgbClr val="E9E9F7"/>
                </a:gs>
              </a:gsLst>
              <a:lin ang="16200000" scaled="1"/>
            </a:gradFill>
            <a:ln w="9525">
              <a:solidFill>
                <a:srgbClr val="292989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the functional sensitivity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potential functional failure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modes to identify potential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emergent functionality and risk</a:t>
              </a:r>
            </a:p>
          </p:txBody>
        </p:sp>
      </p:grp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1982788" y="3294063"/>
            <a:ext cx="6908015" cy="774700"/>
            <a:chOff x="1982908" y="3293951"/>
            <a:chExt cx="7362062" cy="774332"/>
          </a:xfrm>
        </p:grpSpPr>
        <p:sp>
          <p:nvSpPr>
            <p:cNvPr id="95" name="Rectangle 94"/>
            <p:cNvSpPr/>
            <p:nvPr/>
          </p:nvSpPr>
          <p:spPr>
            <a:xfrm>
              <a:off x="1982908" y="3305058"/>
              <a:ext cx="392071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5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371805" y="3301884"/>
              <a:ext cx="393659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6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771813" y="3298711"/>
              <a:ext cx="393659" cy="76481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7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162298" y="3297124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8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62306" y="3293951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9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962315" y="3301884"/>
              <a:ext cx="49794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…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2898" y="3305058"/>
              <a:ext cx="3920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N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04" name="Group 103"/>
          <p:cNvGrpSpPr>
            <a:grpSpLocks/>
          </p:cNvGrpSpPr>
          <p:nvPr/>
        </p:nvGrpSpPr>
        <p:grpSpPr bwMode="auto">
          <a:xfrm>
            <a:off x="2622550" y="912813"/>
            <a:ext cx="998538" cy="1616075"/>
            <a:chOff x="2622886" y="913606"/>
            <a:chExt cx="997486" cy="1614488"/>
          </a:xfrm>
        </p:grpSpPr>
        <p:pic>
          <p:nvPicPr>
            <p:cNvPr id="105" name="Picture 104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892" y="913606"/>
              <a:ext cx="677008" cy="700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6" name="Text Box 89"/>
            <p:cNvSpPr txBox="1">
              <a:spLocks noChangeArrowheads="1"/>
            </p:cNvSpPr>
            <p:nvPr/>
          </p:nvSpPr>
          <p:spPr bwMode="auto">
            <a:xfrm>
              <a:off x="2622886" y="1613006"/>
              <a:ext cx="927710" cy="20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Affinity Diagram</a:t>
              </a:r>
            </a:p>
          </p:txBody>
        </p:sp>
        <p:sp>
          <p:nvSpPr>
            <p:cNvPr id="107" name="Text Box 90"/>
            <p:cNvSpPr txBox="1">
              <a:spLocks noChangeArrowheads="1"/>
            </p:cNvSpPr>
            <p:nvPr/>
          </p:nvSpPr>
          <p:spPr bwMode="auto">
            <a:xfrm>
              <a:off x="2626058" y="1803318"/>
              <a:ext cx="994314" cy="724776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Via interviews and focus groups use Affinity  Diagram to Elicit, capture and structure expressed requirements </a:t>
              </a:r>
            </a:p>
          </p:txBody>
        </p:sp>
      </p:grpSp>
      <p:pic>
        <p:nvPicPr>
          <p:cNvPr id="103" name="Picture 102"/>
          <p:cNvPicPr>
            <a:picLocks noChangeAspect="1"/>
          </p:cNvPicPr>
          <p:nvPr/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7916" y="4399514"/>
            <a:ext cx="1727652" cy="23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71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10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7916" y="4399514"/>
            <a:ext cx="1727652" cy="2313050"/>
          </a:xfrm>
          <a:prstGeom prst="rect">
            <a:avLst/>
          </a:prstGeom>
        </p:spPr>
      </p:pic>
      <p:grpSp>
        <p:nvGrpSpPr>
          <p:cNvPr id="70" name="Group 1"/>
          <p:cNvGrpSpPr>
            <a:grpSpLocks/>
          </p:cNvGrpSpPr>
          <p:nvPr/>
        </p:nvGrpSpPr>
        <p:grpSpPr bwMode="auto">
          <a:xfrm>
            <a:off x="609600" y="465138"/>
            <a:ext cx="812800" cy="1557337"/>
            <a:chOff x="701675" y="1023938"/>
            <a:chExt cx="1169988" cy="2336800"/>
          </a:xfrm>
        </p:grpSpPr>
        <p:sp>
          <p:nvSpPr>
            <p:cNvPr id="73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4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5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7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8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79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15363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21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4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14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6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73025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79963" y="82550"/>
            <a:ext cx="1198562" cy="671513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113" y="3314700"/>
            <a:ext cx="8942387" cy="763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Arial Black"/>
                <a:cs typeface="Arial Black"/>
              </a:rPr>
              <a:t>FUNCTIONALITY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392113" y="3314700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2163" y="3311525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82688" y="3309938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82738" y="3306763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227138" y="763588"/>
            <a:ext cx="1206500" cy="1154112"/>
            <a:chOff x="1226426" y="764008"/>
            <a:chExt cx="1207595" cy="1153681"/>
          </a:xfrm>
        </p:grpSpPr>
        <p:pic>
          <p:nvPicPr>
            <p:cNvPr id="15401" name="Picture 12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426" y="764008"/>
              <a:ext cx="1207595" cy="70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89"/>
            <p:cNvSpPr txBox="1">
              <a:spLocks noChangeArrowheads="1"/>
            </p:cNvSpPr>
            <p:nvPr/>
          </p:nvSpPr>
          <p:spPr bwMode="auto">
            <a:xfrm>
              <a:off x="1297928" y="1443204"/>
              <a:ext cx="956542" cy="204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Stakeholder Map</a:t>
              </a:r>
            </a:p>
          </p:txBody>
        </p:sp>
        <p:sp>
          <p:nvSpPr>
            <p:cNvPr id="60" name="Text Box 90"/>
            <p:cNvSpPr txBox="1">
              <a:spLocks noChangeArrowheads="1"/>
            </p:cNvSpPr>
            <p:nvPr/>
          </p:nvSpPr>
          <p:spPr bwMode="auto">
            <a:xfrm>
              <a:off x="1310639" y="1632046"/>
              <a:ext cx="996266" cy="285643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Identify and group stakeholders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84175" y="2208216"/>
            <a:ext cx="1951038" cy="569913"/>
            <a:chOff x="2004646" y="5997595"/>
            <a:chExt cx="1951896" cy="569891"/>
          </a:xfrm>
        </p:grpSpPr>
        <p:sp>
          <p:nvSpPr>
            <p:cNvPr id="69" name="Rectangle 68"/>
            <p:cNvSpPr/>
            <p:nvPr/>
          </p:nvSpPr>
          <p:spPr>
            <a:xfrm>
              <a:off x="2004646" y="6086492"/>
              <a:ext cx="482812" cy="4809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4" tIns="32637" rIns="65274" bIns="32637" anchor="ctr"/>
            <a:lstStyle/>
            <a:p>
              <a:pPr defTabSz="9138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pic>
          <p:nvPicPr>
            <p:cNvPr id="15394" name="Picture 13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143" y="6127750"/>
              <a:ext cx="408842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 Box 89"/>
            <p:cNvSpPr txBox="1">
              <a:spLocks noChangeArrowheads="1"/>
            </p:cNvSpPr>
            <p:nvPr/>
          </p:nvSpPr>
          <p:spPr bwMode="auto">
            <a:xfrm>
              <a:off x="2608161" y="5997595"/>
              <a:ext cx="1200678" cy="20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Needs Means Analysis</a:t>
              </a:r>
            </a:p>
          </p:txBody>
        </p:sp>
        <p:sp>
          <p:nvSpPr>
            <p:cNvPr id="72" name="Text Box 90"/>
            <p:cNvSpPr txBox="1">
              <a:spLocks noChangeArrowheads="1"/>
            </p:cNvSpPr>
            <p:nvPr/>
          </p:nvSpPr>
          <p:spPr bwMode="auto">
            <a:xfrm>
              <a:off x="2500164" y="6175388"/>
              <a:ext cx="1456378" cy="285739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potential meta-solutions to stakeholder needs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4872" y="1765637"/>
            <a:ext cx="1371600" cy="12319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603545" y="599799"/>
            <a:ext cx="388038" cy="1093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5531616" y="1935163"/>
            <a:ext cx="1058862" cy="1203325"/>
            <a:chOff x="3783629" y="4175160"/>
            <a:chExt cx="1058002" cy="1204521"/>
          </a:xfrm>
        </p:grpSpPr>
        <p:sp>
          <p:nvSpPr>
            <p:cNvPr id="65" name="Text Box 89"/>
            <p:cNvSpPr txBox="1">
              <a:spLocks noChangeArrowheads="1"/>
            </p:cNvSpPr>
            <p:nvPr/>
          </p:nvSpPr>
          <p:spPr bwMode="auto">
            <a:xfrm>
              <a:off x="3783629" y="5174689"/>
              <a:ext cx="1058002" cy="20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Viewpoint Analysis</a:t>
              </a:r>
            </a:p>
          </p:txBody>
        </p:sp>
        <p:sp>
          <p:nvSpPr>
            <p:cNvPr id="66" name="Text Box 90"/>
            <p:cNvSpPr txBox="1">
              <a:spLocks noChangeArrowheads="1"/>
            </p:cNvSpPr>
            <p:nvPr/>
          </p:nvSpPr>
          <p:spPr bwMode="auto">
            <a:xfrm>
              <a:off x="3897836" y="4798079"/>
              <a:ext cx="915243" cy="387735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Determine system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functionality (Y = f)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structure</a:t>
              </a:r>
            </a:p>
          </p:txBody>
        </p:sp>
        <p:pic>
          <p:nvPicPr>
            <p:cNvPr id="67" name="Picture 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674" y="4175160"/>
              <a:ext cx="814754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377589" y="2808939"/>
            <a:ext cx="8913397" cy="497776"/>
            <a:chOff x="377589" y="2808939"/>
            <a:chExt cx="8913397" cy="497776"/>
          </a:xfrm>
        </p:grpSpPr>
        <p:sp>
          <p:nvSpPr>
            <p:cNvPr id="68" name="TextBox 43"/>
            <p:cNvSpPr txBox="1">
              <a:spLocks noChangeArrowheads="1"/>
            </p:cNvSpPr>
            <p:nvPr/>
          </p:nvSpPr>
          <p:spPr bwMode="auto">
            <a:xfrm>
              <a:off x="438752" y="2808939"/>
              <a:ext cx="2845131" cy="204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5274" tIns="32637" rIns="65274" bIns="32637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900" b="1" dirty="0">
                  <a:solidFill>
                    <a:srgbClr val="000000"/>
                  </a:solidFill>
                  <a:latin typeface="Calibri" charset="0"/>
                </a:rPr>
                <a:t>Determine Meta-</a:t>
              </a:r>
              <a:r>
                <a:rPr lang="en-GB" sz="900" b="1" dirty="0" smtClean="0">
                  <a:solidFill>
                    <a:srgbClr val="000000"/>
                  </a:solidFill>
                  <a:latin typeface="Calibri" charset="0"/>
                </a:rPr>
                <a:t>Solution to scope system Functionality </a:t>
              </a:r>
              <a:endParaRPr lang="en-GB" sz="900" b="1" dirty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3" name="Left Brace 2"/>
            <p:cNvSpPr/>
            <p:nvPr/>
          </p:nvSpPr>
          <p:spPr>
            <a:xfrm rot="5400000">
              <a:off x="4691263" y="-1293008"/>
              <a:ext cx="286049" cy="8913397"/>
            </a:xfrm>
            <a:prstGeom prst="leftBrace">
              <a:avLst>
                <a:gd name="adj1" fmla="val 8333"/>
                <a:gd name="adj2" fmla="val 84902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0" name="Straight Arrow Connector 79"/>
          <p:cNvCxnSpPr/>
          <p:nvPr/>
        </p:nvCxnSpPr>
        <p:spPr>
          <a:xfrm>
            <a:off x="5343462" y="1029773"/>
            <a:ext cx="549221" cy="789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453346" y="1144192"/>
            <a:ext cx="770274" cy="587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6790411" y="1727470"/>
            <a:ext cx="1527175" cy="1404937"/>
            <a:chOff x="4935426" y="3962400"/>
            <a:chExt cx="1526931" cy="1404581"/>
          </a:xfrm>
        </p:grpSpPr>
        <p:sp>
          <p:nvSpPr>
            <p:cNvPr id="83" name="Text Box 93"/>
            <p:cNvSpPr txBox="1">
              <a:spLocks noChangeArrowheads="1"/>
            </p:cNvSpPr>
            <p:nvPr/>
          </p:nvSpPr>
          <p:spPr bwMode="auto">
            <a:xfrm>
              <a:off x="5059231" y="5162246"/>
              <a:ext cx="1145992" cy="204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Functional Modelling</a:t>
              </a:r>
            </a:p>
          </p:txBody>
        </p:sp>
        <p:sp>
          <p:nvSpPr>
            <p:cNvPr id="84" name="Text Box 94"/>
            <p:cNvSpPr txBox="1">
              <a:spLocks noChangeArrowheads="1"/>
            </p:cNvSpPr>
            <p:nvPr/>
          </p:nvSpPr>
          <p:spPr bwMode="auto">
            <a:xfrm>
              <a:off x="4935426" y="4795626"/>
              <a:ext cx="1526931" cy="395188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Develop a model of the planned system to identify logical interfaces and functional dependencies</a:t>
              </a:r>
            </a:p>
          </p:txBody>
        </p:sp>
        <p:pic>
          <p:nvPicPr>
            <p:cNvPr id="85" name="Picture 13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115" y="3962400"/>
              <a:ext cx="1192823" cy="795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6" name="Straight Arrow Connector 85"/>
          <p:cNvCxnSpPr/>
          <p:nvPr/>
        </p:nvCxnSpPr>
        <p:spPr>
          <a:xfrm>
            <a:off x="6903241" y="415565"/>
            <a:ext cx="728641" cy="3052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7732592" y="193855"/>
            <a:ext cx="1718489" cy="1439863"/>
            <a:chOff x="7732592" y="1246120"/>
            <a:chExt cx="1718489" cy="1439863"/>
          </a:xfrm>
        </p:grpSpPr>
        <p:sp>
          <p:nvSpPr>
            <p:cNvPr id="88" name="AutoShape 133"/>
            <p:cNvSpPr>
              <a:spLocks noChangeArrowheads="1"/>
            </p:cNvSpPr>
            <p:nvPr/>
          </p:nvSpPr>
          <p:spPr bwMode="auto">
            <a:xfrm>
              <a:off x="7983680" y="2006533"/>
              <a:ext cx="1295004" cy="67945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600" kern="0" dirty="0">
                <a:solidFill>
                  <a:srgbClr val="000000"/>
                </a:solidFill>
                <a:latin typeface="Calibri"/>
              </a:endParaRPr>
            </a:p>
          </p:txBody>
        </p:sp>
        <p:graphicFrame>
          <p:nvGraphicFramePr>
            <p:cNvPr id="8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704932734"/>
                </p:ext>
              </p:extLst>
            </p:nvPr>
          </p:nvGraphicFramePr>
          <p:xfrm>
            <a:off x="8092028" y="2076383"/>
            <a:ext cx="1073150" cy="550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128" name="Document" r:id="rId13" imgW="9317736" imgH="5561076" progId="Word.Document.8">
                    <p:embed/>
                  </p:oleObj>
                </mc:Choice>
                <mc:Fallback>
                  <p:oleObj name="Document" r:id="rId13" imgW="9317736" imgH="5561076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2028" y="2076383"/>
                          <a:ext cx="1073150" cy="550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Rectangle 4"/>
            <p:cNvSpPr>
              <a:spLocks noChangeArrowheads="1"/>
            </p:cNvSpPr>
            <p:nvPr/>
          </p:nvSpPr>
          <p:spPr bwMode="auto">
            <a:xfrm>
              <a:off x="7732592" y="2038283"/>
              <a:ext cx="937287" cy="387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200" kern="0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91" name="Picture 9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945" y="2076383"/>
              <a:ext cx="796264" cy="29845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Rectangle 99"/>
            <p:cNvSpPr>
              <a:spLocks noChangeArrowheads="1"/>
            </p:cNvSpPr>
            <p:nvPr/>
          </p:nvSpPr>
          <p:spPr bwMode="auto">
            <a:xfrm>
              <a:off x="7945430" y="1776347"/>
              <a:ext cx="1505651" cy="204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Sensitivity &amp; Failure Analysis</a:t>
              </a:r>
            </a:p>
          </p:txBody>
        </p:sp>
        <p:sp>
          <p:nvSpPr>
            <p:cNvPr id="93" name="Text Box 100"/>
            <p:cNvSpPr txBox="1">
              <a:spLocks noChangeArrowheads="1"/>
            </p:cNvSpPr>
            <p:nvPr/>
          </p:nvSpPr>
          <p:spPr bwMode="auto">
            <a:xfrm>
              <a:off x="7844380" y="1246120"/>
              <a:ext cx="1558131" cy="496888"/>
            </a:xfrm>
            <a:prstGeom prst="rect">
              <a:avLst/>
            </a:prstGeom>
            <a:gradFill rotWithShape="1">
              <a:gsLst>
                <a:gs pos="0">
                  <a:srgbClr val="ACACE1"/>
                </a:gs>
                <a:gs pos="35001">
                  <a:srgbClr val="C5C5E9"/>
                </a:gs>
                <a:gs pos="100000">
                  <a:srgbClr val="E9E9F7"/>
                </a:gs>
              </a:gsLst>
              <a:lin ang="16200000" scaled="1"/>
            </a:gradFill>
            <a:ln w="9525">
              <a:solidFill>
                <a:srgbClr val="292989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the functional sensitivity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potential functional failure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modes to identify potential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emergent functionality and risk</a:t>
              </a:r>
            </a:p>
          </p:txBody>
        </p:sp>
      </p:grp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1982788" y="3294063"/>
            <a:ext cx="6908015" cy="774700"/>
            <a:chOff x="1982908" y="3293951"/>
            <a:chExt cx="7362062" cy="774332"/>
          </a:xfrm>
        </p:grpSpPr>
        <p:sp>
          <p:nvSpPr>
            <p:cNvPr id="95" name="Rectangle 94"/>
            <p:cNvSpPr/>
            <p:nvPr/>
          </p:nvSpPr>
          <p:spPr>
            <a:xfrm>
              <a:off x="1982908" y="3305058"/>
              <a:ext cx="392071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5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371805" y="3301884"/>
              <a:ext cx="393659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6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771813" y="3298711"/>
              <a:ext cx="393659" cy="76481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7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162298" y="3297124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8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62306" y="3293951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9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962315" y="3301884"/>
              <a:ext cx="49794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…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2898" y="3305058"/>
              <a:ext cx="3920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N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102" name="Rounded Rectangular Callout 101"/>
          <p:cNvSpPr/>
          <p:nvPr/>
        </p:nvSpPr>
        <p:spPr>
          <a:xfrm>
            <a:off x="2745619" y="4547810"/>
            <a:ext cx="2733524" cy="1209523"/>
          </a:xfrm>
          <a:prstGeom prst="wedgeRoundRectCallout">
            <a:avLst>
              <a:gd name="adj1" fmla="val 184477"/>
              <a:gd name="adj2" fmla="val -99500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BUT is it complete?</a:t>
            </a:r>
            <a:endParaRPr lang="en-US" sz="2400" dirty="0"/>
          </a:p>
        </p:txBody>
      </p:sp>
      <p:grpSp>
        <p:nvGrpSpPr>
          <p:cNvPr id="109" name="Group 108"/>
          <p:cNvGrpSpPr>
            <a:grpSpLocks/>
          </p:cNvGrpSpPr>
          <p:nvPr/>
        </p:nvGrpSpPr>
        <p:grpSpPr bwMode="auto">
          <a:xfrm>
            <a:off x="2622550" y="912813"/>
            <a:ext cx="998538" cy="1616075"/>
            <a:chOff x="2622886" y="913606"/>
            <a:chExt cx="997486" cy="1614488"/>
          </a:xfrm>
        </p:grpSpPr>
        <p:pic>
          <p:nvPicPr>
            <p:cNvPr id="110" name="Picture 109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892" y="913606"/>
              <a:ext cx="677008" cy="700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1" name="Text Box 89"/>
            <p:cNvSpPr txBox="1">
              <a:spLocks noChangeArrowheads="1"/>
            </p:cNvSpPr>
            <p:nvPr/>
          </p:nvSpPr>
          <p:spPr bwMode="auto">
            <a:xfrm>
              <a:off x="2622886" y="1613006"/>
              <a:ext cx="927710" cy="20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Affinity Diagram</a:t>
              </a:r>
            </a:p>
          </p:txBody>
        </p:sp>
        <p:sp>
          <p:nvSpPr>
            <p:cNvPr id="112" name="Text Box 90"/>
            <p:cNvSpPr txBox="1">
              <a:spLocks noChangeArrowheads="1"/>
            </p:cNvSpPr>
            <p:nvPr/>
          </p:nvSpPr>
          <p:spPr bwMode="auto">
            <a:xfrm>
              <a:off x="2626058" y="1803318"/>
              <a:ext cx="994314" cy="724776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Via interviews and focus groups use Affinity  Diagram to Elicit, capture and structure expressed requirements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533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QFD 1 To Verify and Validate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4355" y="1102037"/>
            <a:ext cx="3803131" cy="4411663"/>
            <a:chOff x="384" y="967"/>
            <a:chExt cx="2438" cy="2903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44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sz="1400">
                <a:latin typeface="Times New Roman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824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2016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2208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59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40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 rot="-5400000">
              <a:off x="1488" y="720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 rot="-5400000">
              <a:off x="1488" y="912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algn="ctr" eaLnBrk="0" hangingPunct="0"/>
              <a:endParaRPr lang="en-US" sz="2000">
                <a:latin typeface="Times New Roman" charset="0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 rot="-5400000">
              <a:off x="1488" y="1104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rot="-5400000">
              <a:off x="1488" y="1296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 rot="-5400000">
              <a:off x="1488" y="1680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 rot="19017623">
              <a:off x="1452" y="2261"/>
              <a:ext cx="1370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RELATIONSHIPS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470" y="1543"/>
              <a:ext cx="595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WHAT</a:t>
              </a: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1910" y="967"/>
              <a:ext cx="508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HOW</a:t>
              </a: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 rot="-5400000">
              <a:off x="1488" y="1488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" name="Group 21"/>
            <p:cNvGrpSpPr>
              <a:grpSpLocks/>
            </p:cNvGrpSpPr>
            <p:nvPr/>
          </p:nvGrpSpPr>
          <p:grpSpPr bwMode="auto">
            <a:xfrm>
              <a:off x="1488" y="1872"/>
              <a:ext cx="96" cy="96"/>
              <a:chOff x="3648" y="2400"/>
              <a:chExt cx="96" cy="96"/>
            </a:xfrm>
          </p:grpSpPr>
          <p:sp>
            <p:nvSpPr>
              <p:cNvPr id="38" name="Oval 22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23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24"/>
            <p:cNvGrpSpPr>
              <a:grpSpLocks/>
            </p:cNvGrpSpPr>
            <p:nvPr/>
          </p:nvGrpSpPr>
          <p:grpSpPr bwMode="auto">
            <a:xfrm>
              <a:off x="2064" y="2640"/>
              <a:ext cx="96" cy="96"/>
              <a:chOff x="3648" y="2400"/>
              <a:chExt cx="96" cy="96"/>
            </a:xfrm>
          </p:grpSpPr>
          <p:sp>
            <p:nvSpPr>
              <p:cNvPr id="36" name="Oval 25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26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27"/>
            <p:cNvGrpSpPr>
              <a:grpSpLocks/>
            </p:cNvGrpSpPr>
            <p:nvPr/>
          </p:nvGrpSpPr>
          <p:grpSpPr bwMode="auto">
            <a:xfrm>
              <a:off x="1680" y="2064"/>
              <a:ext cx="96" cy="96"/>
              <a:chOff x="3648" y="2400"/>
              <a:chExt cx="96" cy="96"/>
            </a:xfrm>
          </p:grpSpPr>
          <p:sp>
            <p:nvSpPr>
              <p:cNvPr id="34" name="Oval 28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29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" name="Oval 30"/>
            <p:cNvSpPr>
              <a:spLocks noChangeArrowheads="1"/>
            </p:cNvSpPr>
            <p:nvPr/>
          </p:nvSpPr>
          <p:spPr bwMode="auto">
            <a:xfrm>
              <a:off x="148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31"/>
            <p:cNvSpPr>
              <a:spLocks noChangeArrowheads="1"/>
            </p:cNvSpPr>
            <p:nvPr/>
          </p:nvSpPr>
          <p:spPr bwMode="auto">
            <a:xfrm>
              <a:off x="2064" y="1872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32"/>
            <p:cNvSpPr>
              <a:spLocks noChangeArrowheads="1"/>
            </p:cNvSpPr>
            <p:nvPr/>
          </p:nvSpPr>
          <p:spPr bwMode="auto">
            <a:xfrm>
              <a:off x="1488" y="2640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utoShape 34"/>
            <p:cNvSpPr>
              <a:spLocks noChangeArrowheads="1"/>
            </p:cNvSpPr>
            <p:nvPr/>
          </p:nvSpPr>
          <p:spPr bwMode="auto">
            <a:xfrm>
              <a:off x="1680" y="283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AutoShape 35"/>
            <p:cNvSpPr>
              <a:spLocks noChangeArrowheads="1"/>
            </p:cNvSpPr>
            <p:nvPr/>
          </p:nvSpPr>
          <p:spPr bwMode="auto">
            <a:xfrm>
              <a:off x="2448" y="2640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AutoShape 36"/>
            <p:cNvSpPr>
              <a:spLocks noChangeArrowheads="1"/>
            </p:cNvSpPr>
            <p:nvPr/>
          </p:nvSpPr>
          <p:spPr bwMode="auto">
            <a:xfrm>
              <a:off x="2640" y="187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AutoShape 37"/>
            <p:cNvSpPr>
              <a:spLocks noChangeArrowheads="1"/>
            </p:cNvSpPr>
            <p:nvPr/>
          </p:nvSpPr>
          <p:spPr bwMode="auto">
            <a:xfrm>
              <a:off x="1488" y="2064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Oval 38"/>
            <p:cNvSpPr>
              <a:spLocks noChangeArrowheads="1"/>
            </p:cNvSpPr>
            <p:nvPr/>
          </p:nvSpPr>
          <p:spPr bwMode="auto">
            <a:xfrm>
              <a:off x="244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 Box 39"/>
            <p:cNvSpPr txBox="1">
              <a:spLocks noChangeArrowheads="1"/>
            </p:cNvSpPr>
            <p:nvPr/>
          </p:nvSpPr>
          <p:spPr bwMode="auto">
            <a:xfrm>
              <a:off x="1622" y="3607"/>
              <a:ext cx="1043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HOW MUCH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198308" y="9441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4442617" y="1528889"/>
            <a:ext cx="2119176" cy="873914"/>
            <a:chOff x="4442617" y="1528889"/>
            <a:chExt cx="2119176" cy="873914"/>
          </a:xfrm>
        </p:grpSpPr>
        <p:sp>
          <p:nvSpPr>
            <p:cNvPr id="41" name="Rectangle 40"/>
            <p:cNvSpPr/>
            <p:nvPr/>
          </p:nvSpPr>
          <p:spPr>
            <a:xfrm>
              <a:off x="4442617" y="1529761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1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748288" y="1528890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2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040230" y="1528889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3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5339472" y="1528889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4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5646013" y="1528889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5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937956" y="1528889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6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6244496" y="1528889"/>
              <a:ext cx="317297" cy="87304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 smtClean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7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800914" y="2401258"/>
            <a:ext cx="1658519" cy="1749934"/>
            <a:chOff x="2800914" y="2401258"/>
            <a:chExt cx="1658519" cy="1749934"/>
          </a:xfrm>
        </p:grpSpPr>
        <p:sp>
          <p:nvSpPr>
            <p:cNvPr id="42" name="Rectangle 41"/>
            <p:cNvSpPr/>
            <p:nvPr/>
          </p:nvSpPr>
          <p:spPr>
            <a:xfrm>
              <a:off x="2802655" y="2401258"/>
              <a:ext cx="1656778" cy="291946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USER RQMT</a:t>
              </a:r>
              <a:r>
                <a:rPr lang="en-US" sz="1300" baseline="-25000" dirty="0" smtClean="0"/>
                <a:t>1</a:t>
              </a:r>
              <a:r>
                <a:rPr lang="en-US" sz="1300" dirty="0" smtClean="0"/>
                <a:t> </a:t>
              </a:r>
              <a:r>
                <a:rPr lang="en-US" sz="1050" dirty="0" smtClean="0"/>
                <a:t>(NFS)</a:t>
              </a:r>
              <a:endParaRPr lang="en-US" sz="1050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801785" y="2699632"/>
              <a:ext cx="1656778" cy="291946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USER RQMT</a:t>
              </a:r>
              <a:r>
                <a:rPr lang="en-US" sz="1300" baseline="-25000" dirty="0"/>
                <a:t>2</a:t>
              </a:r>
              <a:r>
                <a:rPr lang="en-US" sz="1300" dirty="0" smtClean="0"/>
                <a:t> </a:t>
              </a:r>
              <a:r>
                <a:rPr lang="en-US" sz="1050" dirty="0" smtClean="0"/>
                <a:t>(NFS)</a:t>
              </a:r>
              <a:endParaRPr lang="en-US" sz="1050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800915" y="2990707"/>
              <a:ext cx="1656778" cy="291946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USER RQMT</a:t>
              </a:r>
              <a:r>
                <a:rPr lang="en-US" sz="1300" baseline="-25000" dirty="0" smtClean="0"/>
                <a:t>3</a:t>
              </a:r>
              <a:r>
                <a:rPr lang="en-US" sz="1300" dirty="0" smtClean="0"/>
                <a:t> </a:t>
              </a:r>
              <a:r>
                <a:rPr lang="en-US" sz="1050" dirty="0" smtClean="0"/>
                <a:t>(NFS)</a:t>
              </a:r>
              <a:endParaRPr lang="en-US" sz="1050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800915" y="3282653"/>
              <a:ext cx="1656778" cy="291946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USER RQMT</a:t>
              </a:r>
              <a:r>
                <a:rPr lang="en-US" sz="1300" baseline="-25000" dirty="0" smtClean="0"/>
                <a:t>4</a:t>
              </a:r>
              <a:r>
                <a:rPr lang="en-US" sz="1300" dirty="0" smtClean="0"/>
                <a:t> </a:t>
              </a:r>
              <a:r>
                <a:rPr lang="en-US" sz="1050" dirty="0" smtClean="0"/>
                <a:t>(NFS)</a:t>
              </a:r>
              <a:endParaRPr lang="en-US" sz="1050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800914" y="3574599"/>
              <a:ext cx="1656778" cy="291946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USER RQMT</a:t>
              </a:r>
              <a:r>
                <a:rPr lang="en-US" sz="1300" baseline="-25000" dirty="0" smtClean="0"/>
                <a:t>5</a:t>
              </a:r>
              <a:r>
                <a:rPr lang="en-US" sz="1300" dirty="0" smtClean="0"/>
                <a:t> </a:t>
              </a:r>
              <a:r>
                <a:rPr lang="en-US" sz="1050" dirty="0" smtClean="0"/>
                <a:t>(NFS)</a:t>
              </a:r>
              <a:endParaRPr lang="en-US" sz="105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800915" y="3859246"/>
              <a:ext cx="1656778" cy="291946"/>
            </a:xfrm>
            <a:prstGeom prst="rect">
              <a:avLst/>
            </a:prstGeom>
            <a:solidFill>
              <a:srgbClr val="CCFF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USER RQMT</a:t>
              </a:r>
              <a:r>
                <a:rPr lang="en-US" sz="1300" baseline="-25000" dirty="0" smtClean="0"/>
                <a:t>6</a:t>
              </a:r>
              <a:r>
                <a:rPr lang="en-US" sz="1300" dirty="0" smtClean="0"/>
                <a:t> </a:t>
              </a:r>
              <a:r>
                <a:rPr lang="en-US" sz="1050" dirty="0" smtClean="0"/>
                <a:t>(NFS)</a:t>
              </a:r>
              <a:endParaRPr lang="en-US" sz="1050" dirty="0"/>
            </a:p>
          </p:txBody>
        </p:sp>
      </p:grpSp>
    </p:spTree>
    <p:extLst>
      <p:ext uri="{BB962C8B-B14F-4D97-AF65-F5344CB8AC3E}">
        <p14:creationId xmlns:p14="http://schemas.microsoft.com/office/powerpoint/2010/main" val="425731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QFD 1 To verify and Validate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4355" y="1102037"/>
            <a:ext cx="3803131" cy="4411663"/>
            <a:chOff x="384" y="967"/>
            <a:chExt cx="2438" cy="2903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44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sz="1400">
                <a:latin typeface="Times New Roman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824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2016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2208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59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40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 rot="-5400000">
              <a:off x="1488" y="720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 rot="-5400000">
              <a:off x="1488" y="912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algn="ctr" eaLnBrk="0" hangingPunct="0"/>
              <a:endParaRPr lang="en-US" sz="2000">
                <a:latin typeface="Times New Roman" charset="0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 rot="-5400000">
              <a:off x="1488" y="1104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rot="-5400000">
              <a:off x="1488" y="1296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 rot="-5400000">
              <a:off x="1488" y="1680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 rot="19017623">
              <a:off x="1452" y="2261"/>
              <a:ext cx="1370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RELATIONSHIPS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470" y="1543"/>
              <a:ext cx="595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WHAT</a:t>
              </a: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1910" y="967"/>
              <a:ext cx="508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HOW</a:t>
              </a: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 rot="-5400000">
              <a:off x="1488" y="1488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" name="Group 21"/>
            <p:cNvGrpSpPr>
              <a:grpSpLocks/>
            </p:cNvGrpSpPr>
            <p:nvPr/>
          </p:nvGrpSpPr>
          <p:grpSpPr bwMode="auto">
            <a:xfrm>
              <a:off x="1488" y="1872"/>
              <a:ext cx="96" cy="96"/>
              <a:chOff x="3648" y="2400"/>
              <a:chExt cx="96" cy="96"/>
            </a:xfrm>
          </p:grpSpPr>
          <p:sp>
            <p:nvSpPr>
              <p:cNvPr id="38" name="Oval 22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23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24"/>
            <p:cNvGrpSpPr>
              <a:grpSpLocks/>
            </p:cNvGrpSpPr>
            <p:nvPr/>
          </p:nvGrpSpPr>
          <p:grpSpPr bwMode="auto">
            <a:xfrm>
              <a:off x="2064" y="2640"/>
              <a:ext cx="96" cy="96"/>
              <a:chOff x="3648" y="2400"/>
              <a:chExt cx="96" cy="96"/>
            </a:xfrm>
          </p:grpSpPr>
          <p:sp>
            <p:nvSpPr>
              <p:cNvPr id="36" name="Oval 25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26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27"/>
            <p:cNvGrpSpPr>
              <a:grpSpLocks/>
            </p:cNvGrpSpPr>
            <p:nvPr/>
          </p:nvGrpSpPr>
          <p:grpSpPr bwMode="auto">
            <a:xfrm>
              <a:off x="1680" y="2064"/>
              <a:ext cx="96" cy="96"/>
              <a:chOff x="3648" y="2400"/>
              <a:chExt cx="96" cy="96"/>
            </a:xfrm>
          </p:grpSpPr>
          <p:sp>
            <p:nvSpPr>
              <p:cNvPr id="34" name="Oval 28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29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" name="Oval 30"/>
            <p:cNvSpPr>
              <a:spLocks noChangeArrowheads="1"/>
            </p:cNvSpPr>
            <p:nvPr/>
          </p:nvSpPr>
          <p:spPr bwMode="auto">
            <a:xfrm>
              <a:off x="148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31"/>
            <p:cNvSpPr>
              <a:spLocks noChangeArrowheads="1"/>
            </p:cNvSpPr>
            <p:nvPr/>
          </p:nvSpPr>
          <p:spPr bwMode="auto">
            <a:xfrm>
              <a:off x="2064" y="1872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32"/>
            <p:cNvSpPr>
              <a:spLocks noChangeArrowheads="1"/>
            </p:cNvSpPr>
            <p:nvPr/>
          </p:nvSpPr>
          <p:spPr bwMode="auto">
            <a:xfrm>
              <a:off x="1488" y="2640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utoShape 34"/>
            <p:cNvSpPr>
              <a:spLocks noChangeArrowheads="1"/>
            </p:cNvSpPr>
            <p:nvPr/>
          </p:nvSpPr>
          <p:spPr bwMode="auto">
            <a:xfrm>
              <a:off x="1680" y="283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AutoShape 35"/>
            <p:cNvSpPr>
              <a:spLocks noChangeArrowheads="1"/>
            </p:cNvSpPr>
            <p:nvPr/>
          </p:nvSpPr>
          <p:spPr bwMode="auto">
            <a:xfrm>
              <a:off x="2448" y="2640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AutoShape 36"/>
            <p:cNvSpPr>
              <a:spLocks noChangeArrowheads="1"/>
            </p:cNvSpPr>
            <p:nvPr/>
          </p:nvSpPr>
          <p:spPr bwMode="auto">
            <a:xfrm>
              <a:off x="2640" y="187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AutoShape 37"/>
            <p:cNvSpPr>
              <a:spLocks noChangeArrowheads="1"/>
            </p:cNvSpPr>
            <p:nvPr/>
          </p:nvSpPr>
          <p:spPr bwMode="auto">
            <a:xfrm>
              <a:off x="1488" y="2064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Oval 38"/>
            <p:cNvSpPr>
              <a:spLocks noChangeArrowheads="1"/>
            </p:cNvSpPr>
            <p:nvPr/>
          </p:nvSpPr>
          <p:spPr bwMode="auto">
            <a:xfrm>
              <a:off x="244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 Box 39"/>
            <p:cNvSpPr txBox="1">
              <a:spLocks noChangeArrowheads="1"/>
            </p:cNvSpPr>
            <p:nvPr/>
          </p:nvSpPr>
          <p:spPr bwMode="auto">
            <a:xfrm>
              <a:off x="1622" y="3607"/>
              <a:ext cx="1043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HOW MUCH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198308" y="9441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42617" y="1529761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48288" y="1528890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040230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339472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646013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5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937956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6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44496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7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802655" y="2401258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1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2" name="Rectangle 51"/>
          <p:cNvSpPr/>
          <p:nvPr/>
        </p:nvSpPr>
        <p:spPr>
          <a:xfrm>
            <a:off x="2801785" y="2699632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/>
              <a:t>2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3" name="Rectangle 52"/>
          <p:cNvSpPr/>
          <p:nvPr/>
        </p:nvSpPr>
        <p:spPr>
          <a:xfrm>
            <a:off x="2800915" y="2990707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3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4" name="Rectangle 53"/>
          <p:cNvSpPr/>
          <p:nvPr/>
        </p:nvSpPr>
        <p:spPr>
          <a:xfrm>
            <a:off x="2800915" y="3282653"/>
            <a:ext cx="1656778" cy="291946"/>
          </a:xfrm>
          <a:prstGeom prst="rect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>
                <a:solidFill>
                  <a:schemeClr val="bg1"/>
                </a:solidFill>
              </a:rPr>
              <a:t>USER RQMT</a:t>
            </a:r>
            <a:r>
              <a:rPr lang="en-US" sz="1300" baseline="-25000" dirty="0" smtClean="0">
                <a:solidFill>
                  <a:schemeClr val="bg1"/>
                </a:solidFill>
              </a:rPr>
              <a:t>4</a:t>
            </a:r>
            <a:r>
              <a:rPr lang="en-US" sz="1300" dirty="0" smtClean="0">
                <a:solidFill>
                  <a:schemeClr val="bg1"/>
                </a:solidFill>
              </a:rPr>
              <a:t> </a:t>
            </a:r>
            <a:r>
              <a:rPr lang="en-US" sz="1050" dirty="0" smtClean="0">
                <a:solidFill>
                  <a:schemeClr val="bg1"/>
                </a:solidFill>
              </a:rPr>
              <a:t>(NFS)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800914" y="3574599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5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6" name="Rectangle 55"/>
          <p:cNvSpPr/>
          <p:nvPr/>
        </p:nvSpPr>
        <p:spPr>
          <a:xfrm>
            <a:off x="2800915" y="3859246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6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7298582" y="2131208"/>
            <a:ext cx="1817347" cy="1248070"/>
          </a:xfrm>
          <a:prstGeom prst="wedgeRoundRectCallout">
            <a:avLst>
              <a:gd name="adj1" fmla="val -93524"/>
              <a:gd name="adj2" fmla="val 55482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Blank Row</a:t>
            </a:r>
          </a:p>
          <a:p>
            <a:pPr algn="ctr"/>
            <a:r>
              <a:rPr lang="en-US" sz="1600" dirty="0" smtClean="0"/>
              <a:t>Missing a Function or User Requirement Wrong!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57721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QFD 1 To verify and Validate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4355" y="1102037"/>
            <a:ext cx="3803131" cy="4411663"/>
            <a:chOff x="384" y="967"/>
            <a:chExt cx="2438" cy="2903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44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sz="1400">
                <a:latin typeface="Times New Roman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824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2016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2208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59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40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 rot="-5400000">
              <a:off x="1488" y="720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 rot="-5400000">
              <a:off x="1488" y="912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algn="ctr" eaLnBrk="0" hangingPunct="0"/>
              <a:endParaRPr lang="en-US" sz="2000">
                <a:latin typeface="Times New Roman" charset="0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 rot="-5400000">
              <a:off x="1488" y="1104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rot="-5400000">
              <a:off x="1488" y="1296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 rot="-5400000">
              <a:off x="1488" y="1680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 rot="19017623">
              <a:off x="1452" y="2261"/>
              <a:ext cx="1370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RELATIONSHIPS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470" y="1543"/>
              <a:ext cx="595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WHAT</a:t>
              </a: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1910" y="967"/>
              <a:ext cx="508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HOW</a:t>
              </a: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 rot="-5400000">
              <a:off x="1488" y="1488"/>
              <a:ext cx="192" cy="24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" name="Group 21"/>
            <p:cNvGrpSpPr>
              <a:grpSpLocks/>
            </p:cNvGrpSpPr>
            <p:nvPr/>
          </p:nvGrpSpPr>
          <p:grpSpPr bwMode="auto">
            <a:xfrm>
              <a:off x="1488" y="1872"/>
              <a:ext cx="96" cy="96"/>
              <a:chOff x="3648" y="2400"/>
              <a:chExt cx="96" cy="96"/>
            </a:xfrm>
          </p:grpSpPr>
          <p:sp>
            <p:nvSpPr>
              <p:cNvPr id="38" name="Oval 22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23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24"/>
            <p:cNvGrpSpPr>
              <a:grpSpLocks/>
            </p:cNvGrpSpPr>
            <p:nvPr/>
          </p:nvGrpSpPr>
          <p:grpSpPr bwMode="auto">
            <a:xfrm>
              <a:off x="2064" y="2640"/>
              <a:ext cx="96" cy="96"/>
              <a:chOff x="3648" y="2400"/>
              <a:chExt cx="96" cy="96"/>
            </a:xfrm>
          </p:grpSpPr>
          <p:sp>
            <p:nvSpPr>
              <p:cNvPr id="36" name="Oval 25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26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27"/>
            <p:cNvGrpSpPr>
              <a:grpSpLocks/>
            </p:cNvGrpSpPr>
            <p:nvPr/>
          </p:nvGrpSpPr>
          <p:grpSpPr bwMode="auto">
            <a:xfrm>
              <a:off x="1680" y="2064"/>
              <a:ext cx="96" cy="96"/>
              <a:chOff x="3648" y="2400"/>
              <a:chExt cx="96" cy="96"/>
            </a:xfrm>
          </p:grpSpPr>
          <p:sp>
            <p:nvSpPr>
              <p:cNvPr id="34" name="Oval 28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29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" name="Oval 30"/>
            <p:cNvSpPr>
              <a:spLocks noChangeArrowheads="1"/>
            </p:cNvSpPr>
            <p:nvPr/>
          </p:nvSpPr>
          <p:spPr bwMode="auto">
            <a:xfrm>
              <a:off x="148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31"/>
            <p:cNvSpPr>
              <a:spLocks noChangeArrowheads="1"/>
            </p:cNvSpPr>
            <p:nvPr/>
          </p:nvSpPr>
          <p:spPr bwMode="auto">
            <a:xfrm>
              <a:off x="2064" y="1872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32"/>
            <p:cNvSpPr>
              <a:spLocks noChangeArrowheads="1"/>
            </p:cNvSpPr>
            <p:nvPr/>
          </p:nvSpPr>
          <p:spPr bwMode="auto">
            <a:xfrm>
              <a:off x="1488" y="2640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utoShape 34"/>
            <p:cNvSpPr>
              <a:spLocks noChangeArrowheads="1"/>
            </p:cNvSpPr>
            <p:nvPr/>
          </p:nvSpPr>
          <p:spPr bwMode="auto">
            <a:xfrm>
              <a:off x="1680" y="283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AutoShape 35"/>
            <p:cNvSpPr>
              <a:spLocks noChangeArrowheads="1"/>
            </p:cNvSpPr>
            <p:nvPr/>
          </p:nvSpPr>
          <p:spPr bwMode="auto">
            <a:xfrm>
              <a:off x="2448" y="2640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AutoShape 36"/>
            <p:cNvSpPr>
              <a:spLocks noChangeArrowheads="1"/>
            </p:cNvSpPr>
            <p:nvPr/>
          </p:nvSpPr>
          <p:spPr bwMode="auto">
            <a:xfrm>
              <a:off x="2640" y="187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AutoShape 37"/>
            <p:cNvSpPr>
              <a:spLocks noChangeArrowheads="1"/>
            </p:cNvSpPr>
            <p:nvPr/>
          </p:nvSpPr>
          <p:spPr bwMode="auto">
            <a:xfrm>
              <a:off x="1488" y="2064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Oval 38"/>
            <p:cNvSpPr>
              <a:spLocks noChangeArrowheads="1"/>
            </p:cNvSpPr>
            <p:nvPr/>
          </p:nvSpPr>
          <p:spPr bwMode="auto">
            <a:xfrm>
              <a:off x="244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 Box 39"/>
            <p:cNvSpPr txBox="1">
              <a:spLocks noChangeArrowheads="1"/>
            </p:cNvSpPr>
            <p:nvPr/>
          </p:nvSpPr>
          <p:spPr bwMode="auto">
            <a:xfrm>
              <a:off x="1622" y="3607"/>
              <a:ext cx="1043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HOW MUCH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198308" y="9441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4442617" y="1529761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4748288" y="1528890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040230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5339472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5646013" y="1528889"/>
            <a:ext cx="317297" cy="873042"/>
          </a:xfrm>
          <a:prstGeom prst="rect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FFFFFF"/>
                </a:solidFill>
              </a:rPr>
              <a:t>F</a:t>
            </a:r>
            <a:r>
              <a:rPr lang="en-US" b="1" baseline="-25000" dirty="0">
                <a:solidFill>
                  <a:srgbClr val="FFFFFF"/>
                </a:solidFill>
              </a:rPr>
              <a:t>5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5937956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6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6244496" y="1528889"/>
            <a:ext cx="317297" cy="873042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 smtClean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7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802655" y="2401258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1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2" name="Rectangle 51"/>
          <p:cNvSpPr/>
          <p:nvPr/>
        </p:nvSpPr>
        <p:spPr>
          <a:xfrm>
            <a:off x="2801785" y="2699632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/>
              <a:t>2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3" name="Rectangle 52"/>
          <p:cNvSpPr/>
          <p:nvPr/>
        </p:nvSpPr>
        <p:spPr>
          <a:xfrm>
            <a:off x="2800915" y="2990707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3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4" name="Rectangle 53"/>
          <p:cNvSpPr/>
          <p:nvPr/>
        </p:nvSpPr>
        <p:spPr>
          <a:xfrm>
            <a:off x="2800915" y="3282653"/>
            <a:ext cx="1656778" cy="291946"/>
          </a:xfrm>
          <a:prstGeom prst="rect">
            <a:avLst/>
          </a:prstGeom>
          <a:solidFill>
            <a:srgbClr val="FF0000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>
                <a:solidFill>
                  <a:schemeClr val="bg1"/>
                </a:solidFill>
              </a:rPr>
              <a:t>USER RQMT</a:t>
            </a:r>
            <a:r>
              <a:rPr lang="en-US" sz="1300" baseline="-25000" dirty="0" smtClean="0">
                <a:solidFill>
                  <a:schemeClr val="bg1"/>
                </a:solidFill>
              </a:rPr>
              <a:t>4</a:t>
            </a:r>
            <a:r>
              <a:rPr lang="en-US" sz="1300" dirty="0" smtClean="0">
                <a:solidFill>
                  <a:schemeClr val="bg1"/>
                </a:solidFill>
              </a:rPr>
              <a:t> </a:t>
            </a:r>
            <a:r>
              <a:rPr lang="en-US" sz="1050" dirty="0" smtClean="0">
                <a:solidFill>
                  <a:schemeClr val="bg1"/>
                </a:solidFill>
              </a:rPr>
              <a:t>(NFS)</a:t>
            </a:r>
            <a:endParaRPr lang="en-US" sz="1050" dirty="0">
              <a:solidFill>
                <a:schemeClr val="bg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2800914" y="3574599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5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56" name="Rectangle 55"/>
          <p:cNvSpPr/>
          <p:nvPr/>
        </p:nvSpPr>
        <p:spPr>
          <a:xfrm>
            <a:off x="2800915" y="3859246"/>
            <a:ext cx="1656778" cy="291946"/>
          </a:xfrm>
          <a:prstGeom prst="rect">
            <a:avLst/>
          </a:prstGeom>
          <a:solidFill>
            <a:srgbClr val="CCFFCC"/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00" dirty="0" smtClean="0"/>
              <a:t>USER RQMT</a:t>
            </a:r>
            <a:r>
              <a:rPr lang="en-US" sz="1300" baseline="-25000" dirty="0" smtClean="0"/>
              <a:t>6</a:t>
            </a:r>
            <a:r>
              <a:rPr lang="en-US" sz="1300" dirty="0" smtClean="0"/>
              <a:t> </a:t>
            </a:r>
            <a:r>
              <a:rPr lang="en-US" sz="1050" dirty="0" smtClean="0"/>
              <a:t>(NFS)</a:t>
            </a:r>
            <a:endParaRPr lang="en-US" sz="1050" dirty="0"/>
          </a:p>
        </p:txBody>
      </p:sp>
      <p:sp>
        <p:nvSpPr>
          <p:cNvPr id="3" name="Rounded Rectangular Callout 2"/>
          <p:cNvSpPr/>
          <p:nvPr/>
        </p:nvSpPr>
        <p:spPr>
          <a:xfrm>
            <a:off x="7298582" y="2131208"/>
            <a:ext cx="1817347" cy="1248070"/>
          </a:xfrm>
          <a:prstGeom prst="wedgeRoundRectCallout">
            <a:avLst>
              <a:gd name="adj1" fmla="val -93524"/>
              <a:gd name="adj2" fmla="val 55482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Blank Row</a:t>
            </a:r>
          </a:p>
          <a:p>
            <a:pPr algn="ctr"/>
            <a:r>
              <a:rPr lang="en-US" sz="1600" dirty="0" smtClean="0"/>
              <a:t>Missing a Function or User Requirement Wrong!</a:t>
            </a:r>
            <a:endParaRPr lang="en-US" sz="1600" dirty="0"/>
          </a:p>
        </p:txBody>
      </p:sp>
      <p:sp>
        <p:nvSpPr>
          <p:cNvPr id="57" name="Rounded Rectangular Callout 56"/>
          <p:cNvSpPr/>
          <p:nvPr/>
        </p:nvSpPr>
        <p:spPr>
          <a:xfrm>
            <a:off x="7325119" y="4571992"/>
            <a:ext cx="1817347" cy="1248070"/>
          </a:xfrm>
          <a:prstGeom prst="wedgeRoundRectCallout">
            <a:avLst>
              <a:gd name="adj1" fmla="val -132559"/>
              <a:gd name="adj2" fmla="val -97618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/>
              <a:t>Blank Column</a:t>
            </a:r>
          </a:p>
          <a:p>
            <a:pPr algn="ctr"/>
            <a:r>
              <a:rPr lang="en-US" sz="1600" dirty="0" err="1" smtClean="0"/>
              <a:t>Unecesaary</a:t>
            </a:r>
            <a:r>
              <a:rPr lang="en-US" sz="1600" dirty="0" smtClean="0"/>
              <a:t> Function or User Requirement Wrong!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6658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7916" y="4399514"/>
            <a:ext cx="1727652" cy="2313050"/>
          </a:xfrm>
          <a:prstGeom prst="rect">
            <a:avLst/>
          </a:prstGeom>
        </p:spPr>
      </p:pic>
      <p:grpSp>
        <p:nvGrpSpPr>
          <p:cNvPr id="70" name="Group 1"/>
          <p:cNvGrpSpPr>
            <a:grpSpLocks/>
          </p:cNvGrpSpPr>
          <p:nvPr/>
        </p:nvGrpSpPr>
        <p:grpSpPr bwMode="auto">
          <a:xfrm>
            <a:off x="609600" y="465138"/>
            <a:ext cx="812800" cy="1557337"/>
            <a:chOff x="701675" y="1023938"/>
            <a:chExt cx="1169988" cy="2336800"/>
          </a:xfrm>
        </p:grpSpPr>
        <p:sp>
          <p:nvSpPr>
            <p:cNvPr id="73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4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5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7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8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79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15363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21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4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14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6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73025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79963" y="82550"/>
            <a:ext cx="1198562" cy="671513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113" y="3314700"/>
            <a:ext cx="8942387" cy="763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Arial Black"/>
                <a:cs typeface="Arial Black"/>
              </a:rPr>
              <a:t>FUNCTIONALITY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392113" y="3314700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2163" y="3311525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82688" y="3309938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82738" y="3306763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227138" y="763588"/>
            <a:ext cx="1206500" cy="1154112"/>
            <a:chOff x="1226426" y="764008"/>
            <a:chExt cx="1207595" cy="1153681"/>
          </a:xfrm>
        </p:grpSpPr>
        <p:pic>
          <p:nvPicPr>
            <p:cNvPr id="15401" name="Picture 12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426" y="764008"/>
              <a:ext cx="1207595" cy="70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89"/>
            <p:cNvSpPr txBox="1">
              <a:spLocks noChangeArrowheads="1"/>
            </p:cNvSpPr>
            <p:nvPr/>
          </p:nvSpPr>
          <p:spPr bwMode="auto">
            <a:xfrm>
              <a:off x="1297928" y="1443204"/>
              <a:ext cx="956542" cy="204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Stakeholder Map</a:t>
              </a:r>
            </a:p>
          </p:txBody>
        </p:sp>
        <p:sp>
          <p:nvSpPr>
            <p:cNvPr id="60" name="Text Box 90"/>
            <p:cNvSpPr txBox="1">
              <a:spLocks noChangeArrowheads="1"/>
            </p:cNvSpPr>
            <p:nvPr/>
          </p:nvSpPr>
          <p:spPr bwMode="auto">
            <a:xfrm>
              <a:off x="1310639" y="1632046"/>
              <a:ext cx="996266" cy="285643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Identify and group stakeholders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622550" y="912813"/>
            <a:ext cx="998538" cy="1616075"/>
            <a:chOff x="2622886" y="913606"/>
            <a:chExt cx="997486" cy="1614488"/>
          </a:xfrm>
        </p:grpSpPr>
        <p:pic>
          <p:nvPicPr>
            <p:cNvPr id="15398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892" y="913606"/>
              <a:ext cx="677008" cy="700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Text Box 89"/>
            <p:cNvSpPr txBox="1">
              <a:spLocks noChangeArrowheads="1"/>
            </p:cNvSpPr>
            <p:nvPr/>
          </p:nvSpPr>
          <p:spPr bwMode="auto">
            <a:xfrm>
              <a:off x="2622886" y="1613006"/>
              <a:ext cx="927710" cy="20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Affinity Diagram</a:t>
              </a:r>
            </a:p>
          </p:txBody>
        </p:sp>
        <p:sp>
          <p:nvSpPr>
            <p:cNvPr id="63" name="Text Box 90"/>
            <p:cNvSpPr txBox="1">
              <a:spLocks noChangeArrowheads="1"/>
            </p:cNvSpPr>
            <p:nvPr/>
          </p:nvSpPr>
          <p:spPr bwMode="auto">
            <a:xfrm>
              <a:off x="2626058" y="1803318"/>
              <a:ext cx="994314" cy="724776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Via interviews and focus groups use Affinity  Diagram to Elicit, capture and structure expressed requirements 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84175" y="2208216"/>
            <a:ext cx="1951038" cy="569913"/>
            <a:chOff x="2004646" y="5997595"/>
            <a:chExt cx="1951896" cy="569891"/>
          </a:xfrm>
        </p:grpSpPr>
        <p:sp>
          <p:nvSpPr>
            <p:cNvPr id="69" name="Rectangle 68"/>
            <p:cNvSpPr/>
            <p:nvPr/>
          </p:nvSpPr>
          <p:spPr>
            <a:xfrm>
              <a:off x="2004646" y="6086492"/>
              <a:ext cx="482812" cy="4809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4" tIns="32637" rIns="65274" bIns="32637" anchor="ctr"/>
            <a:lstStyle/>
            <a:p>
              <a:pPr defTabSz="9138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pic>
          <p:nvPicPr>
            <p:cNvPr id="15394" name="Picture 13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143" y="6127750"/>
              <a:ext cx="408842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 Box 89"/>
            <p:cNvSpPr txBox="1">
              <a:spLocks noChangeArrowheads="1"/>
            </p:cNvSpPr>
            <p:nvPr/>
          </p:nvSpPr>
          <p:spPr bwMode="auto">
            <a:xfrm>
              <a:off x="2608161" y="5997595"/>
              <a:ext cx="1200678" cy="20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Needs Means Analysis</a:t>
              </a:r>
            </a:p>
          </p:txBody>
        </p:sp>
        <p:sp>
          <p:nvSpPr>
            <p:cNvPr id="72" name="Text Box 90"/>
            <p:cNvSpPr txBox="1">
              <a:spLocks noChangeArrowheads="1"/>
            </p:cNvSpPr>
            <p:nvPr/>
          </p:nvSpPr>
          <p:spPr bwMode="auto">
            <a:xfrm>
              <a:off x="2500164" y="6175388"/>
              <a:ext cx="1456378" cy="285739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potential meta-solutions to stakeholder needs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4872" y="1765637"/>
            <a:ext cx="1371600" cy="12319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603545" y="599799"/>
            <a:ext cx="388038" cy="1093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5531616" y="1935163"/>
            <a:ext cx="1058862" cy="1203325"/>
            <a:chOff x="3783629" y="4175160"/>
            <a:chExt cx="1058002" cy="1204521"/>
          </a:xfrm>
        </p:grpSpPr>
        <p:sp>
          <p:nvSpPr>
            <p:cNvPr id="65" name="Text Box 89"/>
            <p:cNvSpPr txBox="1">
              <a:spLocks noChangeArrowheads="1"/>
            </p:cNvSpPr>
            <p:nvPr/>
          </p:nvSpPr>
          <p:spPr bwMode="auto">
            <a:xfrm>
              <a:off x="3783629" y="5174689"/>
              <a:ext cx="1058002" cy="20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Viewpoint Analysis</a:t>
              </a:r>
            </a:p>
          </p:txBody>
        </p:sp>
        <p:sp>
          <p:nvSpPr>
            <p:cNvPr id="66" name="Text Box 90"/>
            <p:cNvSpPr txBox="1">
              <a:spLocks noChangeArrowheads="1"/>
            </p:cNvSpPr>
            <p:nvPr/>
          </p:nvSpPr>
          <p:spPr bwMode="auto">
            <a:xfrm>
              <a:off x="3897836" y="4798079"/>
              <a:ext cx="915243" cy="387735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Determine system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functionality (Y = f)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structure</a:t>
              </a:r>
            </a:p>
          </p:txBody>
        </p:sp>
        <p:pic>
          <p:nvPicPr>
            <p:cNvPr id="67" name="Picture 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674" y="4175160"/>
              <a:ext cx="814754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377589" y="2808939"/>
            <a:ext cx="8913397" cy="497776"/>
            <a:chOff x="377589" y="2808939"/>
            <a:chExt cx="8913397" cy="497776"/>
          </a:xfrm>
        </p:grpSpPr>
        <p:sp>
          <p:nvSpPr>
            <p:cNvPr id="68" name="TextBox 43"/>
            <p:cNvSpPr txBox="1">
              <a:spLocks noChangeArrowheads="1"/>
            </p:cNvSpPr>
            <p:nvPr/>
          </p:nvSpPr>
          <p:spPr bwMode="auto">
            <a:xfrm>
              <a:off x="438752" y="2808939"/>
              <a:ext cx="2845131" cy="204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5274" tIns="32637" rIns="65274" bIns="32637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900" b="1" dirty="0">
                  <a:solidFill>
                    <a:srgbClr val="000000"/>
                  </a:solidFill>
                  <a:latin typeface="Calibri" charset="0"/>
                </a:rPr>
                <a:t>Determine Meta-</a:t>
              </a:r>
              <a:r>
                <a:rPr lang="en-GB" sz="900" b="1" dirty="0" smtClean="0">
                  <a:solidFill>
                    <a:srgbClr val="000000"/>
                  </a:solidFill>
                  <a:latin typeface="Calibri" charset="0"/>
                </a:rPr>
                <a:t>Solution to scope system Functionality </a:t>
              </a:r>
              <a:endParaRPr lang="en-GB" sz="900" b="1" dirty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3" name="Left Brace 2"/>
            <p:cNvSpPr/>
            <p:nvPr/>
          </p:nvSpPr>
          <p:spPr>
            <a:xfrm rot="5400000">
              <a:off x="4691263" y="-1293008"/>
              <a:ext cx="286049" cy="8913397"/>
            </a:xfrm>
            <a:prstGeom prst="leftBrace">
              <a:avLst>
                <a:gd name="adj1" fmla="val 8333"/>
                <a:gd name="adj2" fmla="val 84902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0" name="Straight Arrow Connector 79"/>
          <p:cNvCxnSpPr/>
          <p:nvPr/>
        </p:nvCxnSpPr>
        <p:spPr>
          <a:xfrm>
            <a:off x="5343462" y="1029773"/>
            <a:ext cx="549221" cy="789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453346" y="1144192"/>
            <a:ext cx="770274" cy="587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6790411" y="1727470"/>
            <a:ext cx="1527175" cy="1404937"/>
            <a:chOff x="4935426" y="3962400"/>
            <a:chExt cx="1526931" cy="1404581"/>
          </a:xfrm>
        </p:grpSpPr>
        <p:sp>
          <p:nvSpPr>
            <p:cNvPr id="83" name="Text Box 93"/>
            <p:cNvSpPr txBox="1">
              <a:spLocks noChangeArrowheads="1"/>
            </p:cNvSpPr>
            <p:nvPr/>
          </p:nvSpPr>
          <p:spPr bwMode="auto">
            <a:xfrm>
              <a:off x="5059231" y="5162246"/>
              <a:ext cx="1145992" cy="204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Functional Modelling</a:t>
              </a:r>
            </a:p>
          </p:txBody>
        </p:sp>
        <p:sp>
          <p:nvSpPr>
            <p:cNvPr id="84" name="Text Box 94"/>
            <p:cNvSpPr txBox="1">
              <a:spLocks noChangeArrowheads="1"/>
            </p:cNvSpPr>
            <p:nvPr/>
          </p:nvSpPr>
          <p:spPr bwMode="auto">
            <a:xfrm>
              <a:off x="4935426" y="4795626"/>
              <a:ext cx="1526931" cy="395188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Develop a model of the planned system to identify logical interfaces and functional dependencies</a:t>
              </a:r>
            </a:p>
          </p:txBody>
        </p:sp>
        <p:pic>
          <p:nvPicPr>
            <p:cNvPr id="85" name="Picture 134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115" y="3962400"/>
              <a:ext cx="1192823" cy="795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6" name="Straight Arrow Connector 85"/>
          <p:cNvCxnSpPr/>
          <p:nvPr/>
        </p:nvCxnSpPr>
        <p:spPr>
          <a:xfrm>
            <a:off x="6903241" y="415565"/>
            <a:ext cx="728641" cy="3052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7732592" y="193855"/>
            <a:ext cx="1718489" cy="1439863"/>
            <a:chOff x="7732592" y="1246120"/>
            <a:chExt cx="1718489" cy="1439863"/>
          </a:xfrm>
        </p:grpSpPr>
        <p:sp>
          <p:nvSpPr>
            <p:cNvPr id="88" name="AutoShape 133"/>
            <p:cNvSpPr>
              <a:spLocks noChangeArrowheads="1"/>
            </p:cNvSpPr>
            <p:nvPr/>
          </p:nvSpPr>
          <p:spPr bwMode="auto">
            <a:xfrm>
              <a:off x="7983680" y="2006533"/>
              <a:ext cx="1295004" cy="67945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600" kern="0" dirty="0">
                <a:solidFill>
                  <a:srgbClr val="000000"/>
                </a:solidFill>
                <a:latin typeface="Calibri"/>
              </a:endParaRPr>
            </a:p>
          </p:txBody>
        </p:sp>
        <p:graphicFrame>
          <p:nvGraphicFramePr>
            <p:cNvPr id="8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89763645"/>
                </p:ext>
              </p:extLst>
            </p:nvPr>
          </p:nvGraphicFramePr>
          <p:xfrm>
            <a:off x="8092028" y="2076383"/>
            <a:ext cx="1073150" cy="550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152" name="Document" r:id="rId14" imgW="9317736" imgH="5561076" progId="Word.Document.8">
                    <p:embed/>
                  </p:oleObj>
                </mc:Choice>
                <mc:Fallback>
                  <p:oleObj name="Document" r:id="rId14" imgW="9317736" imgH="5561076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2028" y="2076383"/>
                          <a:ext cx="1073150" cy="550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Rectangle 4"/>
            <p:cNvSpPr>
              <a:spLocks noChangeArrowheads="1"/>
            </p:cNvSpPr>
            <p:nvPr/>
          </p:nvSpPr>
          <p:spPr bwMode="auto">
            <a:xfrm>
              <a:off x="7732592" y="2038283"/>
              <a:ext cx="937287" cy="387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200" kern="0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91" name="Picture 9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945" y="2076383"/>
              <a:ext cx="796264" cy="29845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Rectangle 99"/>
            <p:cNvSpPr>
              <a:spLocks noChangeArrowheads="1"/>
            </p:cNvSpPr>
            <p:nvPr/>
          </p:nvSpPr>
          <p:spPr bwMode="auto">
            <a:xfrm>
              <a:off x="7945430" y="1776347"/>
              <a:ext cx="1505651" cy="204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Sensitivity &amp; Failure Analysis</a:t>
              </a:r>
            </a:p>
          </p:txBody>
        </p:sp>
        <p:sp>
          <p:nvSpPr>
            <p:cNvPr id="93" name="Text Box 100"/>
            <p:cNvSpPr txBox="1">
              <a:spLocks noChangeArrowheads="1"/>
            </p:cNvSpPr>
            <p:nvPr/>
          </p:nvSpPr>
          <p:spPr bwMode="auto">
            <a:xfrm>
              <a:off x="7844380" y="1246120"/>
              <a:ext cx="1558131" cy="496888"/>
            </a:xfrm>
            <a:prstGeom prst="rect">
              <a:avLst/>
            </a:prstGeom>
            <a:gradFill rotWithShape="1">
              <a:gsLst>
                <a:gs pos="0">
                  <a:srgbClr val="ACACE1"/>
                </a:gs>
                <a:gs pos="35001">
                  <a:srgbClr val="C5C5E9"/>
                </a:gs>
                <a:gs pos="100000">
                  <a:srgbClr val="E9E9F7"/>
                </a:gs>
              </a:gsLst>
              <a:lin ang="16200000" scaled="1"/>
            </a:gradFill>
            <a:ln w="9525">
              <a:solidFill>
                <a:srgbClr val="292989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the functional sensitivity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potential functional failure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modes to identify potential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emergent functionality and risk</a:t>
              </a:r>
            </a:p>
          </p:txBody>
        </p:sp>
      </p:grp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1982788" y="3294063"/>
            <a:ext cx="7331083" cy="774700"/>
            <a:chOff x="1982908" y="3293951"/>
            <a:chExt cx="7362062" cy="774332"/>
          </a:xfrm>
        </p:grpSpPr>
        <p:sp>
          <p:nvSpPr>
            <p:cNvPr id="95" name="Rectangle 94"/>
            <p:cNvSpPr/>
            <p:nvPr/>
          </p:nvSpPr>
          <p:spPr>
            <a:xfrm>
              <a:off x="1982908" y="3305058"/>
              <a:ext cx="392071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5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371805" y="3301884"/>
              <a:ext cx="393659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6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771813" y="3298711"/>
              <a:ext cx="393659" cy="76481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7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162298" y="3297124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8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62306" y="3293951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9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962315" y="3301884"/>
              <a:ext cx="49794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…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2898" y="3305058"/>
              <a:ext cx="3920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N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11915" y="4164858"/>
            <a:ext cx="8867629" cy="789493"/>
            <a:chOff x="411915" y="4164858"/>
            <a:chExt cx="8867629" cy="789493"/>
          </a:xfrm>
        </p:grpSpPr>
        <p:sp>
          <p:nvSpPr>
            <p:cNvPr id="9" name="Trapezoid 8"/>
            <p:cNvSpPr/>
            <p:nvPr/>
          </p:nvSpPr>
          <p:spPr>
            <a:xfrm rot="10800000">
              <a:off x="411915" y="4164858"/>
              <a:ext cx="8867629" cy="366141"/>
            </a:xfrm>
            <a:prstGeom prst="trapezoid">
              <a:avLst>
                <a:gd name="adj" fmla="val 828139"/>
              </a:avLst>
            </a:prstGeom>
            <a:solidFill>
              <a:srgbClr val="8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Down Arrow 11"/>
            <p:cNvSpPr/>
            <p:nvPr/>
          </p:nvSpPr>
          <p:spPr>
            <a:xfrm>
              <a:off x="4107715" y="4496674"/>
              <a:ext cx="1464589" cy="457677"/>
            </a:xfrm>
            <a:prstGeom prst="downArrow">
              <a:avLst/>
            </a:prstGeom>
            <a:solidFill>
              <a:srgbClr val="8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Elbow Connector 20"/>
          <p:cNvCxnSpPr>
            <a:stCxn id="23" idx="1"/>
            <a:endCxn id="26" idx="1"/>
          </p:cNvCxnSpPr>
          <p:nvPr/>
        </p:nvCxnSpPr>
        <p:spPr>
          <a:xfrm rot="10800000" flipH="1" flipV="1">
            <a:off x="572104" y="646468"/>
            <a:ext cx="3465547" cy="5207513"/>
          </a:xfrm>
          <a:prstGeom prst="bentConnector3">
            <a:avLst>
              <a:gd name="adj1" fmla="val -11879"/>
            </a:avLst>
          </a:prstGeom>
          <a:ln w="57150" cmpd="sng">
            <a:solidFill>
              <a:srgbClr val="8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72105" y="457677"/>
            <a:ext cx="594989" cy="3775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37652" y="4954350"/>
            <a:ext cx="1294368" cy="179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777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10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7916" y="4399514"/>
            <a:ext cx="1727652" cy="2313050"/>
          </a:xfrm>
          <a:prstGeom prst="rect">
            <a:avLst/>
          </a:prstGeom>
        </p:spPr>
      </p:pic>
      <p:grpSp>
        <p:nvGrpSpPr>
          <p:cNvPr id="70" name="Group 1"/>
          <p:cNvGrpSpPr>
            <a:grpSpLocks/>
          </p:cNvGrpSpPr>
          <p:nvPr/>
        </p:nvGrpSpPr>
        <p:grpSpPr bwMode="auto">
          <a:xfrm>
            <a:off x="609600" y="465138"/>
            <a:ext cx="812800" cy="1557337"/>
            <a:chOff x="701675" y="1023938"/>
            <a:chExt cx="1169988" cy="2336800"/>
          </a:xfrm>
        </p:grpSpPr>
        <p:sp>
          <p:nvSpPr>
            <p:cNvPr id="73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4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5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7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8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79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15363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21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4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14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6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73025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79963" y="82550"/>
            <a:ext cx="1198562" cy="671513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113" y="3314700"/>
            <a:ext cx="8942387" cy="763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Arial Black"/>
                <a:cs typeface="Arial Black"/>
              </a:rPr>
              <a:t>FUNCTIONALITY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392113" y="3314700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2163" y="3311525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82688" y="3309938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82738" y="3306763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227138" y="763588"/>
            <a:ext cx="1206500" cy="1154112"/>
            <a:chOff x="1226426" y="764008"/>
            <a:chExt cx="1207595" cy="1153681"/>
          </a:xfrm>
        </p:grpSpPr>
        <p:pic>
          <p:nvPicPr>
            <p:cNvPr id="15401" name="Picture 12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426" y="764008"/>
              <a:ext cx="1207595" cy="70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89"/>
            <p:cNvSpPr txBox="1">
              <a:spLocks noChangeArrowheads="1"/>
            </p:cNvSpPr>
            <p:nvPr/>
          </p:nvSpPr>
          <p:spPr bwMode="auto">
            <a:xfrm>
              <a:off x="1297928" y="1443204"/>
              <a:ext cx="956542" cy="204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Stakeholder Map</a:t>
              </a:r>
            </a:p>
          </p:txBody>
        </p:sp>
        <p:sp>
          <p:nvSpPr>
            <p:cNvPr id="60" name="Text Box 90"/>
            <p:cNvSpPr txBox="1">
              <a:spLocks noChangeArrowheads="1"/>
            </p:cNvSpPr>
            <p:nvPr/>
          </p:nvSpPr>
          <p:spPr bwMode="auto">
            <a:xfrm>
              <a:off x="1310639" y="1632046"/>
              <a:ext cx="996266" cy="285643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Identify and group stakeholders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622550" y="912813"/>
            <a:ext cx="998538" cy="1616075"/>
            <a:chOff x="2622886" y="913606"/>
            <a:chExt cx="997486" cy="1614488"/>
          </a:xfrm>
        </p:grpSpPr>
        <p:pic>
          <p:nvPicPr>
            <p:cNvPr id="15398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892" y="913606"/>
              <a:ext cx="677008" cy="700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Text Box 89"/>
            <p:cNvSpPr txBox="1">
              <a:spLocks noChangeArrowheads="1"/>
            </p:cNvSpPr>
            <p:nvPr/>
          </p:nvSpPr>
          <p:spPr bwMode="auto">
            <a:xfrm>
              <a:off x="2622886" y="1613006"/>
              <a:ext cx="927710" cy="20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Affinity Diagram</a:t>
              </a:r>
            </a:p>
          </p:txBody>
        </p:sp>
        <p:sp>
          <p:nvSpPr>
            <p:cNvPr id="63" name="Text Box 90"/>
            <p:cNvSpPr txBox="1">
              <a:spLocks noChangeArrowheads="1"/>
            </p:cNvSpPr>
            <p:nvPr/>
          </p:nvSpPr>
          <p:spPr bwMode="auto">
            <a:xfrm>
              <a:off x="2626058" y="1803318"/>
              <a:ext cx="994314" cy="724776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Via interviews and focus groups use Affinity  Diagram to Elicit, capture and structure expressed requirements 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84175" y="2208216"/>
            <a:ext cx="1951038" cy="569913"/>
            <a:chOff x="2004646" y="5997595"/>
            <a:chExt cx="1951896" cy="569891"/>
          </a:xfrm>
        </p:grpSpPr>
        <p:sp>
          <p:nvSpPr>
            <p:cNvPr id="69" name="Rectangle 68"/>
            <p:cNvSpPr/>
            <p:nvPr/>
          </p:nvSpPr>
          <p:spPr>
            <a:xfrm>
              <a:off x="2004646" y="6086492"/>
              <a:ext cx="482812" cy="4809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4" tIns="32637" rIns="65274" bIns="32637" anchor="ctr"/>
            <a:lstStyle/>
            <a:p>
              <a:pPr defTabSz="9138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pic>
          <p:nvPicPr>
            <p:cNvPr id="15394" name="Picture 13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143" y="6127750"/>
              <a:ext cx="408842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 Box 89"/>
            <p:cNvSpPr txBox="1">
              <a:spLocks noChangeArrowheads="1"/>
            </p:cNvSpPr>
            <p:nvPr/>
          </p:nvSpPr>
          <p:spPr bwMode="auto">
            <a:xfrm>
              <a:off x="2608161" y="5997595"/>
              <a:ext cx="1200678" cy="20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Needs Means Analysis</a:t>
              </a:r>
            </a:p>
          </p:txBody>
        </p:sp>
        <p:sp>
          <p:nvSpPr>
            <p:cNvPr id="72" name="Text Box 90"/>
            <p:cNvSpPr txBox="1">
              <a:spLocks noChangeArrowheads="1"/>
            </p:cNvSpPr>
            <p:nvPr/>
          </p:nvSpPr>
          <p:spPr bwMode="auto">
            <a:xfrm>
              <a:off x="2500164" y="6175388"/>
              <a:ext cx="1456378" cy="285739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potential meta-solutions to stakeholder needs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4872" y="1765637"/>
            <a:ext cx="1371600" cy="12319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603545" y="599799"/>
            <a:ext cx="388038" cy="1093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5531616" y="1935163"/>
            <a:ext cx="1058862" cy="1203325"/>
            <a:chOff x="3783629" y="4175160"/>
            <a:chExt cx="1058002" cy="1204521"/>
          </a:xfrm>
        </p:grpSpPr>
        <p:sp>
          <p:nvSpPr>
            <p:cNvPr id="65" name="Text Box 89"/>
            <p:cNvSpPr txBox="1">
              <a:spLocks noChangeArrowheads="1"/>
            </p:cNvSpPr>
            <p:nvPr/>
          </p:nvSpPr>
          <p:spPr bwMode="auto">
            <a:xfrm>
              <a:off x="3783629" y="5174689"/>
              <a:ext cx="1058002" cy="20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Viewpoint Analysis</a:t>
              </a:r>
            </a:p>
          </p:txBody>
        </p:sp>
        <p:sp>
          <p:nvSpPr>
            <p:cNvPr id="66" name="Text Box 90"/>
            <p:cNvSpPr txBox="1">
              <a:spLocks noChangeArrowheads="1"/>
            </p:cNvSpPr>
            <p:nvPr/>
          </p:nvSpPr>
          <p:spPr bwMode="auto">
            <a:xfrm>
              <a:off x="3897836" y="4798079"/>
              <a:ext cx="915243" cy="387735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Determine system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functionality (Y = f)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structure</a:t>
              </a:r>
            </a:p>
          </p:txBody>
        </p:sp>
        <p:pic>
          <p:nvPicPr>
            <p:cNvPr id="67" name="Picture 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674" y="4175160"/>
              <a:ext cx="814754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377589" y="2808939"/>
            <a:ext cx="8913397" cy="497776"/>
            <a:chOff x="377589" y="2808939"/>
            <a:chExt cx="8913397" cy="497776"/>
          </a:xfrm>
        </p:grpSpPr>
        <p:sp>
          <p:nvSpPr>
            <p:cNvPr id="68" name="TextBox 43"/>
            <p:cNvSpPr txBox="1">
              <a:spLocks noChangeArrowheads="1"/>
            </p:cNvSpPr>
            <p:nvPr/>
          </p:nvSpPr>
          <p:spPr bwMode="auto">
            <a:xfrm>
              <a:off x="438752" y="2808939"/>
              <a:ext cx="2845131" cy="204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5274" tIns="32637" rIns="65274" bIns="32637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900" b="1" dirty="0">
                  <a:solidFill>
                    <a:srgbClr val="000000"/>
                  </a:solidFill>
                  <a:latin typeface="Calibri" charset="0"/>
                </a:rPr>
                <a:t>Determine Meta-</a:t>
              </a:r>
              <a:r>
                <a:rPr lang="en-GB" sz="900" b="1" dirty="0" smtClean="0">
                  <a:solidFill>
                    <a:srgbClr val="000000"/>
                  </a:solidFill>
                  <a:latin typeface="Calibri" charset="0"/>
                </a:rPr>
                <a:t>Solution to scope system Functionality </a:t>
              </a:r>
              <a:endParaRPr lang="en-GB" sz="900" b="1" dirty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3" name="Left Brace 2"/>
            <p:cNvSpPr/>
            <p:nvPr/>
          </p:nvSpPr>
          <p:spPr>
            <a:xfrm rot="5400000">
              <a:off x="4691263" y="-1293008"/>
              <a:ext cx="286049" cy="8913397"/>
            </a:xfrm>
            <a:prstGeom prst="leftBrace">
              <a:avLst>
                <a:gd name="adj1" fmla="val 8333"/>
                <a:gd name="adj2" fmla="val 84902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0" name="Straight Arrow Connector 79"/>
          <p:cNvCxnSpPr/>
          <p:nvPr/>
        </p:nvCxnSpPr>
        <p:spPr>
          <a:xfrm>
            <a:off x="5343462" y="1029773"/>
            <a:ext cx="549221" cy="789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453346" y="1144192"/>
            <a:ext cx="770274" cy="587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6790411" y="1727470"/>
            <a:ext cx="1527175" cy="1404937"/>
            <a:chOff x="4935426" y="3962400"/>
            <a:chExt cx="1526931" cy="1404581"/>
          </a:xfrm>
        </p:grpSpPr>
        <p:sp>
          <p:nvSpPr>
            <p:cNvPr id="83" name="Text Box 93"/>
            <p:cNvSpPr txBox="1">
              <a:spLocks noChangeArrowheads="1"/>
            </p:cNvSpPr>
            <p:nvPr/>
          </p:nvSpPr>
          <p:spPr bwMode="auto">
            <a:xfrm>
              <a:off x="5059231" y="5162246"/>
              <a:ext cx="1145992" cy="204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Functional Modelling</a:t>
              </a:r>
            </a:p>
          </p:txBody>
        </p:sp>
        <p:sp>
          <p:nvSpPr>
            <p:cNvPr id="84" name="Text Box 94"/>
            <p:cNvSpPr txBox="1">
              <a:spLocks noChangeArrowheads="1"/>
            </p:cNvSpPr>
            <p:nvPr/>
          </p:nvSpPr>
          <p:spPr bwMode="auto">
            <a:xfrm>
              <a:off x="4935426" y="4795626"/>
              <a:ext cx="1526931" cy="395188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Develop a model of the planned system to identify logical interfaces and functional dependencies</a:t>
              </a:r>
            </a:p>
          </p:txBody>
        </p:sp>
        <p:pic>
          <p:nvPicPr>
            <p:cNvPr id="85" name="Picture 134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115" y="3962400"/>
              <a:ext cx="1192823" cy="795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6" name="Straight Arrow Connector 85"/>
          <p:cNvCxnSpPr/>
          <p:nvPr/>
        </p:nvCxnSpPr>
        <p:spPr>
          <a:xfrm>
            <a:off x="6903241" y="415565"/>
            <a:ext cx="728641" cy="3052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7732592" y="193855"/>
            <a:ext cx="1718489" cy="1439863"/>
            <a:chOff x="7732592" y="1246120"/>
            <a:chExt cx="1718489" cy="1439863"/>
          </a:xfrm>
        </p:grpSpPr>
        <p:sp>
          <p:nvSpPr>
            <p:cNvPr id="88" name="AutoShape 133"/>
            <p:cNvSpPr>
              <a:spLocks noChangeArrowheads="1"/>
            </p:cNvSpPr>
            <p:nvPr/>
          </p:nvSpPr>
          <p:spPr bwMode="auto">
            <a:xfrm>
              <a:off x="7983680" y="2006533"/>
              <a:ext cx="1295004" cy="67945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600" kern="0" dirty="0">
                <a:solidFill>
                  <a:srgbClr val="000000"/>
                </a:solidFill>
                <a:latin typeface="Calibri"/>
              </a:endParaRPr>
            </a:p>
          </p:txBody>
        </p:sp>
        <p:graphicFrame>
          <p:nvGraphicFramePr>
            <p:cNvPr id="8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85243216"/>
                </p:ext>
              </p:extLst>
            </p:nvPr>
          </p:nvGraphicFramePr>
          <p:xfrm>
            <a:off x="8092028" y="2076383"/>
            <a:ext cx="1073150" cy="550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76" name="Document" r:id="rId14" imgW="9317736" imgH="5561076" progId="Word.Document.8">
                    <p:embed/>
                  </p:oleObj>
                </mc:Choice>
                <mc:Fallback>
                  <p:oleObj name="Document" r:id="rId14" imgW="9317736" imgH="5561076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2028" y="2076383"/>
                          <a:ext cx="1073150" cy="550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Rectangle 4"/>
            <p:cNvSpPr>
              <a:spLocks noChangeArrowheads="1"/>
            </p:cNvSpPr>
            <p:nvPr/>
          </p:nvSpPr>
          <p:spPr bwMode="auto">
            <a:xfrm>
              <a:off x="7732592" y="2038283"/>
              <a:ext cx="937287" cy="387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200" kern="0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91" name="Picture 9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945" y="2076383"/>
              <a:ext cx="796264" cy="29845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Rectangle 99"/>
            <p:cNvSpPr>
              <a:spLocks noChangeArrowheads="1"/>
            </p:cNvSpPr>
            <p:nvPr/>
          </p:nvSpPr>
          <p:spPr bwMode="auto">
            <a:xfrm>
              <a:off x="7945430" y="1776347"/>
              <a:ext cx="1505651" cy="204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Sensitivity &amp; Failure Analysis</a:t>
              </a:r>
            </a:p>
          </p:txBody>
        </p:sp>
        <p:sp>
          <p:nvSpPr>
            <p:cNvPr id="93" name="Text Box 100"/>
            <p:cNvSpPr txBox="1">
              <a:spLocks noChangeArrowheads="1"/>
            </p:cNvSpPr>
            <p:nvPr/>
          </p:nvSpPr>
          <p:spPr bwMode="auto">
            <a:xfrm>
              <a:off x="7844380" y="1246120"/>
              <a:ext cx="1558131" cy="496888"/>
            </a:xfrm>
            <a:prstGeom prst="rect">
              <a:avLst/>
            </a:prstGeom>
            <a:gradFill rotWithShape="1">
              <a:gsLst>
                <a:gs pos="0">
                  <a:srgbClr val="ACACE1"/>
                </a:gs>
                <a:gs pos="35001">
                  <a:srgbClr val="C5C5E9"/>
                </a:gs>
                <a:gs pos="100000">
                  <a:srgbClr val="E9E9F7"/>
                </a:gs>
              </a:gsLst>
              <a:lin ang="16200000" scaled="1"/>
            </a:gradFill>
            <a:ln w="9525">
              <a:solidFill>
                <a:srgbClr val="292989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the functional sensitivity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potential functional failure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modes to identify potential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emergent functionality and risk</a:t>
              </a:r>
            </a:p>
          </p:txBody>
        </p:sp>
      </p:grp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1982788" y="3294063"/>
            <a:ext cx="7331083" cy="774700"/>
            <a:chOff x="1982908" y="3293951"/>
            <a:chExt cx="7362062" cy="774332"/>
          </a:xfrm>
        </p:grpSpPr>
        <p:sp>
          <p:nvSpPr>
            <p:cNvPr id="95" name="Rectangle 94"/>
            <p:cNvSpPr/>
            <p:nvPr/>
          </p:nvSpPr>
          <p:spPr>
            <a:xfrm>
              <a:off x="1982908" y="3305058"/>
              <a:ext cx="392071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5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371805" y="3301884"/>
              <a:ext cx="393659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6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771813" y="3298711"/>
              <a:ext cx="393659" cy="76481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7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162298" y="3297124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8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62306" y="3293951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9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962315" y="3301884"/>
              <a:ext cx="49794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…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2898" y="3305058"/>
              <a:ext cx="3920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N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11915" y="4164858"/>
            <a:ext cx="8867629" cy="789493"/>
            <a:chOff x="411915" y="4164858"/>
            <a:chExt cx="8867629" cy="789493"/>
          </a:xfrm>
        </p:grpSpPr>
        <p:sp>
          <p:nvSpPr>
            <p:cNvPr id="9" name="Trapezoid 8"/>
            <p:cNvSpPr/>
            <p:nvPr/>
          </p:nvSpPr>
          <p:spPr>
            <a:xfrm rot="10800000">
              <a:off x="411915" y="4164858"/>
              <a:ext cx="8867629" cy="366141"/>
            </a:xfrm>
            <a:prstGeom prst="trapezoid">
              <a:avLst>
                <a:gd name="adj" fmla="val 828139"/>
              </a:avLst>
            </a:prstGeom>
            <a:solidFill>
              <a:srgbClr val="8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Down Arrow 11"/>
            <p:cNvSpPr/>
            <p:nvPr/>
          </p:nvSpPr>
          <p:spPr>
            <a:xfrm>
              <a:off x="4107715" y="4496674"/>
              <a:ext cx="1464589" cy="457677"/>
            </a:xfrm>
            <a:prstGeom prst="downArrow">
              <a:avLst/>
            </a:prstGeom>
            <a:solidFill>
              <a:srgbClr val="800000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1" name="Elbow Connector 20"/>
          <p:cNvCxnSpPr>
            <a:stCxn id="23" idx="1"/>
          </p:cNvCxnSpPr>
          <p:nvPr/>
        </p:nvCxnSpPr>
        <p:spPr>
          <a:xfrm rot="10800000" flipH="1" flipV="1">
            <a:off x="572104" y="646468"/>
            <a:ext cx="3465547" cy="5207513"/>
          </a:xfrm>
          <a:prstGeom prst="bentConnector3">
            <a:avLst>
              <a:gd name="adj1" fmla="val -11879"/>
            </a:avLst>
          </a:prstGeom>
          <a:ln w="57150" cmpd="sng">
            <a:solidFill>
              <a:srgbClr val="8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572105" y="457677"/>
            <a:ext cx="594989" cy="3775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039898" y="4946224"/>
            <a:ext cx="1299967" cy="181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32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rial" charset="0"/>
              </a:rPr>
              <a:t>The Systems Approach to System Design</a:t>
            </a:r>
          </a:p>
        </p:txBody>
      </p:sp>
      <p:pic>
        <p:nvPicPr>
          <p:cNvPr id="91139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68" y="2209803"/>
            <a:ext cx="1449785" cy="1401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4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64106" y="2427291"/>
            <a:ext cx="1205573" cy="1328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1" name="Freeform 35"/>
          <p:cNvSpPr>
            <a:spLocks noChangeArrowheads="1"/>
          </p:cNvSpPr>
          <p:nvPr/>
        </p:nvSpPr>
        <p:spPr bwMode="auto">
          <a:xfrm>
            <a:off x="211535" y="3603625"/>
            <a:ext cx="9587838" cy="1981200"/>
          </a:xfrm>
          <a:custGeom>
            <a:avLst/>
            <a:gdLst>
              <a:gd name="T0" fmla="*/ 0 w 8850086"/>
              <a:gd name="T1" fmla="*/ 0 h 1980777"/>
              <a:gd name="T2" fmla="*/ 54447 w 8850086"/>
              <a:gd name="T3" fmla="*/ 21866 h 1980777"/>
              <a:gd name="T4" fmla="*/ 1143566 w 8850086"/>
              <a:gd name="T5" fmla="*/ 43714 h 1980777"/>
              <a:gd name="T6" fmla="*/ 1263366 w 8850086"/>
              <a:gd name="T7" fmla="*/ 54656 h 1980777"/>
              <a:gd name="T8" fmla="*/ 1339604 w 8850086"/>
              <a:gd name="T9" fmla="*/ 65580 h 1980777"/>
              <a:gd name="T10" fmla="*/ 1426727 w 8850086"/>
              <a:gd name="T11" fmla="*/ 76504 h 1980777"/>
              <a:gd name="T12" fmla="*/ 1459404 w 8850086"/>
              <a:gd name="T13" fmla="*/ 87446 h 1980777"/>
              <a:gd name="T14" fmla="*/ 1513856 w 8850086"/>
              <a:gd name="T15" fmla="*/ 153027 h 1980777"/>
              <a:gd name="T16" fmla="*/ 1535642 w 8850086"/>
              <a:gd name="T17" fmla="*/ 240454 h 1980777"/>
              <a:gd name="T18" fmla="*/ 1557432 w 8850086"/>
              <a:gd name="T19" fmla="*/ 590222 h 1980777"/>
              <a:gd name="T20" fmla="*/ 1600994 w 8850086"/>
              <a:gd name="T21" fmla="*/ 1202299 h 1980777"/>
              <a:gd name="T22" fmla="*/ 1633670 w 8850086"/>
              <a:gd name="T23" fmla="*/ 1213230 h 1980777"/>
              <a:gd name="T24" fmla="*/ 1644556 w 8850086"/>
              <a:gd name="T25" fmla="*/ 1256949 h 1980777"/>
              <a:gd name="T26" fmla="*/ 3561374 w 8850086"/>
              <a:gd name="T27" fmla="*/ 1344389 h 1980777"/>
              <a:gd name="T28" fmla="*/ 3583146 w 8850086"/>
              <a:gd name="T29" fmla="*/ 1322528 h 1980777"/>
              <a:gd name="T30" fmla="*/ 3626725 w 8850086"/>
              <a:gd name="T31" fmla="*/ 1289738 h 1980777"/>
              <a:gd name="T32" fmla="*/ 3702963 w 8850086"/>
              <a:gd name="T33" fmla="*/ 1246019 h 1980777"/>
              <a:gd name="T34" fmla="*/ 3790088 w 8850086"/>
              <a:gd name="T35" fmla="*/ 1224159 h 1980777"/>
              <a:gd name="T36" fmla="*/ 3822751 w 8850086"/>
              <a:gd name="T37" fmla="*/ 1213230 h 1980777"/>
              <a:gd name="T38" fmla="*/ 4323747 w 8850086"/>
              <a:gd name="T39" fmla="*/ 1235088 h 1980777"/>
              <a:gd name="T40" fmla="*/ 4367298 w 8850086"/>
              <a:gd name="T41" fmla="*/ 1256949 h 1980777"/>
              <a:gd name="T42" fmla="*/ 4399959 w 8850086"/>
              <a:gd name="T43" fmla="*/ 1267879 h 1980777"/>
              <a:gd name="T44" fmla="*/ 4465335 w 8850086"/>
              <a:gd name="T45" fmla="*/ 1300669 h 1980777"/>
              <a:gd name="T46" fmla="*/ 6512840 w 8850086"/>
              <a:gd name="T47" fmla="*/ 1278809 h 1980777"/>
              <a:gd name="T48" fmla="*/ 6534617 w 8850086"/>
              <a:gd name="T49" fmla="*/ 1224159 h 1980777"/>
              <a:gd name="T50" fmla="*/ 6545502 w 8850086"/>
              <a:gd name="T51" fmla="*/ 1180440 h 1980777"/>
              <a:gd name="T52" fmla="*/ 6567279 w 8850086"/>
              <a:gd name="T53" fmla="*/ 1158578 h 1980777"/>
              <a:gd name="T54" fmla="*/ 6589104 w 8850086"/>
              <a:gd name="T55" fmla="*/ 1125788 h 1980777"/>
              <a:gd name="T56" fmla="*/ 6610881 w 8850086"/>
              <a:gd name="T57" fmla="*/ 1082071 h 1980777"/>
              <a:gd name="T58" fmla="*/ 6621766 w 8850086"/>
              <a:gd name="T59" fmla="*/ 1049276 h 1980777"/>
              <a:gd name="T60" fmla="*/ 6643547 w 8850086"/>
              <a:gd name="T61" fmla="*/ 1016487 h 1980777"/>
              <a:gd name="T62" fmla="*/ 6665320 w 8850086"/>
              <a:gd name="T63" fmla="*/ 918118 h 1980777"/>
              <a:gd name="T64" fmla="*/ 6687097 w 8850086"/>
              <a:gd name="T65" fmla="*/ 874397 h 1980777"/>
              <a:gd name="T66" fmla="*/ 6752468 w 8850086"/>
              <a:gd name="T67" fmla="*/ 797887 h 1980777"/>
              <a:gd name="T68" fmla="*/ 6796023 w 8850086"/>
              <a:gd name="T69" fmla="*/ 765097 h 1980777"/>
              <a:gd name="T70" fmla="*/ 6839573 w 8850086"/>
              <a:gd name="T71" fmla="*/ 743238 h 1980777"/>
              <a:gd name="T72" fmla="*/ 6850457 w 8850086"/>
              <a:gd name="T73" fmla="*/ 623012 h 1980777"/>
              <a:gd name="T74" fmla="*/ 6872230 w 8850086"/>
              <a:gd name="T75" fmla="*/ 601146 h 1980777"/>
              <a:gd name="T76" fmla="*/ 6937610 w 8850086"/>
              <a:gd name="T77" fmla="*/ 568356 h 1980777"/>
              <a:gd name="T78" fmla="*/ 7013822 w 8850086"/>
              <a:gd name="T79" fmla="*/ 502776 h 1980777"/>
              <a:gd name="T80" fmla="*/ 7046488 w 8850086"/>
              <a:gd name="T81" fmla="*/ 371615 h 1980777"/>
              <a:gd name="T82" fmla="*/ 7079197 w 8850086"/>
              <a:gd name="T83" fmla="*/ 295111 h 1980777"/>
              <a:gd name="T84" fmla="*/ 7122747 w 8850086"/>
              <a:gd name="T85" fmla="*/ 109294 h 1980777"/>
              <a:gd name="T86" fmla="*/ 7155409 w 8850086"/>
              <a:gd name="T87" fmla="*/ 98370 h 1980777"/>
              <a:gd name="T88" fmla="*/ 7797970 w 8850086"/>
              <a:gd name="T89" fmla="*/ 109294 h 1980777"/>
              <a:gd name="T90" fmla="*/ 7874234 w 8850086"/>
              <a:gd name="T91" fmla="*/ 131160 h 1980777"/>
              <a:gd name="T92" fmla="*/ 7917784 w 8850086"/>
              <a:gd name="T93" fmla="*/ 153027 h 1980777"/>
              <a:gd name="T94" fmla="*/ 8462310 w 8850086"/>
              <a:gd name="T95" fmla="*/ 142084 h 1980777"/>
              <a:gd name="T96" fmla="*/ 8538626 w 8850086"/>
              <a:gd name="T97" fmla="*/ 76504 h 1980777"/>
              <a:gd name="T98" fmla="*/ 8582168 w 8850086"/>
              <a:gd name="T99" fmla="*/ 54656 h 1980777"/>
              <a:gd name="T100" fmla="*/ 8647500 w 8850086"/>
              <a:gd name="T101" fmla="*/ 21866 h 1980777"/>
              <a:gd name="T102" fmla="*/ 8745480 w 8850086"/>
              <a:gd name="T103" fmla="*/ 32790 h 1980777"/>
              <a:gd name="T104" fmla="*/ 8767262 w 8850086"/>
              <a:gd name="T105" fmla="*/ 54656 h 1980777"/>
              <a:gd name="T106" fmla="*/ 8854458 w 8850086"/>
              <a:gd name="T107" fmla="*/ 54656 h 1980777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8850086"/>
              <a:gd name="T163" fmla="*/ 0 h 1980777"/>
              <a:gd name="T164" fmla="*/ 8850086 w 8850086"/>
              <a:gd name="T165" fmla="*/ 1980777 h 1980777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8850086" h="1980777">
                <a:moveTo>
                  <a:pt x="0" y="0"/>
                </a:moveTo>
                <a:cubicBezTo>
                  <a:pt x="18143" y="7257"/>
                  <a:pt x="34920" y="20646"/>
                  <a:pt x="54428" y="21771"/>
                </a:cubicBezTo>
                <a:cubicBezTo>
                  <a:pt x="98102" y="24291"/>
                  <a:pt x="1140018" y="43487"/>
                  <a:pt x="1143000" y="43543"/>
                </a:cubicBezTo>
                <a:cubicBezTo>
                  <a:pt x="1182914" y="47171"/>
                  <a:pt x="1222909" y="50002"/>
                  <a:pt x="1262743" y="54428"/>
                </a:cubicBezTo>
                <a:cubicBezTo>
                  <a:pt x="1288244" y="57261"/>
                  <a:pt x="1313510" y="61923"/>
                  <a:pt x="1338943" y="65314"/>
                </a:cubicBezTo>
                <a:lnTo>
                  <a:pt x="1426028" y="76200"/>
                </a:lnTo>
                <a:cubicBezTo>
                  <a:pt x="1436914" y="79828"/>
                  <a:pt x="1448846" y="81181"/>
                  <a:pt x="1458686" y="87085"/>
                </a:cubicBezTo>
                <a:cubicBezTo>
                  <a:pt x="1474411" y="96520"/>
                  <a:pt x="1507665" y="145135"/>
                  <a:pt x="1513114" y="152400"/>
                </a:cubicBezTo>
                <a:cubicBezTo>
                  <a:pt x="1520371" y="181428"/>
                  <a:pt x="1533690" y="209587"/>
                  <a:pt x="1534886" y="239485"/>
                </a:cubicBezTo>
                <a:cubicBezTo>
                  <a:pt x="1546796" y="537265"/>
                  <a:pt x="1532931" y="421754"/>
                  <a:pt x="1556657" y="587828"/>
                </a:cubicBezTo>
                <a:cubicBezTo>
                  <a:pt x="1558652" y="695565"/>
                  <a:pt x="1405090" y="1099873"/>
                  <a:pt x="1600200" y="1197428"/>
                </a:cubicBezTo>
                <a:cubicBezTo>
                  <a:pt x="1610463" y="1202560"/>
                  <a:pt x="1621971" y="1204685"/>
                  <a:pt x="1632857" y="1208314"/>
                </a:cubicBezTo>
                <a:cubicBezTo>
                  <a:pt x="1636486" y="1222828"/>
                  <a:pt x="1641468" y="1237070"/>
                  <a:pt x="1643743" y="1251857"/>
                </a:cubicBezTo>
                <a:cubicBezTo>
                  <a:pt x="1755883" y="1980777"/>
                  <a:pt x="1020084" y="1353454"/>
                  <a:pt x="3559628" y="1338943"/>
                </a:cubicBezTo>
                <a:cubicBezTo>
                  <a:pt x="3566885" y="1331686"/>
                  <a:pt x="3573515" y="1323741"/>
                  <a:pt x="3581400" y="1317171"/>
                </a:cubicBezTo>
                <a:cubicBezTo>
                  <a:pt x="3595338" y="1305556"/>
                  <a:pt x="3610179" y="1295059"/>
                  <a:pt x="3624943" y="1284514"/>
                </a:cubicBezTo>
                <a:cubicBezTo>
                  <a:pt x="3652273" y="1264993"/>
                  <a:pt x="3669254" y="1254638"/>
                  <a:pt x="3701143" y="1240971"/>
                </a:cubicBezTo>
                <a:cubicBezTo>
                  <a:pt x="3735982" y="1226040"/>
                  <a:pt x="3747332" y="1229424"/>
                  <a:pt x="3788228" y="1219200"/>
                </a:cubicBezTo>
                <a:cubicBezTo>
                  <a:pt x="3799360" y="1216417"/>
                  <a:pt x="3810000" y="1211943"/>
                  <a:pt x="3820886" y="1208314"/>
                </a:cubicBezTo>
                <a:cubicBezTo>
                  <a:pt x="3987800" y="1215571"/>
                  <a:pt x="4155088" y="1216762"/>
                  <a:pt x="4321628" y="1230085"/>
                </a:cubicBezTo>
                <a:cubicBezTo>
                  <a:pt x="4337804" y="1231379"/>
                  <a:pt x="4350256" y="1245464"/>
                  <a:pt x="4365171" y="1251857"/>
                </a:cubicBezTo>
                <a:cubicBezTo>
                  <a:pt x="4375718" y="1256377"/>
                  <a:pt x="4386942" y="1259114"/>
                  <a:pt x="4397828" y="1262743"/>
                </a:cubicBezTo>
                <a:cubicBezTo>
                  <a:pt x="4420861" y="1285775"/>
                  <a:pt x="4423227" y="1295608"/>
                  <a:pt x="4463143" y="1295400"/>
                </a:cubicBezTo>
                <a:lnTo>
                  <a:pt x="6509657" y="1273628"/>
                </a:lnTo>
                <a:cubicBezTo>
                  <a:pt x="6516914" y="1255485"/>
                  <a:pt x="6525249" y="1237737"/>
                  <a:pt x="6531428" y="1219200"/>
                </a:cubicBezTo>
                <a:cubicBezTo>
                  <a:pt x="6536159" y="1205007"/>
                  <a:pt x="6535623" y="1189039"/>
                  <a:pt x="6542314" y="1175657"/>
                </a:cubicBezTo>
                <a:cubicBezTo>
                  <a:pt x="6546904" y="1166477"/>
                  <a:pt x="6557675" y="1161899"/>
                  <a:pt x="6564086" y="1153885"/>
                </a:cubicBezTo>
                <a:cubicBezTo>
                  <a:pt x="6572259" y="1143669"/>
                  <a:pt x="6579366" y="1132587"/>
                  <a:pt x="6585857" y="1121228"/>
                </a:cubicBezTo>
                <a:cubicBezTo>
                  <a:pt x="6593908" y="1107139"/>
                  <a:pt x="6601236" y="1092600"/>
                  <a:pt x="6607628" y="1077685"/>
                </a:cubicBezTo>
                <a:cubicBezTo>
                  <a:pt x="6612148" y="1067138"/>
                  <a:pt x="6613382" y="1055291"/>
                  <a:pt x="6618514" y="1045028"/>
                </a:cubicBezTo>
                <a:cubicBezTo>
                  <a:pt x="6624365" y="1033326"/>
                  <a:pt x="6633029" y="1023257"/>
                  <a:pt x="6640286" y="1012371"/>
                </a:cubicBezTo>
                <a:cubicBezTo>
                  <a:pt x="6643243" y="997585"/>
                  <a:pt x="6655467" y="931974"/>
                  <a:pt x="6662057" y="914400"/>
                </a:cubicBezTo>
                <a:cubicBezTo>
                  <a:pt x="6667755" y="899206"/>
                  <a:pt x="6675777" y="884946"/>
                  <a:pt x="6683828" y="870857"/>
                </a:cubicBezTo>
                <a:cubicBezTo>
                  <a:pt x="6700283" y="842061"/>
                  <a:pt x="6722556" y="814597"/>
                  <a:pt x="6749143" y="794657"/>
                </a:cubicBezTo>
                <a:cubicBezTo>
                  <a:pt x="6763657" y="783771"/>
                  <a:pt x="6777301" y="771616"/>
                  <a:pt x="6792686" y="762000"/>
                </a:cubicBezTo>
                <a:cubicBezTo>
                  <a:pt x="6806447" y="753399"/>
                  <a:pt x="6821714" y="747485"/>
                  <a:pt x="6836228" y="740228"/>
                </a:cubicBezTo>
                <a:cubicBezTo>
                  <a:pt x="6839857" y="700314"/>
                  <a:pt x="6838102" y="659538"/>
                  <a:pt x="6847114" y="620485"/>
                </a:cubicBezTo>
                <a:cubicBezTo>
                  <a:pt x="6849422" y="610485"/>
                  <a:pt x="6860872" y="605125"/>
                  <a:pt x="6868886" y="598714"/>
                </a:cubicBezTo>
                <a:cubicBezTo>
                  <a:pt x="6899032" y="574598"/>
                  <a:pt x="6899707" y="577555"/>
                  <a:pt x="6934200" y="566057"/>
                </a:cubicBezTo>
                <a:cubicBezTo>
                  <a:pt x="6986994" y="513263"/>
                  <a:pt x="6960664" y="533900"/>
                  <a:pt x="7010400" y="500743"/>
                </a:cubicBezTo>
                <a:cubicBezTo>
                  <a:pt x="7015408" y="478207"/>
                  <a:pt x="7028195" y="404792"/>
                  <a:pt x="7043057" y="370114"/>
                </a:cubicBezTo>
                <a:cubicBezTo>
                  <a:pt x="7083411" y="275953"/>
                  <a:pt x="7050184" y="370500"/>
                  <a:pt x="7075714" y="293914"/>
                </a:cubicBezTo>
                <a:cubicBezTo>
                  <a:pt x="7083730" y="173676"/>
                  <a:pt x="7042109" y="147431"/>
                  <a:pt x="7119257" y="108857"/>
                </a:cubicBezTo>
                <a:cubicBezTo>
                  <a:pt x="7129520" y="103725"/>
                  <a:pt x="7141028" y="101600"/>
                  <a:pt x="7151914" y="97971"/>
                </a:cubicBezTo>
                <a:lnTo>
                  <a:pt x="7794171" y="108857"/>
                </a:lnTo>
                <a:cubicBezTo>
                  <a:pt x="7804110" y="109173"/>
                  <a:pt x="7857831" y="125254"/>
                  <a:pt x="7870371" y="130628"/>
                </a:cubicBezTo>
                <a:cubicBezTo>
                  <a:pt x="7885287" y="137020"/>
                  <a:pt x="7899400" y="145143"/>
                  <a:pt x="7913914" y="152400"/>
                </a:cubicBezTo>
                <a:lnTo>
                  <a:pt x="8458200" y="141514"/>
                </a:lnTo>
                <a:cubicBezTo>
                  <a:pt x="8493800" y="138278"/>
                  <a:pt x="8508056" y="93763"/>
                  <a:pt x="8534400" y="76200"/>
                </a:cubicBezTo>
                <a:cubicBezTo>
                  <a:pt x="8547902" y="67199"/>
                  <a:pt x="8563854" y="62479"/>
                  <a:pt x="8577943" y="54428"/>
                </a:cubicBezTo>
                <a:cubicBezTo>
                  <a:pt x="8637028" y="20665"/>
                  <a:pt x="8583383" y="41729"/>
                  <a:pt x="8643257" y="21771"/>
                </a:cubicBezTo>
                <a:cubicBezTo>
                  <a:pt x="8675914" y="25400"/>
                  <a:pt x="8709528" y="24012"/>
                  <a:pt x="8741228" y="32657"/>
                </a:cubicBezTo>
                <a:cubicBezTo>
                  <a:pt x="8751130" y="35357"/>
                  <a:pt x="8752936" y="52415"/>
                  <a:pt x="8763000" y="54428"/>
                </a:cubicBezTo>
                <a:cubicBezTo>
                  <a:pt x="8791465" y="60121"/>
                  <a:pt x="8821057" y="54428"/>
                  <a:pt x="8850086" y="54428"/>
                </a:cubicBezTo>
              </a:path>
            </a:pathLst>
          </a:custGeom>
          <a:solidFill>
            <a:srgbClr val="CCFF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30000"/>
              </a:spcBef>
              <a:buClr>
                <a:srgbClr val="000000"/>
              </a:buClr>
              <a:buFont typeface="Wingdings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1142" name="TextBox 36"/>
          <p:cNvSpPr txBox="1">
            <a:spLocks noChangeArrowheads="1"/>
          </p:cNvSpPr>
          <p:nvPr/>
        </p:nvSpPr>
        <p:spPr bwMode="auto">
          <a:xfrm>
            <a:off x="67143" y="3962401"/>
            <a:ext cx="1621620" cy="72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30000"/>
              </a:spcBef>
              <a:buClr>
                <a:srgbClr val="000000"/>
              </a:buClr>
              <a:buFont typeface="Wingdings" charset="0"/>
              <a:buNone/>
            </a:pPr>
            <a:r>
              <a:rPr lang="en-GB" sz="1800">
                <a:solidFill>
                  <a:srgbClr val="000000"/>
                </a:solidFill>
              </a:rPr>
              <a:t>Requirements</a:t>
            </a:r>
          </a:p>
          <a:p>
            <a:pPr algn="ctr" eaLnBrk="1" hangingPunct="1">
              <a:spcBef>
                <a:spcPct val="30000"/>
              </a:spcBef>
              <a:buClr>
                <a:srgbClr val="000000"/>
              </a:buClr>
              <a:buFont typeface="Wingdings" charset="0"/>
              <a:buNone/>
            </a:pPr>
            <a:r>
              <a:rPr lang="en-GB" sz="1800">
                <a:solidFill>
                  <a:srgbClr val="000000"/>
                </a:solidFill>
              </a:rPr>
              <a:t>-Land</a:t>
            </a:r>
          </a:p>
        </p:txBody>
      </p:sp>
      <p:sp>
        <p:nvSpPr>
          <p:cNvPr id="91143" name="TextBox 37"/>
          <p:cNvSpPr txBox="1">
            <a:spLocks noChangeArrowheads="1"/>
          </p:cNvSpPr>
          <p:nvPr/>
        </p:nvSpPr>
        <p:spPr bwMode="auto">
          <a:xfrm>
            <a:off x="7944830" y="4289425"/>
            <a:ext cx="16092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30000"/>
              </a:spcBef>
              <a:buClr>
                <a:srgbClr val="000000"/>
              </a:buClr>
              <a:buFont typeface="Wingdings" charset="0"/>
              <a:buNone/>
            </a:pPr>
            <a:r>
              <a:rPr lang="en-GB" sz="1800">
                <a:solidFill>
                  <a:srgbClr val="000000"/>
                </a:solidFill>
              </a:rPr>
              <a:t>Solution-Land</a:t>
            </a:r>
          </a:p>
        </p:txBody>
      </p:sp>
      <p:sp>
        <p:nvSpPr>
          <p:cNvPr id="91144" name="Freeform 40"/>
          <p:cNvSpPr>
            <a:spLocks noChangeArrowheads="1"/>
          </p:cNvSpPr>
          <p:nvPr/>
        </p:nvSpPr>
        <p:spPr bwMode="auto">
          <a:xfrm>
            <a:off x="1202135" y="2547938"/>
            <a:ext cx="7654792" cy="1185862"/>
          </a:xfrm>
          <a:custGeom>
            <a:avLst/>
            <a:gdLst>
              <a:gd name="T0" fmla="*/ 0 w 7064828"/>
              <a:gd name="T1" fmla="*/ 1087529 h 1186543"/>
              <a:gd name="T2" fmla="*/ 480434 w 7064828"/>
              <a:gd name="T3" fmla="*/ 1087529 h 1186543"/>
              <a:gd name="T4" fmla="*/ 1070065 w 7064828"/>
              <a:gd name="T5" fmla="*/ 602988 h 1186543"/>
              <a:gd name="T6" fmla="*/ 5972661 w 7064828"/>
              <a:gd name="T7" fmla="*/ 602988 h 1186543"/>
              <a:gd name="T8" fmla="*/ 6551358 w 7064828"/>
              <a:gd name="T9" fmla="*/ 1173671 h 1186543"/>
              <a:gd name="T10" fmla="*/ 7086381 w 7064828"/>
              <a:gd name="T11" fmla="*/ 1173671 h 1186543"/>
              <a:gd name="T12" fmla="*/ 5885297 w 7064828"/>
              <a:gd name="T13" fmla="*/ 0 h 1186543"/>
              <a:gd name="T14" fmla="*/ 1059144 w 7064828"/>
              <a:gd name="T15" fmla="*/ 21543 h 1186543"/>
              <a:gd name="T16" fmla="*/ 0 w 7064828"/>
              <a:gd name="T17" fmla="*/ 1087529 h 118654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7064828"/>
              <a:gd name="T28" fmla="*/ 0 h 1186543"/>
              <a:gd name="T29" fmla="*/ 7064828 w 7064828"/>
              <a:gd name="T30" fmla="*/ 1186543 h 118654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7064828" h="1186543">
                <a:moveTo>
                  <a:pt x="0" y="1099457"/>
                </a:moveTo>
                <a:lnTo>
                  <a:pt x="478971" y="1099457"/>
                </a:lnTo>
                <a:lnTo>
                  <a:pt x="1066800" y="609600"/>
                </a:lnTo>
                <a:lnTo>
                  <a:pt x="5954486" y="609600"/>
                </a:lnTo>
                <a:lnTo>
                  <a:pt x="6531428" y="1186543"/>
                </a:lnTo>
                <a:lnTo>
                  <a:pt x="7064828" y="1186543"/>
                </a:lnTo>
                <a:lnTo>
                  <a:pt x="5867400" y="0"/>
                </a:lnTo>
                <a:lnTo>
                  <a:pt x="1055914" y="21771"/>
                </a:lnTo>
                <a:lnTo>
                  <a:pt x="0" y="1099457"/>
                </a:lnTo>
                <a:close/>
              </a:path>
            </a:pathLst>
          </a:custGeom>
          <a:blipFill dpi="0" rotWithShape="1">
            <a:blip r:embed="rId5"/>
            <a:srcRect/>
            <a:tile tx="0" ty="0" sx="100000" sy="100000" flip="none" algn="tl"/>
          </a:blip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>
              <a:spcBef>
                <a:spcPct val="30000"/>
              </a:spcBef>
              <a:buClr>
                <a:srgbClr val="000000"/>
              </a:buClr>
              <a:buFont typeface="Wingdings" charset="0"/>
              <a:buNone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1145" name="TextBox 41"/>
          <p:cNvSpPr txBox="1">
            <a:spLocks noChangeArrowheads="1"/>
          </p:cNvSpPr>
          <p:nvPr/>
        </p:nvSpPr>
        <p:spPr bwMode="auto">
          <a:xfrm>
            <a:off x="3510442" y="2601914"/>
            <a:ext cx="30828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30000"/>
              </a:spcBef>
              <a:buClr>
                <a:srgbClr val="000000"/>
              </a:buClr>
              <a:buFont typeface="Wingdings" charset="0"/>
              <a:buNone/>
            </a:pPr>
            <a:r>
              <a:rPr lang="en-GB" sz="2800" b="1">
                <a:solidFill>
                  <a:srgbClr val="000000"/>
                </a:solidFill>
              </a:rPr>
              <a:t>FUNCTIONALITY</a:t>
            </a:r>
          </a:p>
        </p:txBody>
      </p:sp>
      <p:sp>
        <p:nvSpPr>
          <p:cNvPr id="43" name="Rounded Rectangular Callout 42"/>
          <p:cNvSpPr/>
          <p:nvPr/>
        </p:nvSpPr>
        <p:spPr bwMode="auto">
          <a:xfrm>
            <a:off x="2263246" y="1347788"/>
            <a:ext cx="6407944" cy="985837"/>
          </a:xfrm>
          <a:prstGeom prst="wedgeRoundRectCallout">
            <a:avLst>
              <a:gd name="adj1" fmla="val -42411"/>
              <a:gd name="adj2" fmla="val 111494"/>
              <a:gd name="adj3" fmla="val 16667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>
              <a:spcBef>
                <a:spcPct val="30000"/>
              </a:spcBef>
              <a:buClr>
                <a:srgbClr val="000000"/>
              </a:buClr>
              <a:buFont typeface="Wingdings" pitchFamily="2" charset="2"/>
              <a:buNone/>
              <a:defRPr/>
            </a:pPr>
            <a:r>
              <a:rPr lang="en-GB" sz="2400" dirty="0">
                <a:solidFill>
                  <a:srgbClr val="FFFFFF"/>
                </a:solidFill>
                <a:cs typeface="Arial" charset="0"/>
              </a:rPr>
              <a:t>The bridge between requirements and the solution is the functionality (purpose)</a:t>
            </a:r>
          </a:p>
        </p:txBody>
      </p:sp>
      <p:sp>
        <p:nvSpPr>
          <p:cNvPr id="91149" name="Slide Number Placeholder 11"/>
          <p:cNvSpPr>
            <a:spLocks noGrp="1"/>
          </p:cNvSpPr>
          <p:nvPr>
            <p:ph type="sldNum" sz="quarter" idx="4294967295"/>
          </p:nvPr>
        </p:nvSpPr>
        <p:spPr>
          <a:xfrm>
            <a:off x="9470894" y="6556376"/>
            <a:ext cx="435107" cy="3016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1"/>
              </a:buClr>
              <a:buFont typeface="Wingdings" charset="0"/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buClr>
                <a:srgbClr val="000000"/>
              </a:buClr>
            </a:pPr>
            <a:fld id="{A58EEB01-EBEB-5C4C-B2A0-4B036DF6C973}" type="slidenum">
              <a:rPr lang="en-GB" sz="1000">
                <a:solidFill>
                  <a:srgbClr val="000000"/>
                </a:solidFill>
              </a:rPr>
              <a:pPr>
                <a:buClr>
                  <a:srgbClr val="000000"/>
                </a:buClr>
              </a:pPr>
              <a:t>15</a:t>
            </a:fld>
            <a:endParaRPr lang="en-GB" sz="1000">
              <a:solidFill>
                <a:srgbClr val="000000"/>
              </a:solidFill>
            </a:endParaRPr>
          </a:p>
        </p:txBody>
      </p:sp>
      <p:sp>
        <p:nvSpPr>
          <p:cNvPr id="17" name="Content Placeholder 44"/>
          <p:cNvSpPr>
            <a:spLocks noGrp="1"/>
          </p:cNvSpPr>
          <p:nvPr>
            <p:ph idx="1"/>
          </p:nvPr>
        </p:nvSpPr>
        <p:spPr bwMode="auto">
          <a:xfrm>
            <a:off x="201824" y="5235578"/>
            <a:ext cx="4486659" cy="1235615"/>
          </a:xfrm>
          <a:prstGeom prst="rect">
            <a:avLst/>
          </a:prstGeom>
          <a:gradFill rotWithShape="1">
            <a:gsLst>
              <a:gs pos="0">
                <a:srgbClr val="2D2D8A">
                  <a:tint val="50000"/>
                  <a:satMod val="300000"/>
                </a:srgbClr>
              </a:gs>
              <a:gs pos="35000">
                <a:srgbClr val="2D2D8A">
                  <a:tint val="37000"/>
                  <a:satMod val="300000"/>
                </a:srgbClr>
              </a:gs>
              <a:gs pos="100000">
                <a:srgbClr val="2D2D8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D2D8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buSzPct val="75000"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Functionality helps us uncover the unspoken </a:t>
            </a:r>
            <a:r>
              <a:rPr kumimoji="0" lang="en-GB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requirements</a:t>
            </a:r>
            <a:endParaRPr kumimoji="0" lang="en-GB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  <a:p>
            <a:pPr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>
                  <a:lumMod val="75000"/>
                </a:schemeClr>
              </a:buClr>
              <a:buSzPct val="75000"/>
            </a:pPr>
            <a:r>
              <a:rPr kumimoji="0" lang="en-GB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Functionality is invariant and provides a consistent basis for dividing and ruling</a:t>
            </a:r>
          </a:p>
        </p:txBody>
      </p:sp>
      <p:sp>
        <p:nvSpPr>
          <p:cNvPr id="14" name="Content Placeholder 44"/>
          <p:cNvSpPr txBox="1">
            <a:spLocks/>
          </p:cNvSpPr>
          <p:nvPr/>
        </p:nvSpPr>
        <p:spPr bwMode="auto">
          <a:xfrm>
            <a:off x="5113547" y="5229218"/>
            <a:ext cx="4541320" cy="1252052"/>
          </a:xfrm>
          <a:prstGeom prst="rect">
            <a:avLst/>
          </a:prstGeom>
          <a:gradFill rotWithShape="1">
            <a:gsLst>
              <a:gs pos="0">
                <a:srgbClr val="2D2D8A">
                  <a:tint val="50000"/>
                  <a:satMod val="300000"/>
                </a:srgbClr>
              </a:gs>
              <a:gs pos="35000">
                <a:srgbClr val="2D2D8A">
                  <a:tint val="37000"/>
                  <a:satMod val="300000"/>
                </a:srgbClr>
              </a:gs>
              <a:gs pos="100000">
                <a:srgbClr val="2D2D8A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2D2D8A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hangingPunct="1">
              <a:buClr>
                <a:srgbClr val="00279F">
                  <a:lumMod val="75000"/>
                </a:srgbClr>
              </a:buClr>
              <a:buSzPct val="165000"/>
              <a:defRPr/>
            </a:pPr>
            <a:r>
              <a:rPr lang="en-GB" sz="1600" kern="0" dirty="0" smtClean="0">
                <a:solidFill>
                  <a:srgbClr val="000000"/>
                </a:solidFill>
                <a:latin typeface="Arial" charset="0"/>
              </a:rPr>
              <a:t>Functionality helps us determine the system architecture</a:t>
            </a:r>
          </a:p>
          <a:p>
            <a:pPr eaLnBrk="1" hangingPunct="1">
              <a:buClr>
                <a:srgbClr val="00279F">
                  <a:lumMod val="75000"/>
                </a:srgbClr>
              </a:buClr>
              <a:buSzPct val="165000"/>
              <a:defRPr/>
            </a:pPr>
            <a:r>
              <a:rPr lang="en-GB" sz="1600" kern="0" dirty="0" smtClean="0">
                <a:solidFill>
                  <a:srgbClr val="000000"/>
                </a:solidFill>
                <a:latin typeface="Arial" charset="0"/>
              </a:rPr>
              <a:t>Functionality helps us identify and select  the technological solutions  </a:t>
            </a:r>
            <a:endParaRPr lang="en-GB" sz="1600" kern="0" dirty="0">
              <a:solidFill>
                <a:srgbClr val="00000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65390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1"/>
          <p:cNvGrpSpPr>
            <a:grpSpLocks/>
          </p:cNvGrpSpPr>
          <p:nvPr/>
        </p:nvGrpSpPr>
        <p:grpSpPr bwMode="auto">
          <a:xfrm>
            <a:off x="609600" y="465138"/>
            <a:ext cx="812800" cy="1557337"/>
            <a:chOff x="701675" y="1023938"/>
            <a:chExt cx="1169988" cy="2336800"/>
          </a:xfrm>
        </p:grpSpPr>
        <p:sp>
          <p:nvSpPr>
            <p:cNvPr id="73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4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5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7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8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79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15363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21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4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14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6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73025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79963" y="82550"/>
            <a:ext cx="1198562" cy="671513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113" y="3314700"/>
            <a:ext cx="8942387" cy="763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Arial Black"/>
                <a:cs typeface="Arial Black"/>
              </a:rPr>
              <a:t>FUNCTIONALITY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392113" y="3314700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2163" y="3311525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82688" y="3309938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82738" y="3306763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227138" y="763588"/>
            <a:ext cx="1206500" cy="1154112"/>
            <a:chOff x="1226426" y="764008"/>
            <a:chExt cx="1207595" cy="1153681"/>
          </a:xfrm>
        </p:grpSpPr>
        <p:pic>
          <p:nvPicPr>
            <p:cNvPr id="15401" name="Picture 129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426" y="764008"/>
              <a:ext cx="1207595" cy="70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89"/>
            <p:cNvSpPr txBox="1">
              <a:spLocks noChangeArrowheads="1"/>
            </p:cNvSpPr>
            <p:nvPr/>
          </p:nvSpPr>
          <p:spPr bwMode="auto">
            <a:xfrm>
              <a:off x="1297928" y="1443204"/>
              <a:ext cx="956542" cy="204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Stakeholder Map</a:t>
              </a:r>
            </a:p>
          </p:txBody>
        </p:sp>
        <p:sp>
          <p:nvSpPr>
            <p:cNvPr id="60" name="Text Box 90"/>
            <p:cNvSpPr txBox="1">
              <a:spLocks noChangeArrowheads="1"/>
            </p:cNvSpPr>
            <p:nvPr/>
          </p:nvSpPr>
          <p:spPr bwMode="auto">
            <a:xfrm>
              <a:off x="1310639" y="1632046"/>
              <a:ext cx="996266" cy="285643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Identify and group stakeholders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622550" y="912813"/>
            <a:ext cx="998538" cy="1616075"/>
            <a:chOff x="2622886" y="913606"/>
            <a:chExt cx="997486" cy="1614488"/>
          </a:xfrm>
        </p:grpSpPr>
        <p:pic>
          <p:nvPicPr>
            <p:cNvPr id="15398" name="Picture 2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892" y="913606"/>
              <a:ext cx="677008" cy="700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Text Box 89"/>
            <p:cNvSpPr txBox="1">
              <a:spLocks noChangeArrowheads="1"/>
            </p:cNvSpPr>
            <p:nvPr/>
          </p:nvSpPr>
          <p:spPr bwMode="auto">
            <a:xfrm>
              <a:off x="2622886" y="1613006"/>
              <a:ext cx="927710" cy="20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Affinity Diagram</a:t>
              </a:r>
            </a:p>
          </p:txBody>
        </p:sp>
        <p:sp>
          <p:nvSpPr>
            <p:cNvPr id="63" name="Text Box 90"/>
            <p:cNvSpPr txBox="1">
              <a:spLocks noChangeArrowheads="1"/>
            </p:cNvSpPr>
            <p:nvPr/>
          </p:nvSpPr>
          <p:spPr bwMode="auto">
            <a:xfrm>
              <a:off x="2626058" y="1803318"/>
              <a:ext cx="994314" cy="724776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Via interviews and focus groups use Affinity  Diagram to Elicit, capture and structure expressed requirements 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84175" y="2208216"/>
            <a:ext cx="1951038" cy="569913"/>
            <a:chOff x="2004646" y="5997595"/>
            <a:chExt cx="1951896" cy="569891"/>
          </a:xfrm>
        </p:grpSpPr>
        <p:sp>
          <p:nvSpPr>
            <p:cNvPr id="69" name="Rectangle 68"/>
            <p:cNvSpPr/>
            <p:nvPr/>
          </p:nvSpPr>
          <p:spPr>
            <a:xfrm>
              <a:off x="2004646" y="6086492"/>
              <a:ext cx="482812" cy="4809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4" tIns="32637" rIns="65274" bIns="32637" anchor="ctr"/>
            <a:lstStyle/>
            <a:p>
              <a:pPr defTabSz="9138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pic>
          <p:nvPicPr>
            <p:cNvPr id="15394" name="Picture 135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143" y="6127750"/>
              <a:ext cx="408842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 Box 89"/>
            <p:cNvSpPr txBox="1">
              <a:spLocks noChangeArrowheads="1"/>
            </p:cNvSpPr>
            <p:nvPr/>
          </p:nvSpPr>
          <p:spPr bwMode="auto">
            <a:xfrm>
              <a:off x="2608161" y="5997595"/>
              <a:ext cx="1200678" cy="20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Needs Means Analysis</a:t>
              </a:r>
            </a:p>
          </p:txBody>
        </p:sp>
        <p:sp>
          <p:nvSpPr>
            <p:cNvPr id="72" name="Text Box 90"/>
            <p:cNvSpPr txBox="1">
              <a:spLocks noChangeArrowheads="1"/>
            </p:cNvSpPr>
            <p:nvPr/>
          </p:nvSpPr>
          <p:spPr bwMode="auto">
            <a:xfrm>
              <a:off x="2500164" y="6175388"/>
              <a:ext cx="1456378" cy="285739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potential meta-solutions to stakeholder needs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54872" y="1765637"/>
            <a:ext cx="1371600" cy="12319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603545" y="599799"/>
            <a:ext cx="388038" cy="1093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5531616" y="1935163"/>
            <a:ext cx="1058862" cy="1203325"/>
            <a:chOff x="3783629" y="4175160"/>
            <a:chExt cx="1058002" cy="1204521"/>
          </a:xfrm>
        </p:grpSpPr>
        <p:sp>
          <p:nvSpPr>
            <p:cNvPr id="65" name="Text Box 89"/>
            <p:cNvSpPr txBox="1">
              <a:spLocks noChangeArrowheads="1"/>
            </p:cNvSpPr>
            <p:nvPr/>
          </p:nvSpPr>
          <p:spPr bwMode="auto">
            <a:xfrm>
              <a:off x="3783629" y="5174689"/>
              <a:ext cx="1058002" cy="20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Viewpoint Analysis</a:t>
              </a:r>
            </a:p>
          </p:txBody>
        </p:sp>
        <p:sp>
          <p:nvSpPr>
            <p:cNvPr id="66" name="Text Box 90"/>
            <p:cNvSpPr txBox="1">
              <a:spLocks noChangeArrowheads="1"/>
            </p:cNvSpPr>
            <p:nvPr/>
          </p:nvSpPr>
          <p:spPr bwMode="auto">
            <a:xfrm>
              <a:off x="3897836" y="4798079"/>
              <a:ext cx="915243" cy="387735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Determine system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functionality (Y = f)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structure</a:t>
              </a:r>
            </a:p>
          </p:txBody>
        </p:sp>
        <p:pic>
          <p:nvPicPr>
            <p:cNvPr id="67" name="Picture 4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674" y="4175160"/>
              <a:ext cx="814754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377589" y="2808939"/>
            <a:ext cx="8913397" cy="497776"/>
            <a:chOff x="377589" y="2808939"/>
            <a:chExt cx="8913397" cy="497776"/>
          </a:xfrm>
        </p:grpSpPr>
        <p:sp>
          <p:nvSpPr>
            <p:cNvPr id="68" name="TextBox 43"/>
            <p:cNvSpPr txBox="1">
              <a:spLocks noChangeArrowheads="1"/>
            </p:cNvSpPr>
            <p:nvPr/>
          </p:nvSpPr>
          <p:spPr bwMode="auto">
            <a:xfrm>
              <a:off x="438752" y="2808939"/>
              <a:ext cx="2845131" cy="204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5274" tIns="32637" rIns="65274" bIns="32637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900" b="1" dirty="0">
                  <a:solidFill>
                    <a:srgbClr val="000000"/>
                  </a:solidFill>
                  <a:latin typeface="Calibri" charset="0"/>
                </a:rPr>
                <a:t>Determine Meta-</a:t>
              </a:r>
              <a:r>
                <a:rPr lang="en-GB" sz="900" b="1" dirty="0" smtClean="0">
                  <a:solidFill>
                    <a:srgbClr val="000000"/>
                  </a:solidFill>
                  <a:latin typeface="Calibri" charset="0"/>
                </a:rPr>
                <a:t>Solution to scope system Functionality </a:t>
              </a:r>
              <a:endParaRPr lang="en-GB" sz="900" b="1" dirty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3" name="Left Brace 2"/>
            <p:cNvSpPr/>
            <p:nvPr/>
          </p:nvSpPr>
          <p:spPr>
            <a:xfrm rot="5400000">
              <a:off x="4691263" y="-1293008"/>
              <a:ext cx="286049" cy="8913397"/>
            </a:xfrm>
            <a:prstGeom prst="leftBrace">
              <a:avLst>
                <a:gd name="adj1" fmla="val 8333"/>
                <a:gd name="adj2" fmla="val 84902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0" name="Straight Arrow Connector 79"/>
          <p:cNvCxnSpPr/>
          <p:nvPr/>
        </p:nvCxnSpPr>
        <p:spPr>
          <a:xfrm>
            <a:off x="5343462" y="1029773"/>
            <a:ext cx="549221" cy="789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453346" y="1144192"/>
            <a:ext cx="770274" cy="587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6790411" y="1727470"/>
            <a:ext cx="1527175" cy="1404937"/>
            <a:chOff x="4935426" y="3962400"/>
            <a:chExt cx="1526931" cy="1404581"/>
          </a:xfrm>
        </p:grpSpPr>
        <p:sp>
          <p:nvSpPr>
            <p:cNvPr id="83" name="Text Box 93"/>
            <p:cNvSpPr txBox="1">
              <a:spLocks noChangeArrowheads="1"/>
            </p:cNvSpPr>
            <p:nvPr/>
          </p:nvSpPr>
          <p:spPr bwMode="auto">
            <a:xfrm>
              <a:off x="5059231" y="5162246"/>
              <a:ext cx="1145992" cy="204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Functional Modelling</a:t>
              </a:r>
            </a:p>
          </p:txBody>
        </p:sp>
        <p:sp>
          <p:nvSpPr>
            <p:cNvPr id="84" name="Text Box 94"/>
            <p:cNvSpPr txBox="1">
              <a:spLocks noChangeArrowheads="1"/>
            </p:cNvSpPr>
            <p:nvPr/>
          </p:nvSpPr>
          <p:spPr bwMode="auto">
            <a:xfrm>
              <a:off x="4935426" y="4795626"/>
              <a:ext cx="1526931" cy="395188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Develop a model of the planned system to identify logical interfaces and functional dependencies</a:t>
              </a:r>
            </a:p>
          </p:txBody>
        </p:sp>
        <p:pic>
          <p:nvPicPr>
            <p:cNvPr id="85" name="Picture 13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115" y="3962400"/>
              <a:ext cx="1192823" cy="795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6" name="Straight Arrow Connector 85"/>
          <p:cNvCxnSpPr/>
          <p:nvPr/>
        </p:nvCxnSpPr>
        <p:spPr>
          <a:xfrm>
            <a:off x="6903241" y="415565"/>
            <a:ext cx="728641" cy="3052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7732592" y="193855"/>
            <a:ext cx="1718489" cy="1439863"/>
            <a:chOff x="7732592" y="1246120"/>
            <a:chExt cx="1718489" cy="1439863"/>
          </a:xfrm>
        </p:grpSpPr>
        <p:sp>
          <p:nvSpPr>
            <p:cNvPr id="88" name="AutoShape 133"/>
            <p:cNvSpPr>
              <a:spLocks noChangeArrowheads="1"/>
            </p:cNvSpPr>
            <p:nvPr/>
          </p:nvSpPr>
          <p:spPr bwMode="auto">
            <a:xfrm>
              <a:off x="7983680" y="2006533"/>
              <a:ext cx="1295004" cy="67945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600" kern="0" dirty="0">
                <a:solidFill>
                  <a:srgbClr val="000000"/>
                </a:solidFill>
                <a:latin typeface="Calibri"/>
              </a:endParaRPr>
            </a:p>
          </p:txBody>
        </p:sp>
        <p:graphicFrame>
          <p:nvGraphicFramePr>
            <p:cNvPr id="89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48768675"/>
                </p:ext>
              </p:extLst>
            </p:nvPr>
          </p:nvGraphicFramePr>
          <p:xfrm>
            <a:off x="8092028" y="2076383"/>
            <a:ext cx="1073150" cy="550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00" name="Document" r:id="rId13" imgW="9317736" imgH="5561076" progId="Word.Document.8">
                    <p:embed/>
                  </p:oleObj>
                </mc:Choice>
                <mc:Fallback>
                  <p:oleObj name="Document" r:id="rId13" imgW="9317736" imgH="5561076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2028" y="2076383"/>
                          <a:ext cx="1073150" cy="550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 xmlns="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xmlns="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 xmlns="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Rectangle 4"/>
            <p:cNvSpPr>
              <a:spLocks noChangeArrowheads="1"/>
            </p:cNvSpPr>
            <p:nvPr/>
          </p:nvSpPr>
          <p:spPr bwMode="auto">
            <a:xfrm>
              <a:off x="7732592" y="2038283"/>
              <a:ext cx="937287" cy="387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200" kern="0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91" name="Picture 98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945" y="2076383"/>
              <a:ext cx="796264" cy="29845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Rectangle 99"/>
            <p:cNvSpPr>
              <a:spLocks noChangeArrowheads="1"/>
            </p:cNvSpPr>
            <p:nvPr/>
          </p:nvSpPr>
          <p:spPr bwMode="auto">
            <a:xfrm>
              <a:off x="7945430" y="1776347"/>
              <a:ext cx="1505651" cy="204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Sensitivity &amp; Failure Analysis</a:t>
              </a:r>
            </a:p>
          </p:txBody>
        </p:sp>
        <p:sp>
          <p:nvSpPr>
            <p:cNvPr id="93" name="Text Box 100"/>
            <p:cNvSpPr txBox="1">
              <a:spLocks noChangeArrowheads="1"/>
            </p:cNvSpPr>
            <p:nvPr/>
          </p:nvSpPr>
          <p:spPr bwMode="auto">
            <a:xfrm>
              <a:off x="7844380" y="1246120"/>
              <a:ext cx="1558131" cy="496888"/>
            </a:xfrm>
            <a:prstGeom prst="rect">
              <a:avLst/>
            </a:prstGeom>
            <a:gradFill rotWithShape="1">
              <a:gsLst>
                <a:gs pos="0">
                  <a:srgbClr val="ACACE1"/>
                </a:gs>
                <a:gs pos="35001">
                  <a:srgbClr val="C5C5E9"/>
                </a:gs>
                <a:gs pos="100000">
                  <a:srgbClr val="E9E9F7"/>
                </a:gs>
              </a:gsLst>
              <a:lin ang="16200000" scaled="1"/>
            </a:gradFill>
            <a:ln w="9525">
              <a:solidFill>
                <a:srgbClr val="292989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the functional sensitivity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potential functional failure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modes to identify potential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emergent functionality and risk</a:t>
              </a:r>
            </a:p>
          </p:txBody>
        </p:sp>
      </p:grp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1982788" y="3294063"/>
            <a:ext cx="7331083" cy="774700"/>
            <a:chOff x="1982908" y="3293951"/>
            <a:chExt cx="7362062" cy="774332"/>
          </a:xfrm>
        </p:grpSpPr>
        <p:sp>
          <p:nvSpPr>
            <p:cNvPr id="95" name="Rectangle 94"/>
            <p:cNvSpPr/>
            <p:nvPr/>
          </p:nvSpPr>
          <p:spPr>
            <a:xfrm>
              <a:off x="1982908" y="3305058"/>
              <a:ext cx="392071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5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371805" y="3301884"/>
              <a:ext cx="393659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6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771813" y="3298711"/>
              <a:ext cx="393659" cy="76481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7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162298" y="3297124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8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62306" y="3293951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9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962315" y="3301884"/>
              <a:ext cx="49794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…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2898" y="3305058"/>
              <a:ext cx="3920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N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572105" y="457677"/>
            <a:ext cx="594989" cy="3775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433666" y="2863794"/>
            <a:ext cx="1299967" cy="1819953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479657" y="4323284"/>
            <a:ext cx="1430954" cy="1093542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43898" y="4299968"/>
            <a:ext cx="875464" cy="845979"/>
          </a:xfrm>
          <a:prstGeom prst="rect">
            <a:avLst/>
          </a:prstGeom>
        </p:spPr>
      </p:pic>
      <p:sp>
        <p:nvSpPr>
          <p:cNvPr id="104" name="Text Box 428"/>
          <p:cNvSpPr txBox="1">
            <a:spLocks noChangeArrowheads="1"/>
          </p:cNvSpPr>
          <p:nvPr/>
        </p:nvSpPr>
        <p:spPr bwMode="auto">
          <a:xfrm>
            <a:off x="395562" y="5151304"/>
            <a:ext cx="807129" cy="2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5274" tIns="32637" rIns="65274" bIns="32637">
            <a:spAutoFit/>
          </a:bodyPr>
          <a:lstStyle/>
          <a:p>
            <a:pPr algn="r"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N</a:t>
            </a:r>
            <a:r>
              <a:rPr lang="en-GB" sz="1000" b="1" kern="0" baseline="3000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2</a:t>
            </a:r>
            <a:r>
              <a:rPr lang="en-GB" sz="1000" b="1" kern="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 Analysis</a:t>
            </a:r>
          </a:p>
        </p:txBody>
      </p:sp>
      <p:sp>
        <p:nvSpPr>
          <p:cNvPr id="105" name="Text Box 655"/>
          <p:cNvSpPr txBox="1">
            <a:spLocks noChangeArrowheads="1"/>
          </p:cNvSpPr>
          <p:nvPr/>
        </p:nvSpPr>
        <p:spPr bwMode="auto">
          <a:xfrm>
            <a:off x="174110" y="5373932"/>
            <a:ext cx="1446891" cy="281355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square"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Assess degree of natural functional binding and coupling </a:t>
            </a:r>
          </a:p>
        </p:txBody>
      </p:sp>
      <p:sp>
        <p:nvSpPr>
          <p:cNvPr id="106" name="Text Box 689"/>
          <p:cNvSpPr txBox="1">
            <a:spLocks noChangeArrowheads="1"/>
          </p:cNvSpPr>
          <p:nvPr/>
        </p:nvSpPr>
        <p:spPr bwMode="auto">
          <a:xfrm>
            <a:off x="3039996" y="4262668"/>
            <a:ext cx="1191357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Logical System Architecting</a:t>
            </a:r>
          </a:p>
        </p:txBody>
      </p:sp>
      <p:sp>
        <p:nvSpPr>
          <p:cNvPr id="107" name="Text Box 691"/>
          <p:cNvSpPr txBox="1">
            <a:spLocks noChangeArrowheads="1"/>
          </p:cNvSpPr>
          <p:nvPr/>
        </p:nvSpPr>
        <p:spPr bwMode="auto">
          <a:xfrm>
            <a:off x="2971183" y="4717847"/>
            <a:ext cx="1239592" cy="281355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none"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Determine candidate logical </a:t>
            </a:r>
          </a:p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system architectures </a:t>
            </a:r>
          </a:p>
        </p:txBody>
      </p:sp>
      <p:sp>
        <p:nvSpPr>
          <p:cNvPr id="108" name="Text Box 656"/>
          <p:cNvSpPr txBox="1">
            <a:spLocks noChangeArrowheads="1"/>
          </p:cNvSpPr>
          <p:nvPr/>
        </p:nvSpPr>
        <p:spPr bwMode="auto">
          <a:xfrm>
            <a:off x="2242656" y="6191193"/>
            <a:ext cx="1460993" cy="389077"/>
          </a:xfrm>
          <a:prstGeom prst="rect">
            <a:avLst/>
          </a:prstGeom>
          <a:gradFill rotWithShape="1">
            <a:gsLst>
              <a:gs pos="0">
                <a:srgbClr val="333399">
                  <a:tint val="50000"/>
                  <a:satMod val="300000"/>
                </a:srgbClr>
              </a:gs>
              <a:gs pos="35000">
                <a:srgbClr val="333399">
                  <a:tint val="37000"/>
                  <a:satMod val="300000"/>
                </a:srgbClr>
              </a:gs>
              <a:gs pos="100000">
                <a:srgbClr val="33339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kern="0" dirty="0">
                <a:solidFill>
                  <a:srgbClr val="000000"/>
                </a:solidFill>
                <a:latin typeface="Arial"/>
              </a:rPr>
              <a:t>Identify means </a:t>
            </a:r>
            <a:r>
              <a:rPr lang="en-GB" sz="700" kern="0" dirty="0" smtClean="0">
                <a:solidFill>
                  <a:srgbClr val="000000"/>
                </a:solidFill>
                <a:latin typeface="Arial"/>
              </a:rPr>
              <a:t>of achieving functionality and determination </a:t>
            </a:r>
            <a:r>
              <a:rPr lang="en-GB" sz="700" kern="0" dirty="0">
                <a:solidFill>
                  <a:srgbClr val="000000"/>
                </a:solidFill>
                <a:latin typeface="Arial"/>
              </a:rPr>
              <a:t>of whole </a:t>
            </a:r>
            <a:r>
              <a:rPr lang="en-GB" sz="700" kern="0" dirty="0" smtClean="0">
                <a:solidFill>
                  <a:srgbClr val="000000"/>
                </a:solidFill>
                <a:latin typeface="Arial"/>
              </a:rPr>
              <a:t>system concept </a:t>
            </a:r>
            <a:r>
              <a:rPr lang="en-GB" sz="700" kern="0" dirty="0">
                <a:solidFill>
                  <a:srgbClr val="000000"/>
                </a:solidFill>
                <a:latin typeface="Arial"/>
              </a:rPr>
              <a:t>solutions</a:t>
            </a:r>
          </a:p>
        </p:txBody>
      </p:sp>
      <p:pic>
        <p:nvPicPr>
          <p:cNvPr id="109" name="Picture 666"/>
          <p:cNvPicPr>
            <a:picLocks noChangeAspect="1" noChangeArrowheads="1"/>
          </p:cNvPicPr>
          <p:nvPr/>
        </p:nvPicPr>
        <p:blipFill>
          <a:blip r:embed="rId19"/>
          <a:srcRect/>
          <a:stretch>
            <a:fillRect/>
          </a:stretch>
        </p:blipFill>
        <p:spPr bwMode="auto">
          <a:xfrm>
            <a:off x="1129311" y="6053602"/>
            <a:ext cx="1031875" cy="5969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</p:pic>
      <p:sp>
        <p:nvSpPr>
          <p:cNvPr id="110" name="Text Box 651"/>
          <p:cNvSpPr txBox="1">
            <a:spLocks noChangeArrowheads="1"/>
          </p:cNvSpPr>
          <p:nvPr/>
        </p:nvSpPr>
        <p:spPr bwMode="auto">
          <a:xfrm>
            <a:off x="443511" y="6052033"/>
            <a:ext cx="9175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</a:rPr>
              <a:t>Function </a:t>
            </a:r>
          </a:p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</a:rPr>
              <a:t>Means</a:t>
            </a:r>
          </a:p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</a:rPr>
              <a:t>Analysis</a:t>
            </a: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6075" y="4383088"/>
            <a:ext cx="1727652" cy="2313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88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" grpId="0"/>
      <p:bldP spid="105" grpId="0" animBg="1"/>
      <p:bldP spid="106" grpId="0"/>
      <p:bldP spid="107" grpId="0" animBg="1"/>
      <p:bldP spid="108" grpId="0" animBg="1"/>
      <p:bldP spid="1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10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16" r="10792"/>
          <a:stretch/>
        </p:blipFill>
        <p:spPr>
          <a:xfrm>
            <a:off x="4856075" y="4383088"/>
            <a:ext cx="1727652" cy="2313050"/>
          </a:xfrm>
          <a:prstGeom prst="rect">
            <a:avLst/>
          </a:prstGeom>
        </p:spPr>
      </p:pic>
      <p:grpSp>
        <p:nvGrpSpPr>
          <p:cNvPr id="70" name="Group 1"/>
          <p:cNvGrpSpPr>
            <a:grpSpLocks/>
          </p:cNvGrpSpPr>
          <p:nvPr/>
        </p:nvGrpSpPr>
        <p:grpSpPr bwMode="auto">
          <a:xfrm>
            <a:off x="609600" y="465138"/>
            <a:ext cx="812800" cy="1557337"/>
            <a:chOff x="701675" y="1023938"/>
            <a:chExt cx="1169988" cy="2336800"/>
          </a:xfrm>
        </p:grpSpPr>
        <p:sp>
          <p:nvSpPr>
            <p:cNvPr id="73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4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5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6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7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78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79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7" name="AutoShape 17"/>
          <p:cNvSpPr>
            <a:spLocks noChangeArrowheads="1"/>
          </p:cNvSpPr>
          <p:nvPr/>
        </p:nvSpPr>
        <p:spPr bwMode="auto">
          <a:xfrm>
            <a:off x="2154238" y="71438"/>
            <a:ext cx="1343025" cy="715962"/>
          </a:xfrm>
          <a:prstGeom prst="wedgeEllipseCallout">
            <a:avLst>
              <a:gd name="adj1" fmla="val -139802"/>
              <a:gd name="adj2" fmla="val 41131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1600" kern="0">
                <a:solidFill>
                  <a:sysClr val="windowText" lastClr="000000"/>
                </a:solidFill>
                <a:ea typeface="+mn-ea"/>
                <a:cs typeface="+mn-cs"/>
              </a:rPr>
              <a:t>I WANT</a:t>
            </a:r>
            <a:endParaRPr lang="en-US" sz="1600" kern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sp>
        <p:nvSpPr>
          <p:cNvPr id="58" name="AutoShape 32"/>
          <p:cNvSpPr>
            <a:spLocks noChangeArrowheads="1"/>
          </p:cNvSpPr>
          <p:nvPr/>
        </p:nvSpPr>
        <p:spPr bwMode="auto">
          <a:xfrm>
            <a:off x="6956425" y="4383088"/>
            <a:ext cx="1501775" cy="825500"/>
          </a:xfrm>
          <a:prstGeom prst="wedgeEllipseCallout">
            <a:avLst>
              <a:gd name="adj1" fmla="val 84519"/>
              <a:gd name="adj2" fmla="val 53079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GB" sz="2000" kern="0" dirty="0">
                <a:solidFill>
                  <a:sysClr val="windowText" lastClr="000000"/>
                </a:solidFill>
                <a:ea typeface="+mn-ea"/>
                <a:cs typeface="+mn-cs"/>
              </a:rPr>
              <a:t>WOW!</a:t>
            </a:r>
            <a:endParaRPr lang="en-US" sz="2000" kern="0" dirty="0">
              <a:solidFill>
                <a:sysClr val="windowText" lastClr="000000"/>
              </a:solidFill>
              <a:ea typeface="+mn-ea"/>
              <a:cs typeface="+mn-cs"/>
            </a:endParaRPr>
          </a:p>
        </p:txBody>
      </p:sp>
      <p:grpSp>
        <p:nvGrpSpPr>
          <p:cNvPr id="15363" name="Group 1"/>
          <p:cNvGrpSpPr>
            <a:grpSpLocks/>
          </p:cNvGrpSpPr>
          <p:nvPr/>
        </p:nvGrpSpPr>
        <p:grpSpPr bwMode="auto">
          <a:xfrm>
            <a:off x="457200" y="312738"/>
            <a:ext cx="812800" cy="1557337"/>
            <a:chOff x="701675" y="1023938"/>
            <a:chExt cx="1169988" cy="2336800"/>
          </a:xfrm>
        </p:grpSpPr>
        <p:sp>
          <p:nvSpPr>
            <p:cNvPr id="37" name="Oval 3"/>
            <p:cNvSpPr>
              <a:spLocks noChangeArrowheads="1"/>
            </p:cNvSpPr>
            <p:nvPr/>
          </p:nvSpPr>
          <p:spPr bwMode="auto">
            <a:xfrm>
              <a:off x="918763" y="1023938"/>
              <a:ext cx="731243" cy="788461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8" name="Line 8"/>
            <p:cNvSpPr>
              <a:spLocks noChangeShapeType="1"/>
            </p:cNvSpPr>
            <p:nvPr/>
          </p:nvSpPr>
          <p:spPr bwMode="auto">
            <a:xfrm flipH="1">
              <a:off x="1211260" y="1812399"/>
              <a:ext cx="13711" cy="97664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39" name="Line 9"/>
            <p:cNvSpPr>
              <a:spLocks noChangeShapeType="1"/>
            </p:cNvSpPr>
            <p:nvPr/>
          </p:nvSpPr>
          <p:spPr bwMode="auto">
            <a:xfrm>
              <a:off x="1224971" y="2762842"/>
              <a:ext cx="287927" cy="5978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0" name="Line 10"/>
            <p:cNvSpPr>
              <a:spLocks noChangeShapeType="1"/>
            </p:cNvSpPr>
            <p:nvPr/>
          </p:nvSpPr>
          <p:spPr bwMode="auto">
            <a:xfrm flipH="1">
              <a:off x="893626" y="2739021"/>
              <a:ext cx="317634" cy="60980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5" name="Line 15"/>
            <p:cNvSpPr>
              <a:spLocks noChangeShapeType="1"/>
            </p:cNvSpPr>
            <p:nvPr/>
          </p:nvSpPr>
          <p:spPr bwMode="auto">
            <a:xfrm>
              <a:off x="701675" y="1862423"/>
              <a:ext cx="523296" cy="1143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6" name="Line 16"/>
            <p:cNvSpPr>
              <a:spLocks noChangeShapeType="1"/>
            </p:cNvSpPr>
            <p:nvPr/>
          </p:nvSpPr>
          <p:spPr bwMode="auto">
            <a:xfrm flipV="1">
              <a:off x="1224971" y="1836220"/>
              <a:ext cx="646692" cy="1286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21" name="Picture 3" descr="C:\Documents and Settings\Stuart Burge\Local Settings\Temporary Internet Files\Content.IE5\0G36AB7H\MCPE03017_0000[1].wmf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54100" y="1079500"/>
              <a:ext cx="457200" cy="6810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5364" name="Group 2"/>
          <p:cNvGrpSpPr>
            <a:grpSpLocks/>
          </p:cNvGrpSpPr>
          <p:nvPr/>
        </p:nvGrpSpPr>
        <p:grpSpPr bwMode="auto">
          <a:xfrm>
            <a:off x="8728075" y="4816475"/>
            <a:ext cx="973138" cy="1728788"/>
            <a:chOff x="8154988" y="3455988"/>
            <a:chExt cx="1169987" cy="2895600"/>
          </a:xfrm>
        </p:grpSpPr>
        <p:sp>
          <p:nvSpPr>
            <p:cNvPr id="48" name="Oval 18"/>
            <p:cNvSpPr>
              <a:spLocks noChangeArrowheads="1"/>
            </p:cNvSpPr>
            <p:nvPr/>
          </p:nvSpPr>
          <p:spPr bwMode="auto">
            <a:xfrm>
              <a:off x="8321039" y="3455988"/>
              <a:ext cx="782536" cy="864160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49" name="Line 22"/>
            <p:cNvSpPr>
              <a:spLocks noChangeShapeType="1"/>
            </p:cNvSpPr>
            <p:nvPr/>
          </p:nvSpPr>
          <p:spPr bwMode="auto">
            <a:xfrm flipH="1">
              <a:off x="8664591" y="4320148"/>
              <a:ext cx="11452" cy="9784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0" name="Line 23"/>
            <p:cNvSpPr>
              <a:spLocks noChangeShapeType="1"/>
            </p:cNvSpPr>
            <p:nvPr/>
          </p:nvSpPr>
          <p:spPr bwMode="auto">
            <a:xfrm>
              <a:off x="8676043" y="5272053"/>
              <a:ext cx="288202" cy="59826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1" name="Line 24"/>
            <p:cNvSpPr>
              <a:spLocks noChangeShapeType="1"/>
            </p:cNvSpPr>
            <p:nvPr/>
          </p:nvSpPr>
          <p:spPr bwMode="auto">
            <a:xfrm flipH="1">
              <a:off x="8345850" y="5245464"/>
              <a:ext cx="318741" cy="61155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2" name="Line 25"/>
            <p:cNvSpPr>
              <a:spLocks noChangeShapeType="1"/>
            </p:cNvSpPr>
            <p:nvPr/>
          </p:nvSpPr>
          <p:spPr bwMode="auto">
            <a:xfrm>
              <a:off x="8952793" y="5857023"/>
              <a:ext cx="0" cy="4573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3" name="Line 26"/>
            <p:cNvSpPr>
              <a:spLocks noChangeShapeType="1"/>
            </p:cNvSpPr>
            <p:nvPr/>
          </p:nvSpPr>
          <p:spPr bwMode="auto">
            <a:xfrm flipV="1">
              <a:off x="8952793" y="6324998"/>
              <a:ext cx="217583" cy="265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4" name="Line 27"/>
            <p:cNvSpPr>
              <a:spLocks noChangeShapeType="1"/>
            </p:cNvSpPr>
            <p:nvPr/>
          </p:nvSpPr>
          <p:spPr bwMode="auto">
            <a:xfrm flipH="1">
              <a:off x="8321039" y="5857023"/>
              <a:ext cx="13360" cy="44404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5" name="Line 28"/>
            <p:cNvSpPr>
              <a:spLocks noChangeShapeType="1"/>
            </p:cNvSpPr>
            <p:nvPr/>
          </p:nvSpPr>
          <p:spPr bwMode="auto">
            <a:xfrm flipH="1" flipV="1">
              <a:off x="8168349" y="6263842"/>
              <a:ext cx="152690" cy="6115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6" name="Line 29"/>
            <p:cNvSpPr>
              <a:spLocks noChangeShapeType="1"/>
            </p:cNvSpPr>
            <p:nvPr/>
          </p:nvSpPr>
          <p:spPr bwMode="auto">
            <a:xfrm>
              <a:off x="8154988" y="4370668"/>
              <a:ext cx="521055" cy="11433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sp>
          <p:nvSpPr>
            <p:cNvPr id="57" name="Line 30"/>
            <p:cNvSpPr>
              <a:spLocks noChangeShapeType="1"/>
            </p:cNvSpPr>
            <p:nvPr/>
          </p:nvSpPr>
          <p:spPr bwMode="auto">
            <a:xfrm flipV="1">
              <a:off x="8676043" y="4352056"/>
              <a:ext cx="648932" cy="12763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GB" kern="0">
                <a:solidFill>
                  <a:sysClr val="windowText" lastClr="000000"/>
                </a:solidFill>
                <a:ea typeface="+mn-ea"/>
                <a:cs typeface="+mn-cs"/>
              </a:endParaRPr>
            </a:p>
          </p:txBody>
        </p:sp>
        <p:pic>
          <p:nvPicPr>
            <p:cNvPr id="15414" name="Picture 4" descr="C:\Documents and Settings\Stuart Burge\Local Settings\Temporary Internet Files\Content.IE5\U09XWF2V\MCPE03020_0000[1].wmf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53438" y="3482975"/>
              <a:ext cx="558800" cy="849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66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900" y="73025"/>
            <a:ext cx="292735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33"/>
          <p:cNvSpPr>
            <a:spLocks noChangeArrowheads="1"/>
          </p:cNvSpPr>
          <p:nvPr/>
        </p:nvSpPr>
        <p:spPr bwMode="auto">
          <a:xfrm>
            <a:off x="4779963" y="82550"/>
            <a:ext cx="1198562" cy="671513"/>
          </a:xfrm>
          <a:prstGeom prst="rect">
            <a:avLst/>
          </a:prstGeom>
          <a:solidFill>
            <a:srgbClr val="FF7C80">
              <a:alpha val="50980"/>
            </a:srgbClr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ysClr val="windowText" lastClr="000000"/>
              </a:solidFill>
              <a:ea typeface="+mn-ea"/>
            </a:endParaRPr>
          </a:p>
        </p:txBody>
      </p:sp>
      <p:sp>
        <p:nvSpPr>
          <p:cNvPr id="29" name="Right Arrow 32"/>
          <p:cNvSpPr>
            <a:spLocks noChangeArrowheads="1"/>
          </p:cNvSpPr>
          <p:nvPr/>
        </p:nvSpPr>
        <p:spPr bwMode="auto">
          <a:xfrm>
            <a:off x="3344863" y="117475"/>
            <a:ext cx="1504950" cy="773113"/>
          </a:xfrm>
          <a:prstGeom prst="rightArrow">
            <a:avLst>
              <a:gd name="adj1" fmla="val 50000"/>
              <a:gd name="adj2" fmla="val 49989"/>
            </a:avLst>
          </a:prstGeom>
          <a:solidFill>
            <a:srgbClr val="FF0000"/>
          </a:solidFill>
          <a:ln w="9525" algn="ctr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600" kern="0" dirty="0">
                <a:solidFill>
                  <a:srgbClr val="FFFFFF"/>
                </a:solidFill>
                <a:ea typeface="+mn-ea"/>
              </a:rPr>
              <a:t>are just the</a:t>
            </a:r>
          </a:p>
        </p:txBody>
      </p:sp>
      <p:sp>
        <p:nvSpPr>
          <p:cNvPr id="4" name="Rectangle 3"/>
          <p:cNvSpPr/>
          <p:nvPr/>
        </p:nvSpPr>
        <p:spPr>
          <a:xfrm>
            <a:off x="392113" y="3314700"/>
            <a:ext cx="8942387" cy="76358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>
                <a:latin typeface="Arial Black"/>
                <a:cs typeface="Arial Black"/>
              </a:rPr>
              <a:t>FUNCTIONALITY</a:t>
            </a:r>
          </a:p>
        </p:txBody>
      </p:sp>
      <p:sp>
        <p:nvSpPr>
          <p:cNvPr id="8" name="Rectangle 7"/>
          <p:cNvSpPr/>
          <p:nvPr/>
        </p:nvSpPr>
        <p:spPr>
          <a:xfrm>
            <a:off x="392113" y="3314700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92163" y="3311525"/>
            <a:ext cx="392112" cy="763588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2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1182688" y="3309938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3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1582738" y="3306763"/>
            <a:ext cx="392112" cy="763587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36000" rIns="36000" anchor="ctr"/>
          <a:lstStyle/>
          <a:p>
            <a:pPr algn="ctr">
              <a:defRPr/>
            </a:pPr>
            <a:r>
              <a:rPr lang="en-US" b="1" dirty="0">
                <a:solidFill>
                  <a:srgbClr val="000000"/>
                </a:solidFill>
              </a:rPr>
              <a:t>F</a:t>
            </a:r>
            <a:r>
              <a:rPr lang="en-US" b="1" baseline="-25000" dirty="0">
                <a:solidFill>
                  <a:srgbClr val="000000"/>
                </a:solidFill>
              </a:rPr>
              <a:t>4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227138" y="763588"/>
            <a:ext cx="1206500" cy="1154112"/>
            <a:chOff x="1226426" y="764008"/>
            <a:chExt cx="1207595" cy="1153681"/>
          </a:xfrm>
        </p:grpSpPr>
        <p:pic>
          <p:nvPicPr>
            <p:cNvPr id="15401" name="Picture 129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6426" y="764008"/>
              <a:ext cx="1207595" cy="706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" name="Text Box 89"/>
            <p:cNvSpPr txBox="1">
              <a:spLocks noChangeArrowheads="1"/>
            </p:cNvSpPr>
            <p:nvPr/>
          </p:nvSpPr>
          <p:spPr bwMode="auto">
            <a:xfrm>
              <a:off x="1297928" y="1443204"/>
              <a:ext cx="956542" cy="2047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Stakeholder Map</a:t>
              </a:r>
            </a:p>
          </p:txBody>
        </p:sp>
        <p:sp>
          <p:nvSpPr>
            <p:cNvPr id="60" name="Text Box 90"/>
            <p:cNvSpPr txBox="1">
              <a:spLocks noChangeArrowheads="1"/>
            </p:cNvSpPr>
            <p:nvPr/>
          </p:nvSpPr>
          <p:spPr bwMode="auto">
            <a:xfrm>
              <a:off x="1310639" y="1632046"/>
              <a:ext cx="996266" cy="285643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Identify and group stakeholders</a:t>
              </a:r>
            </a:p>
          </p:txBody>
        </p: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2622550" y="912813"/>
            <a:ext cx="998538" cy="1616075"/>
            <a:chOff x="2622886" y="913606"/>
            <a:chExt cx="997486" cy="1614488"/>
          </a:xfrm>
        </p:grpSpPr>
        <p:pic>
          <p:nvPicPr>
            <p:cNvPr id="15398" name="Picture 2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93892" y="913606"/>
              <a:ext cx="677008" cy="7000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2" name="Text Box 89"/>
            <p:cNvSpPr txBox="1">
              <a:spLocks noChangeArrowheads="1"/>
            </p:cNvSpPr>
            <p:nvPr/>
          </p:nvSpPr>
          <p:spPr bwMode="auto">
            <a:xfrm>
              <a:off x="2622886" y="1613006"/>
              <a:ext cx="927710" cy="2045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Affinity Diagram</a:t>
              </a:r>
            </a:p>
          </p:txBody>
        </p:sp>
        <p:sp>
          <p:nvSpPr>
            <p:cNvPr id="63" name="Text Box 90"/>
            <p:cNvSpPr txBox="1">
              <a:spLocks noChangeArrowheads="1"/>
            </p:cNvSpPr>
            <p:nvPr/>
          </p:nvSpPr>
          <p:spPr bwMode="auto">
            <a:xfrm>
              <a:off x="2626058" y="1803318"/>
              <a:ext cx="994314" cy="724776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Via interviews and focus groups use Affinity  Diagram to Elicit, capture and structure expressed requirements </a:t>
              </a:r>
            </a:p>
          </p:txBody>
        </p:sp>
      </p:grpSp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384175" y="2208216"/>
            <a:ext cx="1951038" cy="569913"/>
            <a:chOff x="2004646" y="5997595"/>
            <a:chExt cx="1951896" cy="569891"/>
          </a:xfrm>
        </p:grpSpPr>
        <p:sp>
          <p:nvSpPr>
            <p:cNvPr id="69" name="Rectangle 68"/>
            <p:cNvSpPr/>
            <p:nvPr/>
          </p:nvSpPr>
          <p:spPr>
            <a:xfrm>
              <a:off x="2004646" y="6086492"/>
              <a:ext cx="482812" cy="4809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5274" tIns="32637" rIns="65274" bIns="32637" anchor="ctr"/>
            <a:lstStyle/>
            <a:p>
              <a:pPr defTabSz="91385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dirty="0">
                <a:solidFill>
                  <a:prstClr val="white"/>
                </a:solidFill>
              </a:endParaRPr>
            </a:p>
          </p:txBody>
        </p:sp>
        <p:pic>
          <p:nvPicPr>
            <p:cNvPr id="15394" name="Picture 135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47143" y="6127750"/>
              <a:ext cx="408842" cy="406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" name="Text Box 89"/>
            <p:cNvSpPr txBox="1">
              <a:spLocks noChangeArrowheads="1"/>
            </p:cNvSpPr>
            <p:nvPr/>
          </p:nvSpPr>
          <p:spPr bwMode="auto">
            <a:xfrm>
              <a:off x="2608161" y="5997595"/>
              <a:ext cx="1200678" cy="2047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Needs Means Analysis</a:t>
              </a:r>
            </a:p>
          </p:txBody>
        </p:sp>
        <p:sp>
          <p:nvSpPr>
            <p:cNvPr id="72" name="Text Box 90"/>
            <p:cNvSpPr txBox="1">
              <a:spLocks noChangeArrowheads="1"/>
            </p:cNvSpPr>
            <p:nvPr/>
          </p:nvSpPr>
          <p:spPr bwMode="auto">
            <a:xfrm>
              <a:off x="2500164" y="6175388"/>
              <a:ext cx="1456378" cy="285739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potential meta-solutions to stakeholder needs</a:t>
              </a: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54872" y="1765637"/>
            <a:ext cx="1371600" cy="12319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4603545" y="599799"/>
            <a:ext cx="388038" cy="1093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" name="Group 63"/>
          <p:cNvGrpSpPr>
            <a:grpSpLocks/>
          </p:cNvGrpSpPr>
          <p:nvPr/>
        </p:nvGrpSpPr>
        <p:grpSpPr bwMode="auto">
          <a:xfrm>
            <a:off x="5531616" y="1935163"/>
            <a:ext cx="1058862" cy="1203325"/>
            <a:chOff x="3783629" y="4175160"/>
            <a:chExt cx="1058002" cy="1204521"/>
          </a:xfrm>
        </p:grpSpPr>
        <p:sp>
          <p:nvSpPr>
            <p:cNvPr id="65" name="Text Box 89"/>
            <p:cNvSpPr txBox="1">
              <a:spLocks noChangeArrowheads="1"/>
            </p:cNvSpPr>
            <p:nvPr/>
          </p:nvSpPr>
          <p:spPr bwMode="auto">
            <a:xfrm>
              <a:off x="3783629" y="5174689"/>
              <a:ext cx="1058002" cy="2049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algn="r"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Viewpoint Analysis</a:t>
              </a:r>
            </a:p>
          </p:txBody>
        </p:sp>
        <p:sp>
          <p:nvSpPr>
            <p:cNvPr id="66" name="Text Box 90"/>
            <p:cNvSpPr txBox="1">
              <a:spLocks noChangeArrowheads="1"/>
            </p:cNvSpPr>
            <p:nvPr/>
          </p:nvSpPr>
          <p:spPr bwMode="auto">
            <a:xfrm>
              <a:off x="3897836" y="4798079"/>
              <a:ext cx="915243" cy="387735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Determine system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functionality (Y = f) </a:t>
              </a:r>
            </a:p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structure</a:t>
              </a:r>
            </a:p>
          </p:txBody>
        </p:sp>
        <p:pic>
          <p:nvPicPr>
            <p:cNvPr id="67" name="Picture 4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6674" y="4175160"/>
              <a:ext cx="814754" cy="6286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" name="Group 5"/>
          <p:cNvGrpSpPr/>
          <p:nvPr/>
        </p:nvGrpSpPr>
        <p:grpSpPr>
          <a:xfrm>
            <a:off x="377589" y="2808939"/>
            <a:ext cx="8913397" cy="497776"/>
            <a:chOff x="377589" y="2808939"/>
            <a:chExt cx="8913397" cy="497776"/>
          </a:xfrm>
        </p:grpSpPr>
        <p:sp>
          <p:nvSpPr>
            <p:cNvPr id="68" name="TextBox 43"/>
            <p:cNvSpPr txBox="1">
              <a:spLocks noChangeArrowheads="1"/>
            </p:cNvSpPr>
            <p:nvPr/>
          </p:nvSpPr>
          <p:spPr bwMode="auto">
            <a:xfrm>
              <a:off x="438752" y="2808939"/>
              <a:ext cx="2845131" cy="204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5274" tIns="32637" rIns="65274" bIns="32637">
              <a:spAutoFit/>
            </a:bodyPr>
            <a:lstStyle>
              <a:lvl1pPr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defTabSz="912813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defTabSz="912813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lang="en-GB" sz="900" b="1" dirty="0">
                  <a:solidFill>
                    <a:srgbClr val="000000"/>
                  </a:solidFill>
                  <a:latin typeface="Calibri" charset="0"/>
                </a:rPr>
                <a:t>Determine Meta-</a:t>
              </a:r>
              <a:r>
                <a:rPr lang="en-GB" sz="900" b="1" dirty="0" smtClean="0">
                  <a:solidFill>
                    <a:srgbClr val="000000"/>
                  </a:solidFill>
                  <a:latin typeface="Calibri" charset="0"/>
                </a:rPr>
                <a:t>Solution to scope system Functionality </a:t>
              </a:r>
              <a:endParaRPr lang="en-GB" sz="900" b="1" dirty="0">
                <a:solidFill>
                  <a:srgbClr val="000000"/>
                </a:solidFill>
                <a:latin typeface="Calibri" charset="0"/>
              </a:endParaRPr>
            </a:p>
          </p:txBody>
        </p:sp>
        <p:sp>
          <p:nvSpPr>
            <p:cNvPr id="3" name="Left Brace 2"/>
            <p:cNvSpPr/>
            <p:nvPr/>
          </p:nvSpPr>
          <p:spPr>
            <a:xfrm rot="5400000">
              <a:off x="4691263" y="-1293008"/>
              <a:ext cx="286049" cy="8913397"/>
            </a:xfrm>
            <a:prstGeom prst="leftBrace">
              <a:avLst>
                <a:gd name="adj1" fmla="val 8333"/>
                <a:gd name="adj2" fmla="val 84902"/>
              </a:avLst>
            </a:prstGeom>
            <a:ln>
              <a:solidFill>
                <a:srgbClr val="0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80" name="Straight Arrow Connector 79"/>
          <p:cNvCxnSpPr/>
          <p:nvPr/>
        </p:nvCxnSpPr>
        <p:spPr>
          <a:xfrm>
            <a:off x="5343462" y="1029773"/>
            <a:ext cx="549221" cy="789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6453346" y="1144192"/>
            <a:ext cx="770274" cy="58719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2" name="Group 81"/>
          <p:cNvGrpSpPr>
            <a:grpSpLocks/>
          </p:cNvGrpSpPr>
          <p:nvPr/>
        </p:nvGrpSpPr>
        <p:grpSpPr bwMode="auto">
          <a:xfrm>
            <a:off x="6790411" y="1727470"/>
            <a:ext cx="1527175" cy="1404937"/>
            <a:chOff x="4935426" y="3962400"/>
            <a:chExt cx="1526931" cy="1404581"/>
          </a:xfrm>
        </p:grpSpPr>
        <p:sp>
          <p:nvSpPr>
            <p:cNvPr id="83" name="Text Box 93"/>
            <p:cNvSpPr txBox="1">
              <a:spLocks noChangeArrowheads="1"/>
            </p:cNvSpPr>
            <p:nvPr/>
          </p:nvSpPr>
          <p:spPr bwMode="auto">
            <a:xfrm>
              <a:off x="5059231" y="5162246"/>
              <a:ext cx="1145992" cy="2047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Functional Modelling</a:t>
              </a:r>
            </a:p>
          </p:txBody>
        </p:sp>
        <p:sp>
          <p:nvSpPr>
            <p:cNvPr id="84" name="Text Box 94"/>
            <p:cNvSpPr txBox="1">
              <a:spLocks noChangeArrowheads="1"/>
            </p:cNvSpPr>
            <p:nvPr/>
          </p:nvSpPr>
          <p:spPr bwMode="auto">
            <a:xfrm>
              <a:off x="4935426" y="4795626"/>
              <a:ext cx="1526931" cy="395188"/>
            </a:xfrm>
            <a:prstGeom prst="rect">
              <a:avLst/>
            </a:prstGeom>
            <a:gradFill rotWithShape="1">
              <a:gsLst>
                <a:gs pos="0">
                  <a:srgbClr val="2D2D8A">
                    <a:tint val="50000"/>
                    <a:satMod val="300000"/>
                  </a:srgbClr>
                </a:gs>
                <a:gs pos="35000">
                  <a:srgbClr val="2D2D8A">
                    <a:tint val="37000"/>
                    <a:satMod val="300000"/>
                  </a:srgbClr>
                </a:gs>
                <a:gs pos="100000">
                  <a:srgbClr val="2D2D8A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2D2D8A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  <p:txBody>
            <a:bodyPr lIns="65274" tIns="32637" rIns="65274" bIns="32637">
              <a:spAutoFit/>
            </a:bodyPr>
            <a:lstStyle/>
            <a:p>
              <a:pPr defTabSz="652751"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Develop a model of the planned system to identify logical interfaces and functional dependencies</a:t>
              </a:r>
            </a:p>
          </p:txBody>
        </p:sp>
        <p:pic>
          <p:nvPicPr>
            <p:cNvPr id="85" name="Picture 134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9115" y="3962400"/>
              <a:ext cx="1192823" cy="7953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86" name="Straight Arrow Connector 85"/>
          <p:cNvCxnSpPr/>
          <p:nvPr/>
        </p:nvCxnSpPr>
        <p:spPr>
          <a:xfrm>
            <a:off x="6903241" y="415565"/>
            <a:ext cx="728641" cy="30527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7" name="Group 86"/>
          <p:cNvGrpSpPr/>
          <p:nvPr/>
        </p:nvGrpSpPr>
        <p:grpSpPr>
          <a:xfrm>
            <a:off x="7732592" y="193855"/>
            <a:ext cx="1718489" cy="1439863"/>
            <a:chOff x="7732592" y="1246120"/>
            <a:chExt cx="1718489" cy="1439863"/>
          </a:xfrm>
        </p:grpSpPr>
        <p:sp>
          <p:nvSpPr>
            <p:cNvPr id="88" name="AutoShape 133"/>
            <p:cNvSpPr>
              <a:spLocks noChangeArrowheads="1"/>
            </p:cNvSpPr>
            <p:nvPr/>
          </p:nvSpPr>
          <p:spPr bwMode="auto">
            <a:xfrm>
              <a:off x="7983680" y="2006533"/>
              <a:ext cx="1295004" cy="679450"/>
            </a:xfrm>
            <a:prstGeom prst="foldedCorner">
              <a:avLst>
                <a:gd name="adj" fmla="val 12500"/>
              </a:avLst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600" kern="0" dirty="0">
                <a:solidFill>
                  <a:srgbClr val="000000"/>
                </a:solidFill>
                <a:latin typeface="Calibri"/>
              </a:endParaRPr>
            </a:p>
          </p:txBody>
        </p:sp>
        <p:graphicFrame>
          <p:nvGraphicFramePr>
            <p:cNvPr id="89" name="Object 3"/>
            <p:cNvGraphicFramePr>
              <a:graphicFrameLocks noChangeAspect="1"/>
            </p:cNvGraphicFramePr>
            <p:nvPr>
              <p:extLst/>
            </p:nvPr>
          </p:nvGraphicFramePr>
          <p:xfrm>
            <a:off x="8092028" y="2076383"/>
            <a:ext cx="1073150" cy="55086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292" name="Document" r:id="rId14" imgW="9317736" imgH="5561076" progId="Word.Document.8">
                    <p:embed/>
                  </p:oleObj>
                </mc:Choice>
                <mc:Fallback>
                  <p:oleObj name="Document" r:id="rId14" imgW="9317736" imgH="5561076" progId="Word.Documen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092028" y="2076383"/>
                          <a:ext cx="1073150" cy="55086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=""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=""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=""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0" name="Rectangle 4"/>
            <p:cNvSpPr>
              <a:spLocks noChangeArrowheads="1"/>
            </p:cNvSpPr>
            <p:nvPr/>
          </p:nvSpPr>
          <p:spPr bwMode="auto">
            <a:xfrm>
              <a:off x="7732592" y="2038283"/>
              <a:ext cx="937287" cy="38735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lIns="65298" tIns="32649" rIns="65298" bIns="32649" anchor="ctr"/>
            <a:lstStyle/>
            <a:p>
              <a:pPr algn="ctr" defTabSz="652986" fontAlgn="auto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endParaRPr lang="en-US" sz="1200" kern="0" dirty="0">
                <a:solidFill>
                  <a:srgbClr val="000000"/>
                </a:solidFill>
                <a:latin typeface="Calibri"/>
              </a:endParaRPr>
            </a:p>
          </p:txBody>
        </p:sp>
        <p:pic>
          <p:nvPicPr>
            <p:cNvPr id="91" name="Picture 98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97945" y="2076383"/>
              <a:ext cx="796264" cy="298450"/>
            </a:xfrm>
            <a:prstGeom prst="rect">
              <a:avLst/>
            </a:prstGeom>
            <a:solidFill>
              <a:srgbClr val="CC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" name="Rectangle 99"/>
            <p:cNvSpPr>
              <a:spLocks noChangeArrowheads="1"/>
            </p:cNvSpPr>
            <p:nvPr/>
          </p:nvSpPr>
          <p:spPr bwMode="auto">
            <a:xfrm>
              <a:off x="7945430" y="1776347"/>
              <a:ext cx="1505651" cy="2044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900" b="1" kern="0" dirty="0">
                  <a:solidFill>
                    <a:srgbClr val="000000"/>
                  </a:solidFill>
                  <a:latin typeface="Calibri"/>
                </a:rPr>
                <a:t>Sensitivity &amp; Failure Analysis</a:t>
              </a:r>
            </a:p>
          </p:txBody>
        </p:sp>
        <p:sp>
          <p:nvSpPr>
            <p:cNvPr id="93" name="Text Box 100"/>
            <p:cNvSpPr txBox="1">
              <a:spLocks noChangeArrowheads="1"/>
            </p:cNvSpPr>
            <p:nvPr/>
          </p:nvSpPr>
          <p:spPr bwMode="auto">
            <a:xfrm>
              <a:off x="7844380" y="1246120"/>
              <a:ext cx="1558131" cy="496888"/>
            </a:xfrm>
            <a:prstGeom prst="rect">
              <a:avLst/>
            </a:prstGeom>
            <a:gradFill rotWithShape="1">
              <a:gsLst>
                <a:gs pos="0">
                  <a:srgbClr val="ACACE1"/>
                </a:gs>
                <a:gs pos="35001">
                  <a:srgbClr val="C5C5E9"/>
                </a:gs>
                <a:gs pos="100000">
                  <a:srgbClr val="E9E9F7"/>
                </a:gs>
              </a:gsLst>
              <a:lin ang="16200000" scaled="1"/>
            </a:gradFill>
            <a:ln w="9525">
              <a:solidFill>
                <a:srgbClr val="292989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lIns="65298" tIns="32649" rIns="65298" bIns="32649">
              <a:spAutoFit/>
            </a:bodyPr>
            <a:lstStyle/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Assess the functional sensitivity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and potential functional failure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modes to identify potential </a:t>
              </a:r>
            </a:p>
            <a:p>
              <a:pPr algn="ctr" defTabSz="652986" eaLnBrk="0" fontAlgn="auto" hangingPunct="0">
                <a:spcBef>
                  <a:spcPts val="0"/>
                </a:spcBef>
                <a:spcAft>
                  <a:spcPts val="0"/>
                </a:spcAft>
                <a:buFont typeface="Wingdings" pitchFamily="2" charset="2"/>
                <a:buNone/>
                <a:defRPr/>
              </a:pPr>
              <a:r>
                <a:rPr lang="en-GB" sz="700" kern="0" dirty="0">
                  <a:solidFill>
                    <a:srgbClr val="000000"/>
                  </a:solidFill>
                  <a:latin typeface="Arial"/>
                </a:rPr>
                <a:t>emergent functionality and risk</a:t>
              </a:r>
            </a:p>
          </p:txBody>
        </p:sp>
      </p:grpSp>
      <p:grpSp>
        <p:nvGrpSpPr>
          <p:cNvPr id="94" name="Group 93"/>
          <p:cNvGrpSpPr>
            <a:grpSpLocks/>
          </p:cNvGrpSpPr>
          <p:nvPr/>
        </p:nvGrpSpPr>
        <p:grpSpPr bwMode="auto">
          <a:xfrm>
            <a:off x="1982788" y="3294063"/>
            <a:ext cx="7331083" cy="774700"/>
            <a:chOff x="1982908" y="3293951"/>
            <a:chExt cx="7362062" cy="774332"/>
          </a:xfrm>
        </p:grpSpPr>
        <p:sp>
          <p:nvSpPr>
            <p:cNvPr id="95" name="Rectangle 94"/>
            <p:cNvSpPr/>
            <p:nvPr/>
          </p:nvSpPr>
          <p:spPr>
            <a:xfrm>
              <a:off x="1982908" y="3305058"/>
              <a:ext cx="392071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5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>
              <a:off x="2371805" y="3301884"/>
              <a:ext cx="393659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6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7" name="Rectangle 96"/>
            <p:cNvSpPr/>
            <p:nvPr/>
          </p:nvSpPr>
          <p:spPr>
            <a:xfrm>
              <a:off x="2771813" y="3298711"/>
              <a:ext cx="393659" cy="764812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7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>
              <a:off x="3162298" y="3297124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8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99" name="Rectangle 98"/>
            <p:cNvSpPr/>
            <p:nvPr/>
          </p:nvSpPr>
          <p:spPr>
            <a:xfrm>
              <a:off x="3562306" y="3293951"/>
              <a:ext cx="392072" cy="763224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9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>
              <a:off x="3962315" y="3301884"/>
              <a:ext cx="49794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…</a:t>
              </a:r>
            </a:p>
          </p:txBody>
        </p:sp>
        <p:sp>
          <p:nvSpPr>
            <p:cNvPr id="101" name="Rectangle 100"/>
            <p:cNvSpPr/>
            <p:nvPr/>
          </p:nvSpPr>
          <p:spPr>
            <a:xfrm>
              <a:off x="8952898" y="3305058"/>
              <a:ext cx="392072" cy="763225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36000" rIns="36000" anchor="ctr"/>
            <a:lstStyle/>
            <a:p>
              <a:pPr algn="ctr">
                <a:defRPr/>
              </a:pPr>
              <a:r>
                <a:rPr lang="en-US" b="1" dirty="0">
                  <a:solidFill>
                    <a:srgbClr val="000000"/>
                  </a:solidFill>
                </a:rPr>
                <a:t>F</a:t>
              </a:r>
              <a:r>
                <a:rPr lang="en-US" b="1" baseline="-25000" dirty="0">
                  <a:solidFill>
                    <a:srgbClr val="000000"/>
                  </a:solidFill>
                </a:rPr>
                <a:t>N</a:t>
              </a:r>
              <a:endParaRPr lang="en-US" b="1" dirty="0">
                <a:solidFill>
                  <a:srgbClr val="000000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572105" y="457677"/>
            <a:ext cx="594989" cy="37758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433666" y="2863794"/>
            <a:ext cx="1299967" cy="1819953"/>
          </a:xfrm>
          <a:prstGeom prst="rect">
            <a:avLst/>
          </a:prstGeom>
        </p:spPr>
      </p:pic>
      <p:pic>
        <p:nvPicPr>
          <p:cNvPr id="102" name="Picture 101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79657" y="4323284"/>
            <a:ext cx="1430954" cy="1093542"/>
          </a:xfrm>
          <a:prstGeom prst="rect">
            <a:avLst/>
          </a:prstGeom>
        </p:spPr>
      </p:pic>
      <p:pic>
        <p:nvPicPr>
          <p:cNvPr id="103" name="Picture 102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43898" y="4299968"/>
            <a:ext cx="875464" cy="845979"/>
          </a:xfrm>
          <a:prstGeom prst="rect">
            <a:avLst/>
          </a:prstGeom>
        </p:spPr>
      </p:pic>
      <p:sp>
        <p:nvSpPr>
          <p:cNvPr id="104" name="Text Box 428"/>
          <p:cNvSpPr txBox="1">
            <a:spLocks noChangeArrowheads="1"/>
          </p:cNvSpPr>
          <p:nvPr/>
        </p:nvSpPr>
        <p:spPr bwMode="auto">
          <a:xfrm>
            <a:off x="395562" y="5151304"/>
            <a:ext cx="807129" cy="2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5274" tIns="32637" rIns="65274" bIns="32637">
            <a:spAutoFit/>
          </a:bodyPr>
          <a:lstStyle/>
          <a:p>
            <a:pPr algn="r"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N</a:t>
            </a:r>
            <a:r>
              <a:rPr lang="en-GB" sz="1000" b="1" kern="0" baseline="3000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2</a:t>
            </a:r>
            <a:r>
              <a:rPr lang="en-GB" sz="1000" b="1" kern="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 Analysis</a:t>
            </a:r>
          </a:p>
        </p:txBody>
      </p:sp>
      <p:sp>
        <p:nvSpPr>
          <p:cNvPr id="105" name="Text Box 655"/>
          <p:cNvSpPr txBox="1">
            <a:spLocks noChangeArrowheads="1"/>
          </p:cNvSpPr>
          <p:nvPr/>
        </p:nvSpPr>
        <p:spPr bwMode="auto">
          <a:xfrm>
            <a:off x="174110" y="5373932"/>
            <a:ext cx="1446891" cy="281355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square"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Assess degree of natural functional binding and coupling </a:t>
            </a:r>
          </a:p>
        </p:txBody>
      </p:sp>
      <p:sp>
        <p:nvSpPr>
          <p:cNvPr id="106" name="Text Box 689"/>
          <p:cNvSpPr txBox="1">
            <a:spLocks noChangeArrowheads="1"/>
          </p:cNvSpPr>
          <p:nvPr/>
        </p:nvSpPr>
        <p:spPr bwMode="auto">
          <a:xfrm>
            <a:off x="3039996" y="4262668"/>
            <a:ext cx="1191357" cy="37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  <a:ea typeface="+mn-ea"/>
                <a:cs typeface="+mn-cs"/>
              </a:rPr>
              <a:t>Logical System Architecting</a:t>
            </a:r>
          </a:p>
        </p:txBody>
      </p:sp>
      <p:sp>
        <p:nvSpPr>
          <p:cNvPr id="107" name="Text Box 691"/>
          <p:cNvSpPr txBox="1">
            <a:spLocks noChangeArrowheads="1"/>
          </p:cNvSpPr>
          <p:nvPr/>
        </p:nvSpPr>
        <p:spPr bwMode="auto">
          <a:xfrm>
            <a:off x="2971183" y="4717847"/>
            <a:ext cx="1239592" cy="281355"/>
          </a:xfrm>
          <a:prstGeom prst="rect">
            <a:avLst/>
          </a:prstGeom>
          <a:gradFill rotWithShape="1">
            <a:gsLst>
              <a:gs pos="0">
                <a:srgbClr val="A8A8EA"/>
              </a:gs>
              <a:gs pos="35001">
                <a:srgbClr val="C3C3EF"/>
              </a:gs>
              <a:gs pos="100000">
                <a:srgbClr val="E8E8FA"/>
              </a:gs>
            </a:gsLst>
            <a:lin ang="16200000" scaled="1"/>
          </a:gradFill>
          <a:ln w="9525">
            <a:solidFill>
              <a:srgbClr val="2F2F98"/>
            </a:solidFill>
            <a:miter lim="800000"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wrap="none"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Determine candidate logical </a:t>
            </a:r>
          </a:p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kern="0" dirty="0">
                <a:solidFill>
                  <a:srgbClr val="000000"/>
                </a:solidFill>
                <a:latin typeface="Arial"/>
                <a:ea typeface="+mn-ea"/>
                <a:cs typeface="+mn-cs"/>
              </a:rPr>
              <a:t>system architectures </a:t>
            </a:r>
          </a:p>
        </p:txBody>
      </p:sp>
      <p:pic>
        <p:nvPicPr>
          <p:cNvPr id="109" name="Picture 666"/>
          <p:cNvPicPr>
            <a:picLocks noChangeAspect="1" noChangeArrowheads="1"/>
          </p:cNvPicPr>
          <p:nvPr/>
        </p:nvPicPr>
        <p:blipFill>
          <a:blip r:embed="rId20"/>
          <a:srcRect/>
          <a:stretch>
            <a:fillRect/>
          </a:stretch>
        </p:blipFill>
        <p:spPr bwMode="auto">
          <a:xfrm>
            <a:off x="1129311" y="6053602"/>
            <a:ext cx="1031875" cy="596900"/>
          </a:xfrm>
          <a:prstGeom prst="rect">
            <a:avLst/>
          </a:prstGeom>
          <a:solidFill>
            <a:schemeClr val="bg1"/>
          </a:solidFill>
          <a:ln w="9525" algn="ctr">
            <a:noFill/>
            <a:miter lim="800000"/>
            <a:headEnd/>
            <a:tailEnd/>
          </a:ln>
        </p:spPr>
      </p:pic>
      <p:sp>
        <p:nvSpPr>
          <p:cNvPr id="110" name="Text Box 651"/>
          <p:cNvSpPr txBox="1">
            <a:spLocks noChangeArrowheads="1"/>
          </p:cNvSpPr>
          <p:nvPr/>
        </p:nvSpPr>
        <p:spPr bwMode="auto">
          <a:xfrm>
            <a:off x="443511" y="6052033"/>
            <a:ext cx="917575" cy="528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</a:rPr>
              <a:t>Function </a:t>
            </a:r>
          </a:p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</a:rPr>
              <a:t>Means</a:t>
            </a:r>
          </a:p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000" b="1" kern="0" dirty="0">
                <a:solidFill>
                  <a:sysClr val="windowText" lastClr="000000"/>
                </a:solidFill>
                <a:latin typeface="Calibri"/>
              </a:rPr>
              <a:t>Analysis</a:t>
            </a:r>
          </a:p>
        </p:txBody>
      </p:sp>
      <p:sp>
        <p:nvSpPr>
          <p:cNvPr id="113" name="Text Box 656"/>
          <p:cNvSpPr txBox="1">
            <a:spLocks noChangeArrowheads="1"/>
          </p:cNvSpPr>
          <p:nvPr/>
        </p:nvSpPr>
        <p:spPr bwMode="auto">
          <a:xfrm>
            <a:off x="2242656" y="6191193"/>
            <a:ext cx="1460993" cy="389077"/>
          </a:xfrm>
          <a:prstGeom prst="rect">
            <a:avLst/>
          </a:prstGeom>
          <a:gradFill rotWithShape="1">
            <a:gsLst>
              <a:gs pos="0">
                <a:srgbClr val="333399">
                  <a:tint val="50000"/>
                  <a:satMod val="300000"/>
                </a:srgbClr>
              </a:gs>
              <a:gs pos="35000">
                <a:srgbClr val="333399">
                  <a:tint val="37000"/>
                  <a:satMod val="300000"/>
                </a:srgbClr>
              </a:gs>
              <a:gs pos="100000">
                <a:srgbClr val="333399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333399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wrap="square" lIns="65274" tIns="32637" rIns="65274" bIns="32637">
            <a:spAutoFit/>
          </a:bodyPr>
          <a:lstStyle/>
          <a:p>
            <a:pPr defTabSz="652751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700" kern="0" dirty="0">
                <a:solidFill>
                  <a:srgbClr val="000000"/>
                </a:solidFill>
                <a:latin typeface="Arial"/>
              </a:rPr>
              <a:t>Identify means </a:t>
            </a:r>
            <a:r>
              <a:rPr lang="en-GB" sz="700" kern="0" dirty="0" smtClean="0">
                <a:solidFill>
                  <a:srgbClr val="000000"/>
                </a:solidFill>
                <a:latin typeface="Arial"/>
              </a:rPr>
              <a:t>of achieving functionality and determination </a:t>
            </a:r>
            <a:r>
              <a:rPr lang="en-GB" sz="700" kern="0" dirty="0">
                <a:solidFill>
                  <a:srgbClr val="000000"/>
                </a:solidFill>
                <a:latin typeface="Arial"/>
              </a:rPr>
              <a:t>of whole </a:t>
            </a:r>
            <a:r>
              <a:rPr lang="en-GB" sz="700" kern="0" dirty="0" smtClean="0">
                <a:solidFill>
                  <a:srgbClr val="000000"/>
                </a:solidFill>
                <a:latin typeface="Arial"/>
              </a:rPr>
              <a:t>system concept </a:t>
            </a:r>
            <a:r>
              <a:rPr lang="en-GB" sz="700" kern="0" dirty="0">
                <a:solidFill>
                  <a:srgbClr val="000000"/>
                </a:solidFill>
                <a:latin typeface="Arial"/>
              </a:rPr>
              <a:t>solutions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661472" y="5137343"/>
            <a:ext cx="2126727" cy="957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996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QFD 2 To Verify System Design</a:t>
            </a:r>
            <a:endParaRPr lang="en-US" dirty="0"/>
          </a:p>
        </p:txBody>
      </p:sp>
      <p:grpSp>
        <p:nvGrpSpPr>
          <p:cNvPr id="4" name="Group 4"/>
          <p:cNvGrpSpPr>
            <a:grpSpLocks/>
          </p:cNvGrpSpPr>
          <p:nvPr/>
        </p:nvGrpSpPr>
        <p:grpSpPr bwMode="auto">
          <a:xfrm>
            <a:off x="2802795" y="1102037"/>
            <a:ext cx="4600260" cy="4411663"/>
            <a:chOff x="383" y="967"/>
            <a:chExt cx="2949" cy="2903"/>
          </a:xfrm>
        </p:grpSpPr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44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 eaLnBrk="0" hangingPunct="0"/>
              <a:endParaRPr lang="en-US" sz="1400">
                <a:latin typeface="Times New Roman" charset="0"/>
              </a:endParaRPr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163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Rectangle 7"/>
            <p:cNvSpPr>
              <a:spLocks noChangeArrowheads="1"/>
            </p:cNvSpPr>
            <p:nvPr/>
          </p:nvSpPr>
          <p:spPr bwMode="auto">
            <a:xfrm>
              <a:off x="1824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Rectangle 8"/>
            <p:cNvSpPr>
              <a:spLocks noChangeArrowheads="1"/>
            </p:cNvSpPr>
            <p:nvPr/>
          </p:nvSpPr>
          <p:spPr bwMode="auto">
            <a:xfrm>
              <a:off x="2016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2208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2592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400" y="1248"/>
              <a:ext cx="192" cy="230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 rot="16200000">
              <a:off x="1762" y="446"/>
              <a:ext cx="192" cy="294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 rot="16200000">
              <a:off x="1762" y="638"/>
              <a:ext cx="192" cy="294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algn="ctr" eaLnBrk="0" hangingPunct="0"/>
              <a:endParaRPr lang="en-US" sz="2000">
                <a:latin typeface="Times New Roman" charset="0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 rot="16200000">
              <a:off x="1762" y="830"/>
              <a:ext cx="192" cy="294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rot="16200000">
              <a:off x="1762" y="1022"/>
              <a:ext cx="192" cy="294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 rot="16200000">
              <a:off x="1762" y="1406"/>
              <a:ext cx="192" cy="294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 rot="19017623">
              <a:off x="1452" y="2261"/>
              <a:ext cx="1370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RELATIONSHIPS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>
              <a:off x="470" y="1543"/>
              <a:ext cx="595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WHAT</a:t>
              </a:r>
            </a:p>
          </p:txBody>
        </p:sp>
        <p:sp>
          <p:nvSpPr>
            <p:cNvPr id="19" name="Text Box 19"/>
            <p:cNvSpPr txBox="1">
              <a:spLocks noChangeArrowheads="1"/>
            </p:cNvSpPr>
            <p:nvPr/>
          </p:nvSpPr>
          <p:spPr bwMode="auto">
            <a:xfrm>
              <a:off x="1910" y="967"/>
              <a:ext cx="508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>
                  <a:latin typeface="Times New Roman" charset="0"/>
                </a:rPr>
                <a:t>HOW</a:t>
              </a: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 rot="16200000">
              <a:off x="1762" y="1214"/>
              <a:ext cx="192" cy="294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21" name="Group 21"/>
            <p:cNvGrpSpPr>
              <a:grpSpLocks/>
            </p:cNvGrpSpPr>
            <p:nvPr/>
          </p:nvGrpSpPr>
          <p:grpSpPr bwMode="auto">
            <a:xfrm>
              <a:off x="1488" y="1872"/>
              <a:ext cx="96" cy="96"/>
              <a:chOff x="3648" y="2400"/>
              <a:chExt cx="96" cy="96"/>
            </a:xfrm>
          </p:grpSpPr>
          <p:sp>
            <p:nvSpPr>
              <p:cNvPr id="38" name="Oval 22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" name="Oval 23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2" name="Group 24"/>
            <p:cNvGrpSpPr>
              <a:grpSpLocks/>
            </p:cNvGrpSpPr>
            <p:nvPr/>
          </p:nvGrpSpPr>
          <p:grpSpPr bwMode="auto">
            <a:xfrm>
              <a:off x="2064" y="2640"/>
              <a:ext cx="96" cy="96"/>
              <a:chOff x="3648" y="2400"/>
              <a:chExt cx="96" cy="96"/>
            </a:xfrm>
          </p:grpSpPr>
          <p:sp>
            <p:nvSpPr>
              <p:cNvPr id="36" name="Oval 25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7" name="Oval 26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3" name="Group 27"/>
            <p:cNvGrpSpPr>
              <a:grpSpLocks/>
            </p:cNvGrpSpPr>
            <p:nvPr/>
          </p:nvGrpSpPr>
          <p:grpSpPr bwMode="auto">
            <a:xfrm>
              <a:off x="1680" y="2064"/>
              <a:ext cx="96" cy="96"/>
              <a:chOff x="3648" y="2400"/>
              <a:chExt cx="96" cy="96"/>
            </a:xfrm>
          </p:grpSpPr>
          <p:sp>
            <p:nvSpPr>
              <p:cNvPr id="34" name="Oval 28"/>
              <p:cNvSpPr>
                <a:spLocks noChangeArrowheads="1"/>
              </p:cNvSpPr>
              <p:nvPr/>
            </p:nvSpPr>
            <p:spPr bwMode="auto">
              <a:xfrm>
                <a:off x="3648" y="2400"/>
                <a:ext cx="96" cy="96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5" name="Oval 29"/>
              <p:cNvSpPr>
                <a:spLocks noChangeArrowheads="1"/>
              </p:cNvSpPr>
              <p:nvPr/>
            </p:nvSpPr>
            <p:spPr bwMode="auto">
              <a:xfrm>
                <a:off x="3672" y="2424"/>
                <a:ext cx="48" cy="48"/>
              </a:xfrm>
              <a:prstGeom prst="ellips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" name="Oval 30"/>
            <p:cNvSpPr>
              <a:spLocks noChangeArrowheads="1"/>
            </p:cNvSpPr>
            <p:nvPr/>
          </p:nvSpPr>
          <p:spPr bwMode="auto">
            <a:xfrm>
              <a:off x="148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" name="Oval 31"/>
            <p:cNvSpPr>
              <a:spLocks noChangeArrowheads="1"/>
            </p:cNvSpPr>
            <p:nvPr/>
          </p:nvSpPr>
          <p:spPr bwMode="auto">
            <a:xfrm>
              <a:off x="2064" y="1872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" name="Oval 32"/>
            <p:cNvSpPr>
              <a:spLocks noChangeArrowheads="1"/>
            </p:cNvSpPr>
            <p:nvPr/>
          </p:nvSpPr>
          <p:spPr bwMode="auto">
            <a:xfrm>
              <a:off x="1488" y="2640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utoShape 34"/>
            <p:cNvSpPr>
              <a:spLocks noChangeArrowheads="1"/>
            </p:cNvSpPr>
            <p:nvPr/>
          </p:nvSpPr>
          <p:spPr bwMode="auto">
            <a:xfrm>
              <a:off x="1680" y="283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" name="AutoShape 35"/>
            <p:cNvSpPr>
              <a:spLocks noChangeArrowheads="1"/>
            </p:cNvSpPr>
            <p:nvPr/>
          </p:nvSpPr>
          <p:spPr bwMode="auto">
            <a:xfrm>
              <a:off x="2448" y="2640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AutoShape 36"/>
            <p:cNvSpPr>
              <a:spLocks noChangeArrowheads="1"/>
            </p:cNvSpPr>
            <p:nvPr/>
          </p:nvSpPr>
          <p:spPr bwMode="auto">
            <a:xfrm>
              <a:off x="2640" y="1872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AutoShape 37"/>
            <p:cNvSpPr>
              <a:spLocks noChangeArrowheads="1"/>
            </p:cNvSpPr>
            <p:nvPr/>
          </p:nvSpPr>
          <p:spPr bwMode="auto">
            <a:xfrm>
              <a:off x="1488" y="2064"/>
              <a:ext cx="96" cy="96"/>
            </a:xfrm>
            <a:prstGeom prst="triangle">
              <a:avLst>
                <a:gd name="adj" fmla="val 50000"/>
              </a:avLst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Oval 38"/>
            <p:cNvSpPr>
              <a:spLocks noChangeArrowheads="1"/>
            </p:cNvSpPr>
            <p:nvPr/>
          </p:nvSpPr>
          <p:spPr bwMode="auto">
            <a:xfrm>
              <a:off x="2448" y="2256"/>
              <a:ext cx="96" cy="96"/>
            </a:xfrm>
            <a:prstGeom prst="ellips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Text Box 39"/>
            <p:cNvSpPr txBox="1">
              <a:spLocks noChangeArrowheads="1"/>
            </p:cNvSpPr>
            <p:nvPr/>
          </p:nvSpPr>
          <p:spPr bwMode="auto">
            <a:xfrm>
              <a:off x="1599" y="3607"/>
              <a:ext cx="1043" cy="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r>
                <a:rPr lang="en-GB" sz="2000" dirty="0">
                  <a:latin typeface="Times New Roman" charset="0"/>
                </a:rPr>
                <a:t>HOW MUCH</a:t>
              </a: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2198308" y="94419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43" name="Group 42"/>
          <p:cNvGrpSpPr/>
          <p:nvPr/>
        </p:nvGrpSpPr>
        <p:grpSpPr>
          <a:xfrm>
            <a:off x="2800914" y="2401258"/>
            <a:ext cx="1658519" cy="1749934"/>
            <a:chOff x="2800914" y="2401258"/>
            <a:chExt cx="1658519" cy="1749934"/>
          </a:xfrm>
        </p:grpSpPr>
        <p:sp>
          <p:nvSpPr>
            <p:cNvPr id="42" name="Rectangle 41"/>
            <p:cNvSpPr/>
            <p:nvPr/>
          </p:nvSpPr>
          <p:spPr>
            <a:xfrm>
              <a:off x="2802655" y="2401258"/>
              <a:ext cx="1656778" cy="291946"/>
            </a:xfrm>
            <a:prstGeom prst="rect">
              <a:avLst/>
            </a:prstGeom>
            <a:solidFill>
              <a:schemeClr val="accent5">
                <a:lumMod val="90000"/>
              </a:schemeClr>
            </a:solidFill>
            <a:ln/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Functional RQMT</a:t>
              </a:r>
              <a:r>
                <a:rPr lang="en-US" sz="1300" baseline="-25000" dirty="0" smtClean="0"/>
                <a:t>1</a:t>
              </a:r>
              <a:r>
                <a:rPr lang="en-US" sz="1300" dirty="0" smtClean="0"/>
                <a:t> </a:t>
              </a:r>
              <a:endParaRPr lang="en-US" sz="1050" dirty="0"/>
            </a:p>
          </p:txBody>
        </p:sp>
        <p:sp>
          <p:nvSpPr>
            <p:cNvPr id="51" name="Rectangle 50"/>
            <p:cNvSpPr/>
            <p:nvPr/>
          </p:nvSpPr>
          <p:spPr>
            <a:xfrm>
              <a:off x="2801785" y="2699632"/>
              <a:ext cx="1656778" cy="291946"/>
            </a:xfrm>
            <a:prstGeom prst="rect">
              <a:avLst/>
            </a:prstGeom>
            <a:solidFill>
              <a:srgbClr val="BADDE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Functional RQMT</a:t>
              </a:r>
              <a:r>
                <a:rPr lang="en-US" sz="1300" baseline="-25000" dirty="0"/>
                <a:t>2</a:t>
              </a:r>
              <a:r>
                <a:rPr lang="en-US" sz="1300" dirty="0" smtClean="0"/>
                <a:t> </a:t>
              </a:r>
              <a:endParaRPr lang="en-US" sz="1050" dirty="0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2800915" y="2990707"/>
              <a:ext cx="1656778" cy="291946"/>
            </a:xfrm>
            <a:prstGeom prst="rect">
              <a:avLst/>
            </a:prstGeom>
            <a:solidFill>
              <a:srgbClr val="BADDE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Functional RQMT</a:t>
              </a:r>
              <a:r>
                <a:rPr lang="en-US" sz="1300" baseline="-25000" dirty="0" smtClean="0"/>
                <a:t>3</a:t>
              </a:r>
              <a:r>
                <a:rPr lang="en-US" sz="1300" dirty="0" smtClean="0"/>
                <a:t> </a:t>
              </a:r>
              <a:endParaRPr lang="en-US" sz="1050" dirty="0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2800915" y="3282653"/>
              <a:ext cx="1656778" cy="291946"/>
            </a:xfrm>
            <a:prstGeom prst="rect">
              <a:avLst/>
            </a:prstGeom>
            <a:solidFill>
              <a:srgbClr val="BADDE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Functional RQMT</a:t>
              </a:r>
              <a:r>
                <a:rPr lang="en-US" sz="1300" baseline="-25000" dirty="0" smtClean="0"/>
                <a:t>4</a:t>
              </a:r>
              <a:r>
                <a:rPr lang="en-US" sz="1300" dirty="0" smtClean="0"/>
                <a:t> </a:t>
              </a:r>
              <a:endParaRPr lang="en-US" sz="1050" dirty="0"/>
            </a:p>
          </p:txBody>
        </p:sp>
        <p:sp>
          <p:nvSpPr>
            <p:cNvPr id="54" name="Rectangle 53"/>
            <p:cNvSpPr/>
            <p:nvPr/>
          </p:nvSpPr>
          <p:spPr>
            <a:xfrm>
              <a:off x="2800914" y="3574599"/>
              <a:ext cx="1656778" cy="291946"/>
            </a:xfrm>
            <a:prstGeom prst="rect">
              <a:avLst/>
            </a:prstGeom>
            <a:solidFill>
              <a:srgbClr val="BADDE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Functional RQMT</a:t>
              </a:r>
              <a:r>
                <a:rPr lang="en-US" sz="1300" baseline="-25000" dirty="0" smtClean="0"/>
                <a:t>5</a:t>
              </a:r>
              <a:r>
                <a:rPr lang="en-US" sz="1300" dirty="0" smtClean="0"/>
                <a:t> </a:t>
              </a:r>
              <a:endParaRPr lang="en-US" sz="1050" dirty="0"/>
            </a:p>
          </p:txBody>
        </p:sp>
        <p:sp>
          <p:nvSpPr>
            <p:cNvPr id="55" name="Rectangle 54"/>
            <p:cNvSpPr/>
            <p:nvPr/>
          </p:nvSpPr>
          <p:spPr>
            <a:xfrm>
              <a:off x="2800915" y="3859246"/>
              <a:ext cx="1656778" cy="291946"/>
            </a:xfrm>
            <a:prstGeom prst="rect">
              <a:avLst/>
            </a:prstGeom>
            <a:solidFill>
              <a:srgbClr val="BADDE1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00" dirty="0" smtClean="0"/>
                <a:t>Functional RQMT</a:t>
              </a:r>
              <a:r>
                <a:rPr lang="en-US" sz="1300" baseline="-25000" dirty="0" smtClean="0"/>
                <a:t>6</a:t>
              </a:r>
              <a:r>
                <a:rPr lang="en-US" sz="1300" dirty="0" smtClean="0"/>
                <a:t> </a:t>
              </a:r>
              <a:endParaRPr lang="en-US" sz="1050" dirty="0"/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4442617" y="1525629"/>
            <a:ext cx="2117360" cy="879976"/>
            <a:chOff x="4442617" y="1525629"/>
            <a:chExt cx="2117360" cy="879976"/>
          </a:xfrm>
        </p:grpSpPr>
        <p:sp>
          <p:nvSpPr>
            <p:cNvPr id="41" name="Rectangle 40"/>
            <p:cNvSpPr/>
            <p:nvPr/>
          </p:nvSpPr>
          <p:spPr>
            <a:xfrm>
              <a:off x="4442617" y="1532563"/>
              <a:ext cx="317297" cy="873042"/>
            </a:xfrm>
            <a:prstGeom prst="rect">
              <a:avLst/>
            </a:prstGeom>
            <a:solidFill>
              <a:srgbClr val="FF99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lIns="36000" rIns="36000" anchor="ctr"/>
            <a:lstStyle/>
            <a:p>
              <a:pPr algn="ctr">
                <a:defRPr/>
              </a:pPr>
              <a:r>
                <a:rPr lang="en-US" sz="1200" dirty="0" smtClean="0">
                  <a:solidFill>
                    <a:srgbClr val="000000"/>
                  </a:solidFill>
                </a:rPr>
                <a:t>Solution</a:t>
              </a:r>
              <a:r>
                <a:rPr lang="en-US" sz="1200" baseline="-25000" dirty="0" smtClean="0">
                  <a:solidFill>
                    <a:srgbClr val="000000"/>
                  </a:solidFill>
                </a:rPr>
                <a:t>1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4743763" y="1528415"/>
              <a:ext cx="317297" cy="873042"/>
            </a:xfrm>
            <a:prstGeom prst="rect">
              <a:avLst/>
            </a:prstGeom>
            <a:solidFill>
              <a:srgbClr val="FF99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lIns="36000" rIns="36000" anchor="ctr"/>
            <a:lstStyle/>
            <a:p>
              <a:pPr algn="ctr">
                <a:defRPr/>
              </a:pPr>
              <a:r>
                <a:rPr lang="en-US" sz="1200" dirty="0" smtClean="0">
                  <a:solidFill>
                    <a:srgbClr val="000000"/>
                  </a:solidFill>
                </a:rPr>
                <a:t>Solution</a:t>
              </a:r>
              <a:r>
                <a:rPr lang="en-US" sz="1200" baseline="-25000" dirty="0">
                  <a:solidFill>
                    <a:srgbClr val="000000"/>
                  </a:solidFill>
                </a:rPr>
                <a:t>2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7" name="Rectangle 56"/>
            <p:cNvSpPr/>
            <p:nvPr/>
          </p:nvSpPr>
          <p:spPr>
            <a:xfrm>
              <a:off x="5041259" y="1528416"/>
              <a:ext cx="317297" cy="873042"/>
            </a:xfrm>
            <a:prstGeom prst="rect">
              <a:avLst/>
            </a:prstGeom>
            <a:solidFill>
              <a:srgbClr val="FF99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lIns="36000" rIns="36000" anchor="ctr"/>
            <a:lstStyle/>
            <a:p>
              <a:pPr algn="ctr">
                <a:defRPr/>
              </a:pPr>
              <a:r>
                <a:rPr lang="en-US" sz="1200" dirty="0" smtClean="0">
                  <a:solidFill>
                    <a:srgbClr val="000000"/>
                  </a:solidFill>
                </a:rPr>
                <a:t>Solution</a:t>
              </a:r>
              <a:r>
                <a:rPr lang="en-US" sz="1200" baseline="-25000" dirty="0">
                  <a:solidFill>
                    <a:srgbClr val="000000"/>
                  </a:solidFill>
                </a:rPr>
                <a:t>3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5350195" y="1528417"/>
              <a:ext cx="317297" cy="873042"/>
            </a:xfrm>
            <a:prstGeom prst="rect">
              <a:avLst/>
            </a:prstGeom>
            <a:solidFill>
              <a:srgbClr val="FF99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lIns="36000" rIns="36000" anchor="ctr"/>
            <a:lstStyle/>
            <a:p>
              <a:pPr algn="ctr">
                <a:defRPr/>
              </a:pPr>
              <a:r>
                <a:rPr lang="en-US" sz="1200" dirty="0" smtClean="0">
                  <a:solidFill>
                    <a:srgbClr val="000000"/>
                  </a:solidFill>
                </a:rPr>
                <a:t>Solution</a:t>
              </a:r>
              <a:r>
                <a:rPr lang="en-US" sz="1200" baseline="-25000" dirty="0">
                  <a:solidFill>
                    <a:srgbClr val="000000"/>
                  </a:solidFill>
                </a:rPr>
                <a:t>4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6242680" y="1526974"/>
              <a:ext cx="317297" cy="873042"/>
            </a:xfrm>
            <a:prstGeom prst="rect">
              <a:avLst/>
            </a:prstGeom>
            <a:solidFill>
              <a:srgbClr val="FF99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lIns="36000" rIns="36000" anchor="ctr"/>
            <a:lstStyle/>
            <a:p>
              <a:pPr algn="ctr">
                <a:defRPr/>
              </a:pPr>
              <a:r>
                <a:rPr lang="en-US" sz="1200" dirty="0" smtClean="0">
                  <a:solidFill>
                    <a:srgbClr val="000000"/>
                  </a:solidFill>
                </a:rPr>
                <a:t>Solution</a:t>
              </a:r>
              <a:r>
                <a:rPr lang="en-US" sz="1200" baseline="-25000" dirty="0">
                  <a:solidFill>
                    <a:srgbClr val="000000"/>
                  </a:solidFill>
                </a:rPr>
                <a:t>7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5925954" y="1525629"/>
              <a:ext cx="317297" cy="873042"/>
            </a:xfrm>
            <a:prstGeom prst="rect">
              <a:avLst/>
            </a:prstGeom>
            <a:solidFill>
              <a:srgbClr val="FF99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lIns="36000" rIns="36000" anchor="ctr"/>
            <a:lstStyle/>
            <a:p>
              <a:pPr algn="ctr">
                <a:defRPr/>
              </a:pPr>
              <a:r>
                <a:rPr lang="en-US" sz="1200" dirty="0" smtClean="0">
                  <a:solidFill>
                    <a:srgbClr val="000000"/>
                  </a:solidFill>
                </a:rPr>
                <a:t>Solution</a:t>
              </a:r>
              <a:r>
                <a:rPr lang="en-US" sz="1200" baseline="-25000" dirty="0">
                  <a:solidFill>
                    <a:srgbClr val="000000"/>
                  </a:solidFill>
                </a:rPr>
                <a:t>6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5643553" y="1529285"/>
              <a:ext cx="317297" cy="873042"/>
            </a:xfrm>
            <a:prstGeom prst="rect">
              <a:avLst/>
            </a:prstGeom>
            <a:solidFill>
              <a:srgbClr val="FF99CC"/>
            </a:solidFill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vert270" lIns="36000" rIns="36000" anchor="ctr"/>
            <a:lstStyle/>
            <a:p>
              <a:pPr algn="ctr">
                <a:defRPr/>
              </a:pPr>
              <a:r>
                <a:rPr lang="en-US" sz="1200" dirty="0" smtClean="0">
                  <a:solidFill>
                    <a:srgbClr val="000000"/>
                  </a:solidFill>
                </a:rPr>
                <a:t>Solution</a:t>
              </a:r>
              <a:r>
                <a:rPr lang="en-US" sz="1200" baseline="-25000" dirty="0">
                  <a:solidFill>
                    <a:srgbClr val="000000"/>
                  </a:solidFill>
                </a:rPr>
                <a:t>5</a:t>
              </a:r>
              <a:endParaRPr lang="en-US" sz="1200" dirty="0">
                <a:solidFill>
                  <a:srgbClr val="000000"/>
                </a:solidFill>
              </a:endParaRPr>
            </a:p>
          </p:txBody>
        </p:sp>
      </p:grpSp>
      <p:sp>
        <p:nvSpPr>
          <p:cNvPr id="63" name="Oval 28"/>
          <p:cNvSpPr>
            <a:spLocks noChangeArrowheads="1"/>
          </p:cNvSpPr>
          <p:nvPr/>
        </p:nvSpPr>
        <p:spPr bwMode="auto">
          <a:xfrm>
            <a:off x="4814290" y="3362178"/>
            <a:ext cx="149754" cy="14589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28"/>
          <p:cNvSpPr>
            <a:spLocks noChangeArrowheads="1"/>
          </p:cNvSpPr>
          <p:nvPr/>
        </p:nvSpPr>
        <p:spPr bwMode="auto">
          <a:xfrm>
            <a:off x="5110267" y="3040185"/>
            <a:ext cx="149754" cy="15014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29"/>
          <p:cNvSpPr>
            <a:spLocks noChangeArrowheads="1"/>
          </p:cNvSpPr>
          <p:nvPr/>
        </p:nvSpPr>
        <p:spPr bwMode="auto">
          <a:xfrm>
            <a:off x="5147706" y="3076659"/>
            <a:ext cx="74877" cy="75072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Oval 28"/>
          <p:cNvSpPr>
            <a:spLocks noChangeArrowheads="1"/>
          </p:cNvSpPr>
          <p:nvPr/>
        </p:nvSpPr>
        <p:spPr bwMode="auto">
          <a:xfrm>
            <a:off x="6326104" y="3930845"/>
            <a:ext cx="149754" cy="14589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29"/>
          <p:cNvSpPr>
            <a:spLocks noChangeArrowheads="1"/>
          </p:cNvSpPr>
          <p:nvPr/>
        </p:nvSpPr>
        <p:spPr bwMode="auto">
          <a:xfrm>
            <a:off x="6363543" y="3967318"/>
            <a:ext cx="74877" cy="7294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28"/>
          <p:cNvSpPr>
            <a:spLocks noChangeArrowheads="1"/>
          </p:cNvSpPr>
          <p:nvPr/>
        </p:nvSpPr>
        <p:spPr bwMode="auto">
          <a:xfrm>
            <a:off x="6031681" y="3917660"/>
            <a:ext cx="149754" cy="14589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Oval 29"/>
          <p:cNvSpPr>
            <a:spLocks noChangeArrowheads="1"/>
          </p:cNvSpPr>
          <p:nvPr/>
        </p:nvSpPr>
        <p:spPr bwMode="auto">
          <a:xfrm>
            <a:off x="6069120" y="3954133"/>
            <a:ext cx="74877" cy="7294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28"/>
          <p:cNvSpPr>
            <a:spLocks noChangeArrowheads="1"/>
          </p:cNvSpPr>
          <p:nvPr/>
        </p:nvSpPr>
        <p:spPr bwMode="auto">
          <a:xfrm>
            <a:off x="5719681" y="3640815"/>
            <a:ext cx="149754" cy="14589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Oval 29"/>
          <p:cNvSpPr>
            <a:spLocks noChangeArrowheads="1"/>
          </p:cNvSpPr>
          <p:nvPr/>
        </p:nvSpPr>
        <p:spPr bwMode="auto">
          <a:xfrm>
            <a:off x="5757120" y="3677288"/>
            <a:ext cx="74877" cy="7294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Oval 28"/>
          <p:cNvSpPr>
            <a:spLocks noChangeArrowheads="1"/>
          </p:cNvSpPr>
          <p:nvPr/>
        </p:nvSpPr>
        <p:spPr bwMode="auto">
          <a:xfrm>
            <a:off x="5412075" y="3355180"/>
            <a:ext cx="149754" cy="14589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Oval 29"/>
          <p:cNvSpPr>
            <a:spLocks noChangeArrowheads="1"/>
          </p:cNvSpPr>
          <p:nvPr/>
        </p:nvSpPr>
        <p:spPr bwMode="auto">
          <a:xfrm>
            <a:off x="5449514" y="3391653"/>
            <a:ext cx="74877" cy="7294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Text Box 39"/>
          <p:cNvSpPr txBox="1">
            <a:spLocks noChangeArrowheads="1"/>
          </p:cNvSpPr>
          <p:nvPr/>
        </p:nvSpPr>
        <p:spPr bwMode="auto">
          <a:xfrm>
            <a:off x="6533705" y="1762461"/>
            <a:ext cx="12629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en-GB" sz="2000" dirty="0" smtClean="0">
                <a:latin typeface="Times New Roman" charset="0"/>
              </a:rPr>
              <a:t>WHAT </a:t>
            </a:r>
            <a:r>
              <a:rPr lang="en-GB" sz="2000" dirty="0">
                <a:latin typeface="Times New Roman" charset="0"/>
              </a:rPr>
              <a:t>MUCH</a:t>
            </a:r>
          </a:p>
        </p:txBody>
      </p:sp>
    </p:spTree>
    <p:extLst>
      <p:ext uri="{BB962C8B-B14F-4D97-AF65-F5344CB8AC3E}">
        <p14:creationId xmlns:p14="http://schemas.microsoft.com/office/powerpoint/2010/main" val="699528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1800" dirty="0" smtClean="0">
                <a:solidFill>
                  <a:srgbClr val="333399"/>
                </a:solidFill>
              </a:rPr>
              <a:t> </a:t>
            </a:r>
            <a:r>
              <a:rPr lang="en-GB" dirty="0" smtClean="0"/>
              <a:t>Exploring the Design Space</a:t>
            </a:r>
            <a:r>
              <a:rPr lang="en-GB" sz="2400" dirty="0" smtClean="0"/>
              <a:t> (Robust Design)</a:t>
            </a:r>
            <a:endParaRPr lang="en-GB" dirty="0" smtClean="0"/>
          </a:p>
        </p:txBody>
      </p:sp>
      <p:sp>
        <p:nvSpPr>
          <p:cNvPr id="126610" name="Text Box 658"/>
          <p:cNvSpPr txBox="1">
            <a:spLocks noChangeArrowheads="1"/>
          </p:cNvSpPr>
          <p:nvPr/>
        </p:nvSpPr>
        <p:spPr bwMode="auto">
          <a:xfrm>
            <a:off x="392916" y="3790835"/>
            <a:ext cx="4710120" cy="132343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GB" sz="1600" dirty="0">
                <a:solidFill>
                  <a:schemeClr val="tx1"/>
                </a:solidFill>
              </a:rPr>
              <a:t>A system can sensitive to small variation in its </a:t>
            </a:r>
            <a:r>
              <a:rPr lang="en-GB" sz="1600" dirty="0" smtClean="0">
                <a:solidFill>
                  <a:schemeClr val="tx1"/>
                </a:solidFill>
              </a:rPr>
              <a:t>design parameters </a:t>
            </a:r>
            <a:r>
              <a:rPr lang="en-GB" sz="1600" dirty="0">
                <a:solidFill>
                  <a:schemeClr val="tx1"/>
                </a:solidFill>
              </a:rPr>
              <a:t>resulting in </a:t>
            </a:r>
            <a:r>
              <a:rPr lang="en-GB" sz="1600" dirty="0" smtClean="0">
                <a:solidFill>
                  <a:schemeClr val="tx1"/>
                </a:solidFill>
              </a:rPr>
              <a:t>a performance short fall. The Optimise and Refine the System Design Concept phase requires us to find the PLATEAUS and avoid the peaks  </a:t>
            </a:r>
            <a:endParaRPr lang="en-US" sz="1600" dirty="0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7291" y="1672453"/>
            <a:ext cx="3870879" cy="23444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023" y="1116092"/>
            <a:ext cx="4767113" cy="25729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6881" y="4187420"/>
            <a:ext cx="4144636" cy="23766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4704" y="5400586"/>
            <a:ext cx="5515093" cy="107721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We have a design solution that consistently delivers the customers’ requirements – We are </a:t>
            </a:r>
            <a:r>
              <a:rPr lang="en-US" sz="2400" dirty="0" smtClean="0"/>
              <a:t>delivering excellence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6368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610" grpId="0" animBg="1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The Systems Engineering of a Kitchen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54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063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86681" y="148170"/>
            <a:ext cx="5385358" cy="6628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415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0"/>
            <a:ext cx="8915400" cy="1143000"/>
          </a:xfrm>
        </p:spPr>
        <p:txBody>
          <a:bodyPr/>
          <a:lstStyle/>
          <a:p>
            <a:r>
              <a:rPr lang="en-GB" dirty="0" smtClean="0"/>
              <a:t>The Problem</a:t>
            </a:r>
            <a:endParaRPr lang="en-GB" dirty="0"/>
          </a:p>
        </p:txBody>
      </p:sp>
      <p:pic>
        <p:nvPicPr>
          <p:cNvPr id="6" name="Content Placeholder 5" descr="SCAN000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10914" r="5220"/>
          <a:stretch>
            <a:fillRect/>
          </a:stretch>
        </p:blipFill>
        <p:spPr>
          <a:xfrm rot="10800000">
            <a:off x="223003" y="1057255"/>
            <a:ext cx="3384701" cy="5172603"/>
          </a:xfrm>
        </p:spPr>
      </p:pic>
      <p:pic>
        <p:nvPicPr>
          <p:cNvPr id="7" name="Content Placeholder 6" descr="DSC00757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3791944" y="1103438"/>
            <a:ext cx="2410953" cy="2967327"/>
          </a:xfrm>
        </p:spPr>
      </p:pic>
      <p:pic>
        <p:nvPicPr>
          <p:cNvPr id="9" name="Picture 8" descr="DSC0077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10809" y="3238578"/>
            <a:ext cx="2641976" cy="32516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347178" y="1100515"/>
            <a:ext cx="336620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The original kitchen was a narrow “galley” style. It was refurbished shortly after moving into the house. The design was based around fitting in a number of desirable items – i.e. hob, oven, dishwasher – into the available space.</a:t>
            </a:r>
            <a:endParaRPr lang="en-GB" sz="1600" dirty="0"/>
          </a:p>
        </p:txBody>
      </p:sp>
      <p:sp>
        <p:nvSpPr>
          <p:cNvPr id="11" name="TextBox 10"/>
          <p:cNvSpPr txBox="1"/>
          <p:nvPr/>
        </p:nvSpPr>
        <p:spPr>
          <a:xfrm>
            <a:off x="3769783" y="4216401"/>
            <a:ext cx="241229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The refurbishment was a great improvement on the previous kitchen – but was unworkable, only one person  could effectively work in the kitchen at any moment in time - Moreover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908292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Dining Room!</a:t>
            </a:r>
            <a:endParaRPr lang="en-GB" dirty="0"/>
          </a:p>
        </p:txBody>
      </p:sp>
      <p:pic>
        <p:nvPicPr>
          <p:cNvPr id="5" name="Content Placeholder 5" descr="SCAN0003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rcRect l="10914" r="5220"/>
          <a:stretch>
            <a:fillRect/>
          </a:stretch>
        </p:blipFill>
        <p:spPr>
          <a:xfrm rot="10800000">
            <a:off x="274241" y="899600"/>
            <a:ext cx="3384701" cy="5172603"/>
          </a:xfrm>
        </p:spPr>
      </p:pic>
      <p:pic>
        <p:nvPicPr>
          <p:cNvPr id="6" name="Picture 5" descr="DSC0103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32455" y="3499681"/>
            <a:ext cx="3458094" cy="2394065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3860226" y="5325623"/>
            <a:ext cx="1206732" cy="773084"/>
          </a:xfrm>
          <a:prstGeom prst="wedgeRoundRectCallout">
            <a:avLst>
              <a:gd name="adj1" fmla="val 95585"/>
              <a:gd name="adj2" fmla="val -62061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Kitchen Door</a:t>
            </a:r>
            <a:endParaRPr lang="en-GB" dirty="0"/>
          </a:p>
        </p:txBody>
      </p:sp>
      <p:sp>
        <p:nvSpPr>
          <p:cNvPr id="8" name="Rounded Rectangular Callout 7"/>
          <p:cNvSpPr/>
          <p:nvPr/>
        </p:nvSpPr>
        <p:spPr>
          <a:xfrm>
            <a:off x="5192111" y="5974492"/>
            <a:ext cx="2237390" cy="836220"/>
          </a:xfrm>
          <a:prstGeom prst="wedgeRoundRectCallout">
            <a:avLst>
              <a:gd name="adj1" fmla="val 8304"/>
              <a:gd name="adj2" fmla="val -99862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Door to secondary Staircase</a:t>
            </a:r>
            <a:endParaRPr lang="en-GB" dirty="0"/>
          </a:p>
        </p:txBody>
      </p:sp>
      <p:sp>
        <p:nvSpPr>
          <p:cNvPr id="9" name="Rounded Rectangular Callout 8"/>
          <p:cNvSpPr/>
          <p:nvPr/>
        </p:nvSpPr>
        <p:spPr>
          <a:xfrm>
            <a:off x="8494309" y="5688804"/>
            <a:ext cx="1206732" cy="947651"/>
          </a:xfrm>
          <a:prstGeom prst="wedgeRoundRectCallout">
            <a:avLst>
              <a:gd name="adj1" fmla="val -120086"/>
              <a:gd name="adj2" fmla="val -156798"/>
              <a:gd name="adj3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Dining Room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133214" y="5563076"/>
            <a:ext cx="42390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r>
              <a:rPr lang="en-GB" dirty="0" err="1" smtClean="0"/>
              <a:t>p.s.</a:t>
            </a:r>
            <a:r>
              <a:rPr lang="en-GB" dirty="0" smtClean="0"/>
              <a:t> the secondary staircase did not comply with local build regulations!</a:t>
            </a:r>
            <a:endParaRPr lang="en-GB" dirty="0"/>
          </a:p>
        </p:txBody>
      </p:sp>
      <p:sp>
        <p:nvSpPr>
          <p:cNvPr id="11" name="Rounded Rectangular Callout 10"/>
          <p:cNvSpPr/>
          <p:nvPr/>
        </p:nvSpPr>
        <p:spPr>
          <a:xfrm>
            <a:off x="4628494" y="2301766"/>
            <a:ext cx="4184430" cy="1024758"/>
          </a:xfrm>
          <a:prstGeom prst="wedgeRoundRectCallout">
            <a:avLst>
              <a:gd name="adj1" fmla="val -109008"/>
              <a:gd name="adj2" fmla="val 47423"/>
              <a:gd name="adj3" fmla="val 1666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b="1" dirty="0" smtClean="0"/>
              <a:t>The presence of a second internal staircase stole a significant amount of dining room space. 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4833445" y="788277"/>
            <a:ext cx="2237390" cy="1229710"/>
          </a:xfrm>
          <a:prstGeom prst="wedgeRoundRectCallout">
            <a:avLst>
              <a:gd name="adj1" fmla="val -141443"/>
              <a:gd name="adj2" fmla="val 25651"/>
              <a:gd name="adj3" fmla="val 16667"/>
            </a:avLst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/>
              <a:t>The primary staircase is in a tower to the rear of the property. </a:t>
            </a:r>
          </a:p>
        </p:txBody>
      </p:sp>
      <p:pic>
        <p:nvPicPr>
          <p:cNvPr id="13" name="Picture 12" descr="DSC0063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480738" y="189187"/>
            <a:ext cx="1665232" cy="2049516"/>
          </a:xfrm>
          <a:prstGeom prst="rect">
            <a:avLst/>
          </a:prstGeom>
        </p:spPr>
      </p:pic>
      <p:sp>
        <p:nvSpPr>
          <p:cNvPr id="14" name="Bent-Up Arrow 13"/>
          <p:cNvSpPr/>
          <p:nvPr/>
        </p:nvSpPr>
        <p:spPr>
          <a:xfrm flipH="1">
            <a:off x="2374023" y="4004448"/>
            <a:ext cx="2886403" cy="788276"/>
          </a:xfrm>
          <a:prstGeom prst="bent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38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Meta Solution</a:t>
            </a:r>
            <a:endParaRPr lang="en-GB" dirty="0"/>
          </a:p>
        </p:txBody>
      </p:sp>
      <p:pic>
        <p:nvPicPr>
          <p:cNvPr id="5" name="Content Placeholder 4" descr="SCAN0004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 l="9016" r="2847"/>
          <a:stretch>
            <a:fillRect/>
          </a:stretch>
        </p:blipFill>
        <p:spPr>
          <a:xfrm rot="10860000">
            <a:off x="472153" y="719051"/>
            <a:ext cx="3934334" cy="5880185"/>
          </a:xfrm>
        </p:spPr>
      </p:pic>
      <p:sp>
        <p:nvSpPr>
          <p:cNvPr id="7" name="Rounded Rectangular Callout 6"/>
          <p:cNvSpPr/>
          <p:nvPr/>
        </p:nvSpPr>
        <p:spPr>
          <a:xfrm>
            <a:off x="5727468" y="1330037"/>
            <a:ext cx="3674226" cy="1837113"/>
          </a:xfrm>
          <a:prstGeom prst="wedgeRoundRectCallout">
            <a:avLst>
              <a:gd name="adj1" fmla="val -132416"/>
              <a:gd name="adj2" fmla="val 10796"/>
              <a:gd name="adj3" fmla="val 16667"/>
            </a:avLst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dirty="0" smtClean="0"/>
              <a:t>The meta-solution was to:</a:t>
            </a:r>
          </a:p>
          <a:p>
            <a:endParaRPr lang="en-GB" dirty="0" smtClean="0"/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Remove the second staircase</a:t>
            </a:r>
          </a:p>
          <a:p>
            <a:pPr>
              <a:buFont typeface="Arial" pitchFamily="34" charset="0"/>
              <a:buChar char="•"/>
            </a:pPr>
            <a:r>
              <a:rPr lang="en-GB" dirty="0" smtClean="0"/>
              <a:t> Remove the wall between the dining room and kitchen to create one space</a:t>
            </a:r>
            <a:endParaRPr lang="en-GB" dirty="0"/>
          </a:p>
        </p:txBody>
      </p:sp>
      <p:sp>
        <p:nvSpPr>
          <p:cNvPr id="8" name="Rounded Rectangle 7"/>
          <p:cNvSpPr/>
          <p:nvPr/>
        </p:nvSpPr>
        <p:spPr>
          <a:xfrm>
            <a:off x="4894930" y="3816401"/>
            <a:ext cx="3046949" cy="196954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 desirable emergent property was that the removal of the staircase also allowed what was a small bedroom to be made into a good size bedroom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1473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</a:t>
            </a:r>
            <a:r>
              <a:rPr lang="en-GB" dirty="0"/>
              <a:t>N</a:t>
            </a:r>
            <a:r>
              <a:rPr lang="en-GB" dirty="0" smtClean="0"/>
              <a:t>ew Problem – New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sz="2000" dirty="0" smtClean="0"/>
              <a:t>To design a new kitchen/dining room solution</a:t>
            </a:r>
          </a:p>
          <a:p>
            <a:r>
              <a:rPr lang="en-GB" sz="2000" dirty="0" smtClean="0"/>
              <a:t>The previous approach – “</a:t>
            </a:r>
            <a:r>
              <a:rPr lang="en-GB" sz="2000" dirty="0" err="1" smtClean="0"/>
              <a:t>solutioneering</a:t>
            </a:r>
            <a:r>
              <a:rPr lang="en-GB" sz="2000" dirty="0" smtClean="0"/>
              <a:t>” failed!</a:t>
            </a:r>
          </a:p>
          <a:p>
            <a:r>
              <a:rPr lang="en-GB" sz="2000" dirty="0" smtClean="0"/>
              <a:t>The stakeholder environment was appropriate to adopt a “systems approach”</a:t>
            </a:r>
            <a:endParaRPr lang="en-GB" sz="2000" dirty="0"/>
          </a:p>
        </p:txBody>
      </p:sp>
      <p:sp>
        <p:nvSpPr>
          <p:cNvPr id="6" name="Down Arrow Callout 5"/>
          <p:cNvSpPr/>
          <p:nvPr/>
        </p:nvSpPr>
        <p:spPr>
          <a:xfrm>
            <a:off x="5502334" y="1396537"/>
            <a:ext cx="2683626" cy="814648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Elicit Stakeholder Requirements</a:t>
            </a:r>
            <a:endParaRPr lang="en-GB" dirty="0"/>
          </a:p>
        </p:txBody>
      </p:sp>
      <p:sp>
        <p:nvSpPr>
          <p:cNvPr id="7" name="Down Arrow Callout 6"/>
          <p:cNvSpPr/>
          <p:nvPr/>
        </p:nvSpPr>
        <p:spPr>
          <a:xfrm>
            <a:off x="5514340" y="2247207"/>
            <a:ext cx="2683626" cy="1252451"/>
          </a:xfrm>
          <a:prstGeom prst="downArrowCallout">
            <a:avLst>
              <a:gd name="adj1" fmla="val 17035"/>
              <a:gd name="adj2" fmla="val 15708"/>
              <a:gd name="adj3" fmla="val 25000"/>
              <a:gd name="adj4" fmla="val 6497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Analyse Stakeholder Requirements/ Develop Systems Requirements</a:t>
            </a:r>
            <a:endParaRPr lang="en-GB" dirty="0"/>
          </a:p>
        </p:txBody>
      </p:sp>
      <p:sp>
        <p:nvSpPr>
          <p:cNvPr id="8" name="Down Arrow Callout 7"/>
          <p:cNvSpPr/>
          <p:nvPr/>
        </p:nvSpPr>
        <p:spPr>
          <a:xfrm>
            <a:off x="5532351" y="3519054"/>
            <a:ext cx="2683626" cy="814648"/>
          </a:xfrm>
          <a:prstGeom prst="downArrow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Generate System Concepts</a:t>
            </a:r>
            <a:endParaRPr lang="en-GB" dirty="0"/>
          </a:p>
        </p:txBody>
      </p:sp>
      <p:sp>
        <p:nvSpPr>
          <p:cNvPr id="9" name="Down Arrow Callout 8"/>
          <p:cNvSpPr/>
          <p:nvPr/>
        </p:nvSpPr>
        <p:spPr>
          <a:xfrm>
            <a:off x="5550363" y="4383577"/>
            <a:ext cx="2683626" cy="1244139"/>
          </a:xfrm>
          <a:prstGeom prst="downArrowCallout">
            <a:avLst>
              <a:gd name="adj1" fmla="val 15646"/>
              <a:gd name="adj2" fmla="val 17650"/>
              <a:gd name="adj3" fmla="val 25000"/>
              <a:gd name="adj4" fmla="val 64977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Analyse System Concepts and select Concept</a:t>
            </a:r>
            <a:endParaRPr lang="en-GB" dirty="0"/>
          </a:p>
        </p:txBody>
      </p:sp>
      <p:sp>
        <p:nvSpPr>
          <p:cNvPr id="11" name="Rectangle 10"/>
          <p:cNvSpPr/>
          <p:nvPr/>
        </p:nvSpPr>
        <p:spPr>
          <a:xfrm>
            <a:off x="5511339" y="5677593"/>
            <a:ext cx="2737658" cy="84789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Detailed design/optimisation and build</a:t>
            </a:r>
            <a:endParaRPr lang="en-GB" dirty="0"/>
          </a:p>
        </p:txBody>
      </p:sp>
      <p:sp>
        <p:nvSpPr>
          <p:cNvPr id="12" name="U-Turn Arrow 11"/>
          <p:cNvSpPr/>
          <p:nvPr/>
        </p:nvSpPr>
        <p:spPr>
          <a:xfrm rot="5400000" flipH="1">
            <a:off x="8177300" y="1865862"/>
            <a:ext cx="872836" cy="549332"/>
          </a:xfrm>
          <a:prstGeom prst="uturnArrow">
            <a:avLst>
              <a:gd name="adj1" fmla="val 25000"/>
              <a:gd name="adj2" fmla="val 25000"/>
              <a:gd name="adj3" fmla="val 42778"/>
              <a:gd name="adj4" fmla="val 43750"/>
              <a:gd name="adj5" fmla="val 9277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3" name="U-Turn Arrow 12"/>
          <p:cNvSpPr/>
          <p:nvPr/>
        </p:nvSpPr>
        <p:spPr>
          <a:xfrm rot="5400000" flipH="1">
            <a:off x="8216324" y="4038255"/>
            <a:ext cx="872836" cy="549332"/>
          </a:xfrm>
          <a:prstGeom prst="uturnArrow">
            <a:avLst>
              <a:gd name="adj1" fmla="val 25000"/>
              <a:gd name="adj2" fmla="val 25000"/>
              <a:gd name="adj3" fmla="val 42778"/>
              <a:gd name="adj4" fmla="val 43750"/>
              <a:gd name="adj5" fmla="val 9277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4" name="U-Turn Arrow 13"/>
          <p:cNvSpPr/>
          <p:nvPr/>
        </p:nvSpPr>
        <p:spPr>
          <a:xfrm rot="5400000" flipH="1">
            <a:off x="8192308" y="2927120"/>
            <a:ext cx="872836" cy="549332"/>
          </a:xfrm>
          <a:prstGeom prst="uturnArrow">
            <a:avLst>
              <a:gd name="adj1" fmla="val 25000"/>
              <a:gd name="adj2" fmla="val 25000"/>
              <a:gd name="adj3" fmla="val 42778"/>
              <a:gd name="adj4" fmla="val 43750"/>
              <a:gd name="adj5" fmla="val 9277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1563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14741" y="1500174"/>
            <a:ext cx="1779997" cy="571504"/>
          </a:xfrm>
          <a:prstGeom prst="rect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Family</a:t>
            </a:r>
            <a:endParaRPr lang="en-GB" dirty="0"/>
          </a:p>
        </p:txBody>
      </p:sp>
      <p:sp>
        <p:nvSpPr>
          <p:cNvPr id="6" name="Rectangle 5"/>
          <p:cNvSpPr/>
          <p:nvPr/>
        </p:nvSpPr>
        <p:spPr>
          <a:xfrm>
            <a:off x="386921" y="4500570"/>
            <a:ext cx="1779997" cy="571504"/>
          </a:xfrm>
          <a:prstGeom prst="rect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Builders</a:t>
            </a: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101697" y="4572008"/>
            <a:ext cx="1779997" cy="571504"/>
          </a:xfrm>
          <a:prstGeom prst="rect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Regulators</a:t>
            </a: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1934744" y="3286124"/>
            <a:ext cx="1779997" cy="571504"/>
          </a:xfrm>
          <a:prstGeom prst="rect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Designers</a:t>
            </a:r>
            <a:endParaRPr lang="en-GB" dirty="0"/>
          </a:p>
        </p:txBody>
      </p:sp>
      <p:sp>
        <p:nvSpPr>
          <p:cNvPr id="9" name="Rectangle 8"/>
          <p:cNvSpPr/>
          <p:nvPr/>
        </p:nvSpPr>
        <p:spPr>
          <a:xfrm>
            <a:off x="5572129" y="3286124"/>
            <a:ext cx="1779997" cy="571504"/>
          </a:xfrm>
          <a:prstGeom prst="rect">
            <a:avLst/>
          </a:prstGeom>
          <a:ln>
            <a:tailEnd type="triangle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Kitchen</a:t>
            </a:r>
            <a:endParaRPr lang="en-GB" dirty="0"/>
          </a:p>
        </p:txBody>
      </p:sp>
      <p:cxnSp>
        <p:nvCxnSpPr>
          <p:cNvPr id="11" name="Straight Arrow Connector 10"/>
          <p:cNvCxnSpPr>
            <a:stCxn id="5" idx="2"/>
            <a:endCxn id="9" idx="0"/>
          </p:cNvCxnSpPr>
          <p:nvPr/>
        </p:nvCxnSpPr>
        <p:spPr>
          <a:xfrm rot="16200000" flipH="1">
            <a:off x="4926211" y="1750207"/>
            <a:ext cx="1214446" cy="1857388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2"/>
            <a:endCxn id="8" idx="0"/>
          </p:cNvCxnSpPr>
          <p:nvPr/>
        </p:nvCxnSpPr>
        <p:spPr>
          <a:xfrm rot="5400000">
            <a:off x="3107518" y="1788903"/>
            <a:ext cx="1214446" cy="1779997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hape 16"/>
          <p:cNvCxnSpPr>
            <a:stCxn id="8" idx="0"/>
            <a:endCxn id="5" idx="1"/>
          </p:cNvCxnSpPr>
          <p:nvPr/>
        </p:nvCxnSpPr>
        <p:spPr>
          <a:xfrm rot="5400000" flipH="1" flipV="1">
            <a:off x="2519643" y="2091027"/>
            <a:ext cx="1500198" cy="889998"/>
          </a:xfrm>
          <a:prstGeom prst="curvedConnector2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>
            <a:stCxn id="5" idx="0"/>
            <a:endCxn id="6" idx="0"/>
          </p:cNvCxnSpPr>
          <p:nvPr/>
        </p:nvCxnSpPr>
        <p:spPr>
          <a:xfrm rot="16200000" flipH="1" flipV="1">
            <a:off x="1440632" y="1336462"/>
            <a:ext cx="3000396" cy="3327820"/>
          </a:xfrm>
          <a:prstGeom prst="curvedConnector3">
            <a:avLst>
              <a:gd name="adj1" fmla="val -17316"/>
            </a:avLst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hape 22"/>
          <p:cNvCxnSpPr>
            <a:stCxn id="8" idx="2"/>
            <a:endCxn id="6" idx="3"/>
          </p:cNvCxnSpPr>
          <p:nvPr/>
        </p:nvCxnSpPr>
        <p:spPr>
          <a:xfrm rot="5400000">
            <a:off x="2031484" y="3993064"/>
            <a:ext cx="928694" cy="657825"/>
          </a:xfrm>
          <a:prstGeom prst="curvedConnector2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hape 24"/>
          <p:cNvCxnSpPr>
            <a:stCxn id="8" idx="2"/>
            <a:endCxn id="7" idx="1"/>
          </p:cNvCxnSpPr>
          <p:nvPr/>
        </p:nvCxnSpPr>
        <p:spPr>
          <a:xfrm rot="16200000" flipH="1">
            <a:off x="2963154" y="3719217"/>
            <a:ext cx="1000132" cy="1276954"/>
          </a:xfrm>
          <a:prstGeom prst="curvedConnector2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urved Connector 26"/>
          <p:cNvCxnSpPr>
            <a:stCxn id="6" idx="2"/>
            <a:endCxn id="9" idx="2"/>
          </p:cNvCxnSpPr>
          <p:nvPr/>
        </p:nvCxnSpPr>
        <p:spPr>
          <a:xfrm rot="5400000" flipH="1" flipV="1">
            <a:off x="3262301" y="1872247"/>
            <a:ext cx="1214446" cy="5185208"/>
          </a:xfrm>
          <a:prstGeom prst="curvedConnector3">
            <a:avLst>
              <a:gd name="adj1" fmla="val -120127"/>
            </a:avLst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8" idx="3"/>
            <a:endCxn id="9" idx="1"/>
          </p:cNvCxnSpPr>
          <p:nvPr/>
        </p:nvCxnSpPr>
        <p:spPr>
          <a:xfrm>
            <a:off x="3714741" y="3571876"/>
            <a:ext cx="1857388" cy="1588"/>
          </a:xfrm>
          <a:prstGeom prst="straightConnector1">
            <a:avLst/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/>
          <p:cNvCxnSpPr>
            <a:stCxn id="7" idx="2"/>
          </p:cNvCxnSpPr>
          <p:nvPr/>
        </p:nvCxnSpPr>
        <p:spPr>
          <a:xfrm rot="5400000" flipH="1">
            <a:off x="3369458" y="3521274"/>
            <a:ext cx="71438" cy="3173038"/>
          </a:xfrm>
          <a:prstGeom prst="curvedConnector3">
            <a:avLst>
              <a:gd name="adj1" fmla="val -1285809"/>
            </a:avLst>
          </a:prstGeom>
          <a:ln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2553874" y="714357"/>
            <a:ext cx="11727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Further </a:t>
            </a:r>
            <a:r>
              <a:rPr lang="en-GB" sz="1200" dirty="0" err="1" smtClean="0"/>
              <a:t>Rqmts</a:t>
            </a:r>
            <a:endParaRPr lang="en-GB" sz="1200" dirty="0"/>
          </a:p>
        </p:txBody>
      </p:sp>
      <p:sp>
        <p:nvSpPr>
          <p:cNvPr id="41" name="TextBox 40"/>
          <p:cNvSpPr txBox="1"/>
          <p:nvPr/>
        </p:nvSpPr>
        <p:spPr>
          <a:xfrm rot="17880305">
            <a:off x="2248735" y="2188153"/>
            <a:ext cx="13395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Design Solutions</a:t>
            </a:r>
            <a:endParaRPr lang="en-GB" sz="1200" dirty="0"/>
          </a:p>
        </p:txBody>
      </p:sp>
      <p:sp>
        <p:nvSpPr>
          <p:cNvPr id="42" name="TextBox 41"/>
          <p:cNvSpPr txBox="1"/>
          <p:nvPr/>
        </p:nvSpPr>
        <p:spPr>
          <a:xfrm>
            <a:off x="3714741" y="2786059"/>
            <a:ext cx="1175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Kitchen </a:t>
            </a:r>
            <a:r>
              <a:rPr lang="en-GB" sz="1200" dirty="0" err="1" smtClean="0"/>
              <a:t>Rqmts</a:t>
            </a:r>
            <a:endParaRPr lang="en-GB" sz="1200" dirty="0"/>
          </a:p>
        </p:txBody>
      </p:sp>
      <p:sp>
        <p:nvSpPr>
          <p:cNvPr id="43" name="TextBox 42"/>
          <p:cNvSpPr txBox="1"/>
          <p:nvPr/>
        </p:nvSpPr>
        <p:spPr>
          <a:xfrm rot="2251687">
            <a:off x="5220854" y="2398528"/>
            <a:ext cx="5097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uses</a:t>
            </a:r>
            <a:endParaRPr lang="en-GB" sz="1200" dirty="0"/>
          </a:p>
        </p:txBody>
      </p:sp>
      <p:sp>
        <p:nvSpPr>
          <p:cNvPr id="44" name="TextBox 43"/>
          <p:cNvSpPr txBox="1"/>
          <p:nvPr/>
        </p:nvSpPr>
        <p:spPr>
          <a:xfrm>
            <a:off x="4309361" y="3357563"/>
            <a:ext cx="7406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Designs</a:t>
            </a:r>
            <a:endParaRPr lang="en-GB" sz="1200" dirty="0"/>
          </a:p>
        </p:txBody>
      </p:sp>
      <p:sp>
        <p:nvSpPr>
          <p:cNvPr id="45" name="TextBox 44"/>
          <p:cNvSpPr txBox="1"/>
          <p:nvPr/>
        </p:nvSpPr>
        <p:spPr>
          <a:xfrm>
            <a:off x="2631266" y="4429133"/>
            <a:ext cx="5696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Plans</a:t>
            </a:r>
            <a:endParaRPr lang="en-GB" sz="1200" dirty="0"/>
          </a:p>
        </p:txBody>
      </p:sp>
      <p:sp>
        <p:nvSpPr>
          <p:cNvPr id="46" name="TextBox 45"/>
          <p:cNvSpPr txBox="1"/>
          <p:nvPr/>
        </p:nvSpPr>
        <p:spPr>
          <a:xfrm>
            <a:off x="2940830" y="5786455"/>
            <a:ext cx="9417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Permission</a:t>
            </a:r>
            <a:endParaRPr lang="en-GB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3714742" y="6286521"/>
            <a:ext cx="6064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Builds</a:t>
            </a:r>
            <a:endParaRPr lang="en-GB" sz="1200" dirty="0"/>
          </a:p>
        </p:txBody>
      </p:sp>
      <p:sp>
        <p:nvSpPr>
          <p:cNvPr id="26" name="Title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Kitchen Stakeholder Map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142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Elicit Requirements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Elicitation Questions</a:t>
            </a:r>
          </a:p>
          <a:p>
            <a:pPr lvl="1"/>
            <a:r>
              <a:rPr lang="en-GB" dirty="0"/>
              <a:t>What do you want?</a:t>
            </a:r>
          </a:p>
          <a:p>
            <a:pPr lvl="1"/>
            <a:r>
              <a:rPr lang="en-GB" dirty="0"/>
              <a:t>What would be your ideal kitchen?</a:t>
            </a:r>
          </a:p>
          <a:p>
            <a:pPr lvl="1"/>
            <a:r>
              <a:rPr lang="en-GB" dirty="0"/>
              <a:t>What do you like about the current kitchen?</a:t>
            </a:r>
          </a:p>
          <a:p>
            <a:pPr lvl="1"/>
            <a:r>
              <a:rPr lang="en-GB" dirty="0"/>
              <a:t>What don’t you like about the current kitchen?</a:t>
            </a:r>
          </a:p>
          <a:p>
            <a:pPr lvl="1"/>
            <a:r>
              <a:rPr lang="en-GB" dirty="0"/>
              <a:t>What do you want to do in the kitchen?</a:t>
            </a:r>
          </a:p>
          <a:p>
            <a:pPr lvl="1"/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Approach</a:t>
            </a:r>
          </a:p>
          <a:p>
            <a:pPr lvl="1"/>
            <a:r>
              <a:rPr lang="en-GB" dirty="0" smtClean="0"/>
              <a:t>Simple interview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084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Captured Requirements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881150"/>
            <a:ext cx="4375150" cy="5569526"/>
          </a:xfrm>
        </p:spPr>
        <p:txBody>
          <a:bodyPr>
            <a:normAutofit fontScale="47500" lnSpcReduction="20000"/>
          </a:bodyPr>
          <a:lstStyle/>
          <a:p>
            <a:r>
              <a:rPr lang="en-GB" dirty="0"/>
              <a:t>What do you want?</a:t>
            </a:r>
          </a:p>
          <a:p>
            <a:pPr lvl="1"/>
            <a:r>
              <a:rPr lang="en-GB" dirty="0"/>
              <a:t>Plenty of storage</a:t>
            </a:r>
          </a:p>
          <a:p>
            <a:pPr lvl="1"/>
            <a:r>
              <a:rPr lang="en-GB" dirty="0"/>
              <a:t>Lots of work surface area</a:t>
            </a:r>
          </a:p>
          <a:p>
            <a:pPr lvl="1"/>
            <a:r>
              <a:rPr lang="en-GB" dirty="0"/>
              <a:t>Space around dining table</a:t>
            </a:r>
          </a:p>
          <a:p>
            <a:pPr lvl="1"/>
            <a:r>
              <a:rPr lang="en-GB" dirty="0"/>
              <a:t>Somewhere comfortable to have a chat</a:t>
            </a:r>
          </a:p>
          <a:p>
            <a:pPr lvl="1"/>
            <a:r>
              <a:rPr lang="en-GB" dirty="0"/>
              <a:t>Stand alone big fridge</a:t>
            </a:r>
          </a:p>
          <a:p>
            <a:pPr lvl="1"/>
            <a:r>
              <a:rPr lang="en-GB" dirty="0"/>
              <a:t>Easy to move </a:t>
            </a:r>
            <a:r>
              <a:rPr lang="en-GB" dirty="0" smtClean="0"/>
              <a:t>around – open space</a:t>
            </a:r>
            <a:endParaRPr lang="en-GB" dirty="0"/>
          </a:p>
          <a:p>
            <a:pPr lvl="1"/>
            <a:r>
              <a:rPr lang="en-GB" dirty="0"/>
              <a:t>When used as a dining area it does not feel like a kitchen</a:t>
            </a:r>
          </a:p>
          <a:p>
            <a:pPr lvl="1"/>
            <a:r>
              <a:rPr lang="en-GB" dirty="0"/>
              <a:t>Distinct areas for distinct tasks</a:t>
            </a:r>
          </a:p>
          <a:p>
            <a:pPr lvl="1"/>
            <a:r>
              <a:rPr lang="en-GB" dirty="0"/>
              <a:t>Dishwasher near </a:t>
            </a:r>
            <a:r>
              <a:rPr lang="en-GB" dirty="0" smtClean="0"/>
              <a:t>crockery</a:t>
            </a:r>
            <a:endParaRPr lang="en-GB" dirty="0"/>
          </a:p>
          <a:p>
            <a:pPr lvl="1"/>
            <a:r>
              <a:rPr lang="en-GB" dirty="0"/>
              <a:t>Downstairs area utility not kitchen</a:t>
            </a:r>
          </a:p>
          <a:p>
            <a:pPr lvl="1"/>
            <a:r>
              <a:rPr lang="en-GB" dirty="0"/>
              <a:t>More personal touches (from </a:t>
            </a:r>
            <a:r>
              <a:rPr lang="en-GB" dirty="0" err="1"/>
              <a:t>Sheran</a:t>
            </a:r>
            <a:r>
              <a:rPr lang="en-GB" dirty="0"/>
              <a:t>)</a:t>
            </a:r>
          </a:p>
          <a:p>
            <a:pPr lvl="1"/>
            <a:r>
              <a:rPr lang="en-GB" dirty="0"/>
              <a:t>Better organised</a:t>
            </a:r>
          </a:p>
          <a:p>
            <a:pPr lvl="1"/>
            <a:r>
              <a:rPr lang="en-GB" dirty="0" err="1"/>
              <a:t>Contempary</a:t>
            </a:r>
            <a:r>
              <a:rPr lang="en-GB" dirty="0"/>
              <a:t> style</a:t>
            </a:r>
          </a:p>
          <a:p>
            <a:pPr lvl="1"/>
            <a:r>
              <a:rPr lang="en-GB" dirty="0"/>
              <a:t>Plain walls</a:t>
            </a:r>
          </a:p>
          <a:p>
            <a:pPr lvl="1"/>
            <a:r>
              <a:rPr lang="en-GB" dirty="0"/>
              <a:t>Smaller dining table but </a:t>
            </a:r>
            <a:r>
              <a:rPr lang="en-GB" dirty="0" smtClean="0"/>
              <a:t>extendable</a:t>
            </a:r>
            <a:endParaRPr lang="en-GB" dirty="0"/>
          </a:p>
          <a:p>
            <a:pPr lvl="1"/>
            <a:r>
              <a:rPr lang="en-GB" dirty="0"/>
              <a:t>Work at kitchen counter discretely when people are eating</a:t>
            </a:r>
          </a:p>
          <a:p>
            <a:pPr lvl="1"/>
            <a:r>
              <a:rPr lang="en-GB" dirty="0"/>
              <a:t>Heart of the </a:t>
            </a:r>
            <a:r>
              <a:rPr lang="en-GB" dirty="0" smtClean="0"/>
              <a:t>house</a:t>
            </a:r>
          </a:p>
          <a:p>
            <a:pPr lvl="1"/>
            <a:r>
              <a:rPr lang="en-GB" dirty="0"/>
              <a:t>Easy to use</a:t>
            </a:r>
          </a:p>
          <a:p>
            <a:pPr lvl="1"/>
            <a:r>
              <a:rPr lang="en-GB" dirty="0"/>
              <a:t>Easy to clean</a:t>
            </a:r>
          </a:p>
          <a:p>
            <a:pPr lvl="1"/>
            <a:r>
              <a:rPr lang="en-GB" dirty="0"/>
              <a:t>Looks spectacular – stunning want to be in it</a:t>
            </a:r>
          </a:p>
          <a:p>
            <a:pPr lvl="1"/>
            <a:r>
              <a:rPr lang="en-GB" dirty="0"/>
              <a:t>Fresh modern but retains and uses character of building</a:t>
            </a:r>
          </a:p>
          <a:p>
            <a:pPr lvl="1"/>
            <a:r>
              <a:rPr lang="en-GB" dirty="0"/>
              <a:t>Retains existing cupboards where possible</a:t>
            </a:r>
          </a:p>
          <a:p>
            <a:pPr lvl="1"/>
            <a:r>
              <a:rPr lang="en-GB" dirty="0"/>
              <a:t>Warm and appealing</a:t>
            </a:r>
          </a:p>
          <a:p>
            <a:pPr lvl="1"/>
            <a:r>
              <a:rPr lang="en-GB" dirty="0"/>
              <a:t>Easy for 2 people to </a:t>
            </a:r>
            <a:r>
              <a:rPr lang="en-GB" dirty="0" smtClean="0"/>
              <a:t>use simultaneously (food </a:t>
            </a:r>
            <a:r>
              <a:rPr lang="en-GB" dirty="0" err="1" smtClean="0"/>
              <a:t>vs</a:t>
            </a:r>
            <a:r>
              <a:rPr lang="en-GB" dirty="0" smtClean="0"/>
              <a:t> drink prep)</a:t>
            </a:r>
            <a:endParaRPr lang="en-GB" dirty="0"/>
          </a:p>
          <a:p>
            <a:pPr lvl="1"/>
            <a:r>
              <a:rPr lang="en-GB" dirty="0"/>
              <a:t>Functional and intuitive</a:t>
            </a:r>
          </a:p>
          <a:p>
            <a:pPr lvl="1"/>
            <a:r>
              <a:rPr lang="en-GB" dirty="0"/>
              <a:t>Long lasting durable and robust</a:t>
            </a:r>
          </a:p>
          <a:p>
            <a:pPr lvl="1"/>
            <a:r>
              <a:rPr lang="en-GB" dirty="0"/>
              <a:t>Energy </a:t>
            </a:r>
            <a:r>
              <a:rPr lang="en-GB" dirty="0" smtClean="0"/>
              <a:t>efficient</a:t>
            </a:r>
            <a:endParaRPr lang="en-GB" dirty="0"/>
          </a:p>
          <a:p>
            <a:pPr>
              <a:buNone/>
            </a:pPr>
            <a:endParaRPr lang="en-GB" dirty="0"/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881150"/>
            <a:ext cx="4375150" cy="5245014"/>
          </a:xfrm>
        </p:spPr>
        <p:txBody>
          <a:bodyPr>
            <a:normAutofit fontScale="47500" lnSpcReduction="20000"/>
          </a:bodyPr>
          <a:lstStyle/>
          <a:p>
            <a:r>
              <a:rPr lang="en-GB" dirty="0"/>
              <a:t>What would be you ideal kitchen?</a:t>
            </a:r>
          </a:p>
          <a:p>
            <a:pPr lvl="1"/>
            <a:r>
              <a:rPr lang="en-GB" dirty="0" smtClean="0"/>
              <a:t>Lots </a:t>
            </a:r>
            <a:r>
              <a:rPr lang="en-GB" dirty="0"/>
              <a:t>of space</a:t>
            </a:r>
          </a:p>
          <a:p>
            <a:pPr lvl="1"/>
            <a:r>
              <a:rPr lang="en-GB" dirty="0" smtClean="0"/>
              <a:t>Room </a:t>
            </a:r>
            <a:r>
              <a:rPr lang="en-GB" dirty="0"/>
              <a:t>for 2/3 people to work without getting in each others way</a:t>
            </a:r>
          </a:p>
          <a:p>
            <a:pPr lvl="1"/>
            <a:r>
              <a:rPr lang="en-GB" dirty="0" smtClean="0"/>
              <a:t>Cosy </a:t>
            </a:r>
            <a:r>
              <a:rPr lang="en-GB" dirty="0"/>
              <a:t>sometimes</a:t>
            </a:r>
          </a:p>
          <a:p>
            <a:pPr lvl="1"/>
            <a:r>
              <a:rPr lang="en-GB" dirty="0"/>
              <a:t>Homely but not old fashioned</a:t>
            </a:r>
          </a:p>
          <a:p>
            <a:pPr lvl="1"/>
            <a:r>
              <a:rPr lang="en-GB" dirty="0"/>
              <a:t>Light in daytime</a:t>
            </a:r>
          </a:p>
          <a:p>
            <a:pPr lvl="1"/>
            <a:r>
              <a:rPr lang="en-GB" dirty="0"/>
              <a:t>Comfortable </a:t>
            </a:r>
          </a:p>
          <a:p>
            <a:endParaRPr lang="en-GB" dirty="0"/>
          </a:p>
          <a:p>
            <a:r>
              <a:rPr lang="en-GB" dirty="0" smtClean="0"/>
              <a:t>What </a:t>
            </a:r>
            <a:r>
              <a:rPr lang="en-GB" dirty="0"/>
              <a:t>do like about the current kitchen?</a:t>
            </a:r>
          </a:p>
          <a:p>
            <a:pPr lvl="1"/>
            <a:r>
              <a:rPr lang="en-GB" dirty="0" smtClean="0"/>
              <a:t>Current </a:t>
            </a:r>
            <a:r>
              <a:rPr lang="en-GB" dirty="0"/>
              <a:t>cupboard design</a:t>
            </a:r>
          </a:p>
          <a:p>
            <a:pPr lvl="1"/>
            <a:r>
              <a:rPr lang="en-GB" dirty="0" smtClean="0"/>
              <a:t>Granite </a:t>
            </a:r>
            <a:r>
              <a:rPr lang="en-GB" dirty="0"/>
              <a:t>work-surfaces</a:t>
            </a:r>
          </a:p>
          <a:p>
            <a:pPr lvl="1"/>
            <a:r>
              <a:rPr lang="en-GB" dirty="0" smtClean="0"/>
              <a:t>General </a:t>
            </a:r>
            <a:r>
              <a:rPr lang="en-GB" dirty="0"/>
              <a:t>style</a:t>
            </a:r>
          </a:p>
          <a:p>
            <a:pPr lvl="1"/>
            <a:r>
              <a:rPr lang="en-GB" dirty="0"/>
              <a:t>Light floor</a:t>
            </a:r>
          </a:p>
          <a:p>
            <a:pPr lvl="1"/>
            <a:r>
              <a:rPr lang="en-GB" dirty="0"/>
              <a:t>3 pendants +secondary lighting</a:t>
            </a:r>
          </a:p>
          <a:p>
            <a:pPr lvl="1"/>
            <a:r>
              <a:rPr lang="en-GB" dirty="0"/>
              <a:t>Cooker hood</a:t>
            </a:r>
          </a:p>
          <a:p>
            <a:pPr lvl="1"/>
            <a:r>
              <a:rPr lang="en-GB" dirty="0" smtClean="0"/>
              <a:t>Corner </a:t>
            </a:r>
            <a:r>
              <a:rPr lang="en-GB" dirty="0"/>
              <a:t>cupboard</a:t>
            </a:r>
          </a:p>
          <a:p>
            <a:pPr>
              <a:buNone/>
            </a:pPr>
            <a:endParaRPr lang="en-GB" dirty="0"/>
          </a:p>
          <a:p>
            <a:r>
              <a:rPr lang="en-GB" dirty="0" smtClean="0"/>
              <a:t>What </a:t>
            </a:r>
            <a:r>
              <a:rPr lang="en-GB" dirty="0"/>
              <a:t>don’t you like about the current kitchen?</a:t>
            </a:r>
          </a:p>
          <a:p>
            <a:pPr lvl="1"/>
            <a:r>
              <a:rPr lang="en-GB" dirty="0"/>
              <a:t>Not enough cupboard space</a:t>
            </a:r>
          </a:p>
          <a:p>
            <a:pPr lvl="1"/>
            <a:r>
              <a:rPr lang="en-GB" dirty="0"/>
              <a:t>Plates piled on plates</a:t>
            </a:r>
          </a:p>
          <a:p>
            <a:pPr lvl="1"/>
            <a:r>
              <a:rPr lang="en-GB" dirty="0"/>
              <a:t>Not enough space</a:t>
            </a:r>
          </a:p>
          <a:p>
            <a:pPr lvl="1"/>
            <a:r>
              <a:rPr lang="en-GB" dirty="0"/>
              <a:t>Hard for 2 to work</a:t>
            </a:r>
          </a:p>
          <a:p>
            <a:pPr lvl="1"/>
            <a:r>
              <a:rPr lang="en-GB" dirty="0" smtClean="0"/>
              <a:t>Kettle</a:t>
            </a:r>
          </a:p>
          <a:p>
            <a:pPr lvl="1"/>
            <a:r>
              <a:rPr lang="en-GB" dirty="0" smtClean="0"/>
              <a:t>2 fridges</a:t>
            </a:r>
          </a:p>
          <a:p>
            <a:pPr lvl="1"/>
            <a:r>
              <a:rPr lang="en-GB" dirty="0" smtClean="0"/>
              <a:t>Freezer too small</a:t>
            </a:r>
            <a:r>
              <a:rPr lang="en-GB" dirty="0"/>
              <a:t> </a:t>
            </a:r>
            <a:endParaRPr lang="en-GB" dirty="0" smtClean="0"/>
          </a:p>
          <a:p>
            <a:pPr lvl="1"/>
            <a:r>
              <a:rPr lang="en-GB" dirty="0" smtClean="0"/>
              <a:t>Difficult </a:t>
            </a:r>
            <a:r>
              <a:rPr lang="en-GB" dirty="0"/>
              <a:t>to clean</a:t>
            </a:r>
          </a:p>
          <a:p>
            <a:pPr lvl="1"/>
            <a:r>
              <a:rPr lang="en-GB" dirty="0"/>
              <a:t>Not functional</a:t>
            </a:r>
          </a:p>
          <a:p>
            <a:pPr lvl="1"/>
            <a:endParaRPr lang="en-GB" dirty="0" smtClean="0"/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09223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Functionality?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What do you want to do in the kitchen?</a:t>
            </a:r>
          </a:p>
          <a:p>
            <a:pPr lvl="1"/>
            <a:r>
              <a:rPr lang="en-GB" dirty="0"/>
              <a:t>Cook food/meals</a:t>
            </a:r>
          </a:p>
          <a:p>
            <a:pPr lvl="1"/>
            <a:r>
              <a:rPr lang="en-GB" dirty="0"/>
              <a:t>Relax</a:t>
            </a:r>
          </a:p>
          <a:p>
            <a:pPr lvl="1"/>
            <a:r>
              <a:rPr lang="en-GB" dirty="0"/>
              <a:t>Chat</a:t>
            </a:r>
          </a:p>
          <a:p>
            <a:pPr lvl="1"/>
            <a:r>
              <a:rPr lang="en-GB" dirty="0"/>
              <a:t>Help Leila with her homework</a:t>
            </a:r>
          </a:p>
          <a:p>
            <a:pPr lvl="1"/>
            <a:r>
              <a:rPr lang="en-GB" dirty="0"/>
              <a:t>Do craftwork/painting with Leila</a:t>
            </a:r>
          </a:p>
          <a:p>
            <a:pPr lvl="1"/>
            <a:r>
              <a:rPr lang="en-GB" dirty="0"/>
              <a:t>Eat food</a:t>
            </a:r>
          </a:p>
          <a:p>
            <a:pPr lvl="1"/>
            <a:r>
              <a:rPr lang="en-GB" dirty="0"/>
              <a:t>Entertain guests</a:t>
            </a:r>
          </a:p>
          <a:p>
            <a:pPr lvl="1"/>
            <a:r>
              <a:rPr lang="en-GB" dirty="0"/>
              <a:t>Prepare food/meals</a:t>
            </a:r>
          </a:p>
          <a:p>
            <a:pPr lvl="1"/>
            <a:r>
              <a:rPr lang="en-GB" dirty="0"/>
              <a:t>Store food</a:t>
            </a:r>
          </a:p>
          <a:p>
            <a:pPr lvl="1"/>
            <a:r>
              <a:rPr lang="en-GB" dirty="0"/>
              <a:t>Store utensils/equipment/crockery</a:t>
            </a:r>
          </a:p>
          <a:p>
            <a:pPr lvl="1"/>
            <a:r>
              <a:rPr lang="en-GB" dirty="0"/>
              <a:t>Listen to music/radio</a:t>
            </a:r>
          </a:p>
          <a:p>
            <a:pPr lvl="1"/>
            <a:r>
              <a:rPr lang="en-GB" dirty="0"/>
              <a:t>Prepare drinks – tea coffee, cocktails, juice</a:t>
            </a:r>
          </a:p>
          <a:p>
            <a:pPr lvl="1"/>
            <a:r>
              <a:rPr lang="en-GB" dirty="0"/>
              <a:t>Store </a:t>
            </a:r>
            <a:r>
              <a:rPr lang="en-GB" dirty="0" smtClean="0"/>
              <a:t>cookery </a:t>
            </a:r>
            <a:r>
              <a:rPr lang="en-GB" dirty="0"/>
              <a:t>books</a:t>
            </a:r>
          </a:p>
          <a:p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Not a full set of functionality! Use Viewpoint Analysis to determine functionality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13421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ded Corner 3"/>
          <p:cNvSpPr/>
          <p:nvPr/>
        </p:nvSpPr>
        <p:spPr>
          <a:xfrm>
            <a:off x="180824" y="898783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Install Kitchen</a:t>
            </a:r>
          </a:p>
        </p:txBody>
      </p:sp>
      <p:sp>
        <p:nvSpPr>
          <p:cNvPr id="5" name="Folded Corner 4"/>
          <p:cNvSpPr/>
          <p:nvPr/>
        </p:nvSpPr>
        <p:spPr>
          <a:xfrm>
            <a:off x="1314249" y="904830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Clean Kitchen</a:t>
            </a:r>
          </a:p>
        </p:txBody>
      </p:sp>
      <p:sp>
        <p:nvSpPr>
          <p:cNvPr id="6" name="Folded Corner 5"/>
          <p:cNvSpPr/>
          <p:nvPr/>
        </p:nvSpPr>
        <p:spPr>
          <a:xfrm>
            <a:off x="4642454" y="892735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Fix Failures</a:t>
            </a:r>
          </a:p>
        </p:txBody>
      </p:sp>
      <p:sp>
        <p:nvSpPr>
          <p:cNvPr id="7" name="Folded Corner 6"/>
          <p:cNvSpPr/>
          <p:nvPr/>
        </p:nvSpPr>
        <p:spPr>
          <a:xfrm>
            <a:off x="5769327" y="904829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Decorate Kitchen</a:t>
            </a:r>
          </a:p>
        </p:txBody>
      </p:sp>
      <p:sp>
        <p:nvSpPr>
          <p:cNvPr id="8" name="Folded Corner 7"/>
          <p:cNvSpPr/>
          <p:nvPr/>
        </p:nvSpPr>
        <p:spPr>
          <a:xfrm>
            <a:off x="2966610" y="904830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Operate Kitchen</a:t>
            </a:r>
          </a:p>
        </p:txBody>
      </p:sp>
      <p:sp>
        <p:nvSpPr>
          <p:cNvPr id="9" name="Folded Corner 8"/>
          <p:cNvSpPr/>
          <p:nvPr/>
        </p:nvSpPr>
        <p:spPr>
          <a:xfrm>
            <a:off x="5590717" y="1727307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Use Kitchen</a:t>
            </a:r>
          </a:p>
        </p:txBody>
      </p:sp>
      <p:sp>
        <p:nvSpPr>
          <p:cNvPr id="10" name="Folded Corner 9"/>
          <p:cNvSpPr/>
          <p:nvPr/>
        </p:nvSpPr>
        <p:spPr>
          <a:xfrm>
            <a:off x="7552669" y="1728487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Items</a:t>
            </a:r>
          </a:p>
        </p:txBody>
      </p:sp>
      <p:sp>
        <p:nvSpPr>
          <p:cNvPr id="11" name="Folded Corner 10"/>
          <p:cNvSpPr/>
          <p:nvPr/>
        </p:nvSpPr>
        <p:spPr>
          <a:xfrm>
            <a:off x="6523160" y="1733354"/>
            <a:ext cx="782259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800" dirty="0"/>
              <a:t>Manage Environment</a:t>
            </a:r>
          </a:p>
        </p:txBody>
      </p:sp>
      <p:sp>
        <p:nvSpPr>
          <p:cNvPr id="12" name="Folded Corner 11"/>
          <p:cNvSpPr/>
          <p:nvPr/>
        </p:nvSpPr>
        <p:spPr>
          <a:xfrm>
            <a:off x="8731853" y="1736967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Maintain Cookware</a:t>
            </a:r>
          </a:p>
        </p:txBody>
      </p:sp>
      <p:sp>
        <p:nvSpPr>
          <p:cNvPr id="13" name="Folded Corner 12"/>
          <p:cNvSpPr/>
          <p:nvPr/>
        </p:nvSpPr>
        <p:spPr>
          <a:xfrm>
            <a:off x="23859" y="1721259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Dispose Waste</a:t>
            </a:r>
          </a:p>
        </p:txBody>
      </p:sp>
      <p:sp>
        <p:nvSpPr>
          <p:cNvPr id="14" name="Folded Corner 13"/>
          <p:cNvSpPr/>
          <p:nvPr/>
        </p:nvSpPr>
        <p:spPr>
          <a:xfrm>
            <a:off x="2697762" y="1715134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Deliver Meal</a:t>
            </a:r>
          </a:p>
        </p:txBody>
      </p:sp>
      <p:sp>
        <p:nvSpPr>
          <p:cNvPr id="15" name="Folded Corner 14"/>
          <p:cNvSpPr/>
          <p:nvPr/>
        </p:nvSpPr>
        <p:spPr>
          <a:xfrm>
            <a:off x="930761" y="2279454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Prepare Food</a:t>
            </a:r>
          </a:p>
        </p:txBody>
      </p:sp>
      <p:sp>
        <p:nvSpPr>
          <p:cNvPr id="17" name="Folded Corner 16"/>
          <p:cNvSpPr/>
          <p:nvPr/>
        </p:nvSpPr>
        <p:spPr>
          <a:xfrm>
            <a:off x="3698112" y="2279453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Cook Food</a:t>
            </a:r>
          </a:p>
        </p:txBody>
      </p:sp>
      <p:sp>
        <p:nvSpPr>
          <p:cNvPr id="18" name="Folded Corner 17"/>
          <p:cNvSpPr/>
          <p:nvPr/>
        </p:nvSpPr>
        <p:spPr>
          <a:xfrm>
            <a:off x="2769223" y="2285502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Manage Meal</a:t>
            </a:r>
          </a:p>
        </p:txBody>
      </p:sp>
      <p:sp>
        <p:nvSpPr>
          <p:cNvPr id="19" name="Folded Corner 18"/>
          <p:cNvSpPr/>
          <p:nvPr/>
        </p:nvSpPr>
        <p:spPr>
          <a:xfrm>
            <a:off x="1844168" y="2279454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Prepare Drink</a:t>
            </a:r>
          </a:p>
        </p:txBody>
      </p:sp>
      <p:sp>
        <p:nvSpPr>
          <p:cNvPr id="20" name="Folded Corner 19"/>
          <p:cNvSpPr/>
          <p:nvPr/>
        </p:nvSpPr>
        <p:spPr>
          <a:xfrm>
            <a:off x="2320761" y="4137894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Chop/slice Food</a:t>
            </a:r>
          </a:p>
        </p:txBody>
      </p:sp>
      <p:sp>
        <p:nvSpPr>
          <p:cNvPr id="21" name="Folded Corner 20"/>
          <p:cNvSpPr/>
          <p:nvPr/>
        </p:nvSpPr>
        <p:spPr>
          <a:xfrm>
            <a:off x="2328623" y="4927709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Wash Food</a:t>
            </a:r>
          </a:p>
        </p:txBody>
      </p:sp>
      <p:sp>
        <p:nvSpPr>
          <p:cNvPr id="22" name="Folded Corner 21"/>
          <p:cNvSpPr/>
          <p:nvPr/>
        </p:nvSpPr>
        <p:spPr>
          <a:xfrm>
            <a:off x="2327963" y="4513445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Peel Food</a:t>
            </a:r>
          </a:p>
        </p:txBody>
      </p:sp>
      <p:sp>
        <p:nvSpPr>
          <p:cNvPr id="23" name="Folded Corner 22"/>
          <p:cNvSpPr/>
          <p:nvPr/>
        </p:nvSpPr>
        <p:spPr>
          <a:xfrm>
            <a:off x="1391275" y="3638354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Cool food</a:t>
            </a:r>
          </a:p>
        </p:txBody>
      </p:sp>
      <p:sp>
        <p:nvSpPr>
          <p:cNvPr id="24" name="Folded Corner 23"/>
          <p:cNvSpPr/>
          <p:nvPr/>
        </p:nvSpPr>
        <p:spPr>
          <a:xfrm>
            <a:off x="1386688" y="2797129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Liquidise Food</a:t>
            </a:r>
          </a:p>
        </p:txBody>
      </p:sp>
      <p:sp>
        <p:nvSpPr>
          <p:cNvPr id="25" name="Folded Corner 24"/>
          <p:cNvSpPr/>
          <p:nvPr/>
        </p:nvSpPr>
        <p:spPr>
          <a:xfrm>
            <a:off x="1392585" y="3223487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800" dirty="0"/>
              <a:t>Mix/Blend ingredients</a:t>
            </a:r>
          </a:p>
        </p:txBody>
      </p:sp>
      <p:sp>
        <p:nvSpPr>
          <p:cNvPr id="26" name="Folded Corner 25"/>
          <p:cNvSpPr/>
          <p:nvPr/>
        </p:nvSpPr>
        <p:spPr>
          <a:xfrm>
            <a:off x="1397826" y="4047778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800" dirty="0"/>
              <a:t>Weigh ingredients</a:t>
            </a:r>
          </a:p>
        </p:txBody>
      </p:sp>
      <p:sp>
        <p:nvSpPr>
          <p:cNvPr id="27" name="Folded Corner 26"/>
          <p:cNvSpPr/>
          <p:nvPr/>
        </p:nvSpPr>
        <p:spPr>
          <a:xfrm>
            <a:off x="1406344" y="4512847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Prepare </a:t>
            </a:r>
            <a:r>
              <a:rPr lang="en-GB" sz="800" dirty="0"/>
              <a:t>Ingredients</a:t>
            </a:r>
            <a:endParaRPr lang="en-GB" sz="900" dirty="0"/>
          </a:p>
        </p:txBody>
      </p:sp>
      <p:cxnSp>
        <p:nvCxnSpPr>
          <p:cNvPr id="28" name="Shape 27"/>
          <p:cNvCxnSpPr>
            <a:stCxn id="15" idx="2"/>
            <a:endCxn id="24" idx="1"/>
          </p:cNvCxnSpPr>
          <p:nvPr/>
        </p:nvCxnSpPr>
        <p:spPr>
          <a:xfrm rot="16200000" flipH="1">
            <a:off x="1158311" y="2734757"/>
            <a:ext cx="351668" cy="105090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9" name="Shape 28"/>
          <p:cNvCxnSpPr>
            <a:stCxn id="15" idx="2"/>
            <a:endCxn id="25" idx="1"/>
          </p:cNvCxnSpPr>
          <p:nvPr/>
        </p:nvCxnSpPr>
        <p:spPr>
          <a:xfrm rot="16200000" flipH="1">
            <a:off x="948081" y="2944988"/>
            <a:ext cx="778025" cy="110986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0" name="Shape 29"/>
          <p:cNvCxnSpPr>
            <a:stCxn id="15" idx="2"/>
            <a:endCxn id="23" idx="1"/>
          </p:cNvCxnSpPr>
          <p:nvPr/>
        </p:nvCxnSpPr>
        <p:spPr>
          <a:xfrm rot="16200000" flipH="1">
            <a:off x="739991" y="3153077"/>
            <a:ext cx="1192892" cy="109676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1" name="Shape 30"/>
          <p:cNvCxnSpPr>
            <a:stCxn id="15" idx="2"/>
            <a:endCxn id="26" idx="1"/>
          </p:cNvCxnSpPr>
          <p:nvPr/>
        </p:nvCxnSpPr>
        <p:spPr>
          <a:xfrm rot="16200000" flipH="1">
            <a:off x="538556" y="3354513"/>
            <a:ext cx="1602316" cy="116228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2" name="Shape 31"/>
          <p:cNvCxnSpPr>
            <a:stCxn id="15" idx="2"/>
            <a:endCxn id="27" idx="1"/>
          </p:cNvCxnSpPr>
          <p:nvPr/>
        </p:nvCxnSpPr>
        <p:spPr>
          <a:xfrm rot="16200000" flipH="1">
            <a:off x="310280" y="3582789"/>
            <a:ext cx="2067385" cy="124745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3" name="Elbow Connector 32"/>
          <p:cNvCxnSpPr>
            <a:endCxn id="20" idx="1"/>
          </p:cNvCxnSpPr>
          <p:nvPr/>
        </p:nvCxnSpPr>
        <p:spPr>
          <a:xfrm flipV="1">
            <a:off x="2025318" y="4303902"/>
            <a:ext cx="295443" cy="37495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4" name="Elbow Connector 33"/>
          <p:cNvCxnSpPr>
            <a:endCxn id="22" idx="1"/>
          </p:cNvCxnSpPr>
          <p:nvPr/>
        </p:nvCxnSpPr>
        <p:spPr>
          <a:xfrm>
            <a:off x="2025318" y="4678854"/>
            <a:ext cx="302644" cy="59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5" name="Elbow Connector 34"/>
          <p:cNvCxnSpPr>
            <a:endCxn id="21" idx="1"/>
          </p:cNvCxnSpPr>
          <p:nvPr/>
        </p:nvCxnSpPr>
        <p:spPr>
          <a:xfrm>
            <a:off x="2025318" y="4678854"/>
            <a:ext cx="303305" cy="41486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36" name="Folded Corner 35"/>
          <p:cNvSpPr/>
          <p:nvPr/>
        </p:nvSpPr>
        <p:spPr>
          <a:xfrm>
            <a:off x="2300111" y="3226511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Prepare</a:t>
            </a:r>
          </a:p>
          <a:p>
            <a:pPr algn="ctr"/>
            <a:r>
              <a:rPr lang="en-GB" sz="900" dirty="0"/>
              <a:t>Hot drink</a:t>
            </a:r>
          </a:p>
        </p:txBody>
      </p:sp>
      <p:sp>
        <p:nvSpPr>
          <p:cNvPr id="37" name="Folded Corner 36"/>
          <p:cNvSpPr/>
          <p:nvPr/>
        </p:nvSpPr>
        <p:spPr>
          <a:xfrm>
            <a:off x="2300111" y="2807411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Prepare Cold drink</a:t>
            </a:r>
          </a:p>
        </p:txBody>
      </p:sp>
      <p:sp>
        <p:nvSpPr>
          <p:cNvPr id="38" name="Folded Corner 37"/>
          <p:cNvSpPr/>
          <p:nvPr/>
        </p:nvSpPr>
        <p:spPr>
          <a:xfrm>
            <a:off x="2311904" y="3651054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Make ice</a:t>
            </a:r>
          </a:p>
        </p:txBody>
      </p:sp>
      <p:cxnSp>
        <p:nvCxnSpPr>
          <p:cNvPr id="39" name="Shape 38"/>
          <p:cNvCxnSpPr>
            <a:stCxn id="19" idx="2"/>
            <a:endCxn id="37" idx="1"/>
          </p:cNvCxnSpPr>
          <p:nvPr/>
        </p:nvCxnSpPr>
        <p:spPr>
          <a:xfrm rot="16200000" flipH="1">
            <a:off x="2066583" y="2739890"/>
            <a:ext cx="361950" cy="105106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40" name="Shape 39"/>
          <p:cNvCxnSpPr>
            <a:stCxn id="19" idx="2"/>
            <a:endCxn id="36" idx="1"/>
          </p:cNvCxnSpPr>
          <p:nvPr/>
        </p:nvCxnSpPr>
        <p:spPr>
          <a:xfrm rot="16200000" flipH="1">
            <a:off x="1857033" y="2949440"/>
            <a:ext cx="781050" cy="105106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41" name="Shape 40"/>
          <p:cNvCxnSpPr>
            <a:stCxn id="19" idx="2"/>
            <a:endCxn id="38" idx="1"/>
          </p:cNvCxnSpPr>
          <p:nvPr/>
        </p:nvCxnSpPr>
        <p:spPr>
          <a:xfrm rot="16200000" flipH="1">
            <a:off x="1650658" y="3155815"/>
            <a:ext cx="1205593" cy="116898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42" name="Folded Corner 41"/>
          <p:cNvSpPr/>
          <p:nvPr/>
        </p:nvSpPr>
        <p:spPr>
          <a:xfrm>
            <a:off x="4157909" y="2850351"/>
            <a:ext cx="701675" cy="292705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Bake/roast Food</a:t>
            </a:r>
          </a:p>
        </p:txBody>
      </p:sp>
      <p:sp>
        <p:nvSpPr>
          <p:cNvPr id="43" name="Folded Corner 42"/>
          <p:cNvSpPr/>
          <p:nvPr/>
        </p:nvSpPr>
        <p:spPr>
          <a:xfrm>
            <a:off x="4169047" y="3182967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Fry Food</a:t>
            </a:r>
          </a:p>
        </p:txBody>
      </p:sp>
      <p:sp>
        <p:nvSpPr>
          <p:cNvPr id="44" name="Folded Corner 43"/>
          <p:cNvSpPr/>
          <p:nvPr/>
        </p:nvSpPr>
        <p:spPr>
          <a:xfrm>
            <a:off x="4175599" y="3567594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Boil/steam Food</a:t>
            </a:r>
          </a:p>
        </p:txBody>
      </p:sp>
      <p:sp>
        <p:nvSpPr>
          <p:cNvPr id="45" name="Folded Corner 44"/>
          <p:cNvSpPr/>
          <p:nvPr/>
        </p:nvSpPr>
        <p:spPr>
          <a:xfrm>
            <a:off x="4170358" y="4324754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Warm/re-heat Food</a:t>
            </a:r>
          </a:p>
        </p:txBody>
      </p:sp>
      <p:sp>
        <p:nvSpPr>
          <p:cNvPr id="46" name="Folded Corner 45"/>
          <p:cNvSpPr/>
          <p:nvPr/>
        </p:nvSpPr>
        <p:spPr>
          <a:xfrm>
            <a:off x="4170358" y="3945569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Grill Food</a:t>
            </a:r>
          </a:p>
        </p:txBody>
      </p:sp>
      <p:sp>
        <p:nvSpPr>
          <p:cNvPr id="47" name="Folded Corner 46"/>
          <p:cNvSpPr/>
          <p:nvPr/>
        </p:nvSpPr>
        <p:spPr>
          <a:xfrm>
            <a:off x="3233628" y="2805597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Set table</a:t>
            </a:r>
          </a:p>
        </p:txBody>
      </p:sp>
      <p:sp>
        <p:nvSpPr>
          <p:cNvPr id="48" name="Folded Corner 47"/>
          <p:cNvSpPr/>
          <p:nvPr/>
        </p:nvSpPr>
        <p:spPr>
          <a:xfrm>
            <a:off x="3229041" y="3945572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Eat food</a:t>
            </a:r>
          </a:p>
        </p:txBody>
      </p:sp>
      <p:sp>
        <p:nvSpPr>
          <p:cNvPr id="49" name="Folded Corner 48"/>
          <p:cNvSpPr/>
          <p:nvPr/>
        </p:nvSpPr>
        <p:spPr>
          <a:xfrm>
            <a:off x="3227077" y="3571830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Seat people</a:t>
            </a:r>
          </a:p>
        </p:txBody>
      </p:sp>
      <p:sp>
        <p:nvSpPr>
          <p:cNvPr id="50" name="Folded Corner 49"/>
          <p:cNvSpPr/>
          <p:nvPr/>
        </p:nvSpPr>
        <p:spPr>
          <a:xfrm>
            <a:off x="3232973" y="3189621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Serve Food</a:t>
            </a:r>
          </a:p>
        </p:txBody>
      </p:sp>
      <p:sp>
        <p:nvSpPr>
          <p:cNvPr id="51" name="Folded Corner 50"/>
          <p:cNvSpPr/>
          <p:nvPr/>
        </p:nvSpPr>
        <p:spPr>
          <a:xfrm>
            <a:off x="3244765" y="4355602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Clear table</a:t>
            </a:r>
          </a:p>
        </p:txBody>
      </p:sp>
      <p:cxnSp>
        <p:nvCxnSpPr>
          <p:cNvPr id="52" name="Shape 51"/>
          <p:cNvCxnSpPr>
            <a:stCxn id="18" idx="2"/>
            <a:endCxn id="47" idx="1"/>
          </p:cNvCxnSpPr>
          <p:nvPr/>
        </p:nvCxnSpPr>
        <p:spPr>
          <a:xfrm rot="16200000" flipH="1">
            <a:off x="2999801" y="2737777"/>
            <a:ext cx="354088" cy="113567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53" name="Shape 52"/>
          <p:cNvCxnSpPr>
            <a:stCxn id="18" idx="2"/>
            <a:endCxn id="50" idx="1"/>
          </p:cNvCxnSpPr>
          <p:nvPr/>
        </p:nvCxnSpPr>
        <p:spPr>
          <a:xfrm rot="16200000" flipH="1">
            <a:off x="2807462" y="2930116"/>
            <a:ext cx="738112" cy="112913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54" name="Shape 53"/>
          <p:cNvCxnSpPr>
            <a:stCxn id="18" idx="2"/>
            <a:endCxn id="49" idx="1"/>
          </p:cNvCxnSpPr>
          <p:nvPr/>
        </p:nvCxnSpPr>
        <p:spPr>
          <a:xfrm rot="16200000" flipH="1">
            <a:off x="2613408" y="3124168"/>
            <a:ext cx="1120321" cy="107016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55" name="Shape 54"/>
          <p:cNvCxnSpPr>
            <a:stCxn id="18" idx="2"/>
            <a:endCxn id="48" idx="1"/>
          </p:cNvCxnSpPr>
          <p:nvPr/>
        </p:nvCxnSpPr>
        <p:spPr>
          <a:xfrm rot="16200000" flipH="1">
            <a:off x="2427519" y="3310058"/>
            <a:ext cx="1494064" cy="108980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56" name="Shape 55"/>
          <p:cNvCxnSpPr>
            <a:stCxn id="18" idx="2"/>
            <a:endCxn id="51" idx="1"/>
          </p:cNvCxnSpPr>
          <p:nvPr/>
        </p:nvCxnSpPr>
        <p:spPr>
          <a:xfrm rot="16200000" flipH="1">
            <a:off x="2230366" y="3507210"/>
            <a:ext cx="1904094" cy="124705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57" name="Shape 56"/>
          <p:cNvCxnSpPr>
            <a:stCxn id="17" idx="2"/>
            <a:endCxn id="42" idx="1"/>
          </p:cNvCxnSpPr>
          <p:nvPr/>
        </p:nvCxnSpPr>
        <p:spPr>
          <a:xfrm rot="16200000" flipH="1">
            <a:off x="3910813" y="2749604"/>
            <a:ext cx="385235" cy="108960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58" name="Shape 57"/>
          <p:cNvCxnSpPr>
            <a:stCxn id="17" idx="2"/>
            <a:endCxn id="43" idx="1"/>
          </p:cNvCxnSpPr>
          <p:nvPr/>
        </p:nvCxnSpPr>
        <p:spPr>
          <a:xfrm rot="16200000" flipH="1">
            <a:off x="3740246" y="2920173"/>
            <a:ext cx="737506" cy="120097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59" name="Shape 58"/>
          <p:cNvCxnSpPr>
            <a:stCxn id="17" idx="2"/>
            <a:endCxn id="44" idx="1"/>
          </p:cNvCxnSpPr>
          <p:nvPr/>
        </p:nvCxnSpPr>
        <p:spPr>
          <a:xfrm rot="16200000" flipH="1">
            <a:off x="3551207" y="3109210"/>
            <a:ext cx="1122134" cy="126648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60" name="Shape 59"/>
          <p:cNvCxnSpPr>
            <a:stCxn id="17" idx="2"/>
            <a:endCxn id="46" idx="1"/>
          </p:cNvCxnSpPr>
          <p:nvPr/>
        </p:nvCxnSpPr>
        <p:spPr>
          <a:xfrm rot="16200000" flipH="1">
            <a:off x="3359601" y="3300818"/>
            <a:ext cx="1500109" cy="121408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61" name="Shape 60"/>
          <p:cNvCxnSpPr>
            <a:stCxn id="17" idx="2"/>
            <a:endCxn id="45" idx="1"/>
          </p:cNvCxnSpPr>
          <p:nvPr/>
        </p:nvCxnSpPr>
        <p:spPr>
          <a:xfrm rot="16200000" flipH="1">
            <a:off x="3170006" y="3490411"/>
            <a:ext cx="1879294" cy="121408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62" name="Elbow Connector 61"/>
          <p:cNvCxnSpPr>
            <a:stCxn id="14" idx="2"/>
            <a:endCxn id="15" idx="0"/>
          </p:cNvCxnSpPr>
          <p:nvPr/>
        </p:nvCxnSpPr>
        <p:spPr>
          <a:xfrm rot="5400000">
            <a:off x="2048947" y="1279802"/>
            <a:ext cx="232306" cy="176700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64" name="Elbow Connector 63"/>
          <p:cNvCxnSpPr>
            <a:stCxn id="14" idx="2"/>
            <a:endCxn id="19" idx="0"/>
          </p:cNvCxnSpPr>
          <p:nvPr/>
        </p:nvCxnSpPr>
        <p:spPr>
          <a:xfrm rot="5400000">
            <a:off x="2505652" y="1736504"/>
            <a:ext cx="232305" cy="85359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65" name="Elbow Connector 64"/>
          <p:cNvCxnSpPr>
            <a:stCxn id="14" idx="2"/>
            <a:endCxn id="18" idx="0"/>
          </p:cNvCxnSpPr>
          <p:nvPr/>
        </p:nvCxnSpPr>
        <p:spPr>
          <a:xfrm rot="16200000" flipH="1">
            <a:off x="2965154" y="2130595"/>
            <a:ext cx="238353" cy="7146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66" name="Elbow Connector 65"/>
          <p:cNvCxnSpPr>
            <a:stCxn id="14" idx="2"/>
            <a:endCxn id="17" idx="0"/>
          </p:cNvCxnSpPr>
          <p:nvPr/>
        </p:nvCxnSpPr>
        <p:spPr>
          <a:xfrm rot="16200000" flipH="1">
            <a:off x="3432623" y="1663126"/>
            <a:ext cx="232304" cy="100035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67" name="Folded Corner 66"/>
          <p:cNvSpPr/>
          <p:nvPr/>
        </p:nvSpPr>
        <p:spPr>
          <a:xfrm>
            <a:off x="8206694" y="3635649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700" dirty="0"/>
              <a:t>Store perishable ingredients</a:t>
            </a:r>
          </a:p>
        </p:txBody>
      </p:sp>
      <p:sp>
        <p:nvSpPr>
          <p:cNvPr id="69" name="Folded Corner 68"/>
          <p:cNvSpPr/>
          <p:nvPr/>
        </p:nvSpPr>
        <p:spPr>
          <a:xfrm>
            <a:off x="8202173" y="5065425"/>
            <a:ext cx="678090" cy="286710"/>
          </a:xfrm>
          <a:prstGeom prst="foldedCorner">
            <a:avLst>
              <a:gd name="adj" fmla="val 2555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 eating crockery</a:t>
            </a:r>
          </a:p>
        </p:txBody>
      </p:sp>
      <p:sp>
        <p:nvSpPr>
          <p:cNvPr id="71" name="Folded Corner 70"/>
          <p:cNvSpPr/>
          <p:nvPr/>
        </p:nvSpPr>
        <p:spPr>
          <a:xfrm>
            <a:off x="7257468" y="6307555"/>
            <a:ext cx="707572" cy="397329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drinking items</a:t>
            </a:r>
          </a:p>
        </p:txBody>
      </p:sp>
      <p:sp>
        <p:nvSpPr>
          <p:cNvPr id="72" name="Folded Corner 71"/>
          <p:cNvSpPr/>
          <p:nvPr/>
        </p:nvSpPr>
        <p:spPr>
          <a:xfrm>
            <a:off x="8209380" y="4749062"/>
            <a:ext cx="701675" cy="276502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cutlery</a:t>
            </a:r>
          </a:p>
        </p:txBody>
      </p:sp>
      <p:sp>
        <p:nvSpPr>
          <p:cNvPr id="73" name="Folded Corner 72"/>
          <p:cNvSpPr/>
          <p:nvPr/>
        </p:nvSpPr>
        <p:spPr>
          <a:xfrm>
            <a:off x="8208496" y="4044629"/>
            <a:ext cx="689882" cy="295289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cooked food</a:t>
            </a:r>
          </a:p>
        </p:txBody>
      </p:sp>
      <p:sp>
        <p:nvSpPr>
          <p:cNvPr id="74" name="Folded Corner 73"/>
          <p:cNvSpPr/>
          <p:nvPr/>
        </p:nvSpPr>
        <p:spPr>
          <a:xfrm>
            <a:off x="7227723" y="2775254"/>
            <a:ext cx="701675" cy="39188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cleaning products</a:t>
            </a:r>
          </a:p>
        </p:txBody>
      </p:sp>
      <p:sp>
        <p:nvSpPr>
          <p:cNvPr id="76" name="Folded Corner 75"/>
          <p:cNvSpPr/>
          <p:nvPr/>
        </p:nvSpPr>
        <p:spPr>
          <a:xfrm>
            <a:off x="7230209" y="3898465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table linen</a:t>
            </a:r>
          </a:p>
        </p:txBody>
      </p:sp>
      <p:sp>
        <p:nvSpPr>
          <p:cNvPr id="77" name="Folded Corner 76"/>
          <p:cNvSpPr/>
          <p:nvPr/>
        </p:nvSpPr>
        <p:spPr>
          <a:xfrm>
            <a:off x="7220652" y="2279012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recipes</a:t>
            </a:r>
          </a:p>
        </p:txBody>
      </p:sp>
      <p:sp>
        <p:nvSpPr>
          <p:cNvPr id="83" name="Folded Corner 82"/>
          <p:cNvSpPr/>
          <p:nvPr/>
        </p:nvSpPr>
        <p:spPr>
          <a:xfrm>
            <a:off x="4523588" y="2287936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Heat/Boil water</a:t>
            </a:r>
          </a:p>
        </p:txBody>
      </p:sp>
      <p:sp>
        <p:nvSpPr>
          <p:cNvPr id="84" name="Folded Corner 83"/>
          <p:cNvSpPr/>
          <p:nvPr/>
        </p:nvSpPr>
        <p:spPr>
          <a:xfrm>
            <a:off x="450270" y="3840327"/>
            <a:ext cx="701675" cy="377889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700" dirty="0"/>
              <a:t>Dispose Waste packaging</a:t>
            </a:r>
          </a:p>
        </p:txBody>
      </p:sp>
      <p:sp>
        <p:nvSpPr>
          <p:cNvPr id="85" name="Folded Corner 84"/>
          <p:cNvSpPr/>
          <p:nvPr/>
        </p:nvSpPr>
        <p:spPr>
          <a:xfrm>
            <a:off x="471233" y="2908665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700" dirty="0"/>
              <a:t>Dispose compostable items</a:t>
            </a:r>
          </a:p>
        </p:txBody>
      </p:sp>
      <p:sp>
        <p:nvSpPr>
          <p:cNvPr id="86" name="Folded Corner 85"/>
          <p:cNvSpPr/>
          <p:nvPr/>
        </p:nvSpPr>
        <p:spPr>
          <a:xfrm>
            <a:off x="463233" y="3379433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 anchorCtr="1"/>
          <a:lstStyle/>
          <a:p>
            <a:pPr algn="ctr"/>
            <a:r>
              <a:rPr lang="en-GB" sz="700" dirty="0"/>
              <a:t>Dispose  Non compostable items</a:t>
            </a:r>
          </a:p>
        </p:txBody>
      </p:sp>
      <p:sp>
        <p:nvSpPr>
          <p:cNvPr id="94" name="Folded Corner 93"/>
          <p:cNvSpPr/>
          <p:nvPr/>
        </p:nvSpPr>
        <p:spPr>
          <a:xfrm>
            <a:off x="7219638" y="3333678"/>
            <a:ext cx="701675" cy="39188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cooking items</a:t>
            </a:r>
          </a:p>
        </p:txBody>
      </p:sp>
      <p:sp>
        <p:nvSpPr>
          <p:cNvPr id="95" name="Folded Corner 94"/>
          <p:cNvSpPr/>
          <p:nvPr/>
        </p:nvSpPr>
        <p:spPr>
          <a:xfrm>
            <a:off x="8168957" y="2167732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cook utensils</a:t>
            </a:r>
          </a:p>
        </p:txBody>
      </p:sp>
      <p:sp>
        <p:nvSpPr>
          <p:cNvPr id="96" name="Folded Corner 95"/>
          <p:cNvSpPr/>
          <p:nvPr/>
        </p:nvSpPr>
        <p:spPr>
          <a:xfrm>
            <a:off x="8181355" y="3286991"/>
            <a:ext cx="701675" cy="281101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700" dirty="0"/>
              <a:t>Store storage</a:t>
            </a:r>
          </a:p>
        </p:txBody>
      </p:sp>
      <p:sp>
        <p:nvSpPr>
          <p:cNvPr id="97" name="Folded Corner 96"/>
          <p:cNvSpPr/>
          <p:nvPr/>
        </p:nvSpPr>
        <p:spPr>
          <a:xfrm>
            <a:off x="8174216" y="2543304"/>
            <a:ext cx="701675" cy="320239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foil/ cling film </a:t>
            </a:r>
          </a:p>
        </p:txBody>
      </p:sp>
      <p:sp>
        <p:nvSpPr>
          <p:cNvPr id="98" name="Folded Corner 97"/>
          <p:cNvSpPr/>
          <p:nvPr/>
        </p:nvSpPr>
        <p:spPr>
          <a:xfrm>
            <a:off x="8184629" y="2926540"/>
            <a:ext cx="701675" cy="308937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cutting boards</a:t>
            </a:r>
          </a:p>
        </p:txBody>
      </p:sp>
      <p:cxnSp>
        <p:nvCxnSpPr>
          <p:cNvPr id="100" name="Elbow Connector 99"/>
          <p:cNvCxnSpPr>
            <a:stCxn id="94" idx="3"/>
            <a:endCxn id="95" idx="1"/>
          </p:cNvCxnSpPr>
          <p:nvPr/>
        </p:nvCxnSpPr>
        <p:spPr>
          <a:xfrm flipV="1">
            <a:off x="7921314" y="2333739"/>
            <a:ext cx="247644" cy="119588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02" name="Elbow Connector 101"/>
          <p:cNvCxnSpPr>
            <a:stCxn id="94" idx="3"/>
            <a:endCxn id="97" idx="1"/>
          </p:cNvCxnSpPr>
          <p:nvPr/>
        </p:nvCxnSpPr>
        <p:spPr>
          <a:xfrm flipV="1">
            <a:off x="7921313" y="2703423"/>
            <a:ext cx="252903" cy="82619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06" name="Elbow Connector 105"/>
          <p:cNvCxnSpPr>
            <a:stCxn id="94" idx="3"/>
            <a:endCxn id="98" idx="1"/>
          </p:cNvCxnSpPr>
          <p:nvPr/>
        </p:nvCxnSpPr>
        <p:spPr>
          <a:xfrm flipV="1">
            <a:off x="7921314" y="3081009"/>
            <a:ext cx="263316" cy="44861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08" name="Elbow Connector 107"/>
          <p:cNvCxnSpPr>
            <a:stCxn id="94" idx="3"/>
            <a:endCxn id="96" idx="1"/>
          </p:cNvCxnSpPr>
          <p:nvPr/>
        </p:nvCxnSpPr>
        <p:spPr>
          <a:xfrm flipV="1">
            <a:off x="7921313" y="3427541"/>
            <a:ext cx="260042" cy="10208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12" name="Folded Corner 111"/>
          <p:cNvSpPr/>
          <p:nvPr/>
        </p:nvSpPr>
        <p:spPr>
          <a:xfrm>
            <a:off x="7256516" y="4337756"/>
            <a:ext cx="701675" cy="413657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Food Items</a:t>
            </a:r>
          </a:p>
        </p:txBody>
      </p:sp>
      <p:cxnSp>
        <p:nvCxnSpPr>
          <p:cNvPr id="114" name="Elbow Connector 113"/>
          <p:cNvCxnSpPr>
            <a:stCxn id="112" idx="3"/>
            <a:endCxn id="67" idx="1"/>
          </p:cNvCxnSpPr>
          <p:nvPr/>
        </p:nvCxnSpPr>
        <p:spPr>
          <a:xfrm flipV="1">
            <a:off x="7958190" y="3801656"/>
            <a:ext cx="248504" cy="74292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17" name="Folded Corner 116"/>
          <p:cNvSpPr/>
          <p:nvPr/>
        </p:nvSpPr>
        <p:spPr>
          <a:xfrm>
            <a:off x="7264177" y="4862238"/>
            <a:ext cx="701675" cy="413657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Eating Items</a:t>
            </a:r>
          </a:p>
        </p:txBody>
      </p:sp>
      <p:cxnSp>
        <p:nvCxnSpPr>
          <p:cNvPr id="127" name="Shape 126"/>
          <p:cNvCxnSpPr>
            <a:stCxn id="10" idx="2"/>
            <a:endCxn id="77" idx="1"/>
          </p:cNvCxnSpPr>
          <p:nvPr/>
        </p:nvCxnSpPr>
        <p:spPr>
          <a:xfrm rot="5400000">
            <a:off x="7369820" y="1911333"/>
            <a:ext cx="384518" cy="682854"/>
          </a:xfrm>
          <a:prstGeom prst="bentConnector4">
            <a:avLst>
              <a:gd name="adj1" fmla="val 28414"/>
              <a:gd name="adj2" fmla="val 12878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1" name="Elbow Connector 140"/>
          <p:cNvCxnSpPr>
            <a:stCxn id="8" idx="2"/>
            <a:endCxn id="13" idx="0"/>
          </p:cNvCxnSpPr>
          <p:nvPr/>
        </p:nvCxnSpPr>
        <p:spPr>
          <a:xfrm rot="5400000">
            <a:off x="1603866" y="7678"/>
            <a:ext cx="484415" cy="294275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3" name="Elbow Connector 142"/>
          <p:cNvCxnSpPr>
            <a:stCxn id="8" idx="2"/>
            <a:endCxn id="14" idx="0"/>
          </p:cNvCxnSpPr>
          <p:nvPr/>
        </p:nvCxnSpPr>
        <p:spPr>
          <a:xfrm rot="5400000">
            <a:off x="2943879" y="1341567"/>
            <a:ext cx="478290" cy="26884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5" name="Elbow Connector 144"/>
          <p:cNvCxnSpPr>
            <a:stCxn id="8" idx="2"/>
            <a:endCxn id="10" idx="0"/>
          </p:cNvCxnSpPr>
          <p:nvPr/>
        </p:nvCxnSpPr>
        <p:spPr>
          <a:xfrm rot="16200000" flipH="1">
            <a:off x="5364656" y="-810365"/>
            <a:ext cx="491642" cy="458606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04" name="Elbow Connector 103"/>
          <p:cNvCxnSpPr>
            <a:stCxn id="14" idx="2"/>
            <a:endCxn id="83" idx="0"/>
          </p:cNvCxnSpPr>
          <p:nvPr/>
        </p:nvCxnSpPr>
        <p:spPr>
          <a:xfrm rot="16200000" flipH="1">
            <a:off x="3841119" y="1254629"/>
            <a:ext cx="240787" cy="182582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05" name="Folded Corner 104"/>
          <p:cNvSpPr/>
          <p:nvPr/>
        </p:nvSpPr>
        <p:spPr>
          <a:xfrm>
            <a:off x="5050895" y="5093326"/>
            <a:ext cx="707572" cy="42998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Read books/</a:t>
            </a:r>
          </a:p>
          <a:p>
            <a:pPr algn="ctr"/>
            <a:r>
              <a:rPr lang="en-GB" sz="900" dirty="0"/>
              <a:t>paper</a:t>
            </a:r>
          </a:p>
        </p:txBody>
      </p:sp>
      <p:sp>
        <p:nvSpPr>
          <p:cNvPr id="107" name="Folded Corner 106"/>
          <p:cNvSpPr/>
          <p:nvPr/>
        </p:nvSpPr>
        <p:spPr>
          <a:xfrm>
            <a:off x="5075936" y="3247209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800" dirty="0"/>
              <a:t>Paint/draw</a:t>
            </a:r>
          </a:p>
          <a:p>
            <a:pPr algn="ctr"/>
            <a:r>
              <a:rPr lang="en-GB" sz="800" dirty="0"/>
              <a:t>pictures</a:t>
            </a:r>
          </a:p>
        </p:txBody>
      </p:sp>
      <p:sp>
        <p:nvSpPr>
          <p:cNvPr id="109" name="Folded Corner 108"/>
          <p:cNvSpPr/>
          <p:nvPr/>
        </p:nvSpPr>
        <p:spPr>
          <a:xfrm>
            <a:off x="5112156" y="3685253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Complete homework</a:t>
            </a:r>
          </a:p>
        </p:txBody>
      </p:sp>
      <p:sp>
        <p:nvSpPr>
          <p:cNvPr id="110" name="Folded Corner 109"/>
          <p:cNvSpPr/>
          <p:nvPr/>
        </p:nvSpPr>
        <p:spPr>
          <a:xfrm>
            <a:off x="5097223" y="4114814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Talk</a:t>
            </a:r>
          </a:p>
        </p:txBody>
      </p:sp>
      <p:sp>
        <p:nvSpPr>
          <p:cNvPr id="111" name="Folded Corner 110"/>
          <p:cNvSpPr/>
          <p:nvPr/>
        </p:nvSpPr>
        <p:spPr>
          <a:xfrm>
            <a:off x="5096689" y="4547416"/>
            <a:ext cx="695778" cy="424543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Listen Music/</a:t>
            </a:r>
          </a:p>
          <a:p>
            <a:pPr algn="ctr"/>
            <a:r>
              <a:rPr lang="en-GB" sz="900" dirty="0"/>
              <a:t>Radio</a:t>
            </a:r>
          </a:p>
        </p:txBody>
      </p:sp>
      <p:sp>
        <p:nvSpPr>
          <p:cNvPr id="113" name="Folded Corner 112"/>
          <p:cNvSpPr/>
          <p:nvPr/>
        </p:nvSpPr>
        <p:spPr>
          <a:xfrm>
            <a:off x="5066593" y="2837015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Access Internet</a:t>
            </a:r>
          </a:p>
        </p:txBody>
      </p:sp>
      <p:cxnSp>
        <p:nvCxnSpPr>
          <p:cNvPr id="119" name="Shape 118"/>
          <p:cNvCxnSpPr>
            <a:stCxn id="9" idx="2"/>
            <a:endCxn id="113" idx="3"/>
          </p:cNvCxnSpPr>
          <p:nvPr/>
        </p:nvCxnSpPr>
        <p:spPr>
          <a:xfrm rot="5400000">
            <a:off x="5383062" y="2444529"/>
            <a:ext cx="943701" cy="173287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22" name="Shape 121"/>
          <p:cNvCxnSpPr>
            <a:stCxn id="9" idx="2"/>
            <a:endCxn id="107" idx="3"/>
          </p:cNvCxnSpPr>
          <p:nvPr/>
        </p:nvCxnSpPr>
        <p:spPr>
          <a:xfrm rot="5400000">
            <a:off x="5182637" y="2654297"/>
            <a:ext cx="1353895" cy="163945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26" name="Shape 125"/>
          <p:cNvCxnSpPr>
            <a:endCxn id="109" idx="3"/>
          </p:cNvCxnSpPr>
          <p:nvPr/>
        </p:nvCxnSpPr>
        <p:spPr>
          <a:xfrm rot="5400000">
            <a:off x="5024483" y="2930305"/>
            <a:ext cx="1710305" cy="131607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0" name="Shape 129"/>
          <p:cNvCxnSpPr>
            <a:stCxn id="9" idx="2"/>
            <a:endCxn id="110" idx="3"/>
          </p:cNvCxnSpPr>
          <p:nvPr/>
        </p:nvCxnSpPr>
        <p:spPr>
          <a:xfrm rot="5400000">
            <a:off x="4759477" y="3098744"/>
            <a:ext cx="2221500" cy="142657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38" name="Shape 137"/>
          <p:cNvCxnSpPr>
            <a:stCxn id="9" idx="2"/>
            <a:endCxn id="111" idx="3"/>
          </p:cNvCxnSpPr>
          <p:nvPr/>
        </p:nvCxnSpPr>
        <p:spPr>
          <a:xfrm rot="5400000">
            <a:off x="4516829" y="3334960"/>
            <a:ext cx="2700365" cy="149088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2" name="Shape 141"/>
          <p:cNvCxnSpPr>
            <a:stCxn id="9" idx="2"/>
            <a:endCxn id="105" idx="3"/>
          </p:cNvCxnSpPr>
          <p:nvPr/>
        </p:nvCxnSpPr>
        <p:spPr>
          <a:xfrm rot="5400000">
            <a:off x="4225513" y="3592277"/>
            <a:ext cx="3248998" cy="183089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48" name="Elbow Connector 147"/>
          <p:cNvCxnSpPr>
            <a:stCxn id="8" idx="2"/>
            <a:endCxn id="9" idx="0"/>
          </p:cNvCxnSpPr>
          <p:nvPr/>
        </p:nvCxnSpPr>
        <p:spPr>
          <a:xfrm rot="16200000" flipH="1">
            <a:off x="4384270" y="170022"/>
            <a:ext cx="490463" cy="262410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49" name="Folded Corner 148"/>
          <p:cNvSpPr/>
          <p:nvPr/>
        </p:nvSpPr>
        <p:spPr>
          <a:xfrm>
            <a:off x="6086271" y="2634935"/>
            <a:ext cx="695778" cy="307233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Heat Kitchen </a:t>
            </a:r>
          </a:p>
        </p:txBody>
      </p:sp>
      <p:sp>
        <p:nvSpPr>
          <p:cNvPr id="150" name="Folded Corner 149"/>
          <p:cNvSpPr/>
          <p:nvPr/>
        </p:nvSpPr>
        <p:spPr>
          <a:xfrm>
            <a:off x="6084429" y="3393371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Vary light intensity</a:t>
            </a:r>
          </a:p>
        </p:txBody>
      </p:sp>
      <p:sp>
        <p:nvSpPr>
          <p:cNvPr id="151" name="Folded Corner 150"/>
          <p:cNvSpPr/>
          <p:nvPr/>
        </p:nvSpPr>
        <p:spPr>
          <a:xfrm>
            <a:off x="6103700" y="4685532"/>
            <a:ext cx="701675" cy="457968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Light cooking</a:t>
            </a:r>
          </a:p>
          <a:p>
            <a:pPr algn="ctr"/>
            <a:r>
              <a:rPr lang="en-GB" sz="900" dirty="0"/>
              <a:t>area</a:t>
            </a:r>
          </a:p>
        </p:txBody>
      </p:sp>
      <p:sp>
        <p:nvSpPr>
          <p:cNvPr id="152" name="Folded Corner 151"/>
          <p:cNvSpPr/>
          <p:nvPr/>
        </p:nvSpPr>
        <p:spPr>
          <a:xfrm>
            <a:off x="6085142" y="3827110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Extract fumes</a:t>
            </a:r>
          </a:p>
        </p:txBody>
      </p:sp>
      <p:sp>
        <p:nvSpPr>
          <p:cNvPr id="153" name="Folded Corner 152"/>
          <p:cNvSpPr/>
          <p:nvPr/>
        </p:nvSpPr>
        <p:spPr>
          <a:xfrm>
            <a:off x="6085978" y="4260352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Display</a:t>
            </a:r>
          </a:p>
          <a:p>
            <a:pPr algn="ctr"/>
            <a:r>
              <a:rPr lang="en-GB" sz="900" dirty="0"/>
              <a:t>items</a:t>
            </a:r>
          </a:p>
        </p:txBody>
      </p:sp>
      <p:cxnSp>
        <p:nvCxnSpPr>
          <p:cNvPr id="155" name="Shape 154"/>
          <p:cNvCxnSpPr>
            <a:stCxn id="11" idx="2"/>
            <a:endCxn id="149" idx="3"/>
          </p:cNvCxnSpPr>
          <p:nvPr/>
        </p:nvCxnSpPr>
        <p:spPr>
          <a:xfrm rot="5400000">
            <a:off x="6486580" y="2360840"/>
            <a:ext cx="723181" cy="132240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57" name="Shape 156"/>
          <p:cNvCxnSpPr>
            <a:stCxn id="11" idx="2"/>
            <a:endCxn id="150" idx="3"/>
          </p:cNvCxnSpPr>
          <p:nvPr/>
        </p:nvCxnSpPr>
        <p:spPr>
          <a:xfrm rot="5400000">
            <a:off x="6103194" y="2748282"/>
            <a:ext cx="1494009" cy="128185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1" name="Shape 160"/>
          <p:cNvCxnSpPr>
            <a:stCxn id="11" idx="2"/>
            <a:endCxn id="152" idx="3"/>
          </p:cNvCxnSpPr>
          <p:nvPr/>
        </p:nvCxnSpPr>
        <p:spPr>
          <a:xfrm rot="5400000">
            <a:off x="5886679" y="2965508"/>
            <a:ext cx="1927749" cy="127472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3" name="Shape 162"/>
          <p:cNvCxnSpPr>
            <a:stCxn id="11" idx="2"/>
            <a:endCxn id="153" idx="3"/>
          </p:cNvCxnSpPr>
          <p:nvPr/>
        </p:nvCxnSpPr>
        <p:spPr>
          <a:xfrm rot="5400000">
            <a:off x="5670477" y="3182547"/>
            <a:ext cx="2360991" cy="126636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5" name="Shape 164"/>
          <p:cNvCxnSpPr>
            <a:stCxn id="11" idx="2"/>
            <a:endCxn id="151" idx="3"/>
          </p:cNvCxnSpPr>
          <p:nvPr/>
        </p:nvCxnSpPr>
        <p:spPr>
          <a:xfrm rot="5400000">
            <a:off x="5435259" y="3435485"/>
            <a:ext cx="2849147" cy="108914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67" name="Elbow Connector 166"/>
          <p:cNvCxnSpPr>
            <a:stCxn id="8" idx="2"/>
            <a:endCxn id="11" idx="0"/>
          </p:cNvCxnSpPr>
          <p:nvPr/>
        </p:nvCxnSpPr>
        <p:spPr>
          <a:xfrm rot="16200000" flipH="1">
            <a:off x="4867612" y="-313322"/>
            <a:ext cx="496510" cy="359684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1" name="Shape 170"/>
          <p:cNvCxnSpPr>
            <a:stCxn id="13" idx="2"/>
            <a:endCxn id="85" idx="1"/>
          </p:cNvCxnSpPr>
          <p:nvPr/>
        </p:nvCxnSpPr>
        <p:spPr>
          <a:xfrm rot="16200000" flipH="1">
            <a:off x="-87735" y="2515705"/>
            <a:ext cx="1021399" cy="96536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5" name="Shape 174"/>
          <p:cNvCxnSpPr>
            <a:stCxn id="13" idx="2"/>
            <a:endCxn id="86" idx="1"/>
          </p:cNvCxnSpPr>
          <p:nvPr/>
        </p:nvCxnSpPr>
        <p:spPr>
          <a:xfrm rot="16200000" flipH="1">
            <a:off x="-327118" y="2755088"/>
            <a:ext cx="1492166" cy="88537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7" name="Shape 176"/>
          <p:cNvCxnSpPr>
            <a:stCxn id="13" idx="2"/>
            <a:endCxn id="84" idx="1"/>
          </p:cNvCxnSpPr>
          <p:nvPr/>
        </p:nvCxnSpPr>
        <p:spPr>
          <a:xfrm rot="16200000" flipH="1">
            <a:off x="-575515" y="3003485"/>
            <a:ext cx="1975996" cy="75573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9" name="Elbow Connector 178"/>
          <p:cNvCxnSpPr>
            <a:stCxn id="8" idx="2"/>
            <a:endCxn id="12" idx="0"/>
          </p:cNvCxnSpPr>
          <p:nvPr/>
        </p:nvCxnSpPr>
        <p:spPr>
          <a:xfrm rot="16200000" flipH="1">
            <a:off x="5950008" y="-1395717"/>
            <a:ext cx="500122" cy="576524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80" name="Folded Corner 179"/>
          <p:cNvSpPr/>
          <p:nvPr/>
        </p:nvSpPr>
        <p:spPr>
          <a:xfrm>
            <a:off x="2968481" y="43084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Kitchen</a:t>
            </a:r>
          </a:p>
        </p:txBody>
      </p:sp>
      <p:cxnSp>
        <p:nvCxnSpPr>
          <p:cNvPr id="182" name="Elbow Connector 181"/>
          <p:cNvCxnSpPr>
            <a:stCxn id="180" idx="2"/>
            <a:endCxn id="4" idx="0"/>
          </p:cNvCxnSpPr>
          <p:nvPr/>
        </p:nvCxnSpPr>
        <p:spPr>
          <a:xfrm rot="5400000">
            <a:off x="1663649" y="-756888"/>
            <a:ext cx="523684" cy="278765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84" name="Elbow Connector 183"/>
          <p:cNvCxnSpPr>
            <a:stCxn id="180" idx="2"/>
            <a:endCxn id="5" idx="0"/>
          </p:cNvCxnSpPr>
          <p:nvPr/>
        </p:nvCxnSpPr>
        <p:spPr>
          <a:xfrm rot="5400000">
            <a:off x="2227339" y="-187152"/>
            <a:ext cx="529731" cy="165423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86" name="Elbow Connector 185"/>
          <p:cNvCxnSpPr>
            <a:stCxn id="180" idx="2"/>
            <a:endCxn id="8" idx="0"/>
          </p:cNvCxnSpPr>
          <p:nvPr/>
        </p:nvCxnSpPr>
        <p:spPr>
          <a:xfrm rot="5400000">
            <a:off x="3053518" y="639029"/>
            <a:ext cx="529731" cy="187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88" name="Elbow Connector 187"/>
          <p:cNvCxnSpPr>
            <a:stCxn id="180" idx="2"/>
            <a:endCxn id="6" idx="0"/>
          </p:cNvCxnSpPr>
          <p:nvPr/>
        </p:nvCxnSpPr>
        <p:spPr>
          <a:xfrm rot="16200000" flipH="1">
            <a:off x="3897488" y="-203071"/>
            <a:ext cx="517636" cy="167397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90" name="Elbow Connector 189"/>
          <p:cNvCxnSpPr>
            <a:stCxn id="180" idx="2"/>
            <a:endCxn id="7" idx="0"/>
          </p:cNvCxnSpPr>
          <p:nvPr/>
        </p:nvCxnSpPr>
        <p:spPr>
          <a:xfrm rot="16200000" flipH="1">
            <a:off x="4454878" y="-760459"/>
            <a:ext cx="529731" cy="280084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91" name="Folded Corner 190"/>
          <p:cNvSpPr/>
          <p:nvPr/>
        </p:nvSpPr>
        <p:spPr>
          <a:xfrm>
            <a:off x="8803292" y="309711"/>
            <a:ext cx="849676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Sharpen Knives </a:t>
            </a:r>
          </a:p>
        </p:txBody>
      </p:sp>
      <p:sp>
        <p:nvSpPr>
          <p:cNvPr id="192" name="Folded Corner 191"/>
          <p:cNvSpPr/>
          <p:nvPr/>
        </p:nvSpPr>
        <p:spPr>
          <a:xfrm>
            <a:off x="8821671" y="901709"/>
            <a:ext cx="829767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Maintain Cookware</a:t>
            </a:r>
          </a:p>
        </p:txBody>
      </p:sp>
      <p:cxnSp>
        <p:nvCxnSpPr>
          <p:cNvPr id="194" name="Elbow Connector 193"/>
          <p:cNvCxnSpPr>
            <a:stCxn id="12" idx="3"/>
            <a:endCxn id="191" idx="3"/>
          </p:cNvCxnSpPr>
          <p:nvPr/>
        </p:nvCxnSpPr>
        <p:spPr>
          <a:xfrm flipV="1">
            <a:off x="9433530" y="475718"/>
            <a:ext cx="219439" cy="1427256"/>
          </a:xfrm>
          <a:prstGeom prst="bentConnector3">
            <a:avLst>
              <a:gd name="adj1" fmla="val 18061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96" name="Elbow Connector 195"/>
          <p:cNvCxnSpPr>
            <a:stCxn id="12" idx="3"/>
            <a:endCxn id="192" idx="3"/>
          </p:cNvCxnSpPr>
          <p:nvPr/>
        </p:nvCxnSpPr>
        <p:spPr>
          <a:xfrm flipV="1">
            <a:off x="9433529" y="1067718"/>
            <a:ext cx="217908" cy="835257"/>
          </a:xfrm>
          <a:prstGeom prst="bentConnector3">
            <a:avLst>
              <a:gd name="adj1" fmla="val 18117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98" name="Folded Corner 197"/>
          <p:cNvSpPr/>
          <p:nvPr/>
        </p:nvSpPr>
        <p:spPr>
          <a:xfrm>
            <a:off x="7566608" y="293057"/>
            <a:ext cx="801915" cy="440871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800" dirty="0"/>
              <a:t>Wash eating-cooking </a:t>
            </a:r>
          </a:p>
          <a:p>
            <a:pPr algn="ctr"/>
            <a:r>
              <a:rPr lang="en-GB" sz="800" dirty="0"/>
              <a:t>Utensils</a:t>
            </a:r>
          </a:p>
        </p:txBody>
      </p:sp>
      <p:sp>
        <p:nvSpPr>
          <p:cNvPr id="199" name="Folded Corner 198"/>
          <p:cNvSpPr/>
          <p:nvPr/>
        </p:nvSpPr>
        <p:spPr>
          <a:xfrm>
            <a:off x="7566608" y="848230"/>
            <a:ext cx="801915" cy="440871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Dry eating-cooking </a:t>
            </a:r>
          </a:p>
          <a:p>
            <a:pPr algn="ctr"/>
            <a:r>
              <a:rPr lang="en-GB" sz="900" dirty="0"/>
              <a:t>Utensils</a:t>
            </a:r>
          </a:p>
        </p:txBody>
      </p:sp>
      <p:cxnSp>
        <p:nvCxnSpPr>
          <p:cNvPr id="203" name="Elbow Connector 202"/>
          <p:cNvCxnSpPr>
            <a:stCxn id="192" idx="1"/>
            <a:endCxn id="198" idx="3"/>
          </p:cNvCxnSpPr>
          <p:nvPr/>
        </p:nvCxnSpPr>
        <p:spPr>
          <a:xfrm rot="10800000">
            <a:off x="8368523" y="513494"/>
            <a:ext cx="453149" cy="55422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05" name="Elbow Connector 204"/>
          <p:cNvCxnSpPr>
            <a:stCxn id="192" idx="1"/>
            <a:endCxn id="199" idx="3"/>
          </p:cNvCxnSpPr>
          <p:nvPr/>
        </p:nvCxnSpPr>
        <p:spPr>
          <a:xfrm rot="10800000" flipV="1">
            <a:off x="8368523" y="1067716"/>
            <a:ext cx="453149" cy="94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46" name="Folded Corner 145"/>
          <p:cNvSpPr/>
          <p:nvPr/>
        </p:nvSpPr>
        <p:spPr>
          <a:xfrm>
            <a:off x="443718" y="4354374"/>
            <a:ext cx="701675" cy="377889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700" dirty="0"/>
              <a:t>Dispose recyclable packaging</a:t>
            </a:r>
          </a:p>
        </p:txBody>
      </p:sp>
      <p:cxnSp>
        <p:nvCxnSpPr>
          <p:cNvPr id="154" name="Shape 153"/>
          <p:cNvCxnSpPr>
            <a:stCxn id="13" idx="2"/>
            <a:endCxn id="146" idx="1"/>
          </p:cNvCxnSpPr>
          <p:nvPr/>
        </p:nvCxnSpPr>
        <p:spPr>
          <a:xfrm rot="16200000" flipH="1">
            <a:off x="-835816" y="3263786"/>
            <a:ext cx="2490044" cy="69021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56" name="Folded Corner 155"/>
          <p:cNvSpPr/>
          <p:nvPr/>
        </p:nvSpPr>
        <p:spPr>
          <a:xfrm>
            <a:off x="5070550" y="5613422"/>
            <a:ext cx="707572" cy="2493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Socialise </a:t>
            </a:r>
          </a:p>
        </p:txBody>
      </p:sp>
      <p:cxnSp>
        <p:nvCxnSpPr>
          <p:cNvPr id="159" name="Shape 158"/>
          <p:cNvCxnSpPr>
            <a:stCxn id="9" idx="2"/>
            <a:endCxn id="156" idx="3"/>
          </p:cNvCxnSpPr>
          <p:nvPr/>
        </p:nvCxnSpPr>
        <p:spPr>
          <a:xfrm rot="5400000">
            <a:off x="4020460" y="3816984"/>
            <a:ext cx="3678757" cy="163434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64" name="Folded Corner 163"/>
          <p:cNvSpPr/>
          <p:nvPr/>
        </p:nvSpPr>
        <p:spPr>
          <a:xfrm>
            <a:off x="6079719" y="2997792"/>
            <a:ext cx="695778" cy="307233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Cool Kitchen </a:t>
            </a:r>
          </a:p>
        </p:txBody>
      </p:sp>
      <p:cxnSp>
        <p:nvCxnSpPr>
          <p:cNvPr id="168" name="Shape 167"/>
          <p:cNvCxnSpPr>
            <a:stCxn id="11" idx="2"/>
            <a:endCxn id="164" idx="3"/>
          </p:cNvCxnSpPr>
          <p:nvPr/>
        </p:nvCxnSpPr>
        <p:spPr>
          <a:xfrm rot="5400000">
            <a:off x="6301874" y="2538992"/>
            <a:ext cx="1086039" cy="138792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70" name="Folded Corner 169"/>
          <p:cNvSpPr/>
          <p:nvPr/>
        </p:nvSpPr>
        <p:spPr>
          <a:xfrm>
            <a:off x="6103700" y="5187485"/>
            <a:ext cx="701675" cy="397493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800" dirty="0"/>
              <a:t>Light Meal Preparation</a:t>
            </a:r>
          </a:p>
          <a:p>
            <a:pPr algn="ctr"/>
            <a:r>
              <a:rPr lang="en-GB" sz="800" dirty="0"/>
              <a:t>area</a:t>
            </a:r>
          </a:p>
        </p:txBody>
      </p:sp>
      <p:sp>
        <p:nvSpPr>
          <p:cNvPr id="172" name="Folded Corner 171"/>
          <p:cNvSpPr/>
          <p:nvPr/>
        </p:nvSpPr>
        <p:spPr>
          <a:xfrm>
            <a:off x="6103700" y="5653150"/>
            <a:ext cx="701675" cy="457968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800" dirty="0"/>
              <a:t>Light Drink</a:t>
            </a:r>
          </a:p>
          <a:p>
            <a:pPr algn="ctr"/>
            <a:r>
              <a:rPr lang="en-GB" sz="800" dirty="0"/>
              <a:t>preparation</a:t>
            </a:r>
          </a:p>
          <a:p>
            <a:pPr algn="ctr"/>
            <a:r>
              <a:rPr lang="en-GB" sz="800" dirty="0"/>
              <a:t>area</a:t>
            </a:r>
          </a:p>
        </p:txBody>
      </p:sp>
      <p:cxnSp>
        <p:nvCxnSpPr>
          <p:cNvPr id="174" name="Shape 173"/>
          <p:cNvCxnSpPr>
            <a:stCxn id="11" idx="2"/>
            <a:endCxn id="170" idx="3"/>
          </p:cNvCxnSpPr>
          <p:nvPr/>
        </p:nvCxnSpPr>
        <p:spPr>
          <a:xfrm rot="5400000">
            <a:off x="5199403" y="3671342"/>
            <a:ext cx="3320862" cy="108914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178" name="Shape 177"/>
          <p:cNvCxnSpPr>
            <a:stCxn id="11" idx="2"/>
            <a:endCxn id="172" idx="3"/>
          </p:cNvCxnSpPr>
          <p:nvPr/>
        </p:nvCxnSpPr>
        <p:spPr>
          <a:xfrm rot="5400000">
            <a:off x="4951449" y="3919294"/>
            <a:ext cx="3816766" cy="108914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181" name="Folded Corner 180"/>
          <p:cNvSpPr/>
          <p:nvPr/>
        </p:nvSpPr>
        <p:spPr>
          <a:xfrm>
            <a:off x="7264177" y="5333950"/>
            <a:ext cx="701675" cy="413657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Medicines</a:t>
            </a:r>
          </a:p>
        </p:txBody>
      </p:sp>
      <p:sp>
        <p:nvSpPr>
          <p:cNvPr id="183" name="Folded Corner 182"/>
          <p:cNvSpPr/>
          <p:nvPr/>
        </p:nvSpPr>
        <p:spPr>
          <a:xfrm>
            <a:off x="7264177" y="5829854"/>
            <a:ext cx="701675" cy="413657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Ironing items</a:t>
            </a:r>
          </a:p>
        </p:txBody>
      </p:sp>
      <p:sp>
        <p:nvSpPr>
          <p:cNvPr id="200" name="Folded Corner 199"/>
          <p:cNvSpPr/>
          <p:nvPr/>
        </p:nvSpPr>
        <p:spPr>
          <a:xfrm>
            <a:off x="8206694" y="4369679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700" dirty="0"/>
              <a:t>Store non perishable ingredients</a:t>
            </a:r>
          </a:p>
        </p:txBody>
      </p:sp>
      <p:cxnSp>
        <p:nvCxnSpPr>
          <p:cNvPr id="202" name="Elbow Connector 201"/>
          <p:cNvCxnSpPr>
            <a:stCxn id="112" idx="3"/>
            <a:endCxn id="200" idx="1"/>
          </p:cNvCxnSpPr>
          <p:nvPr/>
        </p:nvCxnSpPr>
        <p:spPr>
          <a:xfrm flipV="1">
            <a:off x="7958190" y="4535688"/>
            <a:ext cx="248504" cy="889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06" name="Elbow Connector 205"/>
          <p:cNvCxnSpPr>
            <a:stCxn id="112" idx="3"/>
            <a:endCxn id="73" idx="1"/>
          </p:cNvCxnSpPr>
          <p:nvPr/>
        </p:nvCxnSpPr>
        <p:spPr>
          <a:xfrm flipV="1">
            <a:off x="7958191" y="4192273"/>
            <a:ext cx="250305" cy="35231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14" name="Elbow Connector 213"/>
          <p:cNvCxnSpPr>
            <a:stCxn id="117" idx="3"/>
            <a:endCxn id="72" idx="1"/>
          </p:cNvCxnSpPr>
          <p:nvPr/>
        </p:nvCxnSpPr>
        <p:spPr>
          <a:xfrm flipV="1">
            <a:off x="7965851" y="4887314"/>
            <a:ext cx="243529" cy="18175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18" name="Elbow Connector 217"/>
          <p:cNvCxnSpPr>
            <a:stCxn id="117" idx="3"/>
            <a:endCxn id="69" idx="1"/>
          </p:cNvCxnSpPr>
          <p:nvPr/>
        </p:nvCxnSpPr>
        <p:spPr>
          <a:xfrm>
            <a:off x="7965852" y="5069066"/>
            <a:ext cx="236322" cy="13971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220" name="Folded Corner 219"/>
          <p:cNvSpPr/>
          <p:nvPr/>
        </p:nvSpPr>
        <p:spPr>
          <a:xfrm>
            <a:off x="8202174" y="5416187"/>
            <a:ext cx="678090" cy="353234"/>
          </a:xfrm>
          <a:prstGeom prst="foldedCorner">
            <a:avLst>
              <a:gd name="adj" fmla="val 2555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 serving crockery</a:t>
            </a:r>
          </a:p>
        </p:txBody>
      </p:sp>
      <p:cxnSp>
        <p:nvCxnSpPr>
          <p:cNvPr id="224" name="Elbow Connector 223"/>
          <p:cNvCxnSpPr>
            <a:stCxn id="117" idx="3"/>
            <a:endCxn id="220" idx="1"/>
          </p:cNvCxnSpPr>
          <p:nvPr/>
        </p:nvCxnSpPr>
        <p:spPr>
          <a:xfrm>
            <a:off x="7965852" y="5069066"/>
            <a:ext cx="236323" cy="52373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227" name="Folded Corner 226"/>
          <p:cNvSpPr/>
          <p:nvPr/>
        </p:nvSpPr>
        <p:spPr>
          <a:xfrm>
            <a:off x="8189070" y="5924187"/>
            <a:ext cx="678090" cy="353234"/>
          </a:xfrm>
          <a:prstGeom prst="foldedCorner">
            <a:avLst>
              <a:gd name="adj" fmla="val 2555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 drink crockery</a:t>
            </a:r>
          </a:p>
        </p:txBody>
      </p:sp>
      <p:sp>
        <p:nvSpPr>
          <p:cNvPr id="228" name="Folded Corner 227"/>
          <p:cNvSpPr/>
          <p:nvPr/>
        </p:nvSpPr>
        <p:spPr>
          <a:xfrm>
            <a:off x="8195622" y="6377758"/>
            <a:ext cx="678090" cy="353234"/>
          </a:xfrm>
          <a:prstGeom prst="foldedCorner">
            <a:avLst>
              <a:gd name="adj" fmla="val 2555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 glassware</a:t>
            </a:r>
          </a:p>
        </p:txBody>
      </p:sp>
      <p:cxnSp>
        <p:nvCxnSpPr>
          <p:cNvPr id="230" name="Elbow Connector 229"/>
          <p:cNvCxnSpPr>
            <a:stCxn id="71" idx="3"/>
            <a:endCxn id="227" idx="1"/>
          </p:cNvCxnSpPr>
          <p:nvPr/>
        </p:nvCxnSpPr>
        <p:spPr>
          <a:xfrm flipV="1">
            <a:off x="7965040" y="6100805"/>
            <a:ext cx="224030" cy="40541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32" name="Elbow Connector 231"/>
          <p:cNvCxnSpPr>
            <a:stCxn id="71" idx="3"/>
            <a:endCxn id="228" idx="1"/>
          </p:cNvCxnSpPr>
          <p:nvPr/>
        </p:nvCxnSpPr>
        <p:spPr>
          <a:xfrm>
            <a:off x="7965041" y="6506219"/>
            <a:ext cx="230582" cy="4815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43" name="Shape 242"/>
          <p:cNvCxnSpPr>
            <a:stCxn id="10" idx="2"/>
            <a:endCxn id="74" idx="1"/>
          </p:cNvCxnSpPr>
          <p:nvPr/>
        </p:nvCxnSpPr>
        <p:spPr>
          <a:xfrm rot="5400000">
            <a:off x="7110267" y="2177958"/>
            <a:ext cx="910696" cy="675784"/>
          </a:xfrm>
          <a:prstGeom prst="bentConnector4">
            <a:avLst>
              <a:gd name="adj1" fmla="val 13343"/>
              <a:gd name="adj2" fmla="val 12966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47" name="Shape 246"/>
          <p:cNvCxnSpPr>
            <a:stCxn id="10" idx="2"/>
            <a:endCxn id="94" idx="1"/>
          </p:cNvCxnSpPr>
          <p:nvPr/>
        </p:nvCxnSpPr>
        <p:spPr>
          <a:xfrm rot="5400000">
            <a:off x="6827012" y="2453127"/>
            <a:ext cx="1469120" cy="683868"/>
          </a:xfrm>
          <a:prstGeom prst="bentConnector4">
            <a:avLst>
              <a:gd name="adj1" fmla="val 8341"/>
              <a:gd name="adj2" fmla="val 12816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51" name="Shape 250"/>
          <p:cNvCxnSpPr>
            <a:stCxn id="10" idx="2"/>
            <a:endCxn id="76" idx="1"/>
          </p:cNvCxnSpPr>
          <p:nvPr/>
        </p:nvCxnSpPr>
        <p:spPr>
          <a:xfrm rot="5400000">
            <a:off x="6564873" y="2725837"/>
            <a:ext cx="2003971" cy="673298"/>
          </a:xfrm>
          <a:prstGeom prst="bentConnector4">
            <a:avLst>
              <a:gd name="adj1" fmla="val 5721"/>
              <a:gd name="adj2" fmla="val 130165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54" name="Shape 253"/>
          <p:cNvCxnSpPr>
            <a:stCxn id="10" idx="2"/>
            <a:endCxn id="112" idx="1"/>
          </p:cNvCxnSpPr>
          <p:nvPr/>
        </p:nvCxnSpPr>
        <p:spPr>
          <a:xfrm rot="5400000">
            <a:off x="6337970" y="2979048"/>
            <a:ext cx="2484083" cy="646991"/>
          </a:xfrm>
          <a:prstGeom prst="bentConnector4">
            <a:avLst>
              <a:gd name="adj1" fmla="val 4693"/>
              <a:gd name="adj2" fmla="val 136253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66" name="Shape 265"/>
          <p:cNvCxnSpPr>
            <a:stCxn id="10" idx="2"/>
            <a:endCxn id="117" idx="1"/>
          </p:cNvCxnSpPr>
          <p:nvPr/>
        </p:nvCxnSpPr>
        <p:spPr>
          <a:xfrm rot="5400000">
            <a:off x="6079561" y="3245119"/>
            <a:ext cx="3008565" cy="639330"/>
          </a:xfrm>
          <a:prstGeom prst="bentConnector4">
            <a:avLst>
              <a:gd name="adj1" fmla="val 4109"/>
              <a:gd name="adj2" fmla="val 137506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70" name="Shape 269"/>
          <p:cNvCxnSpPr>
            <a:stCxn id="10" idx="2"/>
            <a:endCxn id="181" idx="1"/>
          </p:cNvCxnSpPr>
          <p:nvPr/>
        </p:nvCxnSpPr>
        <p:spPr>
          <a:xfrm rot="5400000">
            <a:off x="5843705" y="3480975"/>
            <a:ext cx="3480276" cy="639330"/>
          </a:xfrm>
          <a:prstGeom prst="bentConnector4">
            <a:avLst>
              <a:gd name="adj1" fmla="val 3382"/>
              <a:gd name="adj2" fmla="val 136891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74" name="Shape 273"/>
          <p:cNvCxnSpPr>
            <a:stCxn id="10" idx="2"/>
            <a:endCxn id="183" idx="1"/>
          </p:cNvCxnSpPr>
          <p:nvPr/>
        </p:nvCxnSpPr>
        <p:spPr>
          <a:xfrm rot="5400000">
            <a:off x="5595753" y="3728927"/>
            <a:ext cx="3976181" cy="639329"/>
          </a:xfrm>
          <a:prstGeom prst="bentConnector4">
            <a:avLst>
              <a:gd name="adj1" fmla="val 2973"/>
              <a:gd name="adj2" fmla="val 136892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78" name="Shape 277"/>
          <p:cNvCxnSpPr>
            <a:stCxn id="10" idx="2"/>
            <a:endCxn id="71" idx="1"/>
          </p:cNvCxnSpPr>
          <p:nvPr/>
        </p:nvCxnSpPr>
        <p:spPr>
          <a:xfrm rot="5400000">
            <a:off x="5357630" y="3960341"/>
            <a:ext cx="4445718" cy="646038"/>
          </a:xfrm>
          <a:prstGeom prst="bentConnector4">
            <a:avLst>
              <a:gd name="adj1" fmla="val 2620"/>
              <a:gd name="adj2" fmla="val 136508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281" name="Folded Corner 280"/>
          <p:cNvSpPr/>
          <p:nvPr/>
        </p:nvSpPr>
        <p:spPr>
          <a:xfrm>
            <a:off x="9119756" y="2120107"/>
            <a:ext cx="701675" cy="220322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pans </a:t>
            </a:r>
          </a:p>
        </p:txBody>
      </p:sp>
      <p:sp>
        <p:nvSpPr>
          <p:cNvPr id="282" name="Folded Corner 281"/>
          <p:cNvSpPr/>
          <p:nvPr/>
        </p:nvSpPr>
        <p:spPr>
          <a:xfrm>
            <a:off x="9112386" y="2385446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</a:t>
            </a:r>
            <a:r>
              <a:rPr lang="en-GB" sz="900" dirty="0" err="1"/>
              <a:t>Bakeware</a:t>
            </a:r>
            <a:endParaRPr lang="en-GB" sz="900" dirty="0"/>
          </a:p>
        </p:txBody>
      </p:sp>
      <p:sp>
        <p:nvSpPr>
          <p:cNvPr id="283" name="Folded Corner 282"/>
          <p:cNvSpPr/>
          <p:nvPr/>
        </p:nvSpPr>
        <p:spPr>
          <a:xfrm>
            <a:off x="9119756" y="2800464"/>
            <a:ext cx="701675" cy="332014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Knives</a:t>
            </a:r>
          </a:p>
        </p:txBody>
      </p:sp>
      <p:sp>
        <p:nvSpPr>
          <p:cNvPr id="284" name="Folded Corner 283"/>
          <p:cNvSpPr/>
          <p:nvPr/>
        </p:nvSpPr>
        <p:spPr>
          <a:xfrm>
            <a:off x="9112386" y="3188267"/>
            <a:ext cx="701675" cy="295162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utensils</a:t>
            </a:r>
          </a:p>
        </p:txBody>
      </p:sp>
      <p:cxnSp>
        <p:nvCxnSpPr>
          <p:cNvPr id="286" name="Elbow Connector 285"/>
          <p:cNvCxnSpPr>
            <a:stCxn id="95" idx="3"/>
            <a:endCxn id="281" idx="1"/>
          </p:cNvCxnSpPr>
          <p:nvPr/>
        </p:nvCxnSpPr>
        <p:spPr>
          <a:xfrm flipV="1">
            <a:off x="8870633" y="2230269"/>
            <a:ext cx="249124" cy="10347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88" name="Elbow Connector 287"/>
          <p:cNvCxnSpPr>
            <a:stCxn id="95" idx="3"/>
            <a:endCxn id="282" idx="1"/>
          </p:cNvCxnSpPr>
          <p:nvPr/>
        </p:nvCxnSpPr>
        <p:spPr>
          <a:xfrm>
            <a:off x="8870633" y="2333739"/>
            <a:ext cx="241753" cy="21771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90" name="Elbow Connector 289"/>
          <p:cNvCxnSpPr>
            <a:stCxn id="95" idx="3"/>
            <a:endCxn id="283" idx="1"/>
          </p:cNvCxnSpPr>
          <p:nvPr/>
        </p:nvCxnSpPr>
        <p:spPr>
          <a:xfrm>
            <a:off x="8870633" y="2333739"/>
            <a:ext cx="249124" cy="63273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292" name="Elbow Connector 291"/>
          <p:cNvCxnSpPr>
            <a:stCxn id="95" idx="3"/>
            <a:endCxn id="284" idx="1"/>
          </p:cNvCxnSpPr>
          <p:nvPr/>
        </p:nvCxnSpPr>
        <p:spPr>
          <a:xfrm>
            <a:off x="8870633" y="2333740"/>
            <a:ext cx="241753" cy="100210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293" name="Folded Corner 292"/>
          <p:cNvSpPr/>
          <p:nvPr/>
        </p:nvSpPr>
        <p:spPr>
          <a:xfrm>
            <a:off x="9105015" y="3569269"/>
            <a:ext cx="701675" cy="206715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</a:t>
            </a:r>
            <a:r>
              <a:rPr lang="en-GB" sz="900" dirty="0" err="1"/>
              <a:t>Veg</a:t>
            </a:r>
            <a:endParaRPr lang="en-GB" sz="900" dirty="0"/>
          </a:p>
        </p:txBody>
      </p:sp>
      <p:sp>
        <p:nvSpPr>
          <p:cNvPr id="294" name="Folded Corner 293"/>
          <p:cNvSpPr/>
          <p:nvPr/>
        </p:nvSpPr>
        <p:spPr>
          <a:xfrm>
            <a:off x="9105015" y="3834608"/>
            <a:ext cx="701675" cy="206715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meat</a:t>
            </a:r>
          </a:p>
        </p:txBody>
      </p:sp>
      <p:sp>
        <p:nvSpPr>
          <p:cNvPr id="295" name="Folded Corner 294"/>
          <p:cNvSpPr/>
          <p:nvPr/>
        </p:nvSpPr>
        <p:spPr>
          <a:xfrm>
            <a:off x="9105015" y="4106751"/>
            <a:ext cx="701675" cy="206715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diary</a:t>
            </a:r>
          </a:p>
        </p:txBody>
      </p:sp>
      <p:sp>
        <p:nvSpPr>
          <p:cNvPr id="296" name="Folded Corner 295"/>
          <p:cNvSpPr/>
          <p:nvPr/>
        </p:nvSpPr>
        <p:spPr>
          <a:xfrm>
            <a:off x="9101138" y="4793911"/>
            <a:ext cx="701675" cy="206715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Tins</a:t>
            </a:r>
          </a:p>
        </p:txBody>
      </p:sp>
      <p:sp>
        <p:nvSpPr>
          <p:cNvPr id="298" name="Folded Corner 297"/>
          <p:cNvSpPr/>
          <p:nvPr/>
        </p:nvSpPr>
        <p:spPr>
          <a:xfrm>
            <a:off x="9105015" y="5072858"/>
            <a:ext cx="701675" cy="206715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Jars</a:t>
            </a:r>
          </a:p>
        </p:txBody>
      </p:sp>
      <p:sp>
        <p:nvSpPr>
          <p:cNvPr id="299" name="Folded Corner 298"/>
          <p:cNvSpPr/>
          <p:nvPr/>
        </p:nvSpPr>
        <p:spPr>
          <a:xfrm>
            <a:off x="9097645" y="5351804"/>
            <a:ext cx="808355" cy="308769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spices/herbs</a:t>
            </a:r>
          </a:p>
        </p:txBody>
      </p:sp>
      <p:sp>
        <p:nvSpPr>
          <p:cNvPr id="300" name="Folded Corner 299"/>
          <p:cNvSpPr/>
          <p:nvPr/>
        </p:nvSpPr>
        <p:spPr>
          <a:xfrm>
            <a:off x="9097645" y="5719197"/>
            <a:ext cx="701675" cy="295161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Cereals</a:t>
            </a:r>
          </a:p>
        </p:txBody>
      </p:sp>
      <p:sp>
        <p:nvSpPr>
          <p:cNvPr id="301" name="Folded Corner 300"/>
          <p:cNvSpPr/>
          <p:nvPr/>
        </p:nvSpPr>
        <p:spPr>
          <a:xfrm>
            <a:off x="9097645" y="6107001"/>
            <a:ext cx="701675" cy="206715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oils</a:t>
            </a:r>
          </a:p>
        </p:txBody>
      </p:sp>
      <p:sp>
        <p:nvSpPr>
          <p:cNvPr id="302" name="Folded Corner 301"/>
          <p:cNvSpPr/>
          <p:nvPr/>
        </p:nvSpPr>
        <p:spPr>
          <a:xfrm>
            <a:off x="9112386" y="6358732"/>
            <a:ext cx="701675" cy="24753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Sauces</a:t>
            </a:r>
          </a:p>
        </p:txBody>
      </p:sp>
      <p:sp>
        <p:nvSpPr>
          <p:cNvPr id="304" name="Folded Corner 303"/>
          <p:cNvSpPr/>
          <p:nvPr/>
        </p:nvSpPr>
        <p:spPr>
          <a:xfrm>
            <a:off x="9112386" y="4372090"/>
            <a:ext cx="701675" cy="206715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Fruit</a:t>
            </a:r>
          </a:p>
        </p:txBody>
      </p:sp>
      <p:cxnSp>
        <p:nvCxnSpPr>
          <p:cNvPr id="306" name="Elbow Connector 305"/>
          <p:cNvCxnSpPr>
            <a:stCxn id="67" idx="3"/>
            <a:endCxn id="293" idx="1"/>
          </p:cNvCxnSpPr>
          <p:nvPr/>
        </p:nvCxnSpPr>
        <p:spPr>
          <a:xfrm flipV="1">
            <a:off x="8908371" y="3672626"/>
            <a:ext cx="196646" cy="12903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08" name="Elbow Connector 307"/>
          <p:cNvCxnSpPr>
            <a:stCxn id="67" idx="3"/>
            <a:endCxn id="294" idx="1"/>
          </p:cNvCxnSpPr>
          <p:nvPr/>
        </p:nvCxnSpPr>
        <p:spPr>
          <a:xfrm>
            <a:off x="8908371" y="3801657"/>
            <a:ext cx="196646" cy="13630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12" name="Elbow Connector 311"/>
          <p:cNvCxnSpPr>
            <a:stCxn id="67" idx="3"/>
            <a:endCxn id="295" idx="1"/>
          </p:cNvCxnSpPr>
          <p:nvPr/>
        </p:nvCxnSpPr>
        <p:spPr>
          <a:xfrm>
            <a:off x="8908371" y="3801658"/>
            <a:ext cx="196646" cy="40845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14" name="Elbow Connector 313"/>
          <p:cNvCxnSpPr>
            <a:stCxn id="67" idx="3"/>
            <a:endCxn id="304" idx="1"/>
          </p:cNvCxnSpPr>
          <p:nvPr/>
        </p:nvCxnSpPr>
        <p:spPr>
          <a:xfrm>
            <a:off x="8908370" y="3801656"/>
            <a:ext cx="204017" cy="67379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18" name="Elbow Connector 317"/>
          <p:cNvCxnSpPr>
            <a:stCxn id="200" idx="3"/>
            <a:endCxn id="296" idx="1"/>
          </p:cNvCxnSpPr>
          <p:nvPr/>
        </p:nvCxnSpPr>
        <p:spPr>
          <a:xfrm>
            <a:off x="8908369" y="4535688"/>
            <a:ext cx="192768" cy="36158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22" name="Elbow Connector 321"/>
          <p:cNvCxnSpPr>
            <a:stCxn id="200" idx="3"/>
            <a:endCxn id="298" idx="1"/>
          </p:cNvCxnSpPr>
          <p:nvPr/>
        </p:nvCxnSpPr>
        <p:spPr>
          <a:xfrm>
            <a:off x="8908371" y="4535687"/>
            <a:ext cx="196646" cy="64052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24" name="Elbow Connector 323"/>
          <p:cNvCxnSpPr>
            <a:stCxn id="200" idx="3"/>
            <a:endCxn id="299" idx="1"/>
          </p:cNvCxnSpPr>
          <p:nvPr/>
        </p:nvCxnSpPr>
        <p:spPr>
          <a:xfrm>
            <a:off x="8908369" y="4535688"/>
            <a:ext cx="189276" cy="97050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26" name="Elbow Connector 325"/>
          <p:cNvCxnSpPr>
            <a:stCxn id="200" idx="3"/>
            <a:endCxn id="300" idx="1"/>
          </p:cNvCxnSpPr>
          <p:nvPr/>
        </p:nvCxnSpPr>
        <p:spPr>
          <a:xfrm>
            <a:off x="8908369" y="4535686"/>
            <a:ext cx="189276" cy="133109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28" name="Elbow Connector 327"/>
          <p:cNvCxnSpPr>
            <a:stCxn id="200" idx="3"/>
            <a:endCxn id="301" idx="1"/>
          </p:cNvCxnSpPr>
          <p:nvPr/>
        </p:nvCxnSpPr>
        <p:spPr>
          <a:xfrm>
            <a:off x="8908369" y="4535688"/>
            <a:ext cx="189276" cy="167467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cxnSp>
        <p:nvCxnSpPr>
          <p:cNvPr id="330" name="Elbow Connector 329"/>
          <p:cNvCxnSpPr>
            <a:stCxn id="200" idx="3"/>
            <a:endCxn id="302" idx="1"/>
          </p:cNvCxnSpPr>
          <p:nvPr/>
        </p:nvCxnSpPr>
        <p:spPr>
          <a:xfrm>
            <a:off x="8908370" y="4535687"/>
            <a:ext cx="204017" cy="194681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331" name="Folded Corner 330"/>
          <p:cNvSpPr/>
          <p:nvPr/>
        </p:nvSpPr>
        <p:spPr>
          <a:xfrm>
            <a:off x="6101739" y="6350811"/>
            <a:ext cx="701675" cy="320576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Footwear</a:t>
            </a:r>
          </a:p>
        </p:txBody>
      </p:sp>
      <p:cxnSp>
        <p:nvCxnSpPr>
          <p:cNvPr id="335" name="Straight Connector 334"/>
          <p:cNvCxnSpPr>
            <a:stCxn id="71" idx="1"/>
            <a:endCxn id="331" idx="3"/>
          </p:cNvCxnSpPr>
          <p:nvPr/>
        </p:nvCxnSpPr>
        <p:spPr>
          <a:xfrm rot="10800000" flipV="1">
            <a:off x="6803414" y="6506219"/>
            <a:ext cx="454054" cy="4881"/>
          </a:xfrm>
          <a:prstGeom prst="lin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337" name="Folded Corner 336"/>
          <p:cNvSpPr/>
          <p:nvPr/>
        </p:nvSpPr>
        <p:spPr>
          <a:xfrm>
            <a:off x="5062126" y="5963320"/>
            <a:ext cx="707572" cy="381497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Maintain House Diary </a:t>
            </a:r>
          </a:p>
        </p:txBody>
      </p:sp>
      <p:cxnSp>
        <p:nvCxnSpPr>
          <p:cNvPr id="339" name="Shape 338"/>
          <p:cNvCxnSpPr>
            <a:stCxn id="9" idx="2"/>
            <a:endCxn id="337" idx="3"/>
          </p:cNvCxnSpPr>
          <p:nvPr/>
        </p:nvCxnSpPr>
        <p:spPr>
          <a:xfrm rot="5400000">
            <a:off x="3808254" y="4020766"/>
            <a:ext cx="4094746" cy="171858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340" name="Folded Corner 339"/>
          <p:cNvSpPr/>
          <p:nvPr/>
        </p:nvSpPr>
        <p:spPr>
          <a:xfrm>
            <a:off x="5079354" y="6390972"/>
            <a:ext cx="690344" cy="420375"/>
          </a:xfrm>
          <a:prstGeom prst="foldedCorner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Display important items </a:t>
            </a:r>
          </a:p>
        </p:txBody>
      </p:sp>
      <p:cxnSp>
        <p:nvCxnSpPr>
          <p:cNvPr id="342" name="Shape 341"/>
          <p:cNvCxnSpPr>
            <a:stCxn id="9" idx="2"/>
            <a:endCxn id="340" idx="3"/>
          </p:cNvCxnSpPr>
          <p:nvPr/>
        </p:nvCxnSpPr>
        <p:spPr>
          <a:xfrm rot="5400000">
            <a:off x="3584708" y="4244313"/>
            <a:ext cx="4541837" cy="171857"/>
          </a:xfrm>
          <a:prstGeom prst="bentConnector2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</p:cxnSp>
      <p:sp>
        <p:nvSpPr>
          <p:cNvPr id="201" name="TextBox 200"/>
          <p:cNvSpPr txBox="1"/>
          <p:nvPr/>
        </p:nvSpPr>
        <p:spPr>
          <a:xfrm>
            <a:off x="1026623" y="5536277"/>
            <a:ext cx="2566553" cy="646331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GB" dirty="0" smtClean="0"/>
              <a:t>Viewpoint Analysis of Kitchen Functionality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503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216"/>
          <p:cNvSpPr/>
          <p:nvPr/>
        </p:nvSpPr>
        <p:spPr>
          <a:xfrm>
            <a:off x="6403523" y="1959429"/>
            <a:ext cx="1934028" cy="18505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6" name="Rectangle 215"/>
          <p:cNvSpPr/>
          <p:nvPr/>
        </p:nvSpPr>
        <p:spPr>
          <a:xfrm>
            <a:off x="6132287" y="1404257"/>
            <a:ext cx="1934028" cy="18505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9" name="Rectangle 208"/>
          <p:cNvSpPr/>
          <p:nvPr/>
        </p:nvSpPr>
        <p:spPr>
          <a:xfrm>
            <a:off x="5896432" y="794658"/>
            <a:ext cx="1863272" cy="17308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Store Pans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Folded Corner 9"/>
          <p:cNvSpPr/>
          <p:nvPr/>
        </p:nvSpPr>
        <p:spPr>
          <a:xfrm>
            <a:off x="2328433" y="1652287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Items</a:t>
            </a:r>
          </a:p>
        </p:txBody>
      </p:sp>
      <p:sp>
        <p:nvSpPr>
          <p:cNvPr id="67" name="Folded Corner 66"/>
          <p:cNvSpPr/>
          <p:nvPr/>
        </p:nvSpPr>
        <p:spPr>
          <a:xfrm>
            <a:off x="2982459" y="3559449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700" dirty="0"/>
              <a:t>Store perishable ingredients</a:t>
            </a:r>
          </a:p>
        </p:txBody>
      </p:sp>
      <p:sp>
        <p:nvSpPr>
          <p:cNvPr id="69" name="Folded Corner 68"/>
          <p:cNvSpPr/>
          <p:nvPr/>
        </p:nvSpPr>
        <p:spPr>
          <a:xfrm>
            <a:off x="2977938" y="4989225"/>
            <a:ext cx="678090" cy="286710"/>
          </a:xfrm>
          <a:prstGeom prst="foldedCorner">
            <a:avLst>
              <a:gd name="adj" fmla="val 2555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 eating crockery</a:t>
            </a:r>
          </a:p>
        </p:txBody>
      </p:sp>
      <p:sp>
        <p:nvSpPr>
          <p:cNvPr id="71" name="Folded Corner 70"/>
          <p:cNvSpPr/>
          <p:nvPr/>
        </p:nvSpPr>
        <p:spPr>
          <a:xfrm>
            <a:off x="2033233" y="6231355"/>
            <a:ext cx="707572" cy="397329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drinking items</a:t>
            </a:r>
          </a:p>
        </p:txBody>
      </p:sp>
      <p:sp>
        <p:nvSpPr>
          <p:cNvPr id="72" name="Folded Corner 71"/>
          <p:cNvSpPr/>
          <p:nvPr/>
        </p:nvSpPr>
        <p:spPr>
          <a:xfrm>
            <a:off x="2985145" y="4672862"/>
            <a:ext cx="701675" cy="276502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cutlery</a:t>
            </a:r>
          </a:p>
        </p:txBody>
      </p:sp>
      <p:sp>
        <p:nvSpPr>
          <p:cNvPr id="73" name="Folded Corner 72"/>
          <p:cNvSpPr/>
          <p:nvPr/>
        </p:nvSpPr>
        <p:spPr>
          <a:xfrm>
            <a:off x="2984260" y="3968429"/>
            <a:ext cx="689882" cy="295289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cooked food</a:t>
            </a:r>
          </a:p>
        </p:txBody>
      </p:sp>
      <p:sp>
        <p:nvSpPr>
          <p:cNvPr id="74" name="Folded Corner 73"/>
          <p:cNvSpPr/>
          <p:nvPr/>
        </p:nvSpPr>
        <p:spPr>
          <a:xfrm>
            <a:off x="2003487" y="2699054"/>
            <a:ext cx="701675" cy="39188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cleaning products</a:t>
            </a:r>
          </a:p>
        </p:txBody>
      </p:sp>
      <p:sp>
        <p:nvSpPr>
          <p:cNvPr id="76" name="Folded Corner 75"/>
          <p:cNvSpPr/>
          <p:nvPr/>
        </p:nvSpPr>
        <p:spPr>
          <a:xfrm>
            <a:off x="2005974" y="3822265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table linen</a:t>
            </a:r>
          </a:p>
        </p:txBody>
      </p:sp>
      <p:sp>
        <p:nvSpPr>
          <p:cNvPr id="77" name="Folded Corner 76"/>
          <p:cNvSpPr/>
          <p:nvPr/>
        </p:nvSpPr>
        <p:spPr>
          <a:xfrm>
            <a:off x="1996417" y="2202812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recipes</a:t>
            </a:r>
          </a:p>
        </p:txBody>
      </p:sp>
      <p:sp>
        <p:nvSpPr>
          <p:cNvPr id="94" name="Folded Corner 93"/>
          <p:cNvSpPr/>
          <p:nvPr/>
        </p:nvSpPr>
        <p:spPr>
          <a:xfrm>
            <a:off x="1995403" y="3257478"/>
            <a:ext cx="701675" cy="39188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cooking items</a:t>
            </a:r>
          </a:p>
        </p:txBody>
      </p:sp>
      <p:sp>
        <p:nvSpPr>
          <p:cNvPr id="95" name="Folded Corner 94"/>
          <p:cNvSpPr/>
          <p:nvPr/>
        </p:nvSpPr>
        <p:spPr>
          <a:xfrm>
            <a:off x="2944722" y="2091532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cook utensils</a:t>
            </a:r>
          </a:p>
        </p:txBody>
      </p:sp>
      <p:sp>
        <p:nvSpPr>
          <p:cNvPr id="96" name="Folded Corner 95"/>
          <p:cNvSpPr/>
          <p:nvPr/>
        </p:nvSpPr>
        <p:spPr>
          <a:xfrm>
            <a:off x="2957120" y="3210791"/>
            <a:ext cx="701675" cy="281101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700" dirty="0"/>
              <a:t>Store storage</a:t>
            </a:r>
          </a:p>
        </p:txBody>
      </p:sp>
      <p:sp>
        <p:nvSpPr>
          <p:cNvPr id="97" name="Folded Corner 96"/>
          <p:cNvSpPr/>
          <p:nvPr/>
        </p:nvSpPr>
        <p:spPr>
          <a:xfrm>
            <a:off x="2949981" y="2467104"/>
            <a:ext cx="701675" cy="320239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foil/ cling film </a:t>
            </a:r>
          </a:p>
        </p:txBody>
      </p:sp>
      <p:sp>
        <p:nvSpPr>
          <p:cNvPr id="98" name="Folded Corner 97"/>
          <p:cNvSpPr/>
          <p:nvPr/>
        </p:nvSpPr>
        <p:spPr>
          <a:xfrm>
            <a:off x="2960394" y="2850340"/>
            <a:ext cx="701675" cy="308937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cutting boards</a:t>
            </a:r>
          </a:p>
        </p:txBody>
      </p:sp>
      <p:cxnSp>
        <p:nvCxnSpPr>
          <p:cNvPr id="100" name="Elbow Connector 99"/>
          <p:cNvCxnSpPr>
            <a:stCxn id="94" idx="3"/>
            <a:endCxn id="95" idx="1"/>
          </p:cNvCxnSpPr>
          <p:nvPr/>
        </p:nvCxnSpPr>
        <p:spPr>
          <a:xfrm flipV="1">
            <a:off x="2697078" y="2257539"/>
            <a:ext cx="247644" cy="119588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Elbow Connector 101"/>
          <p:cNvCxnSpPr>
            <a:stCxn id="94" idx="3"/>
            <a:endCxn id="97" idx="1"/>
          </p:cNvCxnSpPr>
          <p:nvPr/>
        </p:nvCxnSpPr>
        <p:spPr>
          <a:xfrm flipV="1">
            <a:off x="2697078" y="2627223"/>
            <a:ext cx="252903" cy="82619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lbow Connector 105"/>
          <p:cNvCxnSpPr>
            <a:stCxn id="94" idx="3"/>
            <a:endCxn id="98" idx="1"/>
          </p:cNvCxnSpPr>
          <p:nvPr/>
        </p:nvCxnSpPr>
        <p:spPr>
          <a:xfrm flipV="1">
            <a:off x="2697079" y="3004809"/>
            <a:ext cx="263316" cy="44861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Elbow Connector 107"/>
          <p:cNvCxnSpPr>
            <a:stCxn id="94" idx="3"/>
            <a:endCxn id="96" idx="1"/>
          </p:cNvCxnSpPr>
          <p:nvPr/>
        </p:nvCxnSpPr>
        <p:spPr>
          <a:xfrm flipV="1">
            <a:off x="2697078" y="3351341"/>
            <a:ext cx="260042" cy="10208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Folded Corner 111"/>
          <p:cNvSpPr/>
          <p:nvPr/>
        </p:nvSpPr>
        <p:spPr>
          <a:xfrm>
            <a:off x="2032280" y="4261556"/>
            <a:ext cx="701675" cy="413657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Food Items</a:t>
            </a:r>
          </a:p>
        </p:txBody>
      </p:sp>
      <p:cxnSp>
        <p:nvCxnSpPr>
          <p:cNvPr id="114" name="Elbow Connector 113"/>
          <p:cNvCxnSpPr>
            <a:stCxn id="112" idx="3"/>
            <a:endCxn id="67" idx="1"/>
          </p:cNvCxnSpPr>
          <p:nvPr/>
        </p:nvCxnSpPr>
        <p:spPr>
          <a:xfrm flipV="1">
            <a:off x="2733955" y="3725457"/>
            <a:ext cx="248504" cy="74292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Folded Corner 116"/>
          <p:cNvSpPr/>
          <p:nvPr/>
        </p:nvSpPr>
        <p:spPr>
          <a:xfrm>
            <a:off x="2039942" y="4786038"/>
            <a:ext cx="701675" cy="413657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Eating Items</a:t>
            </a:r>
          </a:p>
        </p:txBody>
      </p:sp>
      <p:cxnSp>
        <p:nvCxnSpPr>
          <p:cNvPr id="127" name="Shape 126"/>
          <p:cNvCxnSpPr>
            <a:stCxn id="10" idx="2"/>
            <a:endCxn id="77" idx="1"/>
          </p:cNvCxnSpPr>
          <p:nvPr/>
        </p:nvCxnSpPr>
        <p:spPr>
          <a:xfrm rot="5400000">
            <a:off x="2145585" y="1835133"/>
            <a:ext cx="384518" cy="682854"/>
          </a:xfrm>
          <a:prstGeom prst="bentConnector4">
            <a:avLst>
              <a:gd name="adj1" fmla="val 28414"/>
              <a:gd name="adj2" fmla="val 12878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Elbow Connector 144"/>
          <p:cNvCxnSpPr>
            <a:endCxn id="10" idx="0"/>
          </p:cNvCxnSpPr>
          <p:nvPr/>
        </p:nvCxnSpPr>
        <p:spPr>
          <a:xfrm>
            <a:off x="943429" y="1415143"/>
            <a:ext cx="1735842" cy="23714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Folded Corner 180"/>
          <p:cNvSpPr/>
          <p:nvPr/>
        </p:nvSpPr>
        <p:spPr>
          <a:xfrm>
            <a:off x="2039942" y="5257750"/>
            <a:ext cx="701675" cy="413657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Medicines</a:t>
            </a:r>
          </a:p>
        </p:txBody>
      </p:sp>
      <p:sp>
        <p:nvSpPr>
          <p:cNvPr id="183" name="Folded Corner 182"/>
          <p:cNvSpPr/>
          <p:nvPr/>
        </p:nvSpPr>
        <p:spPr>
          <a:xfrm>
            <a:off x="2039942" y="5753654"/>
            <a:ext cx="701675" cy="413657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Ironing items</a:t>
            </a:r>
          </a:p>
        </p:txBody>
      </p:sp>
      <p:sp>
        <p:nvSpPr>
          <p:cNvPr id="200" name="Folded Corner 199"/>
          <p:cNvSpPr/>
          <p:nvPr/>
        </p:nvSpPr>
        <p:spPr>
          <a:xfrm>
            <a:off x="2982459" y="4293479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700" dirty="0"/>
              <a:t>Store non perishable ingredients</a:t>
            </a:r>
          </a:p>
        </p:txBody>
      </p:sp>
      <p:cxnSp>
        <p:nvCxnSpPr>
          <p:cNvPr id="202" name="Elbow Connector 201"/>
          <p:cNvCxnSpPr>
            <a:stCxn id="112" idx="3"/>
            <a:endCxn id="200" idx="1"/>
          </p:cNvCxnSpPr>
          <p:nvPr/>
        </p:nvCxnSpPr>
        <p:spPr>
          <a:xfrm flipV="1">
            <a:off x="2733955" y="4459488"/>
            <a:ext cx="248504" cy="889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Elbow Connector 205"/>
          <p:cNvCxnSpPr>
            <a:stCxn id="112" idx="3"/>
            <a:endCxn id="73" idx="1"/>
          </p:cNvCxnSpPr>
          <p:nvPr/>
        </p:nvCxnSpPr>
        <p:spPr>
          <a:xfrm flipV="1">
            <a:off x="2733956" y="4116073"/>
            <a:ext cx="250305" cy="35231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Elbow Connector 213"/>
          <p:cNvCxnSpPr>
            <a:stCxn id="117" idx="3"/>
            <a:endCxn id="72" idx="1"/>
          </p:cNvCxnSpPr>
          <p:nvPr/>
        </p:nvCxnSpPr>
        <p:spPr>
          <a:xfrm flipV="1">
            <a:off x="2741616" y="4811114"/>
            <a:ext cx="243529" cy="18175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Elbow Connector 217"/>
          <p:cNvCxnSpPr>
            <a:stCxn id="117" idx="3"/>
            <a:endCxn id="69" idx="1"/>
          </p:cNvCxnSpPr>
          <p:nvPr/>
        </p:nvCxnSpPr>
        <p:spPr>
          <a:xfrm>
            <a:off x="2741617" y="4992866"/>
            <a:ext cx="236322" cy="13971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Folded Corner 219"/>
          <p:cNvSpPr/>
          <p:nvPr/>
        </p:nvSpPr>
        <p:spPr>
          <a:xfrm>
            <a:off x="2977939" y="5339987"/>
            <a:ext cx="678090" cy="353234"/>
          </a:xfrm>
          <a:prstGeom prst="foldedCorner">
            <a:avLst>
              <a:gd name="adj" fmla="val 2555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 serving crockery</a:t>
            </a:r>
          </a:p>
        </p:txBody>
      </p:sp>
      <p:cxnSp>
        <p:nvCxnSpPr>
          <p:cNvPr id="224" name="Elbow Connector 223"/>
          <p:cNvCxnSpPr>
            <a:stCxn id="117" idx="3"/>
            <a:endCxn id="220" idx="1"/>
          </p:cNvCxnSpPr>
          <p:nvPr/>
        </p:nvCxnSpPr>
        <p:spPr>
          <a:xfrm>
            <a:off x="2741616" y="4992866"/>
            <a:ext cx="236323" cy="52373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Folded Corner 226"/>
          <p:cNvSpPr/>
          <p:nvPr/>
        </p:nvSpPr>
        <p:spPr>
          <a:xfrm>
            <a:off x="2964835" y="5847987"/>
            <a:ext cx="678090" cy="353234"/>
          </a:xfrm>
          <a:prstGeom prst="foldedCorner">
            <a:avLst>
              <a:gd name="adj" fmla="val 2555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 drink crockery</a:t>
            </a:r>
          </a:p>
        </p:txBody>
      </p:sp>
      <p:sp>
        <p:nvSpPr>
          <p:cNvPr id="228" name="Folded Corner 227"/>
          <p:cNvSpPr/>
          <p:nvPr/>
        </p:nvSpPr>
        <p:spPr>
          <a:xfrm>
            <a:off x="2971387" y="6301558"/>
            <a:ext cx="678090" cy="353234"/>
          </a:xfrm>
          <a:prstGeom prst="foldedCorner">
            <a:avLst>
              <a:gd name="adj" fmla="val 2555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 glassware</a:t>
            </a:r>
          </a:p>
        </p:txBody>
      </p:sp>
      <p:cxnSp>
        <p:nvCxnSpPr>
          <p:cNvPr id="230" name="Elbow Connector 229"/>
          <p:cNvCxnSpPr>
            <a:stCxn id="71" idx="3"/>
            <a:endCxn id="227" idx="1"/>
          </p:cNvCxnSpPr>
          <p:nvPr/>
        </p:nvCxnSpPr>
        <p:spPr>
          <a:xfrm flipV="1">
            <a:off x="2740805" y="6024605"/>
            <a:ext cx="224030" cy="40541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Elbow Connector 231"/>
          <p:cNvCxnSpPr>
            <a:stCxn id="71" idx="3"/>
            <a:endCxn id="228" idx="1"/>
          </p:cNvCxnSpPr>
          <p:nvPr/>
        </p:nvCxnSpPr>
        <p:spPr>
          <a:xfrm>
            <a:off x="2740806" y="6430019"/>
            <a:ext cx="230582" cy="4815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hape 242"/>
          <p:cNvCxnSpPr>
            <a:stCxn id="10" idx="2"/>
            <a:endCxn id="74" idx="1"/>
          </p:cNvCxnSpPr>
          <p:nvPr/>
        </p:nvCxnSpPr>
        <p:spPr>
          <a:xfrm rot="5400000">
            <a:off x="1886032" y="2101758"/>
            <a:ext cx="910696" cy="675784"/>
          </a:xfrm>
          <a:prstGeom prst="bentConnector4">
            <a:avLst>
              <a:gd name="adj1" fmla="val 13343"/>
              <a:gd name="adj2" fmla="val 1296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hape 246"/>
          <p:cNvCxnSpPr>
            <a:stCxn id="10" idx="2"/>
            <a:endCxn id="94" idx="1"/>
          </p:cNvCxnSpPr>
          <p:nvPr/>
        </p:nvCxnSpPr>
        <p:spPr>
          <a:xfrm rot="5400000">
            <a:off x="1602777" y="2376927"/>
            <a:ext cx="1469120" cy="683868"/>
          </a:xfrm>
          <a:prstGeom prst="bentConnector4">
            <a:avLst>
              <a:gd name="adj1" fmla="val 8341"/>
              <a:gd name="adj2" fmla="val 1281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hape 250"/>
          <p:cNvCxnSpPr>
            <a:stCxn id="10" idx="2"/>
            <a:endCxn id="76" idx="1"/>
          </p:cNvCxnSpPr>
          <p:nvPr/>
        </p:nvCxnSpPr>
        <p:spPr>
          <a:xfrm rot="5400000">
            <a:off x="1340637" y="2649637"/>
            <a:ext cx="2003971" cy="673298"/>
          </a:xfrm>
          <a:prstGeom prst="bentConnector4">
            <a:avLst>
              <a:gd name="adj1" fmla="val 5721"/>
              <a:gd name="adj2" fmla="val 13016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hape 253"/>
          <p:cNvCxnSpPr>
            <a:stCxn id="10" idx="2"/>
            <a:endCxn id="112" idx="1"/>
          </p:cNvCxnSpPr>
          <p:nvPr/>
        </p:nvCxnSpPr>
        <p:spPr>
          <a:xfrm rot="5400000">
            <a:off x="1113735" y="2902848"/>
            <a:ext cx="2484083" cy="646991"/>
          </a:xfrm>
          <a:prstGeom prst="bentConnector4">
            <a:avLst>
              <a:gd name="adj1" fmla="val 4693"/>
              <a:gd name="adj2" fmla="val 1362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hape 265"/>
          <p:cNvCxnSpPr>
            <a:stCxn id="10" idx="2"/>
            <a:endCxn id="117" idx="1"/>
          </p:cNvCxnSpPr>
          <p:nvPr/>
        </p:nvCxnSpPr>
        <p:spPr>
          <a:xfrm rot="5400000">
            <a:off x="855326" y="3168919"/>
            <a:ext cx="3008565" cy="639330"/>
          </a:xfrm>
          <a:prstGeom prst="bentConnector4">
            <a:avLst>
              <a:gd name="adj1" fmla="val 4109"/>
              <a:gd name="adj2" fmla="val 1375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hape 269"/>
          <p:cNvCxnSpPr>
            <a:stCxn id="10" idx="2"/>
            <a:endCxn id="181" idx="1"/>
          </p:cNvCxnSpPr>
          <p:nvPr/>
        </p:nvCxnSpPr>
        <p:spPr>
          <a:xfrm rot="5400000">
            <a:off x="619469" y="3404775"/>
            <a:ext cx="3480276" cy="639330"/>
          </a:xfrm>
          <a:prstGeom prst="bentConnector4">
            <a:avLst>
              <a:gd name="adj1" fmla="val 3382"/>
              <a:gd name="adj2" fmla="val 13689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Shape 273"/>
          <p:cNvCxnSpPr>
            <a:stCxn id="10" idx="2"/>
            <a:endCxn id="183" idx="1"/>
          </p:cNvCxnSpPr>
          <p:nvPr/>
        </p:nvCxnSpPr>
        <p:spPr>
          <a:xfrm rot="5400000">
            <a:off x="371518" y="3652727"/>
            <a:ext cx="3976181" cy="639329"/>
          </a:xfrm>
          <a:prstGeom prst="bentConnector4">
            <a:avLst>
              <a:gd name="adj1" fmla="val 2973"/>
              <a:gd name="adj2" fmla="val 1368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hape 277"/>
          <p:cNvCxnSpPr>
            <a:stCxn id="10" idx="2"/>
            <a:endCxn id="71" idx="1"/>
          </p:cNvCxnSpPr>
          <p:nvPr/>
        </p:nvCxnSpPr>
        <p:spPr>
          <a:xfrm rot="5400000">
            <a:off x="133394" y="3884141"/>
            <a:ext cx="4445718" cy="646038"/>
          </a:xfrm>
          <a:prstGeom prst="bentConnector4">
            <a:avLst>
              <a:gd name="adj1" fmla="val 2620"/>
              <a:gd name="adj2" fmla="val 13650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Folded Corner 280"/>
          <p:cNvSpPr/>
          <p:nvPr/>
        </p:nvSpPr>
        <p:spPr>
          <a:xfrm>
            <a:off x="3895520" y="2043907"/>
            <a:ext cx="701675" cy="220322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pans </a:t>
            </a:r>
          </a:p>
        </p:txBody>
      </p:sp>
      <p:sp>
        <p:nvSpPr>
          <p:cNvPr id="282" name="Folded Corner 281"/>
          <p:cNvSpPr/>
          <p:nvPr/>
        </p:nvSpPr>
        <p:spPr>
          <a:xfrm>
            <a:off x="3888151" y="2309246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</a:t>
            </a:r>
            <a:r>
              <a:rPr lang="en-GB" sz="900" dirty="0" err="1"/>
              <a:t>Bakeware</a:t>
            </a:r>
            <a:endParaRPr lang="en-GB" sz="900" dirty="0"/>
          </a:p>
        </p:txBody>
      </p:sp>
      <p:sp>
        <p:nvSpPr>
          <p:cNvPr id="283" name="Folded Corner 282"/>
          <p:cNvSpPr/>
          <p:nvPr/>
        </p:nvSpPr>
        <p:spPr>
          <a:xfrm>
            <a:off x="3895520" y="2724264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Knives</a:t>
            </a:r>
          </a:p>
        </p:txBody>
      </p:sp>
      <p:sp>
        <p:nvSpPr>
          <p:cNvPr id="284" name="Folded Corner 283"/>
          <p:cNvSpPr/>
          <p:nvPr/>
        </p:nvSpPr>
        <p:spPr>
          <a:xfrm>
            <a:off x="3888151" y="3112067"/>
            <a:ext cx="701675" cy="295162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utensils</a:t>
            </a:r>
          </a:p>
        </p:txBody>
      </p:sp>
      <p:cxnSp>
        <p:nvCxnSpPr>
          <p:cNvPr id="286" name="Elbow Connector 285"/>
          <p:cNvCxnSpPr>
            <a:stCxn id="95" idx="3"/>
            <a:endCxn id="281" idx="1"/>
          </p:cNvCxnSpPr>
          <p:nvPr/>
        </p:nvCxnSpPr>
        <p:spPr>
          <a:xfrm flipV="1">
            <a:off x="3646398" y="2154069"/>
            <a:ext cx="249124" cy="10347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Elbow Connector 287"/>
          <p:cNvCxnSpPr>
            <a:stCxn id="95" idx="3"/>
            <a:endCxn id="282" idx="1"/>
          </p:cNvCxnSpPr>
          <p:nvPr/>
        </p:nvCxnSpPr>
        <p:spPr>
          <a:xfrm>
            <a:off x="3646398" y="2257539"/>
            <a:ext cx="241753" cy="21771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Elbow Connector 289"/>
          <p:cNvCxnSpPr>
            <a:stCxn id="95" idx="3"/>
            <a:endCxn id="283" idx="1"/>
          </p:cNvCxnSpPr>
          <p:nvPr/>
        </p:nvCxnSpPr>
        <p:spPr>
          <a:xfrm>
            <a:off x="3646398" y="2257539"/>
            <a:ext cx="249124" cy="63273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Elbow Connector 291"/>
          <p:cNvCxnSpPr>
            <a:stCxn id="95" idx="3"/>
            <a:endCxn id="284" idx="1"/>
          </p:cNvCxnSpPr>
          <p:nvPr/>
        </p:nvCxnSpPr>
        <p:spPr>
          <a:xfrm>
            <a:off x="3646398" y="2257540"/>
            <a:ext cx="241753" cy="100210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3" name="Folded Corner 292"/>
          <p:cNvSpPr/>
          <p:nvPr/>
        </p:nvSpPr>
        <p:spPr>
          <a:xfrm>
            <a:off x="3880780" y="3493069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</a:t>
            </a:r>
            <a:r>
              <a:rPr lang="en-GB" sz="900" dirty="0" err="1"/>
              <a:t>Veg</a:t>
            </a:r>
            <a:endParaRPr lang="en-GB" sz="900" dirty="0"/>
          </a:p>
        </p:txBody>
      </p:sp>
      <p:sp>
        <p:nvSpPr>
          <p:cNvPr id="294" name="Folded Corner 293"/>
          <p:cNvSpPr/>
          <p:nvPr/>
        </p:nvSpPr>
        <p:spPr>
          <a:xfrm>
            <a:off x="3880780" y="3758408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meat</a:t>
            </a:r>
          </a:p>
        </p:txBody>
      </p:sp>
      <p:sp>
        <p:nvSpPr>
          <p:cNvPr id="295" name="Folded Corner 294"/>
          <p:cNvSpPr/>
          <p:nvPr/>
        </p:nvSpPr>
        <p:spPr>
          <a:xfrm>
            <a:off x="3880780" y="4030551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diary</a:t>
            </a:r>
          </a:p>
        </p:txBody>
      </p:sp>
      <p:sp>
        <p:nvSpPr>
          <p:cNvPr id="296" name="Folded Corner 295"/>
          <p:cNvSpPr/>
          <p:nvPr/>
        </p:nvSpPr>
        <p:spPr>
          <a:xfrm>
            <a:off x="3876902" y="4717711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Tins</a:t>
            </a:r>
          </a:p>
        </p:txBody>
      </p:sp>
      <p:sp>
        <p:nvSpPr>
          <p:cNvPr id="298" name="Folded Corner 297"/>
          <p:cNvSpPr/>
          <p:nvPr/>
        </p:nvSpPr>
        <p:spPr>
          <a:xfrm>
            <a:off x="3880780" y="4996658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Jars</a:t>
            </a:r>
          </a:p>
        </p:txBody>
      </p:sp>
      <p:sp>
        <p:nvSpPr>
          <p:cNvPr id="299" name="Folded Corner 298"/>
          <p:cNvSpPr/>
          <p:nvPr/>
        </p:nvSpPr>
        <p:spPr>
          <a:xfrm>
            <a:off x="3873410" y="5275604"/>
            <a:ext cx="808355" cy="308769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spices/herbs</a:t>
            </a:r>
          </a:p>
        </p:txBody>
      </p:sp>
      <p:sp>
        <p:nvSpPr>
          <p:cNvPr id="300" name="Folded Corner 299"/>
          <p:cNvSpPr/>
          <p:nvPr/>
        </p:nvSpPr>
        <p:spPr>
          <a:xfrm>
            <a:off x="3873410" y="5642997"/>
            <a:ext cx="701675" cy="295161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Cereals</a:t>
            </a:r>
          </a:p>
        </p:txBody>
      </p:sp>
      <p:sp>
        <p:nvSpPr>
          <p:cNvPr id="301" name="Folded Corner 300"/>
          <p:cNvSpPr/>
          <p:nvPr/>
        </p:nvSpPr>
        <p:spPr>
          <a:xfrm>
            <a:off x="3873410" y="6030801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oils</a:t>
            </a:r>
          </a:p>
        </p:txBody>
      </p:sp>
      <p:sp>
        <p:nvSpPr>
          <p:cNvPr id="302" name="Folded Corner 301"/>
          <p:cNvSpPr/>
          <p:nvPr/>
        </p:nvSpPr>
        <p:spPr>
          <a:xfrm>
            <a:off x="3888151" y="6282532"/>
            <a:ext cx="701675" cy="24753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Sauces</a:t>
            </a:r>
          </a:p>
        </p:txBody>
      </p:sp>
      <p:sp>
        <p:nvSpPr>
          <p:cNvPr id="304" name="Folded Corner 303"/>
          <p:cNvSpPr/>
          <p:nvPr/>
        </p:nvSpPr>
        <p:spPr>
          <a:xfrm>
            <a:off x="3888151" y="4295890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Fruit</a:t>
            </a:r>
          </a:p>
        </p:txBody>
      </p:sp>
      <p:cxnSp>
        <p:nvCxnSpPr>
          <p:cNvPr id="306" name="Elbow Connector 305"/>
          <p:cNvCxnSpPr>
            <a:stCxn id="67" idx="3"/>
            <a:endCxn id="293" idx="1"/>
          </p:cNvCxnSpPr>
          <p:nvPr/>
        </p:nvCxnSpPr>
        <p:spPr>
          <a:xfrm flipV="1">
            <a:off x="3684135" y="3596426"/>
            <a:ext cx="196646" cy="12903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Elbow Connector 307"/>
          <p:cNvCxnSpPr>
            <a:stCxn id="67" idx="3"/>
            <a:endCxn id="294" idx="1"/>
          </p:cNvCxnSpPr>
          <p:nvPr/>
        </p:nvCxnSpPr>
        <p:spPr>
          <a:xfrm>
            <a:off x="3684135" y="3725457"/>
            <a:ext cx="196646" cy="13630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Elbow Connector 311"/>
          <p:cNvCxnSpPr>
            <a:stCxn id="67" idx="3"/>
            <a:endCxn id="295" idx="1"/>
          </p:cNvCxnSpPr>
          <p:nvPr/>
        </p:nvCxnSpPr>
        <p:spPr>
          <a:xfrm>
            <a:off x="3684135" y="3725457"/>
            <a:ext cx="196646" cy="40845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Elbow Connector 313"/>
          <p:cNvCxnSpPr>
            <a:stCxn id="67" idx="3"/>
            <a:endCxn id="304" idx="1"/>
          </p:cNvCxnSpPr>
          <p:nvPr/>
        </p:nvCxnSpPr>
        <p:spPr>
          <a:xfrm>
            <a:off x="3684134" y="3725456"/>
            <a:ext cx="204017" cy="67379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Elbow Connector 317"/>
          <p:cNvCxnSpPr>
            <a:stCxn id="200" idx="3"/>
            <a:endCxn id="296" idx="1"/>
          </p:cNvCxnSpPr>
          <p:nvPr/>
        </p:nvCxnSpPr>
        <p:spPr>
          <a:xfrm>
            <a:off x="3684134" y="4459488"/>
            <a:ext cx="192768" cy="36158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Elbow Connector 321"/>
          <p:cNvCxnSpPr>
            <a:stCxn id="200" idx="3"/>
            <a:endCxn id="298" idx="1"/>
          </p:cNvCxnSpPr>
          <p:nvPr/>
        </p:nvCxnSpPr>
        <p:spPr>
          <a:xfrm>
            <a:off x="3684135" y="4459487"/>
            <a:ext cx="196646" cy="64052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Elbow Connector 323"/>
          <p:cNvCxnSpPr>
            <a:stCxn id="200" idx="3"/>
            <a:endCxn id="299" idx="1"/>
          </p:cNvCxnSpPr>
          <p:nvPr/>
        </p:nvCxnSpPr>
        <p:spPr>
          <a:xfrm>
            <a:off x="3684134" y="4459488"/>
            <a:ext cx="189276" cy="97050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Elbow Connector 325"/>
          <p:cNvCxnSpPr>
            <a:stCxn id="200" idx="3"/>
            <a:endCxn id="300" idx="1"/>
          </p:cNvCxnSpPr>
          <p:nvPr/>
        </p:nvCxnSpPr>
        <p:spPr>
          <a:xfrm>
            <a:off x="3684134" y="4459486"/>
            <a:ext cx="189276" cy="133109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Elbow Connector 327"/>
          <p:cNvCxnSpPr>
            <a:stCxn id="200" idx="3"/>
            <a:endCxn id="301" idx="1"/>
          </p:cNvCxnSpPr>
          <p:nvPr/>
        </p:nvCxnSpPr>
        <p:spPr>
          <a:xfrm>
            <a:off x="3684134" y="4459488"/>
            <a:ext cx="189276" cy="167467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Elbow Connector 329"/>
          <p:cNvCxnSpPr>
            <a:stCxn id="200" idx="3"/>
            <a:endCxn id="302" idx="1"/>
          </p:cNvCxnSpPr>
          <p:nvPr/>
        </p:nvCxnSpPr>
        <p:spPr>
          <a:xfrm>
            <a:off x="3684134" y="4459487"/>
            <a:ext cx="204017" cy="194681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Connector 334"/>
          <p:cNvCxnSpPr>
            <a:stCxn id="71" idx="1"/>
          </p:cNvCxnSpPr>
          <p:nvPr/>
        </p:nvCxnSpPr>
        <p:spPr>
          <a:xfrm rot="10800000" flipV="1">
            <a:off x="1579179" y="6430019"/>
            <a:ext cx="454054" cy="48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TextBox 207"/>
          <p:cNvSpPr txBox="1"/>
          <p:nvPr/>
        </p:nvSpPr>
        <p:spPr>
          <a:xfrm>
            <a:off x="5896429" y="1132114"/>
            <a:ext cx="15580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Width   92cm</a:t>
            </a:r>
          </a:p>
          <a:p>
            <a:r>
              <a:rPr lang="en-GB" dirty="0" smtClean="0"/>
              <a:t>Depth   45cm</a:t>
            </a:r>
          </a:p>
          <a:p>
            <a:r>
              <a:rPr lang="en-GB" dirty="0" smtClean="0"/>
              <a:t>Height  25cm</a:t>
            </a:r>
            <a:endParaRPr lang="en-GB" dirty="0"/>
          </a:p>
        </p:txBody>
      </p:sp>
      <p:cxnSp>
        <p:nvCxnSpPr>
          <p:cNvPr id="211" name="Straight Connector 210"/>
          <p:cNvCxnSpPr/>
          <p:nvPr/>
        </p:nvCxnSpPr>
        <p:spPr>
          <a:xfrm flipV="1">
            <a:off x="4563836" y="805543"/>
            <a:ext cx="1297215" cy="11974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/>
          <p:nvPr/>
        </p:nvCxnSpPr>
        <p:spPr>
          <a:xfrm>
            <a:off x="4611008" y="2296886"/>
            <a:ext cx="1191078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itle 2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Non-Functional Performance Requirements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70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Concept Designs</a:t>
            </a:r>
            <a:endParaRPr lang="en-GB" dirty="0"/>
          </a:p>
        </p:txBody>
      </p:sp>
      <p:pic>
        <p:nvPicPr>
          <p:cNvPr id="9" name="Content Placeholder 8" descr="SCAN0008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941838" y="1600201"/>
            <a:ext cx="3482075" cy="4525963"/>
          </a:xfrm>
        </p:spPr>
      </p:pic>
      <p:pic>
        <p:nvPicPr>
          <p:cNvPr id="10" name="Content Placeholder 9" descr="SCAN0009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490148" y="1600201"/>
            <a:ext cx="3465954" cy="4525963"/>
          </a:xfrm>
        </p:spPr>
      </p:pic>
      <p:sp>
        <p:nvSpPr>
          <p:cNvPr id="11" name="TextBox 10"/>
          <p:cNvSpPr txBox="1"/>
          <p:nvPr/>
        </p:nvSpPr>
        <p:spPr>
          <a:xfrm>
            <a:off x="2017222" y="1072341"/>
            <a:ext cx="1227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Concept 1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585989" y="1066798"/>
            <a:ext cx="1227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Concept 2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76122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Concept Designs</a:t>
            </a:r>
            <a:endParaRPr lang="en-GB" dirty="0"/>
          </a:p>
        </p:txBody>
      </p:sp>
      <p:pic>
        <p:nvPicPr>
          <p:cNvPr id="5" name="Content Placeholder 4" descr="SCAN0005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949898" y="1600201"/>
            <a:ext cx="3465954" cy="4525963"/>
          </a:xfrm>
        </p:spPr>
      </p:pic>
      <p:pic>
        <p:nvPicPr>
          <p:cNvPr id="6" name="Content Placeholder 5" descr="SCAN0007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 rot="10800000">
            <a:off x="5490148" y="1600201"/>
            <a:ext cx="3465954" cy="4525963"/>
          </a:xfrm>
        </p:spPr>
      </p:pic>
      <p:sp>
        <p:nvSpPr>
          <p:cNvPr id="7" name="TextBox 6"/>
          <p:cNvSpPr txBox="1"/>
          <p:nvPr/>
        </p:nvSpPr>
        <p:spPr>
          <a:xfrm>
            <a:off x="2017222" y="1072341"/>
            <a:ext cx="1227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Concept 3</a:t>
            </a:r>
            <a:endParaRPr lang="en-GB" dirty="0"/>
          </a:p>
        </p:txBody>
      </p:sp>
      <p:sp>
        <p:nvSpPr>
          <p:cNvPr id="8" name="TextBox 7"/>
          <p:cNvSpPr txBox="1"/>
          <p:nvPr/>
        </p:nvSpPr>
        <p:spPr>
          <a:xfrm>
            <a:off x="6604001" y="1075112"/>
            <a:ext cx="12270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Concept 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1526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Context Diagram</a:t>
            </a:r>
            <a:endParaRPr lang="en-GB" dirty="0"/>
          </a:p>
        </p:txBody>
      </p:sp>
      <p:sp>
        <p:nvSpPr>
          <p:cNvPr id="3" name="Oval 2"/>
          <p:cNvSpPr/>
          <p:nvPr/>
        </p:nvSpPr>
        <p:spPr>
          <a:xfrm>
            <a:off x="3825765" y="2869324"/>
            <a:ext cx="1690852" cy="1340069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Operate Kitchen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OR: To prepare and cook foodstuff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473059" y="1324308"/>
            <a:ext cx="1554217" cy="122971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HOUSE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SERVICES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6" name="Shape 5"/>
          <p:cNvCxnSpPr>
            <a:stCxn id="4" idx="1"/>
            <a:endCxn id="3" idx="0"/>
          </p:cNvCxnSpPr>
          <p:nvPr/>
        </p:nvCxnSpPr>
        <p:spPr>
          <a:xfrm rot="10800000" flipV="1">
            <a:off x="4671192" y="1939163"/>
            <a:ext cx="1801867" cy="930160"/>
          </a:xfrm>
          <a:prstGeom prst="curvedConnector2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hape 8"/>
          <p:cNvCxnSpPr/>
          <p:nvPr/>
        </p:nvCxnSpPr>
        <p:spPr>
          <a:xfrm rot="10800000" flipV="1">
            <a:off x="5120876" y="2349063"/>
            <a:ext cx="1335104" cy="607267"/>
          </a:xfrm>
          <a:prstGeom prst="curvedConnector2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hape 35"/>
          <p:cNvCxnSpPr/>
          <p:nvPr/>
        </p:nvCxnSpPr>
        <p:spPr>
          <a:xfrm rot="10800000" flipH="1">
            <a:off x="5388453" y="2548759"/>
            <a:ext cx="1335104" cy="607267"/>
          </a:xfrm>
          <a:prstGeom prst="curvedConnector2">
            <a:avLst/>
          </a:prstGeom>
          <a:ln w="28575"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hape 37"/>
          <p:cNvCxnSpPr/>
          <p:nvPr/>
        </p:nvCxnSpPr>
        <p:spPr>
          <a:xfrm flipV="1">
            <a:off x="5516617" y="2538251"/>
            <a:ext cx="1733550" cy="1001106"/>
          </a:xfrm>
          <a:prstGeom prst="curvedConnector2">
            <a:avLst/>
          </a:prstGeom>
          <a:ln w="28575">
            <a:solidFill>
              <a:srgbClr val="0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hape 41"/>
          <p:cNvCxnSpPr>
            <a:stCxn id="3" idx="5"/>
          </p:cNvCxnSpPr>
          <p:nvPr/>
        </p:nvCxnSpPr>
        <p:spPr>
          <a:xfrm rot="5400000" flipH="1" flipV="1">
            <a:off x="5763657" y="2054098"/>
            <a:ext cx="1464386" cy="2453706"/>
          </a:xfrm>
          <a:prstGeom prst="curvedConnector3">
            <a:avLst>
              <a:gd name="adj1" fmla="val -8557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 rot="19568287">
            <a:off x="4570805" y="1860334"/>
            <a:ext cx="10951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HOT WATER</a:t>
            </a:r>
            <a:endParaRPr lang="en-GB" sz="1200" dirty="0"/>
          </a:p>
        </p:txBody>
      </p:sp>
      <p:sp>
        <p:nvSpPr>
          <p:cNvPr id="50" name="TextBox 49"/>
          <p:cNvSpPr txBox="1"/>
          <p:nvPr/>
        </p:nvSpPr>
        <p:spPr>
          <a:xfrm rot="20174324">
            <a:off x="4838328" y="2264990"/>
            <a:ext cx="119776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COLD WATER</a:t>
            </a:r>
            <a:endParaRPr lang="en-GB" sz="1200" dirty="0"/>
          </a:p>
        </p:txBody>
      </p:sp>
      <p:sp>
        <p:nvSpPr>
          <p:cNvPr id="51" name="TextBox 50"/>
          <p:cNvSpPr txBox="1"/>
          <p:nvPr/>
        </p:nvSpPr>
        <p:spPr>
          <a:xfrm rot="20474478">
            <a:off x="5632108" y="2640427"/>
            <a:ext cx="1008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GAS</a:t>
            </a:r>
            <a:endParaRPr lang="en-GB" sz="1200" dirty="0"/>
          </a:p>
        </p:txBody>
      </p:sp>
      <p:sp>
        <p:nvSpPr>
          <p:cNvPr id="52" name="TextBox 51"/>
          <p:cNvSpPr txBox="1"/>
          <p:nvPr/>
        </p:nvSpPr>
        <p:spPr>
          <a:xfrm rot="19568287">
            <a:off x="5785412" y="3053258"/>
            <a:ext cx="11823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ELECTRICITY</a:t>
            </a:r>
            <a:endParaRPr lang="en-GB" sz="1200" dirty="0"/>
          </a:p>
        </p:txBody>
      </p:sp>
      <p:sp>
        <p:nvSpPr>
          <p:cNvPr id="53" name="TextBox 52"/>
          <p:cNvSpPr txBox="1"/>
          <p:nvPr/>
        </p:nvSpPr>
        <p:spPr>
          <a:xfrm rot="19568287">
            <a:off x="6181120" y="3636583"/>
            <a:ext cx="1313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WASTE WATER</a:t>
            </a:r>
            <a:endParaRPr lang="en-GB" sz="1200" dirty="0"/>
          </a:p>
        </p:txBody>
      </p:sp>
      <p:sp>
        <p:nvSpPr>
          <p:cNvPr id="54" name="Rectangle 53"/>
          <p:cNvSpPr/>
          <p:nvPr/>
        </p:nvSpPr>
        <p:spPr>
          <a:xfrm>
            <a:off x="1087383" y="1208695"/>
            <a:ext cx="1554217" cy="122971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>
                <a:solidFill>
                  <a:schemeClr val="tx1"/>
                </a:solidFill>
              </a:rPr>
              <a:t>REFUSE COLLECTION</a:t>
            </a:r>
            <a:endParaRPr lang="en-GB" sz="1600" dirty="0">
              <a:solidFill>
                <a:schemeClr val="tx1"/>
              </a:solidFill>
            </a:endParaRPr>
          </a:p>
        </p:txBody>
      </p:sp>
      <p:cxnSp>
        <p:nvCxnSpPr>
          <p:cNvPr id="56" name="Shape 55"/>
          <p:cNvCxnSpPr>
            <a:stCxn id="3" idx="1"/>
            <a:endCxn id="54" idx="3"/>
          </p:cNvCxnSpPr>
          <p:nvPr/>
        </p:nvCxnSpPr>
        <p:spPr>
          <a:xfrm rot="16200000" flipV="1">
            <a:off x="2736483" y="1728669"/>
            <a:ext cx="1242021" cy="1431785"/>
          </a:xfrm>
          <a:prstGeom prst="curvedConnector2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hape 57"/>
          <p:cNvCxnSpPr>
            <a:stCxn id="3" idx="2"/>
            <a:endCxn id="54" idx="2"/>
          </p:cNvCxnSpPr>
          <p:nvPr/>
        </p:nvCxnSpPr>
        <p:spPr>
          <a:xfrm rot="10800000">
            <a:off x="1864493" y="2438407"/>
            <a:ext cx="1961274" cy="1100953"/>
          </a:xfrm>
          <a:prstGeom prst="curvedConnector2">
            <a:avLst/>
          </a:prstGeom>
          <a:ln w="28575"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711638" y="4078018"/>
            <a:ext cx="1554217" cy="122971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HOT WATER CENTRAL HEATING SYSTEM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937906" y="5213136"/>
            <a:ext cx="1554217" cy="122971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USER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3011652" y="5255177"/>
            <a:ext cx="1554217" cy="1229710"/>
          </a:xfrm>
          <a:prstGeom prst="rect">
            <a:avLst/>
          </a:prstGeom>
          <a:solidFill>
            <a:schemeClr val="bg1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chemeClr val="tx1"/>
                </a:solidFill>
              </a:rPr>
              <a:t>FOOD</a:t>
            </a:r>
          </a:p>
          <a:p>
            <a:pPr algn="ctr"/>
            <a:r>
              <a:rPr lang="en-GB" dirty="0" smtClean="0">
                <a:solidFill>
                  <a:schemeClr val="tx1"/>
                </a:solidFill>
              </a:rPr>
              <a:t>SUPPLIERS</a:t>
            </a:r>
            <a:endParaRPr lang="en-GB" dirty="0">
              <a:solidFill>
                <a:schemeClr val="tx1"/>
              </a:solidFill>
            </a:endParaRPr>
          </a:p>
        </p:txBody>
      </p:sp>
      <p:cxnSp>
        <p:nvCxnSpPr>
          <p:cNvPr id="63" name="Shape 62"/>
          <p:cNvCxnSpPr>
            <a:endCxn id="60" idx="0"/>
          </p:cNvCxnSpPr>
          <p:nvPr/>
        </p:nvCxnSpPr>
        <p:spPr>
          <a:xfrm>
            <a:off x="4867603" y="4177862"/>
            <a:ext cx="1847412" cy="1035274"/>
          </a:xfrm>
          <a:prstGeom prst="curvedConnector2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Curved Connector 64"/>
          <p:cNvCxnSpPr>
            <a:stCxn id="61" idx="0"/>
            <a:endCxn id="3" idx="4"/>
          </p:cNvCxnSpPr>
          <p:nvPr/>
        </p:nvCxnSpPr>
        <p:spPr>
          <a:xfrm rot="5400000" flipH="1" flipV="1">
            <a:off x="3707084" y="4291070"/>
            <a:ext cx="1045785" cy="882431"/>
          </a:xfrm>
          <a:prstGeom prst="curvedConnector3">
            <a:avLst>
              <a:gd name="adj1" fmla="val 50000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hape 66"/>
          <p:cNvCxnSpPr>
            <a:stCxn id="59" idx="3"/>
            <a:endCxn id="3" idx="3"/>
          </p:cNvCxnSpPr>
          <p:nvPr/>
        </p:nvCxnSpPr>
        <p:spPr>
          <a:xfrm flipV="1">
            <a:off x="2265856" y="4013145"/>
            <a:ext cx="1807530" cy="679729"/>
          </a:xfrm>
          <a:prstGeom prst="curvedConnector2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 rot="20268433">
            <a:off x="2327318" y="4219907"/>
            <a:ext cx="18133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HEATING HOT WATER</a:t>
            </a:r>
            <a:endParaRPr lang="en-GB" sz="1200" dirty="0"/>
          </a:p>
        </p:txBody>
      </p:sp>
      <p:sp>
        <p:nvSpPr>
          <p:cNvPr id="69" name="TextBox 68"/>
          <p:cNvSpPr txBox="1"/>
          <p:nvPr/>
        </p:nvSpPr>
        <p:spPr>
          <a:xfrm rot="19568287">
            <a:off x="3696162" y="4458649"/>
            <a:ext cx="12276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PURCHASED</a:t>
            </a:r>
          </a:p>
          <a:p>
            <a:r>
              <a:rPr lang="en-GB" sz="1200" dirty="0" smtClean="0"/>
              <a:t>FOODSTUFFS</a:t>
            </a:r>
            <a:endParaRPr lang="en-GB" sz="1200" dirty="0"/>
          </a:p>
        </p:txBody>
      </p:sp>
      <p:sp>
        <p:nvSpPr>
          <p:cNvPr id="70" name="TextBox 69"/>
          <p:cNvSpPr txBox="1"/>
          <p:nvPr/>
        </p:nvSpPr>
        <p:spPr>
          <a:xfrm rot="2897644">
            <a:off x="6001758" y="4535216"/>
            <a:ext cx="13644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SHOPPING LIST</a:t>
            </a:r>
            <a:endParaRPr lang="en-GB" sz="1200" dirty="0"/>
          </a:p>
        </p:txBody>
      </p:sp>
      <p:sp>
        <p:nvSpPr>
          <p:cNvPr id="71" name="TextBox 70"/>
          <p:cNvSpPr txBox="1"/>
          <p:nvPr/>
        </p:nvSpPr>
        <p:spPr>
          <a:xfrm rot="2639949">
            <a:off x="2835943" y="1933906"/>
            <a:ext cx="17866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RECYCLABLE WASTE</a:t>
            </a:r>
            <a:endParaRPr lang="en-GB" sz="1200" dirty="0"/>
          </a:p>
        </p:txBody>
      </p:sp>
      <p:sp>
        <p:nvSpPr>
          <p:cNvPr id="72" name="TextBox 71"/>
          <p:cNvSpPr txBox="1"/>
          <p:nvPr/>
        </p:nvSpPr>
        <p:spPr>
          <a:xfrm rot="1849837">
            <a:off x="1830917" y="2843050"/>
            <a:ext cx="217987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NON-RECYCLABLE WASTE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5606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/>
          <p:cNvSpPr/>
          <p:nvPr/>
        </p:nvSpPr>
        <p:spPr>
          <a:xfrm>
            <a:off x="4799286" y="2569780"/>
            <a:ext cx="1315107" cy="961698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PREPARE &amp; COOK MEALS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3615122" y="1051035"/>
            <a:ext cx="1315107" cy="961698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MANAGE FOOD ITEMS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8" name="Oval 7"/>
          <p:cNvSpPr/>
          <p:nvPr/>
        </p:nvSpPr>
        <p:spPr>
          <a:xfrm>
            <a:off x="7321332" y="1665890"/>
            <a:ext cx="1315107" cy="961698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MANAGE WASTE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9" name="Oval 8"/>
          <p:cNvSpPr/>
          <p:nvPr/>
        </p:nvSpPr>
        <p:spPr>
          <a:xfrm>
            <a:off x="1087383" y="3825765"/>
            <a:ext cx="1315107" cy="961698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PREPARE DRINKS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10" name="Oval 9"/>
          <p:cNvSpPr/>
          <p:nvPr/>
        </p:nvSpPr>
        <p:spPr>
          <a:xfrm>
            <a:off x="1787635" y="2091559"/>
            <a:ext cx="1315107" cy="961698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MANAGE UTENSILES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1" name="Oval 10"/>
          <p:cNvSpPr/>
          <p:nvPr/>
        </p:nvSpPr>
        <p:spPr>
          <a:xfrm>
            <a:off x="5818352" y="4393323"/>
            <a:ext cx="1315107" cy="961698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CONSUME ITEMS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12" name="Oval 11"/>
          <p:cNvSpPr/>
          <p:nvPr/>
        </p:nvSpPr>
        <p:spPr>
          <a:xfrm>
            <a:off x="7953265" y="5528443"/>
            <a:ext cx="1315107" cy="961698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PROVIDE HEAT &amp; LIGHT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11</a:t>
            </a:r>
          </a:p>
        </p:txBody>
      </p:sp>
      <p:sp>
        <p:nvSpPr>
          <p:cNvPr id="13" name="Oval 12"/>
          <p:cNvSpPr/>
          <p:nvPr/>
        </p:nvSpPr>
        <p:spPr>
          <a:xfrm>
            <a:off x="1" y="5218387"/>
            <a:ext cx="1315107" cy="961698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MANAGE DRINK ITEMS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8</a:t>
            </a:r>
          </a:p>
        </p:txBody>
      </p:sp>
      <p:sp>
        <p:nvSpPr>
          <p:cNvPr id="14" name="Oval 13"/>
          <p:cNvSpPr/>
          <p:nvPr/>
        </p:nvSpPr>
        <p:spPr>
          <a:xfrm>
            <a:off x="1793328" y="5659822"/>
            <a:ext cx="1315107" cy="961698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MANAGE DRINK EQUIM’T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9</a:t>
            </a:r>
          </a:p>
        </p:txBody>
      </p:sp>
      <p:cxnSp>
        <p:nvCxnSpPr>
          <p:cNvPr id="16" name="Shape 15"/>
          <p:cNvCxnSpPr>
            <a:endCxn id="7" idx="1"/>
          </p:cNvCxnSpPr>
          <p:nvPr/>
        </p:nvCxnSpPr>
        <p:spPr>
          <a:xfrm flipV="1">
            <a:off x="1246790" y="1191873"/>
            <a:ext cx="2560924" cy="69369"/>
          </a:xfrm>
          <a:prstGeom prst="curvedConnector4">
            <a:avLst>
              <a:gd name="adj1" fmla="val 46240"/>
              <a:gd name="adj2" fmla="val 632568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hape 17"/>
          <p:cNvCxnSpPr>
            <a:stCxn id="7" idx="6"/>
          </p:cNvCxnSpPr>
          <p:nvPr/>
        </p:nvCxnSpPr>
        <p:spPr>
          <a:xfrm flipV="1">
            <a:off x="4930229" y="772510"/>
            <a:ext cx="620547" cy="759374"/>
          </a:xfrm>
          <a:prstGeom prst="curvedConnector2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7" idx="5"/>
            <a:endCxn id="6" idx="0"/>
          </p:cNvCxnSpPr>
          <p:nvPr/>
        </p:nvCxnSpPr>
        <p:spPr>
          <a:xfrm rot="16200000" flipH="1">
            <a:off x="4748295" y="1861236"/>
            <a:ext cx="697884" cy="719204"/>
          </a:xfrm>
          <a:prstGeom prst="curvedConnector3">
            <a:avLst>
              <a:gd name="adj1" fmla="val 50000"/>
            </a:avLst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urved Connector 21"/>
          <p:cNvCxnSpPr>
            <a:stCxn id="6" idx="7"/>
          </p:cNvCxnSpPr>
          <p:nvPr/>
        </p:nvCxnSpPr>
        <p:spPr>
          <a:xfrm rot="5400000" flipH="1" flipV="1">
            <a:off x="5560112" y="1780588"/>
            <a:ext cx="1291719" cy="568341"/>
          </a:xfrm>
          <a:prstGeom prst="curvedConnector3">
            <a:avLst>
              <a:gd name="adj1" fmla="val 50000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hape 25"/>
          <p:cNvCxnSpPr>
            <a:stCxn id="6" idx="6"/>
            <a:endCxn id="8" idx="3"/>
          </p:cNvCxnSpPr>
          <p:nvPr/>
        </p:nvCxnSpPr>
        <p:spPr>
          <a:xfrm flipV="1">
            <a:off x="6114394" y="2486751"/>
            <a:ext cx="1399531" cy="563878"/>
          </a:xfrm>
          <a:prstGeom prst="curvedConnector2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hape 27"/>
          <p:cNvCxnSpPr/>
          <p:nvPr/>
        </p:nvCxnSpPr>
        <p:spPr>
          <a:xfrm rot="5400000">
            <a:off x="5793171" y="1720413"/>
            <a:ext cx="1411015" cy="871046"/>
          </a:xfrm>
          <a:prstGeom prst="curvedConnector2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urved Connector 32"/>
          <p:cNvCxnSpPr>
            <a:stCxn id="8" idx="0"/>
          </p:cNvCxnSpPr>
          <p:nvPr/>
        </p:nvCxnSpPr>
        <p:spPr>
          <a:xfrm rot="5400000" flipH="1" flipV="1">
            <a:off x="7771853" y="1137199"/>
            <a:ext cx="735724" cy="321659"/>
          </a:xfrm>
          <a:prstGeom prst="curvedConnector3">
            <a:avLst>
              <a:gd name="adj1" fmla="val 50000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34"/>
          <p:cNvCxnSpPr>
            <a:stCxn id="8" idx="7"/>
          </p:cNvCxnSpPr>
          <p:nvPr/>
        </p:nvCxnSpPr>
        <p:spPr>
          <a:xfrm rot="5400000" flipH="1" flipV="1">
            <a:off x="8153319" y="1283756"/>
            <a:ext cx="813499" cy="232444"/>
          </a:xfrm>
          <a:prstGeom prst="curvedConnector3">
            <a:avLst>
              <a:gd name="adj1" fmla="val 50000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hape 36"/>
          <p:cNvCxnSpPr>
            <a:stCxn id="8" idx="5"/>
          </p:cNvCxnSpPr>
          <p:nvPr/>
        </p:nvCxnSpPr>
        <p:spPr>
          <a:xfrm rot="16200000" flipH="1">
            <a:off x="8891013" y="2039583"/>
            <a:ext cx="209152" cy="1103489"/>
          </a:xfrm>
          <a:prstGeom prst="curvedConnector2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/>
          <p:cNvCxnSpPr>
            <a:stCxn id="6" idx="5"/>
            <a:endCxn id="11" idx="0"/>
          </p:cNvCxnSpPr>
          <p:nvPr/>
        </p:nvCxnSpPr>
        <p:spPr>
          <a:xfrm rot="16200000" flipH="1">
            <a:off x="5697512" y="3614929"/>
            <a:ext cx="1002682" cy="554106"/>
          </a:xfrm>
          <a:prstGeom prst="curvedConnector3">
            <a:avLst>
              <a:gd name="adj1" fmla="val 50000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40"/>
          <p:cNvCxnSpPr>
            <a:stCxn id="60" idx="6"/>
            <a:endCxn id="8" idx="4"/>
          </p:cNvCxnSpPr>
          <p:nvPr/>
        </p:nvCxnSpPr>
        <p:spPr>
          <a:xfrm flipV="1">
            <a:off x="6205483" y="2627588"/>
            <a:ext cx="1773403" cy="3534102"/>
          </a:xfrm>
          <a:prstGeom prst="curvedConnector2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urved Connector 42"/>
          <p:cNvCxnSpPr>
            <a:stCxn id="10" idx="6"/>
            <a:endCxn id="6" idx="2"/>
          </p:cNvCxnSpPr>
          <p:nvPr/>
        </p:nvCxnSpPr>
        <p:spPr>
          <a:xfrm>
            <a:off x="3102742" y="2572409"/>
            <a:ext cx="1696544" cy="478221"/>
          </a:xfrm>
          <a:prstGeom prst="curvedConnector3">
            <a:avLst>
              <a:gd name="adj1" fmla="val 50000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3404476" y="3694387"/>
            <a:ext cx="1315107" cy="961698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MANAGE EATING EQUIPM’T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1</a:t>
            </a:r>
          </a:p>
        </p:txBody>
      </p:sp>
      <p:cxnSp>
        <p:nvCxnSpPr>
          <p:cNvPr id="46" name="Curved Connector 45"/>
          <p:cNvCxnSpPr>
            <a:stCxn id="44" idx="6"/>
            <a:endCxn id="6" idx="3"/>
          </p:cNvCxnSpPr>
          <p:nvPr/>
        </p:nvCxnSpPr>
        <p:spPr>
          <a:xfrm flipV="1">
            <a:off x="4719583" y="3390642"/>
            <a:ext cx="272296" cy="784595"/>
          </a:xfrm>
          <a:prstGeom prst="curvedConnector2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urved Connector 50"/>
          <p:cNvCxnSpPr>
            <a:stCxn id="13" idx="0"/>
            <a:endCxn id="9" idx="2"/>
          </p:cNvCxnSpPr>
          <p:nvPr/>
        </p:nvCxnSpPr>
        <p:spPr>
          <a:xfrm rot="5400000" flipH="1" flipV="1">
            <a:off x="416582" y="4547588"/>
            <a:ext cx="911773" cy="429829"/>
          </a:xfrm>
          <a:prstGeom prst="curvedConnector2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urved Connector 52"/>
          <p:cNvCxnSpPr>
            <a:endCxn id="11" idx="2"/>
          </p:cNvCxnSpPr>
          <p:nvPr/>
        </p:nvCxnSpPr>
        <p:spPr>
          <a:xfrm>
            <a:off x="2391103" y="4430110"/>
            <a:ext cx="3427249" cy="444062"/>
          </a:xfrm>
          <a:prstGeom prst="curvedConnector3">
            <a:avLst>
              <a:gd name="adj1" fmla="val 16611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urved Connector 57"/>
          <p:cNvCxnSpPr>
            <a:stCxn id="14" idx="0"/>
            <a:endCxn id="9" idx="4"/>
          </p:cNvCxnSpPr>
          <p:nvPr/>
        </p:nvCxnSpPr>
        <p:spPr>
          <a:xfrm rot="16200000" flipV="1">
            <a:off x="1661731" y="4870671"/>
            <a:ext cx="872359" cy="705944"/>
          </a:xfrm>
          <a:prstGeom prst="curvedConnector3">
            <a:avLst>
              <a:gd name="adj1" fmla="val 50000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Oval 59"/>
          <p:cNvSpPr/>
          <p:nvPr/>
        </p:nvSpPr>
        <p:spPr>
          <a:xfrm>
            <a:off x="4890376" y="5680841"/>
            <a:ext cx="1315107" cy="961698"/>
          </a:xfrm>
          <a:prstGeom prst="ellipse">
            <a:avLst/>
          </a:prstGeom>
          <a:solidFill>
            <a:schemeClr val="bg1"/>
          </a:solidFill>
          <a:ln>
            <a:solidFill>
              <a:srgbClr val="0000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CLEAN ITEMS</a:t>
            </a:r>
          </a:p>
          <a:p>
            <a:pPr algn="ctr"/>
            <a:r>
              <a:rPr lang="en-GB" sz="1200" dirty="0" smtClean="0">
                <a:solidFill>
                  <a:schemeClr val="tx1"/>
                </a:solidFill>
              </a:rPr>
              <a:t>10</a:t>
            </a:r>
          </a:p>
        </p:txBody>
      </p:sp>
      <p:cxnSp>
        <p:nvCxnSpPr>
          <p:cNvPr id="64" name="Curved Connector 63"/>
          <p:cNvCxnSpPr>
            <a:stCxn id="11" idx="3"/>
            <a:endCxn id="60" idx="0"/>
          </p:cNvCxnSpPr>
          <p:nvPr/>
        </p:nvCxnSpPr>
        <p:spPr>
          <a:xfrm rot="5400000">
            <a:off x="5546110" y="5216005"/>
            <a:ext cx="466657" cy="463015"/>
          </a:xfrm>
          <a:prstGeom prst="curvedConnector3">
            <a:avLst>
              <a:gd name="adj1" fmla="val 50000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urved Connector 65"/>
          <p:cNvCxnSpPr>
            <a:endCxn id="13" idx="4"/>
          </p:cNvCxnSpPr>
          <p:nvPr/>
        </p:nvCxnSpPr>
        <p:spPr>
          <a:xfrm rot="5400000" flipH="1" flipV="1">
            <a:off x="220392" y="6215885"/>
            <a:ext cx="472963" cy="401364"/>
          </a:xfrm>
          <a:prstGeom prst="curvedConnector3">
            <a:avLst>
              <a:gd name="adj1" fmla="val 50000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Curved Connector 68"/>
          <p:cNvCxnSpPr>
            <a:stCxn id="60" idx="3"/>
            <a:endCxn id="14" idx="5"/>
          </p:cNvCxnSpPr>
          <p:nvPr/>
        </p:nvCxnSpPr>
        <p:spPr>
          <a:xfrm rot="5400000" flipH="1">
            <a:off x="3988896" y="5407631"/>
            <a:ext cx="21019" cy="2167127"/>
          </a:xfrm>
          <a:prstGeom prst="curvedConnector3">
            <a:avLst>
              <a:gd name="adj1" fmla="val -1757634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hape 70"/>
          <p:cNvCxnSpPr>
            <a:stCxn id="60" idx="2"/>
            <a:endCxn id="10" idx="4"/>
          </p:cNvCxnSpPr>
          <p:nvPr/>
        </p:nvCxnSpPr>
        <p:spPr>
          <a:xfrm rot="10800000">
            <a:off x="2445189" y="3053259"/>
            <a:ext cx="2445187" cy="3108433"/>
          </a:xfrm>
          <a:prstGeom prst="curvedConnector2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Curved Connector 72"/>
          <p:cNvCxnSpPr>
            <a:stCxn id="60" idx="1"/>
            <a:endCxn id="44" idx="4"/>
          </p:cNvCxnSpPr>
          <p:nvPr/>
        </p:nvCxnSpPr>
        <p:spPr>
          <a:xfrm rot="16200000" flipV="1">
            <a:off x="3989704" y="4728413"/>
            <a:ext cx="1165593" cy="1020939"/>
          </a:xfrm>
          <a:prstGeom prst="curvedConnector3">
            <a:avLst>
              <a:gd name="adj1" fmla="val 50000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785648" y="804041"/>
            <a:ext cx="1167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PURCAHSED </a:t>
            </a:r>
          </a:p>
          <a:p>
            <a:r>
              <a:rPr lang="en-GB" sz="1200" dirty="0" smtClean="0"/>
              <a:t>FOOD STUFF</a:t>
            </a:r>
            <a:endParaRPr lang="en-GB" sz="1200" dirty="0"/>
          </a:p>
        </p:txBody>
      </p:sp>
      <p:sp>
        <p:nvSpPr>
          <p:cNvPr id="75" name="TextBox 74"/>
          <p:cNvSpPr txBox="1"/>
          <p:nvPr/>
        </p:nvSpPr>
        <p:spPr>
          <a:xfrm rot="18436307">
            <a:off x="4593915" y="788276"/>
            <a:ext cx="136447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SHOPPING LIST</a:t>
            </a:r>
            <a:endParaRPr lang="en-GB" sz="1200" dirty="0"/>
          </a:p>
        </p:txBody>
      </p:sp>
      <p:sp>
        <p:nvSpPr>
          <p:cNvPr id="77" name="TextBox 76"/>
          <p:cNvSpPr txBox="1"/>
          <p:nvPr/>
        </p:nvSpPr>
        <p:spPr>
          <a:xfrm rot="2607437">
            <a:off x="4669373" y="1981203"/>
            <a:ext cx="12363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INGREDIENTS</a:t>
            </a:r>
            <a:endParaRPr lang="en-GB" sz="1200" dirty="0"/>
          </a:p>
        </p:txBody>
      </p:sp>
      <p:sp>
        <p:nvSpPr>
          <p:cNvPr id="78" name="TextBox 77"/>
          <p:cNvSpPr txBox="1"/>
          <p:nvPr/>
        </p:nvSpPr>
        <p:spPr>
          <a:xfrm rot="17175600">
            <a:off x="5626749" y="1292772"/>
            <a:ext cx="131318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WASTE WATER</a:t>
            </a:r>
            <a:endParaRPr lang="en-GB" sz="1200" dirty="0"/>
          </a:p>
        </p:txBody>
      </p:sp>
      <p:sp>
        <p:nvSpPr>
          <p:cNvPr id="79" name="TextBox 78"/>
          <p:cNvSpPr txBox="1"/>
          <p:nvPr/>
        </p:nvSpPr>
        <p:spPr>
          <a:xfrm rot="16471765">
            <a:off x="6210146" y="1713187"/>
            <a:ext cx="15696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HOT/COLD WATER</a:t>
            </a:r>
            <a:endParaRPr lang="en-GB" sz="1200" dirty="0"/>
          </a:p>
        </p:txBody>
      </p:sp>
      <p:sp>
        <p:nvSpPr>
          <p:cNvPr id="80" name="TextBox 79"/>
          <p:cNvSpPr txBox="1"/>
          <p:nvPr/>
        </p:nvSpPr>
        <p:spPr>
          <a:xfrm rot="17168340">
            <a:off x="7379681" y="1040523"/>
            <a:ext cx="121341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WASTE FOOD</a:t>
            </a:r>
            <a:endParaRPr lang="en-GB" sz="1200" dirty="0"/>
          </a:p>
        </p:txBody>
      </p:sp>
      <p:sp>
        <p:nvSpPr>
          <p:cNvPr id="81" name="TextBox 80"/>
          <p:cNvSpPr txBox="1"/>
          <p:nvPr/>
        </p:nvSpPr>
        <p:spPr>
          <a:xfrm rot="17168340">
            <a:off x="8045566" y="911404"/>
            <a:ext cx="12024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RECYCLABLE </a:t>
            </a:r>
          </a:p>
          <a:p>
            <a:r>
              <a:rPr lang="en-GB" sz="1200" dirty="0" smtClean="0"/>
              <a:t>PACKAGIND</a:t>
            </a:r>
            <a:endParaRPr lang="en-GB" sz="1200" dirty="0"/>
          </a:p>
        </p:txBody>
      </p:sp>
      <p:sp>
        <p:nvSpPr>
          <p:cNvPr id="82" name="TextBox 81"/>
          <p:cNvSpPr txBox="1"/>
          <p:nvPr/>
        </p:nvSpPr>
        <p:spPr>
          <a:xfrm>
            <a:off x="8564317" y="2254469"/>
            <a:ext cx="13416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dirty="0" smtClean="0"/>
              <a:t>UNRECYCABLE </a:t>
            </a:r>
          </a:p>
          <a:p>
            <a:pPr algn="r"/>
            <a:r>
              <a:rPr lang="en-GB" sz="1200" dirty="0" smtClean="0"/>
              <a:t>WASTE</a:t>
            </a:r>
            <a:endParaRPr lang="en-GB" sz="1200" dirty="0"/>
          </a:p>
        </p:txBody>
      </p:sp>
      <p:sp>
        <p:nvSpPr>
          <p:cNvPr id="83" name="TextBox 82"/>
          <p:cNvSpPr txBox="1"/>
          <p:nvPr/>
        </p:nvSpPr>
        <p:spPr>
          <a:xfrm rot="20559855">
            <a:off x="6290754" y="2680141"/>
            <a:ext cx="1185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WASTE PREP</a:t>
            </a:r>
          </a:p>
          <a:p>
            <a:r>
              <a:rPr lang="en-GB" sz="1200" dirty="0" smtClean="0"/>
              <a:t>STUFF</a:t>
            </a:r>
            <a:endParaRPr lang="en-GB" sz="1200" dirty="0"/>
          </a:p>
        </p:txBody>
      </p:sp>
      <p:sp>
        <p:nvSpPr>
          <p:cNvPr id="84" name="TextBox 83"/>
          <p:cNvSpPr txBox="1"/>
          <p:nvPr/>
        </p:nvSpPr>
        <p:spPr>
          <a:xfrm>
            <a:off x="6165632" y="3594539"/>
            <a:ext cx="7063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MEALS</a:t>
            </a:r>
            <a:endParaRPr lang="en-GB" sz="1200" dirty="0"/>
          </a:p>
        </p:txBody>
      </p:sp>
      <p:sp>
        <p:nvSpPr>
          <p:cNvPr id="85" name="TextBox 84"/>
          <p:cNvSpPr txBox="1"/>
          <p:nvPr/>
        </p:nvSpPr>
        <p:spPr>
          <a:xfrm>
            <a:off x="3898604" y="3279228"/>
            <a:ext cx="1105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dirty="0" smtClean="0"/>
              <a:t>EATING </a:t>
            </a:r>
          </a:p>
          <a:p>
            <a:pPr algn="r"/>
            <a:r>
              <a:rPr lang="en-GB" sz="1200" dirty="0" smtClean="0"/>
              <a:t>EQUIPMENT</a:t>
            </a:r>
            <a:endParaRPr lang="en-GB" sz="1200" dirty="0"/>
          </a:p>
        </p:txBody>
      </p:sp>
      <p:sp>
        <p:nvSpPr>
          <p:cNvPr id="86" name="TextBox 85"/>
          <p:cNvSpPr txBox="1"/>
          <p:nvPr/>
        </p:nvSpPr>
        <p:spPr>
          <a:xfrm rot="927670">
            <a:off x="3126221" y="2443656"/>
            <a:ext cx="18093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COOKING UTENSILES</a:t>
            </a:r>
            <a:endParaRPr lang="en-GB" sz="1200" dirty="0"/>
          </a:p>
        </p:txBody>
      </p:sp>
      <p:sp>
        <p:nvSpPr>
          <p:cNvPr id="87" name="TextBox 86"/>
          <p:cNvSpPr txBox="1"/>
          <p:nvPr/>
        </p:nvSpPr>
        <p:spPr>
          <a:xfrm rot="3040520">
            <a:off x="2415600" y="5102772"/>
            <a:ext cx="2365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CLEAN COOKING UTENSILES</a:t>
            </a:r>
            <a:endParaRPr lang="en-GB" sz="1200" dirty="0"/>
          </a:p>
        </p:txBody>
      </p:sp>
      <p:sp>
        <p:nvSpPr>
          <p:cNvPr id="88" name="TextBox 87"/>
          <p:cNvSpPr txBox="1"/>
          <p:nvPr/>
        </p:nvSpPr>
        <p:spPr>
          <a:xfrm>
            <a:off x="4730970" y="4619298"/>
            <a:ext cx="66346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DRINK</a:t>
            </a:r>
            <a:endParaRPr lang="en-GB" sz="1200" dirty="0"/>
          </a:p>
        </p:txBody>
      </p:sp>
      <p:sp>
        <p:nvSpPr>
          <p:cNvPr id="89" name="TextBox 88"/>
          <p:cNvSpPr txBox="1"/>
          <p:nvPr/>
        </p:nvSpPr>
        <p:spPr>
          <a:xfrm>
            <a:off x="239952" y="6349038"/>
            <a:ext cx="1202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dirty="0" smtClean="0"/>
              <a:t>PURCAHSED </a:t>
            </a:r>
          </a:p>
          <a:p>
            <a:pPr algn="r"/>
            <a:r>
              <a:rPr lang="en-GB" sz="1200" dirty="0" smtClean="0"/>
              <a:t>DRINK STUFF</a:t>
            </a:r>
            <a:endParaRPr lang="en-GB" sz="1200" dirty="0"/>
          </a:p>
        </p:txBody>
      </p:sp>
      <p:sp>
        <p:nvSpPr>
          <p:cNvPr id="90" name="TextBox 89"/>
          <p:cNvSpPr txBox="1"/>
          <p:nvPr/>
        </p:nvSpPr>
        <p:spPr>
          <a:xfrm>
            <a:off x="3290121" y="6396336"/>
            <a:ext cx="1492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CLEAN DRINKING</a:t>
            </a:r>
          </a:p>
          <a:p>
            <a:pPr algn="ctr"/>
            <a:r>
              <a:rPr lang="en-GB" sz="1200" dirty="0" smtClean="0"/>
              <a:t> EQUIPM’T</a:t>
            </a:r>
            <a:endParaRPr lang="en-GB" sz="1200" dirty="0"/>
          </a:p>
        </p:txBody>
      </p:sp>
      <p:sp>
        <p:nvSpPr>
          <p:cNvPr id="91" name="TextBox 90"/>
          <p:cNvSpPr txBox="1"/>
          <p:nvPr/>
        </p:nvSpPr>
        <p:spPr>
          <a:xfrm rot="3515117">
            <a:off x="2013812" y="5003715"/>
            <a:ext cx="9598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DRINKING</a:t>
            </a:r>
          </a:p>
          <a:p>
            <a:pPr algn="ctr"/>
            <a:r>
              <a:rPr lang="en-GB" sz="1200" dirty="0" smtClean="0"/>
              <a:t> EQUIPM’T</a:t>
            </a:r>
            <a:endParaRPr lang="en-GB" sz="1200" dirty="0"/>
          </a:p>
        </p:txBody>
      </p:sp>
      <p:sp>
        <p:nvSpPr>
          <p:cNvPr id="92" name="TextBox 91"/>
          <p:cNvSpPr txBox="1"/>
          <p:nvPr/>
        </p:nvSpPr>
        <p:spPr>
          <a:xfrm rot="17836508">
            <a:off x="-125656" y="4335518"/>
            <a:ext cx="1287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DRINK</a:t>
            </a:r>
          </a:p>
          <a:p>
            <a:r>
              <a:rPr lang="en-GB" sz="1200" dirty="0" smtClean="0"/>
              <a:t>COMPONENTS</a:t>
            </a:r>
            <a:endParaRPr lang="en-GB" sz="1200" dirty="0"/>
          </a:p>
        </p:txBody>
      </p:sp>
      <p:cxnSp>
        <p:nvCxnSpPr>
          <p:cNvPr id="94" name="Straight Arrow Connector 93"/>
          <p:cNvCxnSpPr>
            <a:stCxn id="12" idx="0"/>
          </p:cNvCxnSpPr>
          <p:nvPr/>
        </p:nvCxnSpPr>
        <p:spPr>
          <a:xfrm rot="16200000" flipV="1">
            <a:off x="8298683" y="5216307"/>
            <a:ext cx="467712" cy="156560"/>
          </a:xfrm>
          <a:prstGeom prst="straightConnector1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Arrow Connector 96"/>
          <p:cNvCxnSpPr>
            <a:stCxn id="12" idx="1"/>
          </p:cNvCxnSpPr>
          <p:nvPr/>
        </p:nvCxnSpPr>
        <p:spPr>
          <a:xfrm rot="16200000" flipV="1">
            <a:off x="7787547" y="5310970"/>
            <a:ext cx="324770" cy="391850"/>
          </a:xfrm>
          <a:prstGeom prst="straightConnector1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/>
          <p:cNvCxnSpPr>
            <a:stCxn id="12" idx="2"/>
          </p:cNvCxnSpPr>
          <p:nvPr/>
        </p:nvCxnSpPr>
        <p:spPr>
          <a:xfrm rot="10800000" flipV="1">
            <a:off x="7429501" y="6009292"/>
            <a:ext cx="523765" cy="60432"/>
          </a:xfrm>
          <a:prstGeom prst="straightConnector1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hape 100"/>
          <p:cNvCxnSpPr>
            <a:endCxn id="6" idx="1"/>
          </p:cNvCxnSpPr>
          <p:nvPr/>
        </p:nvCxnSpPr>
        <p:spPr>
          <a:xfrm>
            <a:off x="734410" y="1797269"/>
            <a:ext cx="4257469" cy="913348"/>
          </a:xfrm>
          <a:prstGeom prst="curvedConnector2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/>
          <p:cNvSpPr txBox="1"/>
          <p:nvPr/>
        </p:nvSpPr>
        <p:spPr>
          <a:xfrm rot="20749161">
            <a:off x="-56402" y="1497725"/>
            <a:ext cx="11823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ELECTRICITY</a:t>
            </a:r>
            <a:endParaRPr lang="en-GB" sz="1200" dirty="0"/>
          </a:p>
        </p:txBody>
      </p:sp>
      <p:cxnSp>
        <p:nvCxnSpPr>
          <p:cNvPr id="106" name="Curved Connector 105"/>
          <p:cNvCxnSpPr>
            <a:endCxn id="9" idx="0"/>
          </p:cNvCxnSpPr>
          <p:nvPr/>
        </p:nvCxnSpPr>
        <p:spPr>
          <a:xfrm rot="16200000" flipH="1">
            <a:off x="225426" y="2306254"/>
            <a:ext cx="2028496" cy="1010526"/>
          </a:xfrm>
          <a:prstGeom prst="curvedConnector3">
            <a:avLst>
              <a:gd name="adj1" fmla="val 50000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hape 109"/>
          <p:cNvCxnSpPr>
            <a:endCxn id="7" idx="2"/>
          </p:cNvCxnSpPr>
          <p:nvPr/>
        </p:nvCxnSpPr>
        <p:spPr>
          <a:xfrm flipV="1">
            <a:off x="717332" y="1531885"/>
            <a:ext cx="2897790" cy="281153"/>
          </a:xfrm>
          <a:prstGeom prst="curvedConnector3">
            <a:avLst>
              <a:gd name="adj1" fmla="val 50000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hape 113"/>
          <p:cNvCxnSpPr>
            <a:endCxn id="60" idx="5"/>
          </p:cNvCxnSpPr>
          <p:nvPr/>
        </p:nvCxnSpPr>
        <p:spPr>
          <a:xfrm rot="10800000">
            <a:off x="6012892" y="6501702"/>
            <a:ext cx="1109183" cy="167112"/>
          </a:xfrm>
          <a:prstGeom prst="curvedConnector2">
            <a:avLst/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6471393" y="6329405"/>
            <a:ext cx="11823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ELECTRICITY</a:t>
            </a:r>
            <a:endParaRPr lang="en-GB" sz="1200" dirty="0"/>
          </a:p>
        </p:txBody>
      </p:sp>
      <p:sp>
        <p:nvSpPr>
          <p:cNvPr id="116" name="TextBox 115"/>
          <p:cNvSpPr txBox="1"/>
          <p:nvPr/>
        </p:nvSpPr>
        <p:spPr>
          <a:xfrm>
            <a:off x="512379" y="252249"/>
            <a:ext cx="13008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Diagram 0</a:t>
            </a:r>
            <a:endParaRPr lang="en-GB" b="1" dirty="0"/>
          </a:p>
        </p:txBody>
      </p:sp>
      <p:sp>
        <p:nvSpPr>
          <p:cNvPr id="117" name="TextBox 116"/>
          <p:cNvSpPr txBox="1"/>
          <p:nvPr/>
        </p:nvSpPr>
        <p:spPr>
          <a:xfrm rot="16902103">
            <a:off x="6655067" y="3736428"/>
            <a:ext cx="18803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DRINK &amp; FOOD WASTE</a:t>
            </a:r>
            <a:endParaRPr lang="en-GB" sz="1200" dirty="0"/>
          </a:p>
        </p:txBody>
      </p:sp>
      <p:sp>
        <p:nvSpPr>
          <p:cNvPr id="118" name="TextBox 117"/>
          <p:cNvSpPr txBox="1"/>
          <p:nvPr/>
        </p:nvSpPr>
        <p:spPr>
          <a:xfrm rot="16354582">
            <a:off x="4679677" y="3999188"/>
            <a:ext cx="11965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200" dirty="0" smtClean="0"/>
              <a:t>DIRTY  ITEMS</a:t>
            </a:r>
          </a:p>
        </p:txBody>
      </p:sp>
      <p:cxnSp>
        <p:nvCxnSpPr>
          <p:cNvPr id="120" name="Curved Connector 119"/>
          <p:cNvCxnSpPr>
            <a:stCxn id="6" idx="4"/>
          </p:cNvCxnSpPr>
          <p:nvPr/>
        </p:nvCxnSpPr>
        <p:spPr>
          <a:xfrm rot="5400000">
            <a:off x="4313514" y="4563789"/>
            <a:ext cx="2175639" cy="111016"/>
          </a:xfrm>
          <a:prstGeom prst="curvedConnector3">
            <a:avLst>
              <a:gd name="adj1" fmla="val 50000"/>
            </a:avLst>
          </a:prstGeom>
          <a:ln w="28575">
            <a:solidFill>
              <a:srgbClr val="0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TextBox 121"/>
          <p:cNvSpPr txBox="1"/>
          <p:nvPr/>
        </p:nvSpPr>
        <p:spPr>
          <a:xfrm>
            <a:off x="5789886" y="5328746"/>
            <a:ext cx="12591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DIRTY </a:t>
            </a:r>
          </a:p>
          <a:p>
            <a:r>
              <a:rPr lang="en-GB" sz="1200" dirty="0" smtClean="0"/>
              <a:t>EATING ITEMS</a:t>
            </a:r>
            <a:endParaRPr lang="en-GB" sz="1200" dirty="0"/>
          </a:p>
        </p:txBody>
      </p:sp>
      <p:sp>
        <p:nvSpPr>
          <p:cNvPr id="123" name="TextBox 122"/>
          <p:cNvSpPr txBox="1"/>
          <p:nvPr/>
        </p:nvSpPr>
        <p:spPr>
          <a:xfrm rot="3040520">
            <a:off x="3787963" y="5065985"/>
            <a:ext cx="18636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CLEAN  EATING EQUIP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187131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FFD N</a:t>
            </a:r>
            <a:r>
              <a:rPr lang="en-GB" baseline="30000" dirty="0" smtClean="0"/>
              <a:t>2</a:t>
            </a:r>
            <a:r>
              <a:rPr lang="en-GB" dirty="0" smtClean="0"/>
              <a:t> Analysis</a:t>
            </a:r>
            <a:endParaRPr lang="en-GB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527323" y="1264964"/>
          <a:ext cx="8296275" cy="482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6" name="Worksheet" r:id="rId4" imgW="7658033" imgH="4829243" progId="Excel.Sheet.8">
                  <p:embed/>
                </p:oleObj>
              </mc:Choice>
              <mc:Fallback>
                <p:oleObj name="Worksheet" r:id="rId4" imgW="7658033" imgH="4829243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323" y="1264964"/>
                        <a:ext cx="8296275" cy="4829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610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VPA N</a:t>
            </a:r>
            <a:r>
              <a:rPr lang="en-GB" baseline="30000" dirty="0" smtClean="0"/>
              <a:t>2</a:t>
            </a:r>
            <a:r>
              <a:rPr lang="en-GB" dirty="0" smtClean="0"/>
              <a:t> Analysis</a:t>
            </a:r>
            <a:endParaRPr lang="en-GB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84225" y="1138238"/>
          <a:ext cx="8296275" cy="476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0" name="Worksheet" r:id="rId4" imgW="7658033" imgH="4762500" progId="Excel.Sheet.8">
                  <p:embed/>
                </p:oleObj>
              </mc:Choice>
              <mc:Fallback>
                <p:oleObj name="Worksheet" r:id="rId4" imgW="7658033" imgH="47625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4225" y="1138238"/>
                        <a:ext cx="8296275" cy="476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84857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angle 216"/>
          <p:cNvSpPr/>
          <p:nvPr/>
        </p:nvSpPr>
        <p:spPr>
          <a:xfrm>
            <a:off x="6403523" y="1959429"/>
            <a:ext cx="1934028" cy="18505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6" name="Rectangle 215"/>
          <p:cNvSpPr/>
          <p:nvPr/>
        </p:nvSpPr>
        <p:spPr>
          <a:xfrm>
            <a:off x="6132287" y="1404257"/>
            <a:ext cx="1934028" cy="185057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9" name="Rectangle 208"/>
          <p:cNvSpPr/>
          <p:nvPr/>
        </p:nvSpPr>
        <p:spPr>
          <a:xfrm>
            <a:off x="5896432" y="794658"/>
            <a:ext cx="1863272" cy="173082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en-GB" dirty="0" smtClean="0">
                <a:solidFill>
                  <a:schemeClr val="tx1"/>
                </a:solidFill>
              </a:rPr>
              <a:t>Store Pans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10" name="Folded Corner 9"/>
          <p:cNvSpPr/>
          <p:nvPr/>
        </p:nvSpPr>
        <p:spPr>
          <a:xfrm>
            <a:off x="2328433" y="1652287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Items</a:t>
            </a:r>
          </a:p>
        </p:txBody>
      </p:sp>
      <p:sp>
        <p:nvSpPr>
          <p:cNvPr id="67" name="Folded Corner 66"/>
          <p:cNvSpPr/>
          <p:nvPr/>
        </p:nvSpPr>
        <p:spPr>
          <a:xfrm>
            <a:off x="2982459" y="3559449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700" dirty="0"/>
              <a:t>Store perishable ingredients</a:t>
            </a:r>
          </a:p>
        </p:txBody>
      </p:sp>
      <p:sp>
        <p:nvSpPr>
          <p:cNvPr id="69" name="Folded Corner 68"/>
          <p:cNvSpPr/>
          <p:nvPr/>
        </p:nvSpPr>
        <p:spPr>
          <a:xfrm>
            <a:off x="2977938" y="4989225"/>
            <a:ext cx="678090" cy="286710"/>
          </a:xfrm>
          <a:prstGeom prst="foldedCorner">
            <a:avLst>
              <a:gd name="adj" fmla="val 2555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 eating crockery</a:t>
            </a:r>
          </a:p>
        </p:txBody>
      </p:sp>
      <p:sp>
        <p:nvSpPr>
          <p:cNvPr id="71" name="Folded Corner 70"/>
          <p:cNvSpPr/>
          <p:nvPr/>
        </p:nvSpPr>
        <p:spPr>
          <a:xfrm>
            <a:off x="2033233" y="6231355"/>
            <a:ext cx="707572" cy="397329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drinking items</a:t>
            </a:r>
          </a:p>
        </p:txBody>
      </p:sp>
      <p:sp>
        <p:nvSpPr>
          <p:cNvPr id="72" name="Folded Corner 71"/>
          <p:cNvSpPr/>
          <p:nvPr/>
        </p:nvSpPr>
        <p:spPr>
          <a:xfrm>
            <a:off x="2985145" y="4672862"/>
            <a:ext cx="701675" cy="276502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cutlery</a:t>
            </a:r>
          </a:p>
        </p:txBody>
      </p:sp>
      <p:sp>
        <p:nvSpPr>
          <p:cNvPr id="73" name="Folded Corner 72"/>
          <p:cNvSpPr/>
          <p:nvPr/>
        </p:nvSpPr>
        <p:spPr>
          <a:xfrm>
            <a:off x="2984260" y="3968429"/>
            <a:ext cx="689882" cy="295289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cooked food</a:t>
            </a:r>
          </a:p>
        </p:txBody>
      </p:sp>
      <p:sp>
        <p:nvSpPr>
          <p:cNvPr id="74" name="Folded Corner 73"/>
          <p:cNvSpPr/>
          <p:nvPr/>
        </p:nvSpPr>
        <p:spPr>
          <a:xfrm>
            <a:off x="2003487" y="2699054"/>
            <a:ext cx="701675" cy="39188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cleaning products</a:t>
            </a:r>
          </a:p>
        </p:txBody>
      </p:sp>
      <p:sp>
        <p:nvSpPr>
          <p:cNvPr id="76" name="Folded Corner 75"/>
          <p:cNvSpPr/>
          <p:nvPr/>
        </p:nvSpPr>
        <p:spPr>
          <a:xfrm>
            <a:off x="2005974" y="3822265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table linen</a:t>
            </a:r>
          </a:p>
        </p:txBody>
      </p:sp>
      <p:sp>
        <p:nvSpPr>
          <p:cNvPr id="77" name="Folded Corner 76"/>
          <p:cNvSpPr/>
          <p:nvPr/>
        </p:nvSpPr>
        <p:spPr>
          <a:xfrm>
            <a:off x="1996417" y="2202812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recipes</a:t>
            </a:r>
          </a:p>
        </p:txBody>
      </p:sp>
      <p:sp>
        <p:nvSpPr>
          <p:cNvPr id="94" name="Folded Corner 93"/>
          <p:cNvSpPr/>
          <p:nvPr/>
        </p:nvSpPr>
        <p:spPr>
          <a:xfrm>
            <a:off x="1995403" y="3257478"/>
            <a:ext cx="701675" cy="39188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cooking items</a:t>
            </a:r>
          </a:p>
        </p:txBody>
      </p:sp>
      <p:sp>
        <p:nvSpPr>
          <p:cNvPr id="95" name="Folded Corner 94"/>
          <p:cNvSpPr/>
          <p:nvPr/>
        </p:nvSpPr>
        <p:spPr>
          <a:xfrm>
            <a:off x="2944722" y="2091532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cook utensils</a:t>
            </a:r>
          </a:p>
        </p:txBody>
      </p:sp>
      <p:sp>
        <p:nvSpPr>
          <p:cNvPr id="96" name="Folded Corner 95"/>
          <p:cNvSpPr/>
          <p:nvPr/>
        </p:nvSpPr>
        <p:spPr>
          <a:xfrm>
            <a:off x="2957120" y="3210791"/>
            <a:ext cx="701675" cy="281101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700" dirty="0"/>
              <a:t>Store storage</a:t>
            </a:r>
          </a:p>
        </p:txBody>
      </p:sp>
      <p:sp>
        <p:nvSpPr>
          <p:cNvPr id="97" name="Folded Corner 96"/>
          <p:cNvSpPr/>
          <p:nvPr/>
        </p:nvSpPr>
        <p:spPr>
          <a:xfrm>
            <a:off x="2949981" y="2467104"/>
            <a:ext cx="701675" cy="320239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foil/ cling film </a:t>
            </a:r>
          </a:p>
        </p:txBody>
      </p:sp>
      <p:sp>
        <p:nvSpPr>
          <p:cNvPr id="98" name="Folded Corner 97"/>
          <p:cNvSpPr/>
          <p:nvPr/>
        </p:nvSpPr>
        <p:spPr>
          <a:xfrm>
            <a:off x="2960394" y="2850340"/>
            <a:ext cx="701675" cy="308937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cutting boards</a:t>
            </a:r>
          </a:p>
        </p:txBody>
      </p:sp>
      <p:cxnSp>
        <p:nvCxnSpPr>
          <p:cNvPr id="100" name="Elbow Connector 99"/>
          <p:cNvCxnSpPr>
            <a:stCxn id="94" idx="3"/>
            <a:endCxn id="95" idx="1"/>
          </p:cNvCxnSpPr>
          <p:nvPr/>
        </p:nvCxnSpPr>
        <p:spPr>
          <a:xfrm flipV="1">
            <a:off x="2697078" y="2257539"/>
            <a:ext cx="247644" cy="119588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Elbow Connector 101"/>
          <p:cNvCxnSpPr>
            <a:stCxn id="94" idx="3"/>
            <a:endCxn id="97" idx="1"/>
          </p:cNvCxnSpPr>
          <p:nvPr/>
        </p:nvCxnSpPr>
        <p:spPr>
          <a:xfrm flipV="1">
            <a:off x="2697078" y="2627223"/>
            <a:ext cx="252903" cy="82619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Elbow Connector 105"/>
          <p:cNvCxnSpPr>
            <a:stCxn id="94" idx="3"/>
            <a:endCxn id="98" idx="1"/>
          </p:cNvCxnSpPr>
          <p:nvPr/>
        </p:nvCxnSpPr>
        <p:spPr>
          <a:xfrm flipV="1">
            <a:off x="2697079" y="3004809"/>
            <a:ext cx="263316" cy="44861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Elbow Connector 107"/>
          <p:cNvCxnSpPr>
            <a:stCxn id="94" idx="3"/>
            <a:endCxn id="96" idx="1"/>
          </p:cNvCxnSpPr>
          <p:nvPr/>
        </p:nvCxnSpPr>
        <p:spPr>
          <a:xfrm flipV="1">
            <a:off x="2697078" y="3351341"/>
            <a:ext cx="260042" cy="10208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Folded Corner 111"/>
          <p:cNvSpPr/>
          <p:nvPr/>
        </p:nvSpPr>
        <p:spPr>
          <a:xfrm>
            <a:off x="2032280" y="4261556"/>
            <a:ext cx="701675" cy="413657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Food Items</a:t>
            </a:r>
          </a:p>
        </p:txBody>
      </p:sp>
      <p:cxnSp>
        <p:nvCxnSpPr>
          <p:cNvPr id="114" name="Elbow Connector 113"/>
          <p:cNvCxnSpPr>
            <a:stCxn id="112" idx="3"/>
            <a:endCxn id="67" idx="1"/>
          </p:cNvCxnSpPr>
          <p:nvPr/>
        </p:nvCxnSpPr>
        <p:spPr>
          <a:xfrm flipV="1">
            <a:off x="2733955" y="3725457"/>
            <a:ext cx="248504" cy="74292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Folded Corner 116"/>
          <p:cNvSpPr/>
          <p:nvPr/>
        </p:nvSpPr>
        <p:spPr>
          <a:xfrm>
            <a:off x="2039942" y="4786038"/>
            <a:ext cx="701675" cy="413657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Eating Items</a:t>
            </a:r>
          </a:p>
        </p:txBody>
      </p:sp>
      <p:cxnSp>
        <p:nvCxnSpPr>
          <p:cNvPr id="127" name="Shape 126"/>
          <p:cNvCxnSpPr>
            <a:stCxn id="10" idx="2"/>
            <a:endCxn id="77" idx="1"/>
          </p:cNvCxnSpPr>
          <p:nvPr/>
        </p:nvCxnSpPr>
        <p:spPr>
          <a:xfrm rot="5400000">
            <a:off x="2145585" y="1835133"/>
            <a:ext cx="384518" cy="682854"/>
          </a:xfrm>
          <a:prstGeom prst="bentConnector4">
            <a:avLst>
              <a:gd name="adj1" fmla="val 28414"/>
              <a:gd name="adj2" fmla="val 12878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Elbow Connector 144"/>
          <p:cNvCxnSpPr>
            <a:endCxn id="10" idx="0"/>
          </p:cNvCxnSpPr>
          <p:nvPr/>
        </p:nvCxnSpPr>
        <p:spPr>
          <a:xfrm>
            <a:off x="943429" y="1415143"/>
            <a:ext cx="1735842" cy="237144"/>
          </a:xfrm>
          <a:prstGeom prst="bentConnector2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1" name="Folded Corner 180"/>
          <p:cNvSpPr/>
          <p:nvPr/>
        </p:nvSpPr>
        <p:spPr>
          <a:xfrm>
            <a:off x="2039942" y="5257750"/>
            <a:ext cx="701675" cy="413657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Medicines</a:t>
            </a:r>
          </a:p>
        </p:txBody>
      </p:sp>
      <p:sp>
        <p:nvSpPr>
          <p:cNvPr id="183" name="Folded Corner 182"/>
          <p:cNvSpPr/>
          <p:nvPr/>
        </p:nvSpPr>
        <p:spPr>
          <a:xfrm>
            <a:off x="2039942" y="5753654"/>
            <a:ext cx="701675" cy="413657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900" dirty="0"/>
              <a:t>Store Ironing items</a:t>
            </a:r>
          </a:p>
        </p:txBody>
      </p:sp>
      <p:sp>
        <p:nvSpPr>
          <p:cNvPr id="200" name="Folded Corner 199"/>
          <p:cNvSpPr/>
          <p:nvPr/>
        </p:nvSpPr>
        <p:spPr>
          <a:xfrm>
            <a:off x="2982459" y="4293479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700" dirty="0"/>
              <a:t>Store non perishable ingredients</a:t>
            </a:r>
          </a:p>
        </p:txBody>
      </p:sp>
      <p:cxnSp>
        <p:nvCxnSpPr>
          <p:cNvPr id="202" name="Elbow Connector 201"/>
          <p:cNvCxnSpPr>
            <a:stCxn id="112" idx="3"/>
            <a:endCxn id="200" idx="1"/>
          </p:cNvCxnSpPr>
          <p:nvPr/>
        </p:nvCxnSpPr>
        <p:spPr>
          <a:xfrm flipV="1">
            <a:off x="2733955" y="4459488"/>
            <a:ext cx="248504" cy="8897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6" name="Elbow Connector 205"/>
          <p:cNvCxnSpPr>
            <a:stCxn id="112" idx="3"/>
            <a:endCxn id="73" idx="1"/>
          </p:cNvCxnSpPr>
          <p:nvPr/>
        </p:nvCxnSpPr>
        <p:spPr>
          <a:xfrm flipV="1">
            <a:off x="2733956" y="4116073"/>
            <a:ext cx="250305" cy="35231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4" name="Elbow Connector 213"/>
          <p:cNvCxnSpPr>
            <a:stCxn id="117" idx="3"/>
            <a:endCxn id="72" idx="1"/>
          </p:cNvCxnSpPr>
          <p:nvPr/>
        </p:nvCxnSpPr>
        <p:spPr>
          <a:xfrm flipV="1">
            <a:off x="2741616" y="4811114"/>
            <a:ext cx="243529" cy="181753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8" name="Elbow Connector 217"/>
          <p:cNvCxnSpPr>
            <a:stCxn id="117" idx="3"/>
            <a:endCxn id="69" idx="1"/>
          </p:cNvCxnSpPr>
          <p:nvPr/>
        </p:nvCxnSpPr>
        <p:spPr>
          <a:xfrm>
            <a:off x="2741617" y="4992866"/>
            <a:ext cx="236322" cy="13971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" name="Folded Corner 219"/>
          <p:cNvSpPr/>
          <p:nvPr/>
        </p:nvSpPr>
        <p:spPr>
          <a:xfrm>
            <a:off x="2977939" y="5339987"/>
            <a:ext cx="678090" cy="353234"/>
          </a:xfrm>
          <a:prstGeom prst="foldedCorner">
            <a:avLst>
              <a:gd name="adj" fmla="val 2555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 serving crockery</a:t>
            </a:r>
          </a:p>
        </p:txBody>
      </p:sp>
      <p:cxnSp>
        <p:nvCxnSpPr>
          <p:cNvPr id="224" name="Elbow Connector 223"/>
          <p:cNvCxnSpPr>
            <a:stCxn id="117" idx="3"/>
            <a:endCxn id="220" idx="1"/>
          </p:cNvCxnSpPr>
          <p:nvPr/>
        </p:nvCxnSpPr>
        <p:spPr>
          <a:xfrm>
            <a:off x="2741616" y="4992866"/>
            <a:ext cx="236323" cy="52373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Folded Corner 226"/>
          <p:cNvSpPr/>
          <p:nvPr/>
        </p:nvSpPr>
        <p:spPr>
          <a:xfrm>
            <a:off x="2964835" y="5847987"/>
            <a:ext cx="678090" cy="353234"/>
          </a:xfrm>
          <a:prstGeom prst="foldedCorner">
            <a:avLst>
              <a:gd name="adj" fmla="val 2555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 drink crockery</a:t>
            </a:r>
          </a:p>
        </p:txBody>
      </p:sp>
      <p:sp>
        <p:nvSpPr>
          <p:cNvPr id="228" name="Folded Corner 227"/>
          <p:cNvSpPr/>
          <p:nvPr/>
        </p:nvSpPr>
        <p:spPr>
          <a:xfrm>
            <a:off x="2971387" y="6301558"/>
            <a:ext cx="678090" cy="353234"/>
          </a:xfrm>
          <a:prstGeom prst="foldedCorner">
            <a:avLst>
              <a:gd name="adj" fmla="val 2555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0" rtlCol="0" anchor="ctr"/>
          <a:lstStyle/>
          <a:p>
            <a:pPr algn="ctr"/>
            <a:r>
              <a:rPr lang="en-GB" sz="700" dirty="0"/>
              <a:t>Store  glassware</a:t>
            </a:r>
          </a:p>
        </p:txBody>
      </p:sp>
      <p:cxnSp>
        <p:nvCxnSpPr>
          <p:cNvPr id="230" name="Elbow Connector 229"/>
          <p:cNvCxnSpPr>
            <a:stCxn id="71" idx="3"/>
            <a:endCxn id="227" idx="1"/>
          </p:cNvCxnSpPr>
          <p:nvPr/>
        </p:nvCxnSpPr>
        <p:spPr>
          <a:xfrm flipV="1">
            <a:off x="2740805" y="6024605"/>
            <a:ext cx="224030" cy="405415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2" name="Elbow Connector 231"/>
          <p:cNvCxnSpPr>
            <a:stCxn id="71" idx="3"/>
            <a:endCxn id="228" idx="1"/>
          </p:cNvCxnSpPr>
          <p:nvPr/>
        </p:nvCxnSpPr>
        <p:spPr>
          <a:xfrm>
            <a:off x="2740806" y="6430019"/>
            <a:ext cx="230582" cy="48156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hape 242"/>
          <p:cNvCxnSpPr>
            <a:stCxn id="10" idx="2"/>
            <a:endCxn id="74" idx="1"/>
          </p:cNvCxnSpPr>
          <p:nvPr/>
        </p:nvCxnSpPr>
        <p:spPr>
          <a:xfrm rot="5400000">
            <a:off x="1886032" y="2101758"/>
            <a:ext cx="910696" cy="675784"/>
          </a:xfrm>
          <a:prstGeom prst="bentConnector4">
            <a:avLst>
              <a:gd name="adj1" fmla="val 13343"/>
              <a:gd name="adj2" fmla="val 1296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hape 246"/>
          <p:cNvCxnSpPr>
            <a:stCxn id="10" idx="2"/>
            <a:endCxn id="94" idx="1"/>
          </p:cNvCxnSpPr>
          <p:nvPr/>
        </p:nvCxnSpPr>
        <p:spPr>
          <a:xfrm rot="5400000">
            <a:off x="1602777" y="2376927"/>
            <a:ext cx="1469120" cy="683868"/>
          </a:xfrm>
          <a:prstGeom prst="bentConnector4">
            <a:avLst>
              <a:gd name="adj1" fmla="val 8341"/>
              <a:gd name="adj2" fmla="val 12816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Shape 250"/>
          <p:cNvCxnSpPr>
            <a:stCxn id="10" idx="2"/>
            <a:endCxn id="76" idx="1"/>
          </p:cNvCxnSpPr>
          <p:nvPr/>
        </p:nvCxnSpPr>
        <p:spPr>
          <a:xfrm rot="5400000">
            <a:off x="1340637" y="2649637"/>
            <a:ext cx="2003971" cy="673298"/>
          </a:xfrm>
          <a:prstGeom prst="bentConnector4">
            <a:avLst>
              <a:gd name="adj1" fmla="val 5721"/>
              <a:gd name="adj2" fmla="val 130165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4" name="Shape 253"/>
          <p:cNvCxnSpPr>
            <a:stCxn id="10" idx="2"/>
            <a:endCxn id="112" idx="1"/>
          </p:cNvCxnSpPr>
          <p:nvPr/>
        </p:nvCxnSpPr>
        <p:spPr>
          <a:xfrm rot="5400000">
            <a:off x="1113735" y="2902848"/>
            <a:ext cx="2484083" cy="646991"/>
          </a:xfrm>
          <a:prstGeom prst="bentConnector4">
            <a:avLst>
              <a:gd name="adj1" fmla="val 4693"/>
              <a:gd name="adj2" fmla="val 136253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6" name="Shape 265"/>
          <p:cNvCxnSpPr>
            <a:stCxn id="10" idx="2"/>
            <a:endCxn id="117" idx="1"/>
          </p:cNvCxnSpPr>
          <p:nvPr/>
        </p:nvCxnSpPr>
        <p:spPr>
          <a:xfrm rot="5400000">
            <a:off x="855326" y="3168919"/>
            <a:ext cx="3008565" cy="639330"/>
          </a:xfrm>
          <a:prstGeom prst="bentConnector4">
            <a:avLst>
              <a:gd name="adj1" fmla="val 4109"/>
              <a:gd name="adj2" fmla="val 1375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0" name="Shape 269"/>
          <p:cNvCxnSpPr>
            <a:stCxn id="10" idx="2"/>
            <a:endCxn id="181" idx="1"/>
          </p:cNvCxnSpPr>
          <p:nvPr/>
        </p:nvCxnSpPr>
        <p:spPr>
          <a:xfrm rot="5400000">
            <a:off x="619469" y="3404775"/>
            <a:ext cx="3480276" cy="639330"/>
          </a:xfrm>
          <a:prstGeom prst="bentConnector4">
            <a:avLst>
              <a:gd name="adj1" fmla="val 3382"/>
              <a:gd name="adj2" fmla="val 136891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4" name="Shape 273"/>
          <p:cNvCxnSpPr>
            <a:stCxn id="10" idx="2"/>
            <a:endCxn id="183" idx="1"/>
          </p:cNvCxnSpPr>
          <p:nvPr/>
        </p:nvCxnSpPr>
        <p:spPr>
          <a:xfrm rot="5400000">
            <a:off x="371518" y="3652727"/>
            <a:ext cx="3976181" cy="639329"/>
          </a:xfrm>
          <a:prstGeom prst="bentConnector4">
            <a:avLst>
              <a:gd name="adj1" fmla="val 2973"/>
              <a:gd name="adj2" fmla="val 13689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hape 277"/>
          <p:cNvCxnSpPr>
            <a:stCxn id="10" idx="2"/>
            <a:endCxn id="71" idx="1"/>
          </p:cNvCxnSpPr>
          <p:nvPr/>
        </p:nvCxnSpPr>
        <p:spPr>
          <a:xfrm rot="5400000">
            <a:off x="133394" y="3884141"/>
            <a:ext cx="4445718" cy="646038"/>
          </a:xfrm>
          <a:prstGeom prst="bentConnector4">
            <a:avLst>
              <a:gd name="adj1" fmla="val 2620"/>
              <a:gd name="adj2" fmla="val 136508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1" name="Folded Corner 280"/>
          <p:cNvSpPr/>
          <p:nvPr/>
        </p:nvSpPr>
        <p:spPr>
          <a:xfrm>
            <a:off x="3895520" y="2043907"/>
            <a:ext cx="701675" cy="220322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pans </a:t>
            </a:r>
          </a:p>
        </p:txBody>
      </p:sp>
      <p:sp>
        <p:nvSpPr>
          <p:cNvPr id="282" name="Folded Corner 281"/>
          <p:cNvSpPr/>
          <p:nvPr/>
        </p:nvSpPr>
        <p:spPr>
          <a:xfrm>
            <a:off x="3888151" y="2309246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</a:t>
            </a:r>
            <a:r>
              <a:rPr lang="en-GB" sz="900" dirty="0" err="1"/>
              <a:t>Bakeware</a:t>
            </a:r>
            <a:endParaRPr lang="en-GB" sz="900" dirty="0"/>
          </a:p>
        </p:txBody>
      </p:sp>
      <p:sp>
        <p:nvSpPr>
          <p:cNvPr id="283" name="Folded Corner 282"/>
          <p:cNvSpPr/>
          <p:nvPr/>
        </p:nvSpPr>
        <p:spPr>
          <a:xfrm>
            <a:off x="3895520" y="2724264"/>
            <a:ext cx="701675" cy="332014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Knives</a:t>
            </a:r>
          </a:p>
        </p:txBody>
      </p:sp>
      <p:sp>
        <p:nvSpPr>
          <p:cNvPr id="284" name="Folded Corner 283"/>
          <p:cNvSpPr/>
          <p:nvPr/>
        </p:nvSpPr>
        <p:spPr>
          <a:xfrm>
            <a:off x="3888151" y="3112067"/>
            <a:ext cx="701675" cy="295162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utensils</a:t>
            </a:r>
          </a:p>
        </p:txBody>
      </p:sp>
      <p:cxnSp>
        <p:nvCxnSpPr>
          <p:cNvPr id="286" name="Elbow Connector 285"/>
          <p:cNvCxnSpPr>
            <a:stCxn id="95" idx="3"/>
            <a:endCxn id="281" idx="1"/>
          </p:cNvCxnSpPr>
          <p:nvPr/>
        </p:nvCxnSpPr>
        <p:spPr>
          <a:xfrm flipV="1">
            <a:off x="3646398" y="2154069"/>
            <a:ext cx="249124" cy="10347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8" name="Elbow Connector 287"/>
          <p:cNvCxnSpPr>
            <a:stCxn id="95" idx="3"/>
            <a:endCxn id="282" idx="1"/>
          </p:cNvCxnSpPr>
          <p:nvPr/>
        </p:nvCxnSpPr>
        <p:spPr>
          <a:xfrm>
            <a:off x="3646398" y="2257539"/>
            <a:ext cx="241753" cy="21771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0" name="Elbow Connector 289"/>
          <p:cNvCxnSpPr>
            <a:stCxn id="95" idx="3"/>
            <a:endCxn id="283" idx="1"/>
          </p:cNvCxnSpPr>
          <p:nvPr/>
        </p:nvCxnSpPr>
        <p:spPr>
          <a:xfrm>
            <a:off x="3646398" y="2257539"/>
            <a:ext cx="249124" cy="632732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2" name="Elbow Connector 291"/>
          <p:cNvCxnSpPr>
            <a:stCxn id="95" idx="3"/>
            <a:endCxn id="284" idx="1"/>
          </p:cNvCxnSpPr>
          <p:nvPr/>
        </p:nvCxnSpPr>
        <p:spPr>
          <a:xfrm>
            <a:off x="3646398" y="2257540"/>
            <a:ext cx="241753" cy="1002109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3" name="Folded Corner 292"/>
          <p:cNvSpPr/>
          <p:nvPr/>
        </p:nvSpPr>
        <p:spPr>
          <a:xfrm>
            <a:off x="3880780" y="3493069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</a:t>
            </a:r>
            <a:r>
              <a:rPr lang="en-GB" sz="900" dirty="0" err="1"/>
              <a:t>Veg</a:t>
            </a:r>
            <a:endParaRPr lang="en-GB" sz="900" dirty="0"/>
          </a:p>
        </p:txBody>
      </p:sp>
      <p:sp>
        <p:nvSpPr>
          <p:cNvPr id="294" name="Folded Corner 293"/>
          <p:cNvSpPr/>
          <p:nvPr/>
        </p:nvSpPr>
        <p:spPr>
          <a:xfrm>
            <a:off x="3880780" y="3758408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meat</a:t>
            </a:r>
          </a:p>
        </p:txBody>
      </p:sp>
      <p:sp>
        <p:nvSpPr>
          <p:cNvPr id="295" name="Folded Corner 294"/>
          <p:cNvSpPr/>
          <p:nvPr/>
        </p:nvSpPr>
        <p:spPr>
          <a:xfrm>
            <a:off x="3880780" y="4030551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diary</a:t>
            </a:r>
          </a:p>
        </p:txBody>
      </p:sp>
      <p:sp>
        <p:nvSpPr>
          <p:cNvPr id="296" name="Folded Corner 295"/>
          <p:cNvSpPr/>
          <p:nvPr/>
        </p:nvSpPr>
        <p:spPr>
          <a:xfrm>
            <a:off x="3876902" y="4717711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Tins</a:t>
            </a:r>
          </a:p>
        </p:txBody>
      </p:sp>
      <p:sp>
        <p:nvSpPr>
          <p:cNvPr id="298" name="Folded Corner 297"/>
          <p:cNvSpPr/>
          <p:nvPr/>
        </p:nvSpPr>
        <p:spPr>
          <a:xfrm>
            <a:off x="3880780" y="4996658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Jars</a:t>
            </a:r>
          </a:p>
        </p:txBody>
      </p:sp>
      <p:sp>
        <p:nvSpPr>
          <p:cNvPr id="299" name="Folded Corner 298"/>
          <p:cNvSpPr/>
          <p:nvPr/>
        </p:nvSpPr>
        <p:spPr>
          <a:xfrm>
            <a:off x="3873410" y="5275604"/>
            <a:ext cx="808355" cy="308769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spices/herbs</a:t>
            </a:r>
          </a:p>
        </p:txBody>
      </p:sp>
      <p:sp>
        <p:nvSpPr>
          <p:cNvPr id="300" name="Folded Corner 299"/>
          <p:cNvSpPr/>
          <p:nvPr/>
        </p:nvSpPr>
        <p:spPr>
          <a:xfrm>
            <a:off x="3873410" y="5642997"/>
            <a:ext cx="701675" cy="295161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Cereals</a:t>
            </a:r>
          </a:p>
        </p:txBody>
      </p:sp>
      <p:sp>
        <p:nvSpPr>
          <p:cNvPr id="301" name="Folded Corner 300"/>
          <p:cNvSpPr/>
          <p:nvPr/>
        </p:nvSpPr>
        <p:spPr>
          <a:xfrm>
            <a:off x="3873410" y="6030801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oils</a:t>
            </a:r>
          </a:p>
        </p:txBody>
      </p:sp>
      <p:sp>
        <p:nvSpPr>
          <p:cNvPr id="302" name="Folded Corner 301"/>
          <p:cNvSpPr/>
          <p:nvPr/>
        </p:nvSpPr>
        <p:spPr>
          <a:xfrm>
            <a:off x="3888151" y="6282532"/>
            <a:ext cx="701675" cy="247536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Sauces</a:t>
            </a:r>
          </a:p>
        </p:txBody>
      </p:sp>
      <p:sp>
        <p:nvSpPr>
          <p:cNvPr id="304" name="Folded Corner 303"/>
          <p:cNvSpPr/>
          <p:nvPr/>
        </p:nvSpPr>
        <p:spPr>
          <a:xfrm>
            <a:off x="3888151" y="4295890"/>
            <a:ext cx="701675" cy="206715"/>
          </a:xfrm>
          <a:prstGeom prst="foldedCorner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65299" tIns="32650" rIns="65299" bIns="32650" rtlCol="0" anchor="ctr"/>
          <a:lstStyle/>
          <a:p>
            <a:pPr algn="ctr"/>
            <a:r>
              <a:rPr lang="en-GB" sz="900" dirty="0"/>
              <a:t>Store Fruit</a:t>
            </a:r>
          </a:p>
        </p:txBody>
      </p:sp>
      <p:cxnSp>
        <p:nvCxnSpPr>
          <p:cNvPr id="306" name="Elbow Connector 305"/>
          <p:cNvCxnSpPr>
            <a:stCxn id="67" idx="3"/>
            <a:endCxn id="293" idx="1"/>
          </p:cNvCxnSpPr>
          <p:nvPr/>
        </p:nvCxnSpPr>
        <p:spPr>
          <a:xfrm flipV="1">
            <a:off x="3684135" y="3596426"/>
            <a:ext cx="196646" cy="12903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Elbow Connector 307"/>
          <p:cNvCxnSpPr>
            <a:stCxn id="67" idx="3"/>
            <a:endCxn id="294" idx="1"/>
          </p:cNvCxnSpPr>
          <p:nvPr/>
        </p:nvCxnSpPr>
        <p:spPr>
          <a:xfrm>
            <a:off x="3684135" y="3725457"/>
            <a:ext cx="196646" cy="13630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Elbow Connector 311"/>
          <p:cNvCxnSpPr>
            <a:stCxn id="67" idx="3"/>
            <a:endCxn id="295" idx="1"/>
          </p:cNvCxnSpPr>
          <p:nvPr/>
        </p:nvCxnSpPr>
        <p:spPr>
          <a:xfrm>
            <a:off x="3684135" y="3725457"/>
            <a:ext cx="196646" cy="40845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Elbow Connector 313"/>
          <p:cNvCxnSpPr>
            <a:stCxn id="67" idx="3"/>
            <a:endCxn id="304" idx="1"/>
          </p:cNvCxnSpPr>
          <p:nvPr/>
        </p:nvCxnSpPr>
        <p:spPr>
          <a:xfrm>
            <a:off x="3684134" y="3725456"/>
            <a:ext cx="204017" cy="67379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8" name="Elbow Connector 317"/>
          <p:cNvCxnSpPr>
            <a:stCxn id="200" idx="3"/>
            <a:endCxn id="296" idx="1"/>
          </p:cNvCxnSpPr>
          <p:nvPr/>
        </p:nvCxnSpPr>
        <p:spPr>
          <a:xfrm>
            <a:off x="3684134" y="4459488"/>
            <a:ext cx="192768" cy="36158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Elbow Connector 321"/>
          <p:cNvCxnSpPr>
            <a:stCxn id="200" idx="3"/>
            <a:endCxn id="298" idx="1"/>
          </p:cNvCxnSpPr>
          <p:nvPr/>
        </p:nvCxnSpPr>
        <p:spPr>
          <a:xfrm>
            <a:off x="3684135" y="4459487"/>
            <a:ext cx="196646" cy="640528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4" name="Elbow Connector 323"/>
          <p:cNvCxnSpPr>
            <a:stCxn id="200" idx="3"/>
            <a:endCxn id="299" idx="1"/>
          </p:cNvCxnSpPr>
          <p:nvPr/>
        </p:nvCxnSpPr>
        <p:spPr>
          <a:xfrm>
            <a:off x="3684134" y="4459488"/>
            <a:ext cx="189276" cy="97050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6" name="Elbow Connector 325"/>
          <p:cNvCxnSpPr>
            <a:stCxn id="200" idx="3"/>
            <a:endCxn id="300" idx="1"/>
          </p:cNvCxnSpPr>
          <p:nvPr/>
        </p:nvCxnSpPr>
        <p:spPr>
          <a:xfrm>
            <a:off x="3684134" y="4459486"/>
            <a:ext cx="189276" cy="1331090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8" name="Elbow Connector 327"/>
          <p:cNvCxnSpPr>
            <a:stCxn id="200" idx="3"/>
            <a:endCxn id="301" idx="1"/>
          </p:cNvCxnSpPr>
          <p:nvPr/>
        </p:nvCxnSpPr>
        <p:spPr>
          <a:xfrm>
            <a:off x="3684134" y="4459488"/>
            <a:ext cx="189276" cy="1674671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Elbow Connector 329"/>
          <p:cNvCxnSpPr>
            <a:stCxn id="200" idx="3"/>
            <a:endCxn id="302" idx="1"/>
          </p:cNvCxnSpPr>
          <p:nvPr/>
        </p:nvCxnSpPr>
        <p:spPr>
          <a:xfrm>
            <a:off x="3684134" y="4459487"/>
            <a:ext cx="204017" cy="1946814"/>
          </a:xfrm>
          <a:prstGeom prst="bentConnector3">
            <a:avLst>
              <a:gd name="adj1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Connector 334"/>
          <p:cNvCxnSpPr>
            <a:stCxn id="71" idx="1"/>
          </p:cNvCxnSpPr>
          <p:nvPr/>
        </p:nvCxnSpPr>
        <p:spPr>
          <a:xfrm rot="10800000" flipV="1">
            <a:off x="1579179" y="6430019"/>
            <a:ext cx="454054" cy="48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TextBox 207"/>
          <p:cNvSpPr txBox="1"/>
          <p:nvPr/>
        </p:nvSpPr>
        <p:spPr>
          <a:xfrm>
            <a:off x="5896429" y="1132114"/>
            <a:ext cx="15580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Width   92cm</a:t>
            </a:r>
          </a:p>
          <a:p>
            <a:r>
              <a:rPr lang="en-GB" dirty="0" smtClean="0"/>
              <a:t>Depth   45cm</a:t>
            </a:r>
          </a:p>
          <a:p>
            <a:r>
              <a:rPr lang="en-GB" dirty="0" smtClean="0"/>
              <a:t>Height  25cm</a:t>
            </a:r>
            <a:endParaRPr lang="en-GB" dirty="0"/>
          </a:p>
        </p:txBody>
      </p:sp>
      <p:cxnSp>
        <p:nvCxnSpPr>
          <p:cNvPr id="211" name="Straight Connector 210"/>
          <p:cNvCxnSpPr/>
          <p:nvPr/>
        </p:nvCxnSpPr>
        <p:spPr>
          <a:xfrm flipV="1">
            <a:off x="4563836" y="805543"/>
            <a:ext cx="1297215" cy="11974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3" name="Straight Connector 212"/>
          <p:cNvCxnSpPr/>
          <p:nvPr/>
        </p:nvCxnSpPr>
        <p:spPr>
          <a:xfrm>
            <a:off x="4611008" y="2296886"/>
            <a:ext cx="1191078" cy="2286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9" name="Title 2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Non-Functional Performance Requirements</a:t>
            </a:r>
            <a:endParaRPr lang="en-GB" dirty="0"/>
          </a:p>
        </p:txBody>
      </p:sp>
      <p:sp>
        <p:nvSpPr>
          <p:cNvPr id="221" name="TextBox 220"/>
          <p:cNvSpPr txBox="1"/>
          <p:nvPr/>
        </p:nvSpPr>
        <p:spPr>
          <a:xfrm>
            <a:off x="5601609" y="4659085"/>
            <a:ext cx="2865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The STORE ITEMS NFPs helped in selecting the best concept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27127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Final Concept</a:t>
            </a:r>
            <a:endParaRPr lang="en-GB" dirty="0"/>
          </a:p>
        </p:txBody>
      </p:sp>
      <p:pic>
        <p:nvPicPr>
          <p:cNvPr id="3" name="Picture 2" descr="SCAN000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5400000">
            <a:off x="2159634" y="-642217"/>
            <a:ext cx="5504185" cy="850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37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Kitchen 1 dec 0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3592" y="539491"/>
            <a:ext cx="9434758" cy="5829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547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 descr="Kitchen 4 dec 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704" y="466344"/>
            <a:ext cx="9562592" cy="592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6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Validation</a:t>
            </a:r>
            <a:endParaRPr lang="en-US" dirty="0"/>
          </a:p>
        </p:txBody>
      </p:sp>
      <p:pic>
        <p:nvPicPr>
          <p:cNvPr id="5" name="Picture 4" descr="DSC_0224_2425.JPG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76" t="8716" r="19909" b="36986"/>
          <a:stretch/>
        </p:blipFill>
        <p:spPr>
          <a:xfrm>
            <a:off x="931335" y="1291167"/>
            <a:ext cx="4529667" cy="3217334"/>
          </a:xfrm>
          <a:prstGeom prst="rect">
            <a:avLst/>
          </a:prstGeom>
        </p:spPr>
      </p:pic>
      <p:pic>
        <p:nvPicPr>
          <p:cNvPr id="6" name="Picture 5" descr="DSC_0223_2424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62" t="10859" r="27390" b="39844"/>
          <a:stretch/>
        </p:blipFill>
        <p:spPr>
          <a:xfrm>
            <a:off x="5524501" y="2899834"/>
            <a:ext cx="3619501" cy="3286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41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73038"/>
            <a:ext cx="7772400" cy="685800"/>
          </a:xfrm>
          <a:solidFill>
            <a:srgbClr val="FFFFFF"/>
          </a:solidFill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>
                <a:latin typeface="Arial" charset="0"/>
                <a:ea typeface="ＭＳ Ｐゴシック" charset="-128"/>
              </a:rPr>
              <a:t>Feedback from review exercise</a:t>
            </a:r>
          </a:p>
        </p:txBody>
      </p:sp>
      <p:sp>
        <p:nvSpPr>
          <p:cNvPr id="23554" name="Rectangle 3"/>
          <p:cNvSpPr>
            <a:spLocks noGrp="1" noChangeArrowheads="1"/>
          </p:cNvSpPr>
          <p:nvPr>
            <p:ph idx="1"/>
          </p:nvPr>
        </p:nvSpPr>
        <p:spPr>
          <a:xfrm>
            <a:off x="684214" y="1054100"/>
            <a:ext cx="8472487" cy="4929188"/>
          </a:xfrm>
        </p:spPr>
        <p:txBody>
          <a:bodyPr/>
          <a:lstStyle/>
          <a:p>
            <a:pPr marL="536575" indent="-536575" eaLnBrk="1" hangingPunct="1">
              <a:lnSpc>
                <a:spcPct val="90000"/>
              </a:lnSpc>
              <a:buNone/>
            </a:pPr>
            <a:endParaRPr lang="en-GB" altLang="en-US" sz="1800" i="1" dirty="0">
              <a:latin typeface="Arial" charset="0"/>
              <a:ea typeface="ＭＳ Ｐゴシック" charset="-128"/>
            </a:endParaRPr>
          </a:p>
          <a:p>
            <a:pPr marL="536575" indent="-536575" eaLnBrk="1" hangingPunct="1">
              <a:lnSpc>
                <a:spcPct val="90000"/>
              </a:lnSpc>
              <a:buFont typeface="Wingdings" charset="2"/>
              <a:buAutoNum type="arabicParenR"/>
            </a:pPr>
            <a:r>
              <a:rPr lang="en-GB" altLang="en-US" sz="1800" i="1" dirty="0">
                <a:latin typeface="Arial" charset="0"/>
                <a:ea typeface="ＭＳ Ｐゴシック" charset="-128"/>
              </a:rPr>
              <a:t>Is the “Systems” approach taught on this course useful / valuable?</a:t>
            </a:r>
          </a:p>
          <a:p>
            <a:pPr marL="536575" indent="-536575" eaLnBrk="1" hangingPunct="1">
              <a:lnSpc>
                <a:spcPct val="90000"/>
              </a:lnSpc>
              <a:buFont typeface="Calibri" charset="0"/>
              <a:buAutoNum type="arabicParenR"/>
            </a:pPr>
            <a:r>
              <a:rPr lang="en-GB" altLang="en-US" sz="1800" i="1" dirty="0">
                <a:latin typeface="Arial" charset="0"/>
                <a:ea typeface="ＭＳ Ｐゴシック" charset="-128"/>
              </a:rPr>
              <a:t>If Yes</a:t>
            </a:r>
          </a:p>
          <a:p>
            <a:pPr marL="1074738" lvl="1" indent="-536575" eaLnBrk="1" hangingPunct="1">
              <a:lnSpc>
                <a:spcPct val="90000"/>
              </a:lnSpc>
              <a:buFont typeface="Wingdings" charset="2"/>
              <a:buAutoNum type="alphaLcParenR"/>
            </a:pPr>
            <a:r>
              <a:rPr lang="en-GB" altLang="en-US" sz="1800" i="1" dirty="0">
                <a:latin typeface="Arial" charset="0"/>
                <a:cs typeface="Arial" charset="0"/>
              </a:rPr>
              <a:t>Who else needs to know?</a:t>
            </a:r>
          </a:p>
          <a:p>
            <a:pPr marL="1074738" lvl="1" indent="-536575" eaLnBrk="1" hangingPunct="1">
              <a:lnSpc>
                <a:spcPct val="90000"/>
              </a:lnSpc>
              <a:buFont typeface="Wingdings" charset="2"/>
              <a:buAutoNum type="alphaLcParenR"/>
            </a:pPr>
            <a:r>
              <a:rPr lang="en-GB" altLang="en-US" sz="1800" i="1" dirty="0">
                <a:latin typeface="Arial" charset="0"/>
                <a:cs typeface="Arial" charset="0"/>
              </a:rPr>
              <a:t>What are blockers / opportunities to using?</a:t>
            </a:r>
          </a:p>
          <a:p>
            <a:pPr marL="1074738" lvl="1" indent="-536575" eaLnBrk="1" hangingPunct="1">
              <a:lnSpc>
                <a:spcPct val="90000"/>
              </a:lnSpc>
              <a:buFont typeface="Wingdings" charset="2"/>
              <a:buAutoNum type="alphaLcParenR"/>
            </a:pPr>
            <a:r>
              <a:rPr lang="en-GB" altLang="en-US" sz="1800" i="1" dirty="0">
                <a:latin typeface="Arial" charset="0"/>
                <a:cs typeface="Arial" charset="0"/>
              </a:rPr>
              <a:t>What follow-up / support do you need (back in work place)?</a:t>
            </a:r>
          </a:p>
          <a:p>
            <a:pPr marL="1074738" lvl="1" indent="-536575" eaLnBrk="1" hangingPunct="1">
              <a:lnSpc>
                <a:spcPct val="90000"/>
              </a:lnSpc>
              <a:buFont typeface="Wingdings" charset="2"/>
              <a:buAutoNum type="alphaLcParenR"/>
            </a:pPr>
            <a:r>
              <a:rPr lang="en-GB" altLang="en-US" sz="1800" i="1" dirty="0">
                <a:latin typeface="Arial" charset="0"/>
                <a:cs typeface="Arial" charset="0"/>
              </a:rPr>
              <a:t>What needs to be done next to exploit it – </a:t>
            </a:r>
          </a:p>
          <a:p>
            <a:pPr marL="1698625" lvl="2" indent="-536575" eaLnBrk="1" hangingPunct="1">
              <a:lnSpc>
                <a:spcPct val="90000"/>
              </a:lnSpc>
            </a:pPr>
            <a:r>
              <a:rPr lang="en-GB" altLang="en-US" i="1" dirty="0">
                <a:latin typeface="Arial" charset="0"/>
                <a:cs typeface="Arial" charset="0"/>
              </a:rPr>
              <a:t>At a personal level?</a:t>
            </a:r>
          </a:p>
          <a:p>
            <a:pPr marL="1698625" lvl="2" indent="-536575" eaLnBrk="1" hangingPunct="1">
              <a:lnSpc>
                <a:spcPct val="90000"/>
              </a:lnSpc>
            </a:pPr>
            <a:r>
              <a:rPr lang="en-GB" altLang="en-US" i="1" dirty="0">
                <a:latin typeface="Arial" charset="0"/>
                <a:cs typeface="Arial" charset="0"/>
              </a:rPr>
              <a:t>At an organisation level?</a:t>
            </a:r>
          </a:p>
          <a:p>
            <a:pPr marL="1074738" lvl="1" indent="-536575" eaLnBrk="1" hangingPunct="1">
              <a:lnSpc>
                <a:spcPct val="90000"/>
              </a:lnSpc>
              <a:buNone/>
            </a:pPr>
            <a:r>
              <a:rPr lang="en-GB" altLang="en-US" sz="1800" i="1" dirty="0">
                <a:latin typeface="Arial" charset="0"/>
                <a:cs typeface="Arial" charset="0"/>
              </a:rPr>
              <a:t>	If no – Why Not?</a:t>
            </a:r>
          </a:p>
          <a:p>
            <a:pPr marL="1074738" lvl="1" indent="-536575" eaLnBrk="1" hangingPunct="1">
              <a:lnSpc>
                <a:spcPct val="90000"/>
              </a:lnSpc>
              <a:buNone/>
            </a:pPr>
            <a:endParaRPr lang="en-GB" altLang="en-US" sz="1800" i="1" dirty="0">
              <a:latin typeface="Arial" charset="0"/>
              <a:cs typeface="Arial" charset="0"/>
            </a:endParaRPr>
          </a:p>
          <a:p>
            <a:pPr marL="536575" indent="-536575" eaLnBrk="1" hangingPunct="1">
              <a:lnSpc>
                <a:spcPct val="90000"/>
              </a:lnSpc>
              <a:buFont typeface="Wingdings" charset="2"/>
              <a:buAutoNum type="arabicParenR"/>
            </a:pPr>
            <a:r>
              <a:rPr lang="en-GB" altLang="en-US" sz="1800" i="1" dirty="0">
                <a:latin typeface="Arial" charset="0"/>
                <a:ea typeface="ＭＳ Ｐゴシック" charset="-128"/>
              </a:rPr>
              <a:t>How can we improve the training?</a:t>
            </a:r>
          </a:p>
          <a:p>
            <a:pPr marL="536575" indent="-536575" eaLnBrk="1" hangingPunct="1">
              <a:lnSpc>
                <a:spcPct val="90000"/>
              </a:lnSpc>
              <a:buFont typeface="Wingdings" charset="2"/>
              <a:buAutoNum type="arabicParenR"/>
            </a:pPr>
            <a:endParaRPr lang="en-GB" altLang="en-US" sz="1800" i="1" dirty="0">
              <a:latin typeface="Arial" charset="0"/>
              <a:ea typeface="ＭＳ Ｐゴシック" charset="-128"/>
            </a:endParaRPr>
          </a:p>
          <a:p>
            <a:pPr marL="536575" indent="-536575" eaLnBrk="1" hangingPunct="1">
              <a:lnSpc>
                <a:spcPct val="90000"/>
              </a:lnSpc>
              <a:buFont typeface="Wingdings" charset="2"/>
              <a:buAutoNum type="arabicParenR"/>
            </a:pPr>
            <a:endParaRPr lang="en-GB" altLang="en-US" sz="1800" i="1" dirty="0"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3417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118" y="0"/>
            <a:ext cx="49837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4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800" y="0"/>
            <a:ext cx="505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31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800" y="0"/>
            <a:ext cx="5054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021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2"/>
          <p:cNvSpPr>
            <a:spLocks noChangeArrowheads="1"/>
          </p:cNvSpPr>
          <p:nvPr/>
        </p:nvSpPr>
        <p:spPr bwMode="auto">
          <a:xfrm>
            <a:off x="0" y="0"/>
            <a:ext cx="9891713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360000" tIns="180000" rIns="360000" bIns="36000"/>
          <a:lstStyle/>
          <a:p>
            <a:pPr algn="ctr" defTabSz="762000"/>
            <a:r>
              <a:rPr lang="en-GB" sz="2400" b="1">
                <a:solidFill>
                  <a:srgbClr val="FF3300"/>
                </a:solidFill>
              </a:rPr>
              <a:t>Flogging a Dead Horse</a:t>
            </a:r>
          </a:p>
        </p:txBody>
      </p:sp>
      <p:sp>
        <p:nvSpPr>
          <p:cNvPr id="187395" name="Rectangle 3"/>
          <p:cNvSpPr>
            <a:spLocks noChangeArrowheads="1"/>
          </p:cNvSpPr>
          <p:nvPr/>
        </p:nvSpPr>
        <p:spPr bwMode="auto">
          <a:xfrm>
            <a:off x="577850" y="762002"/>
            <a:ext cx="8848725" cy="443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90488" tIns="46800" rIns="90488" bIns="46800"/>
          <a:lstStyle/>
          <a:p>
            <a:pPr marL="342900" indent="-342900" defTabSz="762000">
              <a:spcBef>
                <a:spcPct val="20000"/>
              </a:spcBef>
              <a:buClr>
                <a:schemeClr val="accent2"/>
              </a:buClr>
              <a:buSzPct val="145000"/>
              <a:buFont typeface="Symbol" charset="0"/>
              <a:buNone/>
            </a:pPr>
            <a:r>
              <a:rPr lang="en-GB" sz="1600" b="1" dirty="0"/>
              <a:t>	</a:t>
            </a:r>
            <a:r>
              <a:rPr lang="en-GB" b="1" dirty="0"/>
              <a:t>The tribal wisdom of the Dakota Indians, passed on from generation to generation, says that when you discover that you are riding a dead horse, the best strategy is to dismount.</a:t>
            </a:r>
          </a:p>
          <a:p>
            <a:pPr marL="342900" indent="-342900" defTabSz="762000">
              <a:spcBef>
                <a:spcPct val="20000"/>
              </a:spcBef>
              <a:buClr>
                <a:schemeClr val="accent2"/>
              </a:buClr>
              <a:buSzPct val="145000"/>
              <a:buFont typeface="Symbol" charset="0"/>
              <a:buNone/>
            </a:pPr>
            <a:r>
              <a:rPr lang="en-GB" b="1" dirty="0"/>
              <a:t>	In modern </a:t>
            </a:r>
            <a:r>
              <a:rPr lang="en-GB" b="1" dirty="0" err="1"/>
              <a:t>industry,however</a:t>
            </a:r>
            <a:r>
              <a:rPr lang="en-GB" b="1" dirty="0"/>
              <a:t>, a whole new range of far more advanced strategies are often employed, such as: -</a:t>
            </a:r>
          </a:p>
          <a:p>
            <a:pPr marL="342900" indent="-342900" defTabSz="762000">
              <a:spcBef>
                <a:spcPct val="20000"/>
              </a:spcBef>
              <a:buClr>
                <a:schemeClr val="accent2"/>
              </a:buClr>
              <a:buSzPct val="145000"/>
              <a:buFont typeface="Symbol" charset="0"/>
              <a:buChar char="·"/>
            </a:pPr>
            <a:r>
              <a:rPr lang="en-GB" b="1" dirty="0"/>
              <a:t>Appoint a committee to study the horse</a:t>
            </a:r>
          </a:p>
          <a:p>
            <a:pPr marL="342900" indent="-342900" defTabSz="762000">
              <a:spcBef>
                <a:spcPct val="20000"/>
              </a:spcBef>
              <a:buClr>
                <a:schemeClr val="accent2"/>
              </a:buClr>
              <a:buSzPct val="145000"/>
              <a:buFont typeface="Symbol" charset="0"/>
              <a:buChar char="·"/>
            </a:pPr>
            <a:r>
              <a:rPr lang="en-GB" b="1" dirty="0"/>
              <a:t>Determine whether the horse or the rider is to blame for the lack of performance</a:t>
            </a:r>
          </a:p>
          <a:p>
            <a:pPr marL="342900" indent="-342900" defTabSz="762000">
              <a:spcBef>
                <a:spcPct val="20000"/>
              </a:spcBef>
              <a:buClr>
                <a:schemeClr val="accent2"/>
              </a:buClr>
              <a:buSzPct val="145000"/>
              <a:buFont typeface="Symbol" charset="0"/>
              <a:buChar char="·"/>
            </a:pPr>
            <a:r>
              <a:rPr lang="en-GB" b="1" dirty="0"/>
              <a:t>Doing a productivity study to see if lighter riders would improve the dead horse</a:t>
            </a:r>
            <a:r>
              <a:rPr lang="ja-JP" altLang="en-GB" b="1" dirty="0">
                <a:latin typeface="Arial"/>
              </a:rPr>
              <a:t>’</a:t>
            </a:r>
            <a:r>
              <a:rPr lang="en-GB" b="1" dirty="0"/>
              <a:t>s performance</a:t>
            </a:r>
          </a:p>
          <a:p>
            <a:pPr marL="342900" indent="-342900" defTabSz="762000">
              <a:spcBef>
                <a:spcPct val="20000"/>
              </a:spcBef>
              <a:buClr>
                <a:schemeClr val="accent2"/>
              </a:buClr>
              <a:buSzPct val="145000"/>
              <a:buFont typeface="Symbol" charset="0"/>
              <a:buChar char="·"/>
            </a:pPr>
            <a:r>
              <a:rPr lang="en-GB" b="1" dirty="0"/>
              <a:t>Arrange a visit to other countries to see how they ride Dead Horse</a:t>
            </a:r>
            <a:r>
              <a:rPr lang="ja-JP" altLang="en-GB" b="1" dirty="0">
                <a:latin typeface="Arial"/>
              </a:rPr>
              <a:t>’</a:t>
            </a:r>
            <a:r>
              <a:rPr lang="en-GB" b="1" dirty="0"/>
              <a:t>s</a:t>
            </a:r>
          </a:p>
          <a:p>
            <a:pPr marL="342900" indent="-342900" defTabSz="762000">
              <a:spcBef>
                <a:spcPct val="20000"/>
              </a:spcBef>
              <a:buClr>
                <a:schemeClr val="accent2"/>
              </a:buClr>
              <a:buSzPct val="145000"/>
              <a:buFont typeface="Symbol" charset="0"/>
              <a:buChar char="·"/>
            </a:pPr>
            <a:r>
              <a:rPr lang="en-GB" b="1" dirty="0"/>
              <a:t>Provide additional funding and/or training to increase the dead horse</a:t>
            </a:r>
            <a:r>
              <a:rPr lang="ja-JP" altLang="en-GB" b="1" dirty="0">
                <a:latin typeface="Arial"/>
              </a:rPr>
              <a:t>’</a:t>
            </a:r>
            <a:r>
              <a:rPr lang="en-GB" b="1" dirty="0"/>
              <a:t>s performance </a:t>
            </a:r>
          </a:p>
          <a:p>
            <a:pPr marL="342900" indent="-342900" defTabSz="762000">
              <a:spcBef>
                <a:spcPct val="20000"/>
              </a:spcBef>
              <a:buClr>
                <a:schemeClr val="accent2"/>
              </a:buClr>
              <a:buSzPct val="145000"/>
              <a:buFont typeface="Symbol" charset="0"/>
              <a:buChar char="·"/>
            </a:pPr>
            <a:r>
              <a:rPr lang="en-GB" b="1" dirty="0"/>
              <a:t>Re-writing the expected performance requirements for all horse</a:t>
            </a:r>
            <a:r>
              <a:rPr lang="ja-JP" altLang="en-GB" b="1" dirty="0">
                <a:latin typeface="Arial"/>
              </a:rPr>
              <a:t>’</a:t>
            </a:r>
            <a:r>
              <a:rPr lang="en-GB" b="1" dirty="0"/>
              <a:t>s Lowering the standards so that dead horses can be included</a:t>
            </a:r>
            <a:endParaRPr lang="en-GB" sz="1600" b="1" dirty="0"/>
          </a:p>
        </p:txBody>
      </p:sp>
      <p:sp>
        <p:nvSpPr>
          <p:cNvPr id="187396" name="Text Box 4"/>
          <p:cNvSpPr txBox="1">
            <a:spLocks noChangeArrowheads="1"/>
          </p:cNvSpPr>
          <p:nvPr/>
        </p:nvSpPr>
        <p:spPr bwMode="auto">
          <a:xfrm>
            <a:off x="1462647" y="5892772"/>
            <a:ext cx="65123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 eaLnBrk="0" hangingPunct="0"/>
            <a:r>
              <a:rPr lang="en-GB" sz="2000" b="1">
                <a:solidFill>
                  <a:srgbClr val="FF3300"/>
                </a:solidFill>
              </a:rPr>
              <a:t>Don</a:t>
            </a:r>
            <a:r>
              <a:rPr lang="ja-JP" altLang="en-GB" sz="2000" b="1">
                <a:solidFill>
                  <a:srgbClr val="FF3300"/>
                </a:solidFill>
                <a:latin typeface="Arial"/>
              </a:rPr>
              <a:t>’</a:t>
            </a:r>
            <a:r>
              <a:rPr lang="en-GB" sz="2000" b="1">
                <a:solidFill>
                  <a:srgbClr val="FF3300"/>
                </a:solidFill>
              </a:rPr>
              <a:t>t flog a dead horse apply Systems Engineering</a:t>
            </a:r>
          </a:p>
        </p:txBody>
      </p:sp>
    </p:spTree>
    <p:extLst>
      <p:ext uri="{BB962C8B-B14F-4D97-AF65-F5344CB8AC3E}">
        <p14:creationId xmlns:p14="http://schemas.microsoft.com/office/powerpoint/2010/main" val="192455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7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87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87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873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73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873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873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873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7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395" grpId="0" build="p" autoUpdateAnimBg="0"/>
      <p:bldP spid="187396" grpId="0" autoUpdateAnimBg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3416</TotalTime>
  <Words>2710</Words>
  <Application>Microsoft Macintosh PowerPoint</Application>
  <PresentationFormat>A4 Paper (210x297 mm)</PresentationFormat>
  <Paragraphs>838</Paragraphs>
  <Slides>47</Slides>
  <Notes>34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47</vt:i4>
      </vt:variant>
    </vt:vector>
  </HeadingPairs>
  <TitlesOfParts>
    <vt:vector size="59" baseType="lpstr">
      <vt:lpstr>Arial Black</vt:lpstr>
      <vt:lpstr>Calibri</vt:lpstr>
      <vt:lpstr>GE Inspira Pitch Regular</vt:lpstr>
      <vt:lpstr>ＭＳ Ｐゴシック</vt:lpstr>
      <vt:lpstr>Symbol</vt:lpstr>
      <vt:lpstr>Times New Roman</vt:lpstr>
      <vt:lpstr>Wingdings</vt:lpstr>
      <vt:lpstr>Arial</vt:lpstr>
      <vt:lpstr>Default Design</vt:lpstr>
      <vt:lpstr>Document</vt:lpstr>
      <vt:lpstr>Worksheet</vt:lpstr>
      <vt:lpstr>Picture</vt:lpstr>
      <vt:lpstr>PowerPoint Presentation</vt:lpstr>
      <vt:lpstr>In Simple Terms – Systems Engineering is about:</vt:lpstr>
      <vt:lpstr>Systems Engineering uses a Systems Approach to System Design </vt:lpstr>
      <vt:lpstr>PowerPoint Presentation</vt:lpstr>
      <vt:lpstr>PowerPoint Presentation</vt:lpstr>
      <vt:lpstr>PowerPoint Presentation</vt:lpstr>
      <vt:lpstr>The Systems Approach to System Design</vt:lpstr>
      <vt:lpstr>PowerPoint Presentation</vt:lpstr>
      <vt:lpstr>PowerPoint Presentation</vt:lpstr>
      <vt:lpstr>QFD 1 To Verify and Validate</vt:lpstr>
      <vt:lpstr>QFD 1 To verify and Validate</vt:lpstr>
      <vt:lpstr>QFD 1 To verify and Validate</vt:lpstr>
      <vt:lpstr>PowerPoint Presentation</vt:lpstr>
      <vt:lpstr>PowerPoint Presentation</vt:lpstr>
      <vt:lpstr>The Systems Approach to System Design</vt:lpstr>
      <vt:lpstr>PowerPoint Presentation</vt:lpstr>
      <vt:lpstr>PowerPoint Presentation</vt:lpstr>
      <vt:lpstr>QFD 2 To Verify System Design</vt:lpstr>
      <vt:lpstr> Exploring the Design Space (Robust Design)</vt:lpstr>
      <vt:lpstr>The Systems Engineering of a Kitchen </vt:lpstr>
      <vt:lpstr>PowerPoint Presentation</vt:lpstr>
      <vt:lpstr>The Problem</vt:lpstr>
      <vt:lpstr>The Dining Room!</vt:lpstr>
      <vt:lpstr>The Meta Solution</vt:lpstr>
      <vt:lpstr>The New Problem – New Approach</vt:lpstr>
      <vt:lpstr>Kitchen Stakeholder Map</vt:lpstr>
      <vt:lpstr>Elicit Requirements</vt:lpstr>
      <vt:lpstr>Captured Requirements</vt:lpstr>
      <vt:lpstr>Functionality?</vt:lpstr>
      <vt:lpstr>PowerPoint Presentation</vt:lpstr>
      <vt:lpstr>Non-Functional Performance Requirements</vt:lpstr>
      <vt:lpstr>Concept Designs</vt:lpstr>
      <vt:lpstr>Concept Designs</vt:lpstr>
      <vt:lpstr>Context Diagram</vt:lpstr>
      <vt:lpstr>PowerPoint Presentation</vt:lpstr>
      <vt:lpstr>FFD N2 Analysis</vt:lpstr>
      <vt:lpstr>VPA N2 Analysis</vt:lpstr>
      <vt:lpstr>Non-Functional Performance Requirements</vt:lpstr>
      <vt:lpstr>Final Concept</vt:lpstr>
      <vt:lpstr>PowerPoint Presentation</vt:lpstr>
      <vt:lpstr>PowerPoint Presentation</vt:lpstr>
      <vt:lpstr>Validation</vt:lpstr>
      <vt:lpstr>Feedback from review exercise</vt:lpstr>
      <vt:lpstr>PowerPoint Presentation</vt:lpstr>
      <vt:lpstr>PowerPoint Presentation</vt:lpstr>
      <vt:lpstr>PowerPoint Presentation</vt:lpstr>
      <vt:lpstr>PowerPoint Presentation</vt:lpstr>
    </vt:vector>
  </TitlesOfParts>
  <Manager/>
  <Company>Burge Hughes Walsh</Company>
  <LinksUpToDate>false</LinksUpToDate>
  <SharedDoc>false</SharedDoc>
  <HyperlinkBase/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Summary</dc:title>
  <dc:subject>Systems Engineering</dc:subject>
  <dc:creator>Stuart Burge</dc:creator>
  <cp:keywords/>
  <dc:description/>
  <cp:lastModifiedBy>Stuart Burge</cp:lastModifiedBy>
  <cp:revision>125</cp:revision>
  <dcterms:created xsi:type="dcterms:W3CDTF">2003-09-10T21:33:45Z</dcterms:created>
  <dcterms:modified xsi:type="dcterms:W3CDTF">2016-11-04T16:18:59Z</dcterms:modified>
  <cp:category>Systems Engineering</cp:category>
</cp:coreProperties>
</file>