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emf" ContentType="image/x-emf"/>
  <Default Extension="rels" ContentType="application/vnd.openxmlformats-package.relationships+xml"/>
  <Default Extension="gif" ContentType="image/gif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889" r:id="rId1"/>
    <p:sldMasterId id="2147484900" r:id="rId2"/>
  </p:sldMasterIdLst>
  <p:notesMasterIdLst>
    <p:notesMasterId r:id="rId18"/>
  </p:notesMasterIdLst>
  <p:handoutMasterIdLst>
    <p:handoutMasterId r:id="rId19"/>
  </p:handoutMasterIdLst>
  <p:sldIdLst>
    <p:sldId id="256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9144000" cy="6858000" type="screen4x3"/>
  <p:notesSz cx="6896100" cy="9236075"/>
  <p:custDataLst>
    <p:tags r:id="rId2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6pPr>
    <a:lvl7pPr marL="27432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7pPr>
    <a:lvl8pPr marL="32004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8pPr>
    <a:lvl9pPr marL="3657600" algn="l" defTabSz="914400" rtl="0" eaLnBrk="1" latinLnBrk="0" hangingPunct="1">
      <a:defRPr sz="16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09">
          <p15:clr>
            <a:srgbClr val="A4A3A4"/>
          </p15:clr>
        </p15:guide>
        <p15:guide id="2" pos="2172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4"/>
    <p:restoredTop sz="92255"/>
  </p:normalViewPr>
  <p:slideViewPr>
    <p:cSldViewPr>
      <p:cViewPr varScale="1">
        <p:scale>
          <a:sx n="51" d="100"/>
          <a:sy n="51" d="100"/>
        </p:scale>
        <p:origin x="200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134" d="100"/>
          <a:sy n="134" d="100"/>
        </p:scale>
        <p:origin x="-2464" y="-120"/>
      </p:cViewPr>
      <p:guideLst>
        <p:guide orient="horz" pos="2909"/>
        <p:guide pos="2172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20" Type="http://schemas.openxmlformats.org/officeDocument/2006/relationships/tags" Target="tags/tag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notesMaster" Target="notesMasters/notesMaster1.xml"/><Relationship Id="rId1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0F1594-CC62-5845-B1F7-E71E21355CA0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69949D-5BD7-834D-873D-FF41BAAB6FC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2580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6838" y="0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8D7A57-43EE-2743-A988-E71AC45DE1BD}" type="datetimeFigureOut">
              <a:rPr lang="en-US" smtClean="0"/>
              <a:pPr/>
              <a:t>11/1/16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39825" y="692150"/>
            <a:ext cx="4616450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387850"/>
            <a:ext cx="5518150" cy="4156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6838" y="8772525"/>
            <a:ext cx="29876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DE78C4-65F8-C441-A576-BA0CB16704C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7904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DE56C-BB4A-4BCE-A685-F5FBE116D004}" type="slidenum">
              <a:rPr lang="en-GB" smtClean="0"/>
              <a:pPr/>
              <a:t>9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8394837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10DE56C-BB4A-4BCE-A685-F5FBE116D004}" type="slidenum">
              <a:rPr lang="en-GB" smtClean="0"/>
              <a:pPr/>
              <a:t>13</a:t>
            </a:fld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6669675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8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 lIns="0" tIns="0" rIns="0" bIns="0" anchor="ctr"/>
          <a:lstStyle>
            <a:lvl1pPr algn="ctr">
              <a:lnSpc>
                <a:spcPct val="110000"/>
              </a:lnSpc>
              <a:defRPr smtClean="0"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ctr"/>
          <a:lstStyle>
            <a:lvl1pPr marL="0" indent="0" algn="ctr">
              <a:buFont typeface="Wingdings 2" pitchFamily="18" charset="2"/>
              <a:buNone/>
              <a:defRPr b="1" smtClean="0">
                <a:solidFill>
                  <a:schemeClr val="accent1"/>
                </a:solidFill>
                <a:effectLst/>
              </a:defRPr>
            </a:lvl1pPr>
          </a:lstStyle>
          <a:p>
            <a:r>
              <a:rPr lang="en-US" smtClean="0"/>
              <a:t>Click to edit Master subtitle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ctr"/>
          <a:lstStyle>
            <a:lvl1pPr marL="0" indent="0" algn="ctr">
              <a:buNone/>
              <a:defRPr sz="2400" b="1">
                <a:solidFill>
                  <a:srgbClr val="4F81BD"/>
                </a:solidFill>
                <a:effectLst/>
                <a:latin typeface="+mj-lt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1767" y="-27856"/>
            <a:ext cx="68580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0628" y="1312000"/>
            <a:ext cx="86868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/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/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baseline="0"/>
            </a:lvl5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12 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2012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8836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328056"/>
            <a:ext cx="4343400" cy="5029200"/>
          </a:xfrm>
        </p:spPr>
        <p:txBody>
          <a:bodyPr>
            <a:normAutofit/>
          </a:bodyPr>
          <a:lstStyle>
            <a:lvl1pPr marL="233363" marR="0" indent="-233363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Wingdings 2" pitchFamily="18" charset="2"/>
              <a:buChar char="¡"/>
              <a:tabLst/>
              <a:defRPr sz="1800"/>
            </a:lvl1pPr>
            <a:lvl2pPr marL="457200" marR="0" indent="-223838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Verdana" pitchFamily="34" charset="0"/>
              <a:buChar char="–"/>
              <a:tabLst/>
              <a:defRPr sz="1600">
                <a:latin typeface="+mn-lt"/>
              </a:defRPr>
            </a:lvl2pPr>
            <a:lvl3pPr marL="6937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Pct val="80000"/>
              <a:buFont typeface="Courier New" pitchFamily="49" charset="0"/>
              <a:buChar char="o"/>
              <a:tabLst/>
              <a:defRPr sz="1600">
                <a:latin typeface="+mn-lt"/>
              </a:defRPr>
            </a:lvl3pPr>
            <a:lvl4pPr marL="917575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4pPr>
            <a:lvl5pPr marL="1150938" marR="0" indent="-2286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rgbClr val="4F81BD"/>
              </a:buClr>
              <a:buSzTx/>
              <a:buFont typeface="Arial" pitchFamily="34" charset="0"/>
              <a:buChar char="•"/>
              <a:tabLst/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 dirty="0" smtClean="0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41767" y="-5542"/>
            <a:ext cx="6489700" cy="104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3"/>
          <p:cNvSpPr>
            <a:spLocks noGrp="1"/>
          </p:cNvSpPr>
          <p:nvPr>
            <p:ph sz="half" idx="12"/>
          </p:nvPr>
        </p:nvSpPr>
        <p:spPr>
          <a:xfrm>
            <a:off x="228600" y="4025030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5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1336764"/>
            <a:ext cx="8686800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457200" indent="-233363">
              <a:defRPr sz="1400">
                <a:latin typeface="+mn-lt"/>
              </a:defRPr>
            </a:lvl2pPr>
            <a:lvl3pPr marL="630238" indent="-173038">
              <a:defRPr sz="1400">
                <a:latin typeface="+mn-lt"/>
              </a:defRPr>
            </a:lvl3pPr>
            <a:lvl4pPr marL="744538" indent="-174625">
              <a:defRPr sz="1400">
                <a:latin typeface="+mn-lt"/>
              </a:defRPr>
            </a:lvl4pPr>
            <a:lvl5pPr marL="85407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 with Hea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482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8600" y="1219200"/>
            <a:ext cx="4267200" cy="914400"/>
          </a:xfrm>
          <a:solidFill>
            <a:schemeClr val="tx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txBody>
          <a:bodyPr anchor="ctr">
            <a:normAutofit/>
          </a:bodyPr>
          <a:lstStyle>
            <a:lvl1pPr marL="0" indent="0" algn="ctr">
              <a:buNone/>
              <a:defRPr sz="16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" name="Content Placeholder 5"/>
          <p:cNvSpPr>
            <a:spLocks noGrp="1"/>
          </p:cNvSpPr>
          <p:nvPr>
            <p:ph sz="quarter" idx="10"/>
          </p:nvPr>
        </p:nvSpPr>
        <p:spPr>
          <a:xfrm>
            <a:off x="46482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2656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>
              <a:defRPr lang="en-US" sz="2400" b="1" dirty="0" smtClean="0">
                <a:solidFill>
                  <a:schemeClr val="accent1"/>
                </a:solidFill>
                <a:effectLst/>
                <a:latin typeface="+mj-lt"/>
                <a:ea typeface="MS PGothic" pitchFamily="34" charset="-128"/>
                <a:cs typeface="ＭＳ Ｐゴシック" pitchFamily="31" charset="-128"/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Content Placeholder 5"/>
          <p:cNvSpPr>
            <a:spLocks noGrp="1"/>
          </p:cNvSpPr>
          <p:nvPr>
            <p:ph sz="quarter" idx="11"/>
          </p:nvPr>
        </p:nvSpPr>
        <p:spPr>
          <a:xfrm>
            <a:off x="228600" y="2133600"/>
            <a:ext cx="4267200" cy="4572000"/>
          </a:xfrm>
          <a:ln>
            <a:solidFill>
              <a:schemeClr val="tx1"/>
            </a:solidFill>
          </a:ln>
        </p:spPr>
        <p:txBody>
          <a:bodyPr/>
          <a:lstStyle>
            <a:lvl1pPr marL="228600" indent="-228600">
              <a:defRPr sz="1600"/>
            </a:lvl1pPr>
            <a:lvl2pPr marL="284163" indent="-173038">
              <a:defRPr sz="1400">
                <a:latin typeface="+mn-lt"/>
              </a:defRPr>
            </a:lvl2pPr>
            <a:lvl3pPr marL="396875" indent="-112713">
              <a:defRPr sz="1400">
                <a:latin typeface="+mn-lt"/>
              </a:defRPr>
            </a:lvl3pPr>
            <a:lvl4pPr marL="512763" indent="-112713">
              <a:defRPr sz="1400">
                <a:latin typeface="+mn-lt"/>
              </a:defRPr>
            </a:lvl4pPr>
            <a:lvl5pPr marL="627063" indent="-112713">
              <a:defRPr sz="1400">
                <a:latin typeface="+mn-lt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336" y="31468"/>
            <a:ext cx="6858000" cy="10058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7" name="Content Placeholder 2"/>
          <p:cNvSpPr>
            <a:spLocks noGrp="1"/>
          </p:cNvSpPr>
          <p:nvPr>
            <p:ph sz="half" idx="10"/>
          </p:nvPr>
        </p:nvSpPr>
        <p:spPr>
          <a:xfrm>
            <a:off x="4703134" y="13387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6925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8" name="Content Placeholder 2"/>
          <p:cNvSpPr>
            <a:spLocks noGrp="1"/>
          </p:cNvSpPr>
          <p:nvPr>
            <p:ph sz="half" idx="11"/>
          </p:nvPr>
        </p:nvSpPr>
        <p:spPr>
          <a:xfrm>
            <a:off x="228600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27063" indent="-169863">
              <a:defRPr sz="1400">
                <a:latin typeface="+mn-lt"/>
              </a:defRPr>
            </a:lvl4pPr>
            <a:lvl5pPr marL="800100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9" name="Content Placeholder 2"/>
          <p:cNvSpPr>
            <a:spLocks noGrp="1"/>
          </p:cNvSpPr>
          <p:nvPr>
            <p:ph sz="half" idx="12"/>
          </p:nvPr>
        </p:nvSpPr>
        <p:spPr>
          <a:xfrm>
            <a:off x="4707896" y="4038600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7338" indent="-174625">
              <a:defRPr sz="1400">
                <a:latin typeface="+mn-lt"/>
              </a:defRPr>
            </a:lvl2pPr>
            <a:lvl3pPr marL="382588" indent="-153988">
              <a:defRPr sz="1400">
                <a:latin typeface="+mn-lt"/>
              </a:defRPr>
            </a:lvl3pPr>
            <a:lvl4pPr marL="606425" indent="-153988">
              <a:defRPr sz="1400">
                <a:latin typeface="+mn-lt"/>
              </a:defRPr>
            </a:lvl4pPr>
            <a:lvl5pPr marL="862013" indent="-173038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ox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9336" y="31468"/>
            <a:ext cx="6858000" cy="10058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10" name="Content Placeholder 2"/>
          <p:cNvSpPr>
            <a:spLocks noGrp="1"/>
          </p:cNvSpPr>
          <p:nvPr>
            <p:ph sz="half" idx="1"/>
          </p:nvPr>
        </p:nvSpPr>
        <p:spPr>
          <a:xfrm>
            <a:off x="223838" y="1338944"/>
            <a:ext cx="4114800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96875" indent="-165100">
              <a:defRPr sz="1400">
                <a:latin typeface="+mn-lt"/>
              </a:defRPr>
            </a:lvl3pPr>
            <a:lvl4pPr marL="630238" indent="-173038">
              <a:defRPr sz="1400">
                <a:latin typeface="+mn-lt"/>
              </a:defRPr>
            </a:lvl4pPr>
            <a:lvl5pPr marL="801688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1" name="Content Placeholder 2"/>
          <p:cNvSpPr>
            <a:spLocks noGrp="1"/>
          </p:cNvSpPr>
          <p:nvPr>
            <p:ph sz="half" idx="12"/>
          </p:nvPr>
        </p:nvSpPr>
        <p:spPr>
          <a:xfrm>
            <a:off x="4701364" y="1338944"/>
            <a:ext cx="4256315" cy="2514600"/>
          </a:xfrm>
        </p:spPr>
        <p:txBody>
          <a:bodyPr/>
          <a:lstStyle>
            <a:lvl1pPr marL="233363" indent="-233363">
              <a:defRPr sz="1600"/>
            </a:lvl1pPr>
            <a:lvl2pPr marL="284163" indent="-171450">
              <a:defRPr sz="1400">
                <a:latin typeface="+mn-lt"/>
              </a:defRPr>
            </a:lvl2pPr>
            <a:lvl3pPr marL="382588" indent="-150813">
              <a:defRPr sz="1400">
                <a:latin typeface="+mn-lt"/>
              </a:defRPr>
            </a:lvl3pPr>
            <a:lvl4pPr marL="606425" indent="-149225">
              <a:defRPr sz="1400">
                <a:latin typeface="+mn-lt"/>
              </a:defRPr>
            </a:lvl4pPr>
            <a:lvl5pPr marL="798513" indent="-17145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2" name="Content Placeholder 3"/>
          <p:cNvSpPr>
            <a:spLocks noGrp="1"/>
          </p:cNvSpPr>
          <p:nvPr>
            <p:ph sz="half" idx="13"/>
          </p:nvPr>
        </p:nvSpPr>
        <p:spPr>
          <a:xfrm>
            <a:off x="228600" y="4025791"/>
            <a:ext cx="8675914" cy="2560320"/>
          </a:xfrm>
          <a:noFill/>
          <a:ln>
            <a:solidFill>
              <a:schemeClr val="tx1"/>
            </a:solidFill>
          </a:ln>
        </p:spPr>
        <p:txBody>
          <a:bodyPr/>
          <a:lstStyle>
            <a:lvl1pPr marL="233363" indent="-233363">
              <a:defRPr sz="1600"/>
            </a:lvl1pPr>
            <a:lvl2pPr marL="287338" indent="-163513">
              <a:defRPr sz="1400">
                <a:latin typeface="+mn-lt"/>
              </a:defRPr>
            </a:lvl2pPr>
            <a:lvl3pPr marL="393700" indent="-163513">
              <a:tabLst/>
              <a:defRPr sz="1400">
                <a:latin typeface="+mn-lt"/>
              </a:defRPr>
            </a:lvl3pPr>
            <a:lvl4pPr marL="627063" indent="-168275">
              <a:defRPr sz="1400">
                <a:latin typeface="+mn-lt"/>
              </a:defRPr>
            </a:lvl4pPr>
            <a:lvl5pPr marL="792163" indent="-165100">
              <a:defRPr sz="14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382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0477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1243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png"/><Relationship Id="rId15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3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_blob_strip_wide.png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sp>
        <p:nvSpPr>
          <p:cNvPr id="1027" name="Rectangle 14"/>
          <p:cNvSpPr>
            <a:spLocks noGrp="1" noChangeArrowheads="1"/>
          </p:cNvSpPr>
          <p:nvPr>
            <p:ph type="body" idx="1"/>
          </p:nvPr>
        </p:nvSpPr>
        <p:spPr bwMode="gray">
          <a:xfrm>
            <a:off x="130175" y="1328738"/>
            <a:ext cx="8686800" cy="514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Text Box 4"/>
          <p:cNvSpPr txBox="1">
            <a:spLocks noChangeArrowheads="1"/>
          </p:cNvSpPr>
          <p:nvPr/>
        </p:nvSpPr>
        <p:spPr bwMode="auto">
          <a:xfrm>
            <a:off x="12700" y="6681788"/>
            <a:ext cx="1401763" cy="198437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 dirty="0">
                <a:solidFill>
                  <a:srgbClr val="000000"/>
                </a:solidFill>
              </a:rPr>
              <a:t>©</a:t>
            </a:r>
            <a:r>
              <a:rPr lang="en-US" sz="700" dirty="0" smtClean="0">
                <a:solidFill>
                  <a:srgbClr val="000000"/>
                </a:solidFill>
              </a:rPr>
              <a:t>2016 </a:t>
            </a:r>
            <a:r>
              <a:rPr lang="en-US" sz="700" dirty="0">
                <a:solidFill>
                  <a:srgbClr val="000000"/>
                </a:solidFill>
              </a:rPr>
              <a:t>Waters Corporation</a:t>
            </a:r>
          </a:p>
        </p:txBody>
      </p:sp>
      <p:sp>
        <p:nvSpPr>
          <p:cNvPr id="1029" name="Rectangle 16"/>
          <p:cNvSpPr>
            <a:spLocks noGrp="1" noChangeArrowheads="1"/>
          </p:cNvSpPr>
          <p:nvPr>
            <p:ph type="title"/>
          </p:nvPr>
        </p:nvSpPr>
        <p:spPr bwMode="gray">
          <a:xfrm>
            <a:off x="131763" y="-4763"/>
            <a:ext cx="6489700" cy="1041401"/>
          </a:xfrm>
          <a:prstGeom prst="rect">
            <a:avLst/>
          </a:prstGeom>
          <a:noFill/>
          <a:ln>
            <a:noFill/>
          </a:ln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8774113" y="6656388"/>
            <a:ext cx="369887" cy="200025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/>
          <a:p>
            <a:pPr algn="r" eaLnBrk="0" hangingPunct="0">
              <a:buFont typeface="Verdana" pitchFamily="34" charset="0"/>
              <a:buNone/>
            </a:pPr>
            <a:r>
              <a:rPr lang="en-US" sz="700">
                <a:solidFill>
                  <a:srgbClr val="000000"/>
                </a:solidFill>
              </a:rPr>
              <a:t> </a:t>
            </a:r>
            <a:fld id="{1DC86048-271D-4142-A41A-6A8CAD4046AD}" type="slidenum">
              <a:rPr lang="en-US" sz="700">
                <a:solidFill>
                  <a:srgbClr val="000000"/>
                </a:solidFill>
              </a:rPr>
              <a:pPr algn="r" eaLnBrk="0" hangingPunct="0">
                <a:buFont typeface="Verdana" pitchFamily="34" charset="0"/>
                <a:buNone/>
              </a:pPr>
              <a:t>‹#›</a:t>
            </a:fld>
            <a:endParaRPr lang="en-US" sz="700">
              <a:solidFill>
                <a:srgbClr val="000000"/>
              </a:solidFill>
            </a:endParaRPr>
          </a:p>
        </p:txBody>
      </p:sp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8266" y="414762"/>
            <a:ext cx="2022197" cy="46691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899" r:id="rId1"/>
    <p:sldLayoutId id="2147484898" r:id="rId2"/>
    <p:sldLayoutId id="2147484897" r:id="rId3"/>
    <p:sldLayoutId id="2147484896" r:id="rId4"/>
    <p:sldLayoutId id="2147484895" r:id="rId5"/>
    <p:sldLayoutId id="2147484894" r:id="rId6"/>
    <p:sldLayoutId id="2147484893" r:id="rId7"/>
    <p:sldLayoutId id="2147484892" r:id="rId8"/>
    <p:sldLayoutId id="2147484891" r:id="rId9"/>
    <p:sldLayoutId id="2147484890" r:id="rId10"/>
    <p:sldLayoutId id="2147484902" r:id="rId11"/>
    <p:sldLayoutId id="2147484903" r:id="rId12"/>
  </p:sldLayoutIdLst>
  <p:transition>
    <p:wipe dir="r"/>
  </p:transition>
  <p:timing>
    <p:tnLst>
      <p:par>
        <p:cTn id="1" dur="indefinite" restart="never" nodeType="tmRoot"/>
      </p:par>
    </p:tn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accent1"/>
          </a:solidFill>
          <a:effectLst/>
          <a:latin typeface="+mj-lt"/>
          <a:ea typeface="MS PGothic" pitchFamily="34" charset="-128"/>
          <a:cs typeface="MS PGothic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effectLst>
            <a:outerShdw blurRad="38100" dist="38100" dir="2700000" algn="tl">
              <a:srgbClr val="C0C0C0"/>
            </a:outerShdw>
          </a:effectLst>
          <a:latin typeface="Verdana" pitchFamily="34" charset="0"/>
          <a:ea typeface="MS PGothic" pitchFamily="34" charset="-128"/>
          <a:cs typeface="MS PGothic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1"/>
          </a:solidFill>
          <a:latin typeface="Verdana" pitchFamily="34" charset="0"/>
        </a:defRPr>
      </a:lvl9pPr>
    </p:titleStyle>
    <p:bodyStyle>
      <a:lvl1pPr marL="233363" indent="-233363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¡"/>
        <a:defRPr sz="2000"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1pPr>
      <a:lvl2pPr marL="457200" indent="-223838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Verdana" pitchFamily="34" charset="0"/>
        <a:buChar char="–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2pPr>
      <a:lvl3pPr marL="6937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Courier New" pitchFamily="49" charset="0"/>
        <a:buChar char="o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3pPr>
      <a:lvl4pPr marL="917575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4pPr>
      <a:lvl5pPr marL="1150938" indent="-228600" algn="l" rtl="0" eaLnBrk="1" fontAlgn="base" hangingPunct="1">
        <a:lnSpc>
          <a:spcPct val="110000"/>
        </a:lnSpc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>
          <a:solidFill>
            <a:schemeClr val="tx1"/>
          </a:solidFill>
          <a:latin typeface="+mn-lt"/>
          <a:ea typeface="MS PGothic" pitchFamily="34" charset="-128"/>
          <a:cs typeface="MS PGothic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3374D4"/>
        </a:buClr>
        <a:buFont typeface="Arial" pitchFamily="34" charset="0"/>
        <a:buChar char="•"/>
        <a:defRPr sz="1800" baseline="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None/>
        <a:defRPr sz="1800" baseline="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None/>
        <a:defRPr sz="2000" baseline="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eader_blob_strip_wide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54000"/>
          </a:xfrm>
          <a:prstGeom prst="rect">
            <a:avLst/>
          </a:prstGeom>
        </p:spPr>
      </p:pic>
      <p:pic>
        <p:nvPicPr>
          <p:cNvPr id="8" name="Picture 7" descr="Waters_logo_black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2200" y="2895600"/>
            <a:ext cx="4620294" cy="106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013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01" r:id="rId1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4" Type="http://schemas.openxmlformats.org/officeDocument/2006/relationships/image" Target="../media/image11.JPG"/><Relationship Id="rId5" Type="http://schemas.openxmlformats.org/officeDocument/2006/relationships/image" Target="../media/image12.jpg"/><Relationship Id="rId6" Type="http://schemas.openxmlformats.org/officeDocument/2006/relationships/image" Target="../media/image13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8.jpeg"/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6.emf"/><Relationship Id="rId3" Type="http://schemas.openxmlformats.org/officeDocument/2006/relationships/image" Target="../media/image17.emf"/></Relationships>
</file>

<file path=ppt/slides/_rels/slide1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7.emf"/><Relationship Id="rId12" Type="http://schemas.openxmlformats.org/officeDocument/2006/relationships/image" Target="../media/image28.emf"/><Relationship Id="rId13" Type="http://schemas.openxmlformats.org/officeDocument/2006/relationships/image" Target="../media/image29.emf"/><Relationship Id="rId14" Type="http://schemas.openxmlformats.org/officeDocument/2006/relationships/image" Target="../media/image30.emf"/><Relationship Id="rId15" Type="http://schemas.openxmlformats.org/officeDocument/2006/relationships/image" Target="../media/image31.emf"/><Relationship Id="rId16" Type="http://schemas.openxmlformats.org/officeDocument/2006/relationships/image" Target="../media/image32.emf"/><Relationship Id="rId17" Type="http://schemas.openxmlformats.org/officeDocument/2006/relationships/image" Target="../media/image33.emf"/><Relationship Id="rId18" Type="http://schemas.openxmlformats.org/officeDocument/2006/relationships/image" Target="../media/image34.emf"/><Relationship Id="rId19" Type="http://schemas.openxmlformats.org/officeDocument/2006/relationships/image" Target="../media/image35.emf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8.emf"/><Relationship Id="rId3" Type="http://schemas.openxmlformats.org/officeDocument/2006/relationships/image" Target="../media/image19.emf"/><Relationship Id="rId4" Type="http://schemas.openxmlformats.org/officeDocument/2006/relationships/image" Target="../media/image20.emf"/><Relationship Id="rId5" Type="http://schemas.openxmlformats.org/officeDocument/2006/relationships/image" Target="../media/image21.emf"/><Relationship Id="rId6" Type="http://schemas.openxmlformats.org/officeDocument/2006/relationships/image" Target="../media/image22.emf"/><Relationship Id="rId7" Type="http://schemas.openxmlformats.org/officeDocument/2006/relationships/image" Target="../media/image23.emf"/><Relationship Id="rId8" Type="http://schemas.openxmlformats.org/officeDocument/2006/relationships/image" Target="../media/image24.emf"/><Relationship Id="rId9" Type="http://schemas.openxmlformats.org/officeDocument/2006/relationships/image" Target="../media/image25.emf"/><Relationship Id="rId10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The Fundamentals of Systems Engineering</a:t>
            </a:r>
            <a:endParaRPr lang="en-US" sz="4000" dirty="0"/>
          </a:p>
        </p:txBody>
      </p:sp>
      <p:sp>
        <p:nvSpPr>
          <p:cNvPr id="2050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3600" smtClean="0"/>
              <a:t>Day 1</a:t>
            </a:r>
            <a:endParaRPr lang="en-US" sz="3600" dirty="0"/>
          </a:p>
        </p:txBody>
      </p:sp>
      <p:pic>
        <p:nvPicPr>
          <p:cNvPr id="4" name="Picture 3" descr="bhw logo no background copy.gif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67" y="304800"/>
            <a:ext cx="989666" cy="505434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1593923" y="1541998"/>
            <a:ext cx="12959" cy="4224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722604" y="1101427"/>
            <a:ext cx="99428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Recall</a:t>
            </a:r>
          </a:p>
          <a:p>
            <a:endParaRPr lang="en-US" sz="1600" dirty="0"/>
          </a:p>
          <a:p>
            <a:r>
              <a:rPr lang="en-US" sz="1600" dirty="0" smtClean="0"/>
              <a:t>100%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75%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50%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25%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593923" y="5727418"/>
            <a:ext cx="6168353" cy="259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697596" y="5753334"/>
            <a:ext cx="5877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day              1 week            1 month            6 months              1 year</a:t>
            </a:r>
            <a:endParaRPr lang="en-US" sz="1200" dirty="0"/>
          </a:p>
        </p:txBody>
      </p:sp>
      <p:sp>
        <p:nvSpPr>
          <p:cNvPr id="10" name="Arc 9"/>
          <p:cNvSpPr/>
          <p:nvPr/>
        </p:nvSpPr>
        <p:spPr bwMode="auto">
          <a:xfrm rot="10800000">
            <a:off x="1853095" y="-1"/>
            <a:ext cx="8798973" cy="5610796"/>
          </a:xfrm>
          <a:prstGeom prst="arc">
            <a:avLst>
              <a:gd name="adj1" fmla="val 15745234"/>
              <a:gd name="adj2" fmla="val 10205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4268" y="1321712"/>
            <a:ext cx="537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latin typeface="Arial Black"/>
                <a:cs typeface="Arial Black"/>
              </a:rPr>
              <a:t>F L O R A</a:t>
            </a:r>
            <a:endParaRPr lang="en-US" sz="8000" dirty="0"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1246912992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1593923" y="1541998"/>
            <a:ext cx="12959" cy="4224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722604" y="1101427"/>
            <a:ext cx="99428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Recall</a:t>
            </a:r>
          </a:p>
          <a:p>
            <a:endParaRPr lang="en-US" sz="1600" dirty="0"/>
          </a:p>
          <a:p>
            <a:r>
              <a:rPr lang="en-US" sz="1600" dirty="0" smtClean="0"/>
              <a:t>100%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75%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50%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25%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593923" y="5727418"/>
            <a:ext cx="6168353" cy="259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697596" y="5753334"/>
            <a:ext cx="5877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day              1 week            1 month            6 months              1 year</a:t>
            </a:r>
            <a:endParaRPr lang="en-US" sz="1200" dirty="0"/>
          </a:p>
        </p:txBody>
      </p:sp>
      <p:sp>
        <p:nvSpPr>
          <p:cNvPr id="10" name="Arc 9"/>
          <p:cNvSpPr/>
          <p:nvPr/>
        </p:nvSpPr>
        <p:spPr bwMode="auto">
          <a:xfrm rot="10800000">
            <a:off x="1895886" y="-2"/>
            <a:ext cx="8082331" cy="5325721"/>
          </a:xfrm>
          <a:prstGeom prst="arc">
            <a:avLst>
              <a:gd name="adj1" fmla="val 1584489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4268" y="1321712"/>
            <a:ext cx="537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rgbClr val="FF0000"/>
                </a:solidFill>
                <a:latin typeface="Arial Black"/>
                <a:cs typeface="Arial Black"/>
              </a:rPr>
              <a:t>F</a:t>
            </a:r>
            <a:r>
              <a:rPr lang="en-US" sz="8000" dirty="0" smtClean="0">
                <a:latin typeface="Arial Black"/>
                <a:cs typeface="Arial Black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Arial Black"/>
                <a:cs typeface="Arial Black"/>
              </a:rPr>
              <a:t>L</a:t>
            </a:r>
            <a:r>
              <a:rPr lang="en-US" sz="8000" dirty="0" smtClean="0">
                <a:latin typeface="Arial Black"/>
                <a:cs typeface="Arial Black"/>
              </a:rPr>
              <a:t> O R A</a:t>
            </a:r>
            <a:endParaRPr lang="en-US" sz="8000" dirty="0">
              <a:latin typeface="Arial Black"/>
              <a:cs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694468" y="3058078"/>
            <a:ext cx="25191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smtClean="0"/>
              <a:t>First &amp; Last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721229118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1593923" y="1541998"/>
            <a:ext cx="12959" cy="4224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722604" y="1101427"/>
            <a:ext cx="99428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Recall</a:t>
            </a:r>
          </a:p>
          <a:p>
            <a:endParaRPr lang="en-US" sz="1600" dirty="0"/>
          </a:p>
          <a:p>
            <a:r>
              <a:rPr lang="en-US" sz="1600" dirty="0" smtClean="0"/>
              <a:t>100%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75%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50%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25%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593923" y="5727418"/>
            <a:ext cx="6168353" cy="259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697596" y="5753334"/>
            <a:ext cx="5877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day              1 week            1 month            6 months              1 year</a:t>
            </a:r>
            <a:endParaRPr lang="en-US" sz="1200" dirty="0"/>
          </a:p>
        </p:txBody>
      </p:sp>
      <p:sp>
        <p:nvSpPr>
          <p:cNvPr id="10" name="Arc 9"/>
          <p:cNvSpPr/>
          <p:nvPr/>
        </p:nvSpPr>
        <p:spPr bwMode="auto">
          <a:xfrm rot="10800000">
            <a:off x="1895886" y="-2"/>
            <a:ext cx="8082331" cy="5325721"/>
          </a:xfrm>
          <a:prstGeom prst="arc">
            <a:avLst>
              <a:gd name="adj1" fmla="val 1584489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4268" y="1321712"/>
            <a:ext cx="537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bg1">
                    <a:lumMod val="65000"/>
                  </a:schemeClr>
                </a:solidFill>
                <a:latin typeface="Arial Black"/>
                <a:cs typeface="Arial Black"/>
              </a:rPr>
              <a:t>F L </a:t>
            </a:r>
            <a:r>
              <a:rPr lang="en-US" sz="8000" dirty="0" smtClean="0">
                <a:solidFill>
                  <a:srgbClr val="FF0000"/>
                </a:solidFill>
                <a:latin typeface="Arial Black"/>
                <a:cs typeface="Arial Black"/>
              </a:rPr>
              <a:t>O</a:t>
            </a:r>
            <a:r>
              <a:rPr lang="en-US" sz="8000" dirty="0" smtClean="0">
                <a:latin typeface="Arial Black"/>
                <a:cs typeface="Arial Black"/>
              </a:rPr>
              <a:t> R A</a:t>
            </a:r>
            <a:endParaRPr lang="en-US" sz="8000" dirty="0">
              <a:latin typeface="Arial Black"/>
              <a:cs typeface="Arial Black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513382" y="3058079"/>
            <a:ext cx="21209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Outstanding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093061136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1593923" y="1541998"/>
            <a:ext cx="12959" cy="4224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722604" y="1101427"/>
            <a:ext cx="99428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Recall</a:t>
            </a:r>
          </a:p>
          <a:p>
            <a:endParaRPr lang="en-US" sz="1600" dirty="0"/>
          </a:p>
          <a:p>
            <a:r>
              <a:rPr lang="en-US" sz="1600" dirty="0" smtClean="0"/>
              <a:t>100%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75%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50%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25%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593923" y="5727418"/>
            <a:ext cx="6168353" cy="259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697596" y="5753334"/>
            <a:ext cx="5877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day              1 week            1 month            6 months              1 year</a:t>
            </a:r>
            <a:endParaRPr lang="en-US" sz="1200" dirty="0"/>
          </a:p>
        </p:txBody>
      </p:sp>
      <p:sp>
        <p:nvSpPr>
          <p:cNvPr id="10" name="Arc 9"/>
          <p:cNvSpPr/>
          <p:nvPr/>
        </p:nvSpPr>
        <p:spPr bwMode="auto">
          <a:xfrm rot="10800000">
            <a:off x="1895886" y="-2"/>
            <a:ext cx="8082331" cy="5325721"/>
          </a:xfrm>
          <a:prstGeom prst="arc">
            <a:avLst>
              <a:gd name="adj1" fmla="val 1584489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4268" y="1321712"/>
            <a:ext cx="537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bg1">
                    <a:lumMod val="65000"/>
                  </a:schemeClr>
                </a:solidFill>
                <a:latin typeface="Arial Black"/>
                <a:cs typeface="Arial Black"/>
              </a:rPr>
              <a:t>F L </a:t>
            </a:r>
            <a:r>
              <a:rPr lang="en-US" sz="8000" dirty="0" smtClean="0">
                <a:solidFill>
                  <a:srgbClr val="A6A6A6"/>
                </a:solidFill>
                <a:latin typeface="Arial Black"/>
                <a:cs typeface="Arial Black"/>
              </a:rPr>
              <a:t>O</a:t>
            </a:r>
            <a:r>
              <a:rPr lang="en-US" sz="8000" dirty="0" smtClean="0">
                <a:latin typeface="Arial Black"/>
                <a:cs typeface="Arial Black"/>
              </a:rPr>
              <a:t> R </a:t>
            </a:r>
            <a:r>
              <a:rPr lang="en-US" sz="8000" dirty="0" smtClean="0">
                <a:solidFill>
                  <a:srgbClr val="FF0000"/>
                </a:solidFill>
                <a:latin typeface="Arial Black"/>
                <a:cs typeface="Arial Black"/>
              </a:rPr>
              <a:t>A</a:t>
            </a:r>
            <a:endParaRPr lang="en-US" sz="8000" dirty="0">
              <a:solidFill>
                <a:srgbClr val="FF0000"/>
              </a:solidFill>
              <a:latin typeface="Arial Black"/>
              <a:cs typeface="Arial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741429" y="2967373"/>
            <a:ext cx="194128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Application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8891245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 bwMode="auto">
          <a:xfrm>
            <a:off x="1593923" y="1541998"/>
            <a:ext cx="12959" cy="4224295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4" name="TextBox 3"/>
          <p:cNvSpPr txBox="1"/>
          <p:nvPr/>
        </p:nvSpPr>
        <p:spPr>
          <a:xfrm>
            <a:off x="722604" y="1101427"/>
            <a:ext cx="994283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 smtClean="0"/>
              <a:t>% Recall</a:t>
            </a:r>
          </a:p>
          <a:p>
            <a:endParaRPr lang="en-US" sz="1600" dirty="0"/>
          </a:p>
          <a:p>
            <a:r>
              <a:rPr lang="en-US" sz="1600" dirty="0" smtClean="0"/>
              <a:t>100%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75%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50%</a:t>
            </a:r>
          </a:p>
          <a:p>
            <a:endParaRPr lang="en-US" sz="1600" dirty="0"/>
          </a:p>
          <a:p>
            <a:endParaRPr lang="en-US" sz="1600" dirty="0" smtClean="0"/>
          </a:p>
          <a:p>
            <a:endParaRPr lang="en-US" sz="1600" dirty="0" smtClean="0"/>
          </a:p>
          <a:p>
            <a:r>
              <a:rPr lang="en-US" sz="1600" dirty="0" smtClean="0"/>
              <a:t>25%</a:t>
            </a:r>
          </a:p>
          <a:p>
            <a:endParaRPr lang="en-US" sz="1600" dirty="0" smtClean="0"/>
          </a:p>
          <a:p>
            <a:endParaRPr lang="en-US" sz="1600" dirty="0"/>
          </a:p>
          <a:p>
            <a:endParaRPr lang="en-US" sz="1600" dirty="0" smtClean="0"/>
          </a:p>
          <a:p>
            <a:r>
              <a:rPr lang="en-US" sz="1600" dirty="0" smtClean="0"/>
              <a:t>0%</a:t>
            </a:r>
            <a:endParaRPr lang="en-US" sz="1600" dirty="0"/>
          </a:p>
        </p:txBody>
      </p:sp>
      <p:cxnSp>
        <p:nvCxnSpPr>
          <p:cNvPr id="6" name="Straight Connector 5"/>
          <p:cNvCxnSpPr/>
          <p:nvPr/>
        </p:nvCxnSpPr>
        <p:spPr bwMode="auto">
          <a:xfrm flipV="1">
            <a:off x="1593923" y="5727418"/>
            <a:ext cx="6168353" cy="25916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" name="TextBox 6"/>
          <p:cNvSpPr txBox="1"/>
          <p:nvPr/>
        </p:nvSpPr>
        <p:spPr>
          <a:xfrm>
            <a:off x="1697596" y="5753334"/>
            <a:ext cx="587782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 smtClean="0"/>
              <a:t>1 day              1 week            1 month            6 months              1 year</a:t>
            </a:r>
            <a:endParaRPr lang="en-US" sz="1200" dirty="0"/>
          </a:p>
        </p:txBody>
      </p:sp>
      <p:sp>
        <p:nvSpPr>
          <p:cNvPr id="10" name="Arc 9"/>
          <p:cNvSpPr/>
          <p:nvPr/>
        </p:nvSpPr>
        <p:spPr bwMode="auto">
          <a:xfrm rot="10800000">
            <a:off x="1895886" y="-2"/>
            <a:ext cx="8082331" cy="5325721"/>
          </a:xfrm>
          <a:prstGeom prst="arc">
            <a:avLst>
              <a:gd name="adj1" fmla="val 15844897"/>
              <a:gd name="adj2" fmla="val 0"/>
            </a:avLst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14268" y="1321712"/>
            <a:ext cx="5378395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0" dirty="0" smtClean="0">
                <a:solidFill>
                  <a:schemeClr val="bg1">
                    <a:lumMod val="65000"/>
                  </a:schemeClr>
                </a:solidFill>
                <a:latin typeface="Arial Black"/>
                <a:cs typeface="Arial Black"/>
              </a:rPr>
              <a:t>F L </a:t>
            </a:r>
            <a:r>
              <a:rPr lang="en-US" sz="8000" dirty="0" smtClean="0">
                <a:solidFill>
                  <a:srgbClr val="A6A6A6"/>
                </a:solidFill>
                <a:latin typeface="Arial Black"/>
                <a:cs typeface="Arial Black"/>
              </a:rPr>
              <a:t>O</a:t>
            </a:r>
            <a:r>
              <a:rPr lang="en-US" sz="8000" dirty="0" smtClean="0">
                <a:latin typeface="Arial Black"/>
                <a:cs typeface="Arial Black"/>
              </a:rPr>
              <a:t> </a:t>
            </a:r>
            <a:r>
              <a:rPr lang="en-US" sz="8000" dirty="0" smtClean="0">
                <a:solidFill>
                  <a:srgbClr val="FF0000"/>
                </a:solidFill>
                <a:latin typeface="Arial Black"/>
                <a:cs typeface="Arial Black"/>
              </a:rPr>
              <a:t>R</a:t>
            </a:r>
            <a:r>
              <a:rPr lang="en-US" sz="8000" dirty="0" smtClean="0">
                <a:latin typeface="Arial Black"/>
                <a:cs typeface="Arial Black"/>
              </a:rPr>
              <a:t> </a:t>
            </a:r>
            <a:r>
              <a:rPr lang="en-US" sz="8000" dirty="0" smtClean="0">
                <a:solidFill>
                  <a:schemeClr val="bg1">
                    <a:lumMod val="65000"/>
                  </a:schemeClr>
                </a:solidFill>
                <a:latin typeface="Arial Black"/>
                <a:cs typeface="Arial Black"/>
              </a:rPr>
              <a:t>A</a:t>
            </a:r>
            <a:endParaRPr lang="en-US" sz="8000" dirty="0">
              <a:solidFill>
                <a:schemeClr val="bg1">
                  <a:lumMod val="6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09763" y="2941457"/>
            <a:ext cx="13644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Review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96705960"/>
      </p:ext>
    </p:extLst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Bad News</a:t>
            </a:r>
            <a:endParaRPr lang="en-US" dirty="0"/>
          </a:p>
        </p:txBody>
      </p:sp>
      <p:pic>
        <p:nvPicPr>
          <p:cNvPr id="3" name="Picture 2" descr="Buzan review process.jp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t="18481" r="11189" b="29200"/>
          <a:stretch/>
        </p:blipFill>
        <p:spPr>
          <a:xfrm>
            <a:off x="1079612" y="2168860"/>
            <a:ext cx="6958800" cy="31608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7564" y="1196752"/>
            <a:ext cx="7992888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Tony </a:t>
            </a:r>
            <a:r>
              <a:rPr lang="en-US" sz="1800" dirty="0" err="1" smtClean="0"/>
              <a:t>Buzan</a:t>
            </a:r>
            <a:r>
              <a:rPr lang="en-US" sz="1800" dirty="0" smtClean="0"/>
              <a:t> – Systems Thinker and creator of the “Mind Map” shows how REVIEW significantly impacts our ability to recall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22647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and Reflect</a:t>
            </a:r>
            <a:endParaRPr lang="en-US" dirty="0"/>
          </a:p>
        </p:txBody>
      </p:sp>
      <p:sp>
        <p:nvSpPr>
          <p:cNvPr id="22" name="Content Placeholder 21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 smtClean="0"/>
              <a:t>In your teams</a:t>
            </a:r>
          </a:p>
          <a:p>
            <a:pPr lvl="1"/>
            <a:r>
              <a:rPr lang="en-US" dirty="0" smtClean="0"/>
              <a:t>Identify what you consider to be the </a:t>
            </a:r>
            <a:r>
              <a:rPr lang="en-US" dirty="0" smtClean="0"/>
              <a:t>4 </a:t>
            </a:r>
            <a:r>
              <a:rPr lang="en-US" dirty="0" smtClean="0"/>
              <a:t>key learning points-concepts from yesterday</a:t>
            </a:r>
          </a:p>
          <a:p>
            <a:pPr lvl="2"/>
            <a:r>
              <a:rPr lang="en-US" dirty="0" smtClean="0"/>
              <a:t>10 minutes</a:t>
            </a:r>
          </a:p>
          <a:p>
            <a:pPr lvl="1"/>
            <a:r>
              <a:rPr lang="en-US" dirty="0" smtClean="0"/>
              <a:t>Be prepared to present one of them to the class</a:t>
            </a:r>
          </a:p>
          <a:p>
            <a:pPr lvl="2"/>
            <a:r>
              <a:rPr lang="en-US" dirty="0" smtClean="0"/>
              <a:t>12</a:t>
            </a:r>
            <a:r>
              <a:rPr lang="en-US" dirty="0" smtClean="0"/>
              <a:t> </a:t>
            </a:r>
            <a:r>
              <a:rPr lang="en-US" dirty="0" smtClean="0"/>
              <a:t>minutes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34978" y="1412417"/>
            <a:ext cx="248009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Kolb Learning Cycle</a:t>
            </a:r>
            <a:endParaRPr lang="en-US" sz="2000" dirty="0"/>
          </a:p>
        </p:txBody>
      </p:sp>
      <p:sp>
        <p:nvSpPr>
          <p:cNvPr id="12" name="Circular Arrow 11"/>
          <p:cNvSpPr/>
          <p:nvPr/>
        </p:nvSpPr>
        <p:spPr bwMode="auto">
          <a:xfrm>
            <a:off x="1723507" y="2526803"/>
            <a:ext cx="1840141" cy="1930737"/>
          </a:xfrm>
          <a:prstGeom prst="circularArrow">
            <a:avLst>
              <a:gd name="adj1" fmla="val 7496"/>
              <a:gd name="adj2" fmla="val 1142319"/>
              <a:gd name="adj3" fmla="val 20396453"/>
              <a:gd name="adj4" fmla="val 16165618"/>
              <a:gd name="adj5" fmla="val 1250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3" name="Circular Arrow 12"/>
          <p:cNvSpPr/>
          <p:nvPr/>
        </p:nvSpPr>
        <p:spPr bwMode="auto">
          <a:xfrm rot="5400000">
            <a:off x="1681527" y="3482597"/>
            <a:ext cx="1840141" cy="1930737"/>
          </a:xfrm>
          <a:prstGeom prst="circularArrow">
            <a:avLst>
              <a:gd name="adj1" fmla="val 7496"/>
              <a:gd name="adj2" fmla="val 1142319"/>
              <a:gd name="adj3" fmla="val 20396453"/>
              <a:gd name="adj4" fmla="val 16165618"/>
              <a:gd name="adj5" fmla="val 1250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4" name="Circular Arrow 13"/>
          <p:cNvSpPr/>
          <p:nvPr/>
        </p:nvSpPr>
        <p:spPr bwMode="auto">
          <a:xfrm rot="10800000">
            <a:off x="657788" y="3456681"/>
            <a:ext cx="1840141" cy="1930737"/>
          </a:xfrm>
          <a:prstGeom prst="circularArrow">
            <a:avLst>
              <a:gd name="adj1" fmla="val 7496"/>
              <a:gd name="adj2" fmla="val 1142319"/>
              <a:gd name="adj3" fmla="val 20396453"/>
              <a:gd name="adj4" fmla="val 16165618"/>
              <a:gd name="adj5" fmla="val 1250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5" name="Circular Arrow 14"/>
          <p:cNvSpPr/>
          <p:nvPr/>
        </p:nvSpPr>
        <p:spPr bwMode="auto">
          <a:xfrm rot="16200000">
            <a:off x="693559" y="2468780"/>
            <a:ext cx="1840141" cy="1930737"/>
          </a:xfrm>
          <a:prstGeom prst="circularArrow">
            <a:avLst>
              <a:gd name="adj1" fmla="val 7496"/>
              <a:gd name="adj2" fmla="val 1142319"/>
              <a:gd name="adj3" fmla="val 20396453"/>
              <a:gd name="adj4" fmla="val 16165618"/>
              <a:gd name="adj5" fmla="val 12500"/>
            </a:avLst>
          </a:prstGeom>
          <a:ln>
            <a:headEnd type="none" w="med" len="med"/>
            <a:tailEnd type="none" w="med" len="med"/>
          </a:ln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 bwMode="auto">
          <a:xfrm>
            <a:off x="1593923" y="2254685"/>
            <a:ext cx="1036698" cy="971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1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Experience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 bwMode="auto">
          <a:xfrm>
            <a:off x="2821897" y="3495554"/>
            <a:ext cx="1036698" cy="971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2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Review &amp; Reflection</a:t>
            </a:r>
          </a:p>
        </p:txBody>
      </p:sp>
      <p:sp>
        <p:nvSpPr>
          <p:cNvPr id="18" name="Rectangle 17"/>
          <p:cNvSpPr/>
          <p:nvPr/>
        </p:nvSpPr>
        <p:spPr bwMode="auto">
          <a:xfrm>
            <a:off x="1590818" y="4609938"/>
            <a:ext cx="1036698" cy="971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3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>
              <a:solidFill>
                <a:schemeClr val="tx1"/>
              </a:solidFill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Generalise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19" name="Rectangle 18"/>
          <p:cNvSpPr/>
          <p:nvPr/>
        </p:nvSpPr>
        <p:spPr bwMode="auto">
          <a:xfrm>
            <a:off x="333822" y="3456680"/>
            <a:ext cx="1036698" cy="971847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4</a:t>
            </a: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dirty="0" smtClean="0">
                <a:solidFill>
                  <a:schemeClr val="tx1"/>
                </a:solidFill>
                <a:latin typeface="Arial" pitchFamily="34" charset="0"/>
              </a:rPr>
              <a:t>Test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23" name="Picture 5" descr="C:\Users\cuski\AppData\Local\Microsoft\Windows\Temporary Internet Files\Content.IE5\9EJDQA2Z\MPj04365080000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058" y="1166216"/>
            <a:ext cx="3895816" cy="5038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681132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 Few Problems</a:t>
            </a:r>
          </a:p>
        </p:txBody>
      </p:sp>
      <p:pic>
        <p:nvPicPr>
          <p:cNvPr id="7" name="Picture 6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47800"/>
            <a:ext cx="3531504" cy="268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DSC_0577_6891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5" t="4616" r="27092" b="16692"/>
          <a:stretch/>
        </p:blipFill>
        <p:spPr>
          <a:xfrm rot="5400000">
            <a:off x="4646796" y="3430404"/>
            <a:ext cx="3438451" cy="252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7354931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The </a:t>
            </a:r>
            <a:r>
              <a:rPr lang="en-GB" b="1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fry</a:t>
            </a:r>
            <a:r>
              <a:rPr lang="en-GB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scraper</a:t>
            </a:r>
            <a:endParaRPr lang="en-GB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461" b="900"/>
          <a:stretch/>
        </p:blipFill>
        <p:spPr>
          <a:xfrm>
            <a:off x="4922872" y="864420"/>
            <a:ext cx="3410902" cy="266796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537" y="4518282"/>
            <a:ext cx="3203848" cy="23397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5802" y="3018080"/>
            <a:ext cx="3392377" cy="1872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78" y="1280623"/>
            <a:ext cx="3673318" cy="279844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096" y="4258071"/>
            <a:ext cx="3233310" cy="214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40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22348" y="1154775"/>
            <a:ext cx="3355410" cy="477056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dirty="0" smtClean="0"/>
              <a:t>20 Fenchurch Street designed by Rafael </a:t>
            </a:r>
            <a:r>
              <a:rPr lang="en-US" dirty="0" err="1" smtClean="0"/>
              <a:t>Vinoly</a:t>
            </a:r>
            <a:r>
              <a:rPr lang="en-US" dirty="0" smtClean="0"/>
              <a:t> and cost over £200 million</a:t>
            </a:r>
          </a:p>
          <a:p>
            <a:pPr algn="l"/>
            <a:endParaRPr lang="en-US" dirty="0"/>
          </a:p>
          <a:p>
            <a:pPr algn="l"/>
            <a:r>
              <a:rPr lang="en-US" dirty="0"/>
              <a:t>In an interview with The Guardian, </a:t>
            </a:r>
            <a:r>
              <a:rPr lang="en-US" dirty="0" err="1"/>
              <a:t>Viñoly</a:t>
            </a:r>
            <a:r>
              <a:rPr lang="en-US" dirty="0"/>
              <a:t> </a:t>
            </a:r>
            <a:r>
              <a:rPr lang="en-US" dirty="0" smtClean="0"/>
              <a:t>said while </a:t>
            </a:r>
            <a:r>
              <a:rPr lang="en-US" dirty="0"/>
              <a:t>he conceded that there had been "a lot of mistakes" with the building, he agreed with the </a:t>
            </a:r>
            <a:r>
              <a:rPr lang="en-US" dirty="0" smtClean="0"/>
              <a:t>building’s developers </a:t>
            </a:r>
            <a:r>
              <a:rPr lang="en-US" dirty="0"/>
              <a:t>that the sun was </a:t>
            </a:r>
            <a:r>
              <a:rPr lang="en-US" dirty="0" smtClean="0"/>
              <a:t>too </a:t>
            </a:r>
            <a:r>
              <a:rPr lang="en-US" dirty="0"/>
              <a:t>high in the sky on that particular day. "[I] didn't realise it was going to be so hot," he said, suggesting that global warming was at fault. "When I first came to London years ago, it wasn't like this ... Now you have all these sunny days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78431" y="1016583"/>
            <a:ext cx="434838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Vdara</a:t>
            </a:r>
            <a:r>
              <a:rPr lang="en-US" dirty="0" smtClean="0"/>
              <a:t> Hotel Las Vegas </a:t>
            </a:r>
          </a:p>
          <a:p>
            <a:r>
              <a:rPr lang="en-US" dirty="0" smtClean="0"/>
              <a:t>Designed by Rafael </a:t>
            </a:r>
            <a:r>
              <a:rPr lang="en-US" dirty="0" err="1" smtClean="0"/>
              <a:t>Vinoly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dirty="0" smtClean="0"/>
              <a:t>The </a:t>
            </a:r>
            <a:r>
              <a:rPr lang="en-US" dirty="0"/>
              <a:t>building's reflective surface and concave design can act as a parabolic </a:t>
            </a:r>
            <a:endParaRPr lang="en-US" dirty="0" smtClean="0"/>
          </a:p>
        </p:txBody>
      </p:sp>
      <p:pic>
        <p:nvPicPr>
          <p:cNvPr id="6" name="Picture 5" descr="Vdara hot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8984" y="2340022"/>
            <a:ext cx="2767866" cy="399646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854985" y="2241644"/>
            <a:ext cx="2273999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/>
              <a:t>reflector to create a phenomenon in which the reflected rays of the sun can create dangerously hot conditions at particular points on the pool deck. Employees have called the phenomenon the "</a:t>
            </a:r>
            <a:r>
              <a:rPr lang="en-US" dirty="0" err="1"/>
              <a:t>Vdara</a:t>
            </a:r>
            <a:r>
              <a:rPr lang="en-US" dirty="0"/>
              <a:t> death ray"; the management has described it as a "solar convergence"</a:t>
            </a:r>
          </a:p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26495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And there’s more</a:t>
            </a:r>
            <a:endParaRPr lang="en-US" dirty="0"/>
          </a:p>
        </p:txBody>
      </p:sp>
      <p:pic>
        <p:nvPicPr>
          <p:cNvPr id="5" name="Picture 4" descr="scan0004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4" r="38121"/>
          <a:stretch/>
        </p:blipFill>
        <p:spPr>
          <a:xfrm rot="16200000">
            <a:off x="2324539" y="-936889"/>
            <a:ext cx="4444533" cy="8569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52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3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 Few Problems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670" y="5374123"/>
            <a:ext cx="5312530" cy="98488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 smtClean="0"/>
              <a:t>In all these examples the issues were: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/>
              <a:t>Discovered late on: - they emerged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/>
              <a:t>Expensive: - because they were discovered late</a:t>
            </a:r>
          </a:p>
          <a:p>
            <a:pPr marL="285750" indent="-285750" algn="l">
              <a:buFont typeface="Arial"/>
              <a:buChar char="•"/>
            </a:pPr>
            <a:r>
              <a:rPr lang="en-US" sz="1400" dirty="0" smtClean="0"/>
              <a:t>Avoidable: </a:t>
            </a:r>
          </a:p>
        </p:txBody>
      </p:sp>
      <p:pic>
        <p:nvPicPr>
          <p:cNvPr id="8" name="Picture 7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673176"/>
            <a:ext cx="3531504" cy="2682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DSC_0577_6891.JPG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65" t="4616" r="27092" b="16692"/>
          <a:stretch/>
        </p:blipFill>
        <p:spPr>
          <a:xfrm rot="5400000">
            <a:off x="5332596" y="3095453"/>
            <a:ext cx="3438451" cy="2521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7794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Two Models of Requirements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52" y="1188531"/>
            <a:ext cx="4237729" cy="250168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978391" y="1693164"/>
            <a:ext cx="3828692" cy="830997"/>
          </a:xfrm>
          <a:prstGeom prst="rect">
            <a:avLst/>
          </a:prstGeom>
          <a:solidFill>
            <a:srgbClr val="00009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Kano Requirements Model</a:t>
            </a:r>
          </a:p>
          <a:p>
            <a:r>
              <a:rPr lang="en-US" sz="2400" dirty="0"/>
              <a:t>C</a:t>
            </a:r>
            <a:r>
              <a:rPr lang="en-US" sz="2400" dirty="0" smtClean="0"/>
              <a:t>ustomer facing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31763" y="4923876"/>
            <a:ext cx="4846628" cy="830997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Holistic Requirements Model</a:t>
            </a:r>
          </a:p>
          <a:p>
            <a:r>
              <a:rPr lang="en-US" sz="2400" dirty="0" smtClean="0"/>
              <a:t>System facing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1867056" y="6089931"/>
            <a:ext cx="6591144" cy="36933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dirty="0" smtClean="0"/>
              <a:t>Both represent a complete model of requirements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152" y="3281574"/>
            <a:ext cx="4361668" cy="2640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879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/>
          <p:cNvSpPr/>
          <p:nvPr/>
        </p:nvSpPr>
        <p:spPr>
          <a:xfrm>
            <a:off x="2846590" y="1480335"/>
            <a:ext cx="3994872" cy="4527178"/>
          </a:xfrm>
          <a:prstGeom prst="rect">
            <a:avLst/>
          </a:prstGeom>
          <a:noFill/>
          <a:ln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3" name="Document 102"/>
          <p:cNvSpPr/>
          <p:nvPr/>
        </p:nvSpPr>
        <p:spPr>
          <a:xfrm>
            <a:off x="6970675" y="4958460"/>
            <a:ext cx="1855911" cy="818750"/>
          </a:xfrm>
          <a:prstGeom prst="flowChartDocument">
            <a:avLst/>
          </a:prstGeom>
          <a:solidFill>
            <a:schemeClr val="bg1"/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307" tIns="25654" rIns="51307" bIns="25654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7385243" y="4968394"/>
            <a:ext cx="1012519" cy="155684"/>
          </a:xfrm>
          <a:prstGeom prst="rect">
            <a:avLst/>
          </a:prstGeom>
          <a:noFill/>
        </p:spPr>
        <p:txBody>
          <a:bodyPr wrap="none" lIns="51307" tIns="25654" rIns="51307" bIns="25654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Requirements Database</a:t>
            </a:r>
          </a:p>
        </p:txBody>
      </p:sp>
      <p:pic>
        <p:nvPicPr>
          <p:cNvPr id="105" name="Picture 10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76587" y="5105223"/>
            <a:ext cx="524170" cy="513717"/>
          </a:xfrm>
          <a:prstGeom prst="rect">
            <a:avLst/>
          </a:prstGeom>
        </p:spPr>
      </p:pic>
      <p:pic>
        <p:nvPicPr>
          <p:cNvPr id="106" name="Picture 10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4896" y="5097307"/>
            <a:ext cx="530641" cy="513716"/>
          </a:xfrm>
          <a:prstGeom prst="rect">
            <a:avLst/>
          </a:prstGeom>
        </p:spPr>
      </p:pic>
      <p:sp>
        <p:nvSpPr>
          <p:cNvPr id="107" name="Rectangle 106"/>
          <p:cNvSpPr/>
          <p:nvPr/>
        </p:nvSpPr>
        <p:spPr>
          <a:xfrm>
            <a:off x="7168954" y="1498680"/>
            <a:ext cx="1404522" cy="306633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08" name="Rectangle 107"/>
          <p:cNvSpPr/>
          <p:nvPr/>
        </p:nvSpPr>
        <p:spPr>
          <a:xfrm>
            <a:off x="529853" y="1463472"/>
            <a:ext cx="1663275" cy="4544041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09" name="Picture 108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8807" y="2423002"/>
            <a:ext cx="843658" cy="456435"/>
          </a:xfrm>
          <a:prstGeom prst="rect">
            <a:avLst/>
          </a:prstGeom>
        </p:spPr>
      </p:pic>
      <p:sp>
        <p:nvSpPr>
          <p:cNvPr id="110" name="TextBox 109"/>
          <p:cNvSpPr txBox="1"/>
          <p:nvPr/>
        </p:nvSpPr>
        <p:spPr>
          <a:xfrm>
            <a:off x="623804" y="2377100"/>
            <a:ext cx="661443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Stakeholder Map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572526" y="2537772"/>
            <a:ext cx="718442" cy="3287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Determine system stakeholders and select key ones for requirements elicitation</a:t>
            </a:r>
          </a:p>
        </p:txBody>
      </p:sp>
      <p:pic>
        <p:nvPicPr>
          <p:cNvPr id="112" name="Picture 1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6646" y="4435740"/>
            <a:ext cx="1101228" cy="415197"/>
          </a:xfrm>
          <a:prstGeom prst="rect">
            <a:avLst/>
          </a:prstGeom>
        </p:spPr>
      </p:pic>
      <p:sp>
        <p:nvSpPr>
          <p:cNvPr id="113" name="Right Arrow 112"/>
          <p:cNvSpPr/>
          <p:nvPr/>
        </p:nvSpPr>
        <p:spPr>
          <a:xfrm rot="5400000">
            <a:off x="1216232" y="4125626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566338" y="4847840"/>
            <a:ext cx="1470960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Tree Diagram/Analytic Hierarchy Process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881048" y="4994907"/>
            <a:ext cx="831312" cy="19029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Organize and </a:t>
            </a:r>
            <a:r>
              <a:rPr lang="en-US" sz="450" dirty="0" err="1">
                <a:latin typeface="GE Inspira Pitch Regular" charset="0"/>
              </a:rPr>
              <a:t>prioritise</a:t>
            </a:r>
            <a:r>
              <a:rPr lang="en-US" sz="450" dirty="0">
                <a:latin typeface="GE Inspira Pitch Regular" charset="0"/>
              </a:rPr>
              <a:t> key stakeholder requirements </a:t>
            </a:r>
          </a:p>
        </p:txBody>
      </p:sp>
      <p:sp>
        <p:nvSpPr>
          <p:cNvPr id="116" name="Right Arrow 115"/>
          <p:cNvSpPr/>
          <p:nvPr/>
        </p:nvSpPr>
        <p:spPr>
          <a:xfrm rot="5400000">
            <a:off x="1269880" y="2943198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17" name="TextBox 116"/>
          <p:cNvSpPr txBox="1"/>
          <p:nvPr/>
        </p:nvSpPr>
        <p:spPr>
          <a:xfrm>
            <a:off x="638965" y="5522491"/>
            <a:ext cx="1315478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User Requirements defines the expressed requirements of a particular stakeholder or stakeholders</a:t>
            </a:r>
          </a:p>
        </p:txBody>
      </p:sp>
      <p:pic>
        <p:nvPicPr>
          <p:cNvPr id="118" name="Picture 117"/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546" y="3004772"/>
            <a:ext cx="716719" cy="692269"/>
          </a:xfrm>
          <a:prstGeom prst="rect">
            <a:avLst/>
          </a:prstGeom>
        </p:spPr>
      </p:pic>
      <p:sp>
        <p:nvSpPr>
          <p:cNvPr id="119" name="TextBox 118"/>
          <p:cNvSpPr txBox="1"/>
          <p:nvPr/>
        </p:nvSpPr>
        <p:spPr>
          <a:xfrm>
            <a:off x="592125" y="3651527"/>
            <a:ext cx="640604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Affinity Diagram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604204" y="3779361"/>
            <a:ext cx="628209" cy="2595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Elicit and capture key stakeholder requirements 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1441967" y="3789217"/>
            <a:ext cx="661474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how a user expects to interact with a system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1531870" y="3664266"/>
            <a:ext cx="409772" cy="144132"/>
          </a:xfrm>
          <a:prstGeom prst="rect">
            <a:avLst/>
          </a:prstGeom>
          <a:noFill/>
        </p:spPr>
        <p:txBody>
          <a:bodyPr wrap="non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Use Case</a:t>
            </a:r>
          </a:p>
        </p:txBody>
      </p:sp>
      <p:pic>
        <p:nvPicPr>
          <p:cNvPr id="123" name="Picture 122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05684" y="3140190"/>
            <a:ext cx="542556" cy="517942"/>
          </a:xfrm>
          <a:prstGeom prst="rect">
            <a:avLst/>
          </a:prstGeom>
        </p:spPr>
      </p:pic>
      <p:sp>
        <p:nvSpPr>
          <p:cNvPr id="124" name="TextBox 123"/>
          <p:cNvSpPr txBox="1"/>
          <p:nvPr/>
        </p:nvSpPr>
        <p:spPr>
          <a:xfrm>
            <a:off x="1058707" y="1720003"/>
            <a:ext cx="972361" cy="45575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525" dirty="0">
                <a:latin typeface="GE Inspira Pitch Regular" charset="0"/>
              </a:rPr>
              <a:t>The Business Requirements provide the rationale and overall business constraints for a system development project</a:t>
            </a:r>
          </a:p>
        </p:txBody>
      </p:sp>
      <p:sp>
        <p:nvSpPr>
          <p:cNvPr id="125" name="Right Arrow 124"/>
          <p:cNvSpPr/>
          <p:nvPr/>
        </p:nvSpPr>
        <p:spPr>
          <a:xfrm rot="5400000">
            <a:off x="1184485" y="5261664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6" name="Right Arrow 125"/>
          <p:cNvSpPr/>
          <p:nvPr/>
        </p:nvSpPr>
        <p:spPr>
          <a:xfrm rot="5400000">
            <a:off x="1284700" y="2177062"/>
            <a:ext cx="254066" cy="244251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27" name="TextBox 126"/>
          <p:cNvSpPr txBox="1"/>
          <p:nvPr/>
        </p:nvSpPr>
        <p:spPr>
          <a:xfrm>
            <a:off x="734586" y="1489493"/>
            <a:ext cx="1243226" cy="1902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Gather Requirements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830533" y="5701839"/>
            <a:ext cx="1397206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Identifies and explores system solutions at different levels to determine System Meta-Solution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4037551" y="5538394"/>
            <a:ext cx="8801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Need Mean Analysis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2967214" y="4970524"/>
            <a:ext cx="1153061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Analyses expressed requirements into their atomic form to identify and clarify missing and ambiguous requirements </a:t>
            </a:r>
          </a:p>
        </p:txBody>
      </p:sp>
      <p:sp>
        <p:nvSpPr>
          <p:cNvPr id="132" name="TextBox 131"/>
          <p:cNvSpPr txBox="1"/>
          <p:nvPr/>
        </p:nvSpPr>
        <p:spPr>
          <a:xfrm>
            <a:off x="3026954" y="4803215"/>
            <a:ext cx="1105958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Systemic Textual Analysis</a:t>
            </a:r>
          </a:p>
        </p:txBody>
      </p:sp>
      <p:pic>
        <p:nvPicPr>
          <p:cNvPr id="133" name="Picture 132"/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68887" y="4184300"/>
            <a:ext cx="587761" cy="635470"/>
          </a:xfrm>
          <a:prstGeom prst="rect">
            <a:avLst/>
          </a:prstGeom>
        </p:spPr>
      </p:pic>
      <p:pic>
        <p:nvPicPr>
          <p:cNvPr id="134" name="Picture 133"/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66512" y="5336939"/>
            <a:ext cx="583224" cy="620397"/>
          </a:xfrm>
          <a:prstGeom prst="rect">
            <a:avLst/>
          </a:prstGeom>
        </p:spPr>
      </p:pic>
      <p:pic>
        <p:nvPicPr>
          <p:cNvPr id="135" name="Picture 134"/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23090" y="4137849"/>
            <a:ext cx="967387" cy="716455"/>
          </a:xfrm>
          <a:prstGeom prst="rect">
            <a:avLst/>
          </a:prstGeom>
        </p:spPr>
      </p:pic>
      <p:sp>
        <p:nvSpPr>
          <p:cNvPr id="136" name="TextBox 135"/>
          <p:cNvSpPr txBox="1"/>
          <p:nvPr/>
        </p:nvSpPr>
        <p:spPr>
          <a:xfrm>
            <a:off x="4189153" y="4967718"/>
            <a:ext cx="1167573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Generates and organizes system generic functionality necessary to achieve the Operational Requirement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4137404" y="4808919"/>
            <a:ext cx="1261550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Viewpoint/Functional Analysis</a:t>
            </a:r>
          </a:p>
        </p:txBody>
      </p:sp>
      <p:pic>
        <p:nvPicPr>
          <p:cNvPr id="138" name="Picture 137"/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3491" y="4121808"/>
            <a:ext cx="1237848" cy="705361"/>
          </a:xfrm>
          <a:prstGeom prst="rect">
            <a:avLst/>
          </a:prstGeom>
        </p:spPr>
      </p:pic>
      <p:sp>
        <p:nvSpPr>
          <p:cNvPr id="139" name="TextBox 138"/>
          <p:cNvSpPr txBox="1"/>
          <p:nvPr/>
        </p:nvSpPr>
        <p:spPr>
          <a:xfrm>
            <a:off x="5384447" y="4960273"/>
            <a:ext cx="1213157" cy="25954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and shows how the component functionality of a system must cooperate to deliver the Operational Requirement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5460604" y="4802324"/>
            <a:ext cx="994167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 Flow Diagram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2899548" y="3944506"/>
            <a:ext cx="3797995" cy="134225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42" name="TextBox 141"/>
          <p:cNvSpPr txBox="1"/>
          <p:nvPr/>
        </p:nvSpPr>
        <p:spPr>
          <a:xfrm>
            <a:off x="3619672" y="3950866"/>
            <a:ext cx="2453574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necessary generic System Functionality  </a:t>
            </a:r>
          </a:p>
        </p:txBody>
      </p:sp>
      <p:sp>
        <p:nvSpPr>
          <p:cNvPr id="143" name="Right Arrow 142"/>
          <p:cNvSpPr/>
          <p:nvPr/>
        </p:nvSpPr>
        <p:spPr>
          <a:xfrm rot="16200000">
            <a:off x="4100139" y="5281199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pic>
        <p:nvPicPr>
          <p:cNvPr id="144" name="Picture 143"/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50729" y="2810084"/>
            <a:ext cx="1171610" cy="448702"/>
          </a:xfrm>
          <a:prstGeom prst="rect">
            <a:avLst/>
          </a:prstGeom>
        </p:spPr>
      </p:pic>
      <p:sp>
        <p:nvSpPr>
          <p:cNvPr id="145" name="TextBox 144"/>
          <p:cNvSpPr txBox="1"/>
          <p:nvPr/>
        </p:nvSpPr>
        <p:spPr>
          <a:xfrm>
            <a:off x="3142688" y="3404305"/>
            <a:ext cx="1326100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Captures the potential functional failure modes, effects and causes to identify remedies </a:t>
            </a:r>
            <a:r>
              <a:rPr lang="en-US" sz="450" dirty="0" err="1">
                <a:latin typeface="GE Inspira Pitch Regular" charset="0"/>
              </a:rPr>
              <a:t>ab</a:t>
            </a:r>
            <a:r>
              <a:rPr lang="en-US" sz="450" dirty="0">
                <a:latin typeface="GE Inspira Pitch Regular" charset="0"/>
              </a:rPr>
              <a:t> initio 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3100059" y="3242245"/>
            <a:ext cx="1788642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Functional Failure Mode and Effect Analysis</a:t>
            </a:r>
          </a:p>
        </p:txBody>
      </p:sp>
      <p:pic>
        <p:nvPicPr>
          <p:cNvPr id="147" name="Picture 146"/>
          <p:cNvPicPr>
            <a:picLocks noChangeAspect="1"/>
          </p:cNvPicPr>
          <p:nvPr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3381" y="1783703"/>
            <a:ext cx="1226710" cy="690803"/>
          </a:xfrm>
          <a:prstGeom prst="rect">
            <a:avLst/>
          </a:prstGeom>
        </p:spPr>
      </p:pic>
      <p:sp>
        <p:nvSpPr>
          <p:cNvPr id="148" name="TextBox 147"/>
          <p:cNvSpPr txBox="1"/>
          <p:nvPr/>
        </p:nvSpPr>
        <p:spPr>
          <a:xfrm>
            <a:off x="3196709" y="2539984"/>
            <a:ext cx="1213841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450" dirty="0">
                <a:latin typeface="GE Inspira Pitch Regular" charset="0"/>
              </a:rPr>
              <a:t>Identifies causal paths for potential system sensitivities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3250729" y="2377924"/>
            <a:ext cx="1062746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Flow Sensitivity Analysis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916085" y="1621643"/>
            <a:ext cx="1826784" cy="1972853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1" name="TextBox 150"/>
          <p:cNvSpPr txBox="1"/>
          <p:nvPr/>
        </p:nvSpPr>
        <p:spPr>
          <a:xfrm>
            <a:off x="3034649" y="1628003"/>
            <a:ext cx="1741240" cy="155674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75" dirty="0">
                <a:latin typeface="GE Inspira Pitch Regular" charset="0"/>
              </a:rPr>
              <a:t>Determine the Emergent Functionality  </a:t>
            </a:r>
          </a:p>
        </p:txBody>
      </p:sp>
      <p:pic>
        <p:nvPicPr>
          <p:cNvPr id="152" name="Picture 151"/>
          <p:cNvPicPr>
            <a:picLocks noChangeAspect="1"/>
          </p:cNvPicPr>
          <p:nvPr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10785" y="1873157"/>
            <a:ext cx="1141623" cy="1317258"/>
          </a:xfrm>
          <a:prstGeom prst="rect">
            <a:avLst/>
          </a:prstGeom>
        </p:spPr>
      </p:pic>
      <p:sp>
        <p:nvSpPr>
          <p:cNvPr id="153" name="Right Arrow 152"/>
          <p:cNvSpPr/>
          <p:nvPr/>
        </p:nvSpPr>
        <p:spPr>
          <a:xfrm>
            <a:off x="4709271" y="2485964"/>
            <a:ext cx="286680" cy="217184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4" name="Right Arrow 153"/>
          <p:cNvSpPr/>
          <p:nvPr/>
        </p:nvSpPr>
        <p:spPr>
          <a:xfrm rot="16200000">
            <a:off x="3235620" y="3681855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5" name="Right Arrow 154"/>
          <p:cNvSpPr/>
          <p:nvPr/>
        </p:nvSpPr>
        <p:spPr>
          <a:xfrm rot="5400000">
            <a:off x="4006619" y="3669572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6" name="Right Arrow 155"/>
          <p:cNvSpPr/>
          <p:nvPr/>
        </p:nvSpPr>
        <p:spPr>
          <a:xfrm rot="16200000">
            <a:off x="5518005" y="3573814"/>
            <a:ext cx="244738" cy="254405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5079510" y="3337859"/>
            <a:ext cx="1125692" cy="19029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r>
              <a:rPr lang="en-US" sz="450" dirty="0">
                <a:latin typeface="GE Inspira Pitch Regular" charset="0"/>
              </a:rPr>
              <a:t>Cross checks requirements for consistency and completeness</a:t>
            </a:r>
          </a:p>
        </p:txBody>
      </p:sp>
      <p:sp>
        <p:nvSpPr>
          <p:cNvPr id="158" name="TextBox 157"/>
          <p:cNvSpPr txBox="1"/>
          <p:nvPr/>
        </p:nvSpPr>
        <p:spPr>
          <a:xfrm>
            <a:off x="5032033" y="3156199"/>
            <a:ext cx="1288205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Quality Function Deployment 1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5303491" y="1537481"/>
            <a:ext cx="1294113" cy="328798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 err="1">
                <a:solidFill>
                  <a:srgbClr val="000000"/>
                </a:solidFill>
                <a:latin typeface="GE Inspira Pitch Regular" charset="0"/>
              </a:rPr>
              <a:t>Analyse</a:t>
            </a:r>
            <a:r>
              <a:rPr lang="en-US" sz="900" dirty="0">
                <a:solidFill>
                  <a:srgbClr val="000000"/>
                </a:solidFill>
                <a:latin typeface="GE Inspira Pitch Regular" charset="0"/>
              </a:rPr>
              <a:t>  and Validate Requirements</a:t>
            </a:r>
          </a:p>
        </p:txBody>
      </p:sp>
      <p:sp>
        <p:nvSpPr>
          <p:cNvPr id="161" name="TextBox 160"/>
          <p:cNvSpPr txBox="1"/>
          <p:nvPr/>
        </p:nvSpPr>
        <p:spPr>
          <a:xfrm>
            <a:off x="7326707" y="1523425"/>
            <a:ext cx="1071968" cy="328798"/>
          </a:xfrm>
          <a:prstGeom prst="rect">
            <a:avLst/>
          </a:prstGeom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900" dirty="0">
                <a:latin typeface="GE Inspira Pitch Regular" charset="0"/>
              </a:rPr>
              <a:t>Specify</a:t>
            </a:r>
          </a:p>
          <a:p>
            <a:pPr algn="ctr"/>
            <a:r>
              <a:rPr lang="en-US" sz="900" dirty="0">
                <a:latin typeface="GE Inspira Pitch Regular" charset="0"/>
              </a:rPr>
              <a:t> Requirements</a:t>
            </a:r>
          </a:p>
        </p:txBody>
      </p:sp>
      <p:pic>
        <p:nvPicPr>
          <p:cNvPr id="162" name="Picture 161"/>
          <p:cNvPicPr>
            <a:picLocks noChangeAspect="1"/>
          </p:cNvPicPr>
          <p:nvPr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2064" y="2973635"/>
            <a:ext cx="1251529" cy="474200"/>
          </a:xfrm>
          <a:prstGeom prst="rect">
            <a:avLst/>
          </a:prstGeom>
        </p:spPr>
      </p:pic>
      <p:sp>
        <p:nvSpPr>
          <p:cNvPr id="163" name="Text Box 122"/>
          <p:cNvSpPr txBox="1">
            <a:spLocks noChangeArrowheads="1"/>
          </p:cNvSpPr>
          <p:nvPr/>
        </p:nvSpPr>
        <p:spPr bwMode="auto">
          <a:xfrm>
            <a:off x="7334728" y="3626400"/>
            <a:ext cx="1024781" cy="36015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36631" tIns="18315" rIns="36631" bIns="18315">
            <a:spAutoFit/>
          </a:bodyPr>
          <a:lstStyle/>
          <a:p>
            <a:pPr algn="ctr" defTabSz="366323" eaLnBrk="0" hangingPunct="0">
              <a:defRPr/>
            </a:pPr>
            <a:r>
              <a:rPr lang="en-GB" sz="525" kern="0" dirty="0">
                <a:solidFill>
                  <a:srgbClr val="000000"/>
                </a:solidFill>
                <a:latin typeface="GE Inspira Pitch Regular" charset="0"/>
              </a:rPr>
              <a:t>Determine Validation and Verification methods for each requirement and specify V&amp; V Requirements </a:t>
            </a:r>
          </a:p>
        </p:txBody>
      </p:sp>
      <p:sp>
        <p:nvSpPr>
          <p:cNvPr id="164" name="Right Arrow 163"/>
          <p:cNvSpPr/>
          <p:nvPr/>
        </p:nvSpPr>
        <p:spPr>
          <a:xfrm rot="5400000">
            <a:off x="7741481" y="2692726"/>
            <a:ext cx="254066" cy="247937"/>
          </a:xfrm>
          <a:prstGeom prst="rightArrow">
            <a:avLst/>
          </a:prstGeom>
          <a:solidFill>
            <a:schemeClr val="bg1">
              <a:lumMod val="75000"/>
            </a:schemeClr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165" name="TextBox 164"/>
          <p:cNvSpPr txBox="1"/>
          <p:nvPr/>
        </p:nvSpPr>
        <p:spPr>
          <a:xfrm>
            <a:off x="7284730" y="3458028"/>
            <a:ext cx="1247751" cy="144132"/>
          </a:xfrm>
          <a:prstGeom prst="rect">
            <a:avLst/>
          </a:prstGeom>
          <a:noFill/>
        </p:spPr>
        <p:txBody>
          <a:bodyPr wrap="square" lIns="51298" tIns="25649" rIns="51298" bIns="25649" rtlCol="0">
            <a:spAutoFit/>
          </a:bodyPr>
          <a:lstStyle/>
          <a:p>
            <a:r>
              <a:rPr lang="en-US" sz="600" dirty="0">
                <a:latin typeface="GE Inspira Pitch Regular" charset="0"/>
              </a:rPr>
              <a:t>Verification Compliance Matrix</a:t>
            </a:r>
          </a:p>
        </p:txBody>
      </p:sp>
      <p:pic>
        <p:nvPicPr>
          <p:cNvPr id="166" name="Picture 165"/>
          <p:cNvPicPr>
            <a:picLocks noChangeAspect="1"/>
          </p:cNvPicPr>
          <p:nvPr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6115" y="1700937"/>
            <a:ext cx="438572" cy="436797"/>
          </a:xfrm>
          <a:prstGeom prst="rect">
            <a:avLst/>
          </a:prstGeom>
        </p:spPr>
      </p:pic>
      <p:pic>
        <p:nvPicPr>
          <p:cNvPr id="167" name="Picture 166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73238" y="5389891"/>
            <a:ext cx="492554" cy="482731"/>
          </a:xfrm>
          <a:prstGeom prst="rect">
            <a:avLst/>
          </a:prstGeom>
        </p:spPr>
      </p:pic>
      <p:pic>
        <p:nvPicPr>
          <p:cNvPr id="168" name="Picture 167"/>
          <p:cNvPicPr>
            <a:picLocks noChangeAspect="1"/>
          </p:cNvPicPr>
          <p:nvPr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46028" y="1832831"/>
            <a:ext cx="449509" cy="428701"/>
          </a:xfrm>
          <a:prstGeom prst="rect">
            <a:avLst/>
          </a:prstGeom>
        </p:spPr>
      </p:pic>
      <p:pic>
        <p:nvPicPr>
          <p:cNvPr id="169" name="Picture 168"/>
          <p:cNvPicPr>
            <a:picLocks noChangeAspect="1"/>
          </p:cNvPicPr>
          <p:nvPr/>
        </p:nvPicPr>
        <p:blipFill>
          <a:blip r:embed="rId1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5172" y="4027404"/>
            <a:ext cx="546683" cy="527814"/>
          </a:xfrm>
          <a:prstGeom prst="rect">
            <a:avLst/>
          </a:prstGeom>
        </p:spPr>
      </p:pic>
      <p:sp>
        <p:nvSpPr>
          <p:cNvPr id="170" name="TextBox 169"/>
          <p:cNvSpPr txBox="1"/>
          <p:nvPr/>
        </p:nvSpPr>
        <p:spPr>
          <a:xfrm>
            <a:off x="7285619" y="2322938"/>
            <a:ext cx="1122999" cy="294173"/>
          </a:xfrm>
          <a:prstGeom prst="rect">
            <a:avLst/>
          </a:prstGeom>
          <a:ln>
            <a:solidFill>
              <a:srgbClr val="00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lIns="51298" tIns="25649" rIns="51298" bIns="25649" rtlCol="0">
            <a:spAutoFit/>
          </a:bodyPr>
          <a:lstStyle/>
          <a:p>
            <a:pPr algn="ctr"/>
            <a:r>
              <a:rPr lang="en-US" sz="525" dirty="0">
                <a:latin typeface="GE Inspira Pitch Regular" charset="0"/>
              </a:rPr>
              <a:t>The System Requirements defines the measurable design requirements for the system</a:t>
            </a:r>
          </a:p>
        </p:txBody>
      </p:sp>
      <p:pic>
        <p:nvPicPr>
          <p:cNvPr id="171" name="Picture 170"/>
          <p:cNvPicPr>
            <a:picLocks noChangeAspect="1"/>
          </p:cNvPicPr>
          <p:nvPr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24696" y="5120520"/>
            <a:ext cx="496073" cy="486181"/>
          </a:xfrm>
          <a:prstGeom prst="rect">
            <a:avLst/>
          </a:prstGeom>
        </p:spPr>
      </p:pic>
      <p:sp>
        <p:nvSpPr>
          <p:cNvPr id="176" name="Right Arrow 175"/>
          <p:cNvSpPr/>
          <p:nvPr/>
        </p:nvSpPr>
        <p:spPr>
          <a:xfrm>
            <a:off x="2031067" y="5530771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5" name="Right Arrow 254"/>
          <p:cNvSpPr/>
          <p:nvPr/>
        </p:nvSpPr>
        <p:spPr>
          <a:xfrm>
            <a:off x="2772082" y="5517503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6" name="Right Arrow 255"/>
          <p:cNvSpPr/>
          <p:nvPr/>
        </p:nvSpPr>
        <p:spPr>
          <a:xfrm>
            <a:off x="6745150" y="2467579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57" name="Right Arrow 256"/>
          <p:cNvSpPr/>
          <p:nvPr/>
        </p:nvSpPr>
        <p:spPr>
          <a:xfrm rot="5400000">
            <a:off x="7780491" y="4636508"/>
            <a:ext cx="309815" cy="270100"/>
          </a:xfrm>
          <a:prstGeom prst="rightArrow">
            <a:avLst/>
          </a:prstGeom>
          <a:ln/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lIns="51298" tIns="25649" rIns="51298" bIns="25649" rtlCol="0" anchor="ctr"/>
          <a:lstStyle/>
          <a:p>
            <a:pPr algn="ctr"/>
            <a:endParaRPr lang="en-US" sz="1350" dirty="0">
              <a:latin typeface="GE Inspira Pitch Regular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 rot="16200000">
            <a:off x="121572" y="3676053"/>
            <a:ext cx="264816" cy="5079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701" dirty="0">
                <a:solidFill>
                  <a:schemeClr val="bg1">
                    <a:lumMod val="65000"/>
                  </a:schemeClr>
                </a:solidFill>
                <a:latin typeface="GE Inspira Pitch Regular" charset="0"/>
              </a:rPr>
              <a:t>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Process and Tools</a:t>
            </a:r>
            <a:br>
              <a:rPr lang="en-GB" dirty="0" smtClean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742653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7.0&quot;&gt;&lt;object type=&quot;1&quot; unique_id=&quot;10001&quot;&gt;&lt;object type=&quot;8&quot; unique_id=&quot;10002&quot;&gt;&lt;/object&gt;&lt;object type=&quot;2&quot; unique_id=&quot;10003&quot;&gt;&lt;object type=&quot;3&quot; unique_id=&quot;10004&quot;&gt;&lt;property id=&quot;20148&quot; value=&quot;5&quot;/&gt;&lt;property id=&quot;20300&quot; value=&quot;Slide 1&quot;/&gt;&lt;property id=&quot;20307&quot; value=&quot;256&quot;/&gt;&lt;/object&gt;&lt;object type=&quot;3&quot; unique_id=&quot;11753&quot;&gt;&lt;property id=&quot;20148&quot; value=&quot;5&quot;/&gt;&lt;property id=&quot;20300&quot; value=&quot;Slide 2&quot;/&gt;&lt;property id=&quot;20307&quot; value=&quot;257&quot;/&gt;&lt;/object&gt;&lt;object type=&quot;3&quot; unique_id=&quot;11754&quot;&gt;&lt;property id=&quot;20148&quot; value=&quot;5&quot;/&gt;&lt;property id=&quot;20300&quot; value=&quot;Slide 3&quot;/&gt;&lt;property id=&quot;20307&quot; value=&quot;258&quot;/&gt;&lt;/object&gt;&lt;object type=&quot;3&quot; unique_id=&quot;11755&quot;&gt;&lt;property id=&quot;20148&quot; value=&quot;5&quot;/&gt;&lt;property id=&quot;20300&quot; value=&quot;Slide 4&quot;/&gt;&lt;property id=&quot;20307&quot; value=&quot;259&quot;/&gt;&lt;/object&gt;&lt;object type=&quot;3&quot; unique_id=&quot;11756&quot;&gt;&lt;property id=&quot;20148&quot; value=&quot;5&quot;/&gt;&lt;property id=&quot;20300&quot; value=&quot;Slide 5&quot;/&gt;&lt;property id=&quot;20307&quot; value=&quot;261&quot;/&gt;&lt;/object&gt;&lt;object type=&quot;3&quot; unique_id=&quot;11757&quot;&gt;&lt;property id=&quot;20148&quot; value=&quot;5&quot;/&gt;&lt;property id=&quot;20300&quot; value=&quot;Slide 6&quot;/&gt;&lt;property id=&quot;20307&quot; value=&quot;260&quot;/&gt;&lt;/object&gt;&lt;object type=&quot;3&quot; unique_id=&quot;11758&quot;&gt;&lt;property id=&quot;20148&quot; value=&quot;5&quot;/&gt;&lt;property id=&quot;20300&quot; value=&quot;Slide 7&quot;/&gt;&lt;property id=&quot;20307&quot; value=&quot;262&quot;/&gt;&lt;/object&gt;&lt;object type=&quot;3&quot; unique_id=&quot;11759&quot;&gt;&lt;property id=&quot;20148&quot; value=&quot;5&quot;/&gt;&lt;property id=&quot;20300&quot; value=&quot;Slide 8&quot;/&gt;&lt;property id=&quot;20307&quot; value=&quot;263&quot;/&gt;&lt;/object&gt;&lt;object type=&quot;3&quot; unique_id=&quot;11760&quot;&gt;&lt;property id=&quot;20148&quot; value=&quot;5&quot;/&gt;&lt;property id=&quot;20300&quot; value=&quot;Slide 9&quot;/&gt;&lt;property id=&quot;20307&quot; value=&quot;264&quot;/&gt;&lt;/object&gt;&lt;object type=&quot;3&quot; unique_id=&quot;11761&quot;&gt;&lt;property id=&quot;20148&quot; value=&quot;5&quot;/&gt;&lt;property id=&quot;20300&quot; value=&quot;Slide 10&quot;/&gt;&lt;property id=&quot;20307&quot; value=&quot;265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2016 Waters Template_white">
  <a:themeElements>
    <a:clrScheme name="Custom 4">
      <a:dk1>
        <a:srgbClr val="000000"/>
      </a:dk1>
      <a:lt1>
        <a:srgbClr val="FFFFFF"/>
      </a:lt1>
      <a:dk2>
        <a:srgbClr val="4BACC6"/>
      </a:dk2>
      <a:lt2>
        <a:srgbClr val="B2B2B2"/>
      </a:lt2>
      <a:accent1>
        <a:srgbClr val="4F81BD"/>
      </a:accent1>
      <a:accent2>
        <a:srgbClr val="B0551E"/>
      </a:accent2>
      <a:accent3>
        <a:srgbClr val="FFFFFF"/>
      </a:accent3>
      <a:accent4>
        <a:srgbClr val="000000"/>
      </a:accent4>
      <a:accent5>
        <a:srgbClr val="B2C1DB"/>
      </a:accent5>
      <a:accent6>
        <a:srgbClr val="AE4845"/>
      </a:accent6>
      <a:hlink>
        <a:srgbClr val="818E1C"/>
      </a:hlink>
      <a:folHlink>
        <a:srgbClr val="400080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3374D4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Waters_PPT_template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3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4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5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6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7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8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9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0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s_PPT_template_white 11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00628D"/>
        </a:accent1>
        <a:accent2>
          <a:srgbClr val="788000"/>
        </a:accent2>
        <a:accent3>
          <a:srgbClr val="FFFFFF"/>
        </a:accent3>
        <a:accent4>
          <a:srgbClr val="000000"/>
        </a:accent4>
        <a:accent5>
          <a:srgbClr val="AAB7C5"/>
        </a:accent5>
        <a:accent6>
          <a:srgbClr val="6C7300"/>
        </a:accent6>
        <a:hlink>
          <a:srgbClr val="3F1948"/>
        </a:hlink>
        <a:folHlink>
          <a:srgbClr val="A63F1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_PPT_template_white 12">
        <a:dk1>
          <a:srgbClr val="000000"/>
        </a:dk1>
        <a:lt1>
          <a:srgbClr val="FFFFFF"/>
        </a:lt1>
        <a:dk2>
          <a:srgbClr val="331E4C"/>
        </a:dk2>
        <a:lt2>
          <a:srgbClr val="808080"/>
        </a:lt2>
        <a:accent1>
          <a:srgbClr val="90B4E6"/>
        </a:accent1>
        <a:accent2>
          <a:srgbClr val="A7B400"/>
        </a:accent2>
        <a:accent3>
          <a:srgbClr val="FFFFFF"/>
        </a:accent3>
        <a:accent4>
          <a:srgbClr val="000000"/>
        </a:accent4>
        <a:accent5>
          <a:srgbClr val="C6D6F0"/>
        </a:accent5>
        <a:accent6>
          <a:srgbClr val="97A300"/>
        </a:accent6>
        <a:hlink>
          <a:srgbClr val="956DC5"/>
        </a:hlink>
        <a:folHlink>
          <a:srgbClr val="F9A35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s White Logo Template 2008 1">
        <a:dk1>
          <a:srgbClr val="000000"/>
        </a:dk1>
        <a:lt1>
          <a:srgbClr val="FFFFFF"/>
        </a:lt1>
        <a:dk2>
          <a:srgbClr val="4BACC6"/>
        </a:dk2>
        <a:lt2>
          <a:srgbClr val="B2B2B2"/>
        </a:lt2>
        <a:accent1>
          <a:srgbClr val="4F81BD"/>
        </a:accent1>
        <a:accent2>
          <a:srgbClr val="C0504D"/>
        </a:accent2>
        <a:accent3>
          <a:srgbClr val="FFFFFF"/>
        </a:accent3>
        <a:accent4>
          <a:srgbClr val="000000"/>
        </a:accent4>
        <a:accent5>
          <a:srgbClr val="B2C1DB"/>
        </a:accent5>
        <a:accent6>
          <a:srgbClr val="AE4845"/>
        </a:accent6>
        <a:hlink>
          <a:srgbClr val="9BBB59"/>
        </a:hlink>
        <a:folHlink>
          <a:srgbClr val="8064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 Waters Template_white</Template>
  <TotalTime>63</TotalTime>
  <Words>684</Words>
  <Application>Microsoft Macintosh PowerPoint</Application>
  <PresentationFormat>On-screen Show (4:3)</PresentationFormat>
  <Paragraphs>193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Arial Black</vt:lpstr>
      <vt:lpstr>Calibri</vt:lpstr>
      <vt:lpstr>Courier New</vt:lpstr>
      <vt:lpstr>GE Inspira Pitch Regular</vt:lpstr>
      <vt:lpstr>MS PGothic</vt:lpstr>
      <vt:lpstr>ＭＳ Ｐゴシック</vt:lpstr>
      <vt:lpstr>Verdana</vt:lpstr>
      <vt:lpstr>Wingdings 2</vt:lpstr>
      <vt:lpstr>Arial</vt:lpstr>
      <vt:lpstr>2016 Waters Template_white</vt:lpstr>
      <vt:lpstr>Custom Design</vt:lpstr>
      <vt:lpstr>The Fundamentals of Systems Engineering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Good Bad News</vt:lpstr>
      <vt:lpstr>Review and Reflect</vt:lpstr>
      <vt:lpstr>A Few Problems</vt:lpstr>
      <vt:lpstr>The fryscraper</vt:lpstr>
      <vt:lpstr>History</vt:lpstr>
      <vt:lpstr>And there’s more</vt:lpstr>
      <vt:lpstr>A Few Problems</vt:lpstr>
      <vt:lpstr>Two Models of Requirements</vt:lpstr>
      <vt:lpstr>Process and Tools </vt:lpstr>
    </vt:vector>
  </TitlesOfParts>
  <Manager/>
  <Company>Burge Hughes Walsh</Company>
  <LinksUpToDate>false</LinksUpToDate>
  <SharedDoc>false</SharedDoc>
  <HyperlinkBase/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5-day SE fundamentals Introdiction</dc:title>
  <dc:subject>Systems Engineering</dc:subject>
  <dc:creator>Stuart Burge</dc:creator>
  <cp:keywords/>
  <dc:description/>
  <cp:lastModifiedBy>Stuart Burge</cp:lastModifiedBy>
  <cp:revision>7</cp:revision>
  <dcterms:created xsi:type="dcterms:W3CDTF">2015-11-25T16:01:18Z</dcterms:created>
  <dcterms:modified xsi:type="dcterms:W3CDTF">2016-11-01T09:08:39Z</dcterms:modified>
  <cp:category/>
</cp:coreProperties>
</file>