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doc" ContentType="application/msword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24" r:id="rId2"/>
    <p:sldId id="322" r:id="rId3"/>
    <p:sldId id="323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906000" cy="6858000" type="A4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0000"/>
    <a:srgbClr val="CC3300"/>
    <a:srgbClr val="FF99CC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17"/>
    <p:restoredTop sz="94604"/>
  </p:normalViewPr>
  <p:slideViewPr>
    <p:cSldViewPr snapToGrid="0">
      <p:cViewPr varScale="1">
        <p:scale>
          <a:sx n="115" d="100"/>
          <a:sy n="115" d="100"/>
        </p:scale>
        <p:origin x="448" y="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258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image" Target="../media/image2.png"/><Relationship Id="rId1" Type="http://schemas.openxmlformats.org/officeDocument/2006/relationships/theme" Target="../theme/theme3.xml"/><Relationship Id="rId2" Type="http://schemas.openxmlformats.org/officeDocument/2006/relationships/vmlDrawing" Target="../drawings/vmlDrawing1.v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1801941-97BE-BA48-8088-2B5728D81D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aphicFrame>
        <p:nvGraphicFramePr>
          <p:cNvPr id="3078" name="Object 9"/>
          <p:cNvGraphicFramePr>
            <a:graphicFrameLocks noChangeAspect="1"/>
          </p:cNvGraphicFramePr>
          <p:nvPr/>
        </p:nvGraphicFramePr>
        <p:xfrm>
          <a:off x="0" y="8734425"/>
          <a:ext cx="8778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Picture" r:id="rId3" imgW="2193951" imgH="1100019" progId="Word.Picture.8">
                  <p:embed/>
                </p:oleObj>
              </mc:Choice>
              <mc:Fallback>
                <p:oleObj name="Picture" r:id="rId3" imgW="2193951" imgH="1100019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734425"/>
                        <a:ext cx="87788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Picture 6" descr="SE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813" y="0"/>
            <a:ext cx="96678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516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4187E296-2A65-2F4B-9145-C6E831AFBE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354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18772A-401D-495B-A7E0-4DDB2538CEE1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2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131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7F470-2FB7-4084-8BD9-D7993C9E07A3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3</a:t>
            </a:fld>
            <a:endParaRPr lang="en-GB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12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E445CC0-B2FD-654B-A1AB-7D7E58BF7B1B}" type="slidenum">
              <a:rPr lang="en-GB" sz="1200"/>
              <a:pPr eaLnBrk="1" hangingPunct="1"/>
              <a:t>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39219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BB2522-1130-BF46-A33C-6ABECB7B1E78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470598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cs typeface="Arial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B9AC4E-96C7-ED4A-AFF8-06C475366E41}" type="slidenum">
              <a:rPr lang="en-GB" sz="1200">
                <a:cs typeface="Arial" charset="0"/>
              </a:rPr>
              <a:pPr eaLnBrk="1" hangingPunct="1"/>
              <a:t>7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0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07360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130531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52809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14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01010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Clr>
                <a:prstClr val="black"/>
              </a:buClr>
            </a:pPr>
            <a:fld id="{E3045DB1-F87F-0F4B-A14A-011328F30620}" type="slidenum">
              <a:rPr lang="en-GB" sz="1200">
                <a:solidFill>
                  <a:prstClr val="black"/>
                </a:solidFill>
                <a:cs typeface="Arial" charset="0"/>
              </a:rPr>
              <a:pPr eaLnBrk="1" hangingPunct="1">
                <a:buClr>
                  <a:prstClr val="black"/>
                </a:buClr>
              </a:pPr>
              <a:t>15</a:t>
            </a:fld>
            <a:endParaRPr lang="en-GB" sz="120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66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20114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 lIns="91440" tIns="45720" rIns="91440" bIns="45720"/>
          <a:lstStyle>
            <a:lvl1pPr marL="0" indent="0" algn="ctr">
              <a:buFont typeface="Symbol" pitchFamily="18" charset="2"/>
              <a:buNone/>
              <a:defRPr sz="4000" b="1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7527925" y="6597652"/>
            <a:ext cx="2311400" cy="1444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cs typeface="+mn-cs"/>
              </a:defRPr>
            </a:lvl1pPr>
          </a:lstStyle>
          <a:p>
            <a:pPr>
              <a:defRPr/>
            </a:pPr>
            <a:fld id="{7DF10820-5940-AA43-B7B4-DD6BD4AB74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110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46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412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79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6628" y="0"/>
            <a:ext cx="7489372" cy="82731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17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03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35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656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470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15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10"/>
            <a:ext cx="24765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" y="10"/>
            <a:ext cx="72771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573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5486" y="0"/>
            <a:ext cx="7380514" cy="9080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60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3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6628" y="0"/>
            <a:ext cx="7489372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540615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175" y="0"/>
            <a:ext cx="7445829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0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906000" cy="9080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7"/>
          <p:cNvSpPr>
            <a:spLocks noChangeArrowheads="1"/>
          </p:cNvSpPr>
          <p:nvPr/>
        </p:nvSpPr>
        <p:spPr bwMode="auto">
          <a:xfrm>
            <a:off x="7527925" y="6597652"/>
            <a:ext cx="23114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CE2F9B82-215E-B94A-ACD1-56344C53D556}" type="slidenum">
              <a:rPr lang="en-GB" sz="1000"/>
              <a:pPr algn="r"/>
              <a:t>‹#›</a:t>
            </a:fld>
            <a:endParaRPr lang="en-GB" sz="1000"/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990602"/>
            <a:ext cx="8420100" cy="49752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here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29" name="TextBox 5"/>
          <p:cNvSpPr txBox="1">
            <a:spLocks noChangeArrowheads="1"/>
          </p:cNvSpPr>
          <p:nvPr userDrawn="1"/>
        </p:nvSpPr>
        <p:spPr bwMode="auto">
          <a:xfrm>
            <a:off x="2" y="6596065"/>
            <a:ext cx="24870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dirty="0" smtClean="0">
                <a:ea typeface="+mn-ea"/>
                <a:cs typeface="+mn-cs"/>
              </a:rPr>
              <a:t>Systems Engineering Short Course V2.7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45000"/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7.emf"/><Relationship Id="rId6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7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wmf"/><Relationship Id="rId12" Type="http://schemas.openxmlformats.org/officeDocument/2006/relationships/oleObject" Target="../embeddings/Microsoft_Word_97_-_2004_Document1.doc"/><Relationship Id="rId13" Type="http://schemas.openxmlformats.org/officeDocument/2006/relationships/image" Target="../media/image12.wmf"/><Relationship Id="rId14" Type="http://schemas.openxmlformats.org/officeDocument/2006/relationships/image" Target="../media/image18.wmf"/><Relationship Id="rId15" Type="http://schemas.openxmlformats.org/officeDocument/2006/relationships/image" Target="../media/image19.emf"/><Relationship Id="rId16" Type="http://schemas.openxmlformats.org/officeDocument/2006/relationships/image" Target="../media/image5.jp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wmf"/><Relationship Id="rId5" Type="http://schemas.openxmlformats.org/officeDocument/2006/relationships/image" Target="../media/image4.wmf"/><Relationship Id="rId6" Type="http://schemas.openxmlformats.org/officeDocument/2006/relationships/image" Target="../media/image7.emf"/><Relationship Id="rId7" Type="http://schemas.openxmlformats.org/officeDocument/2006/relationships/image" Target="../media/image13.w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0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emf"/><Relationship Id="rId12" Type="http://schemas.openxmlformats.org/officeDocument/2006/relationships/image" Target="../media/image17.wmf"/><Relationship Id="rId13" Type="http://schemas.openxmlformats.org/officeDocument/2006/relationships/oleObject" Target="../embeddings/Microsoft_Word_97_-_2004_Document2.doc"/><Relationship Id="rId14" Type="http://schemas.openxmlformats.org/officeDocument/2006/relationships/image" Target="../media/image12.wmf"/><Relationship Id="rId15" Type="http://schemas.openxmlformats.org/officeDocument/2006/relationships/image" Target="../media/image18.wmf"/><Relationship Id="rId16" Type="http://schemas.openxmlformats.org/officeDocument/2006/relationships/image" Target="../media/image1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Relationship Id="rId9" Type="http://schemas.openxmlformats.org/officeDocument/2006/relationships/image" Target="../media/image14.emf"/><Relationship Id="rId10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wmf"/><Relationship Id="rId14" Type="http://schemas.openxmlformats.org/officeDocument/2006/relationships/oleObject" Target="../embeddings/Microsoft_Word_97_-_2004_Document3.doc"/><Relationship Id="rId15" Type="http://schemas.openxmlformats.org/officeDocument/2006/relationships/image" Target="../media/image12.wmf"/><Relationship Id="rId16" Type="http://schemas.openxmlformats.org/officeDocument/2006/relationships/image" Target="../media/image18.wmf"/><Relationship Id="rId17" Type="http://schemas.openxmlformats.org/officeDocument/2006/relationships/image" Target="../media/image2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Relationship Id="rId9" Type="http://schemas.openxmlformats.org/officeDocument/2006/relationships/image" Target="../media/image19.emf"/><Relationship Id="rId10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wmf"/><Relationship Id="rId14" Type="http://schemas.openxmlformats.org/officeDocument/2006/relationships/oleObject" Target="../embeddings/Microsoft_Word_97_-_2004_Document4.doc"/><Relationship Id="rId15" Type="http://schemas.openxmlformats.org/officeDocument/2006/relationships/image" Target="../media/image12.wmf"/><Relationship Id="rId16" Type="http://schemas.openxmlformats.org/officeDocument/2006/relationships/image" Target="../media/image18.wmf"/><Relationship Id="rId17" Type="http://schemas.openxmlformats.org/officeDocument/2006/relationships/image" Target="../media/image2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Relationship Id="rId9" Type="http://schemas.openxmlformats.org/officeDocument/2006/relationships/image" Target="../media/image19.emf"/><Relationship Id="rId10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20" Type="http://schemas.openxmlformats.org/officeDocument/2006/relationships/image" Target="../media/image5.jpg"/><Relationship Id="rId10" Type="http://schemas.openxmlformats.org/officeDocument/2006/relationships/image" Target="../media/image15.emf"/><Relationship Id="rId11" Type="http://schemas.openxmlformats.org/officeDocument/2006/relationships/image" Target="../media/image16.emf"/><Relationship Id="rId12" Type="http://schemas.openxmlformats.org/officeDocument/2006/relationships/image" Target="../media/image17.wmf"/><Relationship Id="rId13" Type="http://schemas.openxmlformats.org/officeDocument/2006/relationships/oleObject" Target="../embeddings/Microsoft_Word_97_-_2004_Document5.doc"/><Relationship Id="rId14" Type="http://schemas.openxmlformats.org/officeDocument/2006/relationships/image" Target="../media/image12.wmf"/><Relationship Id="rId15" Type="http://schemas.openxmlformats.org/officeDocument/2006/relationships/image" Target="../media/image18.wmf"/><Relationship Id="rId16" Type="http://schemas.openxmlformats.org/officeDocument/2006/relationships/image" Target="../media/image22.emf"/><Relationship Id="rId17" Type="http://schemas.openxmlformats.org/officeDocument/2006/relationships/image" Target="../media/image23.emf"/><Relationship Id="rId18" Type="http://schemas.openxmlformats.org/officeDocument/2006/relationships/image" Target="../media/image24.emf"/><Relationship Id="rId19" Type="http://schemas.openxmlformats.org/officeDocument/2006/relationships/image" Target="../media/image25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wmf"/><Relationship Id="rId5" Type="http://schemas.openxmlformats.org/officeDocument/2006/relationships/image" Target="../media/image4.wmf"/><Relationship Id="rId6" Type="http://schemas.openxmlformats.org/officeDocument/2006/relationships/image" Target="../media/image7.emf"/><Relationship Id="rId7" Type="http://schemas.openxmlformats.org/officeDocument/2006/relationships/image" Target="../media/image13.wmf"/><Relationship Id="rId8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35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"/>
          <p:cNvSpPr>
            <a:spLocks noChangeArrowheads="1"/>
          </p:cNvSpPr>
          <p:nvPr/>
        </p:nvSpPr>
        <p:spPr bwMode="auto">
          <a:xfrm>
            <a:off x="1241342" y="1473500"/>
            <a:ext cx="676275" cy="72683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>
              <a:solidFill>
                <a:sysClr val="windowText" lastClr="000000"/>
              </a:solidFill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 flipH="1">
            <a:off x="1511199" y="2200331"/>
            <a:ext cx="12700" cy="90267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1523904" y="3079562"/>
            <a:ext cx="266700" cy="55098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1219099" y="3056115"/>
            <a:ext cx="292100" cy="5627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1777898" y="3618823"/>
            <a:ext cx="0" cy="4220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 flipV="1">
            <a:off x="1777899" y="4052576"/>
            <a:ext cx="203200" cy="234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 flipH="1">
            <a:off x="1193698" y="3618822"/>
            <a:ext cx="12700" cy="4103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4" name="Line 14"/>
          <p:cNvSpPr>
            <a:spLocks noChangeShapeType="1"/>
          </p:cNvSpPr>
          <p:nvPr/>
        </p:nvSpPr>
        <p:spPr bwMode="auto">
          <a:xfrm flipH="1" flipV="1">
            <a:off x="1053998" y="3993962"/>
            <a:ext cx="139700" cy="586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1041302" y="2247222"/>
            <a:ext cx="482600" cy="1055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6" name="Line 16"/>
          <p:cNvSpPr>
            <a:spLocks noChangeShapeType="1"/>
          </p:cNvSpPr>
          <p:nvPr/>
        </p:nvSpPr>
        <p:spPr bwMode="auto">
          <a:xfrm flipV="1">
            <a:off x="1523899" y="2223777"/>
            <a:ext cx="596900" cy="1172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539899" y="1262484"/>
            <a:ext cx="1305534" cy="808892"/>
          </a:xfrm>
          <a:prstGeom prst="wedgeEllipseCallout">
            <a:avLst>
              <a:gd name="adj1" fmla="val -116356"/>
              <a:gd name="adj2" fmla="val 4538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62" kern="0">
                <a:solidFill>
                  <a:sysClr val="windowText" lastClr="000000"/>
                </a:solidFill>
              </a:rPr>
              <a:t>I WANT</a:t>
            </a:r>
            <a:endParaRPr lang="en-US" sz="1662" kern="0">
              <a:solidFill>
                <a:sysClr val="windowText" lastClr="000000"/>
              </a:solidFill>
            </a:endParaRPr>
          </a:p>
        </p:txBody>
      </p:sp>
      <p:sp>
        <p:nvSpPr>
          <p:cNvPr id="48" name="Oval 18"/>
          <p:cNvSpPr>
            <a:spLocks noChangeArrowheads="1"/>
          </p:cNvSpPr>
          <p:nvPr/>
        </p:nvSpPr>
        <p:spPr bwMode="auto">
          <a:xfrm>
            <a:off x="8061325" y="3718474"/>
            <a:ext cx="723900" cy="79716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>
              <a:solidFill>
                <a:sysClr val="windowText" lastClr="000000"/>
              </a:solidFill>
            </a:endParaRPr>
          </a:p>
        </p:txBody>
      </p:sp>
      <p:sp>
        <p:nvSpPr>
          <p:cNvPr id="49" name="Line 22"/>
          <p:cNvSpPr>
            <a:spLocks noChangeShapeType="1"/>
          </p:cNvSpPr>
          <p:nvPr/>
        </p:nvSpPr>
        <p:spPr bwMode="auto">
          <a:xfrm flipH="1">
            <a:off x="8378844" y="4515643"/>
            <a:ext cx="11113" cy="90267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>
            <a:off x="8389944" y="5394874"/>
            <a:ext cx="266700" cy="55098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 flipH="1">
            <a:off x="8085157" y="5371427"/>
            <a:ext cx="293687" cy="5627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>
            <a:off x="8645525" y="5934136"/>
            <a:ext cx="0" cy="4220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 flipV="1">
            <a:off x="8645527" y="6367889"/>
            <a:ext cx="201613" cy="234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 flipH="1">
            <a:off x="8061325" y="5934135"/>
            <a:ext cx="12700" cy="4103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5" name="Line 28"/>
          <p:cNvSpPr>
            <a:spLocks noChangeShapeType="1"/>
          </p:cNvSpPr>
          <p:nvPr/>
        </p:nvSpPr>
        <p:spPr bwMode="auto">
          <a:xfrm flipH="1" flipV="1">
            <a:off x="7921625" y="6309274"/>
            <a:ext cx="139700" cy="586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6" name="Line 29"/>
          <p:cNvSpPr>
            <a:spLocks noChangeShapeType="1"/>
          </p:cNvSpPr>
          <p:nvPr/>
        </p:nvSpPr>
        <p:spPr bwMode="auto">
          <a:xfrm>
            <a:off x="7908944" y="4562535"/>
            <a:ext cx="481013" cy="1055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7" name="Line 30"/>
          <p:cNvSpPr>
            <a:spLocks noChangeShapeType="1"/>
          </p:cNvSpPr>
          <p:nvPr/>
        </p:nvSpPr>
        <p:spPr bwMode="auto">
          <a:xfrm flipV="1">
            <a:off x="8389957" y="4546416"/>
            <a:ext cx="598487" cy="1172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446842" y="3589519"/>
            <a:ext cx="1385887" cy="7620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kern="0" dirty="0">
                <a:solidFill>
                  <a:sysClr val="windowText" lastClr="000000"/>
                </a:solidFill>
              </a:rPr>
              <a:t>WOW!</a:t>
            </a:r>
            <a:endParaRPr lang="en-US" sz="1846" kern="0" dirty="0">
              <a:solidFill>
                <a:sysClr val="windowText" lastClr="000000"/>
              </a:solidFill>
            </a:endParaRPr>
          </a:p>
        </p:txBody>
      </p:sp>
      <p:pic>
        <p:nvPicPr>
          <p:cNvPr id="22555" name="Picture 3" descr="C:\Documents and Settings\Stuart Burge\Local Settings\Temporary Internet Files\Content.IE5\0G36AB7H\MCPE03017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755" y="1524788"/>
            <a:ext cx="422275" cy="628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388" name="Picture 4" descr="C:\Documents and Settings\Stuart Burge\Local Settings\Temporary Internet Files\Content.IE5\U09XWF2V\MCPE03020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83565" y="3743391"/>
            <a:ext cx="515937" cy="78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itle 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Simple Terms – Systems Engineering is about:</a:t>
            </a:r>
            <a:endParaRPr lang="en-GB" dirty="0"/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 rot="2954096">
            <a:off x="3186290" y="2497870"/>
            <a:ext cx="2957146" cy="1430215"/>
          </a:xfrm>
          <a:prstGeom prst="rightArrow">
            <a:avLst>
              <a:gd name="adj1" fmla="val 50000"/>
              <a:gd name="adj2" fmla="val 47718"/>
            </a:avLst>
          </a:prstGeom>
          <a:solidFill>
            <a:srgbClr val="00279F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15" kern="0" dirty="0">
                <a:solidFill>
                  <a:srgbClr val="FFFFFF"/>
                </a:solidFill>
                <a:latin typeface="Arial"/>
              </a:rPr>
              <a:t>turning into</a:t>
            </a:r>
            <a:endParaRPr lang="en-US" sz="2215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5536700" y="4375091"/>
            <a:ext cx="1727652" cy="2313050"/>
          </a:xfrm>
          <a:prstGeom prst="rect">
            <a:avLst/>
          </a:prstGeom>
        </p:spPr>
      </p:pic>
      <p:sp>
        <p:nvSpPr>
          <p:cNvPr id="31" name="Rounded Rectangular Callout 30"/>
          <p:cNvSpPr/>
          <p:nvPr/>
        </p:nvSpPr>
        <p:spPr>
          <a:xfrm>
            <a:off x="1912844" y="2883668"/>
            <a:ext cx="1963853" cy="942771"/>
          </a:xfrm>
          <a:prstGeom prst="wedgeRoundRectCallout">
            <a:avLst>
              <a:gd name="adj1" fmla="val 1776"/>
              <a:gd name="adj2" fmla="val -13844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 Inspira Pitch Regular" charset="0"/>
              </a:rPr>
              <a:t>Customer/User Requirements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1938308" y="5638927"/>
            <a:ext cx="2313377" cy="934003"/>
          </a:xfrm>
          <a:prstGeom prst="wedgeRoundRectCallout">
            <a:avLst>
              <a:gd name="adj1" fmla="val 116488"/>
              <a:gd name="adj2" fmla="val -4367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 Inspira Pitch Regular" charset="0"/>
              </a:rPr>
              <a:t>The Solution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36477" y="4595999"/>
            <a:ext cx="3110275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3200" dirty="0">
                <a:latin typeface="GE Inspira Pitch Regular" charset="0"/>
              </a:rPr>
              <a:t>It’s about design</a:t>
            </a:r>
            <a:endParaRPr lang="en-GB" sz="3200" dirty="0">
              <a:latin typeface="GE Inspira Pitch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8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161884" y="2241815"/>
            <a:ext cx="1710918" cy="2261814"/>
            <a:chOff x="1576205" y="2260029"/>
            <a:chExt cx="1853495" cy="2450299"/>
          </a:xfrm>
        </p:grpSpPr>
        <p:sp>
          <p:nvSpPr>
            <p:cNvPr id="44" name="Rectangle 43"/>
            <p:cNvSpPr/>
            <p:nvPr/>
          </p:nvSpPr>
          <p:spPr>
            <a:xfrm>
              <a:off x="1576205" y="2265191"/>
              <a:ext cx="1853495" cy="24451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87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98872" y="2260029"/>
              <a:ext cx="472700" cy="3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77" b="1" dirty="0"/>
                <a:t>Do</a:t>
              </a:r>
            </a:p>
          </p:txBody>
        </p:sp>
      </p:grpSp>
      <p:sp>
        <p:nvSpPr>
          <p:cNvPr id="82" name="Rectangle 81"/>
          <p:cNvSpPr/>
          <p:nvPr/>
        </p:nvSpPr>
        <p:spPr>
          <a:xfrm>
            <a:off x="7182898" y="2210904"/>
            <a:ext cx="1710918" cy="2257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80" name="Rectangle 79"/>
          <p:cNvSpPr/>
          <p:nvPr/>
        </p:nvSpPr>
        <p:spPr>
          <a:xfrm>
            <a:off x="4105776" y="2244198"/>
            <a:ext cx="2859774" cy="2257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  <a:ea typeface="Arial" charset="0"/>
                <a:cs typeface="Arial" charset="0"/>
              </a:rPr>
              <a:t>Systems Engineering uses </a:t>
            </a:r>
            <a:r>
              <a:rPr lang="en-GB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GB" smtClean="0">
                <a:latin typeface="Arial" charset="0"/>
                <a:ea typeface="Arial" charset="0"/>
                <a:cs typeface="Arial" charset="0"/>
              </a:rPr>
              <a:t>Systems </a:t>
            </a:r>
            <a:r>
              <a:rPr lang="en-GB" dirty="0">
                <a:latin typeface="Arial" charset="0"/>
                <a:ea typeface="Arial" charset="0"/>
                <a:cs typeface="Arial" charset="0"/>
              </a:rPr>
              <a:t>Approach to System Design 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384800" y="2307505"/>
            <a:ext cx="2386928" cy="1760428"/>
          </a:xfrm>
          <a:prstGeom prst="rect">
            <a:avLst/>
          </a:prstGeom>
        </p:spPr>
      </p:pic>
      <p:sp>
        <p:nvSpPr>
          <p:cNvPr id="46" name="Text Box 10"/>
          <p:cNvSpPr txBox="1">
            <a:spLocks noChangeArrowheads="1"/>
          </p:cNvSpPr>
          <p:nvPr/>
        </p:nvSpPr>
        <p:spPr bwMode="gray">
          <a:xfrm>
            <a:off x="856558" y="2831009"/>
            <a:ext cx="844552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SYSTEM 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gray">
          <a:xfrm>
            <a:off x="2547545" y="2777676"/>
            <a:ext cx="1069089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UNDERSTAND</a:t>
            </a:r>
          </a:p>
          <a:p>
            <a:pPr algn="ctr"/>
            <a:r>
              <a:rPr lang="en-GB" sz="1055" b="1" dirty="0">
                <a:solidFill>
                  <a:srgbClr val="000000"/>
                </a:solidFill>
              </a:rPr>
              <a:t>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8" name="AutoShape 18"/>
          <p:cNvSpPr>
            <a:spLocks noChangeArrowheads="1"/>
          </p:cNvSpPr>
          <p:nvPr/>
        </p:nvSpPr>
        <p:spPr bwMode="gray">
          <a:xfrm rot="5400000">
            <a:off x="1876805" y="3320423"/>
            <a:ext cx="485212" cy="361296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433908" y="2858934"/>
            <a:ext cx="1171310" cy="548473"/>
            <a:chOff x="7538941" y="3082341"/>
            <a:chExt cx="1924527" cy="831850"/>
          </a:xfrm>
        </p:grpSpPr>
        <p:sp>
          <p:nvSpPr>
            <p:cNvPr id="50" name="Text Box 17"/>
            <p:cNvSpPr txBox="1">
              <a:spLocks noChangeArrowheads="1"/>
            </p:cNvSpPr>
            <p:nvPr/>
          </p:nvSpPr>
          <p:spPr bwMode="gray">
            <a:xfrm>
              <a:off x="8396954" y="3171268"/>
              <a:ext cx="1066514" cy="58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“best”</a:t>
              </a:r>
            </a:p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1" name="AutoShape 21"/>
            <p:cNvSpPr>
              <a:spLocks noChangeArrowheads="1"/>
            </p:cNvSpPr>
            <p:nvPr/>
          </p:nvSpPr>
          <p:spPr bwMode="gray">
            <a:xfrm rot="5400000">
              <a:off x="7465916" y="3155366"/>
              <a:ext cx="831850" cy="685800"/>
            </a:xfrm>
            <a:prstGeom prst="up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eaVert"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</p:grpSp>
      <p:sp>
        <p:nvSpPr>
          <p:cNvPr id="52" name="TextBox 19"/>
          <p:cNvSpPr txBox="1">
            <a:spLocks noChangeArrowheads="1"/>
          </p:cNvSpPr>
          <p:nvPr/>
        </p:nvSpPr>
        <p:spPr bwMode="auto">
          <a:xfrm>
            <a:off x="710565" y="3264620"/>
            <a:ext cx="998849" cy="4869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Stakeholder needs and expectations</a:t>
            </a:r>
          </a:p>
        </p:txBody>
      </p:sp>
      <p:sp>
        <p:nvSpPr>
          <p:cNvPr id="53" name="TextBox 28"/>
          <p:cNvSpPr txBox="1">
            <a:spLocks noChangeArrowheads="1"/>
          </p:cNvSpPr>
          <p:nvPr/>
        </p:nvSpPr>
        <p:spPr bwMode="auto">
          <a:xfrm>
            <a:off x="2520285" y="3192567"/>
            <a:ext cx="1152433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Understand the problem in terms of Purpose and Context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2737" y="2781931"/>
            <a:ext cx="1851492" cy="863548"/>
            <a:chOff x="3665506" y="2116139"/>
            <a:chExt cx="3402342" cy="1309714"/>
          </a:xfrm>
        </p:grpSpPr>
        <p:sp>
          <p:nvSpPr>
            <p:cNvPr id="55" name="Text Box 2"/>
            <p:cNvSpPr txBox="1">
              <a:spLocks noChangeArrowheads="1"/>
            </p:cNvSpPr>
            <p:nvPr/>
          </p:nvSpPr>
          <p:spPr bwMode="gray">
            <a:xfrm>
              <a:off x="5862350" y="2792414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6" name="Text Box 11"/>
            <p:cNvSpPr txBox="1">
              <a:spLocks noChangeArrowheads="1"/>
            </p:cNvSpPr>
            <p:nvPr/>
          </p:nvSpPr>
          <p:spPr bwMode="gray">
            <a:xfrm>
              <a:off x="5865521" y="2116139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gray">
            <a:xfrm>
              <a:off x="5865521" y="2570165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gray">
            <a:xfrm>
              <a:off x="5875040" y="2332039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9" name="Oval 19"/>
            <p:cNvSpPr>
              <a:spLocks noChangeArrowheads="1"/>
            </p:cNvSpPr>
            <p:nvPr/>
          </p:nvSpPr>
          <p:spPr bwMode="gray">
            <a:xfrm>
              <a:off x="6394450" y="3173413"/>
              <a:ext cx="90488" cy="1016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sp>
          <p:nvSpPr>
            <p:cNvPr id="60" name="Oval 20"/>
            <p:cNvSpPr>
              <a:spLocks noChangeArrowheads="1"/>
            </p:cNvSpPr>
            <p:nvPr/>
          </p:nvSpPr>
          <p:spPr bwMode="gray">
            <a:xfrm>
              <a:off x="6391278" y="3322666"/>
              <a:ext cx="90488" cy="1031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cxnSp>
          <p:nvCxnSpPr>
            <p:cNvPr id="61" name="AutoShape 22"/>
            <p:cNvCxnSpPr>
              <a:cxnSpLocks noChangeShapeType="1"/>
            </p:cNvCxnSpPr>
            <p:nvPr/>
          </p:nvCxnSpPr>
          <p:spPr bwMode="gray">
            <a:xfrm flipV="1">
              <a:off x="3665506" y="2285401"/>
              <a:ext cx="2305221" cy="3060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AutoShape 23"/>
            <p:cNvCxnSpPr>
              <a:cxnSpLocks noChangeShapeType="1"/>
            </p:cNvCxnSpPr>
            <p:nvPr/>
          </p:nvCxnSpPr>
          <p:spPr bwMode="gray">
            <a:xfrm flipV="1">
              <a:off x="3665506" y="2501301"/>
              <a:ext cx="2314741" cy="901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AutoShape 24"/>
            <p:cNvCxnSpPr>
              <a:cxnSpLocks noChangeShapeType="1"/>
            </p:cNvCxnSpPr>
            <p:nvPr/>
          </p:nvCxnSpPr>
          <p:spPr bwMode="gray">
            <a:xfrm>
              <a:off x="3665506" y="2585553"/>
              <a:ext cx="2305221" cy="147939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AutoShape 25"/>
            <p:cNvCxnSpPr>
              <a:cxnSpLocks noChangeShapeType="1"/>
            </p:cNvCxnSpPr>
            <p:nvPr/>
          </p:nvCxnSpPr>
          <p:spPr bwMode="gray">
            <a:xfrm>
              <a:off x="4201009" y="2585285"/>
              <a:ext cx="1741745" cy="704850"/>
            </a:xfrm>
            <a:prstGeom prst="bentConnector3">
              <a:avLst>
                <a:gd name="adj1" fmla="val 34127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7" name="TextBox 28"/>
          <p:cNvSpPr txBox="1">
            <a:spLocks noChangeArrowheads="1"/>
          </p:cNvSpPr>
          <p:nvPr/>
        </p:nvSpPr>
        <p:spPr bwMode="auto">
          <a:xfrm>
            <a:off x="4401115" y="3852519"/>
            <a:ext cx="1336237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Identify and document all possible solutions to the problem (Divergent Thinking)</a:t>
            </a:r>
          </a:p>
        </p:txBody>
      </p:sp>
      <p:sp>
        <p:nvSpPr>
          <p:cNvPr id="68" name="TextBox 28"/>
          <p:cNvSpPr txBox="1">
            <a:spLocks noChangeArrowheads="1"/>
          </p:cNvSpPr>
          <p:nvPr/>
        </p:nvSpPr>
        <p:spPr bwMode="auto">
          <a:xfrm>
            <a:off x="5246290" y="1831530"/>
            <a:ext cx="1719258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Search and evaluate the solutions to determine and select the “best” solution</a:t>
            </a:r>
          </a:p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(Convergent Thinking)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995285" y="1167918"/>
            <a:ext cx="7695619" cy="587324"/>
            <a:chOff x="526564" y="796618"/>
            <a:chExt cx="12644329" cy="890774"/>
          </a:xfrm>
        </p:grpSpPr>
        <p:sp>
          <p:nvSpPr>
            <p:cNvPr id="70" name="TextBox 69"/>
            <p:cNvSpPr txBox="1"/>
            <p:nvPr/>
          </p:nvSpPr>
          <p:spPr>
            <a:xfrm>
              <a:off x="526564" y="1301120"/>
              <a:ext cx="12644329" cy="3862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55" dirty="0"/>
                <a:t>Tailor the process, select the tools and determine the best checking strategy 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42051" y="796618"/>
              <a:ext cx="961873" cy="48478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477" b="1" dirty="0"/>
                <a:t>Plan</a:t>
              </a:r>
            </a:p>
          </p:txBody>
        </p:sp>
      </p:grpSp>
      <p:sp>
        <p:nvSpPr>
          <p:cNvPr id="72" name="Text Box 12"/>
          <p:cNvSpPr txBox="1">
            <a:spLocks noChangeArrowheads="1"/>
          </p:cNvSpPr>
          <p:nvPr/>
        </p:nvSpPr>
        <p:spPr bwMode="gray">
          <a:xfrm>
            <a:off x="3953395" y="2554559"/>
            <a:ext cx="3157803" cy="223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GENERATE SOLUTION OPTIONS AND SELECT</a:t>
            </a:r>
            <a:endParaRPr lang="en-US" sz="1055" b="1" dirty="0">
              <a:solidFill>
                <a:srgbClr val="000000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209991" y="3303130"/>
            <a:ext cx="5070677" cy="1950945"/>
            <a:chOff x="552746" y="3756035"/>
            <a:chExt cx="7690526" cy="2958931"/>
          </a:xfrm>
        </p:grpSpPr>
        <p:sp>
          <p:nvSpPr>
            <p:cNvPr id="74" name="TextBox 34"/>
            <p:cNvSpPr txBox="1">
              <a:spLocks noChangeArrowheads="1"/>
            </p:cNvSpPr>
            <p:nvPr/>
          </p:nvSpPr>
          <p:spPr bwMode="auto">
            <a:xfrm>
              <a:off x="3550795" y="5764027"/>
              <a:ext cx="1704114" cy="369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75" name="AutoShape 25"/>
            <p:cNvCxnSpPr>
              <a:cxnSpLocks noChangeShapeType="1"/>
              <a:stCxn id="50" idx="2"/>
              <a:endCxn id="52" idx="2"/>
            </p:cNvCxnSpPr>
            <p:nvPr/>
          </p:nvCxnSpPr>
          <p:spPr bwMode="gray">
            <a:xfrm rot="5400000">
              <a:off x="4057952" y="250829"/>
              <a:ext cx="680114" cy="7690526"/>
            </a:xfrm>
            <a:prstGeom prst="bentConnector3">
              <a:avLst>
                <a:gd name="adj1" fmla="val 394679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6" name="TextBox 28"/>
            <p:cNvSpPr txBox="1">
              <a:spLocks noChangeArrowheads="1"/>
            </p:cNvSpPr>
            <p:nvPr/>
          </p:nvSpPr>
          <p:spPr bwMode="auto">
            <a:xfrm>
              <a:off x="2956358" y="6191851"/>
              <a:ext cx="2959248" cy="52311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selected solution solves the stakeholders’ problem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09988" y="3764256"/>
            <a:ext cx="1886512" cy="1088718"/>
            <a:chOff x="517071" y="3920783"/>
            <a:chExt cx="2043721" cy="1179444"/>
          </a:xfrm>
        </p:grpSpPr>
        <p:grpSp>
          <p:nvGrpSpPr>
            <p:cNvPr id="8" name="Group 7"/>
            <p:cNvGrpSpPr/>
            <p:nvPr/>
          </p:nvGrpSpPr>
          <p:grpSpPr>
            <a:xfrm>
              <a:off x="517071" y="3920783"/>
              <a:ext cx="2043721" cy="1179444"/>
              <a:chOff x="517071" y="3920783"/>
              <a:chExt cx="2043721" cy="1179444"/>
            </a:xfrm>
          </p:grpSpPr>
          <p:cxnSp>
            <p:nvCxnSpPr>
              <p:cNvPr id="77" name="AutoShape 25"/>
              <p:cNvCxnSpPr>
                <a:cxnSpLocks noChangeShapeType="1"/>
              </p:cNvCxnSpPr>
              <p:nvPr/>
            </p:nvCxnSpPr>
            <p:spPr bwMode="gray">
              <a:xfrm rot="5400000" flipH="1">
                <a:off x="1501030" y="2936824"/>
                <a:ext cx="75804" cy="2043721"/>
              </a:xfrm>
              <a:prstGeom prst="bentConnector3">
                <a:avLst>
                  <a:gd name="adj1" fmla="val -961945"/>
                </a:avLst>
              </a:prstGeom>
              <a:ln w="57150">
                <a:headEnd/>
                <a:tailEnd type="triangle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8" name="TextBox 28"/>
              <p:cNvSpPr txBox="1">
                <a:spLocks noChangeArrowheads="1"/>
              </p:cNvSpPr>
              <p:nvPr/>
            </p:nvSpPr>
            <p:spPr bwMode="auto">
              <a:xfrm>
                <a:off x="772039" y="4264989"/>
                <a:ext cx="1569853" cy="8352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lIns="60269" tIns="30135" rIns="60269" bIns="30135">
                <a:spAutoFit/>
              </a:bodyPr>
              <a:lstStyle/>
              <a:p>
                <a:pPr algn="ctr">
                  <a:defRPr/>
                </a:pPr>
                <a:r>
                  <a:rPr lang="en-GB" sz="923" dirty="0">
                    <a:solidFill>
                      <a:srgbClr val="000000"/>
                    </a:solidFill>
                  </a:rPr>
                  <a:t>Confirm the understanding of the problem reflects the stakeholder’s needs and expectations</a:t>
                </a:r>
              </a:p>
            </p:txBody>
          </p:sp>
        </p:grpSp>
        <p:sp>
          <p:nvSpPr>
            <p:cNvPr id="79" name="TextBox 34"/>
            <p:cNvSpPr txBox="1">
              <a:spLocks noChangeArrowheads="1"/>
            </p:cNvSpPr>
            <p:nvPr/>
          </p:nvSpPr>
          <p:spPr bwMode="auto">
            <a:xfrm>
              <a:off x="931144" y="3994089"/>
              <a:ext cx="1217224" cy="263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209989" y="3427635"/>
            <a:ext cx="6879898" cy="2780033"/>
            <a:chOff x="-389731" y="3731074"/>
            <a:chExt cx="8633006" cy="2960569"/>
          </a:xfrm>
        </p:grpSpPr>
        <p:sp>
          <p:nvSpPr>
            <p:cNvPr id="88" name="TextBox 34"/>
            <p:cNvSpPr txBox="1">
              <a:spLocks noChangeArrowheads="1"/>
            </p:cNvSpPr>
            <p:nvPr/>
          </p:nvSpPr>
          <p:spPr bwMode="auto">
            <a:xfrm>
              <a:off x="3564987" y="6001377"/>
              <a:ext cx="1409901" cy="2593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89" name="AutoShape 25"/>
            <p:cNvCxnSpPr>
              <a:cxnSpLocks noChangeShapeType="1"/>
              <a:endCxn id="52" idx="2"/>
            </p:cNvCxnSpPr>
            <p:nvPr/>
          </p:nvCxnSpPr>
          <p:spPr bwMode="gray">
            <a:xfrm rot="10800000" flipV="1">
              <a:off x="-389731" y="3731074"/>
              <a:ext cx="8633006" cy="344958"/>
            </a:xfrm>
            <a:prstGeom prst="bentConnector4">
              <a:avLst>
                <a:gd name="adj1" fmla="val -333"/>
                <a:gd name="adj2" fmla="val 813567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0" name="TextBox 28"/>
            <p:cNvSpPr txBox="1">
              <a:spLocks noChangeArrowheads="1"/>
            </p:cNvSpPr>
            <p:nvPr/>
          </p:nvSpPr>
          <p:spPr bwMode="auto">
            <a:xfrm>
              <a:off x="2863327" y="6324333"/>
              <a:ext cx="2959248" cy="3673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built System solves the stakeholders’ problem</a:t>
              </a:r>
            </a:p>
          </p:txBody>
        </p:sp>
      </p:grpSp>
      <p:sp>
        <p:nvSpPr>
          <p:cNvPr id="94" name="AutoShape 18"/>
          <p:cNvSpPr>
            <a:spLocks noChangeArrowheads="1"/>
          </p:cNvSpPr>
          <p:nvPr/>
        </p:nvSpPr>
        <p:spPr bwMode="gray">
          <a:xfrm rot="5400000">
            <a:off x="6863277" y="2872738"/>
            <a:ext cx="485212" cy="613711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63198" y="2239126"/>
            <a:ext cx="43633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194623" y="2210905"/>
            <a:ext cx="43633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4" name="Text Box 12"/>
          <p:cNvSpPr txBox="1">
            <a:spLocks noChangeArrowheads="1"/>
          </p:cNvSpPr>
          <p:nvPr/>
        </p:nvSpPr>
        <p:spPr bwMode="gray">
          <a:xfrm>
            <a:off x="7539492" y="2402974"/>
            <a:ext cx="1164116" cy="54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MAKE THE SYSTEM TO THE DESIGN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86" name="TextBox 28"/>
          <p:cNvSpPr txBox="1">
            <a:spLocks noChangeArrowheads="1"/>
          </p:cNvSpPr>
          <p:nvPr/>
        </p:nvSpPr>
        <p:spPr bwMode="auto">
          <a:xfrm>
            <a:off x="7538472" y="2934849"/>
            <a:ext cx="1152433" cy="5094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 anchor="ctr">
            <a:noAutofit/>
          </a:bodyPr>
          <a:lstStyle/>
          <a:p>
            <a:pPr algn="ctr">
              <a:defRPr/>
            </a:pPr>
            <a:r>
              <a:rPr lang="en-GB" sz="969">
                <a:solidFill>
                  <a:srgbClr val="000000"/>
                </a:solidFill>
              </a:rPr>
              <a:t>Built System</a:t>
            </a:r>
            <a:endParaRPr lang="en-GB" sz="96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51211" y="2433052"/>
            <a:ext cx="8439630" cy="28623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6000" dirty="0" smtClean="0"/>
              <a:t>The first step:</a:t>
            </a:r>
          </a:p>
          <a:p>
            <a:pPr algn="ctr"/>
            <a:endParaRPr lang="en-US" sz="6000" dirty="0" smtClean="0"/>
          </a:p>
          <a:p>
            <a:pPr algn="ctr"/>
            <a:r>
              <a:rPr lang="en-US" sz="6000" dirty="0" smtClean="0"/>
              <a:t>Understand the problem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3310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9219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9246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0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9239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8" y="90489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85223" y="90489"/>
            <a:ext cx="1229624" cy="674686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8" name="Rounded Rectangular Callout 27"/>
          <p:cNvSpPr>
            <a:spLocks noChangeArrowheads="1"/>
          </p:cNvSpPr>
          <p:nvPr/>
        </p:nvSpPr>
        <p:spPr bwMode="auto">
          <a:xfrm>
            <a:off x="7615238" y="93663"/>
            <a:ext cx="2228850" cy="1373187"/>
          </a:xfrm>
          <a:prstGeom prst="wedgeRoundRectCallout">
            <a:avLst>
              <a:gd name="adj1" fmla="val -88866"/>
              <a:gd name="adj2" fmla="val -2516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kern="0" dirty="0">
                <a:solidFill>
                  <a:srgbClr val="000000"/>
                </a:solidFill>
              </a:rPr>
              <a:t>The customer requirements are never complete, consistent, correct or clear</a:t>
            </a: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30" name="Rounded Rectangular Callout 37"/>
          <p:cNvSpPr>
            <a:spLocks noChangeArrowheads="1"/>
          </p:cNvSpPr>
          <p:nvPr/>
        </p:nvSpPr>
        <p:spPr bwMode="auto">
          <a:xfrm>
            <a:off x="6907213" y="1627188"/>
            <a:ext cx="2916237" cy="919162"/>
          </a:xfrm>
          <a:prstGeom prst="wedgeRoundRectCallout">
            <a:avLst>
              <a:gd name="adj1" fmla="val 15505"/>
              <a:gd name="adj2" fmla="val -79069"/>
              <a:gd name="adj3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We have to find the unspoken </a:t>
            </a:r>
            <a:r>
              <a:rPr lang="en-GB" dirty="0" smtClean="0">
                <a:solidFill>
                  <a:srgbClr val="000000"/>
                </a:solidFill>
              </a:rPr>
              <a:t>requirements. But </a:t>
            </a:r>
            <a:r>
              <a:rPr lang="en-GB" dirty="0">
                <a:solidFill>
                  <a:srgbClr val="000000"/>
                </a:solidFill>
              </a:rPr>
              <a:t>how?</a:t>
            </a:r>
          </a:p>
        </p:txBody>
      </p:sp>
      <p:sp>
        <p:nvSpPr>
          <p:cNvPr id="31" name="Rounded Rectangular Callout 30"/>
          <p:cNvSpPr>
            <a:spLocks noChangeArrowheads="1"/>
          </p:cNvSpPr>
          <p:nvPr/>
        </p:nvSpPr>
        <p:spPr bwMode="auto">
          <a:xfrm>
            <a:off x="0" y="5040926"/>
            <a:ext cx="2531258" cy="1671638"/>
          </a:xfrm>
          <a:prstGeom prst="wedgeRoundRectCallout">
            <a:avLst>
              <a:gd name="adj1" fmla="val 136439"/>
              <a:gd name="adj2" fmla="val 5827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GB" dirty="0">
                <a:solidFill>
                  <a:srgbClr val="000000"/>
                </a:solidFill>
                <a:cs typeface="+mn-cs"/>
              </a:rPr>
              <a:t>The complexity of the problem and the likely complexity of the solution means it is too </a:t>
            </a:r>
            <a:r>
              <a:rPr lang="en-GB" dirty="0" smtClean="0">
                <a:solidFill>
                  <a:srgbClr val="000000"/>
                </a:solidFill>
                <a:cs typeface="+mn-cs"/>
              </a:rPr>
              <a:t>big to consider the whole solution</a:t>
            </a:r>
            <a:endParaRPr lang="en-GB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" name="Rounded Rectangular Callout 38"/>
          <p:cNvSpPr>
            <a:spLocks noChangeArrowheads="1"/>
          </p:cNvSpPr>
          <p:nvPr/>
        </p:nvSpPr>
        <p:spPr bwMode="auto">
          <a:xfrm>
            <a:off x="154294" y="3535107"/>
            <a:ext cx="3631854" cy="838200"/>
          </a:xfrm>
          <a:prstGeom prst="wedgeRoundRectCallout">
            <a:avLst>
              <a:gd name="adj1" fmla="val 5805"/>
              <a:gd name="adj2" fmla="val 137527"/>
              <a:gd name="adj3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GB" dirty="0"/>
              <a:t>The approach has to be one of divide and </a:t>
            </a:r>
            <a:r>
              <a:rPr lang="en-GB" dirty="0" smtClean="0"/>
              <a:t>rule. But </a:t>
            </a:r>
            <a:r>
              <a:rPr lang="en-GB" dirty="0"/>
              <a:t>what is the best way to divide?  </a:t>
            </a:r>
            <a:endParaRPr lang="en-US" sz="16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3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0" grpId="1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1267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129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1292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7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212850" cy="647700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299325" y="0"/>
            <a:ext cx="2606675" cy="1714500"/>
            <a:chOff x="7299920" y="1"/>
            <a:chExt cx="2606080" cy="1713854"/>
          </a:xfrm>
        </p:grpSpPr>
        <p:pic>
          <p:nvPicPr>
            <p:cNvPr id="1128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9920" y="1"/>
              <a:ext cx="2606080" cy="1713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1" name="TextBox 4"/>
            <p:cNvSpPr txBox="1">
              <a:spLocks noChangeArrowheads="1"/>
            </p:cNvSpPr>
            <p:nvPr/>
          </p:nvSpPr>
          <p:spPr bwMode="auto">
            <a:xfrm>
              <a:off x="7341410" y="1053091"/>
              <a:ext cx="10829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Because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18521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44499" y="4676775"/>
            <a:ext cx="1181527" cy="660400"/>
          </a:xfrm>
          <a:prstGeom prst="wedgeRoundRectCallout">
            <a:avLst>
              <a:gd name="adj1" fmla="val -33615"/>
              <a:gd name="adj2" fmla="val -16250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HOW </a:t>
            </a:r>
            <a:r>
              <a:rPr lang="en-US" dirty="0" smtClean="0"/>
              <a:t>WELL?</a:t>
            </a:r>
            <a:endParaRPr lang="en-US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8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41" grpId="0" animBg="1"/>
      <p:bldP spid="42" grpId="0" animBg="1"/>
      <p:bldP spid="4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The Systems Approach to System Design</a:t>
            </a:r>
          </a:p>
        </p:txBody>
      </p:sp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2209800"/>
            <a:ext cx="145097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2427288"/>
            <a:ext cx="1204913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Freeform 35"/>
          <p:cNvSpPr>
            <a:spLocks noChangeArrowheads="1"/>
          </p:cNvSpPr>
          <p:nvPr/>
        </p:nvSpPr>
        <p:spPr bwMode="auto">
          <a:xfrm>
            <a:off x="211138" y="3603625"/>
            <a:ext cx="9588500" cy="1981200"/>
          </a:xfrm>
          <a:custGeom>
            <a:avLst/>
            <a:gdLst>
              <a:gd name="T0" fmla="*/ 0 w 8850086"/>
              <a:gd name="T1" fmla="*/ 0 h 1980777"/>
              <a:gd name="T2" fmla="*/ 58986 w 8850086"/>
              <a:gd name="T3" fmla="*/ 21871 h 1980777"/>
              <a:gd name="T4" fmla="*/ 1238895 w 8850086"/>
              <a:gd name="T5" fmla="*/ 43723 h 1980777"/>
              <a:gd name="T6" fmla="*/ 1368681 w 8850086"/>
              <a:gd name="T7" fmla="*/ 54668 h 1980777"/>
              <a:gd name="T8" fmla="*/ 1451275 w 8850086"/>
              <a:gd name="T9" fmla="*/ 65594 h 1980777"/>
              <a:gd name="T10" fmla="*/ 1545660 w 8850086"/>
              <a:gd name="T11" fmla="*/ 76520 h 1980777"/>
              <a:gd name="T12" fmla="*/ 1581061 w 8850086"/>
              <a:gd name="T13" fmla="*/ 87465 h 1980777"/>
              <a:gd name="T14" fmla="*/ 1640053 w 8850086"/>
              <a:gd name="T15" fmla="*/ 153060 h 1980777"/>
              <a:gd name="T16" fmla="*/ 1663655 w 8850086"/>
              <a:gd name="T17" fmla="*/ 240505 h 1980777"/>
              <a:gd name="T18" fmla="*/ 1687261 w 8850086"/>
              <a:gd name="T19" fmla="*/ 590348 h 1980777"/>
              <a:gd name="T20" fmla="*/ 1734454 w 8850086"/>
              <a:gd name="T21" fmla="*/ 1202556 h 1980777"/>
              <a:gd name="T22" fmla="*/ 1769854 w 8850086"/>
              <a:gd name="T23" fmla="*/ 1213489 h 1980777"/>
              <a:gd name="T24" fmla="*/ 1781648 w 8850086"/>
              <a:gd name="T25" fmla="*/ 1257217 h 1980777"/>
              <a:gd name="T26" fmla="*/ 3858254 w 8850086"/>
              <a:gd name="T27" fmla="*/ 1344676 h 1980777"/>
              <a:gd name="T28" fmla="*/ 3881841 w 8850086"/>
              <a:gd name="T29" fmla="*/ 1322810 h 1980777"/>
              <a:gd name="T30" fmla="*/ 3929052 w 8850086"/>
              <a:gd name="T31" fmla="*/ 1290013 h 1980777"/>
              <a:gd name="T32" fmla="*/ 4011646 w 8850086"/>
              <a:gd name="T33" fmla="*/ 1246285 h 1980777"/>
              <a:gd name="T34" fmla="*/ 4106034 w 8850086"/>
              <a:gd name="T35" fmla="*/ 1224420 h 1980777"/>
              <a:gd name="T36" fmla="*/ 4141419 w 8850086"/>
              <a:gd name="T37" fmla="*/ 1213489 h 1980777"/>
              <a:gd name="T38" fmla="*/ 4684179 w 8850086"/>
              <a:gd name="T39" fmla="*/ 1235352 h 1980777"/>
              <a:gd name="T40" fmla="*/ 4731360 w 8850086"/>
              <a:gd name="T41" fmla="*/ 1257217 h 1980777"/>
              <a:gd name="T42" fmla="*/ 4766744 w 8850086"/>
              <a:gd name="T43" fmla="*/ 1268150 h 1980777"/>
              <a:gd name="T44" fmla="*/ 4837570 w 8850086"/>
              <a:gd name="T45" fmla="*/ 1300947 h 1980777"/>
              <a:gd name="T46" fmla="*/ 7055757 w 8850086"/>
              <a:gd name="T47" fmla="*/ 1279082 h 1980777"/>
              <a:gd name="T48" fmla="*/ 7079349 w 8850086"/>
              <a:gd name="T49" fmla="*/ 1224420 h 1980777"/>
              <a:gd name="T50" fmla="*/ 7091142 w 8850086"/>
              <a:gd name="T51" fmla="*/ 1180692 h 1980777"/>
              <a:gd name="T52" fmla="*/ 7114734 w 8850086"/>
              <a:gd name="T53" fmla="*/ 1158825 h 1980777"/>
              <a:gd name="T54" fmla="*/ 7138378 w 8850086"/>
              <a:gd name="T55" fmla="*/ 1126028 h 1980777"/>
              <a:gd name="T56" fmla="*/ 7161971 w 8850086"/>
              <a:gd name="T57" fmla="*/ 1082302 h 1980777"/>
              <a:gd name="T58" fmla="*/ 7173763 w 8850086"/>
              <a:gd name="T59" fmla="*/ 1049500 h 1980777"/>
              <a:gd name="T60" fmla="*/ 7197360 w 8850086"/>
              <a:gd name="T61" fmla="*/ 1016704 h 1980777"/>
              <a:gd name="T62" fmla="*/ 7220948 w 8850086"/>
              <a:gd name="T63" fmla="*/ 918314 h 1980777"/>
              <a:gd name="T64" fmla="*/ 7244540 w 8850086"/>
              <a:gd name="T65" fmla="*/ 874584 h 1980777"/>
              <a:gd name="T66" fmla="*/ 7315360 w 8850086"/>
              <a:gd name="T67" fmla="*/ 798057 h 1980777"/>
              <a:gd name="T68" fmla="*/ 7362546 w 8850086"/>
              <a:gd name="T69" fmla="*/ 765260 h 1980777"/>
              <a:gd name="T70" fmla="*/ 7409727 w 8850086"/>
              <a:gd name="T71" fmla="*/ 743397 h 1980777"/>
              <a:gd name="T72" fmla="*/ 7421518 w 8850086"/>
              <a:gd name="T73" fmla="*/ 623145 h 1980777"/>
              <a:gd name="T74" fmla="*/ 7445106 w 8850086"/>
              <a:gd name="T75" fmla="*/ 601274 h 1980777"/>
              <a:gd name="T76" fmla="*/ 7515936 w 8850086"/>
              <a:gd name="T77" fmla="*/ 568477 h 1980777"/>
              <a:gd name="T78" fmla="*/ 7598501 w 8850086"/>
              <a:gd name="T79" fmla="*/ 502883 h 1980777"/>
              <a:gd name="T80" fmla="*/ 7633890 w 8850086"/>
              <a:gd name="T81" fmla="*/ 371694 h 1980777"/>
              <a:gd name="T82" fmla="*/ 7669326 w 8850086"/>
              <a:gd name="T83" fmla="*/ 295174 h 1980777"/>
              <a:gd name="T84" fmla="*/ 7716506 w 8850086"/>
              <a:gd name="T85" fmla="*/ 109317 h 1980777"/>
              <a:gd name="T86" fmla="*/ 7751891 w 8850086"/>
              <a:gd name="T87" fmla="*/ 98391 h 1980777"/>
              <a:gd name="T88" fmla="*/ 8448017 w 8850086"/>
              <a:gd name="T89" fmla="*/ 109317 h 1980777"/>
              <a:gd name="T90" fmla="*/ 8530638 w 8850086"/>
              <a:gd name="T91" fmla="*/ 131188 h 1980777"/>
              <a:gd name="T92" fmla="*/ 8577818 w 8850086"/>
              <a:gd name="T93" fmla="*/ 153060 h 1980777"/>
              <a:gd name="T94" fmla="*/ 9167737 w 8850086"/>
              <a:gd name="T95" fmla="*/ 142114 h 1980777"/>
              <a:gd name="T96" fmla="*/ 9250414 w 8850086"/>
              <a:gd name="T97" fmla="*/ 76520 h 1980777"/>
              <a:gd name="T98" fmla="*/ 9297586 w 8850086"/>
              <a:gd name="T99" fmla="*/ 54668 h 1980777"/>
              <a:gd name="T100" fmla="*/ 9368364 w 8850086"/>
              <a:gd name="T101" fmla="*/ 21871 h 1980777"/>
              <a:gd name="T102" fmla="*/ 9474512 w 8850086"/>
              <a:gd name="T103" fmla="*/ 32797 h 1980777"/>
              <a:gd name="T104" fmla="*/ 9498110 w 8850086"/>
              <a:gd name="T105" fmla="*/ 54668 h 1980777"/>
              <a:gd name="T106" fmla="*/ 9592574 w 8850086"/>
              <a:gd name="T107" fmla="*/ 54668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TextBox 36"/>
          <p:cNvSpPr txBox="1">
            <a:spLocks noChangeArrowheads="1"/>
          </p:cNvSpPr>
          <p:nvPr/>
        </p:nvSpPr>
        <p:spPr bwMode="auto">
          <a:xfrm>
            <a:off x="66675" y="3962400"/>
            <a:ext cx="1622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/>
              <a:t>Requirements</a:t>
            </a:r>
          </a:p>
          <a:p>
            <a:pPr algn="ctr" eaLnBrk="1" hangingPunct="1"/>
            <a:r>
              <a:rPr lang="en-GB" sz="1800"/>
              <a:t>-Land</a:t>
            </a:r>
          </a:p>
        </p:txBody>
      </p:sp>
      <p:sp>
        <p:nvSpPr>
          <p:cNvPr id="18438" name="TextBox 37"/>
          <p:cNvSpPr txBox="1">
            <a:spLocks noChangeArrowheads="1"/>
          </p:cNvSpPr>
          <p:nvPr/>
        </p:nvSpPr>
        <p:spPr bwMode="auto">
          <a:xfrm>
            <a:off x="7945438" y="4289425"/>
            <a:ext cx="160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/>
              <a:t>Solution-Land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01738" y="2547938"/>
            <a:ext cx="7654925" cy="1185862"/>
            <a:chOff x="1201738" y="2547938"/>
            <a:chExt cx="7654925" cy="1185862"/>
          </a:xfrm>
        </p:grpSpPr>
        <p:sp>
          <p:nvSpPr>
            <p:cNvPr id="18439" name="Freeform 40"/>
            <p:cNvSpPr>
              <a:spLocks noChangeArrowheads="1"/>
            </p:cNvSpPr>
            <p:nvPr/>
          </p:nvSpPr>
          <p:spPr bwMode="auto">
            <a:xfrm>
              <a:off x="1201738" y="2547938"/>
              <a:ext cx="7654925" cy="1185862"/>
            </a:xfrm>
            <a:custGeom>
              <a:avLst/>
              <a:gdLst>
                <a:gd name="T0" fmla="*/ 0 w 7064828"/>
                <a:gd name="T1" fmla="*/ 1086905 h 1186543"/>
                <a:gd name="T2" fmla="*/ 520554 w 7064828"/>
                <a:gd name="T3" fmla="*/ 1086905 h 1186543"/>
                <a:gd name="T4" fmla="*/ 1159423 w 7064828"/>
                <a:gd name="T5" fmla="*/ 602642 h 1186543"/>
                <a:gd name="T6" fmla="*/ 6471421 w 7064828"/>
                <a:gd name="T7" fmla="*/ 602642 h 1186543"/>
                <a:gd name="T8" fmla="*/ 7098444 w 7064828"/>
                <a:gd name="T9" fmla="*/ 1172997 h 1186543"/>
                <a:gd name="T10" fmla="*/ 7678145 w 7064828"/>
                <a:gd name="T11" fmla="*/ 1172997 h 1186543"/>
                <a:gd name="T12" fmla="*/ 6376762 w 7064828"/>
                <a:gd name="T13" fmla="*/ 0 h 1186543"/>
                <a:gd name="T14" fmla="*/ 1147590 w 7064828"/>
                <a:gd name="T15" fmla="*/ 21531 h 1186543"/>
                <a:gd name="T16" fmla="*/ 0 w 7064828"/>
                <a:gd name="T17" fmla="*/ 1086905 h 11865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064828"/>
                <a:gd name="T28" fmla="*/ 0 h 1186543"/>
                <a:gd name="T29" fmla="*/ 7064828 w 7064828"/>
                <a:gd name="T30" fmla="*/ 1186543 h 11865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064828" h="1186543">
                  <a:moveTo>
                    <a:pt x="0" y="1099457"/>
                  </a:moveTo>
                  <a:lnTo>
                    <a:pt x="478971" y="1099457"/>
                  </a:lnTo>
                  <a:lnTo>
                    <a:pt x="1066800" y="609600"/>
                  </a:lnTo>
                  <a:lnTo>
                    <a:pt x="5954486" y="609600"/>
                  </a:lnTo>
                  <a:lnTo>
                    <a:pt x="6531428" y="1186543"/>
                  </a:lnTo>
                  <a:lnTo>
                    <a:pt x="7064828" y="1186543"/>
                  </a:lnTo>
                  <a:lnTo>
                    <a:pt x="5867400" y="0"/>
                  </a:lnTo>
                  <a:lnTo>
                    <a:pt x="1055914" y="21771"/>
                  </a:lnTo>
                  <a:lnTo>
                    <a:pt x="0" y="1099457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0" name="TextBox 41"/>
            <p:cNvSpPr txBox="1">
              <a:spLocks noChangeArrowheads="1"/>
            </p:cNvSpPr>
            <p:nvPr/>
          </p:nvSpPr>
          <p:spPr bwMode="auto">
            <a:xfrm>
              <a:off x="3509963" y="2601913"/>
              <a:ext cx="30829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2800" b="1" dirty="0"/>
                <a:t>FUNCTIONALITY</a:t>
              </a:r>
            </a:p>
          </p:txBody>
        </p:sp>
      </p:grpSp>
      <p:sp>
        <p:nvSpPr>
          <p:cNvPr id="43" name="Rounded Rectangular Callout 42"/>
          <p:cNvSpPr/>
          <p:nvPr/>
        </p:nvSpPr>
        <p:spPr bwMode="auto">
          <a:xfrm>
            <a:off x="2263246" y="1347788"/>
            <a:ext cx="6407944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400" dirty="0">
                <a:solidFill>
                  <a:srgbClr val="FFFFFF"/>
                </a:solidFill>
                <a:ea typeface="+mn-ea"/>
                <a:cs typeface="Arial" charset="0"/>
              </a:rPr>
              <a:t>The bridge between requirements and the solution is the functionality (purpose)</a:t>
            </a:r>
          </a:p>
        </p:txBody>
      </p:sp>
      <p:sp>
        <p:nvSpPr>
          <p:cNvPr id="18444" name="Slide Number Placeholder 1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71025" y="6556375"/>
            <a:ext cx="434975" cy="30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213B93-3988-F849-A2A9-241CE0EE7196}" type="slidenum">
              <a:rPr lang="en-GB" sz="1000"/>
              <a:pPr/>
              <a:t>7</a:t>
            </a:fld>
            <a:endParaRPr lang="en-GB" sz="1000"/>
          </a:p>
        </p:txBody>
      </p:sp>
      <p:sp>
        <p:nvSpPr>
          <p:cNvPr id="17" name="Content Placeholder 44"/>
          <p:cNvSpPr>
            <a:spLocks noGrp="1"/>
          </p:cNvSpPr>
          <p:nvPr>
            <p:ph idx="1"/>
          </p:nvPr>
        </p:nvSpPr>
        <p:spPr>
          <a:xfrm>
            <a:off x="201613" y="5235575"/>
            <a:ext cx="4486275" cy="1235075"/>
          </a:xfr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cap="flat" algn="ctr">
            <a:solidFill>
              <a:srgbClr val="2D2D8A">
                <a:shade val="95000"/>
                <a:satMod val="105000"/>
              </a:srgb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150000"/>
              <a:defRPr/>
            </a:pPr>
            <a:r>
              <a:rPr lang="en-GB" sz="16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Functionality helps us uncover the unspoken </a:t>
            </a:r>
            <a:r>
              <a:rPr lang="en-GB" sz="16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requirements</a:t>
            </a:r>
            <a:endParaRPr lang="en-GB" sz="16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150000"/>
              <a:defRPr/>
            </a:pPr>
            <a:r>
              <a:rPr lang="en-GB" sz="16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Functionality is invariant and provides a consistent basis for dividing and ruling</a:t>
            </a:r>
          </a:p>
        </p:txBody>
      </p:sp>
    </p:spTree>
    <p:extLst>
      <p:ext uri="{BB962C8B-B14F-4D97-AF65-F5344CB8AC3E}">
        <p14:creationId xmlns:p14="http://schemas.microsoft.com/office/powerpoint/2010/main" val="3916694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0470337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1" name="Document" r:id="rId12" imgW="9317736" imgH="5561076" progId="Word.Document.8">
                    <p:embed/>
                  </p:oleObj>
                </mc:Choice>
                <mc:Fallback>
                  <p:oleObj name="Document" r:id="rId12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6908015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05" name="Picture 104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107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1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4932734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3" name="Document" r:id="rId13" imgW="9317736" imgH="5561076" progId="Word.Document.8">
                    <p:embed/>
                  </p:oleObj>
                </mc:Choice>
                <mc:Fallback>
                  <p:oleObj name="Document" r:id="rId13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6908015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02" name="Rounded Rectangular Callout 101"/>
          <p:cNvSpPr/>
          <p:nvPr/>
        </p:nvSpPr>
        <p:spPr>
          <a:xfrm>
            <a:off x="2745619" y="4547810"/>
            <a:ext cx="2733524" cy="1209523"/>
          </a:xfrm>
          <a:prstGeom prst="wedgeRoundRectCallout">
            <a:avLst>
              <a:gd name="adj1" fmla="val 184477"/>
              <a:gd name="adj2" fmla="val -99500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BUT is it complete?</a:t>
            </a:r>
            <a:endParaRPr lang="en-US" sz="2400" dirty="0"/>
          </a:p>
        </p:txBody>
      </p:sp>
      <p:grpSp>
        <p:nvGrpSpPr>
          <p:cNvPr id="109" name="Group 108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10" name="Picture 109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112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533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1 To Verify and Validate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4355" y="1102037"/>
            <a:ext cx="3803131" cy="4411663"/>
            <a:chOff x="384" y="967"/>
            <a:chExt cx="2438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-5400000">
              <a:off x="1488" y="72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-5400000">
              <a:off x="1488" y="912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-5400000">
              <a:off x="1488" y="1104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-5400000">
              <a:off x="1488" y="1296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-5400000">
              <a:off x="1488" y="168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-5400000">
              <a:off x="1488" y="1488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622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442617" y="1528889"/>
            <a:ext cx="2119176" cy="873914"/>
            <a:chOff x="4442617" y="1528889"/>
            <a:chExt cx="2119176" cy="873914"/>
          </a:xfrm>
        </p:grpSpPr>
        <p:sp>
          <p:nvSpPr>
            <p:cNvPr id="41" name="Rectangle 40"/>
            <p:cNvSpPr/>
            <p:nvPr/>
          </p:nvSpPr>
          <p:spPr>
            <a:xfrm>
              <a:off x="4442617" y="1529761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1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748288" y="1528890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2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040230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3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339472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4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46013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937956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244496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800914" y="2401258"/>
            <a:ext cx="1658519" cy="1749934"/>
            <a:chOff x="2800914" y="2401258"/>
            <a:chExt cx="1658519" cy="1749934"/>
          </a:xfrm>
        </p:grpSpPr>
        <p:sp>
          <p:nvSpPr>
            <p:cNvPr id="42" name="Rectangle 41"/>
            <p:cNvSpPr/>
            <p:nvPr/>
          </p:nvSpPr>
          <p:spPr>
            <a:xfrm>
              <a:off x="2802655" y="2401258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1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801785" y="2699632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/>
                <a:t>2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800915" y="2990707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3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800915" y="3282653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4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800914" y="3574599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5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800915" y="3859246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6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5731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1 To verify and Validate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4355" y="1102037"/>
            <a:ext cx="3803131" cy="4411663"/>
            <a:chOff x="384" y="967"/>
            <a:chExt cx="2438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-5400000">
              <a:off x="1488" y="72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-5400000">
              <a:off x="1488" y="912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-5400000">
              <a:off x="1488" y="1104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-5400000">
              <a:off x="1488" y="1296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-5400000">
              <a:off x="1488" y="168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-5400000">
              <a:off x="1488" y="1488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622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42617" y="1529761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8288" y="1528890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040230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9472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46013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5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93795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6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4449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7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802655" y="2401258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1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2" name="Rectangle 51"/>
          <p:cNvSpPr/>
          <p:nvPr/>
        </p:nvSpPr>
        <p:spPr>
          <a:xfrm>
            <a:off x="2801785" y="2699632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/>
              <a:t>2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3" name="Rectangle 52"/>
          <p:cNvSpPr/>
          <p:nvPr/>
        </p:nvSpPr>
        <p:spPr>
          <a:xfrm>
            <a:off x="2800915" y="2990707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3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4" name="Rectangle 53"/>
          <p:cNvSpPr/>
          <p:nvPr/>
        </p:nvSpPr>
        <p:spPr>
          <a:xfrm>
            <a:off x="2800915" y="3282653"/>
            <a:ext cx="1656778" cy="291946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USER RQMT</a:t>
            </a:r>
            <a:r>
              <a:rPr lang="en-US" sz="1300" baseline="-25000" dirty="0" smtClean="0">
                <a:solidFill>
                  <a:schemeClr val="bg1"/>
                </a:solidFill>
              </a:rPr>
              <a:t>4</a:t>
            </a:r>
            <a:r>
              <a:rPr lang="en-US" sz="1300" dirty="0" smtClean="0">
                <a:solidFill>
                  <a:schemeClr val="bg1"/>
                </a:solidFill>
              </a:rPr>
              <a:t> </a:t>
            </a:r>
            <a:r>
              <a:rPr lang="en-US" sz="1050" dirty="0" smtClean="0">
                <a:solidFill>
                  <a:schemeClr val="bg1"/>
                </a:solidFill>
              </a:rPr>
              <a:t>(NFS)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00914" y="3574599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5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6" name="Rectangle 55"/>
          <p:cNvSpPr/>
          <p:nvPr/>
        </p:nvSpPr>
        <p:spPr>
          <a:xfrm>
            <a:off x="2800915" y="3859246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6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7298582" y="2131208"/>
            <a:ext cx="1817347" cy="1248070"/>
          </a:xfrm>
          <a:prstGeom prst="wedgeRoundRectCallout">
            <a:avLst>
              <a:gd name="adj1" fmla="val -93524"/>
              <a:gd name="adj2" fmla="val 55482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Blank Row</a:t>
            </a:r>
          </a:p>
          <a:p>
            <a:pPr algn="ctr"/>
            <a:r>
              <a:rPr lang="en-US" sz="1600" dirty="0" smtClean="0"/>
              <a:t>Missing a Function or User Requirement Wrong!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5772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1 To verify and Validate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4355" y="1102037"/>
            <a:ext cx="3803131" cy="4411663"/>
            <a:chOff x="384" y="967"/>
            <a:chExt cx="2438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-5400000">
              <a:off x="1488" y="72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-5400000">
              <a:off x="1488" y="912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-5400000">
              <a:off x="1488" y="1104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-5400000">
              <a:off x="1488" y="1296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-5400000">
              <a:off x="1488" y="168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-5400000">
              <a:off x="1488" y="1488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622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42617" y="1529761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8288" y="1528890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040230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9472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46013" y="1528889"/>
            <a:ext cx="317297" cy="873042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FFFFFF"/>
                </a:solidFill>
              </a:rPr>
              <a:t>F</a:t>
            </a:r>
            <a:r>
              <a:rPr lang="en-US" b="1" baseline="-25000" dirty="0">
                <a:solidFill>
                  <a:srgbClr val="FFFFFF"/>
                </a:solidFill>
              </a:rPr>
              <a:t>5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93795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6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4449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7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802655" y="2401258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1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2" name="Rectangle 51"/>
          <p:cNvSpPr/>
          <p:nvPr/>
        </p:nvSpPr>
        <p:spPr>
          <a:xfrm>
            <a:off x="2801785" y="2699632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/>
              <a:t>2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3" name="Rectangle 52"/>
          <p:cNvSpPr/>
          <p:nvPr/>
        </p:nvSpPr>
        <p:spPr>
          <a:xfrm>
            <a:off x="2800915" y="2990707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3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4" name="Rectangle 53"/>
          <p:cNvSpPr/>
          <p:nvPr/>
        </p:nvSpPr>
        <p:spPr>
          <a:xfrm>
            <a:off x="2800915" y="3282653"/>
            <a:ext cx="1656778" cy="291946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USER RQMT</a:t>
            </a:r>
            <a:r>
              <a:rPr lang="en-US" sz="1300" baseline="-25000" dirty="0" smtClean="0">
                <a:solidFill>
                  <a:schemeClr val="bg1"/>
                </a:solidFill>
              </a:rPr>
              <a:t>4</a:t>
            </a:r>
            <a:r>
              <a:rPr lang="en-US" sz="1300" dirty="0" smtClean="0">
                <a:solidFill>
                  <a:schemeClr val="bg1"/>
                </a:solidFill>
              </a:rPr>
              <a:t> </a:t>
            </a:r>
            <a:r>
              <a:rPr lang="en-US" sz="1050" dirty="0" smtClean="0">
                <a:solidFill>
                  <a:schemeClr val="bg1"/>
                </a:solidFill>
              </a:rPr>
              <a:t>(NFS)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00914" y="3574599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5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6" name="Rectangle 55"/>
          <p:cNvSpPr/>
          <p:nvPr/>
        </p:nvSpPr>
        <p:spPr>
          <a:xfrm>
            <a:off x="2800915" y="3859246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6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7298582" y="2131208"/>
            <a:ext cx="1817347" cy="1248070"/>
          </a:xfrm>
          <a:prstGeom prst="wedgeRoundRectCallout">
            <a:avLst>
              <a:gd name="adj1" fmla="val -93524"/>
              <a:gd name="adj2" fmla="val 55482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Blank Row</a:t>
            </a:r>
          </a:p>
          <a:p>
            <a:pPr algn="ctr"/>
            <a:r>
              <a:rPr lang="en-US" sz="1600" dirty="0" smtClean="0"/>
              <a:t>Missing a Function or User Requirement Wrong!</a:t>
            </a:r>
            <a:endParaRPr lang="en-US" sz="1600" dirty="0"/>
          </a:p>
        </p:txBody>
      </p:sp>
      <p:sp>
        <p:nvSpPr>
          <p:cNvPr id="57" name="Rounded Rectangular Callout 56"/>
          <p:cNvSpPr/>
          <p:nvPr/>
        </p:nvSpPr>
        <p:spPr>
          <a:xfrm>
            <a:off x="7325119" y="4571992"/>
            <a:ext cx="1817347" cy="1248070"/>
          </a:xfrm>
          <a:prstGeom prst="wedgeRoundRectCallout">
            <a:avLst>
              <a:gd name="adj1" fmla="val -132559"/>
              <a:gd name="adj2" fmla="val -97618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Blank Column</a:t>
            </a:r>
          </a:p>
          <a:p>
            <a:pPr algn="ctr"/>
            <a:r>
              <a:rPr lang="en-US" sz="1600" dirty="0" err="1" smtClean="0"/>
              <a:t>Unecesaary</a:t>
            </a:r>
            <a:r>
              <a:rPr lang="en-US" sz="1600" dirty="0" smtClean="0"/>
              <a:t> Function or User Requirement Wrong!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665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9763645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" name="Document" r:id="rId14" imgW="9317736" imgH="5561076" progId="Word.Document.8">
                    <p:embed/>
                  </p:oleObj>
                </mc:Choice>
                <mc:Fallback>
                  <p:oleObj name="Document" r:id="rId14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1915" y="4164858"/>
            <a:ext cx="8867629" cy="789493"/>
            <a:chOff x="411915" y="4164858"/>
            <a:chExt cx="8867629" cy="789493"/>
          </a:xfrm>
        </p:grpSpPr>
        <p:sp>
          <p:nvSpPr>
            <p:cNvPr id="9" name="Trapezoid 8"/>
            <p:cNvSpPr/>
            <p:nvPr/>
          </p:nvSpPr>
          <p:spPr>
            <a:xfrm rot="10800000">
              <a:off x="411915" y="4164858"/>
              <a:ext cx="8867629" cy="366141"/>
            </a:xfrm>
            <a:prstGeom prst="trapezoid">
              <a:avLst>
                <a:gd name="adj" fmla="val 828139"/>
              </a:avLst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4107715" y="4496674"/>
              <a:ext cx="1464589" cy="457677"/>
            </a:xfrm>
            <a:prstGeom prst="downArrow">
              <a:avLst/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Elbow Connector 20"/>
          <p:cNvCxnSpPr>
            <a:stCxn id="23" idx="1"/>
            <a:endCxn id="26" idx="1"/>
          </p:cNvCxnSpPr>
          <p:nvPr/>
        </p:nvCxnSpPr>
        <p:spPr>
          <a:xfrm rot="10800000" flipH="1" flipV="1">
            <a:off x="572104" y="646468"/>
            <a:ext cx="3465547" cy="5207513"/>
          </a:xfrm>
          <a:prstGeom prst="bentConnector3">
            <a:avLst>
              <a:gd name="adj1" fmla="val -11879"/>
            </a:avLst>
          </a:prstGeom>
          <a:ln w="57150" cmpd="sng">
            <a:solidFill>
              <a:srgbClr val="8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37652" y="4954350"/>
            <a:ext cx="1294368" cy="17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7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5243216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1" name="Document" r:id="rId14" imgW="9317736" imgH="5561076" progId="Word.Document.8">
                    <p:embed/>
                  </p:oleObj>
                </mc:Choice>
                <mc:Fallback>
                  <p:oleObj name="Document" r:id="rId14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1915" y="4164858"/>
            <a:ext cx="8867629" cy="789493"/>
            <a:chOff x="411915" y="4164858"/>
            <a:chExt cx="8867629" cy="789493"/>
          </a:xfrm>
        </p:grpSpPr>
        <p:sp>
          <p:nvSpPr>
            <p:cNvPr id="9" name="Trapezoid 8"/>
            <p:cNvSpPr/>
            <p:nvPr/>
          </p:nvSpPr>
          <p:spPr>
            <a:xfrm rot="10800000">
              <a:off x="411915" y="4164858"/>
              <a:ext cx="8867629" cy="366141"/>
            </a:xfrm>
            <a:prstGeom prst="trapezoid">
              <a:avLst>
                <a:gd name="adj" fmla="val 828139"/>
              </a:avLst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4107715" y="4496674"/>
              <a:ext cx="1464589" cy="457677"/>
            </a:xfrm>
            <a:prstGeom prst="downArrow">
              <a:avLst/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Elbow Connector 20"/>
          <p:cNvCxnSpPr>
            <a:stCxn id="23" idx="1"/>
          </p:cNvCxnSpPr>
          <p:nvPr/>
        </p:nvCxnSpPr>
        <p:spPr>
          <a:xfrm rot="10800000" flipH="1" flipV="1">
            <a:off x="572104" y="646468"/>
            <a:ext cx="3465547" cy="5207513"/>
          </a:xfrm>
          <a:prstGeom prst="bentConnector3">
            <a:avLst>
              <a:gd name="adj1" fmla="val -11879"/>
            </a:avLst>
          </a:prstGeom>
          <a:ln w="57150" cmpd="sng">
            <a:solidFill>
              <a:srgbClr val="8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39898" y="4946224"/>
            <a:ext cx="1299967" cy="181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The Systems Approach to System Design</a:t>
            </a: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8" y="2209803"/>
            <a:ext cx="144978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06" y="2427291"/>
            <a:ext cx="1205573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211535" y="3603625"/>
            <a:ext cx="958783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67143" y="3962401"/>
            <a:ext cx="1621620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1800">
                <a:solidFill>
                  <a:srgbClr val="000000"/>
                </a:solidFill>
              </a:rPr>
              <a:t>Requirements</a:t>
            </a:r>
          </a:p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1800">
                <a:solidFill>
                  <a:srgbClr val="000000"/>
                </a:solidFill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944830" y="4289425"/>
            <a:ext cx="16092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1800">
                <a:solidFill>
                  <a:srgbClr val="000000"/>
                </a:solidFill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202135" y="2547938"/>
            <a:ext cx="7654792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510442" y="2601914"/>
            <a:ext cx="3082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2800" b="1">
                <a:solidFill>
                  <a:srgbClr val="000000"/>
                </a:solidFill>
              </a:rPr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263246" y="1347788"/>
            <a:ext cx="6407944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30000"/>
              </a:spcBef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lang="en-GB" sz="2400" dirty="0">
                <a:solidFill>
                  <a:srgbClr val="FFFFFF"/>
                </a:solidFill>
                <a:cs typeface="Arial" charset="0"/>
              </a:rPr>
              <a:t>The bridge between requirements and the solution is the functionality (purpose)</a:t>
            </a:r>
          </a:p>
        </p:txBody>
      </p:sp>
      <p:sp>
        <p:nvSpPr>
          <p:cNvPr id="91149" name="Slide Number Placeholder 11"/>
          <p:cNvSpPr>
            <a:spLocks noGrp="1"/>
          </p:cNvSpPr>
          <p:nvPr>
            <p:ph type="sldNum" sz="quarter" idx="4294967295"/>
          </p:nvPr>
        </p:nvSpPr>
        <p:spPr>
          <a:xfrm>
            <a:off x="9470894" y="6556376"/>
            <a:ext cx="435107" cy="30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</a:pPr>
            <a:fld id="{A58EEB01-EBEB-5C4C-B2A0-4B036DF6C973}" type="slidenum">
              <a:rPr lang="en-GB" sz="100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15</a:t>
            </a:fld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17" name="Content Placeholder 44"/>
          <p:cNvSpPr>
            <a:spLocks noGrp="1"/>
          </p:cNvSpPr>
          <p:nvPr>
            <p:ph idx="1"/>
          </p:nvPr>
        </p:nvSpPr>
        <p:spPr bwMode="auto">
          <a:xfrm>
            <a:off x="201824" y="5235578"/>
            <a:ext cx="4486659" cy="1235615"/>
          </a:xfrm>
          <a:prstGeom prst="rect">
            <a:avLst/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75000"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Functionality helps us uncover the unspoken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requirements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75000"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Functionality is invariant and provides a consistent basis for dividing and ruling</a:t>
            </a:r>
          </a:p>
        </p:txBody>
      </p:sp>
      <p:sp>
        <p:nvSpPr>
          <p:cNvPr id="14" name="Content Placeholder 44"/>
          <p:cNvSpPr txBox="1">
            <a:spLocks/>
          </p:cNvSpPr>
          <p:nvPr/>
        </p:nvSpPr>
        <p:spPr bwMode="auto">
          <a:xfrm>
            <a:off x="5113547" y="5229218"/>
            <a:ext cx="4541320" cy="1252052"/>
          </a:xfrm>
          <a:prstGeom prst="rect">
            <a:avLst/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rgbClr val="00279F">
                  <a:lumMod val="75000"/>
                </a:srgbClr>
              </a:buClr>
              <a:buSzPct val="165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" charset="0"/>
              </a:rPr>
              <a:t>Functionality helps us determine the system architecture</a:t>
            </a:r>
          </a:p>
          <a:p>
            <a:pPr eaLnBrk="1" hangingPunct="1">
              <a:buClr>
                <a:srgbClr val="00279F">
                  <a:lumMod val="75000"/>
                </a:srgbClr>
              </a:buClr>
              <a:buSzPct val="165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" charset="0"/>
              </a:rPr>
              <a:t>Functionality helps us identify and select  the technological solutions  </a:t>
            </a:r>
            <a:endParaRPr lang="en-GB" sz="1600" kern="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539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8768675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5" name="Document" r:id="rId13" imgW="9317736" imgH="5561076" progId="Word.Document.8">
                    <p:embed/>
                  </p:oleObj>
                </mc:Choice>
                <mc:Fallback>
                  <p:oleObj name="Document" r:id="rId13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33666" y="2863794"/>
            <a:ext cx="1299967" cy="181995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9657" y="4323284"/>
            <a:ext cx="1430954" cy="1093542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3898" y="4299968"/>
            <a:ext cx="875464" cy="845979"/>
          </a:xfrm>
          <a:prstGeom prst="rect">
            <a:avLst/>
          </a:prstGeom>
        </p:spPr>
      </p:pic>
      <p:sp>
        <p:nvSpPr>
          <p:cNvPr id="104" name="Text Box 428"/>
          <p:cNvSpPr txBox="1">
            <a:spLocks noChangeArrowheads="1"/>
          </p:cNvSpPr>
          <p:nvPr/>
        </p:nvSpPr>
        <p:spPr bwMode="auto">
          <a:xfrm>
            <a:off x="395562" y="5151304"/>
            <a:ext cx="807129" cy="2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5274" tIns="32637" rIns="65274" bIns="32637">
            <a:spAutoFit/>
          </a:bodyPr>
          <a:lstStyle/>
          <a:p>
            <a:pPr algn="r"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N</a:t>
            </a:r>
            <a:r>
              <a:rPr lang="en-GB" sz="1000" b="1" kern="0" baseline="3000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2</a:t>
            </a: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 Analysis</a:t>
            </a:r>
          </a:p>
        </p:txBody>
      </p:sp>
      <p:sp>
        <p:nvSpPr>
          <p:cNvPr id="105" name="Text Box 655"/>
          <p:cNvSpPr txBox="1">
            <a:spLocks noChangeArrowheads="1"/>
          </p:cNvSpPr>
          <p:nvPr/>
        </p:nvSpPr>
        <p:spPr bwMode="auto">
          <a:xfrm>
            <a:off x="174110" y="5373932"/>
            <a:ext cx="1446891" cy="281355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Assess degree of natural functional binding and coupling </a:t>
            </a:r>
          </a:p>
        </p:txBody>
      </p:sp>
      <p:sp>
        <p:nvSpPr>
          <p:cNvPr id="106" name="Text Box 689"/>
          <p:cNvSpPr txBox="1">
            <a:spLocks noChangeArrowheads="1"/>
          </p:cNvSpPr>
          <p:nvPr/>
        </p:nvSpPr>
        <p:spPr bwMode="auto">
          <a:xfrm>
            <a:off x="3039996" y="4262668"/>
            <a:ext cx="119135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Logical System Architecting</a:t>
            </a:r>
          </a:p>
        </p:txBody>
      </p:sp>
      <p:sp>
        <p:nvSpPr>
          <p:cNvPr id="107" name="Text Box 691"/>
          <p:cNvSpPr txBox="1">
            <a:spLocks noChangeArrowheads="1"/>
          </p:cNvSpPr>
          <p:nvPr/>
        </p:nvSpPr>
        <p:spPr bwMode="auto">
          <a:xfrm>
            <a:off x="2971183" y="4717847"/>
            <a:ext cx="1239592" cy="281355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Determine candidate logical 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system architectures </a:t>
            </a:r>
          </a:p>
        </p:txBody>
      </p:sp>
      <p:sp>
        <p:nvSpPr>
          <p:cNvPr id="108" name="Text Box 656"/>
          <p:cNvSpPr txBox="1">
            <a:spLocks noChangeArrowheads="1"/>
          </p:cNvSpPr>
          <p:nvPr/>
        </p:nvSpPr>
        <p:spPr bwMode="auto">
          <a:xfrm>
            <a:off x="2242656" y="6191193"/>
            <a:ext cx="1460993" cy="389077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</a:rPr>
              <a:t>Identify means </a:t>
            </a:r>
            <a:r>
              <a:rPr lang="en-GB" sz="700" kern="0" dirty="0" smtClean="0">
                <a:solidFill>
                  <a:srgbClr val="000000"/>
                </a:solidFill>
                <a:latin typeface="Arial"/>
              </a:rPr>
              <a:t>of achieving functionality and determination </a:t>
            </a:r>
            <a:r>
              <a:rPr lang="en-GB" sz="700" kern="0" dirty="0">
                <a:solidFill>
                  <a:srgbClr val="000000"/>
                </a:solidFill>
                <a:latin typeface="Arial"/>
              </a:rPr>
              <a:t>of whole </a:t>
            </a:r>
            <a:r>
              <a:rPr lang="en-GB" sz="700" kern="0" dirty="0" smtClean="0">
                <a:solidFill>
                  <a:srgbClr val="000000"/>
                </a:solidFill>
                <a:latin typeface="Arial"/>
              </a:rPr>
              <a:t>system concept </a:t>
            </a:r>
            <a:r>
              <a:rPr lang="en-GB" sz="700" kern="0" dirty="0">
                <a:solidFill>
                  <a:srgbClr val="000000"/>
                </a:solidFill>
                <a:latin typeface="Arial"/>
              </a:rPr>
              <a:t>solutions</a:t>
            </a:r>
          </a:p>
        </p:txBody>
      </p:sp>
      <p:pic>
        <p:nvPicPr>
          <p:cNvPr id="109" name="Picture 666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129311" y="6053602"/>
            <a:ext cx="1031875" cy="5969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110" name="Text Box 651"/>
          <p:cNvSpPr txBox="1">
            <a:spLocks noChangeArrowheads="1"/>
          </p:cNvSpPr>
          <p:nvPr/>
        </p:nvSpPr>
        <p:spPr bwMode="auto">
          <a:xfrm>
            <a:off x="443511" y="6052033"/>
            <a:ext cx="9175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Function 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Means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Analysis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8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 animBg="1"/>
      <p:bldP spid="106" grpId="0"/>
      <p:bldP spid="107" grpId="0" animBg="1"/>
      <p:bldP spid="108" grpId="0" animBg="1"/>
      <p:bldP spid="11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3259</TotalTime>
  <Words>1112</Words>
  <Application>Microsoft Macintosh PowerPoint</Application>
  <PresentationFormat>A4 Paper (210x297 mm)</PresentationFormat>
  <Paragraphs>322</Paragraphs>
  <Slides>16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 Black</vt:lpstr>
      <vt:lpstr>Calibri</vt:lpstr>
      <vt:lpstr>GE Inspira Pitch Regular</vt:lpstr>
      <vt:lpstr>ＭＳ Ｐゴシック</vt:lpstr>
      <vt:lpstr>Symbol</vt:lpstr>
      <vt:lpstr>Times New Roman</vt:lpstr>
      <vt:lpstr>Wingdings</vt:lpstr>
      <vt:lpstr>Arial</vt:lpstr>
      <vt:lpstr>Default Design</vt:lpstr>
      <vt:lpstr>Document</vt:lpstr>
      <vt:lpstr>Picture</vt:lpstr>
      <vt:lpstr>PowerPoint Presentation</vt:lpstr>
      <vt:lpstr>In Simple Terms – Systems Engineering is about:</vt:lpstr>
      <vt:lpstr>Systems Engineering uses a Systems Approach to System Design </vt:lpstr>
      <vt:lpstr>PowerPoint Presentation</vt:lpstr>
      <vt:lpstr>PowerPoint Presentation</vt:lpstr>
      <vt:lpstr>PowerPoint Presentation</vt:lpstr>
      <vt:lpstr>The Systems Approach to System Design</vt:lpstr>
      <vt:lpstr>PowerPoint Presentation</vt:lpstr>
      <vt:lpstr>PowerPoint Presentation</vt:lpstr>
      <vt:lpstr>QFD 1 To Verify and Validate</vt:lpstr>
      <vt:lpstr>QFD 1 To verify and Validate</vt:lpstr>
      <vt:lpstr>QFD 1 To verify and Validate</vt:lpstr>
      <vt:lpstr>PowerPoint Presentation</vt:lpstr>
      <vt:lpstr>PowerPoint Presentation</vt:lpstr>
      <vt:lpstr>The Systems Approach to System Design</vt:lpstr>
      <vt:lpstr>PowerPoint Presentation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Summary</dc:title>
  <dc:subject>Systems Engineering</dc:subject>
  <dc:creator>Stuart Burge</dc:creator>
  <cp:keywords/>
  <dc:description/>
  <cp:lastModifiedBy>Stuart Burge</cp:lastModifiedBy>
  <cp:revision>121</cp:revision>
  <dcterms:created xsi:type="dcterms:W3CDTF">2003-09-10T21:33:45Z</dcterms:created>
  <dcterms:modified xsi:type="dcterms:W3CDTF">2016-11-04T09:57:27Z</dcterms:modified>
  <cp:category>Systems Engineering</cp:category>
</cp:coreProperties>
</file>