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media1.gif" ContentType="video/unknown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96100" cy="9236075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70"/>
    <p:restoredTop sz="92586"/>
  </p:normalViewPr>
  <p:slideViewPr>
    <p:cSldViewPr>
      <p:cViewPr varScale="1">
        <p:scale>
          <a:sx n="108" d="100"/>
          <a:sy n="108" d="100"/>
        </p:scale>
        <p:origin x="22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C6E0C39-F506-EB43-94D6-573238AD45E3}" type="slidenum">
              <a:rPr lang="en-GB"/>
              <a:pPr eaLnBrk="1" hangingPunct="1"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EF860A-680C-0B4E-A36F-DC659545F5A1}" type="slidenum">
              <a:rPr lang="en-GB" sz="1200"/>
              <a:pPr eaLnBrk="1" hangingPunct="1"/>
              <a:t>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8094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77B956-8A96-0C46-846B-B06B88B7CED4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88545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2A5D3D-2990-6B49-829D-D633A4D4498B}" type="slidenum">
              <a:rPr lang="en-GB" sz="1200"/>
              <a:pPr eaLnBrk="1" hangingPunct="1"/>
              <a:t>7</a:t>
            </a:fld>
            <a:endParaRPr lang="en-GB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6388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07" tIns="44853" rIns="89707" bIns="44853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2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2A5D3D-2990-6B49-829D-D633A4D4498B}" type="slidenum">
              <a:rPr lang="en-GB" sz="1200"/>
              <a:pPr eaLnBrk="1" hangingPunct="1"/>
              <a:t>9</a:t>
            </a:fld>
            <a:endParaRPr lang="en-GB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6388"/>
          </a:xfrm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07" tIns="44853" rIns="89707" bIns="44853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0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AEFE03-CFD4-EA4A-BF88-E11171545ACB}" type="slidenum">
              <a:rPr lang="en-GB" sz="1200"/>
              <a:pPr eaLnBrk="1" hangingPunct="1"/>
              <a:t>11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4234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147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13%20A%20Systems%20Approach%20to%20System%20Design.pptx" TargetMode="External"/><Relationship Id="rId13" Type="http://schemas.openxmlformats.org/officeDocument/2006/relationships/hyperlink" Target="14%20System%20Architecting%20.pptx" TargetMode="External"/><Relationship Id="rId18" Type="http://schemas.openxmlformats.org/officeDocument/2006/relationships/hyperlink" Target="12%20Specifying%20Requirements.pptx" TargetMode="External"/><Relationship Id="rId3" Type="http://schemas.openxmlformats.org/officeDocument/2006/relationships/hyperlink" Target="01%20This%20is%20Systems%20Engineering%20.pptx" TargetMode="External"/><Relationship Id="rId7" Type="http://schemas.openxmlformats.org/officeDocument/2006/relationships/hyperlink" Target="07%20Systemic%20Textual%20Analysis%20.pptx" TargetMode="External"/><Relationship Id="rId12" Type="http://schemas.openxmlformats.org/officeDocument/2006/relationships/hyperlink" Target="06%20Need%20Means%20Analysis.pptx" TargetMode="External"/><Relationship Id="rId17" Type="http://schemas.openxmlformats.org/officeDocument/2006/relationships/hyperlink" Target="10%20Sensitivity%20and%20Failure%20Analysis.pptx" TargetMode="External"/><Relationship Id="rId2" Type="http://schemas.openxmlformats.org/officeDocument/2006/relationships/hyperlink" Target="02%20Requirements%20Engineering.pptx" TargetMode="External"/><Relationship Id="rId16" Type="http://schemas.openxmlformats.org/officeDocument/2006/relationships/hyperlink" Target="09%20Functional%20Modelling.pptx" TargetMode="External"/><Relationship Id="rId20" Type="http://schemas.openxmlformats.org/officeDocument/2006/relationships/hyperlink" Target="11%20SE%20QFD%201.pptx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08%20Functional%20Determination%20.pptx" TargetMode="External"/><Relationship Id="rId11" Type="http://schemas.openxmlformats.org/officeDocument/2006/relationships/hyperlink" Target="18%20SE%20QFD%202.pptx" TargetMode="External"/><Relationship Id="rId5" Type="http://schemas.openxmlformats.org/officeDocument/2006/relationships/hyperlink" Target="05%20Analyse%20Requirements.pptx" TargetMode="External"/><Relationship Id="rId15" Type="http://schemas.openxmlformats.org/officeDocument/2006/relationships/hyperlink" Target="04%20Gather%20Requirements%20.pptx" TargetMode="External"/><Relationship Id="rId10" Type="http://schemas.openxmlformats.org/officeDocument/2006/relationships/hyperlink" Target="19%20Robust%20Design%20.pptx" TargetMode="External"/><Relationship Id="rId19" Type="http://schemas.openxmlformats.org/officeDocument/2006/relationships/hyperlink" Target="20%20A%20Systems%20Approach%20to%20V&amp;V.pptx" TargetMode="External"/><Relationship Id="rId4" Type="http://schemas.openxmlformats.org/officeDocument/2006/relationships/hyperlink" Target="03%20Determine%20System%20Requirements.pptx" TargetMode="External"/><Relationship Id="rId9" Type="http://schemas.openxmlformats.org/officeDocument/2006/relationships/hyperlink" Target="15%20Concept%20Generation.pptx" TargetMode="External"/><Relationship Id="rId14" Type="http://schemas.openxmlformats.org/officeDocument/2006/relationships/hyperlink" Target="17%20Concept%20Selection%20.ppt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The Fundamentals of Systems Engineering</a:t>
            </a:r>
            <a:endParaRPr lang="en-US" sz="4000" dirty="0"/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5-day Course</a:t>
            </a:r>
            <a:endParaRPr lang="en-US" dirty="0"/>
          </a:p>
        </p:txBody>
      </p:sp>
      <p:pic>
        <p:nvPicPr>
          <p:cNvPr id="4" name="Picture 3" descr="bhw logo no background copy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0375"/>
            <a:ext cx="9144000" cy="908050"/>
          </a:xfrm>
        </p:spPr>
        <p:txBody>
          <a:bodyPr/>
          <a:lstStyle/>
          <a:p>
            <a:pPr algn="ctr"/>
            <a:r>
              <a:rPr lang="en-GB" sz="4400" dirty="0">
                <a:latin typeface="Arial Black" charset="0"/>
              </a:rPr>
              <a:t>Welcome to the Course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35300"/>
            <a:ext cx="7772400" cy="3081338"/>
          </a:xfrm>
        </p:spPr>
        <p:txBody>
          <a:bodyPr/>
          <a:lstStyle/>
          <a:p>
            <a:pPr marL="342900" indent="-342900" algn="ctr">
              <a:buFont typeface="Wingdings" charset="0"/>
              <a:buNone/>
            </a:pPr>
            <a:r>
              <a:rPr lang="en-GB" b="1" dirty="0">
                <a:solidFill>
                  <a:srgbClr val="002A54"/>
                </a:solidFill>
                <a:latin typeface="Arial" charset="0"/>
              </a:rPr>
              <a:t>from</a:t>
            </a:r>
          </a:p>
          <a:p>
            <a:pPr marL="342900" indent="-342900" algn="ctr">
              <a:buFont typeface="Wingdings" charset="0"/>
              <a:buNone/>
            </a:pPr>
            <a:endParaRPr lang="en-GB" b="1" dirty="0">
              <a:solidFill>
                <a:srgbClr val="002A54"/>
              </a:solidFill>
              <a:latin typeface="Arial" charset="0"/>
            </a:endParaRPr>
          </a:p>
          <a:p>
            <a:pPr marL="342900" indent="-342900" algn="ctr">
              <a:buFont typeface="Wingdings" charset="0"/>
              <a:buNone/>
            </a:pPr>
            <a:r>
              <a:rPr lang="en-GB" b="1" dirty="0" smtClean="0">
                <a:solidFill>
                  <a:srgbClr val="002A54"/>
                </a:solidFill>
                <a:latin typeface="Arial" charset="0"/>
              </a:rPr>
              <a:t>Stuart Burge &amp; </a:t>
            </a:r>
            <a:r>
              <a:rPr lang="en-GB" b="1" dirty="0" smtClean="0">
                <a:solidFill>
                  <a:srgbClr val="002A54"/>
                </a:solidFill>
                <a:latin typeface="Arial" charset="0"/>
              </a:rPr>
              <a:t>John Weaver</a:t>
            </a:r>
            <a:endParaRPr lang="en-GB" b="1" dirty="0">
              <a:solidFill>
                <a:srgbClr val="002A5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033" y="2363901"/>
            <a:ext cx="3194568" cy="1923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9" y="1047022"/>
            <a:ext cx="2467618" cy="18483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161" y="2686657"/>
            <a:ext cx="2858244" cy="1600617"/>
          </a:xfrm>
          <a:prstGeom prst="rect">
            <a:avLst/>
          </a:prstGeom>
        </p:spPr>
      </p:pic>
      <p:pic>
        <p:nvPicPr>
          <p:cNvPr id="6" name="Picture 5" descr="A400M_Roll-Out-0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13" y="4048221"/>
            <a:ext cx="2330357" cy="168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3772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ntal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349" y="4184156"/>
            <a:ext cx="1219027" cy="1219027"/>
          </a:xfrm>
          <a:prstGeom prst="rect">
            <a:avLst/>
          </a:prstGeom>
        </p:spPr>
      </p:pic>
      <p:pic>
        <p:nvPicPr>
          <p:cNvPr id="3" name="Picture 2" descr="IW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44" y="2223851"/>
            <a:ext cx="1822192" cy="2642179"/>
          </a:xfrm>
          <a:prstGeom prst="rect">
            <a:avLst/>
          </a:prstGeom>
        </p:spPr>
      </p:pic>
      <p:pic>
        <p:nvPicPr>
          <p:cNvPr id="4" name="Neptune 800 - 3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8033" y="1273699"/>
            <a:ext cx="1794707" cy="306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000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Purpose of the Course</a:t>
            </a:r>
            <a:endParaRPr lang="en-GB"/>
          </a:p>
        </p:txBody>
      </p:sp>
      <p:sp>
        <p:nvSpPr>
          <p:cNvPr id="819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04800" y="2332891"/>
            <a:ext cx="8686800" cy="429650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introducing the concepts and benefits of applying Systems Thinking to the creation of a new, or modification to an existing, system - aka Systems Engineering</a:t>
            </a:r>
          </a:p>
          <a:p>
            <a:r>
              <a:rPr lang="en-GB" dirty="0" smtClean="0"/>
              <a:t>emphasising the importance of integrating people, process and tools in the design of systems</a:t>
            </a:r>
          </a:p>
          <a:p>
            <a:r>
              <a:rPr lang="en-GB" dirty="0" smtClean="0"/>
              <a:t>showing how systems engineering is applicable to both product and service (process) based systems</a:t>
            </a:r>
          </a:p>
          <a:p>
            <a:r>
              <a:rPr lang="en-GB" dirty="0" smtClean="0"/>
              <a:t>demonstrating the use of Systems Engineering tools to provide participants with a common toolset</a:t>
            </a:r>
          </a:p>
          <a:p>
            <a:r>
              <a:rPr lang="en-GB" dirty="0" smtClean="0"/>
              <a:t>enabling participants to identify stakeholders, elicit their requirements and translate these into specific, precise and measurable technical requirements </a:t>
            </a:r>
          </a:p>
          <a:p>
            <a:r>
              <a:rPr lang="en-GB" dirty="0" smtClean="0"/>
              <a:t>enabling participants to generate and down-select alternative design concepts </a:t>
            </a:r>
          </a:p>
          <a:p>
            <a:r>
              <a:rPr lang="en-GB" dirty="0" smtClean="0"/>
              <a:t>demonstrating the systems approach to robust optimisation (how SE feeds Robust Design)</a:t>
            </a:r>
          </a:p>
          <a:p>
            <a:r>
              <a:rPr lang="en-GB" dirty="0" smtClean="0"/>
              <a:t>developing some competencies required for successful team projects</a:t>
            </a:r>
          </a:p>
          <a:p>
            <a:r>
              <a:rPr lang="en-GB" dirty="0" smtClean="0"/>
              <a:t>considering the impact on future business of adopting a systems approach to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76198"/>
            <a:ext cx="747940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GB" sz="2800" dirty="0">
                <a:solidFill>
                  <a:srgbClr val="FFFFFF"/>
                </a:solidFill>
                <a:ea typeface="+mn-ea"/>
                <a:cs typeface="+mn-cs"/>
              </a:rPr>
              <a:t>To help </a:t>
            </a:r>
            <a:r>
              <a:rPr lang="en-GB" sz="2800" dirty="0" smtClean="0">
                <a:solidFill>
                  <a:srgbClr val="FFFFFF"/>
                </a:solidFill>
              </a:rPr>
              <a:t>Waters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 </a:t>
            </a:r>
            <a:r>
              <a:rPr lang="en-GB" sz="2800" dirty="0">
                <a:solidFill>
                  <a:srgbClr val="FFFFFF"/>
                </a:solidFill>
              </a:rPr>
              <a:t>d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eliver </a:t>
            </a:r>
            <a:r>
              <a:rPr lang="en-GB" sz="2800" dirty="0">
                <a:solidFill>
                  <a:srgbClr val="FFFFFF"/>
                </a:solidFill>
              </a:rPr>
              <a:t>e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xcellence</a:t>
            </a:r>
            <a:endParaRPr lang="en-GB" sz="2800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sp>
        <p:nvSpPr>
          <p:cNvPr id="19462" name="TextBox 4"/>
          <p:cNvSpPr txBox="1">
            <a:spLocks noChangeArrowheads="1"/>
          </p:cNvSpPr>
          <p:nvPr/>
        </p:nvSpPr>
        <p:spPr bwMode="auto">
          <a:xfrm>
            <a:off x="4191000" y="1809016"/>
            <a:ext cx="66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/>
              <a:t>by:</a:t>
            </a:r>
          </a:p>
        </p:txBody>
      </p:sp>
    </p:spTree>
    <p:extLst>
      <p:ext uri="{BB962C8B-B14F-4D97-AF65-F5344CB8AC3E}">
        <p14:creationId xmlns:p14="http://schemas.microsoft.com/office/powerpoint/2010/main" val="167778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1828800" y="3124200"/>
            <a:ext cx="58015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71500" lvl="1" eaLnBrk="0" hangingPunct="0">
              <a:spcBef>
                <a:spcPct val="20000"/>
              </a:spcBef>
              <a:buClrTx/>
              <a:buSzPct val="100000"/>
            </a:pP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enjoying yourself !!</a:t>
            </a:r>
          </a:p>
        </p:txBody>
      </p:sp>
    </p:spTree>
    <p:extLst>
      <p:ext uri="{BB962C8B-B14F-4D97-AF65-F5344CB8AC3E}">
        <p14:creationId xmlns:p14="http://schemas.microsoft.com/office/powerpoint/2010/main" val="6000756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Course Administration</a:t>
            </a:r>
          </a:p>
          <a:p>
            <a:pPr lvl="1"/>
            <a:r>
              <a:rPr lang="en-GB" smtClean="0"/>
              <a:t>Start Time  0830 </a:t>
            </a:r>
          </a:p>
          <a:p>
            <a:pPr lvl="1"/>
            <a:r>
              <a:rPr lang="en-GB" smtClean="0"/>
              <a:t>Finish Time 1700 </a:t>
            </a:r>
          </a:p>
          <a:p>
            <a:pPr lvl="1"/>
            <a:r>
              <a:rPr lang="en-GB" smtClean="0"/>
              <a:t>Emergency Exits and Fire Drill</a:t>
            </a:r>
          </a:p>
          <a:p>
            <a:pPr lvl="1"/>
            <a:r>
              <a:rPr lang="en-GB" smtClean="0"/>
              <a:t>Messages and Mobiles</a:t>
            </a:r>
          </a:p>
          <a:p>
            <a:pPr lvl="1"/>
            <a:r>
              <a:rPr lang="en-GB" smtClean="0"/>
              <a:t>Breaks and Meals</a:t>
            </a:r>
            <a:endParaRPr lang="en-GB" dirty="0"/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Ground Rules</a:t>
            </a:r>
          </a:p>
          <a:p>
            <a:pPr lvl="1"/>
            <a:r>
              <a:rPr lang="en-US" smtClean="0"/>
              <a:t>If you have any questions, please ask  </a:t>
            </a:r>
          </a:p>
          <a:p>
            <a:pPr lvl="1"/>
            <a:r>
              <a:rPr lang="en-US" smtClean="0"/>
              <a:t>When we take breaks, please, be prompt in returning so we can stay on schedule</a:t>
            </a:r>
          </a:p>
          <a:p>
            <a:pPr lvl="1"/>
            <a:r>
              <a:rPr lang="en-US" smtClean="0"/>
              <a:t>There will be a number of team activities, please take an active role</a:t>
            </a:r>
          </a:p>
          <a:p>
            <a:pPr lvl="1"/>
            <a:r>
              <a:rPr lang="en-US" smtClean="0"/>
              <a:t>Remember  - have fun and  enjoy yourself!</a:t>
            </a:r>
          </a:p>
          <a:p>
            <a:pPr lvl="1"/>
            <a:endParaRPr lang="en-GB" dirty="0"/>
          </a:p>
        </p:txBody>
      </p:sp>
      <p:sp>
        <p:nvSpPr>
          <p:cNvPr id="245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Course Survival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60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Chinese Proverb</a:t>
            </a:r>
          </a:p>
        </p:txBody>
      </p:sp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798513" y="2211388"/>
            <a:ext cx="763746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/>
              <a:t>不聞不若聞之，聞之不若見之，見之不若知之，知之不若行之；學至於行之而止矣(不闻不若闻之，闻之不若见之，见之不若知之，知之不若行之；学至于行之而止矣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0752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Course Administration</a:t>
            </a:r>
          </a:p>
          <a:p>
            <a:pPr lvl="1"/>
            <a:r>
              <a:rPr lang="en-GB" smtClean="0"/>
              <a:t>Start Time  0830 </a:t>
            </a:r>
          </a:p>
          <a:p>
            <a:pPr lvl="1"/>
            <a:r>
              <a:rPr lang="en-GB" smtClean="0"/>
              <a:t>Finish Time 1700 </a:t>
            </a:r>
          </a:p>
          <a:p>
            <a:pPr lvl="1"/>
            <a:r>
              <a:rPr lang="en-GB" smtClean="0"/>
              <a:t>Emergency Exits and Fire Drill</a:t>
            </a:r>
          </a:p>
          <a:p>
            <a:pPr lvl="1"/>
            <a:r>
              <a:rPr lang="en-GB" smtClean="0"/>
              <a:t>Messages and Mobiles</a:t>
            </a:r>
          </a:p>
          <a:p>
            <a:pPr lvl="1"/>
            <a:r>
              <a:rPr lang="en-GB" smtClean="0"/>
              <a:t>Breaks and Meals</a:t>
            </a:r>
            <a:endParaRPr lang="en-GB" dirty="0"/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Ground Rules</a:t>
            </a:r>
          </a:p>
          <a:p>
            <a:pPr lvl="1"/>
            <a:r>
              <a:rPr lang="en-US" smtClean="0"/>
              <a:t>If you have any questions, please ask  </a:t>
            </a:r>
          </a:p>
          <a:p>
            <a:pPr lvl="1"/>
            <a:r>
              <a:rPr lang="en-US" smtClean="0"/>
              <a:t>When we take breaks, please, be prompt in returning so we can stay on schedule</a:t>
            </a:r>
          </a:p>
          <a:p>
            <a:pPr lvl="1"/>
            <a:r>
              <a:rPr lang="en-US" smtClean="0"/>
              <a:t>There will be a number of team activities, please take an active role</a:t>
            </a:r>
          </a:p>
          <a:p>
            <a:pPr lvl="1"/>
            <a:r>
              <a:rPr lang="en-US" smtClean="0"/>
              <a:t>Remember  - have fun and  enjoy yourself!</a:t>
            </a:r>
          </a:p>
          <a:p>
            <a:pPr lvl="1"/>
            <a:endParaRPr lang="en-GB" dirty="0"/>
          </a:p>
        </p:txBody>
      </p:sp>
      <p:sp>
        <p:nvSpPr>
          <p:cNvPr id="245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Course Survival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84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4067777" y="1292225"/>
            <a:ext cx="1490662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5615589" y="1290638"/>
            <a:ext cx="1490663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7168164" y="1296988"/>
            <a:ext cx="1489075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935639" y="1296988"/>
            <a:ext cx="1490663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>
            <a:off x="981677" y="352107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981677" y="1365250"/>
            <a:ext cx="1403350" cy="323850"/>
          </a:xfrm>
          <a:prstGeom prst="roundRect">
            <a:avLst>
              <a:gd name="adj" fmla="val 1244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Introductions, Aims and Agenda</a:t>
            </a:r>
          </a:p>
        </p:txBody>
      </p:sp>
      <p:sp>
        <p:nvSpPr>
          <p:cNvPr id="9" name="AutoShape 15">
            <a:hlinkClick r:id="rId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990762" y="3897447"/>
            <a:ext cx="1384300" cy="727075"/>
          </a:xfrm>
          <a:prstGeom prst="roundRect">
            <a:avLst>
              <a:gd name="adj" fmla="val 166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700" b="1" dirty="0" smtClean="0">
                <a:solidFill>
                  <a:srgbClr val="000000"/>
                </a:solidFill>
              </a:rPr>
              <a:t>A Systems Approach to  Requirements</a:t>
            </a:r>
          </a:p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Requirements Engineering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0" name="AutoShape 18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986145" y="1781537"/>
            <a:ext cx="1417638" cy="1697467"/>
          </a:xfrm>
          <a:prstGeom prst="roundRect">
            <a:avLst>
              <a:gd name="adj" fmla="val 425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This is Systems Engineering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gray">
          <a:xfrm>
            <a:off x="383189" y="1287463"/>
            <a:ext cx="485775" cy="4749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gray">
          <a:xfrm>
            <a:off x="212416" y="1262063"/>
            <a:ext cx="8493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0830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1000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1100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1200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1230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1500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1700</a:t>
            </a: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2488214" y="1292225"/>
            <a:ext cx="1489075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gray">
          <a:xfrm>
            <a:off x="2537427" y="354012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15" name="AutoShape 6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974422" y="4716959"/>
            <a:ext cx="1406525" cy="1280623"/>
          </a:xfrm>
          <a:prstGeom prst="roundRect">
            <a:avLst>
              <a:gd name="adj" fmla="val 11245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Determine Systems Requirements</a:t>
            </a:r>
          </a:p>
        </p:txBody>
      </p:sp>
      <p:sp>
        <p:nvSpPr>
          <p:cNvPr id="16" name="AutoShape 18">
            <a:hlinkClick r:id="rId5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523701" y="3123654"/>
            <a:ext cx="1419225" cy="335018"/>
          </a:xfrm>
          <a:prstGeom prst="roundRect">
            <a:avLst>
              <a:gd name="adj" fmla="val 838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Analysing Requirements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7" name="AutoShape 26">
            <a:hlinkClick r:id="rId6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121458" y="1379133"/>
            <a:ext cx="1419225" cy="1384411"/>
          </a:xfrm>
          <a:prstGeom prst="roundRect">
            <a:avLst>
              <a:gd name="adj" fmla="val 486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Deducing </a:t>
            </a:r>
            <a:r>
              <a:rPr lang="en-GB" sz="900" b="1" dirty="0" smtClean="0">
                <a:solidFill>
                  <a:srgbClr val="000000"/>
                </a:solidFill>
              </a:rPr>
              <a:t>Unspoken Basic  </a:t>
            </a:r>
            <a:r>
              <a:rPr lang="en-GB" sz="900" b="1" dirty="0">
                <a:solidFill>
                  <a:srgbClr val="000000"/>
                </a:solidFill>
              </a:rPr>
              <a:t>Requirements using </a:t>
            </a:r>
            <a:r>
              <a:rPr lang="en-GB" sz="900" b="1" dirty="0" smtClean="0">
                <a:solidFill>
                  <a:srgbClr val="000000"/>
                </a:solidFill>
              </a:rPr>
              <a:t>Functional or Viewpoint </a:t>
            </a:r>
            <a:r>
              <a:rPr lang="en-GB" sz="900" b="1" dirty="0">
                <a:solidFill>
                  <a:srgbClr val="000000"/>
                </a:solidFill>
              </a:rPr>
              <a:t>Analysis</a:t>
            </a:r>
          </a:p>
        </p:txBody>
      </p:sp>
      <p:sp>
        <p:nvSpPr>
          <p:cNvPr id="18" name="AutoShape 33">
            <a:hlinkClick r:id="rId7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539014" y="4458444"/>
            <a:ext cx="1398588" cy="1515123"/>
          </a:xfrm>
          <a:prstGeom prst="roundRect">
            <a:avLst>
              <a:gd name="adj" fmla="val 5120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>
                <a:solidFill>
                  <a:srgbClr val="000000"/>
                </a:solidFill>
              </a:rPr>
              <a:t>Analysing Expressed Requirements using Systemic Textual Analysis</a:t>
            </a: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gray">
          <a:xfrm>
            <a:off x="4102702" y="3538538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0" name="AutoShape 26">
            <a:hlinkClick r:id="rId8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676970" y="3864641"/>
            <a:ext cx="1416050" cy="320270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>
                <a:solidFill>
                  <a:srgbClr val="000000"/>
                </a:solidFill>
              </a:rPr>
              <a:t>A </a:t>
            </a:r>
            <a:r>
              <a:rPr lang="en-GB" sz="800" b="1" dirty="0" smtClean="0">
                <a:solidFill>
                  <a:srgbClr val="000000"/>
                </a:solidFill>
              </a:rPr>
              <a:t>Systems </a:t>
            </a:r>
            <a:r>
              <a:rPr lang="en-GB" sz="800" b="1" dirty="0">
                <a:solidFill>
                  <a:srgbClr val="000000"/>
                </a:solidFill>
              </a:rPr>
              <a:t>Approach to Systems Design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5658452" y="3540125"/>
            <a:ext cx="1406525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2" name="AutoShape 6">
            <a:hlinkClick r:id="rId9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670092" y="4908258"/>
            <a:ext cx="1404938" cy="1071614"/>
          </a:xfrm>
          <a:prstGeom prst="roundRect">
            <a:avLst>
              <a:gd name="adj" fmla="val 71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 Generating </a:t>
            </a:r>
            <a:r>
              <a:rPr lang="en-GB" sz="900" b="1" dirty="0">
                <a:solidFill>
                  <a:srgbClr val="000000"/>
                </a:solidFill>
              </a:rPr>
              <a:t>System Concepts</a:t>
            </a:r>
          </a:p>
        </p:txBody>
      </p:sp>
      <p:sp>
        <p:nvSpPr>
          <p:cNvPr id="23" name="AutoShape 15">
            <a:hlinkClick r:id="rId10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7223665" y="2907415"/>
            <a:ext cx="1384300" cy="542920"/>
          </a:xfrm>
          <a:prstGeom prst="roundRect">
            <a:avLst>
              <a:gd name="adj" fmla="val 882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A Systems Approach to Optimisation and Robustness</a:t>
            </a:r>
          </a:p>
        </p:txBody>
      </p:sp>
      <p:sp>
        <p:nvSpPr>
          <p:cNvPr id="24" name="AutoShape 26">
            <a:hlinkClick r:id="rId11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7239131" y="2050620"/>
            <a:ext cx="1371600" cy="803563"/>
          </a:xfrm>
          <a:prstGeom prst="roundRect">
            <a:avLst>
              <a:gd name="adj" fmla="val 91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Verifying the System Design Concept </a:t>
            </a:r>
            <a:r>
              <a:rPr lang="en-GB" sz="900" b="1" dirty="0">
                <a:solidFill>
                  <a:srgbClr val="000000"/>
                </a:solidFill>
              </a:rPr>
              <a:t>using QFD 2</a:t>
            </a: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gray">
          <a:xfrm>
            <a:off x="7201502" y="354012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7223665" y="4661147"/>
            <a:ext cx="1403350" cy="599277"/>
          </a:xfrm>
          <a:prstGeom prst="roundRect">
            <a:avLst>
              <a:gd name="adj" fmla="val 166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smtClean="0">
                <a:solidFill>
                  <a:srgbClr val="000000"/>
                </a:solidFill>
              </a:rPr>
              <a:t>Summary, Review  </a:t>
            </a:r>
            <a:r>
              <a:rPr lang="en-GB" sz="900" b="1" dirty="0">
                <a:solidFill>
                  <a:srgbClr val="000000"/>
                </a:solidFill>
              </a:rPr>
              <a:t>and close</a:t>
            </a:r>
          </a:p>
        </p:txBody>
      </p:sp>
      <p:sp>
        <p:nvSpPr>
          <p:cNvPr id="27" name="AutoShape 18">
            <a:hlinkClick r:id="rId12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541131" y="3910471"/>
            <a:ext cx="1416050" cy="481330"/>
          </a:xfrm>
          <a:prstGeom prst="roundRect">
            <a:avLst>
              <a:gd name="adj" fmla="val 10900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 smtClean="0">
                <a:solidFill>
                  <a:srgbClr val="000000"/>
                </a:solidFill>
              </a:rPr>
              <a:t>Assess the System Meta Solution using Needs </a:t>
            </a:r>
            <a:r>
              <a:rPr lang="en-GB" sz="800" b="1" dirty="0">
                <a:solidFill>
                  <a:srgbClr val="000000"/>
                </a:solidFill>
              </a:rPr>
              <a:t>Means Analysis</a:t>
            </a:r>
          </a:p>
        </p:txBody>
      </p:sp>
      <p:sp>
        <p:nvSpPr>
          <p:cNvPr id="28" name="AutoShape 33">
            <a:hlinkClick r:id="rId1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683320" y="4246768"/>
            <a:ext cx="1397000" cy="635031"/>
          </a:xfrm>
          <a:prstGeom prst="roundRect">
            <a:avLst>
              <a:gd name="adj" fmla="val 815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System </a:t>
            </a:r>
            <a:r>
              <a:rPr lang="en-GB" sz="900" b="1" dirty="0" smtClean="0">
                <a:solidFill>
                  <a:srgbClr val="000000"/>
                </a:solidFill>
              </a:rPr>
              <a:t>Architecting: Finding the best Architecture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29" name="AutoShape 18">
            <a:hlinkClick r:id="rId1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7224390" y="1375900"/>
            <a:ext cx="1379537" cy="611386"/>
          </a:xfrm>
          <a:prstGeom prst="roundRect">
            <a:avLst>
              <a:gd name="adj" fmla="val 8486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System Concept selection and </a:t>
            </a:r>
            <a:r>
              <a:rPr lang="en-GB" sz="900" b="1" dirty="0" smtClean="0">
                <a:solidFill>
                  <a:srgbClr val="000000"/>
                </a:solidFill>
              </a:rPr>
              <a:t>evaluation using  a Pugh Matrix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1207102" y="914400"/>
            <a:ext cx="7446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Monday            Tuesday        Wednesday        Thursday            Friday</a:t>
            </a:r>
          </a:p>
        </p:txBody>
      </p:sp>
      <p:sp>
        <p:nvSpPr>
          <p:cNvPr id="32" name="AutoShape 18">
            <a:hlinkClick r:id="rId15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2528991" y="1394267"/>
            <a:ext cx="1419225" cy="1661818"/>
          </a:xfrm>
          <a:prstGeom prst="roundRect">
            <a:avLst>
              <a:gd name="adj" fmla="val 322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Gathering </a:t>
            </a:r>
            <a:r>
              <a:rPr lang="en-GB" sz="900" b="1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33" name="AutoShape 15">
            <a:hlinkClick r:id="rId16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131623" y="3988432"/>
            <a:ext cx="1384300" cy="787528"/>
          </a:xfrm>
          <a:prstGeom prst="roundRect">
            <a:avLst>
              <a:gd name="adj" fmla="val 4833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Understanding the concept of operation using Functional Modelling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4" name="AutoShape 18">
            <a:hlinkClick r:id="rId17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093372" y="4842110"/>
            <a:ext cx="1416050" cy="1138776"/>
          </a:xfrm>
          <a:prstGeom prst="roundRect">
            <a:avLst>
              <a:gd name="adj" fmla="val 819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Exploring undesirable behaviour using Sensitivity </a:t>
            </a:r>
            <a:r>
              <a:rPr lang="en-GB" sz="900" b="1" dirty="0">
                <a:solidFill>
                  <a:srgbClr val="000000"/>
                </a:solidFill>
              </a:rPr>
              <a:t>and Failure Analysis</a:t>
            </a:r>
          </a:p>
        </p:txBody>
      </p:sp>
      <p:sp>
        <p:nvSpPr>
          <p:cNvPr id="35" name="AutoShape 26">
            <a:hlinkClick r:id="rId18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670407" y="2778259"/>
            <a:ext cx="1416050" cy="721992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Specifying Requirements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6" name="AutoShape 26">
            <a:hlinkClick r:id="rId19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7205020" y="3898970"/>
            <a:ext cx="1416050" cy="725552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A Systems Approach to Verification and Validation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7" name="AutoShape 33">
            <a:hlinkClick r:id="rId20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5668652" y="1369542"/>
            <a:ext cx="1397000" cy="1355798"/>
          </a:xfrm>
          <a:prstGeom prst="roundRect">
            <a:avLst>
              <a:gd name="adj" fmla="val 51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Verifying and Validating Requirements using </a:t>
            </a:r>
            <a:r>
              <a:rPr lang="en-GB" sz="900" b="1" dirty="0">
                <a:solidFill>
                  <a:srgbClr val="000000"/>
                </a:solidFill>
              </a:rPr>
              <a:t>Quality Function Deployment</a:t>
            </a:r>
          </a:p>
        </p:txBody>
      </p:sp>
      <p:sp>
        <p:nvSpPr>
          <p:cNvPr id="38" name="AutoShape 15">
            <a:hlinkClick r:id="rId16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125285" y="2844408"/>
            <a:ext cx="1384300" cy="641902"/>
          </a:xfrm>
          <a:prstGeom prst="roundRect">
            <a:avLst>
              <a:gd name="adj" fmla="val 4833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 smtClean="0">
                <a:solidFill>
                  <a:srgbClr val="000000"/>
                </a:solidFill>
              </a:rPr>
              <a:t>Understanding the concept of operation using Functional Modelling</a:t>
            </a:r>
            <a:endParaRPr lang="en-GB" sz="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</a:rPr>
              <a:t>Quick </a:t>
            </a:r>
            <a:r>
              <a:rPr lang="en-GB" dirty="0" smtClean="0">
                <a:latin typeface="Arial" charset="0"/>
              </a:rPr>
              <a:t> Expectations</a:t>
            </a:r>
            <a:endParaRPr lang="en-GB" dirty="0">
              <a:latin typeface="Arial" charset="0"/>
            </a:endParaRPr>
          </a:p>
        </p:txBody>
      </p:sp>
      <p:sp>
        <p:nvSpPr>
          <p:cNvPr id="29698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006642"/>
            <a:ext cx="3810000" cy="49752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endParaRPr lang="en-GB" sz="2000" dirty="0" smtClean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In Small Teams discuss and write down on a flip chart what you are expecting to achieve from attending this course</a:t>
            </a: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Nominate one person to:</a:t>
            </a:r>
          </a:p>
          <a:p>
            <a:pPr lvl="1">
              <a:buFont typeface="Arial" charset="0"/>
              <a:buChar char="•"/>
            </a:pPr>
            <a:r>
              <a:rPr lang="en-GB" sz="1800" dirty="0" smtClean="0">
                <a:latin typeface="Arial" charset="0"/>
              </a:rPr>
              <a:t>introduce the individuals in the team - Name and Job Role</a:t>
            </a:r>
          </a:p>
          <a:p>
            <a:pPr lvl="1"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describe the team’s  expectations to the group</a:t>
            </a:r>
          </a:p>
          <a:p>
            <a:pPr>
              <a:buFont typeface="Arial" charset="0"/>
              <a:buChar char="•"/>
            </a:pPr>
            <a:endParaRPr lang="en-GB" sz="2000" dirty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Time </a:t>
            </a:r>
          </a:p>
          <a:p>
            <a:pPr lvl="1">
              <a:buFont typeface="Arial" charset="0"/>
              <a:buChar char="•"/>
            </a:pPr>
            <a:r>
              <a:rPr lang="en-GB" sz="1600" dirty="0" smtClean="0">
                <a:latin typeface="Arial" charset="0"/>
              </a:rPr>
              <a:t>10 minutes discussion</a:t>
            </a:r>
          </a:p>
          <a:p>
            <a:pPr lvl="1">
              <a:buFont typeface="Arial" charset="0"/>
              <a:buChar char="•"/>
            </a:pPr>
            <a:r>
              <a:rPr lang="en-GB" sz="1600" dirty="0" smtClean="0">
                <a:latin typeface="Arial" charset="0"/>
              </a:rPr>
              <a:t>10 minutes group feedback</a:t>
            </a:r>
            <a:endParaRPr lang="en-GB" sz="1600" dirty="0">
              <a:latin typeface="Arial" charset="0"/>
            </a:endParaRPr>
          </a:p>
          <a:p>
            <a:pPr>
              <a:buFont typeface="Arial" charset="0"/>
              <a:buChar char="•"/>
            </a:pPr>
            <a:endParaRPr lang="en-GB" sz="2000" dirty="0">
              <a:latin typeface="Arial" charset="0"/>
            </a:endParaRPr>
          </a:p>
        </p:txBody>
      </p:sp>
      <p:pic>
        <p:nvPicPr>
          <p:cNvPr id="2" name="Picture 1" descr="imag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-13996"/>
          <a:stretch/>
        </p:blipFill>
        <p:spPr>
          <a:xfrm>
            <a:off x="711113" y="1676265"/>
            <a:ext cx="3024308" cy="355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694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13</TotalTime>
  <Words>541</Words>
  <Application>Microsoft Office PowerPoint</Application>
  <PresentationFormat>On-screen Show (4:3)</PresentationFormat>
  <Paragraphs>113</Paragraphs>
  <Slides>11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MS PGothic</vt:lpstr>
      <vt:lpstr>MS PGothic</vt:lpstr>
      <vt:lpstr>Arial</vt:lpstr>
      <vt:lpstr>Arial Black</vt:lpstr>
      <vt:lpstr>Calibri</vt:lpstr>
      <vt:lpstr>Courier New</vt:lpstr>
      <vt:lpstr>Times New Roman</vt:lpstr>
      <vt:lpstr>Verdana</vt:lpstr>
      <vt:lpstr>Wingdings</vt:lpstr>
      <vt:lpstr>Wingdings 2</vt:lpstr>
      <vt:lpstr>2016 Waters Template_white</vt:lpstr>
      <vt:lpstr>Custom Design</vt:lpstr>
      <vt:lpstr>The Fundamentals of Systems Engineering</vt:lpstr>
      <vt:lpstr>Welcome to the Course</vt:lpstr>
      <vt:lpstr>PowerPoint Presentation</vt:lpstr>
      <vt:lpstr>PowerPoint Presentation</vt:lpstr>
      <vt:lpstr>Purpose of the Course</vt:lpstr>
      <vt:lpstr>PowerPoint Presentation</vt:lpstr>
      <vt:lpstr>Course Survival</vt:lpstr>
      <vt:lpstr>Chinese Proverb</vt:lpstr>
      <vt:lpstr>Course Survival</vt:lpstr>
      <vt:lpstr>Agenda</vt:lpstr>
      <vt:lpstr>Quick  Expectations</vt:lpstr>
    </vt:vector>
  </TitlesOfParts>
  <Manager/>
  <Company>Burge Hughes Walsh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5-day SE fundamentals Introdiction</dc:title>
  <dc:subject>Systems Engineering</dc:subject>
  <dc:creator>Stuart Burge</dc:creator>
  <cp:keywords/>
  <dc:description/>
  <cp:lastModifiedBy>John Weaver</cp:lastModifiedBy>
  <cp:revision>4</cp:revision>
  <dcterms:created xsi:type="dcterms:W3CDTF">2015-11-25T16:01:18Z</dcterms:created>
  <dcterms:modified xsi:type="dcterms:W3CDTF">2016-11-08T14:13:49Z</dcterms:modified>
  <cp:category/>
</cp:coreProperties>
</file>