
<file path=[Content_Types].xml><?xml version="1.0" encoding="utf-8"?>
<Types xmlns="http://schemas.openxmlformats.org/package/2006/content-types">
  <Default Extension="png" ContentType="image/png"/>
  <Default Extension="bin" ContentType="audio/unknown"/>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131"/>
  </p:notesMasterIdLst>
  <p:handoutMasterIdLst>
    <p:handoutMasterId r:id="rId132"/>
  </p:handoutMasterIdLst>
  <p:sldIdLst>
    <p:sldId id="256" r:id="rId3"/>
    <p:sldId id="405" r:id="rId4"/>
    <p:sldId id="386" r:id="rId5"/>
    <p:sldId id="387" r:id="rId6"/>
    <p:sldId id="388" r:id="rId7"/>
    <p:sldId id="389" r:id="rId8"/>
    <p:sldId id="390" r:id="rId9"/>
    <p:sldId id="391" r:id="rId10"/>
    <p:sldId id="392" r:id="rId11"/>
    <p:sldId id="393" r:id="rId12"/>
    <p:sldId id="394" r:id="rId13"/>
    <p:sldId id="396" r:id="rId14"/>
    <p:sldId id="397" r:id="rId15"/>
    <p:sldId id="398" r:id="rId16"/>
    <p:sldId id="399" r:id="rId17"/>
    <p:sldId id="400" r:id="rId18"/>
    <p:sldId id="401" r:id="rId19"/>
    <p:sldId id="402" r:id="rId20"/>
    <p:sldId id="403" r:id="rId21"/>
    <p:sldId id="404" r:id="rId22"/>
    <p:sldId id="278" r:id="rId23"/>
    <p:sldId id="279" r:id="rId24"/>
    <p:sldId id="280" r:id="rId25"/>
    <p:sldId id="281" r:id="rId26"/>
    <p:sldId id="282" r:id="rId27"/>
    <p:sldId id="406"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407" r:id="rId44"/>
    <p:sldId id="301" r:id="rId45"/>
    <p:sldId id="302" r:id="rId46"/>
    <p:sldId id="303" r:id="rId47"/>
    <p:sldId id="304" r:id="rId48"/>
    <p:sldId id="307" r:id="rId49"/>
    <p:sldId id="308" r:id="rId50"/>
    <p:sldId id="309" r:id="rId51"/>
    <p:sldId id="310" r:id="rId52"/>
    <p:sldId id="311" r:id="rId53"/>
    <p:sldId id="423" r:id="rId54"/>
    <p:sldId id="424" r:id="rId55"/>
    <p:sldId id="425" r:id="rId56"/>
    <p:sldId id="312" r:id="rId57"/>
    <p:sldId id="313" r:id="rId58"/>
    <p:sldId id="314" r:id="rId59"/>
    <p:sldId id="315" r:id="rId60"/>
    <p:sldId id="316" r:id="rId61"/>
    <p:sldId id="317" r:id="rId62"/>
    <p:sldId id="318" r:id="rId63"/>
    <p:sldId id="319" r:id="rId64"/>
    <p:sldId id="320" r:id="rId65"/>
    <p:sldId id="321" r:id="rId66"/>
    <p:sldId id="408" r:id="rId67"/>
    <p:sldId id="322" r:id="rId68"/>
    <p:sldId id="409" r:id="rId69"/>
    <p:sldId id="324" r:id="rId70"/>
    <p:sldId id="327" r:id="rId71"/>
    <p:sldId id="328" r:id="rId72"/>
    <p:sldId id="329" r:id="rId73"/>
    <p:sldId id="410" r:id="rId74"/>
    <p:sldId id="411" r:id="rId75"/>
    <p:sldId id="412" r:id="rId76"/>
    <p:sldId id="413" r:id="rId77"/>
    <p:sldId id="414" r:id="rId78"/>
    <p:sldId id="332" r:id="rId79"/>
    <p:sldId id="415"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5" r:id="rId100"/>
    <p:sldId id="416" r:id="rId101"/>
    <p:sldId id="356" r:id="rId102"/>
    <p:sldId id="417"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418" r:id="rId116"/>
    <p:sldId id="370" r:id="rId117"/>
    <p:sldId id="372" r:id="rId118"/>
    <p:sldId id="374" r:id="rId119"/>
    <p:sldId id="375" r:id="rId120"/>
    <p:sldId id="376" r:id="rId121"/>
    <p:sldId id="377" r:id="rId122"/>
    <p:sldId id="378" r:id="rId123"/>
    <p:sldId id="379" r:id="rId124"/>
    <p:sldId id="419" r:id="rId125"/>
    <p:sldId id="420" r:id="rId126"/>
    <p:sldId id="421" r:id="rId127"/>
    <p:sldId id="382" r:id="rId128"/>
    <p:sldId id="384" r:id="rId129"/>
    <p:sldId id="422" r:id="rId130"/>
  </p:sldIdLst>
  <p:sldSz cx="9144000" cy="6858000" type="screen4x3"/>
  <p:notesSz cx="6896100" cy="9236075"/>
  <p:custDataLst>
    <p:tags r:id="rId13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206" autoAdjust="0"/>
    <p:restoredTop sz="93193"/>
  </p:normalViewPr>
  <p:slideViewPr>
    <p:cSldViewPr snapToGrid="0">
      <p:cViewPr varScale="1">
        <p:scale>
          <a:sx n="78" d="100"/>
          <a:sy n="78"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0" d="100"/>
        <a:sy n="30"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tags" Target="tags/tag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slide" Target="slides/slide124.xml"/><Relationship Id="rId13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notesMaster" Target="notesMasters/notesMaster1.xml"/><Relationship Id="rId136"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79D207-4A75-AB43-A4FD-0E45265DD9A6}" type="doc">
      <dgm:prSet loTypeId="urn:microsoft.com/office/officeart/2005/8/layout/pyramid1" loCatId="" qsTypeId="urn:microsoft.com/office/officeart/2005/8/quickstyle/simple4" qsCatId="simple" csTypeId="urn:microsoft.com/office/officeart/2005/8/colors/accent1_2" csCatId="accent1" phldr="1"/>
      <dgm:spPr/>
    </dgm:pt>
    <dgm:pt modelId="{3B1D5D72-A30D-254B-87C1-3382C938B2BE}">
      <dgm:prSet phldrT="[Text]" custT="1">
        <dgm:style>
          <a:lnRef idx="1">
            <a:schemeClr val="accent6"/>
          </a:lnRef>
          <a:fillRef idx="2">
            <a:schemeClr val="accent6"/>
          </a:fillRef>
          <a:effectRef idx="1">
            <a:schemeClr val="accent6"/>
          </a:effectRef>
          <a:fontRef idx="minor">
            <a:schemeClr val="dk1"/>
          </a:fontRef>
        </dgm:style>
      </dgm:prSet>
      <dgm:spPr/>
      <dgm:t>
        <a:bodyPr/>
        <a:lstStyle/>
        <a:p>
          <a:endParaRPr lang="en-US" sz="1800" dirty="0"/>
        </a:p>
        <a:p>
          <a:endParaRPr lang="en-US" sz="1800" dirty="0"/>
        </a:p>
        <a:p>
          <a:r>
            <a:rPr lang="en-US" sz="1800" dirty="0"/>
            <a:t>Events</a:t>
          </a:r>
        </a:p>
      </dgm:t>
    </dgm:pt>
    <dgm:pt modelId="{B22A8503-8160-DD4F-A92D-DD7107F22907}" type="parTrans" cxnId="{03278DF3-0554-B442-92AD-E41C2B6F45F3}">
      <dgm:prSet/>
      <dgm:spPr/>
      <dgm:t>
        <a:bodyPr/>
        <a:lstStyle/>
        <a:p>
          <a:endParaRPr lang="en-US" sz="1800"/>
        </a:p>
      </dgm:t>
    </dgm:pt>
    <dgm:pt modelId="{B57888B5-4E36-6B49-BB59-0A087AA6914B}" type="sibTrans" cxnId="{03278DF3-0554-B442-92AD-E41C2B6F45F3}">
      <dgm:prSet/>
      <dgm:spPr/>
      <dgm:t>
        <a:bodyPr/>
        <a:lstStyle/>
        <a:p>
          <a:endParaRPr lang="en-US" sz="1800"/>
        </a:p>
      </dgm:t>
    </dgm:pt>
    <dgm:pt modelId="{5EB12632-3134-774A-8F6F-305FBA9BC4B0}">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dirty="0"/>
            <a:t>Patterns</a:t>
          </a:r>
        </a:p>
      </dgm:t>
    </dgm:pt>
    <dgm:pt modelId="{D93582D6-1593-9043-B4DA-9C78E95E7341}" type="parTrans" cxnId="{D022C386-F68C-244B-88F6-3CA7035BC5F7}">
      <dgm:prSet/>
      <dgm:spPr/>
      <dgm:t>
        <a:bodyPr/>
        <a:lstStyle/>
        <a:p>
          <a:endParaRPr lang="en-US" sz="1800"/>
        </a:p>
      </dgm:t>
    </dgm:pt>
    <dgm:pt modelId="{76F1DECB-3CA9-1A41-BD37-B5E9145D50C9}" type="sibTrans" cxnId="{D022C386-F68C-244B-88F6-3CA7035BC5F7}">
      <dgm:prSet/>
      <dgm:spPr/>
      <dgm:t>
        <a:bodyPr/>
        <a:lstStyle/>
        <a:p>
          <a:endParaRPr lang="en-US" sz="1800"/>
        </a:p>
      </dgm:t>
    </dgm:pt>
    <dgm:pt modelId="{DE5CF943-4651-1B43-8731-38D9298BD6E5}">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dirty="0"/>
            <a:t>Structure, Architecture, Organization</a:t>
          </a:r>
        </a:p>
      </dgm:t>
    </dgm:pt>
    <dgm:pt modelId="{2D0DA37F-3646-794A-A658-663AE7F66295}" type="parTrans" cxnId="{79DC359D-710B-D342-9878-FC546281434C}">
      <dgm:prSet/>
      <dgm:spPr/>
      <dgm:t>
        <a:bodyPr/>
        <a:lstStyle/>
        <a:p>
          <a:endParaRPr lang="en-US" sz="1800"/>
        </a:p>
      </dgm:t>
    </dgm:pt>
    <dgm:pt modelId="{EE903EDD-D121-5D4D-A7AD-02FB56B24947}" type="sibTrans" cxnId="{79DC359D-710B-D342-9878-FC546281434C}">
      <dgm:prSet/>
      <dgm:spPr/>
      <dgm:t>
        <a:bodyPr/>
        <a:lstStyle/>
        <a:p>
          <a:endParaRPr lang="en-US" sz="1800"/>
        </a:p>
      </dgm:t>
    </dgm:pt>
    <dgm:pt modelId="{536722B8-D731-1C4B-B14E-E8CF261BFD9F}" type="pres">
      <dgm:prSet presAssocID="{5A79D207-4A75-AB43-A4FD-0E45265DD9A6}" presName="Name0" presStyleCnt="0">
        <dgm:presLayoutVars>
          <dgm:dir/>
          <dgm:animLvl val="lvl"/>
          <dgm:resizeHandles val="exact"/>
        </dgm:presLayoutVars>
      </dgm:prSet>
      <dgm:spPr/>
    </dgm:pt>
    <dgm:pt modelId="{28608173-C1FF-4B47-9649-7DD793D31448}" type="pres">
      <dgm:prSet presAssocID="{3B1D5D72-A30D-254B-87C1-3382C938B2BE}" presName="Name8" presStyleCnt="0"/>
      <dgm:spPr/>
    </dgm:pt>
    <dgm:pt modelId="{7CB1CF8D-D144-A644-9CB8-919D70150E64}" type="pres">
      <dgm:prSet presAssocID="{3B1D5D72-A30D-254B-87C1-3382C938B2BE}" presName="level" presStyleLbl="node1" presStyleIdx="0" presStyleCnt="3">
        <dgm:presLayoutVars>
          <dgm:chMax val="1"/>
          <dgm:bulletEnabled val="1"/>
        </dgm:presLayoutVars>
      </dgm:prSet>
      <dgm:spPr/>
    </dgm:pt>
    <dgm:pt modelId="{46684EF2-E070-E648-AD83-8A3C538CBEA6}" type="pres">
      <dgm:prSet presAssocID="{3B1D5D72-A30D-254B-87C1-3382C938B2BE}" presName="levelTx" presStyleLbl="revTx" presStyleIdx="0" presStyleCnt="0">
        <dgm:presLayoutVars>
          <dgm:chMax val="1"/>
          <dgm:bulletEnabled val="1"/>
        </dgm:presLayoutVars>
      </dgm:prSet>
      <dgm:spPr/>
    </dgm:pt>
    <dgm:pt modelId="{774BAD36-4220-A24C-976E-953D488C4BF2}" type="pres">
      <dgm:prSet presAssocID="{5EB12632-3134-774A-8F6F-305FBA9BC4B0}" presName="Name8" presStyleCnt="0"/>
      <dgm:spPr/>
    </dgm:pt>
    <dgm:pt modelId="{FD22F58B-27E2-EA43-9F2E-97ADFBAA6763}" type="pres">
      <dgm:prSet presAssocID="{5EB12632-3134-774A-8F6F-305FBA9BC4B0}" presName="level" presStyleLbl="node1" presStyleIdx="1" presStyleCnt="3">
        <dgm:presLayoutVars>
          <dgm:chMax val="1"/>
          <dgm:bulletEnabled val="1"/>
        </dgm:presLayoutVars>
      </dgm:prSet>
      <dgm:spPr/>
    </dgm:pt>
    <dgm:pt modelId="{A43A9D73-18AC-2D41-B0A2-941C30C4DB95}" type="pres">
      <dgm:prSet presAssocID="{5EB12632-3134-774A-8F6F-305FBA9BC4B0}" presName="levelTx" presStyleLbl="revTx" presStyleIdx="0" presStyleCnt="0">
        <dgm:presLayoutVars>
          <dgm:chMax val="1"/>
          <dgm:bulletEnabled val="1"/>
        </dgm:presLayoutVars>
      </dgm:prSet>
      <dgm:spPr/>
    </dgm:pt>
    <dgm:pt modelId="{14F350E6-8950-3348-95C1-B8FBBD90F78D}" type="pres">
      <dgm:prSet presAssocID="{DE5CF943-4651-1B43-8731-38D9298BD6E5}" presName="Name8" presStyleCnt="0"/>
      <dgm:spPr/>
    </dgm:pt>
    <dgm:pt modelId="{71165789-06E6-EE47-9A7D-B0880A806F13}" type="pres">
      <dgm:prSet presAssocID="{DE5CF943-4651-1B43-8731-38D9298BD6E5}" presName="level" presStyleLbl="node1" presStyleIdx="2" presStyleCnt="3" custLinFactNeighborX="-1383">
        <dgm:presLayoutVars>
          <dgm:chMax val="1"/>
          <dgm:bulletEnabled val="1"/>
        </dgm:presLayoutVars>
      </dgm:prSet>
      <dgm:spPr/>
    </dgm:pt>
    <dgm:pt modelId="{461586AE-00A9-D340-90AD-05457041FA46}" type="pres">
      <dgm:prSet presAssocID="{DE5CF943-4651-1B43-8731-38D9298BD6E5}" presName="levelTx" presStyleLbl="revTx" presStyleIdx="0" presStyleCnt="0">
        <dgm:presLayoutVars>
          <dgm:chMax val="1"/>
          <dgm:bulletEnabled val="1"/>
        </dgm:presLayoutVars>
      </dgm:prSet>
      <dgm:spPr/>
    </dgm:pt>
  </dgm:ptLst>
  <dgm:cxnLst>
    <dgm:cxn modelId="{1BB97CF3-8B81-8940-962B-D847EDBA0652}" type="presOf" srcId="{3B1D5D72-A30D-254B-87C1-3382C938B2BE}" destId="{46684EF2-E070-E648-AD83-8A3C538CBEA6}" srcOrd="1" destOrd="0" presId="urn:microsoft.com/office/officeart/2005/8/layout/pyramid1"/>
    <dgm:cxn modelId="{79DC359D-710B-D342-9878-FC546281434C}" srcId="{5A79D207-4A75-AB43-A4FD-0E45265DD9A6}" destId="{DE5CF943-4651-1B43-8731-38D9298BD6E5}" srcOrd="2" destOrd="0" parTransId="{2D0DA37F-3646-794A-A658-663AE7F66295}" sibTransId="{EE903EDD-D121-5D4D-A7AD-02FB56B24947}"/>
    <dgm:cxn modelId="{98854969-4E23-2C4B-B292-D7DDE81B35BA}" type="presOf" srcId="{DE5CF943-4651-1B43-8731-38D9298BD6E5}" destId="{461586AE-00A9-D340-90AD-05457041FA46}" srcOrd="1" destOrd="0" presId="urn:microsoft.com/office/officeart/2005/8/layout/pyramid1"/>
    <dgm:cxn modelId="{03278DF3-0554-B442-92AD-E41C2B6F45F3}" srcId="{5A79D207-4A75-AB43-A4FD-0E45265DD9A6}" destId="{3B1D5D72-A30D-254B-87C1-3382C938B2BE}" srcOrd="0" destOrd="0" parTransId="{B22A8503-8160-DD4F-A92D-DD7107F22907}" sibTransId="{B57888B5-4E36-6B49-BB59-0A087AA6914B}"/>
    <dgm:cxn modelId="{9C1BCAB5-5384-5245-9106-B27241B19F3C}" type="presOf" srcId="{5A79D207-4A75-AB43-A4FD-0E45265DD9A6}" destId="{536722B8-D731-1C4B-B14E-E8CF261BFD9F}" srcOrd="0" destOrd="0" presId="urn:microsoft.com/office/officeart/2005/8/layout/pyramid1"/>
    <dgm:cxn modelId="{D022C386-F68C-244B-88F6-3CA7035BC5F7}" srcId="{5A79D207-4A75-AB43-A4FD-0E45265DD9A6}" destId="{5EB12632-3134-774A-8F6F-305FBA9BC4B0}" srcOrd="1" destOrd="0" parTransId="{D93582D6-1593-9043-B4DA-9C78E95E7341}" sibTransId="{76F1DECB-3CA9-1A41-BD37-B5E9145D50C9}"/>
    <dgm:cxn modelId="{721DD4A7-E340-6448-B13D-016E16263CE8}" type="presOf" srcId="{5EB12632-3134-774A-8F6F-305FBA9BC4B0}" destId="{A43A9D73-18AC-2D41-B0A2-941C30C4DB95}" srcOrd="1" destOrd="0" presId="urn:microsoft.com/office/officeart/2005/8/layout/pyramid1"/>
    <dgm:cxn modelId="{4FD6915B-F5CF-2244-93D9-1B6738485D6A}" type="presOf" srcId="{5EB12632-3134-774A-8F6F-305FBA9BC4B0}" destId="{FD22F58B-27E2-EA43-9F2E-97ADFBAA6763}" srcOrd="0" destOrd="0" presId="urn:microsoft.com/office/officeart/2005/8/layout/pyramid1"/>
    <dgm:cxn modelId="{3C92C669-7979-9441-9DF1-6BD1D5AE3F68}" type="presOf" srcId="{DE5CF943-4651-1B43-8731-38D9298BD6E5}" destId="{71165789-06E6-EE47-9A7D-B0880A806F13}" srcOrd="0" destOrd="0" presId="urn:microsoft.com/office/officeart/2005/8/layout/pyramid1"/>
    <dgm:cxn modelId="{D31DA484-059B-F342-A561-727861023E2F}" type="presOf" srcId="{3B1D5D72-A30D-254B-87C1-3382C938B2BE}" destId="{7CB1CF8D-D144-A644-9CB8-919D70150E64}" srcOrd="0" destOrd="0" presId="urn:microsoft.com/office/officeart/2005/8/layout/pyramid1"/>
    <dgm:cxn modelId="{17564F5D-CC05-DB43-9C05-7E7BAD216E68}" type="presParOf" srcId="{536722B8-D731-1C4B-B14E-E8CF261BFD9F}" destId="{28608173-C1FF-4B47-9649-7DD793D31448}" srcOrd="0" destOrd="0" presId="urn:microsoft.com/office/officeart/2005/8/layout/pyramid1"/>
    <dgm:cxn modelId="{5BCD855D-E1A6-8F46-B317-D2DE560DE941}" type="presParOf" srcId="{28608173-C1FF-4B47-9649-7DD793D31448}" destId="{7CB1CF8D-D144-A644-9CB8-919D70150E64}" srcOrd="0" destOrd="0" presId="urn:microsoft.com/office/officeart/2005/8/layout/pyramid1"/>
    <dgm:cxn modelId="{F00AE39B-934B-A348-B232-74B8838BF30A}" type="presParOf" srcId="{28608173-C1FF-4B47-9649-7DD793D31448}" destId="{46684EF2-E070-E648-AD83-8A3C538CBEA6}" srcOrd="1" destOrd="0" presId="urn:microsoft.com/office/officeart/2005/8/layout/pyramid1"/>
    <dgm:cxn modelId="{26097644-5897-4F47-B78A-83010918FFC3}" type="presParOf" srcId="{536722B8-D731-1C4B-B14E-E8CF261BFD9F}" destId="{774BAD36-4220-A24C-976E-953D488C4BF2}" srcOrd="1" destOrd="0" presId="urn:microsoft.com/office/officeart/2005/8/layout/pyramid1"/>
    <dgm:cxn modelId="{EEDC084F-014C-5348-AE11-684B973CE048}" type="presParOf" srcId="{774BAD36-4220-A24C-976E-953D488C4BF2}" destId="{FD22F58B-27E2-EA43-9F2E-97ADFBAA6763}" srcOrd="0" destOrd="0" presId="urn:microsoft.com/office/officeart/2005/8/layout/pyramid1"/>
    <dgm:cxn modelId="{79F285A2-709A-EE43-AB38-0BD7DA57495E}" type="presParOf" srcId="{774BAD36-4220-A24C-976E-953D488C4BF2}" destId="{A43A9D73-18AC-2D41-B0A2-941C30C4DB95}" srcOrd="1" destOrd="0" presId="urn:microsoft.com/office/officeart/2005/8/layout/pyramid1"/>
    <dgm:cxn modelId="{2A81AD0C-AE58-DF49-8CF6-A41AD0239796}" type="presParOf" srcId="{536722B8-D731-1C4B-B14E-E8CF261BFD9F}" destId="{14F350E6-8950-3348-95C1-B8FBBD90F78D}" srcOrd="2" destOrd="0" presId="urn:microsoft.com/office/officeart/2005/8/layout/pyramid1"/>
    <dgm:cxn modelId="{11A2B80C-1D1D-FE4C-B142-1D2B06095741}" type="presParOf" srcId="{14F350E6-8950-3348-95C1-B8FBBD90F78D}" destId="{71165789-06E6-EE47-9A7D-B0880A806F13}" srcOrd="0" destOrd="0" presId="urn:microsoft.com/office/officeart/2005/8/layout/pyramid1"/>
    <dgm:cxn modelId="{498A2819-6E56-D04E-993A-E4D4C05AB3BC}" type="presParOf" srcId="{14F350E6-8950-3348-95C1-B8FBBD90F78D}" destId="{461586AE-00A9-D340-90AD-05457041FA4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1CF8D-D144-A644-9CB8-919D70150E64}">
      <dsp:nvSpPr>
        <dsp:cNvPr id="0" name=""/>
        <dsp:cNvSpPr/>
      </dsp:nvSpPr>
      <dsp:spPr>
        <a:xfrm>
          <a:off x="1183757" y="0"/>
          <a:ext cx="1183757" cy="1411779"/>
        </a:xfrm>
        <a:prstGeom prst="trapezoid">
          <a:avLst>
            <a:gd name="adj" fmla="val 5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Events</a:t>
          </a:r>
        </a:p>
      </dsp:txBody>
      <dsp:txXfrm>
        <a:off x="1183757" y="0"/>
        <a:ext cx="1183757" cy="1411779"/>
      </dsp:txXfrm>
    </dsp:sp>
    <dsp:sp modelId="{FD22F58B-27E2-EA43-9F2E-97ADFBAA6763}">
      <dsp:nvSpPr>
        <dsp:cNvPr id="0" name=""/>
        <dsp:cNvSpPr/>
      </dsp:nvSpPr>
      <dsp:spPr>
        <a:xfrm>
          <a:off x="591878" y="1411779"/>
          <a:ext cx="2367515" cy="1411779"/>
        </a:xfrm>
        <a:prstGeom prst="trapezoid">
          <a:avLst>
            <a:gd name="adj" fmla="val 41924"/>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Patterns</a:t>
          </a:r>
        </a:p>
      </dsp:txBody>
      <dsp:txXfrm>
        <a:off x="1006194" y="1411779"/>
        <a:ext cx="1538884" cy="1411779"/>
      </dsp:txXfrm>
    </dsp:sp>
    <dsp:sp modelId="{71165789-06E6-EE47-9A7D-B0880A806F13}">
      <dsp:nvSpPr>
        <dsp:cNvPr id="0" name=""/>
        <dsp:cNvSpPr/>
      </dsp:nvSpPr>
      <dsp:spPr>
        <a:xfrm>
          <a:off x="0" y="2823559"/>
          <a:ext cx="3551273" cy="1411779"/>
        </a:xfrm>
        <a:prstGeom prst="trapezoid">
          <a:avLst>
            <a:gd name="adj" fmla="val 41924"/>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Structure, Architecture, Organization</a:t>
          </a:r>
        </a:p>
      </dsp:txBody>
      <dsp:txXfrm>
        <a:off x="621472" y="2823559"/>
        <a:ext cx="2308327" cy="141177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11/14/2016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11/14/2016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a:ln/>
        </p:spPr>
        <p:txBody>
          <a:bodyPr/>
          <a:lstStyle/>
          <a:p>
            <a:endParaRPr lang="en-US">
              <a:latin typeface="Arial" pitchFamily="34" charset="0"/>
            </a:endParaRPr>
          </a:p>
        </p:txBody>
      </p:sp>
      <p:sp>
        <p:nvSpPr>
          <p:cNvPr id="35844" name="Slide Number Placeholder 3"/>
          <p:cNvSpPr>
            <a:spLocks noGrp="1"/>
          </p:cNvSpPr>
          <p:nvPr>
            <p:ph type="sldNum" sz="quarter" idx="5"/>
          </p:nvPr>
        </p:nvSpPr>
        <p:spPr>
          <a:noFill/>
        </p:spPr>
        <p:txBody>
          <a:bodyPr/>
          <a:lstStyle/>
          <a:p>
            <a:fld id="{F518772A-401D-495B-A7E0-4DDB2538CEE1}" type="slidenum">
              <a:rPr lang="en-GB" smtClean="0">
                <a:solidFill>
                  <a:srgbClr val="000000"/>
                </a:solidFill>
                <a:latin typeface="Arial" pitchFamily="34" charset="0"/>
              </a:rPr>
              <a:pPr/>
              <a:t>2</a:t>
            </a:fld>
            <a:endParaRPr lang="en-GB">
              <a:solidFill>
                <a:srgbClr val="000000"/>
              </a:solidFill>
              <a:latin typeface="Arial" pitchFamily="34" charset="0"/>
            </a:endParaRPr>
          </a:p>
        </p:txBody>
      </p:sp>
    </p:spTree>
    <p:extLst>
      <p:ext uri="{BB962C8B-B14F-4D97-AF65-F5344CB8AC3E}">
        <p14:creationId xmlns:p14="http://schemas.microsoft.com/office/powerpoint/2010/main" val="1931934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3</a:t>
            </a:fld>
            <a:endParaRPr lang="en-GB"/>
          </a:p>
        </p:txBody>
      </p:sp>
    </p:spTree>
    <p:extLst>
      <p:ext uri="{BB962C8B-B14F-4D97-AF65-F5344CB8AC3E}">
        <p14:creationId xmlns:p14="http://schemas.microsoft.com/office/powerpoint/2010/main" val="1559115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Apple Newton – this first </a:t>
            </a:r>
            <a:r>
              <a:rPr lang="en-GB" dirty="0" err="1"/>
              <a:t>ipad</a:t>
            </a:r>
            <a:r>
              <a:rPr lang="en-GB" dirty="0"/>
              <a:t>! Ridiculed</a:t>
            </a:r>
            <a:r>
              <a:rPr lang="en-GB" baseline="0" dirty="0"/>
              <a:t> in the press for its expense and lack of flexibility compared to a note pad and pencil </a:t>
            </a:r>
          </a:p>
          <a:p>
            <a:r>
              <a:rPr lang="en-GB" baseline="0" dirty="0"/>
              <a:t>Digital Audio Tape: never really took off like compact cassettes – even though technically it was rather good. </a:t>
            </a:r>
            <a:endParaRPr lang="en-GB" dirty="0"/>
          </a:p>
        </p:txBody>
      </p:sp>
      <p:sp>
        <p:nvSpPr>
          <p:cNvPr id="4" name="Slide Number Placeholder 3"/>
          <p:cNvSpPr>
            <a:spLocks noGrp="1"/>
          </p:cNvSpPr>
          <p:nvPr>
            <p:ph type="sldNum" sz="quarter" idx="10"/>
          </p:nvPr>
        </p:nvSpPr>
        <p:spPr/>
        <p:txBody>
          <a:bodyPr/>
          <a:lstStyle/>
          <a:p>
            <a:pPr>
              <a:defRPr/>
            </a:pPr>
            <a:fld id="{18AF19B2-0ABB-4922-8C7E-8CF96A1ED669}" type="slidenum">
              <a:rPr lang="en-GB" smtClean="0"/>
              <a:pPr>
                <a:defRPr/>
              </a:pPr>
              <a:t>15</a:t>
            </a:fld>
            <a:endParaRPr lang="en-GB"/>
          </a:p>
        </p:txBody>
      </p:sp>
    </p:spTree>
    <p:extLst>
      <p:ext uri="{BB962C8B-B14F-4D97-AF65-F5344CB8AC3E}">
        <p14:creationId xmlns:p14="http://schemas.microsoft.com/office/powerpoint/2010/main" val="1649822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16</a:t>
            </a:fld>
            <a:endParaRPr lang="en-GB"/>
          </a:p>
        </p:txBody>
      </p:sp>
    </p:spTree>
    <p:extLst>
      <p:ext uri="{BB962C8B-B14F-4D97-AF65-F5344CB8AC3E}">
        <p14:creationId xmlns:p14="http://schemas.microsoft.com/office/powerpoint/2010/main" val="763335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18</a:t>
            </a:fld>
            <a:endParaRPr lang="en-GB"/>
          </a:p>
        </p:txBody>
      </p:sp>
    </p:spTree>
    <p:extLst>
      <p:ext uri="{BB962C8B-B14F-4D97-AF65-F5344CB8AC3E}">
        <p14:creationId xmlns:p14="http://schemas.microsoft.com/office/powerpoint/2010/main" val="2068076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5218159-9963-2446-8953-9544210EDFD1}" type="slidenum">
              <a:rPr lang="en-GB" sz="1200"/>
              <a:pPr eaLnBrk="1" hangingPunct="1"/>
              <a:t>21</a:t>
            </a:fld>
            <a:endParaRPr lang="en-GB" sz="1200"/>
          </a:p>
        </p:txBody>
      </p:sp>
      <p:sp>
        <p:nvSpPr>
          <p:cNvPr id="58370" name="Rectangle 2"/>
          <p:cNvSpPr>
            <a:spLocks noGrp="1" noRot="1" noChangeAspect="1" noChangeArrowheads="1" noTextEdit="1"/>
          </p:cNvSpPr>
          <p:nvPr>
            <p:ph type="sldImg"/>
          </p:nvPr>
        </p:nvSpPr>
        <p:spPr>
          <a:xfrm>
            <a:off x="1143000" y="685800"/>
            <a:ext cx="4572000" cy="3429000"/>
          </a:xfrm>
          <a:ln/>
        </p:spPr>
      </p:sp>
      <p:sp>
        <p:nvSpPr>
          <p:cNvPr id="58371"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r>
              <a:rPr lang="en-GB">
                <a:latin typeface="Times New Roman" charset="0"/>
              </a:rPr>
              <a:t>This exercise is described in the exercise trainer notes.</a:t>
            </a:r>
          </a:p>
        </p:txBody>
      </p:sp>
    </p:spTree>
    <p:extLst>
      <p:ext uri="{BB962C8B-B14F-4D97-AF65-F5344CB8AC3E}">
        <p14:creationId xmlns:p14="http://schemas.microsoft.com/office/powerpoint/2010/main" val="1936157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xfrm>
            <a:off x="1143000" y="685800"/>
            <a:ext cx="4572000" cy="3429000"/>
          </a:xfrm>
          <a:ln/>
        </p:spPr>
      </p:sp>
      <p:sp>
        <p:nvSpPr>
          <p:cNvPr id="6041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604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CBEF066C-5BDF-184F-8EE3-8AA2C7B824BE}" type="slidenum">
              <a:rPr lang="en-GB" sz="1200"/>
              <a:pPr eaLnBrk="1" hangingPunct="1"/>
              <a:t>22</a:t>
            </a:fld>
            <a:endParaRPr lang="en-GB" sz="1200"/>
          </a:p>
        </p:txBody>
      </p:sp>
    </p:spTree>
    <p:extLst>
      <p:ext uri="{BB962C8B-B14F-4D97-AF65-F5344CB8AC3E}">
        <p14:creationId xmlns:p14="http://schemas.microsoft.com/office/powerpoint/2010/main" val="386341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BE040F63-BEDE-024E-AD0E-F102CA5CD2B8}" type="slidenum">
              <a:rPr lang="en-GB" sz="1200"/>
              <a:pPr eaLnBrk="1" hangingPunct="1"/>
              <a:t>23</a:t>
            </a:fld>
            <a:endParaRPr lang="en-GB" sz="1200"/>
          </a:p>
        </p:txBody>
      </p:sp>
    </p:spTree>
    <p:extLst>
      <p:ext uri="{BB962C8B-B14F-4D97-AF65-F5344CB8AC3E}">
        <p14:creationId xmlns:p14="http://schemas.microsoft.com/office/powerpoint/2010/main" val="1781382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43000" y="685800"/>
            <a:ext cx="4572000" cy="3429000"/>
          </a:xfrm>
          <a:ln/>
        </p:spPr>
      </p:sp>
      <p:sp>
        <p:nvSpPr>
          <p:cNvPr id="60419" name="Notes Placeholder 2"/>
          <p:cNvSpPr>
            <a:spLocks noGrp="1"/>
          </p:cNvSpPr>
          <p:nvPr>
            <p:ph type="body" idx="1"/>
          </p:nvPr>
        </p:nvSpPr>
        <p:spPr>
          <a:noFill/>
          <a:ln/>
        </p:spPr>
        <p:txBody>
          <a:bodyPr/>
          <a:lstStyle/>
          <a:p>
            <a:endParaRPr lang="en-US"/>
          </a:p>
        </p:txBody>
      </p:sp>
      <p:sp>
        <p:nvSpPr>
          <p:cNvPr id="60420" name="Slide Number Placeholder 3"/>
          <p:cNvSpPr>
            <a:spLocks noGrp="1"/>
          </p:cNvSpPr>
          <p:nvPr>
            <p:ph type="sldNum" sz="quarter" idx="5"/>
          </p:nvPr>
        </p:nvSpPr>
        <p:spPr>
          <a:noFill/>
        </p:spPr>
        <p:txBody>
          <a:bodyPr/>
          <a:lstStyle/>
          <a:p>
            <a:fld id="{C10DE56C-BB4A-4BCE-A685-F5FBE116D004}" type="slidenum">
              <a:rPr lang="en-GB" smtClean="0"/>
              <a:pPr/>
              <a:t>24</a:t>
            </a:fld>
            <a:endParaRPr lang="en-GB"/>
          </a:p>
        </p:txBody>
      </p:sp>
    </p:spTree>
    <p:extLst>
      <p:ext uri="{BB962C8B-B14F-4D97-AF65-F5344CB8AC3E}">
        <p14:creationId xmlns:p14="http://schemas.microsoft.com/office/powerpoint/2010/main" val="1506545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43000" y="685800"/>
            <a:ext cx="4572000" cy="3429000"/>
          </a:xfrm>
          <a:ln/>
        </p:spPr>
      </p:sp>
      <p:sp>
        <p:nvSpPr>
          <p:cNvPr id="60419" name="Notes Placeholder 2"/>
          <p:cNvSpPr>
            <a:spLocks noGrp="1"/>
          </p:cNvSpPr>
          <p:nvPr>
            <p:ph type="body" idx="1"/>
          </p:nvPr>
        </p:nvSpPr>
        <p:spPr>
          <a:noFill/>
          <a:ln/>
        </p:spPr>
        <p:txBody>
          <a:bodyPr/>
          <a:lstStyle/>
          <a:p>
            <a:endParaRPr lang="en-US"/>
          </a:p>
        </p:txBody>
      </p:sp>
      <p:sp>
        <p:nvSpPr>
          <p:cNvPr id="60420" name="Slide Number Placeholder 3"/>
          <p:cNvSpPr>
            <a:spLocks noGrp="1"/>
          </p:cNvSpPr>
          <p:nvPr>
            <p:ph type="sldNum" sz="quarter" idx="5"/>
          </p:nvPr>
        </p:nvSpPr>
        <p:spPr>
          <a:noFill/>
        </p:spPr>
        <p:txBody>
          <a:bodyPr/>
          <a:lstStyle/>
          <a:p>
            <a:fld id="{C10DE56C-BB4A-4BCE-A685-F5FBE116D004}" type="slidenum">
              <a:rPr lang="en-GB" smtClean="0"/>
              <a:pPr/>
              <a:t>26</a:t>
            </a:fld>
            <a:endParaRPr lang="en-GB"/>
          </a:p>
        </p:txBody>
      </p:sp>
    </p:spTree>
    <p:extLst>
      <p:ext uri="{BB962C8B-B14F-4D97-AF65-F5344CB8AC3E}">
        <p14:creationId xmlns:p14="http://schemas.microsoft.com/office/powerpoint/2010/main" val="2040325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1143000" y="685800"/>
            <a:ext cx="4572000" cy="3429000"/>
          </a:xfrm>
          <a:ln/>
        </p:spPr>
      </p:sp>
      <p:sp>
        <p:nvSpPr>
          <p:cNvPr id="63491" name="Notes Placeholder 2"/>
          <p:cNvSpPr>
            <a:spLocks noGrp="1"/>
          </p:cNvSpPr>
          <p:nvPr>
            <p:ph type="body" idx="1"/>
          </p:nvPr>
        </p:nvSpPr>
        <p:spPr>
          <a:noFill/>
          <a:ln/>
        </p:spPr>
        <p:txBody>
          <a:bodyPr/>
          <a:lstStyle/>
          <a:p>
            <a:endParaRPr lang="en-US"/>
          </a:p>
        </p:txBody>
      </p:sp>
      <p:sp>
        <p:nvSpPr>
          <p:cNvPr id="63492" name="Slide Number Placeholder 3"/>
          <p:cNvSpPr>
            <a:spLocks noGrp="1"/>
          </p:cNvSpPr>
          <p:nvPr>
            <p:ph type="sldNum" sz="quarter" idx="5"/>
          </p:nvPr>
        </p:nvSpPr>
        <p:spPr>
          <a:noFill/>
        </p:spPr>
        <p:txBody>
          <a:bodyPr/>
          <a:lstStyle/>
          <a:p>
            <a:fld id="{552CA705-9E22-4BBD-959C-5B7E5CFA9CCE}" type="slidenum">
              <a:rPr lang="en-GB" smtClean="0"/>
              <a:pPr/>
              <a:t>28</a:t>
            </a:fld>
            <a:endParaRPr lang="en-GB"/>
          </a:p>
        </p:txBody>
      </p:sp>
    </p:spTree>
    <p:extLst>
      <p:ext uri="{BB962C8B-B14F-4D97-AF65-F5344CB8AC3E}">
        <p14:creationId xmlns:p14="http://schemas.microsoft.com/office/powerpoint/2010/main" val="394610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143000" y="685800"/>
            <a:ext cx="4572000" cy="3429000"/>
          </a:xfrm>
          <a:ln/>
        </p:spPr>
      </p:sp>
      <p:sp>
        <p:nvSpPr>
          <p:cNvPr id="64515" name="Notes Placeholder 2"/>
          <p:cNvSpPr>
            <a:spLocks noGrp="1"/>
          </p:cNvSpPr>
          <p:nvPr>
            <p:ph type="body" idx="1"/>
          </p:nvPr>
        </p:nvSpPr>
        <p:spPr>
          <a:noFill/>
          <a:ln/>
        </p:spPr>
        <p:txBody>
          <a:bodyPr/>
          <a:lstStyle/>
          <a:p>
            <a:endParaRPr lang="en-US"/>
          </a:p>
        </p:txBody>
      </p:sp>
      <p:sp>
        <p:nvSpPr>
          <p:cNvPr id="64516" name="Slide Number Placeholder 3"/>
          <p:cNvSpPr>
            <a:spLocks noGrp="1"/>
          </p:cNvSpPr>
          <p:nvPr>
            <p:ph type="sldNum" sz="quarter" idx="5"/>
          </p:nvPr>
        </p:nvSpPr>
        <p:spPr>
          <a:noFill/>
        </p:spPr>
        <p:txBody>
          <a:bodyPr/>
          <a:lstStyle/>
          <a:p>
            <a:fld id="{BB5CC2CF-68ED-4120-990F-B1A0C8CB8D07}" type="slidenum">
              <a:rPr lang="en-GB" smtClean="0"/>
              <a:pPr/>
              <a:t>29</a:t>
            </a:fld>
            <a:endParaRPr lang="en-GB"/>
          </a:p>
        </p:txBody>
      </p:sp>
    </p:spTree>
    <p:extLst>
      <p:ext uri="{BB962C8B-B14F-4D97-AF65-F5344CB8AC3E}">
        <p14:creationId xmlns:p14="http://schemas.microsoft.com/office/powerpoint/2010/main" val="1027394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1143000" y="685800"/>
            <a:ext cx="4572000" cy="3429000"/>
          </a:xfrm>
          <a:ln/>
        </p:spPr>
      </p:sp>
      <p:sp>
        <p:nvSpPr>
          <p:cNvPr id="65539" name="Notes Placeholder 2"/>
          <p:cNvSpPr>
            <a:spLocks noGrp="1"/>
          </p:cNvSpPr>
          <p:nvPr>
            <p:ph type="body" idx="1"/>
          </p:nvPr>
        </p:nvSpPr>
        <p:spPr>
          <a:noFill/>
          <a:ln/>
        </p:spPr>
        <p:txBody>
          <a:bodyPr/>
          <a:lstStyle/>
          <a:p>
            <a:pPr eaLnBrk="1" hangingPunct="1"/>
            <a:endParaRPr lang="en-US"/>
          </a:p>
        </p:txBody>
      </p:sp>
      <p:sp>
        <p:nvSpPr>
          <p:cNvPr id="65540" name="Slide Number Placeholder 3"/>
          <p:cNvSpPr>
            <a:spLocks noGrp="1"/>
          </p:cNvSpPr>
          <p:nvPr>
            <p:ph type="sldNum" sz="quarter" idx="5"/>
          </p:nvPr>
        </p:nvSpPr>
        <p:spPr>
          <a:noFill/>
        </p:spPr>
        <p:txBody>
          <a:bodyPr/>
          <a:lstStyle/>
          <a:p>
            <a:fld id="{7599BDE1-5128-4BA0-910C-1A542208737E}" type="slidenum">
              <a:rPr lang="en-GB" smtClean="0"/>
              <a:pPr/>
              <a:t>30</a:t>
            </a:fld>
            <a:endParaRPr lang="en-GB"/>
          </a:p>
        </p:txBody>
      </p:sp>
    </p:spTree>
    <p:extLst>
      <p:ext uri="{BB962C8B-B14F-4D97-AF65-F5344CB8AC3E}">
        <p14:creationId xmlns:p14="http://schemas.microsoft.com/office/powerpoint/2010/main" val="1469473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FBC2128-E756-41C4-AF71-0D8BB00C98FB}" type="slidenum">
              <a:rPr lang="en-GB" smtClean="0"/>
              <a:pPr/>
              <a:t>31</a:t>
            </a:fld>
            <a:endParaRPr lang="en-GB"/>
          </a:p>
        </p:txBody>
      </p:sp>
      <p:sp>
        <p:nvSpPr>
          <p:cNvPr id="66563" name="Rectangle 2"/>
          <p:cNvSpPr>
            <a:spLocks noGrp="1" noRot="1" noChangeAspect="1" noChangeArrowheads="1" noTextEdit="1"/>
          </p:cNvSpPr>
          <p:nvPr>
            <p:ph type="sldImg"/>
          </p:nvPr>
        </p:nvSpPr>
        <p:spPr>
          <a:xfrm>
            <a:off x="1143000" y="685800"/>
            <a:ext cx="4572000" cy="3429000"/>
          </a:xfrm>
          <a:ln/>
        </p:spPr>
      </p:sp>
      <p:sp>
        <p:nvSpPr>
          <p:cNvPr id="66564" name="Rectangle 3"/>
          <p:cNvSpPr>
            <a:spLocks noGrp="1" noChangeArrowheads="1"/>
          </p:cNvSpPr>
          <p:nvPr>
            <p:ph type="body" idx="1"/>
          </p:nvPr>
        </p:nvSpPr>
        <p:spPr>
          <a:xfrm>
            <a:off x="914400" y="4344988"/>
            <a:ext cx="5029200" cy="4113212"/>
          </a:xfrm>
          <a:noFill/>
          <a:ln/>
        </p:spPr>
        <p:txBody>
          <a:bodyPr lIns="90660" tIns="45331" rIns="90660" bIns="45331"/>
          <a:lstStyle/>
          <a:p>
            <a:pPr eaLnBrk="1" hangingPunct="1"/>
            <a:r>
              <a:rPr lang="en-GB"/>
              <a:t>This exercise is described in the exercise trainer notes.</a:t>
            </a:r>
          </a:p>
        </p:txBody>
      </p:sp>
    </p:spTree>
    <p:extLst>
      <p:ext uri="{BB962C8B-B14F-4D97-AF65-F5344CB8AC3E}">
        <p14:creationId xmlns:p14="http://schemas.microsoft.com/office/powerpoint/2010/main" val="32600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1143000" y="685800"/>
            <a:ext cx="4572000" cy="3429000"/>
          </a:xfrm>
          <a:ln/>
        </p:spPr>
      </p:sp>
      <p:sp>
        <p:nvSpPr>
          <p:cNvPr id="67587" name="Notes Placeholder 2"/>
          <p:cNvSpPr>
            <a:spLocks noGrp="1"/>
          </p:cNvSpPr>
          <p:nvPr>
            <p:ph type="body" idx="1"/>
          </p:nvPr>
        </p:nvSpPr>
        <p:spPr>
          <a:noFill/>
          <a:ln/>
        </p:spPr>
        <p:txBody>
          <a:bodyPr/>
          <a:lstStyle/>
          <a:p>
            <a:endParaRPr lang="en-US"/>
          </a:p>
        </p:txBody>
      </p:sp>
      <p:sp>
        <p:nvSpPr>
          <p:cNvPr id="67588" name="Slide Number Placeholder 3"/>
          <p:cNvSpPr>
            <a:spLocks noGrp="1"/>
          </p:cNvSpPr>
          <p:nvPr>
            <p:ph type="sldNum" sz="quarter" idx="5"/>
          </p:nvPr>
        </p:nvSpPr>
        <p:spPr>
          <a:noFill/>
        </p:spPr>
        <p:txBody>
          <a:bodyPr/>
          <a:lstStyle/>
          <a:p>
            <a:fld id="{614EE610-11B5-4A72-B27F-525A172D20E5}" type="slidenum">
              <a:rPr lang="en-GB" smtClean="0"/>
              <a:pPr/>
              <a:t>32</a:t>
            </a:fld>
            <a:endParaRPr lang="en-GB"/>
          </a:p>
        </p:txBody>
      </p:sp>
    </p:spTree>
    <p:extLst>
      <p:ext uri="{BB962C8B-B14F-4D97-AF65-F5344CB8AC3E}">
        <p14:creationId xmlns:p14="http://schemas.microsoft.com/office/powerpoint/2010/main" val="905221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1143000" y="685800"/>
            <a:ext cx="4572000" cy="3429000"/>
          </a:xfrm>
          <a:ln/>
        </p:spPr>
      </p:sp>
      <p:sp>
        <p:nvSpPr>
          <p:cNvPr id="68611" name="Notes Placeholder 2"/>
          <p:cNvSpPr>
            <a:spLocks noGrp="1"/>
          </p:cNvSpPr>
          <p:nvPr>
            <p:ph type="body" idx="1"/>
          </p:nvPr>
        </p:nvSpPr>
        <p:spPr>
          <a:noFill/>
          <a:ln/>
        </p:spPr>
        <p:txBody>
          <a:bodyPr/>
          <a:lstStyle/>
          <a:p>
            <a:endParaRPr lang="en-US"/>
          </a:p>
        </p:txBody>
      </p:sp>
      <p:sp>
        <p:nvSpPr>
          <p:cNvPr id="68612" name="Slide Number Placeholder 3"/>
          <p:cNvSpPr>
            <a:spLocks noGrp="1"/>
          </p:cNvSpPr>
          <p:nvPr>
            <p:ph type="sldNum" sz="quarter" idx="5"/>
          </p:nvPr>
        </p:nvSpPr>
        <p:spPr>
          <a:noFill/>
        </p:spPr>
        <p:txBody>
          <a:bodyPr/>
          <a:lstStyle/>
          <a:p>
            <a:fld id="{2916E9DF-9F0A-47F7-A2A1-CDC3CE4F458B}" type="slidenum">
              <a:rPr lang="en-GB" smtClean="0"/>
              <a:pPr/>
              <a:t>33</a:t>
            </a:fld>
            <a:endParaRPr lang="en-GB"/>
          </a:p>
        </p:txBody>
      </p:sp>
    </p:spTree>
    <p:extLst>
      <p:ext uri="{BB962C8B-B14F-4D97-AF65-F5344CB8AC3E}">
        <p14:creationId xmlns:p14="http://schemas.microsoft.com/office/powerpoint/2010/main" val="246602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1143000" y="685800"/>
            <a:ext cx="4572000" cy="3429000"/>
          </a:xfrm>
          <a:ln/>
        </p:spPr>
      </p:sp>
      <p:sp>
        <p:nvSpPr>
          <p:cNvPr id="69635" name="Notes Placeholder 2"/>
          <p:cNvSpPr>
            <a:spLocks noGrp="1"/>
          </p:cNvSpPr>
          <p:nvPr>
            <p:ph type="body" idx="1"/>
          </p:nvPr>
        </p:nvSpPr>
        <p:spPr>
          <a:noFill/>
          <a:ln/>
        </p:spPr>
        <p:txBody>
          <a:bodyPr/>
          <a:lstStyle/>
          <a:p>
            <a:endParaRPr lang="en-US"/>
          </a:p>
        </p:txBody>
      </p:sp>
      <p:sp>
        <p:nvSpPr>
          <p:cNvPr id="69636" name="Slide Number Placeholder 3"/>
          <p:cNvSpPr>
            <a:spLocks noGrp="1"/>
          </p:cNvSpPr>
          <p:nvPr>
            <p:ph type="sldNum" sz="quarter" idx="5"/>
          </p:nvPr>
        </p:nvSpPr>
        <p:spPr>
          <a:noFill/>
        </p:spPr>
        <p:txBody>
          <a:bodyPr/>
          <a:lstStyle/>
          <a:p>
            <a:fld id="{1D895E9B-9332-4F78-AD0F-878C06829F1B}" type="slidenum">
              <a:rPr lang="en-GB" smtClean="0"/>
              <a:pPr/>
              <a:t>34</a:t>
            </a:fld>
            <a:endParaRPr lang="en-GB"/>
          </a:p>
        </p:txBody>
      </p:sp>
    </p:spTree>
    <p:extLst>
      <p:ext uri="{BB962C8B-B14F-4D97-AF65-F5344CB8AC3E}">
        <p14:creationId xmlns:p14="http://schemas.microsoft.com/office/powerpoint/2010/main" val="414313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xfrm>
            <a:off x="1143000" y="685800"/>
            <a:ext cx="4572000" cy="3429000"/>
          </a:xfrm>
          <a:ln/>
        </p:spPr>
      </p:sp>
      <p:sp>
        <p:nvSpPr>
          <p:cNvPr id="70659" name="Notes Placeholder 2"/>
          <p:cNvSpPr>
            <a:spLocks noGrp="1"/>
          </p:cNvSpPr>
          <p:nvPr>
            <p:ph type="body" idx="1"/>
          </p:nvPr>
        </p:nvSpPr>
        <p:spPr>
          <a:noFill/>
          <a:ln/>
        </p:spPr>
        <p:txBody>
          <a:bodyPr/>
          <a:lstStyle/>
          <a:p>
            <a:endParaRPr lang="en-US"/>
          </a:p>
        </p:txBody>
      </p:sp>
      <p:sp>
        <p:nvSpPr>
          <p:cNvPr id="70660" name="Slide Number Placeholder 3"/>
          <p:cNvSpPr>
            <a:spLocks noGrp="1"/>
          </p:cNvSpPr>
          <p:nvPr>
            <p:ph type="sldNum" sz="quarter" idx="5"/>
          </p:nvPr>
        </p:nvSpPr>
        <p:spPr>
          <a:noFill/>
        </p:spPr>
        <p:txBody>
          <a:bodyPr/>
          <a:lstStyle/>
          <a:p>
            <a:fld id="{6AAC5149-3430-4788-A7B8-47BFB30395A9}" type="slidenum">
              <a:rPr lang="en-GB" smtClean="0"/>
              <a:pPr/>
              <a:t>35</a:t>
            </a:fld>
            <a:endParaRPr lang="en-GB"/>
          </a:p>
        </p:txBody>
      </p:sp>
    </p:spTree>
    <p:extLst>
      <p:ext uri="{BB962C8B-B14F-4D97-AF65-F5344CB8AC3E}">
        <p14:creationId xmlns:p14="http://schemas.microsoft.com/office/powerpoint/2010/main" val="111976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1143000" y="685800"/>
            <a:ext cx="4572000" cy="3429000"/>
          </a:xfrm>
          <a:ln/>
        </p:spPr>
      </p:sp>
      <p:sp>
        <p:nvSpPr>
          <p:cNvPr id="71683" name="Notes Placeholder 2"/>
          <p:cNvSpPr>
            <a:spLocks noGrp="1"/>
          </p:cNvSpPr>
          <p:nvPr>
            <p:ph type="body" idx="1"/>
          </p:nvPr>
        </p:nvSpPr>
        <p:spPr>
          <a:noFill/>
          <a:ln/>
        </p:spPr>
        <p:txBody>
          <a:bodyPr/>
          <a:lstStyle/>
          <a:p>
            <a:endParaRPr lang="en-US"/>
          </a:p>
        </p:txBody>
      </p:sp>
      <p:sp>
        <p:nvSpPr>
          <p:cNvPr id="71684" name="Slide Number Placeholder 3"/>
          <p:cNvSpPr>
            <a:spLocks noGrp="1"/>
          </p:cNvSpPr>
          <p:nvPr>
            <p:ph type="sldNum" sz="quarter" idx="5"/>
          </p:nvPr>
        </p:nvSpPr>
        <p:spPr>
          <a:noFill/>
        </p:spPr>
        <p:txBody>
          <a:bodyPr/>
          <a:lstStyle/>
          <a:p>
            <a:fld id="{24DD1299-CB34-405D-8536-E9DD27F8FBDF}" type="slidenum">
              <a:rPr lang="en-GB" smtClean="0"/>
              <a:pPr/>
              <a:t>36</a:t>
            </a:fld>
            <a:endParaRPr lang="en-GB"/>
          </a:p>
        </p:txBody>
      </p:sp>
    </p:spTree>
    <p:extLst>
      <p:ext uri="{BB962C8B-B14F-4D97-AF65-F5344CB8AC3E}">
        <p14:creationId xmlns:p14="http://schemas.microsoft.com/office/powerpoint/2010/main" val="900504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1143000" y="685800"/>
            <a:ext cx="4572000" cy="3429000"/>
          </a:xfrm>
          <a:ln/>
        </p:spPr>
      </p:sp>
      <p:sp>
        <p:nvSpPr>
          <p:cNvPr id="72707" name="Notes Placeholder 2"/>
          <p:cNvSpPr>
            <a:spLocks noGrp="1"/>
          </p:cNvSpPr>
          <p:nvPr>
            <p:ph type="body" idx="1"/>
          </p:nvPr>
        </p:nvSpPr>
        <p:spPr>
          <a:noFill/>
          <a:ln/>
        </p:spPr>
        <p:txBody>
          <a:bodyPr/>
          <a:lstStyle/>
          <a:p>
            <a:endParaRPr lang="en-US"/>
          </a:p>
        </p:txBody>
      </p:sp>
      <p:sp>
        <p:nvSpPr>
          <p:cNvPr id="72708" name="Slide Number Placeholder 3"/>
          <p:cNvSpPr>
            <a:spLocks noGrp="1"/>
          </p:cNvSpPr>
          <p:nvPr>
            <p:ph type="sldNum" sz="quarter" idx="5"/>
          </p:nvPr>
        </p:nvSpPr>
        <p:spPr>
          <a:noFill/>
        </p:spPr>
        <p:txBody>
          <a:bodyPr/>
          <a:lstStyle/>
          <a:p>
            <a:fld id="{A8C6E1FD-F5DD-4D5A-92D5-BB2168FFE598}" type="slidenum">
              <a:rPr lang="en-GB" smtClean="0"/>
              <a:pPr/>
              <a:t>37</a:t>
            </a:fld>
            <a:endParaRPr lang="en-GB"/>
          </a:p>
        </p:txBody>
      </p:sp>
    </p:spTree>
    <p:extLst>
      <p:ext uri="{BB962C8B-B14F-4D97-AF65-F5344CB8AC3E}">
        <p14:creationId xmlns:p14="http://schemas.microsoft.com/office/powerpoint/2010/main" val="1763061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1143000" y="685800"/>
            <a:ext cx="4572000" cy="3429000"/>
          </a:xfrm>
          <a:ln/>
        </p:spPr>
      </p:sp>
      <p:sp>
        <p:nvSpPr>
          <p:cNvPr id="73731" name="Notes Placeholder 2"/>
          <p:cNvSpPr>
            <a:spLocks noGrp="1"/>
          </p:cNvSpPr>
          <p:nvPr>
            <p:ph type="body" idx="1"/>
          </p:nvPr>
        </p:nvSpPr>
        <p:spPr>
          <a:noFill/>
          <a:ln/>
        </p:spPr>
        <p:txBody>
          <a:bodyPr/>
          <a:lstStyle/>
          <a:p>
            <a:endParaRPr lang="en-US"/>
          </a:p>
        </p:txBody>
      </p:sp>
      <p:sp>
        <p:nvSpPr>
          <p:cNvPr id="73732" name="Slide Number Placeholder 3"/>
          <p:cNvSpPr>
            <a:spLocks noGrp="1"/>
          </p:cNvSpPr>
          <p:nvPr>
            <p:ph type="sldNum" sz="quarter" idx="5"/>
          </p:nvPr>
        </p:nvSpPr>
        <p:spPr>
          <a:noFill/>
        </p:spPr>
        <p:txBody>
          <a:bodyPr/>
          <a:lstStyle/>
          <a:p>
            <a:fld id="{26888EB1-CC3F-4861-AE8B-0B4100125060}" type="slidenum">
              <a:rPr lang="en-GB" smtClean="0"/>
              <a:pPr/>
              <a:t>38</a:t>
            </a:fld>
            <a:endParaRPr lang="en-GB"/>
          </a:p>
        </p:txBody>
      </p:sp>
    </p:spTree>
    <p:extLst>
      <p:ext uri="{BB962C8B-B14F-4D97-AF65-F5344CB8AC3E}">
        <p14:creationId xmlns:p14="http://schemas.microsoft.com/office/powerpoint/2010/main" val="950788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143000" y="685800"/>
            <a:ext cx="4572000" cy="3429000"/>
          </a:xfrm>
          <a:ln/>
        </p:spPr>
      </p:sp>
      <p:sp>
        <p:nvSpPr>
          <p:cNvPr id="74755" name="Notes Placeholder 2"/>
          <p:cNvSpPr>
            <a:spLocks noGrp="1"/>
          </p:cNvSpPr>
          <p:nvPr>
            <p:ph type="body" idx="1"/>
          </p:nvPr>
        </p:nvSpPr>
        <p:spPr>
          <a:noFill/>
          <a:ln/>
        </p:spPr>
        <p:txBody>
          <a:bodyPr/>
          <a:lstStyle/>
          <a:p>
            <a:endParaRPr lang="en-US"/>
          </a:p>
        </p:txBody>
      </p:sp>
      <p:sp>
        <p:nvSpPr>
          <p:cNvPr id="74756" name="Slide Number Placeholder 3"/>
          <p:cNvSpPr>
            <a:spLocks noGrp="1"/>
          </p:cNvSpPr>
          <p:nvPr>
            <p:ph type="sldNum" sz="quarter" idx="5"/>
          </p:nvPr>
        </p:nvSpPr>
        <p:spPr>
          <a:noFill/>
        </p:spPr>
        <p:txBody>
          <a:bodyPr/>
          <a:lstStyle/>
          <a:p>
            <a:fld id="{0858DFFF-05AA-4002-AC0B-3B0AB9B01608}" type="slidenum">
              <a:rPr lang="en-GB" smtClean="0"/>
              <a:pPr/>
              <a:t>39</a:t>
            </a:fld>
            <a:endParaRPr lang="en-GB"/>
          </a:p>
        </p:txBody>
      </p:sp>
    </p:spTree>
    <p:extLst>
      <p:ext uri="{BB962C8B-B14F-4D97-AF65-F5344CB8AC3E}">
        <p14:creationId xmlns:p14="http://schemas.microsoft.com/office/powerpoint/2010/main" val="1146201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1143000" y="685800"/>
            <a:ext cx="4572000" cy="3429000"/>
          </a:xfrm>
          <a:ln/>
        </p:spPr>
      </p:sp>
      <p:sp>
        <p:nvSpPr>
          <p:cNvPr id="75779" name="Notes Placeholder 2"/>
          <p:cNvSpPr>
            <a:spLocks noGrp="1"/>
          </p:cNvSpPr>
          <p:nvPr>
            <p:ph type="body" idx="1"/>
          </p:nvPr>
        </p:nvSpPr>
        <p:spPr>
          <a:noFill/>
          <a:ln/>
        </p:spPr>
        <p:txBody>
          <a:bodyPr/>
          <a:lstStyle/>
          <a:p>
            <a:endParaRPr lang="en-US"/>
          </a:p>
        </p:txBody>
      </p:sp>
      <p:sp>
        <p:nvSpPr>
          <p:cNvPr id="75780" name="Slide Number Placeholder 3"/>
          <p:cNvSpPr>
            <a:spLocks noGrp="1"/>
          </p:cNvSpPr>
          <p:nvPr>
            <p:ph type="sldNum" sz="quarter" idx="5"/>
          </p:nvPr>
        </p:nvSpPr>
        <p:spPr>
          <a:noFill/>
        </p:spPr>
        <p:txBody>
          <a:bodyPr/>
          <a:lstStyle/>
          <a:p>
            <a:fld id="{A7A9A80E-04B9-42C0-BE23-22A7DFBBF58D}" type="slidenum">
              <a:rPr lang="en-GB" smtClean="0"/>
              <a:pPr/>
              <a:t>40</a:t>
            </a:fld>
            <a:endParaRPr lang="en-GB"/>
          </a:p>
        </p:txBody>
      </p:sp>
    </p:spTree>
    <p:extLst>
      <p:ext uri="{BB962C8B-B14F-4D97-AF65-F5344CB8AC3E}">
        <p14:creationId xmlns:p14="http://schemas.microsoft.com/office/powerpoint/2010/main" val="1001372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1143000" y="685800"/>
            <a:ext cx="4572000" cy="3429000"/>
          </a:xfrm>
          <a:ln/>
        </p:spPr>
      </p:sp>
      <p:sp>
        <p:nvSpPr>
          <p:cNvPr id="76803" name="Notes Placeholder 2"/>
          <p:cNvSpPr>
            <a:spLocks noGrp="1"/>
          </p:cNvSpPr>
          <p:nvPr>
            <p:ph type="body" idx="1"/>
          </p:nvPr>
        </p:nvSpPr>
        <p:spPr>
          <a:noFill/>
          <a:ln/>
        </p:spPr>
        <p:txBody>
          <a:bodyPr/>
          <a:lstStyle/>
          <a:p>
            <a:endParaRPr lang="en-US">
              <a:cs typeface="Arial" pitchFamily="34" charset="0"/>
            </a:endParaRPr>
          </a:p>
        </p:txBody>
      </p:sp>
      <p:sp>
        <p:nvSpPr>
          <p:cNvPr id="76804" name="Slide Number Placeholder 3"/>
          <p:cNvSpPr>
            <a:spLocks noGrp="1"/>
          </p:cNvSpPr>
          <p:nvPr>
            <p:ph type="sldNum" sz="quarter" idx="5"/>
          </p:nvPr>
        </p:nvSpPr>
        <p:spPr>
          <a:noFill/>
        </p:spPr>
        <p:txBody>
          <a:bodyPr/>
          <a:lstStyle/>
          <a:p>
            <a:pPr defTabSz="903288"/>
            <a:fld id="{030AC32D-A736-4AC2-A883-B5195B4046B3}" type="slidenum">
              <a:rPr lang="en-GB" smtClean="0">
                <a:cs typeface="Arial" pitchFamily="34" charset="0"/>
              </a:rPr>
              <a:pPr defTabSz="903288"/>
              <a:t>41</a:t>
            </a:fld>
            <a:endParaRPr lang="en-GB">
              <a:cs typeface="Arial" pitchFamily="34" charset="0"/>
            </a:endParaRPr>
          </a:p>
        </p:txBody>
      </p:sp>
    </p:spTree>
    <p:extLst>
      <p:ext uri="{BB962C8B-B14F-4D97-AF65-F5344CB8AC3E}">
        <p14:creationId xmlns:p14="http://schemas.microsoft.com/office/powerpoint/2010/main" val="1820896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 Miller who in his 1956 seminal paper "The Magical Number Seven, Plus or Minus Two: Some Limits on Our Capacity for Processing Information" did what said on the tin. In simple terms all humans have a processing limit and when faced with complexity beyond this limit we make mistakes, we start to miss things.</a:t>
            </a:r>
          </a:p>
          <a:p>
            <a:r>
              <a:rPr lang="en-US" dirty="0"/>
              <a:t>However, this processing limitation can be overcome by “chunking”. This is where we group thinks together to form “chunks” and as long as we stick to the 7 +/- 2 we can comprehend any level of complexity. </a:t>
            </a:r>
            <a:endParaRPr lang="en-GB" dirty="0"/>
          </a:p>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42</a:t>
            </a:fld>
            <a:endParaRPr lang="en-US"/>
          </a:p>
        </p:txBody>
      </p:sp>
    </p:spTree>
    <p:extLst>
      <p:ext uri="{BB962C8B-B14F-4D97-AF65-F5344CB8AC3E}">
        <p14:creationId xmlns:p14="http://schemas.microsoft.com/office/powerpoint/2010/main" val="5483805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143000" y="685800"/>
            <a:ext cx="4572000" cy="3429000"/>
          </a:xfrm>
          <a:ln/>
        </p:spPr>
      </p:sp>
      <p:sp>
        <p:nvSpPr>
          <p:cNvPr id="77827" name="Notes Placeholder 2"/>
          <p:cNvSpPr>
            <a:spLocks noGrp="1"/>
          </p:cNvSpPr>
          <p:nvPr>
            <p:ph type="body" idx="1"/>
          </p:nvPr>
        </p:nvSpPr>
        <p:spPr>
          <a:noFill/>
          <a:ln/>
        </p:spPr>
        <p:txBody>
          <a:bodyPr/>
          <a:lstStyle/>
          <a:p>
            <a:endParaRPr lang="en-US"/>
          </a:p>
        </p:txBody>
      </p:sp>
      <p:sp>
        <p:nvSpPr>
          <p:cNvPr id="77828" name="Slide Number Placeholder 3"/>
          <p:cNvSpPr>
            <a:spLocks noGrp="1"/>
          </p:cNvSpPr>
          <p:nvPr>
            <p:ph type="sldNum" sz="quarter" idx="5"/>
          </p:nvPr>
        </p:nvSpPr>
        <p:spPr>
          <a:noFill/>
        </p:spPr>
        <p:txBody>
          <a:bodyPr/>
          <a:lstStyle/>
          <a:p>
            <a:fld id="{7DD8B91B-3476-4E15-94DD-23D0879FE1AF}" type="slidenum">
              <a:rPr lang="en-GB" smtClean="0"/>
              <a:pPr/>
              <a:t>43</a:t>
            </a:fld>
            <a:endParaRPr lang="en-GB"/>
          </a:p>
        </p:txBody>
      </p:sp>
    </p:spTree>
    <p:extLst>
      <p:ext uri="{BB962C8B-B14F-4D97-AF65-F5344CB8AC3E}">
        <p14:creationId xmlns:p14="http://schemas.microsoft.com/office/powerpoint/2010/main" val="378361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E6925B9-F7D0-DB40-A167-E13EED508439}" type="slidenum">
              <a:rPr lang="en-GB">
                <a:solidFill>
                  <a:prstClr val="black"/>
                </a:solidFill>
              </a:rPr>
              <a:pPr eaLnBrk="1" hangingPunct="1"/>
              <a:t>45</a:t>
            </a:fld>
            <a:endParaRPr lang="en-GB">
              <a:solidFill>
                <a:prstClr val="black"/>
              </a:solidFill>
            </a:endParaRPr>
          </a:p>
        </p:txBody>
      </p:sp>
      <p:sp>
        <p:nvSpPr>
          <p:cNvPr id="66562" name="Rectangle 2"/>
          <p:cNvSpPr>
            <a:spLocks noGrp="1" noRot="1" noChangeAspect="1" noChangeArrowheads="1" noTextEdit="1"/>
          </p:cNvSpPr>
          <p:nvPr>
            <p:ph type="sldImg"/>
          </p:nvPr>
        </p:nvSpPr>
        <p:spPr>
          <a:xfrm>
            <a:off x="1144588" y="688975"/>
            <a:ext cx="4570412" cy="3427413"/>
          </a:xfrm>
          <a:ln/>
        </p:spPr>
      </p:sp>
      <p:sp>
        <p:nvSpPr>
          <p:cNvPr id="66563" name="Rectangle 3"/>
          <p:cNvSpPr>
            <a:spLocks noGrp="1" noChangeArrowheads="1"/>
          </p:cNvSpPr>
          <p:nvPr>
            <p:ph type="body" idx="1"/>
          </p:nvPr>
        </p:nvSpPr>
        <p:spPr>
          <a:xfrm>
            <a:off x="915988" y="4344988"/>
            <a:ext cx="5026025" cy="4110037"/>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14300" indent="-114300"/>
            <a:endParaRPr lang="en-US"/>
          </a:p>
        </p:txBody>
      </p:sp>
    </p:spTree>
    <p:extLst>
      <p:ext uri="{BB962C8B-B14F-4D97-AF65-F5344CB8AC3E}">
        <p14:creationId xmlns:p14="http://schemas.microsoft.com/office/powerpoint/2010/main" val="1558620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xfrm>
            <a:off x="1143000" y="685800"/>
            <a:ext cx="4572000" cy="3429000"/>
          </a:xfrm>
          <a:ln/>
        </p:spPr>
      </p:sp>
      <p:sp>
        <p:nvSpPr>
          <p:cNvPr id="6861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86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F7D3633-99B2-F745-A6E2-2CE7B7CDFBD7}" type="slidenum">
              <a:rPr lang="en-GB">
                <a:solidFill>
                  <a:prstClr val="black"/>
                </a:solidFill>
              </a:rPr>
              <a:pPr eaLnBrk="1" hangingPunct="1"/>
              <a:t>46</a:t>
            </a:fld>
            <a:endParaRPr lang="en-GB">
              <a:solidFill>
                <a:prstClr val="black"/>
              </a:solidFill>
            </a:endParaRPr>
          </a:p>
        </p:txBody>
      </p:sp>
    </p:spTree>
    <p:extLst>
      <p:ext uri="{BB962C8B-B14F-4D97-AF65-F5344CB8AC3E}">
        <p14:creationId xmlns:p14="http://schemas.microsoft.com/office/powerpoint/2010/main" val="1203800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xfrm>
            <a:off x="1143000" y="685800"/>
            <a:ext cx="4572000" cy="3429000"/>
          </a:xfrm>
          <a:ln/>
        </p:spPr>
      </p:sp>
      <p:sp>
        <p:nvSpPr>
          <p:cNvPr id="7475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47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EB68C3E-CEC6-A440-B680-188926219999}" type="slidenum">
              <a:rPr lang="en-GB">
                <a:solidFill>
                  <a:prstClr val="black"/>
                </a:solidFill>
              </a:rPr>
              <a:pPr eaLnBrk="1" hangingPunct="1"/>
              <a:t>47</a:t>
            </a:fld>
            <a:endParaRPr lang="en-GB">
              <a:solidFill>
                <a:prstClr val="black"/>
              </a:solidFill>
            </a:endParaRPr>
          </a:p>
        </p:txBody>
      </p:sp>
    </p:spTree>
    <p:extLst>
      <p:ext uri="{BB962C8B-B14F-4D97-AF65-F5344CB8AC3E}">
        <p14:creationId xmlns:p14="http://schemas.microsoft.com/office/powerpoint/2010/main" val="1037630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80497D-1873-41D2-83B8-70CA552CD29C}" type="slidenum">
              <a:rPr lang="en-GB" smtClean="0"/>
              <a:t>48</a:t>
            </a:fld>
            <a:endParaRPr lang="en-GB"/>
          </a:p>
        </p:txBody>
      </p:sp>
    </p:spTree>
    <p:extLst>
      <p:ext uri="{BB962C8B-B14F-4D97-AF65-F5344CB8AC3E}">
        <p14:creationId xmlns:p14="http://schemas.microsoft.com/office/powerpoint/2010/main" val="1562665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50</a:t>
            </a:fld>
            <a:endParaRPr lang="en-GB"/>
          </a:p>
        </p:txBody>
      </p:sp>
    </p:spTree>
    <p:extLst>
      <p:ext uri="{BB962C8B-B14F-4D97-AF65-F5344CB8AC3E}">
        <p14:creationId xmlns:p14="http://schemas.microsoft.com/office/powerpoint/2010/main" val="8970663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xfrm>
            <a:off x="1143000" y="685800"/>
            <a:ext cx="4572000" cy="3429000"/>
          </a:xfrm>
          <a:ln/>
        </p:spPr>
      </p:sp>
      <p:sp>
        <p:nvSpPr>
          <p:cNvPr id="7885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88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37478DD-D464-CD4A-B08E-69C607558173}" type="slidenum">
              <a:rPr lang="en-GB"/>
              <a:pPr eaLnBrk="1" hangingPunct="1"/>
              <a:t>51</a:t>
            </a:fld>
            <a:endParaRPr lang="en-GB"/>
          </a:p>
        </p:txBody>
      </p:sp>
    </p:spTree>
    <p:extLst>
      <p:ext uri="{BB962C8B-B14F-4D97-AF65-F5344CB8AC3E}">
        <p14:creationId xmlns:p14="http://schemas.microsoft.com/office/powerpoint/2010/main" val="3281103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a:xfrm>
            <a:off x="1143000" y="685800"/>
            <a:ext cx="4572000" cy="3429000"/>
          </a:xfrm>
          <a:ln/>
        </p:spPr>
      </p:sp>
      <p:sp>
        <p:nvSpPr>
          <p:cNvPr id="8294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29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0E9D692-BAAD-D346-B33B-5DBA51B33A5E}" type="slidenum">
              <a:rPr lang="en-GB"/>
              <a:pPr eaLnBrk="1" hangingPunct="1"/>
              <a:t>57</a:t>
            </a:fld>
            <a:endParaRPr lang="en-GB"/>
          </a:p>
        </p:txBody>
      </p:sp>
    </p:spTree>
    <p:extLst>
      <p:ext uri="{BB962C8B-B14F-4D97-AF65-F5344CB8AC3E}">
        <p14:creationId xmlns:p14="http://schemas.microsoft.com/office/powerpoint/2010/main" val="1059901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xfrm>
            <a:off x="1143000" y="685800"/>
            <a:ext cx="4572000" cy="3429000"/>
          </a:xfrm>
          <a:ln/>
        </p:spPr>
      </p:sp>
      <p:sp>
        <p:nvSpPr>
          <p:cNvPr id="4710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nSpc>
                <a:spcPct val="80000"/>
              </a:lnSpc>
            </a:pPr>
            <a:r>
              <a:rPr lang="en-GB" sz="800"/>
              <a:t>This is not the only definition of a system; there are many more. A few for example include:</a:t>
            </a:r>
          </a:p>
          <a:p>
            <a:pPr>
              <a:lnSpc>
                <a:spcPct val="80000"/>
              </a:lnSpc>
            </a:pPr>
            <a:endParaRPr lang="en-GB" sz="800"/>
          </a:p>
          <a:p>
            <a:pPr>
              <a:lnSpc>
                <a:spcPct val="80000"/>
              </a:lnSpc>
            </a:pPr>
            <a:r>
              <a:rPr lang="ja-JP" altLang="en-GB" sz="800"/>
              <a:t>“</a:t>
            </a:r>
            <a:r>
              <a:rPr lang="en-GB" altLang="ja-JP" sz="800"/>
              <a:t>A System is a set of entities,  real or abstract, comprising a whole where each component interacts with or is related to at least one other component and they all serve a common objective</a:t>
            </a:r>
            <a:r>
              <a:rPr lang="ja-JP" altLang="en-GB" sz="800"/>
              <a:t>”</a:t>
            </a:r>
            <a:r>
              <a:rPr lang="en-GB" altLang="ja-JP" sz="800"/>
              <a:t> Source: Wikipedia</a:t>
            </a:r>
          </a:p>
          <a:p>
            <a:pPr>
              <a:lnSpc>
                <a:spcPct val="80000"/>
              </a:lnSpc>
            </a:pPr>
            <a:r>
              <a:rPr lang="en-GB" sz="800"/>
              <a:t> </a:t>
            </a:r>
          </a:p>
          <a:p>
            <a:pPr>
              <a:lnSpc>
                <a:spcPct val="80000"/>
              </a:lnSpc>
            </a:pPr>
            <a:r>
              <a:rPr lang="ja-JP" altLang="en-GB" sz="800"/>
              <a:t>“</a:t>
            </a:r>
            <a:r>
              <a:rPr lang="en-GB" altLang="ja-JP" sz="800"/>
              <a:t>An interacting combination of elements to accomplish a defined objective. These include hardware, software, firmware, people, information, techniques, facilities, services, and other support elements.</a:t>
            </a:r>
            <a:r>
              <a:rPr lang="ja-JP" altLang="en-GB" sz="800"/>
              <a:t>”</a:t>
            </a:r>
            <a:r>
              <a:rPr lang="en-GB" altLang="ja-JP" sz="800"/>
              <a:t> Source INCOSE Systems Engineering Handbook </a:t>
            </a:r>
          </a:p>
          <a:p>
            <a:pPr>
              <a:lnSpc>
                <a:spcPct val="80000"/>
              </a:lnSpc>
            </a:pPr>
            <a:r>
              <a:rPr lang="en-GB" sz="800"/>
              <a:t> </a:t>
            </a:r>
          </a:p>
          <a:p>
            <a:pPr>
              <a:lnSpc>
                <a:spcPct val="80000"/>
              </a:lnSpc>
            </a:pPr>
            <a:r>
              <a:rPr lang="ja-JP" altLang="en-GB" sz="800"/>
              <a:t>“</a:t>
            </a:r>
            <a:r>
              <a:rPr lang="en-GB" altLang="ja-JP" sz="800"/>
              <a:t>An integrated composite of people, products, and processes that provide a capability to satisfy a stated need or objective</a:t>
            </a:r>
            <a:r>
              <a:rPr lang="ja-JP" altLang="en-GB" sz="800"/>
              <a:t>”</a:t>
            </a:r>
            <a:r>
              <a:rPr lang="en-GB" altLang="ja-JP" sz="800"/>
              <a:t> Source: Mil-Std 499B) </a:t>
            </a:r>
          </a:p>
          <a:p>
            <a:pPr>
              <a:lnSpc>
                <a:spcPct val="80000"/>
              </a:lnSpc>
            </a:pPr>
            <a:r>
              <a:rPr lang="en-GB" sz="800"/>
              <a:t> </a:t>
            </a:r>
          </a:p>
          <a:p>
            <a:pPr>
              <a:lnSpc>
                <a:spcPct val="80000"/>
              </a:lnSpc>
            </a:pPr>
            <a:r>
              <a:rPr lang="ja-JP" altLang="en-GB" sz="800"/>
              <a:t>“</a:t>
            </a:r>
            <a:r>
              <a:rPr lang="en-GB" altLang="ja-JP" sz="800"/>
              <a:t>A set of interrelated components which interact with one another in an organized fashion toward a common purpose</a:t>
            </a:r>
            <a:r>
              <a:rPr lang="ja-JP" altLang="en-GB" sz="800"/>
              <a:t>”</a:t>
            </a:r>
            <a:r>
              <a:rPr lang="en-GB" altLang="ja-JP" sz="800"/>
              <a:t>  Source: NASA Systems Engineering Handbook) </a:t>
            </a:r>
          </a:p>
          <a:p>
            <a:pPr>
              <a:lnSpc>
                <a:spcPct val="80000"/>
              </a:lnSpc>
            </a:pPr>
            <a:r>
              <a:rPr lang="en-GB" sz="800"/>
              <a:t> </a:t>
            </a:r>
          </a:p>
          <a:p>
            <a:pPr>
              <a:lnSpc>
                <a:spcPct val="80000"/>
              </a:lnSpc>
            </a:pPr>
            <a:r>
              <a:rPr lang="en-GB" sz="800"/>
              <a:t>The fact there is no universally agreed definition of a system is irritating but on a practical level it makes little difference since it is what these definition imply that is important . The definition used in this book is that defined by Peter Checkland.</a:t>
            </a:r>
          </a:p>
          <a:p>
            <a:pPr>
              <a:lnSpc>
                <a:spcPct val="80000"/>
              </a:lnSpc>
            </a:pPr>
            <a:endParaRPr lang="en-GB" sz="800"/>
          </a:p>
          <a:p>
            <a:pPr>
              <a:lnSpc>
                <a:spcPct val="80000"/>
              </a:lnSpc>
            </a:pPr>
            <a:r>
              <a:rPr lang="en-GB" sz="800"/>
              <a:t>References: </a:t>
            </a:r>
          </a:p>
          <a:p>
            <a:pPr>
              <a:lnSpc>
                <a:spcPct val="80000"/>
              </a:lnSpc>
            </a:pPr>
            <a:endParaRPr lang="en-GB" sz="800"/>
          </a:p>
          <a:p>
            <a:pPr>
              <a:lnSpc>
                <a:spcPct val="80000"/>
              </a:lnSpc>
            </a:pPr>
            <a:r>
              <a:rPr lang="en-GB" sz="800" b="1"/>
              <a:t>Checkland P. </a:t>
            </a:r>
            <a:r>
              <a:rPr lang="ja-JP" altLang="en-GB" sz="800" b="1"/>
              <a:t>“</a:t>
            </a:r>
            <a:r>
              <a:rPr lang="en-GB" altLang="ja-JP" sz="800" b="1"/>
              <a:t>Systems Thinking, Systems Practice, 1999, Wiley, ISBN 0-471-98606-2</a:t>
            </a:r>
            <a:endParaRPr lang="en-GB" altLang="ja-JP" sz="800"/>
          </a:p>
          <a:p>
            <a:pPr>
              <a:lnSpc>
                <a:spcPct val="80000"/>
              </a:lnSpc>
            </a:pPr>
            <a:r>
              <a:rPr lang="en-GB" sz="800"/>
              <a:t> </a:t>
            </a:r>
          </a:p>
          <a:p>
            <a:pPr>
              <a:lnSpc>
                <a:spcPct val="80000"/>
              </a:lnSpc>
            </a:pPr>
            <a:r>
              <a:rPr lang="en-GB" sz="800"/>
              <a:t>The updated version of Peter Checkland</a:t>
            </a:r>
            <a:r>
              <a:rPr lang="ja-JP" altLang="en-GB" sz="800"/>
              <a:t>’</a:t>
            </a:r>
            <a:r>
              <a:rPr lang="en-GB" altLang="ja-JP" sz="800"/>
              <a:t>s ground breaking text on Soft System Methodologies. Rather academic so it</a:t>
            </a:r>
            <a:r>
              <a:rPr lang="ja-JP" altLang="en-GB" sz="800"/>
              <a:t>’</a:t>
            </a:r>
            <a:r>
              <a:rPr lang="en-GB" altLang="ja-JP" sz="800"/>
              <a:t>s hard to find the useful bits</a:t>
            </a:r>
          </a:p>
          <a:p>
            <a:pPr>
              <a:lnSpc>
                <a:spcPct val="80000"/>
              </a:lnSpc>
            </a:pPr>
            <a:r>
              <a:rPr lang="en-GB" sz="800"/>
              <a:t> </a:t>
            </a:r>
          </a:p>
          <a:p>
            <a:pPr>
              <a:lnSpc>
                <a:spcPct val="80000"/>
              </a:lnSpc>
            </a:pPr>
            <a:r>
              <a:rPr lang="en-GB" sz="800" b="1"/>
              <a:t>Checkland P. Scholes J. Soft Systems Methodology in Action, 1990, John Wiley, ISBN0-471-98605-4</a:t>
            </a:r>
            <a:endParaRPr lang="en-GB" sz="800"/>
          </a:p>
          <a:p>
            <a:pPr>
              <a:lnSpc>
                <a:spcPct val="80000"/>
              </a:lnSpc>
            </a:pPr>
            <a:r>
              <a:rPr lang="en-GB" sz="800" b="1"/>
              <a:t> </a:t>
            </a:r>
            <a:endParaRPr lang="en-GB" sz="800"/>
          </a:p>
          <a:p>
            <a:pPr>
              <a:lnSpc>
                <a:spcPct val="80000"/>
              </a:lnSpc>
            </a:pPr>
            <a:r>
              <a:rPr lang="en-GB" sz="800"/>
              <a:t>Much more readable than Checkland</a:t>
            </a:r>
            <a:r>
              <a:rPr lang="ja-JP" altLang="en-GB" sz="800"/>
              <a:t>’</a:t>
            </a:r>
            <a:r>
              <a:rPr lang="en-GB" altLang="ja-JP" sz="800"/>
              <a:t>s book </a:t>
            </a:r>
          </a:p>
          <a:p>
            <a:pPr>
              <a:lnSpc>
                <a:spcPct val="80000"/>
              </a:lnSpc>
            </a:pPr>
            <a:r>
              <a:rPr lang="en-GB" sz="800"/>
              <a:t> </a:t>
            </a:r>
          </a:p>
        </p:txBody>
      </p:sp>
      <p:sp>
        <p:nvSpPr>
          <p:cNvPr id="471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F7C47DD8-EA0E-A242-BD82-D94A5B160CEA}" type="slidenum">
              <a:rPr lang="en-GB" sz="1200"/>
              <a:pPr eaLnBrk="1" hangingPunct="1"/>
              <a:t>58</a:t>
            </a:fld>
            <a:endParaRPr lang="en-GB" sz="1200"/>
          </a:p>
        </p:txBody>
      </p:sp>
    </p:spTree>
    <p:extLst>
      <p:ext uri="{BB962C8B-B14F-4D97-AF65-F5344CB8AC3E}">
        <p14:creationId xmlns:p14="http://schemas.microsoft.com/office/powerpoint/2010/main" val="19242079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B0B011-13BE-45CD-8EFE-4A68F3CE66DC}" type="slidenum">
              <a:rPr lang="en-GB"/>
              <a:pPr/>
              <a:t>61</a:t>
            </a:fld>
            <a:endParaRPr lang="en-GB"/>
          </a:p>
        </p:txBody>
      </p:sp>
      <p:sp>
        <p:nvSpPr>
          <p:cNvPr id="1000450" name="Rectangle 2"/>
          <p:cNvSpPr>
            <a:spLocks noGrp="1" noRot="1" noChangeAspect="1" noChangeArrowheads="1" noTextEdit="1"/>
          </p:cNvSpPr>
          <p:nvPr>
            <p:ph type="sldImg"/>
          </p:nvPr>
        </p:nvSpPr>
        <p:spPr>
          <a:xfrm>
            <a:off x="1143000" y="685800"/>
            <a:ext cx="4572000" cy="3429000"/>
          </a:xfrm>
          <a:ln/>
        </p:spPr>
      </p:sp>
      <p:sp>
        <p:nvSpPr>
          <p:cNvPr id="100045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7648176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xfrm>
            <a:off x="1143000" y="685800"/>
            <a:ext cx="4572000" cy="3429000"/>
          </a:xfrm>
          <a:ln/>
        </p:spPr>
      </p:sp>
      <p:sp>
        <p:nvSpPr>
          <p:cNvPr id="6861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686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5D2E747-6DCB-4F48-B53D-4C46E7DB7CE8}" type="slidenum">
              <a:rPr lang="en-GB" sz="1200"/>
              <a:pPr eaLnBrk="1" hangingPunct="1"/>
              <a:t>62</a:t>
            </a:fld>
            <a:endParaRPr lang="en-GB" sz="1200"/>
          </a:p>
        </p:txBody>
      </p:sp>
    </p:spTree>
    <p:extLst>
      <p:ext uri="{BB962C8B-B14F-4D97-AF65-F5344CB8AC3E}">
        <p14:creationId xmlns:p14="http://schemas.microsoft.com/office/powerpoint/2010/main" val="1050693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0BA2D088-07AF-9A49-B96D-97490269ED50}" type="slidenum">
              <a:rPr lang="en-GB"/>
              <a:pPr eaLnBrk="1" hangingPunct="1"/>
              <a:t>63</a:t>
            </a:fld>
            <a:endParaRPr lang="en-GB"/>
          </a:p>
        </p:txBody>
      </p:sp>
      <p:sp>
        <p:nvSpPr>
          <p:cNvPr id="98306" name="Rectangle 2"/>
          <p:cNvSpPr>
            <a:spLocks noGrp="1" noRot="1" noChangeAspect="1" noChangeArrowheads="1" noTextEdit="1"/>
          </p:cNvSpPr>
          <p:nvPr>
            <p:ph type="sldImg"/>
          </p:nvPr>
        </p:nvSpPr>
        <p:spPr>
          <a:xfrm>
            <a:off x="1143000" y="685800"/>
            <a:ext cx="4572000" cy="3429000"/>
          </a:xfrm>
          <a:ln/>
        </p:spPr>
      </p:sp>
      <p:sp>
        <p:nvSpPr>
          <p:cNvPr id="98307"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911" tIns="45957" rIns="91911" bIns="45957"/>
          <a:lstStyle/>
          <a:p>
            <a:endParaRPr lang="en-US"/>
          </a:p>
        </p:txBody>
      </p:sp>
    </p:spTree>
    <p:extLst>
      <p:ext uri="{BB962C8B-B14F-4D97-AF65-F5344CB8AC3E}">
        <p14:creationId xmlns:p14="http://schemas.microsoft.com/office/powerpoint/2010/main" val="1732110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xfrm>
            <a:off x="1143000" y="685800"/>
            <a:ext cx="4572000" cy="3429000"/>
          </a:xfrm>
          <a:ln/>
        </p:spPr>
      </p:sp>
      <p:sp>
        <p:nvSpPr>
          <p:cNvPr id="7270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cs typeface="Arial" charset="0"/>
            </a:endParaRPr>
          </a:p>
        </p:txBody>
      </p:sp>
      <p:sp>
        <p:nvSpPr>
          <p:cNvPr id="727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2400">
                <a:solidFill>
                  <a:schemeClr val="tx1"/>
                </a:solidFill>
                <a:latin typeface="Arial" charset="0"/>
                <a:ea typeface="ＭＳ Ｐゴシック" charset="0"/>
                <a:cs typeface="ＭＳ Ｐゴシック" charset="0"/>
              </a:defRPr>
            </a:lvl1pPr>
            <a:lvl2pPr marL="742950" indent="-285750" defTabSz="903288" eaLnBrk="0" hangingPunct="0">
              <a:defRPr sz="2400">
                <a:solidFill>
                  <a:schemeClr val="tx1"/>
                </a:solidFill>
                <a:latin typeface="Arial" charset="0"/>
                <a:ea typeface="ＭＳ Ｐゴシック" charset="0"/>
              </a:defRPr>
            </a:lvl2pPr>
            <a:lvl3pPr marL="1143000" indent="-228600" defTabSz="903288" eaLnBrk="0" hangingPunct="0">
              <a:defRPr sz="2400">
                <a:solidFill>
                  <a:schemeClr val="tx1"/>
                </a:solidFill>
                <a:latin typeface="Arial" charset="0"/>
                <a:ea typeface="ＭＳ Ｐゴシック" charset="0"/>
              </a:defRPr>
            </a:lvl3pPr>
            <a:lvl4pPr marL="1600200" indent="-228600" defTabSz="903288" eaLnBrk="0" hangingPunct="0">
              <a:defRPr sz="2400">
                <a:solidFill>
                  <a:schemeClr val="tx1"/>
                </a:solidFill>
                <a:latin typeface="Arial" charset="0"/>
                <a:ea typeface="ＭＳ Ｐゴシック" charset="0"/>
              </a:defRPr>
            </a:lvl4pPr>
            <a:lvl5pPr marL="2057400" indent="-228600" defTabSz="903288" eaLnBrk="0" hangingPunct="0">
              <a:defRPr sz="2400">
                <a:solidFill>
                  <a:schemeClr val="tx1"/>
                </a:solidFill>
                <a:latin typeface="Arial" charset="0"/>
                <a:ea typeface="ＭＳ Ｐゴシック" charset="0"/>
              </a:defRPr>
            </a:lvl5pPr>
            <a:lvl6pPr marL="25146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E1C2658-3017-D84A-BD6F-F9411BA45B05}" type="slidenum">
              <a:rPr lang="en-GB" sz="1200">
                <a:cs typeface="Arial" charset="0"/>
              </a:rPr>
              <a:pPr eaLnBrk="1" hangingPunct="1"/>
              <a:t>64</a:t>
            </a:fld>
            <a:endParaRPr lang="en-GB" sz="1200">
              <a:cs typeface="Arial" charset="0"/>
            </a:endParaRPr>
          </a:p>
        </p:txBody>
      </p:sp>
    </p:spTree>
    <p:extLst>
      <p:ext uri="{BB962C8B-B14F-4D97-AF65-F5344CB8AC3E}">
        <p14:creationId xmlns:p14="http://schemas.microsoft.com/office/powerpoint/2010/main" val="2943692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B3FA09EA-638F-440E-B6AA-481587C7DAD2}" type="slidenum">
              <a:rPr lang="en-GB" smtClean="0"/>
              <a:pPr/>
              <a:t>66</a:t>
            </a:fld>
            <a:endParaRPr lang="en-GB"/>
          </a:p>
        </p:txBody>
      </p:sp>
      <p:sp>
        <p:nvSpPr>
          <p:cNvPr id="163843" name="Rectangle 2"/>
          <p:cNvSpPr>
            <a:spLocks noGrp="1" noRot="1" noChangeAspect="1" noChangeArrowheads="1" noTextEdit="1"/>
          </p:cNvSpPr>
          <p:nvPr>
            <p:ph type="sldImg"/>
          </p:nvPr>
        </p:nvSpPr>
        <p:spPr>
          <a:xfrm>
            <a:off x="1143000" y="685800"/>
            <a:ext cx="4572000" cy="3429000"/>
          </a:xfrm>
          <a:ln/>
        </p:spPr>
      </p:sp>
      <p:sp>
        <p:nvSpPr>
          <p:cNvPr id="1638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9559816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ln/>
        </p:spPr>
      </p:sp>
      <p:sp>
        <p:nvSpPr>
          <p:cNvPr id="5939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93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A338E0B9-EA92-264E-9A2E-6826ED9805FB}" type="slidenum">
              <a:rPr lang="en-GB" sz="1200"/>
              <a:pPr eaLnBrk="1" hangingPunct="1"/>
              <a:t>67</a:t>
            </a:fld>
            <a:endParaRPr lang="en-GB" sz="1200"/>
          </a:p>
        </p:txBody>
      </p:sp>
    </p:spTree>
    <p:extLst>
      <p:ext uri="{BB962C8B-B14F-4D97-AF65-F5344CB8AC3E}">
        <p14:creationId xmlns:p14="http://schemas.microsoft.com/office/powerpoint/2010/main" val="777689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9C32C550-E12C-6D43-A7EF-A22000475E28}" type="slidenum">
              <a:rPr lang="en-GB"/>
              <a:pPr eaLnBrk="1" hangingPunct="1"/>
              <a:t>69</a:t>
            </a:fld>
            <a:endParaRPr lang="en-GB"/>
          </a:p>
        </p:txBody>
      </p:sp>
      <p:sp>
        <p:nvSpPr>
          <p:cNvPr id="108546" name="Rectangle 2"/>
          <p:cNvSpPr>
            <a:spLocks noGrp="1" noRot="1" noChangeAspect="1" noChangeArrowheads="1" noTextEdit="1"/>
          </p:cNvSpPr>
          <p:nvPr>
            <p:ph type="sldImg"/>
          </p:nvPr>
        </p:nvSpPr>
        <p:spPr>
          <a:xfrm>
            <a:off x="1143000" y="685800"/>
            <a:ext cx="4572000" cy="3429000"/>
          </a:xfrm>
          <a:ln/>
        </p:spPr>
      </p:sp>
      <p:sp>
        <p:nvSpPr>
          <p:cNvPr id="10854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t>Difficulties are:- deciding on boundary and choosing elements of environment</a:t>
            </a:r>
          </a:p>
          <a:p>
            <a:pPr eaLnBrk="1" hangingPunct="1"/>
            <a:r>
              <a:rPr lang="en-GB"/>
              <a:t>Basis for system boundary is level of significance and relevance to purpose of system. Boundary encloses those components which make a clear contribution to achievement and have characteristics, properties, or attributes which are considered in assessing the behaviour of the system. Environment contains elements which influence how the system behaves but these elements are not directly considered in assessing the behaviour of the system</a:t>
            </a:r>
          </a:p>
        </p:txBody>
      </p:sp>
    </p:spTree>
    <p:extLst>
      <p:ext uri="{BB962C8B-B14F-4D97-AF65-F5344CB8AC3E}">
        <p14:creationId xmlns:p14="http://schemas.microsoft.com/office/powerpoint/2010/main" val="1160993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a:xfrm>
            <a:off x="1143000" y="685800"/>
            <a:ext cx="4572000" cy="3429000"/>
          </a:xfrm>
          <a:ln/>
        </p:spPr>
      </p:sp>
      <p:sp>
        <p:nvSpPr>
          <p:cNvPr id="11059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105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27160CE-2DF7-9C49-8630-628EAC5CD0CF}" type="slidenum">
              <a:rPr lang="en-GB"/>
              <a:pPr eaLnBrk="1" hangingPunct="1"/>
              <a:t>70</a:t>
            </a:fld>
            <a:endParaRPr lang="en-GB"/>
          </a:p>
        </p:txBody>
      </p:sp>
    </p:spTree>
    <p:extLst>
      <p:ext uri="{BB962C8B-B14F-4D97-AF65-F5344CB8AC3E}">
        <p14:creationId xmlns:p14="http://schemas.microsoft.com/office/powerpoint/2010/main" val="1890047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71</a:t>
            </a:fld>
            <a:endParaRPr lang="en-GB"/>
          </a:p>
        </p:txBody>
      </p:sp>
    </p:spTree>
    <p:extLst>
      <p:ext uri="{BB962C8B-B14F-4D97-AF65-F5344CB8AC3E}">
        <p14:creationId xmlns:p14="http://schemas.microsoft.com/office/powerpoint/2010/main" val="7695914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cs typeface="Arial" charset="0"/>
            </a:endParaRPr>
          </a:p>
        </p:txBody>
      </p:sp>
      <p:sp>
        <p:nvSpPr>
          <p:cNvPr id="1146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B6282C-BEE3-B747-95B1-9D12F91D50F2}" type="slidenum">
              <a:rPr lang="en-GB">
                <a:cs typeface="Arial" charset="0"/>
              </a:rPr>
              <a:pPr eaLnBrk="1" hangingPunct="1"/>
              <a:t>74</a:t>
            </a:fld>
            <a:endParaRPr lang="en-GB">
              <a:cs typeface="Arial" charset="0"/>
            </a:endParaRPr>
          </a:p>
        </p:txBody>
      </p:sp>
    </p:spTree>
    <p:extLst>
      <p:ext uri="{BB962C8B-B14F-4D97-AF65-F5344CB8AC3E}">
        <p14:creationId xmlns:p14="http://schemas.microsoft.com/office/powerpoint/2010/main" val="18517966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cs typeface="Arial" charset="0"/>
            </a:endParaRPr>
          </a:p>
        </p:txBody>
      </p:sp>
      <p:sp>
        <p:nvSpPr>
          <p:cNvPr id="1146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B6282C-BEE3-B747-95B1-9D12F91D50F2}" type="slidenum">
              <a:rPr lang="en-GB">
                <a:cs typeface="Arial" charset="0"/>
              </a:rPr>
              <a:pPr eaLnBrk="1" hangingPunct="1"/>
              <a:t>75</a:t>
            </a:fld>
            <a:endParaRPr lang="en-GB">
              <a:cs typeface="Arial" charset="0"/>
            </a:endParaRPr>
          </a:p>
        </p:txBody>
      </p:sp>
    </p:spTree>
    <p:extLst>
      <p:ext uri="{BB962C8B-B14F-4D97-AF65-F5344CB8AC3E}">
        <p14:creationId xmlns:p14="http://schemas.microsoft.com/office/powerpoint/2010/main" val="11555472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noTextEdit="1"/>
          </p:cNvSpPr>
          <p:nvPr>
            <p:ph type="sldImg"/>
          </p:nvPr>
        </p:nvSpPr>
        <p:spPr>
          <a:xfrm>
            <a:off x="1143000" y="685800"/>
            <a:ext cx="4572000" cy="3429000"/>
          </a:xfrm>
          <a:ln/>
        </p:spPr>
      </p:sp>
      <p:sp>
        <p:nvSpPr>
          <p:cNvPr id="11673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cs typeface="Arial" charset="0"/>
            </a:endParaRPr>
          </a:p>
        </p:txBody>
      </p:sp>
      <p:sp>
        <p:nvSpPr>
          <p:cNvPr id="1167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8D27500-6BBB-D44D-A53C-8612BB8B540A}" type="slidenum">
              <a:rPr lang="en-GB">
                <a:cs typeface="Arial" charset="0"/>
              </a:rPr>
              <a:pPr eaLnBrk="1" hangingPunct="1"/>
              <a:t>76</a:t>
            </a:fld>
            <a:endParaRPr lang="en-GB">
              <a:cs typeface="Arial" charset="0"/>
            </a:endParaRPr>
          </a:p>
        </p:txBody>
      </p:sp>
    </p:spTree>
    <p:extLst>
      <p:ext uri="{BB962C8B-B14F-4D97-AF65-F5344CB8AC3E}">
        <p14:creationId xmlns:p14="http://schemas.microsoft.com/office/powerpoint/2010/main" val="1562505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a:xfrm>
            <a:off x="1143000" y="685800"/>
            <a:ext cx="4572000" cy="3429000"/>
          </a:xfrm>
          <a:ln/>
        </p:spPr>
      </p:sp>
      <p:sp>
        <p:nvSpPr>
          <p:cNvPr id="12083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208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2909373-E181-AE46-B677-4C7E4C1BA374}" type="slidenum">
              <a:rPr lang="en-GB"/>
              <a:pPr eaLnBrk="1" hangingPunct="1"/>
              <a:t>79</a:t>
            </a:fld>
            <a:endParaRPr lang="en-GB"/>
          </a:p>
        </p:txBody>
      </p:sp>
    </p:spTree>
    <p:extLst>
      <p:ext uri="{BB962C8B-B14F-4D97-AF65-F5344CB8AC3E}">
        <p14:creationId xmlns:p14="http://schemas.microsoft.com/office/powerpoint/2010/main" val="12267548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80</a:t>
            </a:fld>
            <a:endParaRPr lang="en-GB"/>
          </a:p>
        </p:txBody>
      </p:sp>
    </p:spTree>
    <p:extLst>
      <p:ext uri="{BB962C8B-B14F-4D97-AF65-F5344CB8AC3E}">
        <p14:creationId xmlns:p14="http://schemas.microsoft.com/office/powerpoint/2010/main" val="4192349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AF19B2-0ABB-4922-8C7E-8CF96A1ED669}" type="slidenum">
              <a:rPr lang="en-GB" smtClean="0"/>
              <a:pPr>
                <a:defRPr/>
              </a:pPr>
              <a:t>82</a:t>
            </a:fld>
            <a:endParaRPr lang="en-GB"/>
          </a:p>
        </p:txBody>
      </p:sp>
    </p:spTree>
    <p:extLst>
      <p:ext uri="{BB962C8B-B14F-4D97-AF65-F5344CB8AC3E}">
        <p14:creationId xmlns:p14="http://schemas.microsoft.com/office/powerpoint/2010/main" val="17752598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5BB96D-A800-47C6-AE1B-9033B2998A53}" type="slidenum">
              <a:rPr lang="en-GB"/>
              <a:pPr/>
              <a:t>83</a:t>
            </a:fld>
            <a:endParaRPr lang="en-GB" dirty="0"/>
          </a:p>
        </p:txBody>
      </p:sp>
      <p:sp>
        <p:nvSpPr>
          <p:cNvPr id="888834" name="Rectangle 2"/>
          <p:cNvSpPr>
            <a:spLocks noGrp="1" noRot="1" noChangeAspect="1" noChangeArrowheads="1" noTextEdit="1"/>
          </p:cNvSpPr>
          <p:nvPr>
            <p:ph type="sldImg"/>
          </p:nvPr>
        </p:nvSpPr>
        <p:spPr>
          <a:xfrm>
            <a:off x="1143000" y="685800"/>
            <a:ext cx="4572000" cy="3429000"/>
          </a:xfrm>
          <a:ln/>
        </p:spPr>
      </p:sp>
      <p:sp>
        <p:nvSpPr>
          <p:cNvPr id="888835" name="Rectangle 3"/>
          <p:cNvSpPr>
            <a:spLocks noGrp="1" noChangeArrowheads="1"/>
          </p:cNvSpPr>
          <p:nvPr>
            <p:ph type="body" idx="1"/>
          </p:nvPr>
        </p:nvSpPr>
        <p:spPr>
          <a:xfrm>
            <a:off x="914402" y="4344988"/>
            <a:ext cx="5029200" cy="4113212"/>
          </a:xfrm>
        </p:spPr>
        <p:txBody>
          <a:bodyPr lIns="91911" tIns="45957" rIns="91911" bIns="45957"/>
          <a:lstStyle/>
          <a:p>
            <a:endParaRPr lang="en-GB" dirty="0"/>
          </a:p>
        </p:txBody>
      </p:sp>
    </p:spTree>
    <p:extLst>
      <p:ext uri="{BB962C8B-B14F-4D97-AF65-F5344CB8AC3E}">
        <p14:creationId xmlns:p14="http://schemas.microsoft.com/office/powerpoint/2010/main" val="5598627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85</a:t>
            </a:fld>
            <a:endParaRPr lang="en-GB"/>
          </a:p>
        </p:txBody>
      </p:sp>
    </p:spTree>
    <p:extLst>
      <p:ext uri="{BB962C8B-B14F-4D97-AF65-F5344CB8AC3E}">
        <p14:creationId xmlns:p14="http://schemas.microsoft.com/office/powerpoint/2010/main" val="11413520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a:xfrm>
            <a:off x="1143000" y="685800"/>
            <a:ext cx="4572000" cy="3429000"/>
          </a:xfrm>
          <a:ln/>
        </p:spPr>
      </p:sp>
      <p:sp>
        <p:nvSpPr>
          <p:cNvPr id="13005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300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D8ED072-D6BF-EE45-9091-2ADC3D371887}" type="slidenum">
              <a:rPr lang="en-GB"/>
              <a:pPr eaLnBrk="1" hangingPunct="1"/>
              <a:t>86</a:t>
            </a:fld>
            <a:endParaRPr lang="en-GB"/>
          </a:p>
        </p:txBody>
      </p:sp>
    </p:spTree>
    <p:extLst>
      <p:ext uri="{BB962C8B-B14F-4D97-AF65-F5344CB8AC3E}">
        <p14:creationId xmlns:p14="http://schemas.microsoft.com/office/powerpoint/2010/main" val="5460473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noTextEdit="1"/>
          </p:cNvSpPr>
          <p:nvPr>
            <p:ph type="sldImg"/>
          </p:nvPr>
        </p:nvSpPr>
        <p:spPr>
          <a:xfrm>
            <a:off x="1143000" y="685800"/>
            <a:ext cx="4572000" cy="3429000"/>
          </a:xfrm>
          <a:ln/>
        </p:spPr>
      </p:sp>
      <p:sp>
        <p:nvSpPr>
          <p:cNvPr id="13209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320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BA82410-DA9B-464C-8035-A88297D37459}" type="slidenum">
              <a:rPr lang="en-GB"/>
              <a:pPr eaLnBrk="1" hangingPunct="1"/>
              <a:t>87</a:t>
            </a:fld>
            <a:endParaRPr lang="en-GB"/>
          </a:p>
        </p:txBody>
      </p:sp>
    </p:spTree>
    <p:extLst>
      <p:ext uri="{BB962C8B-B14F-4D97-AF65-F5344CB8AC3E}">
        <p14:creationId xmlns:p14="http://schemas.microsoft.com/office/powerpoint/2010/main" val="13786875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a:xfrm>
            <a:off x="1143000" y="685800"/>
            <a:ext cx="4572000" cy="3429000"/>
          </a:xfrm>
          <a:ln/>
        </p:spPr>
      </p:sp>
      <p:sp>
        <p:nvSpPr>
          <p:cNvPr id="13619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361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EC5D5FF5-253A-B449-ADCA-F8F90FD1A68B}" type="slidenum">
              <a:rPr lang="en-GB"/>
              <a:pPr eaLnBrk="1" hangingPunct="1"/>
              <a:t>89</a:t>
            </a:fld>
            <a:endParaRPr lang="en-GB"/>
          </a:p>
        </p:txBody>
      </p:sp>
    </p:spTree>
    <p:extLst>
      <p:ext uri="{BB962C8B-B14F-4D97-AF65-F5344CB8AC3E}">
        <p14:creationId xmlns:p14="http://schemas.microsoft.com/office/powerpoint/2010/main" val="19554574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43000" y="685800"/>
            <a:ext cx="4572000" cy="3429000"/>
          </a:xfrm>
          <a:ln/>
        </p:spPr>
      </p:sp>
      <p:sp>
        <p:nvSpPr>
          <p:cNvPr id="34819" name="Rectangle 3"/>
          <p:cNvSpPr>
            <a:spLocks noGrp="1" noChangeArrowheads="1"/>
          </p:cNvSpPr>
          <p:nvPr>
            <p:ph type="body" idx="1"/>
          </p:nvPr>
        </p:nvSpPr>
        <p:spPr>
          <a:noFill/>
          <a:ln/>
        </p:spPr>
        <p:txBody>
          <a:bodyPr/>
          <a:lstStyle/>
          <a:p>
            <a:r>
              <a:rPr lang="en-GB">
                <a:latin typeface="Arial" pitchFamily="34" charset="0"/>
              </a:rPr>
              <a:t>Text to go with this   </a:t>
            </a:r>
          </a:p>
          <a:p>
            <a:r>
              <a:rPr lang="en-GB" sz="1000">
                <a:latin typeface="Arial" pitchFamily="34" charset="0"/>
              </a:rPr>
              <a:t>Systems Engineering  is a key enabler of effective pre-work – if you have the wrong requirements then you will get the wrong solution – regardless of how good your design (rest of engineering) is.  At also you will discover this very very late in programme (in service, sales etc.)</a:t>
            </a:r>
          </a:p>
          <a:p>
            <a:r>
              <a:rPr lang="en-GB" sz="1000">
                <a:latin typeface="Arial" pitchFamily="34" charset="0"/>
              </a:rPr>
              <a:t>Systems engineering Utilises a systems approach to understand </a:t>
            </a:r>
            <a:r>
              <a:rPr lang="en-GB" sz="1000" b="1" u="sng">
                <a:latin typeface="Arial" pitchFamily="34" charset="0"/>
              </a:rPr>
              <a:t>context</a:t>
            </a:r>
            <a:r>
              <a:rPr lang="en-GB" sz="1000">
                <a:latin typeface="Arial" pitchFamily="34" charset="0"/>
              </a:rPr>
              <a:t> and </a:t>
            </a:r>
            <a:r>
              <a:rPr lang="en-GB" sz="1000" b="1" u="sng">
                <a:latin typeface="Arial" pitchFamily="34" charset="0"/>
              </a:rPr>
              <a:t>purpose </a:t>
            </a:r>
            <a:r>
              <a:rPr lang="en-GB" sz="1000">
                <a:latin typeface="Arial" pitchFamily="34" charset="0"/>
              </a:rPr>
              <a:t>(which we will explain further later)</a:t>
            </a:r>
          </a:p>
          <a:p>
            <a:r>
              <a:rPr lang="en-GB" sz="1000">
                <a:latin typeface="Arial" pitchFamily="34" charset="0"/>
              </a:rPr>
              <a:t>Systems engineering Is used to control </a:t>
            </a:r>
            <a:r>
              <a:rPr lang="en-GB" sz="1000" b="1" u="sng">
                <a:latin typeface="Arial" pitchFamily="34" charset="0"/>
              </a:rPr>
              <a:t>emergence</a:t>
            </a:r>
            <a:r>
              <a:rPr lang="en-GB" sz="1000">
                <a:latin typeface="Arial" pitchFamily="34" charset="0"/>
              </a:rPr>
              <a:t> (simplistically to minimise unwanted / undesirable emergence, and to maximise / optimise the desired emergent properties – but to do this you need to understand the principle of emergence</a:t>
            </a:r>
          </a:p>
          <a:p>
            <a:r>
              <a:rPr lang="en-GB" sz="1000">
                <a:latin typeface="Arial" pitchFamily="34" charset="0"/>
              </a:rPr>
              <a:t>Employs </a:t>
            </a:r>
            <a:r>
              <a:rPr lang="en-GB" sz="1000" b="1" u="sng">
                <a:latin typeface="Arial" pitchFamily="34" charset="0"/>
              </a:rPr>
              <a:t>Systems Thinking</a:t>
            </a:r>
            <a:r>
              <a:rPr lang="en-GB" sz="1000">
                <a:latin typeface="Arial" pitchFamily="34" charset="0"/>
              </a:rPr>
              <a:t> to</a:t>
            </a:r>
          </a:p>
          <a:p>
            <a:pPr lvl="1"/>
            <a:r>
              <a:rPr lang="en-GB" sz="1000">
                <a:latin typeface="Arial" pitchFamily="34" charset="0"/>
              </a:rPr>
              <a:t>Enable elicitation and understanding of </a:t>
            </a:r>
            <a:r>
              <a:rPr lang="en-GB" sz="1000" b="1" u="sng">
                <a:latin typeface="Arial" pitchFamily="34" charset="0"/>
              </a:rPr>
              <a:t>requirements </a:t>
            </a:r>
            <a:r>
              <a:rPr lang="en-GB" sz="1000">
                <a:latin typeface="Arial" pitchFamily="34" charset="0"/>
              </a:rPr>
              <a:t>– expressed in solution neutral form</a:t>
            </a:r>
            <a:endParaRPr lang="en-GB" sz="1000" b="1" u="sng">
              <a:latin typeface="Arial" pitchFamily="34" charset="0"/>
            </a:endParaRPr>
          </a:p>
          <a:p>
            <a:pPr lvl="1"/>
            <a:r>
              <a:rPr lang="en-GB" sz="1000">
                <a:latin typeface="Arial" pitchFamily="34" charset="0"/>
              </a:rPr>
              <a:t>Use of requirements to create solutions – avoiding the natural jump to solution</a:t>
            </a:r>
          </a:p>
          <a:p>
            <a:pPr lvl="1"/>
            <a:r>
              <a:rPr lang="en-GB" sz="1000" u="sng">
                <a:latin typeface="Arial" pitchFamily="34" charset="0"/>
              </a:rPr>
              <a:t>Flow down</a:t>
            </a:r>
            <a:r>
              <a:rPr lang="en-GB" sz="1000">
                <a:latin typeface="Arial" pitchFamily="34" charset="0"/>
              </a:rPr>
              <a:t> of requirements from one solution level to the next level of detail – utilising the understanding of functionality, decomposition of solution into architecture etc.</a:t>
            </a:r>
          </a:p>
          <a:p>
            <a:r>
              <a:rPr lang="en-GB" sz="1000">
                <a:latin typeface="Arial" pitchFamily="34" charset="0"/>
              </a:rPr>
              <a:t>Provides key link to planning and risk identification based on understanding of requirements – gives you an idea of the iteration and areas needing special attention.  Also – as you get requirements tells you what “evidence” you need to prove the requirements have been met – so drives the definition of the verification plan</a:t>
            </a:r>
          </a:p>
          <a:p>
            <a:endParaRPr lang="en-GB" sz="1000">
              <a:latin typeface="Arial" pitchFamily="34" charset="0"/>
            </a:endParaRPr>
          </a:p>
        </p:txBody>
      </p:sp>
    </p:spTree>
    <p:extLst>
      <p:ext uri="{BB962C8B-B14F-4D97-AF65-F5344CB8AC3E}">
        <p14:creationId xmlns:p14="http://schemas.microsoft.com/office/powerpoint/2010/main" val="4896085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91</a:t>
            </a:fld>
            <a:endParaRPr lang="en-GB"/>
          </a:p>
        </p:txBody>
      </p:sp>
    </p:spTree>
    <p:extLst>
      <p:ext uri="{BB962C8B-B14F-4D97-AF65-F5344CB8AC3E}">
        <p14:creationId xmlns:p14="http://schemas.microsoft.com/office/powerpoint/2010/main" val="9842845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dirty="0"/>
              <a:t>References:</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dirty="0"/>
              <a:t>Deming, W. Edwards (1986). </a:t>
            </a:r>
            <a:r>
              <a:rPr lang="en-GB" i="1" dirty="0"/>
              <a:t>Out of the Crisis</a:t>
            </a:r>
            <a:r>
              <a:rPr lang="en-GB" i="0" dirty="0"/>
              <a:t>. MIT Press. ISBN 0-911379-01-0.</a:t>
            </a:r>
            <a:r>
              <a:rPr lang="en-GB" dirty="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dirty="0" err="1"/>
              <a:t>Shewhart</a:t>
            </a:r>
            <a:r>
              <a:rPr lang="en-GB" i="0" dirty="0"/>
              <a:t>, Walter A[</a:t>
            </a:r>
            <a:r>
              <a:rPr lang="en-GB" i="0" dirty="0" err="1"/>
              <a:t>ndrew</a:t>
            </a:r>
            <a:r>
              <a:rPr lang="en-GB" i="0" dirty="0"/>
              <a:t>]. (1931). </a:t>
            </a:r>
            <a:r>
              <a:rPr lang="en-GB" i="1" dirty="0"/>
              <a:t>Economic control of quality of manufactured product</a:t>
            </a:r>
            <a:r>
              <a:rPr lang="en-GB" i="0" dirty="0"/>
              <a:t>. New York: D. Van </a:t>
            </a:r>
            <a:r>
              <a:rPr lang="en-GB" i="0" dirty="0" err="1"/>
              <a:t>Nostrand</a:t>
            </a:r>
            <a:r>
              <a:rPr lang="en-GB" i="0" dirty="0"/>
              <a:t> Company, ISBN</a:t>
            </a:r>
            <a:r>
              <a:rPr lang="en-GB" i="0" baseline="0" dirty="0"/>
              <a:t> 0-87389-076-0</a:t>
            </a:r>
            <a:endParaRPr lang="en-GB"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92</a:t>
            </a:fld>
            <a:endParaRPr lang="en-GB"/>
          </a:p>
        </p:txBody>
      </p:sp>
    </p:spTree>
    <p:extLst>
      <p:ext uri="{BB962C8B-B14F-4D97-AF65-F5344CB8AC3E}">
        <p14:creationId xmlns:p14="http://schemas.microsoft.com/office/powerpoint/2010/main" val="12020614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93</a:t>
            </a:fld>
            <a:endParaRPr lang="en-GB" dirty="0">
              <a:solidFill>
                <a:srgbClr val="000000"/>
              </a:solidFill>
              <a:latin typeface="Arial" pitchFamily="34" charset="0"/>
            </a:endParaRPr>
          </a:p>
        </p:txBody>
      </p:sp>
    </p:spTree>
    <p:extLst>
      <p:ext uri="{BB962C8B-B14F-4D97-AF65-F5344CB8AC3E}">
        <p14:creationId xmlns:p14="http://schemas.microsoft.com/office/powerpoint/2010/main" val="13095502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94</a:t>
            </a:fld>
            <a:endParaRPr lang="en-GB">
              <a:solidFill>
                <a:srgbClr val="000000"/>
              </a:solidFill>
              <a:latin typeface="Arial" pitchFamily="34" charset="0"/>
            </a:endParaRPr>
          </a:p>
        </p:txBody>
      </p:sp>
    </p:spTree>
    <p:extLst>
      <p:ext uri="{BB962C8B-B14F-4D97-AF65-F5344CB8AC3E}">
        <p14:creationId xmlns:p14="http://schemas.microsoft.com/office/powerpoint/2010/main" val="2387743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95</a:t>
            </a:fld>
            <a:endParaRPr lang="en-GB">
              <a:solidFill>
                <a:srgbClr val="000000"/>
              </a:solidFill>
              <a:latin typeface="Arial" pitchFamily="34" charset="0"/>
            </a:endParaRPr>
          </a:p>
        </p:txBody>
      </p:sp>
    </p:spTree>
    <p:extLst>
      <p:ext uri="{BB962C8B-B14F-4D97-AF65-F5344CB8AC3E}">
        <p14:creationId xmlns:p14="http://schemas.microsoft.com/office/powerpoint/2010/main" val="2702259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dirty="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96</a:t>
            </a:fld>
            <a:endParaRPr lang="en-GB">
              <a:solidFill>
                <a:srgbClr val="000000"/>
              </a:solidFill>
              <a:latin typeface="Arial" pitchFamily="34" charset="0"/>
            </a:endParaRPr>
          </a:p>
        </p:txBody>
      </p:sp>
    </p:spTree>
    <p:extLst>
      <p:ext uri="{BB962C8B-B14F-4D97-AF65-F5344CB8AC3E}">
        <p14:creationId xmlns:p14="http://schemas.microsoft.com/office/powerpoint/2010/main" val="10167070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97</a:t>
            </a:fld>
            <a:endParaRPr lang="en-GB">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229517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98</a:t>
            </a:fld>
            <a:endParaRPr lang="en-GB">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a:latin typeface="Arial" pitchFamily="34" charset="0"/>
            </a:endParaRPr>
          </a:p>
        </p:txBody>
      </p:sp>
    </p:spTree>
    <p:extLst>
      <p:ext uri="{BB962C8B-B14F-4D97-AF65-F5344CB8AC3E}">
        <p14:creationId xmlns:p14="http://schemas.microsoft.com/office/powerpoint/2010/main" val="13510226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99</a:t>
            </a:fld>
            <a:endParaRPr lang="en-GB">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a:latin typeface="Arial" pitchFamily="34" charset="0"/>
            </a:endParaRPr>
          </a:p>
        </p:txBody>
      </p:sp>
    </p:spTree>
    <p:extLst>
      <p:ext uri="{BB962C8B-B14F-4D97-AF65-F5344CB8AC3E}">
        <p14:creationId xmlns:p14="http://schemas.microsoft.com/office/powerpoint/2010/main" val="14985248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43000" y="685800"/>
            <a:ext cx="4572000" cy="3429000"/>
          </a:xfrm>
          <a:ln/>
        </p:spPr>
      </p:sp>
      <p:sp>
        <p:nvSpPr>
          <p:cNvPr id="40963" name="Notes Placeholder 2"/>
          <p:cNvSpPr>
            <a:spLocks noGrp="1"/>
          </p:cNvSpPr>
          <p:nvPr>
            <p:ph type="body" idx="1"/>
          </p:nvPr>
        </p:nvSpPr>
        <p:spPr>
          <a:noFill/>
          <a:ln/>
        </p:spPr>
        <p:txBody>
          <a:bodyPr/>
          <a:lstStyle/>
          <a:p>
            <a:endParaRPr lang="en-US">
              <a:latin typeface="Arial" pitchFamily="34" charset="0"/>
            </a:endParaRPr>
          </a:p>
        </p:txBody>
      </p:sp>
      <p:sp>
        <p:nvSpPr>
          <p:cNvPr id="40964" name="Slide Number Placeholder 3"/>
          <p:cNvSpPr>
            <a:spLocks noGrp="1"/>
          </p:cNvSpPr>
          <p:nvPr>
            <p:ph type="sldNum" sz="quarter" idx="5"/>
          </p:nvPr>
        </p:nvSpPr>
        <p:spPr>
          <a:noFill/>
        </p:spPr>
        <p:txBody>
          <a:bodyPr/>
          <a:lstStyle/>
          <a:p>
            <a:fld id="{2AE265DD-89AB-48F4-9FC8-62F99782467C}" type="slidenum">
              <a:rPr lang="en-GB" smtClean="0">
                <a:solidFill>
                  <a:srgbClr val="000000"/>
                </a:solidFill>
                <a:latin typeface="Arial" pitchFamily="34" charset="0"/>
              </a:rPr>
              <a:pPr/>
              <a:t>100</a:t>
            </a:fld>
            <a:endParaRPr lang="en-GB">
              <a:solidFill>
                <a:srgbClr val="000000"/>
              </a:solidFill>
              <a:latin typeface="Arial" pitchFamily="34" charset="0"/>
            </a:endParaRPr>
          </a:p>
        </p:txBody>
      </p:sp>
    </p:spTree>
    <p:extLst>
      <p:ext uri="{BB962C8B-B14F-4D97-AF65-F5344CB8AC3E}">
        <p14:creationId xmlns:p14="http://schemas.microsoft.com/office/powerpoint/2010/main" val="6359968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101</a:t>
            </a:fld>
            <a:endParaRPr lang="en-GB">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a:latin typeface="Arial" pitchFamily="34" charset="0"/>
            </a:endParaRPr>
          </a:p>
        </p:txBody>
      </p:sp>
    </p:spTree>
    <p:extLst>
      <p:ext uri="{BB962C8B-B14F-4D97-AF65-F5344CB8AC3E}">
        <p14:creationId xmlns:p14="http://schemas.microsoft.com/office/powerpoint/2010/main" val="6140802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1143000" y="685800"/>
            <a:ext cx="4572000" cy="3429000"/>
          </a:xfrm>
          <a:ln/>
        </p:spPr>
      </p:sp>
      <p:sp>
        <p:nvSpPr>
          <p:cNvPr id="41987" name="Notes Placeholder 2"/>
          <p:cNvSpPr>
            <a:spLocks noGrp="1"/>
          </p:cNvSpPr>
          <p:nvPr>
            <p:ph type="body" idx="1"/>
          </p:nvPr>
        </p:nvSpPr>
        <p:spPr>
          <a:noFill/>
          <a:ln/>
        </p:spPr>
        <p:txBody>
          <a:bodyPr/>
          <a:lstStyle/>
          <a:p>
            <a:pPr eaLnBrk="1" hangingPunct="1"/>
            <a:endParaRPr lang="en-US">
              <a:latin typeface="Arial" pitchFamily="34" charset="0"/>
            </a:endParaRPr>
          </a:p>
        </p:txBody>
      </p:sp>
      <p:sp>
        <p:nvSpPr>
          <p:cNvPr id="41988" name="Slide Number Placeholder 3"/>
          <p:cNvSpPr>
            <a:spLocks noGrp="1"/>
          </p:cNvSpPr>
          <p:nvPr>
            <p:ph type="sldNum" sz="quarter" idx="5"/>
          </p:nvPr>
        </p:nvSpPr>
        <p:spPr>
          <a:noFill/>
        </p:spPr>
        <p:txBody>
          <a:bodyPr/>
          <a:lstStyle/>
          <a:p>
            <a:fld id="{36374E07-31D8-42A0-AE56-0F87F2C93D11}" type="slidenum">
              <a:rPr lang="en-GB" smtClean="0">
                <a:latin typeface="Arial" pitchFamily="34" charset="0"/>
              </a:rPr>
              <a:pPr/>
              <a:t>102</a:t>
            </a:fld>
            <a:endParaRPr lang="en-GB">
              <a:latin typeface="Arial" pitchFamily="34" charset="0"/>
            </a:endParaRPr>
          </a:p>
        </p:txBody>
      </p:sp>
    </p:spTree>
    <p:extLst>
      <p:ext uri="{BB962C8B-B14F-4D97-AF65-F5344CB8AC3E}">
        <p14:creationId xmlns:p14="http://schemas.microsoft.com/office/powerpoint/2010/main" val="16791587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105</a:t>
            </a:fld>
            <a:endParaRPr lang="en-GB">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8999183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6"/>
          <p:cNvSpPr>
            <a:spLocks noGrp="1" noChangeArrowheads="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AU"/>
              <a:t>Introduction to Systems Engineering - Session 6</a:t>
            </a:r>
          </a:p>
        </p:txBody>
      </p:sp>
      <p:sp>
        <p:nvSpPr>
          <p:cNvPr id="74754" name="Rectangle 18"/>
          <p:cNvSpPr>
            <a:spLocks noGrp="1" noChangeArrowheads="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AU"/>
              <a:t>© Copyright BAE SYSTEMS Australia</a:t>
            </a:r>
          </a:p>
        </p:txBody>
      </p:sp>
      <p:sp>
        <p:nvSpPr>
          <p:cNvPr id="74755" name="Rectangle 19"/>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25B0641-4342-4844-89A0-60B33F19525F}" type="slidenum">
              <a:rPr lang="en-AU"/>
              <a:pPr eaLnBrk="1" hangingPunct="1"/>
              <a:t>106</a:t>
            </a:fld>
            <a:endParaRPr lang="en-AU"/>
          </a:p>
        </p:txBody>
      </p:sp>
      <p:sp>
        <p:nvSpPr>
          <p:cNvPr id="74756" name="Rectangle 6"/>
          <p:cNvSpPr>
            <a:spLocks noGrp="1" noRot="1" noChangeAspect="1" noChangeArrowheads="1" noTextEdit="1"/>
          </p:cNvSpPr>
          <p:nvPr>
            <p:ph type="sldImg"/>
          </p:nvPr>
        </p:nvSpPr>
        <p:spPr>
          <a:xfrm>
            <a:off x="1143000" y="685800"/>
            <a:ext cx="4572000" cy="3429000"/>
          </a:xfrm>
          <a:ln/>
        </p:spPr>
      </p:sp>
      <p:sp>
        <p:nvSpPr>
          <p:cNvPr id="74757" name="Rectangle 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AU" dirty="0"/>
              <a:t>The terms “Verification” and “Validation” are often confused, </a:t>
            </a:r>
            <a:r>
              <a:rPr lang="en-AU" dirty="0" err="1"/>
              <a:t>mis</a:t>
            </a:r>
            <a:r>
              <a:rPr lang="en-AU" dirty="0"/>
              <a:t>-used and misunderstood. These definitions reflect the generally accepted meanings for these terms. </a:t>
            </a:r>
          </a:p>
          <a:p>
            <a:r>
              <a:rPr lang="en-AU" dirty="0"/>
              <a:t>Verification is a free-standing black box process which establishes that an item meets the requirements established for it, i.e., “Did we build the thing right?”.</a:t>
            </a:r>
          </a:p>
          <a:p>
            <a:r>
              <a:rPr lang="en-AU" dirty="0"/>
              <a:t>Validation is a higher order process which establishes that an item meets the end purpose of that item, i.e. “Did we build the right thing?”</a:t>
            </a:r>
          </a:p>
          <a:p>
            <a:r>
              <a:rPr lang="en-AU" dirty="0"/>
              <a:t>Arguably, a subsystem at a particular tier has an end use in the tier above. When tested within its own tier, this is, in the context of the above definitions, “Verification”. When it is integrated into the tier above, and shown to operate correctly (as distinct from simply satisfying its “</a:t>
            </a:r>
            <a:r>
              <a:rPr lang="en-AU" dirty="0" err="1"/>
              <a:t>shalls</a:t>
            </a:r>
            <a:r>
              <a:rPr lang="en-AU" dirty="0"/>
              <a:t>”), this could be viewed as “Validation”; although the term is seldom used in this context, the activity is implicit in the integration testing that occurs at that tier.</a:t>
            </a:r>
          </a:p>
          <a:p>
            <a:r>
              <a:rPr lang="en-AU" dirty="0"/>
              <a:t>But the discussion is somewhat specious – in practice, the term “Validation”, when used in accordance with these definitions, is generally only commonly used to refer to the Operational Test and Evaluation process which the </a:t>
            </a:r>
            <a:r>
              <a:rPr lang="en-AU" dirty="0" err="1"/>
              <a:t>DoD</a:t>
            </a:r>
            <a:r>
              <a:rPr lang="en-AU" dirty="0"/>
              <a:t> typically undertakes at Tier 0, following delivery of the system – and in that context it is precisely correct. But most commonly, the term is lumped with its partner into the generic “V&amp;V” which is even more widely </a:t>
            </a:r>
            <a:r>
              <a:rPr lang="en-AU" dirty="0" err="1"/>
              <a:t>mis</a:t>
            </a:r>
            <a:r>
              <a:rPr lang="en-AU" dirty="0"/>
              <a:t>-used than the term “system”. </a:t>
            </a:r>
          </a:p>
          <a:p>
            <a:endParaRPr lang="en-AU" dirty="0"/>
          </a:p>
          <a:p>
            <a:endParaRPr lang="en-AU" dirty="0"/>
          </a:p>
        </p:txBody>
      </p:sp>
    </p:spTree>
    <p:extLst>
      <p:ext uri="{BB962C8B-B14F-4D97-AF65-F5344CB8AC3E}">
        <p14:creationId xmlns:p14="http://schemas.microsoft.com/office/powerpoint/2010/main" val="13365664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108</a:t>
            </a:fld>
            <a:endParaRPr lang="en-GB">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9482931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dirty="0">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111</a:t>
            </a:fld>
            <a:endParaRPr lang="en-GB" sz="1300"/>
          </a:p>
        </p:txBody>
      </p:sp>
    </p:spTree>
    <p:extLst>
      <p:ext uri="{BB962C8B-B14F-4D97-AF65-F5344CB8AC3E}">
        <p14:creationId xmlns:p14="http://schemas.microsoft.com/office/powerpoint/2010/main" val="9926703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112</a:t>
            </a:fld>
            <a:endParaRPr lang="en-GB" sz="1300"/>
          </a:p>
        </p:txBody>
      </p:sp>
    </p:spTree>
    <p:extLst>
      <p:ext uri="{BB962C8B-B14F-4D97-AF65-F5344CB8AC3E}">
        <p14:creationId xmlns:p14="http://schemas.microsoft.com/office/powerpoint/2010/main" val="21154721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602B155-2C1E-2D45-8F60-5B7AE44533F7}" type="slidenum">
              <a:rPr lang="en-GB" altLang="en-US">
                <a:latin typeface="Times New Roman" charset="0"/>
              </a:rPr>
              <a:pPr/>
              <a:t>113</a:t>
            </a:fld>
            <a:endParaRPr lang="en-GB" altLang="en-US">
              <a:latin typeface="Times New Roman" charset="0"/>
            </a:endParaRPr>
          </a:p>
        </p:txBody>
      </p:sp>
      <p:sp>
        <p:nvSpPr>
          <p:cNvPr id="39939" name="Rectangle 4098"/>
          <p:cNvSpPr>
            <a:spLocks noGrp="1" noRot="1" noChangeAspect="1" noChangeArrowheads="1" noTextEdit="1"/>
          </p:cNvSpPr>
          <p:nvPr>
            <p:ph type="sldImg"/>
          </p:nvPr>
        </p:nvSpPr>
        <p:spPr>
          <a:ln/>
        </p:spPr>
      </p:sp>
      <p:sp>
        <p:nvSpPr>
          <p:cNvPr id="39940" name="Rectangle 4099"/>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GB" altLang="en-US" sz="1000">
                <a:latin typeface="Arial" pitchFamily="34" charset="0"/>
              </a:rPr>
              <a:t>Animated – </a:t>
            </a:r>
            <a:r>
              <a:rPr lang="en-GB" altLang="en-US" sz="1400" b="1">
                <a:latin typeface="Arial" pitchFamily="34" charset="0"/>
              </a:rPr>
              <a:t>Mention additional supporting notes in pack</a:t>
            </a:r>
            <a:endParaRPr lang="en-GB" altLang="en-US" sz="1000">
              <a:latin typeface="Arial" pitchFamily="34" charset="0"/>
            </a:endParaRPr>
          </a:p>
          <a:p>
            <a:pPr eaLnBrk="1" hangingPunct="1">
              <a:defRPr/>
            </a:pPr>
            <a:endParaRPr lang="en-GB" altLang="en-US" sz="1000">
              <a:latin typeface="Arial" pitchFamily="34" charset="0"/>
            </a:endParaRPr>
          </a:p>
          <a:p>
            <a:pPr eaLnBrk="1" hangingPunct="1">
              <a:defRPr/>
            </a:pPr>
            <a:r>
              <a:rPr lang="en-GB" altLang="en-US" sz="1000">
                <a:latin typeface="Arial" pitchFamily="34" charset="0"/>
              </a:rPr>
              <a:t>The lifecycle of a product. From cradle to grave (or lust to dust!).</a:t>
            </a:r>
          </a:p>
          <a:p>
            <a:pPr eaLnBrk="1" hangingPunct="1">
              <a:defRPr/>
            </a:pPr>
            <a:endParaRPr lang="en-GB" altLang="en-US" sz="1000">
              <a:latin typeface="Arial" pitchFamily="34" charset="0"/>
            </a:endParaRPr>
          </a:p>
          <a:p>
            <a:pPr eaLnBrk="1" hangingPunct="1">
              <a:defRPr/>
            </a:pPr>
            <a:r>
              <a:rPr lang="en-GB" altLang="en-US" sz="1000">
                <a:latin typeface="Arial" pitchFamily="34" charset="0"/>
              </a:rPr>
              <a:t>Firstly, for a product, there is a lifecycle that is divided-up into stages.  This covers the period of activity from the twinkle in the designer’s eye, through to the removal of the product from service, and the associated activities to remove any legacy of hardware, tooling, contractual obligations, etc.  The timescale of the lifecycle can vary from 10 to 50 years, dependent on the product and market.</a:t>
            </a:r>
          </a:p>
          <a:p>
            <a:pPr eaLnBrk="1" hangingPunct="1">
              <a:defRPr/>
            </a:pPr>
            <a:endParaRPr lang="en-GB" altLang="en-US" sz="1000">
              <a:latin typeface="Arial" pitchFamily="34" charset="0"/>
            </a:endParaRPr>
          </a:p>
          <a:p>
            <a:pPr eaLnBrk="1" hangingPunct="1">
              <a:defRPr/>
            </a:pPr>
            <a:r>
              <a:rPr lang="en-GB" altLang="en-US" sz="1000">
                <a:latin typeface="Arial" pitchFamily="34" charset="0"/>
              </a:rPr>
              <a:t>Secondly, during this period of time, there are some significant milestones to be achieved</a:t>
            </a:r>
          </a:p>
          <a:p>
            <a:pPr eaLnBrk="1" hangingPunct="1">
              <a:defRPr/>
            </a:pPr>
            <a:endParaRPr lang="en-GB" altLang="en-US" sz="1000">
              <a:latin typeface="Arial" pitchFamily="34" charset="0"/>
            </a:endParaRPr>
          </a:p>
          <a:p>
            <a:pPr eaLnBrk="1" hangingPunct="1">
              <a:defRPr/>
            </a:pPr>
            <a:r>
              <a:rPr lang="en-GB" altLang="en-US" sz="1000">
                <a:latin typeface="Arial" pitchFamily="34" charset="0"/>
              </a:rPr>
              <a:t>Thirdly, there are some review points that are aligned to these milestones, in order to check that the required activities are being completed</a:t>
            </a:r>
          </a:p>
          <a:p>
            <a:pPr eaLnBrk="1" hangingPunct="1">
              <a:defRPr/>
            </a:pPr>
            <a:endParaRPr lang="en-GB" altLang="en-US" sz="1000">
              <a:latin typeface="Arial" pitchFamily="34" charset="0"/>
            </a:endParaRPr>
          </a:p>
          <a:p>
            <a:pPr eaLnBrk="1" hangingPunct="1">
              <a:defRPr/>
            </a:pPr>
            <a:r>
              <a:rPr lang="en-GB" altLang="en-US" sz="1000">
                <a:latin typeface="Arial" pitchFamily="34" charset="0"/>
              </a:rPr>
              <a:t>[The next slides in the handouts identify the STAGE descriptions]</a:t>
            </a:r>
          </a:p>
        </p:txBody>
      </p:sp>
    </p:spTree>
    <p:extLst>
      <p:ext uri="{BB962C8B-B14F-4D97-AF65-F5344CB8AC3E}">
        <p14:creationId xmlns:p14="http://schemas.microsoft.com/office/powerpoint/2010/main" val="6596905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602B155-2C1E-2D45-8F60-5B7AE44533F7}" type="slidenum">
              <a:rPr lang="en-GB" altLang="en-US">
                <a:latin typeface="Times New Roman" charset="0"/>
              </a:rPr>
              <a:pPr/>
              <a:t>116</a:t>
            </a:fld>
            <a:endParaRPr lang="en-GB" altLang="en-US">
              <a:latin typeface="Times New Roman" charset="0"/>
            </a:endParaRPr>
          </a:p>
        </p:txBody>
      </p:sp>
      <p:sp>
        <p:nvSpPr>
          <p:cNvPr id="39939" name="Rectangle 4098"/>
          <p:cNvSpPr>
            <a:spLocks noGrp="1" noRot="1" noChangeAspect="1" noChangeArrowheads="1" noTextEdit="1"/>
          </p:cNvSpPr>
          <p:nvPr>
            <p:ph type="sldImg"/>
          </p:nvPr>
        </p:nvSpPr>
        <p:spPr>
          <a:ln/>
        </p:spPr>
      </p:sp>
      <p:sp>
        <p:nvSpPr>
          <p:cNvPr id="39940" name="Rectangle 4099"/>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GB" altLang="en-US" sz="1000">
                <a:latin typeface="Arial" pitchFamily="34" charset="0"/>
              </a:rPr>
              <a:t>Animated – </a:t>
            </a:r>
            <a:r>
              <a:rPr lang="en-GB" altLang="en-US" sz="1400" b="1">
                <a:latin typeface="Arial" pitchFamily="34" charset="0"/>
              </a:rPr>
              <a:t>Mention additional supporting notes in pack</a:t>
            </a:r>
            <a:endParaRPr lang="en-GB" altLang="en-US" sz="1000">
              <a:latin typeface="Arial" pitchFamily="34" charset="0"/>
            </a:endParaRPr>
          </a:p>
          <a:p>
            <a:pPr eaLnBrk="1" hangingPunct="1">
              <a:defRPr/>
            </a:pPr>
            <a:endParaRPr lang="en-GB" altLang="en-US" sz="1000">
              <a:latin typeface="Arial" pitchFamily="34" charset="0"/>
            </a:endParaRPr>
          </a:p>
          <a:p>
            <a:pPr eaLnBrk="1" hangingPunct="1">
              <a:defRPr/>
            </a:pPr>
            <a:r>
              <a:rPr lang="en-GB" altLang="en-US" sz="1000">
                <a:latin typeface="Arial" pitchFamily="34" charset="0"/>
              </a:rPr>
              <a:t>The lifecycle of a product. From cradle to grave (or lust to dust!).</a:t>
            </a:r>
          </a:p>
          <a:p>
            <a:pPr eaLnBrk="1" hangingPunct="1">
              <a:defRPr/>
            </a:pPr>
            <a:endParaRPr lang="en-GB" altLang="en-US" sz="1000">
              <a:latin typeface="Arial" pitchFamily="34" charset="0"/>
            </a:endParaRPr>
          </a:p>
          <a:p>
            <a:pPr eaLnBrk="1" hangingPunct="1">
              <a:defRPr/>
            </a:pPr>
            <a:r>
              <a:rPr lang="en-GB" altLang="en-US" sz="1000">
                <a:latin typeface="Arial" pitchFamily="34" charset="0"/>
              </a:rPr>
              <a:t>Firstly, for a product, there is a lifecycle that is divided-up into stages.  This covers the period of activity from the twinkle in the designer’s eye, through to the removal of the product from service, and the associated activities to remove any legacy of hardware, tooling, contractual obligations, etc.  The timescale of the lifecycle can vary from 10 to 50 years, dependent on the product and market.</a:t>
            </a:r>
          </a:p>
          <a:p>
            <a:pPr eaLnBrk="1" hangingPunct="1">
              <a:defRPr/>
            </a:pPr>
            <a:endParaRPr lang="en-GB" altLang="en-US" sz="1000">
              <a:latin typeface="Arial" pitchFamily="34" charset="0"/>
            </a:endParaRPr>
          </a:p>
          <a:p>
            <a:pPr eaLnBrk="1" hangingPunct="1">
              <a:defRPr/>
            </a:pPr>
            <a:r>
              <a:rPr lang="en-GB" altLang="en-US" sz="1000">
                <a:latin typeface="Arial" pitchFamily="34" charset="0"/>
              </a:rPr>
              <a:t>Secondly, during this period of time, there are some significant milestones to be achieved</a:t>
            </a:r>
          </a:p>
          <a:p>
            <a:pPr eaLnBrk="1" hangingPunct="1">
              <a:defRPr/>
            </a:pPr>
            <a:endParaRPr lang="en-GB" altLang="en-US" sz="1000">
              <a:latin typeface="Arial" pitchFamily="34" charset="0"/>
            </a:endParaRPr>
          </a:p>
          <a:p>
            <a:pPr eaLnBrk="1" hangingPunct="1">
              <a:defRPr/>
            </a:pPr>
            <a:r>
              <a:rPr lang="en-GB" altLang="en-US" sz="1000">
                <a:latin typeface="Arial" pitchFamily="34" charset="0"/>
              </a:rPr>
              <a:t>Thirdly, there are some review points that are aligned to these milestones, in order to check that the required activities are being completed</a:t>
            </a:r>
          </a:p>
          <a:p>
            <a:pPr eaLnBrk="1" hangingPunct="1">
              <a:defRPr/>
            </a:pPr>
            <a:endParaRPr lang="en-GB" altLang="en-US" sz="1000">
              <a:latin typeface="Arial" pitchFamily="34" charset="0"/>
            </a:endParaRPr>
          </a:p>
          <a:p>
            <a:pPr eaLnBrk="1" hangingPunct="1">
              <a:defRPr/>
            </a:pPr>
            <a:r>
              <a:rPr lang="en-GB" altLang="en-US" sz="1000">
                <a:latin typeface="Arial" pitchFamily="34" charset="0"/>
              </a:rPr>
              <a:t>[The next slides in the handouts identify the STAGE descriptions]</a:t>
            </a:r>
          </a:p>
        </p:txBody>
      </p:sp>
    </p:spTree>
    <p:extLst>
      <p:ext uri="{BB962C8B-B14F-4D97-AF65-F5344CB8AC3E}">
        <p14:creationId xmlns:p14="http://schemas.microsoft.com/office/powerpoint/2010/main" val="5281140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C556D38-F4CC-2045-86B4-75A4AD1344C1}" type="slidenum">
              <a:rPr lang="en-GB"/>
              <a:pPr eaLnBrk="1" hangingPunct="1"/>
              <a:t>118</a:t>
            </a:fld>
            <a:endParaRPr lang="en-GB"/>
          </a:p>
        </p:txBody>
      </p:sp>
      <p:sp>
        <p:nvSpPr>
          <p:cNvPr id="27650" name="Rectangle 2"/>
          <p:cNvSpPr>
            <a:spLocks noGrp="1" noRot="1" noChangeAspect="1" noChangeArrowheads="1" noTextEdit="1"/>
          </p:cNvSpPr>
          <p:nvPr>
            <p:ph type="sldImg"/>
          </p:nvPr>
        </p:nvSpPr>
        <p:spPr>
          <a:xfrm>
            <a:off x="1144588" y="687388"/>
            <a:ext cx="4570412" cy="3427412"/>
          </a:xfrm>
          <a:ln/>
        </p:spPr>
      </p:sp>
      <p:sp>
        <p:nvSpPr>
          <p:cNvPr id="27651" name="Rectangle 3"/>
          <p:cNvSpPr>
            <a:spLocks noChangeArrowheads="1"/>
          </p:cNvSpPr>
          <p:nvPr/>
        </p:nvSpPr>
        <p:spPr bwMode="auto">
          <a:xfrm>
            <a:off x="911225" y="4332288"/>
            <a:ext cx="5243513"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7652" name="Rectangle 4"/>
          <p:cNvSpPr>
            <a:spLocks noChangeArrowheads="1"/>
          </p:cNvSpPr>
          <p:nvPr/>
        </p:nvSpPr>
        <p:spPr bwMode="auto">
          <a:xfrm>
            <a:off x="990600" y="4530725"/>
            <a:ext cx="1347788"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1300">
                <a:solidFill>
                  <a:srgbClr val="000000"/>
                </a:solidFill>
                <a:latin typeface="Times New Roman" charset="0"/>
              </a:rPr>
              <a:t>THE RECKONING</a:t>
            </a:r>
            <a:endParaRPr lang="en-GB" sz="2000" b="1">
              <a:latin typeface="Times New Roman" charset="0"/>
            </a:endParaRPr>
          </a:p>
        </p:txBody>
      </p:sp>
      <p:sp>
        <p:nvSpPr>
          <p:cNvPr id="27653" name="Rectangle 5"/>
          <p:cNvSpPr>
            <a:spLocks noChangeArrowheads="1"/>
          </p:cNvSpPr>
          <p:nvPr/>
        </p:nvSpPr>
        <p:spPr bwMode="auto">
          <a:xfrm>
            <a:off x="1406525" y="4968875"/>
            <a:ext cx="4286250" cy="633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7654" name="Rectangle 6"/>
          <p:cNvSpPr>
            <a:spLocks noChangeArrowheads="1"/>
          </p:cNvSpPr>
          <p:nvPr/>
        </p:nvSpPr>
        <p:spPr bwMode="auto">
          <a:xfrm>
            <a:off x="1485900" y="5000625"/>
            <a:ext cx="49213" cy="153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5" name="Rectangle 7"/>
          <p:cNvSpPr>
            <a:spLocks noChangeArrowheads="1"/>
          </p:cNvSpPr>
          <p:nvPr/>
        </p:nvSpPr>
        <p:spPr bwMode="auto">
          <a:xfrm>
            <a:off x="1541463" y="4997450"/>
            <a:ext cx="1704975" cy="153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Review the answer sheet.</a:t>
            </a:r>
            <a:endParaRPr lang="en-GB" sz="2000" b="1">
              <a:latin typeface="Times New Roman" charset="0"/>
            </a:endParaRPr>
          </a:p>
        </p:txBody>
      </p:sp>
      <p:sp>
        <p:nvSpPr>
          <p:cNvPr id="27656" name="Rectangle 8"/>
          <p:cNvSpPr>
            <a:spLocks noChangeArrowheads="1"/>
          </p:cNvSpPr>
          <p:nvPr/>
        </p:nvSpPr>
        <p:spPr bwMode="auto">
          <a:xfrm>
            <a:off x="1485900" y="5146675"/>
            <a:ext cx="49213" cy="15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7" name="Rectangle 9"/>
          <p:cNvSpPr>
            <a:spLocks noChangeArrowheads="1"/>
          </p:cNvSpPr>
          <p:nvPr/>
        </p:nvSpPr>
        <p:spPr bwMode="auto">
          <a:xfrm>
            <a:off x="1543050" y="5145088"/>
            <a:ext cx="3924300" cy="15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Give yourself one point for each correct individual answer.</a:t>
            </a:r>
            <a:endParaRPr lang="en-GB" sz="2000" b="1">
              <a:latin typeface="Times New Roman" charset="0"/>
            </a:endParaRPr>
          </a:p>
        </p:txBody>
      </p:sp>
      <p:sp>
        <p:nvSpPr>
          <p:cNvPr id="27658" name="Rectangle 10"/>
          <p:cNvSpPr>
            <a:spLocks noChangeArrowheads="1"/>
          </p:cNvSpPr>
          <p:nvPr/>
        </p:nvSpPr>
        <p:spPr bwMode="auto">
          <a:xfrm>
            <a:off x="1485900" y="5294313"/>
            <a:ext cx="49213" cy="15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9" name="Rectangle 11"/>
          <p:cNvSpPr>
            <a:spLocks noChangeArrowheads="1"/>
          </p:cNvSpPr>
          <p:nvPr/>
        </p:nvSpPr>
        <p:spPr bwMode="auto">
          <a:xfrm>
            <a:off x="1539875" y="5291138"/>
            <a:ext cx="1643063" cy="15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Score the group answer.</a:t>
            </a:r>
            <a:endParaRPr lang="en-GB" sz="2000" b="1">
              <a:latin typeface="Times New Roman" charset="0"/>
            </a:endParaRPr>
          </a:p>
        </p:txBody>
      </p:sp>
      <p:sp>
        <p:nvSpPr>
          <p:cNvPr id="27660" name="Rectangle 12"/>
          <p:cNvSpPr>
            <a:spLocks noChangeArrowheads="1"/>
          </p:cNvSpPr>
          <p:nvPr/>
        </p:nvSpPr>
        <p:spPr bwMode="auto">
          <a:xfrm>
            <a:off x="1485900" y="5441950"/>
            <a:ext cx="49213" cy="15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61" name="Rectangle 13"/>
          <p:cNvSpPr>
            <a:spLocks noChangeArrowheads="1"/>
          </p:cNvSpPr>
          <p:nvPr/>
        </p:nvSpPr>
        <p:spPr bwMode="auto">
          <a:xfrm>
            <a:off x="1546225" y="5438775"/>
            <a:ext cx="1930400" cy="15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Complete the following chart</a:t>
            </a:r>
            <a:endParaRPr lang="en-GB" sz="2000" b="1">
              <a:latin typeface="Times New Roman" charset="0"/>
            </a:endParaRPr>
          </a:p>
        </p:txBody>
      </p:sp>
      <p:grpSp>
        <p:nvGrpSpPr>
          <p:cNvPr id="27662" name="Group 14"/>
          <p:cNvGrpSpPr>
            <a:grpSpLocks/>
          </p:cNvGrpSpPr>
          <p:nvPr/>
        </p:nvGrpSpPr>
        <p:grpSpPr bwMode="auto">
          <a:xfrm>
            <a:off x="1654175" y="5959475"/>
            <a:ext cx="3105150" cy="1041400"/>
            <a:chOff x="1032" y="4077"/>
            <a:chExt cx="1938" cy="712"/>
          </a:xfrm>
        </p:grpSpPr>
        <p:grpSp>
          <p:nvGrpSpPr>
            <p:cNvPr id="27664" name="Group 15"/>
            <p:cNvGrpSpPr>
              <a:grpSpLocks/>
            </p:cNvGrpSpPr>
            <p:nvPr/>
          </p:nvGrpSpPr>
          <p:grpSpPr bwMode="auto">
            <a:xfrm>
              <a:off x="1032" y="4077"/>
              <a:ext cx="1938" cy="472"/>
              <a:chOff x="1032" y="4077"/>
              <a:chExt cx="1938" cy="472"/>
            </a:xfrm>
          </p:grpSpPr>
          <p:sp>
            <p:nvSpPr>
              <p:cNvPr id="27848" name="Rectangle 16"/>
              <p:cNvSpPr>
                <a:spLocks noChangeArrowheads="1"/>
              </p:cNvSpPr>
              <p:nvPr/>
            </p:nvSpPr>
            <p:spPr bwMode="auto">
              <a:xfrm>
                <a:off x="1883" y="4081"/>
                <a:ext cx="109" cy="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A</a:t>
                </a:r>
                <a:endParaRPr lang="en-GB" sz="2000" b="1">
                  <a:latin typeface="Times New Roman" charset="0"/>
                </a:endParaRPr>
              </a:p>
            </p:txBody>
          </p:sp>
          <p:sp>
            <p:nvSpPr>
              <p:cNvPr id="27849" name="Rectangle 17"/>
              <p:cNvSpPr>
                <a:spLocks noChangeArrowheads="1"/>
              </p:cNvSpPr>
              <p:nvPr/>
            </p:nvSpPr>
            <p:spPr bwMode="auto">
              <a:xfrm>
                <a:off x="2109" y="4081"/>
                <a:ext cx="109" cy="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B</a:t>
                </a:r>
                <a:endParaRPr lang="en-GB" sz="2000" b="1">
                  <a:latin typeface="Times New Roman" charset="0"/>
                </a:endParaRPr>
              </a:p>
            </p:txBody>
          </p:sp>
          <p:sp>
            <p:nvSpPr>
              <p:cNvPr id="27850" name="Rectangle 18"/>
              <p:cNvSpPr>
                <a:spLocks noChangeArrowheads="1"/>
              </p:cNvSpPr>
              <p:nvPr/>
            </p:nvSpPr>
            <p:spPr bwMode="auto">
              <a:xfrm>
                <a:off x="2334" y="4081"/>
                <a:ext cx="112" cy="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C</a:t>
                </a:r>
                <a:endParaRPr lang="en-GB" sz="2000" b="1">
                  <a:latin typeface="Times New Roman" charset="0"/>
                </a:endParaRPr>
              </a:p>
            </p:txBody>
          </p:sp>
          <p:sp>
            <p:nvSpPr>
              <p:cNvPr id="27851" name="Rectangle 19"/>
              <p:cNvSpPr>
                <a:spLocks noChangeArrowheads="1"/>
              </p:cNvSpPr>
              <p:nvPr/>
            </p:nvSpPr>
            <p:spPr bwMode="auto">
              <a:xfrm>
                <a:off x="2560" y="4081"/>
                <a:ext cx="112" cy="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D</a:t>
                </a:r>
                <a:endParaRPr lang="en-GB" sz="2000" b="1">
                  <a:latin typeface="Times New Roman" charset="0"/>
                </a:endParaRPr>
              </a:p>
            </p:txBody>
          </p:sp>
          <p:sp>
            <p:nvSpPr>
              <p:cNvPr id="27852" name="Rectangle 20"/>
              <p:cNvSpPr>
                <a:spLocks noChangeArrowheads="1"/>
              </p:cNvSpPr>
              <p:nvPr/>
            </p:nvSpPr>
            <p:spPr bwMode="auto">
              <a:xfrm>
                <a:off x="2785" y="4081"/>
                <a:ext cx="109" cy="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E</a:t>
                </a:r>
                <a:endParaRPr lang="en-GB" sz="2000" b="1">
                  <a:latin typeface="Times New Roman" charset="0"/>
                </a:endParaRPr>
              </a:p>
            </p:txBody>
          </p:sp>
          <p:sp>
            <p:nvSpPr>
              <p:cNvPr id="27853" name="Rectangle 21"/>
              <p:cNvSpPr>
                <a:spLocks noChangeArrowheads="1"/>
              </p:cNvSpPr>
              <p:nvPr/>
            </p:nvSpPr>
            <p:spPr bwMode="auto">
              <a:xfrm>
                <a:off x="1032" y="407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54" name="Line 22"/>
              <p:cNvSpPr>
                <a:spLocks noChangeShapeType="1"/>
              </p:cNvSpPr>
              <p:nvPr/>
            </p:nvSpPr>
            <p:spPr bwMode="auto">
              <a:xfrm>
                <a:off x="1032" y="407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55" name="Line 23"/>
              <p:cNvSpPr>
                <a:spLocks noChangeShapeType="1"/>
              </p:cNvSpPr>
              <p:nvPr/>
            </p:nvSpPr>
            <p:spPr bwMode="auto">
              <a:xfrm>
                <a:off x="1032" y="407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56" name="Rectangle 24"/>
              <p:cNvSpPr>
                <a:spLocks noChangeArrowheads="1"/>
              </p:cNvSpPr>
              <p:nvPr/>
            </p:nvSpPr>
            <p:spPr bwMode="auto">
              <a:xfrm>
                <a:off x="1032" y="407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57" name="Line 25"/>
              <p:cNvSpPr>
                <a:spLocks noChangeShapeType="1"/>
              </p:cNvSpPr>
              <p:nvPr/>
            </p:nvSpPr>
            <p:spPr bwMode="auto">
              <a:xfrm>
                <a:off x="1032" y="407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58" name="Line 26"/>
              <p:cNvSpPr>
                <a:spLocks noChangeShapeType="1"/>
              </p:cNvSpPr>
              <p:nvPr/>
            </p:nvSpPr>
            <p:spPr bwMode="auto">
              <a:xfrm>
                <a:off x="1032" y="407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59" name="Rectangle 27"/>
              <p:cNvSpPr>
                <a:spLocks noChangeArrowheads="1"/>
              </p:cNvSpPr>
              <p:nvPr/>
            </p:nvSpPr>
            <p:spPr bwMode="auto">
              <a:xfrm>
                <a:off x="1034" y="4077"/>
                <a:ext cx="796"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60" name="Line 28"/>
              <p:cNvSpPr>
                <a:spLocks noChangeShapeType="1"/>
              </p:cNvSpPr>
              <p:nvPr/>
            </p:nvSpPr>
            <p:spPr bwMode="auto">
              <a:xfrm>
                <a:off x="1034" y="4077"/>
                <a:ext cx="796"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61" name="Rectangle 29"/>
              <p:cNvSpPr>
                <a:spLocks noChangeArrowheads="1"/>
              </p:cNvSpPr>
              <p:nvPr/>
            </p:nvSpPr>
            <p:spPr bwMode="auto">
              <a:xfrm>
                <a:off x="1830" y="407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62" name="Line 30"/>
              <p:cNvSpPr>
                <a:spLocks noChangeShapeType="1"/>
              </p:cNvSpPr>
              <p:nvPr/>
            </p:nvSpPr>
            <p:spPr bwMode="auto">
              <a:xfrm>
                <a:off x="1830" y="407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63" name="Line 31"/>
              <p:cNvSpPr>
                <a:spLocks noChangeShapeType="1"/>
              </p:cNvSpPr>
              <p:nvPr/>
            </p:nvSpPr>
            <p:spPr bwMode="auto">
              <a:xfrm>
                <a:off x="1830" y="407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64" name="Rectangle 32"/>
              <p:cNvSpPr>
                <a:spLocks noChangeArrowheads="1"/>
              </p:cNvSpPr>
              <p:nvPr/>
            </p:nvSpPr>
            <p:spPr bwMode="auto">
              <a:xfrm>
                <a:off x="1832" y="4077"/>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65" name="Line 33"/>
              <p:cNvSpPr>
                <a:spLocks noChangeShapeType="1"/>
              </p:cNvSpPr>
              <p:nvPr/>
            </p:nvSpPr>
            <p:spPr bwMode="auto">
              <a:xfrm>
                <a:off x="1832" y="4077"/>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66" name="Rectangle 34"/>
              <p:cNvSpPr>
                <a:spLocks noChangeArrowheads="1"/>
              </p:cNvSpPr>
              <p:nvPr/>
            </p:nvSpPr>
            <p:spPr bwMode="auto">
              <a:xfrm>
                <a:off x="2055" y="407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67" name="Line 35"/>
              <p:cNvSpPr>
                <a:spLocks noChangeShapeType="1"/>
              </p:cNvSpPr>
              <p:nvPr/>
            </p:nvSpPr>
            <p:spPr bwMode="auto">
              <a:xfrm>
                <a:off x="2055" y="407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68" name="Line 36"/>
              <p:cNvSpPr>
                <a:spLocks noChangeShapeType="1"/>
              </p:cNvSpPr>
              <p:nvPr/>
            </p:nvSpPr>
            <p:spPr bwMode="auto">
              <a:xfrm>
                <a:off x="2055" y="407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69" name="Rectangle 37"/>
              <p:cNvSpPr>
                <a:spLocks noChangeArrowheads="1"/>
              </p:cNvSpPr>
              <p:nvPr/>
            </p:nvSpPr>
            <p:spPr bwMode="auto">
              <a:xfrm>
                <a:off x="2057" y="4077"/>
                <a:ext cx="224"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70" name="Line 38"/>
              <p:cNvSpPr>
                <a:spLocks noChangeShapeType="1"/>
              </p:cNvSpPr>
              <p:nvPr/>
            </p:nvSpPr>
            <p:spPr bwMode="auto">
              <a:xfrm>
                <a:off x="2057" y="4077"/>
                <a:ext cx="224"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71" name="Rectangle 39"/>
              <p:cNvSpPr>
                <a:spLocks noChangeArrowheads="1"/>
              </p:cNvSpPr>
              <p:nvPr/>
            </p:nvSpPr>
            <p:spPr bwMode="auto">
              <a:xfrm>
                <a:off x="2281" y="407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72" name="Line 40"/>
              <p:cNvSpPr>
                <a:spLocks noChangeShapeType="1"/>
              </p:cNvSpPr>
              <p:nvPr/>
            </p:nvSpPr>
            <p:spPr bwMode="auto">
              <a:xfrm>
                <a:off x="2281" y="407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73" name="Line 41"/>
              <p:cNvSpPr>
                <a:spLocks noChangeShapeType="1"/>
              </p:cNvSpPr>
              <p:nvPr/>
            </p:nvSpPr>
            <p:spPr bwMode="auto">
              <a:xfrm>
                <a:off x="2281" y="407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74" name="Rectangle 42"/>
              <p:cNvSpPr>
                <a:spLocks noChangeArrowheads="1"/>
              </p:cNvSpPr>
              <p:nvPr/>
            </p:nvSpPr>
            <p:spPr bwMode="auto">
              <a:xfrm>
                <a:off x="2283" y="4077"/>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75" name="Line 43"/>
              <p:cNvSpPr>
                <a:spLocks noChangeShapeType="1"/>
              </p:cNvSpPr>
              <p:nvPr/>
            </p:nvSpPr>
            <p:spPr bwMode="auto">
              <a:xfrm>
                <a:off x="2283" y="4077"/>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76" name="Rectangle 44"/>
              <p:cNvSpPr>
                <a:spLocks noChangeArrowheads="1"/>
              </p:cNvSpPr>
              <p:nvPr/>
            </p:nvSpPr>
            <p:spPr bwMode="auto">
              <a:xfrm>
                <a:off x="2506" y="407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77" name="Line 45"/>
              <p:cNvSpPr>
                <a:spLocks noChangeShapeType="1"/>
              </p:cNvSpPr>
              <p:nvPr/>
            </p:nvSpPr>
            <p:spPr bwMode="auto">
              <a:xfrm>
                <a:off x="2506" y="407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78" name="Line 46"/>
              <p:cNvSpPr>
                <a:spLocks noChangeShapeType="1"/>
              </p:cNvSpPr>
              <p:nvPr/>
            </p:nvSpPr>
            <p:spPr bwMode="auto">
              <a:xfrm>
                <a:off x="2506" y="407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79" name="Rectangle 47"/>
              <p:cNvSpPr>
                <a:spLocks noChangeArrowheads="1"/>
              </p:cNvSpPr>
              <p:nvPr/>
            </p:nvSpPr>
            <p:spPr bwMode="auto">
              <a:xfrm>
                <a:off x="2508" y="4077"/>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80" name="Line 48"/>
              <p:cNvSpPr>
                <a:spLocks noChangeShapeType="1"/>
              </p:cNvSpPr>
              <p:nvPr/>
            </p:nvSpPr>
            <p:spPr bwMode="auto">
              <a:xfrm>
                <a:off x="2508" y="4077"/>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81" name="Rectangle 49"/>
              <p:cNvSpPr>
                <a:spLocks noChangeArrowheads="1"/>
              </p:cNvSpPr>
              <p:nvPr/>
            </p:nvSpPr>
            <p:spPr bwMode="auto">
              <a:xfrm>
                <a:off x="2731" y="407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82" name="Line 50"/>
              <p:cNvSpPr>
                <a:spLocks noChangeShapeType="1"/>
              </p:cNvSpPr>
              <p:nvPr/>
            </p:nvSpPr>
            <p:spPr bwMode="auto">
              <a:xfrm>
                <a:off x="2731" y="407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83" name="Line 51"/>
              <p:cNvSpPr>
                <a:spLocks noChangeShapeType="1"/>
              </p:cNvSpPr>
              <p:nvPr/>
            </p:nvSpPr>
            <p:spPr bwMode="auto">
              <a:xfrm>
                <a:off x="2731" y="407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84" name="Rectangle 52"/>
              <p:cNvSpPr>
                <a:spLocks noChangeArrowheads="1"/>
              </p:cNvSpPr>
              <p:nvPr/>
            </p:nvSpPr>
            <p:spPr bwMode="auto">
              <a:xfrm>
                <a:off x="2733" y="4077"/>
                <a:ext cx="235"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85" name="Line 53"/>
              <p:cNvSpPr>
                <a:spLocks noChangeShapeType="1"/>
              </p:cNvSpPr>
              <p:nvPr/>
            </p:nvSpPr>
            <p:spPr bwMode="auto">
              <a:xfrm>
                <a:off x="2733" y="4077"/>
                <a:ext cx="235"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86" name="Rectangle 54"/>
              <p:cNvSpPr>
                <a:spLocks noChangeArrowheads="1"/>
              </p:cNvSpPr>
              <p:nvPr/>
            </p:nvSpPr>
            <p:spPr bwMode="auto">
              <a:xfrm>
                <a:off x="2968" y="407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87" name="Line 55"/>
              <p:cNvSpPr>
                <a:spLocks noChangeShapeType="1"/>
              </p:cNvSpPr>
              <p:nvPr/>
            </p:nvSpPr>
            <p:spPr bwMode="auto">
              <a:xfrm>
                <a:off x="2968" y="407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88" name="Line 56"/>
              <p:cNvSpPr>
                <a:spLocks noChangeShapeType="1"/>
              </p:cNvSpPr>
              <p:nvPr/>
            </p:nvSpPr>
            <p:spPr bwMode="auto">
              <a:xfrm>
                <a:off x="2968" y="407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89" name="Rectangle 57"/>
              <p:cNvSpPr>
                <a:spLocks noChangeArrowheads="1"/>
              </p:cNvSpPr>
              <p:nvPr/>
            </p:nvSpPr>
            <p:spPr bwMode="auto">
              <a:xfrm>
                <a:off x="2968" y="407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90" name="Line 58"/>
              <p:cNvSpPr>
                <a:spLocks noChangeShapeType="1"/>
              </p:cNvSpPr>
              <p:nvPr/>
            </p:nvSpPr>
            <p:spPr bwMode="auto">
              <a:xfrm>
                <a:off x="2968" y="407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91" name="Line 59"/>
              <p:cNvSpPr>
                <a:spLocks noChangeShapeType="1"/>
              </p:cNvSpPr>
              <p:nvPr/>
            </p:nvSpPr>
            <p:spPr bwMode="auto">
              <a:xfrm>
                <a:off x="2968" y="407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92" name="Rectangle 60"/>
              <p:cNvSpPr>
                <a:spLocks noChangeArrowheads="1"/>
              </p:cNvSpPr>
              <p:nvPr/>
            </p:nvSpPr>
            <p:spPr bwMode="auto">
              <a:xfrm>
                <a:off x="1032" y="4079"/>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93" name="Line 61"/>
              <p:cNvSpPr>
                <a:spLocks noChangeShapeType="1"/>
              </p:cNvSpPr>
              <p:nvPr/>
            </p:nvSpPr>
            <p:spPr bwMode="auto">
              <a:xfrm>
                <a:off x="1032" y="4079"/>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94" name="Rectangle 62"/>
              <p:cNvSpPr>
                <a:spLocks noChangeArrowheads="1"/>
              </p:cNvSpPr>
              <p:nvPr/>
            </p:nvSpPr>
            <p:spPr bwMode="auto">
              <a:xfrm>
                <a:off x="1830" y="4079"/>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95" name="Line 63"/>
              <p:cNvSpPr>
                <a:spLocks noChangeShapeType="1"/>
              </p:cNvSpPr>
              <p:nvPr/>
            </p:nvSpPr>
            <p:spPr bwMode="auto">
              <a:xfrm>
                <a:off x="1830" y="4079"/>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96" name="Rectangle 64"/>
              <p:cNvSpPr>
                <a:spLocks noChangeArrowheads="1"/>
              </p:cNvSpPr>
              <p:nvPr/>
            </p:nvSpPr>
            <p:spPr bwMode="auto">
              <a:xfrm>
                <a:off x="2055" y="4079"/>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97" name="Line 65"/>
              <p:cNvSpPr>
                <a:spLocks noChangeShapeType="1"/>
              </p:cNvSpPr>
              <p:nvPr/>
            </p:nvSpPr>
            <p:spPr bwMode="auto">
              <a:xfrm>
                <a:off x="2055" y="4079"/>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98" name="Rectangle 66"/>
              <p:cNvSpPr>
                <a:spLocks noChangeArrowheads="1"/>
              </p:cNvSpPr>
              <p:nvPr/>
            </p:nvSpPr>
            <p:spPr bwMode="auto">
              <a:xfrm>
                <a:off x="2281" y="4079"/>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99" name="Line 67"/>
              <p:cNvSpPr>
                <a:spLocks noChangeShapeType="1"/>
              </p:cNvSpPr>
              <p:nvPr/>
            </p:nvSpPr>
            <p:spPr bwMode="auto">
              <a:xfrm>
                <a:off x="2281" y="4079"/>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00" name="Rectangle 68"/>
              <p:cNvSpPr>
                <a:spLocks noChangeArrowheads="1"/>
              </p:cNvSpPr>
              <p:nvPr/>
            </p:nvSpPr>
            <p:spPr bwMode="auto">
              <a:xfrm>
                <a:off x="2506" y="4079"/>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01" name="Line 69"/>
              <p:cNvSpPr>
                <a:spLocks noChangeShapeType="1"/>
              </p:cNvSpPr>
              <p:nvPr/>
            </p:nvSpPr>
            <p:spPr bwMode="auto">
              <a:xfrm>
                <a:off x="2506" y="4079"/>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02" name="Rectangle 70"/>
              <p:cNvSpPr>
                <a:spLocks noChangeArrowheads="1"/>
              </p:cNvSpPr>
              <p:nvPr/>
            </p:nvSpPr>
            <p:spPr bwMode="auto">
              <a:xfrm>
                <a:off x="2731" y="4079"/>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03" name="Line 71"/>
              <p:cNvSpPr>
                <a:spLocks noChangeShapeType="1"/>
              </p:cNvSpPr>
              <p:nvPr/>
            </p:nvSpPr>
            <p:spPr bwMode="auto">
              <a:xfrm>
                <a:off x="2731" y="4079"/>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04" name="Rectangle 72"/>
              <p:cNvSpPr>
                <a:spLocks noChangeArrowheads="1"/>
              </p:cNvSpPr>
              <p:nvPr/>
            </p:nvSpPr>
            <p:spPr bwMode="auto">
              <a:xfrm>
                <a:off x="2968" y="4079"/>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05" name="Line 73"/>
              <p:cNvSpPr>
                <a:spLocks noChangeShapeType="1"/>
              </p:cNvSpPr>
              <p:nvPr/>
            </p:nvSpPr>
            <p:spPr bwMode="auto">
              <a:xfrm>
                <a:off x="2968" y="4079"/>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06" name="Rectangle 74"/>
              <p:cNvSpPr>
                <a:spLocks noChangeArrowheads="1"/>
              </p:cNvSpPr>
              <p:nvPr/>
            </p:nvSpPr>
            <p:spPr bwMode="auto">
              <a:xfrm>
                <a:off x="1131" y="4199"/>
                <a:ext cx="466" cy="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Best Individual Score:</a:t>
                </a:r>
                <a:endParaRPr lang="en-GB" sz="2000" b="1">
                  <a:latin typeface="Times New Roman" charset="0"/>
                </a:endParaRPr>
              </a:p>
            </p:txBody>
          </p:sp>
          <p:sp>
            <p:nvSpPr>
              <p:cNvPr id="27907" name="Rectangle 75"/>
              <p:cNvSpPr>
                <a:spLocks noChangeArrowheads="1"/>
              </p:cNvSpPr>
              <p:nvPr/>
            </p:nvSpPr>
            <p:spPr bwMode="auto">
              <a:xfrm>
                <a:off x="1032" y="4195"/>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08" name="Line 76"/>
              <p:cNvSpPr>
                <a:spLocks noChangeShapeType="1"/>
              </p:cNvSpPr>
              <p:nvPr/>
            </p:nvSpPr>
            <p:spPr bwMode="auto">
              <a:xfrm>
                <a:off x="1032" y="4195"/>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09" name="Line 77"/>
              <p:cNvSpPr>
                <a:spLocks noChangeShapeType="1"/>
              </p:cNvSpPr>
              <p:nvPr/>
            </p:nvSpPr>
            <p:spPr bwMode="auto">
              <a:xfrm>
                <a:off x="1032" y="4195"/>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10" name="Rectangle 78"/>
              <p:cNvSpPr>
                <a:spLocks noChangeArrowheads="1"/>
              </p:cNvSpPr>
              <p:nvPr/>
            </p:nvSpPr>
            <p:spPr bwMode="auto">
              <a:xfrm>
                <a:off x="1034" y="4195"/>
                <a:ext cx="796"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11" name="Line 79"/>
              <p:cNvSpPr>
                <a:spLocks noChangeShapeType="1"/>
              </p:cNvSpPr>
              <p:nvPr/>
            </p:nvSpPr>
            <p:spPr bwMode="auto">
              <a:xfrm>
                <a:off x="1034" y="4195"/>
                <a:ext cx="796"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12" name="Rectangle 80"/>
              <p:cNvSpPr>
                <a:spLocks noChangeArrowheads="1"/>
              </p:cNvSpPr>
              <p:nvPr/>
            </p:nvSpPr>
            <p:spPr bwMode="auto">
              <a:xfrm>
                <a:off x="1830" y="4195"/>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13" name="Line 81"/>
              <p:cNvSpPr>
                <a:spLocks noChangeShapeType="1"/>
              </p:cNvSpPr>
              <p:nvPr/>
            </p:nvSpPr>
            <p:spPr bwMode="auto">
              <a:xfrm>
                <a:off x="1830" y="4195"/>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14" name="Line 82"/>
              <p:cNvSpPr>
                <a:spLocks noChangeShapeType="1"/>
              </p:cNvSpPr>
              <p:nvPr/>
            </p:nvSpPr>
            <p:spPr bwMode="auto">
              <a:xfrm>
                <a:off x="1830" y="4195"/>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15" name="Rectangle 83"/>
              <p:cNvSpPr>
                <a:spLocks noChangeArrowheads="1"/>
              </p:cNvSpPr>
              <p:nvPr/>
            </p:nvSpPr>
            <p:spPr bwMode="auto">
              <a:xfrm>
                <a:off x="1832" y="4195"/>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16" name="Line 84"/>
              <p:cNvSpPr>
                <a:spLocks noChangeShapeType="1"/>
              </p:cNvSpPr>
              <p:nvPr/>
            </p:nvSpPr>
            <p:spPr bwMode="auto">
              <a:xfrm>
                <a:off x="1832" y="4195"/>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17" name="Rectangle 85"/>
              <p:cNvSpPr>
                <a:spLocks noChangeArrowheads="1"/>
              </p:cNvSpPr>
              <p:nvPr/>
            </p:nvSpPr>
            <p:spPr bwMode="auto">
              <a:xfrm>
                <a:off x="2055" y="4195"/>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18" name="Line 86"/>
              <p:cNvSpPr>
                <a:spLocks noChangeShapeType="1"/>
              </p:cNvSpPr>
              <p:nvPr/>
            </p:nvSpPr>
            <p:spPr bwMode="auto">
              <a:xfrm>
                <a:off x="2055" y="4195"/>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19" name="Line 87"/>
              <p:cNvSpPr>
                <a:spLocks noChangeShapeType="1"/>
              </p:cNvSpPr>
              <p:nvPr/>
            </p:nvSpPr>
            <p:spPr bwMode="auto">
              <a:xfrm>
                <a:off x="2055" y="4195"/>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20" name="Rectangle 88"/>
              <p:cNvSpPr>
                <a:spLocks noChangeArrowheads="1"/>
              </p:cNvSpPr>
              <p:nvPr/>
            </p:nvSpPr>
            <p:spPr bwMode="auto">
              <a:xfrm>
                <a:off x="2057" y="4195"/>
                <a:ext cx="224"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21" name="Line 89"/>
              <p:cNvSpPr>
                <a:spLocks noChangeShapeType="1"/>
              </p:cNvSpPr>
              <p:nvPr/>
            </p:nvSpPr>
            <p:spPr bwMode="auto">
              <a:xfrm>
                <a:off x="2057" y="4195"/>
                <a:ext cx="224"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22" name="Rectangle 90"/>
              <p:cNvSpPr>
                <a:spLocks noChangeArrowheads="1"/>
              </p:cNvSpPr>
              <p:nvPr/>
            </p:nvSpPr>
            <p:spPr bwMode="auto">
              <a:xfrm>
                <a:off x="2281" y="4195"/>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23" name="Line 91"/>
              <p:cNvSpPr>
                <a:spLocks noChangeShapeType="1"/>
              </p:cNvSpPr>
              <p:nvPr/>
            </p:nvSpPr>
            <p:spPr bwMode="auto">
              <a:xfrm>
                <a:off x="2281" y="4195"/>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24" name="Line 92"/>
              <p:cNvSpPr>
                <a:spLocks noChangeShapeType="1"/>
              </p:cNvSpPr>
              <p:nvPr/>
            </p:nvSpPr>
            <p:spPr bwMode="auto">
              <a:xfrm>
                <a:off x="2281" y="4195"/>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25" name="Rectangle 93"/>
              <p:cNvSpPr>
                <a:spLocks noChangeArrowheads="1"/>
              </p:cNvSpPr>
              <p:nvPr/>
            </p:nvSpPr>
            <p:spPr bwMode="auto">
              <a:xfrm>
                <a:off x="2283" y="4195"/>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26" name="Line 94"/>
              <p:cNvSpPr>
                <a:spLocks noChangeShapeType="1"/>
              </p:cNvSpPr>
              <p:nvPr/>
            </p:nvSpPr>
            <p:spPr bwMode="auto">
              <a:xfrm>
                <a:off x="2283" y="4195"/>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27" name="Rectangle 95"/>
              <p:cNvSpPr>
                <a:spLocks noChangeArrowheads="1"/>
              </p:cNvSpPr>
              <p:nvPr/>
            </p:nvSpPr>
            <p:spPr bwMode="auto">
              <a:xfrm>
                <a:off x="2506" y="4195"/>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28" name="Line 96"/>
              <p:cNvSpPr>
                <a:spLocks noChangeShapeType="1"/>
              </p:cNvSpPr>
              <p:nvPr/>
            </p:nvSpPr>
            <p:spPr bwMode="auto">
              <a:xfrm>
                <a:off x="2506" y="4195"/>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29" name="Line 97"/>
              <p:cNvSpPr>
                <a:spLocks noChangeShapeType="1"/>
              </p:cNvSpPr>
              <p:nvPr/>
            </p:nvSpPr>
            <p:spPr bwMode="auto">
              <a:xfrm>
                <a:off x="2506" y="4195"/>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30" name="Rectangle 98"/>
              <p:cNvSpPr>
                <a:spLocks noChangeArrowheads="1"/>
              </p:cNvSpPr>
              <p:nvPr/>
            </p:nvSpPr>
            <p:spPr bwMode="auto">
              <a:xfrm>
                <a:off x="2508" y="4195"/>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31" name="Line 99"/>
              <p:cNvSpPr>
                <a:spLocks noChangeShapeType="1"/>
              </p:cNvSpPr>
              <p:nvPr/>
            </p:nvSpPr>
            <p:spPr bwMode="auto">
              <a:xfrm>
                <a:off x="2508" y="4195"/>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32" name="Rectangle 100"/>
              <p:cNvSpPr>
                <a:spLocks noChangeArrowheads="1"/>
              </p:cNvSpPr>
              <p:nvPr/>
            </p:nvSpPr>
            <p:spPr bwMode="auto">
              <a:xfrm>
                <a:off x="2731" y="4195"/>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33" name="Line 101"/>
              <p:cNvSpPr>
                <a:spLocks noChangeShapeType="1"/>
              </p:cNvSpPr>
              <p:nvPr/>
            </p:nvSpPr>
            <p:spPr bwMode="auto">
              <a:xfrm>
                <a:off x="2731" y="4195"/>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34" name="Line 102"/>
              <p:cNvSpPr>
                <a:spLocks noChangeShapeType="1"/>
              </p:cNvSpPr>
              <p:nvPr/>
            </p:nvSpPr>
            <p:spPr bwMode="auto">
              <a:xfrm>
                <a:off x="2731" y="4195"/>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35" name="Rectangle 103"/>
              <p:cNvSpPr>
                <a:spLocks noChangeArrowheads="1"/>
              </p:cNvSpPr>
              <p:nvPr/>
            </p:nvSpPr>
            <p:spPr bwMode="auto">
              <a:xfrm>
                <a:off x="2733" y="4195"/>
                <a:ext cx="235"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36" name="Line 104"/>
              <p:cNvSpPr>
                <a:spLocks noChangeShapeType="1"/>
              </p:cNvSpPr>
              <p:nvPr/>
            </p:nvSpPr>
            <p:spPr bwMode="auto">
              <a:xfrm>
                <a:off x="2733" y="4195"/>
                <a:ext cx="235"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37" name="Rectangle 105"/>
              <p:cNvSpPr>
                <a:spLocks noChangeArrowheads="1"/>
              </p:cNvSpPr>
              <p:nvPr/>
            </p:nvSpPr>
            <p:spPr bwMode="auto">
              <a:xfrm>
                <a:off x="2968" y="4195"/>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38" name="Line 106"/>
              <p:cNvSpPr>
                <a:spLocks noChangeShapeType="1"/>
              </p:cNvSpPr>
              <p:nvPr/>
            </p:nvSpPr>
            <p:spPr bwMode="auto">
              <a:xfrm>
                <a:off x="2968" y="4195"/>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39" name="Line 107"/>
              <p:cNvSpPr>
                <a:spLocks noChangeShapeType="1"/>
              </p:cNvSpPr>
              <p:nvPr/>
            </p:nvSpPr>
            <p:spPr bwMode="auto">
              <a:xfrm>
                <a:off x="2968" y="4195"/>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40" name="Rectangle 108"/>
              <p:cNvSpPr>
                <a:spLocks noChangeArrowheads="1"/>
              </p:cNvSpPr>
              <p:nvPr/>
            </p:nvSpPr>
            <p:spPr bwMode="auto">
              <a:xfrm>
                <a:off x="1032" y="4197"/>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41" name="Line 109"/>
              <p:cNvSpPr>
                <a:spLocks noChangeShapeType="1"/>
              </p:cNvSpPr>
              <p:nvPr/>
            </p:nvSpPr>
            <p:spPr bwMode="auto">
              <a:xfrm>
                <a:off x="1032" y="4197"/>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42" name="Rectangle 110"/>
              <p:cNvSpPr>
                <a:spLocks noChangeArrowheads="1"/>
              </p:cNvSpPr>
              <p:nvPr/>
            </p:nvSpPr>
            <p:spPr bwMode="auto">
              <a:xfrm>
                <a:off x="1830" y="4197"/>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43" name="Line 111"/>
              <p:cNvSpPr>
                <a:spLocks noChangeShapeType="1"/>
              </p:cNvSpPr>
              <p:nvPr/>
            </p:nvSpPr>
            <p:spPr bwMode="auto">
              <a:xfrm>
                <a:off x="1830" y="4197"/>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44" name="Rectangle 112"/>
              <p:cNvSpPr>
                <a:spLocks noChangeArrowheads="1"/>
              </p:cNvSpPr>
              <p:nvPr/>
            </p:nvSpPr>
            <p:spPr bwMode="auto">
              <a:xfrm>
                <a:off x="2055" y="4197"/>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45" name="Line 113"/>
              <p:cNvSpPr>
                <a:spLocks noChangeShapeType="1"/>
              </p:cNvSpPr>
              <p:nvPr/>
            </p:nvSpPr>
            <p:spPr bwMode="auto">
              <a:xfrm>
                <a:off x="2055" y="4197"/>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46" name="Rectangle 114"/>
              <p:cNvSpPr>
                <a:spLocks noChangeArrowheads="1"/>
              </p:cNvSpPr>
              <p:nvPr/>
            </p:nvSpPr>
            <p:spPr bwMode="auto">
              <a:xfrm>
                <a:off x="2281" y="4197"/>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47" name="Line 115"/>
              <p:cNvSpPr>
                <a:spLocks noChangeShapeType="1"/>
              </p:cNvSpPr>
              <p:nvPr/>
            </p:nvSpPr>
            <p:spPr bwMode="auto">
              <a:xfrm>
                <a:off x="2281" y="4197"/>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48" name="Rectangle 116"/>
              <p:cNvSpPr>
                <a:spLocks noChangeArrowheads="1"/>
              </p:cNvSpPr>
              <p:nvPr/>
            </p:nvSpPr>
            <p:spPr bwMode="auto">
              <a:xfrm>
                <a:off x="2506" y="4197"/>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49" name="Line 117"/>
              <p:cNvSpPr>
                <a:spLocks noChangeShapeType="1"/>
              </p:cNvSpPr>
              <p:nvPr/>
            </p:nvSpPr>
            <p:spPr bwMode="auto">
              <a:xfrm>
                <a:off x="2506" y="4197"/>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50" name="Rectangle 118"/>
              <p:cNvSpPr>
                <a:spLocks noChangeArrowheads="1"/>
              </p:cNvSpPr>
              <p:nvPr/>
            </p:nvSpPr>
            <p:spPr bwMode="auto">
              <a:xfrm>
                <a:off x="2731" y="4197"/>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51" name="Line 119"/>
              <p:cNvSpPr>
                <a:spLocks noChangeShapeType="1"/>
              </p:cNvSpPr>
              <p:nvPr/>
            </p:nvSpPr>
            <p:spPr bwMode="auto">
              <a:xfrm>
                <a:off x="2731" y="4197"/>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52" name="Rectangle 120"/>
              <p:cNvSpPr>
                <a:spLocks noChangeArrowheads="1"/>
              </p:cNvSpPr>
              <p:nvPr/>
            </p:nvSpPr>
            <p:spPr bwMode="auto">
              <a:xfrm>
                <a:off x="2968" y="4197"/>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53" name="Line 121"/>
              <p:cNvSpPr>
                <a:spLocks noChangeShapeType="1"/>
              </p:cNvSpPr>
              <p:nvPr/>
            </p:nvSpPr>
            <p:spPr bwMode="auto">
              <a:xfrm>
                <a:off x="2968" y="4197"/>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54" name="Rectangle 122"/>
              <p:cNvSpPr>
                <a:spLocks noChangeArrowheads="1"/>
              </p:cNvSpPr>
              <p:nvPr/>
            </p:nvSpPr>
            <p:spPr bwMode="auto">
              <a:xfrm>
                <a:off x="1138" y="4316"/>
                <a:ext cx="523" cy="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Lowest Individual Score:</a:t>
                </a:r>
                <a:endParaRPr lang="en-GB" sz="2000" b="1">
                  <a:latin typeface="Times New Roman" charset="0"/>
                </a:endParaRPr>
              </a:p>
            </p:txBody>
          </p:sp>
          <p:sp>
            <p:nvSpPr>
              <p:cNvPr id="27955" name="Rectangle 123"/>
              <p:cNvSpPr>
                <a:spLocks noChangeArrowheads="1"/>
              </p:cNvSpPr>
              <p:nvPr/>
            </p:nvSpPr>
            <p:spPr bwMode="auto">
              <a:xfrm>
                <a:off x="1032" y="4313"/>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56" name="Line 124"/>
              <p:cNvSpPr>
                <a:spLocks noChangeShapeType="1"/>
              </p:cNvSpPr>
              <p:nvPr/>
            </p:nvSpPr>
            <p:spPr bwMode="auto">
              <a:xfrm>
                <a:off x="1032" y="4313"/>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57" name="Line 125"/>
              <p:cNvSpPr>
                <a:spLocks noChangeShapeType="1"/>
              </p:cNvSpPr>
              <p:nvPr/>
            </p:nvSpPr>
            <p:spPr bwMode="auto">
              <a:xfrm>
                <a:off x="1032" y="4313"/>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58" name="Rectangle 126"/>
              <p:cNvSpPr>
                <a:spLocks noChangeArrowheads="1"/>
              </p:cNvSpPr>
              <p:nvPr/>
            </p:nvSpPr>
            <p:spPr bwMode="auto">
              <a:xfrm>
                <a:off x="1034" y="4313"/>
                <a:ext cx="796"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59" name="Line 127"/>
              <p:cNvSpPr>
                <a:spLocks noChangeShapeType="1"/>
              </p:cNvSpPr>
              <p:nvPr/>
            </p:nvSpPr>
            <p:spPr bwMode="auto">
              <a:xfrm>
                <a:off x="1034" y="4313"/>
                <a:ext cx="796"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60" name="Rectangle 128"/>
              <p:cNvSpPr>
                <a:spLocks noChangeArrowheads="1"/>
              </p:cNvSpPr>
              <p:nvPr/>
            </p:nvSpPr>
            <p:spPr bwMode="auto">
              <a:xfrm>
                <a:off x="1830" y="4313"/>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61" name="Line 129"/>
              <p:cNvSpPr>
                <a:spLocks noChangeShapeType="1"/>
              </p:cNvSpPr>
              <p:nvPr/>
            </p:nvSpPr>
            <p:spPr bwMode="auto">
              <a:xfrm>
                <a:off x="1830" y="4313"/>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62" name="Line 130"/>
              <p:cNvSpPr>
                <a:spLocks noChangeShapeType="1"/>
              </p:cNvSpPr>
              <p:nvPr/>
            </p:nvSpPr>
            <p:spPr bwMode="auto">
              <a:xfrm>
                <a:off x="1830" y="4313"/>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63" name="Rectangle 131"/>
              <p:cNvSpPr>
                <a:spLocks noChangeArrowheads="1"/>
              </p:cNvSpPr>
              <p:nvPr/>
            </p:nvSpPr>
            <p:spPr bwMode="auto">
              <a:xfrm>
                <a:off x="1832" y="4313"/>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64" name="Line 132"/>
              <p:cNvSpPr>
                <a:spLocks noChangeShapeType="1"/>
              </p:cNvSpPr>
              <p:nvPr/>
            </p:nvSpPr>
            <p:spPr bwMode="auto">
              <a:xfrm>
                <a:off x="1832" y="4313"/>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65" name="Rectangle 133"/>
              <p:cNvSpPr>
                <a:spLocks noChangeArrowheads="1"/>
              </p:cNvSpPr>
              <p:nvPr/>
            </p:nvSpPr>
            <p:spPr bwMode="auto">
              <a:xfrm>
                <a:off x="2055" y="4313"/>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66" name="Line 134"/>
              <p:cNvSpPr>
                <a:spLocks noChangeShapeType="1"/>
              </p:cNvSpPr>
              <p:nvPr/>
            </p:nvSpPr>
            <p:spPr bwMode="auto">
              <a:xfrm>
                <a:off x="2055" y="4313"/>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67" name="Line 135"/>
              <p:cNvSpPr>
                <a:spLocks noChangeShapeType="1"/>
              </p:cNvSpPr>
              <p:nvPr/>
            </p:nvSpPr>
            <p:spPr bwMode="auto">
              <a:xfrm>
                <a:off x="2055" y="4313"/>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68" name="Rectangle 136"/>
              <p:cNvSpPr>
                <a:spLocks noChangeArrowheads="1"/>
              </p:cNvSpPr>
              <p:nvPr/>
            </p:nvSpPr>
            <p:spPr bwMode="auto">
              <a:xfrm>
                <a:off x="2057" y="4313"/>
                <a:ext cx="224"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69" name="Line 137"/>
              <p:cNvSpPr>
                <a:spLocks noChangeShapeType="1"/>
              </p:cNvSpPr>
              <p:nvPr/>
            </p:nvSpPr>
            <p:spPr bwMode="auto">
              <a:xfrm>
                <a:off x="2057" y="4313"/>
                <a:ext cx="224"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70" name="Rectangle 138"/>
              <p:cNvSpPr>
                <a:spLocks noChangeArrowheads="1"/>
              </p:cNvSpPr>
              <p:nvPr/>
            </p:nvSpPr>
            <p:spPr bwMode="auto">
              <a:xfrm>
                <a:off x="2281" y="4313"/>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71" name="Line 139"/>
              <p:cNvSpPr>
                <a:spLocks noChangeShapeType="1"/>
              </p:cNvSpPr>
              <p:nvPr/>
            </p:nvSpPr>
            <p:spPr bwMode="auto">
              <a:xfrm>
                <a:off x="2281" y="4313"/>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72" name="Line 140"/>
              <p:cNvSpPr>
                <a:spLocks noChangeShapeType="1"/>
              </p:cNvSpPr>
              <p:nvPr/>
            </p:nvSpPr>
            <p:spPr bwMode="auto">
              <a:xfrm>
                <a:off x="2281" y="4313"/>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73" name="Rectangle 141"/>
              <p:cNvSpPr>
                <a:spLocks noChangeArrowheads="1"/>
              </p:cNvSpPr>
              <p:nvPr/>
            </p:nvSpPr>
            <p:spPr bwMode="auto">
              <a:xfrm>
                <a:off x="2283" y="4313"/>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74" name="Line 142"/>
              <p:cNvSpPr>
                <a:spLocks noChangeShapeType="1"/>
              </p:cNvSpPr>
              <p:nvPr/>
            </p:nvSpPr>
            <p:spPr bwMode="auto">
              <a:xfrm>
                <a:off x="2283" y="4313"/>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75" name="Rectangle 143"/>
              <p:cNvSpPr>
                <a:spLocks noChangeArrowheads="1"/>
              </p:cNvSpPr>
              <p:nvPr/>
            </p:nvSpPr>
            <p:spPr bwMode="auto">
              <a:xfrm>
                <a:off x="2506" y="4313"/>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76" name="Line 144"/>
              <p:cNvSpPr>
                <a:spLocks noChangeShapeType="1"/>
              </p:cNvSpPr>
              <p:nvPr/>
            </p:nvSpPr>
            <p:spPr bwMode="auto">
              <a:xfrm>
                <a:off x="2506" y="4313"/>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77" name="Line 145"/>
              <p:cNvSpPr>
                <a:spLocks noChangeShapeType="1"/>
              </p:cNvSpPr>
              <p:nvPr/>
            </p:nvSpPr>
            <p:spPr bwMode="auto">
              <a:xfrm>
                <a:off x="2506" y="4313"/>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78" name="Rectangle 146"/>
              <p:cNvSpPr>
                <a:spLocks noChangeArrowheads="1"/>
              </p:cNvSpPr>
              <p:nvPr/>
            </p:nvSpPr>
            <p:spPr bwMode="auto">
              <a:xfrm>
                <a:off x="2508" y="4313"/>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79" name="Line 147"/>
              <p:cNvSpPr>
                <a:spLocks noChangeShapeType="1"/>
              </p:cNvSpPr>
              <p:nvPr/>
            </p:nvSpPr>
            <p:spPr bwMode="auto">
              <a:xfrm>
                <a:off x="2508" y="4313"/>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80" name="Rectangle 148"/>
              <p:cNvSpPr>
                <a:spLocks noChangeArrowheads="1"/>
              </p:cNvSpPr>
              <p:nvPr/>
            </p:nvSpPr>
            <p:spPr bwMode="auto">
              <a:xfrm>
                <a:off x="2731" y="4313"/>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81" name="Line 149"/>
              <p:cNvSpPr>
                <a:spLocks noChangeShapeType="1"/>
              </p:cNvSpPr>
              <p:nvPr/>
            </p:nvSpPr>
            <p:spPr bwMode="auto">
              <a:xfrm>
                <a:off x="2731" y="4313"/>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82" name="Line 150"/>
              <p:cNvSpPr>
                <a:spLocks noChangeShapeType="1"/>
              </p:cNvSpPr>
              <p:nvPr/>
            </p:nvSpPr>
            <p:spPr bwMode="auto">
              <a:xfrm>
                <a:off x="2731" y="4313"/>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83" name="Rectangle 151"/>
              <p:cNvSpPr>
                <a:spLocks noChangeArrowheads="1"/>
              </p:cNvSpPr>
              <p:nvPr/>
            </p:nvSpPr>
            <p:spPr bwMode="auto">
              <a:xfrm>
                <a:off x="2733" y="4313"/>
                <a:ext cx="235"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84" name="Line 152"/>
              <p:cNvSpPr>
                <a:spLocks noChangeShapeType="1"/>
              </p:cNvSpPr>
              <p:nvPr/>
            </p:nvSpPr>
            <p:spPr bwMode="auto">
              <a:xfrm>
                <a:off x="2733" y="4313"/>
                <a:ext cx="235"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85" name="Rectangle 153"/>
              <p:cNvSpPr>
                <a:spLocks noChangeArrowheads="1"/>
              </p:cNvSpPr>
              <p:nvPr/>
            </p:nvSpPr>
            <p:spPr bwMode="auto">
              <a:xfrm>
                <a:off x="2968" y="4313"/>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86" name="Line 154"/>
              <p:cNvSpPr>
                <a:spLocks noChangeShapeType="1"/>
              </p:cNvSpPr>
              <p:nvPr/>
            </p:nvSpPr>
            <p:spPr bwMode="auto">
              <a:xfrm>
                <a:off x="2968" y="4313"/>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87" name="Line 155"/>
              <p:cNvSpPr>
                <a:spLocks noChangeShapeType="1"/>
              </p:cNvSpPr>
              <p:nvPr/>
            </p:nvSpPr>
            <p:spPr bwMode="auto">
              <a:xfrm>
                <a:off x="2968" y="4313"/>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88" name="Rectangle 156"/>
              <p:cNvSpPr>
                <a:spLocks noChangeArrowheads="1"/>
              </p:cNvSpPr>
              <p:nvPr/>
            </p:nvSpPr>
            <p:spPr bwMode="auto">
              <a:xfrm>
                <a:off x="1032" y="4315"/>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89" name="Line 157"/>
              <p:cNvSpPr>
                <a:spLocks noChangeShapeType="1"/>
              </p:cNvSpPr>
              <p:nvPr/>
            </p:nvSpPr>
            <p:spPr bwMode="auto">
              <a:xfrm>
                <a:off x="1032" y="4315"/>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90" name="Rectangle 158"/>
              <p:cNvSpPr>
                <a:spLocks noChangeArrowheads="1"/>
              </p:cNvSpPr>
              <p:nvPr/>
            </p:nvSpPr>
            <p:spPr bwMode="auto">
              <a:xfrm>
                <a:off x="1830" y="4315"/>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91" name="Line 159"/>
              <p:cNvSpPr>
                <a:spLocks noChangeShapeType="1"/>
              </p:cNvSpPr>
              <p:nvPr/>
            </p:nvSpPr>
            <p:spPr bwMode="auto">
              <a:xfrm>
                <a:off x="1830" y="4315"/>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92" name="Rectangle 160"/>
              <p:cNvSpPr>
                <a:spLocks noChangeArrowheads="1"/>
              </p:cNvSpPr>
              <p:nvPr/>
            </p:nvSpPr>
            <p:spPr bwMode="auto">
              <a:xfrm>
                <a:off x="2055" y="4315"/>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93" name="Line 161"/>
              <p:cNvSpPr>
                <a:spLocks noChangeShapeType="1"/>
              </p:cNvSpPr>
              <p:nvPr/>
            </p:nvSpPr>
            <p:spPr bwMode="auto">
              <a:xfrm>
                <a:off x="2055" y="4315"/>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94" name="Rectangle 162"/>
              <p:cNvSpPr>
                <a:spLocks noChangeArrowheads="1"/>
              </p:cNvSpPr>
              <p:nvPr/>
            </p:nvSpPr>
            <p:spPr bwMode="auto">
              <a:xfrm>
                <a:off x="2281" y="4315"/>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95" name="Line 163"/>
              <p:cNvSpPr>
                <a:spLocks noChangeShapeType="1"/>
              </p:cNvSpPr>
              <p:nvPr/>
            </p:nvSpPr>
            <p:spPr bwMode="auto">
              <a:xfrm>
                <a:off x="2281" y="4315"/>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96" name="Rectangle 164"/>
              <p:cNvSpPr>
                <a:spLocks noChangeArrowheads="1"/>
              </p:cNvSpPr>
              <p:nvPr/>
            </p:nvSpPr>
            <p:spPr bwMode="auto">
              <a:xfrm>
                <a:off x="2506" y="4315"/>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97" name="Line 165"/>
              <p:cNvSpPr>
                <a:spLocks noChangeShapeType="1"/>
              </p:cNvSpPr>
              <p:nvPr/>
            </p:nvSpPr>
            <p:spPr bwMode="auto">
              <a:xfrm>
                <a:off x="2506" y="4315"/>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998" name="Rectangle 166"/>
              <p:cNvSpPr>
                <a:spLocks noChangeArrowheads="1"/>
              </p:cNvSpPr>
              <p:nvPr/>
            </p:nvSpPr>
            <p:spPr bwMode="auto">
              <a:xfrm>
                <a:off x="2731" y="4315"/>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999" name="Line 167"/>
              <p:cNvSpPr>
                <a:spLocks noChangeShapeType="1"/>
              </p:cNvSpPr>
              <p:nvPr/>
            </p:nvSpPr>
            <p:spPr bwMode="auto">
              <a:xfrm>
                <a:off x="2731" y="4315"/>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00" name="Rectangle 168"/>
              <p:cNvSpPr>
                <a:spLocks noChangeArrowheads="1"/>
              </p:cNvSpPr>
              <p:nvPr/>
            </p:nvSpPr>
            <p:spPr bwMode="auto">
              <a:xfrm>
                <a:off x="2968" y="4315"/>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01" name="Line 169"/>
              <p:cNvSpPr>
                <a:spLocks noChangeShapeType="1"/>
              </p:cNvSpPr>
              <p:nvPr/>
            </p:nvSpPr>
            <p:spPr bwMode="auto">
              <a:xfrm>
                <a:off x="2968" y="4315"/>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02" name="Rectangle 170"/>
              <p:cNvSpPr>
                <a:spLocks noChangeArrowheads="1"/>
              </p:cNvSpPr>
              <p:nvPr/>
            </p:nvSpPr>
            <p:spPr bwMode="auto">
              <a:xfrm>
                <a:off x="1142" y="4434"/>
                <a:ext cx="550" cy="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Average Individual Score:</a:t>
                </a:r>
                <a:endParaRPr lang="en-GB" sz="2000" b="1">
                  <a:latin typeface="Times New Roman" charset="0"/>
                </a:endParaRPr>
              </a:p>
            </p:txBody>
          </p:sp>
          <p:sp>
            <p:nvSpPr>
              <p:cNvPr id="28003" name="Rectangle 171"/>
              <p:cNvSpPr>
                <a:spLocks noChangeArrowheads="1"/>
              </p:cNvSpPr>
              <p:nvPr/>
            </p:nvSpPr>
            <p:spPr bwMode="auto">
              <a:xfrm>
                <a:off x="1032" y="4431"/>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04" name="Line 172"/>
              <p:cNvSpPr>
                <a:spLocks noChangeShapeType="1"/>
              </p:cNvSpPr>
              <p:nvPr/>
            </p:nvSpPr>
            <p:spPr bwMode="auto">
              <a:xfrm>
                <a:off x="1032" y="4431"/>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05" name="Line 173"/>
              <p:cNvSpPr>
                <a:spLocks noChangeShapeType="1"/>
              </p:cNvSpPr>
              <p:nvPr/>
            </p:nvSpPr>
            <p:spPr bwMode="auto">
              <a:xfrm>
                <a:off x="1032" y="4431"/>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06" name="Rectangle 174"/>
              <p:cNvSpPr>
                <a:spLocks noChangeArrowheads="1"/>
              </p:cNvSpPr>
              <p:nvPr/>
            </p:nvSpPr>
            <p:spPr bwMode="auto">
              <a:xfrm>
                <a:off x="1034" y="4431"/>
                <a:ext cx="796"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07" name="Line 175"/>
              <p:cNvSpPr>
                <a:spLocks noChangeShapeType="1"/>
              </p:cNvSpPr>
              <p:nvPr/>
            </p:nvSpPr>
            <p:spPr bwMode="auto">
              <a:xfrm>
                <a:off x="1034" y="4431"/>
                <a:ext cx="796"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08" name="Rectangle 176"/>
              <p:cNvSpPr>
                <a:spLocks noChangeArrowheads="1"/>
              </p:cNvSpPr>
              <p:nvPr/>
            </p:nvSpPr>
            <p:spPr bwMode="auto">
              <a:xfrm>
                <a:off x="1830" y="4431"/>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09" name="Line 177"/>
              <p:cNvSpPr>
                <a:spLocks noChangeShapeType="1"/>
              </p:cNvSpPr>
              <p:nvPr/>
            </p:nvSpPr>
            <p:spPr bwMode="auto">
              <a:xfrm>
                <a:off x="1830" y="4431"/>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10" name="Line 178"/>
              <p:cNvSpPr>
                <a:spLocks noChangeShapeType="1"/>
              </p:cNvSpPr>
              <p:nvPr/>
            </p:nvSpPr>
            <p:spPr bwMode="auto">
              <a:xfrm>
                <a:off x="1830" y="4431"/>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11" name="Rectangle 179"/>
              <p:cNvSpPr>
                <a:spLocks noChangeArrowheads="1"/>
              </p:cNvSpPr>
              <p:nvPr/>
            </p:nvSpPr>
            <p:spPr bwMode="auto">
              <a:xfrm>
                <a:off x="1832" y="4431"/>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12" name="Line 180"/>
              <p:cNvSpPr>
                <a:spLocks noChangeShapeType="1"/>
              </p:cNvSpPr>
              <p:nvPr/>
            </p:nvSpPr>
            <p:spPr bwMode="auto">
              <a:xfrm>
                <a:off x="1832" y="4431"/>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13" name="Rectangle 181"/>
              <p:cNvSpPr>
                <a:spLocks noChangeArrowheads="1"/>
              </p:cNvSpPr>
              <p:nvPr/>
            </p:nvSpPr>
            <p:spPr bwMode="auto">
              <a:xfrm>
                <a:off x="2055" y="4431"/>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14" name="Line 182"/>
              <p:cNvSpPr>
                <a:spLocks noChangeShapeType="1"/>
              </p:cNvSpPr>
              <p:nvPr/>
            </p:nvSpPr>
            <p:spPr bwMode="auto">
              <a:xfrm>
                <a:off x="2055" y="4431"/>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15" name="Line 183"/>
              <p:cNvSpPr>
                <a:spLocks noChangeShapeType="1"/>
              </p:cNvSpPr>
              <p:nvPr/>
            </p:nvSpPr>
            <p:spPr bwMode="auto">
              <a:xfrm>
                <a:off x="2055" y="4431"/>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16" name="Rectangle 184"/>
              <p:cNvSpPr>
                <a:spLocks noChangeArrowheads="1"/>
              </p:cNvSpPr>
              <p:nvPr/>
            </p:nvSpPr>
            <p:spPr bwMode="auto">
              <a:xfrm>
                <a:off x="2057" y="4431"/>
                <a:ext cx="224"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17" name="Line 185"/>
              <p:cNvSpPr>
                <a:spLocks noChangeShapeType="1"/>
              </p:cNvSpPr>
              <p:nvPr/>
            </p:nvSpPr>
            <p:spPr bwMode="auto">
              <a:xfrm>
                <a:off x="2057" y="4431"/>
                <a:ext cx="224"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18" name="Rectangle 186"/>
              <p:cNvSpPr>
                <a:spLocks noChangeArrowheads="1"/>
              </p:cNvSpPr>
              <p:nvPr/>
            </p:nvSpPr>
            <p:spPr bwMode="auto">
              <a:xfrm>
                <a:off x="2281" y="4431"/>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19" name="Line 187"/>
              <p:cNvSpPr>
                <a:spLocks noChangeShapeType="1"/>
              </p:cNvSpPr>
              <p:nvPr/>
            </p:nvSpPr>
            <p:spPr bwMode="auto">
              <a:xfrm>
                <a:off x="2281" y="4431"/>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20" name="Line 188"/>
              <p:cNvSpPr>
                <a:spLocks noChangeShapeType="1"/>
              </p:cNvSpPr>
              <p:nvPr/>
            </p:nvSpPr>
            <p:spPr bwMode="auto">
              <a:xfrm>
                <a:off x="2281" y="4431"/>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21" name="Rectangle 189"/>
              <p:cNvSpPr>
                <a:spLocks noChangeArrowheads="1"/>
              </p:cNvSpPr>
              <p:nvPr/>
            </p:nvSpPr>
            <p:spPr bwMode="auto">
              <a:xfrm>
                <a:off x="2283" y="4431"/>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22" name="Line 190"/>
              <p:cNvSpPr>
                <a:spLocks noChangeShapeType="1"/>
              </p:cNvSpPr>
              <p:nvPr/>
            </p:nvSpPr>
            <p:spPr bwMode="auto">
              <a:xfrm>
                <a:off x="2283" y="4431"/>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23" name="Rectangle 191"/>
              <p:cNvSpPr>
                <a:spLocks noChangeArrowheads="1"/>
              </p:cNvSpPr>
              <p:nvPr/>
            </p:nvSpPr>
            <p:spPr bwMode="auto">
              <a:xfrm>
                <a:off x="2506" y="4431"/>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24" name="Line 192"/>
              <p:cNvSpPr>
                <a:spLocks noChangeShapeType="1"/>
              </p:cNvSpPr>
              <p:nvPr/>
            </p:nvSpPr>
            <p:spPr bwMode="auto">
              <a:xfrm>
                <a:off x="2506" y="4431"/>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25" name="Line 193"/>
              <p:cNvSpPr>
                <a:spLocks noChangeShapeType="1"/>
              </p:cNvSpPr>
              <p:nvPr/>
            </p:nvSpPr>
            <p:spPr bwMode="auto">
              <a:xfrm>
                <a:off x="2506" y="4431"/>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26" name="Rectangle 194"/>
              <p:cNvSpPr>
                <a:spLocks noChangeArrowheads="1"/>
              </p:cNvSpPr>
              <p:nvPr/>
            </p:nvSpPr>
            <p:spPr bwMode="auto">
              <a:xfrm>
                <a:off x="2508" y="4431"/>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27" name="Line 195"/>
              <p:cNvSpPr>
                <a:spLocks noChangeShapeType="1"/>
              </p:cNvSpPr>
              <p:nvPr/>
            </p:nvSpPr>
            <p:spPr bwMode="auto">
              <a:xfrm>
                <a:off x="2508" y="4431"/>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28" name="Rectangle 196"/>
              <p:cNvSpPr>
                <a:spLocks noChangeArrowheads="1"/>
              </p:cNvSpPr>
              <p:nvPr/>
            </p:nvSpPr>
            <p:spPr bwMode="auto">
              <a:xfrm>
                <a:off x="2731" y="4431"/>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29" name="Line 197"/>
              <p:cNvSpPr>
                <a:spLocks noChangeShapeType="1"/>
              </p:cNvSpPr>
              <p:nvPr/>
            </p:nvSpPr>
            <p:spPr bwMode="auto">
              <a:xfrm>
                <a:off x="2731" y="4431"/>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30" name="Line 198"/>
              <p:cNvSpPr>
                <a:spLocks noChangeShapeType="1"/>
              </p:cNvSpPr>
              <p:nvPr/>
            </p:nvSpPr>
            <p:spPr bwMode="auto">
              <a:xfrm>
                <a:off x="2731" y="4431"/>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31" name="Rectangle 199"/>
              <p:cNvSpPr>
                <a:spLocks noChangeArrowheads="1"/>
              </p:cNvSpPr>
              <p:nvPr/>
            </p:nvSpPr>
            <p:spPr bwMode="auto">
              <a:xfrm>
                <a:off x="2733" y="4431"/>
                <a:ext cx="235"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32" name="Line 200"/>
              <p:cNvSpPr>
                <a:spLocks noChangeShapeType="1"/>
              </p:cNvSpPr>
              <p:nvPr/>
            </p:nvSpPr>
            <p:spPr bwMode="auto">
              <a:xfrm>
                <a:off x="2733" y="4431"/>
                <a:ext cx="235"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33" name="Rectangle 201"/>
              <p:cNvSpPr>
                <a:spLocks noChangeArrowheads="1"/>
              </p:cNvSpPr>
              <p:nvPr/>
            </p:nvSpPr>
            <p:spPr bwMode="auto">
              <a:xfrm>
                <a:off x="2968" y="4431"/>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34" name="Line 202"/>
              <p:cNvSpPr>
                <a:spLocks noChangeShapeType="1"/>
              </p:cNvSpPr>
              <p:nvPr/>
            </p:nvSpPr>
            <p:spPr bwMode="auto">
              <a:xfrm>
                <a:off x="2968" y="4431"/>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35" name="Line 203"/>
              <p:cNvSpPr>
                <a:spLocks noChangeShapeType="1"/>
              </p:cNvSpPr>
              <p:nvPr/>
            </p:nvSpPr>
            <p:spPr bwMode="auto">
              <a:xfrm>
                <a:off x="2968" y="4431"/>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36" name="Rectangle 204"/>
              <p:cNvSpPr>
                <a:spLocks noChangeArrowheads="1"/>
              </p:cNvSpPr>
              <p:nvPr/>
            </p:nvSpPr>
            <p:spPr bwMode="auto">
              <a:xfrm>
                <a:off x="1032" y="4433"/>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37" name="Line 205"/>
              <p:cNvSpPr>
                <a:spLocks noChangeShapeType="1"/>
              </p:cNvSpPr>
              <p:nvPr/>
            </p:nvSpPr>
            <p:spPr bwMode="auto">
              <a:xfrm>
                <a:off x="1032" y="4433"/>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38" name="Rectangle 206"/>
              <p:cNvSpPr>
                <a:spLocks noChangeArrowheads="1"/>
              </p:cNvSpPr>
              <p:nvPr/>
            </p:nvSpPr>
            <p:spPr bwMode="auto">
              <a:xfrm>
                <a:off x="1830" y="4433"/>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39" name="Line 207"/>
              <p:cNvSpPr>
                <a:spLocks noChangeShapeType="1"/>
              </p:cNvSpPr>
              <p:nvPr/>
            </p:nvSpPr>
            <p:spPr bwMode="auto">
              <a:xfrm>
                <a:off x="1830" y="4433"/>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40" name="Rectangle 208"/>
              <p:cNvSpPr>
                <a:spLocks noChangeArrowheads="1"/>
              </p:cNvSpPr>
              <p:nvPr/>
            </p:nvSpPr>
            <p:spPr bwMode="auto">
              <a:xfrm>
                <a:off x="2055" y="4433"/>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41" name="Line 209"/>
              <p:cNvSpPr>
                <a:spLocks noChangeShapeType="1"/>
              </p:cNvSpPr>
              <p:nvPr/>
            </p:nvSpPr>
            <p:spPr bwMode="auto">
              <a:xfrm>
                <a:off x="2055" y="4433"/>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42" name="Rectangle 210"/>
              <p:cNvSpPr>
                <a:spLocks noChangeArrowheads="1"/>
              </p:cNvSpPr>
              <p:nvPr/>
            </p:nvSpPr>
            <p:spPr bwMode="auto">
              <a:xfrm>
                <a:off x="2281" y="4433"/>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43" name="Line 211"/>
              <p:cNvSpPr>
                <a:spLocks noChangeShapeType="1"/>
              </p:cNvSpPr>
              <p:nvPr/>
            </p:nvSpPr>
            <p:spPr bwMode="auto">
              <a:xfrm>
                <a:off x="2281" y="4433"/>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44" name="Rectangle 212"/>
              <p:cNvSpPr>
                <a:spLocks noChangeArrowheads="1"/>
              </p:cNvSpPr>
              <p:nvPr/>
            </p:nvSpPr>
            <p:spPr bwMode="auto">
              <a:xfrm>
                <a:off x="2506" y="4433"/>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45" name="Line 213"/>
              <p:cNvSpPr>
                <a:spLocks noChangeShapeType="1"/>
              </p:cNvSpPr>
              <p:nvPr/>
            </p:nvSpPr>
            <p:spPr bwMode="auto">
              <a:xfrm>
                <a:off x="2506" y="4433"/>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8046" name="Rectangle 214"/>
              <p:cNvSpPr>
                <a:spLocks noChangeArrowheads="1"/>
              </p:cNvSpPr>
              <p:nvPr/>
            </p:nvSpPr>
            <p:spPr bwMode="auto">
              <a:xfrm>
                <a:off x="2731" y="4433"/>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8047" name="Line 215"/>
              <p:cNvSpPr>
                <a:spLocks noChangeShapeType="1"/>
              </p:cNvSpPr>
              <p:nvPr/>
            </p:nvSpPr>
            <p:spPr bwMode="auto">
              <a:xfrm>
                <a:off x="2731" y="4433"/>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grpSp>
        <p:sp>
          <p:nvSpPr>
            <p:cNvPr id="27665" name="Rectangle 216"/>
            <p:cNvSpPr>
              <a:spLocks noChangeArrowheads="1"/>
            </p:cNvSpPr>
            <p:nvPr/>
          </p:nvSpPr>
          <p:spPr bwMode="auto">
            <a:xfrm>
              <a:off x="2968" y="4433"/>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66" name="Line 217"/>
            <p:cNvSpPr>
              <a:spLocks noChangeShapeType="1"/>
            </p:cNvSpPr>
            <p:nvPr/>
          </p:nvSpPr>
          <p:spPr bwMode="auto">
            <a:xfrm>
              <a:off x="2968" y="4433"/>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67" name="Rectangle 218"/>
            <p:cNvSpPr>
              <a:spLocks noChangeArrowheads="1"/>
            </p:cNvSpPr>
            <p:nvPr/>
          </p:nvSpPr>
          <p:spPr bwMode="auto">
            <a:xfrm>
              <a:off x="1032" y="454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68" name="Line 219"/>
            <p:cNvSpPr>
              <a:spLocks noChangeShapeType="1"/>
            </p:cNvSpPr>
            <p:nvPr/>
          </p:nvSpPr>
          <p:spPr bwMode="auto">
            <a:xfrm>
              <a:off x="1032" y="454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69" name="Line 220"/>
            <p:cNvSpPr>
              <a:spLocks noChangeShapeType="1"/>
            </p:cNvSpPr>
            <p:nvPr/>
          </p:nvSpPr>
          <p:spPr bwMode="auto">
            <a:xfrm>
              <a:off x="1032" y="454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70" name="Rectangle 221"/>
            <p:cNvSpPr>
              <a:spLocks noChangeArrowheads="1"/>
            </p:cNvSpPr>
            <p:nvPr/>
          </p:nvSpPr>
          <p:spPr bwMode="auto">
            <a:xfrm>
              <a:off x="1034" y="4549"/>
              <a:ext cx="796"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71" name="Line 222"/>
            <p:cNvSpPr>
              <a:spLocks noChangeShapeType="1"/>
            </p:cNvSpPr>
            <p:nvPr/>
          </p:nvSpPr>
          <p:spPr bwMode="auto">
            <a:xfrm>
              <a:off x="1034" y="4549"/>
              <a:ext cx="796"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72" name="Rectangle 223"/>
            <p:cNvSpPr>
              <a:spLocks noChangeArrowheads="1"/>
            </p:cNvSpPr>
            <p:nvPr/>
          </p:nvSpPr>
          <p:spPr bwMode="auto">
            <a:xfrm>
              <a:off x="1830" y="454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73" name="Line 224"/>
            <p:cNvSpPr>
              <a:spLocks noChangeShapeType="1"/>
            </p:cNvSpPr>
            <p:nvPr/>
          </p:nvSpPr>
          <p:spPr bwMode="auto">
            <a:xfrm>
              <a:off x="1830" y="454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74" name="Line 225"/>
            <p:cNvSpPr>
              <a:spLocks noChangeShapeType="1"/>
            </p:cNvSpPr>
            <p:nvPr/>
          </p:nvSpPr>
          <p:spPr bwMode="auto">
            <a:xfrm>
              <a:off x="1830" y="454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75" name="Rectangle 226"/>
            <p:cNvSpPr>
              <a:spLocks noChangeArrowheads="1"/>
            </p:cNvSpPr>
            <p:nvPr/>
          </p:nvSpPr>
          <p:spPr bwMode="auto">
            <a:xfrm>
              <a:off x="1832" y="4549"/>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76" name="Line 227"/>
            <p:cNvSpPr>
              <a:spLocks noChangeShapeType="1"/>
            </p:cNvSpPr>
            <p:nvPr/>
          </p:nvSpPr>
          <p:spPr bwMode="auto">
            <a:xfrm>
              <a:off x="1832" y="4549"/>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77" name="Rectangle 228"/>
            <p:cNvSpPr>
              <a:spLocks noChangeArrowheads="1"/>
            </p:cNvSpPr>
            <p:nvPr/>
          </p:nvSpPr>
          <p:spPr bwMode="auto">
            <a:xfrm>
              <a:off x="2055" y="454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78" name="Line 229"/>
            <p:cNvSpPr>
              <a:spLocks noChangeShapeType="1"/>
            </p:cNvSpPr>
            <p:nvPr/>
          </p:nvSpPr>
          <p:spPr bwMode="auto">
            <a:xfrm>
              <a:off x="2055" y="454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79" name="Line 230"/>
            <p:cNvSpPr>
              <a:spLocks noChangeShapeType="1"/>
            </p:cNvSpPr>
            <p:nvPr/>
          </p:nvSpPr>
          <p:spPr bwMode="auto">
            <a:xfrm>
              <a:off x="2055" y="454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80" name="Rectangle 231"/>
            <p:cNvSpPr>
              <a:spLocks noChangeArrowheads="1"/>
            </p:cNvSpPr>
            <p:nvPr/>
          </p:nvSpPr>
          <p:spPr bwMode="auto">
            <a:xfrm>
              <a:off x="2057" y="4549"/>
              <a:ext cx="224"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81" name="Line 232"/>
            <p:cNvSpPr>
              <a:spLocks noChangeShapeType="1"/>
            </p:cNvSpPr>
            <p:nvPr/>
          </p:nvSpPr>
          <p:spPr bwMode="auto">
            <a:xfrm>
              <a:off x="2057" y="4549"/>
              <a:ext cx="224"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82" name="Rectangle 233"/>
            <p:cNvSpPr>
              <a:spLocks noChangeArrowheads="1"/>
            </p:cNvSpPr>
            <p:nvPr/>
          </p:nvSpPr>
          <p:spPr bwMode="auto">
            <a:xfrm>
              <a:off x="2281" y="454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83" name="Line 234"/>
            <p:cNvSpPr>
              <a:spLocks noChangeShapeType="1"/>
            </p:cNvSpPr>
            <p:nvPr/>
          </p:nvSpPr>
          <p:spPr bwMode="auto">
            <a:xfrm>
              <a:off x="2281" y="454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84" name="Line 235"/>
            <p:cNvSpPr>
              <a:spLocks noChangeShapeType="1"/>
            </p:cNvSpPr>
            <p:nvPr/>
          </p:nvSpPr>
          <p:spPr bwMode="auto">
            <a:xfrm>
              <a:off x="2281" y="454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85" name="Rectangle 236"/>
            <p:cNvSpPr>
              <a:spLocks noChangeArrowheads="1"/>
            </p:cNvSpPr>
            <p:nvPr/>
          </p:nvSpPr>
          <p:spPr bwMode="auto">
            <a:xfrm>
              <a:off x="2283" y="4549"/>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86" name="Line 237"/>
            <p:cNvSpPr>
              <a:spLocks noChangeShapeType="1"/>
            </p:cNvSpPr>
            <p:nvPr/>
          </p:nvSpPr>
          <p:spPr bwMode="auto">
            <a:xfrm>
              <a:off x="2283" y="4549"/>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87" name="Rectangle 238"/>
            <p:cNvSpPr>
              <a:spLocks noChangeArrowheads="1"/>
            </p:cNvSpPr>
            <p:nvPr/>
          </p:nvSpPr>
          <p:spPr bwMode="auto">
            <a:xfrm>
              <a:off x="2506" y="454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88" name="Line 239"/>
            <p:cNvSpPr>
              <a:spLocks noChangeShapeType="1"/>
            </p:cNvSpPr>
            <p:nvPr/>
          </p:nvSpPr>
          <p:spPr bwMode="auto">
            <a:xfrm>
              <a:off x="2506" y="454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89" name="Line 240"/>
            <p:cNvSpPr>
              <a:spLocks noChangeShapeType="1"/>
            </p:cNvSpPr>
            <p:nvPr/>
          </p:nvSpPr>
          <p:spPr bwMode="auto">
            <a:xfrm>
              <a:off x="2506" y="454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90" name="Rectangle 241"/>
            <p:cNvSpPr>
              <a:spLocks noChangeArrowheads="1"/>
            </p:cNvSpPr>
            <p:nvPr/>
          </p:nvSpPr>
          <p:spPr bwMode="auto">
            <a:xfrm>
              <a:off x="2508" y="4549"/>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91" name="Line 242"/>
            <p:cNvSpPr>
              <a:spLocks noChangeShapeType="1"/>
            </p:cNvSpPr>
            <p:nvPr/>
          </p:nvSpPr>
          <p:spPr bwMode="auto">
            <a:xfrm>
              <a:off x="2508" y="4549"/>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92" name="Rectangle 243"/>
            <p:cNvSpPr>
              <a:spLocks noChangeArrowheads="1"/>
            </p:cNvSpPr>
            <p:nvPr/>
          </p:nvSpPr>
          <p:spPr bwMode="auto">
            <a:xfrm>
              <a:off x="2731" y="454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93" name="Line 244"/>
            <p:cNvSpPr>
              <a:spLocks noChangeShapeType="1"/>
            </p:cNvSpPr>
            <p:nvPr/>
          </p:nvSpPr>
          <p:spPr bwMode="auto">
            <a:xfrm>
              <a:off x="2731" y="454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94" name="Line 245"/>
            <p:cNvSpPr>
              <a:spLocks noChangeShapeType="1"/>
            </p:cNvSpPr>
            <p:nvPr/>
          </p:nvSpPr>
          <p:spPr bwMode="auto">
            <a:xfrm>
              <a:off x="2731" y="454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95" name="Rectangle 246"/>
            <p:cNvSpPr>
              <a:spLocks noChangeArrowheads="1"/>
            </p:cNvSpPr>
            <p:nvPr/>
          </p:nvSpPr>
          <p:spPr bwMode="auto">
            <a:xfrm>
              <a:off x="2733" y="4549"/>
              <a:ext cx="235"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96" name="Line 247"/>
            <p:cNvSpPr>
              <a:spLocks noChangeShapeType="1"/>
            </p:cNvSpPr>
            <p:nvPr/>
          </p:nvSpPr>
          <p:spPr bwMode="auto">
            <a:xfrm>
              <a:off x="2733" y="4549"/>
              <a:ext cx="235"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97" name="Rectangle 248"/>
            <p:cNvSpPr>
              <a:spLocks noChangeArrowheads="1"/>
            </p:cNvSpPr>
            <p:nvPr/>
          </p:nvSpPr>
          <p:spPr bwMode="auto">
            <a:xfrm>
              <a:off x="2968" y="454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698" name="Line 249"/>
            <p:cNvSpPr>
              <a:spLocks noChangeShapeType="1"/>
            </p:cNvSpPr>
            <p:nvPr/>
          </p:nvSpPr>
          <p:spPr bwMode="auto">
            <a:xfrm>
              <a:off x="2968" y="454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699" name="Line 250"/>
            <p:cNvSpPr>
              <a:spLocks noChangeShapeType="1"/>
            </p:cNvSpPr>
            <p:nvPr/>
          </p:nvSpPr>
          <p:spPr bwMode="auto">
            <a:xfrm>
              <a:off x="2968" y="454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00" name="Rectangle 251"/>
            <p:cNvSpPr>
              <a:spLocks noChangeArrowheads="1"/>
            </p:cNvSpPr>
            <p:nvPr/>
          </p:nvSpPr>
          <p:spPr bwMode="auto">
            <a:xfrm>
              <a:off x="1032" y="4551"/>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01" name="Line 252"/>
            <p:cNvSpPr>
              <a:spLocks noChangeShapeType="1"/>
            </p:cNvSpPr>
            <p:nvPr/>
          </p:nvSpPr>
          <p:spPr bwMode="auto">
            <a:xfrm>
              <a:off x="1032" y="4551"/>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02" name="Rectangle 253"/>
            <p:cNvSpPr>
              <a:spLocks noChangeArrowheads="1"/>
            </p:cNvSpPr>
            <p:nvPr/>
          </p:nvSpPr>
          <p:spPr bwMode="auto">
            <a:xfrm>
              <a:off x="1830" y="4551"/>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03" name="Line 254"/>
            <p:cNvSpPr>
              <a:spLocks noChangeShapeType="1"/>
            </p:cNvSpPr>
            <p:nvPr/>
          </p:nvSpPr>
          <p:spPr bwMode="auto">
            <a:xfrm>
              <a:off x="1830" y="4551"/>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04" name="Rectangle 255"/>
            <p:cNvSpPr>
              <a:spLocks noChangeArrowheads="1"/>
            </p:cNvSpPr>
            <p:nvPr/>
          </p:nvSpPr>
          <p:spPr bwMode="auto">
            <a:xfrm>
              <a:off x="2055" y="4551"/>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05" name="Line 256"/>
            <p:cNvSpPr>
              <a:spLocks noChangeShapeType="1"/>
            </p:cNvSpPr>
            <p:nvPr/>
          </p:nvSpPr>
          <p:spPr bwMode="auto">
            <a:xfrm>
              <a:off x="2055" y="4551"/>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06" name="Rectangle 257"/>
            <p:cNvSpPr>
              <a:spLocks noChangeArrowheads="1"/>
            </p:cNvSpPr>
            <p:nvPr/>
          </p:nvSpPr>
          <p:spPr bwMode="auto">
            <a:xfrm>
              <a:off x="2281" y="4551"/>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07" name="Line 258"/>
            <p:cNvSpPr>
              <a:spLocks noChangeShapeType="1"/>
            </p:cNvSpPr>
            <p:nvPr/>
          </p:nvSpPr>
          <p:spPr bwMode="auto">
            <a:xfrm>
              <a:off x="2281" y="4551"/>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08" name="Rectangle 259"/>
            <p:cNvSpPr>
              <a:spLocks noChangeArrowheads="1"/>
            </p:cNvSpPr>
            <p:nvPr/>
          </p:nvSpPr>
          <p:spPr bwMode="auto">
            <a:xfrm>
              <a:off x="2506" y="4551"/>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09" name="Line 260"/>
            <p:cNvSpPr>
              <a:spLocks noChangeShapeType="1"/>
            </p:cNvSpPr>
            <p:nvPr/>
          </p:nvSpPr>
          <p:spPr bwMode="auto">
            <a:xfrm>
              <a:off x="2506" y="4551"/>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10" name="Rectangle 261"/>
            <p:cNvSpPr>
              <a:spLocks noChangeArrowheads="1"/>
            </p:cNvSpPr>
            <p:nvPr/>
          </p:nvSpPr>
          <p:spPr bwMode="auto">
            <a:xfrm>
              <a:off x="2731" y="4551"/>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11" name="Line 262"/>
            <p:cNvSpPr>
              <a:spLocks noChangeShapeType="1"/>
            </p:cNvSpPr>
            <p:nvPr/>
          </p:nvSpPr>
          <p:spPr bwMode="auto">
            <a:xfrm>
              <a:off x="2731" y="4551"/>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12" name="Rectangle 263"/>
            <p:cNvSpPr>
              <a:spLocks noChangeArrowheads="1"/>
            </p:cNvSpPr>
            <p:nvPr/>
          </p:nvSpPr>
          <p:spPr bwMode="auto">
            <a:xfrm>
              <a:off x="2968" y="4551"/>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13" name="Line 264"/>
            <p:cNvSpPr>
              <a:spLocks noChangeShapeType="1"/>
            </p:cNvSpPr>
            <p:nvPr/>
          </p:nvSpPr>
          <p:spPr bwMode="auto">
            <a:xfrm>
              <a:off x="2968" y="4551"/>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14" name="Rectangle 265"/>
            <p:cNvSpPr>
              <a:spLocks noChangeArrowheads="1"/>
            </p:cNvSpPr>
            <p:nvPr/>
          </p:nvSpPr>
          <p:spPr bwMode="auto">
            <a:xfrm>
              <a:off x="1108" y="4612"/>
              <a:ext cx="286" cy="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Group Score:</a:t>
              </a:r>
              <a:endParaRPr lang="en-GB" sz="2000" b="1">
                <a:latin typeface="Times New Roman" charset="0"/>
              </a:endParaRPr>
            </a:p>
          </p:txBody>
        </p:sp>
        <p:sp>
          <p:nvSpPr>
            <p:cNvPr id="27715" name="Rectangle 266"/>
            <p:cNvSpPr>
              <a:spLocks noChangeArrowheads="1"/>
            </p:cNvSpPr>
            <p:nvPr/>
          </p:nvSpPr>
          <p:spPr bwMode="auto">
            <a:xfrm>
              <a:off x="1032" y="460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16" name="Line 267"/>
            <p:cNvSpPr>
              <a:spLocks noChangeShapeType="1"/>
            </p:cNvSpPr>
            <p:nvPr/>
          </p:nvSpPr>
          <p:spPr bwMode="auto">
            <a:xfrm>
              <a:off x="1032" y="460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17" name="Line 268"/>
            <p:cNvSpPr>
              <a:spLocks noChangeShapeType="1"/>
            </p:cNvSpPr>
            <p:nvPr/>
          </p:nvSpPr>
          <p:spPr bwMode="auto">
            <a:xfrm>
              <a:off x="1032" y="460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18" name="Rectangle 269"/>
            <p:cNvSpPr>
              <a:spLocks noChangeArrowheads="1"/>
            </p:cNvSpPr>
            <p:nvPr/>
          </p:nvSpPr>
          <p:spPr bwMode="auto">
            <a:xfrm>
              <a:off x="1034" y="4609"/>
              <a:ext cx="796"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19" name="Line 270"/>
            <p:cNvSpPr>
              <a:spLocks noChangeShapeType="1"/>
            </p:cNvSpPr>
            <p:nvPr/>
          </p:nvSpPr>
          <p:spPr bwMode="auto">
            <a:xfrm>
              <a:off x="1034" y="4609"/>
              <a:ext cx="796"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20" name="Rectangle 271"/>
            <p:cNvSpPr>
              <a:spLocks noChangeArrowheads="1"/>
            </p:cNvSpPr>
            <p:nvPr/>
          </p:nvSpPr>
          <p:spPr bwMode="auto">
            <a:xfrm>
              <a:off x="1830" y="460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21" name="Line 272"/>
            <p:cNvSpPr>
              <a:spLocks noChangeShapeType="1"/>
            </p:cNvSpPr>
            <p:nvPr/>
          </p:nvSpPr>
          <p:spPr bwMode="auto">
            <a:xfrm>
              <a:off x="1830" y="460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22" name="Line 273"/>
            <p:cNvSpPr>
              <a:spLocks noChangeShapeType="1"/>
            </p:cNvSpPr>
            <p:nvPr/>
          </p:nvSpPr>
          <p:spPr bwMode="auto">
            <a:xfrm>
              <a:off x="1830" y="460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23" name="Rectangle 274"/>
            <p:cNvSpPr>
              <a:spLocks noChangeArrowheads="1"/>
            </p:cNvSpPr>
            <p:nvPr/>
          </p:nvSpPr>
          <p:spPr bwMode="auto">
            <a:xfrm>
              <a:off x="1832" y="4609"/>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24" name="Line 275"/>
            <p:cNvSpPr>
              <a:spLocks noChangeShapeType="1"/>
            </p:cNvSpPr>
            <p:nvPr/>
          </p:nvSpPr>
          <p:spPr bwMode="auto">
            <a:xfrm>
              <a:off x="1832" y="4609"/>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25" name="Rectangle 276"/>
            <p:cNvSpPr>
              <a:spLocks noChangeArrowheads="1"/>
            </p:cNvSpPr>
            <p:nvPr/>
          </p:nvSpPr>
          <p:spPr bwMode="auto">
            <a:xfrm>
              <a:off x="2055" y="460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26" name="Line 277"/>
            <p:cNvSpPr>
              <a:spLocks noChangeShapeType="1"/>
            </p:cNvSpPr>
            <p:nvPr/>
          </p:nvSpPr>
          <p:spPr bwMode="auto">
            <a:xfrm>
              <a:off x="2055" y="460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27" name="Line 278"/>
            <p:cNvSpPr>
              <a:spLocks noChangeShapeType="1"/>
            </p:cNvSpPr>
            <p:nvPr/>
          </p:nvSpPr>
          <p:spPr bwMode="auto">
            <a:xfrm>
              <a:off x="2055" y="460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28" name="Rectangle 279"/>
            <p:cNvSpPr>
              <a:spLocks noChangeArrowheads="1"/>
            </p:cNvSpPr>
            <p:nvPr/>
          </p:nvSpPr>
          <p:spPr bwMode="auto">
            <a:xfrm>
              <a:off x="2057" y="4609"/>
              <a:ext cx="224"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29" name="Line 280"/>
            <p:cNvSpPr>
              <a:spLocks noChangeShapeType="1"/>
            </p:cNvSpPr>
            <p:nvPr/>
          </p:nvSpPr>
          <p:spPr bwMode="auto">
            <a:xfrm>
              <a:off x="2057" y="4609"/>
              <a:ext cx="224"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30" name="Rectangle 281"/>
            <p:cNvSpPr>
              <a:spLocks noChangeArrowheads="1"/>
            </p:cNvSpPr>
            <p:nvPr/>
          </p:nvSpPr>
          <p:spPr bwMode="auto">
            <a:xfrm>
              <a:off x="2281" y="460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31" name="Line 282"/>
            <p:cNvSpPr>
              <a:spLocks noChangeShapeType="1"/>
            </p:cNvSpPr>
            <p:nvPr/>
          </p:nvSpPr>
          <p:spPr bwMode="auto">
            <a:xfrm>
              <a:off x="2281" y="460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32" name="Line 283"/>
            <p:cNvSpPr>
              <a:spLocks noChangeShapeType="1"/>
            </p:cNvSpPr>
            <p:nvPr/>
          </p:nvSpPr>
          <p:spPr bwMode="auto">
            <a:xfrm>
              <a:off x="2281" y="460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33" name="Rectangle 284"/>
            <p:cNvSpPr>
              <a:spLocks noChangeArrowheads="1"/>
            </p:cNvSpPr>
            <p:nvPr/>
          </p:nvSpPr>
          <p:spPr bwMode="auto">
            <a:xfrm>
              <a:off x="2283" y="4609"/>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34" name="Line 285"/>
            <p:cNvSpPr>
              <a:spLocks noChangeShapeType="1"/>
            </p:cNvSpPr>
            <p:nvPr/>
          </p:nvSpPr>
          <p:spPr bwMode="auto">
            <a:xfrm>
              <a:off x="2283" y="4609"/>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35" name="Rectangle 286"/>
            <p:cNvSpPr>
              <a:spLocks noChangeArrowheads="1"/>
            </p:cNvSpPr>
            <p:nvPr/>
          </p:nvSpPr>
          <p:spPr bwMode="auto">
            <a:xfrm>
              <a:off x="2506" y="460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36" name="Line 287"/>
            <p:cNvSpPr>
              <a:spLocks noChangeShapeType="1"/>
            </p:cNvSpPr>
            <p:nvPr/>
          </p:nvSpPr>
          <p:spPr bwMode="auto">
            <a:xfrm>
              <a:off x="2506" y="460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37" name="Line 288"/>
            <p:cNvSpPr>
              <a:spLocks noChangeShapeType="1"/>
            </p:cNvSpPr>
            <p:nvPr/>
          </p:nvSpPr>
          <p:spPr bwMode="auto">
            <a:xfrm>
              <a:off x="2506" y="460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38" name="Rectangle 289"/>
            <p:cNvSpPr>
              <a:spLocks noChangeArrowheads="1"/>
            </p:cNvSpPr>
            <p:nvPr/>
          </p:nvSpPr>
          <p:spPr bwMode="auto">
            <a:xfrm>
              <a:off x="2508" y="4609"/>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39" name="Line 290"/>
            <p:cNvSpPr>
              <a:spLocks noChangeShapeType="1"/>
            </p:cNvSpPr>
            <p:nvPr/>
          </p:nvSpPr>
          <p:spPr bwMode="auto">
            <a:xfrm>
              <a:off x="2508" y="4609"/>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40" name="Rectangle 291"/>
            <p:cNvSpPr>
              <a:spLocks noChangeArrowheads="1"/>
            </p:cNvSpPr>
            <p:nvPr/>
          </p:nvSpPr>
          <p:spPr bwMode="auto">
            <a:xfrm>
              <a:off x="2731" y="460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41" name="Line 292"/>
            <p:cNvSpPr>
              <a:spLocks noChangeShapeType="1"/>
            </p:cNvSpPr>
            <p:nvPr/>
          </p:nvSpPr>
          <p:spPr bwMode="auto">
            <a:xfrm>
              <a:off x="2731" y="460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42" name="Line 293"/>
            <p:cNvSpPr>
              <a:spLocks noChangeShapeType="1"/>
            </p:cNvSpPr>
            <p:nvPr/>
          </p:nvSpPr>
          <p:spPr bwMode="auto">
            <a:xfrm>
              <a:off x="2731" y="460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43" name="Rectangle 294"/>
            <p:cNvSpPr>
              <a:spLocks noChangeArrowheads="1"/>
            </p:cNvSpPr>
            <p:nvPr/>
          </p:nvSpPr>
          <p:spPr bwMode="auto">
            <a:xfrm>
              <a:off x="2733" y="4609"/>
              <a:ext cx="235"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44" name="Line 295"/>
            <p:cNvSpPr>
              <a:spLocks noChangeShapeType="1"/>
            </p:cNvSpPr>
            <p:nvPr/>
          </p:nvSpPr>
          <p:spPr bwMode="auto">
            <a:xfrm>
              <a:off x="2733" y="4609"/>
              <a:ext cx="235"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45" name="Rectangle 296"/>
            <p:cNvSpPr>
              <a:spLocks noChangeArrowheads="1"/>
            </p:cNvSpPr>
            <p:nvPr/>
          </p:nvSpPr>
          <p:spPr bwMode="auto">
            <a:xfrm>
              <a:off x="2968" y="4609"/>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46" name="Line 297"/>
            <p:cNvSpPr>
              <a:spLocks noChangeShapeType="1"/>
            </p:cNvSpPr>
            <p:nvPr/>
          </p:nvSpPr>
          <p:spPr bwMode="auto">
            <a:xfrm>
              <a:off x="2968" y="4609"/>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47" name="Line 298"/>
            <p:cNvSpPr>
              <a:spLocks noChangeShapeType="1"/>
            </p:cNvSpPr>
            <p:nvPr/>
          </p:nvSpPr>
          <p:spPr bwMode="auto">
            <a:xfrm>
              <a:off x="2968" y="4609"/>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48" name="Rectangle 299"/>
            <p:cNvSpPr>
              <a:spLocks noChangeArrowheads="1"/>
            </p:cNvSpPr>
            <p:nvPr/>
          </p:nvSpPr>
          <p:spPr bwMode="auto">
            <a:xfrm>
              <a:off x="1032" y="4611"/>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49" name="Line 300"/>
            <p:cNvSpPr>
              <a:spLocks noChangeShapeType="1"/>
            </p:cNvSpPr>
            <p:nvPr/>
          </p:nvSpPr>
          <p:spPr bwMode="auto">
            <a:xfrm>
              <a:off x="1032" y="4611"/>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50" name="Rectangle 301"/>
            <p:cNvSpPr>
              <a:spLocks noChangeArrowheads="1"/>
            </p:cNvSpPr>
            <p:nvPr/>
          </p:nvSpPr>
          <p:spPr bwMode="auto">
            <a:xfrm>
              <a:off x="1830" y="4611"/>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51" name="Line 302"/>
            <p:cNvSpPr>
              <a:spLocks noChangeShapeType="1"/>
            </p:cNvSpPr>
            <p:nvPr/>
          </p:nvSpPr>
          <p:spPr bwMode="auto">
            <a:xfrm>
              <a:off x="1830" y="4611"/>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52" name="Rectangle 303"/>
            <p:cNvSpPr>
              <a:spLocks noChangeArrowheads="1"/>
            </p:cNvSpPr>
            <p:nvPr/>
          </p:nvSpPr>
          <p:spPr bwMode="auto">
            <a:xfrm>
              <a:off x="2055" y="4611"/>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53" name="Line 304"/>
            <p:cNvSpPr>
              <a:spLocks noChangeShapeType="1"/>
            </p:cNvSpPr>
            <p:nvPr/>
          </p:nvSpPr>
          <p:spPr bwMode="auto">
            <a:xfrm>
              <a:off x="2055" y="4611"/>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54" name="Rectangle 305"/>
            <p:cNvSpPr>
              <a:spLocks noChangeArrowheads="1"/>
            </p:cNvSpPr>
            <p:nvPr/>
          </p:nvSpPr>
          <p:spPr bwMode="auto">
            <a:xfrm>
              <a:off x="2281" y="4611"/>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55" name="Line 306"/>
            <p:cNvSpPr>
              <a:spLocks noChangeShapeType="1"/>
            </p:cNvSpPr>
            <p:nvPr/>
          </p:nvSpPr>
          <p:spPr bwMode="auto">
            <a:xfrm>
              <a:off x="2281" y="4611"/>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56" name="Rectangle 307"/>
            <p:cNvSpPr>
              <a:spLocks noChangeArrowheads="1"/>
            </p:cNvSpPr>
            <p:nvPr/>
          </p:nvSpPr>
          <p:spPr bwMode="auto">
            <a:xfrm>
              <a:off x="2506" y="4611"/>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57" name="Line 308"/>
            <p:cNvSpPr>
              <a:spLocks noChangeShapeType="1"/>
            </p:cNvSpPr>
            <p:nvPr/>
          </p:nvSpPr>
          <p:spPr bwMode="auto">
            <a:xfrm>
              <a:off x="2506" y="4611"/>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58" name="Rectangle 309"/>
            <p:cNvSpPr>
              <a:spLocks noChangeArrowheads="1"/>
            </p:cNvSpPr>
            <p:nvPr/>
          </p:nvSpPr>
          <p:spPr bwMode="auto">
            <a:xfrm>
              <a:off x="2731" y="4611"/>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59" name="Line 310"/>
            <p:cNvSpPr>
              <a:spLocks noChangeShapeType="1"/>
            </p:cNvSpPr>
            <p:nvPr/>
          </p:nvSpPr>
          <p:spPr bwMode="auto">
            <a:xfrm>
              <a:off x="2731" y="4611"/>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60" name="Rectangle 311"/>
            <p:cNvSpPr>
              <a:spLocks noChangeArrowheads="1"/>
            </p:cNvSpPr>
            <p:nvPr/>
          </p:nvSpPr>
          <p:spPr bwMode="auto">
            <a:xfrm>
              <a:off x="2968" y="4611"/>
              <a:ext cx="2" cy="11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61" name="Line 312"/>
            <p:cNvSpPr>
              <a:spLocks noChangeShapeType="1"/>
            </p:cNvSpPr>
            <p:nvPr/>
          </p:nvSpPr>
          <p:spPr bwMode="auto">
            <a:xfrm>
              <a:off x="2968" y="4611"/>
              <a:ext cx="1" cy="116"/>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62" name="Rectangle 313"/>
            <p:cNvSpPr>
              <a:spLocks noChangeArrowheads="1"/>
            </p:cNvSpPr>
            <p:nvPr/>
          </p:nvSpPr>
          <p:spPr bwMode="auto">
            <a:xfrm>
              <a:off x="1032" y="472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63" name="Line 314"/>
            <p:cNvSpPr>
              <a:spLocks noChangeShapeType="1"/>
            </p:cNvSpPr>
            <p:nvPr/>
          </p:nvSpPr>
          <p:spPr bwMode="auto">
            <a:xfrm>
              <a:off x="1032" y="472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64" name="Line 315"/>
            <p:cNvSpPr>
              <a:spLocks noChangeShapeType="1"/>
            </p:cNvSpPr>
            <p:nvPr/>
          </p:nvSpPr>
          <p:spPr bwMode="auto">
            <a:xfrm>
              <a:off x="1032" y="472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65" name="Rectangle 316"/>
            <p:cNvSpPr>
              <a:spLocks noChangeArrowheads="1"/>
            </p:cNvSpPr>
            <p:nvPr/>
          </p:nvSpPr>
          <p:spPr bwMode="auto">
            <a:xfrm>
              <a:off x="1034" y="4727"/>
              <a:ext cx="796"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66" name="Line 317"/>
            <p:cNvSpPr>
              <a:spLocks noChangeShapeType="1"/>
            </p:cNvSpPr>
            <p:nvPr/>
          </p:nvSpPr>
          <p:spPr bwMode="auto">
            <a:xfrm>
              <a:off x="1034" y="4727"/>
              <a:ext cx="796"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67" name="Rectangle 318"/>
            <p:cNvSpPr>
              <a:spLocks noChangeArrowheads="1"/>
            </p:cNvSpPr>
            <p:nvPr/>
          </p:nvSpPr>
          <p:spPr bwMode="auto">
            <a:xfrm>
              <a:off x="1830" y="472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68" name="Line 319"/>
            <p:cNvSpPr>
              <a:spLocks noChangeShapeType="1"/>
            </p:cNvSpPr>
            <p:nvPr/>
          </p:nvSpPr>
          <p:spPr bwMode="auto">
            <a:xfrm>
              <a:off x="1830" y="472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69" name="Line 320"/>
            <p:cNvSpPr>
              <a:spLocks noChangeShapeType="1"/>
            </p:cNvSpPr>
            <p:nvPr/>
          </p:nvSpPr>
          <p:spPr bwMode="auto">
            <a:xfrm>
              <a:off x="1830" y="472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70" name="Rectangle 321"/>
            <p:cNvSpPr>
              <a:spLocks noChangeArrowheads="1"/>
            </p:cNvSpPr>
            <p:nvPr/>
          </p:nvSpPr>
          <p:spPr bwMode="auto">
            <a:xfrm>
              <a:off x="1832" y="4727"/>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71" name="Line 322"/>
            <p:cNvSpPr>
              <a:spLocks noChangeShapeType="1"/>
            </p:cNvSpPr>
            <p:nvPr/>
          </p:nvSpPr>
          <p:spPr bwMode="auto">
            <a:xfrm>
              <a:off x="1832" y="4727"/>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72" name="Rectangle 323"/>
            <p:cNvSpPr>
              <a:spLocks noChangeArrowheads="1"/>
            </p:cNvSpPr>
            <p:nvPr/>
          </p:nvSpPr>
          <p:spPr bwMode="auto">
            <a:xfrm>
              <a:off x="2055" y="472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73" name="Line 324"/>
            <p:cNvSpPr>
              <a:spLocks noChangeShapeType="1"/>
            </p:cNvSpPr>
            <p:nvPr/>
          </p:nvSpPr>
          <p:spPr bwMode="auto">
            <a:xfrm>
              <a:off x="2055" y="472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74" name="Line 325"/>
            <p:cNvSpPr>
              <a:spLocks noChangeShapeType="1"/>
            </p:cNvSpPr>
            <p:nvPr/>
          </p:nvSpPr>
          <p:spPr bwMode="auto">
            <a:xfrm>
              <a:off x="2055" y="472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75" name="Rectangle 326"/>
            <p:cNvSpPr>
              <a:spLocks noChangeArrowheads="1"/>
            </p:cNvSpPr>
            <p:nvPr/>
          </p:nvSpPr>
          <p:spPr bwMode="auto">
            <a:xfrm>
              <a:off x="2057" y="4727"/>
              <a:ext cx="224"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76" name="Line 327"/>
            <p:cNvSpPr>
              <a:spLocks noChangeShapeType="1"/>
            </p:cNvSpPr>
            <p:nvPr/>
          </p:nvSpPr>
          <p:spPr bwMode="auto">
            <a:xfrm>
              <a:off x="2057" y="4727"/>
              <a:ext cx="224"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77" name="Rectangle 328"/>
            <p:cNvSpPr>
              <a:spLocks noChangeArrowheads="1"/>
            </p:cNvSpPr>
            <p:nvPr/>
          </p:nvSpPr>
          <p:spPr bwMode="auto">
            <a:xfrm>
              <a:off x="2281" y="472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78" name="Line 329"/>
            <p:cNvSpPr>
              <a:spLocks noChangeShapeType="1"/>
            </p:cNvSpPr>
            <p:nvPr/>
          </p:nvSpPr>
          <p:spPr bwMode="auto">
            <a:xfrm>
              <a:off x="2281" y="472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79" name="Line 330"/>
            <p:cNvSpPr>
              <a:spLocks noChangeShapeType="1"/>
            </p:cNvSpPr>
            <p:nvPr/>
          </p:nvSpPr>
          <p:spPr bwMode="auto">
            <a:xfrm>
              <a:off x="2281" y="472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80" name="Rectangle 331"/>
            <p:cNvSpPr>
              <a:spLocks noChangeArrowheads="1"/>
            </p:cNvSpPr>
            <p:nvPr/>
          </p:nvSpPr>
          <p:spPr bwMode="auto">
            <a:xfrm>
              <a:off x="2283" y="4727"/>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81" name="Line 332"/>
            <p:cNvSpPr>
              <a:spLocks noChangeShapeType="1"/>
            </p:cNvSpPr>
            <p:nvPr/>
          </p:nvSpPr>
          <p:spPr bwMode="auto">
            <a:xfrm>
              <a:off x="2283" y="4727"/>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82" name="Rectangle 333"/>
            <p:cNvSpPr>
              <a:spLocks noChangeArrowheads="1"/>
            </p:cNvSpPr>
            <p:nvPr/>
          </p:nvSpPr>
          <p:spPr bwMode="auto">
            <a:xfrm>
              <a:off x="2506" y="472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83" name="Line 334"/>
            <p:cNvSpPr>
              <a:spLocks noChangeShapeType="1"/>
            </p:cNvSpPr>
            <p:nvPr/>
          </p:nvSpPr>
          <p:spPr bwMode="auto">
            <a:xfrm>
              <a:off x="2506" y="472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84" name="Line 335"/>
            <p:cNvSpPr>
              <a:spLocks noChangeShapeType="1"/>
            </p:cNvSpPr>
            <p:nvPr/>
          </p:nvSpPr>
          <p:spPr bwMode="auto">
            <a:xfrm>
              <a:off x="2506" y="472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85" name="Rectangle 336"/>
            <p:cNvSpPr>
              <a:spLocks noChangeArrowheads="1"/>
            </p:cNvSpPr>
            <p:nvPr/>
          </p:nvSpPr>
          <p:spPr bwMode="auto">
            <a:xfrm>
              <a:off x="2508" y="4727"/>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86" name="Line 337"/>
            <p:cNvSpPr>
              <a:spLocks noChangeShapeType="1"/>
            </p:cNvSpPr>
            <p:nvPr/>
          </p:nvSpPr>
          <p:spPr bwMode="auto">
            <a:xfrm>
              <a:off x="2508" y="4727"/>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87" name="Rectangle 338"/>
            <p:cNvSpPr>
              <a:spLocks noChangeArrowheads="1"/>
            </p:cNvSpPr>
            <p:nvPr/>
          </p:nvSpPr>
          <p:spPr bwMode="auto">
            <a:xfrm>
              <a:off x="2731" y="472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88" name="Line 339"/>
            <p:cNvSpPr>
              <a:spLocks noChangeShapeType="1"/>
            </p:cNvSpPr>
            <p:nvPr/>
          </p:nvSpPr>
          <p:spPr bwMode="auto">
            <a:xfrm>
              <a:off x="2731" y="472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89" name="Line 340"/>
            <p:cNvSpPr>
              <a:spLocks noChangeShapeType="1"/>
            </p:cNvSpPr>
            <p:nvPr/>
          </p:nvSpPr>
          <p:spPr bwMode="auto">
            <a:xfrm>
              <a:off x="2731" y="472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90" name="Rectangle 341"/>
            <p:cNvSpPr>
              <a:spLocks noChangeArrowheads="1"/>
            </p:cNvSpPr>
            <p:nvPr/>
          </p:nvSpPr>
          <p:spPr bwMode="auto">
            <a:xfrm>
              <a:off x="2733" y="4727"/>
              <a:ext cx="235"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91" name="Line 342"/>
            <p:cNvSpPr>
              <a:spLocks noChangeShapeType="1"/>
            </p:cNvSpPr>
            <p:nvPr/>
          </p:nvSpPr>
          <p:spPr bwMode="auto">
            <a:xfrm>
              <a:off x="2733" y="4727"/>
              <a:ext cx="235"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92" name="Rectangle 343"/>
            <p:cNvSpPr>
              <a:spLocks noChangeArrowheads="1"/>
            </p:cNvSpPr>
            <p:nvPr/>
          </p:nvSpPr>
          <p:spPr bwMode="auto">
            <a:xfrm>
              <a:off x="2968" y="472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93" name="Line 344"/>
            <p:cNvSpPr>
              <a:spLocks noChangeShapeType="1"/>
            </p:cNvSpPr>
            <p:nvPr/>
          </p:nvSpPr>
          <p:spPr bwMode="auto">
            <a:xfrm>
              <a:off x="2968" y="472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94" name="Line 345"/>
            <p:cNvSpPr>
              <a:spLocks noChangeShapeType="1"/>
            </p:cNvSpPr>
            <p:nvPr/>
          </p:nvSpPr>
          <p:spPr bwMode="auto">
            <a:xfrm>
              <a:off x="2968" y="472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95" name="Rectangle 346"/>
            <p:cNvSpPr>
              <a:spLocks noChangeArrowheads="1"/>
            </p:cNvSpPr>
            <p:nvPr/>
          </p:nvSpPr>
          <p:spPr bwMode="auto">
            <a:xfrm>
              <a:off x="1032" y="4729"/>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96" name="Line 347"/>
            <p:cNvSpPr>
              <a:spLocks noChangeShapeType="1"/>
            </p:cNvSpPr>
            <p:nvPr/>
          </p:nvSpPr>
          <p:spPr bwMode="auto">
            <a:xfrm>
              <a:off x="1032" y="4729"/>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97" name="Rectangle 348"/>
            <p:cNvSpPr>
              <a:spLocks noChangeArrowheads="1"/>
            </p:cNvSpPr>
            <p:nvPr/>
          </p:nvSpPr>
          <p:spPr bwMode="auto">
            <a:xfrm>
              <a:off x="1032" y="478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798" name="Line 349"/>
            <p:cNvSpPr>
              <a:spLocks noChangeShapeType="1"/>
            </p:cNvSpPr>
            <p:nvPr/>
          </p:nvSpPr>
          <p:spPr bwMode="auto">
            <a:xfrm>
              <a:off x="1032" y="478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799" name="Line 350"/>
            <p:cNvSpPr>
              <a:spLocks noChangeShapeType="1"/>
            </p:cNvSpPr>
            <p:nvPr/>
          </p:nvSpPr>
          <p:spPr bwMode="auto">
            <a:xfrm>
              <a:off x="1032" y="478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00" name="Rectangle 351"/>
            <p:cNvSpPr>
              <a:spLocks noChangeArrowheads="1"/>
            </p:cNvSpPr>
            <p:nvPr/>
          </p:nvSpPr>
          <p:spPr bwMode="auto">
            <a:xfrm>
              <a:off x="1032" y="478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01" name="Line 352"/>
            <p:cNvSpPr>
              <a:spLocks noChangeShapeType="1"/>
            </p:cNvSpPr>
            <p:nvPr/>
          </p:nvSpPr>
          <p:spPr bwMode="auto">
            <a:xfrm>
              <a:off x="1032" y="478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02" name="Line 353"/>
            <p:cNvSpPr>
              <a:spLocks noChangeShapeType="1"/>
            </p:cNvSpPr>
            <p:nvPr/>
          </p:nvSpPr>
          <p:spPr bwMode="auto">
            <a:xfrm>
              <a:off x="1032" y="478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03" name="Rectangle 354"/>
            <p:cNvSpPr>
              <a:spLocks noChangeArrowheads="1"/>
            </p:cNvSpPr>
            <p:nvPr/>
          </p:nvSpPr>
          <p:spPr bwMode="auto">
            <a:xfrm>
              <a:off x="1034" y="4787"/>
              <a:ext cx="796"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04" name="Line 355"/>
            <p:cNvSpPr>
              <a:spLocks noChangeShapeType="1"/>
            </p:cNvSpPr>
            <p:nvPr/>
          </p:nvSpPr>
          <p:spPr bwMode="auto">
            <a:xfrm>
              <a:off x="1034" y="4787"/>
              <a:ext cx="796"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05" name="Rectangle 356"/>
            <p:cNvSpPr>
              <a:spLocks noChangeArrowheads="1"/>
            </p:cNvSpPr>
            <p:nvPr/>
          </p:nvSpPr>
          <p:spPr bwMode="auto">
            <a:xfrm>
              <a:off x="1830" y="4729"/>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06" name="Line 357"/>
            <p:cNvSpPr>
              <a:spLocks noChangeShapeType="1"/>
            </p:cNvSpPr>
            <p:nvPr/>
          </p:nvSpPr>
          <p:spPr bwMode="auto">
            <a:xfrm>
              <a:off x="1830" y="4729"/>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07" name="Rectangle 358"/>
            <p:cNvSpPr>
              <a:spLocks noChangeArrowheads="1"/>
            </p:cNvSpPr>
            <p:nvPr/>
          </p:nvSpPr>
          <p:spPr bwMode="auto">
            <a:xfrm>
              <a:off x="1830" y="478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08" name="Line 359"/>
            <p:cNvSpPr>
              <a:spLocks noChangeShapeType="1"/>
            </p:cNvSpPr>
            <p:nvPr/>
          </p:nvSpPr>
          <p:spPr bwMode="auto">
            <a:xfrm>
              <a:off x="1830" y="478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09" name="Line 360"/>
            <p:cNvSpPr>
              <a:spLocks noChangeShapeType="1"/>
            </p:cNvSpPr>
            <p:nvPr/>
          </p:nvSpPr>
          <p:spPr bwMode="auto">
            <a:xfrm>
              <a:off x="1830" y="478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10" name="Rectangle 361"/>
            <p:cNvSpPr>
              <a:spLocks noChangeArrowheads="1"/>
            </p:cNvSpPr>
            <p:nvPr/>
          </p:nvSpPr>
          <p:spPr bwMode="auto">
            <a:xfrm>
              <a:off x="1832" y="4787"/>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11" name="Line 362"/>
            <p:cNvSpPr>
              <a:spLocks noChangeShapeType="1"/>
            </p:cNvSpPr>
            <p:nvPr/>
          </p:nvSpPr>
          <p:spPr bwMode="auto">
            <a:xfrm>
              <a:off x="1832" y="4787"/>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12" name="Rectangle 363"/>
            <p:cNvSpPr>
              <a:spLocks noChangeArrowheads="1"/>
            </p:cNvSpPr>
            <p:nvPr/>
          </p:nvSpPr>
          <p:spPr bwMode="auto">
            <a:xfrm>
              <a:off x="2055" y="4729"/>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13" name="Line 364"/>
            <p:cNvSpPr>
              <a:spLocks noChangeShapeType="1"/>
            </p:cNvSpPr>
            <p:nvPr/>
          </p:nvSpPr>
          <p:spPr bwMode="auto">
            <a:xfrm>
              <a:off x="2055" y="4729"/>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14" name="Rectangle 365"/>
            <p:cNvSpPr>
              <a:spLocks noChangeArrowheads="1"/>
            </p:cNvSpPr>
            <p:nvPr/>
          </p:nvSpPr>
          <p:spPr bwMode="auto">
            <a:xfrm>
              <a:off x="2055" y="478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15" name="Line 366"/>
            <p:cNvSpPr>
              <a:spLocks noChangeShapeType="1"/>
            </p:cNvSpPr>
            <p:nvPr/>
          </p:nvSpPr>
          <p:spPr bwMode="auto">
            <a:xfrm>
              <a:off x="2055" y="478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16" name="Line 367"/>
            <p:cNvSpPr>
              <a:spLocks noChangeShapeType="1"/>
            </p:cNvSpPr>
            <p:nvPr/>
          </p:nvSpPr>
          <p:spPr bwMode="auto">
            <a:xfrm>
              <a:off x="2055" y="478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17" name="Rectangle 368"/>
            <p:cNvSpPr>
              <a:spLocks noChangeArrowheads="1"/>
            </p:cNvSpPr>
            <p:nvPr/>
          </p:nvSpPr>
          <p:spPr bwMode="auto">
            <a:xfrm>
              <a:off x="2057" y="4787"/>
              <a:ext cx="224"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18" name="Line 369"/>
            <p:cNvSpPr>
              <a:spLocks noChangeShapeType="1"/>
            </p:cNvSpPr>
            <p:nvPr/>
          </p:nvSpPr>
          <p:spPr bwMode="auto">
            <a:xfrm>
              <a:off x="2057" y="4787"/>
              <a:ext cx="224"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19" name="Rectangle 370"/>
            <p:cNvSpPr>
              <a:spLocks noChangeArrowheads="1"/>
            </p:cNvSpPr>
            <p:nvPr/>
          </p:nvSpPr>
          <p:spPr bwMode="auto">
            <a:xfrm>
              <a:off x="2281" y="4729"/>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20" name="Line 371"/>
            <p:cNvSpPr>
              <a:spLocks noChangeShapeType="1"/>
            </p:cNvSpPr>
            <p:nvPr/>
          </p:nvSpPr>
          <p:spPr bwMode="auto">
            <a:xfrm>
              <a:off x="2281" y="4729"/>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21" name="Rectangle 372"/>
            <p:cNvSpPr>
              <a:spLocks noChangeArrowheads="1"/>
            </p:cNvSpPr>
            <p:nvPr/>
          </p:nvSpPr>
          <p:spPr bwMode="auto">
            <a:xfrm>
              <a:off x="2281" y="478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22" name="Line 373"/>
            <p:cNvSpPr>
              <a:spLocks noChangeShapeType="1"/>
            </p:cNvSpPr>
            <p:nvPr/>
          </p:nvSpPr>
          <p:spPr bwMode="auto">
            <a:xfrm>
              <a:off x="2281" y="478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23" name="Line 374"/>
            <p:cNvSpPr>
              <a:spLocks noChangeShapeType="1"/>
            </p:cNvSpPr>
            <p:nvPr/>
          </p:nvSpPr>
          <p:spPr bwMode="auto">
            <a:xfrm>
              <a:off x="2281" y="478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24" name="Rectangle 375"/>
            <p:cNvSpPr>
              <a:spLocks noChangeArrowheads="1"/>
            </p:cNvSpPr>
            <p:nvPr/>
          </p:nvSpPr>
          <p:spPr bwMode="auto">
            <a:xfrm>
              <a:off x="2283" y="4787"/>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25" name="Line 376"/>
            <p:cNvSpPr>
              <a:spLocks noChangeShapeType="1"/>
            </p:cNvSpPr>
            <p:nvPr/>
          </p:nvSpPr>
          <p:spPr bwMode="auto">
            <a:xfrm>
              <a:off x="2283" y="4787"/>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26" name="Rectangle 377"/>
            <p:cNvSpPr>
              <a:spLocks noChangeArrowheads="1"/>
            </p:cNvSpPr>
            <p:nvPr/>
          </p:nvSpPr>
          <p:spPr bwMode="auto">
            <a:xfrm>
              <a:off x="2506" y="4729"/>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27" name="Line 378"/>
            <p:cNvSpPr>
              <a:spLocks noChangeShapeType="1"/>
            </p:cNvSpPr>
            <p:nvPr/>
          </p:nvSpPr>
          <p:spPr bwMode="auto">
            <a:xfrm>
              <a:off x="2506" y="4729"/>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28" name="Rectangle 379"/>
            <p:cNvSpPr>
              <a:spLocks noChangeArrowheads="1"/>
            </p:cNvSpPr>
            <p:nvPr/>
          </p:nvSpPr>
          <p:spPr bwMode="auto">
            <a:xfrm>
              <a:off x="2506" y="478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29" name="Line 380"/>
            <p:cNvSpPr>
              <a:spLocks noChangeShapeType="1"/>
            </p:cNvSpPr>
            <p:nvPr/>
          </p:nvSpPr>
          <p:spPr bwMode="auto">
            <a:xfrm>
              <a:off x="2506" y="478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30" name="Line 381"/>
            <p:cNvSpPr>
              <a:spLocks noChangeShapeType="1"/>
            </p:cNvSpPr>
            <p:nvPr/>
          </p:nvSpPr>
          <p:spPr bwMode="auto">
            <a:xfrm>
              <a:off x="2506" y="478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31" name="Rectangle 382"/>
            <p:cNvSpPr>
              <a:spLocks noChangeArrowheads="1"/>
            </p:cNvSpPr>
            <p:nvPr/>
          </p:nvSpPr>
          <p:spPr bwMode="auto">
            <a:xfrm>
              <a:off x="2508" y="4787"/>
              <a:ext cx="223"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32" name="Line 383"/>
            <p:cNvSpPr>
              <a:spLocks noChangeShapeType="1"/>
            </p:cNvSpPr>
            <p:nvPr/>
          </p:nvSpPr>
          <p:spPr bwMode="auto">
            <a:xfrm>
              <a:off x="2508" y="4787"/>
              <a:ext cx="223"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33" name="Rectangle 384"/>
            <p:cNvSpPr>
              <a:spLocks noChangeArrowheads="1"/>
            </p:cNvSpPr>
            <p:nvPr/>
          </p:nvSpPr>
          <p:spPr bwMode="auto">
            <a:xfrm>
              <a:off x="2731" y="4729"/>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34" name="Line 385"/>
            <p:cNvSpPr>
              <a:spLocks noChangeShapeType="1"/>
            </p:cNvSpPr>
            <p:nvPr/>
          </p:nvSpPr>
          <p:spPr bwMode="auto">
            <a:xfrm>
              <a:off x="2731" y="4729"/>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35" name="Rectangle 386"/>
            <p:cNvSpPr>
              <a:spLocks noChangeArrowheads="1"/>
            </p:cNvSpPr>
            <p:nvPr/>
          </p:nvSpPr>
          <p:spPr bwMode="auto">
            <a:xfrm>
              <a:off x="2731" y="478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36" name="Line 387"/>
            <p:cNvSpPr>
              <a:spLocks noChangeShapeType="1"/>
            </p:cNvSpPr>
            <p:nvPr/>
          </p:nvSpPr>
          <p:spPr bwMode="auto">
            <a:xfrm>
              <a:off x="2731" y="478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37" name="Line 388"/>
            <p:cNvSpPr>
              <a:spLocks noChangeShapeType="1"/>
            </p:cNvSpPr>
            <p:nvPr/>
          </p:nvSpPr>
          <p:spPr bwMode="auto">
            <a:xfrm>
              <a:off x="2731" y="478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38" name="Rectangle 389"/>
            <p:cNvSpPr>
              <a:spLocks noChangeArrowheads="1"/>
            </p:cNvSpPr>
            <p:nvPr/>
          </p:nvSpPr>
          <p:spPr bwMode="auto">
            <a:xfrm>
              <a:off x="2733" y="4787"/>
              <a:ext cx="235"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39" name="Line 390"/>
            <p:cNvSpPr>
              <a:spLocks noChangeShapeType="1"/>
            </p:cNvSpPr>
            <p:nvPr/>
          </p:nvSpPr>
          <p:spPr bwMode="auto">
            <a:xfrm>
              <a:off x="2733" y="4787"/>
              <a:ext cx="235"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40" name="Rectangle 391"/>
            <p:cNvSpPr>
              <a:spLocks noChangeArrowheads="1"/>
            </p:cNvSpPr>
            <p:nvPr/>
          </p:nvSpPr>
          <p:spPr bwMode="auto">
            <a:xfrm>
              <a:off x="2968" y="4729"/>
              <a:ext cx="2" cy="58"/>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41" name="Line 392"/>
            <p:cNvSpPr>
              <a:spLocks noChangeShapeType="1"/>
            </p:cNvSpPr>
            <p:nvPr/>
          </p:nvSpPr>
          <p:spPr bwMode="auto">
            <a:xfrm>
              <a:off x="2968" y="4729"/>
              <a:ext cx="1" cy="58"/>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42" name="Rectangle 393"/>
            <p:cNvSpPr>
              <a:spLocks noChangeArrowheads="1"/>
            </p:cNvSpPr>
            <p:nvPr/>
          </p:nvSpPr>
          <p:spPr bwMode="auto">
            <a:xfrm>
              <a:off x="2968" y="478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43" name="Line 394"/>
            <p:cNvSpPr>
              <a:spLocks noChangeShapeType="1"/>
            </p:cNvSpPr>
            <p:nvPr/>
          </p:nvSpPr>
          <p:spPr bwMode="auto">
            <a:xfrm>
              <a:off x="2968" y="478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44" name="Line 395"/>
            <p:cNvSpPr>
              <a:spLocks noChangeShapeType="1"/>
            </p:cNvSpPr>
            <p:nvPr/>
          </p:nvSpPr>
          <p:spPr bwMode="auto">
            <a:xfrm>
              <a:off x="2968" y="478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45" name="Rectangle 396"/>
            <p:cNvSpPr>
              <a:spLocks noChangeArrowheads="1"/>
            </p:cNvSpPr>
            <p:nvPr/>
          </p:nvSpPr>
          <p:spPr bwMode="auto">
            <a:xfrm>
              <a:off x="2968" y="4787"/>
              <a:ext cx="2" cy="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endParaRPr lang="en-US"/>
            </a:p>
          </p:txBody>
        </p:sp>
        <p:sp>
          <p:nvSpPr>
            <p:cNvPr id="27846" name="Line 397"/>
            <p:cNvSpPr>
              <a:spLocks noChangeShapeType="1"/>
            </p:cNvSpPr>
            <p:nvPr/>
          </p:nvSpPr>
          <p:spPr bwMode="auto">
            <a:xfrm>
              <a:off x="2968" y="4787"/>
              <a:ext cx="2"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sp>
          <p:nvSpPr>
            <p:cNvPr id="27847" name="Line 398"/>
            <p:cNvSpPr>
              <a:spLocks noChangeShapeType="1"/>
            </p:cNvSpPr>
            <p:nvPr/>
          </p:nvSpPr>
          <p:spPr bwMode="auto">
            <a:xfrm>
              <a:off x="2968" y="4787"/>
              <a:ext cx="1" cy="2"/>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wrap="none" lIns="0" tIns="0" rIns="0" bIns="0">
              <a:spAutoFit/>
            </a:bodyPr>
            <a:lstStyle/>
            <a:p>
              <a:endParaRPr lang="en-US"/>
            </a:p>
          </p:txBody>
        </p:sp>
      </p:grpSp>
      <p:sp>
        <p:nvSpPr>
          <p:cNvPr id="27663" name="Text Box 399"/>
          <p:cNvSpPr txBox="1">
            <a:spLocks noChangeArrowheads="1"/>
          </p:cNvSpPr>
          <p:nvPr/>
        </p:nvSpPr>
        <p:spPr bwMode="auto">
          <a:xfrm>
            <a:off x="823913" y="7637463"/>
            <a:ext cx="5408612"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0305" tIns="45152" rIns="90305" bIns="45152">
            <a:spAutoFit/>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a:latin typeface="Times New Roman" charset="0"/>
              </a:rPr>
              <a:t>Bush (snr &amp; jnr), Clinton, Reagan, Nixon, Lincoln, Roosevelt, Johnson, Ford, Carter</a:t>
            </a:r>
          </a:p>
          <a:p>
            <a:pPr eaLnBrk="1" hangingPunct="1"/>
            <a:r>
              <a:rPr lang="en-GB">
                <a:latin typeface="Times New Roman" charset="0"/>
              </a:rPr>
              <a:t>Washington, Eisenhower, Adams, Kennedy...</a:t>
            </a:r>
          </a:p>
        </p:txBody>
      </p:sp>
    </p:spTree>
    <p:extLst>
      <p:ext uri="{BB962C8B-B14F-4D97-AF65-F5344CB8AC3E}">
        <p14:creationId xmlns:p14="http://schemas.microsoft.com/office/powerpoint/2010/main" val="20427429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3E4FA29-ED22-DA4A-B1EC-301659431967}" type="slidenum">
              <a:rPr lang="en-GB">
                <a:solidFill>
                  <a:srgbClr val="000000"/>
                </a:solidFill>
              </a:rPr>
              <a:pPr eaLnBrk="1" hangingPunct="1"/>
              <a:t>119</a:t>
            </a:fld>
            <a:endParaRPr lang="en-GB">
              <a:solidFill>
                <a:srgbClr val="000000"/>
              </a:solidFill>
            </a:endParaRPr>
          </a:p>
        </p:txBody>
      </p:sp>
      <p:sp>
        <p:nvSpPr>
          <p:cNvPr id="29698" name="Rectangle 2"/>
          <p:cNvSpPr>
            <a:spLocks noGrp="1" noRot="1" noChangeAspect="1" noChangeArrowheads="1" noTextEdit="1"/>
          </p:cNvSpPr>
          <p:nvPr>
            <p:ph type="sldImg"/>
          </p:nvPr>
        </p:nvSpPr>
        <p:spPr>
          <a:xfrm>
            <a:off x="1144588" y="687388"/>
            <a:ext cx="4570412" cy="3427412"/>
          </a:xfrm>
          <a:ln/>
        </p:spPr>
      </p:sp>
      <p:sp>
        <p:nvSpPr>
          <p:cNvPr id="29699" name="Rectangle 3"/>
          <p:cNvSpPr>
            <a:spLocks noGrp="1" noChangeArrowheads="1"/>
          </p:cNvSpPr>
          <p:nvPr>
            <p:ph type="body" idx="1"/>
          </p:nvPr>
        </p:nvSpPr>
        <p:spPr>
          <a:xfrm>
            <a:off x="912813" y="4341813"/>
            <a:ext cx="5032375" cy="4114800"/>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7788435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AB6750-50A6-EC4E-8CC5-6F463009CFAA}" type="slidenum">
              <a:rPr lang="en-GB" sz="1200"/>
              <a:pPr eaLnBrk="1" hangingPunct="1"/>
              <a:t>120</a:t>
            </a:fld>
            <a:endParaRPr lang="en-GB" sz="1200"/>
          </a:p>
        </p:txBody>
      </p:sp>
    </p:spTree>
    <p:extLst>
      <p:ext uri="{BB962C8B-B14F-4D97-AF65-F5344CB8AC3E}">
        <p14:creationId xmlns:p14="http://schemas.microsoft.com/office/powerpoint/2010/main" val="20492211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1143000" y="685800"/>
            <a:ext cx="4572000" cy="3429000"/>
          </a:xfrm>
          <a:ln/>
        </p:spPr>
      </p:sp>
      <p:sp>
        <p:nvSpPr>
          <p:cNvPr id="102403" name="Notes Placeholder 2"/>
          <p:cNvSpPr>
            <a:spLocks noGrp="1"/>
          </p:cNvSpPr>
          <p:nvPr>
            <p:ph type="body" idx="1"/>
          </p:nvPr>
        </p:nvSpPr>
        <p:spPr>
          <a:noFill/>
          <a:ln/>
        </p:spPr>
        <p:txBody>
          <a:bodyPr/>
          <a:lstStyle/>
          <a:p>
            <a:endParaRPr lang="en-US"/>
          </a:p>
        </p:txBody>
      </p:sp>
      <p:sp>
        <p:nvSpPr>
          <p:cNvPr id="102404" name="Slide Number Placeholder 3"/>
          <p:cNvSpPr>
            <a:spLocks noGrp="1"/>
          </p:cNvSpPr>
          <p:nvPr>
            <p:ph type="sldNum" sz="quarter" idx="5"/>
          </p:nvPr>
        </p:nvSpPr>
        <p:spPr>
          <a:noFill/>
        </p:spPr>
        <p:txBody>
          <a:bodyPr/>
          <a:lstStyle/>
          <a:p>
            <a:fld id="{E8967EFA-A5DB-40E5-835C-93E2CA6F8419}" type="slidenum">
              <a:rPr lang="en-GB" smtClean="0"/>
              <a:pPr/>
              <a:t>122</a:t>
            </a:fld>
            <a:endParaRPr lang="en-GB"/>
          </a:p>
        </p:txBody>
      </p:sp>
    </p:spTree>
    <p:extLst>
      <p:ext uri="{BB962C8B-B14F-4D97-AF65-F5344CB8AC3E}">
        <p14:creationId xmlns:p14="http://schemas.microsoft.com/office/powerpoint/2010/main" val="549134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43000" y="685800"/>
            <a:ext cx="4572000" cy="3429000"/>
          </a:xfrm>
          <a:ln/>
        </p:spPr>
      </p:sp>
      <p:sp>
        <p:nvSpPr>
          <p:cNvPr id="40963" name="Notes Placeholder 2"/>
          <p:cNvSpPr>
            <a:spLocks noGrp="1"/>
          </p:cNvSpPr>
          <p:nvPr>
            <p:ph type="body" idx="1"/>
          </p:nvPr>
        </p:nvSpPr>
        <p:spPr>
          <a:noFill/>
          <a:ln/>
        </p:spPr>
        <p:txBody>
          <a:bodyPr/>
          <a:lstStyle/>
          <a:p>
            <a:endParaRPr lang="en-US">
              <a:latin typeface="Arial" pitchFamily="34" charset="0"/>
            </a:endParaRPr>
          </a:p>
        </p:txBody>
      </p:sp>
      <p:sp>
        <p:nvSpPr>
          <p:cNvPr id="40964" name="Slide Number Placeholder 3"/>
          <p:cNvSpPr>
            <a:spLocks noGrp="1"/>
          </p:cNvSpPr>
          <p:nvPr>
            <p:ph type="sldNum" sz="quarter" idx="5"/>
          </p:nvPr>
        </p:nvSpPr>
        <p:spPr>
          <a:noFill/>
        </p:spPr>
        <p:txBody>
          <a:bodyPr/>
          <a:lstStyle/>
          <a:p>
            <a:fld id="{2AE265DD-89AB-48F4-9FC8-62F99782467C}" type="slidenum">
              <a:rPr lang="en-GB" smtClean="0">
                <a:solidFill>
                  <a:srgbClr val="000000"/>
                </a:solidFill>
                <a:latin typeface="Arial" pitchFamily="34" charset="0"/>
              </a:rPr>
              <a:pPr/>
              <a:t>128</a:t>
            </a:fld>
            <a:endParaRPr lang="en-GB">
              <a:solidFill>
                <a:srgbClr val="000000"/>
              </a:solidFill>
              <a:latin typeface="Arial" pitchFamily="34" charset="0"/>
            </a:endParaRPr>
          </a:p>
        </p:txBody>
      </p:sp>
    </p:spTree>
    <p:extLst>
      <p:ext uri="{BB962C8B-B14F-4D97-AF65-F5344CB8AC3E}">
        <p14:creationId xmlns:p14="http://schemas.microsoft.com/office/powerpoint/2010/main" val="1710169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6363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marL="316531" indent="-316531">
              <a:buFont typeface="Arial" charset="0"/>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22325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dirty="0"/>
              <a:t>Click to edit Master title style</a:t>
            </a:r>
            <a:endParaRPr lang="en-GB" dirty="0"/>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a:p>
        </p:txBody>
      </p:sp>
      <p:sp>
        <p:nvSpPr>
          <p:cNvPr id="4" name="Text Placeholder 3"/>
          <p:cNvSpPr>
            <a:spLocks noGrp="1"/>
          </p:cNvSpPr>
          <p:nvPr>
            <p:ph type="body" sz="half" idx="2"/>
          </p:nvPr>
        </p:nvSpPr>
        <p:spPr>
          <a:xfrm>
            <a:off x="4642338"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43391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2925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mp; Content - Large  Font">
    <p:spTree>
      <p:nvGrpSpPr>
        <p:cNvPr id="1" name=""/>
        <p:cNvGrpSpPr/>
        <p:nvPr/>
      </p:nvGrpSpPr>
      <p:grpSpPr>
        <a:xfrm>
          <a:off x="0" y="0"/>
          <a:ext cx="0" cy="0"/>
          <a:chOff x="0" y="0"/>
          <a:chExt cx="0" cy="0"/>
        </a:xfrm>
      </p:grpSpPr>
      <p:sp>
        <p:nvSpPr>
          <p:cNvPr id="9" name="Slide Number Placeholder 5"/>
          <p:cNvSpPr txBox="1">
            <a:spLocks/>
          </p:cNvSpPr>
          <p:nvPr/>
        </p:nvSpPr>
        <p:spPr>
          <a:xfrm>
            <a:off x="7003515" y="6553583"/>
            <a:ext cx="2133600" cy="365125"/>
          </a:xfrm>
          <a:prstGeom prst="rect">
            <a:avLst/>
          </a:prstGeom>
        </p:spPr>
        <p:txBody>
          <a:bodyPr vert="horz" lIns="68598" tIns="34299" rIns="68598" bIns="34299" rtlCol="0" anchor="ctr"/>
          <a:lstStyle>
            <a:defPPr>
              <a:defRPr lang="en-US"/>
            </a:defPPr>
            <a:lvl1pPr algn="r" rtl="0" fontAlgn="base">
              <a:spcBef>
                <a:spcPct val="0"/>
              </a:spcBef>
              <a:spcAft>
                <a:spcPct val="0"/>
              </a:spcAft>
              <a:defRPr sz="800" kern="1200">
                <a:solidFill>
                  <a:srgbClr val="0070C0"/>
                </a:solidFill>
                <a:latin typeface="GE Inspira Pitch" pitchFamily="34" charset="0"/>
                <a:ea typeface="+mn-ea"/>
                <a:cs typeface="Arial" charset="0"/>
              </a:defRPr>
            </a:lvl1pPr>
            <a:lvl2pPr marL="457200" algn="l" rtl="0" fontAlgn="base">
              <a:spcBef>
                <a:spcPct val="0"/>
              </a:spcBef>
              <a:spcAft>
                <a:spcPct val="0"/>
              </a:spcAft>
              <a:defRPr sz="3200" kern="1200">
                <a:solidFill>
                  <a:schemeClr val="tx1"/>
                </a:solidFill>
                <a:latin typeface="GE Inspira Pitch" pitchFamily="34" charset="0"/>
                <a:ea typeface="+mn-ea"/>
                <a:cs typeface="Arial" charset="0"/>
              </a:defRPr>
            </a:lvl2pPr>
            <a:lvl3pPr marL="914400" algn="l" rtl="0" fontAlgn="base">
              <a:spcBef>
                <a:spcPct val="0"/>
              </a:spcBef>
              <a:spcAft>
                <a:spcPct val="0"/>
              </a:spcAft>
              <a:defRPr sz="3200" kern="1200">
                <a:solidFill>
                  <a:schemeClr val="tx1"/>
                </a:solidFill>
                <a:latin typeface="GE Inspira Pitch" pitchFamily="34" charset="0"/>
                <a:ea typeface="+mn-ea"/>
                <a:cs typeface="Arial" charset="0"/>
              </a:defRPr>
            </a:lvl3pPr>
            <a:lvl4pPr marL="1371600" algn="l" rtl="0" fontAlgn="base">
              <a:spcBef>
                <a:spcPct val="0"/>
              </a:spcBef>
              <a:spcAft>
                <a:spcPct val="0"/>
              </a:spcAft>
              <a:defRPr sz="3200" kern="1200">
                <a:solidFill>
                  <a:schemeClr val="tx1"/>
                </a:solidFill>
                <a:latin typeface="GE Inspira Pitch" pitchFamily="34" charset="0"/>
                <a:ea typeface="+mn-ea"/>
                <a:cs typeface="Arial" charset="0"/>
              </a:defRPr>
            </a:lvl4pPr>
            <a:lvl5pPr marL="1828800" algn="l" rtl="0" fontAlgn="base">
              <a:spcBef>
                <a:spcPct val="0"/>
              </a:spcBef>
              <a:spcAft>
                <a:spcPct val="0"/>
              </a:spcAft>
              <a:defRPr sz="3200" kern="1200">
                <a:solidFill>
                  <a:schemeClr val="tx1"/>
                </a:solidFill>
                <a:latin typeface="GE Inspira Pitch" pitchFamily="34" charset="0"/>
                <a:ea typeface="+mn-ea"/>
                <a:cs typeface="Arial" charset="0"/>
              </a:defRPr>
            </a:lvl5pPr>
            <a:lvl6pPr marL="2286000" algn="l" defTabSz="914400" rtl="0" eaLnBrk="1" latinLnBrk="0" hangingPunct="1">
              <a:defRPr sz="3200" kern="1200">
                <a:solidFill>
                  <a:schemeClr val="tx1"/>
                </a:solidFill>
                <a:latin typeface="GE Inspira Pitch" pitchFamily="34" charset="0"/>
                <a:ea typeface="+mn-ea"/>
                <a:cs typeface="Arial" charset="0"/>
              </a:defRPr>
            </a:lvl6pPr>
            <a:lvl7pPr marL="2743200" algn="l" defTabSz="914400" rtl="0" eaLnBrk="1" latinLnBrk="0" hangingPunct="1">
              <a:defRPr sz="3200" kern="1200">
                <a:solidFill>
                  <a:schemeClr val="tx1"/>
                </a:solidFill>
                <a:latin typeface="GE Inspira Pitch" pitchFamily="34" charset="0"/>
                <a:ea typeface="+mn-ea"/>
                <a:cs typeface="Arial" charset="0"/>
              </a:defRPr>
            </a:lvl7pPr>
            <a:lvl8pPr marL="3200400" algn="l" defTabSz="914400" rtl="0" eaLnBrk="1" latinLnBrk="0" hangingPunct="1">
              <a:defRPr sz="3200" kern="1200">
                <a:solidFill>
                  <a:schemeClr val="tx1"/>
                </a:solidFill>
                <a:latin typeface="GE Inspira Pitch" pitchFamily="34" charset="0"/>
                <a:ea typeface="+mn-ea"/>
                <a:cs typeface="Arial" charset="0"/>
              </a:defRPr>
            </a:lvl8pPr>
            <a:lvl9pPr marL="3657600" algn="l" defTabSz="914400" rtl="0" eaLnBrk="1" latinLnBrk="0" hangingPunct="1">
              <a:defRPr sz="3200" kern="1200">
                <a:solidFill>
                  <a:schemeClr val="tx1"/>
                </a:solidFill>
                <a:latin typeface="GE Inspira Pitch" pitchFamily="34" charset="0"/>
                <a:ea typeface="+mn-ea"/>
                <a:cs typeface="Arial" charset="0"/>
              </a:defRPr>
            </a:lvl9pPr>
          </a:lstStyle>
          <a:p>
            <a:fld id="{5B5001F5-E7B9-4741-B997-DC6E1D931256}" type="slidenum">
              <a:rPr lang="en-US" sz="600" smtClean="0">
                <a:solidFill>
                  <a:srgbClr val="414141"/>
                </a:solidFill>
                <a:latin typeface="GE Inspira" panose="020F0603030400020203" pitchFamily="34" charset="0"/>
              </a:rPr>
              <a:pPr/>
              <a:t>‹#›</a:t>
            </a:fld>
            <a:endParaRPr lang="en-US" sz="600" dirty="0">
              <a:solidFill>
                <a:srgbClr val="414141"/>
              </a:solidFill>
              <a:latin typeface="GE Inspira" panose="020F0603030400020203" pitchFamily="34" charset="0"/>
            </a:endParaRPr>
          </a:p>
        </p:txBody>
      </p:sp>
      <p:sp>
        <p:nvSpPr>
          <p:cNvPr id="8" name="Text Placeholder 2"/>
          <p:cNvSpPr>
            <a:spLocks noGrp="1"/>
          </p:cNvSpPr>
          <p:nvPr>
            <p:ph idx="1" hasCustomPrompt="1"/>
          </p:nvPr>
        </p:nvSpPr>
        <p:spPr>
          <a:xfrm>
            <a:off x="574625" y="928336"/>
            <a:ext cx="8229600" cy="5071088"/>
          </a:xfrm>
          <a:prstGeom prst="rect">
            <a:avLst/>
          </a:prstGeom>
        </p:spPr>
        <p:txBody>
          <a:bodyPr vert="horz" lIns="91440" tIns="45720" rIns="91440" bIns="45720" rtlCol="0">
            <a:normAutofit/>
          </a:bodyPr>
          <a:lstStyle>
            <a:lvl1pPr marL="0" marR="0" indent="0" algn="l" defTabSz="685983" rtl="0" eaLnBrk="1" fontAlgn="auto" latinLnBrk="0" hangingPunct="1">
              <a:lnSpc>
                <a:spcPct val="100000"/>
              </a:lnSpc>
              <a:spcBef>
                <a:spcPts val="900"/>
              </a:spcBef>
              <a:spcAft>
                <a:spcPts val="0"/>
              </a:spcAft>
              <a:buClrTx/>
              <a:buSzTx/>
              <a:buFont typeface="Arial" panose="020B0604020202020204" pitchFamily="34" charset="0"/>
              <a:buNone/>
              <a:tabLst/>
              <a:defRPr sz="2401">
                <a:solidFill>
                  <a:srgbClr val="005CB9"/>
                </a:solidFill>
                <a:latin typeface="GE Inspira" panose="020F0603030400020203" pitchFamily="34" charset="0"/>
              </a:defRPr>
            </a:lvl1pPr>
            <a:lvl2pPr marL="175069" indent="-169114">
              <a:spcBef>
                <a:spcPts val="900"/>
              </a:spcBef>
              <a:defRPr sz="2101">
                <a:solidFill>
                  <a:schemeClr val="tx1">
                    <a:lumMod val="65000"/>
                    <a:lumOff val="35000"/>
                  </a:schemeClr>
                </a:solidFill>
                <a:latin typeface="GE Inspira" panose="020F0603030400020203" pitchFamily="34" charset="0"/>
              </a:defRPr>
            </a:lvl2pPr>
            <a:lvl3pPr marL="433503" indent="-175069">
              <a:spcBef>
                <a:spcPts val="675"/>
              </a:spcBef>
              <a:defRPr sz="1800">
                <a:solidFill>
                  <a:schemeClr val="tx1">
                    <a:lumMod val="65000"/>
                    <a:lumOff val="35000"/>
                  </a:schemeClr>
                </a:solidFill>
                <a:latin typeface="GE Inspira" panose="020F0603030400020203" pitchFamily="34" charset="0"/>
              </a:defRPr>
            </a:lvl3pPr>
            <a:lvl4pPr marL="604999" indent="-170305">
              <a:spcBef>
                <a:spcPts val="450"/>
              </a:spcBef>
              <a:defRPr sz="1500">
                <a:solidFill>
                  <a:schemeClr val="tx1">
                    <a:lumMod val="65000"/>
                    <a:lumOff val="35000"/>
                  </a:schemeClr>
                </a:solidFill>
                <a:latin typeface="GE Inspira" panose="020F0603030400020203" pitchFamily="34" charset="0"/>
              </a:defRPr>
            </a:lvl4pPr>
            <a:lvl5pPr marL="769349" indent="-167923">
              <a:spcBef>
                <a:spcPts val="300"/>
              </a:spcBef>
              <a:defRPr sz="1350">
                <a:solidFill>
                  <a:schemeClr val="tx1">
                    <a:lumMod val="65000"/>
                    <a:lumOff val="35000"/>
                  </a:schemeClr>
                </a:solidFill>
                <a:latin typeface="GE Inspira" panose="020F0603030400020203" pitchFamily="34" charset="0"/>
              </a:defRPr>
            </a:lvl5pPr>
            <a:lvl6pPr marL="942036" indent="-171496">
              <a:spcBef>
                <a:spcPts val="225"/>
              </a:spcBef>
              <a:defRPr/>
            </a:lvl6pPr>
          </a:lstStyle>
          <a:p>
            <a:pPr lvl="0"/>
            <a:r>
              <a:rPr lang="en-US" dirty="0"/>
              <a:t>Click to edit Master text styles</a:t>
            </a:r>
          </a:p>
          <a:p>
            <a:pPr lvl="1"/>
            <a:r>
              <a:rPr lang="en-US" dirty="0"/>
              <a:t>Level 2</a:t>
            </a:r>
          </a:p>
          <a:p>
            <a:pPr lvl="2"/>
            <a:r>
              <a:rPr lang="en-US" dirty="0"/>
              <a:t>Level 3</a:t>
            </a:r>
          </a:p>
          <a:p>
            <a:pPr lvl="3"/>
            <a:r>
              <a:rPr lang="en-US" dirty="0"/>
              <a:t>Level 4</a:t>
            </a:r>
          </a:p>
          <a:p>
            <a:pPr lvl="4"/>
            <a:r>
              <a:rPr lang="en-US" dirty="0"/>
              <a:t>Level 5</a:t>
            </a:r>
          </a:p>
          <a:p>
            <a:pPr lvl="5"/>
            <a:r>
              <a:rPr lang="en-US" dirty="0"/>
              <a:t>Level 6</a:t>
            </a:r>
          </a:p>
        </p:txBody>
      </p:sp>
      <p:sp>
        <p:nvSpPr>
          <p:cNvPr id="2" name="Title 1"/>
          <p:cNvSpPr>
            <a:spLocks noGrp="1"/>
          </p:cNvSpPr>
          <p:nvPr>
            <p:ph type="title"/>
          </p:nvPr>
        </p:nvSpPr>
        <p:spPr>
          <a:xfrm>
            <a:off x="555815" y="274641"/>
            <a:ext cx="8130985" cy="543047"/>
          </a:xfrm>
        </p:spPr>
        <p:txBody>
          <a:bodyPr>
            <a:noAutofit/>
          </a:bodyPr>
          <a:lstStyle>
            <a:lvl1pPr>
              <a:defRPr sz="3001">
                <a:solidFill>
                  <a:schemeClr val="tx1">
                    <a:lumMod val="65000"/>
                    <a:lumOff val="35000"/>
                  </a:schemeClr>
                </a:solidFill>
                <a:latin typeface="GE Inspira Medium" panose="020F0603030400020203" pitchFamily="34" charset="0"/>
              </a:defRPr>
            </a:lvl1pPr>
          </a:lstStyle>
          <a:p>
            <a:r>
              <a:rPr lang="en-US"/>
              <a:t>Click to edit Master title style</a:t>
            </a:r>
            <a:endParaRPr lang="en-US" dirty="0"/>
          </a:p>
        </p:txBody>
      </p:sp>
      <p:pic>
        <p:nvPicPr>
          <p:cNvPr id="11" name="Picture 3" descr="E:\Harrington Group\GE OIL &amp; GAS ENGINEERING - SARAH LEONARD\2016 - SYSTEMS ENGINEERING DOCUMENTS\SEO Campaign\GUIDE-SEO Graphics\Graphic Theme Files\SEO Graphic - Blue Text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8100" y="6106915"/>
            <a:ext cx="1303154" cy="74990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71450" y="6294417"/>
            <a:ext cx="281178" cy="374904"/>
          </a:xfrm>
          <a:prstGeom prst="rect">
            <a:avLst/>
          </a:prstGeom>
        </p:spPr>
      </p:pic>
      <p:sp>
        <p:nvSpPr>
          <p:cNvPr id="10" name="Slide Number Placeholder 1"/>
          <p:cNvSpPr>
            <a:spLocks noGrp="1"/>
          </p:cNvSpPr>
          <p:nvPr/>
        </p:nvSpPr>
        <p:spPr bwMode="auto">
          <a:xfrm>
            <a:off x="3632349" y="6631945"/>
            <a:ext cx="1916232" cy="1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1" tIns="34291" rIns="68581" bIns="34291">
            <a:spAutoFit/>
          </a:bodyPr>
          <a:lstStyle/>
          <a:p>
            <a:pPr defTabSz="342991"/>
            <a:r>
              <a:rPr lang="en-US" sz="600" dirty="0">
                <a:solidFill>
                  <a:srgbClr val="414141"/>
                </a:solidFill>
                <a:latin typeface="GE Inspira" panose="020F0603030400020203" pitchFamily="34" charset="0"/>
              </a:rPr>
              <a:t>© 2016 General Electric Company - All rights reserved</a:t>
            </a:r>
          </a:p>
        </p:txBody>
      </p:sp>
    </p:spTree>
    <p:extLst>
      <p:ext uri="{BB962C8B-B14F-4D97-AF65-F5344CB8AC3E}">
        <p14:creationId xmlns:p14="http://schemas.microsoft.com/office/powerpoint/2010/main" val="115037562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2" name="Picture 1" descr="header_blob_strip_wid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3" name="Picture 2" descr="Waters_logo_blac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extLst>
      <p:ext uri="{BB962C8B-B14F-4D97-AF65-F5344CB8AC3E}">
        <p14:creationId xmlns:p14="http://schemas.microsoft.com/office/powerpoint/2010/main" val="160327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7.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 id="2147484906" r:id="rId14"/>
    <p:sldLayoutId id="2147484907" r:id="rId15"/>
    <p:sldLayoutId id="2147484908" r:id="rId16"/>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9.jpeg"/><Relationship Id="rId4" Type="http://schemas.openxmlformats.org/officeDocument/2006/relationships/image" Target="../media/image8.wmf"/></Relationships>
</file>

<file path=ppt/slides/_rels/slide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4.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7.tiff"/></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eg"/><Relationship Id="rId1" Type="http://schemas.openxmlformats.org/officeDocument/2006/relationships/slideLayout" Target="../slideLayouts/slideLayout4.xml"/><Relationship Id="rId5" Type="http://schemas.openxmlformats.org/officeDocument/2006/relationships/image" Target="../media/image45.png"/><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4.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54.e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56.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0.xml"/><Relationship Id="rId1" Type="http://schemas.openxmlformats.org/officeDocument/2006/relationships/slideLayout" Target="../slideLayouts/slideLayout12.xml"/><Relationship Id="rId5" Type="http://schemas.openxmlformats.org/officeDocument/2006/relationships/image" Target="../media/image59.jpeg"/><Relationship Id="rId4" Type="http://schemas.openxmlformats.org/officeDocument/2006/relationships/image" Target="../media/image58.jpeg"/></Relationships>
</file>

<file path=ppt/slides/_rels/slide6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eg"/><Relationship Id="rId1" Type="http://schemas.openxmlformats.org/officeDocument/2006/relationships/slideLayout" Target="../slideLayouts/slideLayout12.xml"/><Relationship Id="rId4" Type="http://schemas.openxmlformats.org/officeDocument/2006/relationships/image" Target="../media/image62.jp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66.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image" Target="../media/image68.png"/></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1.xml"/><Relationship Id="rId1" Type="http://schemas.openxmlformats.org/officeDocument/2006/relationships/slideLayout" Target="../slideLayouts/slideLayout11.xml"/><Relationship Id="rId4" Type="http://schemas.openxmlformats.org/officeDocument/2006/relationships/image" Target="../media/image71.emf"/></Relationships>
</file>

<file path=ppt/slides/_rels/slide8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0.xml"/><Relationship Id="rId1" Type="http://schemas.openxmlformats.org/officeDocument/2006/relationships/slideLayout" Target="../slideLayouts/slideLayout11.xml"/><Relationship Id="rId4" Type="http://schemas.openxmlformats.org/officeDocument/2006/relationships/image" Target="../media/image78.emf"/></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79.emf"/><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8.xml"/><Relationship Id="rId1" Type="http://schemas.openxmlformats.org/officeDocument/2006/relationships/slideLayout" Target="../slideLayouts/slideLayout11.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70.xml"/><Relationship Id="rId1" Type="http://schemas.openxmlformats.org/officeDocument/2006/relationships/slideLayout" Target="../slideLayouts/slideLayout11.xml"/><Relationship Id="rId4" Type="http://schemas.openxmlformats.org/officeDocument/2006/relationships/image" Target="../media/image88.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4.xml"/><Relationship Id="rId1" Type="http://schemas.openxmlformats.org/officeDocument/2006/relationships/slideLayout" Target="../slideLayouts/slideLayout11.xml"/><Relationship Id="rId4" Type="http://schemas.openxmlformats.org/officeDocument/2006/relationships/image" Target="../media/image92.emf"/></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emf"/><Relationship Id="rId1" Type="http://schemas.openxmlformats.org/officeDocument/2006/relationships/slideLayout" Target="../slideLayouts/slideLayout11.xml"/><Relationship Id="rId4" Type="http://schemas.openxmlformats.org/officeDocument/2006/relationships/image" Target="../media/image95.jpeg"/></Relationships>
</file>

<file path=ppt/slides/_rels/slide118.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g"/><Relationship Id="rId2" Type="http://schemas.openxmlformats.org/officeDocument/2006/relationships/notesSlide" Target="../notesSlides/notesSlide75.xml"/><Relationship Id="rId1" Type="http://schemas.openxmlformats.org/officeDocument/2006/relationships/slideLayout" Target="../slideLayouts/slideLayout6.xml"/><Relationship Id="rId6" Type="http://schemas.openxmlformats.org/officeDocument/2006/relationships/image" Target="../media/image99.jpg"/><Relationship Id="rId5" Type="http://schemas.openxmlformats.org/officeDocument/2006/relationships/image" Target="../media/image98.jpg"/><Relationship Id="rId4" Type="http://schemas.openxmlformats.org/officeDocument/2006/relationships/image" Target="../media/image97.jp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notesSlide" Target="../notesSlides/notesSlide78.xml"/><Relationship Id="rId1" Type="http://schemas.openxmlformats.org/officeDocument/2006/relationships/slideLayout" Target="../slideLayouts/slideLayout12.xml"/><Relationship Id="rId4" Type="http://schemas.openxmlformats.org/officeDocument/2006/relationships/image" Target="../media/image103.emf"/></Relationships>
</file>

<file path=ppt/slides/_rels/slide123.xml.rels><?xml version="1.0" encoding="UTF-8" standalone="yes"?>
<Relationships xmlns="http://schemas.openxmlformats.org/package/2006/relationships"><Relationship Id="rId8" Type="http://schemas.openxmlformats.org/officeDocument/2006/relationships/image" Target="../media/image110.emf"/><Relationship Id="rId13" Type="http://schemas.openxmlformats.org/officeDocument/2006/relationships/image" Target="../media/image115.emf"/><Relationship Id="rId18" Type="http://schemas.openxmlformats.org/officeDocument/2006/relationships/image" Target="../media/image120.emf"/><Relationship Id="rId3" Type="http://schemas.openxmlformats.org/officeDocument/2006/relationships/image" Target="../media/image105.emf"/><Relationship Id="rId7" Type="http://schemas.openxmlformats.org/officeDocument/2006/relationships/image" Target="../media/image109.emf"/><Relationship Id="rId12" Type="http://schemas.openxmlformats.org/officeDocument/2006/relationships/image" Target="../media/image114.emf"/><Relationship Id="rId17" Type="http://schemas.openxmlformats.org/officeDocument/2006/relationships/image" Target="../media/image119.emf"/><Relationship Id="rId2" Type="http://schemas.openxmlformats.org/officeDocument/2006/relationships/image" Target="../media/image104.emf"/><Relationship Id="rId16" Type="http://schemas.openxmlformats.org/officeDocument/2006/relationships/image" Target="../media/image118.emf"/><Relationship Id="rId1" Type="http://schemas.openxmlformats.org/officeDocument/2006/relationships/slideLayout" Target="../slideLayouts/slideLayout4.xml"/><Relationship Id="rId6" Type="http://schemas.openxmlformats.org/officeDocument/2006/relationships/image" Target="../media/image108.emf"/><Relationship Id="rId11" Type="http://schemas.openxmlformats.org/officeDocument/2006/relationships/image" Target="../media/image113.emf"/><Relationship Id="rId5" Type="http://schemas.openxmlformats.org/officeDocument/2006/relationships/image" Target="../media/image107.emf"/><Relationship Id="rId15" Type="http://schemas.openxmlformats.org/officeDocument/2006/relationships/image" Target="../media/image117.emf"/><Relationship Id="rId10" Type="http://schemas.openxmlformats.org/officeDocument/2006/relationships/image" Target="../media/image112.emf"/><Relationship Id="rId19" Type="http://schemas.openxmlformats.org/officeDocument/2006/relationships/image" Target="../media/image121.emf"/><Relationship Id="rId4" Type="http://schemas.openxmlformats.org/officeDocument/2006/relationships/image" Target="../media/image106.emf"/><Relationship Id="rId9" Type="http://schemas.openxmlformats.org/officeDocument/2006/relationships/image" Target="../media/image111.emf"/><Relationship Id="rId14" Type="http://schemas.openxmlformats.org/officeDocument/2006/relationships/image" Target="../media/image116.emf"/></Relationships>
</file>

<file path=ppt/slides/_rels/slide124.xml.rels><?xml version="1.0" encoding="UTF-8" standalone="yes"?>
<Relationships xmlns="http://schemas.openxmlformats.org/package/2006/relationships"><Relationship Id="rId8" Type="http://schemas.openxmlformats.org/officeDocument/2006/relationships/image" Target="../media/image128.emf"/><Relationship Id="rId13" Type="http://schemas.openxmlformats.org/officeDocument/2006/relationships/image" Target="../media/image105.emf"/><Relationship Id="rId18" Type="http://schemas.openxmlformats.org/officeDocument/2006/relationships/image" Target="../media/image135.emf"/><Relationship Id="rId3" Type="http://schemas.openxmlformats.org/officeDocument/2006/relationships/image" Target="../media/image123.emf"/><Relationship Id="rId7" Type="http://schemas.openxmlformats.org/officeDocument/2006/relationships/image" Target="../media/image127.emf"/><Relationship Id="rId12" Type="http://schemas.openxmlformats.org/officeDocument/2006/relationships/image" Target="../media/image104.emf"/><Relationship Id="rId17" Type="http://schemas.openxmlformats.org/officeDocument/2006/relationships/image" Target="../media/image119.emf"/><Relationship Id="rId2" Type="http://schemas.openxmlformats.org/officeDocument/2006/relationships/image" Target="../media/image122.emf"/><Relationship Id="rId16" Type="http://schemas.openxmlformats.org/officeDocument/2006/relationships/image" Target="../media/image134.emf"/><Relationship Id="rId1" Type="http://schemas.openxmlformats.org/officeDocument/2006/relationships/slideLayout" Target="../slideLayouts/slideLayout4.xml"/><Relationship Id="rId6" Type="http://schemas.openxmlformats.org/officeDocument/2006/relationships/image" Target="../media/image126.wmf"/><Relationship Id="rId11" Type="http://schemas.openxmlformats.org/officeDocument/2006/relationships/image" Target="../media/image131.emf"/><Relationship Id="rId5" Type="http://schemas.openxmlformats.org/officeDocument/2006/relationships/image" Target="../media/image125.emf"/><Relationship Id="rId15" Type="http://schemas.openxmlformats.org/officeDocument/2006/relationships/image" Target="../media/image133.emf"/><Relationship Id="rId10" Type="http://schemas.openxmlformats.org/officeDocument/2006/relationships/image" Target="../media/image130.emf"/><Relationship Id="rId4" Type="http://schemas.openxmlformats.org/officeDocument/2006/relationships/image" Target="../media/image124.emf"/><Relationship Id="rId9" Type="http://schemas.openxmlformats.org/officeDocument/2006/relationships/image" Target="../media/image129.emf"/><Relationship Id="rId14" Type="http://schemas.openxmlformats.org/officeDocument/2006/relationships/image" Target="../media/image132.emf"/></Relationships>
</file>

<file path=ppt/slides/_rels/slide125.xml.rels><?xml version="1.0" encoding="UTF-8" standalone="yes"?>
<Relationships xmlns="http://schemas.openxmlformats.org/package/2006/relationships"><Relationship Id="rId8" Type="http://schemas.openxmlformats.org/officeDocument/2006/relationships/image" Target="../media/image140.emf"/><Relationship Id="rId13" Type="http://schemas.openxmlformats.org/officeDocument/2006/relationships/image" Target="../media/image133.emf"/><Relationship Id="rId3" Type="http://schemas.openxmlformats.org/officeDocument/2006/relationships/image" Target="../media/image137.emf"/><Relationship Id="rId7" Type="http://schemas.openxmlformats.org/officeDocument/2006/relationships/image" Target="../media/image113.emf"/><Relationship Id="rId12" Type="http://schemas.openxmlformats.org/officeDocument/2006/relationships/image" Target="../media/image132.emf"/><Relationship Id="rId2" Type="http://schemas.openxmlformats.org/officeDocument/2006/relationships/image" Target="../media/image136.emf"/><Relationship Id="rId1" Type="http://schemas.openxmlformats.org/officeDocument/2006/relationships/slideLayout" Target="../slideLayouts/slideLayout4.xml"/><Relationship Id="rId6" Type="http://schemas.openxmlformats.org/officeDocument/2006/relationships/image" Target="../media/image117.emf"/><Relationship Id="rId11" Type="http://schemas.openxmlformats.org/officeDocument/2006/relationships/image" Target="../media/image143.emf"/><Relationship Id="rId5" Type="http://schemas.openxmlformats.org/officeDocument/2006/relationships/image" Target="../media/image139.emf"/><Relationship Id="rId15" Type="http://schemas.openxmlformats.org/officeDocument/2006/relationships/image" Target="../media/image122.emf"/><Relationship Id="rId10" Type="http://schemas.openxmlformats.org/officeDocument/2006/relationships/image" Target="../media/image142.emf"/><Relationship Id="rId4" Type="http://schemas.openxmlformats.org/officeDocument/2006/relationships/image" Target="../media/image138.emf"/><Relationship Id="rId9" Type="http://schemas.openxmlformats.org/officeDocument/2006/relationships/image" Target="../media/image141.emf"/><Relationship Id="rId14" Type="http://schemas.openxmlformats.org/officeDocument/2006/relationships/image" Target="../media/image134.emf"/></Relationships>
</file>

<file path=ppt/slides/_rels/slide126.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p:txBody>
          <a:bodyPr/>
          <a:lstStyle/>
          <a:p>
            <a:r>
              <a:rPr lang="en-US" dirty="0"/>
              <a:t>This is Systems Engineering</a:t>
            </a:r>
          </a:p>
        </p:txBody>
      </p:sp>
      <p:sp>
        <p:nvSpPr>
          <p:cNvPr id="2050" name="Subtitle 4"/>
          <p:cNvSpPr>
            <a:spLocks noGrp="1"/>
          </p:cNvSpPr>
          <p:nvPr>
            <p:ph type="subTitle" idx="1"/>
          </p:nvPr>
        </p:nvSpPr>
        <p:spPr/>
        <p:txBody>
          <a:bodyPr/>
          <a:lstStyle/>
          <a:p>
            <a:r>
              <a:rPr lang="en-US" dirty="0"/>
              <a:t>Secondary Information Goes Here</a:t>
            </a:r>
          </a:p>
        </p:txBody>
      </p:sp>
      <p:sp>
        <p:nvSpPr>
          <p:cNvPr id="4" name="Subtitle 4"/>
          <p:cNvSpPr txBox="1">
            <a:spLocks/>
          </p:cNvSpPr>
          <p:nvPr/>
        </p:nvSpPr>
        <p:spPr bwMode="auto">
          <a:xfrm>
            <a:off x="961137" y="3949473"/>
            <a:ext cx="7298301" cy="139401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rIns="199313"/>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20000"/>
              </a:spcBef>
              <a:spcAft>
                <a:spcPct val="0"/>
              </a:spcAft>
              <a:buChar char="•"/>
              <a:defRPr sz="1200">
                <a:solidFill>
                  <a:schemeClr val="tx1"/>
                </a:solidFill>
                <a:latin typeface="Arial" charset="0"/>
                <a:ea typeface="ＭＳ Ｐゴシック" charset="0"/>
              </a:defRPr>
            </a:lvl6pPr>
            <a:lvl7pPr marL="2971800" indent="-228600" eaLnBrk="0" fontAlgn="base" hangingPunct="0">
              <a:spcBef>
                <a:spcPct val="20000"/>
              </a:spcBef>
              <a:spcAft>
                <a:spcPct val="0"/>
              </a:spcAft>
              <a:buChar char="•"/>
              <a:defRPr sz="1200">
                <a:solidFill>
                  <a:schemeClr val="tx1"/>
                </a:solidFill>
                <a:latin typeface="Arial" charset="0"/>
                <a:ea typeface="ＭＳ Ｐゴシック" charset="0"/>
              </a:defRPr>
            </a:lvl7pPr>
            <a:lvl8pPr marL="3429000" indent="-228600" eaLnBrk="0" fontAlgn="base" hangingPunct="0">
              <a:spcBef>
                <a:spcPct val="20000"/>
              </a:spcBef>
              <a:spcAft>
                <a:spcPct val="0"/>
              </a:spcAft>
              <a:buChar char="•"/>
              <a:defRPr sz="1200">
                <a:solidFill>
                  <a:schemeClr val="tx1"/>
                </a:solidFill>
                <a:latin typeface="Arial" charset="0"/>
                <a:ea typeface="ＭＳ Ｐゴシック" charset="0"/>
              </a:defRPr>
            </a:lvl8pPr>
            <a:lvl9pPr marL="3886200" indent="-228600" eaLnBrk="0" fontAlgn="base" hangingPunct="0">
              <a:spcBef>
                <a:spcPct val="20000"/>
              </a:spcBef>
              <a:spcAft>
                <a:spcPct val="0"/>
              </a:spcAft>
              <a:buChar char="•"/>
              <a:defRPr sz="1200">
                <a:solidFill>
                  <a:schemeClr val="tx1"/>
                </a:solidFill>
                <a:latin typeface="Arial" charset="0"/>
                <a:ea typeface="ＭＳ Ｐゴシック" charset="0"/>
              </a:defRPr>
            </a:lvl9pPr>
          </a:lstStyle>
          <a:p>
            <a:pPr>
              <a:buFontTx/>
              <a:buNone/>
            </a:pPr>
            <a:r>
              <a:rPr lang="en-GB" sz="1600" b="1" dirty="0">
                <a:solidFill>
                  <a:srgbClr val="000000"/>
                </a:solidFill>
                <a:latin typeface="+mj-lt"/>
              </a:rPr>
              <a:t>This Session</a:t>
            </a:r>
            <a:endParaRPr lang="en-GB" sz="1600" b="1" dirty="0">
              <a:latin typeface="+mj-lt"/>
            </a:endParaRPr>
          </a:p>
          <a:p>
            <a:pPr>
              <a:buFont typeface="Arial" charset="0"/>
              <a:buChar char="•"/>
            </a:pPr>
            <a:r>
              <a:rPr lang="en-GB" sz="1292" dirty="0">
                <a:solidFill>
                  <a:srgbClr val="000000"/>
                </a:solidFill>
                <a:latin typeface="+mj-lt"/>
              </a:rPr>
              <a:t>Defines Sy</a:t>
            </a:r>
            <a:r>
              <a:rPr lang="en-GB" sz="1292" dirty="0">
                <a:latin typeface="+mj-lt"/>
              </a:rPr>
              <a:t>stems Engineering and its benefits</a:t>
            </a:r>
          </a:p>
          <a:p>
            <a:pPr>
              <a:buFont typeface="Arial" charset="0"/>
              <a:buChar char="•"/>
            </a:pPr>
            <a:r>
              <a:rPr lang="en-GB" sz="1292" dirty="0">
                <a:latin typeface="+mj-lt"/>
              </a:rPr>
              <a:t>Explains the relationship between Systems Thinking, Approach and Engineering</a:t>
            </a:r>
          </a:p>
          <a:p>
            <a:pPr>
              <a:buFont typeface="Arial" charset="0"/>
              <a:buChar char="•"/>
            </a:pPr>
            <a:r>
              <a:rPr lang="en-GB" sz="1292" dirty="0">
                <a:latin typeface="+mj-lt"/>
              </a:rPr>
              <a:t>Introduces Systems Thinking as the foundation of Systems Engineering</a:t>
            </a:r>
          </a:p>
          <a:p>
            <a:pPr>
              <a:buFont typeface="Arial" charset="0"/>
              <a:buChar char="•"/>
            </a:pPr>
            <a:r>
              <a:rPr lang="en-GB" sz="1292" dirty="0">
                <a:latin typeface="+mj-lt"/>
              </a:rPr>
              <a:t>Provides an overview of Systems Thinking </a:t>
            </a:r>
          </a:p>
          <a:p>
            <a:pPr>
              <a:buFont typeface="Arial" charset="0"/>
              <a:buChar char="•"/>
            </a:pPr>
            <a:r>
              <a:rPr lang="en-GB" sz="1292" dirty="0">
                <a:latin typeface="+mj-lt"/>
              </a:rPr>
              <a:t>Introduces the basic Systems Engineering process, tools and role of people</a:t>
            </a:r>
          </a:p>
        </p:txBody>
      </p:sp>
      <p:pic>
        <p:nvPicPr>
          <p:cNvPr id="5" name="Picture 4" descr="bhw logo no background copy.gif"/>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
          <p:cNvSpPr>
            <a:spLocks noChangeArrowheads="1"/>
          </p:cNvSpPr>
          <p:nvPr/>
        </p:nvSpPr>
        <p:spPr bwMode="auto">
          <a:xfrm>
            <a:off x="860341" y="1473499"/>
            <a:ext cx="676275" cy="726831"/>
          </a:xfrm>
          <a:prstGeom prst="ellipse">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sz="1662" kern="0">
              <a:solidFill>
                <a:sysClr val="windowText" lastClr="000000"/>
              </a:solidFill>
              <a:latin typeface="Arial" charset="0"/>
            </a:endParaRPr>
          </a:p>
        </p:txBody>
      </p:sp>
      <p:sp>
        <p:nvSpPr>
          <p:cNvPr id="38" name="Line 8"/>
          <p:cNvSpPr>
            <a:spLocks noChangeShapeType="1"/>
          </p:cNvSpPr>
          <p:nvPr/>
        </p:nvSpPr>
        <p:spPr bwMode="auto">
          <a:xfrm flipH="1">
            <a:off x="1130199" y="2200330"/>
            <a:ext cx="12700" cy="902677"/>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39" name="Line 9"/>
          <p:cNvSpPr>
            <a:spLocks noChangeShapeType="1"/>
          </p:cNvSpPr>
          <p:nvPr/>
        </p:nvSpPr>
        <p:spPr bwMode="auto">
          <a:xfrm>
            <a:off x="1142904" y="3079561"/>
            <a:ext cx="266700" cy="55098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0" name="Line 10"/>
          <p:cNvSpPr>
            <a:spLocks noChangeShapeType="1"/>
          </p:cNvSpPr>
          <p:nvPr/>
        </p:nvSpPr>
        <p:spPr bwMode="auto">
          <a:xfrm flipH="1">
            <a:off x="838099" y="3056115"/>
            <a:ext cx="292100" cy="5627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1" name="Line 11"/>
          <p:cNvSpPr>
            <a:spLocks noChangeShapeType="1"/>
          </p:cNvSpPr>
          <p:nvPr/>
        </p:nvSpPr>
        <p:spPr bwMode="auto">
          <a:xfrm>
            <a:off x="1396898" y="3618822"/>
            <a:ext cx="0" cy="4220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2" name="Line 12"/>
          <p:cNvSpPr>
            <a:spLocks noChangeShapeType="1"/>
          </p:cNvSpPr>
          <p:nvPr/>
        </p:nvSpPr>
        <p:spPr bwMode="auto">
          <a:xfrm flipV="1">
            <a:off x="1396899" y="4052576"/>
            <a:ext cx="203200" cy="23446"/>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3" name="Line 13"/>
          <p:cNvSpPr>
            <a:spLocks noChangeShapeType="1"/>
          </p:cNvSpPr>
          <p:nvPr/>
        </p:nvSpPr>
        <p:spPr bwMode="auto">
          <a:xfrm flipH="1">
            <a:off x="812698" y="3618822"/>
            <a:ext cx="12700" cy="4103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4" name="Line 14"/>
          <p:cNvSpPr>
            <a:spLocks noChangeShapeType="1"/>
          </p:cNvSpPr>
          <p:nvPr/>
        </p:nvSpPr>
        <p:spPr bwMode="auto">
          <a:xfrm flipH="1" flipV="1">
            <a:off x="672998" y="3993961"/>
            <a:ext cx="139700" cy="5861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5" name="Line 15"/>
          <p:cNvSpPr>
            <a:spLocks noChangeShapeType="1"/>
          </p:cNvSpPr>
          <p:nvPr/>
        </p:nvSpPr>
        <p:spPr bwMode="auto">
          <a:xfrm>
            <a:off x="660302" y="2247222"/>
            <a:ext cx="482600" cy="1055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6" name="Line 16"/>
          <p:cNvSpPr>
            <a:spLocks noChangeShapeType="1"/>
          </p:cNvSpPr>
          <p:nvPr/>
        </p:nvSpPr>
        <p:spPr bwMode="auto">
          <a:xfrm flipV="1">
            <a:off x="1142899" y="2223776"/>
            <a:ext cx="596900" cy="1172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7" name="AutoShape 17"/>
          <p:cNvSpPr>
            <a:spLocks noChangeArrowheads="1"/>
          </p:cNvSpPr>
          <p:nvPr/>
        </p:nvSpPr>
        <p:spPr bwMode="auto">
          <a:xfrm>
            <a:off x="2158899" y="1262484"/>
            <a:ext cx="1305534" cy="808892"/>
          </a:xfrm>
          <a:prstGeom prst="wedgeEllipseCallout">
            <a:avLst>
              <a:gd name="adj1" fmla="val -116356"/>
              <a:gd name="adj2" fmla="val 45384"/>
            </a:avLst>
          </a:prstGeom>
          <a:solidFill>
            <a:srgbClr val="FFFFFF"/>
          </a:solidFill>
          <a:ln w="9525">
            <a:solidFill>
              <a:srgbClr val="000000"/>
            </a:solidFill>
            <a:miter lim="800000"/>
            <a:headEnd/>
            <a:tailEnd/>
          </a:ln>
        </p:spPr>
        <p:txBody>
          <a:bodyPr anchor="ctr"/>
          <a:lstStyle/>
          <a:p>
            <a:pPr fontAlgn="auto">
              <a:spcBef>
                <a:spcPts val="0"/>
              </a:spcBef>
              <a:spcAft>
                <a:spcPts val="0"/>
              </a:spcAft>
              <a:defRPr/>
            </a:pPr>
            <a:r>
              <a:rPr lang="en-GB" sz="1662" kern="0">
                <a:solidFill>
                  <a:sysClr val="windowText" lastClr="000000"/>
                </a:solidFill>
                <a:latin typeface="Arial" charset="0"/>
              </a:rPr>
              <a:t>I WANT</a:t>
            </a:r>
            <a:endParaRPr lang="en-US" sz="1662" kern="0">
              <a:solidFill>
                <a:sysClr val="windowText" lastClr="000000"/>
              </a:solidFill>
              <a:latin typeface="Arial" charset="0"/>
            </a:endParaRPr>
          </a:p>
        </p:txBody>
      </p:sp>
      <p:sp>
        <p:nvSpPr>
          <p:cNvPr id="48" name="Oval 18"/>
          <p:cNvSpPr>
            <a:spLocks noChangeArrowheads="1"/>
          </p:cNvSpPr>
          <p:nvPr/>
        </p:nvSpPr>
        <p:spPr bwMode="auto">
          <a:xfrm>
            <a:off x="7680325" y="3718473"/>
            <a:ext cx="723900" cy="797169"/>
          </a:xfrm>
          <a:prstGeom prst="ellipse">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sz="1662" kern="0">
              <a:solidFill>
                <a:sysClr val="windowText" lastClr="000000"/>
              </a:solidFill>
              <a:latin typeface="Arial" charset="0"/>
            </a:endParaRPr>
          </a:p>
        </p:txBody>
      </p:sp>
      <p:sp>
        <p:nvSpPr>
          <p:cNvPr id="49" name="Line 22"/>
          <p:cNvSpPr>
            <a:spLocks noChangeShapeType="1"/>
          </p:cNvSpPr>
          <p:nvPr/>
        </p:nvSpPr>
        <p:spPr bwMode="auto">
          <a:xfrm flipH="1">
            <a:off x="7997843" y="4515642"/>
            <a:ext cx="11113" cy="902677"/>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0" name="Line 23"/>
          <p:cNvSpPr>
            <a:spLocks noChangeShapeType="1"/>
          </p:cNvSpPr>
          <p:nvPr/>
        </p:nvSpPr>
        <p:spPr bwMode="auto">
          <a:xfrm>
            <a:off x="8008944" y="5394873"/>
            <a:ext cx="266700" cy="55098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1" name="Line 24"/>
          <p:cNvSpPr>
            <a:spLocks noChangeShapeType="1"/>
          </p:cNvSpPr>
          <p:nvPr/>
        </p:nvSpPr>
        <p:spPr bwMode="auto">
          <a:xfrm flipH="1">
            <a:off x="7704156" y="5371427"/>
            <a:ext cx="293687" cy="5627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2" name="Line 25"/>
          <p:cNvSpPr>
            <a:spLocks noChangeShapeType="1"/>
          </p:cNvSpPr>
          <p:nvPr/>
        </p:nvSpPr>
        <p:spPr bwMode="auto">
          <a:xfrm>
            <a:off x="8264525" y="5934135"/>
            <a:ext cx="0" cy="4220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3" name="Line 26"/>
          <p:cNvSpPr>
            <a:spLocks noChangeShapeType="1"/>
          </p:cNvSpPr>
          <p:nvPr/>
        </p:nvSpPr>
        <p:spPr bwMode="auto">
          <a:xfrm flipV="1">
            <a:off x="8264526" y="6367889"/>
            <a:ext cx="201613" cy="23446"/>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4" name="Line 27"/>
          <p:cNvSpPr>
            <a:spLocks noChangeShapeType="1"/>
          </p:cNvSpPr>
          <p:nvPr/>
        </p:nvSpPr>
        <p:spPr bwMode="auto">
          <a:xfrm flipH="1">
            <a:off x="7680325" y="5934135"/>
            <a:ext cx="12700" cy="4103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5" name="Line 28"/>
          <p:cNvSpPr>
            <a:spLocks noChangeShapeType="1"/>
          </p:cNvSpPr>
          <p:nvPr/>
        </p:nvSpPr>
        <p:spPr bwMode="auto">
          <a:xfrm flipH="1" flipV="1">
            <a:off x="7540625" y="6309273"/>
            <a:ext cx="139700" cy="5861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6" name="Line 29"/>
          <p:cNvSpPr>
            <a:spLocks noChangeShapeType="1"/>
          </p:cNvSpPr>
          <p:nvPr/>
        </p:nvSpPr>
        <p:spPr bwMode="auto">
          <a:xfrm>
            <a:off x="7527943" y="4562535"/>
            <a:ext cx="481013" cy="1055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7" name="Line 30"/>
          <p:cNvSpPr>
            <a:spLocks noChangeShapeType="1"/>
          </p:cNvSpPr>
          <p:nvPr/>
        </p:nvSpPr>
        <p:spPr bwMode="auto">
          <a:xfrm flipV="1">
            <a:off x="8008956" y="4546415"/>
            <a:ext cx="598487" cy="1172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8" name="AutoShape 32"/>
          <p:cNvSpPr>
            <a:spLocks noChangeArrowheads="1"/>
          </p:cNvSpPr>
          <p:nvPr/>
        </p:nvSpPr>
        <p:spPr bwMode="auto">
          <a:xfrm>
            <a:off x="6065841" y="3589519"/>
            <a:ext cx="1385887" cy="762000"/>
          </a:xfrm>
          <a:prstGeom prst="wedgeEllipseCallout">
            <a:avLst>
              <a:gd name="adj1" fmla="val 84519"/>
              <a:gd name="adj2" fmla="val 53079"/>
            </a:avLst>
          </a:prstGeom>
          <a:solidFill>
            <a:srgbClr val="FFFFFF"/>
          </a:solidFill>
          <a:ln w="9525">
            <a:solidFill>
              <a:srgbClr val="000000"/>
            </a:solidFill>
            <a:miter lim="800000"/>
            <a:headEnd/>
            <a:tailEnd/>
          </a:ln>
        </p:spPr>
        <p:txBody>
          <a:bodyPr anchor="ctr"/>
          <a:lstStyle/>
          <a:p>
            <a:pPr fontAlgn="auto">
              <a:spcBef>
                <a:spcPts val="0"/>
              </a:spcBef>
              <a:spcAft>
                <a:spcPts val="0"/>
              </a:spcAft>
              <a:defRPr/>
            </a:pPr>
            <a:r>
              <a:rPr lang="en-GB" sz="1846" kern="0" dirty="0">
                <a:solidFill>
                  <a:sysClr val="windowText" lastClr="000000"/>
                </a:solidFill>
                <a:latin typeface="Arial" charset="0"/>
              </a:rPr>
              <a:t>WOW!</a:t>
            </a:r>
            <a:endParaRPr lang="en-US" sz="1846" kern="0" dirty="0">
              <a:solidFill>
                <a:sysClr val="windowText" lastClr="000000"/>
              </a:solidFill>
              <a:latin typeface="Arial" charset="0"/>
            </a:endParaRPr>
          </a:p>
        </p:txBody>
      </p:sp>
      <p:pic>
        <p:nvPicPr>
          <p:cNvPr id="22555" name="Picture 3" descr="C:\Documents and Settings\Stuart Burge\Local Settings\Temporary Internet Files\Content.IE5\0G36AB7H\MCPE03017_0000[1].wmf"/>
          <p:cNvPicPr>
            <a:picLocks noChangeAspect="1" noChangeArrowheads="1"/>
          </p:cNvPicPr>
          <p:nvPr/>
        </p:nvPicPr>
        <p:blipFill>
          <a:blip r:embed="rId3"/>
          <a:srcRect/>
          <a:stretch>
            <a:fillRect/>
          </a:stretch>
        </p:blipFill>
        <p:spPr bwMode="auto">
          <a:xfrm>
            <a:off x="985754" y="1524788"/>
            <a:ext cx="422275" cy="628650"/>
          </a:xfrm>
          <a:prstGeom prst="rect">
            <a:avLst/>
          </a:prstGeom>
          <a:solidFill>
            <a:srgbClr val="FFFFFF"/>
          </a:solidFill>
          <a:ln w="9525">
            <a:noFill/>
            <a:miter lim="800000"/>
            <a:headEnd/>
            <a:tailEnd/>
          </a:ln>
        </p:spPr>
      </p:pic>
      <p:pic>
        <p:nvPicPr>
          <p:cNvPr id="15388" name="Picture 4" descr="C:\Documents and Settings\Stuart Burge\Local Settings\Temporary Internet Files\Content.IE5\U09XWF2V\MCPE03020_0000[1].wmf"/>
          <p:cNvPicPr>
            <a:picLocks noChangeAspect="1" noChangeArrowheads="1"/>
          </p:cNvPicPr>
          <p:nvPr/>
        </p:nvPicPr>
        <p:blipFill>
          <a:blip r:embed="rId4"/>
          <a:srcRect/>
          <a:stretch>
            <a:fillRect/>
          </a:stretch>
        </p:blipFill>
        <p:spPr bwMode="auto">
          <a:xfrm>
            <a:off x="7802564" y="3743390"/>
            <a:ext cx="515937" cy="783981"/>
          </a:xfrm>
          <a:prstGeom prst="rect">
            <a:avLst/>
          </a:prstGeom>
          <a:noFill/>
          <a:ln w="9525">
            <a:noFill/>
            <a:miter lim="800000"/>
            <a:headEnd/>
            <a:tailEnd/>
          </a:ln>
        </p:spPr>
      </p:pic>
      <p:sp>
        <p:nvSpPr>
          <p:cNvPr id="61" name="Title 60"/>
          <p:cNvSpPr>
            <a:spLocks noGrp="1"/>
          </p:cNvSpPr>
          <p:nvPr>
            <p:ph type="title"/>
          </p:nvPr>
        </p:nvSpPr>
        <p:spPr/>
        <p:txBody>
          <a:bodyPr/>
          <a:lstStyle/>
          <a:p>
            <a:r>
              <a:rPr lang="en-GB" dirty="0"/>
              <a:t>In Simple Terms – Systems Engineering is about:</a:t>
            </a:r>
          </a:p>
        </p:txBody>
      </p:sp>
      <p:sp>
        <p:nvSpPr>
          <p:cNvPr id="59" name="AutoShape 34"/>
          <p:cNvSpPr>
            <a:spLocks noChangeArrowheads="1"/>
          </p:cNvSpPr>
          <p:nvPr/>
        </p:nvSpPr>
        <p:spPr bwMode="auto">
          <a:xfrm rot="2954096">
            <a:off x="2805290" y="2497869"/>
            <a:ext cx="2957146" cy="1430215"/>
          </a:xfrm>
          <a:prstGeom prst="rightArrow">
            <a:avLst>
              <a:gd name="adj1" fmla="val 50000"/>
              <a:gd name="adj2" fmla="val 47718"/>
            </a:avLst>
          </a:prstGeom>
          <a:solidFill>
            <a:srgbClr val="00279F"/>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GB" sz="2215" kern="0" dirty="0">
                <a:solidFill>
                  <a:srgbClr val="FFFFFF"/>
                </a:solidFill>
                <a:latin typeface="Arial"/>
              </a:rPr>
              <a:t>turning into</a:t>
            </a:r>
            <a:endParaRPr lang="en-US" sz="2215" kern="0" dirty="0">
              <a:solidFill>
                <a:srgbClr val="FFFFFF"/>
              </a:solidFill>
              <a:latin typeface="Arial"/>
            </a:endParaRPr>
          </a:p>
        </p:txBody>
      </p:sp>
      <p:pic>
        <p:nvPicPr>
          <p:cNvPr id="30" name="Picture 29"/>
          <p:cNvPicPr>
            <a:picLocks noChangeAspect="1"/>
          </p:cNvPicPr>
          <p:nvPr/>
        </p:nvPicPr>
        <p:blipFill rotWithShape="1">
          <a:blip r:embed="rId5" cstate="print">
            <a:extLst>
              <a:ext uri="{28A0092B-C50C-407E-A947-70E740481C1C}">
                <a14:useLocalDpi xmlns:a14="http://schemas.microsoft.com/office/drawing/2010/main" val="0"/>
              </a:ext>
            </a:extLst>
          </a:blip>
          <a:srcRect l="14516" r="10792"/>
          <a:stretch/>
        </p:blipFill>
        <p:spPr>
          <a:xfrm>
            <a:off x="5155700" y="4375091"/>
            <a:ext cx="1727652" cy="2313050"/>
          </a:xfrm>
          <a:prstGeom prst="rect">
            <a:avLst/>
          </a:prstGeom>
        </p:spPr>
      </p:pic>
      <p:sp>
        <p:nvSpPr>
          <p:cNvPr id="31" name="Rounded Rectangular Callout 30"/>
          <p:cNvSpPr/>
          <p:nvPr/>
        </p:nvSpPr>
        <p:spPr>
          <a:xfrm>
            <a:off x="1531843" y="2883667"/>
            <a:ext cx="2010347" cy="942771"/>
          </a:xfrm>
          <a:prstGeom prst="wedgeRoundRectCallout">
            <a:avLst>
              <a:gd name="adj1" fmla="val 1776"/>
              <a:gd name="adj2" fmla="val -13844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latin typeface="GE Inspira Pitch Regular" charset="0"/>
              </a:rPr>
              <a:t>Customer/User Requirements</a:t>
            </a:r>
          </a:p>
        </p:txBody>
      </p:sp>
      <p:sp>
        <p:nvSpPr>
          <p:cNvPr id="32" name="Rounded Rectangular Callout 31"/>
          <p:cNvSpPr/>
          <p:nvPr/>
        </p:nvSpPr>
        <p:spPr>
          <a:xfrm>
            <a:off x="1557307" y="5638926"/>
            <a:ext cx="2313377" cy="934003"/>
          </a:xfrm>
          <a:prstGeom prst="wedgeRoundRectCallout">
            <a:avLst>
              <a:gd name="adj1" fmla="val 116488"/>
              <a:gd name="adj2" fmla="val -4367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latin typeface="GE Inspira Pitch Regular" charset="0"/>
              </a:rPr>
              <a:t>The Solution</a:t>
            </a:r>
          </a:p>
        </p:txBody>
      </p:sp>
      <p:sp>
        <p:nvSpPr>
          <p:cNvPr id="33" name="TextBox 32"/>
          <p:cNvSpPr txBox="1"/>
          <p:nvPr/>
        </p:nvSpPr>
        <p:spPr>
          <a:xfrm>
            <a:off x="1355476" y="4595998"/>
            <a:ext cx="3110275"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3200" dirty="0">
                <a:latin typeface="GE Inspira Pitch Regular" charset="0"/>
              </a:rPr>
              <a:t>It’s about design</a:t>
            </a:r>
          </a:p>
        </p:txBody>
      </p:sp>
    </p:spTree>
    <p:extLst>
      <p:ext uri="{BB962C8B-B14F-4D97-AF65-F5344CB8AC3E}">
        <p14:creationId xmlns:p14="http://schemas.microsoft.com/office/powerpoint/2010/main" val="115020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38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8"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a:t>Traditional Design</a:t>
            </a:r>
          </a:p>
        </p:txBody>
      </p:sp>
      <p:sp>
        <p:nvSpPr>
          <p:cNvPr id="8198" name="Rectangle 4"/>
          <p:cNvSpPr>
            <a:spLocks noChangeArrowheads="1"/>
          </p:cNvSpPr>
          <p:nvPr/>
        </p:nvSpPr>
        <p:spPr bwMode="auto">
          <a:xfrm>
            <a:off x="838200" y="1981200"/>
            <a:ext cx="7414376" cy="2857117"/>
          </a:xfrm>
          <a:prstGeom prst="rect">
            <a:avLst/>
          </a:prstGeom>
          <a:ln>
            <a:headEnd/>
            <a:tailEnd/>
          </a:ln>
        </p:spPr>
        <p:style>
          <a:lnRef idx="1">
            <a:schemeClr val="dk1"/>
          </a:lnRef>
          <a:fillRef idx="2">
            <a:schemeClr val="dk1"/>
          </a:fillRef>
          <a:effectRef idx="1">
            <a:schemeClr val="dk1"/>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4342" name="Text Box 5"/>
          <p:cNvSpPr txBox="1">
            <a:spLocks noChangeArrowheads="1"/>
          </p:cNvSpPr>
          <p:nvPr/>
        </p:nvSpPr>
        <p:spPr bwMode="auto">
          <a:xfrm>
            <a:off x="988940" y="4340801"/>
            <a:ext cx="1291572" cy="461665"/>
          </a:xfrm>
          <a:prstGeom prst="rect">
            <a:avLst/>
          </a:prstGeom>
          <a:noFill/>
          <a:ln w="9525">
            <a:noFill/>
            <a:miter lim="800000"/>
            <a:headEnd/>
            <a:tailEnd/>
          </a:ln>
        </p:spPr>
        <p:txBody>
          <a:bodyPr wrap="none">
            <a:spAutoFit/>
          </a:bodyPr>
          <a:lstStyle/>
          <a:p>
            <a:r>
              <a:rPr lang="en-GB" sz="2400" dirty="0">
                <a:latin typeface="GE Inspira Pitch Regular" charset="0"/>
              </a:rPr>
              <a:t>problem</a:t>
            </a:r>
            <a:endParaRPr lang="en-US" sz="2400" dirty="0">
              <a:latin typeface="GE Inspira Pitch Regular" charset="0"/>
            </a:endParaRPr>
          </a:p>
        </p:txBody>
      </p:sp>
      <p:sp>
        <p:nvSpPr>
          <p:cNvPr id="14343" name="Text Box 6"/>
          <p:cNvSpPr txBox="1">
            <a:spLocks noChangeArrowheads="1"/>
          </p:cNvSpPr>
          <p:nvPr/>
        </p:nvSpPr>
        <p:spPr bwMode="auto">
          <a:xfrm>
            <a:off x="7003516" y="4281437"/>
            <a:ext cx="1249060" cy="461665"/>
          </a:xfrm>
          <a:prstGeom prst="rect">
            <a:avLst/>
          </a:prstGeom>
          <a:noFill/>
          <a:ln w="9525">
            <a:noFill/>
            <a:miter lim="800000"/>
            <a:headEnd/>
            <a:tailEnd/>
          </a:ln>
        </p:spPr>
        <p:txBody>
          <a:bodyPr wrap="none">
            <a:spAutoFit/>
          </a:bodyPr>
          <a:lstStyle/>
          <a:p>
            <a:r>
              <a:rPr lang="en-GB" sz="2400" dirty="0">
                <a:latin typeface="GE Inspira Pitch Regular" charset="0"/>
              </a:rPr>
              <a:t>solution</a:t>
            </a:r>
            <a:endParaRPr lang="en-US" sz="2400" dirty="0">
              <a:latin typeface="GE Inspira Pitch Regular" charset="0"/>
            </a:endParaRPr>
          </a:p>
        </p:txBody>
      </p:sp>
      <p:sp>
        <p:nvSpPr>
          <p:cNvPr id="8201" name="AutoShape 7"/>
          <p:cNvSpPr>
            <a:spLocks noChangeArrowheads="1"/>
          </p:cNvSpPr>
          <p:nvPr/>
        </p:nvSpPr>
        <p:spPr bwMode="auto">
          <a:xfrm>
            <a:off x="988940" y="2235580"/>
            <a:ext cx="7427759" cy="1294152"/>
          </a:xfrm>
          <a:prstGeom prst="curvedDownArrow">
            <a:avLst>
              <a:gd name="adj1" fmla="val 95720"/>
              <a:gd name="adj2" fmla="val 190909"/>
              <a:gd name="adj3" fmla="val 33241"/>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latin typeface="GE Inspira Pitch Regular" charset="0"/>
            </a:endParaRPr>
          </a:p>
        </p:txBody>
      </p:sp>
      <p:sp>
        <p:nvSpPr>
          <p:cNvPr id="9" name="Down Arrow 8"/>
          <p:cNvSpPr/>
          <p:nvPr/>
        </p:nvSpPr>
        <p:spPr>
          <a:xfrm>
            <a:off x="2280512" y="3402346"/>
            <a:ext cx="4531875" cy="2795848"/>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latin typeface="GE Inspira Pitch Regular" charset="0"/>
                <a:cs typeface="GE Inspira Pitch Regular" charset="0"/>
              </a:rPr>
              <a:t>When given a problem it is human nature to immediately think of solutions. We want an outline answer we can work on. </a:t>
            </a:r>
            <a:r>
              <a:rPr lang="en-GB" sz="1600" dirty="0">
                <a:latin typeface="GE Inspira Pitch Regular" charset="0"/>
              </a:rPr>
              <a:t>This concept design solution is often based on prior experience, where previous solutions are adapted to fit the current problem or assumptions are made unconsciously about a solution. </a:t>
            </a:r>
            <a:endParaRPr lang="en-US" sz="1600" dirty="0">
              <a:latin typeface="GE Inspira Pitch Regular" charset="0"/>
              <a:cs typeface="GE Inspira Pitch Regular" charset="0"/>
            </a:endParaRPr>
          </a:p>
        </p:txBody>
      </p:sp>
    </p:spTree>
    <p:extLst>
      <p:ext uri="{BB962C8B-B14F-4D97-AF65-F5344CB8AC3E}">
        <p14:creationId xmlns:p14="http://schemas.microsoft.com/office/powerpoint/2010/main" val="10580546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201"/>
                                        </p:tgtEl>
                                        <p:attrNameLst>
                                          <p:attrName>style.visibility</p:attrName>
                                        </p:attrNameLst>
                                      </p:cBhvr>
                                      <p:to>
                                        <p:strVal val="visible"/>
                                      </p:to>
                                    </p:set>
                                    <p:animEffect transition="in" filter="wipe(left)">
                                      <p:cBhvr>
                                        <p:cTn id="11" dur="500"/>
                                        <p:tgtEl>
                                          <p:spTgt spid="8201"/>
                                        </p:tgtEl>
                                      </p:cBhvr>
                                    </p:animEffect>
                                  </p:childTnLst>
                                  <p:subTnLst>
                                    <p:audio>
                                      <p:cMediaNode>
                                        <p:cTn display="0" masterRel="sameClick">
                                          <p:stCondLst>
                                            <p:cond evt="begin" delay="0">
                                              <p:tn val="9"/>
                                            </p:cond>
                                          </p:stCondLst>
                                          <p:endCondLst>
                                            <p:cond evt="onStopAudio" delay="0">
                                              <p:tgtEl>
                                                <p:sldTgt/>
                                              </p:tgtEl>
                                            </p:cond>
                                          </p:endCondLst>
                                        </p:cTn>
                                        <p:tgtEl>
                                          <p:sndTgt r:embed="rId3" name="Whoosh"/>
                                        </p:tgtEl>
                                      </p:cMediaNode>
                                    </p:audio>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34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p:bldP spid="14343" grpId="0"/>
      <p:bldP spid="8201"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sp>
        <p:nvSpPr>
          <p:cNvPr id="9" name="Title 8"/>
          <p:cNvSpPr>
            <a:spLocks noGrp="1"/>
          </p:cNvSpPr>
          <p:nvPr>
            <p:ph type="title"/>
          </p:nvPr>
        </p:nvSpPr>
        <p:spPr/>
        <p:txBody>
          <a:bodyPr/>
          <a:lstStyle/>
          <a:p>
            <a:r>
              <a:rPr lang="en-US" dirty="0"/>
              <a:t>Approaches – The Choices</a:t>
            </a:r>
          </a:p>
        </p:txBody>
      </p:sp>
    </p:spTree>
    <p:extLst>
      <p:ext uri="{BB962C8B-B14F-4D97-AF65-F5344CB8AC3E}">
        <p14:creationId xmlns:p14="http://schemas.microsoft.com/office/powerpoint/2010/main" val="458092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Photocopying</a:t>
            </a:r>
          </a:p>
        </p:txBody>
      </p:sp>
      <p:pic>
        <p:nvPicPr>
          <p:cNvPr id="4" name="Content Placeholder 3" descr="Photocopying.jpg"/>
          <p:cNvPicPr>
            <a:picLocks noGrp="1" noChangeAspect="1"/>
          </p:cNvPicPr>
          <p:nvPr>
            <p:ph sz="half" idx="1"/>
          </p:nvPr>
        </p:nvPicPr>
        <p:blipFill>
          <a:blip r:embed="rId2">
            <a:extLst>
              <a:ext uri="{28A0092B-C50C-407E-A947-70E740481C1C}">
                <a14:useLocalDpi xmlns:a14="http://schemas.microsoft.com/office/drawing/2010/main" val="0"/>
              </a:ext>
            </a:extLst>
          </a:blip>
          <a:srcRect l="27692" r="27692"/>
          <a:stretch>
            <a:fillRect/>
          </a:stretch>
        </p:blipFill>
        <p:spPr/>
      </p:pic>
      <p:sp>
        <p:nvSpPr>
          <p:cNvPr id="5" name="Content Placeholder 4"/>
          <p:cNvSpPr>
            <a:spLocks noGrp="1"/>
          </p:cNvSpPr>
          <p:nvPr>
            <p:ph sz="half" idx="2"/>
          </p:nvPr>
        </p:nvSpPr>
        <p:spPr/>
        <p:txBody>
          <a:bodyPr>
            <a:normAutofit/>
          </a:bodyPr>
          <a:lstStyle/>
          <a:p>
            <a:pPr>
              <a:buFont typeface="Arial" charset="0"/>
              <a:buChar char="•"/>
            </a:pPr>
            <a:r>
              <a:rPr lang="en-US" sz="1846" dirty="0"/>
              <a:t>Take an existing design (that works!) and enlarge or reduce to fit the requirements</a:t>
            </a:r>
          </a:p>
          <a:p>
            <a:pPr>
              <a:buFont typeface="Arial" charset="0"/>
              <a:buChar char="•"/>
            </a:pPr>
            <a:r>
              <a:rPr lang="en-US" sz="1846" dirty="0"/>
              <a:t>Benefits</a:t>
            </a:r>
          </a:p>
          <a:p>
            <a:pPr lvl="1">
              <a:buFont typeface="Arial" charset="0"/>
              <a:buChar char="•"/>
            </a:pPr>
            <a:r>
              <a:rPr lang="en-US" sz="1477" dirty="0"/>
              <a:t>Have a solution quickly</a:t>
            </a:r>
          </a:p>
          <a:p>
            <a:pPr lvl="1">
              <a:buFont typeface="Arial" charset="0"/>
              <a:buChar char="•"/>
            </a:pPr>
            <a:r>
              <a:rPr lang="en-US" sz="1477" dirty="0"/>
              <a:t>Previous one worked so risks are considered low </a:t>
            </a:r>
          </a:p>
          <a:p>
            <a:pPr>
              <a:buFont typeface="Arial" charset="0"/>
              <a:buChar char="•"/>
            </a:pPr>
            <a:r>
              <a:rPr lang="en-US" sz="1846" dirty="0"/>
              <a:t>Issues</a:t>
            </a:r>
          </a:p>
          <a:p>
            <a:pPr lvl="1">
              <a:buFont typeface="Arial" charset="0"/>
              <a:buChar char="•"/>
            </a:pPr>
            <a:r>
              <a:rPr lang="en-US" sz="1477" dirty="0"/>
              <a:t>Scale laws are often to high powers (X</a:t>
            </a:r>
            <a:r>
              <a:rPr lang="en-US" sz="1477" baseline="30000" dirty="0"/>
              <a:t>3</a:t>
            </a:r>
            <a:r>
              <a:rPr lang="en-US" sz="1477" dirty="0"/>
              <a:t> or X</a:t>
            </a:r>
            <a:r>
              <a:rPr lang="en-US" sz="1477" baseline="30000" dirty="0"/>
              <a:t>4</a:t>
            </a:r>
            <a:r>
              <a:rPr lang="en-US" sz="1477" dirty="0"/>
              <a:t>) – we assume linearity but it isn’t and undesirable behaviour occurs</a:t>
            </a:r>
          </a:p>
          <a:p>
            <a:pPr lvl="1">
              <a:buFont typeface="Arial" charset="0"/>
              <a:buChar char="•"/>
            </a:pPr>
            <a:r>
              <a:rPr lang="en-US" sz="1477" dirty="0"/>
              <a:t>Requirements not fully understood and the “photocopied” design doesn't work – redesign and greater costs</a:t>
            </a:r>
          </a:p>
        </p:txBody>
      </p:sp>
    </p:spTree>
    <p:extLst>
      <p:ext uri="{BB962C8B-B14F-4D97-AF65-F5344CB8AC3E}">
        <p14:creationId xmlns:p14="http://schemas.microsoft.com/office/powerpoint/2010/main" val="428966236"/>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536" y="1466359"/>
            <a:ext cx="3118338" cy="2227385"/>
          </a:xfrm>
          <a:prstGeom prst="rect">
            <a:avLst/>
          </a:prstGeom>
        </p:spPr>
      </p:pic>
      <p:pic>
        <p:nvPicPr>
          <p:cNvPr id="3" name="Picture 2" descr="7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17" y="1511636"/>
            <a:ext cx="3223846" cy="2145323"/>
          </a:xfrm>
          <a:prstGeom prst="rect">
            <a:avLst/>
          </a:prstGeom>
        </p:spPr>
      </p:pic>
      <p:sp>
        <p:nvSpPr>
          <p:cNvPr id="4" name="TextBox 3"/>
          <p:cNvSpPr txBox="1"/>
          <p:nvPr/>
        </p:nvSpPr>
        <p:spPr>
          <a:xfrm>
            <a:off x="528617" y="587176"/>
            <a:ext cx="1540037" cy="859659"/>
          </a:xfrm>
          <a:prstGeom prst="rect">
            <a:avLst/>
          </a:prstGeom>
          <a:noFill/>
        </p:spPr>
        <p:txBody>
          <a:bodyPr wrap="none" rtlCol="0">
            <a:spAutoFit/>
          </a:bodyPr>
          <a:lstStyle/>
          <a:p>
            <a:r>
              <a:rPr lang="en-US" sz="1662" dirty="0"/>
              <a:t>Trent 700</a:t>
            </a:r>
          </a:p>
          <a:p>
            <a:r>
              <a:rPr lang="en-US" sz="1662" dirty="0"/>
              <a:t>Fan </a:t>
            </a:r>
            <a:r>
              <a:rPr lang="en-US" sz="1662" dirty="0" err="1"/>
              <a:t>Dia</a:t>
            </a:r>
            <a:r>
              <a:rPr lang="en-US" sz="1662" dirty="0"/>
              <a:t> 97.4’’</a:t>
            </a:r>
          </a:p>
          <a:p>
            <a:r>
              <a:rPr lang="en-US" sz="1662" dirty="0"/>
              <a:t>Thrust 70,000lb</a:t>
            </a:r>
          </a:p>
        </p:txBody>
      </p:sp>
      <p:sp>
        <p:nvSpPr>
          <p:cNvPr id="6" name="TextBox 5"/>
          <p:cNvSpPr txBox="1"/>
          <p:nvPr/>
        </p:nvSpPr>
        <p:spPr>
          <a:xfrm>
            <a:off x="5446886" y="587177"/>
            <a:ext cx="1540037" cy="859659"/>
          </a:xfrm>
          <a:prstGeom prst="rect">
            <a:avLst/>
          </a:prstGeom>
          <a:noFill/>
        </p:spPr>
        <p:txBody>
          <a:bodyPr wrap="none" rtlCol="0">
            <a:spAutoFit/>
          </a:bodyPr>
          <a:lstStyle>
            <a:defPPr>
              <a:defRPr lang="en-US"/>
            </a:defPPr>
          </a:lstStyle>
          <a:p>
            <a:r>
              <a:rPr lang="en-US" sz="1662" dirty="0"/>
              <a:t>Trent 900</a:t>
            </a:r>
          </a:p>
          <a:p>
            <a:r>
              <a:rPr lang="en-US" sz="1662" dirty="0"/>
              <a:t>Fan </a:t>
            </a:r>
            <a:r>
              <a:rPr lang="en-US" sz="1662" dirty="0" err="1"/>
              <a:t>Dia</a:t>
            </a:r>
            <a:r>
              <a:rPr lang="en-US" sz="1662" dirty="0"/>
              <a:t> 116’’</a:t>
            </a:r>
          </a:p>
          <a:p>
            <a:r>
              <a:rPr lang="en-US" sz="1662" dirty="0"/>
              <a:t>Thrust 85,000lb</a:t>
            </a:r>
          </a:p>
        </p:txBody>
      </p:sp>
      <p:sp>
        <p:nvSpPr>
          <p:cNvPr id="5" name="Right Arrow 4"/>
          <p:cNvSpPr/>
          <p:nvPr/>
        </p:nvSpPr>
        <p:spPr>
          <a:xfrm>
            <a:off x="3597971" y="2133472"/>
            <a:ext cx="2213358"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pic>
        <p:nvPicPr>
          <p:cNvPr id="7" name="Content Placeholder 3" descr="Photocopying.jpg"/>
          <p:cNvPicPr>
            <a:picLocks noChangeAspect="1"/>
          </p:cNvPicPr>
          <p:nvPr/>
        </p:nvPicPr>
        <p:blipFill>
          <a:blip r:embed="rId4">
            <a:extLst>
              <a:ext uri="{28A0092B-C50C-407E-A947-70E740481C1C}">
                <a14:useLocalDpi xmlns:a14="http://schemas.microsoft.com/office/drawing/2010/main" val="0"/>
              </a:ext>
            </a:extLst>
          </a:blip>
          <a:srcRect l="27692" r="27692"/>
          <a:stretch>
            <a:fillRect/>
          </a:stretch>
        </p:blipFill>
        <p:spPr>
          <a:xfrm>
            <a:off x="4021981" y="2032409"/>
            <a:ext cx="1070111" cy="1106998"/>
          </a:xfrm>
          <a:prstGeom prst="rect">
            <a:avLst/>
          </a:prstGeom>
        </p:spPr>
      </p:pic>
      <p:pic>
        <p:nvPicPr>
          <p:cNvPr id="9" name="Picture 8" descr="A380 R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01223" y="4487901"/>
            <a:ext cx="2475198" cy="1692598"/>
          </a:xfrm>
          <a:prstGeom prst="rect">
            <a:avLst/>
          </a:prstGeom>
        </p:spPr>
      </p:pic>
      <p:sp>
        <p:nvSpPr>
          <p:cNvPr id="10" name="TextBox 9"/>
          <p:cNvSpPr txBox="1"/>
          <p:nvPr/>
        </p:nvSpPr>
        <p:spPr>
          <a:xfrm>
            <a:off x="4093197" y="2184005"/>
            <a:ext cx="930063" cy="490134"/>
          </a:xfrm>
          <a:prstGeom prst="rect">
            <a:avLst/>
          </a:prstGeom>
          <a:noFill/>
        </p:spPr>
        <p:txBody>
          <a:bodyPr wrap="none" rtlCol="0">
            <a:spAutoFit/>
          </a:bodyPr>
          <a:lstStyle/>
          <a:p>
            <a:r>
              <a:rPr lang="en-US" sz="2585" b="1" dirty="0"/>
              <a:t>x1.19</a:t>
            </a:r>
          </a:p>
        </p:txBody>
      </p:sp>
      <p:pic>
        <p:nvPicPr>
          <p:cNvPr id="11" name="Picture 104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19711" y="4084028"/>
            <a:ext cx="2168368" cy="22045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12" name="Right Arrow 11"/>
          <p:cNvSpPr/>
          <p:nvPr/>
        </p:nvSpPr>
        <p:spPr>
          <a:xfrm rot="5400000">
            <a:off x="6566392" y="3616203"/>
            <a:ext cx="1065438"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
        <p:nvSpPr>
          <p:cNvPr id="13" name="Right Arrow 12"/>
          <p:cNvSpPr/>
          <p:nvPr/>
        </p:nvSpPr>
        <p:spPr>
          <a:xfrm rot="10800000">
            <a:off x="4483603" y="4838275"/>
            <a:ext cx="1560179"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Tree>
    <p:extLst>
      <p:ext uri="{BB962C8B-B14F-4D97-AF65-F5344CB8AC3E}">
        <p14:creationId xmlns:p14="http://schemas.microsoft.com/office/powerpoint/2010/main" val="187161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right)">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0-#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10" grpId="0"/>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sp>
        <p:nvSpPr>
          <p:cNvPr id="9" name="Title 8"/>
          <p:cNvSpPr>
            <a:spLocks noGrp="1"/>
          </p:cNvSpPr>
          <p:nvPr>
            <p:ph type="title"/>
          </p:nvPr>
        </p:nvSpPr>
        <p:spPr/>
        <p:txBody>
          <a:bodyPr/>
          <a:lstStyle/>
          <a:p>
            <a:r>
              <a:rPr lang="en-US" dirty="0"/>
              <a:t>Approaches – The Choices</a:t>
            </a:r>
          </a:p>
        </p:txBody>
      </p:sp>
    </p:spTree>
    <p:extLst>
      <p:ext uri="{BB962C8B-B14F-4D97-AF65-F5344CB8AC3E}">
        <p14:creationId xmlns:p14="http://schemas.microsoft.com/office/powerpoint/2010/main" val="206925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low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50" y="1533210"/>
            <a:ext cx="5001765" cy="3665416"/>
          </a:xfrm>
          <a:prstGeom prst="rect">
            <a:avLst/>
          </a:prstGeom>
        </p:spPr>
      </p:pic>
      <p:sp>
        <p:nvSpPr>
          <p:cNvPr id="2" name="Title 1"/>
          <p:cNvSpPr>
            <a:spLocks noGrp="1"/>
          </p:cNvSpPr>
          <p:nvPr>
            <p:ph type="title"/>
          </p:nvPr>
        </p:nvSpPr>
        <p:spPr/>
        <p:txBody>
          <a:bodyPr/>
          <a:lstStyle/>
          <a:p>
            <a:r>
              <a:rPr lang="en-US" dirty="0"/>
              <a:t>Flower Arranging</a:t>
            </a:r>
          </a:p>
        </p:txBody>
      </p:sp>
      <p:sp>
        <p:nvSpPr>
          <p:cNvPr id="4" name="Content Placeholder 3"/>
          <p:cNvSpPr>
            <a:spLocks noGrp="1"/>
          </p:cNvSpPr>
          <p:nvPr>
            <p:ph sz="half" idx="2"/>
          </p:nvPr>
        </p:nvSpPr>
        <p:spPr/>
        <p:txBody>
          <a:bodyPr>
            <a:normAutofit/>
          </a:bodyPr>
          <a:lstStyle/>
          <a:p>
            <a:pPr>
              <a:buFont typeface="Arial" charset="0"/>
              <a:buChar char="•"/>
            </a:pPr>
            <a:r>
              <a:rPr lang="en-US" sz="1846" dirty="0"/>
              <a:t>Take some nice looking components and arrange them to build a bigger thing</a:t>
            </a:r>
          </a:p>
          <a:p>
            <a:pPr>
              <a:buFont typeface="Arial" charset="0"/>
              <a:buChar char="•"/>
            </a:pPr>
            <a:r>
              <a:rPr lang="en-US" sz="1846" dirty="0"/>
              <a:t>Benefits</a:t>
            </a:r>
          </a:p>
          <a:p>
            <a:pPr lvl="1">
              <a:buFont typeface="Arial" charset="0"/>
              <a:buChar char="•"/>
            </a:pPr>
            <a:r>
              <a:rPr lang="en-US" sz="1477" dirty="0"/>
              <a:t>Uses known and trusted components</a:t>
            </a:r>
          </a:p>
          <a:p>
            <a:pPr lvl="1">
              <a:buFont typeface="Arial" charset="0"/>
              <a:buChar char="•"/>
            </a:pPr>
            <a:r>
              <a:rPr lang="en-US" sz="1477" dirty="0"/>
              <a:t>Good fun</a:t>
            </a:r>
          </a:p>
          <a:p>
            <a:pPr>
              <a:buFont typeface="Arial" charset="0"/>
              <a:buChar char="•"/>
            </a:pPr>
            <a:r>
              <a:rPr lang="en-US" sz="1846" dirty="0"/>
              <a:t>Issues</a:t>
            </a:r>
          </a:p>
          <a:p>
            <a:pPr lvl="1">
              <a:buFont typeface="Arial" charset="0"/>
              <a:buChar char="•"/>
            </a:pPr>
            <a:r>
              <a:rPr lang="en-US" sz="1477" dirty="0"/>
              <a:t>Unexpected behaviour</a:t>
            </a:r>
          </a:p>
          <a:p>
            <a:pPr lvl="1">
              <a:buFont typeface="Arial" charset="0"/>
              <a:buChar char="•"/>
            </a:pPr>
            <a:r>
              <a:rPr lang="en-US" sz="1477" dirty="0"/>
              <a:t>Relies on luck (can be mitigated by analysis i.e. design - </a:t>
            </a:r>
            <a:r>
              <a:rPr lang="en-US" sz="1477" dirty="0" err="1"/>
              <a:t>analyse</a:t>
            </a:r>
            <a:r>
              <a:rPr lang="en-US" sz="1477" dirty="0"/>
              <a:t> – redesign – </a:t>
            </a:r>
            <a:r>
              <a:rPr lang="en-US" sz="1477" dirty="0" err="1"/>
              <a:t>analyse</a:t>
            </a:r>
            <a:r>
              <a:rPr lang="en-US" sz="1477" dirty="0"/>
              <a:t> – re-redesign - </a:t>
            </a:r>
            <a:r>
              <a:rPr lang="en-US" sz="1477" dirty="0" err="1"/>
              <a:t>analyse</a:t>
            </a:r>
            <a:r>
              <a:rPr lang="en-US" sz="1477" dirty="0"/>
              <a:t>) – therefore costly</a:t>
            </a:r>
          </a:p>
        </p:txBody>
      </p:sp>
    </p:spTree>
    <p:extLst>
      <p:ext uri="{BB962C8B-B14F-4D97-AF65-F5344CB8AC3E}">
        <p14:creationId xmlns:p14="http://schemas.microsoft.com/office/powerpoint/2010/main" val="1572184548"/>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hantom_FG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4137" y="1491244"/>
            <a:ext cx="4503666" cy="25473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3886200" y="3124200"/>
            <a:ext cx="4306451" cy="3033070"/>
          </a:xfrm>
          <a:prstGeom prst="rect">
            <a:avLst/>
          </a:prstGeom>
        </p:spPr>
      </p:pic>
    </p:spTree>
    <p:extLst>
      <p:ext uri="{BB962C8B-B14F-4D97-AF65-F5344CB8AC3E}">
        <p14:creationId xmlns:p14="http://schemas.microsoft.com/office/powerpoint/2010/main" val="106690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grpSp>
        <p:nvGrpSpPr>
          <p:cNvPr id="6" name="Group 5"/>
          <p:cNvGrpSpPr/>
          <p:nvPr/>
        </p:nvGrpSpPr>
        <p:grpSpPr>
          <a:xfrm>
            <a:off x="4318780" y="3459397"/>
            <a:ext cx="1709972" cy="1560481"/>
            <a:chOff x="3895544" y="2407833"/>
            <a:chExt cx="1709972" cy="1690521"/>
          </a:xfrm>
        </p:grpSpPr>
        <p:sp>
          <p:nvSpPr>
            <p:cNvPr id="41" name="Oval 40"/>
            <p:cNvSpPr/>
            <p:nvPr/>
          </p:nvSpPr>
          <p:spPr>
            <a:xfrm>
              <a:off x="3895544" y="2407833"/>
              <a:ext cx="1709972" cy="1690521"/>
            </a:xfrm>
            <a:prstGeom prst="ellipse">
              <a:avLst/>
            </a:prstGeom>
            <a:gradFill flip="none" rotWithShape="1">
              <a:gsLst>
                <a:gs pos="0">
                  <a:schemeClr val="accent4">
                    <a:tint val="100000"/>
                    <a:shade val="100000"/>
                    <a:satMod val="130000"/>
                    <a:alpha val="44000"/>
                  </a:schemeClr>
                </a:gs>
                <a:gs pos="100000">
                  <a:schemeClr val="accent4">
                    <a:tint val="50000"/>
                    <a:shade val="100000"/>
                    <a:satMod val="350000"/>
                    <a:alpha val="44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62"/>
            </a:p>
          </p:txBody>
        </p:sp>
        <p:sp>
          <p:nvSpPr>
            <p:cNvPr id="34" name="TextBox 33"/>
            <p:cNvSpPr txBox="1"/>
            <p:nvPr/>
          </p:nvSpPr>
          <p:spPr>
            <a:xfrm>
              <a:off x="4150987" y="3174123"/>
              <a:ext cx="1147558" cy="346276"/>
            </a:xfrm>
            <a:prstGeom prst="rect">
              <a:avLst/>
            </a:prstGeom>
            <a:noFill/>
          </p:spPr>
          <p:txBody>
            <a:bodyPr wrap="none" rtlCol="0">
              <a:spAutoFit/>
            </a:bodyPr>
            <a:lstStyle/>
            <a:p>
              <a:r>
                <a:rPr lang="en-US" sz="1477" dirty="0"/>
                <a:t>Evolutionary</a:t>
              </a:r>
            </a:p>
          </p:txBody>
        </p:sp>
      </p:grpSp>
      <p:sp>
        <p:nvSpPr>
          <p:cNvPr id="9" name="Title 8"/>
          <p:cNvSpPr>
            <a:spLocks noGrp="1"/>
          </p:cNvSpPr>
          <p:nvPr>
            <p:ph type="title"/>
          </p:nvPr>
        </p:nvSpPr>
        <p:spPr/>
        <p:txBody>
          <a:bodyPr/>
          <a:lstStyle/>
          <a:p>
            <a:r>
              <a:rPr lang="en-US" dirty="0"/>
              <a:t>Approaches – The Choices</a:t>
            </a:r>
          </a:p>
        </p:txBody>
      </p:sp>
    </p:spTree>
    <p:extLst>
      <p:ext uri="{BB962C8B-B14F-4D97-AF65-F5344CB8AC3E}">
        <p14:creationId xmlns:p14="http://schemas.microsoft.com/office/powerpoint/2010/main" val="214057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Evolution</a:t>
            </a:r>
          </a:p>
        </p:txBody>
      </p:sp>
      <p:pic>
        <p:nvPicPr>
          <p:cNvPr id="5" name="Content Placeholder 4" descr="Original911-2013.jpg"/>
          <p:cNvPicPr>
            <a:picLocks noGrp="1" noChangeAspect="1"/>
          </p:cNvPicPr>
          <p:nvPr>
            <p:ph sz="half" idx="1"/>
          </p:nvPr>
        </p:nvPicPr>
        <p:blipFill>
          <a:blip r:embed="rId2">
            <a:extLst>
              <a:ext uri="{28A0092B-C50C-407E-A947-70E740481C1C}">
                <a14:useLocalDpi xmlns:a14="http://schemas.microsoft.com/office/drawing/2010/main" val="0"/>
              </a:ext>
            </a:extLst>
          </a:blip>
          <a:srcRect l="24886" r="24886"/>
          <a:stretch>
            <a:fillRect/>
          </a:stretch>
        </p:blipFill>
        <p:spPr/>
      </p:pic>
      <p:sp>
        <p:nvSpPr>
          <p:cNvPr id="4" name="Content Placeholder 3"/>
          <p:cNvSpPr>
            <a:spLocks noGrp="1"/>
          </p:cNvSpPr>
          <p:nvPr>
            <p:ph sz="half" idx="2"/>
          </p:nvPr>
        </p:nvSpPr>
        <p:spPr/>
        <p:txBody>
          <a:bodyPr>
            <a:normAutofit/>
          </a:bodyPr>
          <a:lstStyle/>
          <a:p>
            <a:pPr>
              <a:buFont typeface="Arial" charset="0"/>
              <a:buChar char="•"/>
            </a:pPr>
            <a:r>
              <a:rPr lang="en-US" sz="1846" dirty="0"/>
              <a:t>Successive modifications to an existing design quite often involving replacing one or more sub-systems</a:t>
            </a:r>
          </a:p>
          <a:p>
            <a:pPr>
              <a:buFont typeface="Arial" charset="0"/>
              <a:buChar char="•"/>
            </a:pPr>
            <a:r>
              <a:rPr lang="en-US" sz="1846" dirty="0"/>
              <a:t>Benefits</a:t>
            </a:r>
          </a:p>
          <a:p>
            <a:pPr lvl="1">
              <a:buFont typeface="Arial" charset="0"/>
              <a:buChar char="•"/>
            </a:pPr>
            <a:r>
              <a:rPr lang="en-US" sz="1477" dirty="0"/>
              <a:t>Perceived as tried and tested – trustworthy</a:t>
            </a:r>
          </a:p>
          <a:p>
            <a:pPr lvl="1">
              <a:buFont typeface="Arial" charset="0"/>
              <a:buChar char="•"/>
            </a:pPr>
            <a:r>
              <a:rPr lang="en-US" sz="1477" dirty="0"/>
              <a:t>Continuous improvement</a:t>
            </a:r>
          </a:p>
          <a:p>
            <a:pPr>
              <a:buFont typeface="Arial" charset="0"/>
              <a:buChar char="•"/>
            </a:pPr>
            <a:r>
              <a:rPr lang="en-US" sz="1846" dirty="0"/>
              <a:t>Issues</a:t>
            </a:r>
          </a:p>
          <a:p>
            <a:pPr lvl="1">
              <a:buFont typeface="Arial" charset="0"/>
              <a:buChar char="•"/>
            </a:pPr>
            <a:r>
              <a:rPr lang="en-US" sz="1477" dirty="0"/>
              <a:t>Improvements are incremental – limited opportunity for step change</a:t>
            </a:r>
          </a:p>
          <a:p>
            <a:pPr lvl="1">
              <a:buFont typeface="Arial" charset="0"/>
              <a:buChar char="•"/>
            </a:pPr>
            <a:r>
              <a:rPr lang="en-US" sz="1477" dirty="0"/>
              <a:t>Shortfalls in performance due to unexpected interactions</a:t>
            </a:r>
          </a:p>
        </p:txBody>
      </p:sp>
    </p:spTree>
    <p:extLst>
      <p:ext uri="{BB962C8B-B14F-4D97-AF65-F5344CB8AC3E}">
        <p14:creationId xmlns:p14="http://schemas.microsoft.com/office/powerpoint/2010/main" val="2022054887"/>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dirty="0">
                <a:latin typeface="Arial" charset="0"/>
              </a:rPr>
              <a:t>Evolutionary</a:t>
            </a:r>
          </a:p>
        </p:txBody>
      </p:sp>
      <p:pic>
        <p:nvPicPr>
          <p:cNvPr id="4" name="Picture 3" descr="nokia_phon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448796"/>
            <a:ext cx="4689231" cy="3458308"/>
          </a:xfrm>
          <a:prstGeom prst="rect">
            <a:avLst/>
          </a:prstGeom>
        </p:spPr>
      </p:pic>
      <p:cxnSp>
        <p:nvCxnSpPr>
          <p:cNvPr id="10" name="Straight Arrow Connector 9"/>
          <p:cNvCxnSpPr/>
          <p:nvPr/>
        </p:nvCxnSpPr>
        <p:spPr>
          <a:xfrm>
            <a:off x="326547" y="3221799"/>
            <a:ext cx="8297567" cy="194044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5472731" y="5516743"/>
            <a:ext cx="3151383" cy="1175894"/>
          </a:xfrm>
          <a:prstGeom prst="rect">
            <a:avLst/>
          </a:prstGeom>
        </p:spPr>
        <p:style>
          <a:lnRef idx="1">
            <a:schemeClr val="accent5"/>
          </a:lnRef>
          <a:fillRef idx="2">
            <a:schemeClr val="accent5"/>
          </a:fillRef>
          <a:effectRef idx="1">
            <a:schemeClr val="accent5"/>
          </a:effectRef>
          <a:fontRef idx="minor">
            <a:schemeClr val="dk1"/>
          </a:fontRef>
        </p:style>
        <p:txBody>
          <a:bodyPr wrap="square">
            <a:noAutofit/>
          </a:bodyPr>
          <a:lstStyle/>
          <a:p>
            <a:r>
              <a:rPr lang="en-US" sz="1662" dirty="0"/>
              <a:t>In September 2013, Microsoft announced that it would acquire Nokia's mobile phone business</a:t>
            </a:r>
          </a:p>
        </p:txBody>
      </p:sp>
      <p:cxnSp>
        <p:nvCxnSpPr>
          <p:cNvPr id="6" name="Straight Connector 5"/>
          <p:cNvCxnSpPr/>
          <p:nvPr/>
        </p:nvCxnSpPr>
        <p:spPr>
          <a:xfrm flipV="1">
            <a:off x="304000" y="1790497"/>
            <a:ext cx="6390815" cy="1338188"/>
          </a:xfrm>
          <a:prstGeom prst="line">
            <a:avLst/>
          </a:prstGeom>
          <a:ln w="57150" cmpd="sng">
            <a:solidFill>
              <a:srgbClr val="800000"/>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6694815" y="1800870"/>
            <a:ext cx="1639202" cy="3651491"/>
          </a:xfrm>
          <a:prstGeom prst="straightConnector1">
            <a:avLst/>
          </a:prstGeom>
          <a:ln w="57150" cmpd="sng">
            <a:solidFill>
              <a:srgbClr val="80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824659">
            <a:off x="5638843" y="4183194"/>
            <a:ext cx="518219" cy="348109"/>
          </a:xfrm>
          <a:prstGeom prst="rect">
            <a:avLst/>
          </a:prstGeom>
          <a:noFill/>
        </p:spPr>
        <p:txBody>
          <a:bodyPr wrap="none" rtlCol="0">
            <a:spAutoFit/>
          </a:bodyPr>
          <a:lstStyle/>
          <a:p>
            <a:r>
              <a:rPr lang="en-US" sz="1662" dirty="0"/>
              <a:t>Size</a:t>
            </a:r>
          </a:p>
        </p:txBody>
      </p:sp>
      <p:sp>
        <p:nvSpPr>
          <p:cNvPr id="15" name="TextBox 14"/>
          <p:cNvSpPr txBox="1"/>
          <p:nvPr/>
        </p:nvSpPr>
        <p:spPr>
          <a:xfrm>
            <a:off x="7447598" y="3041146"/>
            <a:ext cx="623889" cy="348109"/>
          </a:xfrm>
          <a:prstGeom prst="rect">
            <a:avLst/>
          </a:prstGeom>
          <a:noFill/>
        </p:spPr>
        <p:txBody>
          <a:bodyPr wrap="none" rtlCol="0">
            <a:spAutoFit/>
          </a:bodyPr>
          <a:lstStyle/>
          <a:p>
            <a:r>
              <a:rPr lang="en-US" sz="1662" dirty="0">
                <a:solidFill>
                  <a:srgbClr val="800000"/>
                </a:solidFill>
              </a:rPr>
              <a:t>Sales</a:t>
            </a:r>
          </a:p>
        </p:txBody>
      </p:sp>
      <p:sp>
        <p:nvSpPr>
          <p:cNvPr id="16" name="Rounded Rectangular Callout 15"/>
          <p:cNvSpPr/>
          <p:nvPr/>
        </p:nvSpPr>
        <p:spPr>
          <a:xfrm>
            <a:off x="7545540" y="1064347"/>
            <a:ext cx="1234589" cy="736523"/>
          </a:xfrm>
          <a:prstGeom prst="wedgeRoundRectCallout">
            <a:avLst>
              <a:gd name="adj1" fmla="val -109068"/>
              <a:gd name="adj2" fmla="val 48416"/>
              <a:gd name="adj3" fmla="val 16667"/>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62" dirty="0"/>
              <a:t>2007</a:t>
            </a:r>
          </a:p>
        </p:txBody>
      </p:sp>
    </p:spTree>
    <p:extLst>
      <p:ext uri="{BB962C8B-B14F-4D97-AF65-F5344CB8AC3E}">
        <p14:creationId xmlns:p14="http://schemas.microsoft.com/office/powerpoint/2010/main" val="730273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763778"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grpSp>
        <p:nvGrpSpPr>
          <p:cNvPr id="6" name="Group 5"/>
          <p:cNvGrpSpPr/>
          <p:nvPr/>
        </p:nvGrpSpPr>
        <p:grpSpPr>
          <a:xfrm>
            <a:off x="4417654" y="3459397"/>
            <a:ext cx="1709972" cy="1560481"/>
            <a:chOff x="3895544" y="2407833"/>
            <a:chExt cx="1709972" cy="1690521"/>
          </a:xfrm>
        </p:grpSpPr>
        <p:sp>
          <p:nvSpPr>
            <p:cNvPr id="41" name="Oval 40"/>
            <p:cNvSpPr/>
            <p:nvPr/>
          </p:nvSpPr>
          <p:spPr>
            <a:xfrm>
              <a:off x="3895544" y="2407833"/>
              <a:ext cx="1709972" cy="1690521"/>
            </a:xfrm>
            <a:prstGeom prst="ellipse">
              <a:avLst/>
            </a:prstGeom>
            <a:gradFill flip="none" rotWithShape="1">
              <a:gsLst>
                <a:gs pos="0">
                  <a:schemeClr val="accent4">
                    <a:tint val="100000"/>
                    <a:shade val="100000"/>
                    <a:satMod val="130000"/>
                    <a:alpha val="44000"/>
                  </a:schemeClr>
                </a:gs>
                <a:gs pos="100000">
                  <a:schemeClr val="accent4">
                    <a:tint val="50000"/>
                    <a:shade val="100000"/>
                    <a:satMod val="350000"/>
                    <a:alpha val="44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62"/>
            </a:p>
          </p:txBody>
        </p:sp>
        <p:sp>
          <p:nvSpPr>
            <p:cNvPr id="34" name="TextBox 33"/>
            <p:cNvSpPr txBox="1"/>
            <p:nvPr/>
          </p:nvSpPr>
          <p:spPr>
            <a:xfrm>
              <a:off x="4150987" y="3174123"/>
              <a:ext cx="1147558" cy="346276"/>
            </a:xfrm>
            <a:prstGeom prst="rect">
              <a:avLst/>
            </a:prstGeom>
            <a:noFill/>
          </p:spPr>
          <p:txBody>
            <a:bodyPr wrap="none" rtlCol="0">
              <a:spAutoFit/>
            </a:bodyPr>
            <a:lstStyle/>
            <a:p>
              <a:r>
                <a:rPr lang="en-US" sz="1477" dirty="0"/>
                <a:t>Evolutionary</a:t>
              </a:r>
            </a:p>
          </p:txBody>
        </p:sp>
      </p:grpSp>
      <p:sp>
        <p:nvSpPr>
          <p:cNvPr id="9" name="Title 8"/>
          <p:cNvSpPr>
            <a:spLocks noGrp="1"/>
          </p:cNvSpPr>
          <p:nvPr>
            <p:ph type="title"/>
          </p:nvPr>
        </p:nvSpPr>
        <p:spPr/>
        <p:txBody>
          <a:bodyPr/>
          <a:lstStyle/>
          <a:p>
            <a:r>
              <a:rPr lang="en-US" dirty="0"/>
              <a:t>Approaches – The Choices</a:t>
            </a:r>
          </a:p>
        </p:txBody>
      </p:sp>
      <p:grpSp>
        <p:nvGrpSpPr>
          <p:cNvPr id="16" name="Group 15"/>
          <p:cNvGrpSpPr/>
          <p:nvPr/>
        </p:nvGrpSpPr>
        <p:grpSpPr>
          <a:xfrm>
            <a:off x="4433575" y="2389515"/>
            <a:ext cx="1709972" cy="1560481"/>
            <a:chOff x="2584310" y="1234090"/>
            <a:chExt cx="1709972" cy="1690521"/>
          </a:xfrm>
        </p:grpSpPr>
        <p:sp>
          <p:nvSpPr>
            <p:cNvPr id="17" name="Oval 16"/>
            <p:cNvSpPr/>
            <p:nvPr/>
          </p:nvSpPr>
          <p:spPr>
            <a:xfrm>
              <a:off x="2584310" y="1234090"/>
              <a:ext cx="1709972" cy="1690521"/>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
          <p:nvSpPr>
            <p:cNvPr id="18" name="TextBox 17"/>
            <p:cNvSpPr txBox="1"/>
            <p:nvPr/>
          </p:nvSpPr>
          <p:spPr>
            <a:xfrm>
              <a:off x="3003895" y="1848069"/>
              <a:ext cx="854016" cy="346276"/>
            </a:xfrm>
            <a:prstGeom prst="rect">
              <a:avLst/>
            </a:prstGeom>
            <a:noFill/>
          </p:spPr>
          <p:txBody>
            <a:bodyPr wrap="none" rtlCol="0">
              <a:spAutoFit/>
            </a:bodyPr>
            <a:lstStyle/>
            <a:p>
              <a:r>
                <a:rPr lang="en-US" sz="1477" dirty="0"/>
                <a:t>Pet Pony</a:t>
              </a:r>
            </a:p>
          </p:txBody>
        </p:sp>
      </p:grpSp>
    </p:spTree>
    <p:extLst>
      <p:ext uri="{BB962C8B-B14F-4D97-AF65-F5344CB8AC3E}">
        <p14:creationId xmlns:p14="http://schemas.microsoft.com/office/powerpoint/2010/main" val="83252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 Pony</a:t>
            </a:r>
          </a:p>
        </p:txBody>
      </p:sp>
      <p:sp>
        <p:nvSpPr>
          <p:cNvPr id="4" name="Content Placeholder 3"/>
          <p:cNvSpPr>
            <a:spLocks noGrp="1"/>
          </p:cNvSpPr>
          <p:nvPr>
            <p:ph sz="half" idx="2"/>
          </p:nvPr>
        </p:nvSpPr>
        <p:spPr>
          <a:xfrm>
            <a:off x="5334000" y="1290750"/>
            <a:ext cx="3658395" cy="4177812"/>
          </a:xfrm>
        </p:spPr>
        <p:txBody>
          <a:bodyPr>
            <a:normAutofit/>
          </a:bodyPr>
          <a:lstStyle/>
          <a:p>
            <a:pPr>
              <a:buFont typeface="Arial" charset="0"/>
              <a:buChar char="•"/>
            </a:pPr>
            <a:r>
              <a:rPr lang="en-US" sz="1846" dirty="0"/>
              <a:t>A idea, usually a piece of technology,  that an individual wants to use come what may</a:t>
            </a:r>
          </a:p>
          <a:p>
            <a:pPr>
              <a:buFont typeface="Arial" charset="0"/>
              <a:buChar char="•"/>
            </a:pPr>
            <a:r>
              <a:rPr lang="en-US" sz="1846" dirty="0"/>
              <a:t>Benefits</a:t>
            </a:r>
          </a:p>
          <a:p>
            <a:pPr lvl="1">
              <a:buFont typeface="Arial" charset="0"/>
              <a:buChar char="•"/>
            </a:pPr>
            <a:r>
              <a:rPr lang="en-US" sz="1477" dirty="0"/>
              <a:t>Might be the next “wheel”</a:t>
            </a:r>
          </a:p>
          <a:p>
            <a:pPr>
              <a:buFont typeface="Arial" charset="0"/>
              <a:buChar char="•"/>
            </a:pPr>
            <a:r>
              <a:rPr lang="en-US" sz="1846" dirty="0"/>
              <a:t>Issues</a:t>
            </a:r>
          </a:p>
          <a:p>
            <a:pPr lvl="1">
              <a:buFont typeface="Arial" charset="0"/>
              <a:buChar char="•"/>
            </a:pPr>
            <a:r>
              <a:rPr lang="en-US" sz="1477" dirty="0"/>
              <a:t>More logical, risk adverse approaches overridden </a:t>
            </a:r>
          </a:p>
          <a:p>
            <a:pPr lvl="1">
              <a:buFont typeface="Arial" charset="0"/>
              <a:buChar char="•"/>
            </a:pPr>
            <a:r>
              <a:rPr lang="en-US" sz="1477" dirty="0"/>
              <a:t>Extensive late re-design or having to live with a sub-standard system</a:t>
            </a:r>
          </a:p>
        </p:txBody>
      </p:sp>
      <p:pic>
        <p:nvPicPr>
          <p:cNvPr id="6" name="Picture 2" descr="C5"/>
          <p:cNvPicPr>
            <a:picLocks noChangeAspect="1" noChangeArrowheads="1"/>
          </p:cNvPicPr>
          <p:nvPr/>
        </p:nvPicPr>
        <p:blipFill rotWithShape="1">
          <a:blip r:embed="rId2">
            <a:extLst>
              <a:ext uri="{28A0092B-C50C-407E-A947-70E740481C1C}">
                <a14:useLocalDpi xmlns:a14="http://schemas.microsoft.com/office/drawing/2010/main" val="0"/>
              </a:ext>
            </a:extLst>
          </a:blip>
          <a:srcRect l="17701" t="5711" r="10990" b="3542"/>
          <a:stretch/>
        </p:blipFill>
        <p:spPr bwMode="auto">
          <a:xfrm>
            <a:off x="207495" y="1290750"/>
            <a:ext cx="4820910" cy="39085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228244" y="5381752"/>
            <a:ext cx="4800161" cy="107388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noAutofit/>
          </a:bodyPr>
          <a:lstStyle/>
          <a:p>
            <a:r>
              <a:rPr lang="en-US" sz="1662" dirty="0"/>
              <a:t>Sir Clive Sinclair was so convinced that the C5 was the future of personal transport he spent £12M of his own money (1985) – equivalent to £100m today</a:t>
            </a:r>
          </a:p>
        </p:txBody>
      </p:sp>
    </p:spTree>
    <p:extLst>
      <p:ext uri="{BB962C8B-B14F-4D97-AF65-F5344CB8AC3E}">
        <p14:creationId xmlns:p14="http://schemas.microsoft.com/office/powerpoint/2010/main" val="1458152866"/>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There’re many more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5380" y="2108603"/>
            <a:ext cx="2210376" cy="302973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9104" y="2646906"/>
            <a:ext cx="2343761" cy="1953134"/>
          </a:xfrm>
          <a:prstGeom prst="rect">
            <a:avLst/>
          </a:prstGeom>
        </p:spPr>
      </p:pic>
    </p:spTree>
    <p:extLst>
      <p:ext uri="{BB962C8B-B14F-4D97-AF65-F5344CB8AC3E}">
        <p14:creationId xmlns:p14="http://schemas.microsoft.com/office/powerpoint/2010/main" val="91839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dirty="0"/>
              <a:t>Analysis to the Rescue</a:t>
            </a:r>
          </a:p>
        </p:txBody>
      </p:sp>
      <p:sp>
        <p:nvSpPr>
          <p:cNvPr id="4" name="Rectangle 3"/>
          <p:cNvSpPr/>
          <p:nvPr/>
        </p:nvSpPr>
        <p:spPr>
          <a:xfrm>
            <a:off x="2261959" y="5598712"/>
            <a:ext cx="4047359" cy="89162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001" dirty="0"/>
              <a:t>Engineering Analysis</a:t>
            </a:r>
          </a:p>
        </p:txBody>
      </p:sp>
      <p:sp>
        <p:nvSpPr>
          <p:cNvPr id="10" name="Rectangle 4"/>
          <p:cNvSpPr>
            <a:spLocks noChangeArrowheads="1"/>
          </p:cNvSpPr>
          <p:nvPr/>
        </p:nvSpPr>
        <p:spPr bwMode="auto">
          <a:xfrm>
            <a:off x="819647" y="1220912"/>
            <a:ext cx="7414376" cy="2857117"/>
          </a:xfrm>
          <a:prstGeom prst="rect">
            <a:avLst/>
          </a:prstGeom>
          <a:ln>
            <a:headEnd/>
            <a:tailEnd/>
          </a:ln>
        </p:spPr>
        <p:style>
          <a:lnRef idx="1">
            <a:schemeClr val="dk1"/>
          </a:lnRef>
          <a:fillRef idx="2">
            <a:schemeClr val="dk1"/>
          </a:fillRef>
          <a:effectRef idx="1">
            <a:schemeClr val="dk1"/>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1" name="Text Box 5"/>
          <p:cNvSpPr txBox="1">
            <a:spLocks noChangeArrowheads="1"/>
          </p:cNvSpPr>
          <p:nvPr/>
        </p:nvSpPr>
        <p:spPr bwMode="auto">
          <a:xfrm>
            <a:off x="970387" y="3580513"/>
            <a:ext cx="1291572" cy="461665"/>
          </a:xfrm>
          <a:prstGeom prst="rect">
            <a:avLst/>
          </a:prstGeom>
          <a:noFill/>
          <a:ln w="9525">
            <a:noFill/>
            <a:miter lim="800000"/>
            <a:headEnd/>
            <a:tailEnd/>
          </a:ln>
        </p:spPr>
        <p:txBody>
          <a:bodyPr wrap="none">
            <a:spAutoFit/>
          </a:bodyPr>
          <a:lstStyle/>
          <a:p>
            <a:r>
              <a:rPr lang="en-GB" sz="2400" dirty="0">
                <a:latin typeface="GE Inspira Pitch Regular" charset="0"/>
              </a:rPr>
              <a:t>problem</a:t>
            </a:r>
            <a:endParaRPr lang="en-US" sz="2400" dirty="0">
              <a:latin typeface="GE Inspira Pitch Regular" charset="0"/>
            </a:endParaRPr>
          </a:p>
        </p:txBody>
      </p:sp>
      <p:sp>
        <p:nvSpPr>
          <p:cNvPr id="12" name="Text Box 6"/>
          <p:cNvSpPr txBox="1">
            <a:spLocks noChangeArrowheads="1"/>
          </p:cNvSpPr>
          <p:nvPr/>
        </p:nvSpPr>
        <p:spPr bwMode="auto">
          <a:xfrm>
            <a:off x="6984963" y="3521149"/>
            <a:ext cx="1249060" cy="461665"/>
          </a:xfrm>
          <a:prstGeom prst="rect">
            <a:avLst/>
          </a:prstGeom>
          <a:noFill/>
          <a:ln w="9525">
            <a:noFill/>
            <a:miter lim="800000"/>
            <a:headEnd/>
            <a:tailEnd/>
          </a:ln>
        </p:spPr>
        <p:txBody>
          <a:bodyPr wrap="none">
            <a:spAutoFit/>
          </a:bodyPr>
          <a:lstStyle/>
          <a:p>
            <a:r>
              <a:rPr lang="en-GB" sz="2400" dirty="0">
                <a:latin typeface="GE Inspira Pitch Regular" charset="0"/>
              </a:rPr>
              <a:t>solution</a:t>
            </a:r>
            <a:endParaRPr lang="en-US" sz="2400" dirty="0">
              <a:latin typeface="GE Inspira Pitch Regular" charset="0"/>
            </a:endParaRPr>
          </a:p>
        </p:txBody>
      </p:sp>
      <p:sp>
        <p:nvSpPr>
          <p:cNvPr id="13" name="AutoShape 7"/>
          <p:cNvSpPr>
            <a:spLocks noChangeArrowheads="1"/>
          </p:cNvSpPr>
          <p:nvPr/>
        </p:nvSpPr>
        <p:spPr bwMode="auto">
          <a:xfrm>
            <a:off x="970387" y="1475292"/>
            <a:ext cx="7427759" cy="1294152"/>
          </a:xfrm>
          <a:prstGeom prst="curvedDownArrow">
            <a:avLst>
              <a:gd name="adj1" fmla="val 95720"/>
              <a:gd name="adj2" fmla="val 190909"/>
              <a:gd name="adj3" fmla="val 33241"/>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latin typeface="GE Inspira Pitch Regular" charset="0"/>
            </a:endParaRPr>
          </a:p>
        </p:txBody>
      </p:sp>
      <p:sp>
        <p:nvSpPr>
          <p:cNvPr id="3" name="Down Arrow 2"/>
          <p:cNvSpPr/>
          <p:nvPr/>
        </p:nvSpPr>
        <p:spPr>
          <a:xfrm>
            <a:off x="2161193" y="2680105"/>
            <a:ext cx="4456419" cy="2795848"/>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latin typeface="GE Inspira Pitch Regular" charset="0"/>
                <a:cs typeface="GE Inspira Pitch Regular" charset="0"/>
              </a:rPr>
              <a:t>When given a problem it is human nature to immediately think of solutions. We want an outline answer we can work on. </a:t>
            </a:r>
            <a:r>
              <a:rPr lang="en-GB" sz="1400" dirty="0">
                <a:latin typeface="GE Inspira Pitch Regular" charset="0"/>
              </a:rPr>
              <a:t>This concept design solution is often based on prior experience where previous solutions are adapted to fit the current problem or assumptions are made unconsciously about a solution. </a:t>
            </a:r>
            <a:r>
              <a:rPr lang="en-US" sz="1400" b="1" dirty="0">
                <a:latin typeface="GE Inspira Pitch Regular" charset="0"/>
                <a:cs typeface="GE Inspira Pitch Regular" charset="0"/>
              </a:rPr>
              <a:t>It is also human nature to stop once we have found the first adequate solution and begin:</a:t>
            </a:r>
          </a:p>
        </p:txBody>
      </p:sp>
    </p:spTree>
    <p:extLst>
      <p:ext uri="{BB962C8B-B14F-4D97-AF65-F5344CB8AC3E}">
        <p14:creationId xmlns:p14="http://schemas.microsoft.com/office/powerpoint/2010/main" val="2653025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subTnLst>
                                    <p:audio>
                                      <p:cMediaNode>
                                        <p:cTn display="0" masterRel="sameClick">
                                          <p:stCondLst>
                                            <p:cond evt="begin" delay="0">
                                              <p:tn val="13"/>
                                            </p:cond>
                                          </p:stCondLst>
                                          <p:endCondLst>
                                            <p:cond evt="onStopAudio" delay="0">
                                              <p:tgtEl>
                                                <p:sldTgt/>
                                              </p:tgtEl>
                                            </p:cond>
                                          </p:endCondLst>
                                        </p:cTn>
                                        <p:tgtEl>
                                          <p:sndTgt r:embed="rId3" name="Whoosh"/>
                                        </p:tgtEl>
                                      </p:cMediaNode>
                                    </p:audio>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and Engineering Design</a:t>
            </a:r>
          </a:p>
        </p:txBody>
      </p:sp>
      <p:sp>
        <p:nvSpPr>
          <p:cNvPr id="3" name="Content Placeholder 2"/>
          <p:cNvSpPr>
            <a:spLocks noGrp="1"/>
          </p:cNvSpPr>
          <p:nvPr>
            <p:ph sz="half" idx="1"/>
          </p:nvPr>
        </p:nvSpPr>
        <p:spPr>
          <a:xfrm>
            <a:off x="536884" y="1599206"/>
            <a:ext cx="8367392" cy="3732391"/>
          </a:xfrm>
        </p:spPr>
        <p:txBody>
          <a:bodyPr/>
          <a:lstStyle/>
          <a:p>
            <a:r>
              <a:rPr lang="en-US" dirty="0"/>
              <a:t>Analysis is the core of traditional engineering design where we use engineering science to understand</a:t>
            </a:r>
          </a:p>
        </p:txBody>
      </p:sp>
      <p:sp>
        <p:nvSpPr>
          <p:cNvPr id="5" name="Rectangle 4"/>
          <p:cNvSpPr/>
          <p:nvPr/>
        </p:nvSpPr>
        <p:spPr>
          <a:xfrm>
            <a:off x="2984933" y="2915486"/>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Take apart the design</a:t>
            </a:r>
          </a:p>
        </p:txBody>
      </p:sp>
      <p:sp>
        <p:nvSpPr>
          <p:cNvPr id="6" name="Rectangle 5"/>
          <p:cNvSpPr/>
          <p:nvPr/>
        </p:nvSpPr>
        <p:spPr>
          <a:xfrm>
            <a:off x="4334761" y="3909035"/>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t>Understand the parts</a:t>
            </a:r>
            <a:endParaRPr lang="en-US" dirty="0"/>
          </a:p>
        </p:txBody>
      </p:sp>
      <p:sp>
        <p:nvSpPr>
          <p:cNvPr id="7" name="Rectangle 6"/>
          <p:cNvSpPr/>
          <p:nvPr/>
        </p:nvSpPr>
        <p:spPr>
          <a:xfrm>
            <a:off x="5660619" y="4902584"/>
            <a:ext cx="3048375" cy="78136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Combine the understanding of the parts to understand the whole</a:t>
            </a:r>
          </a:p>
        </p:txBody>
      </p:sp>
      <p:sp>
        <p:nvSpPr>
          <p:cNvPr id="8" name="Bent Arrow 7"/>
          <p:cNvSpPr/>
          <p:nvPr/>
        </p:nvSpPr>
        <p:spPr>
          <a:xfrm rot="5400000">
            <a:off x="4682569" y="3362873"/>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9" name="Bent Arrow 8"/>
          <p:cNvSpPr/>
          <p:nvPr/>
        </p:nvSpPr>
        <p:spPr>
          <a:xfrm rot="5400000">
            <a:off x="6058214" y="4335490"/>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4" name="Right Arrow 3"/>
          <p:cNvSpPr/>
          <p:nvPr/>
        </p:nvSpPr>
        <p:spPr>
          <a:xfrm>
            <a:off x="278483" y="2532958"/>
            <a:ext cx="2105965" cy="1583806"/>
          </a:xfrm>
          <a:prstGeom prst="rightArrow">
            <a:avLst>
              <a:gd name="adj1" fmla="val 62527"/>
              <a:gd name="adj2" fmla="val 2421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101" dirty="0"/>
              <a:t>Having jumped to a solution </a:t>
            </a:r>
          </a:p>
        </p:txBody>
      </p:sp>
    </p:spTree>
    <p:extLst>
      <p:ext uri="{BB962C8B-B14F-4D97-AF65-F5344CB8AC3E}">
        <p14:creationId xmlns:p14="http://schemas.microsoft.com/office/powerpoint/2010/main" val="30807150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72617" y="1008149"/>
            <a:ext cx="6712446" cy="3835683"/>
          </a:xfrm>
          <a:prstGeom prst="rect">
            <a:avLst/>
          </a:prstGeom>
        </p:spPr>
      </p:pic>
      <p:sp>
        <p:nvSpPr>
          <p:cNvPr id="11266" name="Rectangle 4"/>
          <p:cNvSpPr>
            <a:spLocks noGrp="1" noChangeArrowheads="1"/>
          </p:cNvSpPr>
          <p:nvPr>
            <p:ph type="title"/>
          </p:nvPr>
        </p:nvSpPr>
        <p:spPr>
          <a:xfrm>
            <a:off x="34636" y="-152400"/>
            <a:ext cx="6489700" cy="1041400"/>
          </a:xfrm>
        </p:spPr>
        <p:txBody>
          <a:bodyPr/>
          <a:lstStyle/>
          <a:p>
            <a:pPr eaLnBrk="1" hangingPunct="1"/>
            <a:r>
              <a:rPr lang="en-US" dirty="0"/>
              <a:t>The Facts</a:t>
            </a:r>
          </a:p>
        </p:txBody>
      </p:sp>
      <p:sp>
        <p:nvSpPr>
          <p:cNvPr id="28" name="Rectangle 14"/>
          <p:cNvSpPr>
            <a:spLocks noChangeArrowheads="1"/>
          </p:cNvSpPr>
          <p:nvPr/>
        </p:nvSpPr>
        <p:spPr bwMode="auto">
          <a:xfrm>
            <a:off x="4502158" y="4187375"/>
            <a:ext cx="3248269" cy="219954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84992" tIns="42497" rIns="84992" bIns="42497"/>
          <a:lstStyle/>
          <a:p>
            <a:pPr marL="422041" indent="-422041">
              <a:spcBef>
                <a:spcPct val="20000"/>
              </a:spcBef>
              <a:buClr>
                <a:schemeClr val="bg1"/>
              </a:buClr>
              <a:buFont typeface="Arial" charset="0"/>
              <a:buChar char="•"/>
              <a:defRPr/>
            </a:pPr>
            <a:r>
              <a:rPr lang="en-GB" sz="2585" dirty="0"/>
              <a:t>We Experience</a:t>
            </a:r>
          </a:p>
          <a:p>
            <a:pPr marL="685817" lvl="1" indent="-263776">
              <a:spcBef>
                <a:spcPct val="20000"/>
              </a:spcBef>
              <a:buClr>
                <a:schemeClr val="bg1"/>
              </a:buClr>
              <a:buFont typeface="Arial" charset="0"/>
              <a:buChar char="•"/>
              <a:defRPr/>
            </a:pPr>
            <a:r>
              <a:rPr lang="en-GB" sz="1477" dirty="0"/>
              <a:t>Redesign</a:t>
            </a:r>
          </a:p>
          <a:p>
            <a:pPr marL="685817" lvl="1" indent="-263776">
              <a:spcBef>
                <a:spcPct val="20000"/>
              </a:spcBef>
              <a:buClr>
                <a:schemeClr val="bg1"/>
              </a:buClr>
              <a:buFont typeface="Arial" charset="0"/>
              <a:buChar char="•"/>
              <a:defRPr/>
            </a:pPr>
            <a:r>
              <a:rPr lang="en-GB" sz="1477" dirty="0"/>
              <a:t>Late</a:t>
            </a:r>
          </a:p>
          <a:p>
            <a:pPr marL="685817" lvl="1" indent="-263776">
              <a:spcBef>
                <a:spcPct val="20000"/>
              </a:spcBef>
              <a:buClr>
                <a:schemeClr val="bg1"/>
              </a:buClr>
              <a:buFont typeface="Arial" charset="0"/>
              <a:buChar char="•"/>
              <a:defRPr/>
            </a:pPr>
            <a:r>
              <a:rPr lang="en-GB" sz="1477" dirty="0"/>
              <a:t>Cost overruns</a:t>
            </a:r>
          </a:p>
          <a:p>
            <a:pPr marL="685817" lvl="1" indent="-263776">
              <a:spcBef>
                <a:spcPct val="20000"/>
              </a:spcBef>
              <a:buClr>
                <a:schemeClr val="bg1"/>
              </a:buClr>
              <a:buFont typeface="Arial" charset="0"/>
              <a:buChar char="•"/>
              <a:defRPr/>
            </a:pPr>
            <a:r>
              <a:rPr lang="en-GB" sz="1477" dirty="0"/>
              <a:t>Testing</a:t>
            </a:r>
          </a:p>
          <a:p>
            <a:pPr marL="685817" lvl="1" indent="-263776">
              <a:spcBef>
                <a:spcPct val="20000"/>
              </a:spcBef>
              <a:buClr>
                <a:schemeClr val="bg1"/>
              </a:buClr>
              <a:buFont typeface="Arial" charset="0"/>
              <a:buChar char="•"/>
              <a:defRPr/>
            </a:pPr>
            <a:r>
              <a:rPr lang="en-GB" sz="1477" dirty="0" err="1"/>
              <a:t>Firefighting</a:t>
            </a:r>
            <a:endParaRPr lang="en-GB" sz="1477" dirty="0"/>
          </a:p>
          <a:p>
            <a:pPr marL="685817" lvl="1" indent="-263776">
              <a:spcBef>
                <a:spcPct val="20000"/>
              </a:spcBef>
              <a:buClr>
                <a:schemeClr val="bg1"/>
              </a:buClr>
              <a:buFont typeface="Arial" charset="0"/>
              <a:buChar char="•"/>
              <a:defRPr/>
            </a:pPr>
            <a:r>
              <a:rPr lang="en-GB" sz="1477" dirty="0"/>
              <a:t>Heroes</a:t>
            </a:r>
          </a:p>
          <a:p>
            <a:pPr marL="685817" lvl="1" indent="-263776">
              <a:spcBef>
                <a:spcPct val="20000"/>
              </a:spcBef>
              <a:buClr>
                <a:srgbClr val="990000"/>
              </a:buClr>
              <a:buFont typeface="Arial" charset="0"/>
              <a:buChar char="•"/>
              <a:defRPr/>
            </a:pPr>
            <a:endParaRPr lang="en-GB" sz="1477" dirty="0"/>
          </a:p>
          <a:p>
            <a:pPr marL="685817" lvl="1" indent="-263776">
              <a:spcBef>
                <a:spcPct val="20000"/>
              </a:spcBef>
              <a:buClr>
                <a:srgbClr val="990000"/>
              </a:buClr>
              <a:buFont typeface="Arial" charset="0"/>
              <a:buChar char="•"/>
              <a:defRPr/>
            </a:pPr>
            <a:endParaRPr lang="en-US" sz="1477" dirty="0"/>
          </a:p>
        </p:txBody>
      </p:sp>
      <p:sp>
        <p:nvSpPr>
          <p:cNvPr id="8205" name="Rectangle 14"/>
          <p:cNvSpPr>
            <a:spLocks noChangeArrowheads="1"/>
          </p:cNvSpPr>
          <p:nvPr/>
        </p:nvSpPr>
        <p:spPr bwMode="auto">
          <a:xfrm>
            <a:off x="1092452" y="4159666"/>
            <a:ext cx="3250948" cy="219954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lIns="84992" tIns="42497" rIns="84992" bIns="42497"/>
          <a:lstStyle/>
          <a:p>
            <a:pPr marL="422041" indent="-422041">
              <a:spcBef>
                <a:spcPct val="20000"/>
              </a:spcBef>
              <a:buClr>
                <a:schemeClr val="bg1"/>
              </a:buClr>
              <a:buFont typeface="Arial" charset="0"/>
              <a:buChar char="•"/>
              <a:defRPr/>
            </a:pPr>
            <a:r>
              <a:rPr lang="en-GB" sz="2585" dirty="0"/>
              <a:t>We Believe</a:t>
            </a:r>
          </a:p>
          <a:p>
            <a:pPr marL="685817" lvl="1" indent="-263776">
              <a:spcBef>
                <a:spcPct val="20000"/>
              </a:spcBef>
              <a:buClr>
                <a:schemeClr val="bg1"/>
              </a:buClr>
              <a:buFont typeface="Arial" charset="0"/>
              <a:buChar char="•"/>
              <a:defRPr/>
            </a:pPr>
            <a:r>
              <a:rPr lang="en-GB" sz="1477" dirty="0"/>
              <a:t>Fast</a:t>
            </a:r>
          </a:p>
          <a:p>
            <a:pPr marL="685817" lvl="1" indent="-263776">
              <a:spcBef>
                <a:spcPct val="20000"/>
              </a:spcBef>
              <a:buClr>
                <a:schemeClr val="bg1"/>
              </a:buClr>
              <a:buFont typeface="Arial" charset="0"/>
              <a:buChar char="•"/>
              <a:defRPr/>
            </a:pPr>
            <a:r>
              <a:rPr lang="en-GB" sz="1477" dirty="0"/>
              <a:t>The only way</a:t>
            </a:r>
          </a:p>
          <a:p>
            <a:pPr marL="685817" lvl="1" indent="-263776">
              <a:spcBef>
                <a:spcPct val="20000"/>
              </a:spcBef>
              <a:buClr>
                <a:schemeClr val="bg1"/>
              </a:buClr>
              <a:buFont typeface="Arial" charset="0"/>
              <a:buChar char="•"/>
              <a:defRPr/>
            </a:pPr>
            <a:r>
              <a:rPr lang="en-GB" sz="1477" dirty="0"/>
              <a:t>Worked in the past</a:t>
            </a:r>
          </a:p>
          <a:p>
            <a:pPr marL="685817" lvl="1" indent="-263776">
              <a:spcBef>
                <a:spcPct val="20000"/>
              </a:spcBef>
              <a:buClr>
                <a:schemeClr val="bg1"/>
              </a:buClr>
              <a:buFont typeface="Arial" charset="0"/>
              <a:buChar char="•"/>
              <a:defRPr/>
            </a:pPr>
            <a:r>
              <a:rPr lang="en-GB" sz="1477" dirty="0"/>
              <a:t>Get there in the end</a:t>
            </a:r>
          </a:p>
          <a:p>
            <a:pPr marL="685817" lvl="1" indent="-263776">
              <a:spcBef>
                <a:spcPct val="20000"/>
              </a:spcBef>
              <a:buClr>
                <a:schemeClr val="bg1"/>
              </a:buClr>
              <a:buFont typeface="Arial" charset="0"/>
              <a:buChar char="•"/>
              <a:defRPr/>
            </a:pPr>
            <a:endParaRPr lang="en-GB" sz="1477" dirty="0"/>
          </a:p>
          <a:p>
            <a:pPr marL="685817" lvl="1" indent="-263776">
              <a:spcBef>
                <a:spcPct val="20000"/>
              </a:spcBef>
              <a:buClr>
                <a:schemeClr val="bg1"/>
              </a:buClr>
              <a:buFont typeface="Arial" charset="0"/>
              <a:buChar char="•"/>
              <a:defRPr/>
            </a:pPr>
            <a:endParaRPr lang="en-US" sz="1477" dirty="0"/>
          </a:p>
        </p:txBody>
      </p:sp>
    </p:spTree>
    <p:extLst>
      <p:ext uri="{BB962C8B-B14F-4D97-AF65-F5344CB8AC3E}">
        <p14:creationId xmlns:p14="http://schemas.microsoft.com/office/powerpoint/2010/main" val="17466119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Conclusion</a:t>
            </a:r>
            <a:endParaRPr lang="en-US" dirty="0"/>
          </a:p>
        </p:txBody>
      </p:sp>
      <p:sp>
        <p:nvSpPr>
          <p:cNvPr id="7" name="Content Placeholder 6"/>
          <p:cNvSpPr>
            <a:spLocks noGrp="1"/>
          </p:cNvSpPr>
          <p:nvPr>
            <p:ph idx="1"/>
          </p:nvPr>
        </p:nvSpPr>
        <p:spPr/>
        <p:txBody>
          <a:bodyPr/>
          <a:lstStyle/>
          <a:p>
            <a:r>
              <a:rPr lang="en-US" sz="2400" dirty="0"/>
              <a:t>We no longer have the time or the money to rely on traditional “</a:t>
            </a:r>
            <a:r>
              <a:rPr lang="en-US" sz="2400" dirty="0" err="1"/>
              <a:t>solutioneering</a:t>
            </a:r>
            <a:r>
              <a:rPr lang="en-US" sz="2400" dirty="0"/>
              <a:t>” approaches (1 in 10 chance of getting it right</a:t>
            </a:r>
            <a:r>
              <a:rPr lang="en-US" sz="2400" baseline="30000" dirty="0"/>
              <a:t>1</a:t>
            </a:r>
            <a:r>
              <a:rPr lang="en-US" sz="2400" dirty="0"/>
              <a:t>)</a:t>
            </a:r>
          </a:p>
          <a:p>
            <a:r>
              <a:rPr lang="en-US" sz="2400" dirty="0"/>
              <a:t>We need:</a:t>
            </a:r>
          </a:p>
          <a:p>
            <a:pPr lvl="1"/>
            <a:r>
              <a:rPr lang="en-US" sz="2000" dirty="0"/>
              <a:t>to identify and fix issues early</a:t>
            </a:r>
          </a:p>
          <a:p>
            <a:pPr lvl="1"/>
            <a:r>
              <a:rPr lang="en-US" sz="2000" dirty="0"/>
              <a:t>a through-life view – design for the life cycle</a:t>
            </a:r>
          </a:p>
          <a:p>
            <a:pPr lvl="1"/>
            <a:r>
              <a:rPr lang="en-US" sz="2000" dirty="0"/>
              <a:t>a concurrent (Product, Manufacturing, Operation, Support, Disposal) view</a:t>
            </a:r>
          </a:p>
          <a:p>
            <a:pPr lvl="1"/>
            <a:r>
              <a:rPr lang="en-US" sz="2000" dirty="0"/>
              <a:t>a customer focused view to deliver performance, quality and cost</a:t>
            </a:r>
          </a:p>
          <a:p>
            <a:r>
              <a:rPr lang="en-US" sz="2400" dirty="0"/>
              <a:t>We need a Systems Approach to Systems Design</a:t>
            </a:r>
          </a:p>
          <a:p>
            <a:pPr lvl="1"/>
            <a:endParaRPr lang="en-US" sz="2000" dirty="0"/>
          </a:p>
          <a:p>
            <a:endParaRPr lang="en-US" sz="2400" dirty="0"/>
          </a:p>
        </p:txBody>
      </p:sp>
      <p:sp>
        <p:nvSpPr>
          <p:cNvPr id="8" name="TextBox 7"/>
          <p:cNvSpPr txBox="1"/>
          <p:nvPr/>
        </p:nvSpPr>
        <p:spPr>
          <a:xfrm>
            <a:off x="3124200" y="5943600"/>
            <a:ext cx="55626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200" baseline="30000" dirty="0">
                <a:latin typeface="GE Inspira Pitch Regular" charset="0"/>
              </a:rPr>
              <a:t>1</a:t>
            </a:r>
            <a:r>
              <a:rPr lang="en-US" sz="1200" dirty="0">
                <a:latin typeface="GE Inspira Pitch Regular" charset="0"/>
              </a:rPr>
              <a:t>Elm J.P and </a:t>
            </a:r>
            <a:r>
              <a:rPr lang="en-US" sz="1200" dirty="0" err="1">
                <a:latin typeface="GE Inspira Pitch Regular" charset="0"/>
              </a:rPr>
              <a:t>Goldenson</a:t>
            </a:r>
            <a:r>
              <a:rPr lang="en-US" sz="1200" dirty="0">
                <a:latin typeface="GE Inspira Pitch Regular" charset="0"/>
              </a:rPr>
              <a:t> D.R “The Business Case for Systems Engineering Study: Results of the Systems Engineering Effectiveness Survey”  November 2012 SPECIAL REPORT, CMU/SEI-2012-SR-009, Carnegie Mellon University</a:t>
            </a:r>
          </a:p>
        </p:txBody>
      </p:sp>
    </p:spTree>
    <p:extLst>
      <p:ext uri="{BB962C8B-B14F-4D97-AF65-F5344CB8AC3E}">
        <p14:creationId xmlns:p14="http://schemas.microsoft.com/office/powerpoint/2010/main" val="113348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Systems Approach to Systems Design</a:t>
            </a:r>
            <a:endParaRPr lang="en-US" dirty="0"/>
          </a:p>
        </p:txBody>
      </p:sp>
      <p:pic>
        <p:nvPicPr>
          <p:cNvPr id="7" name="Content Placeholder 6" descr="LEM-OnTheMoon.jpg"/>
          <p:cNvPicPr>
            <a:picLocks noGrp="1" noChangeAspect="1"/>
          </p:cNvPicPr>
          <p:nvPr>
            <p:ph sz="half" idx="1"/>
          </p:nvPr>
        </p:nvPicPr>
        <p:blipFill>
          <a:blip r:embed="rId2">
            <a:extLst>
              <a:ext uri="{28A0092B-C50C-407E-A947-70E740481C1C}">
                <a14:useLocalDpi xmlns:a14="http://schemas.microsoft.com/office/drawing/2010/main" val="0"/>
              </a:ext>
            </a:extLst>
          </a:blip>
          <a:srcRect l="17096" r="17096"/>
          <a:stretch>
            <a:fillRect/>
          </a:stretch>
        </p:blipFill>
        <p:spPr>
          <a:xfrm>
            <a:off x="685800" y="1339751"/>
            <a:ext cx="3816350" cy="4276923"/>
          </a:xfrm>
        </p:spPr>
      </p:pic>
      <p:sp>
        <p:nvSpPr>
          <p:cNvPr id="4" name="Content Placeholder 3"/>
          <p:cNvSpPr>
            <a:spLocks noGrp="1"/>
          </p:cNvSpPr>
          <p:nvPr>
            <p:ph sz="half" idx="2"/>
          </p:nvPr>
        </p:nvSpPr>
        <p:spPr/>
        <p:txBody>
          <a:bodyPr>
            <a:normAutofit lnSpcReduction="10000"/>
          </a:bodyPr>
          <a:lstStyle/>
          <a:p>
            <a:r>
              <a:rPr lang="en-US" dirty="0"/>
              <a:t>Rigorous process based on Systems Thinking</a:t>
            </a:r>
          </a:p>
          <a:p>
            <a:endParaRPr lang="en-US" dirty="0"/>
          </a:p>
          <a:p>
            <a:endParaRPr lang="en-US" dirty="0"/>
          </a:p>
          <a:p>
            <a:endParaRPr lang="en-US" dirty="0"/>
          </a:p>
          <a:p>
            <a:endParaRPr lang="en-US" dirty="0"/>
          </a:p>
          <a:p>
            <a:endParaRPr lang="en-US" dirty="0"/>
          </a:p>
          <a:p>
            <a:endParaRPr lang="en-US" dirty="0"/>
          </a:p>
          <a:p>
            <a:endParaRPr lang="en-US" dirty="0"/>
          </a:p>
          <a:p>
            <a:r>
              <a:rPr lang="en-US" dirty="0"/>
              <a:t>Benefits </a:t>
            </a:r>
          </a:p>
          <a:p>
            <a:pPr lvl="1"/>
            <a:r>
              <a:rPr lang="en-US" dirty="0"/>
              <a:t>97% success rate (Carnegie Mellon University, 2012)</a:t>
            </a:r>
          </a:p>
          <a:p>
            <a:r>
              <a:rPr lang="en-US" dirty="0"/>
              <a:t>Issues</a:t>
            </a:r>
          </a:p>
          <a:p>
            <a:pPr lvl="1"/>
            <a:r>
              <a:rPr lang="en-US" dirty="0"/>
              <a:t>Perceived to be slow – but actually faster because of low rate of avoidable re-design</a:t>
            </a:r>
          </a:p>
        </p:txBody>
      </p:sp>
      <p:pic>
        <p:nvPicPr>
          <p:cNvPr id="5" name="Picture 4"/>
          <p:cNvPicPr>
            <a:picLocks noChangeAspect="1"/>
          </p:cNvPicPr>
          <p:nvPr/>
        </p:nvPicPr>
        <p:blipFill>
          <a:blip r:embed="rId3"/>
          <a:stretch>
            <a:fillRect/>
          </a:stretch>
        </p:blipFill>
        <p:spPr>
          <a:xfrm>
            <a:off x="4924371" y="2047562"/>
            <a:ext cx="3533830" cy="2257158"/>
          </a:xfrm>
          <a:prstGeom prst="rect">
            <a:avLst/>
          </a:prstGeom>
        </p:spPr>
      </p:pic>
    </p:spTree>
    <p:extLst>
      <p:ext uri="{BB962C8B-B14F-4D97-AF65-F5344CB8AC3E}">
        <p14:creationId xmlns:p14="http://schemas.microsoft.com/office/powerpoint/2010/main" val="73347671"/>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defTabSz="701937"/>
            <a:r>
              <a:rPr lang="en-GB" dirty="0">
                <a:latin typeface="Arial" charset="0"/>
              </a:rPr>
              <a:t>Consequence of </a:t>
            </a:r>
            <a:r>
              <a:rPr lang="en-GB" dirty="0" err="1">
                <a:latin typeface="Arial" charset="0"/>
              </a:rPr>
              <a:t>Solutioneering</a:t>
            </a:r>
            <a:r>
              <a:rPr lang="en-GB" dirty="0">
                <a:latin typeface="Arial" charset="0"/>
              </a:rPr>
              <a:t>?</a:t>
            </a:r>
          </a:p>
        </p:txBody>
      </p:sp>
      <p:sp>
        <p:nvSpPr>
          <p:cNvPr id="57346" name="Rectangle 3"/>
          <p:cNvSpPr>
            <a:spLocks noGrp="1" noChangeArrowheads="1"/>
          </p:cNvSpPr>
          <p:nvPr>
            <p:ph type="body" sz="half" idx="2"/>
          </p:nvPr>
        </p:nvSpPr>
        <p:spPr>
          <a:xfrm>
            <a:off x="4375168" y="1422891"/>
            <a:ext cx="4092575" cy="4198326"/>
          </a:xfrm>
        </p:spPr>
        <p:txBody>
          <a:bodyPr/>
          <a:lstStyle/>
          <a:p>
            <a:pPr defTabSz="701937">
              <a:buFont typeface="Arial" charset="0"/>
              <a:buChar char="•"/>
            </a:pPr>
            <a:endParaRPr lang="en-GB" dirty="0">
              <a:latin typeface="Arial" charset="0"/>
            </a:endParaRPr>
          </a:p>
          <a:p>
            <a:pPr defTabSz="701937">
              <a:buFont typeface="Arial" charset="0"/>
              <a:buChar char="•"/>
            </a:pPr>
            <a:r>
              <a:rPr lang="en-GB" dirty="0">
                <a:latin typeface="Arial" charset="0"/>
              </a:rPr>
              <a:t>Form two lines standing opposite each other</a:t>
            </a:r>
          </a:p>
          <a:p>
            <a:pPr defTabSz="701937">
              <a:buFont typeface="Arial" charset="0"/>
              <a:buChar char="•"/>
            </a:pPr>
            <a:r>
              <a:rPr lang="en-GB" dirty="0">
                <a:latin typeface="Arial" charset="0"/>
              </a:rPr>
              <a:t>Each team member should use one finger to support the paper tube from the underside</a:t>
            </a:r>
          </a:p>
          <a:p>
            <a:pPr defTabSz="701937">
              <a:buFont typeface="Arial" charset="0"/>
              <a:buChar char="•"/>
            </a:pPr>
            <a:r>
              <a:rPr lang="en-GB" dirty="0">
                <a:latin typeface="Arial" charset="0"/>
              </a:rPr>
              <a:t>Keeping every finger in constant contact with </a:t>
            </a:r>
            <a:r>
              <a:rPr lang="en-GB" b="1" dirty="0">
                <a:latin typeface="Arial" charset="0"/>
              </a:rPr>
              <a:t>underside</a:t>
            </a:r>
            <a:r>
              <a:rPr lang="en-GB" dirty="0">
                <a:latin typeface="Arial" charset="0"/>
              </a:rPr>
              <a:t> of the tube, as a team, lower it to the ground </a:t>
            </a:r>
          </a:p>
          <a:p>
            <a:pPr defTabSz="701937">
              <a:buFont typeface="Arial" charset="0"/>
              <a:buChar char="•"/>
            </a:pPr>
            <a:endParaRPr lang="en-GB" dirty="0">
              <a:latin typeface="Arial" charset="0"/>
            </a:endParaRPr>
          </a:p>
          <a:p>
            <a:pPr defTabSz="701937">
              <a:buFont typeface="Arial" charset="0"/>
              <a:buChar char="•"/>
            </a:pPr>
            <a:r>
              <a:rPr lang="en-GB" dirty="0">
                <a:latin typeface="Arial" charset="0"/>
              </a:rPr>
              <a:t>Time 10 minutes</a:t>
            </a:r>
          </a:p>
          <a:p>
            <a:pPr defTabSz="701937">
              <a:buFont typeface="Arial" charset="0"/>
              <a:buChar char="•"/>
            </a:pPr>
            <a:endParaRPr lang="en-GB" sz="2585" dirty="0">
              <a:latin typeface="Arial" charset="0"/>
            </a:endParaRPr>
          </a:p>
          <a:p>
            <a:pPr defTabSz="701937">
              <a:buFont typeface="Arial" charset="0"/>
              <a:buChar char="•"/>
            </a:pPr>
            <a:endParaRPr lang="en-GB" sz="1846" dirty="0">
              <a:latin typeface="Arial" charset="0"/>
            </a:endParaRPr>
          </a:p>
        </p:txBody>
      </p:sp>
      <p:grpSp>
        <p:nvGrpSpPr>
          <p:cNvPr id="57347" name="Group 52"/>
          <p:cNvGrpSpPr>
            <a:grpSpLocks/>
          </p:cNvGrpSpPr>
          <p:nvPr/>
        </p:nvGrpSpPr>
        <p:grpSpPr bwMode="auto">
          <a:xfrm>
            <a:off x="750888" y="1329104"/>
            <a:ext cx="2527300" cy="4255477"/>
            <a:chOff x="269875" y="601663"/>
            <a:chExt cx="3389313" cy="5521325"/>
          </a:xfrm>
        </p:grpSpPr>
        <p:grpSp>
          <p:nvGrpSpPr>
            <p:cNvPr id="57348" name="Group 4"/>
            <p:cNvGrpSpPr>
              <a:grpSpLocks/>
            </p:cNvGrpSpPr>
            <p:nvPr/>
          </p:nvGrpSpPr>
          <p:grpSpPr bwMode="auto">
            <a:xfrm>
              <a:off x="1536700" y="601663"/>
              <a:ext cx="398463" cy="400050"/>
              <a:chOff x="704" y="1192"/>
              <a:chExt cx="251" cy="252"/>
            </a:xfrm>
          </p:grpSpPr>
          <p:sp>
            <p:nvSpPr>
              <p:cNvPr id="57395" name="Oval 5"/>
              <p:cNvSpPr>
                <a:spLocks noChangeArrowheads="1"/>
              </p:cNvSpPr>
              <p:nvPr/>
            </p:nvSpPr>
            <p:spPr bwMode="auto">
              <a:xfrm>
                <a:off x="892" y="1383"/>
                <a:ext cx="63" cy="61"/>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9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57349" name="Group 7"/>
            <p:cNvGrpSpPr>
              <a:grpSpLocks/>
            </p:cNvGrpSpPr>
            <p:nvPr/>
          </p:nvGrpSpPr>
          <p:grpSpPr bwMode="auto">
            <a:xfrm>
              <a:off x="3302000" y="1004888"/>
              <a:ext cx="357188" cy="431800"/>
              <a:chOff x="1760" y="1054"/>
              <a:chExt cx="225" cy="272"/>
            </a:xfrm>
          </p:grpSpPr>
          <p:sp>
            <p:nvSpPr>
              <p:cNvPr id="5739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9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57350" name="Group 10"/>
            <p:cNvGrpSpPr>
              <a:grpSpLocks/>
            </p:cNvGrpSpPr>
            <p:nvPr/>
          </p:nvGrpSpPr>
          <p:grpSpPr bwMode="auto">
            <a:xfrm>
              <a:off x="917575" y="1014413"/>
              <a:ext cx="1068388" cy="2058987"/>
              <a:chOff x="1050" y="1268"/>
              <a:chExt cx="673" cy="1297"/>
            </a:xfrm>
          </p:grpSpPr>
          <p:sp>
            <p:nvSpPr>
              <p:cNvPr id="57387" name="Freeform 11"/>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88" name="Freeform 12"/>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89" name="Freeform 13"/>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90" name="Freeform 14"/>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91" name="Freeform 15"/>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92" name="Freeform 16"/>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57351" name="Group 17"/>
            <p:cNvGrpSpPr>
              <a:grpSpLocks/>
            </p:cNvGrpSpPr>
            <p:nvPr/>
          </p:nvGrpSpPr>
          <p:grpSpPr bwMode="auto">
            <a:xfrm>
              <a:off x="1704975" y="1344613"/>
              <a:ext cx="1068388" cy="2058987"/>
              <a:chOff x="1050" y="1268"/>
              <a:chExt cx="673" cy="1297"/>
            </a:xfrm>
          </p:grpSpPr>
          <p:sp>
            <p:nvSpPr>
              <p:cNvPr id="57381" name="Freeform 18"/>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82" name="Freeform 19"/>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83" name="Freeform 20"/>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84" name="Freeform 21"/>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85" name="Freeform 22"/>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86" name="Freeform 23"/>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57352" name="Group 24"/>
            <p:cNvGrpSpPr>
              <a:grpSpLocks/>
            </p:cNvGrpSpPr>
            <p:nvPr/>
          </p:nvGrpSpPr>
          <p:grpSpPr bwMode="auto">
            <a:xfrm>
              <a:off x="2555875" y="1649413"/>
              <a:ext cx="1068388" cy="2058987"/>
              <a:chOff x="1050" y="1268"/>
              <a:chExt cx="673" cy="1297"/>
            </a:xfrm>
          </p:grpSpPr>
          <p:sp>
            <p:nvSpPr>
              <p:cNvPr id="57375" name="Freeform 25"/>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76" name="Freeform 26"/>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77" name="Freeform 27"/>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78" name="Freeform 28"/>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79" name="Freeform 29"/>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80" name="Freeform 30"/>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57353" name="Group 31"/>
            <p:cNvGrpSpPr>
              <a:grpSpLocks/>
            </p:cNvGrpSpPr>
            <p:nvPr/>
          </p:nvGrpSpPr>
          <p:grpSpPr bwMode="auto">
            <a:xfrm flipH="1">
              <a:off x="269875" y="3429000"/>
              <a:ext cx="1068388" cy="2058988"/>
              <a:chOff x="1050" y="1268"/>
              <a:chExt cx="673" cy="1297"/>
            </a:xfrm>
          </p:grpSpPr>
          <p:sp>
            <p:nvSpPr>
              <p:cNvPr id="57369" name="Freeform 32"/>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70" name="Freeform 33"/>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71" name="Freeform 34"/>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72" name="Freeform 35"/>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73" name="Freeform 36"/>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74" name="Freeform 37"/>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57354" name="Group 38"/>
            <p:cNvGrpSpPr>
              <a:grpSpLocks/>
            </p:cNvGrpSpPr>
            <p:nvPr/>
          </p:nvGrpSpPr>
          <p:grpSpPr bwMode="auto">
            <a:xfrm flipH="1">
              <a:off x="1057275" y="3695700"/>
              <a:ext cx="1068388" cy="2058988"/>
              <a:chOff x="1050" y="1268"/>
              <a:chExt cx="673" cy="1297"/>
            </a:xfrm>
          </p:grpSpPr>
          <p:sp>
            <p:nvSpPr>
              <p:cNvPr id="57363" name="Freeform 39"/>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64" name="Freeform 40"/>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65" name="Freeform 41"/>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66" name="Freeform 42"/>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67" name="Freeform 43"/>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68" name="Freeform 44"/>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57355" name="Group 45"/>
            <p:cNvGrpSpPr>
              <a:grpSpLocks/>
            </p:cNvGrpSpPr>
            <p:nvPr/>
          </p:nvGrpSpPr>
          <p:grpSpPr bwMode="auto">
            <a:xfrm flipH="1">
              <a:off x="1984375" y="4064000"/>
              <a:ext cx="1068388" cy="2058988"/>
              <a:chOff x="1050" y="1268"/>
              <a:chExt cx="673" cy="1297"/>
            </a:xfrm>
          </p:grpSpPr>
          <p:sp>
            <p:nvSpPr>
              <p:cNvPr id="57357" name="Freeform 46"/>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58" name="Freeform 47"/>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59" name="Freeform 48"/>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60" name="Freeform 49"/>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61" name="Freeform 50"/>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7362" name="Freeform 51"/>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sp>
          <p:nvSpPr>
            <p:cNvPr id="57356" name="Line 52"/>
            <p:cNvSpPr>
              <a:spLocks noChangeShapeType="1"/>
            </p:cNvSpPr>
            <p:nvPr/>
          </p:nvSpPr>
          <p:spPr bwMode="auto">
            <a:xfrm>
              <a:off x="584200" y="2933700"/>
              <a:ext cx="2946400" cy="1397000"/>
            </a:xfrm>
            <a:prstGeom prst="line">
              <a:avLst/>
            </a:prstGeom>
            <a:noFill/>
            <a:ln w="571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grpSp>
    </p:spTree>
    <p:extLst>
      <p:ext uri="{BB962C8B-B14F-4D97-AF65-F5344CB8AC3E}">
        <p14:creationId xmlns:p14="http://schemas.microsoft.com/office/powerpoint/2010/main" val="1697453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9393" name="Rectangle 3"/>
          <p:cNvSpPr>
            <a:spLocks noGrp="1" noChangeArrowheads="1"/>
          </p:cNvSpPr>
          <p:nvPr>
            <p:ph sz="half" idx="1"/>
          </p:nvPr>
        </p:nvSpPr>
        <p:spPr>
          <a:xfrm>
            <a:off x="3972493" y="1647099"/>
            <a:ext cx="4796058" cy="4592515"/>
          </a:xfrm>
        </p:spPr>
        <p:txBody>
          <a:bodyPr/>
          <a:lstStyle/>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r>
              <a:rPr lang="en-GB" sz="2585" b="1" dirty="0">
                <a:latin typeface="Arial" charset="0"/>
              </a:rPr>
              <a:t>.. and is why </a:t>
            </a:r>
          </a:p>
          <a:p>
            <a:pPr algn="ctr">
              <a:buFont typeface="Symbol" charset="0"/>
              <a:buNone/>
            </a:pPr>
            <a:r>
              <a:rPr lang="en-GB" sz="2585" b="1" dirty="0">
                <a:latin typeface="Arial" charset="0"/>
              </a:rPr>
              <a:t>Systems Engineering</a:t>
            </a:r>
          </a:p>
          <a:p>
            <a:pPr algn="ctr">
              <a:buFont typeface="Symbol" charset="0"/>
              <a:buNone/>
            </a:pPr>
            <a:r>
              <a:rPr lang="en-GB" sz="2585" b="1" dirty="0">
                <a:latin typeface="Arial" charset="0"/>
              </a:rPr>
              <a:t>is absolutely essential </a:t>
            </a:r>
            <a:endParaRPr lang="en-US" sz="2585" b="1" dirty="0">
              <a:latin typeface="Arial" charset="0"/>
            </a:endParaRPr>
          </a:p>
        </p:txBody>
      </p:sp>
      <p:sp>
        <p:nvSpPr>
          <p:cNvPr id="3" name="Content Placeholder 2"/>
          <p:cNvSpPr>
            <a:spLocks noGrp="1"/>
          </p:cNvSpPr>
          <p:nvPr>
            <p:ph sz="half" idx="2"/>
          </p:nvPr>
        </p:nvSpPr>
        <p:spPr>
          <a:xfrm>
            <a:off x="4064000" y="1211673"/>
            <a:ext cx="4655736" cy="4592515"/>
          </a:xfrm>
        </p:spPr>
        <p:txBody>
          <a:bodyPr/>
          <a:lstStyle/>
          <a:p>
            <a:pPr marL="0" indent="0" algn="ctr">
              <a:buNone/>
            </a:pPr>
            <a:r>
              <a:rPr lang="en-GB" b="1" dirty="0">
                <a:latin typeface="Arial" charset="0"/>
              </a:rPr>
              <a:t>The </a:t>
            </a:r>
            <a:r>
              <a:rPr lang="ja-JP" altLang="en-GB" b="1" dirty="0">
                <a:latin typeface="Arial" charset="0"/>
              </a:rPr>
              <a:t>“</a:t>
            </a:r>
            <a:r>
              <a:rPr lang="en-GB" altLang="ja-JP" b="1" dirty="0">
                <a:latin typeface="Arial" charset="0"/>
              </a:rPr>
              <a:t>helium</a:t>
            </a:r>
            <a:r>
              <a:rPr lang="ja-JP" altLang="en-GB" b="1" dirty="0">
                <a:latin typeface="Arial" charset="0"/>
              </a:rPr>
              <a:t>”</a:t>
            </a:r>
            <a:r>
              <a:rPr lang="en-GB" altLang="ja-JP" b="1" dirty="0">
                <a:latin typeface="Arial" charset="0"/>
              </a:rPr>
              <a:t> tube exercise illustrates what is called</a:t>
            </a:r>
          </a:p>
          <a:p>
            <a:pPr marL="0" indent="0">
              <a:buNone/>
            </a:pPr>
            <a:endParaRPr lang="en-US" dirty="0"/>
          </a:p>
        </p:txBody>
      </p:sp>
      <p:sp>
        <p:nvSpPr>
          <p:cNvPr id="25602" name="Text Box 4"/>
          <p:cNvSpPr txBox="1">
            <a:spLocks noChangeArrowheads="1"/>
          </p:cNvSpPr>
          <p:nvPr/>
        </p:nvSpPr>
        <p:spPr bwMode="auto">
          <a:xfrm>
            <a:off x="4612404" y="2315728"/>
            <a:ext cx="3367622" cy="1448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sz="4431" dirty="0">
                <a:solidFill>
                  <a:srgbClr val="CC3300"/>
                </a:solidFill>
                <a:latin typeface="Arial Black" charset="0"/>
              </a:rPr>
              <a:t>Emergent </a:t>
            </a:r>
          </a:p>
          <a:p>
            <a:pPr eaLnBrk="1" hangingPunct="1">
              <a:defRPr/>
            </a:pPr>
            <a:r>
              <a:rPr lang="en-GB" sz="4431" dirty="0">
                <a:solidFill>
                  <a:srgbClr val="CC3300"/>
                </a:solidFill>
                <a:latin typeface="Arial Black" charset="0"/>
              </a:rPr>
              <a:t>Behaviour</a:t>
            </a:r>
            <a:endParaRPr lang="en-US" sz="4431" dirty="0">
              <a:solidFill>
                <a:srgbClr val="CC3300"/>
              </a:solidFill>
              <a:latin typeface="Arial Black" charset="0"/>
            </a:endParaRPr>
          </a:p>
        </p:txBody>
      </p:sp>
      <p:sp>
        <p:nvSpPr>
          <p:cNvPr id="6" name="TextBox 5"/>
          <p:cNvSpPr txBox="1">
            <a:spLocks noChangeArrowheads="1"/>
          </p:cNvSpPr>
          <p:nvPr/>
        </p:nvSpPr>
        <p:spPr bwMode="auto">
          <a:xfrm>
            <a:off x="876365" y="5945594"/>
            <a:ext cx="7322551" cy="6817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lIns="84376" tIns="42189" rIns="84376" bIns="42189">
            <a:spAutoFit/>
          </a:bodyPr>
          <a:lstStyle/>
          <a:p>
            <a:pPr>
              <a:defRPr/>
            </a:pPr>
            <a:r>
              <a:rPr lang="en-GB" sz="1292" dirty="0">
                <a:solidFill>
                  <a:schemeClr val="dk1"/>
                </a:solidFill>
                <a:latin typeface="+mn-lt"/>
                <a:ea typeface="+mn-ea"/>
              </a:rPr>
              <a:t>Note:  	1. Changing a person would have little effect on the behaviour of the team</a:t>
            </a:r>
          </a:p>
          <a:p>
            <a:pPr>
              <a:defRPr/>
            </a:pPr>
            <a:r>
              <a:rPr lang="en-GB" sz="1292" dirty="0">
                <a:solidFill>
                  <a:schemeClr val="dk1"/>
                </a:solidFill>
                <a:latin typeface="+mn-lt"/>
                <a:ea typeface="+mn-ea"/>
              </a:rPr>
              <a:t>	2. Rhetoric will have little effect</a:t>
            </a:r>
          </a:p>
          <a:p>
            <a:pPr>
              <a:defRPr/>
            </a:pPr>
            <a:r>
              <a:rPr lang="en-GB" sz="1292" dirty="0">
                <a:solidFill>
                  <a:schemeClr val="dk1"/>
                </a:solidFill>
                <a:latin typeface="+mn-lt"/>
                <a:ea typeface="+mn-ea"/>
              </a:rPr>
              <a:t>	3. Organization of the team has the biggest effect  </a:t>
            </a:r>
          </a:p>
        </p:txBody>
      </p:sp>
      <p:sp>
        <p:nvSpPr>
          <p:cNvPr id="47" name="Freeform 11"/>
          <p:cNvSpPr>
            <a:spLocks/>
          </p:cNvSpPr>
          <p:nvPr/>
        </p:nvSpPr>
        <p:spPr bwMode="auto">
          <a:xfrm rot="5400000">
            <a:off x="1233869" y="1639286"/>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 name="Freeform 12"/>
          <p:cNvSpPr>
            <a:spLocks/>
          </p:cNvSpPr>
          <p:nvPr/>
        </p:nvSpPr>
        <p:spPr bwMode="auto">
          <a:xfrm>
            <a:off x="1561757" y="1928053"/>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9" name="Freeform 13"/>
          <p:cNvSpPr>
            <a:spLocks/>
          </p:cNvSpPr>
          <p:nvPr/>
        </p:nvSpPr>
        <p:spPr bwMode="auto">
          <a:xfrm>
            <a:off x="1367632" y="1969631"/>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0" name="Freeform 14"/>
          <p:cNvSpPr>
            <a:spLocks/>
          </p:cNvSpPr>
          <p:nvPr/>
        </p:nvSpPr>
        <p:spPr bwMode="auto">
          <a:xfrm>
            <a:off x="1516785" y="1513250"/>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1" name="Freeform 15"/>
          <p:cNvSpPr>
            <a:spLocks/>
          </p:cNvSpPr>
          <p:nvPr/>
        </p:nvSpPr>
        <p:spPr bwMode="auto">
          <a:xfrm>
            <a:off x="1760627" y="2410105"/>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52" name="Freeform 16"/>
          <p:cNvSpPr>
            <a:spLocks/>
          </p:cNvSpPr>
          <p:nvPr/>
        </p:nvSpPr>
        <p:spPr bwMode="auto">
          <a:xfrm>
            <a:off x="1583062" y="2417469"/>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1" name="Freeform 18"/>
          <p:cNvSpPr>
            <a:spLocks/>
          </p:cNvSpPr>
          <p:nvPr/>
        </p:nvSpPr>
        <p:spPr bwMode="auto">
          <a:xfrm rot="5122837">
            <a:off x="1853271" y="1840001"/>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2" name="Freeform 19"/>
          <p:cNvSpPr>
            <a:spLocks/>
          </p:cNvSpPr>
          <p:nvPr/>
        </p:nvSpPr>
        <p:spPr bwMode="auto">
          <a:xfrm>
            <a:off x="2148893" y="2182549"/>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3" name="Freeform 20"/>
          <p:cNvSpPr>
            <a:spLocks/>
          </p:cNvSpPr>
          <p:nvPr/>
        </p:nvSpPr>
        <p:spPr bwMode="auto">
          <a:xfrm>
            <a:off x="1954771" y="222412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4" name="Freeform 21"/>
          <p:cNvSpPr>
            <a:spLocks/>
          </p:cNvSpPr>
          <p:nvPr/>
        </p:nvSpPr>
        <p:spPr bwMode="auto">
          <a:xfrm>
            <a:off x="2103923" y="176774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5" name="Freeform 22"/>
          <p:cNvSpPr>
            <a:spLocks/>
          </p:cNvSpPr>
          <p:nvPr/>
        </p:nvSpPr>
        <p:spPr bwMode="auto">
          <a:xfrm>
            <a:off x="2347763" y="2664601"/>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6" name="Freeform 23"/>
          <p:cNvSpPr>
            <a:spLocks/>
          </p:cNvSpPr>
          <p:nvPr/>
        </p:nvSpPr>
        <p:spPr bwMode="auto">
          <a:xfrm>
            <a:off x="2170201" y="2671965"/>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 name="Freeform 25"/>
          <p:cNvSpPr>
            <a:spLocks/>
          </p:cNvSpPr>
          <p:nvPr/>
        </p:nvSpPr>
        <p:spPr bwMode="auto">
          <a:xfrm rot="5114987">
            <a:off x="2498514" y="2064174"/>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6" name="Freeform 26"/>
          <p:cNvSpPr>
            <a:spLocks/>
          </p:cNvSpPr>
          <p:nvPr/>
        </p:nvSpPr>
        <p:spPr bwMode="auto">
          <a:xfrm>
            <a:off x="2804890" y="2417469"/>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7" name="Freeform 27"/>
          <p:cNvSpPr>
            <a:spLocks/>
          </p:cNvSpPr>
          <p:nvPr/>
        </p:nvSpPr>
        <p:spPr bwMode="auto">
          <a:xfrm>
            <a:off x="2610768" y="245904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8" name="Freeform 28"/>
          <p:cNvSpPr>
            <a:spLocks/>
          </p:cNvSpPr>
          <p:nvPr/>
        </p:nvSpPr>
        <p:spPr bwMode="auto">
          <a:xfrm>
            <a:off x="2759920" y="200266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9" name="Freeform 29"/>
          <p:cNvSpPr>
            <a:spLocks/>
          </p:cNvSpPr>
          <p:nvPr/>
        </p:nvSpPr>
        <p:spPr bwMode="auto">
          <a:xfrm>
            <a:off x="3003760" y="2899521"/>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0" name="Freeform 30"/>
          <p:cNvSpPr>
            <a:spLocks/>
          </p:cNvSpPr>
          <p:nvPr/>
        </p:nvSpPr>
        <p:spPr bwMode="auto">
          <a:xfrm>
            <a:off x="2826202" y="2906885"/>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9" name="Freeform 32"/>
          <p:cNvSpPr>
            <a:spLocks/>
          </p:cNvSpPr>
          <p:nvPr/>
        </p:nvSpPr>
        <p:spPr bwMode="auto">
          <a:xfrm rot="16200000" flipH="1">
            <a:off x="1146374" y="3446513"/>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0" name="Freeform 33"/>
          <p:cNvSpPr>
            <a:spLocks/>
          </p:cNvSpPr>
          <p:nvPr/>
        </p:nvSpPr>
        <p:spPr bwMode="auto">
          <a:xfrm flipH="1">
            <a:off x="876365" y="3789037"/>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1" name="Freeform 34"/>
          <p:cNvSpPr>
            <a:spLocks/>
          </p:cNvSpPr>
          <p:nvPr/>
        </p:nvSpPr>
        <p:spPr bwMode="auto">
          <a:xfrm flipH="1">
            <a:off x="1132067" y="383063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2" name="Freeform 35"/>
          <p:cNvSpPr>
            <a:spLocks/>
          </p:cNvSpPr>
          <p:nvPr/>
        </p:nvSpPr>
        <p:spPr bwMode="auto">
          <a:xfrm flipH="1">
            <a:off x="791147" y="337425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3" name="Freeform 36"/>
          <p:cNvSpPr>
            <a:spLocks/>
          </p:cNvSpPr>
          <p:nvPr/>
        </p:nvSpPr>
        <p:spPr bwMode="auto">
          <a:xfrm flipH="1">
            <a:off x="750888" y="4271112"/>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4" name="Freeform 37"/>
          <p:cNvSpPr>
            <a:spLocks/>
          </p:cNvSpPr>
          <p:nvPr/>
        </p:nvSpPr>
        <p:spPr bwMode="auto">
          <a:xfrm flipH="1">
            <a:off x="1008946" y="4278476"/>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3" name="Freeform 39"/>
          <p:cNvSpPr>
            <a:spLocks/>
          </p:cNvSpPr>
          <p:nvPr/>
        </p:nvSpPr>
        <p:spPr bwMode="auto">
          <a:xfrm rot="16499081" flipH="1">
            <a:off x="1722757" y="3684330"/>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4" name="Freeform 40"/>
          <p:cNvSpPr>
            <a:spLocks/>
          </p:cNvSpPr>
          <p:nvPr/>
        </p:nvSpPr>
        <p:spPr bwMode="auto">
          <a:xfrm flipH="1">
            <a:off x="1463504" y="3994592"/>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5" name="Freeform 41"/>
          <p:cNvSpPr>
            <a:spLocks/>
          </p:cNvSpPr>
          <p:nvPr/>
        </p:nvSpPr>
        <p:spPr bwMode="auto">
          <a:xfrm flipH="1">
            <a:off x="1719206" y="4036192"/>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6" name="Freeform 42"/>
          <p:cNvSpPr>
            <a:spLocks/>
          </p:cNvSpPr>
          <p:nvPr/>
        </p:nvSpPr>
        <p:spPr bwMode="auto">
          <a:xfrm flipH="1">
            <a:off x="1378286" y="3579810"/>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7" name="Freeform 43"/>
          <p:cNvSpPr>
            <a:spLocks/>
          </p:cNvSpPr>
          <p:nvPr/>
        </p:nvSpPr>
        <p:spPr bwMode="auto">
          <a:xfrm flipH="1">
            <a:off x="1338027" y="4476667"/>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8" name="Freeform 44"/>
          <p:cNvSpPr>
            <a:spLocks/>
          </p:cNvSpPr>
          <p:nvPr/>
        </p:nvSpPr>
        <p:spPr bwMode="auto">
          <a:xfrm flipH="1">
            <a:off x="1596084" y="4484030"/>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17" name="Freeform 46"/>
          <p:cNvSpPr>
            <a:spLocks/>
          </p:cNvSpPr>
          <p:nvPr/>
        </p:nvSpPr>
        <p:spPr bwMode="auto">
          <a:xfrm rot="16200000" flipH="1">
            <a:off x="2381803" y="3903665"/>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18" name="Freeform 47"/>
          <p:cNvSpPr>
            <a:spLocks/>
          </p:cNvSpPr>
          <p:nvPr/>
        </p:nvSpPr>
        <p:spPr bwMode="auto">
          <a:xfrm flipH="1">
            <a:off x="2154812" y="4278453"/>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19" name="Freeform 48"/>
          <p:cNvSpPr>
            <a:spLocks/>
          </p:cNvSpPr>
          <p:nvPr/>
        </p:nvSpPr>
        <p:spPr bwMode="auto">
          <a:xfrm flipH="1">
            <a:off x="2410514" y="4320053"/>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0" name="Freeform 49"/>
          <p:cNvSpPr>
            <a:spLocks/>
          </p:cNvSpPr>
          <p:nvPr/>
        </p:nvSpPr>
        <p:spPr bwMode="auto">
          <a:xfrm flipH="1">
            <a:off x="2069594" y="3863672"/>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1" name="Freeform 50"/>
          <p:cNvSpPr>
            <a:spLocks/>
          </p:cNvSpPr>
          <p:nvPr/>
        </p:nvSpPr>
        <p:spPr bwMode="auto">
          <a:xfrm flipH="1">
            <a:off x="2029335" y="4760529"/>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22" name="Freeform 51"/>
          <p:cNvSpPr>
            <a:spLocks/>
          </p:cNvSpPr>
          <p:nvPr/>
        </p:nvSpPr>
        <p:spPr bwMode="auto">
          <a:xfrm flipH="1">
            <a:off x="2287392" y="4767892"/>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16" name="Line 52"/>
          <p:cNvSpPr>
            <a:spLocks noChangeShapeType="1"/>
          </p:cNvSpPr>
          <p:nvPr/>
        </p:nvSpPr>
        <p:spPr bwMode="auto">
          <a:xfrm>
            <a:off x="780936" y="2841968"/>
            <a:ext cx="2197034" cy="1076717"/>
          </a:xfrm>
          <a:prstGeom prst="line">
            <a:avLst/>
          </a:prstGeom>
          <a:noFill/>
          <a:ln w="571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Tree>
    <p:extLst>
      <p:ext uri="{BB962C8B-B14F-4D97-AF65-F5344CB8AC3E}">
        <p14:creationId xmlns:p14="http://schemas.microsoft.com/office/powerpoint/2010/main" val="1787776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5.75505E-6 3.04881E-6 L 0.00818 -0.3412 " pathEditMode="relative" ptsTypes="AA">
                                      <p:cBhvr>
                                        <p:cTn id="6" dur="2000" fill="hold"/>
                                        <p:tgtEl>
                                          <p:spTgt spid="16"/>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a:latin typeface="Arial" charset="0"/>
              </a:rPr>
              <a:t>Emergence and Emergent Behaviour</a:t>
            </a:r>
          </a:p>
        </p:txBody>
      </p:sp>
      <p:sp>
        <p:nvSpPr>
          <p:cNvPr id="7" name="Text Box 5"/>
          <p:cNvSpPr txBox="1">
            <a:spLocks noChangeArrowheads="1"/>
          </p:cNvSpPr>
          <p:nvPr/>
        </p:nvSpPr>
        <p:spPr bwMode="auto">
          <a:xfrm>
            <a:off x="4490672" y="1720846"/>
            <a:ext cx="3737265" cy="191916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noAutofit/>
          </a:bodyPr>
          <a:lstStyle/>
          <a:p>
            <a:pPr algn="ctr">
              <a:defRPr/>
            </a:pPr>
            <a:r>
              <a:rPr lang="en-GB" sz="1477" dirty="0"/>
              <a:t>The properties of the pen as a whole are not found in any of the individual components. Only when the components are assembled in the right sequence and the right place do we get the desirable emergent behaviour of being able to make marks on paper</a:t>
            </a:r>
          </a:p>
        </p:txBody>
      </p:sp>
      <p:pic>
        <p:nvPicPr>
          <p:cNvPr id="8" name="Picture 6" descr="DSC_0519.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4490672" y="3926249"/>
            <a:ext cx="3737265" cy="2139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66199" y="1720846"/>
            <a:ext cx="3156834" cy="1919169"/>
          </a:xfrm>
          <a:prstGeom prst="rect">
            <a:avLst/>
          </a:prstGeom>
        </p:spPr>
      </p:pic>
      <p:sp>
        <p:nvSpPr>
          <p:cNvPr id="10" name="Text Box 6"/>
          <p:cNvSpPr txBox="1">
            <a:spLocks noChangeArrowheads="1"/>
          </p:cNvSpPr>
          <p:nvPr/>
        </p:nvSpPr>
        <p:spPr bwMode="auto">
          <a:xfrm>
            <a:off x="966199" y="3926249"/>
            <a:ext cx="3156834" cy="213995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nchor="ctr">
            <a:noAutofit/>
          </a:bodyPr>
          <a:lstStyle>
            <a:lvl1pPr eaLnBrk="0" hangingPunct="0">
              <a:defRPr sz="2000">
                <a:solidFill>
                  <a:schemeClr val="tx1"/>
                </a:solidFill>
                <a:latin typeface="Arial" charset="0"/>
                <a:ea typeface="ＭＳ Ｐゴシック" charset="0"/>
                <a:cs typeface="Arial" charset="0"/>
              </a:defRPr>
            </a:lvl1pPr>
            <a:lvl2pPr marL="742950" indent="-285750" eaLnBrk="0" hangingPunct="0">
              <a:defRPr sz="2000">
                <a:solidFill>
                  <a:schemeClr val="tx1"/>
                </a:solidFill>
                <a:latin typeface="Arial" charset="0"/>
                <a:ea typeface="Arial" charset="0"/>
                <a:cs typeface="Arial" charset="0"/>
              </a:defRPr>
            </a:lvl2pPr>
            <a:lvl3pPr marL="1143000" indent="-228600" eaLnBrk="0" hangingPunct="0">
              <a:defRPr sz="2000">
                <a:solidFill>
                  <a:schemeClr val="tx1"/>
                </a:solidFill>
                <a:latin typeface="Arial" charset="0"/>
                <a:ea typeface="Arial" charset="0"/>
                <a:cs typeface="Arial" charset="0"/>
              </a:defRPr>
            </a:lvl3pPr>
            <a:lvl4pPr marL="1600200" indent="-228600" eaLnBrk="0" hangingPunct="0">
              <a:defRPr sz="2000">
                <a:solidFill>
                  <a:schemeClr val="tx1"/>
                </a:solidFill>
                <a:latin typeface="Arial" charset="0"/>
                <a:ea typeface="Arial" charset="0"/>
                <a:cs typeface="Arial" charset="0"/>
              </a:defRPr>
            </a:lvl4pPr>
            <a:lvl5pPr marL="2057400" indent="-228600" eaLnBrk="0" hangingPunct="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algn="ctr" eaLnBrk="1" hangingPunct="1">
              <a:defRPr/>
            </a:pPr>
            <a:r>
              <a:rPr lang="en-GB" sz="1800" dirty="0">
                <a:solidFill>
                  <a:schemeClr val="bg1"/>
                </a:solidFill>
                <a:latin typeface="+mn-lt"/>
              </a:rPr>
              <a:t>All systems display emergent behaviour – this can be DESIRABLE and/or UNDESIRABLE!</a:t>
            </a:r>
          </a:p>
        </p:txBody>
      </p:sp>
    </p:spTree>
    <p:extLst>
      <p:ext uri="{BB962C8B-B14F-4D97-AF65-F5344CB8AC3E}">
        <p14:creationId xmlns:p14="http://schemas.microsoft.com/office/powerpoint/2010/main" val="1396794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itle 4"/>
          <p:cNvSpPr>
            <a:spLocks noGrp="1"/>
          </p:cNvSpPr>
          <p:nvPr>
            <p:ph type="title"/>
          </p:nvPr>
        </p:nvSpPr>
        <p:spPr/>
        <p:txBody>
          <a:bodyPr/>
          <a:lstStyle/>
          <a:p>
            <a:pPr eaLnBrk="1" hangingPunct="1"/>
            <a:r>
              <a:rPr lang="en-GB"/>
              <a:t>A Few Problems</a:t>
            </a:r>
          </a:p>
        </p:txBody>
      </p:sp>
      <p:pic>
        <p:nvPicPr>
          <p:cNvPr id="7" name="Picture 6" descr="F-35C-with-wings-up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763" y="1447800"/>
            <a:ext cx="3242702" cy="1843937"/>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3600" y="2895600"/>
            <a:ext cx="3658860" cy="2022377"/>
          </a:xfrm>
          <a:prstGeom prst="rect">
            <a:avLst/>
          </a:prstGeom>
        </p:spPr>
      </p:pic>
      <p:pic>
        <p:nvPicPr>
          <p:cNvPr id="15364" name="Picture 2" descr="London_millenium_wobbly_bridge"/>
          <p:cNvPicPr>
            <a:picLocks noChangeAspect="1" noChangeArrowheads="1"/>
          </p:cNvPicPr>
          <p:nvPr/>
        </p:nvPicPr>
        <p:blipFill>
          <a:blip r:embed="rId5"/>
          <a:srcRect/>
          <a:stretch>
            <a:fillRect/>
          </a:stretch>
        </p:blipFill>
        <p:spPr bwMode="auto">
          <a:xfrm>
            <a:off x="5019693" y="4073273"/>
            <a:ext cx="3395663" cy="2294792"/>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6266420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endParaRPr lang="en-US"/>
          </a:p>
        </p:txBody>
      </p:sp>
      <p:pic>
        <p:nvPicPr>
          <p:cNvPr id="13315" name="Picture 2" descr="Mil Bridge Dampers.JPG"/>
          <p:cNvPicPr>
            <a:picLocks noChangeAspect="1"/>
          </p:cNvPicPr>
          <p:nvPr/>
        </p:nvPicPr>
        <p:blipFill>
          <a:blip r:embed="rId2"/>
          <a:srcRect/>
          <a:stretch>
            <a:fillRect/>
          </a:stretch>
        </p:blipFill>
        <p:spPr bwMode="auto">
          <a:xfrm>
            <a:off x="158750" y="694593"/>
            <a:ext cx="8826500" cy="5468815"/>
          </a:xfrm>
          <a:prstGeom prst="rect">
            <a:avLst/>
          </a:prstGeom>
          <a:noFill/>
          <a:ln w="9525">
            <a:noFill/>
            <a:miter lim="800000"/>
            <a:headEnd/>
            <a:tailEnd/>
          </a:ln>
        </p:spPr>
      </p:pic>
    </p:spTree>
    <p:extLst>
      <p:ext uri="{BB962C8B-B14F-4D97-AF65-F5344CB8AC3E}">
        <p14:creationId xmlns:p14="http://schemas.microsoft.com/office/powerpoint/2010/main" val="1669986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itle 4"/>
          <p:cNvSpPr>
            <a:spLocks noGrp="1"/>
          </p:cNvSpPr>
          <p:nvPr>
            <p:ph type="title"/>
          </p:nvPr>
        </p:nvSpPr>
        <p:spPr/>
        <p:txBody>
          <a:bodyPr/>
          <a:lstStyle/>
          <a:p>
            <a:pPr eaLnBrk="1" hangingPunct="1"/>
            <a:r>
              <a:rPr lang="en-GB"/>
              <a:t>A Few Problems</a:t>
            </a:r>
          </a:p>
        </p:txBody>
      </p:sp>
      <p:pic>
        <p:nvPicPr>
          <p:cNvPr id="7" name="Picture 6" descr="F-35C-with-wings-up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763" y="1447800"/>
            <a:ext cx="3242702" cy="1843937"/>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3600" y="2895600"/>
            <a:ext cx="3658860" cy="2022377"/>
          </a:xfrm>
          <a:prstGeom prst="rect">
            <a:avLst/>
          </a:prstGeom>
        </p:spPr>
      </p:pic>
      <p:pic>
        <p:nvPicPr>
          <p:cNvPr id="15364" name="Picture 2" descr="London_millenium_wobbly_bridge"/>
          <p:cNvPicPr>
            <a:picLocks noChangeAspect="1" noChangeArrowheads="1"/>
          </p:cNvPicPr>
          <p:nvPr/>
        </p:nvPicPr>
        <p:blipFill>
          <a:blip r:embed="rId5"/>
          <a:srcRect/>
          <a:stretch>
            <a:fillRect/>
          </a:stretch>
        </p:blipFill>
        <p:spPr bwMode="auto">
          <a:xfrm>
            <a:off x="5019693" y="4073273"/>
            <a:ext cx="3395663" cy="2294792"/>
          </a:xfrm>
          <a:prstGeom prst="rect">
            <a:avLst/>
          </a:prstGeom>
          <a:noFill/>
          <a:ln w="9525">
            <a:solidFill>
              <a:schemeClr val="tx1"/>
            </a:solidFill>
            <a:miter lim="800000"/>
            <a:headEnd/>
            <a:tailEnd/>
          </a:ln>
        </p:spPr>
      </p:pic>
      <p:sp>
        <p:nvSpPr>
          <p:cNvPr id="6" name="TextBox 5"/>
          <p:cNvSpPr txBox="1"/>
          <p:nvPr/>
        </p:nvSpPr>
        <p:spPr>
          <a:xfrm>
            <a:off x="261620" y="5224497"/>
            <a:ext cx="4431983" cy="916148"/>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1477" dirty="0"/>
              <a:t>In all these examples the issues were:</a:t>
            </a:r>
          </a:p>
          <a:p>
            <a:pPr marL="263776" indent="-263776">
              <a:buFont typeface="Arial"/>
              <a:buChar char="•"/>
            </a:pPr>
            <a:r>
              <a:rPr lang="en-US" sz="1292" dirty="0"/>
              <a:t>Discovered late on: - they emerged</a:t>
            </a:r>
          </a:p>
          <a:p>
            <a:pPr marL="263776" indent="-263776">
              <a:buFont typeface="Arial"/>
              <a:buChar char="•"/>
            </a:pPr>
            <a:r>
              <a:rPr lang="en-US" sz="1292" dirty="0"/>
              <a:t>Expensive: - because they were discovered late</a:t>
            </a:r>
          </a:p>
          <a:p>
            <a:pPr marL="263776" indent="-263776">
              <a:buFont typeface="Arial"/>
              <a:buChar char="•"/>
            </a:pPr>
            <a:r>
              <a:rPr lang="en-US" sz="1292" dirty="0"/>
              <a:t>Avoidable</a:t>
            </a:r>
          </a:p>
        </p:txBody>
      </p:sp>
    </p:spTree>
    <p:extLst>
      <p:ext uri="{BB962C8B-B14F-4D97-AF65-F5344CB8AC3E}">
        <p14:creationId xmlns:p14="http://schemas.microsoft.com/office/powerpoint/2010/main" val="6752748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sz="2585"/>
              <a:t>Problems Happen Everywhere</a:t>
            </a:r>
          </a:p>
        </p:txBody>
      </p:sp>
      <p:pic>
        <p:nvPicPr>
          <p:cNvPr id="14339" name="Picture 6" descr="Ariane 5 1.jpg"/>
          <p:cNvPicPr>
            <a:picLocks noChangeAspect="1"/>
          </p:cNvPicPr>
          <p:nvPr/>
        </p:nvPicPr>
        <p:blipFill>
          <a:blip r:embed="rId2"/>
          <a:srcRect/>
          <a:stretch>
            <a:fillRect/>
          </a:stretch>
        </p:blipFill>
        <p:spPr bwMode="auto">
          <a:xfrm>
            <a:off x="685800" y="1489719"/>
            <a:ext cx="1892300" cy="2360734"/>
          </a:xfrm>
          <a:prstGeom prst="rect">
            <a:avLst/>
          </a:prstGeom>
          <a:noFill/>
          <a:ln w="9525">
            <a:noFill/>
            <a:miter lim="800000"/>
            <a:headEnd/>
            <a:tailEnd/>
          </a:ln>
        </p:spPr>
      </p:pic>
      <p:pic>
        <p:nvPicPr>
          <p:cNvPr id="18436" name="Picture 7" descr="Hubble.jpg"/>
          <p:cNvPicPr>
            <a:picLocks noChangeAspect="1"/>
          </p:cNvPicPr>
          <p:nvPr/>
        </p:nvPicPr>
        <p:blipFill>
          <a:blip r:embed="rId3"/>
          <a:srcRect/>
          <a:stretch>
            <a:fillRect/>
          </a:stretch>
        </p:blipFill>
        <p:spPr bwMode="auto">
          <a:xfrm>
            <a:off x="3048000" y="3352800"/>
            <a:ext cx="2486025" cy="1518138"/>
          </a:xfrm>
          <a:prstGeom prst="rect">
            <a:avLst/>
          </a:prstGeom>
          <a:noFill/>
          <a:ln w="9525">
            <a:noFill/>
            <a:miter lim="800000"/>
            <a:headEnd/>
            <a:tailEnd/>
          </a:ln>
        </p:spPr>
      </p:pic>
      <p:pic>
        <p:nvPicPr>
          <p:cNvPr id="18437" name="Picture 8" descr="Charles de Gaul 1.bmp"/>
          <p:cNvPicPr>
            <a:picLocks noChangeAspect="1"/>
          </p:cNvPicPr>
          <p:nvPr/>
        </p:nvPicPr>
        <p:blipFill>
          <a:blip r:embed="rId4"/>
          <a:srcRect/>
          <a:stretch>
            <a:fillRect/>
          </a:stretch>
        </p:blipFill>
        <p:spPr bwMode="auto">
          <a:xfrm>
            <a:off x="6172200" y="4724400"/>
            <a:ext cx="2181225" cy="1289538"/>
          </a:xfrm>
          <a:prstGeom prst="rect">
            <a:avLst/>
          </a:prstGeom>
          <a:noFill/>
          <a:ln w="9525">
            <a:noFill/>
            <a:miter lim="800000"/>
            <a:headEnd/>
            <a:tailEnd/>
          </a:ln>
        </p:spPr>
      </p:pic>
    </p:spTree>
    <p:extLst>
      <p:ext uri="{BB962C8B-B14F-4D97-AF65-F5344CB8AC3E}">
        <p14:creationId xmlns:p14="http://schemas.microsoft.com/office/powerpoint/2010/main" val="19094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GB" dirty="0"/>
              <a:t>Desirable and Undesirable Emergence</a:t>
            </a:r>
            <a:endParaRPr lang="en-US" dirty="0"/>
          </a:p>
        </p:txBody>
      </p:sp>
      <p:sp>
        <p:nvSpPr>
          <p:cNvPr id="17411" name="Rectangle 3"/>
          <p:cNvSpPr>
            <a:spLocks noGrp="1" noChangeArrowheads="1"/>
          </p:cNvSpPr>
          <p:nvPr>
            <p:ph sz="half" idx="1"/>
          </p:nvPr>
        </p:nvSpPr>
        <p:spPr>
          <a:xfrm>
            <a:off x="381000" y="1201619"/>
            <a:ext cx="4114800" cy="4592515"/>
          </a:xfrm>
        </p:spPr>
        <p:txBody>
          <a:bodyPr>
            <a:normAutofit fontScale="92500"/>
          </a:bodyPr>
          <a:lstStyle/>
          <a:p>
            <a:pPr>
              <a:buFont typeface="Arial" charset="0"/>
              <a:buChar char="•"/>
            </a:pPr>
            <a:r>
              <a:rPr lang="en-GB" sz="1846" dirty="0"/>
              <a:t>We </a:t>
            </a:r>
            <a:r>
              <a:rPr lang="en-GB" sz="1846" b="1" i="1" dirty="0"/>
              <a:t>DESIRE</a:t>
            </a:r>
            <a:r>
              <a:rPr lang="en-GB" sz="1846" dirty="0"/>
              <a:t> emergent behaviour in our products and services but we can also get </a:t>
            </a:r>
            <a:r>
              <a:rPr lang="en-GB" sz="1846" b="1" i="1" dirty="0"/>
              <a:t>UNDESIRABLE</a:t>
            </a:r>
            <a:r>
              <a:rPr lang="en-GB" sz="1846" dirty="0"/>
              <a:t> emergent behaviour</a:t>
            </a:r>
            <a:endParaRPr lang="en-GB" dirty="0"/>
          </a:p>
          <a:p>
            <a:pPr>
              <a:buFont typeface="Arial" charset="0"/>
              <a:buChar char="•"/>
            </a:pPr>
            <a:r>
              <a:rPr lang="en-GB" sz="1846" dirty="0"/>
              <a:t>Undesirable emergent behaviour has three causes</a:t>
            </a:r>
          </a:p>
          <a:p>
            <a:pPr lvl="1">
              <a:lnSpc>
                <a:spcPct val="90000"/>
              </a:lnSpc>
              <a:buFont typeface="Arial" charset="0"/>
              <a:buChar char="•"/>
            </a:pPr>
            <a:r>
              <a:rPr lang="en-GB" sz="1662" b="1" dirty="0"/>
              <a:t>Variation</a:t>
            </a:r>
            <a:r>
              <a:rPr lang="en-GB" sz="1662" dirty="0"/>
              <a:t>: </a:t>
            </a:r>
            <a:r>
              <a:rPr lang="en-GB" sz="1662" dirty="0">
                <a:latin typeface="Arial" charset="0"/>
                <a:cs typeface="Arial" charset="0"/>
              </a:rPr>
              <a:t>unexpected cliff edge performance where small variations cause a significant change in behaviour</a:t>
            </a:r>
          </a:p>
          <a:p>
            <a:pPr lvl="1">
              <a:buFont typeface="Arial" charset="0"/>
              <a:buChar char="•"/>
            </a:pPr>
            <a:r>
              <a:rPr lang="en-GB" sz="1662" b="1" dirty="0"/>
              <a:t>Sub-optimisation</a:t>
            </a:r>
            <a:r>
              <a:rPr lang="en-GB" sz="1662" dirty="0"/>
              <a:t>: </a:t>
            </a:r>
            <a:r>
              <a:rPr lang="en-GB" sz="1662" dirty="0">
                <a:latin typeface="Arial" charset="0"/>
                <a:cs typeface="Arial" charset="0"/>
              </a:rPr>
              <a:t>unexpected low performance – the mistaken belief that the “best” system must have the “best components”</a:t>
            </a:r>
            <a:endParaRPr lang="en-GB" sz="1662" dirty="0"/>
          </a:p>
          <a:p>
            <a:pPr lvl="1">
              <a:buFont typeface="Arial" charset="0"/>
              <a:buChar char="•"/>
            </a:pPr>
            <a:r>
              <a:rPr lang="en-GB" sz="1662" b="1" dirty="0"/>
              <a:t>Dynamic</a:t>
            </a:r>
            <a:r>
              <a:rPr lang="en-GB" sz="1662" dirty="0"/>
              <a:t>: </a:t>
            </a:r>
            <a:r>
              <a:rPr lang="en-GB" sz="1662" dirty="0">
                <a:latin typeface="Arial" charset="0"/>
                <a:cs typeface="Arial" charset="0"/>
              </a:rPr>
              <a:t>unexpected time related behaviour  - we assume things will carry on in the same way – they don’t</a:t>
            </a:r>
          </a:p>
          <a:p>
            <a:pPr lvl="1">
              <a:buFont typeface="Arial" charset="0"/>
              <a:buChar char="•"/>
            </a:pPr>
            <a:endParaRPr lang="en-GB" sz="1662" dirty="0"/>
          </a:p>
        </p:txBody>
      </p:sp>
      <p:sp>
        <p:nvSpPr>
          <p:cNvPr id="17412" name="Content Placeholder 3"/>
          <p:cNvSpPr>
            <a:spLocks noGrp="1"/>
          </p:cNvSpPr>
          <p:nvPr>
            <p:ph sz="half" idx="2"/>
          </p:nvPr>
        </p:nvSpPr>
        <p:spPr>
          <a:xfrm>
            <a:off x="4622800" y="1178176"/>
            <a:ext cx="4140200" cy="4592515"/>
          </a:xfrm>
        </p:spPr>
        <p:txBody>
          <a:bodyPr/>
          <a:lstStyle/>
          <a:p>
            <a:pPr>
              <a:buFont typeface="Arial" charset="0"/>
              <a:buChar char="•"/>
            </a:pPr>
            <a:r>
              <a:rPr lang="en-GB" sz="1846" dirty="0"/>
              <a:t>Emergent behaviour is a consequence of bringing together the components of a system. Therefore to understand and predict emergent behaviour we need to consider the WHOLE and how the components INTERACT with each other. This is obvious …….</a:t>
            </a:r>
          </a:p>
          <a:p>
            <a:pPr>
              <a:buFont typeface="Arial" charset="0"/>
              <a:buChar char="•"/>
            </a:pPr>
            <a:endParaRPr lang="en-GB" sz="1846" dirty="0"/>
          </a:p>
          <a:p>
            <a:pPr>
              <a:buFont typeface="Arial" charset="0"/>
              <a:buChar char="•"/>
            </a:pPr>
            <a:endParaRPr lang="en-GB" sz="1846" dirty="0"/>
          </a:p>
          <a:p>
            <a:pPr marL="0" indent="0" algn="ctr">
              <a:buNone/>
            </a:pPr>
            <a:r>
              <a:rPr lang="en-GB" sz="2215" b="1" dirty="0"/>
              <a:t>BUT …..</a:t>
            </a:r>
          </a:p>
          <a:p>
            <a:pPr>
              <a:buFont typeface="Arial" charset="0"/>
              <a:buChar char="•"/>
            </a:pPr>
            <a:endParaRPr lang="en-GB" sz="1846" dirty="0"/>
          </a:p>
        </p:txBody>
      </p:sp>
    </p:spTree>
    <p:extLst>
      <p:ext uri="{BB962C8B-B14F-4D97-AF65-F5344CB8AC3E}">
        <p14:creationId xmlns:p14="http://schemas.microsoft.com/office/powerpoint/2010/main" val="87616409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1" name="Rectangle 3"/>
          <p:cNvSpPr>
            <a:spLocks noChangeArrowheads="1"/>
          </p:cNvSpPr>
          <p:nvPr/>
        </p:nvSpPr>
        <p:spPr bwMode="auto">
          <a:xfrm>
            <a:off x="2676545" y="1258766"/>
            <a:ext cx="1990725" cy="5052646"/>
          </a:xfrm>
          <a:prstGeom prst="rect">
            <a:avLst/>
          </a:prstGeom>
          <a:solidFill>
            <a:srgbClr val="CCFF33">
              <a:alpha val="38039"/>
            </a:srgbClr>
          </a:solidFill>
          <a:ln w="9525">
            <a:noFill/>
            <a:miter lim="800000"/>
            <a:headEnd/>
            <a:tailEnd/>
          </a:ln>
        </p:spPr>
        <p:txBody>
          <a:bodyPr wrap="none" anchor="ctr"/>
          <a:lstStyle/>
          <a:p>
            <a:endParaRPr lang="en-US" sz="1477"/>
          </a:p>
        </p:txBody>
      </p:sp>
      <p:sp>
        <p:nvSpPr>
          <p:cNvPr id="18435" name="Rectangle 11"/>
          <p:cNvSpPr>
            <a:spLocks noGrp="1" noChangeArrowheads="1"/>
          </p:cNvSpPr>
          <p:nvPr>
            <p:ph type="title"/>
          </p:nvPr>
        </p:nvSpPr>
        <p:spPr>
          <a:xfrm>
            <a:off x="2" y="263769"/>
            <a:ext cx="4749800" cy="914400"/>
          </a:xfrm>
          <a:solidFill>
            <a:schemeClr val="bg1"/>
          </a:solidFill>
        </p:spPr>
        <p:txBody>
          <a:bodyPr/>
          <a:lstStyle/>
          <a:p>
            <a:pPr algn="l"/>
            <a:r>
              <a:rPr lang="en-GB"/>
              <a:t>We put our effort in the Wrong place</a:t>
            </a:r>
          </a:p>
        </p:txBody>
      </p:sp>
      <p:sp>
        <p:nvSpPr>
          <p:cNvPr id="18436" name="Line 13"/>
          <p:cNvSpPr>
            <a:spLocks noChangeShapeType="1"/>
          </p:cNvSpPr>
          <p:nvPr/>
        </p:nvSpPr>
        <p:spPr bwMode="auto">
          <a:xfrm>
            <a:off x="2686050" y="1225062"/>
            <a:ext cx="0" cy="3171092"/>
          </a:xfrm>
          <a:prstGeom prst="line">
            <a:avLst/>
          </a:prstGeom>
          <a:noFill/>
          <a:ln w="9525">
            <a:solidFill>
              <a:schemeClr val="tx1"/>
            </a:solidFill>
            <a:round/>
            <a:headEnd/>
            <a:tailEnd/>
          </a:ln>
        </p:spPr>
        <p:txBody>
          <a:bodyPr/>
          <a:lstStyle/>
          <a:p>
            <a:endParaRPr lang="en-GB" sz="1477"/>
          </a:p>
        </p:txBody>
      </p:sp>
      <p:sp>
        <p:nvSpPr>
          <p:cNvPr id="18437" name="Line 14"/>
          <p:cNvSpPr>
            <a:spLocks noChangeShapeType="1"/>
          </p:cNvSpPr>
          <p:nvPr/>
        </p:nvSpPr>
        <p:spPr bwMode="auto">
          <a:xfrm flipV="1">
            <a:off x="2690813" y="4407877"/>
            <a:ext cx="5345112" cy="0"/>
          </a:xfrm>
          <a:prstGeom prst="line">
            <a:avLst/>
          </a:prstGeom>
          <a:noFill/>
          <a:ln w="9525">
            <a:solidFill>
              <a:schemeClr val="tx1"/>
            </a:solidFill>
            <a:round/>
            <a:headEnd/>
            <a:tailEnd/>
          </a:ln>
        </p:spPr>
        <p:txBody>
          <a:bodyPr/>
          <a:lstStyle/>
          <a:p>
            <a:endParaRPr lang="en-GB" sz="1477"/>
          </a:p>
        </p:txBody>
      </p:sp>
      <p:sp>
        <p:nvSpPr>
          <p:cNvPr id="18438" name="Text Box 15"/>
          <p:cNvSpPr txBox="1">
            <a:spLocks noChangeArrowheads="1"/>
          </p:cNvSpPr>
          <p:nvPr/>
        </p:nvSpPr>
        <p:spPr bwMode="auto">
          <a:xfrm>
            <a:off x="1579827" y="1258766"/>
            <a:ext cx="1091966" cy="546945"/>
          </a:xfrm>
          <a:prstGeom prst="rect">
            <a:avLst/>
          </a:prstGeom>
          <a:noFill/>
          <a:ln w="9525">
            <a:noFill/>
            <a:miter lim="800000"/>
            <a:headEnd/>
            <a:tailEnd/>
          </a:ln>
        </p:spPr>
        <p:txBody>
          <a:bodyPr wrap="none">
            <a:spAutoFit/>
          </a:bodyPr>
          <a:lstStyle/>
          <a:p>
            <a:r>
              <a:rPr lang="en-GB" sz="1477" dirty="0"/>
              <a:t>Cost to</a:t>
            </a:r>
          </a:p>
          <a:p>
            <a:r>
              <a:rPr lang="en-GB" sz="1477" dirty="0"/>
              <a:t>Fix  (£/$)</a:t>
            </a:r>
          </a:p>
        </p:txBody>
      </p:sp>
      <p:sp>
        <p:nvSpPr>
          <p:cNvPr id="18439" name="Arc 16"/>
          <p:cNvSpPr>
            <a:spLocks/>
          </p:cNvSpPr>
          <p:nvPr/>
        </p:nvSpPr>
        <p:spPr bwMode="auto">
          <a:xfrm flipV="1">
            <a:off x="3006725" y="1052146"/>
            <a:ext cx="4973638" cy="3147646"/>
          </a:xfrm>
          <a:custGeom>
            <a:avLst/>
            <a:gdLst>
              <a:gd name="T0" fmla="*/ 0 w 21463"/>
              <a:gd name="T1" fmla="*/ 0 h 21600"/>
              <a:gd name="T2" fmla="*/ 2147483647 w 21463"/>
              <a:gd name="T3" fmla="*/ 2147483647 h 21600"/>
              <a:gd name="T4" fmla="*/ 0 w 21463"/>
              <a:gd name="T5" fmla="*/ 2147483647 h 21600"/>
              <a:gd name="T6" fmla="*/ 0 60000 65536"/>
              <a:gd name="T7" fmla="*/ 0 60000 65536"/>
              <a:gd name="T8" fmla="*/ 0 60000 65536"/>
              <a:gd name="T9" fmla="*/ 0 w 21463"/>
              <a:gd name="T10" fmla="*/ 0 h 21600"/>
              <a:gd name="T11" fmla="*/ 21463 w 21463"/>
              <a:gd name="T12" fmla="*/ 21600 h 21600"/>
            </a:gdLst>
            <a:ahLst/>
            <a:cxnLst>
              <a:cxn ang="T6">
                <a:pos x="T0" y="T1"/>
              </a:cxn>
              <a:cxn ang="T7">
                <a:pos x="T2" y="T3"/>
              </a:cxn>
              <a:cxn ang="T8">
                <a:pos x="T4" y="T5"/>
              </a:cxn>
            </a:cxnLst>
            <a:rect l="T9" t="T10" r="T11" b="T12"/>
            <a:pathLst>
              <a:path w="21463" h="21600" fill="none" extrusionOk="0">
                <a:moveTo>
                  <a:pt x="-1" y="0"/>
                </a:moveTo>
                <a:cubicBezTo>
                  <a:pt x="10989" y="0"/>
                  <a:pt x="20227" y="8251"/>
                  <a:pt x="21462" y="19171"/>
                </a:cubicBezTo>
              </a:path>
              <a:path w="21463" h="21600" stroke="0" extrusionOk="0">
                <a:moveTo>
                  <a:pt x="-1" y="0"/>
                </a:moveTo>
                <a:cubicBezTo>
                  <a:pt x="10989" y="0"/>
                  <a:pt x="20227" y="8251"/>
                  <a:pt x="21462" y="19171"/>
                </a:cubicBezTo>
                <a:lnTo>
                  <a:pt x="0" y="21600"/>
                </a:lnTo>
                <a:close/>
              </a:path>
            </a:pathLst>
          </a:custGeom>
          <a:noFill/>
          <a:ln w="38100">
            <a:solidFill>
              <a:srgbClr val="990000"/>
            </a:solidFill>
            <a:round/>
            <a:headEnd/>
            <a:tailEnd/>
          </a:ln>
        </p:spPr>
        <p:txBody>
          <a:bodyPr wrap="none" anchor="ctr"/>
          <a:lstStyle/>
          <a:p>
            <a:endParaRPr lang="en-US" sz="1477"/>
          </a:p>
        </p:txBody>
      </p:sp>
      <p:sp>
        <p:nvSpPr>
          <p:cNvPr id="18440" name="Text Box 17"/>
          <p:cNvSpPr txBox="1">
            <a:spLocks noChangeArrowheads="1"/>
          </p:cNvSpPr>
          <p:nvPr/>
        </p:nvSpPr>
        <p:spPr bwMode="auto">
          <a:xfrm>
            <a:off x="2600328" y="4504593"/>
            <a:ext cx="1416350" cy="518604"/>
          </a:xfrm>
          <a:prstGeom prst="rect">
            <a:avLst/>
          </a:prstGeom>
          <a:noFill/>
          <a:ln w="9525">
            <a:noFill/>
            <a:miter lim="800000"/>
            <a:headEnd/>
            <a:tailEnd/>
          </a:ln>
        </p:spPr>
        <p:txBody>
          <a:bodyPr wrap="none">
            <a:spAutoFit/>
          </a:bodyPr>
          <a:lstStyle/>
          <a:p>
            <a:r>
              <a:rPr lang="en-GB" sz="1385" dirty="0"/>
              <a:t>Requirements</a:t>
            </a:r>
          </a:p>
          <a:p>
            <a:r>
              <a:rPr lang="en-GB" sz="1385" dirty="0"/>
              <a:t>Engineering</a:t>
            </a:r>
          </a:p>
        </p:txBody>
      </p:sp>
      <p:sp>
        <p:nvSpPr>
          <p:cNvPr id="18441" name="Text Box 18"/>
          <p:cNvSpPr txBox="1">
            <a:spLocks noChangeArrowheads="1"/>
          </p:cNvSpPr>
          <p:nvPr/>
        </p:nvSpPr>
        <p:spPr bwMode="auto">
          <a:xfrm>
            <a:off x="4033839" y="4598412"/>
            <a:ext cx="790601" cy="305468"/>
          </a:xfrm>
          <a:prstGeom prst="rect">
            <a:avLst/>
          </a:prstGeom>
          <a:noFill/>
          <a:ln w="9525">
            <a:noFill/>
            <a:miter lim="800000"/>
            <a:headEnd/>
            <a:tailEnd/>
          </a:ln>
        </p:spPr>
        <p:txBody>
          <a:bodyPr wrap="none">
            <a:spAutoFit/>
          </a:bodyPr>
          <a:lstStyle/>
          <a:p>
            <a:r>
              <a:rPr lang="en-GB" sz="1385"/>
              <a:t>Design</a:t>
            </a:r>
          </a:p>
        </p:txBody>
      </p:sp>
      <p:sp>
        <p:nvSpPr>
          <p:cNvPr id="18442" name="Text Box 19"/>
          <p:cNvSpPr txBox="1">
            <a:spLocks noChangeArrowheads="1"/>
          </p:cNvSpPr>
          <p:nvPr/>
        </p:nvSpPr>
        <p:spPr bwMode="auto">
          <a:xfrm>
            <a:off x="4729544" y="4606976"/>
            <a:ext cx="1364669" cy="305468"/>
          </a:xfrm>
          <a:prstGeom prst="rect">
            <a:avLst/>
          </a:prstGeom>
          <a:noFill/>
          <a:ln w="9525">
            <a:noFill/>
            <a:miter lim="800000"/>
            <a:headEnd/>
            <a:tailEnd/>
          </a:ln>
        </p:spPr>
        <p:txBody>
          <a:bodyPr wrap="none">
            <a:spAutoFit/>
          </a:bodyPr>
          <a:lstStyle/>
          <a:p>
            <a:r>
              <a:rPr lang="en-GB" sz="1385" dirty="0"/>
              <a:t>Development</a:t>
            </a:r>
          </a:p>
        </p:txBody>
      </p:sp>
      <p:sp>
        <p:nvSpPr>
          <p:cNvPr id="18443" name="Text Box 20"/>
          <p:cNvSpPr txBox="1">
            <a:spLocks noChangeArrowheads="1"/>
          </p:cNvSpPr>
          <p:nvPr/>
        </p:nvSpPr>
        <p:spPr bwMode="auto">
          <a:xfrm>
            <a:off x="6080144" y="4588155"/>
            <a:ext cx="1128835" cy="305468"/>
          </a:xfrm>
          <a:prstGeom prst="rect">
            <a:avLst/>
          </a:prstGeom>
          <a:noFill/>
          <a:ln w="9525">
            <a:noFill/>
            <a:miter lim="800000"/>
            <a:headEnd/>
            <a:tailEnd/>
          </a:ln>
        </p:spPr>
        <p:txBody>
          <a:bodyPr wrap="none">
            <a:spAutoFit/>
          </a:bodyPr>
          <a:lstStyle/>
          <a:p>
            <a:r>
              <a:rPr lang="en-GB" sz="1385"/>
              <a:t>Production</a:t>
            </a:r>
          </a:p>
        </p:txBody>
      </p:sp>
      <p:sp>
        <p:nvSpPr>
          <p:cNvPr id="18444" name="Text Box 21"/>
          <p:cNvSpPr txBox="1">
            <a:spLocks noChangeArrowheads="1"/>
          </p:cNvSpPr>
          <p:nvPr/>
        </p:nvSpPr>
        <p:spPr bwMode="auto">
          <a:xfrm>
            <a:off x="7042152" y="4507523"/>
            <a:ext cx="1045479" cy="518604"/>
          </a:xfrm>
          <a:prstGeom prst="rect">
            <a:avLst/>
          </a:prstGeom>
          <a:noFill/>
          <a:ln w="9525">
            <a:noFill/>
            <a:miter lim="800000"/>
            <a:headEnd/>
            <a:tailEnd/>
          </a:ln>
        </p:spPr>
        <p:txBody>
          <a:bodyPr wrap="none">
            <a:spAutoFit/>
          </a:bodyPr>
          <a:lstStyle/>
          <a:p>
            <a:r>
              <a:rPr lang="en-GB" sz="1385"/>
              <a:t>Customer</a:t>
            </a:r>
          </a:p>
          <a:p>
            <a:r>
              <a:rPr lang="en-GB" sz="1385"/>
              <a:t>use</a:t>
            </a:r>
          </a:p>
        </p:txBody>
      </p:sp>
      <p:grpSp>
        <p:nvGrpSpPr>
          <p:cNvPr id="13" name="Group 12"/>
          <p:cNvGrpSpPr/>
          <p:nvPr/>
        </p:nvGrpSpPr>
        <p:grpSpPr>
          <a:xfrm>
            <a:off x="6143627" y="1270489"/>
            <a:ext cx="2991212" cy="5052646"/>
            <a:chOff x="6655596" y="1090613"/>
            <a:chExt cx="3240481" cy="5473700"/>
          </a:xfrm>
        </p:grpSpPr>
        <p:sp>
          <p:nvSpPr>
            <p:cNvPr id="18471" name="Rectangle 2"/>
            <p:cNvSpPr>
              <a:spLocks noChangeArrowheads="1"/>
            </p:cNvSpPr>
            <p:nvPr/>
          </p:nvSpPr>
          <p:spPr bwMode="auto">
            <a:xfrm>
              <a:off x="6655596" y="1090613"/>
              <a:ext cx="2046553" cy="5473700"/>
            </a:xfrm>
            <a:prstGeom prst="rect">
              <a:avLst/>
            </a:prstGeom>
            <a:solidFill>
              <a:srgbClr val="CC3300">
                <a:alpha val="38039"/>
              </a:srgbClr>
            </a:solidFill>
            <a:ln w="9525">
              <a:noFill/>
              <a:miter lim="800000"/>
              <a:headEnd/>
              <a:tailEnd/>
            </a:ln>
          </p:spPr>
          <p:txBody>
            <a:bodyPr wrap="none" anchor="ctr"/>
            <a:lstStyle/>
            <a:p>
              <a:endParaRPr lang="en-US" sz="1477"/>
            </a:p>
          </p:txBody>
        </p:sp>
        <p:sp>
          <p:nvSpPr>
            <p:cNvPr id="18473" name="AutoShape 23"/>
            <p:cNvSpPr>
              <a:spLocks noChangeArrowheads="1"/>
            </p:cNvSpPr>
            <p:nvPr/>
          </p:nvSpPr>
          <p:spPr bwMode="auto">
            <a:xfrm rot="13374099">
              <a:off x="7743603" y="2854001"/>
              <a:ext cx="1519862" cy="66833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90 w 21600"/>
                <a:gd name="T13" fmla="*/ 5387 h 21600"/>
                <a:gd name="T14" fmla="*/ 18895 w 21600"/>
                <a:gd name="T15" fmla="*/ 16213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0000"/>
            </a:solidFill>
            <a:ln w="9525">
              <a:solidFill>
                <a:schemeClr val="tx1"/>
              </a:solidFill>
              <a:miter lim="800000"/>
              <a:headEnd/>
              <a:tailEnd/>
            </a:ln>
            <a:scene3d>
              <a:camera prst="orthographicFront"/>
              <a:lightRig rig="threePt" dir="t"/>
            </a:scene3d>
            <a:sp3d>
              <a:bevelT/>
            </a:sp3d>
          </p:spPr>
          <p:txBody>
            <a:bodyPr wrap="none" anchor="ctr"/>
            <a:lstStyle/>
            <a:p>
              <a:endParaRPr lang="en-US" sz="1477"/>
            </a:p>
          </p:txBody>
        </p:sp>
        <p:sp>
          <p:nvSpPr>
            <p:cNvPr id="18472" name="Text Box 22"/>
            <p:cNvSpPr txBox="1">
              <a:spLocks noChangeArrowheads="1"/>
            </p:cNvSpPr>
            <p:nvPr/>
          </p:nvSpPr>
          <p:spPr bwMode="auto">
            <a:xfrm>
              <a:off x="8340334" y="3416301"/>
              <a:ext cx="1555743" cy="838772"/>
            </a:xfrm>
            <a:prstGeom prst="rect">
              <a:avLst/>
            </a:prstGeom>
            <a:solidFill>
              <a:srgbClr val="990000"/>
            </a:solidFill>
            <a:ln w="9525">
              <a:noFill/>
              <a:miter lim="800000"/>
              <a:headEnd/>
              <a:tailEnd/>
            </a:ln>
            <a:scene3d>
              <a:camera prst="orthographicFront"/>
              <a:lightRig rig="threePt" dir="t"/>
            </a:scene3d>
            <a:sp3d>
              <a:bevelT/>
            </a:sp3d>
          </p:spPr>
          <p:txBody>
            <a:bodyPr wrap="square">
              <a:spAutoFit/>
            </a:bodyPr>
            <a:lstStyle/>
            <a:p>
              <a:pPr algn="ctr"/>
              <a:r>
                <a:rPr lang="en-GB" sz="1477" dirty="0">
                  <a:solidFill>
                    <a:schemeClr val="bg1"/>
                  </a:solidFill>
                </a:rPr>
                <a:t>This is where</a:t>
              </a:r>
            </a:p>
            <a:p>
              <a:pPr algn="ctr"/>
              <a:r>
                <a:rPr lang="en-GB" sz="1477" dirty="0">
                  <a:solidFill>
                    <a:schemeClr val="bg1"/>
                  </a:solidFill>
                </a:rPr>
                <a:t>we tend to look</a:t>
              </a:r>
            </a:p>
          </p:txBody>
        </p:sp>
      </p:grpSp>
      <p:sp>
        <p:nvSpPr>
          <p:cNvPr id="718873" name="Text Box 25"/>
          <p:cNvSpPr txBox="1">
            <a:spLocks noChangeArrowheads="1"/>
          </p:cNvSpPr>
          <p:nvPr/>
        </p:nvSpPr>
        <p:spPr bwMode="auto">
          <a:xfrm>
            <a:off x="1005957" y="3987313"/>
            <a:ext cx="1467069" cy="774251"/>
          </a:xfrm>
          <a:prstGeom prst="rect">
            <a:avLst/>
          </a:prstGeom>
          <a:solidFill>
            <a:srgbClr val="008000"/>
          </a:solidFill>
          <a:ln w="9525">
            <a:noFill/>
            <a:miter lim="800000"/>
            <a:headEnd/>
            <a:tailEnd/>
          </a:ln>
          <a:scene3d>
            <a:camera prst="orthographicFront"/>
            <a:lightRig rig="threePt" dir="t"/>
          </a:scene3d>
          <a:sp3d>
            <a:bevelT/>
          </a:sp3d>
        </p:spPr>
        <p:txBody>
          <a:bodyPr wrap="none">
            <a:spAutoFit/>
          </a:bodyPr>
          <a:lstStyle/>
          <a:p>
            <a:pPr algn="ctr"/>
            <a:r>
              <a:rPr lang="en-GB" sz="1477" dirty="0">
                <a:solidFill>
                  <a:srgbClr val="FFFFFF"/>
                </a:solidFill>
              </a:rPr>
              <a:t>This is where</a:t>
            </a:r>
          </a:p>
          <a:p>
            <a:pPr algn="ctr"/>
            <a:r>
              <a:rPr lang="en-GB" sz="1477" dirty="0">
                <a:solidFill>
                  <a:srgbClr val="FFFFFF"/>
                </a:solidFill>
              </a:rPr>
              <a:t>we should</a:t>
            </a:r>
          </a:p>
          <a:p>
            <a:pPr algn="ctr"/>
            <a:r>
              <a:rPr lang="en-GB" sz="1477" dirty="0">
                <a:solidFill>
                  <a:srgbClr val="FFFFFF"/>
                </a:solidFill>
              </a:rPr>
              <a:t>put our effort</a:t>
            </a:r>
          </a:p>
        </p:txBody>
      </p:sp>
      <p:grpSp>
        <p:nvGrpSpPr>
          <p:cNvPr id="3" name="Group 42"/>
          <p:cNvGrpSpPr>
            <a:grpSpLocks/>
          </p:cNvGrpSpPr>
          <p:nvPr/>
        </p:nvGrpSpPr>
        <p:grpSpPr bwMode="auto">
          <a:xfrm>
            <a:off x="6507152" y="4191005"/>
            <a:ext cx="2300284" cy="1371601"/>
            <a:chOff x="4099" y="2680"/>
            <a:chExt cx="1449" cy="936"/>
          </a:xfrm>
        </p:grpSpPr>
        <p:sp>
          <p:nvSpPr>
            <p:cNvPr id="18467" name="Text Box 7"/>
            <p:cNvSpPr txBox="1">
              <a:spLocks noChangeArrowheads="1"/>
            </p:cNvSpPr>
            <p:nvPr/>
          </p:nvSpPr>
          <p:spPr bwMode="auto">
            <a:xfrm>
              <a:off x="4099" y="3398"/>
              <a:ext cx="872" cy="218"/>
            </a:xfrm>
            <a:prstGeom prst="rect">
              <a:avLst/>
            </a:prstGeom>
            <a:noFill/>
            <a:ln w="9525">
              <a:noFill/>
              <a:miter lim="800000"/>
              <a:headEnd/>
              <a:tailEnd/>
            </a:ln>
          </p:spPr>
          <p:txBody>
            <a:bodyPr wrap="none">
              <a:spAutoFit/>
            </a:bodyPr>
            <a:lstStyle/>
            <a:p>
              <a:r>
                <a:rPr lang="en-GB" sz="1477" b="1"/>
                <a:t>Easy to see</a:t>
              </a:r>
            </a:p>
          </p:txBody>
        </p:sp>
        <p:grpSp>
          <p:nvGrpSpPr>
            <p:cNvPr id="4" name="Group 38"/>
            <p:cNvGrpSpPr>
              <a:grpSpLocks/>
            </p:cNvGrpSpPr>
            <p:nvPr/>
          </p:nvGrpSpPr>
          <p:grpSpPr bwMode="auto">
            <a:xfrm>
              <a:off x="4971" y="2680"/>
              <a:ext cx="577" cy="827"/>
              <a:chOff x="4971" y="2680"/>
              <a:chExt cx="577" cy="827"/>
            </a:xfrm>
          </p:grpSpPr>
          <p:cxnSp>
            <p:nvCxnSpPr>
              <p:cNvPr id="18469" name="AutoShape 27"/>
              <p:cNvCxnSpPr>
                <a:cxnSpLocks noChangeShapeType="1"/>
                <a:stCxn id="18472" idx="2"/>
                <a:endCxn id="18467" idx="3"/>
              </p:cNvCxnSpPr>
              <p:nvPr/>
            </p:nvCxnSpPr>
            <p:spPr bwMode="auto">
              <a:xfrm rot="5400000">
                <a:off x="4723" y="2928"/>
                <a:ext cx="827" cy="331"/>
              </a:xfrm>
              <a:prstGeom prst="bentConnector2">
                <a:avLst/>
              </a:prstGeom>
              <a:noFill/>
              <a:ln w="76200">
                <a:solidFill>
                  <a:schemeClr val="tx1"/>
                </a:solidFill>
                <a:miter lim="800000"/>
                <a:headEnd/>
                <a:tailEnd type="triangle" w="med" len="med"/>
              </a:ln>
            </p:spPr>
          </p:cxnSp>
          <p:sp>
            <p:nvSpPr>
              <p:cNvPr id="18470" name="Text Box 28"/>
              <p:cNvSpPr txBox="1">
                <a:spLocks noChangeArrowheads="1"/>
              </p:cNvSpPr>
              <p:nvPr/>
            </p:nvSpPr>
            <p:spPr bwMode="auto">
              <a:xfrm rot="5400000">
                <a:off x="5120" y="3022"/>
                <a:ext cx="655" cy="201"/>
              </a:xfrm>
              <a:prstGeom prst="rect">
                <a:avLst/>
              </a:prstGeom>
              <a:noFill/>
              <a:ln w="9525">
                <a:noFill/>
                <a:miter lim="800000"/>
                <a:headEnd/>
                <a:tailEnd/>
              </a:ln>
            </p:spPr>
            <p:txBody>
              <a:bodyPr wrap="none">
                <a:spAutoFit/>
              </a:bodyPr>
              <a:lstStyle/>
              <a:p>
                <a:r>
                  <a:rPr lang="en-GB" sz="1477" dirty="0"/>
                  <a:t>because</a:t>
                </a:r>
              </a:p>
            </p:txBody>
          </p:sp>
        </p:grpSp>
      </p:grpSp>
      <p:grpSp>
        <p:nvGrpSpPr>
          <p:cNvPr id="5" name="Group 43"/>
          <p:cNvGrpSpPr>
            <a:grpSpLocks/>
          </p:cNvGrpSpPr>
          <p:nvPr/>
        </p:nvGrpSpPr>
        <p:grpSpPr bwMode="auto">
          <a:xfrm>
            <a:off x="6508773" y="4191014"/>
            <a:ext cx="2514605" cy="1998786"/>
            <a:chOff x="4100" y="2680"/>
            <a:chExt cx="1584" cy="1364"/>
          </a:xfrm>
        </p:grpSpPr>
        <p:sp>
          <p:nvSpPr>
            <p:cNvPr id="18463" name="Text Box 8"/>
            <p:cNvSpPr txBox="1">
              <a:spLocks noChangeArrowheads="1"/>
            </p:cNvSpPr>
            <p:nvPr/>
          </p:nvSpPr>
          <p:spPr bwMode="auto">
            <a:xfrm>
              <a:off x="4100" y="3671"/>
              <a:ext cx="936" cy="373"/>
            </a:xfrm>
            <a:prstGeom prst="rect">
              <a:avLst/>
            </a:prstGeom>
            <a:noFill/>
            <a:ln w="9525">
              <a:noFill/>
              <a:miter lim="800000"/>
              <a:headEnd/>
              <a:tailEnd/>
            </a:ln>
          </p:spPr>
          <p:txBody>
            <a:bodyPr wrap="none">
              <a:spAutoFit/>
            </a:bodyPr>
            <a:lstStyle/>
            <a:p>
              <a:r>
                <a:rPr lang="en-GB" sz="1477" b="1"/>
                <a:t>Difficult and</a:t>
              </a:r>
            </a:p>
            <a:p>
              <a:r>
                <a:rPr lang="en-GB" sz="1477" b="1"/>
                <a:t>costly to fix</a:t>
              </a:r>
            </a:p>
          </p:txBody>
        </p:sp>
        <p:grpSp>
          <p:nvGrpSpPr>
            <p:cNvPr id="6" name="Group 39"/>
            <p:cNvGrpSpPr>
              <a:grpSpLocks/>
            </p:cNvGrpSpPr>
            <p:nvPr/>
          </p:nvGrpSpPr>
          <p:grpSpPr bwMode="auto">
            <a:xfrm>
              <a:off x="5036" y="2680"/>
              <a:ext cx="648" cy="1177"/>
              <a:chOff x="5036" y="2680"/>
              <a:chExt cx="648" cy="1177"/>
            </a:xfrm>
          </p:grpSpPr>
          <p:cxnSp>
            <p:nvCxnSpPr>
              <p:cNvPr id="18465" name="AutoShape 29"/>
              <p:cNvCxnSpPr>
                <a:cxnSpLocks noChangeShapeType="1"/>
                <a:stCxn id="18472" idx="2"/>
                <a:endCxn id="18463" idx="3"/>
              </p:cNvCxnSpPr>
              <p:nvPr/>
            </p:nvCxnSpPr>
            <p:spPr bwMode="auto">
              <a:xfrm rot="5400000">
                <a:off x="4580" y="3136"/>
                <a:ext cx="1177" cy="266"/>
              </a:xfrm>
              <a:prstGeom prst="bentConnector2">
                <a:avLst/>
              </a:prstGeom>
              <a:noFill/>
              <a:ln w="76200">
                <a:solidFill>
                  <a:srgbClr val="990000"/>
                </a:solidFill>
                <a:miter lim="800000"/>
                <a:headEnd/>
                <a:tailEnd type="triangle" w="med" len="med"/>
              </a:ln>
            </p:spPr>
          </p:cxnSp>
          <p:sp>
            <p:nvSpPr>
              <p:cNvPr id="18466" name="Text Box 30"/>
              <p:cNvSpPr txBox="1">
                <a:spLocks noChangeArrowheads="1"/>
              </p:cNvSpPr>
              <p:nvPr/>
            </p:nvSpPr>
            <p:spPr bwMode="auto">
              <a:xfrm>
                <a:off x="5298" y="3607"/>
                <a:ext cx="386" cy="218"/>
              </a:xfrm>
              <a:prstGeom prst="rect">
                <a:avLst/>
              </a:prstGeom>
              <a:noFill/>
              <a:ln w="9525">
                <a:noFill/>
                <a:miter lim="800000"/>
                <a:headEnd/>
                <a:tailEnd/>
              </a:ln>
            </p:spPr>
            <p:txBody>
              <a:bodyPr wrap="none">
                <a:spAutoFit/>
              </a:bodyPr>
              <a:lstStyle/>
              <a:p>
                <a:r>
                  <a:rPr lang="en-GB" sz="1477" b="1">
                    <a:solidFill>
                      <a:srgbClr val="990000"/>
                    </a:solidFill>
                  </a:rPr>
                  <a:t>BUT</a:t>
                </a:r>
              </a:p>
            </p:txBody>
          </p:sp>
        </p:grpSp>
      </p:grpSp>
      <p:grpSp>
        <p:nvGrpSpPr>
          <p:cNvPr id="8" name="Group 44"/>
          <p:cNvGrpSpPr>
            <a:grpSpLocks/>
          </p:cNvGrpSpPr>
          <p:nvPr/>
        </p:nvGrpSpPr>
        <p:grpSpPr bwMode="auto">
          <a:xfrm>
            <a:off x="1276373" y="4761038"/>
            <a:ext cx="3324228" cy="1472712"/>
            <a:chOff x="804" y="3069"/>
            <a:chExt cx="2094" cy="1005"/>
          </a:xfrm>
        </p:grpSpPr>
        <p:sp>
          <p:nvSpPr>
            <p:cNvPr id="18457" name="Text Box 6"/>
            <p:cNvSpPr txBox="1">
              <a:spLocks noChangeArrowheads="1"/>
            </p:cNvSpPr>
            <p:nvPr/>
          </p:nvSpPr>
          <p:spPr bwMode="auto">
            <a:xfrm>
              <a:off x="1858" y="3701"/>
              <a:ext cx="1040" cy="373"/>
            </a:xfrm>
            <a:prstGeom prst="rect">
              <a:avLst/>
            </a:prstGeom>
            <a:noFill/>
            <a:ln w="9525">
              <a:noFill/>
              <a:miter lim="800000"/>
              <a:headEnd/>
              <a:tailEnd/>
            </a:ln>
          </p:spPr>
          <p:txBody>
            <a:bodyPr wrap="none">
              <a:spAutoFit/>
            </a:bodyPr>
            <a:lstStyle/>
            <a:p>
              <a:r>
                <a:rPr lang="en-GB" sz="1477" b="1"/>
                <a:t>Easy and </a:t>
              </a:r>
            </a:p>
            <a:p>
              <a:r>
                <a:rPr lang="en-GB" sz="1477" b="1"/>
                <a:t>cheaper to fix</a:t>
              </a:r>
            </a:p>
          </p:txBody>
        </p:sp>
        <p:grpSp>
          <p:nvGrpSpPr>
            <p:cNvPr id="9" name="Group 40"/>
            <p:cNvGrpSpPr>
              <a:grpSpLocks/>
            </p:cNvGrpSpPr>
            <p:nvPr/>
          </p:nvGrpSpPr>
          <p:grpSpPr bwMode="auto">
            <a:xfrm>
              <a:off x="804" y="3069"/>
              <a:ext cx="1054" cy="818"/>
              <a:chOff x="804" y="3069"/>
              <a:chExt cx="1054" cy="818"/>
            </a:xfrm>
          </p:grpSpPr>
          <p:cxnSp>
            <p:nvCxnSpPr>
              <p:cNvPr id="18459" name="AutoShape 32"/>
              <p:cNvCxnSpPr>
                <a:cxnSpLocks noChangeShapeType="1"/>
                <a:stCxn id="718873" idx="2"/>
                <a:endCxn id="18457" idx="1"/>
              </p:cNvCxnSpPr>
              <p:nvPr/>
            </p:nvCxnSpPr>
            <p:spPr bwMode="auto">
              <a:xfrm rot="16200000" flipH="1">
                <a:off x="1068" y="3097"/>
                <a:ext cx="818" cy="762"/>
              </a:xfrm>
              <a:prstGeom prst="bentConnector2">
                <a:avLst/>
              </a:prstGeom>
              <a:noFill/>
              <a:ln w="76200">
                <a:solidFill>
                  <a:srgbClr val="008000"/>
                </a:solidFill>
                <a:miter lim="800000"/>
                <a:headEnd/>
                <a:tailEnd type="triangle" w="med" len="med"/>
              </a:ln>
            </p:spPr>
          </p:cxnSp>
          <p:sp>
            <p:nvSpPr>
              <p:cNvPr id="18460" name="Text Box 33"/>
              <p:cNvSpPr txBox="1">
                <a:spLocks noChangeArrowheads="1"/>
              </p:cNvSpPr>
              <p:nvPr/>
            </p:nvSpPr>
            <p:spPr bwMode="auto">
              <a:xfrm rot="5400000">
                <a:off x="577" y="3398"/>
                <a:ext cx="655" cy="201"/>
              </a:xfrm>
              <a:prstGeom prst="rect">
                <a:avLst/>
              </a:prstGeom>
              <a:noFill/>
              <a:ln w="9525">
                <a:noFill/>
                <a:miter lim="800000"/>
                <a:headEnd/>
                <a:tailEnd/>
              </a:ln>
            </p:spPr>
            <p:txBody>
              <a:bodyPr wrap="none">
                <a:spAutoFit/>
              </a:bodyPr>
              <a:lstStyle/>
              <a:p>
                <a:r>
                  <a:rPr lang="en-GB" sz="1477"/>
                  <a:t>because</a:t>
                </a:r>
              </a:p>
            </p:txBody>
          </p:sp>
        </p:grpSp>
      </p:grpSp>
      <p:grpSp>
        <p:nvGrpSpPr>
          <p:cNvPr id="10" name="Group 45"/>
          <p:cNvGrpSpPr>
            <a:grpSpLocks/>
          </p:cNvGrpSpPr>
          <p:nvPr/>
        </p:nvGrpSpPr>
        <p:grpSpPr bwMode="auto">
          <a:xfrm>
            <a:off x="1739906" y="4761065"/>
            <a:ext cx="2940050" cy="867507"/>
            <a:chOff x="1096" y="3069"/>
            <a:chExt cx="1852" cy="592"/>
          </a:xfrm>
        </p:grpSpPr>
        <p:sp>
          <p:nvSpPr>
            <p:cNvPr id="18453" name="Text Box 5"/>
            <p:cNvSpPr txBox="1">
              <a:spLocks noChangeArrowheads="1"/>
            </p:cNvSpPr>
            <p:nvPr/>
          </p:nvSpPr>
          <p:spPr bwMode="auto">
            <a:xfrm>
              <a:off x="1855" y="3319"/>
              <a:ext cx="1093" cy="342"/>
            </a:xfrm>
            <a:prstGeom prst="rect">
              <a:avLst/>
            </a:prstGeom>
            <a:noFill/>
            <a:ln w="9525">
              <a:noFill/>
              <a:miter lim="800000"/>
              <a:headEnd/>
              <a:tailEnd/>
            </a:ln>
          </p:spPr>
          <p:txBody>
            <a:bodyPr wrap="none">
              <a:spAutoFit/>
            </a:bodyPr>
            <a:lstStyle/>
            <a:p>
              <a:pPr>
                <a:lnSpc>
                  <a:spcPct val="90000"/>
                </a:lnSpc>
              </a:pPr>
              <a:r>
                <a:rPr lang="en-GB" sz="1477" b="1"/>
                <a:t>Difficult to see</a:t>
              </a:r>
            </a:p>
            <a:p>
              <a:pPr>
                <a:lnSpc>
                  <a:spcPct val="90000"/>
                </a:lnSpc>
              </a:pPr>
              <a:r>
                <a:rPr lang="en-GB" sz="1477" b="1"/>
                <a:t>and predict</a:t>
              </a:r>
            </a:p>
          </p:txBody>
        </p:sp>
        <p:grpSp>
          <p:nvGrpSpPr>
            <p:cNvPr id="11" name="Group 41"/>
            <p:cNvGrpSpPr>
              <a:grpSpLocks/>
            </p:cNvGrpSpPr>
            <p:nvPr/>
          </p:nvGrpSpPr>
          <p:grpSpPr bwMode="auto">
            <a:xfrm>
              <a:off x="1096" y="3069"/>
              <a:ext cx="759" cy="421"/>
              <a:chOff x="1096" y="3069"/>
              <a:chExt cx="759" cy="421"/>
            </a:xfrm>
          </p:grpSpPr>
          <p:cxnSp>
            <p:nvCxnSpPr>
              <p:cNvPr id="18455" name="AutoShape 34"/>
              <p:cNvCxnSpPr>
                <a:cxnSpLocks noChangeShapeType="1"/>
                <a:stCxn id="718873" idx="2"/>
                <a:endCxn id="18453" idx="1"/>
              </p:cNvCxnSpPr>
              <p:nvPr/>
            </p:nvCxnSpPr>
            <p:spPr bwMode="auto">
              <a:xfrm rot="16200000" flipH="1">
                <a:off x="1265" y="2900"/>
                <a:ext cx="421" cy="759"/>
              </a:xfrm>
              <a:prstGeom prst="bentConnector2">
                <a:avLst/>
              </a:prstGeom>
              <a:noFill/>
              <a:ln w="76200">
                <a:solidFill>
                  <a:schemeClr val="tx1"/>
                </a:solidFill>
                <a:miter lim="800000"/>
                <a:headEnd/>
                <a:tailEnd type="triangle" w="med" len="med"/>
              </a:ln>
            </p:spPr>
          </p:cxnSp>
          <p:sp>
            <p:nvSpPr>
              <p:cNvPr id="18456" name="Text Box 35"/>
              <p:cNvSpPr txBox="1">
                <a:spLocks noChangeArrowheads="1"/>
              </p:cNvSpPr>
              <p:nvPr/>
            </p:nvSpPr>
            <p:spPr bwMode="auto">
              <a:xfrm>
                <a:off x="1154" y="3207"/>
                <a:ext cx="386" cy="218"/>
              </a:xfrm>
              <a:prstGeom prst="rect">
                <a:avLst/>
              </a:prstGeom>
              <a:noFill/>
              <a:ln w="9525">
                <a:noFill/>
                <a:miter lim="800000"/>
                <a:headEnd/>
                <a:tailEnd/>
              </a:ln>
            </p:spPr>
            <p:txBody>
              <a:bodyPr wrap="none">
                <a:spAutoFit/>
              </a:bodyPr>
              <a:lstStyle/>
              <a:p>
                <a:r>
                  <a:rPr lang="en-GB" sz="1477" b="1">
                    <a:solidFill>
                      <a:srgbClr val="990000"/>
                    </a:solidFill>
                  </a:rPr>
                  <a:t>BUT</a:t>
                </a:r>
              </a:p>
            </p:txBody>
          </p:sp>
        </p:grpSp>
      </p:grpSp>
      <p:grpSp>
        <p:nvGrpSpPr>
          <p:cNvPr id="15" name="Group 14"/>
          <p:cNvGrpSpPr/>
          <p:nvPr/>
        </p:nvGrpSpPr>
        <p:grpSpPr>
          <a:xfrm>
            <a:off x="2646301" y="392916"/>
            <a:ext cx="5712018" cy="4485000"/>
            <a:chOff x="7296369" y="185263"/>
            <a:chExt cx="6188019" cy="4858750"/>
          </a:xfrm>
        </p:grpSpPr>
        <p:sp>
          <p:nvSpPr>
            <p:cNvPr id="2" name="Circular Arrow 1"/>
            <p:cNvSpPr/>
            <p:nvPr/>
          </p:nvSpPr>
          <p:spPr>
            <a:xfrm rot="19735262" flipH="1">
              <a:off x="7296369" y="185263"/>
              <a:ext cx="6188019" cy="4858750"/>
            </a:xfrm>
            <a:prstGeom prst="circularArrow">
              <a:avLst>
                <a:gd name="adj1" fmla="val 15463"/>
                <a:gd name="adj2" fmla="val 1142319"/>
                <a:gd name="adj3" fmla="val 20402641"/>
                <a:gd name="adj4" fmla="val 10715838"/>
                <a:gd name="adj5" fmla="val 21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477" dirty="0">
                <a:solidFill>
                  <a:schemeClr val="tx1"/>
                </a:solidFill>
              </a:endParaRPr>
            </a:p>
          </p:txBody>
        </p:sp>
        <p:sp>
          <p:nvSpPr>
            <p:cNvPr id="18462" name="Text Box 31"/>
            <p:cNvSpPr txBox="1">
              <a:spLocks noChangeArrowheads="1"/>
            </p:cNvSpPr>
            <p:nvPr/>
          </p:nvSpPr>
          <p:spPr bwMode="auto">
            <a:xfrm rot="19437932">
              <a:off x="8163852" y="1293620"/>
              <a:ext cx="2799821" cy="592524"/>
            </a:xfrm>
            <a:prstGeom prst="rect">
              <a:avLst/>
            </a:prstGeom>
            <a:noFill/>
            <a:ln w="9525">
              <a:noFill/>
              <a:miter lim="800000"/>
              <a:headEnd/>
              <a:tailEnd/>
            </a:ln>
          </p:spPr>
          <p:txBody>
            <a:bodyPr wrap="square">
              <a:spAutoFit/>
            </a:bodyPr>
            <a:lstStyle/>
            <a:p>
              <a:pPr algn="ctr"/>
              <a:r>
                <a:rPr lang="en-GB" sz="1477" dirty="0"/>
                <a:t>Errors found late on </a:t>
              </a:r>
            </a:p>
            <a:p>
              <a:pPr algn="ctr"/>
              <a:r>
                <a:rPr lang="en-GB" sz="1477" dirty="0"/>
                <a:t>are caused very early on</a:t>
              </a:r>
            </a:p>
          </p:txBody>
        </p:sp>
      </p:grpSp>
      <p:sp>
        <p:nvSpPr>
          <p:cNvPr id="7" name="Right Arrow Callout 6"/>
          <p:cNvSpPr/>
          <p:nvPr/>
        </p:nvSpPr>
        <p:spPr>
          <a:xfrm>
            <a:off x="160901" y="1447678"/>
            <a:ext cx="2838735" cy="2390804"/>
          </a:xfrm>
          <a:prstGeom prst="rightArrowCallout">
            <a:avLst>
              <a:gd name="adj1" fmla="val 24038"/>
              <a:gd name="adj2" fmla="val 19711"/>
              <a:gd name="adj3" fmla="val 17309"/>
              <a:gd name="adj4" fmla="val 4897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77" dirty="0">
                <a:solidFill>
                  <a:srgbClr val="FFFFFF"/>
                </a:solidFill>
              </a:rPr>
              <a:t>Much of the effort in Systems Engineering is expended early on.</a:t>
            </a:r>
          </a:p>
          <a:p>
            <a:pPr algn="ctr"/>
            <a:r>
              <a:rPr lang="en-GB" sz="1477" dirty="0">
                <a:solidFill>
                  <a:srgbClr val="FFFFFF"/>
                </a:solidFill>
              </a:rPr>
              <a:t>Pre-work NOT </a:t>
            </a:r>
          </a:p>
          <a:p>
            <a:pPr algn="ctr"/>
            <a:r>
              <a:rPr lang="en-GB" sz="1477" dirty="0">
                <a:solidFill>
                  <a:srgbClr val="FFFFFF"/>
                </a:solidFill>
              </a:rPr>
              <a:t>Re-work</a:t>
            </a:r>
          </a:p>
        </p:txBody>
      </p:sp>
      <p:sp>
        <p:nvSpPr>
          <p:cNvPr id="42" name="TextBox 41"/>
          <p:cNvSpPr txBox="1"/>
          <p:nvPr/>
        </p:nvSpPr>
        <p:spPr>
          <a:xfrm>
            <a:off x="38175" y="6328501"/>
            <a:ext cx="2450992" cy="319639"/>
          </a:xfrm>
          <a:prstGeom prst="rect">
            <a:avLst/>
          </a:prstGeom>
          <a:noFill/>
        </p:spPr>
        <p:txBody>
          <a:bodyPr wrap="none" rtlCol="0">
            <a:spAutoFit/>
          </a:bodyPr>
          <a:lstStyle/>
          <a:p>
            <a:r>
              <a:rPr lang="en-US" sz="1477" dirty="0"/>
              <a:t>Source GE DFSS course</a:t>
            </a:r>
          </a:p>
        </p:txBody>
      </p:sp>
    </p:spTree>
    <p:extLst>
      <p:ext uri="{BB962C8B-B14F-4D97-AF65-F5344CB8AC3E}">
        <p14:creationId xmlns:p14="http://schemas.microsoft.com/office/powerpoint/2010/main" val="1450925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1885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1887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1" grpId="0" animBg="1"/>
      <p:bldP spid="718873"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Why is it Difficult to See Issues Early?</a:t>
            </a:r>
          </a:p>
        </p:txBody>
      </p:sp>
      <p:sp>
        <p:nvSpPr>
          <p:cNvPr id="19459" name="Rectangle 3"/>
          <p:cNvSpPr>
            <a:spLocks noGrp="1" noChangeArrowheads="1"/>
          </p:cNvSpPr>
          <p:nvPr>
            <p:ph type="body" idx="1"/>
          </p:nvPr>
        </p:nvSpPr>
        <p:spPr>
          <a:xfrm>
            <a:off x="474762" y="1178169"/>
            <a:ext cx="8380990" cy="4677508"/>
          </a:xfrm>
        </p:spPr>
        <p:txBody>
          <a:bodyPr/>
          <a:lstStyle/>
          <a:p>
            <a:pPr eaLnBrk="1" hangingPunct="1">
              <a:buFont typeface="Arial" charset="0"/>
              <a:buChar char="•"/>
            </a:pPr>
            <a:r>
              <a:rPr lang="en-GB" dirty="0"/>
              <a:t>When undesirable emergent behaviour appears, </a:t>
            </a:r>
            <a:r>
              <a:rPr lang="en-GB" b="1" i="1" dirty="0"/>
              <a:t>hindsight shows the actual cause to be “obvious</a:t>
            </a:r>
            <a:r>
              <a:rPr lang="en-GB" sz="2400" b="1" i="1" dirty="0"/>
              <a:t>” </a:t>
            </a:r>
          </a:p>
          <a:p>
            <a:pPr eaLnBrk="1" hangingPunct="1">
              <a:buFont typeface="Arial" charset="0"/>
              <a:buChar char="•"/>
            </a:pPr>
            <a:endParaRPr lang="en-GB" sz="2585" i="1" dirty="0"/>
          </a:p>
          <a:p>
            <a:pPr marL="0" indent="0" algn="ctr">
              <a:buNone/>
            </a:pPr>
            <a:r>
              <a:rPr lang="en-GB" sz="2954" b="1" i="1" dirty="0"/>
              <a:t>So why did we not spot it earlier?</a:t>
            </a:r>
          </a:p>
          <a:p>
            <a:pPr algn="ctr" eaLnBrk="1" hangingPunct="1">
              <a:buFont typeface="Arial" charset="0"/>
              <a:buChar char="•"/>
            </a:pPr>
            <a:endParaRPr lang="en-GB" sz="2585" i="1" dirty="0"/>
          </a:p>
          <a:p>
            <a:pPr eaLnBrk="1" hangingPunct="1">
              <a:buFont typeface="Arial" charset="0"/>
              <a:buChar char="•"/>
            </a:pPr>
            <a:r>
              <a:rPr lang="en-GB" dirty="0"/>
              <a:t>There are several interrelated reasons</a:t>
            </a:r>
          </a:p>
          <a:p>
            <a:pPr lvl="1" eaLnBrk="1" hangingPunct="1">
              <a:buFont typeface="Arial" charset="0"/>
              <a:buChar char="•"/>
            </a:pPr>
            <a:r>
              <a:rPr lang="en-GB" sz="2585" b="1" dirty="0"/>
              <a:t>Complexity</a:t>
            </a:r>
          </a:p>
          <a:p>
            <a:pPr lvl="1" eaLnBrk="1" hangingPunct="1">
              <a:buFont typeface="Arial" charset="0"/>
              <a:buChar char="•"/>
            </a:pPr>
            <a:r>
              <a:rPr lang="en-GB" dirty="0"/>
              <a:t>Functional Divides</a:t>
            </a:r>
          </a:p>
          <a:p>
            <a:pPr lvl="1" eaLnBrk="1" hangingPunct="1">
              <a:buFont typeface="Arial" charset="0"/>
              <a:buChar char="•"/>
            </a:pPr>
            <a:r>
              <a:rPr lang="en-GB" sz="2585" b="1" dirty="0"/>
              <a:t>Mind set</a:t>
            </a:r>
          </a:p>
          <a:p>
            <a:pPr lvl="1" eaLnBrk="1" hangingPunct="1">
              <a:buFont typeface="Arial" charset="0"/>
              <a:buChar char="•"/>
            </a:pPr>
            <a:r>
              <a:rPr lang="en-GB" dirty="0"/>
              <a:t>Project Management/Life Cycle Management</a:t>
            </a:r>
          </a:p>
          <a:p>
            <a:pPr lvl="1" eaLnBrk="1" hangingPunct="1">
              <a:buFont typeface="Arial" charset="0"/>
              <a:buChar char="•"/>
            </a:pPr>
            <a:endParaRPr lang="en-US" dirty="0"/>
          </a:p>
        </p:txBody>
      </p:sp>
      <p:sp>
        <p:nvSpPr>
          <p:cNvPr id="719876" name="AutoShape 4"/>
          <p:cNvSpPr>
            <a:spLocks noChangeArrowheads="1"/>
          </p:cNvSpPr>
          <p:nvPr/>
        </p:nvSpPr>
        <p:spPr bwMode="gray">
          <a:xfrm>
            <a:off x="6684747" y="3922262"/>
            <a:ext cx="1980865" cy="1149705"/>
          </a:xfrm>
          <a:prstGeom prst="wedgeRoundRectCallout">
            <a:avLst>
              <a:gd name="adj1" fmla="val -215633"/>
              <a:gd name="adj2" fmla="val -17153"/>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defRPr/>
            </a:pPr>
            <a:r>
              <a:rPr lang="en-GB" sz="1662" dirty="0">
                <a:solidFill>
                  <a:schemeClr val="bg1"/>
                </a:solidFill>
              </a:rPr>
              <a:t> </a:t>
            </a:r>
            <a:endParaRPr lang="en-US" sz="1662" dirty="0">
              <a:solidFill>
                <a:schemeClr val="bg1"/>
              </a:solidFill>
            </a:endParaRPr>
          </a:p>
        </p:txBody>
      </p:sp>
      <p:sp>
        <p:nvSpPr>
          <p:cNvPr id="5" name="AutoShape 4"/>
          <p:cNvSpPr>
            <a:spLocks noChangeArrowheads="1"/>
          </p:cNvSpPr>
          <p:nvPr/>
        </p:nvSpPr>
        <p:spPr bwMode="gray">
          <a:xfrm>
            <a:off x="6667270" y="3925256"/>
            <a:ext cx="1998342" cy="1146711"/>
          </a:xfrm>
          <a:prstGeom prst="wedgeRoundRectCallout">
            <a:avLst>
              <a:gd name="adj1" fmla="val -242761"/>
              <a:gd name="adj2" fmla="val 53108"/>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defRPr/>
            </a:pPr>
            <a:r>
              <a:rPr lang="en-GB" sz="1662" dirty="0">
                <a:solidFill>
                  <a:schemeClr val="bg1"/>
                </a:solidFill>
              </a:rPr>
              <a:t>We are going to </a:t>
            </a:r>
            <a:r>
              <a:rPr lang="en-GB" sz="1477" dirty="0">
                <a:solidFill>
                  <a:schemeClr val="bg1"/>
                </a:solidFill>
              </a:rPr>
              <a:t>explore</a:t>
            </a:r>
            <a:r>
              <a:rPr lang="en-GB" sz="1662" dirty="0">
                <a:solidFill>
                  <a:schemeClr val="bg1"/>
                </a:solidFill>
              </a:rPr>
              <a:t> a couple</a:t>
            </a:r>
            <a:r>
              <a:rPr lang="en-GB" sz="1477" dirty="0">
                <a:solidFill>
                  <a:schemeClr val="bg1"/>
                </a:solidFill>
              </a:rPr>
              <a:t> of </a:t>
            </a:r>
            <a:r>
              <a:rPr lang="en-GB" sz="1662" dirty="0">
                <a:solidFill>
                  <a:schemeClr val="bg1"/>
                </a:solidFill>
              </a:rPr>
              <a:t> the reasons </a:t>
            </a:r>
            <a:endParaRPr lang="en-US" sz="1662" dirty="0">
              <a:solidFill>
                <a:schemeClr val="bg1"/>
              </a:solidFill>
            </a:endParaRPr>
          </a:p>
        </p:txBody>
      </p:sp>
    </p:spTree>
    <p:extLst>
      <p:ext uri="{BB962C8B-B14F-4D97-AF65-F5344CB8AC3E}">
        <p14:creationId xmlns:p14="http://schemas.microsoft.com/office/powerpoint/2010/main" val="165142786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defTabSz="703402"/>
            <a:r>
              <a:rPr lang="en-GB"/>
              <a:t>Exercise: Complexity and Humans</a:t>
            </a:r>
          </a:p>
        </p:txBody>
      </p:sp>
      <p:sp>
        <p:nvSpPr>
          <p:cNvPr id="20483" name="Rectangle 3"/>
          <p:cNvSpPr>
            <a:spLocks noGrp="1" noChangeArrowheads="1"/>
          </p:cNvSpPr>
          <p:nvPr>
            <p:ph type="body" sz="half" idx="2"/>
          </p:nvPr>
        </p:nvSpPr>
        <p:spPr>
          <a:xfrm>
            <a:off x="4386268" y="1081454"/>
            <a:ext cx="4503737" cy="4198327"/>
          </a:xfrm>
        </p:spPr>
        <p:txBody>
          <a:bodyPr/>
          <a:lstStyle/>
          <a:p>
            <a:pPr defTabSz="703402">
              <a:buFont typeface="Arial" charset="0"/>
              <a:buChar char="•"/>
            </a:pPr>
            <a:r>
              <a:rPr lang="en-GB" sz="1846"/>
              <a:t>You are about to be shown a series of 4 slides</a:t>
            </a:r>
          </a:p>
          <a:p>
            <a:pPr defTabSz="703402">
              <a:buFont typeface="Arial" charset="0"/>
              <a:buChar char="•"/>
            </a:pPr>
            <a:r>
              <a:rPr lang="en-GB" sz="1846" dirty="0"/>
              <a:t>Each slide presents a sentence</a:t>
            </a:r>
          </a:p>
          <a:p>
            <a:pPr defTabSz="703402">
              <a:buFont typeface="Arial" charset="0"/>
              <a:buChar char="•"/>
            </a:pPr>
            <a:r>
              <a:rPr lang="en-GB" sz="1846" dirty="0"/>
              <a:t>Your task is to count the number of occurrences of the letter “f” in each sentence</a:t>
            </a:r>
          </a:p>
          <a:p>
            <a:pPr defTabSz="703402">
              <a:buFont typeface="Arial" charset="0"/>
              <a:buChar char="•"/>
            </a:pPr>
            <a:r>
              <a:rPr lang="en-GB" sz="1846" dirty="0"/>
              <a:t>Each sentence will become longer – but you will be given pro-rata more time in which to count </a:t>
            </a:r>
          </a:p>
          <a:p>
            <a:pPr defTabSz="703402">
              <a:buFont typeface="Arial" charset="0"/>
              <a:buChar char="•"/>
            </a:pPr>
            <a:endParaRPr lang="en-GB" sz="1846" dirty="0"/>
          </a:p>
          <a:p>
            <a:pPr defTabSz="703402">
              <a:buFont typeface="Arial" charset="0"/>
              <a:buChar char="•"/>
            </a:pPr>
            <a:r>
              <a:rPr lang="en-GB" sz="1846" dirty="0"/>
              <a:t>Time 5 minutes</a:t>
            </a:r>
          </a:p>
          <a:p>
            <a:pPr defTabSz="703402">
              <a:buFont typeface="Arial" charset="0"/>
              <a:buChar char="•"/>
            </a:pPr>
            <a:endParaRPr lang="en-GB" dirty="0"/>
          </a:p>
          <a:p>
            <a:pPr defTabSz="703402">
              <a:buFont typeface="Arial" charset="0"/>
              <a:buChar char="•"/>
            </a:pPr>
            <a:endParaRPr lang="en-GB" sz="1662" dirty="0"/>
          </a:p>
        </p:txBody>
      </p:sp>
      <p:grpSp>
        <p:nvGrpSpPr>
          <p:cNvPr id="2" name="Group 4"/>
          <p:cNvGrpSpPr>
            <a:grpSpLocks/>
          </p:cNvGrpSpPr>
          <p:nvPr/>
        </p:nvGrpSpPr>
        <p:grpSpPr bwMode="auto">
          <a:xfrm>
            <a:off x="2095505" y="2023697"/>
            <a:ext cx="398463" cy="369277"/>
            <a:chOff x="704" y="1192"/>
            <a:chExt cx="251" cy="252"/>
          </a:xfrm>
        </p:grpSpPr>
        <p:sp>
          <p:nvSpPr>
            <p:cNvPr id="20505" name="Oval 5"/>
            <p:cNvSpPr>
              <a:spLocks noChangeArrowheads="1"/>
            </p:cNvSpPr>
            <p:nvPr/>
          </p:nvSpPr>
          <p:spPr bwMode="auto">
            <a:xfrm>
              <a:off x="892" y="1383"/>
              <a:ext cx="63" cy="61"/>
            </a:xfrm>
            <a:prstGeom prst="ellipse">
              <a:avLst/>
            </a:prstGeom>
            <a:solidFill>
              <a:srgbClr val="000000"/>
            </a:solidFill>
            <a:ln w="9525">
              <a:noFill/>
              <a:round/>
              <a:headEnd/>
              <a:tailEnd/>
            </a:ln>
          </p:spPr>
          <p:txBody>
            <a:bodyPr/>
            <a:lstStyle/>
            <a:p>
              <a:endParaRPr lang="en-US" sz="1477"/>
            </a:p>
          </p:txBody>
        </p:sp>
        <p:sp>
          <p:nvSpPr>
            <p:cNvPr id="2050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w="9525">
              <a:noFill/>
              <a:round/>
              <a:headEnd/>
              <a:tailEnd/>
            </a:ln>
          </p:spPr>
          <p:txBody>
            <a:bodyPr/>
            <a:lstStyle/>
            <a:p>
              <a:endParaRPr lang="en-US" sz="1477"/>
            </a:p>
          </p:txBody>
        </p:sp>
      </p:grpSp>
      <p:grpSp>
        <p:nvGrpSpPr>
          <p:cNvPr id="3" name="Group 7"/>
          <p:cNvGrpSpPr>
            <a:grpSpLocks/>
          </p:cNvGrpSpPr>
          <p:nvPr/>
        </p:nvGrpSpPr>
        <p:grpSpPr bwMode="auto">
          <a:xfrm>
            <a:off x="3860800" y="2395904"/>
            <a:ext cx="357188" cy="398585"/>
            <a:chOff x="1760" y="1054"/>
            <a:chExt cx="225" cy="272"/>
          </a:xfrm>
        </p:grpSpPr>
        <p:sp>
          <p:nvSpPr>
            <p:cNvPr id="2050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w="9525">
              <a:noFill/>
              <a:round/>
              <a:headEnd/>
              <a:tailEnd/>
            </a:ln>
          </p:spPr>
          <p:txBody>
            <a:bodyPr/>
            <a:lstStyle/>
            <a:p>
              <a:endParaRPr lang="en-US" sz="1477"/>
            </a:p>
          </p:txBody>
        </p:sp>
        <p:sp>
          <p:nvSpPr>
            <p:cNvPr id="2050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w="9525">
              <a:noFill/>
              <a:round/>
              <a:headEnd/>
              <a:tailEnd/>
            </a:ln>
          </p:spPr>
          <p:txBody>
            <a:bodyPr/>
            <a:lstStyle/>
            <a:p>
              <a:endParaRPr lang="en-US" sz="1477"/>
            </a:p>
          </p:txBody>
        </p:sp>
      </p:grpSp>
      <p:sp>
        <p:nvSpPr>
          <p:cNvPr id="20486" name="Freeform 10"/>
          <p:cNvSpPr>
            <a:spLocks/>
          </p:cNvSpPr>
          <p:nvPr/>
        </p:nvSpPr>
        <p:spPr bwMode="auto">
          <a:xfrm rot="2468950">
            <a:off x="2505075" y="2626002"/>
            <a:ext cx="552450" cy="485043"/>
          </a:xfrm>
          <a:custGeom>
            <a:avLst/>
            <a:gdLst>
              <a:gd name="T0" fmla="*/ 2147483647 w 348"/>
              <a:gd name="T1" fmla="*/ 2147483647 h 331"/>
              <a:gd name="T2" fmla="*/ 2147483647 w 348"/>
              <a:gd name="T3" fmla="*/ 2147483647 h 331"/>
              <a:gd name="T4" fmla="*/ 2147483647 w 348"/>
              <a:gd name="T5" fmla="*/ 2147483647 h 331"/>
              <a:gd name="T6" fmla="*/ 2147483647 w 348"/>
              <a:gd name="T7" fmla="*/ 2147483647 h 331"/>
              <a:gd name="T8" fmla="*/ 2147483647 w 348"/>
              <a:gd name="T9" fmla="*/ 2147483647 h 331"/>
              <a:gd name="T10" fmla="*/ 2147483647 w 348"/>
              <a:gd name="T11" fmla="*/ 2147483647 h 331"/>
              <a:gd name="T12" fmla="*/ 2147483647 w 348"/>
              <a:gd name="T13" fmla="*/ 2147483647 h 331"/>
              <a:gd name="T14" fmla="*/ 2147483647 w 348"/>
              <a:gd name="T15" fmla="*/ 2147483647 h 331"/>
              <a:gd name="T16" fmla="*/ 2147483647 w 348"/>
              <a:gd name="T17" fmla="*/ 0 h 331"/>
              <a:gd name="T18" fmla="*/ 2147483647 w 348"/>
              <a:gd name="T19" fmla="*/ 2147483647 h 331"/>
              <a:gd name="T20" fmla="*/ 2147483647 w 348"/>
              <a:gd name="T21" fmla="*/ 2147483647 h 331"/>
              <a:gd name="T22" fmla="*/ 2147483647 w 348"/>
              <a:gd name="T23" fmla="*/ 2147483647 h 331"/>
              <a:gd name="T24" fmla="*/ 2147483647 w 348"/>
              <a:gd name="T25" fmla="*/ 2147483647 h 331"/>
              <a:gd name="T26" fmla="*/ 2147483647 w 348"/>
              <a:gd name="T27" fmla="*/ 2147483647 h 331"/>
              <a:gd name="T28" fmla="*/ 2147483647 w 348"/>
              <a:gd name="T29" fmla="*/ 2147483647 h 331"/>
              <a:gd name="T30" fmla="*/ 2147483647 w 348"/>
              <a:gd name="T31" fmla="*/ 2147483647 h 331"/>
              <a:gd name="T32" fmla="*/ 2147483647 w 348"/>
              <a:gd name="T33" fmla="*/ 2147483647 h 331"/>
              <a:gd name="T34" fmla="*/ 2147483647 w 348"/>
              <a:gd name="T35" fmla="*/ 2147483647 h 331"/>
              <a:gd name="T36" fmla="*/ 2147483647 w 348"/>
              <a:gd name="T37" fmla="*/ 2147483647 h 331"/>
              <a:gd name="T38" fmla="*/ 2147483647 w 348"/>
              <a:gd name="T39" fmla="*/ 2147483647 h 331"/>
              <a:gd name="T40" fmla="*/ 2147483647 w 348"/>
              <a:gd name="T41" fmla="*/ 2147483647 h 331"/>
              <a:gd name="T42" fmla="*/ 2147483647 w 348"/>
              <a:gd name="T43" fmla="*/ 2147483647 h 331"/>
              <a:gd name="T44" fmla="*/ 2147483647 w 348"/>
              <a:gd name="T45" fmla="*/ 2147483647 h 331"/>
              <a:gd name="T46" fmla="*/ 2147483647 w 348"/>
              <a:gd name="T47" fmla="*/ 2147483647 h 331"/>
              <a:gd name="T48" fmla="*/ 2147483647 w 348"/>
              <a:gd name="T49" fmla="*/ 2147483647 h 331"/>
              <a:gd name="T50" fmla="*/ 2147483647 w 348"/>
              <a:gd name="T51" fmla="*/ 2147483647 h 331"/>
              <a:gd name="T52" fmla="*/ 2147483647 w 348"/>
              <a:gd name="T53" fmla="*/ 2147483647 h 331"/>
              <a:gd name="T54" fmla="*/ 2147483647 w 348"/>
              <a:gd name="T55" fmla="*/ 2147483647 h 331"/>
              <a:gd name="T56" fmla="*/ 2147483647 w 348"/>
              <a:gd name="T57" fmla="*/ 2147483647 h 331"/>
              <a:gd name="T58" fmla="*/ 2147483647 w 348"/>
              <a:gd name="T59" fmla="*/ 2147483647 h 331"/>
              <a:gd name="T60" fmla="*/ 0 w 348"/>
              <a:gd name="T61" fmla="*/ 2147483647 h 331"/>
              <a:gd name="T62" fmla="*/ 2147483647 w 348"/>
              <a:gd name="T63" fmla="*/ 2147483647 h 331"/>
              <a:gd name="T64" fmla="*/ 2147483647 w 348"/>
              <a:gd name="T65" fmla="*/ 2147483647 h 331"/>
              <a:gd name="T66" fmla="*/ 2147483647 w 348"/>
              <a:gd name="T67" fmla="*/ 2147483647 h 331"/>
              <a:gd name="T68" fmla="*/ 2147483647 w 348"/>
              <a:gd name="T69" fmla="*/ 2147483647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w="9525">
            <a:noFill/>
            <a:round/>
            <a:headEnd/>
            <a:tailEnd/>
          </a:ln>
        </p:spPr>
        <p:txBody>
          <a:bodyPr/>
          <a:lstStyle/>
          <a:p>
            <a:endParaRPr lang="en-US" sz="1477"/>
          </a:p>
        </p:txBody>
      </p:sp>
      <p:sp>
        <p:nvSpPr>
          <p:cNvPr id="20487" name="Freeform 11"/>
          <p:cNvSpPr>
            <a:spLocks/>
          </p:cNvSpPr>
          <p:nvPr/>
        </p:nvSpPr>
        <p:spPr bwMode="auto">
          <a:xfrm>
            <a:off x="2881317" y="3077308"/>
            <a:ext cx="460375" cy="703385"/>
          </a:xfrm>
          <a:custGeom>
            <a:avLst/>
            <a:gdLst>
              <a:gd name="T0" fmla="*/ 2147483647 w 290"/>
              <a:gd name="T1" fmla="*/ 2147483647 h 480"/>
              <a:gd name="T2" fmla="*/ 2147483647 w 290"/>
              <a:gd name="T3" fmla="*/ 2147483647 h 480"/>
              <a:gd name="T4" fmla="*/ 2147483647 w 290"/>
              <a:gd name="T5" fmla="*/ 0 h 480"/>
              <a:gd name="T6" fmla="*/ 2147483647 w 290"/>
              <a:gd name="T7" fmla="*/ 0 h 480"/>
              <a:gd name="T8" fmla="*/ 2147483647 w 290"/>
              <a:gd name="T9" fmla="*/ 2147483647 h 480"/>
              <a:gd name="T10" fmla="*/ 2147483647 w 290"/>
              <a:gd name="T11" fmla="*/ 2147483647 h 480"/>
              <a:gd name="T12" fmla="*/ 2147483647 w 290"/>
              <a:gd name="T13" fmla="*/ 2147483647 h 480"/>
              <a:gd name="T14" fmla="*/ 2147483647 w 290"/>
              <a:gd name="T15" fmla="*/ 2147483647 h 480"/>
              <a:gd name="T16" fmla="*/ 2147483647 w 290"/>
              <a:gd name="T17" fmla="*/ 2147483647 h 480"/>
              <a:gd name="T18" fmla="*/ 2147483647 w 290"/>
              <a:gd name="T19" fmla="*/ 2147483647 h 480"/>
              <a:gd name="T20" fmla="*/ 2147483647 w 290"/>
              <a:gd name="T21" fmla="*/ 2147483647 h 480"/>
              <a:gd name="T22" fmla="*/ 2147483647 w 290"/>
              <a:gd name="T23" fmla="*/ 2147483647 h 480"/>
              <a:gd name="T24" fmla="*/ 2147483647 w 290"/>
              <a:gd name="T25" fmla="*/ 2147483647 h 480"/>
              <a:gd name="T26" fmla="*/ 2147483647 w 290"/>
              <a:gd name="T27" fmla="*/ 2147483647 h 480"/>
              <a:gd name="T28" fmla="*/ 2147483647 w 290"/>
              <a:gd name="T29" fmla="*/ 2147483647 h 480"/>
              <a:gd name="T30" fmla="*/ 2147483647 w 290"/>
              <a:gd name="T31" fmla="*/ 2147483647 h 480"/>
              <a:gd name="T32" fmla="*/ 2147483647 w 290"/>
              <a:gd name="T33" fmla="*/ 2147483647 h 480"/>
              <a:gd name="T34" fmla="*/ 2147483647 w 290"/>
              <a:gd name="T35" fmla="*/ 2147483647 h 480"/>
              <a:gd name="T36" fmla="*/ 2147483647 w 290"/>
              <a:gd name="T37" fmla="*/ 2147483647 h 480"/>
              <a:gd name="T38" fmla="*/ 2147483647 w 290"/>
              <a:gd name="T39" fmla="*/ 2147483647 h 480"/>
              <a:gd name="T40" fmla="*/ 2147483647 w 290"/>
              <a:gd name="T41" fmla="*/ 2147483647 h 480"/>
              <a:gd name="T42" fmla="*/ 2147483647 w 290"/>
              <a:gd name="T43" fmla="*/ 2147483647 h 480"/>
              <a:gd name="T44" fmla="*/ 2147483647 w 290"/>
              <a:gd name="T45" fmla="*/ 2147483647 h 480"/>
              <a:gd name="T46" fmla="*/ 2147483647 w 290"/>
              <a:gd name="T47" fmla="*/ 2147483647 h 480"/>
              <a:gd name="T48" fmla="*/ 2147483647 w 290"/>
              <a:gd name="T49" fmla="*/ 2147483647 h 480"/>
              <a:gd name="T50" fmla="*/ 2147483647 w 290"/>
              <a:gd name="T51" fmla="*/ 2147483647 h 480"/>
              <a:gd name="T52" fmla="*/ 2147483647 w 290"/>
              <a:gd name="T53" fmla="*/ 2147483647 h 480"/>
              <a:gd name="T54" fmla="*/ 2147483647 w 290"/>
              <a:gd name="T55" fmla="*/ 2147483647 h 480"/>
              <a:gd name="T56" fmla="*/ 2147483647 w 290"/>
              <a:gd name="T57" fmla="*/ 2147483647 h 480"/>
              <a:gd name="T58" fmla="*/ 2147483647 w 290"/>
              <a:gd name="T59" fmla="*/ 2147483647 h 480"/>
              <a:gd name="T60" fmla="*/ 2147483647 w 290"/>
              <a:gd name="T61" fmla="*/ 2147483647 h 480"/>
              <a:gd name="T62" fmla="*/ 2147483647 w 290"/>
              <a:gd name="T63" fmla="*/ 2147483647 h 480"/>
              <a:gd name="T64" fmla="*/ 0 w 290"/>
              <a:gd name="T65" fmla="*/ 2147483647 h 480"/>
              <a:gd name="T66" fmla="*/ 0 w 290"/>
              <a:gd name="T67" fmla="*/ 2147483647 h 480"/>
              <a:gd name="T68" fmla="*/ 2147483647 w 290"/>
              <a:gd name="T69" fmla="*/ 2147483647 h 480"/>
              <a:gd name="T70" fmla="*/ 2147483647 w 290"/>
              <a:gd name="T71" fmla="*/ 214748364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w="9525">
            <a:noFill/>
            <a:round/>
            <a:headEnd/>
            <a:tailEnd/>
          </a:ln>
        </p:spPr>
        <p:txBody>
          <a:bodyPr/>
          <a:lstStyle/>
          <a:p>
            <a:endParaRPr lang="en-US" sz="1477"/>
          </a:p>
        </p:txBody>
      </p:sp>
      <p:sp>
        <p:nvSpPr>
          <p:cNvPr id="20488" name="Freeform 12"/>
          <p:cNvSpPr>
            <a:spLocks/>
          </p:cNvSpPr>
          <p:nvPr/>
        </p:nvSpPr>
        <p:spPr bwMode="auto">
          <a:xfrm>
            <a:off x="2620963" y="3127135"/>
            <a:ext cx="377825" cy="684335"/>
          </a:xfrm>
          <a:custGeom>
            <a:avLst/>
            <a:gdLst>
              <a:gd name="T0" fmla="*/ 2147483647 w 238"/>
              <a:gd name="T1" fmla="*/ 2147483647 h 467"/>
              <a:gd name="T2" fmla="*/ 2147483647 w 238"/>
              <a:gd name="T3" fmla="*/ 2147483647 h 467"/>
              <a:gd name="T4" fmla="*/ 2147483647 w 238"/>
              <a:gd name="T5" fmla="*/ 0 h 467"/>
              <a:gd name="T6" fmla="*/ 2147483647 w 238"/>
              <a:gd name="T7" fmla="*/ 2147483647 h 467"/>
              <a:gd name="T8" fmla="*/ 2147483647 w 238"/>
              <a:gd name="T9" fmla="*/ 2147483647 h 467"/>
              <a:gd name="T10" fmla="*/ 2147483647 w 238"/>
              <a:gd name="T11" fmla="*/ 2147483647 h 467"/>
              <a:gd name="T12" fmla="*/ 2147483647 w 238"/>
              <a:gd name="T13" fmla="*/ 2147483647 h 467"/>
              <a:gd name="T14" fmla="*/ 2147483647 w 238"/>
              <a:gd name="T15" fmla="*/ 2147483647 h 467"/>
              <a:gd name="T16" fmla="*/ 2147483647 w 238"/>
              <a:gd name="T17" fmla="*/ 2147483647 h 467"/>
              <a:gd name="T18" fmla="*/ 2147483647 w 238"/>
              <a:gd name="T19" fmla="*/ 2147483647 h 467"/>
              <a:gd name="T20" fmla="*/ 2147483647 w 238"/>
              <a:gd name="T21" fmla="*/ 2147483647 h 467"/>
              <a:gd name="T22" fmla="*/ 2147483647 w 238"/>
              <a:gd name="T23" fmla="*/ 2147483647 h 467"/>
              <a:gd name="T24" fmla="*/ 2147483647 w 238"/>
              <a:gd name="T25" fmla="*/ 2147483647 h 467"/>
              <a:gd name="T26" fmla="*/ 2147483647 w 238"/>
              <a:gd name="T27" fmla="*/ 2147483647 h 467"/>
              <a:gd name="T28" fmla="*/ 2147483647 w 238"/>
              <a:gd name="T29" fmla="*/ 2147483647 h 467"/>
              <a:gd name="T30" fmla="*/ 2147483647 w 238"/>
              <a:gd name="T31" fmla="*/ 2147483647 h 467"/>
              <a:gd name="T32" fmla="*/ 2147483647 w 238"/>
              <a:gd name="T33" fmla="*/ 2147483647 h 467"/>
              <a:gd name="T34" fmla="*/ 2147483647 w 238"/>
              <a:gd name="T35" fmla="*/ 2147483647 h 467"/>
              <a:gd name="T36" fmla="*/ 2147483647 w 238"/>
              <a:gd name="T37" fmla="*/ 2147483647 h 467"/>
              <a:gd name="T38" fmla="*/ 2147483647 w 238"/>
              <a:gd name="T39" fmla="*/ 2147483647 h 467"/>
              <a:gd name="T40" fmla="*/ 2147483647 w 238"/>
              <a:gd name="T41" fmla="*/ 2147483647 h 467"/>
              <a:gd name="T42" fmla="*/ 2147483647 w 238"/>
              <a:gd name="T43" fmla="*/ 2147483647 h 467"/>
              <a:gd name="T44" fmla="*/ 2147483647 w 238"/>
              <a:gd name="T45" fmla="*/ 2147483647 h 467"/>
              <a:gd name="T46" fmla="*/ 2147483647 w 238"/>
              <a:gd name="T47" fmla="*/ 2147483647 h 467"/>
              <a:gd name="T48" fmla="*/ 2147483647 w 238"/>
              <a:gd name="T49" fmla="*/ 2147483647 h 467"/>
              <a:gd name="T50" fmla="*/ 2147483647 w 238"/>
              <a:gd name="T51" fmla="*/ 2147483647 h 467"/>
              <a:gd name="T52" fmla="*/ 2147483647 w 238"/>
              <a:gd name="T53" fmla="*/ 2147483647 h 467"/>
              <a:gd name="T54" fmla="*/ 2147483647 w 238"/>
              <a:gd name="T55" fmla="*/ 2147483647 h 467"/>
              <a:gd name="T56" fmla="*/ 2147483647 w 238"/>
              <a:gd name="T57" fmla="*/ 2147483647 h 467"/>
              <a:gd name="T58" fmla="*/ 2147483647 w 238"/>
              <a:gd name="T59" fmla="*/ 2147483647 h 467"/>
              <a:gd name="T60" fmla="*/ 2147483647 w 238"/>
              <a:gd name="T61" fmla="*/ 2147483647 h 467"/>
              <a:gd name="T62" fmla="*/ 2147483647 w 238"/>
              <a:gd name="T63" fmla="*/ 2147483647 h 467"/>
              <a:gd name="T64" fmla="*/ 0 w 238"/>
              <a:gd name="T65" fmla="*/ 2147483647 h 467"/>
              <a:gd name="T66" fmla="*/ 0 w 238"/>
              <a:gd name="T67" fmla="*/ 2147483647 h 467"/>
              <a:gd name="T68" fmla="*/ 2147483647 w 238"/>
              <a:gd name="T69" fmla="*/ 2147483647 h 467"/>
              <a:gd name="T70" fmla="*/ 2147483647 w 238"/>
              <a:gd name="T71" fmla="*/ 2147483647 h 467"/>
              <a:gd name="T72" fmla="*/ 2147483647 w 238"/>
              <a:gd name="T73" fmla="*/ 2147483647 h 467"/>
              <a:gd name="T74" fmla="*/ 2147483647 w 238"/>
              <a:gd name="T75" fmla="*/ 214748364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w="9525">
            <a:noFill/>
            <a:round/>
            <a:headEnd/>
            <a:tailEnd/>
          </a:ln>
        </p:spPr>
        <p:txBody>
          <a:bodyPr/>
          <a:lstStyle/>
          <a:p>
            <a:endParaRPr lang="en-US" sz="1477"/>
          </a:p>
        </p:txBody>
      </p:sp>
      <p:sp>
        <p:nvSpPr>
          <p:cNvPr id="20489" name="Freeform 13"/>
          <p:cNvSpPr>
            <a:spLocks/>
          </p:cNvSpPr>
          <p:nvPr/>
        </p:nvSpPr>
        <p:spPr bwMode="auto">
          <a:xfrm rot="1923873">
            <a:off x="2947994" y="2650914"/>
            <a:ext cx="635000" cy="600808"/>
          </a:xfrm>
          <a:custGeom>
            <a:avLst/>
            <a:gdLst>
              <a:gd name="T0" fmla="*/ 2147483647 w 400"/>
              <a:gd name="T1" fmla="*/ 2147483647 h 410"/>
              <a:gd name="T2" fmla="*/ 2147483647 w 400"/>
              <a:gd name="T3" fmla="*/ 2147483647 h 410"/>
              <a:gd name="T4" fmla="*/ 2147483647 w 400"/>
              <a:gd name="T5" fmla="*/ 2147483647 h 410"/>
              <a:gd name="T6" fmla="*/ 2147483647 w 400"/>
              <a:gd name="T7" fmla="*/ 2147483647 h 410"/>
              <a:gd name="T8" fmla="*/ 2147483647 w 400"/>
              <a:gd name="T9" fmla="*/ 2147483647 h 410"/>
              <a:gd name="T10" fmla="*/ 2147483647 w 400"/>
              <a:gd name="T11" fmla="*/ 2147483647 h 410"/>
              <a:gd name="T12" fmla="*/ 2147483647 w 400"/>
              <a:gd name="T13" fmla="*/ 2147483647 h 410"/>
              <a:gd name="T14" fmla="*/ 2147483647 w 400"/>
              <a:gd name="T15" fmla="*/ 2147483647 h 410"/>
              <a:gd name="T16" fmla="*/ 2147483647 w 400"/>
              <a:gd name="T17" fmla="*/ 2147483647 h 410"/>
              <a:gd name="T18" fmla="*/ 2147483647 w 400"/>
              <a:gd name="T19" fmla="*/ 2147483647 h 410"/>
              <a:gd name="T20" fmla="*/ 2147483647 w 400"/>
              <a:gd name="T21" fmla="*/ 2147483647 h 410"/>
              <a:gd name="T22" fmla="*/ 2147483647 w 400"/>
              <a:gd name="T23" fmla="*/ 2147483647 h 410"/>
              <a:gd name="T24" fmla="*/ 2147483647 w 400"/>
              <a:gd name="T25" fmla="*/ 2147483647 h 410"/>
              <a:gd name="T26" fmla="*/ 2147483647 w 400"/>
              <a:gd name="T27" fmla="*/ 2147483647 h 410"/>
              <a:gd name="T28" fmla="*/ 2147483647 w 400"/>
              <a:gd name="T29" fmla="*/ 2147483647 h 410"/>
              <a:gd name="T30" fmla="*/ 2147483647 w 400"/>
              <a:gd name="T31" fmla="*/ 2147483647 h 410"/>
              <a:gd name="T32" fmla="*/ 2147483647 w 400"/>
              <a:gd name="T33" fmla="*/ 2147483647 h 410"/>
              <a:gd name="T34" fmla="*/ 2147483647 w 400"/>
              <a:gd name="T35" fmla="*/ 2147483647 h 410"/>
              <a:gd name="T36" fmla="*/ 2147483647 w 400"/>
              <a:gd name="T37" fmla="*/ 2147483647 h 410"/>
              <a:gd name="T38" fmla="*/ 2147483647 w 400"/>
              <a:gd name="T39" fmla="*/ 2147483647 h 410"/>
              <a:gd name="T40" fmla="*/ 2147483647 w 400"/>
              <a:gd name="T41" fmla="*/ 2147483647 h 410"/>
              <a:gd name="T42" fmla="*/ 2147483647 w 400"/>
              <a:gd name="T43" fmla="*/ 2147483647 h 410"/>
              <a:gd name="T44" fmla="*/ 2147483647 w 400"/>
              <a:gd name="T45" fmla="*/ 2147483647 h 410"/>
              <a:gd name="T46" fmla="*/ 2147483647 w 400"/>
              <a:gd name="T47" fmla="*/ 2147483647 h 410"/>
              <a:gd name="T48" fmla="*/ 2147483647 w 400"/>
              <a:gd name="T49" fmla="*/ 2147483647 h 410"/>
              <a:gd name="T50" fmla="*/ 2147483647 w 400"/>
              <a:gd name="T51" fmla="*/ 2147483647 h 410"/>
              <a:gd name="T52" fmla="*/ 2147483647 w 400"/>
              <a:gd name="T53" fmla="*/ 2147483647 h 410"/>
              <a:gd name="T54" fmla="*/ 2147483647 w 400"/>
              <a:gd name="T55" fmla="*/ 2147483647 h 410"/>
              <a:gd name="T56" fmla="*/ 2147483647 w 400"/>
              <a:gd name="T57" fmla="*/ 2147483647 h 410"/>
              <a:gd name="T58" fmla="*/ 2147483647 w 400"/>
              <a:gd name="T59" fmla="*/ 2147483647 h 410"/>
              <a:gd name="T60" fmla="*/ 2147483647 w 400"/>
              <a:gd name="T61" fmla="*/ 2147483647 h 410"/>
              <a:gd name="T62" fmla="*/ 0 w 400"/>
              <a:gd name="T63" fmla="*/ 2147483647 h 410"/>
              <a:gd name="T64" fmla="*/ 2147483647 w 400"/>
              <a:gd name="T65" fmla="*/ 2147483647 h 410"/>
              <a:gd name="T66" fmla="*/ 2147483647 w 400"/>
              <a:gd name="T67" fmla="*/ 2147483647 h 410"/>
              <a:gd name="T68" fmla="*/ 2147483647 w 400"/>
              <a:gd name="T69" fmla="*/ 2147483647 h 410"/>
              <a:gd name="T70" fmla="*/ 2147483647 w 400"/>
              <a:gd name="T71" fmla="*/ 2147483647 h 410"/>
              <a:gd name="T72" fmla="*/ 2147483647 w 400"/>
              <a:gd name="T73" fmla="*/ 0 h 410"/>
              <a:gd name="T74" fmla="*/ 2147483647 w 400"/>
              <a:gd name="T75" fmla="*/ 0 h 410"/>
              <a:gd name="T76" fmla="*/ 2147483647 w 400"/>
              <a:gd name="T77" fmla="*/ 2147483647 h 410"/>
              <a:gd name="T78" fmla="*/ 2147483647 w 400"/>
              <a:gd name="T79" fmla="*/ 2147483647 h 410"/>
              <a:gd name="T80" fmla="*/ 2147483647 w 400"/>
              <a:gd name="T81" fmla="*/ 2147483647 h 410"/>
              <a:gd name="T82" fmla="*/ 2147483647 w 400"/>
              <a:gd name="T83" fmla="*/ 2147483647 h 410"/>
              <a:gd name="T84" fmla="*/ 2147483647 w 400"/>
              <a:gd name="T85" fmla="*/ 2147483647 h 410"/>
              <a:gd name="T86" fmla="*/ 2147483647 w 400"/>
              <a:gd name="T87" fmla="*/ 2147483647 h 410"/>
              <a:gd name="T88" fmla="*/ 2147483647 w 400"/>
              <a:gd name="T89" fmla="*/ 2147483647 h 410"/>
              <a:gd name="T90" fmla="*/ 2147483647 w 400"/>
              <a:gd name="T91" fmla="*/ 2147483647 h 410"/>
              <a:gd name="T92" fmla="*/ 2147483647 w 400"/>
              <a:gd name="T93" fmla="*/ 2147483647 h 410"/>
              <a:gd name="T94" fmla="*/ 2147483647 w 400"/>
              <a:gd name="T95" fmla="*/ 2147483647 h 410"/>
              <a:gd name="T96" fmla="*/ 2147483647 w 400"/>
              <a:gd name="T97" fmla="*/ 2147483647 h 410"/>
              <a:gd name="T98" fmla="*/ 2147483647 w 400"/>
              <a:gd name="T99" fmla="*/ 2147483647 h 410"/>
              <a:gd name="T100" fmla="*/ 2147483647 w 400"/>
              <a:gd name="T101" fmla="*/ 2147483647 h 410"/>
              <a:gd name="T102" fmla="*/ 2147483647 w 400"/>
              <a:gd name="T103" fmla="*/ 2147483647 h 410"/>
              <a:gd name="T104" fmla="*/ 2147483647 w 400"/>
              <a:gd name="T105" fmla="*/ 2147483647 h 410"/>
              <a:gd name="T106" fmla="*/ 2147483647 w 400"/>
              <a:gd name="T107" fmla="*/ 2147483647 h 410"/>
              <a:gd name="T108" fmla="*/ 2147483647 w 400"/>
              <a:gd name="T109" fmla="*/ 2147483647 h 410"/>
              <a:gd name="T110" fmla="*/ 2147483647 w 400"/>
              <a:gd name="T111" fmla="*/ 2147483647 h 410"/>
              <a:gd name="T112" fmla="*/ 2147483647 w 400"/>
              <a:gd name="T113" fmla="*/ 2147483647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w="9525">
            <a:noFill/>
            <a:round/>
            <a:headEnd/>
            <a:tailEnd/>
          </a:ln>
        </p:spPr>
        <p:txBody>
          <a:bodyPr/>
          <a:lstStyle/>
          <a:p>
            <a:endParaRPr lang="en-US" sz="1477"/>
          </a:p>
        </p:txBody>
      </p:sp>
      <p:sp>
        <p:nvSpPr>
          <p:cNvPr id="20490" name="Freeform 14"/>
          <p:cNvSpPr>
            <a:spLocks/>
          </p:cNvSpPr>
          <p:nvPr/>
        </p:nvSpPr>
        <p:spPr bwMode="auto">
          <a:xfrm>
            <a:off x="3148013" y="3654672"/>
            <a:ext cx="361950" cy="783981"/>
          </a:xfrm>
          <a:custGeom>
            <a:avLst/>
            <a:gdLst>
              <a:gd name="T0" fmla="*/ 2147483647 w 228"/>
              <a:gd name="T1" fmla="*/ 2147483647 h 535"/>
              <a:gd name="T2" fmla="*/ 0 w 228"/>
              <a:gd name="T3" fmla="*/ 2147483647 h 535"/>
              <a:gd name="T4" fmla="*/ 2147483647 w 228"/>
              <a:gd name="T5" fmla="*/ 0 h 535"/>
              <a:gd name="T6" fmla="*/ 2147483647 w 228"/>
              <a:gd name="T7" fmla="*/ 2147483647 h 535"/>
              <a:gd name="T8" fmla="*/ 2147483647 w 228"/>
              <a:gd name="T9" fmla="*/ 2147483647 h 535"/>
              <a:gd name="T10" fmla="*/ 2147483647 w 228"/>
              <a:gd name="T11" fmla="*/ 2147483647 h 535"/>
              <a:gd name="T12" fmla="*/ 2147483647 w 228"/>
              <a:gd name="T13" fmla="*/ 2147483647 h 535"/>
              <a:gd name="T14" fmla="*/ 2147483647 w 228"/>
              <a:gd name="T15" fmla="*/ 2147483647 h 535"/>
              <a:gd name="T16" fmla="*/ 2147483647 w 228"/>
              <a:gd name="T17" fmla="*/ 2147483647 h 535"/>
              <a:gd name="T18" fmla="*/ 2147483647 w 228"/>
              <a:gd name="T19" fmla="*/ 2147483647 h 535"/>
              <a:gd name="T20" fmla="*/ 2147483647 w 228"/>
              <a:gd name="T21" fmla="*/ 2147483647 h 535"/>
              <a:gd name="T22" fmla="*/ 2147483647 w 228"/>
              <a:gd name="T23" fmla="*/ 2147483647 h 535"/>
              <a:gd name="T24" fmla="*/ 2147483647 w 228"/>
              <a:gd name="T25" fmla="*/ 2147483647 h 535"/>
              <a:gd name="T26" fmla="*/ 2147483647 w 228"/>
              <a:gd name="T27" fmla="*/ 2147483647 h 535"/>
              <a:gd name="T28" fmla="*/ 2147483647 w 228"/>
              <a:gd name="T29" fmla="*/ 2147483647 h 535"/>
              <a:gd name="T30" fmla="*/ 2147483647 w 228"/>
              <a:gd name="T31" fmla="*/ 2147483647 h 535"/>
              <a:gd name="T32" fmla="*/ 2147483647 w 228"/>
              <a:gd name="T33" fmla="*/ 2147483647 h 535"/>
              <a:gd name="T34" fmla="*/ 2147483647 w 228"/>
              <a:gd name="T35" fmla="*/ 2147483647 h 535"/>
              <a:gd name="T36" fmla="*/ 2147483647 w 228"/>
              <a:gd name="T37" fmla="*/ 2147483647 h 535"/>
              <a:gd name="T38" fmla="*/ 2147483647 w 228"/>
              <a:gd name="T39" fmla="*/ 2147483647 h 535"/>
              <a:gd name="T40" fmla="*/ 2147483647 w 228"/>
              <a:gd name="T41" fmla="*/ 2147483647 h 535"/>
              <a:gd name="T42" fmla="*/ 2147483647 w 228"/>
              <a:gd name="T43" fmla="*/ 2147483647 h 535"/>
              <a:gd name="T44" fmla="*/ 2147483647 w 228"/>
              <a:gd name="T45" fmla="*/ 2147483647 h 535"/>
              <a:gd name="T46" fmla="*/ 2147483647 w 228"/>
              <a:gd name="T47" fmla="*/ 2147483647 h 535"/>
              <a:gd name="T48" fmla="*/ 2147483647 w 228"/>
              <a:gd name="T49" fmla="*/ 2147483647 h 535"/>
              <a:gd name="T50" fmla="*/ 2147483647 w 228"/>
              <a:gd name="T51" fmla="*/ 2147483647 h 535"/>
              <a:gd name="T52" fmla="*/ 2147483647 w 228"/>
              <a:gd name="T53" fmla="*/ 2147483647 h 535"/>
              <a:gd name="T54" fmla="*/ 2147483647 w 228"/>
              <a:gd name="T55" fmla="*/ 2147483647 h 535"/>
              <a:gd name="T56" fmla="*/ 2147483647 w 228"/>
              <a:gd name="T57" fmla="*/ 2147483647 h 535"/>
              <a:gd name="T58" fmla="*/ 2147483647 w 228"/>
              <a:gd name="T59" fmla="*/ 2147483647 h 535"/>
              <a:gd name="T60" fmla="*/ 2147483647 w 228"/>
              <a:gd name="T61" fmla="*/ 2147483647 h 535"/>
              <a:gd name="T62" fmla="*/ 2147483647 w 228"/>
              <a:gd name="T63" fmla="*/ 2147483647 h 535"/>
              <a:gd name="T64" fmla="*/ 2147483647 w 228"/>
              <a:gd name="T65" fmla="*/ 2147483647 h 535"/>
              <a:gd name="T66" fmla="*/ 2147483647 w 228"/>
              <a:gd name="T67" fmla="*/ 2147483647 h 535"/>
              <a:gd name="T68" fmla="*/ 2147483647 w 228"/>
              <a:gd name="T69" fmla="*/ 2147483647 h 535"/>
              <a:gd name="T70" fmla="*/ 2147483647 w 228"/>
              <a:gd name="T71" fmla="*/ 2147483647 h 535"/>
              <a:gd name="T72" fmla="*/ 2147483647 w 228"/>
              <a:gd name="T73" fmla="*/ 2147483647 h 535"/>
              <a:gd name="T74" fmla="*/ 2147483647 w 228"/>
              <a:gd name="T75" fmla="*/ 214748364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w="9525">
            <a:noFill/>
            <a:round/>
            <a:headEnd/>
            <a:tailEnd/>
          </a:ln>
        </p:spPr>
        <p:txBody>
          <a:bodyPr/>
          <a:lstStyle/>
          <a:p>
            <a:endParaRPr lang="en-US" sz="1477"/>
          </a:p>
        </p:txBody>
      </p:sp>
      <p:sp>
        <p:nvSpPr>
          <p:cNvPr id="20491" name="Freeform 15"/>
          <p:cNvSpPr>
            <a:spLocks/>
          </p:cNvSpPr>
          <p:nvPr/>
        </p:nvSpPr>
        <p:spPr bwMode="auto">
          <a:xfrm>
            <a:off x="2909894" y="3663468"/>
            <a:ext cx="254000" cy="817685"/>
          </a:xfrm>
          <a:custGeom>
            <a:avLst/>
            <a:gdLst>
              <a:gd name="T0" fmla="*/ 2147483647 w 160"/>
              <a:gd name="T1" fmla="*/ 2147483647 h 558"/>
              <a:gd name="T2" fmla="*/ 2147483647 w 160"/>
              <a:gd name="T3" fmla="*/ 2147483647 h 558"/>
              <a:gd name="T4" fmla="*/ 2147483647 w 160"/>
              <a:gd name="T5" fmla="*/ 2147483647 h 558"/>
              <a:gd name="T6" fmla="*/ 2147483647 w 160"/>
              <a:gd name="T7" fmla="*/ 0 h 558"/>
              <a:gd name="T8" fmla="*/ 2147483647 w 160"/>
              <a:gd name="T9" fmla="*/ 2147483647 h 558"/>
              <a:gd name="T10" fmla="*/ 2147483647 w 160"/>
              <a:gd name="T11" fmla="*/ 2147483647 h 558"/>
              <a:gd name="T12" fmla="*/ 2147483647 w 160"/>
              <a:gd name="T13" fmla="*/ 2147483647 h 558"/>
              <a:gd name="T14" fmla="*/ 2147483647 w 160"/>
              <a:gd name="T15" fmla="*/ 2147483647 h 558"/>
              <a:gd name="T16" fmla="*/ 2147483647 w 160"/>
              <a:gd name="T17" fmla="*/ 2147483647 h 558"/>
              <a:gd name="T18" fmla="*/ 2147483647 w 160"/>
              <a:gd name="T19" fmla="*/ 2147483647 h 558"/>
              <a:gd name="T20" fmla="*/ 2147483647 w 160"/>
              <a:gd name="T21" fmla="*/ 2147483647 h 558"/>
              <a:gd name="T22" fmla="*/ 2147483647 w 160"/>
              <a:gd name="T23" fmla="*/ 2147483647 h 558"/>
              <a:gd name="T24" fmla="*/ 2147483647 w 160"/>
              <a:gd name="T25" fmla="*/ 2147483647 h 558"/>
              <a:gd name="T26" fmla="*/ 2147483647 w 160"/>
              <a:gd name="T27" fmla="*/ 2147483647 h 558"/>
              <a:gd name="T28" fmla="*/ 2147483647 w 160"/>
              <a:gd name="T29" fmla="*/ 2147483647 h 558"/>
              <a:gd name="T30" fmla="*/ 2147483647 w 160"/>
              <a:gd name="T31" fmla="*/ 2147483647 h 558"/>
              <a:gd name="T32" fmla="*/ 2147483647 w 160"/>
              <a:gd name="T33" fmla="*/ 2147483647 h 558"/>
              <a:gd name="T34" fmla="*/ 2147483647 w 160"/>
              <a:gd name="T35" fmla="*/ 2147483647 h 558"/>
              <a:gd name="T36" fmla="*/ 2147483647 w 160"/>
              <a:gd name="T37" fmla="*/ 2147483647 h 558"/>
              <a:gd name="T38" fmla="*/ 0 w 160"/>
              <a:gd name="T39" fmla="*/ 2147483647 h 558"/>
              <a:gd name="T40" fmla="*/ 2147483647 w 160"/>
              <a:gd name="T41" fmla="*/ 2147483647 h 558"/>
              <a:gd name="T42" fmla="*/ 2147483647 w 160"/>
              <a:gd name="T43" fmla="*/ 2147483647 h 558"/>
              <a:gd name="T44" fmla="*/ 2147483647 w 160"/>
              <a:gd name="T45" fmla="*/ 2147483647 h 558"/>
              <a:gd name="T46" fmla="*/ 2147483647 w 160"/>
              <a:gd name="T47" fmla="*/ 2147483647 h 558"/>
              <a:gd name="T48" fmla="*/ 2147483647 w 160"/>
              <a:gd name="T49" fmla="*/ 2147483647 h 558"/>
              <a:gd name="T50" fmla="*/ 2147483647 w 160"/>
              <a:gd name="T51" fmla="*/ 2147483647 h 558"/>
              <a:gd name="T52" fmla="*/ 2147483647 w 160"/>
              <a:gd name="T53" fmla="*/ 2147483647 h 558"/>
              <a:gd name="T54" fmla="*/ 2147483647 w 160"/>
              <a:gd name="T55" fmla="*/ 2147483647 h 558"/>
              <a:gd name="T56" fmla="*/ 2147483647 w 160"/>
              <a:gd name="T57" fmla="*/ 2147483647 h 558"/>
              <a:gd name="T58" fmla="*/ 2147483647 w 160"/>
              <a:gd name="T59" fmla="*/ 2147483647 h 558"/>
              <a:gd name="T60" fmla="*/ 2147483647 w 160"/>
              <a:gd name="T61" fmla="*/ 2147483647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w="9525">
            <a:noFill/>
            <a:round/>
            <a:headEnd/>
            <a:tailEnd/>
          </a:ln>
        </p:spPr>
        <p:txBody>
          <a:bodyPr/>
          <a:lstStyle/>
          <a:p>
            <a:endParaRPr lang="en-US" sz="1477"/>
          </a:p>
        </p:txBody>
      </p:sp>
      <p:sp>
        <p:nvSpPr>
          <p:cNvPr id="20492" name="AutoShape 16"/>
          <p:cNvSpPr>
            <a:spLocks noChangeArrowheads="1"/>
          </p:cNvSpPr>
          <p:nvPr/>
        </p:nvSpPr>
        <p:spPr bwMode="auto">
          <a:xfrm rot="-1503969">
            <a:off x="369888" y="2715358"/>
            <a:ext cx="1497012" cy="1852246"/>
          </a:xfrm>
          <a:prstGeom prst="parallelogram">
            <a:avLst>
              <a:gd name="adj" fmla="val 32792"/>
            </a:avLst>
          </a:prstGeom>
          <a:solidFill>
            <a:schemeClr val="bg1"/>
          </a:solidFill>
          <a:ln w="9525">
            <a:solidFill>
              <a:schemeClr val="tx1"/>
            </a:solidFill>
            <a:miter lim="800000"/>
            <a:headEnd/>
            <a:tailEnd/>
          </a:ln>
        </p:spPr>
        <p:txBody>
          <a:bodyPr anchor="ctr"/>
          <a:lstStyle/>
          <a:p>
            <a:r>
              <a:rPr lang="en-GB" sz="1477"/>
              <a:t>How many f’s</a:t>
            </a:r>
            <a:endParaRPr lang="en-US" sz="1477"/>
          </a:p>
        </p:txBody>
      </p:sp>
      <p:sp>
        <p:nvSpPr>
          <p:cNvPr id="17" name="Rectangle 16"/>
          <p:cNvSpPr/>
          <p:nvPr/>
        </p:nvSpPr>
        <p:spPr bwMode="auto">
          <a:xfrm>
            <a:off x="4937125" y="5013081"/>
            <a:ext cx="1131888"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Slide</a:t>
            </a:r>
          </a:p>
        </p:txBody>
      </p:sp>
      <p:sp>
        <p:nvSpPr>
          <p:cNvPr id="18" name="Rectangle 17"/>
          <p:cNvSpPr/>
          <p:nvPr/>
        </p:nvSpPr>
        <p:spPr bwMode="auto">
          <a:xfrm>
            <a:off x="6069013"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A</a:t>
            </a:r>
          </a:p>
        </p:txBody>
      </p:sp>
      <p:sp>
        <p:nvSpPr>
          <p:cNvPr id="19" name="Rectangle 18"/>
          <p:cNvSpPr/>
          <p:nvPr/>
        </p:nvSpPr>
        <p:spPr bwMode="auto">
          <a:xfrm>
            <a:off x="6653218"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B</a:t>
            </a:r>
          </a:p>
        </p:txBody>
      </p:sp>
      <p:sp>
        <p:nvSpPr>
          <p:cNvPr id="20" name="Rectangle 19"/>
          <p:cNvSpPr/>
          <p:nvPr/>
        </p:nvSpPr>
        <p:spPr bwMode="auto">
          <a:xfrm>
            <a:off x="7821613"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D</a:t>
            </a:r>
          </a:p>
        </p:txBody>
      </p:sp>
      <p:sp>
        <p:nvSpPr>
          <p:cNvPr id="21" name="Rectangle 20"/>
          <p:cNvSpPr/>
          <p:nvPr/>
        </p:nvSpPr>
        <p:spPr bwMode="auto">
          <a:xfrm>
            <a:off x="7237414"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C</a:t>
            </a:r>
          </a:p>
        </p:txBody>
      </p:sp>
      <p:sp>
        <p:nvSpPr>
          <p:cNvPr id="20498" name="Rectangle 21"/>
          <p:cNvSpPr>
            <a:spLocks noChangeArrowheads="1"/>
          </p:cNvSpPr>
          <p:nvPr/>
        </p:nvSpPr>
        <p:spPr bwMode="auto">
          <a:xfrm>
            <a:off x="4937125" y="5451264"/>
            <a:ext cx="1131888" cy="438150"/>
          </a:xfrm>
          <a:prstGeom prst="rect">
            <a:avLst/>
          </a:prstGeom>
          <a:noFill/>
          <a:ln w="9525" algn="ctr">
            <a:solidFill>
              <a:schemeClr val="tx1"/>
            </a:solidFill>
            <a:round/>
            <a:headEnd/>
            <a:tailEnd/>
          </a:ln>
        </p:spPr>
        <p:txBody>
          <a:bodyPr wrap="none" anchor="ctr"/>
          <a:lstStyle/>
          <a:p>
            <a:r>
              <a:rPr lang="en-GB" sz="1846">
                <a:cs typeface="Arial" pitchFamily="34" charset="0"/>
              </a:rPr>
              <a:t>Count</a:t>
            </a:r>
          </a:p>
        </p:txBody>
      </p:sp>
      <p:sp>
        <p:nvSpPr>
          <p:cNvPr id="20499" name="Rectangle 22"/>
          <p:cNvSpPr>
            <a:spLocks noChangeArrowheads="1"/>
          </p:cNvSpPr>
          <p:nvPr/>
        </p:nvSpPr>
        <p:spPr bwMode="auto">
          <a:xfrm>
            <a:off x="6069013"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0" name="Rectangle 23"/>
          <p:cNvSpPr>
            <a:spLocks noChangeArrowheads="1"/>
          </p:cNvSpPr>
          <p:nvPr/>
        </p:nvSpPr>
        <p:spPr bwMode="auto">
          <a:xfrm>
            <a:off x="6653218"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1" name="Rectangle 24"/>
          <p:cNvSpPr>
            <a:spLocks noChangeArrowheads="1"/>
          </p:cNvSpPr>
          <p:nvPr/>
        </p:nvSpPr>
        <p:spPr bwMode="auto">
          <a:xfrm>
            <a:off x="7821613"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2" name="Rectangle 25"/>
          <p:cNvSpPr>
            <a:spLocks noChangeArrowheads="1"/>
          </p:cNvSpPr>
          <p:nvPr/>
        </p:nvSpPr>
        <p:spPr bwMode="auto">
          <a:xfrm>
            <a:off x="7237414"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Tree>
    <p:extLst>
      <p:ext uri="{BB962C8B-B14F-4D97-AF65-F5344CB8AC3E}">
        <p14:creationId xmlns:p14="http://schemas.microsoft.com/office/powerpoint/2010/main" val="1374585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847728" y="2976204"/>
            <a:ext cx="7429500" cy="1115049"/>
          </a:xfrm>
          <a:prstGeom prst="rect">
            <a:avLst/>
          </a:prstGeom>
          <a:noFill/>
          <a:ln w="9525">
            <a:noFill/>
            <a:miter lim="800000"/>
            <a:headEnd/>
            <a:tailEnd/>
          </a:ln>
        </p:spPr>
        <p:txBody>
          <a:bodyPr>
            <a:spAutoFit/>
          </a:bodyPr>
          <a:lstStyle/>
          <a:p>
            <a:pPr algn="ctr"/>
            <a:r>
              <a:rPr lang="en-GB" sz="3323" dirty="0"/>
              <a:t>Systems Engineering is the foundation of future success.</a:t>
            </a:r>
          </a:p>
        </p:txBody>
      </p:sp>
      <p:sp>
        <p:nvSpPr>
          <p:cNvPr id="21507"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A</a:t>
            </a:r>
          </a:p>
        </p:txBody>
      </p:sp>
    </p:spTree>
    <p:extLst>
      <p:ext uri="{BB962C8B-B14F-4D97-AF65-F5344CB8AC3E}">
        <p14:creationId xmlns:p14="http://schemas.microsoft.com/office/powerpoint/2010/main" val="309903794"/>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847728" y="2105759"/>
            <a:ext cx="7429500" cy="1626407"/>
          </a:xfrm>
          <a:prstGeom prst="rect">
            <a:avLst/>
          </a:prstGeom>
          <a:noFill/>
          <a:ln w="9525">
            <a:noFill/>
            <a:miter lim="800000"/>
            <a:headEnd/>
            <a:tailEnd/>
          </a:ln>
        </p:spPr>
        <p:txBody>
          <a:bodyPr>
            <a:spAutoFit/>
          </a:bodyPr>
          <a:lstStyle/>
          <a:p>
            <a:pPr algn="ctr"/>
            <a:r>
              <a:rPr lang="en-GB" sz="3323" dirty="0"/>
              <a:t>Followers of Systems Engineering offer a lot of hope for the future prosperity of the country.</a:t>
            </a:r>
          </a:p>
        </p:txBody>
      </p:sp>
      <p:sp>
        <p:nvSpPr>
          <p:cNvPr id="22531"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B</a:t>
            </a:r>
          </a:p>
        </p:txBody>
      </p:sp>
    </p:spTree>
    <p:extLst>
      <p:ext uri="{BB962C8B-B14F-4D97-AF65-F5344CB8AC3E}">
        <p14:creationId xmlns:p14="http://schemas.microsoft.com/office/powerpoint/2010/main" val="1288351533"/>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963618" y="1417028"/>
            <a:ext cx="6853237" cy="4183196"/>
          </a:xfrm>
          <a:prstGeom prst="rect">
            <a:avLst/>
          </a:prstGeom>
          <a:noFill/>
          <a:ln w="9525">
            <a:noFill/>
            <a:miter lim="800000"/>
            <a:headEnd/>
            <a:tailEnd/>
          </a:ln>
        </p:spPr>
        <p:txBody>
          <a:bodyPr>
            <a:spAutoFit/>
          </a:bodyPr>
          <a:lstStyle/>
          <a:p>
            <a:pPr algn="ctr"/>
            <a:r>
              <a:rPr lang="en-GB" sz="3323" dirty="0"/>
              <a:t>Those organizations that follow Systems Engineering rigorously reap significant benefits in terms of profitability, performance and on time delivery of  </a:t>
            </a:r>
          </a:p>
          <a:p>
            <a:pPr algn="ctr"/>
            <a:r>
              <a:rPr lang="en-GB" sz="3323" dirty="0"/>
              <a:t>of products that both satisfy and delight their customers.</a:t>
            </a:r>
          </a:p>
        </p:txBody>
      </p:sp>
      <p:sp>
        <p:nvSpPr>
          <p:cNvPr id="23555"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C</a:t>
            </a:r>
          </a:p>
        </p:txBody>
      </p:sp>
    </p:spTree>
    <p:extLst>
      <p:ext uri="{BB962C8B-B14F-4D97-AF65-F5344CB8AC3E}">
        <p14:creationId xmlns:p14="http://schemas.microsoft.com/office/powerpoint/2010/main" val="3602300"/>
      </p:ext>
    </p:extLst>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542925" y="1471248"/>
            <a:ext cx="8096250" cy="5093061"/>
          </a:xfrm>
          <a:prstGeom prst="rect">
            <a:avLst/>
          </a:prstGeom>
          <a:noFill/>
          <a:ln w="9525">
            <a:noFill/>
            <a:miter lim="800000"/>
            <a:headEnd/>
            <a:tailEnd/>
          </a:ln>
        </p:spPr>
        <p:txBody>
          <a:bodyPr>
            <a:spAutoFit/>
          </a:bodyPr>
          <a:lstStyle/>
          <a:p>
            <a:pPr algn="ctr"/>
            <a:r>
              <a:rPr lang="en-GB" sz="2954" dirty="0"/>
              <a:t>The application of Systems Engineering approaches in the design of systems, that permit sustained, reliable, full spectrum operation, in a wide range of future operating environments, has been demonstrated time after time to deliver substantial business advantage in highly competitive narrow markets by offering non-ephemeral holistic solutions of a unique countenance that totally satisfy multi-stakeholder customers.</a:t>
            </a:r>
          </a:p>
        </p:txBody>
      </p:sp>
      <p:sp>
        <p:nvSpPr>
          <p:cNvPr id="24579"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D</a:t>
            </a:r>
          </a:p>
        </p:txBody>
      </p:sp>
    </p:spTree>
    <p:extLst>
      <p:ext uri="{BB962C8B-B14F-4D97-AF65-F5344CB8AC3E}">
        <p14:creationId xmlns:p14="http://schemas.microsoft.com/office/powerpoint/2010/main" val="1233145514"/>
      </p:ext>
    </p:extLst>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847728" y="2988802"/>
            <a:ext cx="7429500" cy="1115049"/>
          </a:xfrm>
          <a:prstGeom prst="rect">
            <a:avLst/>
          </a:prstGeom>
          <a:noFill/>
          <a:ln w="9525">
            <a:noFill/>
            <a:miter lim="800000"/>
            <a:headEnd/>
            <a:tailEnd/>
          </a:ln>
        </p:spPr>
        <p:txBody>
          <a:bodyPr>
            <a:spAutoFit/>
          </a:bodyPr>
          <a:lstStyle/>
          <a:p>
            <a:pPr algn="ctr"/>
            <a:r>
              <a:rPr lang="en-GB" sz="3323" dirty="0"/>
              <a:t>Systems Engineering is the </a:t>
            </a:r>
            <a:r>
              <a:rPr lang="en-GB" sz="3323" u="sng" dirty="0">
                <a:solidFill>
                  <a:srgbClr val="990000"/>
                </a:solidFill>
              </a:rPr>
              <a:t>f</a:t>
            </a:r>
            <a:r>
              <a:rPr lang="en-GB" sz="3323" dirty="0"/>
              <a:t>oundation o</a:t>
            </a:r>
            <a:r>
              <a:rPr lang="en-GB" sz="3323" u="sng" dirty="0">
                <a:solidFill>
                  <a:srgbClr val="990000"/>
                </a:solidFill>
              </a:rPr>
              <a:t>f</a:t>
            </a:r>
            <a:r>
              <a:rPr lang="en-GB" sz="3323" dirty="0"/>
              <a:t> </a:t>
            </a:r>
            <a:r>
              <a:rPr lang="en-GB" sz="3323" u="sng" dirty="0">
                <a:solidFill>
                  <a:srgbClr val="990000"/>
                </a:solidFill>
              </a:rPr>
              <a:t>f</a:t>
            </a:r>
            <a:r>
              <a:rPr lang="en-GB" sz="3323" dirty="0"/>
              <a:t>uture success.</a:t>
            </a:r>
          </a:p>
        </p:txBody>
      </p:sp>
      <p:sp>
        <p:nvSpPr>
          <p:cNvPr id="25603"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A</a:t>
            </a:r>
          </a:p>
        </p:txBody>
      </p:sp>
    </p:spTree>
    <p:extLst>
      <p:ext uri="{BB962C8B-B14F-4D97-AF65-F5344CB8AC3E}">
        <p14:creationId xmlns:p14="http://schemas.microsoft.com/office/powerpoint/2010/main" val="795058235"/>
      </p:ext>
    </p:extLst>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847728" y="2118357"/>
            <a:ext cx="7429500" cy="1626407"/>
          </a:xfrm>
          <a:prstGeom prst="rect">
            <a:avLst/>
          </a:prstGeom>
          <a:noFill/>
          <a:ln w="9525">
            <a:noFill/>
            <a:miter lim="800000"/>
            <a:headEnd/>
            <a:tailEnd/>
          </a:ln>
        </p:spPr>
        <p:txBody>
          <a:bodyPr>
            <a:spAutoFit/>
          </a:bodyPr>
          <a:lstStyle/>
          <a:p>
            <a:pPr algn="ctr"/>
            <a:r>
              <a:rPr lang="en-GB" sz="3323" u="sng" dirty="0">
                <a:solidFill>
                  <a:srgbClr val="CC3300"/>
                </a:solidFill>
              </a:rPr>
              <a:t>F</a:t>
            </a:r>
            <a:r>
              <a:rPr lang="en-GB" sz="3323" dirty="0"/>
              <a:t>ollowers o</a:t>
            </a:r>
            <a:r>
              <a:rPr lang="en-GB" sz="3323" u="sng" dirty="0">
                <a:solidFill>
                  <a:srgbClr val="990000"/>
                </a:solidFill>
              </a:rPr>
              <a:t>f</a:t>
            </a:r>
            <a:r>
              <a:rPr lang="en-GB" sz="3323" dirty="0"/>
              <a:t> Systems Engineering o</a:t>
            </a:r>
            <a:r>
              <a:rPr lang="en-GB" sz="3323" u="sng" dirty="0">
                <a:solidFill>
                  <a:srgbClr val="990000"/>
                </a:solidFill>
              </a:rPr>
              <a:t>ff</a:t>
            </a:r>
            <a:r>
              <a:rPr lang="en-GB" sz="3323" dirty="0"/>
              <a:t>er a lot o</a:t>
            </a:r>
            <a:r>
              <a:rPr lang="en-GB" sz="3323" u="sng" dirty="0">
                <a:solidFill>
                  <a:srgbClr val="990000"/>
                </a:solidFill>
              </a:rPr>
              <a:t>f</a:t>
            </a:r>
            <a:r>
              <a:rPr lang="en-GB" sz="3323" dirty="0"/>
              <a:t> hope </a:t>
            </a:r>
            <a:r>
              <a:rPr lang="en-GB" sz="3323" u="sng" dirty="0">
                <a:solidFill>
                  <a:srgbClr val="990000"/>
                </a:solidFill>
              </a:rPr>
              <a:t>f</a:t>
            </a:r>
            <a:r>
              <a:rPr lang="en-GB" sz="3323" dirty="0"/>
              <a:t>or the </a:t>
            </a:r>
            <a:r>
              <a:rPr lang="en-GB" sz="3323" u="sng" dirty="0">
                <a:solidFill>
                  <a:srgbClr val="990000"/>
                </a:solidFill>
              </a:rPr>
              <a:t>f</a:t>
            </a:r>
            <a:r>
              <a:rPr lang="en-GB" sz="3323" dirty="0"/>
              <a:t>uture prosperity o</a:t>
            </a:r>
            <a:r>
              <a:rPr lang="en-GB" sz="3323" u="sng" dirty="0">
                <a:solidFill>
                  <a:srgbClr val="990000"/>
                </a:solidFill>
              </a:rPr>
              <a:t>f</a:t>
            </a:r>
            <a:r>
              <a:rPr lang="en-GB" sz="3323" dirty="0"/>
              <a:t> the country.</a:t>
            </a:r>
          </a:p>
        </p:txBody>
      </p:sp>
      <p:sp>
        <p:nvSpPr>
          <p:cNvPr id="26627"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B</a:t>
            </a:r>
          </a:p>
        </p:txBody>
      </p:sp>
    </p:spTree>
    <p:extLst>
      <p:ext uri="{BB962C8B-B14F-4D97-AF65-F5344CB8AC3E}">
        <p14:creationId xmlns:p14="http://schemas.microsoft.com/office/powerpoint/2010/main" val="1453652468"/>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687388" y="1865435"/>
            <a:ext cx="7872412" cy="3671839"/>
          </a:xfrm>
          <a:prstGeom prst="rect">
            <a:avLst/>
          </a:prstGeom>
          <a:noFill/>
          <a:ln w="9525">
            <a:noFill/>
            <a:miter lim="800000"/>
            <a:headEnd/>
            <a:tailEnd/>
          </a:ln>
        </p:spPr>
        <p:txBody>
          <a:bodyPr>
            <a:spAutoFit/>
          </a:bodyPr>
          <a:lstStyle/>
          <a:p>
            <a:pPr algn="ctr"/>
            <a:r>
              <a:rPr lang="en-GB" sz="3323" dirty="0"/>
              <a:t>Those organizations that </a:t>
            </a:r>
            <a:r>
              <a:rPr lang="en-GB" sz="3323" u="sng" dirty="0">
                <a:solidFill>
                  <a:srgbClr val="990000"/>
                </a:solidFill>
              </a:rPr>
              <a:t>f</a:t>
            </a:r>
            <a:r>
              <a:rPr lang="en-GB" sz="3323" dirty="0"/>
              <a:t>ollow Systems Engineering rigorously, reap signi</a:t>
            </a:r>
            <a:r>
              <a:rPr lang="en-GB" sz="3323" u="sng" dirty="0">
                <a:solidFill>
                  <a:srgbClr val="990000"/>
                </a:solidFill>
              </a:rPr>
              <a:t>f</a:t>
            </a:r>
            <a:r>
              <a:rPr lang="en-GB" sz="3323" dirty="0"/>
              <a:t>icant bene</a:t>
            </a:r>
            <a:r>
              <a:rPr lang="en-GB" sz="3323" u="sng" dirty="0">
                <a:solidFill>
                  <a:srgbClr val="990000"/>
                </a:solidFill>
              </a:rPr>
              <a:t>f</a:t>
            </a:r>
            <a:r>
              <a:rPr lang="en-GB" sz="3323" dirty="0"/>
              <a:t>its in terms </a:t>
            </a:r>
          </a:p>
          <a:p>
            <a:pPr algn="ctr"/>
            <a:r>
              <a:rPr lang="en-GB" sz="3323" dirty="0"/>
              <a:t>o</a:t>
            </a:r>
            <a:r>
              <a:rPr lang="en-GB" sz="3323" u="sng" dirty="0">
                <a:solidFill>
                  <a:srgbClr val="990000"/>
                </a:solidFill>
              </a:rPr>
              <a:t>f</a:t>
            </a:r>
            <a:r>
              <a:rPr lang="en-GB" sz="3323" dirty="0"/>
              <a:t> pro</a:t>
            </a:r>
            <a:r>
              <a:rPr lang="en-GB" sz="3323" u="sng" dirty="0">
                <a:solidFill>
                  <a:srgbClr val="990000"/>
                </a:solidFill>
              </a:rPr>
              <a:t>f</a:t>
            </a:r>
            <a:r>
              <a:rPr lang="en-GB" sz="3323" dirty="0"/>
              <a:t>itability, per</a:t>
            </a:r>
            <a:r>
              <a:rPr lang="en-GB" sz="3323" u="sng" dirty="0">
                <a:solidFill>
                  <a:srgbClr val="990000"/>
                </a:solidFill>
              </a:rPr>
              <a:t>f</a:t>
            </a:r>
            <a:r>
              <a:rPr lang="en-GB" sz="3323" dirty="0"/>
              <a:t>ormance and </a:t>
            </a:r>
          </a:p>
          <a:p>
            <a:pPr algn="ctr"/>
            <a:r>
              <a:rPr lang="en-GB" sz="3323" dirty="0"/>
              <a:t>on time delivery o</a:t>
            </a:r>
            <a:r>
              <a:rPr lang="en-GB" sz="3323" u="sng" dirty="0">
                <a:solidFill>
                  <a:srgbClr val="990000"/>
                </a:solidFill>
              </a:rPr>
              <a:t>f </a:t>
            </a:r>
            <a:r>
              <a:rPr lang="en-GB" sz="3323" dirty="0"/>
              <a:t> </a:t>
            </a:r>
          </a:p>
          <a:p>
            <a:pPr algn="ctr"/>
            <a:r>
              <a:rPr lang="en-GB" sz="3323" dirty="0"/>
              <a:t>o</a:t>
            </a:r>
            <a:r>
              <a:rPr lang="en-GB" sz="3323" u="sng" dirty="0">
                <a:solidFill>
                  <a:srgbClr val="990000"/>
                </a:solidFill>
              </a:rPr>
              <a:t>f</a:t>
            </a:r>
            <a:r>
              <a:rPr lang="en-GB" sz="3323" dirty="0"/>
              <a:t> products that both satis</a:t>
            </a:r>
            <a:r>
              <a:rPr lang="en-GB" sz="3323" u="sng" dirty="0">
                <a:solidFill>
                  <a:srgbClr val="990000"/>
                </a:solidFill>
              </a:rPr>
              <a:t>f</a:t>
            </a:r>
            <a:r>
              <a:rPr lang="en-GB" sz="3323" dirty="0"/>
              <a:t>y and delight their customers.</a:t>
            </a:r>
          </a:p>
        </p:txBody>
      </p:sp>
      <p:sp>
        <p:nvSpPr>
          <p:cNvPr id="27651"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C</a:t>
            </a:r>
          </a:p>
        </p:txBody>
      </p:sp>
    </p:spTree>
    <p:extLst>
      <p:ext uri="{BB962C8B-B14F-4D97-AF65-F5344CB8AC3E}">
        <p14:creationId xmlns:p14="http://schemas.microsoft.com/office/powerpoint/2010/main" val="793655722"/>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684213" y="1336435"/>
            <a:ext cx="8096250" cy="5093061"/>
          </a:xfrm>
          <a:prstGeom prst="rect">
            <a:avLst/>
          </a:prstGeom>
          <a:noFill/>
          <a:ln w="9525">
            <a:noFill/>
            <a:miter lim="800000"/>
            <a:headEnd/>
            <a:tailEnd/>
          </a:ln>
        </p:spPr>
        <p:txBody>
          <a:bodyPr>
            <a:spAutoFit/>
          </a:bodyPr>
          <a:lstStyle/>
          <a:p>
            <a:pPr algn="ctr"/>
            <a:r>
              <a:rPr lang="en-GB" sz="2954" dirty="0"/>
              <a:t>The application o</a:t>
            </a:r>
            <a:r>
              <a:rPr lang="en-GB" sz="2954" u="sng" dirty="0">
                <a:solidFill>
                  <a:srgbClr val="990000"/>
                </a:solidFill>
              </a:rPr>
              <a:t>f</a:t>
            </a:r>
            <a:r>
              <a:rPr lang="en-GB" sz="2954" dirty="0"/>
              <a:t> Systems Engineering approaches in the design o</a:t>
            </a:r>
            <a:r>
              <a:rPr lang="en-GB" sz="2954" u="sng" dirty="0">
                <a:solidFill>
                  <a:srgbClr val="990000"/>
                </a:solidFill>
              </a:rPr>
              <a:t>f</a:t>
            </a:r>
            <a:r>
              <a:rPr lang="en-GB" sz="2954" dirty="0"/>
              <a:t>  systems, that permit sustained, reliable, </a:t>
            </a:r>
            <a:r>
              <a:rPr lang="en-GB" sz="2954" u="sng" dirty="0">
                <a:solidFill>
                  <a:srgbClr val="990000"/>
                </a:solidFill>
              </a:rPr>
              <a:t>f</a:t>
            </a:r>
            <a:r>
              <a:rPr lang="en-GB" sz="2954" dirty="0"/>
              <a:t>ull spectrum operation, in a wide range o</a:t>
            </a:r>
            <a:r>
              <a:rPr lang="en-GB" sz="2954" u="sng" dirty="0">
                <a:solidFill>
                  <a:srgbClr val="990000"/>
                </a:solidFill>
              </a:rPr>
              <a:t>f</a:t>
            </a:r>
            <a:r>
              <a:rPr lang="en-GB" sz="2954" dirty="0"/>
              <a:t> </a:t>
            </a:r>
            <a:r>
              <a:rPr lang="en-GB" sz="2954" u="sng" dirty="0">
                <a:solidFill>
                  <a:srgbClr val="990000"/>
                </a:solidFill>
              </a:rPr>
              <a:t>f</a:t>
            </a:r>
            <a:r>
              <a:rPr lang="en-GB" sz="2954" dirty="0"/>
              <a:t>uture operating environments, has been demonstrated time a</a:t>
            </a:r>
            <a:r>
              <a:rPr lang="en-GB" sz="2954" u="sng" dirty="0">
                <a:solidFill>
                  <a:srgbClr val="990000"/>
                </a:solidFill>
              </a:rPr>
              <a:t>f</a:t>
            </a:r>
            <a:r>
              <a:rPr lang="en-GB" sz="2954" dirty="0"/>
              <a:t>ter time to deliver substantial business advantage in highly competitive narrow markets by o</a:t>
            </a:r>
            <a:r>
              <a:rPr lang="en-GB" sz="2954" u="sng" dirty="0">
                <a:solidFill>
                  <a:srgbClr val="990000"/>
                </a:solidFill>
              </a:rPr>
              <a:t>ff</a:t>
            </a:r>
            <a:r>
              <a:rPr lang="en-GB" sz="2954" dirty="0"/>
              <a:t>ering non-ephemeral holistic solutions o</a:t>
            </a:r>
            <a:r>
              <a:rPr lang="en-GB" sz="2954" u="sng" dirty="0">
                <a:solidFill>
                  <a:srgbClr val="990000"/>
                </a:solidFill>
              </a:rPr>
              <a:t>f</a:t>
            </a:r>
            <a:r>
              <a:rPr lang="en-GB" sz="2954" dirty="0"/>
              <a:t> a unique countenance that totally satis</a:t>
            </a:r>
            <a:r>
              <a:rPr lang="en-GB" sz="2954" u="sng" dirty="0">
                <a:solidFill>
                  <a:srgbClr val="990000"/>
                </a:solidFill>
              </a:rPr>
              <a:t>f</a:t>
            </a:r>
            <a:r>
              <a:rPr lang="en-GB" sz="2954" dirty="0"/>
              <a:t>y multi-stakeholder customers.</a:t>
            </a:r>
          </a:p>
        </p:txBody>
      </p:sp>
      <p:sp>
        <p:nvSpPr>
          <p:cNvPr id="28675" name="Text Box 3"/>
          <p:cNvSpPr txBox="1">
            <a:spLocks noChangeArrowheads="1"/>
          </p:cNvSpPr>
          <p:nvPr/>
        </p:nvSpPr>
        <p:spPr bwMode="auto">
          <a:xfrm>
            <a:off x="19374"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D</a:t>
            </a:r>
          </a:p>
        </p:txBody>
      </p:sp>
    </p:spTree>
    <p:extLst>
      <p:ext uri="{BB962C8B-B14F-4D97-AF65-F5344CB8AC3E}">
        <p14:creationId xmlns:p14="http://schemas.microsoft.com/office/powerpoint/2010/main" val="470401232"/>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687388" y="1865438"/>
            <a:ext cx="7872412" cy="3899337"/>
          </a:xfrm>
          <a:prstGeom prst="rect">
            <a:avLst/>
          </a:prstGeom>
          <a:noFill/>
          <a:ln w="9525">
            <a:noFill/>
            <a:miter lim="800000"/>
            <a:headEnd/>
            <a:tailEnd/>
          </a:ln>
        </p:spPr>
        <p:txBody>
          <a:bodyPr>
            <a:spAutoFit/>
          </a:bodyPr>
          <a:lstStyle/>
          <a:p>
            <a:pPr algn="ctr"/>
            <a:r>
              <a:rPr lang="en-GB" sz="3323" dirty="0"/>
              <a:t>Those organizations that </a:t>
            </a:r>
            <a:r>
              <a:rPr lang="en-GB" sz="3323" u="sng" dirty="0">
                <a:solidFill>
                  <a:srgbClr val="990000"/>
                </a:solidFill>
              </a:rPr>
              <a:t>f</a:t>
            </a:r>
            <a:r>
              <a:rPr lang="en-GB" sz="3323" dirty="0"/>
              <a:t>ollow Systems Engineering rigorously, reap signi</a:t>
            </a:r>
            <a:r>
              <a:rPr lang="en-GB" sz="3323" u="sng" dirty="0">
                <a:solidFill>
                  <a:srgbClr val="990000"/>
                </a:solidFill>
              </a:rPr>
              <a:t>f</a:t>
            </a:r>
            <a:r>
              <a:rPr lang="en-GB" sz="3323" dirty="0"/>
              <a:t>icant bene</a:t>
            </a:r>
            <a:r>
              <a:rPr lang="en-GB" sz="3323" u="sng" dirty="0">
                <a:solidFill>
                  <a:srgbClr val="990000"/>
                </a:solidFill>
              </a:rPr>
              <a:t>f</a:t>
            </a:r>
            <a:r>
              <a:rPr lang="en-GB" sz="3323" dirty="0"/>
              <a:t>its in terms o</a:t>
            </a:r>
            <a:r>
              <a:rPr lang="en-GB" sz="3323" u="sng" dirty="0">
                <a:solidFill>
                  <a:srgbClr val="990000"/>
                </a:solidFill>
              </a:rPr>
              <a:t>f</a:t>
            </a:r>
            <a:r>
              <a:rPr lang="en-GB" sz="3323" dirty="0"/>
              <a:t> pro</a:t>
            </a:r>
            <a:r>
              <a:rPr lang="en-GB" sz="3323" u="sng" dirty="0">
                <a:solidFill>
                  <a:srgbClr val="990000"/>
                </a:solidFill>
              </a:rPr>
              <a:t>f</a:t>
            </a:r>
            <a:r>
              <a:rPr lang="en-GB" sz="3323" dirty="0"/>
              <a:t>itability, per</a:t>
            </a:r>
            <a:r>
              <a:rPr lang="en-GB" sz="3323" u="sng" dirty="0">
                <a:solidFill>
                  <a:srgbClr val="990000"/>
                </a:solidFill>
              </a:rPr>
              <a:t>f</a:t>
            </a:r>
            <a:r>
              <a:rPr lang="en-GB" sz="3323" dirty="0"/>
              <a:t>ormance and on time delivery </a:t>
            </a:r>
            <a:r>
              <a:rPr lang="en-GB" sz="4062" dirty="0">
                <a:solidFill>
                  <a:schemeClr val="accent2"/>
                </a:solidFill>
              </a:rPr>
              <a:t>o</a:t>
            </a:r>
            <a:r>
              <a:rPr lang="en-GB" sz="4062" u="sng" dirty="0">
                <a:solidFill>
                  <a:schemeClr val="accent2"/>
                </a:solidFill>
              </a:rPr>
              <a:t>f </a:t>
            </a:r>
            <a:r>
              <a:rPr lang="en-GB" sz="4062" dirty="0">
                <a:solidFill>
                  <a:schemeClr val="accent2"/>
                </a:solidFill>
              </a:rPr>
              <a:t> </a:t>
            </a:r>
          </a:p>
          <a:p>
            <a:pPr algn="ctr"/>
            <a:r>
              <a:rPr lang="en-GB" sz="4062" dirty="0">
                <a:solidFill>
                  <a:schemeClr val="accent2"/>
                </a:solidFill>
              </a:rPr>
              <a:t>o</a:t>
            </a:r>
            <a:r>
              <a:rPr lang="en-GB" sz="4062" u="sng" dirty="0">
                <a:solidFill>
                  <a:schemeClr val="accent2"/>
                </a:solidFill>
              </a:rPr>
              <a:t>f</a:t>
            </a:r>
            <a:r>
              <a:rPr lang="en-GB" sz="3323" dirty="0"/>
              <a:t> products that both satis</a:t>
            </a:r>
            <a:r>
              <a:rPr lang="en-GB" sz="3323" u="sng" dirty="0">
                <a:solidFill>
                  <a:srgbClr val="990000"/>
                </a:solidFill>
              </a:rPr>
              <a:t>f</a:t>
            </a:r>
            <a:r>
              <a:rPr lang="en-GB" sz="3323" dirty="0"/>
              <a:t>y and delight their customers.</a:t>
            </a:r>
          </a:p>
        </p:txBody>
      </p:sp>
      <p:sp>
        <p:nvSpPr>
          <p:cNvPr id="29699"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C</a:t>
            </a:r>
          </a:p>
        </p:txBody>
      </p:sp>
      <p:sp>
        <p:nvSpPr>
          <p:cNvPr id="29700" name="Rectangle 4"/>
          <p:cNvSpPr>
            <a:spLocks noGrp="1" noChangeArrowheads="1"/>
          </p:cNvSpPr>
          <p:nvPr>
            <p:ph type="title"/>
          </p:nvPr>
        </p:nvSpPr>
        <p:spPr/>
        <p:txBody>
          <a:bodyPr/>
          <a:lstStyle/>
          <a:p>
            <a:pPr algn="ctr"/>
            <a:r>
              <a:rPr lang="en-GB"/>
              <a:t>The Other Mistake</a:t>
            </a:r>
          </a:p>
        </p:txBody>
      </p:sp>
    </p:spTree>
    <p:extLst>
      <p:ext uri="{BB962C8B-B14F-4D97-AF65-F5344CB8AC3E}">
        <p14:creationId xmlns:p14="http://schemas.microsoft.com/office/powerpoint/2010/main" val="1282263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GB"/>
              <a:t>Complexity</a:t>
            </a:r>
          </a:p>
        </p:txBody>
      </p:sp>
      <p:sp>
        <p:nvSpPr>
          <p:cNvPr id="30723" name="Rectangle 3"/>
          <p:cNvSpPr>
            <a:spLocks noGrp="1" noChangeArrowheads="1"/>
          </p:cNvSpPr>
          <p:nvPr>
            <p:ph type="body" idx="1"/>
          </p:nvPr>
        </p:nvSpPr>
        <p:spPr>
          <a:xfrm>
            <a:off x="315913" y="1178176"/>
            <a:ext cx="4494212" cy="4592515"/>
          </a:xfrm>
        </p:spPr>
        <p:txBody>
          <a:bodyPr/>
          <a:lstStyle/>
          <a:p>
            <a:pPr eaLnBrk="1" hangingPunct="1">
              <a:buFont typeface="Arial" charset="0"/>
              <a:buChar char="•"/>
            </a:pPr>
            <a:r>
              <a:rPr lang="en-GB" sz="1800" dirty="0"/>
              <a:t>Complexity lies at the heart of the problem </a:t>
            </a:r>
            <a:r>
              <a:rPr lang="en-GB" sz="1800" dirty="0">
                <a:latin typeface="Arial" charset="0"/>
              </a:rPr>
              <a:t>because humans cannot handle complexity</a:t>
            </a:r>
            <a:endParaRPr lang="en-GB" sz="1800" dirty="0"/>
          </a:p>
          <a:p>
            <a:pPr eaLnBrk="1" hangingPunct="1">
              <a:buFont typeface="Arial" charset="0"/>
              <a:buChar char="•"/>
            </a:pPr>
            <a:r>
              <a:rPr lang="en-US" sz="1800" dirty="0"/>
              <a:t>In order to satisfy customer needs and expectations, organizations are designing increasingly more complex products and services</a:t>
            </a:r>
          </a:p>
          <a:p>
            <a:pPr eaLnBrk="1" hangingPunct="1">
              <a:buFont typeface="Arial" charset="0"/>
              <a:buChar char="•"/>
            </a:pPr>
            <a:r>
              <a:rPr lang="en-US" sz="1800" dirty="0"/>
              <a:t>This increased complexity has resulted in problems and even failures that demonstrate symptoms of:</a:t>
            </a:r>
          </a:p>
          <a:p>
            <a:pPr lvl="1" eaLnBrk="1" hangingPunct="1">
              <a:lnSpc>
                <a:spcPct val="90000"/>
              </a:lnSpc>
              <a:buFont typeface="Arial" charset="0"/>
              <a:buChar char="•"/>
            </a:pPr>
            <a:r>
              <a:rPr lang="en-US" sz="1600" dirty="0"/>
              <a:t>Late delivery</a:t>
            </a:r>
          </a:p>
          <a:p>
            <a:pPr lvl="1" eaLnBrk="1" hangingPunct="1">
              <a:buFont typeface="Arial" charset="0"/>
              <a:buChar char="•"/>
            </a:pPr>
            <a:r>
              <a:rPr lang="en-US" sz="1600" dirty="0"/>
              <a:t>Cost overruns</a:t>
            </a:r>
          </a:p>
          <a:p>
            <a:pPr lvl="1" eaLnBrk="1" hangingPunct="1">
              <a:buFont typeface="Arial" charset="0"/>
              <a:buChar char="•"/>
            </a:pPr>
            <a:r>
              <a:rPr lang="en-US" sz="1600" dirty="0"/>
              <a:t>Performance shortfalls</a:t>
            </a:r>
          </a:p>
        </p:txBody>
      </p:sp>
      <p:sp>
        <p:nvSpPr>
          <p:cNvPr id="30724" name="Text Box 4"/>
          <p:cNvSpPr txBox="1">
            <a:spLocks noChangeArrowheads="1"/>
          </p:cNvSpPr>
          <p:nvPr/>
        </p:nvSpPr>
        <p:spPr bwMode="auto">
          <a:xfrm>
            <a:off x="603708" y="5770897"/>
            <a:ext cx="8188325" cy="92333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spcBef>
                <a:spcPct val="20000"/>
              </a:spcBef>
              <a:buClr>
                <a:schemeClr val="accent2"/>
              </a:buClr>
              <a:buSzPct val="145000"/>
              <a:buFont typeface="Symbol" pitchFamily="18" charset="2"/>
              <a:buNone/>
            </a:pPr>
            <a:r>
              <a:rPr lang="en-GB" sz="1800" b="1" dirty="0">
                <a:solidFill>
                  <a:schemeClr val="bg1"/>
                </a:solidFill>
              </a:rPr>
              <a:t>The increased complexity increases the opportunity for an error and makes errors more difficult to find. These errors, if undetected, will result in undesirable emergent behaviour</a:t>
            </a:r>
          </a:p>
        </p:txBody>
      </p:sp>
      <p:pic>
        <p:nvPicPr>
          <p:cNvPr id="30725" name="Picture 5"/>
          <p:cNvPicPr>
            <a:picLocks noChangeAspect="1" noChangeArrowheads="1"/>
          </p:cNvPicPr>
          <p:nvPr/>
        </p:nvPicPr>
        <p:blipFill>
          <a:blip r:embed="rId3"/>
          <a:srcRect/>
          <a:stretch>
            <a:fillRect/>
          </a:stretch>
        </p:blipFill>
        <p:spPr bwMode="auto">
          <a:xfrm>
            <a:off x="4768850" y="1156222"/>
            <a:ext cx="4192588" cy="2662603"/>
          </a:xfrm>
          <a:prstGeom prst="rect">
            <a:avLst/>
          </a:prstGeom>
          <a:noFill/>
          <a:ln w="9525">
            <a:noFill/>
            <a:miter lim="800000"/>
            <a:headEnd/>
            <a:tailEnd/>
          </a:ln>
        </p:spPr>
      </p:pic>
      <p:sp>
        <p:nvSpPr>
          <p:cNvPr id="30726" name="TextBox 5"/>
          <p:cNvSpPr txBox="1">
            <a:spLocks noChangeArrowheads="1"/>
          </p:cNvSpPr>
          <p:nvPr/>
        </p:nvSpPr>
        <p:spPr bwMode="auto">
          <a:xfrm>
            <a:off x="4995750" y="3973301"/>
            <a:ext cx="3796283" cy="774251"/>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GB" sz="1477" dirty="0"/>
              <a:t>Pick any product, including service based products, and as it evolved its complexity will have increased</a:t>
            </a:r>
          </a:p>
        </p:txBody>
      </p:sp>
    </p:spTree>
    <p:extLst>
      <p:ext uri="{BB962C8B-B14F-4D97-AF65-F5344CB8AC3E}">
        <p14:creationId xmlns:p14="http://schemas.microsoft.com/office/powerpoint/2010/main" val="2442828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Our Brain</a:t>
            </a:r>
          </a:p>
        </p:txBody>
      </p:sp>
      <p:pic>
        <p:nvPicPr>
          <p:cNvPr id="5" name="Picture 4" descr="brai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63680" y="2210832"/>
            <a:ext cx="3247996" cy="3247996"/>
          </a:xfrm>
          <a:prstGeom prst="rect">
            <a:avLst/>
          </a:prstGeom>
        </p:spPr>
      </p:pic>
      <p:sp>
        <p:nvSpPr>
          <p:cNvPr id="3" name="Rounded Rectangular Callout 2"/>
          <p:cNvSpPr/>
          <p:nvPr/>
        </p:nvSpPr>
        <p:spPr>
          <a:xfrm>
            <a:off x="2082537" y="1035858"/>
            <a:ext cx="1931281" cy="685285"/>
          </a:xfrm>
          <a:prstGeom prst="wedgeRoundRectCallout">
            <a:avLst>
              <a:gd name="adj1" fmla="val 52647"/>
              <a:gd name="adj2" fmla="val 20197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dirty="0">
                <a:solidFill>
                  <a:schemeClr val="tx1"/>
                </a:solidFill>
                <a:latin typeface="GE Inspira Pitch Regular" charset="0"/>
              </a:rPr>
              <a:t>Pre-frontal Cortex </a:t>
            </a:r>
          </a:p>
        </p:txBody>
      </p:sp>
      <p:sp>
        <p:nvSpPr>
          <p:cNvPr id="8" name="Rounded Rectangular Callout 7"/>
          <p:cNvSpPr/>
          <p:nvPr/>
        </p:nvSpPr>
        <p:spPr>
          <a:xfrm>
            <a:off x="6511676" y="2340373"/>
            <a:ext cx="1210909" cy="703684"/>
          </a:xfrm>
          <a:prstGeom prst="wedgeRoundRectCallout">
            <a:avLst>
              <a:gd name="adj1" fmla="val -152145"/>
              <a:gd name="adj2" fmla="val 10779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a:solidFill>
                  <a:schemeClr val="tx1"/>
                </a:solidFill>
                <a:latin typeface="GE Inspira Pitch Regular" charset="0"/>
              </a:rPr>
              <a:t>Limbic System</a:t>
            </a:r>
          </a:p>
        </p:txBody>
      </p:sp>
      <p:sp>
        <p:nvSpPr>
          <p:cNvPr id="10" name="Rounded Rectangular Callout 9"/>
          <p:cNvSpPr/>
          <p:nvPr/>
        </p:nvSpPr>
        <p:spPr>
          <a:xfrm>
            <a:off x="6727179" y="3983386"/>
            <a:ext cx="1077644" cy="708995"/>
          </a:xfrm>
          <a:prstGeom prst="wedgeRoundRectCallout">
            <a:avLst>
              <a:gd name="adj1" fmla="val -177506"/>
              <a:gd name="adj2" fmla="val 259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dirty="0">
                <a:solidFill>
                  <a:schemeClr val="tx1"/>
                </a:solidFill>
                <a:latin typeface="GE Inspira Pitch Regular" charset="0"/>
              </a:rPr>
              <a:t>Brain Stem</a:t>
            </a:r>
          </a:p>
        </p:txBody>
      </p:sp>
      <p:sp>
        <p:nvSpPr>
          <p:cNvPr id="4" name="TextBox 3"/>
          <p:cNvSpPr txBox="1"/>
          <p:nvPr/>
        </p:nvSpPr>
        <p:spPr>
          <a:xfrm>
            <a:off x="450831" y="2397574"/>
            <a:ext cx="2597346" cy="31700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2000" dirty="0">
                <a:latin typeface="GE Inspira" panose="020F0603030400020203" pitchFamily="34" charset="0"/>
              </a:rPr>
              <a:t>Miller showed that there is a processing limitation of 7 +/- 2</a:t>
            </a:r>
          </a:p>
          <a:p>
            <a:endParaRPr lang="en-GB" sz="2000" dirty="0">
              <a:latin typeface="GE Inspira" panose="020F0603030400020203" pitchFamily="34" charset="0"/>
            </a:endParaRPr>
          </a:p>
          <a:p>
            <a:r>
              <a:rPr lang="en-GB" sz="2000" dirty="0">
                <a:latin typeface="GE Inspira" panose="020F0603030400020203" pitchFamily="34" charset="0"/>
              </a:rPr>
              <a:t>But we can “chunk” – grouping information together into chunks of 7+/- 2</a:t>
            </a:r>
          </a:p>
        </p:txBody>
      </p:sp>
    </p:spTree>
    <p:extLst>
      <p:ext uri="{BB962C8B-B14F-4D97-AF65-F5344CB8AC3E}">
        <p14:creationId xmlns:p14="http://schemas.microsoft.com/office/powerpoint/2010/main" val="567872241"/>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Emergence is the Future</a:t>
            </a:r>
          </a:p>
        </p:txBody>
      </p:sp>
      <p:sp>
        <p:nvSpPr>
          <p:cNvPr id="31747" name="Rectangle 3"/>
          <p:cNvSpPr>
            <a:spLocks noGrp="1" noChangeArrowheads="1"/>
          </p:cNvSpPr>
          <p:nvPr>
            <p:ph type="body" idx="1"/>
          </p:nvPr>
        </p:nvSpPr>
        <p:spPr>
          <a:xfrm>
            <a:off x="685800" y="1554185"/>
            <a:ext cx="7772400" cy="4592515"/>
          </a:xfrm>
        </p:spPr>
        <p:txBody>
          <a:bodyPr/>
          <a:lstStyle/>
          <a:p>
            <a:pPr>
              <a:buFont typeface="Arial" charset="0"/>
              <a:buChar char="•"/>
            </a:pPr>
            <a:r>
              <a:rPr lang="en-GB" dirty="0"/>
              <a:t>Products and services WILL get more complex and therefore issues of undesirable emergent behaviour are going to INCREASE</a:t>
            </a:r>
          </a:p>
          <a:p>
            <a:pPr>
              <a:buFont typeface="Arial" charset="0"/>
              <a:buChar char="•"/>
            </a:pPr>
            <a:endParaRPr lang="en-GB" dirty="0"/>
          </a:p>
          <a:p>
            <a:pPr>
              <a:buFont typeface="Arial" charset="0"/>
              <a:buChar char="•"/>
            </a:pPr>
            <a:r>
              <a:rPr lang="en-GB" dirty="0"/>
              <a:t>Organizations no longer provide just a product or service but a cradle to grave solution comprising several interrelated and interdependent systems each of which is becoming increasingly more complex compounding the issues of emergent behaviour</a:t>
            </a:r>
          </a:p>
          <a:p>
            <a:pPr>
              <a:buFont typeface="Arial" charset="0"/>
              <a:buChar char="•"/>
            </a:pPr>
            <a:endParaRPr lang="en-US" dirty="0"/>
          </a:p>
        </p:txBody>
      </p:sp>
      <p:sp>
        <p:nvSpPr>
          <p:cNvPr id="31748" name="Text Box 4"/>
          <p:cNvSpPr txBox="1">
            <a:spLocks noChangeArrowheads="1"/>
          </p:cNvSpPr>
          <p:nvPr/>
        </p:nvSpPr>
        <p:spPr bwMode="auto">
          <a:xfrm>
            <a:off x="2284434" y="5471748"/>
            <a:ext cx="4817344" cy="5469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spAutoFit/>
          </a:bodyPr>
          <a:lstStyle/>
          <a:p>
            <a:r>
              <a:rPr lang="en-GB" sz="2954" dirty="0"/>
              <a:t>Unless we do something</a:t>
            </a:r>
          </a:p>
        </p:txBody>
      </p:sp>
    </p:spTree>
    <p:extLst>
      <p:ext uri="{BB962C8B-B14F-4D97-AF65-F5344CB8AC3E}">
        <p14:creationId xmlns:p14="http://schemas.microsoft.com/office/powerpoint/2010/main" val="9153894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735834"/>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pic>
        <p:nvPicPr>
          <p:cNvPr id="65537" name="Picture 2" descr="msoD39C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3121" y="3085563"/>
            <a:ext cx="4198208"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p:cNvSpPr/>
          <p:nvPr/>
        </p:nvSpPr>
        <p:spPr>
          <a:xfrm>
            <a:off x="2286000" y="3124200"/>
            <a:ext cx="4114800" cy="838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17012647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4*#ppt_w"/>
                                          </p:val>
                                        </p:tav>
                                        <p:tav tm="100000">
                                          <p:val>
                                            <p:strVal val="#ppt_w"/>
                                          </p:val>
                                        </p:tav>
                                      </p:tavLst>
                                    </p:anim>
                                    <p:anim calcmode="lin" valueType="num">
                                      <p:cBhvr>
                                        <p:cTn id="8" dur="20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pPr eaLnBrk="1" hangingPunct="1"/>
            <a:r>
              <a:rPr lang="en-GB">
                <a:latin typeface="Arial" charset="0"/>
              </a:rPr>
              <a:t>Mind Set</a:t>
            </a:r>
          </a:p>
        </p:txBody>
      </p:sp>
      <p:sp>
        <p:nvSpPr>
          <p:cNvPr id="67586" name="Text Box 4"/>
          <p:cNvSpPr txBox="1">
            <a:spLocks noChangeArrowheads="1"/>
          </p:cNvSpPr>
          <p:nvPr/>
        </p:nvSpPr>
        <p:spPr bwMode="auto">
          <a:xfrm>
            <a:off x="7050100" y="1399444"/>
            <a:ext cx="1098539" cy="2840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r>
              <a:rPr lang="en-GB" sz="1292">
                <a:solidFill>
                  <a:srgbClr val="000000"/>
                </a:solidFill>
              </a:rPr>
              <a:t>Source GEC</a:t>
            </a:r>
            <a:endParaRPr lang="en-US" sz="1292">
              <a:solidFill>
                <a:srgbClr val="000000"/>
              </a:solidFill>
            </a:endParaRPr>
          </a:p>
        </p:txBody>
      </p:sp>
      <p:sp>
        <p:nvSpPr>
          <p:cNvPr id="67587" name="Rectangle 7"/>
          <p:cNvSpPr>
            <a:spLocks noChangeArrowheads="1"/>
          </p:cNvSpPr>
          <p:nvPr/>
        </p:nvSpPr>
        <p:spPr bwMode="auto">
          <a:xfrm>
            <a:off x="6586470" y="2357805"/>
            <a:ext cx="1327286"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ANYBODY YOU</a:t>
            </a:r>
          </a:p>
        </p:txBody>
      </p:sp>
      <p:sp>
        <p:nvSpPr>
          <p:cNvPr id="67588" name="Rectangle 8"/>
          <p:cNvSpPr>
            <a:spLocks noChangeArrowheads="1"/>
          </p:cNvSpPr>
          <p:nvPr/>
        </p:nvSpPr>
        <p:spPr bwMode="auto">
          <a:xfrm>
            <a:off x="7944303" y="2357805"/>
            <a:ext cx="70533"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589" name="Rectangle 9"/>
          <p:cNvSpPr>
            <a:spLocks noChangeArrowheads="1"/>
          </p:cNvSpPr>
          <p:nvPr/>
        </p:nvSpPr>
        <p:spPr bwMode="auto">
          <a:xfrm>
            <a:off x="8003228" y="2357805"/>
            <a:ext cx="19717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590" name="Rectangle 10"/>
          <p:cNvSpPr>
            <a:spLocks noChangeArrowheads="1"/>
          </p:cNvSpPr>
          <p:nvPr/>
        </p:nvSpPr>
        <p:spPr bwMode="auto">
          <a:xfrm>
            <a:off x="6702297" y="2526324"/>
            <a:ext cx="134171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RESPONSIBLE FOR</a:t>
            </a:r>
          </a:p>
        </p:txBody>
      </p:sp>
      <p:sp>
        <p:nvSpPr>
          <p:cNvPr id="67591" name="Rectangle 11"/>
          <p:cNvSpPr>
            <a:spLocks noChangeArrowheads="1"/>
          </p:cNvSpPr>
          <p:nvPr/>
        </p:nvSpPr>
        <p:spPr bwMode="auto">
          <a:xfrm>
            <a:off x="6850533" y="2691913"/>
            <a:ext cx="105157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MESS WITH IT?</a:t>
            </a:r>
          </a:p>
        </p:txBody>
      </p:sp>
      <p:sp>
        <p:nvSpPr>
          <p:cNvPr id="67592" name="Rectangle 12"/>
          <p:cNvSpPr>
            <a:spLocks noChangeArrowheads="1"/>
          </p:cNvSpPr>
          <p:nvPr/>
        </p:nvSpPr>
        <p:spPr bwMode="auto">
          <a:xfrm>
            <a:off x="6432550" y="2271346"/>
            <a:ext cx="1828800" cy="703385"/>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593" name="Rectangle 13"/>
          <p:cNvSpPr>
            <a:spLocks noChangeArrowheads="1"/>
          </p:cNvSpPr>
          <p:nvPr/>
        </p:nvSpPr>
        <p:spPr bwMode="auto">
          <a:xfrm>
            <a:off x="6586470" y="2357805"/>
            <a:ext cx="1327286"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ANYBODY YOU</a:t>
            </a:r>
          </a:p>
        </p:txBody>
      </p:sp>
      <p:sp>
        <p:nvSpPr>
          <p:cNvPr id="67594" name="Rectangle 14"/>
          <p:cNvSpPr>
            <a:spLocks noChangeArrowheads="1"/>
          </p:cNvSpPr>
          <p:nvPr/>
        </p:nvSpPr>
        <p:spPr bwMode="auto">
          <a:xfrm>
            <a:off x="7944303" y="2357805"/>
            <a:ext cx="70533"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595" name="Rectangle 15"/>
          <p:cNvSpPr>
            <a:spLocks noChangeArrowheads="1"/>
          </p:cNvSpPr>
          <p:nvPr/>
        </p:nvSpPr>
        <p:spPr bwMode="auto">
          <a:xfrm>
            <a:off x="8003228" y="2357805"/>
            <a:ext cx="19717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596" name="Rectangle 16"/>
          <p:cNvSpPr>
            <a:spLocks noChangeArrowheads="1"/>
          </p:cNvSpPr>
          <p:nvPr/>
        </p:nvSpPr>
        <p:spPr bwMode="auto">
          <a:xfrm>
            <a:off x="6702297" y="2526324"/>
            <a:ext cx="134171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RESPONSIBLE FOR</a:t>
            </a:r>
          </a:p>
        </p:txBody>
      </p:sp>
      <p:sp>
        <p:nvSpPr>
          <p:cNvPr id="67597" name="Rectangle 17"/>
          <p:cNvSpPr>
            <a:spLocks noChangeArrowheads="1"/>
          </p:cNvSpPr>
          <p:nvPr/>
        </p:nvSpPr>
        <p:spPr bwMode="auto">
          <a:xfrm>
            <a:off x="6850533" y="2691913"/>
            <a:ext cx="105157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MESS WITH IT?</a:t>
            </a:r>
          </a:p>
        </p:txBody>
      </p:sp>
      <p:sp>
        <p:nvSpPr>
          <p:cNvPr id="67598" name="Rectangle 18"/>
          <p:cNvSpPr>
            <a:spLocks noChangeArrowheads="1"/>
          </p:cNvSpPr>
          <p:nvPr/>
        </p:nvSpPr>
        <p:spPr bwMode="auto">
          <a:xfrm>
            <a:off x="6432550" y="2271346"/>
            <a:ext cx="1828800" cy="703385"/>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599" name="Rectangle 19"/>
          <p:cNvSpPr>
            <a:spLocks noChangeArrowheads="1"/>
          </p:cNvSpPr>
          <p:nvPr/>
        </p:nvSpPr>
        <p:spPr bwMode="auto">
          <a:xfrm>
            <a:off x="4675747" y="2455986"/>
            <a:ext cx="10355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YOU MESS</a:t>
            </a:r>
          </a:p>
        </p:txBody>
      </p:sp>
      <p:sp>
        <p:nvSpPr>
          <p:cNvPr id="67600" name="Rectangle 20"/>
          <p:cNvSpPr>
            <a:spLocks noChangeArrowheads="1"/>
          </p:cNvSpPr>
          <p:nvPr/>
        </p:nvSpPr>
        <p:spPr bwMode="auto">
          <a:xfrm>
            <a:off x="4967524" y="2636228"/>
            <a:ext cx="6091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01" name="Rectangle 21"/>
          <p:cNvSpPr>
            <a:spLocks noChangeArrowheads="1"/>
          </p:cNvSpPr>
          <p:nvPr/>
        </p:nvSpPr>
        <p:spPr bwMode="auto">
          <a:xfrm>
            <a:off x="4587875" y="2341685"/>
            <a:ext cx="1295400" cy="492369"/>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2" name="Rectangle 23"/>
          <p:cNvSpPr>
            <a:spLocks noChangeArrowheads="1"/>
          </p:cNvSpPr>
          <p:nvPr/>
        </p:nvSpPr>
        <p:spPr bwMode="auto">
          <a:xfrm>
            <a:off x="4967524" y="2636228"/>
            <a:ext cx="6091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03" name="Rectangle 24"/>
          <p:cNvSpPr>
            <a:spLocks noChangeArrowheads="1"/>
          </p:cNvSpPr>
          <p:nvPr/>
        </p:nvSpPr>
        <p:spPr bwMode="auto">
          <a:xfrm>
            <a:off x="4587875" y="2341685"/>
            <a:ext cx="1295400" cy="492369"/>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4" name="Rectangle 25"/>
          <p:cNvSpPr>
            <a:spLocks noChangeArrowheads="1"/>
          </p:cNvSpPr>
          <p:nvPr/>
        </p:nvSpPr>
        <p:spPr bwMode="auto">
          <a:xfrm>
            <a:off x="3751398" y="1232390"/>
            <a:ext cx="46487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START</a:t>
            </a:r>
          </a:p>
        </p:txBody>
      </p:sp>
      <p:sp>
        <p:nvSpPr>
          <p:cNvPr id="67605" name="Rectangle 26"/>
          <p:cNvSpPr>
            <a:spLocks noChangeArrowheads="1"/>
          </p:cNvSpPr>
          <p:nvPr/>
        </p:nvSpPr>
        <p:spPr bwMode="auto">
          <a:xfrm>
            <a:off x="3597275" y="1147397"/>
            <a:ext cx="762000" cy="350226"/>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6" name="Rectangle 27"/>
          <p:cNvSpPr>
            <a:spLocks noChangeArrowheads="1"/>
          </p:cNvSpPr>
          <p:nvPr/>
        </p:nvSpPr>
        <p:spPr bwMode="auto">
          <a:xfrm>
            <a:off x="3382790" y="1795098"/>
            <a:ext cx="118462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THE DAMN</a:t>
            </a:r>
          </a:p>
        </p:txBody>
      </p:sp>
      <p:sp>
        <p:nvSpPr>
          <p:cNvPr id="67607" name="Rectangle 28"/>
          <p:cNvSpPr>
            <a:spLocks noChangeArrowheads="1"/>
          </p:cNvSpPr>
          <p:nvPr/>
        </p:nvSpPr>
        <p:spPr bwMode="auto">
          <a:xfrm>
            <a:off x="3479710" y="1963616"/>
            <a:ext cx="100348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THING WORK?</a:t>
            </a:r>
          </a:p>
        </p:txBody>
      </p:sp>
      <p:sp>
        <p:nvSpPr>
          <p:cNvPr id="67608" name="Rectangle 29"/>
          <p:cNvSpPr>
            <a:spLocks noChangeArrowheads="1"/>
          </p:cNvSpPr>
          <p:nvPr/>
        </p:nvSpPr>
        <p:spPr bwMode="auto">
          <a:xfrm>
            <a:off x="3232150" y="1708638"/>
            <a:ext cx="1447800" cy="422031"/>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9" name="Rectangle 30"/>
          <p:cNvSpPr>
            <a:spLocks noChangeArrowheads="1"/>
          </p:cNvSpPr>
          <p:nvPr/>
        </p:nvSpPr>
        <p:spPr bwMode="auto">
          <a:xfrm>
            <a:off x="3382790" y="1795098"/>
            <a:ext cx="118462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THE DAMN</a:t>
            </a:r>
          </a:p>
        </p:txBody>
      </p:sp>
      <p:sp>
        <p:nvSpPr>
          <p:cNvPr id="67610" name="Rectangle 31"/>
          <p:cNvSpPr>
            <a:spLocks noChangeArrowheads="1"/>
          </p:cNvSpPr>
          <p:nvPr/>
        </p:nvSpPr>
        <p:spPr bwMode="auto">
          <a:xfrm>
            <a:off x="3479710" y="1963616"/>
            <a:ext cx="100348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THING WORK?</a:t>
            </a:r>
          </a:p>
        </p:txBody>
      </p:sp>
      <p:sp>
        <p:nvSpPr>
          <p:cNvPr id="67611" name="Rectangle 32"/>
          <p:cNvSpPr>
            <a:spLocks noChangeArrowheads="1"/>
          </p:cNvSpPr>
          <p:nvPr/>
        </p:nvSpPr>
        <p:spPr bwMode="auto">
          <a:xfrm>
            <a:off x="3232150" y="1708638"/>
            <a:ext cx="1447800" cy="422031"/>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2" name="Freeform 33"/>
          <p:cNvSpPr>
            <a:spLocks noEditPoints="1"/>
          </p:cNvSpPr>
          <p:nvPr/>
        </p:nvSpPr>
        <p:spPr bwMode="auto">
          <a:xfrm>
            <a:off x="3940175" y="1497623"/>
            <a:ext cx="76200" cy="211015"/>
          </a:xfrm>
          <a:custGeom>
            <a:avLst/>
            <a:gdLst>
              <a:gd name="T0" fmla="*/ 2147483647 w 48"/>
              <a:gd name="T1" fmla="*/ 0 h 144"/>
              <a:gd name="T2" fmla="*/ 2147483647 w 48"/>
              <a:gd name="T3" fmla="*/ 2147483647 h 144"/>
              <a:gd name="T4" fmla="*/ 2147483647 w 48"/>
              <a:gd name="T5" fmla="*/ 2147483647 h 144"/>
              <a:gd name="T6" fmla="*/ 2147483647 w 48"/>
              <a:gd name="T7" fmla="*/ 0 h 144"/>
              <a:gd name="T8" fmla="*/ 2147483647 w 48"/>
              <a:gd name="T9" fmla="*/ 0 h 144"/>
              <a:gd name="T10" fmla="*/ 2147483647 w 48"/>
              <a:gd name="T11" fmla="*/ 2147483647 h 144"/>
              <a:gd name="T12" fmla="*/ 2147483647 w 48"/>
              <a:gd name="T13" fmla="*/ 2147483647 h 144"/>
              <a:gd name="T14" fmla="*/ 0 w 48"/>
              <a:gd name="T15" fmla="*/ 2147483647 h 144"/>
              <a:gd name="T16" fmla="*/ 2147483647 w 48"/>
              <a:gd name="T17" fmla="*/ 2147483647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44"/>
              <a:gd name="T29" fmla="*/ 48 w 48"/>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44">
                <a:moveTo>
                  <a:pt x="28" y="0"/>
                </a:moveTo>
                <a:lnTo>
                  <a:pt x="28" y="104"/>
                </a:lnTo>
                <a:lnTo>
                  <a:pt x="20" y="104"/>
                </a:lnTo>
                <a:lnTo>
                  <a:pt x="20" y="0"/>
                </a:lnTo>
                <a:lnTo>
                  <a:pt x="28" y="0"/>
                </a:lnTo>
                <a:close/>
                <a:moveTo>
                  <a:pt x="48" y="96"/>
                </a:moveTo>
                <a:lnTo>
                  <a:pt x="24" y="144"/>
                </a:lnTo>
                <a:lnTo>
                  <a:pt x="0" y="96"/>
                </a:lnTo>
                <a:lnTo>
                  <a:pt x="48" y="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3" name="Freeform 34"/>
          <p:cNvSpPr>
            <a:spLocks noEditPoints="1"/>
          </p:cNvSpPr>
          <p:nvPr/>
        </p:nvSpPr>
        <p:spPr bwMode="auto">
          <a:xfrm>
            <a:off x="4683126" y="1896208"/>
            <a:ext cx="593725" cy="427892"/>
          </a:xfrm>
          <a:custGeom>
            <a:avLst/>
            <a:gdLst>
              <a:gd name="T0" fmla="*/ 0 w 374"/>
              <a:gd name="T1" fmla="*/ 0 h 292"/>
              <a:gd name="T2" fmla="*/ 2147483647 w 374"/>
              <a:gd name="T3" fmla="*/ 0 h 292"/>
              <a:gd name="T4" fmla="*/ 2147483647 w 374"/>
              <a:gd name="T5" fmla="*/ 2147483647 h 292"/>
              <a:gd name="T6" fmla="*/ 2147483647 w 374"/>
              <a:gd name="T7" fmla="*/ 2147483647 h 292"/>
              <a:gd name="T8" fmla="*/ 2147483647 w 374"/>
              <a:gd name="T9" fmla="*/ 2147483647 h 292"/>
              <a:gd name="T10" fmla="*/ 2147483647 w 374"/>
              <a:gd name="T11" fmla="*/ 2147483647 h 292"/>
              <a:gd name="T12" fmla="*/ 0 w 374"/>
              <a:gd name="T13" fmla="*/ 2147483647 h 292"/>
              <a:gd name="T14" fmla="*/ 0 w 374"/>
              <a:gd name="T15" fmla="*/ 0 h 292"/>
              <a:gd name="T16" fmla="*/ 2147483647 w 374"/>
              <a:gd name="T17" fmla="*/ 2147483647 h 292"/>
              <a:gd name="T18" fmla="*/ 2147483647 w 374"/>
              <a:gd name="T19" fmla="*/ 2147483647 h 292"/>
              <a:gd name="T20" fmla="*/ 2147483647 w 374"/>
              <a:gd name="T21" fmla="*/ 2147483647 h 292"/>
              <a:gd name="T22" fmla="*/ 2147483647 w 374"/>
              <a:gd name="T23" fmla="*/ 2147483647 h 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4"/>
              <a:gd name="T37" fmla="*/ 0 h 292"/>
              <a:gd name="T38" fmla="*/ 374 w 374"/>
              <a:gd name="T39" fmla="*/ 292 h 29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4" h="292">
                <a:moveTo>
                  <a:pt x="0" y="0"/>
                </a:moveTo>
                <a:lnTo>
                  <a:pt x="354" y="0"/>
                </a:lnTo>
                <a:lnTo>
                  <a:pt x="354" y="252"/>
                </a:lnTo>
                <a:lnTo>
                  <a:pt x="346" y="252"/>
                </a:lnTo>
                <a:lnTo>
                  <a:pt x="346" y="4"/>
                </a:lnTo>
                <a:lnTo>
                  <a:pt x="350" y="8"/>
                </a:lnTo>
                <a:lnTo>
                  <a:pt x="0" y="8"/>
                </a:lnTo>
                <a:lnTo>
                  <a:pt x="0" y="0"/>
                </a:lnTo>
                <a:close/>
                <a:moveTo>
                  <a:pt x="374" y="244"/>
                </a:moveTo>
                <a:lnTo>
                  <a:pt x="350" y="292"/>
                </a:lnTo>
                <a:lnTo>
                  <a:pt x="326" y="244"/>
                </a:lnTo>
                <a:lnTo>
                  <a:pt x="374" y="2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4" name="Freeform 35"/>
          <p:cNvSpPr>
            <a:spLocks noEditPoints="1"/>
          </p:cNvSpPr>
          <p:nvPr/>
        </p:nvSpPr>
        <p:spPr bwMode="auto">
          <a:xfrm>
            <a:off x="5883275" y="2587869"/>
            <a:ext cx="533400" cy="70338"/>
          </a:xfrm>
          <a:custGeom>
            <a:avLst/>
            <a:gdLst>
              <a:gd name="T0" fmla="*/ 0 w 336"/>
              <a:gd name="T1" fmla="*/ 2147483647 h 48"/>
              <a:gd name="T2" fmla="*/ 2147483647 w 336"/>
              <a:gd name="T3" fmla="*/ 2147483647 h 48"/>
              <a:gd name="T4" fmla="*/ 2147483647 w 336"/>
              <a:gd name="T5" fmla="*/ 2147483647 h 48"/>
              <a:gd name="T6" fmla="*/ 0 w 336"/>
              <a:gd name="T7" fmla="*/ 2147483647 h 48"/>
              <a:gd name="T8" fmla="*/ 0 w 336"/>
              <a:gd name="T9" fmla="*/ 2147483647 h 48"/>
              <a:gd name="T10" fmla="*/ 2147483647 w 336"/>
              <a:gd name="T11" fmla="*/ 0 h 48"/>
              <a:gd name="T12" fmla="*/ 2147483647 w 336"/>
              <a:gd name="T13" fmla="*/ 2147483647 h 48"/>
              <a:gd name="T14" fmla="*/ 2147483647 w 336"/>
              <a:gd name="T15" fmla="*/ 2147483647 h 48"/>
              <a:gd name="T16" fmla="*/ 2147483647 w 336"/>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6"/>
              <a:gd name="T28" fmla="*/ 0 h 48"/>
              <a:gd name="T29" fmla="*/ 336 w 336"/>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6" h="48">
                <a:moveTo>
                  <a:pt x="0" y="20"/>
                </a:moveTo>
                <a:lnTo>
                  <a:pt x="296" y="20"/>
                </a:lnTo>
                <a:lnTo>
                  <a:pt x="296" y="28"/>
                </a:lnTo>
                <a:lnTo>
                  <a:pt x="0" y="28"/>
                </a:lnTo>
                <a:lnTo>
                  <a:pt x="0" y="20"/>
                </a:lnTo>
                <a:close/>
                <a:moveTo>
                  <a:pt x="288" y="0"/>
                </a:moveTo>
                <a:lnTo>
                  <a:pt x="336" y="24"/>
                </a:lnTo>
                <a:lnTo>
                  <a:pt x="288" y="48"/>
                </a:lnTo>
                <a:lnTo>
                  <a:pt x="288"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5" name="Rectangle 36"/>
          <p:cNvSpPr>
            <a:spLocks noChangeArrowheads="1"/>
          </p:cNvSpPr>
          <p:nvPr/>
        </p:nvSpPr>
        <p:spPr bwMode="auto">
          <a:xfrm>
            <a:off x="862073" y="1783374"/>
            <a:ext cx="31579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DON</a:t>
            </a:r>
          </a:p>
        </p:txBody>
      </p:sp>
      <p:sp>
        <p:nvSpPr>
          <p:cNvPr id="67616" name="Rectangle 37"/>
          <p:cNvSpPr>
            <a:spLocks noChangeArrowheads="1"/>
          </p:cNvSpPr>
          <p:nvPr/>
        </p:nvSpPr>
        <p:spPr bwMode="auto">
          <a:xfrm>
            <a:off x="1170447" y="1783374"/>
            <a:ext cx="70533"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17" name="Rectangle 38"/>
          <p:cNvSpPr>
            <a:spLocks noChangeArrowheads="1"/>
          </p:cNvSpPr>
          <p:nvPr/>
        </p:nvSpPr>
        <p:spPr bwMode="auto">
          <a:xfrm>
            <a:off x="1240463" y="1783374"/>
            <a:ext cx="52899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 MESS</a:t>
            </a:r>
          </a:p>
        </p:txBody>
      </p:sp>
      <p:sp>
        <p:nvSpPr>
          <p:cNvPr id="67618" name="Rectangle 39"/>
          <p:cNvSpPr>
            <a:spLocks noChangeArrowheads="1"/>
          </p:cNvSpPr>
          <p:nvPr/>
        </p:nvSpPr>
        <p:spPr bwMode="auto">
          <a:xfrm>
            <a:off x="1056293" y="1951892"/>
            <a:ext cx="53059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19" name="Rectangle 40"/>
          <p:cNvSpPr>
            <a:spLocks noChangeArrowheads="1"/>
          </p:cNvSpPr>
          <p:nvPr/>
        </p:nvSpPr>
        <p:spPr bwMode="auto">
          <a:xfrm>
            <a:off x="777875" y="1638300"/>
            <a:ext cx="1066800" cy="562708"/>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0" name="Freeform 41"/>
          <p:cNvSpPr>
            <a:spLocks noEditPoints="1"/>
          </p:cNvSpPr>
          <p:nvPr/>
        </p:nvSpPr>
        <p:spPr bwMode="auto">
          <a:xfrm>
            <a:off x="1844675" y="1884485"/>
            <a:ext cx="1371600" cy="70338"/>
          </a:xfrm>
          <a:custGeom>
            <a:avLst/>
            <a:gdLst>
              <a:gd name="T0" fmla="*/ 2147483647 w 864"/>
              <a:gd name="T1" fmla="*/ 2147483647 h 48"/>
              <a:gd name="T2" fmla="*/ 2147483647 w 864"/>
              <a:gd name="T3" fmla="*/ 2147483647 h 48"/>
              <a:gd name="T4" fmla="*/ 2147483647 w 864"/>
              <a:gd name="T5" fmla="*/ 2147483647 h 48"/>
              <a:gd name="T6" fmla="*/ 2147483647 w 864"/>
              <a:gd name="T7" fmla="*/ 2147483647 h 48"/>
              <a:gd name="T8" fmla="*/ 2147483647 w 864"/>
              <a:gd name="T9" fmla="*/ 2147483647 h 48"/>
              <a:gd name="T10" fmla="*/ 2147483647 w 864"/>
              <a:gd name="T11" fmla="*/ 2147483647 h 48"/>
              <a:gd name="T12" fmla="*/ 0 w 864"/>
              <a:gd name="T13" fmla="*/ 2147483647 h 48"/>
              <a:gd name="T14" fmla="*/ 2147483647 w 864"/>
              <a:gd name="T15" fmla="*/ 0 h 48"/>
              <a:gd name="T16" fmla="*/ 2147483647 w 864"/>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4"/>
              <a:gd name="T28" fmla="*/ 0 h 48"/>
              <a:gd name="T29" fmla="*/ 864 w 86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4" h="48">
                <a:moveTo>
                  <a:pt x="864" y="28"/>
                </a:moveTo>
                <a:lnTo>
                  <a:pt x="40" y="28"/>
                </a:lnTo>
                <a:lnTo>
                  <a:pt x="40" y="20"/>
                </a:lnTo>
                <a:lnTo>
                  <a:pt x="864" y="20"/>
                </a:lnTo>
                <a:lnTo>
                  <a:pt x="864"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1" name="Rectangle 42"/>
          <p:cNvSpPr>
            <a:spLocks noChangeArrowheads="1"/>
          </p:cNvSpPr>
          <p:nvPr/>
        </p:nvSpPr>
        <p:spPr bwMode="auto">
          <a:xfrm>
            <a:off x="2896852" y="2463313"/>
            <a:ext cx="72776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 IDIOT</a:t>
            </a:r>
          </a:p>
        </p:txBody>
      </p:sp>
      <p:sp>
        <p:nvSpPr>
          <p:cNvPr id="67622" name="Rectangle 43"/>
          <p:cNvSpPr>
            <a:spLocks noChangeArrowheads="1"/>
          </p:cNvSpPr>
          <p:nvPr/>
        </p:nvSpPr>
        <p:spPr bwMode="auto">
          <a:xfrm>
            <a:off x="2816225" y="2412023"/>
            <a:ext cx="914400" cy="281354"/>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3" name="Freeform 44"/>
          <p:cNvSpPr>
            <a:spLocks noEditPoints="1"/>
          </p:cNvSpPr>
          <p:nvPr/>
        </p:nvSpPr>
        <p:spPr bwMode="auto">
          <a:xfrm>
            <a:off x="3749675" y="2517531"/>
            <a:ext cx="838200" cy="70338"/>
          </a:xfrm>
          <a:custGeom>
            <a:avLst/>
            <a:gdLst>
              <a:gd name="T0" fmla="*/ 2147483647 w 528"/>
              <a:gd name="T1" fmla="*/ 2147483647 h 48"/>
              <a:gd name="T2" fmla="*/ 2147483647 w 528"/>
              <a:gd name="T3" fmla="*/ 2147483647 h 48"/>
              <a:gd name="T4" fmla="*/ 2147483647 w 528"/>
              <a:gd name="T5" fmla="*/ 2147483647 h 48"/>
              <a:gd name="T6" fmla="*/ 2147483647 w 528"/>
              <a:gd name="T7" fmla="*/ 2147483647 h 48"/>
              <a:gd name="T8" fmla="*/ 2147483647 w 528"/>
              <a:gd name="T9" fmla="*/ 2147483647 h 48"/>
              <a:gd name="T10" fmla="*/ 2147483647 w 528"/>
              <a:gd name="T11" fmla="*/ 2147483647 h 48"/>
              <a:gd name="T12" fmla="*/ 0 w 528"/>
              <a:gd name="T13" fmla="*/ 2147483647 h 48"/>
              <a:gd name="T14" fmla="*/ 2147483647 w 528"/>
              <a:gd name="T15" fmla="*/ 0 h 48"/>
              <a:gd name="T16" fmla="*/ 2147483647 w 528"/>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8"/>
              <a:gd name="T28" fmla="*/ 0 h 48"/>
              <a:gd name="T29" fmla="*/ 528 w 52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8" h="48">
                <a:moveTo>
                  <a:pt x="528" y="28"/>
                </a:moveTo>
                <a:lnTo>
                  <a:pt x="40" y="28"/>
                </a:lnTo>
                <a:lnTo>
                  <a:pt x="40" y="20"/>
                </a:lnTo>
                <a:lnTo>
                  <a:pt x="528" y="20"/>
                </a:lnTo>
                <a:lnTo>
                  <a:pt x="528"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4" name="Rectangle 45"/>
          <p:cNvSpPr>
            <a:spLocks noChangeArrowheads="1"/>
          </p:cNvSpPr>
          <p:nvPr/>
        </p:nvSpPr>
        <p:spPr bwMode="auto">
          <a:xfrm>
            <a:off x="1863788" y="3030416"/>
            <a:ext cx="113653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ANYBODY</a:t>
            </a:r>
          </a:p>
        </p:txBody>
      </p:sp>
      <p:sp>
        <p:nvSpPr>
          <p:cNvPr id="67625" name="Rectangle 46"/>
          <p:cNvSpPr>
            <a:spLocks noChangeArrowheads="1"/>
          </p:cNvSpPr>
          <p:nvPr/>
        </p:nvSpPr>
        <p:spPr bwMode="auto">
          <a:xfrm>
            <a:off x="1720294" y="3198936"/>
            <a:ext cx="142987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KNOW YOU MESSED</a:t>
            </a:r>
          </a:p>
        </p:txBody>
      </p:sp>
      <p:sp>
        <p:nvSpPr>
          <p:cNvPr id="67626" name="Rectangle 47"/>
          <p:cNvSpPr>
            <a:spLocks noChangeArrowheads="1"/>
          </p:cNvSpPr>
          <p:nvPr/>
        </p:nvSpPr>
        <p:spPr bwMode="auto">
          <a:xfrm>
            <a:off x="2130662" y="3367455"/>
            <a:ext cx="6091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27" name="Rectangle 48"/>
          <p:cNvSpPr>
            <a:spLocks noChangeArrowheads="1"/>
          </p:cNvSpPr>
          <p:nvPr/>
        </p:nvSpPr>
        <p:spPr bwMode="auto">
          <a:xfrm>
            <a:off x="1463675" y="2904392"/>
            <a:ext cx="1752600" cy="703385"/>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8" name="Freeform 49"/>
          <p:cNvSpPr>
            <a:spLocks noEditPoints="1"/>
          </p:cNvSpPr>
          <p:nvPr/>
        </p:nvSpPr>
        <p:spPr bwMode="auto">
          <a:xfrm>
            <a:off x="2301879" y="2546838"/>
            <a:ext cx="514350" cy="357554"/>
          </a:xfrm>
          <a:custGeom>
            <a:avLst/>
            <a:gdLst>
              <a:gd name="T0" fmla="*/ 2147483647 w 324"/>
              <a:gd name="T1" fmla="*/ 2147483647 h 244"/>
              <a:gd name="T2" fmla="*/ 2147483647 w 324"/>
              <a:gd name="T3" fmla="*/ 2147483647 h 244"/>
              <a:gd name="T4" fmla="*/ 2147483647 w 324"/>
              <a:gd name="T5" fmla="*/ 2147483647 h 244"/>
              <a:gd name="T6" fmla="*/ 2147483647 w 324"/>
              <a:gd name="T7" fmla="*/ 2147483647 h 244"/>
              <a:gd name="T8" fmla="*/ 2147483647 w 324"/>
              <a:gd name="T9" fmla="*/ 2147483647 h 244"/>
              <a:gd name="T10" fmla="*/ 2147483647 w 324"/>
              <a:gd name="T11" fmla="*/ 0 h 244"/>
              <a:gd name="T12" fmla="*/ 2147483647 w 324"/>
              <a:gd name="T13" fmla="*/ 0 h 244"/>
              <a:gd name="T14" fmla="*/ 2147483647 w 324"/>
              <a:gd name="T15" fmla="*/ 2147483647 h 244"/>
              <a:gd name="T16" fmla="*/ 2147483647 w 324"/>
              <a:gd name="T17" fmla="*/ 2147483647 h 244"/>
              <a:gd name="T18" fmla="*/ 2147483647 w 324"/>
              <a:gd name="T19" fmla="*/ 2147483647 h 244"/>
              <a:gd name="T20" fmla="*/ 0 w 324"/>
              <a:gd name="T21" fmla="*/ 2147483647 h 244"/>
              <a:gd name="T22" fmla="*/ 2147483647 w 324"/>
              <a:gd name="T23" fmla="*/ 2147483647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4"/>
              <a:gd name="T37" fmla="*/ 0 h 244"/>
              <a:gd name="T38" fmla="*/ 324 w 324"/>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4" h="244">
                <a:moveTo>
                  <a:pt x="324" y="8"/>
                </a:moveTo>
                <a:lnTo>
                  <a:pt x="24" y="8"/>
                </a:lnTo>
                <a:lnTo>
                  <a:pt x="28" y="4"/>
                </a:lnTo>
                <a:lnTo>
                  <a:pt x="28" y="204"/>
                </a:lnTo>
                <a:lnTo>
                  <a:pt x="20" y="204"/>
                </a:lnTo>
                <a:lnTo>
                  <a:pt x="20" y="0"/>
                </a:lnTo>
                <a:lnTo>
                  <a:pt x="324" y="0"/>
                </a:lnTo>
                <a:lnTo>
                  <a:pt x="324" y="8"/>
                </a:lnTo>
                <a:close/>
                <a:moveTo>
                  <a:pt x="48" y="196"/>
                </a:moveTo>
                <a:lnTo>
                  <a:pt x="24" y="244"/>
                </a:lnTo>
                <a:lnTo>
                  <a:pt x="0" y="196"/>
                </a:lnTo>
                <a:lnTo>
                  <a:pt x="48" y="1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grpSp>
        <p:nvGrpSpPr>
          <p:cNvPr id="67629" name="Group 52"/>
          <p:cNvGrpSpPr>
            <a:grpSpLocks/>
          </p:cNvGrpSpPr>
          <p:nvPr/>
        </p:nvGrpSpPr>
        <p:grpSpPr bwMode="auto">
          <a:xfrm>
            <a:off x="485775" y="4029808"/>
            <a:ext cx="762000" cy="281354"/>
            <a:chOff x="306" y="2570"/>
            <a:chExt cx="480" cy="192"/>
          </a:xfrm>
        </p:grpSpPr>
        <p:sp>
          <p:nvSpPr>
            <p:cNvPr id="67706" name="Rectangle 50"/>
            <p:cNvSpPr>
              <a:spLocks noChangeArrowheads="1"/>
            </p:cNvSpPr>
            <p:nvPr/>
          </p:nvSpPr>
          <p:spPr bwMode="gray">
            <a:xfrm>
              <a:off x="306" y="2570"/>
              <a:ext cx="480" cy="192"/>
            </a:xfrm>
            <a:prstGeom prst="rect">
              <a:avLst/>
            </a:prstGeom>
            <a:solidFill>
              <a:srgbClr val="99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algn="ctr"/>
              <a:endParaRPr lang="en-US" sz="1108">
                <a:solidFill>
                  <a:srgbClr val="000000"/>
                </a:solidFill>
                <a:latin typeface="Arial" charset="0"/>
                <a:ea typeface="ＭＳ Ｐゴシック" charset="0"/>
                <a:cs typeface="ＭＳ Ｐゴシック" charset="0"/>
              </a:endParaRPr>
            </a:p>
          </p:txBody>
        </p:sp>
        <p:sp>
          <p:nvSpPr>
            <p:cNvPr id="67707" name="Rectangle 51"/>
            <p:cNvSpPr>
              <a:spLocks noChangeArrowheads="1"/>
            </p:cNvSpPr>
            <p:nvPr/>
          </p:nvSpPr>
          <p:spPr bwMode="gray">
            <a:xfrm>
              <a:off x="306" y="2570"/>
              <a:ext cx="480" cy="192"/>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pPr algn="ctr"/>
              <a:endParaRPr lang="en-US" sz="1108">
                <a:solidFill>
                  <a:srgbClr val="000000"/>
                </a:solidFill>
                <a:latin typeface="Arial" charset="0"/>
                <a:ea typeface="ＭＳ Ｐゴシック" charset="0"/>
                <a:cs typeface="ＭＳ Ｐゴシック" charset="0"/>
              </a:endParaRPr>
            </a:p>
          </p:txBody>
        </p:sp>
      </p:grpSp>
      <p:sp>
        <p:nvSpPr>
          <p:cNvPr id="67630" name="Rectangle 54"/>
          <p:cNvSpPr>
            <a:spLocks noChangeArrowheads="1"/>
          </p:cNvSpPr>
          <p:nvPr/>
        </p:nvSpPr>
        <p:spPr bwMode="auto">
          <a:xfrm>
            <a:off x="3933985" y="5499590"/>
            <a:ext cx="62356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THE END</a:t>
            </a:r>
          </a:p>
        </p:txBody>
      </p:sp>
      <p:sp>
        <p:nvSpPr>
          <p:cNvPr id="67631" name="Rectangle 55"/>
          <p:cNvSpPr>
            <a:spLocks noChangeArrowheads="1"/>
          </p:cNvSpPr>
          <p:nvPr/>
        </p:nvSpPr>
        <p:spPr bwMode="auto">
          <a:xfrm>
            <a:off x="3825875" y="5436577"/>
            <a:ext cx="838200" cy="281354"/>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2" name="Freeform 56"/>
          <p:cNvSpPr>
            <a:spLocks noEditPoints="1"/>
          </p:cNvSpPr>
          <p:nvPr/>
        </p:nvSpPr>
        <p:spPr bwMode="auto">
          <a:xfrm>
            <a:off x="282576" y="5542085"/>
            <a:ext cx="3543300" cy="70338"/>
          </a:xfrm>
          <a:custGeom>
            <a:avLst/>
            <a:gdLst>
              <a:gd name="T0" fmla="*/ 0 w 2208"/>
              <a:gd name="T1" fmla="*/ 2147483647 h 48"/>
              <a:gd name="T2" fmla="*/ 2147483647 w 2208"/>
              <a:gd name="T3" fmla="*/ 2147483647 h 48"/>
              <a:gd name="T4" fmla="*/ 2147483647 w 2208"/>
              <a:gd name="T5" fmla="*/ 2147483647 h 48"/>
              <a:gd name="T6" fmla="*/ 0 w 2208"/>
              <a:gd name="T7" fmla="*/ 2147483647 h 48"/>
              <a:gd name="T8" fmla="*/ 0 w 2208"/>
              <a:gd name="T9" fmla="*/ 2147483647 h 48"/>
              <a:gd name="T10" fmla="*/ 2147483647 w 2208"/>
              <a:gd name="T11" fmla="*/ 0 h 48"/>
              <a:gd name="T12" fmla="*/ 2147483647 w 2208"/>
              <a:gd name="T13" fmla="*/ 2147483647 h 48"/>
              <a:gd name="T14" fmla="*/ 2147483647 w 2208"/>
              <a:gd name="T15" fmla="*/ 2147483647 h 48"/>
              <a:gd name="T16" fmla="*/ 2147483647 w 2208"/>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8"/>
              <a:gd name="T28" fmla="*/ 0 h 48"/>
              <a:gd name="T29" fmla="*/ 2208 w 220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8" h="48">
                <a:moveTo>
                  <a:pt x="0" y="20"/>
                </a:moveTo>
                <a:lnTo>
                  <a:pt x="2168" y="20"/>
                </a:lnTo>
                <a:lnTo>
                  <a:pt x="2168" y="28"/>
                </a:lnTo>
                <a:lnTo>
                  <a:pt x="0" y="28"/>
                </a:lnTo>
                <a:lnTo>
                  <a:pt x="0" y="20"/>
                </a:lnTo>
                <a:close/>
                <a:moveTo>
                  <a:pt x="2160" y="0"/>
                </a:moveTo>
                <a:lnTo>
                  <a:pt x="2208" y="24"/>
                </a:lnTo>
                <a:lnTo>
                  <a:pt x="2160" y="48"/>
                </a:lnTo>
                <a:lnTo>
                  <a:pt x="2160"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3" name="Freeform 57"/>
          <p:cNvSpPr>
            <a:spLocks/>
          </p:cNvSpPr>
          <p:nvPr/>
        </p:nvSpPr>
        <p:spPr bwMode="auto">
          <a:xfrm>
            <a:off x="288925" y="1919654"/>
            <a:ext cx="495300" cy="3657600"/>
          </a:xfrm>
          <a:custGeom>
            <a:avLst/>
            <a:gdLst>
              <a:gd name="T0" fmla="*/ 2147483647 w 312"/>
              <a:gd name="T1" fmla="*/ 0 h 2496"/>
              <a:gd name="T2" fmla="*/ 0 w 312"/>
              <a:gd name="T3" fmla="*/ 0 h 2496"/>
              <a:gd name="T4" fmla="*/ 0 w 312"/>
              <a:gd name="T5" fmla="*/ 2147483647 h 2496"/>
              <a:gd name="T6" fmla="*/ 0 60000 65536"/>
              <a:gd name="T7" fmla="*/ 0 60000 65536"/>
              <a:gd name="T8" fmla="*/ 0 60000 65536"/>
              <a:gd name="T9" fmla="*/ 0 w 312"/>
              <a:gd name="T10" fmla="*/ 0 h 2496"/>
              <a:gd name="T11" fmla="*/ 312 w 312"/>
              <a:gd name="T12" fmla="*/ 2496 h 2496"/>
            </a:gdLst>
            <a:ahLst/>
            <a:cxnLst>
              <a:cxn ang="T6">
                <a:pos x="T0" y="T1"/>
              </a:cxn>
              <a:cxn ang="T7">
                <a:pos x="T2" y="T3"/>
              </a:cxn>
              <a:cxn ang="T8">
                <a:pos x="T4" y="T5"/>
              </a:cxn>
            </a:cxnLst>
            <a:rect l="T9" t="T10" r="T11" b="T12"/>
            <a:pathLst>
              <a:path w="312" h="2496">
                <a:moveTo>
                  <a:pt x="312" y="0"/>
                </a:moveTo>
                <a:lnTo>
                  <a:pt x="0" y="0"/>
                </a:lnTo>
                <a:lnTo>
                  <a:pt x="0" y="2496"/>
                </a:lnTo>
              </a:path>
            </a:pathLst>
          </a:cu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4" name="Freeform 58"/>
          <p:cNvSpPr>
            <a:spLocks noEditPoints="1"/>
          </p:cNvSpPr>
          <p:nvPr/>
        </p:nvSpPr>
        <p:spPr bwMode="auto">
          <a:xfrm>
            <a:off x="815975" y="4311162"/>
            <a:ext cx="76200" cy="1266092"/>
          </a:xfrm>
          <a:custGeom>
            <a:avLst/>
            <a:gdLst>
              <a:gd name="T0" fmla="*/ 2147483647 w 48"/>
              <a:gd name="T1" fmla="*/ 0 h 864"/>
              <a:gd name="T2" fmla="*/ 2147483647 w 48"/>
              <a:gd name="T3" fmla="*/ 2147483647 h 864"/>
              <a:gd name="T4" fmla="*/ 2147483647 w 48"/>
              <a:gd name="T5" fmla="*/ 2147483647 h 864"/>
              <a:gd name="T6" fmla="*/ 2147483647 w 48"/>
              <a:gd name="T7" fmla="*/ 0 h 864"/>
              <a:gd name="T8" fmla="*/ 2147483647 w 48"/>
              <a:gd name="T9" fmla="*/ 0 h 864"/>
              <a:gd name="T10" fmla="*/ 2147483647 w 48"/>
              <a:gd name="T11" fmla="*/ 2147483647 h 864"/>
              <a:gd name="T12" fmla="*/ 2147483647 w 48"/>
              <a:gd name="T13" fmla="*/ 2147483647 h 864"/>
              <a:gd name="T14" fmla="*/ 0 w 48"/>
              <a:gd name="T15" fmla="*/ 2147483647 h 864"/>
              <a:gd name="T16" fmla="*/ 2147483647 w 48"/>
              <a:gd name="T17" fmla="*/ 2147483647 h 8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864"/>
              <a:gd name="T29" fmla="*/ 48 w 48"/>
              <a:gd name="T30" fmla="*/ 864 h 8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864">
                <a:moveTo>
                  <a:pt x="28" y="0"/>
                </a:moveTo>
                <a:lnTo>
                  <a:pt x="28" y="824"/>
                </a:lnTo>
                <a:lnTo>
                  <a:pt x="20" y="824"/>
                </a:lnTo>
                <a:lnTo>
                  <a:pt x="20" y="0"/>
                </a:lnTo>
                <a:lnTo>
                  <a:pt x="28" y="0"/>
                </a:lnTo>
                <a:close/>
                <a:moveTo>
                  <a:pt x="48" y="816"/>
                </a:moveTo>
                <a:lnTo>
                  <a:pt x="24" y="864"/>
                </a:lnTo>
                <a:lnTo>
                  <a:pt x="0" y="816"/>
                </a:lnTo>
                <a:lnTo>
                  <a:pt x="48" y="816"/>
                </a:lnTo>
                <a:close/>
              </a:path>
            </a:pathLst>
          </a:custGeom>
          <a:solidFill>
            <a:srgbClr val="000000"/>
          </a:solidFill>
          <a:ln w="6350">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5" name="Rectangle 59"/>
          <p:cNvSpPr>
            <a:spLocks noChangeArrowheads="1"/>
          </p:cNvSpPr>
          <p:nvPr/>
        </p:nvSpPr>
        <p:spPr bwMode="auto">
          <a:xfrm>
            <a:off x="4078231" y="4929555"/>
            <a:ext cx="33983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QUIT</a:t>
            </a:r>
          </a:p>
        </p:txBody>
      </p:sp>
      <p:sp>
        <p:nvSpPr>
          <p:cNvPr id="67636" name="Rectangle 60"/>
          <p:cNvSpPr>
            <a:spLocks noChangeArrowheads="1"/>
          </p:cNvSpPr>
          <p:nvPr/>
        </p:nvSpPr>
        <p:spPr bwMode="auto">
          <a:xfrm>
            <a:off x="3825875" y="4873869"/>
            <a:ext cx="838200" cy="281354"/>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7" name="Freeform 61"/>
          <p:cNvSpPr>
            <a:spLocks noEditPoints="1"/>
          </p:cNvSpPr>
          <p:nvPr/>
        </p:nvSpPr>
        <p:spPr bwMode="auto">
          <a:xfrm>
            <a:off x="4168775" y="5155223"/>
            <a:ext cx="76200" cy="281354"/>
          </a:xfrm>
          <a:custGeom>
            <a:avLst/>
            <a:gdLst>
              <a:gd name="T0" fmla="*/ 2147483647 w 48"/>
              <a:gd name="T1" fmla="*/ 0 h 192"/>
              <a:gd name="T2" fmla="*/ 2147483647 w 48"/>
              <a:gd name="T3" fmla="*/ 2147483647 h 192"/>
              <a:gd name="T4" fmla="*/ 2147483647 w 48"/>
              <a:gd name="T5" fmla="*/ 2147483647 h 192"/>
              <a:gd name="T6" fmla="*/ 2147483647 w 48"/>
              <a:gd name="T7" fmla="*/ 0 h 192"/>
              <a:gd name="T8" fmla="*/ 2147483647 w 48"/>
              <a:gd name="T9" fmla="*/ 0 h 192"/>
              <a:gd name="T10" fmla="*/ 2147483647 w 48"/>
              <a:gd name="T11" fmla="*/ 2147483647 h 192"/>
              <a:gd name="T12" fmla="*/ 2147483647 w 48"/>
              <a:gd name="T13" fmla="*/ 2147483647 h 192"/>
              <a:gd name="T14" fmla="*/ 0 w 48"/>
              <a:gd name="T15" fmla="*/ 2147483647 h 192"/>
              <a:gd name="T16" fmla="*/ 2147483647 w 48"/>
              <a:gd name="T17" fmla="*/ 2147483647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92"/>
              <a:gd name="T29" fmla="*/ 48 w 48"/>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92">
                <a:moveTo>
                  <a:pt x="28" y="0"/>
                </a:moveTo>
                <a:lnTo>
                  <a:pt x="28" y="152"/>
                </a:lnTo>
                <a:lnTo>
                  <a:pt x="20" y="152"/>
                </a:lnTo>
                <a:lnTo>
                  <a:pt x="20" y="0"/>
                </a:lnTo>
                <a:lnTo>
                  <a:pt x="28" y="0"/>
                </a:lnTo>
                <a:close/>
                <a:moveTo>
                  <a:pt x="48" y="144"/>
                </a:moveTo>
                <a:lnTo>
                  <a:pt x="24" y="192"/>
                </a:lnTo>
                <a:lnTo>
                  <a:pt x="0" y="144"/>
                </a:lnTo>
                <a:lnTo>
                  <a:pt x="48" y="1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8" name="Rectangle 62"/>
          <p:cNvSpPr>
            <a:spLocks noChangeArrowheads="1"/>
          </p:cNvSpPr>
          <p:nvPr/>
        </p:nvSpPr>
        <p:spPr bwMode="auto">
          <a:xfrm>
            <a:off x="3780605" y="4015154"/>
            <a:ext cx="115416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CAN IT BE FIXED</a:t>
            </a:r>
          </a:p>
        </p:txBody>
      </p:sp>
      <p:sp>
        <p:nvSpPr>
          <p:cNvPr id="67639" name="Rectangle 63"/>
          <p:cNvSpPr>
            <a:spLocks noChangeArrowheads="1"/>
          </p:cNvSpPr>
          <p:nvPr/>
        </p:nvSpPr>
        <p:spPr bwMode="auto">
          <a:xfrm>
            <a:off x="3624309" y="4183674"/>
            <a:ext cx="146835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BEFORE YOUR BOSS</a:t>
            </a:r>
          </a:p>
        </p:txBody>
      </p:sp>
      <p:sp>
        <p:nvSpPr>
          <p:cNvPr id="67640" name="Rectangle 64"/>
          <p:cNvSpPr>
            <a:spLocks noChangeArrowheads="1"/>
          </p:cNvSpPr>
          <p:nvPr/>
        </p:nvSpPr>
        <p:spPr bwMode="auto">
          <a:xfrm>
            <a:off x="3936094" y="4352193"/>
            <a:ext cx="844783"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FINDS OUT?</a:t>
            </a:r>
          </a:p>
        </p:txBody>
      </p:sp>
      <p:sp>
        <p:nvSpPr>
          <p:cNvPr id="67641" name="Rectangle 65"/>
          <p:cNvSpPr>
            <a:spLocks noChangeArrowheads="1"/>
          </p:cNvSpPr>
          <p:nvPr/>
        </p:nvSpPr>
        <p:spPr bwMode="auto">
          <a:xfrm>
            <a:off x="3425825" y="3889131"/>
            <a:ext cx="1752600" cy="703385"/>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2" name="Rectangle 66"/>
          <p:cNvSpPr>
            <a:spLocks noChangeArrowheads="1"/>
          </p:cNvSpPr>
          <p:nvPr/>
        </p:nvSpPr>
        <p:spPr bwMode="auto">
          <a:xfrm>
            <a:off x="1960739" y="4819651"/>
            <a:ext cx="12663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IT</a:t>
            </a:r>
          </a:p>
        </p:txBody>
      </p:sp>
      <p:sp>
        <p:nvSpPr>
          <p:cNvPr id="67643" name="Rectangle 67"/>
          <p:cNvSpPr>
            <a:spLocks noChangeArrowheads="1"/>
          </p:cNvSpPr>
          <p:nvPr/>
        </p:nvSpPr>
        <p:spPr bwMode="auto">
          <a:xfrm>
            <a:off x="2073735" y="4819651"/>
            <a:ext cx="70533"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44" name="Rectangle 68"/>
          <p:cNvSpPr>
            <a:spLocks noChangeArrowheads="1"/>
          </p:cNvSpPr>
          <p:nvPr/>
        </p:nvSpPr>
        <p:spPr bwMode="auto">
          <a:xfrm>
            <a:off x="2165898" y="4819651"/>
            <a:ext cx="54502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S YOUR</a:t>
            </a:r>
          </a:p>
        </p:txBody>
      </p:sp>
      <p:sp>
        <p:nvSpPr>
          <p:cNvPr id="67645" name="Rectangle 71"/>
          <p:cNvSpPr>
            <a:spLocks noChangeArrowheads="1"/>
          </p:cNvSpPr>
          <p:nvPr/>
        </p:nvSpPr>
        <p:spPr bwMode="auto">
          <a:xfrm>
            <a:off x="1982865" y="4988170"/>
            <a:ext cx="80470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LUCKY DAY</a:t>
            </a:r>
          </a:p>
        </p:txBody>
      </p:sp>
      <p:sp>
        <p:nvSpPr>
          <p:cNvPr id="67646" name="Rectangle 72"/>
          <p:cNvSpPr>
            <a:spLocks noChangeArrowheads="1"/>
          </p:cNvSpPr>
          <p:nvPr/>
        </p:nvSpPr>
        <p:spPr bwMode="auto">
          <a:xfrm>
            <a:off x="1844675" y="4733192"/>
            <a:ext cx="1066800" cy="492369"/>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7" name="Freeform 73"/>
          <p:cNvSpPr>
            <a:spLocks noEditPoints="1"/>
          </p:cNvSpPr>
          <p:nvPr/>
        </p:nvSpPr>
        <p:spPr bwMode="auto">
          <a:xfrm>
            <a:off x="2339975" y="5225562"/>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8" name="Freeform 74"/>
          <p:cNvSpPr>
            <a:spLocks noEditPoints="1"/>
          </p:cNvSpPr>
          <p:nvPr/>
        </p:nvSpPr>
        <p:spPr bwMode="auto">
          <a:xfrm>
            <a:off x="2339975" y="4234961"/>
            <a:ext cx="1085850" cy="498231"/>
          </a:xfrm>
          <a:custGeom>
            <a:avLst/>
            <a:gdLst>
              <a:gd name="T0" fmla="*/ 2147483647 w 684"/>
              <a:gd name="T1" fmla="*/ 2147483647 h 340"/>
              <a:gd name="T2" fmla="*/ 2147483647 w 684"/>
              <a:gd name="T3" fmla="*/ 2147483647 h 340"/>
              <a:gd name="T4" fmla="*/ 2147483647 w 684"/>
              <a:gd name="T5" fmla="*/ 2147483647 h 340"/>
              <a:gd name="T6" fmla="*/ 2147483647 w 684"/>
              <a:gd name="T7" fmla="*/ 2147483647 h 340"/>
              <a:gd name="T8" fmla="*/ 2147483647 w 684"/>
              <a:gd name="T9" fmla="*/ 2147483647 h 340"/>
              <a:gd name="T10" fmla="*/ 2147483647 w 684"/>
              <a:gd name="T11" fmla="*/ 0 h 340"/>
              <a:gd name="T12" fmla="*/ 2147483647 w 684"/>
              <a:gd name="T13" fmla="*/ 0 h 340"/>
              <a:gd name="T14" fmla="*/ 2147483647 w 684"/>
              <a:gd name="T15" fmla="*/ 2147483647 h 340"/>
              <a:gd name="T16" fmla="*/ 2147483647 w 684"/>
              <a:gd name="T17" fmla="*/ 2147483647 h 340"/>
              <a:gd name="T18" fmla="*/ 2147483647 w 684"/>
              <a:gd name="T19" fmla="*/ 2147483647 h 340"/>
              <a:gd name="T20" fmla="*/ 0 w 684"/>
              <a:gd name="T21" fmla="*/ 2147483647 h 340"/>
              <a:gd name="T22" fmla="*/ 2147483647 w 684"/>
              <a:gd name="T23" fmla="*/ 2147483647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4"/>
              <a:gd name="T37" fmla="*/ 0 h 340"/>
              <a:gd name="T38" fmla="*/ 684 w 684"/>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4" h="340">
                <a:moveTo>
                  <a:pt x="684" y="8"/>
                </a:moveTo>
                <a:lnTo>
                  <a:pt x="24" y="8"/>
                </a:lnTo>
                <a:lnTo>
                  <a:pt x="28" y="4"/>
                </a:lnTo>
                <a:lnTo>
                  <a:pt x="28" y="300"/>
                </a:lnTo>
                <a:lnTo>
                  <a:pt x="20" y="300"/>
                </a:lnTo>
                <a:lnTo>
                  <a:pt x="20" y="0"/>
                </a:lnTo>
                <a:lnTo>
                  <a:pt x="684" y="0"/>
                </a:lnTo>
                <a:lnTo>
                  <a:pt x="684" y="8"/>
                </a:lnTo>
                <a:close/>
                <a:moveTo>
                  <a:pt x="48" y="292"/>
                </a:moveTo>
                <a:lnTo>
                  <a:pt x="24" y="340"/>
                </a:lnTo>
                <a:lnTo>
                  <a:pt x="0" y="292"/>
                </a:lnTo>
                <a:lnTo>
                  <a:pt x="48" y="2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9" name="Rectangle 75"/>
          <p:cNvSpPr>
            <a:spLocks noChangeArrowheads="1"/>
          </p:cNvSpPr>
          <p:nvPr/>
        </p:nvSpPr>
        <p:spPr bwMode="auto">
          <a:xfrm>
            <a:off x="3861260" y="3100755"/>
            <a:ext cx="89127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 REALLY</a:t>
            </a:r>
          </a:p>
        </p:txBody>
      </p:sp>
      <p:sp>
        <p:nvSpPr>
          <p:cNvPr id="67650" name="Rectangle 76"/>
          <p:cNvSpPr>
            <a:spLocks noChangeArrowheads="1"/>
          </p:cNvSpPr>
          <p:nvPr/>
        </p:nvSpPr>
        <p:spPr bwMode="auto">
          <a:xfrm>
            <a:off x="3833193" y="3269274"/>
            <a:ext cx="94897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ARE AN IDIOT</a:t>
            </a:r>
          </a:p>
        </p:txBody>
      </p:sp>
      <p:sp>
        <p:nvSpPr>
          <p:cNvPr id="67651" name="Rectangle 77"/>
          <p:cNvSpPr>
            <a:spLocks noChangeArrowheads="1"/>
          </p:cNvSpPr>
          <p:nvPr/>
        </p:nvSpPr>
        <p:spPr bwMode="auto">
          <a:xfrm>
            <a:off x="3673475" y="3045069"/>
            <a:ext cx="1219200" cy="492369"/>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2" name="Freeform 78"/>
          <p:cNvSpPr>
            <a:spLocks noEditPoints="1"/>
          </p:cNvSpPr>
          <p:nvPr/>
        </p:nvSpPr>
        <p:spPr bwMode="auto">
          <a:xfrm>
            <a:off x="3216275" y="3220916"/>
            <a:ext cx="457200" cy="70338"/>
          </a:xfrm>
          <a:custGeom>
            <a:avLst/>
            <a:gdLst>
              <a:gd name="T0" fmla="*/ 0 w 288"/>
              <a:gd name="T1" fmla="*/ 2147483647 h 48"/>
              <a:gd name="T2" fmla="*/ 2147483647 w 288"/>
              <a:gd name="T3" fmla="*/ 2147483647 h 48"/>
              <a:gd name="T4" fmla="*/ 2147483647 w 288"/>
              <a:gd name="T5" fmla="*/ 2147483647 h 48"/>
              <a:gd name="T6" fmla="*/ 0 w 288"/>
              <a:gd name="T7" fmla="*/ 2147483647 h 48"/>
              <a:gd name="T8" fmla="*/ 0 w 288"/>
              <a:gd name="T9" fmla="*/ 2147483647 h 48"/>
              <a:gd name="T10" fmla="*/ 2147483647 w 288"/>
              <a:gd name="T11" fmla="*/ 0 h 48"/>
              <a:gd name="T12" fmla="*/ 2147483647 w 288"/>
              <a:gd name="T13" fmla="*/ 2147483647 h 48"/>
              <a:gd name="T14" fmla="*/ 2147483647 w 288"/>
              <a:gd name="T15" fmla="*/ 2147483647 h 48"/>
              <a:gd name="T16" fmla="*/ 2147483647 w 288"/>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48"/>
              <a:gd name="T29" fmla="*/ 288 w 28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48">
                <a:moveTo>
                  <a:pt x="0" y="20"/>
                </a:moveTo>
                <a:lnTo>
                  <a:pt x="248" y="20"/>
                </a:lnTo>
                <a:lnTo>
                  <a:pt x="248" y="28"/>
                </a:lnTo>
                <a:lnTo>
                  <a:pt x="0" y="28"/>
                </a:lnTo>
                <a:lnTo>
                  <a:pt x="0" y="20"/>
                </a:lnTo>
                <a:close/>
                <a:moveTo>
                  <a:pt x="240" y="0"/>
                </a:moveTo>
                <a:lnTo>
                  <a:pt x="288" y="24"/>
                </a:lnTo>
                <a:lnTo>
                  <a:pt x="240" y="48"/>
                </a:lnTo>
                <a:lnTo>
                  <a:pt x="240"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3" name="Freeform 79"/>
          <p:cNvSpPr>
            <a:spLocks noEditPoints="1"/>
          </p:cNvSpPr>
          <p:nvPr/>
        </p:nvSpPr>
        <p:spPr bwMode="auto">
          <a:xfrm>
            <a:off x="4244975" y="3537439"/>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4" name="Rectangle 80"/>
          <p:cNvSpPr>
            <a:spLocks noChangeArrowheads="1"/>
          </p:cNvSpPr>
          <p:nvPr/>
        </p:nvSpPr>
        <p:spPr bwMode="auto">
          <a:xfrm>
            <a:off x="7488745" y="3412881"/>
            <a:ext cx="120866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WILL YOU CATCH</a:t>
            </a:r>
          </a:p>
        </p:txBody>
      </p:sp>
      <p:sp>
        <p:nvSpPr>
          <p:cNvPr id="67655" name="Rectangle 81"/>
          <p:cNvSpPr>
            <a:spLocks noChangeArrowheads="1"/>
          </p:cNvSpPr>
          <p:nvPr/>
        </p:nvSpPr>
        <p:spPr bwMode="auto">
          <a:xfrm>
            <a:off x="7546481" y="3581401"/>
            <a:ext cx="108843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HELL ANYWAY?</a:t>
            </a:r>
          </a:p>
        </p:txBody>
      </p:sp>
      <p:sp>
        <p:nvSpPr>
          <p:cNvPr id="67656" name="Rectangle 82"/>
          <p:cNvSpPr>
            <a:spLocks noChangeArrowheads="1"/>
          </p:cNvSpPr>
          <p:nvPr/>
        </p:nvSpPr>
        <p:spPr bwMode="auto">
          <a:xfrm>
            <a:off x="5653396" y="3207728"/>
            <a:ext cx="75822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NAIL THEM</a:t>
            </a:r>
          </a:p>
        </p:txBody>
      </p:sp>
      <p:sp>
        <p:nvSpPr>
          <p:cNvPr id="67657" name="Rectangle 83"/>
          <p:cNvSpPr>
            <a:spLocks noChangeArrowheads="1"/>
          </p:cNvSpPr>
          <p:nvPr/>
        </p:nvSpPr>
        <p:spPr bwMode="auto">
          <a:xfrm>
            <a:off x="5518150" y="3115408"/>
            <a:ext cx="990600" cy="351692"/>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8" name="Rectangle 84"/>
          <p:cNvSpPr>
            <a:spLocks noChangeArrowheads="1"/>
          </p:cNvSpPr>
          <p:nvPr/>
        </p:nvSpPr>
        <p:spPr bwMode="auto">
          <a:xfrm>
            <a:off x="5653396" y="3207728"/>
            <a:ext cx="75822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NAIL THEM</a:t>
            </a:r>
          </a:p>
        </p:txBody>
      </p:sp>
      <p:sp>
        <p:nvSpPr>
          <p:cNvPr id="67659" name="Rectangle 85"/>
          <p:cNvSpPr>
            <a:spLocks noChangeArrowheads="1"/>
          </p:cNvSpPr>
          <p:nvPr/>
        </p:nvSpPr>
        <p:spPr bwMode="auto">
          <a:xfrm>
            <a:off x="5518150" y="3115408"/>
            <a:ext cx="990600" cy="351692"/>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0" name="Rectangle 86"/>
          <p:cNvSpPr>
            <a:spLocks noChangeArrowheads="1"/>
          </p:cNvSpPr>
          <p:nvPr/>
        </p:nvSpPr>
        <p:spPr bwMode="auto">
          <a:xfrm>
            <a:off x="7254875" y="3326423"/>
            <a:ext cx="1524000" cy="492369"/>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1" name="Freeform 87"/>
          <p:cNvSpPr>
            <a:spLocks noEditPoints="1"/>
          </p:cNvSpPr>
          <p:nvPr/>
        </p:nvSpPr>
        <p:spPr bwMode="auto">
          <a:xfrm>
            <a:off x="4283075" y="3642946"/>
            <a:ext cx="2971800" cy="70338"/>
          </a:xfrm>
          <a:custGeom>
            <a:avLst/>
            <a:gdLst>
              <a:gd name="T0" fmla="*/ 2147483647 w 1872"/>
              <a:gd name="T1" fmla="*/ 2147483647 h 48"/>
              <a:gd name="T2" fmla="*/ 2147483647 w 1872"/>
              <a:gd name="T3" fmla="*/ 2147483647 h 48"/>
              <a:gd name="T4" fmla="*/ 2147483647 w 1872"/>
              <a:gd name="T5" fmla="*/ 2147483647 h 48"/>
              <a:gd name="T6" fmla="*/ 2147483647 w 1872"/>
              <a:gd name="T7" fmla="*/ 2147483647 h 48"/>
              <a:gd name="T8" fmla="*/ 2147483647 w 1872"/>
              <a:gd name="T9" fmla="*/ 2147483647 h 48"/>
              <a:gd name="T10" fmla="*/ 2147483647 w 1872"/>
              <a:gd name="T11" fmla="*/ 2147483647 h 48"/>
              <a:gd name="T12" fmla="*/ 0 w 1872"/>
              <a:gd name="T13" fmla="*/ 2147483647 h 48"/>
              <a:gd name="T14" fmla="*/ 2147483647 w 1872"/>
              <a:gd name="T15" fmla="*/ 0 h 48"/>
              <a:gd name="T16" fmla="*/ 2147483647 w 1872"/>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72"/>
              <a:gd name="T28" fmla="*/ 0 h 48"/>
              <a:gd name="T29" fmla="*/ 1872 w 187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72" h="48">
                <a:moveTo>
                  <a:pt x="1872" y="28"/>
                </a:moveTo>
                <a:lnTo>
                  <a:pt x="40" y="28"/>
                </a:lnTo>
                <a:lnTo>
                  <a:pt x="40" y="20"/>
                </a:lnTo>
                <a:lnTo>
                  <a:pt x="1872" y="20"/>
                </a:lnTo>
                <a:lnTo>
                  <a:pt x="1872"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2" name="Freeform 88"/>
          <p:cNvSpPr>
            <a:spLocks noEditPoints="1"/>
          </p:cNvSpPr>
          <p:nvPr/>
        </p:nvSpPr>
        <p:spPr bwMode="auto">
          <a:xfrm>
            <a:off x="7826375" y="2974731"/>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3" name="Rectangle 89"/>
          <p:cNvSpPr>
            <a:spLocks noChangeArrowheads="1"/>
          </p:cNvSpPr>
          <p:nvPr/>
        </p:nvSpPr>
        <p:spPr bwMode="auto">
          <a:xfrm>
            <a:off x="5907194" y="4186605"/>
            <a:ext cx="30777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a:t>
            </a:r>
          </a:p>
        </p:txBody>
      </p:sp>
      <p:sp>
        <p:nvSpPr>
          <p:cNvPr id="67664" name="Rectangle 90"/>
          <p:cNvSpPr>
            <a:spLocks noChangeArrowheads="1"/>
          </p:cNvSpPr>
          <p:nvPr/>
        </p:nvSpPr>
        <p:spPr bwMode="auto">
          <a:xfrm>
            <a:off x="6207579" y="4186605"/>
            <a:ext cx="70533"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65" name="Rectangle 91"/>
          <p:cNvSpPr>
            <a:spLocks noChangeArrowheads="1"/>
          </p:cNvSpPr>
          <p:nvPr/>
        </p:nvSpPr>
        <p:spPr bwMode="auto">
          <a:xfrm>
            <a:off x="6287472" y="4186605"/>
            <a:ext cx="78386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 IN IT UP</a:t>
            </a:r>
          </a:p>
        </p:txBody>
      </p:sp>
      <p:sp>
        <p:nvSpPr>
          <p:cNvPr id="67666" name="Rectangle 92"/>
          <p:cNvSpPr>
            <a:spLocks noChangeArrowheads="1"/>
          </p:cNvSpPr>
          <p:nvPr/>
        </p:nvSpPr>
        <p:spPr bwMode="auto">
          <a:xfrm>
            <a:off x="5955829" y="4355124"/>
            <a:ext cx="108202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TO YOUR NECK</a:t>
            </a:r>
          </a:p>
        </p:txBody>
      </p:sp>
      <p:sp>
        <p:nvSpPr>
          <p:cNvPr id="67667" name="Rectangle 93"/>
          <p:cNvSpPr>
            <a:spLocks noChangeArrowheads="1"/>
          </p:cNvSpPr>
          <p:nvPr/>
        </p:nvSpPr>
        <p:spPr bwMode="auto">
          <a:xfrm>
            <a:off x="5807075" y="4100146"/>
            <a:ext cx="1371600" cy="492369"/>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8" name="Freeform 94"/>
          <p:cNvSpPr>
            <a:spLocks noEditPoints="1"/>
          </p:cNvSpPr>
          <p:nvPr/>
        </p:nvSpPr>
        <p:spPr bwMode="auto">
          <a:xfrm>
            <a:off x="5197475" y="4275993"/>
            <a:ext cx="609600" cy="70338"/>
          </a:xfrm>
          <a:custGeom>
            <a:avLst/>
            <a:gdLst>
              <a:gd name="T0" fmla="*/ 0 w 384"/>
              <a:gd name="T1" fmla="*/ 2147483647 h 48"/>
              <a:gd name="T2" fmla="*/ 2147483647 w 384"/>
              <a:gd name="T3" fmla="*/ 2147483647 h 48"/>
              <a:gd name="T4" fmla="*/ 2147483647 w 384"/>
              <a:gd name="T5" fmla="*/ 2147483647 h 48"/>
              <a:gd name="T6" fmla="*/ 0 w 384"/>
              <a:gd name="T7" fmla="*/ 2147483647 h 48"/>
              <a:gd name="T8" fmla="*/ 0 w 384"/>
              <a:gd name="T9" fmla="*/ 2147483647 h 48"/>
              <a:gd name="T10" fmla="*/ 2147483647 w 384"/>
              <a:gd name="T11" fmla="*/ 0 h 48"/>
              <a:gd name="T12" fmla="*/ 2147483647 w 384"/>
              <a:gd name="T13" fmla="*/ 2147483647 h 48"/>
              <a:gd name="T14" fmla="*/ 2147483647 w 384"/>
              <a:gd name="T15" fmla="*/ 2147483647 h 48"/>
              <a:gd name="T16" fmla="*/ 2147483647 w 384"/>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48"/>
              <a:gd name="T29" fmla="*/ 384 w 38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48">
                <a:moveTo>
                  <a:pt x="0" y="20"/>
                </a:moveTo>
                <a:lnTo>
                  <a:pt x="344" y="20"/>
                </a:lnTo>
                <a:lnTo>
                  <a:pt x="344" y="28"/>
                </a:lnTo>
                <a:lnTo>
                  <a:pt x="0" y="28"/>
                </a:lnTo>
                <a:lnTo>
                  <a:pt x="0" y="20"/>
                </a:lnTo>
                <a:close/>
                <a:moveTo>
                  <a:pt x="336" y="0"/>
                </a:moveTo>
                <a:lnTo>
                  <a:pt x="384" y="24"/>
                </a:lnTo>
                <a:lnTo>
                  <a:pt x="336" y="48"/>
                </a:lnTo>
                <a:lnTo>
                  <a:pt x="336"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9" name="Rectangle 95"/>
          <p:cNvSpPr>
            <a:spLocks noChangeArrowheads="1"/>
          </p:cNvSpPr>
          <p:nvPr/>
        </p:nvSpPr>
        <p:spPr bwMode="auto">
          <a:xfrm>
            <a:off x="5820458" y="4964724"/>
            <a:ext cx="679673"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WILL YOU</a:t>
            </a:r>
          </a:p>
        </p:txBody>
      </p:sp>
      <p:sp>
        <p:nvSpPr>
          <p:cNvPr id="67670" name="Rectangle 96"/>
          <p:cNvSpPr>
            <a:spLocks noChangeArrowheads="1"/>
          </p:cNvSpPr>
          <p:nvPr/>
        </p:nvSpPr>
        <p:spPr bwMode="auto">
          <a:xfrm>
            <a:off x="5960626" y="5156690"/>
            <a:ext cx="41838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QUIT?</a:t>
            </a:r>
          </a:p>
        </p:txBody>
      </p:sp>
      <p:sp>
        <p:nvSpPr>
          <p:cNvPr id="67671" name="Line 97"/>
          <p:cNvSpPr>
            <a:spLocks noChangeShapeType="1"/>
          </p:cNvSpPr>
          <p:nvPr/>
        </p:nvSpPr>
        <p:spPr bwMode="auto">
          <a:xfrm flipV="1">
            <a:off x="6873875" y="2974731"/>
            <a:ext cx="1588" cy="35169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2" name="Freeform 98"/>
          <p:cNvSpPr>
            <a:spLocks noEditPoints="1"/>
          </p:cNvSpPr>
          <p:nvPr/>
        </p:nvSpPr>
        <p:spPr bwMode="auto">
          <a:xfrm>
            <a:off x="6492875" y="3291254"/>
            <a:ext cx="381000" cy="70338"/>
          </a:xfrm>
          <a:custGeom>
            <a:avLst/>
            <a:gdLst>
              <a:gd name="T0" fmla="*/ 2147483647 w 240"/>
              <a:gd name="T1" fmla="*/ 2147483647 h 48"/>
              <a:gd name="T2" fmla="*/ 2147483647 w 240"/>
              <a:gd name="T3" fmla="*/ 2147483647 h 48"/>
              <a:gd name="T4" fmla="*/ 2147483647 w 240"/>
              <a:gd name="T5" fmla="*/ 2147483647 h 48"/>
              <a:gd name="T6" fmla="*/ 2147483647 w 240"/>
              <a:gd name="T7" fmla="*/ 2147483647 h 48"/>
              <a:gd name="T8" fmla="*/ 2147483647 w 240"/>
              <a:gd name="T9" fmla="*/ 2147483647 h 48"/>
              <a:gd name="T10" fmla="*/ 2147483647 w 240"/>
              <a:gd name="T11" fmla="*/ 2147483647 h 48"/>
              <a:gd name="T12" fmla="*/ 0 w 240"/>
              <a:gd name="T13" fmla="*/ 2147483647 h 48"/>
              <a:gd name="T14" fmla="*/ 2147483647 w 240"/>
              <a:gd name="T15" fmla="*/ 0 h 48"/>
              <a:gd name="T16" fmla="*/ 2147483647 w 240"/>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48"/>
              <a:gd name="T29" fmla="*/ 240 w 24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48">
                <a:moveTo>
                  <a:pt x="240" y="28"/>
                </a:moveTo>
                <a:lnTo>
                  <a:pt x="40" y="28"/>
                </a:lnTo>
                <a:lnTo>
                  <a:pt x="40" y="20"/>
                </a:lnTo>
                <a:lnTo>
                  <a:pt x="240" y="20"/>
                </a:lnTo>
                <a:lnTo>
                  <a:pt x="240"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3" name="Rectangle 100"/>
          <p:cNvSpPr>
            <a:spLocks noChangeArrowheads="1"/>
          </p:cNvSpPr>
          <p:nvPr/>
        </p:nvSpPr>
        <p:spPr bwMode="auto">
          <a:xfrm>
            <a:off x="5711825" y="4873869"/>
            <a:ext cx="838200" cy="492369"/>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4" name="Freeform 101"/>
          <p:cNvSpPr>
            <a:spLocks noEditPoints="1"/>
          </p:cNvSpPr>
          <p:nvPr/>
        </p:nvSpPr>
        <p:spPr bwMode="auto">
          <a:xfrm>
            <a:off x="6149975" y="4592515"/>
            <a:ext cx="76200" cy="281354"/>
          </a:xfrm>
          <a:custGeom>
            <a:avLst/>
            <a:gdLst>
              <a:gd name="T0" fmla="*/ 2147483647 w 48"/>
              <a:gd name="T1" fmla="*/ 0 h 192"/>
              <a:gd name="T2" fmla="*/ 2147483647 w 48"/>
              <a:gd name="T3" fmla="*/ 2147483647 h 192"/>
              <a:gd name="T4" fmla="*/ 2147483647 w 48"/>
              <a:gd name="T5" fmla="*/ 2147483647 h 192"/>
              <a:gd name="T6" fmla="*/ 2147483647 w 48"/>
              <a:gd name="T7" fmla="*/ 0 h 192"/>
              <a:gd name="T8" fmla="*/ 2147483647 w 48"/>
              <a:gd name="T9" fmla="*/ 0 h 192"/>
              <a:gd name="T10" fmla="*/ 2147483647 w 48"/>
              <a:gd name="T11" fmla="*/ 2147483647 h 192"/>
              <a:gd name="T12" fmla="*/ 2147483647 w 48"/>
              <a:gd name="T13" fmla="*/ 2147483647 h 192"/>
              <a:gd name="T14" fmla="*/ 0 w 48"/>
              <a:gd name="T15" fmla="*/ 2147483647 h 192"/>
              <a:gd name="T16" fmla="*/ 2147483647 w 48"/>
              <a:gd name="T17" fmla="*/ 2147483647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92"/>
              <a:gd name="T29" fmla="*/ 48 w 48"/>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92">
                <a:moveTo>
                  <a:pt x="28" y="0"/>
                </a:moveTo>
                <a:lnTo>
                  <a:pt x="28" y="152"/>
                </a:lnTo>
                <a:lnTo>
                  <a:pt x="20" y="152"/>
                </a:lnTo>
                <a:lnTo>
                  <a:pt x="20" y="0"/>
                </a:lnTo>
                <a:lnTo>
                  <a:pt x="28" y="0"/>
                </a:lnTo>
                <a:close/>
                <a:moveTo>
                  <a:pt x="48" y="144"/>
                </a:moveTo>
                <a:lnTo>
                  <a:pt x="24" y="192"/>
                </a:lnTo>
                <a:lnTo>
                  <a:pt x="0" y="144"/>
                </a:lnTo>
                <a:lnTo>
                  <a:pt x="48" y="1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5" name="Freeform 102"/>
          <p:cNvSpPr>
            <a:spLocks noEditPoints="1"/>
          </p:cNvSpPr>
          <p:nvPr/>
        </p:nvSpPr>
        <p:spPr bwMode="auto">
          <a:xfrm>
            <a:off x="4664079" y="4979377"/>
            <a:ext cx="1047750" cy="146538"/>
          </a:xfrm>
          <a:custGeom>
            <a:avLst/>
            <a:gdLst>
              <a:gd name="T0" fmla="*/ 2147483647 w 660"/>
              <a:gd name="T1" fmla="*/ 2147483647 h 100"/>
              <a:gd name="T2" fmla="*/ 2147483647 w 660"/>
              <a:gd name="T3" fmla="*/ 2147483647 h 100"/>
              <a:gd name="T4" fmla="*/ 2147483647 w 660"/>
              <a:gd name="T5" fmla="*/ 2147483647 h 100"/>
              <a:gd name="T6" fmla="*/ 2147483647 w 660"/>
              <a:gd name="T7" fmla="*/ 2147483647 h 100"/>
              <a:gd name="T8" fmla="*/ 2147483647 w 660"/>
              <a:gd name="T9" fmla="*/ 2147483647 h 100"/>
              <a:gd name="T10" fmla="*/ 2147483647 w 660"/>
              <a:gd name="T11" fmla="*/ 2147483647 h 100"/>
              <a:gd name="T12" fmla="*/ 2147483647 w 660"/>
              <a:gd name="T13" fmla="*/ 2147483647 h 100"/>
              <a:gd name="T14" fmla="*/ 2147483647 w 660"/>
              <a:gd name="T15" fmla="*/ 2147483647 h 100"/>
              <a:gd name="T16" fmla="*/ 2147483647 w 660"/>
              <a:gd name="T17" fmla="*/ 2147483647 h 100"/>
              <a:gd name="T18" fmla="*/ 2147483647 w 660"/>
              <a:gd name="T19" fmla="*/ 2147483647 h 100"/>
              <a:gd name="T20" fmla="*/ 2147483647 w 660"/>
              <a:gd name="T21" fmla="*/ 2147483647 h 100"/>
              <a:gd name="T22" fmla="*/ 2147483647 w 660"/>
              <a:gd name="T23" fmla="*/ 2147483647 h 100"/>
              <a:gd name="T24" fmla="*/ 0 w 660"/>
              <a:gd name="T25" fmla="*/ 2147483647 h 100"/>
              <a:gd name="T26" fmla="*/ 2147483647 w 660"/>
              <a:gd name="T27" fmla="*/ 0 h 100"/>
              <a:gd name="T28" fmla="*/ 2147483647 w 660"/>
              <a:gd name="T29" fmla="*/ 2147483647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60"/>
              <a:gd name="T46" fmla="*/ 0 h 100"/>
              <a:gd name="T47" fmla="*/ 660 w 660"/>
              <a:gd name="T48" fmla="*/ 100 h 1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60" h="100">
                <a:moveTo>
                  <a:pt x="660" y="100"/>
                </a:moveTo>
                <a:lnTo>
                  <a:pt x="326" y="100"/>
                </a:lnTo>
                <a:lnTo>
                  <a:pt x="326" y="24"/>
                </a:lnTo>
                <a:lnTo>
                  <a:pt x="330" y="28"/>
                </a:lnTo>
                <a:lnTo>
                  <a:pt x="40" y="28"/>
                </a:lnTo>
                <a:lnTo>
                  <a:pt x="40" y="20"/>
                </a:lnTo>
                <a:lnTo>
                  <a:pt x="334" y="20"/>
                </a:lnTo>
                <a:lnTo>
                  <a:pt x="334" y="96"/>
                </a:lnTo>
                <a:lnTo>
                  <a:pt x="330" y="92"/>
                </a:lnTo>
                <a:lnTo>
                  <a:pt x="660" y="92"/>
                </a:lnTo>
                <a:lnTo>
                  <a:pt x="660" y="100"/>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6" name="Rectangle 103"/>
          <p:cNvSpPr>
            <a:spLocks noChangeArrowheads="1"/>
          </p:cNvSpPr>
          <p:nvPr/>
        </p:nvSpPr>
        <p:spPr bwMode="auto">
          <a:xfrm>
            <a:off x="7896576" y="4327282"/>
            <a:ext cx="58509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DUMP IT</a:t>
            </a:r>
          </a:p>
        </p:txBody>
      </p:sp>
      <p:sp>
        <p:nvSpPr>
          <p:cNvPr id="67677" name="Rectangle 104"/>
          <p:cNvSpPr>
            <a:spLocks noChangeArrowheads="1"/>
          </p:cNvSpPr>
          <p:nvPr/>
        </p:nvSpPr>
        <p:spPr bwMode="auto">
          <a:xfrm>
            <a:off x="7777122" y="4495801"/>
            <a:ext cx="830356"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IN THE SKIP</a:t>
            </a:r>
          </a:p>
        </p:txBody>
      </p:sp>
      <p:sp>
        <p:nvSpPr>
          <p:cNvPr id="67678" name="Rectangle 105"/>
          <p:cNvSpPr>
            <a:spLocks noChangeArrowheads="1"/>
          </p:cNvSpPr>
          <p:nvPr/>
        </p:nvSpPr>
        <p:spPr bwMode="auto">
          <a:xfrm>
            <a:off x="7559675" y="4240823"/>
            <a:ext cx="1143000" cy="492369"/>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9" name="Freeform 106"/>
          <p:cNvSpPr>
            <a:spLocks noEditPoints="1"/>
          </p:cNvSpPr>
          <p:nvPr/>
        </p:nvSpPr>
        <p:spPr bwMode="auto">
          <a:xfrm>
            <a:off x="8131175" y="3818792"/>
            <a:ext cx="76200" cy="422031"/>
          </a:xfrm>
          <a:custGeom>
            <a:avLst/>
            <a:gdLst>
              <a:gd name="T0" fmla="*/ 2147483647 w 48"/>
              <a:gd name="T1" fmla="*/ 0 h 288"/>
              <a:gd name="T2" fmla="*/ 2147483647 w 48"/>
              <a:gd name="T3" fmla="*/ 2147483647 h 288"/>
              <a:gd name="T4" fmla="*/ 2147483647 w 48"/>
              <a:gd name="T5" fmla="*/ 2147483647 h 288"/>
              <a:gd name="T6" fmla="*/ 2147483647 w 48"/>
              <a:gd name="T7" fmla="*/ 0 h 288"/>
              <a:gd name="T8" fmla="*/ 2147483647 w 48"/>
              <a:gd name="T9" fmla="*/ 0 h 288"/>
              <a:gd name="T10" fmla="*/ 2147483647 w 48"/>
              <a:gd name="T11" fmla="*/ 2147483647 h 288"/>
              <a:gd name="T12" fmla="*/ 2147483647 w 48"/>
              <a:gd name="T13" fmla="*/ 2147483647 h 288"/>
              <a:gd name="T14" fmla="*/ 0 w 48"/>
              <a:gd name="T15" fmla="*/ 2147483647 h 288"/>
              <a:gd name="T16" fmla="*/ 2147483647 w 48"/>
              <a:gd name="T17" fmla="*/ 2147483647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88"/>
              <a:gd name="T29" fmla="*/ 48 w 48"/>
              <a:gd name="T30" fmla="*/ 288 h 2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88">
                <a:moveTo>
                  <a:pt x="28" y="0"/>
                </a:moveTo>
                <a:lnTo>
                  <a:pt x="28" y="248"/>
                </a:lnTo>
                <a:lnTo>
                  <a:pt x="20" y="248"/>
                </a:lnTo>
                <a:lnTo>
                  <a:pt x="20" y="0"/>
                </a:lnTo>
                <a:lnTo>
                  <a:pt x="28" y="0"/>
                </a:lnTo>
                <a:close/>
                <a:moveTo>
                  <a:pt x="48" y="240"/>
                </a:moveTo>
                <a:lnTo>
                  <a:pt x="24" y="288"/>
                </a:lnTo>
                <a:lnTo>
                  <a:pt x="0" y="240"/>
                </a:lnTo>
                <a:lnTo>
                  <a:pt x="48" y="24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0" name="Freeform 107"/>
          <p:cNvSpPr>
            <a:spLocks noEditPoints="1"/>
          </p:cNvSpPr>
          <p:nvPr/>
        </p:nvSpPr>
        <p:spPr bwMode="auto">
          <a:xfrm>
            <a:off x="4664075" y="4733192"/>
            <a:ext cx="3473450" cy="879231"/>
          </a:xfrm>
          <a:custGeom>
            <a:avLst/>
            <a:gdLst>
              <a:gd name="T0" fmla="*/ 2147483647 w 2188"/>
              <a:gd name="T1" fmla="*/ 0 h 600"/>
              <a:gd name="T2" fmla="*/ 2147483647 w 2188"/>
              <a:gd name="T3" fmla="*/ 2147483647 h 600"/>
              <a:gd name="T4" fmla="*/ 2147483647 w 2188"/>
              <a:gd name="T5" fmla="*/ 2147483647 h 600"/>
              <a:gd name="T6" fmla="*/ 2147483647 w 2188"/>
              <a:gd name="T7" fmla="*/ 2147483647 h 600"/>
              <a:gd name="T8" fmla="*/ 2147483647 w 2188"/>
              <a:gd name="T9" fmla="*/ 2147483647 h 600"/>
              <a:gd name="T10" fmla="*/ 2147483647 w 2188"/>
              <a:gd name="T11" fmla="*/ 2147483647 h 600"/>
              <a:gd name="T12" fmla="*/ 2147483647 w 2188"/>
              <a:gd name="T13" fmla="*/ 0 h 600"/>
              <a:gd name="T14" fmla="*/ 2147483647 w 2188"/>
              <a:gd name="T15" fmla="*/ 0 h 600"/>
              <a:gd name="T16" fmla="*/ 2147483647 w 2188"/>
              <a:gd name="T17" fmla="*/ 2147483647 h 600"/>
              <a:gd name="T18" fmla="*/ 0 w 2188"/>
              <a:gd name="T19" fmla="*/ 2147483647 h 600"/>
              <a:gd name="T20" fmla="*/ 2147483647 w 2188"/>
              <a:gd name="T21" fmla="*/ 2147483647 h 600"/>
              <a:gd name="T22" fmla="*/ 2147483647 w 2188"/>
              <a:gd name="T23" fmla="*/ 2147483647 h 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88"/>
              <a:gd name="T37" fmla="*/ 0 h 600"/>
              <a:gd name="T38" fmla="*/ 2188 w 2188"/>
              <a:gd name="T39" fmla="*/ 600 h 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88" h="600">
                <a:moveTo>
                  <a:pt x="2188" y="0"/>
                </a:moveTo>
                <a:lnTo>
                  <a:pt x="2188" y="580"/>
                </a:lnTo>
                <a:lnTo>
                  <a:pt x="40" y="580"/>
                </a:lnTo>
                <a:lnTo>
                  <a:pt x="40" y="572"/>
                </a:lnTo>
                <a:lnTo>
                  <a:pt x="2184" y="572"/>
                </a:lnTo>
                <a:lnTo>
                  <a:pt x="2180" y="576"/>
                </a:lnTo>
                <a:lnTo>
                  <a:pt x="2180" y="0"/>
                </a:lnTo>
                <a:lnTo>
                  <a:pt x="2188" y="0"/>
                </a:lnTo>
                <a:close/>
                <a:moveTo>
                  <a:pt x="48" y="600"/>
                </a:moveTo>
                <a:lnTo>
                  <a:pt x="0" y="576"/>
                </a:lnTo>
                <a:lnTo>
                  <a:pt x="48" y="552"/>
                </a:lnTo>
                <a:lnTo>
                  <a:pt x="48" y="60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1" name="Rectangle 108"/>
          <p:cNvSpPr>
            <a:spLocks noChangeArrowheads="1"/>
          </p:cNvSpPr>
          <p:nvPr/>
        </p:nvSpPr>
        <p:spPr bwMode="auto">
          <a:xfrm>
            <a:off x="7328007" y="4929555"/>
            <a:ext cx="30777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a:t>
            </a:r>
          </a:p>
        </p:txBody>
      </p:sp>
      <p:sp>
        <p:nvSpPr>
          <p:cNvPr id="67682" name="Rectangle 109"/>
          <p:cNvSpPr>
            <a:spLocks noChangeArrowheads="1"/>
          </p:cNvSpPr>
          <p:nvPr/>
        </p:nvSpPr>
        <p:spPr bwMode="auto">
          <a:xfrm>
            <a:off x="7628392" y="4929555"/>
            <a:ext cx="70533"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83" name="Rectangle 110"/>
          <p:cNvSpPr>
            <a:spLocks noChangeArrowheads="1"/>
          </p:cNvSpPr>
          <p:nvPr/>
        </p:nvSpPr>
        <p:spPr bwMode="auto">
          <a:xfrm>
            <a:off x="7687316" y="4929555"/>
            <a:ext cx="19717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684" name="Rectangle 111"/>
          <p:cNvSpPr>
            <a:spLocks noChangeArrowheads="1"/>
          </p:cNvSpPr>
          <p:nvPr/>
        </p:nvSpPr>
        <p:spPr bwMode="auto">
          <a:xfrm>
            <a:off x="7390936" y="5098074"/>
            <a:ext cx="42640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FIRED</a:t>
            </a:r>
          </a:p>
        </p:txBody>
      </p:sp>
      <p:sp>
        <p:nvSpPr>
          <p:cNvPr id="67685" name="Rectangle 112"/>
          <p:cNvSpPr>
            <a:spLocks noChangeArrowheads="1"/>
          </p:cNvSpPr>
          <p:nvPr/>
        </p:nvSpPr>
        <p:spPr bwMode="auto">
          <a:xfrm>
            <a:off x="7178675" y="4873869"/>
            <a:ext cx="838200" cy="492369"/>
          </a:xfrm>
          <a:prstGeom prst="rect">
            <a:avLst/>
          </a:prstGeom>
          <a:noFill/>
          <a:ln w="12700" cap="rnd">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6" name="Freeform 113"/>
          <p:cNvSpPr>
            <a:spLocks noEditPoints="1"/>
          </p:cNvSpPr>
          <p:nvPr/>
        </p:nvSpPr>
        <p:spPr bwMode="auto">
          <a:xfrm>
            <a:off x="6569075" y="5049716"/>
            <a:ext cx="609600" cy="70338"/>
          </a:xfrm>
          <a:custGeom>
            <a:avLst/>
            <a:gdLst>
              <a:gd name="T0" fmla="*/ 0 w 384"/>
              <a:gd name="T1" fmla="*/ 2147483647 h 48"/>
              <a:gd name="T2" fmla="*/ 2147483647 w 384"/>
              <a:gd name="T3" fmla="*/ 2147483647 h 48"/>
              <a:gd name="T4" fmla="*/ 2147483647 w 384"/>
              <a:gd name="T5" fmla="*/ 2147483647 h 48"/>
              <a:gd name="T6" fmla="*/ 0 w 384"/>
              <a:gd name="T7" fmla="*/ 2147483647 h 48"/>
              <a:gd name="T8" fmla="*/ 0 w 384"/>
              <a:gd name="T9" fmla="*/ 2147483647 h 48"/>
              <a:gd name="T10" fmla="*/ 2147483647 w 384"/>
              <a:gd name="T11" fmla="*/ 0 h 48"/>
              <a:gd name="T12" fmla="*/ 2147483647 w 384"/>
              <a:gd name="T13" fmla="*/ 2147483647 h 48"/>
              <a:gd name="T14" fmla="*/ 2147483647 w 384"/>
              <a:gd name="T15" fmla="*/ 2147483647 h 48"/>
              <a:gd name="T16" fmla="*/ 2147483647 w 384"/>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48"/>
              <a:gd name="T29" fmla="*/ 384 w 38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48">
                <a:moveTo>
                  <a:pt x="0" y="20"/>
                </a:moveTo>
                <a:lnTo>
                  <a:pt x="344" y="20"/>
                </a:lnTo>
                <a:lnTo>
                  <a:pt x="344" y="28"/>
                </a:lnTo>
                <a:lnTo>
                  <a:pt x="0" y="28"/>
                </a:lnTo>
                <a:lnTo>
                  <a:pt x="0" y="20"/>
                </a:lnTo>
                <a:close/>
                <a:moveTo>
                  <a:pt x="336" y="0"/>
                </a:moveTo>
                <a:lnTo>
                  <a:pt x="384" y="24"/>
                </a:lnTo>
                <a:lnTo>
                  <a:pt x="336" y="48"/>
                </a:lnTo>
                <a:lnTo>
                  <a:pt x="336"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7" name="Freeform 114"/>
          <p:cNvSpPr>
            <a:spLocks noEditPoints="1"/>
          </p:cNvSpPr>
          <p:nvPr/>
        </p:nvSpPr>
        <p:spPr bwMode="auto">
          <a:xfrm>
            <a:off x="7521575" y="5366239"/>
            <a:ext cx="76200" cy="211015"/>
          </a:xfrm>
          <a:custGeom>
            <a:avLst/>
            <a:gdLst>
              <a:gd name="T0" fmla="*/ 2147483647 w 48"/>
              <a:gd name="T1" fmla="*/ 0 h 144"/>
              <a:gd name="T2" fmla="*/ 2147483647 w 48"/>
              <a:gd name="T3" fmla="*/ 2147483647 h 144"/>
              <a:gd name="T4" fmla="*/ 2147483647 w 48"/>
              <a:gd name="T5" fmla="*/ 2147483647 h 144"/>
              <a:gd name="T6" fmla="*/ 2147483647 w 48"/>
              <a:gd name="T7" fmla="*/ 0 h 144"/>
              <a:gd name="T8" fmla="*/ 2147483647 w 48"/>
              <a:gd name="T9" fmla="*/ 0 h 144"/>
              <a:gd name="T10" fmla="*/ 2147483647 w 48"/>
              <a:gd name="T11" fmla="*/ 2147483647 h 144"/>
              <a:gd name="T12" fmla="*/ 2147483647 w 48"/>
              <a:gd name="T13" fmla="*/ 2147483647 h 144"/>
              <a:gd name="T14" fmla="*/ 0 w 48"/>
              <a:gd name="T15" fmla="*/ 2147483647 h 144"/>
              <a:gd name="T16" fmla="*/ 2147483647 w 48"/>
              <a:gd name="T17" fmla="*/ 2147483647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44"/>
              <a:gd name="T29" fmla="*/ 48 w 48"/>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44">
                <a:moveTo>
                  <a:pt x="28" y="0"/>
                </a:moveTo>
                <a:lnTo>
                  <a:pt x="28" y="104"/>
                </a:lnTo>
                <a:lnTo>
                  <a:pt x="20" y="104"/>
                </a:lnTo>
                <a:lnTo>
                  <a:pt x="20" y="0"/>
                </a:lnTo>
                <a:lnTo>
                  <a:pt x="28" y="0"/>
                </a:lnTo>
                <a:close/>
                <a:moveTo>
                  <a:pt x="48" y="96"/>
                </a:moveTo>
                <a:lnTo>
                  <a:pt x="24" y="144"/>
                </a:lnTo>
                <a:lnTo>
                  <a:pt x="0" y="96"/>
                </a:lnTo>
                <a:lnTo>
                  <a:pt x="48" y="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8" name="Rectangle 115"/>
          <p:cNvSpPr>
            <a:spLocks noChangeArrowheads="1"/>
          </p:cNvSpPr>
          <p:nvPr/>
        </p:nvSpPr>
        <p:spPr bwMode="auto">
          <a:xfrm>
            <a:off x="2436240" y="1693986"/>
            <a:ext cx="2837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89" name="Rectangle 116"/>
          <p:cNvSpPr>
            <a:spLocks noChangeArrowheads="1"/>
          </p:cNvSpPr>
          <p:nvPr/>
        </p:nvSpPr>
        <p:spPr bwMode="auto">
          <a:xfrm>
            <a:off x="4873387" y="1693986"/>
            <a:ext cx="21320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0" name="Rectangle 117"/>
          <p:cNvSpPr>
            <a:spLocks noChangeArrowheads="1"/>
          </p:cNvSpPr>
          <p:nvPr/>
        </p:nvSpPr>
        <p:spPr bwMode="auto">
          <a:xfrm>
            <a:off x="4112640" y="2256693"/>
            <a:ext cx="2837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1" name="Rectangle 118"/>
          <p:cNvSpPr>
            <a:spLocks noChangeArrowheads="1"/>
          </p:cNvSpPr>
          <p:nvPr/>
        </p:nvSpPr>
        <p:spPr bwMode="auto">
          <a:xfrm>
            <a:off x="2741040" y="3944816"/>
            <a:ext cx="2837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2" name="Rectangle 119"/>
          <p:cNvSpPr>
            <a:spLocks noChangeArrowheads="1"/>
          </p:cNvSpPr>
          <p:nvPr/>
        </p:nvSpPr>
        <p:spPr bwMode="auto">
          <a:xfrm>
            <a:off x="5331840" y="4788878"/>
            <a:ext cx="2837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3" name="Rectangle 120"/>
          <p:cNvSpPr>
            <a:spLocks noChangeArrowheads="1"/>
          </p:cNvSpPr>
          <p:nvPr/>
        </p:nvSpPr>
        <p:spPr bwMode="auto">
          <a:xfrm>
            <a:off x="7008240" y="3100755"/>
            <a:ext cx="2837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4" name="Rectangle 121"/>
          <p:cNvSpPr>
            <a:spLocks noChangeArrowheads="1"/>
          </p:cNvSpPr>
          <p:nvPr/>
        </p:nvSpPr>
        <p:spPr bwMode="auto">
          <a:xfrm>
            <a:off x="6092588" y="2256693"/>
            <a:ext cx="21320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5" name="Rectangle 122"/>
          <p:cNvSpPr>
            <a:spLocks noChangeArrowheads="1"/>
          </p:cNvSpPr>
          <p:nvPr/>
        </p:nvSpPr>
        <p:spPr bwMode="auto">
          <a:xfrm>
            <a:off x="8073788" y="3100755"/>
            <a:ext cx="21320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6" name="Rectangle 123"/>
          <p:cNvSpPr>
            <a:spLocks noChangeArrowheads="1"/>
          </p:cNvSpPr>
          <p:nvPr/>
        </p:nvSpPr>
        <p:spPr bwMode="auto">
          <a:xfrm>
            <a:off x="5406788" y="4015154"/>
            <a:ext cx="21320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7" name="Rectangle 124"/>
          <p:cNvSpPr>
            <a:spLocks noChangeArrowheads="1"/>
          </p:cNvSpPr>
          <p:nvPr/>
        </p:nvSpPr>
        <p:spPr bwMode="auto">
          <a:xfrm>
            <a:off x="1064975" y="3030416"/>
            <a:ext cx="21320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8" name="Rectangle 125"/>
          <p:cNvSpPr>
            <a:spLocks noChangeArrowheads="1"/>
          </p:cNvSpPr>
          <p:nvPr/>
        </p:nvSpPr>
        <p:spPr bwMode="auto">
          <a:xfrm>
            <a:off x="6778388" y="4788878"/>
            <a:ext cx="21320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9" name="Rectangle 126"/>
          <p:cNvSpPr>
            <a:spLocks noChangeArrowheads="1"/>
          </p:cNvSpPr>
          <p:nvPr/>
        </p:nvSpPr>
        <p:spPr bwMode="auto">
          <a:xfrm>
            <a:off x="8378588" y="3944816"/>
            <a:ext cx="21320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700" name="Rectangle 127"/>
          <p:cNvSpPr>
            <a:spLocks noChangeArrowheads="1"/>
          </p:cNvSpPr>
          <p:nvPr/>
        </p:nvSpPr>
        <p:spPr bwMode="auto">
          <a:xfrm>
            <a:off x="6779640" y="3452447"/>
            <a:ext cx="2837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701" name="Rectangle 128"/>
          <p:cNvSpPr>
            <a:spLocks noChangeArrowheads="1"/>
          </p:cNvSpPr>
          <p:nvPr/>
        </p:nvSpPr>
        <p:spPr bwMode="gray">
          <a:xfrm>
            <a:off x="654786" y="4101613"/>
            <a:ext cx="50655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FFFFFF"/>
                </a:solidFill>
                <a:latin typeface="Arial" charset="0"/>
                <a:ea typeface="ＭＳ Ｐゴシック" charset="0"/>
                <a:cs typeface="ＭＳ Ｐゴシック" charset="0"/>
              </a:rPr>
              <a:t>HIDE IT</a:t>
            </a:r>
            <a:endParaRPr lang="en-GB" sz="1108">
              <a:solidFill>
                <a:srgbClr val="000000"/>
              </a:solidFill>
              <a:latin typeface="Arial" charset="0"/>
              <a:ea typeface="ＭＳ Ｐゴシック" charset="0"/>
              <a:cs typeface="ＭＳ Ｐゴシック" charset="0"/>
            </a:endParaRPr>
          </a:p>
        </p:txBody>
      </p:sp>
      <p:cxnSp>
        <p:nvCxnSpPr>
          <p:cNvPr id="67702" name="AutoShape 129"/>
          <p:cNvCxnSpPr>
            <a:cxnSpLocks noChangeShapeType="1"/>
            <a:stCxn id="67627" idx="1"/>
            <a:endCxn id="67707" idx="0"/>
          </p:cNvCxnSpPr>
          <p:nvPr/>
        </p:nvCxnSpPr>
        <p:spPr bwMode="auto">
          <a:xfrm rot="10800000" flipV="1">
            <a:off x="866775" y="3256085"/>
            <a:ext cx="596900" cy="773723"/>
          </a:xfrm>
          <a:prstGeom prst="bentConnector2">
            <a:avLst/>
          </a:prstGeom>
          <a:noFill/>
          <a:ln w="9525">
            <a:solidFill>
              <a:schemeClr val="tx1"/>
            </a:solidFill>
            <a:miter lim="800000"/>
            <a:headEnd/>
            <a:tailEnd type="triangle" w="med" len="med"/>
          </a:ln>
          <a:extLst>
            <a:ext uri="{909E8E84-426E-40dd-AFC4-6F175D3DCCD1}">
              <a14:hiddenFill xmlns="" xmlns:a14="http://schemas.microsoft.com/office/drawing/2010/main">
                <a:noFill/>
              </a14:hiddenFill>
            </a:ext>
          </a:extLst>
        </p:spPr>
      </p:cxnSp>
      <p:sp>
        <p:nvSpPr>
          <p:cNvPr id="67703" name="Rectangle 130"/>
          <p:cNvSpPr>
            <a:spLocks noChangeArrowheads="1"/>
          </p:cNvSpPr>
          <p:nvPr/>
        </p:nvSpPr>
        <p:spPr bwMode="auto">
          <a:xfrm>
            <a:off x="3312540" y="3030416"/>
            <a:ext cx="2837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704" name="Line 131"/>
          <p:cNvSpPr>
            <a:spLocks noChangeShapeType="1"/>
          </p:cNvSpPr>
          <p:nvPr/>
        </p:nvSpPr>
        <p:spPr bwMode="auto">
          <a:xfrm flipH="1">
            <a:off x="5219700" y="3288323"/>
            <a:ext cx="2921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705" name="Line 132"/>
          <p:cNvSpPr>
            <a:spLocks noChangeShapeType="1"/>
          </p:cNvSpPr>
          <p:nvPr/>
        </p:nvSpPr>
        <p:spPr bwMode="auto">
          <a:xfrm>
            <a:off x="5219700" y="3288323"/>
            <a:ext cx="0" cy="375138"/>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73387293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GB">
                <a:latin typeface="Arial" charset="0"/>
              </a:rPr>
              <a:t>Mind Set</a:t>
            </a:r>
            <a:endParaRPr lang="en-US">
              <a:latin typeface="Arial" charset="0"/>
            </a:endParaRPr>
          </a:p>
        </p:txBody>
      </p:sp>
      <p:sp>
        <p:nvSpPr>
          <p:cNvPr id="73730" name="Rectangle 3"/>
          <p:cNvSpPr>
            <a:spLocks noGrp="1" noChangeArrowheads="1"/>
          </p:cNvSpPr>
          <p:nvPr>
            <p:ph idx="1"/>
          </p:nvPr>
        </p:nvSpPr>
        <p:spPr>
          <a:xfrm>
            <a:off x="467933" y="1508165"/>
            <a:ext cx="3962400" cy="4592515"/>
          </a:xfrm>
        </p:spPr>
        <p:txBody>
          <a:bodyPr/>
          <a:lstStyle/>
          <a:p>
            <a:pPr eaLnBrk="1" hangingPunct="1">
              <a:buFont typeface="Arial" charset="0"/>
              <a:buChar char="•"/>
            </a:pPr>
            <a:r>
              <a:rPr lang="en-GB" sz="1846" dirty="0">
                <a:latin typeface="Arial" charset="0"/>
              </a:rPr>
              <a:t>Mind Set plays an important role at two levels:</a:t>
            </a:r>
          </a:p>
          <a:p>
            <a:pPr lvl="1" eaLnBrk="1" hangingPunct="1">
              <a:buFont typeface="Arial" charset="0"/>
              <a:buChar char="•"/>
            </a:pPr>
            <a:r>
              <a:rPr lang="en-GB" sz="1662" dirty="0">
                <a:latin typeface="Arial" charset="0"/>
              </a:rPr>
              <a:t>Individual level  - e.g. </a:t>
            </a:r>
            <a:r>
              <a:rPr lang="ja-JP" altLang="en-GB" sz="1662" dirty="0">
                <a:latin typeface="Arial" charset="0"/>
              </a:rPr>
              <a:t>“</a:t>
            </a:r>
            <a:r>
              <a:rPr lang="en-GB" altLang="ja-JP" sz="1662" dirty="0">
                <a:latin typeface="Arial" charset="0"/>
              </a:rPr>
              <a:t>FLY</a:t>
            </a:r>
            <a:r>
              <a:rPr lang="ja-JP" altLang="en-GB" sz="1662" dirty="0">
                <a:latin typeface="Arial" charset="0"/>
              </a:rPr>
              <a:t>”</a:t>
            </a:r>
            <a:r>
              <a:rPr lang="en-GB" altLang="ja-JP" sz="1662" dirty="0">
                <a:latin typeface="Arial" charset="0"/>
              </a:rPr>
              <a:t> locked-in thinking</a:t>
            </a:r>
          </a:p>
          <a:p>
            <a:pPr lvl="1" eaLnBrk="1" hangingPunct="1">
              <a:buFont typeface="Arial" charset="0"/>
              <a:buChar char="•"/>
            </a:pPr>
            <a:r>
              <a:rPr lang="en-GB" sz="1662" dirty="0">
                <a:latin typeface="Arial" charset="0"/>
              </a:rPr>
              <a:t>Organizational – e.g. </a:t>
            </a:r>
            <a:r>
              <a:rPr lang="ja-JP" altLang="en-GB" sz="1662" dirty="0">
                <a:latin typeface="Arial" charset="0"/>
              </a:rPr>
              <a:t>“</a:t>
            </a:r>
            <a:r>
              <a:rPr lang="en-GB" altLang="ja-JP" sz="1662" dirty="0">
                <a:latin typeface="Arial" charset="0"/>
              </a:rPr>
              <a:t>hide it</a:t>
            </a:r>
            <a:r>
              <a:rPr lang="ja-JP" altLang="en-GB" sz="1662" dirty="0">
                <a:latin typeface="Arial" charset="0"/>
              </a:rPr>
              <a:t>”</a:t>
            </a:r>
            <a:r>
              <a:rPr lang="en-GB" altLang="ja-JP" sz="1662" dirty="0">
                <a:latin typeface="Arial" charset="0"/>
              </a:rPr>
              <a:t> </a:t>
            </a:r>
          </a:p>
          <a:p>
            <a:pPr eaLnBrk="1" hangingPunct="1">
              <a:buFont typeface="Arial" charset="0"/>
              <a:buChar char="•"/>
            </a:pPr>
            <a:r>
              <a:rPr lang="en-GB" sz="1846" dirty="0">
                <a:latin typeface="Arial" charset="0"/>
              </a:rPr>
              <a:t>As products, processes and services get more complex and functional divides persist, mind set is an increasingly important factor in not uncovering undesirable emergent behaviour</a:t>
            </a:r>
          </a:p>
          <a:p>
            <a:pPr eaLnBrk="1" hangingPunct="1">
              <a:buFont typeface="Arial" charset="0"/>
              <a:buChar char="•"/>
            </a:pPr>
            <a:endParaRPr lang="en-US" dirty="0">
              <a:latin typeface="Arial" charset="0"/>
            </a:endParaRPr>
          </a:p>
        </p:txBody>
      </p:sp>
      <p:sp>
        <p:nvSpPr>
          <p:cNvPr id="48132" name="Text Box 4"/>
          <p:cNvSpPr txBox="1">
            <a:spLocks noChangeArrowheads="1"/>
          </p:cNvSpPr>
          <p:nvPr/>
        </p:nvSpPr>
        <p:spPr bwMode="auto">
          <a:xfrm>
            <a:off x="2351301" y="5830773"/>
            <a:ext cx="4607513" cy="53981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lIns="84376" tIns="42189" rIns="84376" bIns="42189">
            <a:spAutoFit/>
          </a:bodyPr>
          <a:lstStyle/>
          <a:p>
            <a:pPr algn="ctr">
              <a:defRPr/>
            </a:pPr>
            <a:r>
              <a:rPr lang="en-GB" sz="2954" b="1" dirty="0">
                <a:solidFill>
                  <a:srgbClr val="FFFFFF"/>
                </a:solidFill>
                <a:latin typeface="Arial"/>
              </a:rPr>
              <a:t>Unless we do something</a:t>
            </a:r>
          </a:p>
        </p:txBody>
      </p:sp>
      <p:sp>
        <p:nvSpPr>
          <p:cNvPr id="73734" name="TextBox 2"/>
          <p:cNvSpPr txBox="1">
            <a:spLocks noChangeArrowheads="1"/>
          </p:cNvSpPr>
          <p:nvPr/>
        </p:nvSpPr>
        <p:spPr bwMode="auto">
          <a:xfrm>
            <a:off x="5170489" y="3906653"/>
            <a:ext cx="3606800" cy="12214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r>
              <a:rPr lang="en-GB" sz="1846" dirty="0">
                <a:solidFill>
                  <a:srgbClr val="000000"/>
                </a:solidFill>
              </a:rPr>
              <a:t>Quote from NASA</a:t>
            </a:r>
          </a:p>
          <a:p>
            <a:pPr algn="ctr" eaLnBrk="1" hangingPunct="1"/>
            <a:r>
              <a:rPr lang="ja-JP" altLang="en-GB" sz="1846" dirty="0">
                <a:solidFill>
                  <a:srgbClr val="000000"/>
                </a:solidFill>
              </a:rPr>
              <a:t>“</a:t>
            </a:r>
            <a:r>
              <a:rPr lang="en-GB" altLang="ja-JP" sz="1846" dirty="0">
                <a:solidFill>
                  <a:srgbClr val="000000"/>
                </a:solidFill>
              </a:rPr>
              <a:t>The biggest advantage of not doing Systems Engineering is that failure takes us by surprise</a:t>
            </a:r>
            <a:r>
              <a:rPr lang="ja-JP" altLang="en-GB" sz="1846" dirty="0">
                <a:solidFill>
                  <a:srgbClr val="000000"/>
                </a:solidFill>
              </a:rPr>
              <a:t>”</a:t>
            </a:r>
            <a:endParaRPr lang="en-GB" sz="1846" dirty="0">
              <a:solidFill>
                <a:srgbClr val="000000"/>
              </a:solidFill>
            </a:endParaRPr>
          </a:p>
        </p:txBody>
      </p:sp>
      <p:pic>
        <p:nvPicPr>
          <p:cNvPr id="73735" name="Picture 4" descr="Vanguard rock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6132" y="1739348"/>
            <a:ext cx="2265363" cy="21409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7624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Complexity, Mind Set and Emergence</a:t>
            </a:r>
          </a:p>
        </p:txBody>
      </p:sp>
      <p:sp>
        <p:nvSpPr>
          <p:cNvPr id="5" name="Text Placeholder 4"/>
          <p:cNvSpPr>
            <a:spLocks noGrp="1"/>
          </p:cNvSpPr>
          <p:nvPr>
            <p:ph type="body" sz="quarter" idx="4294967295"/>
          </p:nvPr>
        </p:nvSpPr>
        <p:spPr>
          <a:xfrm>
            <a:off x="493777" y="1628877"/>
            <a:ext cx="8254937" cy="4193006"/>
          </a:xfrm>
          <a:prstGeom prst="rect">
            <a:avLst/>
          </a:prstGeom>
        </p:spPr>
        <p:txBody>
          <a:bodyPr>
            <a:normAutofit/>
          </a:bodyPr>
          <a:lstStyle/>
          <a:p>
            <a:r>
              <a:rPr lang="en-US" sz="2215" dirty="0"/>
              <a:t>Human kind has only developed two approaches to handling complexity:</a:t>
            </a:r>
          </a:p>
          <a:p>
            <a:pPr lvl="2"/>
            <a:r>
              <a:rPr lang="en-US" sz="2031" dirty="0"/>
              <a:t>Reductionism</a:t>
            </a:r>
          </a:p>
          <a:p>
            <a:pPr lvl="2"/>
            <a:r>
              <a:rPr lang="en-US" sz="2031" dirty="0"/>
              <a:t>Systems Thinking</a:t>
            </a:r>
          </a:p>
        </p:txBody>
      </p:sp>
    </p:spTree>
    <p:extLst>
      <p:ext uri="{BB962C8B-B14F-4D97-AF65-F5344CB8AC3E}">
        <p14:creationId xmlns:p14="http://schemas.microsoft.com/office/powerpoint/2010/main" val="18862804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Managing Complexity: Reductionism</a:t>
            </a:r>
          </a:p>
        </p:txBody>
      </p:sp>
      <p:sp>
        <p:nvSpPr>
          <p:cNvPr id="5" name="Content Placeholder 4"/>
          <p:cNvSpPr>
            <a:spLocks noGrp="1"/>
          </p:cNvSpPr>
          <p:nvPr>
            <p:ph sz="half" idx="2"/>
          </p:nvPr>
        </p:nvSpPr>
        <p:spPr/>
        <p:txBody>
          <a:bodyPr>
            <a:normAutofit/>
          </a:bodyPr>
          <a:lstStyle/>
          <a:p>
            <a:r>
              <a:rPr lang="en-US" sz="2000" dirty="0"/>
              <a:t>Rene Descartes</a:t>
            </a:r>
          </a:p>
          <a:p>
            <a:pPr lvl="1"/>
            <a:r>
              <a:rPr lang="en-US" sz="1800" dirty="0"/>
              <a:t> “I think Therefore I am”</a:t>
            </a:r>
          </a:p>
          <a:p>
            <a:r>
              <a:rPr lang="en-US" sz="2000" dirty="0"/>
              <a:t>Discourse on Method and the Meditations</a:t>
            </a:r>
            <a:r>
              <a:rPr lang="en-GB" sz="2000" dirty="0"/>
              <a:t> </a:t>
            </a:r>
            <a:r>
              <a:rPr lang="is-IS" sz="2000" dirty="0"/>
              <a:t>…..</a:t>
            </a:r>
            <a:endParaRPr lang="en-GB" sz="2000" dirty="0"/>
          </a:p>
          <a:p>
            <a:pPr lvl="1"/>
            <a:r>
              <a:rPr lang="en-US" sz="1800" i="1" dirty="0"/>
              <a:t>“to divide each of the difficulties under examination into as many parts as possible, and as might be necessary for its adequate solution.”</a:t>
            </a:r>
            <a:endParaRPr lang="en-GB" sz="1800" dirty="0"/>
          </a:p>
          <a:p>
            <a:pPr lvl="1"/>
            <a:endParaRPr lang="en-US" sz="1800" dirty="0"/>
          </a:p>
          <a:p>
            <a:endParaRPr lang="en-US" sz="2000" dirty="0"/>
          </a:p>
        </p:txBody>
      </p:sp>
      <p:sp>
        <p:nvSpPr>
          <p:cNvPr id="6" name="Rectangle 5"/>
          <p:cNvSpPr/>
          <p:nvPr/>
        </p:nvSpPr>
        <p:spPr>
          <a:xfrm>
            <a:off x="2137671" y="1516644"/>
            <a:ext cx="724050" cy="64367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985" dirty="0">
                <a:solidFill>
                  <a:schemeClr val="bg1"/>
                </a:solidFill>
              </a:rPr>
              <a:t>P</a:t>
            </a:r>
          </a:p>
        </p:txBody>
      </p:sp>
      <p:grpSp>
        <p:nvGrpSpPr>
          <p:cNvPr id="43" name="Group 42"/>
          <p:cNvGrpSpPr/>
          <p:nvPr/>
        </p:nvGrpSpPr>
        <p:grpSpPr>
          <a:xfrm>
            <a:off x="864728" y="2160324"/>
            <a:ext cx="3312705" cy="1025735"/>
            <a:chOff x="936788" y="2054598"/>
            <a:chExt cx="3588764" cy="1111213"/>
          </a:xfrm>
        </p:grpSpPr>
        <p:sp>
          <p:nvSpPr>
            <p:cNvPr id="7" name="Rectangle 6"/>
            <p:cNvSpPr/>
            <p:nvPr/>
          </p:nvSpPr>
          <p:spPr>
            <a:xfrm>
              <a:off x="936788" y="2580563"/>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sp>
          <p:nvSpPr>
            <p:cNvPr id="8" name="Rectangle 7"/>
            <p:cNvSpPr/>
            <p:nvPr/>
          </p:nvSpPr>
          <p:spPr>
            <a:xfrm>
              <a:off x="2384051" y="2608442"/>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sp>
          <p:nvSpPr>
            <p:cNvPr id="9" name="Rectangle 8"/>
            <p:cNvSpPr/>
            <p:nvPr/>
          </p:nvSpPr>
          <p:spPr>
            <a:xfrm>
              <a:off x="3881114" y="2598964"/>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cxnSp>
          <p:nvCxnSpPr>
            <p:cNvPr id="11" name="Elbow Connector 10"/>
            <p:cNvCxnSpPr>
              <a:stCxn id="6" idx="2"/>
              <a:endCxn id="7" idx="0"/>
            </p:cNvCxnSpPr>
            <p:nvPr/>
          </p:nvCxnSpPr>
          <p:spPr>
            <a:xfrm rot="5400000">
              <a:off x="1720524" y="1593083"/>
              <a:ext cx="525964" cy="1448997"/>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Elbow Connector 11"/>
            <p:cNvCxnSpPr>
              <a:stCxn id="6" idx="2"/>
              <a:endCxn id="9" idx="0"/>
            </p:cNvCxnSpPr>
            <p:nvPr/>
          </p:nvCxnSpPr>
          <p:spPr>
            <a:xfrm rot="16200000" flipH="1">
              <a:off x="3183486" y="1579116"/>
              <a:ext cx="544365" cy="1495329"/>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Elbow Connector 14"/>
            <p:cNvCxnSpPr>
              <a:stCxn id="6" idx="2"/>
              <a:endCxn id="8" idx="0"/>
            </p:cNvCxnSpPr>
            <p:nvPr/>
          </p:nvCxnSpPr>
          <p:spPr>
            <a:xfrm rot="5400000">
              <a:off x="2430216" y="2330653"/>
              <a:ext cx="553843" cy="1734"/>
            </a:xfrm>
            <a:prstGeom prst="bentConnector3">
              <a:avLst>
                <a:gd name="adj1" fmla="val 50000"/>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44" name="Group 43"/>
          <p:cNvGrpSpPr/>
          <p:nvPr/>
        </p:nvGrpSpPr>
        <p:grpSpPr>
          <a:xfrm>
            <a:off x="338821" y="3160323"/>
            <a:ext cx="1606237" cy="853323"/>
            <a:chOff x="367055" y="3137931"/>
            <a:chExt cx="1740090" cy="924433"/>
          </a:xfrm>
        </p:grpSpPr>
        <p:sp>
          <p:nvSpPr>
            <p:cNvPr id="20" name="Rectangle 19"/>
            <p:cNvSpPr/>
            <p:nvPr/>
          </p:nvSpPr>
          <p:spPr>
            <a:xfrm>
              <a:off x="367055" y="3691777"/>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1" name="Elbow Connector 20"/>
            <p:cNvCxnSpPr>
              <a:stCxn id="7" idx="2"/>
              <a:endCxn id="20" idx="0"/>
            </p:cNvCxnSpPr>
            <p:nvPr/>
          </p:nvCxnSpPr>
          <p:spPr>
            <a:xfrm rot="5400000">
              <a:off x="643555" y="3076324"/>
              <a:ext cx="553845" cy="67706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1042381" y="3682300"/>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5" name="Elbow Connector 24"/>
            <p:cNvCxnSpPr>
              <a:stCxn id="7" idx="2"/>
              <a:endCxn id="24" idx="0"/>
            </p:cNvCxnSpPr>
            <p:nvPr/>
          </p:nvCxnSpPr>
          <p:spPr>
            <a:xfrm rot="5400000">
              <a:off x="985956" y="3409249"/>
              <a:ext cx="544368" cy="1734"/>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677362" y="3694752"/>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9" name="Elbow Connector 28"/>
            <p:cNvCxnSpPr>
              <a:stCxn id="7" idx="2"/>
              <a:endCxn id="28" idx="0"/>
            </p:cNvCxnSpPr>
            <p:nvPr/>
          </p:nvCxnSpPr>
          <p:spPr>
            <a:xfrm rot="16200000" flipH="1">
              <a:off x="1297220" y="3099718"/>
              <a:ext cx="556820" cy="633247"/>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5" name="Group 44"/>
          <p:cNvGrpSpPr/>
          <p:nvPr/>
        </p:nvGrpSpPr>
        <p:grpSpPr>
          <a:xfrm>
            <a:off x="1341463" y="4013645"/>
            <a:ext cx="775984" cy="724138"/>
            <a:chOff x="1453250" y="4062363"/>
            <a:chExt cx="840649" cy="784483"/>
          </a:xfrm>
        </p:grpSpPr>
        <p:sp>
          <p:nvSpPr>
            <p:cNvPr id="33" name="Rectangle 32"/>
            <p:cNvSpPr/>
            <p:nvPr/>
          </p:nvSpPr>
          <p:spPr>
            <a:xfrm>
              <a:off x="1453250" y="4628660"/>
              <a:ext cx="264932" cy="21521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8" dirty="0">
                  <a:solidFill>
                    <a:schemeClr val="bg1"/>
                  </a:solidFill>
                </a:rPr>
                <a:t>P</a:t>
              </a:r>
            </a:p>
          </p:txBody>
        </p:sp>
        <p:cxnSp>
          <p:nvCxnSpPr>
            <p:cNvPr id="34" name="Elbow Connector 33"/>
            <p:cNvCxnSpPr>
              <a:stCxn id="28" idx="2"/>
              <a:endCxn id="33" idx="0"/>
            </p:cNvCxnSpPr>
            <p:nvPr/>
          </p:nvCxnSpPr>
          <p:spPr>
            <a:xfrm rot="5400000">
              <a:off x="1455837" y="4192243"/>
              <a:ext cx="566296" cy="306538"/>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028967" y="4631635"/>
              <a:ext cx="264932" cy="21521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8" dirty="0">
                  <a:solidFill>
                    <a:schemeClr val="bg1"/>
                  </a:solidFill>
                </a:rPr>
                <a:t>P</a:t>
              </a:r>
            </a:p>
          </p:txBody>
        </p:sp>
        <p:cxnSp>
          <p:nvCxnSpPr>
            <p:cNvPr id="40" name="Elbow Connector 39"/>
            <p:cNvCxnSpPr>
              <a:stCxn id="28" idx="2"/>
              <a:endCxn id="38" idx="0"/>
            </p:cNvCxnSpPr>
            <p:nvPr/>
          </p:nvCxnSpPr>
          <p:spPr>
            <a:xfrm rot="16200000" flipH="1">
              <a:off x="1742208" y="4212409"/>
              <a:ext cx="569271" cy="269179"/>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4395954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up)">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up)">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up)">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p:txBody>
          <a:bodyPr/>
          <a:lstStyle/>
          <a:p>
            <a:r>
              <a:rPr lang="en-GB" dirty="0"/>
              <a:t>Handling Emergence </a:t>
            </a:r>
          </a:p>
        </p:txBody>
      </p:sp>
      <p:sp>
        <p:nvSpPr>
          <p:cNvPr id="943107" name="Rectangle 3"/>
          <p:cNvSpPr>
            <a:spLocks noGrp="1" noChangeArrowheads="1"/>
          </p:cNvSpPr>
          <p:nvPr>
            <p:ph idx="4294967295"/>
          </p:nvPr>
        </p:nvSpPr>
        <p:spPr>
          <a:xfrm>
            <a:off x="662009" y="1394702"/>
            <a:ext cx="7642393" cy="1631833"/>
          </a:xfrm>
          <a:prstGeom prst="rect">
            <a:avLst/>
          </a:prstGeom>
        </p:spPr>
        <p:style>
          <a:lnRef idx="0">
            <a:schemeClr val="accent1"/>
          </a:lnRef>
          <a:fillRef idx="3">
            <a:schemeClr val="accent1"/>
          </a:fillRef>
          <a:effectRef idx="3">
            <a:schemeClr val="accent1"/>
          </a:effectRef>
          <a:fontRef idx="minor">
            <a:schemeClr val="lt1"/>
          </a:fontRef>
        </p:style>
        <p:txBody>
          <a:bodyPr anchor="ctr">
            <a:normAutofit/>
          </a:bodyPr>
          <a:lstStyle/>
          <a:p>
            <a:pPr algn="ctr">
              <a:lnSpc>
                <a:spcPct val="80000"/>
              </a:lnSpc>
            </a:pPr>
            <a:r>
              <a:rPr lang="en-US" dirty="0"/>
              <a:t>The only known way to handle issues of emergence, caused by complexity (and the other reasons) is to view the situation (the product, process, or service) as a system and apply Systems Thinking in an organized and disciplined way … and do it early</a:t>
            </a:r>
          </a:p>
        </p:txBody>
      </p:sp>
      <p:sp>
        <p:nvSpPr>
          <p:cNvPr id="4" name="Rectangle 3"/>
          <p:cNvSpPr txBox="1">
            <a:spLocks noChangeArrowheads="1"/>
          </p:cNvSpPr>
          <p:nvPr/>
        </p:nvSpPr>
        <p:spPr>
          <a:xfrm>
            <a:off x="662009" y="3199316"/>
            <a:ext cx="7743825" cy="2667008"/>
          </a:xfrm>
          <a:prstGeom prst="rect">
            <a:avLst/>
          </a:prstGeom>
        </p:spPr>
        <p:txBody>
          <a:bodyPr vert="horz" lIns="84406" tIns="42203" rIns="84406" bIns="42203" rtlCol="0">
            <a:normAutofit lnSpcReduction="10000"/>
          </a:bodyPr>
          <a:lstStyle>
            <a:lvl1pPr marL="0" indent="0" algn="l" defTabSz="914400" rtl="0" eaLnBrk="1" latinLnBrk="0" hangingPunct="1">
              <a:spcBef>
                <a:spcPts val="900"/>
              </a:spcBef>
              <a:buFontTx/>
              <a:buNone/>
              <a:defRPr sz="1800" b="1" kern="1200">
                <a:solidFill>
                  <a:schemeClr val="tx1"/>
                </a:solidFill>
                <a:latin typeface="+mn-lt"/>
                <a:ea typeface="+mn-ea"/>
                <a:cs typeface="+mn-cs"/>
              </a:defRPr>
            </a:lvl1pPr>
            <a:lvl2pPr marL="265113" indent="-265113" algn="l" defTabSz="914400" rtl="0" eaLnBrk="1" latinLnBrk="0" hangingPunct="1">
              <a:spcBef>
                <a:spcPts val="900"/>
              </a:spcBef>
              <a:buFont typeface="Arial" pitchFamily="34" charset="0"/>
              <a:buChar char="•"/>
              <a:defRPr sz="1800" kern="1200">
                <a:solidFill>
                  <a:schemeClr val="tx1"/>
                </a:solidFill>
                <a:latin typeface="+mn-lt"/>
                <a:ea typeface="+mn-ea"/>
                <a:cs typeface="+mn-cs"/>
              </a:defRPr>
            </a:lvl2pPr>
            <a:lvl3pPr marL="712788" indent="-265113" algn="l" defTabSz="914400" rtl="0" eaLnBrk="1" latinLnBrk="0" hangingPunct="1">
              <a:spcBef>
                <a:spcPts val="900"/>
              </a:spcBef>
              <a:buFont typeface="Arial" pitchFamily="34" charset="0"/>
              <a:buChar char="‒"/>
              <a:defRPr sz="1600" kern="1200">
                <a:solidFill>
                  <a:schemeClr val="tx1"/>
                </a:solidFill>
                <a:latin typeface="+mn-lt"/>
                <a:ea typeface="+mn-ea"/>
                <a:cs typeface="+mn-cs"/>
              </a:defRPr>
            </a:lvl3pPr>
            <a:lvl4pPr marL="987425" indent="-274638" algn="l" defTabSz="914400" rtl="0" eaLnBrk="1" latinLnBrk="0" hangingPunct="1">
              <a:spcBef>
                <a:spcPts val="900"/>
              </a:spcBef>
              <a:buFont typeface="Arial" pitchFamily="34" charset="0"/>
              <a:buChar char="–"/>
              <a:defRPr sz="1400" kern="1200">
                <a:solidFill>
                  <a:schemeClr val="tx1"/>
                </a:solidFill>
                <a:latin typeface="+mn-lt"/>
                <a:ea typeface="+mn-ea"/>
                <a:cs typeface="+mn-cs"/>
              </a:defRPr>
            </a:lvl4pPr>
            <a:lvl5pPr marL="1828800" indent="0" algn="l" defTabSz="914400" rtl="0" eaLnBrk="1" latinLnBrk="0" hangingPunct="1">
              <a:spcBef>
                <a:spcPts val="600"/>
              </a:spcBef>
              <a:buFont typeface="Arial" pitchFamily="34" charset="0"/>
              <a:buNone/>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endParaRPr lang="en-US" sz="923" dirty="0"/>
          </a:p>
          <a:p>
            <a:pPr>
              <a:lnSpc>
                <a:spcPct val="80000"/>
              </a:lnSpc>
            </a:pPr>
            <a:r>
              <a:rPr lang="en-US" sz="1662" dirty="0"/>
              <a:t>The beauty of Systems thinking is that it provides a very powerful framework for understanding complex situations by:</a:t>
            </a:r>
            <a:r>
              <a:rPr lang="en-US" sz="1846" dirty="0"/>
              <a:t> </a:t>
            </a:r>
          </a:p>
          <a:p>
            <a:pPr lvl="1">
              <a:lnSpc>
                <a:spcPct val="80000"/>
              </a:lnSpc>
            </a:pPr>
            <a:r>
              <a:rPr lang="en-US" sz="1662" dirty="0"/>
              <a:t>simplifying and clarifying situations to understand the key aspects </a:t>
            </a:r>
          </a:p>
          <a:p>
            <a:pPr lvl="1">
              <a:lnSpc>
                <a:spcPct val="80000"/>
              </a:lnSpc>
            </a:pPr>
            <a:r>
              <a:rPr lang="en-US" sz="1662" dirty="0"/>
              <a:t>allowing different aspects and perceptions to be portrayed and considered simultaneously </a:t>
            </a:r>
            <a:r>
              <a:rPr lang="en-GB" sz="1662" dirty="0"/>
              <a:t>to understand and predict emergent behaviour</a:t>
            </a:r>
            <a:endParaRPr lang="en-US" sz="1662" dirty="0"/>
          </a:p>
          <a:p>
            <a:pPr lvl="1">
              <a:lnSpc>
                <a:spcPct val="80000"/>
              </a:lnSpc>
            </a:pPr>
            <a:r>
              <a:rPr lang="en-GB" sz="1662" dirty="0"/>
              <a:t>looking for dependencies and influences between elements to understand and predict emergent behaviour</a:t>
            </a:r>
          </a:p>
          <a:p>
            <a:pPr lvl="1">
              <a:lnSpc>
                <a:spcPct val="80000"/>
              </a:lnSpc>
            </a:pPr>
            <a:r>
              <a:rPr lang="en-GB" sz="1662" dirty="0"/>
              <a:t>bringing experience to bear upon a situation to understand and predict emergent behaviour</a:t>
            </a:r>
          </a:p>
        </p:txBody>
      </p:sp>
    </p:spTree>
    <p:extLst>
      <p:ext uri="{BB962C8B-B14F-4D97-AF65-F5344CB8AC3E}">
        <p14:creationId xmlns:p14="http://schemas.microsoft.com/office/powerpoint/2010/main" val="899959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GB">
                <a:latin typeface="Arial" charset="0"/>
              </a:rPr>
              <a:t> What is Systems Thinking</a:t>
            </a:r>
          </a:p>
        </p:txBody>
      </p:sp>
      <p:sp>
        <p:nvSpPr>
          <p:cNvPr id="935939" name="Rectangle 3"/>
          <p:cNvSpPr>
            <a:spLocks noChangeArrowheads="1"/>
          </p:cNvSpPr>
          <p:nvPr/>
        </p:nvSpPr>
        <p:spPr bwMode="auto">
          <a:xfrm>
            <a:off x="1257299" y="2162907"/>
            <a:ext cx="6727601" cy="244772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spcBef>
                <a:spcPct val="20000"/>
              </a:spcBef>
              <a:buClr>
                <a:schemeClr val="accent2"/>
              </a:buClr>
              <a:buSzPct val="145000"/>
              <a:buFont typeface="Symbol" pitchFamily="18" charset="2"/>
              <a:buNone/>
              <a:defRPr/>
            </a:pPr>
            <a:r>
              <a:rPr lang="en-US" sz="3323" dirty="0">
                <a:solidFill>
                  <a:schemeClr val="bg1"/>
                </a:solidFill>
              </a:rPr>
              <a:t>Applying the concept of a system to a situation in order to gain insight and understanding</a:t>
            </a:r>
          </a:p>
        </p:txBody>
      </p:sp>
    </p:spTree>
    <p:extLst>
      <p:ext uri="{BB962C8B-B14F-4D97-AF65-F5344CB8AC3E}">
        <p14:creationId xmlns:p14="http://schemas.microsoft.com/office/powerpoint/2010/main" val="1659665211"/>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descr="http://www.stainforthonline.co.uk/the_pits/the_pits_images/stuart_tomlins/harworth-1.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46037" y="706199"/>
            <a:ext cx="5275385" cy="2004647"/>
          </a:xfrm>
          <a:prstGeom prst="rect">
            <a:avLst/>
          </a:prstGeom>
          <a:noFill/>
          <a:extLst>
            <a:ext uri="{909E8E84-426E-40DD-AFC4-6F175D3DCCD1}">
              <a14:hiddenFill xmlns:a14="http://schemas.microsoft.com/office/drawing/2010/main">
                <a:solidFill>
                  <a:srgbClr val="FFFFFF"/>
                </a:solidFill>
              </a14:hiddenFill>
            </a:ext>
          </a:extLst>
        </p:spPr>
      </p:pic>
      <p:pic>
        <p:nvPicPr>
          <p:cNvPr id="45058" name="Picture 2" descr="http://www.healeyhero.co.uk/rescue/Collection/ian/pics/dec-03/077.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5539" y="3208841"/>
            <a:ext cx="3851031" cy="21980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encrypted-tbn2.gstatic.com/images?q=tbn:ANd9GcQRKleUfrTOUIyutHtK5GONXHJlwwOpENkVvI6Qo73UdLfaTFH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1" y="3208840"/>
            <a:ext cx="4405771" cy="29288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a:t>Me</a:t>
            </a:r>
          </a:p>
        </p:txBody>
      </p:sp>
    </p:spTree>
    <p:extLst>
      <p:ext uri="{BB962C8B-B14F-4D97-AF65-F5344CB8AC3E}">
        <p14:creationId xmlns:p14="http://schemas.microsoft.com/office/powerpoint/2010/main" val="161106840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0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40395" y="955000"/>
            <a:ext cx="5547719" cy="2042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own Arrow 2"/>
          <p:cNvSpPr/>
          <p:nvPr/>
        </p:nvSpPr>
        <p:spPr>
          <a:xfrm rot="2952959">
            <a:off x="5112827" y="908439"/>
            <a:ext cx="301450" cy="926709"/>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Vanguar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993" y="2589532"/>
            <a:ext cx="2116624" cy="2660755"/>
          </a:xfrm>
          <a:prstGeom prst="rect">
            <a:avLst/>
          </a:prstGeom>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9057" y="3074298"/>
            <a:ext cx="3776007" cy="2868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2849" y="4250583"/>
            <a:ext cx="2910847" cy="2491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6"/>
          <p:cNvSpPr>
            <a:spLocks noGrp="1"/>
          </p:cNvSpPr>
          <p:nvPr>
            <p:ph type="title"/>
          </p:nvPr>
        </p:nvSpPr>
        <p:spPr/>
        <p:txBody>
          <a:bodyPr/>
          <a:lstStyle/>
          <a:p>
            <a:r>
              <a:rPr lang="en-GB" dirty="0"/>
              <a:t>Me</a:t>
            </a:r>
          </a:p>
        </p:txBody>
      </p:sp>
    </p:spTree>
    <p:extLst>
      <p:ext uri="{BB962C8B-B14F-4D97-AF65-F5344CB8AC3E}">
        <p14:creationId xmlns:p14="http://schemas.microsoft.com/office/powerpoint/2010/main" val="309306921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descr="http://www.esa.int/var/esa/storage/images/esa_multimedia/images/2014/02/sentinel-1a_satellite_during_radio_frequency_tests8/14260826-2-eng-GB/Sentinel-1A_satellite_during_radio_frequency_tests.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40527" y="962800"/>
            <a:ext cx="4886706" cy="325228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1149" y="978389"/>
            <a:ext cx="3516923" cy="3525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5" descr="http://farm3.static.flickr.com/2189/2842612240_3b6b0ce6cb.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4318" y="3622587"/>
            <a:ext cx="4396154" cy="2927839"/>
          </a:xfrm>
          <a:prstGeom prst="rect">
            <a:avLst/>
          </a:prstGeom>
          <a:noFill/>
          <a:extLst>
            <a:ext uri="{909E8E84-426E-40DD-AFC4-6F175D3DCCD1}">
              <a14:hiddenFill xmlns:a14="http://schemas.microsoft.com/office/drawing/2010/main">
                <a:solidFill>
                  <a:srgbClr val="FFFFFF"/>
                </a:solidFill>
              </a14:hiddenFill>
            </a:ext>
          </a:extLst>
        </p:spPr>
      </p:pic>
      <p:pic>
        <p:nvPicPr>
          <p:cNvPr id="46082" name="Picture 2" descr="https://encrypted-tbn3.gstatic.com/images?q=tbn:ANd9GcRcklooI5_2qUMhS9TVv2--xS4NpGRI2BROUjIku6sKIV1-5Gd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7061" y="978389"/>
            <a:ext cx="3446585" cy="28399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878073" y="3385592"/>
            <a:ext cx="5011615" cy="3341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79186" y="1889632"/>
            <a:ext cx="7099687" cy="3557494"/>
          </a:xfrm>
          <a:prstGeom prst="rect">
            <a:avLst/>
          </a:prstGeom>
        </p:spPr>
      </p:pic>
      <p:sp>
        <p:nvSpPr>
          <p:cNvPr id="6" name="Title 5"/>
          <p:cNvSpPr>
            <a:spLocks noGrp="1"/>
          </p:cNvSpPr>
          <p:nvPr>
            <p:ph type="title"/>
          </p:nvPr>
        </p:nvSpPr>
        <p:spPr>
          <a:xfrm>
            <a:off x="141767" y="-5542"/>
            <a:ext cx="6489700" cy="791874"/>
          </a:xfrm>
        </p:spPr>
        <p:txBody>
          <a:bodyPr/>
          <a:lstStyle/>
          <a:p>
            <a:r>
              <a:rPr lang="en-GB" dirty="0"/>
              <a:t>Me</a:t>
            </a:r>
          </a:p>
        </p:txBody>
      </p:sp>
    </p:spTree>
    <p:extLst>
      <p:ext uri="{BB962C8B-B14F-4D97-AF65-F5344CB8AC3E}">
        <p14:creationId xmlns:p14="http://schemas.microsoft.com/office/powerpoint/2010/main" val="234869595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0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GB"/>
              <a:t>Who does Systems Thinking</a:t>
            </a:r>
            <a:endParaRPr lang="en-US"/>
          </a:p>
        </p:txBody>
      </p:sp>
      <p:sp>
        <p:nvSpPr>
          <p:cNvPr id="79874" name="Rectangle 3"/>
          <p:cNvSpPr>
            <a:spLocks noGrp="1" noChangeArrowheads="1"/>
          </p:cNvSpPr>
          <p:nvPr>
            <p:ph type="body" idx="1"/>
          </p:nvPr>
        </p:nvSpPr>
        <p:spPr>
          <a:xfrm>
            <a:off x="360362" y="2367210"/>
            <a:ext cx="8423274" cy="4114800"/>
          </a:xfrm>
        </p:spPr>
        <p:txBody>
          <a:bodyPr/>
          <a:lstStyle/>
          <a:p>
            <a:r>
              <a:rPr lang="en-GB" dirty="0"/>
              <a:t>Systems Thinking has and can be applied to every discipline</a:t>
            </a:r>
          </a:p>
          <a:p>
            <a:r>
              <a:rPr lang="en-GB" dirty="0"/>
              <a:t>Some of mankind</a:t>
            </a:r>
            <a:r>
              <a:rPr lang="ja-JP" altLang="en-GB" dirty="0"/>
              <a:t>’</a:t>
            </a:r>
            <a:r>
              <a:rPr lang="en-GB" altLang="ja-JP" dirty="0"/>
              <a:t>s greatest achievements have come about from systems thinking:</a:t>
            </a:r>
          </a:p>
          <a:p>
            <a:pPr lvl="1"/>
            <a:r>
              <a:rPr lang="en-GB" dirty="0"/>
              <a:t>Isaac Newton</a:t>
            </a:r>
          </a:p>
          <a:p>
            <a:pPr lvl="1"/>
            <a:r>
              <a:rPr lang="en-GB" dirty="0"/>
              <a:t>John Maynard Keynes </a:t>
            </a:r>
          </a:p>
          <a:p>
            <a:pPr lvl="1"/>
            <a:r>
              <a:rPr lang="en-GB" dirty="0"/>
              <a:t>Albert Einstein</a:t>
            </a:r>
          </a:p>
          <a:p>
            <a:pPr lvl="1"/>
            <a:r>
              <a:rPr lang="en-GB" dirty="0"/>
              <a:t>Charles Darwin</a:t>
            </a:r>
          </a:p>
          <a:p>
            <a:pPr lvl="1"/>
            <a:r>
              <a:rPr lang="en-GB" dirty="0"/>
              <a:t>Barnes Wallis</a:t>
            </a:r>
          </a:p>
          <a:p>
            <a:pPr lvl="1"/>
            <a:r>
              <a:rPr lang="en-GB" dirty="0"/>
              <a:t>W Edwards Deming</a:t>
            </a:r>
          </a:p>
        </p:txBody>
      </p:sp>
      <p:sp>
        <p:nvSpPr>
          <p:cNvPr id="936964" name="Rectangle 4"/>
          <p:cNvSpPr>
            <a:spLocks noChangeArrowheads="1"/>
          </p:cNvSpPr>
          <p:nvPr/>
        </p:nvSpPr>
        <p:spPr bwMode="auto">
          <a:xfrm>
            <a:off x="1377950" y="1377462"/>
            <a:ext cx="6388100" cy="797169"/>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lgn="ctr">
              <a:defRPr/>
            </a:pPr>
            <a:r>
              <a:rPr lang="en-GB" sz="4062" dirty="0">
                <a:solidFill>
                  <a:schemeClr val="bg1"/>
                </a:solidFill>
                <a:latin typeface="Arial Black" pitchFamily="34" charset="0"/>
              </a:rPr>
              <a:t>Anybody</a:t>
            </a:r>
            <a:endParaRPr lang="en-US" sz="4062" dirty="0">
              <a:solidFill>
                <a:schemeClr val="bg1"/>
              </a:solidFill>
              <a:latin typeface="Arial Black" pitchFamily="34" charset="0"/>
            </a:endParaRPr>
          </a:p>
        </p:txBody>
      </p:sp>
      <p:sp>
        <p:nvSpPr>
          <p:cNvPr id="2" name="TextBox 1"/>
          <p:cNvSpPr txBox="1"/>
          <p:nvPr/>
        </p:nvSpPr>
        <p:spPr>
          <a:xfrm>
            <a:off x="829364" y="5774124"/>
            <a:ext cx="7485271"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dirty="0"/>
              <a:t>Most humans are not natural Systems Thinkers, we have to work hard to do Systems Thinking</a:t>
            </a:r>
          </a:p>
        </p:txBody>
      </p:sp>
    </p:spTree>
    <p:extLst>
      <p:ext uri="{BB962C8B-B14F-4D97-AF65-F5344CB8AC3E}">
        <p14:creationId xmlns:p14="http://schemas.microsoft.com/office/powerpoint/2010/main" val="19608701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AutoShape 2"/>
          <p:cNvSpPr>
            <a:spLocks noChangeArrowheads="1"/>
          </p:cNvSpPr>
          <p:nvPr/>
        </p:nvSpPr>
        <p:spPr bwMode="auto">
          <a:xfrm>
            <a:off x="1147766" y="1905000"/>
            <a:ext cx="7056433" cy="1125415"/>
          </a:xfrm>
          <a:prstGeom prst="downArrowCallout">
            <a:avLst>
              <a:gd name="adj1" fmla="val 136979"/>
              <a:gd name="adj2" fmla="val 136979"/>
              <a:gd name="adj3" fmla="val 16667"/>
              <a:gd name="adj4" fmla="val 66667"/>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80900" name="Rectangle 3"/>
          <p:cNvSpPr>
            <a:spLocks noGrp="1" noChangeArrowheads="1"/>
          </p:cNvSpPr>
          <p:nvPr>
            <p:ph type="title"/>
          </p:nvPr>
        </p:nvSpPr>
        <p:spPr/>
        <p:txBody>
          <a:bodyPr/>
          <a:lstStyle/>
          <a:p>
            <a:r>
              <a:rPr lang="en-GB"/>
              <a:t> Systems Thinking, Systems Approach and Systems Engineering</a:t>
            </a:r>
          </a:p>
        </p:txBody>
      </p:sp>
      <p:sp>
        <p:nvSpPr>
          <p:cNvPr id="937988" name="AutoShape 4"/>
          <p:cNvSpPr>
            <a:spLocks noChangeArrowheads="1"/>
          </p:cNvSpPr>
          <p:nvPr/>
        </p:nvSpPr>
        <p:spPr bwMode="auto">
          <a:xfrm>
            <a:off x="1176239" y="3714746"/>
            <a:ext cx="7056433" cy="1125415"/>
          </a:xfrm>
          <a:prstGeom prst="downArrowCallout">
            <a:avLst>
              <a:gd name="adj1" fmla="val 136979"/>
              <a:gd name="adj2" fmla="val 136979"/>
              <a:gd name="adj3" fmla="val 16667"/>
              <a:gd name="adj4" fmla="val 66667"/>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937989" name="Rectangle 5"/>
          <p:cNvSpPr>
            <a:spLocks noChangeArrowheads="1"/>
          </p:cNvSpPr>
          <p:nvPr/>
        </p:nvSpPr>
        <p:spPr bwMode="auto">
          <a:xfrm>
            <a:off x="1147767" y="5555272"/>
            <a:ext cx="7002772" cy="726831"/>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80907" name="Rectangle 6"/>
          <p:cNvSpPr>
            <a:spLocks noGrp="1" noChangeArrowheads="1"/>
          </p:cNvSpPr>
          <p:nvPr>
            <p:ph type="body" idx="1"/>
          </p:nvPr>
        </p:nvSpPr>
        <p:spPr>
          <a:xfrm>
            <a:off x="1176240" y="1366352"/>
            <a:ext cx="7210425" cy="5148262"/>
          </a:xfrm>
        </p:spPr>
        <p:txBody>
          <a:bodyPr/>
          <a:lstStyle/>
          <a:p>
            <a:pPr marL="0" indent="0">
              <a:buNone/>
            </a:pPr>
            <a:r>
              <a:rPr lang="en-US" sz="1800" dirty="0"/>
              <a:t>Systems Thinking is:</a:t>
            </a:r>
          </a:p>
          <a:p>
            <a:pPr marL="0" indent="0">
              <a:buNone/>
            </a:pPr>
            <a:endParaRPr lang="en-US" sz="900" dirty="0">
              <a:solidFill>
                <a:schemeClr val="bg1"/>
              </a:solidFill>
            </a:endParaRPr>
          </a:p>
          <a:p>
            <a:pPr marL="0" indent="0">
              <a:buNone/>
            </a:pPr>
            <a:r>
              <a:rPr lang="en-US" sz="1800" dirty="0">
                <a:solidFill>
                  <a:schemeClr val="bg1"/>
                </a:solidFill>
              </a:rPr>
              <a:t>Applying the concept of a system to a situation in order to gain insight and understanding</a:t>
            </a:r>
          </a:p>
          <a:p>
            <a:pPr marL="233362" lvl="1" indent="0">
              <a:buNone/>
            </a:pPr>
            <a:endParaRPr lang="en-US" sz="1600" dirty="0"/>
          </a:p>
          <a:p>
            <a:pPr marL="233362" lvl="1" indent="0">
              <a:buNone/>
            </a:pPr>
            <a:endParaRPr lang="en-US" sz="1600" dirty="0"/>
          </a:p>
          <a:p>
            <a:pPr marL="0" indent="0">
              <a:buNone/>
            </a:pPr>
            <a:r>
              <a:rPr lang="en-US" sz="1800" dirty="0"/>
              <a:t>Systems Approach is:</a:t>
            </a:r>
          </a:p>
          <a:p>
            <a:pPr marL="0" indent="0">
              <a:buNone/>
            </a:pPr>
            <a:endParaRPr lang="en-US" sz="1100" dirty="0"/>
          </a:p>
          <a:p>
            <a:pPr marL="0" indent="0">
              <a:buNone/>
            </a:pPr>
            <a:r>
              <a:rPr lang="en-US" sz="1800" dirty="0">
                <a:solidFill>
                  <a:schemeClr val="bg1"/>
                </a:solidFill>
              </a:rPr>
              <a:t>Applying Systems Thinking in a systematic and repeatable manner </a:t>
            </a:r>
          </a:p>
          <a:p>
            <a:pPr marL="233362" lvl="1" indent="0">
              <a:buNone/>
            </a:pPr>
            <a:endParaRPr lang="en-US" sz="1600" dirty="0"/>
          </a:p>
          <a:p>
            <a:pPr marL="233362" lvl="1" indent="0">
              <a:buNone/>
            </a:pPr>
            <a:endParaRPr lang="en-US" sz="1600" dirty="0"/>
          </a:p>
          <a:p>
            <a:pPr marL="0" indent="0">
              <a:buNone/>
            </a:pPr>
            <a:r>
              <a:rPr lang="en-US" sz="1800" dirty="0"/>
              <a:t>Systems Engineering is:</a:t>
            </a:r>
          </a:p>
          <a:p>
            <a:pPr marL="0" indent="0">
              <a:buNone/>
            </a:pPr>
            <a:endParaRPr lang="en-US" sz="1800" dirty="0">
              <a:solidFill>
                <a:schemeClr val="bg1"/>
              </a:solidFill>
            </a:endParaRPr>
          </a:p>
          <a:p>
            <a:pPr marL="0" indent="0">
              <a:buNone/>
            </a:pPr>
            <a:r>
              <a:rPr lang="en-US" sz="1800" dirty="0">
                <a:solidFill>
                  <a:schemeClr val="bg1"/>
                </a:solidFill>
              </a:rPr>
              <a:t>Applying a Systems Approach to the creation of a system</a:t>
            </a:r>
          </a:p>
        </p:txBody>
      </p:sp>
    </p:spTree>
    <p:extLst>
      <p:ext uri="{BB962C8B-B14F-4D97-AF65-F5344CB8AC3E}">
        <p14:creationId xmlns:p14="http://schemas.microsoft.com/office/powerpoint/2010/main" val="10598751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5558" y="1767308"/>
            <a:ext cx="7668344" cy="1115049"/>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GB" sz="3200" b="1" dirty="0"/>
              <a:t>In Systems Thinking we treat the situation as a system</a:t>
            </a:r>
          </a:p>
        </p:txBody>
      </p:sp>
      <p:sp>
        <p:nvSpPr>
          <p:cNvPr id="81924" name="Rectangle 2"/>
          <p:cNvSpPr>
            <a:spLocks noGrp="1" noChangeArrowheads="1"/>
          </p:cNvSpPr>
          <p:nvPr>
            <p:ph type="title" idx="4294967295"/>
          </p:nvPr>
        </p:nvSpPr>
        <p:spPr/>
        <p:txBody>
          <a:bodyPr/>
          <a:lstStyle/>
          <a:p>
            <a:r>
              <a:rPr lang="en-GB" sz="2585">
                <a:latin typeface="Arial" charset="0"/>
              </a:rPr>
              <a:t>The Beauty and Power of Systems Thinking</a:t>
            </a:r>
            <a:endParaRPr lang="en-US" sz="2585">
              <a:latin typeface="Arial" charset="0"/>
            </a:endParaRPr>
          </a:p>
        </p:txBody>
      </p:sp>
      <p:sp>
        <p:nvSpPr>
          <p:cNvPr id="2" name="Rounded Rectangular Callout 1"/>
          <p:cNvSpPr/>
          <p:nvPr/>
        </p:nvSpPr>
        <p:spPr bwMode="auto">
          <a:xfrm>
            <a:off x="900119" y="3163766"/>
            <a:ext cx="1682750" cy="474785"/>
          </a:xfrm>
          <a:prstGeom prst="wedgeRoundRectCallout">
            <a:avLst>
              <a:gd name="adj1" fmla="val 41289"/>
              <a:gd name="adj2" fmla="val -143191"/>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292" dirty="0">
                <a:solidFill>
                  <a:schemeClr val="tx1"/>
                </a:solidFill>
                <a:latin typeface="Arial" charset="0"/>
              </a:rPr>
              <a:t>Product, Process, Service</a:t>
            </a:r>
          </a:p>
        </p:txBody>
      </p:sp>
      <p:sp>
        <p:nvSpPr>
          <p:cNvPr id="6" name="Rounded Rectangular Callout 5"/>
          <p:cNvSpPr/>
          <p:nvPr/>
        </p:nvSpPr>
        <p:spPr bwMode="auto">
          <a:xfrm>
            <a:off x="6516688" y="3030416"/>
            <a:ext cx="2051050" cy="964223"/>
          </a:xfrm>
          <a:prstGeom prst="wedgeRoundRectCallout">
            <a:avLst>
              <a:gd name="adj1" fmla="val -90893"/>
              <a:gd name="adj2" fmla="val -77696"/>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292" dirty="0">
                <a:solidFill>
                  <a:schemeClr val="tx1"/>
                </a:solidFill>
                <a:latin typeface="Arial" charset="0"/>
              </a:rPr>
              <a:t>We can do this even if the situation is NOT a system! This makes it truly universal</a:t>
            </a:r>
          </a:p>
        </p:txBody>
      </p:sp>
      <p:sp>
        <p:nvSpPr>
          <p:cNvPr id="4" name="TextBox 3"/>
          <p:cNvSpPr txBox="1"/>
          <p:nvPr/>
        </p:nvSpPr>
        <p:spPr>
          <a:xfrm>
            <a:off x="575556" y="4126935"/>
            <a:ext cx="7560840" cy="1115434"/>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en-GB" sz="1662" dirty="0"/>
              <a:t>We assume that the situation has all the properties and characteristics of a system and explore these to gain more understanding and make predictions about behaviour both desirable and undesirable </a:t>
            </a:r>
          </a:p>
        </p:txBody>
      </p:sp>
      <p:sp>
        <p:nvSpPr>
          <p:cNvPr id="5" name="Right Arrow 4"/>
          <p:cNvSpPr>
            <a:spLocks noChangeArrowheads="1"/>
          </p:cNvSpPr>
          <p:nvPr/>
        </p:nvSpPr>
        <p:spPr bwMode="auto">
          <a:xfrm>
            <a:off x="323850" y="5442073"/>
            <a:ext cx="8820150" cy="731226"/>
          </a:xfrm>
          <a:prstGeom prst="rightArrow">
            <a:avLst>
              <a:gd name="adj1" fmla="val 50000"/>
              <a:gd name="adj2" fmla="val 50001"/>
            </a:avLst>
          </a:prstGeom>
          <a:solidFill>
            <a:srgbClr val="FFC000"/>
          </a:solidFill>
          <a:ln w="9525">
            <a:solidFill>
              <a:schemeClr val="tx1"/>
            </a:solidFill>
            <a:round/>
            <a:headEnd/>
            <a:tailEnd/>
          </a:ln>
        </p:spPr>
        <p:txBody>
          <a:bodyPr wrap="none" anchor="ctr"/>
          <a:lstStyle/>
          <a:p>
            <a:r>
              <a:rPr lang="en-GB" dirty="0"/>
              <a:t>Let</a:t>
            </a:r>
            <a:r>
              <a:rPr lang="ja-JP" altLang="en-GB" dirty="0"/>
              <a:t>’</a:t>
            </a:r>
            <a:r>
              <a:rPr lang="en-GB" altLang="ja-JP" dirty="0"/>
              <a:t>s have a look at some of these properties and characteristics of a system</a:t>
            </a:r>
            <a:endParaRPr lang="en-GB" dirty="0"/>
          </a:p>
        </p:txBody>
      </p:sp>
      <p:sp>
        <p:nvSpPr>
          <p:cNvPr id="7" name="Down Arrow 6"/>
          <p:cNvSpPr/>
          <p:nvPr/>
        </p:nvSpPr>
        <p:spPr bwMode="auto">
          <a:xfrm>
            <a:off x="3959242" y="3030416"/>
            <a:ext cx="828675" cy="896815"/>
          </a:xfrm>
          <a:prstGeom prst="down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wrap="none" anchor="ctr"/>
          <a:lstStyle/>
          <a:p>
            <a:pPr algn="ctr">
              <a:defRPr/>
            </a:pPr>
            <a:endParaRPr lang="en-US" sz="1846">
              <a:solidFill>
                <a:schemeClr val="tx1"/>
              </a:solidFill>
              <a:latin typeface="Arial" charset="0"/>
              <a:cs typeface="Arial" charset="0"/>
            </a:endParaRPr>
          </a:p>
        </p:txBody>
      </p:sp>
    </p:spTree>
    <p:extLst>
      <p:ext uri="{BB962C8B-B14F-4D97-AF65-F5344CB8AC3E}">
        <p14:creationId xmlns:p14="http://schemas.microsoft.com/office/powerpoint/2010/main" val="209145428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5" grpId="0" animBg="1"/>
      <p:bldP spid="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r>
              <a:rPr lang="en-GB"/>
              <a:t>The Basis of Systems Thinking: The System</a:t>
            </a:r>
          </a:p>
        </p:txBody>
      </p:sp>
      <p:sp>
        <p:nvSpPr>
          <p:cNvPr id="7" name="Rectangle 4"/>
          <p:cNvSpPr>
            <a:spLocks noChangeArrowheads="1"/>
          </p:cNvSpPr>
          <p:nvPr/>
        </p:nvSpPr>
        <p:spPr bwMode="auto">
          <a:xfrm>
            <a:off x="1300748" y="1619055"/>
            <a:ext cx="6542501" cy="136959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spcBef>
                <a:spcPct val="20000"/>
              </a:spcBef>
              <a:buClr>
                <a:schemeClr val="accent2"/>
              </a:buClr>
              <a:buSzPct val="145000"/>
              <a:buFont typeface="Symbol" pitchFamily="18" charset="2"/>
              <a:buNone/>
              <a:defRPr/>
            </a:pPr>
            <a:r>
              <a:rPr lang="en-US" sz="2101" dirty="0">
                <a:solidFill>
                  <a:schemeClr val="bg1"/>
                </a:solidFill>
              </a:rPr>
              <a:t>An assembly of components, connected together in an organized way to achieve something that is a consequence of the whole</a:t>
            </a:r>
          </a:p>
          <a:p>
            <a:pPr algn="ctr">
              <a:spcBef>
                <a:spcPct val="20000"/>
              </a:spcBef>
              <a:buClr>
                <a:schemeClr val="accent2"/>
              </a:buClr>
              <a:buSzPct val="145000"/>
              <a:buFont typeface="Symbol" pitchFamily="18" charset="2"/>
              <a:buNone/>
              <a:defRPr/>
            </a:pPr>
            <a:r>
              <a:rPr lang="en-US" sz="1050" dirty="0">
                <a:solidFill>
                  <a:schemeClr val="bg1"/>
                </a:solidFill>
              </a:rPr>
              <a:t>Peter </a:t>
            </a:r>
            <a:r>
              <a:rPr lang="en-US" sz="1050" dirty="0" err="1">
                <a:solidFill>
                  <a:schemeClr val="bg1"/>
                </a:solidFill>
              </a:rPr>
              <a:t>Checkland</a:t>
            </a:r>
            <a:r>
              <a:rPr lang="en-US" sz="1050" dirty="0">
                <a:solidFill>
                  <a:schemeClr val="bg1"/>
                </a:solidFill>
              </a:rPr>
              <a:t> – Lancaster University</a:t>
            </a:r>
          </a:p>
        </p:txBody>
      </p:sp>
      <p:sp>
        <p:nvSpPr>
          <p:cNvPr id="8" name="Rectangle 3"/>
          <p:cNvSpPr txBox="1">
            <a:spLocks noChangeArrowheads="1"/>
          </p:cNvSpPr>
          <p:nvPr/>
        </p:nvSpPr>
        <p:spPr bwMode="auto">
          <a:xfrm>
            <a:off x="1460089" y="4095929"/>
            <a:ext cx="6843114" cy="1331466"/>
          </a:xfrm>
          <a:prstGeom prst="rect">
            <a:avLst/>
          </a:prstGeom>
          <a:noFill/>
          <a:ln w="9525">
            <a:noFill/>
            <a:miter lim="800000"/>
            <a:headEnd/>
            <a:tailEnd/>
          </a:ln>
        </p:spPr>
        <p:txBody>
          <a:bodyPr/>
          <a:lstStyle/>
          <a:p>
            <a:pPr marL="257245" indent="-257245">
              <a:spcBef>
                <a:spcPct val="20000"/>
              </a:spcBef>
              <a:buFont typeface="Arial" charset="0"/>
              <a:buChar char="–"/>
              <a:defRPr/>
            </a:pPr>
            <a:endParaRPr lang="en-US" sz="1477" kern="0">
              <a:solidFill>
                <a:schemeClr val="bg1"/>
              </a:solidFill>
            </a:endParaRPr>
          </a:p>
          <a:p>
            <a:pPr marL="257245" indent="-257245">
              <a:spcBef>
                <a:spcPct val="20000"/>
              </a:spcBef>
              <a:defRPr/>
            </a:pPr>
            <a:r>
              <a:rPr lang="en-US" sz="2101" kern="0">
                <a:solidFill>
                  <a:schemeClr val="bg1"/>
                </a:solidFill>
              </a:rPr>
              <a:t>	</a:t>
            </a:r>
          </a:p>
        </p:txBody>
      </p:sp>
      <p:sp>
        <p:nvSpPr>
          <p:cNvPr id="46086" name="Text Box 5"/>
          <p:cNvSpPr txBox="1">
            <a:spLocks noChangeArrowheads="1"/>
          </p:cNvSpPr>
          <p:nvPr/>
        </p:nvSpPr>
        <p:spPr bwMode="auto">
          <a:xfrm>
            <a:off x="941433" y="3713607"/>
            <a:ext cx="7261132"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r>
              <a:rPr lang="en-GB" dirty="0">
                <a:latin typeface="+mn-lt"/>
              </a:rPr>
              <a:t>This definition of a system allows for the development of a number of characteristics and properties. </a:t>
            </a:r>
            <a:endParaRPr lang="en-US" dirty="0">
              <a:latin typeface="+mn-lt"/>
            </a:endParaRPr>
          </a:p>
        </p:txBody>
      </p:sp>
      <p:sp>
        <p:nvSpPr>
          <p:cNvPr id="10" name="Text Box 6"/>
          <p:cNvSpPr txBox="1">
            <a:spLocks noChangeArrowheads="1"/>
          </p:cNvSpPr>
          <p:nvPr/>
        </p:nvSpPr>
        <p:spPr bwMode="auto">
          <a:xfrm>
            <a:off x="992966" y="5266459"/>
            <a:ext cx="7261132" cy="1086516"/>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just">
              <a:defRPr/>
            </a:pPr>
            <a:r>
              <a:rPr lang="en-GB" sz="1292" dirty="0">
                <a:cs typeface="Arial" charset="0"/>
              </a:rPr>
              <a:t>Note: this is not the only definition of a system there are many others but, generally, they all agree that a system comprises three key ingredients:</a:t>
            </a:r>
          </a:p>
          <a:p>
            <a:pPr marL="514490" lvl="1" indent="-171496" algn="just">
              <a:buFont typeface="+mj-lt"/>
              <a:buAutoNum type="arabicPeriod"/>
              <a:defRPr/>
            </a:pPr>
            <a:r>
              <a:rPr lang="en-GB" sz="1292" dirty="0">
                <a:cs typeface="Arial" charset="0"/>
              </a:rPr>
              <a:t>Components</a:t>
            </a:r>
          </a:p>
          <a:p>
            <a:pPr marL="514490" lvl="1" indent="-171496" algn="just">
              <a:buFont typeface="+mj-lt"/>
              <a:buAutoNum type="arabicPeriod"/>
              <a:defRPr/>
            </a:pPr>
            <a:r>
              <a:rPr lang="en-GB" sz="1292" dirty="0">
                <a:cs typeface="Arial" charset="0"/>
              </a:rPr>
              <a:t>Interconnections</a:t>
            </a:r>
          </a:p>
          <a:p>
            <a:pPr marL="514490" lvl="1" indent="-171496" algn="just">
              <a:buFont typeface="+mj-lt"/>
              <a:buAutoNum type="arabicPeriod"/>
              <a:defRPr/>
            </a:pPr>
            <a:r>
              <a:rPr lang="en-GB" sz="1292" dirty="0">
                <a:cs typeface="Arial" charset="0"/>
              </a:rPr>
              <a:t>Purpose</a:t>
            </a:r>
          </a:p>
        </p:txBody>
      </p:sp>
    </p:spTree>
    <p:extLst>
      <p:ext uri="{BB962C8B-B14F-4D97-AF65-F5344CB8AC3E}">
        <p14:creationId xmlns:p14="http://schemas.microsoft.com/office/powerpoint/2010/main" val="38138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a:spLocks noGrp="1"/>
          </p:cNvSpPr>
          <p:nvPr>
            <p:ph sz="half" idx="1"/>
          </p:nvPr>
        </p:nvSpPr>
        <p:spPr/>
        <p:txBody>
          <a:bodyPr/>
          <a:lstStyle/>
          <a:p>
            <a:r>
              <a:rPr lang="en-GB" dirty="0"/>
              <a:t>Anything can be treated as a system</a:t>
            </a:r>
          </a:p>
          <a:p>
            <a:pPr lvl="1"/>
            <a:r>
              <a:rPr lang="en-US" dirty="0"/>
              <a:t>A system is an assembly of components, connected together in an organized way to form a whole, this showing properties of the whole, rather than properties of the components</a:t>
            </a:r>
          </a:p>
          <a:p>
            <a:r>
              <a:rPr lang="en-GB" dirty="0"/>
              <a:t>Systems are made up of Subsystems</a:t>
            </a:r>
          </a:p>
          <a:p>
            <a:pPr lvl="1"/>
            <a:r>
              <a:rPr lang="en-GB" dirty="0"/>
              <a:t>Whenever we look </a:t>
            </a:r>
            <a:r>
              <a:rPr lang="ja-JP" altLang="en-GB" dirty="0"/>
              <a:t>“</a:t>
            </a:r>
            <a:r>
              <a:rPr lang="en-GB" dirty="0"/>
              <a:t>inside</a:t>
            </a:r>
            <a:r>
              <a:rPr lang="ja-JP" altLang="en-GB" dirty="0"/>
              <a:t>”</a:t>
            </a:r>
            <a:r>
              <a:rPr lang="en-GB" dirty="0"/>
              <a:t> the chosen system of interest we see further smaller systems or subsystems</a:t>
            </a:r>
          </a:p>
          <a:p>
            <a:pPr lvl="1"/>
            <a:r>
              <a:rPr lang="en-GB" dirty="0"/>
              <a:t>Whenever we look outside the chosen system of interest we see that it is part of a larger system</a:t>
            </a:r>
          </a:p>
          <a:p>
            <a:endParaRPr lang="en-GB" dirty="0"/>
          </a:p>
        </p:txBody>
      </p:sp>
      <p:sp>
        <p:nvSpPr>
          <p:cNvPr id="66563" name="Content Placeholder 3"/>
          <p:cNvSpPr>
            <a:spLocks noGrp="1"/>
          </p:cNvSpPr>
          <p:nvPr>
            <p:ph sz="half" idx="2"/>
          </p:nvPr>
        </p:nvSpPr>
        <p:spPr/>
        <p:txBody>
          <a:bodyPr/>
          <a:lstStyle/>
          <a:p>
            <a:r>
              <a:rPr lang="en-GB" dirty="0"/>
              <a:t>All systems seek to achieve a PURPOSE</a:t>
            </a:r>
          </a:p>
          <a:p>
            <a:pPr lvl="1"/>
            <a:r>
              <a:rPr lang="en-GB" dirty="0"/>
              <a:t>Every system has a purpose that defines fundamentally what it has to do</a:t>
            </a:r>
          </a:p>
          <a:p>
            <a:pPr lvl="1"/>
            <a:r>
              <a:rPr lang="en-GB" dirty="0"/>
              <a:t>Humans tend not to think about purpose explicitly – but implicitly through the thing that achieves the purpose</a:t>
            </a:r>
          </a:p>
          <a:p>
            <a:r>
              <a:rPr lang="en-GB" dirty="0"/>
              <a:t>All systems have CONTEXT</a:t>
            </a:r>
          </a:p>
          <a:p>
            <a:pPr lvl="1"/>
            <a:r>
              <a:rPr lang="en-GB" dirty="0"/>
              <a:t>Every system has context that defines the environment and constraints that impact upon that system</a:t>
            </a:r>
          </a:p>
          <a:p>
            <a:pPr lvl="1"/>
            <a:r>
              <a:rPr lang="en-GB" dirty="0"/>
              <a:t>System context often restricts the solution options that satisfy the purpose</a:t>
            </a:r>
          </a:p>
        </p:txBody>
      </p:sp>
      <p:sp>
        <p:nvSpPr>
          <p:cNvPr id="66561" name="Title 1"/>
          <p:cNvSpPr>
            <a:spLocks noGrp="1"/>
          </p:cNvSpPr>
          <p:nvPr>
            <p:ph type="title"/>
          </p:nvPr>
        </p:nvSpPr>
        <p:spPr/>
        <p:txBody>
          <a:bodyPr/>
          <a:lstStyle/>
          <a:p>
            <a:r>
              <a:rPr lang="en-GB"/>
              <a:t>Systems Thinking: Some Key Concepts</a:t>
            </a:r>
            <a:endParaRPr lang="en-GB" dirty="0"/>
          </a:p>
        </p:txBody>
      </p:sp>
    </p:spTree>
    <p:extLst>
      <p:ext uri="{BB962C8B-B14F-4D97-AF65-F5344CB8AC3E}">
        <p14:creationId xmlns:p14="http://schemas.microsoft.com/office/powerpoint/2010/main" val="120627126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56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56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56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656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6563">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563">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563">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563">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563">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5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P spid="6656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More Key Systems Concept</a:t>
            </a:r>
          </a:p>
        </p:txBody>
      </p:sp>
      <p:sp>
        <p:nvSpPr>
          <p:cNvPr id="4" name="Content Placeholder 3"/>
          <p:cNvSpPr>
            <a:spLocks noGrp="1"/>
          </p:cNvSpPr>
          <p:nvPr>
            <p:ph sz="half" idx="1"/>
          </p:nvPr>
        </p:nvSpPr>
        <p:spPr>
          <a:xfrm>
            <a:off x="685803" y="2041645"/>
            <a:ext cx="3815862" cy="3729046"/>
          </a:xfrm>
        </p:spPr>
        <p:txBody>
          <a:bodyPr/>
          <a:lstStyle/>
          <a:p>
            <a:pPr>
              <a:buFont typeface="Arial" charset="0"/>
              <a:buChar char="•"/>
            </a:pPr>
            <a:r>
              <a:rPr lang="en-GB" sz="1846" b="1" dirty="0"/>
              <a:t>Reinforcing (positive) Feedback: </a:t>
            </a:r>
            <a:r>
              <a:rPr lang="en-GB" sz="1846" dirty="0"/>
              <a:t>successive changes add to previous changes in the same direction</a:t>
            </a:r>
          </a:p>
          <a:p>
            <a:pPr>
              <a:buFont typeface="Arial" charset="0"/>
              <a:buChar char="•"/>
            </a:pPr>
            <a:endParaRPr lang="en-US" dirty="0"/>
          </a:p>
        </p:txBody>
      </p:sp>
      <p:sp>
        <p:nvSpPr>
          <p:cNvPr id="5" name="Content Placeholder 4"/>
          <p:cNvSpPr>
            <a:spLocks noGrp="1"/>
          </p:cNvSpPr>
          <p:nvPr>
            <p:ph sz="half" idx="2"/>
          </p:nvPr>
        </p:nvSpPr>
        <p:spPr>
          <a:xfrm>
            <a:off x="4642338" y="2041645"/>
            <a:ext cx="3815862" cy="3729046"/>
          </a:xfrm>
        </p:spPr>
        <p:txBody>
          <a:bodyPr/>
          <a:lstStyle/>
          <a:p>
            <a:pPr>
              <a:buFont typeface="Arial" charset="0"/>
              <a:buChar char="•"/>
            </a:pPr>
            <a:r>
              <a:rPr lang="en-GB" sz="1846" b="1" dirty="0"/>
              <a:t>Balancing (negative) Feedback: </a:t>
            </a:r>
            <a:r>
              <a:rPr lang="en-GB" sz="1846" dirty="0"/>
              <a:t>resist change in one direction by producing change in the opposite direction</a:t>
            </a:r>
          </a:p>
          <a:p>
            <a:pPr>
              <a:buFont typeface="Arial" charset="0"/>
              <a:buChar char="•"/>
            </a:pPr>
            <a:endParaRPr lang="en-US"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112" y="3567344"/>
            <a:ext cx="4179575" cy="20171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7"/>
          <p:cNvSpPr txBox="1"/>
          <p:nvPr/>
        </p:nvSpPr>
        <p:spPr>
          <a:xfrm>
            <a:off x="1584669" y="1255788"/>
            <a:ext cx="6367769" cy="433196"/>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215" dirty="0"/>
              <a:t>Everything is connected to everything else </a:t>
            </a:r>
          </a:p>
        </p:txBody>
      </p:sp>
      <p:sp>
        <p:nvSpPr>
          <p:cNvPr id="9" name="TextBox 8"/>
          <p:cNvSpPr txBox="1"/>
          <p:nvPr/>
        </p:nvSpPr>
        <p:spPr>
          <a:xfrm>
            <a:off x="5217786" y="3906168"/>
            <a:ext cx="3117785" cy="236539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1477" dirty="0"/>
              <a:t>The whole is greater (or less than) the sum of parts not because of the parts, but because of the connections between the parts. Systems Thinkers care more about what happens between the components of the system than the components themselves</a:t>
            </a:r>
          </a:p>
        </p:txBody>
      </p:sp>
    </p:spTree>
    <p:extLst>
      <p:ext uri="{BB962C8B-B14F-4D97-AF65-F5344CB8AC3E}">
        <p14:creationId xmlns:p14="http://schemas.microsoft.com/office/powerpoint/2010/main" val="1555556789"/>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7" name="Rectangle 3"/>
          <p:cNvSpPr>
            <a:spLocks noGrp="1" noChangeArrowheads="1"/>
          </p:cNvSpPr>
          <p:nvPr>
            <p:ph sz="half" idx="1"/>
          </p:nvPr>
        </p:nvSpPr>
        <p:spPr/>
        <p:txBody>
          <a:bodyPr>
            <a:normAutofit fontScale="85000" lnSpcReduction="10000"/>
          </a:bodyPr>
          <a:lstStyle/>
          <a:p>
            <a:r>
              <a:rPr lang="en-GB" dirty="0"/>
              <a:t>All systems seek to achieve a purpose</a:t>
            </a:r>
          </a:p>
          <a:p>
            <a:r>
              <a:rPr lang="en-GB" dirty="0"/>
              <a:t>The purpose is a property of the whole and not found in any of the components </a:t>
            </a:r>
          </a:p>
          <a:p>
            <a:r>
              <a:rPr lang="en-GB" dirty="0"/>
              <a:t>Some systems have more than one purpose</a:t>
            </a:r>
          </a:p>
          <a:p>
            <a:r>
              <a:rPr lang="en-GB" dirty="0"/>
              <a:t>The purpose demands the achievement of lower level purposes as a consequence of the immutable laws of the universe (physics, chemistry etc.)</a:t>
            </a:r>
          </a:p>
          <a:p>
            <a:r>
              <a:rPr lang="en-GB" dirty="0"/>
              <a:t>These lower level purposes in turn demand even lower level purposes which ....  BUT it is rarely a simple hierarchy </a:t>
            </a:r>
          </a:p>
          <a:p>
            <a:r>
              <a:rPr lang="en-GB" dirty="0"/>
              <a:t>People who use, or are part of, a system are often totally unaware of its purpose. Moreover, when asked, different users have different, and even sometimes conflicting, views as to the exact nature of the purpose </a:t>
            </a:r>
          </a:p>
        </p:txBody>
      </p:sp>
      <p:sp>
        <p:nvSpPr>
          <p:cNvPr id="999426" name="Rectangle 2"/>
          <p:cNvSpPr>
            <a:spLocks noGrp="1" noChangeArrowheads="1"/>
          </p:cNvSpPr>
          <p:nvPr>
            <p:ph type="title"/>
          </p:nvPr>
        </p:nvSpPr>
        <p:spPr/>
        <p:txBody>
          <a:bodyPr/>
          <a:lstStyle/>
          <a:p>
            <a:r>
              <a:rPr lang="en-GB"/>
              <a:t>System Purpose</a:t>
            </a:r>
            <a:endParaRPr lang="en-GB" dirty="0"/>
          </a:p>
        </p:txBody>
      </p:sp>
      <p:sp>
        <p:nvSpPr>
          <p:cNvPr id="8" name="Down Arrow 7"/>
          <p:cNvSpPr/>
          <p:nvPr/>
        </p:nvSpPr>
        <p:spPr bwMode="auto">
          <a:xfrm>
            <a:off x="5532649" y="3282151"/>
            <a:ext cx="3047856" cy="683180"/>
          </a:xfrm>
          <a:prstGeom prst="downArrow">
            <a:avLst>
              <a:gd name="adj1" fmla="val 72556"/>
              <a:gd name="adj2" fmla="val 24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algn="ctr" defTabSz="844083"/>
            <a:r>
              <a:rPr lang="en-GB" sz="1292" dirty="0">
                <a:solidFill>
                  <a:schemeClr val="bg1"/>
                </a:solidFill>
                <a:latin typeface="Arial" charset="0"/>
              </a:rPr>
              <a:t>Rather than talk in sub-purposes we invent taxonomies </a:t>
            </a:r>
          </a:p>
          <a:p>
            <a:pPr algn="ctr" defTabSz="844083"/>
            <a:endParaRPr lang="en-GB" sz="1662" dirty="0">
              <a:solidFill>
                <a:schemeClr val="bg1"/>
              </a:solidFill>
              <a:latin typeface="Arial" charset="0"/>
            </a:endParaRPr>
          </a:p>
        </p:txBody>
      </p:sp>
      <p:pic>
        <p:nvPicPr>
          <p:cNvPr id="2" name="Picture 1"/>
          <p:cNvPicPr>
            <a:picLocks noChangeAspect="1"/>
          </p:cNvPicPr>
          <p:nvPr/>
        </p:nvPicPr>
        <p:blipFill>
          <a:blip r:embed="rId3"/>
          <a:stretch>
            <a:fillRect/>
          </a:stretch>
        </p:blipFill>
        <p:spPr>
          <a:xfrm>
            <a:off x="4912478" y="1574114"/>
            <a:ext cx="4231522" cy="1480732"/>
          </a:xfrm>
          <a:prstGeom prst="rect">
            <a:avLst/>
          </a:prstGeom>
        </p:spPr>
      </p:pic>
      <p:pic>
        <p:nvPicPr>
          <p:cNvPr id="3" name="Picture 2"/>
          <p:cNvPicPr>
            <a:picLocks noChangeAspect="1"/>
          </p:cNvPicPr>
          <p:nvPr/>
        </p:nvPicPr>
        <p:blipFill>
          <a:blip r:embed="rId4"/>
          <a:stretch>
            <a:fillRect/>
          </a:stretch>
        </p:blipFill>
        <p:spPr>
          <a:xfrm>
            <a:off x="4731391" y="4331074"/>
            <a:ext cx="4412610" cy="1584331"/>
          </a:xfrm>
          <a:prstGeom prst="rect">
            <a:avLst/>
          </a:prstGeom>
        </p:spPr>
      </p:pic>
    </p:spTree>
    <p:extLst>
      <p:ext uri="{BB962C8B-B14F-4D97-AF65-F5344CB8AC3E}">
        <p14:creationId xmlns:p14="http://schemas.microsoft.com/office/powerpoint/2010/main" val="777034145"/>
      </p:ext>
    </p:extLst>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body" idx="1"/>
          </p:nvPr>
        </p:nvSpPr>
        <p:spPr>
          <a:xfrm>
            <a:off x="685800" y="2864860"/>
            <a:ext cx="7772400" cy="2927838"/>
          </a:xfrm>
        </p:spPr>
        <p:txBody>
          <a:bodyPr/>
          <a:lstStyle/>
          <a:p>
            <a:pPr algn="ctr" eaLnBrk="1" hangingPunct="1">
              <a:buFont typeface="Symbol" charset="0"/>
              <a:buNone/>
            </a:pPr>
            <a:r>
              <a:rPr lang="en-GB" sz="3323" b="1">
                <a:latin typeface="Arial" charset="0"/>
              </a:rPr>
              <a:t>What is the purpose of a pen?</a:t>
            </a:r>
          </a:p>
        </p:txBody>
      </p:sp>
    </p:spTree>
    <p:extLst>
      <p:ext uri="{BB962C8B-B14F-4D97-AF65-F5344CB8AC3E}">
        <p14:creationId xmlns:p14="http://schemas.microsoft.com/office/powerpoint/2010/main" val="15999103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3" descr="tab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263" y="2557516"/>
            <a:ext cx="1727200" cy="12778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7282" name="Rectangle 2"/>
          <p:cNvSpPr>
            <a:spLocks noGrp="1" noChangeArrowheads="1"/>
          </p:cNvSpPr>
          <p:nvPr>
            <p:ph type="title"/>
          </p:nvPr>
        </p:nvSpPr>
        <p:spPr>
          <a:xfrm>
            <a:off x="0" y="244720"/>
            <a:ext cx="9144000" cy="838201"/>
          </a:xfrm>
        </p:spPr>
        <p:txBody>
          <a:bodyPr/>
          <a:lstStyle/>
          <a:p>
            <a:pPr defTabSz="703402"/>
            <a:r>
              <a:rPr lang="en-GB">
                <a:latin typeface="Arial" charset="0"/>
              </a:rPr>
              <a:t>Exercise: Purpose</a:t>
            </a:r>
          </a:p>
        </p:txBody>
      </p:sp>
      <p:sp>
        <p:nvSpPr>
          <p:cNvPr id="97283" name="Rectangle 3"/>
          <p:cNvSpPr>
            <a:spLocks noGrp="1" noChangeArrowheads="1"/>
          </p:cNvSpPr>
          <p:nvPr>
            <p:ph type="body" sz="half" idx="2"/>
          </p:nvPr>
        </p:nvSpPr>
        <p:spPr>
          <a:xfrm>
            <a:off x="4024315" y="1642697"/>
            <a:ext cx="4892675" cy="4198326"/>
          </a:xfrm>
        </p:spPr>
        <p:txBody>
          <a:bodyPr/>
          <a:lstStyle/>
          <a:p>
            <a:pPr defTabSz="703402">
              <a:buFont typeface="Arial" charset="0"/>
              <a:buChar char="•"/>
            </a:pPr>
            <a:r>
              <a:rPr lang="en-GB" dirty="0">
                <a:latin typeface="Arial" charset="0"/>
              </a:rPr>
              <a:t>In small teams</a:t>
            </a:r>
          </a:p>
          <a:p>
            <a:pPr lvl="1" defTabSz="703402">
              <a:buFont typeface="Arial" charset="0"/>
              <a:buChar char="•"/>
            </a:pPr>
            <a:r>
              <a:rPr lang="en-GB" sz="1662" dirty="0">
                <a:latin typeface="Arial" charset="0"/>
              </a:rPr>
              <a:t>Work together to </a:t>
            </a:r>
            <a:r>
              <a:rPr lang="en-GB" dirty="0">
                <a:latin typeface="Arial" charset="0"/>
              </a:rPr>
              <a:t>determine the purpose of the listed items</a:t>
            </a:r>
          </a:p>
          <a:p>
            <a:pPr lvl="1" defTabSz="703402">
              <a:buFont typeface="Arial" charset="0"/>
              <a:buChar char="•"/>
            </a:pPr>
            <a:r>
              <a:rPr lang="en-GB" sz="1662" dirty="0">
                <a:latin typeface="Arial" charset="0"/>
              </a:rPr>
              <a:t>Be prepared to share your answer with the whole class</a:t>
            </a:r>
          </a:p>
          <a:p>
            <a:pPr defTabSz="703402">
              <a:buFont typeface="Arial" charset="0"/>
              <a:buChar char="•"/>
            </a:pPr>
            <a:r>
              <a:rPr lang="en-GB" sz="1846" dirty="0">
                <a:latin typeface="Arial" charset="0"/>
              </a:rPr>
              <a:t>Time </a:t>
            </a:r>
            <a:r>
              <a:rPr lang="en-GB" dirty="0">
                <a:latin typeface="Arial" charset="0"/>
              </a:rPr>
              <a:t>15</a:t>
            </a:r>
            <a:r>
              <a:rPr lang="en-GB" sz="1846" dirty="0">
                <a:latin typeface="Arial" charset="0"/>
              </a:rPr>
              <a:t> minutes</a:t>
            </a:r>
          </a:p>
          <a:p>
            <a:pPr defTabSz="703402">
              <a:buFont typeface="Arial" charset="0"/>
              <a:buChar char="•"/>
            </a:pPr>
            <a:endParaRPr lang="en-GB" dirty="0">
              <a:latin typeface="Arial" charset="0"/>
            </a:endParaRPr>
          </a:p>
          <a:p>
            <a:pPr defTabSz="703402">
              <a:buFont typeface="Arial" charset="0"/>
              <a:buChar char="•"/>
            </a:pPr>
            <a:endParaRPr lang="en-GB" sz="1662" dirty="0">
              <a:latin typeface="Arial" charset="0"/>
            </a:endParaRPr>
          </a:p>
        </p:txBody>
      </p:sp>
      <p:grpSp>
        <p:nvGrpSpPr>
          <p:cNvPr id="97284" name="Group 4"/>
          <p:cNvGrpSpPr>
            <a:grpSpLocks/>
          </p:cNvGrpSpPr>
          <p:nvPr/>
        </p:nvGrpSpPr>
        <p:grpSpPr bwMode="auto">
          <a:xfrm>
            <a:off x="1812929" y="2075404"/>
            <a:ext cx="398463" cy="369277"/>
            <a:chOff x="704" y="1192"/>
            <a:chExt cx="251" cy="252"/>
          </a:xfrm>
        </p:grpSpPr>
        <p:sp>
          <p:nvSpPr>
            <p:cNvPr id="97295" name="Oval 5"/>
            <p:cNvSpPr>
              <a:spLocks noChangeArrowheads="1"/>
            </p:cNvSpPr>
            <p:nvPr/>
          </p:nvSpPr>
          <p:spPr bwMode="auto">
            <a:xfrm>
              <a:off x="892" y="1383"/>
              <a:ext cx="63" cy="61"/>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9729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97285" name="Group 7"/>
          <p:cNvGrpSpPr>
            <a:grpSpLocks/>
          </p:cNvGrpSpPr>
          <p:nvPr/>
        </p:nvGrpSpPr>
        <p:grpSpPr bwMode="auto">
          <a:xfrm>
            <a:off x="3578225" y="2447611"/>
            <a:ext cx="357188" cy="398585"/>
            <a:chOff x="1760" y="1054"/>
            <a:chExt cx="225" cy="272"/>
          </a:xfrm>
        </p:grpSpPr>
        <p:sp>
          <p:nvSpPr>
            <p:cNvPr id="9729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9729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sp>
        <p:nvSpPr>
          <p:cNvPr id="97286" name="Freeform 10"/>
          <p:cNvSpPr>
            <a:spLocks/>
          </p:cNvSpPr>
          <p:nvPr/>
        </p:nvSpPr>
        <p:spPr bwMode="auto">
          <a:xfrm rot="2468950">
            <a:off x="2222500" y="2677677"/>
            <a:ext cx="552450" cy="485042"/>
          </a:xfrm>
          <a:custGeom>
            <a:avLst/>
            <a:gdLst>
              <a:gd name="T0" fmla="*/ 2147483647 w 348"/>
              <a:gd name="T1" fmla="*/ 2147483647 h 331"/>
              <a:gd name="T2" fmla="*/ 2147483647 w 348"/>
              <a:gd name="T3" fmla="*/ 2147483647 h 331"/>
              <a:gd name="T4" fmla="*/ 2147483647 w 348"/>
              <a:gd name="T5" fmla="*/ 2147483647 h 331"/>
              <a:gd name="T6" fmla="*/ 2147483647 w 348"/>
              <a:gd name="T7" fmla="*/ 2147483647 h 331"/>
              <a:gd name="T8" fmla="*/ 2147483647 w 348"/>
              <a:gd name="T9" fmla="*/ 2147483647 h 331"/>
              <a:gd name="T10" fmla="*/ 2147483647 w 348"/>
              <a:gd name="T11" fmla="*/ 2147483647 h 331"/>
              <a:gd name="T12" fmla="*/ 2147483647 w 348"/>
              <a:gd name="T13" fmla="*/ 2147483647 h 331"/>
              <a:gd name="T14" fmla="*/ 2147483647 w 348"/>
              <a:gd name="T15" fmla="*/ 2147483647 h 331"/>
              <a:gd name="T16" fmla="*/ 2147483647 w 348"/>
              <a:gd name="T17" fmla="*/ 0 h 331"/>
              <a:gd name="T18" fmla="*/ 2147483647 w 348"/>
              <a:gd name="T19" fmla="*/ 2147483647 h 331"/>
              <a:gd name="T20" fmla="*/ 2147483647 w 348"/>
              <a:gd name="T21" fmla="*/ 2147483647 h 331"/>
              <a:gd name="T22" fmla="*/ 2147483647 w 348"/>
              <a:gd name="T23" fmla="*/ 2147483647 h 331"/>
              <a:gd name="T24" fmla="*/ 2147483647 w 348"/>
              <a:gd name="T25" fmla="*/ 2147483647 h 331"/>
              <a:gd name="T26" fmla="*/ 2147483647 w 348"/>
              <a:gd name="T27" fmla="*/ 2147483647 h 331"/>
              <a:gd name="T28" fmla="*/ 2147483647 w 348"/>
              <a:gd name="T29" fmla="*/ 2147483647 h 331"/>
              <a:gd name="T30" fmla="*/ 2147483647 w 348"/>
              <a:gd name="T31" fmla="*/ 2147483647 h 331"/>
              <a:gd name="T32" fmla="*/ 2147483647 w 348"/>
              <a:gd name="T33" fmla="*/ 2147483647 h 331"/>
              <a:gd name="T34" fmla="*/ 2147483647 w 348"/>
              <a:gd name="T35" fmla="*/ 2147483647 h 331"/>
              <a:gd name="T36" fmla="*/ 2147483647 w 348"/>
              <a:gd name="T37" fmla="*/ 2147483647 h 331"/>
              <a:gd name="T38" fmla="*/ 2147483647 w 348"/>
              <a:gd name="T39" fmla="*/ 2147483647 h 331"/>
              <a:gd name="T40" fmla="*/ 2147483647 w 348"/>
              <a:gd name="T41" fmla="*/ 2147483647 h 331"/>
              <a:gd name="T42" fmla="*/ 2147483647 w 348"/>
              <a:gd name="T43" fmla="*/ 2147483647 h 331"/>
              <a:gd name="T44" fmla="*/ 2147483647 w 348"/>
              <a:gd name="T45" fmla="*/ 2147483647 h 331"/>
              <a:gd name="T46" fmla="*/ 2147483647 w 348"/>
              <a:gd name="T47" fmla="*/ 2147483647 h 331"/>
              <a:gd name="T48" fmla="*/ 2147483647 w 348"/>
              <a:gd name="T49" fmla="*/ 2147483647 h 331"/>
              <a:gd name="T50" fmla="*/ 2147483647 w 348"/>
              <a:gd name="T51" fmla="*/ 2147483647 h 331"/>
              <a:gd name="T52" fmla="*/ 2147483647 w 348"/>
              <a:gd name="T53" fmla="*/ 2147483647 h 331"/>
              <a:gd name="T54" fmla="*/ 2147483647 w 348"/>
              <a:gd name="T55" fmla="*/ 2147483647 h 331"/>
              <a:gd name="T56" fmla="*/ 2147483647 w 348"/>
              <a:gd name="T57" fmla="*/ 2147483647 h 331"/>
              <a:gd name="T58" fmla="*/ 2147483647 w 348"/>
              <a:gd name="T59" fmla="*/ 2147483647 h 331"/>
              <a:gd name="T60" fmla="*/ 0 w 348"/>
              <a:gd name="T61" fmla="*/ 2147483647 h 331"/>
              <a:gd name="T62" fmla="*/ 2147483647 w 348"/>
              <a:gd name="T63" fmla="*/ 2147483647 h 331"/>
              <a:gd name="T64" fmla="*/ 2147483647 w 348"/>
              <a:gd name="T65" fmla="*/ 2147483647 h 331"/>
              <a:gd name="T66" fmla="*/ 2147483647 w 348"/>
              <a:gd name="T67" fmla="*/ 2147483647 h 331"/>
              <a:gd name="T68" fmla="*/ 2147483647 w 348"/>
              <a:gd name="T69" fmla="*/ 2147483647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84376" tIns="42189" rIns="84376" bIns="42189"/>
          <a:lstStyle/>
          <a:p>
            <a:endParaRPr lang="en-US" sz="1477"/>
          </a:p>
        </p:txBody>
      </p:sp>
      <p:sp>
        <p:nvSpPr>
          <p:cNvPr id="97287" name="Freeform 11"/>
          <p:cNvSpPr>
            <a:spLocks/>
          </p:cNvSpPr>
          <p:nvPr/>
        </p:nvSpPr>
        <p:spPr bwMode="auto">
          <a:xfrm>
            <a:off x="2598741" y="3120223"/>
            <a:ext cx="460375" cy="703385"/>
          </a:xfrm>
          <a:custGeom>
            <a:avLst/>
            <a:gdLst>
              <a:gd name="T0" fmla="*/ 2147483647 w 290"/>
              <a:gd name="T1" fmla="*/ 2147483647 h 480"/>
              <a:gd name="T2" fmla="*/ 2147483647 w 290"/>
              <a:gd name="T3" fmla="*/ 2147483647 h 480"/>
              <a:gd name="T4" fmla="*/ 2147483647 w 290"/>
              <a:gd name="T5" fmla="*/ 0 h 480"/>
              <a:gd name="T6" fmla="*/ 2147483647 w 290"/>
              <a:gd name="T7" fmla="*/ 0 h 480"/>
              <a:gd name="T8" fmla="*/ 2147483647 w 290"/>
              <a:gd name="T9" fmla="*/ 2147483647 h 480"/>
              <a:gd name="T10" fmla="*/ 2147483647 w 290"/>
              <a:gd name="T11" fmla="*/ 2147483647 h 480"/>
              <a:gd name="T12" fmla="*/ 2147483647 w 290"/>
              <a:gd name="T13" fmla="*/ 2147483647 h 480"/>
              <a:gd name="T14" fmla="*/ 2147483647 w 290"/>
              <a:gd name="T15" fmla="*/ 2147483647 h 480"/>
              <a:gd name="T16" fmla="*/ 2147483647 w 290"/>
              <a:gd name="T17" fmla="*/ 2147483647 h 480"/>
              <a:gd name="T18" fmla="*/ 2147483647 w 290"/>
              <a:gd name="T19" fmla="*/ 2147483647 h 480"/>
              <a:gd name="T20" fmla="*/ 2147483647 w 290"/>
              <a:gd name="T21" fmla="*/ 2147483647 h 480"/>
              <a:gd name="T22" fmla="*/ 2147483647 w 290"/>
              <a:gd name="T23" fmla="*/ 2147483647 h 480"/>
              <a:gd name="T24" fmla="*/ 2147483647 w 290"/>
              <a:gd name="T25" fmla="*/ 2147483647 h 480"/>
              <a:gd name="T26" fmla="*/ 2147483647 w 290"/>
              <a:gd name="T27" fmla="*/ 2147483647 h 480"/>
              <a:gd name="T28" fmla="*/ 2147483647 w 290"/>
              <a:gd name="T29" fmla="*/ 2147483647 h 480"/>
              <a:gd name="T30" fmla="*/ 2147483647 w 290"/>
              <a:gd name="T31" fmla="*/ 2147483647 h 480"/>
              <a:gd name="T32" fmla="*/ 2147483647 w 290"/>
              <a:gd name="T33" fmla="*/ 2147483647 h 480"/>
              <a:gd name="T34" fmla="*/ 2147483647 w 290"/>
              <a:gd name="T35" fmla="*/ 2147483647 h 480"/>
              <a:gd name="T36" fmla="*/ 2147483647 w 290"/>
              <a:gd name="T37" fmla="*/ 2147483647 h 480"/>
              <a:gd name="T38" fmla="*/ 2147483647 w 290"/>
              <a:gd name="T39" fmla="*/ 2147483647 h 480"/>
              <a:gd name="T40" fmla="*/ 2147483647 w 290"/>
              <a:gd name="T41" fmla="*/ 2147483647 h 480"/>
              <a:gd name="T42" fmla="*/ 2147483647 w 290"/>
              <a:gd name="T43" fmla="*/ 2147483647 h 480"/>
              <a:gd name="T44" fmla="*/ 2147483647 w 290"/>
              <a:gd name="T45" fmla="*/ 2147483647 h 480"/>
              <a:gd name="T46" fmla="*/ 2147483647 w 290"/>
              <a:gd name="T47" fmla="*/ 2147483647 h 480"/>
              <a:gd name="T48" fmla="*/ 2147483647 w 290"/>
              <a:gd name="T49" fmla="*/ 2147483647 h 480"/>
              <a:gd name="T50" fmla="*/ 2147483647 w 290"/>
              <a:gd name="T51" fmla="*/ 2147483647 h 480"/>
              <a:gd name="T52" fmla="*/ 2147483647 w 290"/>
              <a:gd name="T53" fmla="*/ 2147483647 h 480"/>
              <a:gd name="T54" fmla="*/ 2147483647 w 290"/>
              <a:gd name="T55" fmla="*/ 2147483647 h 480"/>
              <a:gd name="T56" fmla="*/ 2147483647 w 290"/>
              <a:gd name="T57" fmla="*/ 2147483647 h 480"/>
              <a:gd name="T58" fmla="*/ 2147483647 w 290"/>
              <a:gd name="T59" fmla="*/ 2147483647 h 480"/>
              <a:gd name="T60" fmla="*/ 2147483647 w 290"/>
              <a:gd name="T61" fmla="*/ 2147483647 h 480"/>
              <a:gd name="T62" fmla="*/ 2147483647 w 290"/>
              <a:gd name="T63" fmla="*/ 2147483647 h 480"/>
              <a:gd name="T64" fmla="*/ 0 w 290"/>
              <a:gd name="T65" fmla="*/ 2147483647 h 480"/>
              <a:gd name="T66" fmla="*/ 0 w 290"/>
              <a:gd name="T67" fmla="*/ 2147483647 h 480"/>
              <a:gd name="T68" fmla="*/ 2147483647 w 290"/>
              <a:gd name="T69" fmla="*/ 2147483647 h 480"/>
              <a:gd name="T70" fmla="*/ 2147483647 w 290"/>
              <a:gd name="T71" fmla="*/ 214748364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84376" tIns="42189" rIns="84376" bIns="42189"/>
          <a:lstStyle/>
          <a:p>
            <a:endParaRPr lang="en-US" sz="1477"/>
          </a:p>
        </p:txBody>
      </p:sp>
      <p:sp>
        <p:nvSpPr>
          <p:cNvPr id="97288" name="Freeform 12"/>
          <p:cNvSpPr>
            <a:spLocks/>
          </p:cNvSpPr>
          <p:nvPr/>
        </p:nvSpPr>
        <p:spPr bwMode="auto">
          <a:xfrm>
            <a:off x="2338388" y="3178839"/>
            <a:ext cx="377825" cy="684334"/>
          </a:xfrm>
          <a:custGeom>
            <a:avLst/>
            <a:gdLst>
              <a:gd name="T0" fmla="*/ 2147483647 w 238"/>
              <a:gd name="T1" fmla="*/ 2147483647 h 467"/>
              <a:gd name="T2" fmla="*/ 2147483647 w 238"/>
              <a:gd name="T3" fmla="*/ 2147483647 h 467"/>
              <a:gd name="T4" fmla="*/ 2147483647 w 238"/>
              <a:gd name="T5" fmla="*/ 0 h 467"/>
              <a:gd name="T6" fmla="*/ 2147483647 w 238"/>
              <a:gd name="T7" fmla="*/ 2147483647 h 467"/>
              <a:gd name="T8" fmla="*/ 2147483647 w 238"/>
              <a:gd name="T9" fmla="*/ 2147483647 h 467"/>
              <a:gd name="T10" fmla="*/ 2147483647 w 238"/>
              <a:gd name="T11" fmla="*/ 2147483647 h 467"/>
              <a:gd name="T12" fmla="*/ 2147483647 w 238"/>
              <a:gd name="T13" fmla="*/ 2147483647 h 467"/>
              <a:gd name="T14" fmla="*/ 2147483647 w 238"/>
              <a:gd name="T15" fmla="*/ 2147483647 h 467"/>
              <a:gd name="T16" fmla="*/ 2147483647 w 238"/>
              <a:gd name="T17" fmla="*/ 2147483647 h 467"/>
              <a:gd name="T18" fmla="*/ 2147483647 w 238"/>
              <a:gd name="T19" fmla="*/ 2147483647 h 467"/>
              <a:gd name="T20" fmla="*/ 2147483647 w 238"/>
              <a:gd name="T21" fmla="*/ 2147483647 h 467"/>
              <a:gd name="T22" fmla="*/ 2147483647 w 238"/>
              <a:gd name="T23" fmla="*/ 2147483647 h 467"/>
              <a:gd name="T24" fmla="*/ 2147483647 w 238"/>
              <a:gd name="T25" fmla="*/ 2147483647 h 467"/>
              <a:gd name="T26" fmla="*/ 2147483647 w 238"/>
              <a:gd name="T27" fmla="*/ 2147483647 h 467"/>
              <a:gd name="T28" fmla="*/ 2147483647 w 238"/>
              <a:gd name="T29" fmla="*/ 2147483647 h 467"/>
              <a:gd name="T30" fmla="*/ 2147483647 w 238"/>
              <a:gd name="T31" fmla="*/ 2147483647 h 467"/>
              <a:gd name="T32" fmla="*/ 2147483647 w 238"/>
              <a:gd name="T33" fmla="*/ 2147483647 h 467"/>
              <a:gd name="T34" fmla="*/ 2147483647 w 238"/>
              <a:gd name="T35" fmla="*/ 2147483647 h 467"/>
              <a:gd name="T36" fmla="*/ 2147483647 w 238"/>
              <a:gd name="T37" fmla="*/ 2147483647 h 467"/>
              <a:gd name="T38" fmla="*/ 2147483647 w 238"/>
              <a:gd name="T39" fmla="*/ 2147483647 h 467"/>
              <a:gd name="T40" fmla="*/ 2147483647 w 238"/>
              <a:gd name="T41" fmla="*/ 2147483647 h 467"/>
              <a:gd name="T42" fmla="*/ 2147483647 w 238"/>
              <a:gd name="T43" fmla="*/ 2147483647 h 467"/>
              <a:gd name="T44" fmla="*/ 2147483647 w 238"/>
              <a:gd name="T45" fmla="*/ 2147483647 h 467"/>
              <a:gd name="T46" fmla="*/ 2147483647 w 238"/>
              <a:gd name="T47" fmla="*/ 2147483647 h 467"/>
              <a:gd name="T48" fmla="*/ 2147483647 w 238"/>
              <a:gd name="T49" fmla="*/ 2147483647 h 467"/>
              <a:gd name="T50" fmla="*/ 2147483647 w 238"/>
              <a:gd name="T51" fmla="*/ 2147483647 h 467"/>
              <a:gd name="T52" fmla="*/ 2147483647 w 238"/>
              <a:gd name="T53" fmla="*/ 2147483647 h 467"/>
              <a:gd name="T54" fmla="*/ 2147483647 w 238"/>
              <a:gd name="T55" fmla="*/ 2147483647 h 467"/>
              <a:gd name="T56" fmla="*/ 2147483647 w 238"/>
              <a:gd name="T57" fmla="*/ 2147483647 h 467"/>
              <a:gd name="T58" fmla="*/ 2147483647 w 238"/>
              <a:gd name="T59" fmla="*/ 2147483647 h 467"/>
              <a:gd name="T60" fmla="*/ 2147483647 w 238"/>
              <a:gd name="T61" fmla="*/ 2147483647 h 467"/>
              <a:gd name="T62" fmla="*/ 2147483647 w 238"/>
              <a:gd name="T63" fmla="*/ 2147483647 h 467"/>
              <a:gd name="T64" fmla="*/ 0 w 238"/>
              <a:gd name="T65" fmla="*/ 2147483647 h 467"/>
              <a:gd name="T66" fmla="*/ 0 w 238"/>
              <a:gd name="T67" fmla="*/ 2147483647 h 467"/>
              <a:gd name="T68" fmla="*/ 2147483647 w 238"/>
              <a:gd name="T69" fmla="*/ 2147483647 h 467"/>
              <a:gd name="T70" fmla="*/ 2147483647 w 238"/>
              <a:gd name="T71" fmla="*/ 2147483647 h 467"/>
              <a:gd name="T72" fmla="*/ 2147483647 w 238"/>
              <a:gd name="T73" fmla="*/ 2147483647 h 467"/>
              <a:gd name="T74" fmla="*/ 2147483647 w 238"/>
              <a:gd name="T75" fmla="*/ 214748364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84376" tIns="42189" rIns="84376" bIns="42189"/>
          <a:lstStyle/>
          <a:p>
            <a:endParaRPr lang="en-US" sz="1477"/>
          </a:p>
        </p:txBody>
      </p:sp>
      <p:sp>
        <p:nvSpPr>
          <p:cNvPr id="97289" name="Freeform 13"/>
          <p:cNvSpPr>
            <a:spLocks/>
          </p:cNvSpPr>
          <p:nvPr/>
        </p:nvSpPr>
        <p:spPr bwMode="auto">
          <a:xfrm rot="1923873">
            <a:off x="2665418" y="2702602"/>
            <a:ext cx="635000" cy="600808"/>
          </a:xfrm>
          <a:custGeom>
            <a:avLst/>
            <a:gdLst>
              <a:gd name="T0" fmla="*/ 2147483647 w 400"/>
              <a:gd name="T1" fmla="*/ 2147483647 h 410"/>
              <a:gd name="T2" fmla="*/ 2147483647 w 400"/>
              <a:gd name="T3" fmla="*/ 2147483647 h 410"/>
              <a:gd name="T4" fmla="*/ 2147483647 w 400"/>
              <a:gd name="T5" fmla="*/ 2147483647 h 410"/>
              <a:gd name="T6" fmla="*/ 2147483647 w 400"/>
              <a:gd name="T7" fmla="*/ 2147483647 h 410"/>
              <a:gd name="T8" fmla="*/ 2147483647 w 400"/>
              <a:gd name="T9" fmla="*/ 2147483647 h 410"/>
              <a:gd name="T10" fmla="*/ 2147483647 w 400"/>
              <a:gd name="T11" fmla="*/ 2147483647 h 410"/>
              <a:gd name="T12" fmla="*/ 2147483647 w 400"/>
              <a:gd name="T13" fmla="*/ 2147483647 h 410"/>
              <a:gd name="T14" fmla="*/ 2147483647 w 400"/>
              <a:gd name="T15" fmla="*/ 2147483647 h 410"/>
              <a:gd name="T16" fmla="*/ 2147483647 w 400"/>
              <a:gd name="T17" fmla="*/ 2147483647 h 410"/>
              <a:gd name="T18" fmla="*/ 2147483647 w 400"/>
              <a:gd name="T19" fmla="*/ 2147483647 h 410"/>
              <a:gd name="T20" fmla="*/ 2147483647 w 400"/>
              <a:gd name="T21" fmla="*/ 2147483647 h 410"/>
              <a:gd name="T22" fmla="*/ 2147483647 w 400"/>
              <a:gd name="T23" fmla="*/ 2147483647 h 410"/>
              <a:gd name="T24" fmla="*/ 2147483647 w 400"/>
              <a:gd name="T25" fmla="*/ 2147483647 h 410"/>
              <a:gd name="T26" fmla="*/ 2147483647 w 400"/>
              <a:gd name="T27" fmla="*/ 2147483647 h 410"/>
              <a:gd name="T28" fmla="*/ 2147483647 w 400"/>
              <a:gd name="T29" fmla="*/ 2147483647 h 410"/>
              <a:gd name="T30" fmla="*/ 2147483647 w 400"/>
              <a:gd name="T31" fmla="*/ 2147483647 h 410"/>
              <a:gd name="T32" fmla="*/ 2147483647 w 400"/>
              <a:gd name="T33" fmla="*/ 2147483647 h 410"/>
              <a:gd name="T34" fmla="*/ 2147483647 w 400"/>
              <a:gd name="T35" fmla="*/ 2147483647 h 410"/>
              <a:gd name="T36" fmla="*/ 2147483647 w 400"/>
              <a:gd name="T37" fmla="*/ 2147483647 h 410"/>
              <a:gd name="T38" fmla="*/ 2147483647 w 400"/>
              <a:gd name="T39" fmla="*/ 2147483647 h 410"/>
              <a:gd name="T40" fmla="*/ 2147483647 w 400"/>
              <a:gd name="T41" fmla="*/ 2147483647 h 410"/>
              <a:gd name="T42" fmla="*/ 2147483647 w 400"/>
              <a:gd name="T43" fmla="*/ 2147483647 h 410"/>
              <a:gd name="T44" fmla="*/ 2147483647 w 400"/>
              <a:gd name="T45" fmla="*/ 2147483647 h 410"/>
              <a:gd name="T46" fmla="*/ 2147483647 w 400"/>
              <a:gd name="T47" fmla="*/ 2147483647 h 410"/>
              <a:gd name="T48" fmla="*/ 2147483647 w 400"/>
              <a:gd name="T49" fmla="*/ 2147483647 h 410"/>
              <a:gd name="T50" fmla="*/ 2147483647 w 400"/>
              <a:gd name="T51" fmla="*/ 2147483647 h 410"/>
              <a:gd name="T52" fmla="*/ 2147483647 w 400"/>
              <a:gd name="T53" fmla="*/ 2147483647 h 410"/>
              <a:gd name="T54" fmla="*/ 2147483647 w 400"/>
              <a:gd name="T55" fmla="*/ 2147483647 h 410"/>
              <a:gd name="T56" fmla="*/ 2147483647 w 400"/>
              <a:gd name="T57" fmla="*/ 2147483647 h 410"/>
              <a:gd name="T58" fmla="*/ 2147483647 w 400"/>
              <a:gd name="T59" fmla="*/ 2147483647 h 410"/>
              <a:gd name="T60" fmla="*/ 2147483647 w 400"/>
              <a:gd name="T61" fmla="*/ 2147483647 h 410"/>
              <a:gd name="T62" fmla="*/ 0 w 400"/>
              <a:gd name="T63" fmla="*/ 2147483647 h 410"/>
              <a:gd name="T64" fmla="*/ 2147483647 w 400"/>
              <a:gd name="T65" fmla="*/ 2147483647 h 410"/>
              <a:gd name="T66" fmla="*/ 2147483647 w 400"/>
              <a:gd name="T67" fmla="*/ 2147483647 h 410"/>
              <a:gd name="T68" fmla="*/ 2147483647 w 400"/>
              <a:gd name="T69" fmla="*/ 2147483647 h 410"/>
              <a:gd name="T70" fmla="*/ 2147483647 w 400"/>
              <a:gd name="T71" fmla="*/ 2147483647 h 410"/>
              <a:gd name="T72" fmla="*/ 2147483647 w 400"/>
              <a:gd name="T73" fmla="*/ 0 h 410"/>
              <a:gd name="T74" fmla="*/ 2147483647 w 400"/>
              <a:gd name="T75" fmla="*/ 0 h 410"/>
              <a:gd name="T76" fmla="*/ 2147483647 w 400"/>
              <a:gd name="T77" fmla="*/ 2147483647 h 410"/>
              <a:gd name="T78" fmla="*/ 2147483647 w 400"/>
              <a:gd name="T79" fmla="*/ 2147483647 h 410"/>
              <a:gd name="T80" fmla="*/ 2147483647 w 400"/>
              <a:gd name="T81" fmla="*/ 2147483647 h 410"/>
              <a:gd name="T82" fmla="*/ 2147483647 w 400"/>
              <a:gd name="T83" fmla="*/ 2147483647 h 410"/>
              <a:gd name="T84" fmla="*/ 2147483647 w 400"/>
              <a:gd name="T85" fmla="*/ 2147483647 h 410"/>
              <a:gd name="T86" fmla="*/ 2147483647 w 400"/>
              <a:gd name="T87" fmla="*/ 2147483647 h 410"/>
              <a:gd name="T88" fmla="*/ 2147483647 w 400"/>
              <a:gd name="T89" fmla="*/ 2147483647 h 410"/>
              <a:gd name="T90" fmla="*/ 2147483647 w 400"/>
              <a:gd name="T91" fmla="*/ 2147483647 h 410"/>
              <a:gd name="T92" fmla="*/ 2147483647 w 400"/>
              <a:gd name="T93" fmla="*/ 2147483647 h 410"/>
              <a:gd name="T94" fmla="*/ 2147483647 w 400"/>
              <a:gd name="T95" fmla="*/ 2147483647 h 410"/>
              <a:gd name="T96" fmla="*/ 2147483647 w 400"/>
              <a:gd name="T97" fmla="*/ 2147483647 h 410"/>
              <a:gd name="T98" fmla="*/ 2147483647 w 400"/>
              <a:gd name="T99" fmla="*/ 2147483647 h 410"/>
              <a:gd name="T100" fmla="*/ 2147483647 w 400"/>
              <a:gd name="T101" fmla="*/ 2147483647 h 410"/>
              <a:gd name="T102" fmla="*/ 2147483647 w 400"/>
              <a:gd name="T103" fmla="*/ 2147483647 h 410"/>
              <a:gd name="T104" fmla="*/ 2147483647 w 400"/>
              <a:gd name="T105" fmla="*/ 2147483647 h 410"/>
              <a:gd name="T106" fmla="*/ 2147483647 w 400"/>
              <a:gd name="T107" fmla="*/ 2147483647 h 410"/>
              <a:gd name="T108" fmla="*/ 2147483647 w 400"/>
              <a:gd name="T109" fmla="*/ 2147483647 h 410"/>
              <a:gd name="T110" fmla="*/ 2147483647 w 400"/>
              <a:gd name="T111" fmla="*/ 2147483647 h 410"/>
              <a:gd name="T112" fmla="*/ 2147483647 w 400"/>
              <a:gd name="T113" fmla="*/ 2147483647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84376" tIns="42189" rIns="84376" bIns="42189"/>
          <a:lstStyle/>
          <a:p>
            <a:endParaRPr lang="en-US" sz="1477"/>
          </a:p>
        </p:txBody>
      </p:sp>
      <p:sp>
        <p:nvSpPr>
          <p:cNvPr id="97290" name="Freeform 14"/>
          <p:cNvSpPr>
            <a:spLocks/>
          </p:cNvSpPr>
          <p:nvPr/>
        </p:nvSpPr>
        <p:spPr bwMode="auto">
          <a:xfrm>
            <a:off x="2865438" y="3706377"/>
            <a:ext cx="361950" cy="783980"/>
          </a:xfrm>
          <a:custGeom>
            <a:avLst/>
            <a:gdLst>
              <a:gd name="T0" fmla="*/ 2147483647 w 228"/>
              <a:gd name="T1" fmla="*/ 2147483647 h 535"/>
              <a:gd name="T2" fmla="*/ 0 w 228"/>
              <a:gd name="T3" fmla="*/ 2147483647 h 535"/>
              <a:gd name="T4" fmla="*/ 2147483647 w 228"/>
              <a:gd name="T5" fmla="*/ 0 h 535"/>
              <a:gd name="T6" fmla="*/ 2147483647 w 228"/>
              <a:gd name="T7" fmla="*/ 2147483647 h 535"/>
              <a:gd name="T8" fmla="*/ 2147483647 w 228"/>
              <a:gd name="T9" fmla="*/ 2147483647 h 535"/>
              <a:gd name="T10" fmla="*/ 2147483647 w 228"/>
              <a:gd name="T11" fmla="*/ 2147483647 h 535"/>
              <a:gd name="T12" fmla="*/ 2147483647 w 228"/>
              <a:gd name="T13" fmla="*/ 2147483647 h 535"/>
              <a:gd name="T14" fmla="*/ 2147483647 w 228"/>
              <a:gd name="T15" fmla="*/ 2147483647 h 535"/>
              <a:gd name="T16" fmla="*/ 2147483647 w 228"/>
              <a:gd name="T17" fmla="*/ 2147483647 h 535"/>
              <a:gd name="T18" fmla="*/ 2147483647 w 228"/>
              <a:gd name="T19" fmla="*/ 2147483647 h 535"/>
              <a:gd name="T20" fmla="*/ 2147483647 w 228"/>
              <a:gd name="T21" fmla="*/ 2147483647 h 535"/>
              <a:gd name="T22" fmla="*/ 2147483647 w 228"/>
              <a:gd name="T23" fmla="*/ 2147483647 h 535"/>
              <a:gd name="T24" fmla="*/ 2147483647 w 228"/>
              <a:gd name="T25" fmla="*/ 2147483647 h 535"/>
              <a:gd name="T26" fmla="*/ 2147483647 w 228"/>
              <a:gd name="T27" fmla="*/ 2147483647 h 535"/>
              <a:gd name="T28" fmla="*/ 2147483647 w 228"/>
              <a:gd name="T29" fmla="*/ 2147483647 h 535"/>
              <a:gd name="T30" fmla="*/ 2147483647 w 228"/>
              <a:gd name="T31" fmla="*/ 2147483647 h 535"/>
              <a:gd name="T32" fmla="*/ 2147483647 w 228"/>
              <a:gd name="T33" fmla="*/ 2147483647 h 535"/>
              <a:gd name="T34" fmla="*/ 2147483647 w 228"/>
              <a:gd name="T35" fmla="*/ 2147483647 h 535"/>
              <a:gd name="T36" fmla="*/ 2147483647 w 228"/>
              <a:gd name="T37" fmla="*/ 2147483647 h 535"/>
              <a:gd name="T38" fmla="*/ 2147483647 w 228"/>
              <a:gd name="T39" fmla="*/ 2147483647 h 535"/>
              <a:gd name="T40" fmla="*/ 2147483647 w 228"/>
              <a:gd name="T41" fmla="*/ 2147483647 h 535"/>
              <a:gd name="T42" fmla="*/ 2147483647 w 228"/>
              <a:gd name="T43" fmla="*/ 2147483647 h 535"/>
              <a:gd name="T44" fmla="*/ 2147483647 w 228"/>
              <a:gd name="T45" fmla="*/ 2147483647 h 535"/>
              <a:gd name="T46" fmla="*/ 2147483647 w 228"/>
              <a:gd name="T47" fmla="*/ 2147483647 h 535"/>
              <a:gd name="T48" fmla="*/ 2147483647 w 228"/>
              <a:gd name="T49" fmla="*/ 2147483647 h 535"/>
              <a:gd name="T50" fmla="*/ 2147483647 w 228"/>
              <a:gd name="T51" fmla="*/ 2147483647 h 535"/>
              <a:gd name="T52" fmla="*/ 2147483647 w 228"/>
              <a:gd name="T53" fmla="*/ 2147483647 h 535"/>
              <a:gd name="T54" fmla="*/ 2147483647 w 228"/>
              <a:gd name="T55" fmla="*/ 2147483647 h 535"/>
              <a:gd name="T56" fmla="*/ 2147483647 w 228"/>
              <a:gd name="T57" fmla="*/ 2147483647 h 535"/>
              <a:gd name="T58" fmla="*/ 2147483647 w 228"/>
              <a:gd name="T59" fmla="*/ 2147483647 h 535"/>
              <a:gd name="T60" fmla="*/ 2147483647 w 228"/>
              <a:gd name="T61" fmla="*/ 2147483647 h 535"/>
              <a:gd name="T62" fmla="*/ 2147483647 w 228"/>
              <a:gd name="T63" fmla="*/ 2147483647 h 535"/>
              <a:gd name="T64" fmla="*/ 2147483647 w 228"/>
              <a:gd name="T65" fmla="*/ 2147483647 h 535"/>
              <a:gd name="T66" fmla="*/ 2147483647 w 228"/>
              <a:gd name="T67" fmla="*/ 2147483647 h 535"/>
              <a:gd name="T68" fmla="*/ 2147483647 w 228"/>
              <a:gd name="T69" fmla="*/ 2147483647 h 535"/>
              <a:gd name="T70" fmla="*/ 2147483647 w 228"/>
              <a:gd name="T71" fmla="*/ 2147483647 h 535"/>
              <a:gd name="T72" fmla="*/ 2147483647 w 228"/>
              <a:gd name="T73" fmla="*/ 2147483647 h 535"/>
              <a:gd name="T74" fmla="*/ 2147483647 w 228"/>
              <a:gd name="T75" fmla="*/ 214748364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84376" tIns="42189" rIns="84376" bIns="42189"/>
          <a:lstStyle/>
          <a:p>
            <a:endParaRPr lang="en-US" sz="1477"/>
          </a:p>
        </p:txBody>
      </p:sp>
      <p:sp>
        <p:nvSpPr>
          <p:cNvPr id="97291" name="Freeform 15"/>
          <p:cNvSpPr>
            <a:spLocks/>
          </p:cNvSpPr>
          <p:nvPr/>
        </p:nvSpPr>
        <p:spPr bwMode="auto">
          <a:xfrm>
            <a:off x="2627318" y="3715171"/>
            <a:ext cx="254000" cy="817685"/>
          </a:xfrm>
          <a:custGeom>
            <a:avLst/>
            <a:gdLst>
              <a:gd name="T0" fmla="*/ 2147483647 w 160"/>
              <a:gd name="T1" fmla="*/ 2147483647 h 558"/>
              <a:gd name="T2" fmla="*/ 2147483647 w 160"/>
              <a:gd name="T3" fmla="*/ 2147483647 h 558"/>
              <a:gd name="T4" fmla="*/ 2147483647 w 160"/>
              <a:gd name="T5" fmla="*/ 2147483647 h 558"/>
              <a:gd name="T6" fmla="*/ 2147483647 w 160"/>
              <a:gd name="T7" fmla="*/ 0 h 558"/>
              <a:gd name="T8" fmla="*/ 2147483647 w 160"/>
              <a:gd name="T9" fmla="*/ 2147483647 h 558"/>
              <a:gd name="T10" fmla="*/ 2147483647 w 160"/>
              <a:gd name="T11" fmla="*/ 2147483647 h 558"/>
              <a:gd name="T12" fmla="*/ 2147483647 w 160"/>
              <a:gd name="T13" fmla="*/ 2147483647 h 558"/>
              <a:gd name="T14" fmla="*/ 2147483647 w 160"/>
              <a:gd name="T15" fmla="*/ 2147483647 h 558"/>
              <a:gd name="T16" fmla="*/ 2147483647 w 160"/>
              <a:gd name="T17" fmla="*/ 2147483647 h 558"/>
              <a:gd name="T18" fmla="*/ 2147483647 w 160"/>
              <a:gd name="T19" fmla="*/ 2147483647 h 558"/>
              <a:gd name="T20" fmla="*/ 2147483647 w 160"/>
              <a:gd name="T21" fmla="*/ 2147483647 h 558"/>
              <a:gd name="T22" fmla="*/ 2147483647 w 160"/>
              <a:gd name="T23" fmla="*/ 2147483647 h 558"/>
              <a:gd name="T24" fmla="*/ 2147483647 w 160"/>
              <a:gd name="T25" fmla="*/ 2147483647 h 558"/>
              <a:gd name="T26" fmla="*/ 2147483647 w 160"/>
              <a:gd name="T27" fmla="*/ 2147483647 h 558"/>
              <a:gd name="T28" fmla="*/ 2147483647 w 160"/>
              <a:gd name="T29" fmla="*/ 2147483647 h 558"/>
              <a:gd name="T30" fmla="*/ 2147483647 w 160"/>
              <a:gd name="T31" fmla="*/ 2147483647 h 558"/>
              <a:gd name="T32" fmla="*/ 2147483647 w 160"/>
              <a:gd name="T33" fmla="*/ 2147483647 h 558"/>
              <a:gd name="T34" fmla="*/ 2147483647 w 160"/>
              <a:gd name="T35" fmla="*/ 2147483647 h 558"/>
              <a:gd name="T36" fmla="*/ 2147483647 w 160"/>
              <a:gd name="T37" fmla="*/ 2147483647 h 558"/>
              <a:gd name="T38" fmla="*/ 0 w 160"/>
              <a:gd name="T39" fmla="*/ 2147483647 h 558"/>
              <a:gd name="T40" fmla="*/ 2147483647 w 160"/>
              <a:gd name="T41" fmla="*/ 2147483647 h 558"/>
              <a:gd name="T42" fmla="*/ 2147483647 w 160"/>
              <a:gd name="T43" fmla="*/ 2147483647 h 558"/>
              <a:gd name="T44" fmla="*/ 2147483647 w 160"/>
              <a:gd name="T45" fmla="*/ 2147483647 h 558"/>
              <a:gd name="T46" fmla="*/ 2147483647 w 160"/>
              <a:gd name="T47" fmla="*/ 2147483647 h 558"/>
              <a:gd name="T48" fmla="*/ 2147483647 w 160"/>
              <a:gd name="T49" fmla="*/ 2147483647 h 558"/>
              <a:gd name="T50" fmla="*/ 2147483647 w 160"/>
              <a:gd name="T51" fmla="*/ 2147483647 h 558"/>
              <a:gd name="T52" fmla="*/ 2147483647 w 160"/>
              <a:gd name="T53" fmla="*/ 2147483647 h 558"/>
              <a:gd name="T54" fmla="*/ 2147483647 w 160"/>
              <a:gd name="T55" fmla="*/ 2147483647 h 558"/>
              <a:gd name="T56" fmla="*/ 2147483647 w 160"/>
              <a:gd name="T57" fmla="*/ 2147483647 h 558"/>
              <a:gd name="T58" fmla="*/ 2147483647 w 160"/>
              <a:gd name="T59" fmla="*/ 2147483647 h 558"/>
              <a:gd name="T60" fmla="*/ 2147483647 w 160"/>
              <a:gd name="T61" fmla="*/ 2147483647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84376" tIns="42189" rIns="84376" bIns="42189"/>
          <a:lstStyle/>
          <a:p>
            <a:endParaRPr lang="en-US" sz="1477"/>
          </a:p>
        </p:txBody>
      </p:sp>
      <p:pic>
        <p:nvPicPr>
          <p:cNvPr id="97292" name="Picture 1" descr="Dualit Toaste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4513" y="4195815"/>
            <a:ext cx="1409700" cy="996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553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3"/>
          <p:cNvSpPr>
            <a:spLocks noGrp="1"/>
          </p:cNvSpPr>
          <p:nvPr>
            <p:ph type="title"/>
          </p:nvPr>
        </p:nvSpPr>
        <p:spPr/>
        <p:txBody>
          <a:bodyPr/>
          <a:lstStyle/>
          <a:p>
            <a:r>
              <a:rPr lang="en-GB">
                <a:latin typeface="Arial" charset="0"/>
              </a:rPr>
              <a:t>Purposeful Thinking</a:t>
            </a:r>
          </a:p>
        </p:txBody>
      </p:sp>
      <p:sp>
        <p:nvSpPr>
          <p:cNvPr id="71682" name="Rectangle 11"/>
          <p:cNvSpPr>
            <a:spLocks noChangeArrowheads="1"/>
          </p:cNvSpPr>
          <p:nvPr/>
        </p:nvSpPr>
        <p:spPr bwMode="auto">
          <a:xfrm>
            <a:off x="385763" y="1305659"/>
            <a:ext cx="8537575" cy="52239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r>
              <a:rPr lang="en-GB" sz="2215" dirty="0"/>
              <a:t>Defining the purpose of a system is not easy! </a:t>
            </a:r>
          </a:p>
          <a:p>
            <a:pPr algn="ctr"/>
            <a:endParaRPr lang="en-GB" sz="2215" dirty="0"/>
          </a:p>
          <a:p>
            <a:pPr algn="ctr"/>
            <a:r>
              <a:rPr lang="en-GB" sz="2215" dirty="0"/>
              <a:t>The purpose of a system is often a sentence or two – it’s easier to refer to the object! </a:t>
            </a:r>
          </a:p>
          <a:p>
            <a:pPr algn="ctr"/>
            <a:endParaRPr lang="en-GB" sz="2215" dirty="0"/>
          </a:p>
          <a:p>
            <a:pPr algn="ctr"/>
            <a:r>
              <a:rPr lang="en-GB" sz="2215" dirty="0"/>
              <a:t>WE ARE OBJECT ORIENTED we have been brought up from a early age to talk about things and NOT what they DO</a:t>
            </a:r>
          </a:p>
          <a:p>
            <a:pPr algn="ctr"/>
            <a:endParaRPr lang="en-GB" sz="2585" dirty="0"/>
          </a:p>
          <a:p>
            <a:pPr algn="ctr"/>
            <a:r>
              <a:rPr lang="en-GB" sz="2585" b="1" dirty="0"/>
              <a:t>IN SYSTEMS THINKING (and ENGINEERING) WE THINK ABOUT THE </a:t>
            </a:r>
          </a:p>
          <a:p>
            <a:pPr algn="ctr"/>
            <a:endParaRPr lang="en-GB" sz="2585" b="1" dirty="0"/>
          </a:p>
          <a:p>
            <a:pPr algn="ctr"/>
            <a:r>
              <a:rPr lang="en-GB" sz="4985" b="1" dirty="0"/>
              <a:t>PURPOSE</a:t>
            </a:r>
            <a:endParaRPr lang="en-GB" sz="3692" b="1" dirty="0"/>
          </a:p>
        </p:txBody>
      </p:sp>
    </p:spTree>
    <p:extLst>
      <p:ext uri="{BB962C8B-B14F-4D97-AF65-F5344CB8AC3E}">
        <p14:creationId xmlns:p14="http://schemas.microsoft.com/office/powerpoint/2010/main" val="2970901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0"/>
            <a:ext cx="5800178" cy="1197059"/>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 is the purpose?</a:t>
            </a:r>
          </a:p>
        </p:txBody>
      </p:sp>
    </p:spTree>
    <p:extLst>
      <p:ext uri="{BB962C8B-B14F-4D97-AF65-F5344CB8AC3E}">
        <p14:creationId xmlns:p14="http://schemas.microsoft.com/office/powerpoint/2010/main" val="5109430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GB" dirty="0"/>
              <a:t>System Context</a:t>
            </a:r>
          </a:p>
        </p:txBody>
      </p:sp>
      <p:sp>
        <p:nvSpPr>
          <p:cNvPr id="61443" name="Rectangle 3"/>
          <p:cNvSpPr>
            <a:spLocks noGrp="1" noChangeArrowheads="1"/>
          </p:cNvSpPr>
          <p:nvPr>
            <p:ph idx="1"/>
          </p:nvPr>
        </p:nvSpPr>
        <p:spPr>
          <a:xfrm>
            <a:off x="381000" y="1722849"/>
            <a:ext cx="8420100" cy="4592515"/>
          </a:xfrm>
        </p:spPr>
        <p:txBody>
          <a:bodyPr/>
          <a:lstStyle/>
          <a:p>
            <a:pPr>
              <a:buFont typeface="Arial" charset="0"/>
              <a:buChar char="•"/>
            </a:pPr>
            <a:r>
              <a:rPr lang="en-GB" dirty="0"/>
              <a:t>All systems have context which depends on:</a:t>
            </a:r>
          </a:p>
          <a:p>
            <a:pPr lvl="1">
              <a:buFont typeface="Arial" charset="0"/>
              <a:buChar char="•"/>
            </a:pPr>
            <a:r>
              <a:rPr lang="en-GB" dirty="0"/>
              <a:t>The purpose</a:t>
            </a:r>
          </a:p>
          <a:p>
            <a:pPr lvl="1">
              <a:buFont typeface="Arial" charset="0"/>
              <a:buChar char="•"/>
            </a:pPr>
            <a:r>
              <a:rPr lang="en-GB" dirty="0"/>
              <a:t>The application (the bigger task or job which the system is part of)</a:t>
            </a:r>
          </a:p>
          <a:p>
            <a:pPr lvl="1">
              <a:buFont typeface="Arial" charset="0"/>
              <a:buChar char="•"/>
            </a:pPr>
            <a:r>
              <a:rPr lang="en-GB" dirty="0"/>
              <a:t>The environment of the system</a:t>
            </a:r>
          </a:p>
          <a:p>
            <a:pPr lvl="1">
              <a:buFont typeface="Arial" charset="0"/>
              <a:buChar char="•"/>
            </a:pPr>
            <a:r>
              <a:rPr lang="en-GB" dirty="0"/>
              <a:t>The observer </a:t>
            </a:r>
          </a:p>
          <a:p>
            <a:pPr lvl="2">
              <a:buFont typeface="Arial" charset="0"/>
              <a:buChar char="•"/>
            </a:pPr>
            <a:r>
              <a:rPr lang="en-GB" sz="1846" dirty="0"/>
              <a:t>an understanding of a system depends upon the perception of the observer. A tax payer will have a different perception of the “Tax System” to the tax collector or government official who is going to spend the tax revenue. </a:t>
            </a:r>
          </a:p>
          <a:p>
            <a:pPr>
              <a:buFont typeface="Arial" charset="0"/>
              <a:buChar char="•"/>
            </a:pPr>
            <a:endParaRPr lang="en-GB" dirty="0"/>
          </a:p>
          <a:p>
            <a:pPr lvl="1">
              <a:buFont typeface="Arial" charset="0"/>
              <a:buChar char="•"/>
            </a:pPr>
            <a:endParaRPr lang="en-GB" dirty="0"/>
          </a:p>
          <a:p>
            <a:pPr lvl="1">
              <a:buFont typeface="Arial" charset="0"/>
              <a:buChar char="•"/>
            </a:pPr>
            <a:endParaRPr lang="en-US" dirty="0"/>
          </a:p>
        </p:txBody>
      </p:sp>
    </p:spTree>
    <p:extLst>
      <p:ext uri="{BB962C8B-B14F-4D97-AF65-F5344CB8AC3E}">
        <p14:creationId xmlns:p14="http://schemas.microsoft.com/office/powerpoint/2010/main" val="18091289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a:t>Does Context Matter</a:t>
            </a:r>
          </a:p>
        </p:txBody>
      </p:sp>
      <p:pic>
        <p:nvPicPr>
          <p:cNvPr id="58370" name="Picture 6" descr="2007-04-0968"/>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706112" y="1827479"/>
            <a:ext cx="2722235" cy="232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372" name="Picture 6" descr="space shuttle.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632972" y="1827478"/>
            <a:ext cx="1791786" cy="232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5" descr="pen"/>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8555" y="1827478"/>
            <a:ext cx="2577894" cy="232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Box 7"/>
          <p:cNvSpPr txBox="1">
            <a:spLocks noChangeArrowheads="1"/>
          </p:cNvSpPr>
          <p:nvPr/>
        </p:nvSpPr>
        <p:spPr bwMode="auto">
          <a:xfrm>
            <a:off x="668216" y="4453506"/>
            <a:ext cx="7807569" cy="603883"/>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defRPr/>
            </a:pPr>
            <a:r>
              <a:rPr lang="en-GB" sz="1662" dirty="0"/>
              <a:t>The PURPOSE is the same in each situation “turn thoughts into marks on paper”</a:t>
            </a:r>
          </a:p>
          <a:p>
            <a:pPr algn="ctr" eaLnBrk="1" hangingPunct="1">
              <a:defRPr/>
            </a:pPr>
            <a:r>
              <a:rPr lang="en-GB" sz="1662" dirty="0"/>
              <a:t>BUT can the same pen solution be used in all three situations?</a:t>
            </a:r>
          </a:p>
        </p:txBody>
      </p:sp>
      <p:sp>
        <p:nvSpPr>
          <p:cNvPr id="8" name="Rectangle 7"/>
          <p:cNvSpPr/>
          <p:nvPr/>
        </p:nvSpPr>
        <p:spPr>
          <a:xfrm>
            <a:off x="2559320" y="5350359"/>
            <a:ext cx="4025361" cy="1067472"/>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1584"/>
              <a:t>Context matters and we need to be able to understand it by defining the extent of the system of interest and its environment</a:t>
            </a:r>
            <a:endParaRPr lang="en-GB" sz="1584" dirty="0"/>
          </a:p>
        </p:txBody>
      </p:sp>
    </p:spTree>
    <p:extLst>
      <p:ext uri="{BB962C8B-B14F-4D97-AF65-F5344CB8AC3E}">
        <p14:creationId xmlns:p14="http://schemas.microsoft.com/office/powerpoint/2010/main" val="181455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3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 is more than just the environment</a:t>
            </a:r>
          </a:p>
        </p:txBody>
      </p:sp>
      <p:pic>
        <p:nvPicPr>
          <p:cNvPr id="4" name="Picture 3" descr="pen"/>
          <p:cNvPicPr/>
          <p:nvPr/>
        </p:nvPicPr>
        <p:blipFill>
          <a:blip r:embed="rId2" cstate="print"/>
          <a:srcRect l="20473" r="30708"/>
          <a:stretch>
            <a:fillRect/>
          </a:stretch>
        </p:blipFill>
        <p:spPr bwMode="auto">
          <a:xfrm>
            <a:off x="683568" y="1767277"/>
            <a:ext cx="2196244" cy="1894364"/>
          </a:xfrm>
          <a:prstGeom prst="rect">
            <a:avLst/>
          </a:prstGeom>
          <a:noFill/>
          <a:ln w="9525">
            <a:noFill/>
            <a:miter lim="800000"/>
            <a:headEnd/>
            <a:tailEnd/>
          </a:ln>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2987824" y="1933469"/>
            <a:ext cx="2500796" cy="2444296"/>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5796136" y="2664607"/>
            <a:ext cx="2700300" cy="2226709"/>
          </a:xfrm>
          <a:prstGeom prst="rect">
            <a:avLst/>
          </a:prstGeom>
        </p:spPr>
      </p:pic>
      <p:sp>
        <p:nvSpPr>
          <p:cNvPr id="7" name="Rectangle 6"/>
          <p:cNvSpPr/>
          <p:nvPr/>
        </p:nvSpPr>
        <p:spPr>
          <a:xfrm>
            <a:off x="683569" y="3661645"/>
            <a:ext cx="2196244" cy="546945"/>
          </a:xfrm>
          <a:prstGeom prst="rect">
            <a:avLst/>
          </a:prstGeom>
        </p:spPr>
        <p:txBody>
          <a:bodyPr wrap="square">
            <a:spAutoFit/>
          </a:bodyPr>
          <a:lstStyle/>
          <a:p>
            <a:pPr algn="ctr"/>
            <a:r>
              <a:rPr lang="en-GB" sz="1477" dirty="0"/>
              <a:t>Recording event in a journal </a:t>
            </a:r>
            <a:endParaRPr lang="en-US" sz="1477" dirty="0"/>
          </a:p>
        </p:txBody>
      </p:sp>
      <p:sp>
        <p:nvSpPr>
          <p:cNvPr id="8" name="Rectangle 7"/>
          <p:cNvSpPr/>
          <p:nvPr/>
        </p:nvSpPr>
        <p:spPr>
          <a:xfrm>
            <a:off x="3603059" y="4314855"/>
            <a:ext cx="2107345" cy="546945"/>
          </a:xfrm>
          <a:prstGeom prst="rect">
            <a:avLst/>
          </a:prstGeom>
        </p:spPr>
        <p:txBody>
          <a:bodyPr wrap="square">
            <a:spAutoFit/>
          </a:bodyPr>
          <a:lstStyle/>
          <a:p>
            <a:r>
              <a:rPr lang="en-GB" sz="1477" dirty="0"/>
              <a:t>Flip Chart in a Training class </a:t>
            </a:r>
            <a:endParaRPr lang="en-US" sz="1477" dirty="0"/>
          </a:p>
        </p:txBody>
      </p:sp>
      <p:sp>
        <p:nvSpPr>
          <p:cNvPr id="9" name="Rectangle 8"/>
          <p:cNvSpPr/>
          <p:nvPr/>
        </p:nvSpPr>
        <p:spPr>
          <a:xfrm>
            <a:off x="5865098" y="4955308"/>
            <a:ext cx="2626065" cy="546945"/>
          </a:xfrm>
          <a:prstGeom prst="rect">
            <a:avLst/>
          </a:prstGeom>
        </p:spPr>
        <p:txBody>
          <a:bodyPr wrap="square">
            <a:spAutoFit/>
          </a:bodyPr>
          <a:lstStyle/>
          <a:p>
            <a:pPr algn="ctr"/>
            <a:r>
              <a:rPr lang="en-GB" sz="1477" dirty="0"/>
              <a:t>Record of birth in a Registry Office </a:t>
            </a:r>
            <a:endParaRPr lang="en-US" sz="1477" dirty="0"/>
          </a:p>
        </p:txBody>
      </p:sp>
      <p:sp>
        <p:nvSpPr>
          <p:cNvPr id="10" name="TextBox 9"/>
          <p:cNvSpPr txBox="1"/>
          <p:nvPr/>
        </p:nvSpPr>
        <p:spPr>
          <a:xfrm>
            <a:off x="359532" y="5024274"/>
            <a:ext cx="3134246" cy="122854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846" dirty="0"/>
              <a:t>The purpose is the same, but the bigger need or application is different</a:t>
            </a:r>
          </a:p>
        </p:txBody>
      </p:sp>
    </p:spTree>
    <p:extLst>
      <p:ext uri="{BB962C8B-B14F-4D97-AF65-F5344CB8AC3E}">
        <p14:creationId xmlns:p14="http://schemas.microsoft.com/office/powerpoint/2010/main" val="12215422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ext Box 2"/>
          <p:cNvSpPr txBox="1">
            <a:spLocks noChangeArrowheads="1"/>
          </p:cNvSpPr>
          <p:nvPr/>
        </p:nvSpPr>
        <p:spPr bwMode="auto">
          <a:xfrm>
            <a:off x="268078" y="5612473"/>
            <a:ext cx="2879725" cy="539814"/>
          </a:xfrm>
          <a:prstGeom prst="rect">
            <a:avLst/>
          </a:prstGeom>
          <a:ln/>
        </p:spPr>
        <p:style>
          <a:lnRef idx="1">
            <a:schemeClr val="accent5"/>
          </a:lnRef>
          <a:fillRef idx="2">
            <a:schemeClr val="accent5"/>
          </a:fillRef>
          <a:effectRef idx="1">
            <a:schemeClr val="accent5"/>
          </a:effectRef>
          <a:fontRef idx="minor">
            <a:schemeClr val="dk1"/>
          </a:fontRef>
        </p:style>
        <p:txBody>
          <a:bodyPr wrap="squar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defRPr/>
            </a:pPr>
            <a:r>
              <a:rPr lang="en-GB" sz="1477" dirty="0">
                <a:solidFill>
                  <a:srgbClr val="000000"/>
                </a:solidFill>
              </a:rPr>
              <a:t>A system has a boundary that defines the extent of the system. </a:t>
            </a:r>
          </a:p>
        </p:txBody>
      </p:sp>
      <p:sp>
        <p:nvSpPr>
          <p:cNvPr id="107522" name="Freeform 3"/>
          <p:cNvSpPr>
            <a:spLocks/>
          </p:cNvSpPr>
          <p:nvPr/>
        </p:nvSpPr>
        <p:spPr bwMode="auto">
          <a:xfrm>
            <a:off x="2332146" y="2445242"/>
            <a:ext cx="5665787" cy="2963008"/>
          </a:xfrm>
          <a:custGeom>
            <a:avLst/>
            <a:gdLst>
              <a:gd name="T0" fmla="*/ 2147483647 w 4020"/>
              <a:gd name="T1" fmla="*/ 2147483647 h 2613"/>
              <a:gd name="T2" fmla="*/ 2147483647 w 4020"/>
              <a:gd name="T3" fmla="*/ 2147483647 h 2613"/>
              <a:gd name="T4" fmla="*/ 2147483647 w 4020"/>
              <a:gd name="T5" fmla="*/ 2147483647 h 2613"/>
              <a:gd name="T6" fmla="*/ 2147483647 w 4020"/>
              <a:gd name="T7" fmla="*/ 2147483647 h 2613"/>
              <a:gd name="T8" fmla="*/ 2147483647 w 4020"/>
              <a:gd name="T9" fmla="*/ 2147483647 h 2613"/>
              <a:gd name="T10" fmla="*/ 2147483647 w 4020"/>
              <a:gd name="T11" fmla="*/ 2147483647 h 2613"/>
              <a:gd name="T12" fmla="*/ 2147483647 w 4020"/>
              <a:gd name="T13" fmla="*/ 2147483647 h 2613"/>
              <a:gd name="T14" fmla="*/ 2147483647 w 4020"/>
              <a:gd name="T15" fmla="*/ 2147483647 h 2613"/>
              <a:gd name="T16" fmla="*/ 2147483647 w 4020"/>
              <a:gd name="T17" fmla="*/ 2147483647 h 2613"/>
              <a:gd name="T18" fmla="*/ 2147483647 w 4020"/>
              <a:gd name="T19" fmla="*/ 2147483647 h 2613"/>
              <a:gd name="T20" fmla="*/ 2147483647 w 4020"/>
              <a:gd name="T21" fmla="*/ 2147483647 h 2613"/>
              <a:gd name="T22" fmla="*/ 2147483647 w 4020"/>
              <a:gd name="T23" fmla="*/ 2147483647 h 2613"/>
              <a:gd name="T24" fmla="*/ 2147483647 w 4020"/>
              <a:gd name="T25" fmla="*/ 2147483647 h 2613"/>
              <a:gd name="T26" fmla="*/ 2147483647 w 4020"/>
              <a:gd name="T27" fmla="*/ 2147483647 h 2613"/>
              <a:gd name="T28" fmla="*/ 2147483647 w 4020"/>
              <a:gd name="T29" fmla="*/ 2147483647 h 2613"/>
              <a:gd name="T30" fmla="*/ 2147483647 w 4020"/>
              <a:gd name="T31" fmla="*/ 2147483647 h 2613"/>
              <a:gd name="T32" fmla="*/ 2147483647 w 4020"/>
              <a:gd name="T33" fmla="*/ 2147483647 h 2613"/>
              <a:gd name="T34" fmla="*/ 2147483647 w 4020"/>
              <a:gd name="T35" fmla="*/ 2147483647 h 2613"/>
              <a:gd name="T36" fmla="*/ 2147483647 w 4020"/>
              <a:gd name="T37" fmla="*/ 2147483647 h 2613"/>
              <a:gd name="T38" fmla="*/ 2147483647 w 4020"/>
              <a:gd name="T39" fmla="*/ 2147483647 h 2613"/>
              <a:gd name="T40" fmla="*/ 2147483647 w 4020"/>
              <a:gd name="T41" fmla="*/ 2147483647 h 2613"/>
              <a:gd name="T42" fmla="*/ 2147483647 w 4020"/>
              <a:gd name="T43" fmla="*/ 2147483647 h 2613"/>
              <a:gd name="T44" fmla="*/ 2147483647 w 4020"/>
              <a:gd name="T45" fmla="*/ 2147483647 h 2613"/>
              <a:gd name="T46" fmla="*/ 2147483647 w 4020"/>
              <a:gd name="T47" fmla="*/ 2147483647 h 2613"/>
              <a:gd name="T48" fmla="*/ 2147483647 w 4020"/>
              <a:gd name="T49" fmla="*/ 2147483647 h 2613"/>
              <a:gd name="T50" fmla="*/ 2147483647 w 4020"/>
              <a:gd name="T51" fmla="*/ 2147483647 h 2613"/>
              <a:gd name="T52" fmla="*/ 2147483647 w 4020"/>
              <a:gd name="T53" fmla="*/ 2147483647 h 2613"/>
              <a:gd name="T54" fmla="*/ 2147483647 w 4020"/>
              <a:gd name="T55" fmla="*/ 2147483647 h 2613"/>
              <a:gd name="T56" fmla="*/ 2147483647 w 4020"/>
              <a:gd name="T57" fmla="*/ 2147483647 h 2613"/>
              <a:gd name="T58" fmla="*/ 2147483647 w 4020"/>
              <a:gd name="T59" fmla="*/ 2147483647 h 2613"/>
              <a:gd name="T60" fmla="*/ 2147483647 w 4020"/>
              <a:gd name="T61" fmla="*/ 2147483647 h 2613"/>
              <a:gd name="T62" fmla="*/ 2147483647 w 4020"/>
              <a:gd name="T63" fmla="*/ 2147483647 h 2613"/>
              <a:gd name="T64" fmla="*/ 2147483647 w 4020"/>
              <a:gd name="T65" fmla="*/ 2147483647 h 2613"/>
              <a:gd name="T66" fmla="*/ 2147483647 w 4020"/>
              <a:gd name="T67" fmla="*/ 2147483647 h 2613"/>
              <a:gd name="T68" fmla="*/ 2147483647 w 4020"/>
              <a:gd name="T69" fmla="*/ 2147483647 h 2613"/>
              <a:gd name="T70" fmla="*/ 2147483647 w 4020"/>
              <a:gd name="T71" fmla="*/ 2147483647 h 26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020"/>
              <a:gd name="T109" fmla="*/ 0 h 2613"/>
              <a:gd name="T110" fmla="*/ 4020 w 4020"/>
              <a:gd name="T111" fmla="*/ 2613 h 26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020" h="2613">
                <a:moveTo>
                  <a:pt x="1186" y="449"/>
                </a:moveTo>
                <a:cubicBezTo>
                  <a:pt x="978" y="484"/>
                  <a:pt x="774" y="525"/>
                  <a:pt x="568" y="568"/>
                </a:cubicBezTo>
                <a:cubicBezTo>
                  <a:pt x="515" y="607"/>
                  <a:pt x="456" y="638"/>
                  <a:pt x="404" y="677"/>
                </a:cubicBezTo>
                <a:cubicBezTo>
                  <a:pt x="340" y="725"/>
                  <a:pt x="297" y="802"/>
                  <a:pt x="241" y="859"/>
                </a:cubicBezTo>
                <a:cubicBezTo>
                  <a:pt x="208" y="953"/>
                  <a:pt x="226" y="951"/>
                  <a:pt x="159" y="1040"/>
                </a:cubicBezTo>
                <a:cubicBezTo>
                  <a:pt x="104" y="1258"/>
                  <a:pt x="47" y="1476"/>
                  <a:pt x="4" y="1695"/>
                </a:cubicBezTo>
                <a:cubicBezTo>
                  <a:pt x="7" y="1737"/>
                  <a:pt x="0" y="1782"/>
                  <a:pt x="13" y="1822"/>
                </a:cubicBezTo>
                <a:cubicBezTo>
                  <a:pt x="22" y="1851"/>
                  <a:pt x="54" y="1868"/>
                  <a:pt x="68" y="1895"/>
                </a:cubicBezTo>
                <a:cubicBezTo>
                  <a:pt x="79" y="1917"/>
                  <a:pt x="79" y="1944"/>
                  <a:pt x="86" y="1968"/>
                </a:cubicBezTo>
                <a:cubicBezTo>
                  <a:pt x="91" y="1986"/>
                  <a:pt x="93" y="2006"/>
                  <a:pt x="104" y="2022"/>
                </a:cubicBezTo>
                <a:cubicBezTo>
                  <a:pt x="118" y="2044"/>
                  <a:pt x="159" y="2077"/>
                  <a:pt x="159" y="2077"/>
                </a:cubicBezTo>
                <a:cubicBezTo>
                  <a:pt x="186" y="2159"/>
                  <a:pt x="164" y="2131"/>
                  <a:pt x="268" y="2186"/>
                </a:cubicBezTo>
                <a:cubicBezTo>
                  <a:pt x="518" y="2318"/>
                  <a:pt x="433" y="2298"/>
                  <a:pt x="577" y="2322"/>
                </a:cubicBezTo>
                <a:cubicBezTo>
                  <a:pt x="847" y="2503"/>
                  <a:pt x="1104" y="2601"/>
                  <a:pt x="1431" y="2604"/>
                </a:cubicBezTo>
                <a:cubicBezTo>
                  <a:pt x="2013" y="2609"/>
                  <a:pt x="2595" y="2610"/>
                  <a:pt x="3177" y="2613"/>
                </a:cubicBezTo>
                <a:cubicBezTo>
                  <a:pt x="3310" y="2595"/>
                  <a:pt x="3447" y="2594"/>
                  <a:pt x="3577" y="2559"/>
                </a:cubicBezTo>
                <a:cubicBezTo>
                  <a:pt x="3610" y="2550"/>
                  <a:pt x="3627" y="2512"/>
                  <a:pt x="3649" y="2486"/>
                </a:cubicBezTo>
                <a:cubicBezTo>
                  <a:pt x="3700" y="2427"/>
                  <a:pt x="3755" y="2371"/>
                  <a:pt x="3795" y="2304"/>
                </a:cubicBezTo>
                <a:cubicBezTo>
                  <a:pt x="3813" y="2274"/>
                  <a:pt x="3829" y="2242"/>
                  <a:pt x="3849" y="2213"/>
                </a:cubicBezTo>
                <a:cubicBezTo>
                  <a:pt x="3889" y="2157"/>
                  <a:pt x="3976" y="2050"/>
                  <a:pt x="3976" y="2050"/>
                </a:cubicBezTo>
                <a:cubicBezTo>
                  <a:pt x="4002" y="1859"/>
                  <a:pt x="4020" y="1757"/>
                  <a:pt x="3967" y="1504"/>
                </a:cubicBezTo>
                <a:cubicBezTo>
                  <a:pt x="3950" y="1422"/>
                  <a:pt x="3840" y="1286"/>
                  <a:pt x="3840" y="1286"/>
                </a:cubicBezTo>
                <a:cubicBezTo>
                  <a:pt x="3815" y="1133"/>
                  <a:pt x="3787" y="981"/>
                  <a:pt x="3749" y="831"/>
                </a:cubicBezTo>
                <a:cubicBezTo>
                  <a:pt x="3732" y="762"/>
                  <a:pt x="3640" y="649"/>
                  <a:pt x="3640" y="649"/>
                </a:cubicBezTo>
                <a:cubicBezTo>
                  <a:pt x="3601" y="494"/>
                  <a:pt x="3491" y="364"/>
                  <a:pt x="3349" y="286"/>
                </a:cubicBezTo>
                <a:cubicBezTo>
                  <a:pt x="3169" y="187"/>
                  <a:pt x="2985" y="84"/>
                  <a:pt x="2786" y="31"/>
                </a:cubicBezTo>
                <a:cubicBezTo>
                  <a:pt x="2744" y="20"/>
                  <a:pt x="2550" y="8"/>
                  <a:pt x="2495" y="4"/>
                </a:cubicBezTo>
                <a:cubicBezTo>
                  <a:pt x="2166" y="9"/>
                  <a:pt x="1837" y="0"/>
                  <a:pt x="1513" y="59"/>
                </a:cubicBezTo>
                <a:cubicBezTo>
                  <a:pt x="1434" y="98"/>
                  <a:pt x="1436" y="111"/>
                  <a:pt x="1395" y="195"/>
                </a:cubicBezTo>
                <a:cubicBezTo>
                  <a:pt x="1376" y="233"/>
                  <a:pt x="1339" y="258"/>
                  <a:pt x="1322" y="295"/>
                </a:cubicBezTo>
                <a:cubicBezTo>
                  <a:pt x="1314" y="312"/>
                  <a:pt x="1317" y="335"/>
                  <a:pt x="1304" y="349"/>
                </a:cubicBezTo>
                <a:cubicBezTo>
                  <a:pt x="1282" y="372"/>
                  <a:pt x="1271" y="399"/>
                  <a:pt x="1240" y="413"/>
                </a:cubicBezTo>
                <a:cubicBezTo>
                  <a:pt x="1223" y="421"/>
                  <a:pt x="1204" y="425"/>
                  <a:pt x="1186" y="431"/>
                </a:cubicBezTo>
                <a:cubicBezTo>
                  <a:pt x="1177" y="434"/>
                  <a:pt x="1159" y="440"/>
                  <a:pt x="1159" y="440"/>
                </a:cubicBezTo>
                <a:cubicBezTo>
                  <a:pt x="1134" y="465"/>
                  <a:pt x="1149" y="459"/>
                  <a:pt x="1113" y="459"/>
                </a:cubicBezTo>
                <a:lnTo>
                  <a:pt x="1186" y="449"/>
                </a:lnTo>
                <a:close/>
              </a:path>
            </a:pathLst>
          </a:custGeom>
          <a:solidFill>
            <a:srgbClr val="FF5050">
              <a:alpha val="32156"/>
            </a:srgbClr>
          </a:solidFill>
          <a:ln w="9525">
            <a:solidFill>
              <a:srgbClr val="CC66FF"/>
            </a:solidFill>
            <a:prstDash val="dash"/>
            <a:round/>
            <a:headEnd/>
            <a:tailEnd/>
          </a:ln>
        </p:spPr>
        <p:txBody>
          <a:bodyPr wrap="none" lIns="84376" tIns="42189" rIns="84376" bIns="42189" anchor="ctr"/>
          <a:lstStyle/>
          <a:p>
            <a:endParaRPr lang="en-US" sz="1477"/>
          </a:p>
        </p:txBody>
      </p:sp>
      <p:sp>
        <p:nvSpPr>
          <p:cNvPr id="107523" name="Text Box 4"/>
          <p:cNvSpPr txBox="1">
            <a:spLocks noChangeArrowheads="1"/>
          </p:cNvSpPr>
          <p:nvPr/>
        </p:nvSpPr>
        <p:spPr bwMode="auto">
          <a:xfrm>
            <a:off x="4889605" y="2823822"/>
            <a:ext cx="1906453" cy="4260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2215" b="1" dirty="0"/>
              <a:t>Environment</a:t>
            </a:r>
          </a:p>
        </p:txBody>
      </p:sp>
      <p:sp>
        <p:nvSpPr>
          <p:cNvPr id="107524" name="Text Box 5"/>
          <p:cNvSpPr txBox="1">
            <a:spLocks noChangeArrowheads="1"/>
          </p:cNvSpPr>
          <p:nvPr/>
        </p:nvSpPr>
        <p:spPr bwMode="auto">
          <a:xfrm>
            <a:off x="1264974" y="2564240"/>
            <a:ext cx="1372652" cy="4260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2215" b="1" dirty="0"/>
              <a:t>Universe</a:t>
            </a:r>
          </a:p>
        </p:txBody>
      </p:sp>
      <p:sp>
        <p:nvSpPr>
          <p:cNvPr id="107525" name="Text Box 6"/>
          <p:cNvSpPr txBox="1">
            <a:spLocks noChangeArrowheads="1"/>
          </p:cNvSpPr>
          <p:nvPr/>
        </p:nvSpPr>
        <p:spPr bwMode="auto">
          <a:xfrm>
            <a:off x="1181114" y="5013105"/>
            <a:ext cx="1053655" cy="5398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1477" b="1"/>
              <a:t>System</a:t>
            </a:r>
          </a:p>
          <a:p>
            <a:pPr algn="l"/>
            <a:r>
              <a:rPr lang="en-GB" sz="1477" b="1"/>
              <a:t>Boundary</a:t>
            </a:r>
          </a:p>
        </p:txBody>
      </p:sp>
      <p:sp>
        <p:nvSpPr>
          <p:cNvPr id="107526" name="Line 7"/>
          <p:cNvSpPr>
            <a:spLocks noChangeShapeType="1"/>
          </p:cNvSpPr>
          <p:nvPr/>
        </p:nvSpPr>
        <p:spPr bwMode="auto">
          <a:xfrm flipV="1">
            <a:off x="2170113" y="4283345"/>
            <a:ext cx="2116137" cy="956896"/>
          </a:xfrm>
          <a:prstGeom prst="line">
            <a:avLst/>
          </a:prstGeom>
          <a:noFill/>
          <a:ln w="38100">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wrap="none" lIns="84376" tIns="42189" rIns="84376" bIns="42189" anchor="ctr"/>
          <a:lstStyle/>
          <a:p>
            <a:endParaRPr lang="en-US" sz="1477"/>
          </a:p>
        </p:txBody>
      </p:sp>
      <p:sp>
        <p:nvSpPr>
          <p:cNvPr id="107527" name="Rectangle 8"/>
          <p:cNvSpPr>
            <a:spLocks noGrp="1" noChangeArrowheads="1"/>
          </p:cNvSpPr>
          <p:nvPr>
            <p:ph type="title"/>
          </p:nvPr>
        </p:nvSpPr>
        <p:spPr/>
        <p:txBody>
          <a:bodyPr/>
          <a:lstStyle/>
          <a:p>
            <a:r>
              <a:rPr lang="en-GB" sz="1800" dirty="0"/>
              <a:t>Properties and Characteristics of Systems </a:t>
            </a:r>
            <a:br>
              <a:rPr lang="en-GB" dirty="0"/>
            </a:br>
            <a:r>
              <a:rPr lang="en-GB" dirty="0"/>
              <a:t>System Boundary and Environment</a:t>
            </a:r>
          </a:p>
        </p:txBody>
      </p:sp>
      <p:sp>
        <p:nvSpPr>
          <p:cNvPr id="107528" name="Rectangle 9"/>
          <p:cNvSpPr>
            <a:spLocks noChangeArrowheads="1"/>
          </p:cNvSpPr>
          <p:nvPr/>
        </p:nvSpPr>
        <p:spPr bwMode="gray">
          <a:xfrm>
            <a:off x="4271522" y="3547697"/>
            <a:ext cx="1689100" cy="726831"/>
          </a:xfrm>
          <a:prstGeom prst="rect">
            <a:avLst/>
          </a:prstGeom>
          <a:solidFill>
            <a:srgbClr val="0000CC"/>
          </a:solidFill>
          <a:ln w="38100">
            <a:solidFill>
              <a:schemeClr val="tx1"/>
            </a:solidFill>
            <a:miter lim="800000"/>
            <a:headEnd/>
            <a:tailEnd/>
          </a:ln>
        </p:spPr>
        <p:txBody>
          <a:bodyPr wrap="none" lIns="84376" tIns="42189" rIns="84376" bIns="42189" anchor="ctr"/>
          <a:lstStyle/>
          <a:p>
            <a:pPr algn="ctr"/>
            <a:r>
              <a:rPr lang="en-GB" sz="2215" b="1">
                <a:solidFill>
                  <a:schemeClr val="bg1"/>
                </a:solidFill>
              </a:rPr>
              <a:t>System</a:t>
            </a:r>
            <a:endParaRPr lang="en-US" sz="2215" b="1">
              <a:solidFill>
                <a:schemeClr val="bg1"/>
              </a:solidFill>
            </a:endParaRPr>
          </a:p>
        </p:txBody>
      </p:sp>
      <p:sp>
        <p:nvSpPr>
          <p:cNvPr id="107529" name="Line 10"/>
          <p:cNvSpPr>
            <a:spLocks noChangeShapeType="1"/>
          </p:cNvSpPr>
          <p:nvPr/>
        </p:nvSpPr>
        <p:spPr bwMode="auto">
          <a:xfrm>
            <a:off x="5947922" y="3735266"/>
            <a:ext cx="77470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84376" tIns="42189" rIns="84376" bIns="42189"/>
          <a:lstStyle/>
          <a:p>
            <a:endParaRPr lang="en-US" sz="1477"/>
          </a:p>
        </p:txBody>
      </p:sp>
      <p:sp>
        <p:nvSpPr>
          <p:cNvPr id="107530" name="Line 11"/>
          <p:cNvSpPr>
            <a:spLocks noChangeShapeType="1"/>
          </p:cNvSpPr>
          <p:nvPr/>
        </p:nvSpPr>
        <p:spPr bwMode="auto">
          <a:xfrm>
            <a:off x="5947922" y="4075235"/>
            <a:ext cx="77470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84376" tIns="42189" rIns="84376" bIns="42189"/>
          <a:lstStyle/>
          <a:p>
            <a:endParaRPr lang="en-US" sz="1477"/>
          </a:p>
        </p:txBody>
      </p:sp>
      <p:sp>
        <p:nvSpPr>
          <p:cNvPr id="107531" name="Line 12"/>
          <p:cNvSpPr>
            <a:spLocks noChangeShapeType="1"/>
          </p:cNvSpPr>
          <p:nvPr/>
        </p:nvSpPr>
        <p:spPr bwMode="auto">
          <a:xfrm>
            <a:off x="3446022" y="3688374"/>
            <a:ext cx="81280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84376" tIns="42189" rIns="84376" bIns="42189"/>
          <a:lstStyle/>
          <a:p>
            <a:endParaRPr lang="en-US" sz="1477"/>
          </a:p>
        </p:txBody>
      </p:sp>
      <p:sp>
        <p:nvSpPr>
          <p:cNvPr id="107532" name="Line 13"/>
          <p:cNvSpPr>
            <a:spLocks noChangeShapeType="1"/>
          </p:cNvSpPr>
          <p:nvPr/>
        </p:nvSpPr>
        <p:spPr bwMode="auto">
          <a:xfrm>
            <a:off x="3446022" y="3911112"/>
            <a:ext cx="81280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84376" tIns="42189" rIns="84376" bIns="42189"/>
          <a:lstStyle/>
          <a:p>
            <a:endParaRPr lang="en-US" sz="1477"/>
          </a:p>
        </p:txBody>
      </p:sp>
      <p:sp>
        <p:nvSpPr>
          <p:cNvPr id="107533" name="Line 14"/>
          <p:cNvSpPr>
            <a:spLocks noChangeShapeType="1"/>
          </p:cNvSpPr>
          <p:nvPr/>
        </p:nvSpPr>
        <p:spPr bwMode="auto">
          <a:xfrm>
            <a:off x="3433324" y="4133850"/>
            <a:ext cx="81280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84376" tIns="42189" rIns="84376" bIns="42189"/>
          <a:lstStyle/>
          <a:p>
            <a:endParaRPr lang="en-US" sz="1477"/>
          </a:p>
        </p:txBody>
      </p:sp>
      <p:sp>
        <p:nvSpPr>
          <p:cNvPr id="107534" name="Text Box 15"/>
          <p:cNvSpPr txBox="1">
            <a:spLocks noChangeArrowheads="1"/>
          </p:cNvSpPr>
          <p:nvPr/>
        </p:nvSpPr>
        <p:spPr bwMode="auto">
          <a:xfrm rot="-5400000">
            <a:off x="2752385" y="3745019"/>
            <a:ext cx="750687" cy="340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Inputs</a:t>
            </a:r>
            <a:endParaRPr lang="en-US" sz="1662" dirty="0"/>
          </a:p>
        </p:txBody>
      </p:sp>
      <p:sp>
        <p:nvSpPr>
          <p:cNvPr id="107535" name="Text Box 16"/>
          <p:cNvSpPr txBox="1">
            <a:spLocks noChangeArrowheads="1"/>
          </p:cNvSpPr>
          <p:nvPr/>
        </p:nvSpPr>
        <p:spPr bwMode="auto">
          <a:xfrm rot="-5400000">
            <a:off x="6506824" y="3763932"/>
            <a:ext cx="915797" cy="340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Outputs</a:t>
            </a:r>
            <a:endParaRPr lang="en-US" sz="1662" dirty="0"/>
          </a:p>
        </p:txBody>
      </p:sp>
      <p:sp>
        <p:nvSpPr>
          <p:cNvPr id="2" name="Rectangle 1"/>
          <p:cNvSpPr/>
          <p:nvPr/>
        </p:nvSpPr>
        <p:spPr>
          <a:xfrm>
            <a:off x="4601895" y="1071397"/>
            <a:ext cx="4384675" cy="1683474"/>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en-GB" sz="1477" dirty="0">
                <a:solidFill>
                  <a:srgbClr val="000000"/>
                </a:solidFill>
              </a:rPr>
              <a:t>The environment of a system is that part of the outside world which significantly interacts with it and impacts upon it. Usually by being the source of system inputs and destination of system outputs. A system’s environment is also a major contributor to the context of that system. </a:t>
            </a:r>
          </a:p>
        </p:txBody>
      </p:sp>
      <p:sp>
        <p:nvSpPr>
          <p:cNvPr id="18" name="Rectangle 17"/>
          <p:cNvSpPr/>
          <p:nvPr/>
        </p:nvSpPr>
        <p:spPr>
          <a:xfrm>
            <a:off x="193675" y="1235760"/>
            <a:ext cx="3419583" cy="122886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GB" sz="1477" dirty="0">
                <a:solidFill>
                  <a:srgbClr val="000000"/>
                </a:solidFill>
              </a:rPr>
              <a:t>Those parts of the outside world which do NOT significantly interact with the system are part of its universe. These can be physically very close</a:t>
            </a:r>
          </a:p>
        </p:txBody>
      </p:sp>
    </p:spTree>
    <p:extLst>
      <p:ext uri="{BB962C8B-B14F-4D97-AF65-F5344CB8AC3E}">
        <p14:creationId xmlns:p14="http://schemas.microsoft.com/office/powerpoint/2010/main" val="17689608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p:txBody>
          <a:bodyPr>
            <a:normAutofit lnSpcReduction="10000"/>
          </a:bodyPr>
          <a:lstStyle/>
          <a:p>
            <a:r>
              <a:rPr lang="en-GB" dirty="0"/>
              <a:t>A system boundary is an artificial (a mental creation) but useful concept  in Systems Thinking.</a:t>
            </a:r>
          </a:p>
          <a:p>
            <a:r>
              <a:rPr lang="en-GB" dirty="0"/>
              <a:t>It provides a way of “bounding” or “scoping” the situation of interest. It helps decide what is inside and what is outside the system</a:t>
            </a:r>
          </a:p>
          <a:p>
            <a:r>
              <a:rPr lang="en-GB" dirty="0"/>
              <a:t>System boundaries can be temporal (time related), logical (purpose), or geographical (physical)</a:t>
            </a:r>
          </a:p>
          <a:p>
            <a:r>
              <a:rPr lang="en-GB" dirty="0"/>
              <a:t>The choice of what is and what is not the chosen system of interest depends upon the observer and their </a:t>
            </a:r>
            <a:r>
              <a:rPr lang="en-GB" b="1" dirty="0"/>
              <a:t>reason</a:t>
            </a:r>
            <a:r>
              <a:rPr lang="en-GB" dirty="0"/>
              <a:t> for examining that system</a:t>
            </a:r>
          </a:p>
          <a:p>
            <a:endParaRPr lang="en-US" dirty="0"/>
          </a:p>
        </p:txBody>
      </p:sp>
      <p:sp>
        <p:nvSpPr>
          <p:cNvPr id="109569" name="Rectangle 4"/>
          <p:cNvSpPr>
            <a:spLocks noGrp="1" noChangeArrowheads="1"/>
          </p:cNvSpPr>
          <p:nvPr>
            <p:ph type="title"/>
          </p:nvPr>
        </p:nvSpPr>
        <p:spPr/>
        <p:txBody>
          <a:bodyPr/>
          <a:lstStyle/>
          <a:p>
            <a:r>
              <a:rPr lang="en-GB"/>
              <a:t>What’s the System Here?</a:t>
            </a:r>
          </a:p>
        </p:txBody>
      </p:sp>
      <p:pic>
        <p:nvPicPr>
          <p:cNvPr id="109571" name="Picture 5" descr="pen"/>
          <p:cNvPicPr>
            <a:picLocks noChangeAspect="1" noChangeArrowheads="1"/>
          </p:cNvPicPr>
          <p:nvPr/>
        </p:nvPicPr>
        <p:blipFill>
          <a:blip r:embed="rId3">
            <a:extLst>
              <a:ext uri="{28A0092B-C50C-407E-A947-70E740481C1C}">
                <a14:useLocalDpi xmlns:a14="http://schemas.microsoft.com/office/drawing/2010/main" val="0"/>
              </a:ext>
            </a:extLst>
          </a:blip>
          <a:srcRect l="9427" r="37473"/>
          <a:stretch>
            <a:fillRect/>
          </a:stretch>
        </p:blipFill>
        <p:spPr bwMode="auto">
          <a:xfrm>
            <a:off x="679465" y="1567962"/>
            <a:ext cx="3529013" cy="3448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687919" y="5124451"/>
            <a:ext cx="3517110" cy="944489"/>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n-GB" sz="1846" dirty="0"/>
              <a:t>Defining what is and what is not part of the system of interest is not easy</a:t>
            </a:r>
          </a:p>
        </p:txBody>
      </p:sp>
    </p:spTree>
    <p:extLst>
      <p:ext uri="{BB962C8B-B14F-4D97-AF65-F5344CB8AC3E}">
        <p14:creationId xmlns:p14="http://schemas.microsoft.com/office/powerpoint/2010/main" val="78157315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Using Boundaries</a:t>
            </a:r>
          </a:p>
        </p:txBody>
      </p:sp>
      <p:sp>
        <p:nvSpPr>
          <p:cNvPr id="3" name="Content Placeholder 2"/>
          <p:cNvSpPr>
            <a:spLocks noGrp="1"/>
          </p:cNvSpPr>
          <p:nvPr>
            <p:ph type="body" sz="quarter" idx="4294967295"/>
          </p:nvPr>
        </p:nvSpPr>
        <p:spPr>
          <a:xfrm>
            <a:off x="493777" y="1148862"/>
            <a:ext cx="8254937" cy="4673020"/>
          </a:xfrm>
          <a:prstGeom prst="rect">
            <a:avLst/>
          </a:prstGeom>
        </p:spPr>
        <p:txBody>
          <a:bodyPr>
            <a:noAutofit/>
          </a:bodyPr>
          <a:lstStyle/>
          <a:p>
            <a:pPr marL="263776" indent="-263776">
              <a:buFont typeface="Arial"/>
              <a:buChar char="•"/>
            </a:pPr>
            <a:r>
              <a:rPr lang="en-GB" sz="1477" dirty="0"/>
              <a:t>The “right” boundary for thinking about a situation rarely coincides with existing political or physical definitions </a:t>
            </a:r>
          </a:p>
          <a:p>
            <a:pPr marL="263776" indent="-263776">
              <a:buFont typeface="Arial"/>
              <a:buChar char="•"/>
            </a:pPr>
            <a:r>
              <a:rPr lang="en-GB" sz="1477" dirty="0"/>
              <a:t>We invent boundaries in order to simplify and clarify a complex situation – to help decide “what’s in” and “what’s out”</a:t>
            </a:r>
          </a:p>
          <a:p>
            <a:pPr marL="263776" indent="-263776">
              <a:buFont typeface="Arial"/>
              <a:buChar char="•"/>
            </a:pPr>
            <a:r>
              <a:rPr lang="en-GB" sz="1477" dirty="0"/>
              <a:t>Where we draw the boundary impacts both PURPOSE and CONTEXT</a:t>
            </a:r>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r>
              <a:rPr lang="en-GB" sz="1477" dirty="0"/>
              <a:t>We should always reconsider the boundary for each situation whether new or old</a:t>
            </a:r>
          </a:p>
          <a:p>
            <a:pPr marL="263776" indent="-263776">
              <a:buFont typeface="Arial"/>
              <a:buChar char="•"/>
            </a:pPr>
            <a:r>
              <a:rPr lang="en-GB" sz="1477" dirty="0"/>
              <a:t>We should also be prepared to change the boundary as our understanding grows. Sometimes we don’t fully know why we are investigating a situation! We “have a feeling” – and its only by exploring the situation as a system we begin to appreciate what needs to be done which in turn will define the boundary</a:t>
            </a:r>
          </a:p>
          <a:p>
            <a:pPr marL="0" indent="0">
              <a:buNone/>
            </a:pPr>
            <a:endParaRPr lang="en-GB" sz="1477" dirty="0"/>
          </a:p>
        </p:txBody>
      </p:sp>
      <p:pic>
        <p:nvPicPr>
          <p:cNvPr id="7" name="Picture 6"/>
          <p:cNvPicPr>
            <a:picLocks noChangeAspect="1"/>
          </p:cNvPicPr>
          <p:nvPr/>
        </p:nvPicPr>
        <p:blipFill>
          <a:blip r:embed="rId3"/>
          <a:stretch>
            <a:fillRect/>
          </a:stretch>
        </p:blipFill>
        <p:spPr>
          <a:xfrm>
            <a:off x="763194" y="2636358"/>
            <a:ext cx="7716102" cy="1946221"/>
          </a:xfrm>
          <a:prstGeom prst="rect">
            <a:avLst/>
          </a:prstGeom>
        </p:spPr>
      </p:pic>
    </p:spTree>
    <p:extLst>
      <p:ext uri="{BB962C8B-B14F-4D97-AF65-F5344CB8AC3E}">
        <p14:creationId xmlns:p14="http://schemas.microsoft.com/office/powerpoint/2010/main" val="45594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3770"/>
            <a:ext cx="9144000" cy="706315"/>
          </a:xfrm>
        </p:spPr>
        <p:txBody>
          <a:bodyPr/>
          <a:lstStyle/>
          <a:p>
            <a:r>
              <a:rPr lang="en-GB"/>
              <a:t>The Observer</a:t>
            </a:r>
          </a:p>
        </p:txBody>
      </p:sp>
      <p:sp>
        <p:nvSpPr>
          <p:cNvPr id="80" name="Content Placeholder 79"/>
          <p:cNvSpPr>
            <a:spLocks noGrp="1"/>
          </p:cNvSpPr>
          <p:nvPr>
            <p:ph sz="half" idx="1"/>
          </p:nvPr>
        </p:nvSpPr>
        <p:spPr>
          <a:xfrm>
            <a:off x="326841" y="2308683"/>
            <a:ext cx="4343400" cy="3988531"/>
          </a:xfrm>
        </p:spPr>
        <p:txBody>
          <a:bodyPr/>
          <a:lstStyle/>
          <a:p>
            <a:r>
              <a:rPr lang="en-GB" dirty="0"/>
              <a:t>The context of a system also depends on who’s looking at it</a:t>
            </a:r>
          </a:p>
          <a:p>
            <a:r>
              <a:rPr lang="en-GB" dirty="0"/>
              <a:t>We see different things</a:t>
            </a:r>
          </a:p>
          <a:p>
            <a:r>
              <a:rPr lang="en-GB" dirty="0"/>
              <a:t>When exploring a system’s context we need to take multiple perspectives to increase our understanding</a:t>
            </a:r>
          </a:p>
        </p:txBody>
      </p:sp>
      <p:grpSp>
        <p:nvGrpSpPr>
          <p:cNvPr id="79" name="Group 78"/>
          <p:cNvGrpSpPr/>
          <p:nvPr/>
        </p:nvGrpSpPr>
        <p:grpSpPr>
          <a:xfrm>
            <a:off x="5108404" y="2362168"/>
            <a:ext cx="3198653" cy="2075012"/>
            <a:chOff x="4790748" y="1637687"/>
            <a:chExt cx="5648181" cy="4108982"/>
          </a:xfrm>
        </p:grpSpPr>
        <p:cxnSp>
          <p:nvCxnSpPr>
            <p:cNvPr id="7" name="Straight Connector 6"/>
            <p:cNvCxnSpPr/>
            <p:nvPr/>
          </p:nvCxnSpPr>
          <p:spPr>
            <a:xfrm flipV="1">
              <a:off x="4821382" y="1650671"/>
              <a:ext cx="3895106" cy="17337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056911" y="1911927"/>
              <a:ext cx="3895106" cy="17337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225678" y="2357749"/>
              <a:ext cx="3713577" cy="15872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6474700" y="4018407"/>
              <a:ext cx="3964229" cy="1728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6495802" y="3508039"/>
              <a:ext cx="3923281" cy="17242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474700" y="5232276"/>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0417237" y="3501779"/>
              <a:ext cx="3693" cy="5081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204914" y="4975079"/>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5960359" y="4717882"/>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705148" y="4469182"/>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5204576" y="3950729"/>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034591" y="3618046"/>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800280" y="3388527"/>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483231" y="4203277"/>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818369" y="3388229"/>
              <a:ext cx="237324" cy="2574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790748" y="3891540"/>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13978" y="3939309"/>
              <a:ext cx="291881" cy="2639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200053" y="4449093"/>
              <a:ext cx="281099" cy="2670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705099" y="496382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721666" y="4456258"/>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212130" y="548086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241408" y="4987037"/>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0162843" y="324581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9445550" y="2429904"/>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8708022" y="1637687"/>
              <a:ext cx="243995" cy="2657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8935085" y="1891475"/>
              <a:ext cx="12762" cy="4752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524272" y="2440084"/>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5746963" y="2705170"/>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5970910" y="3079071"/>
              <a:ext cx="3718024" cy="1637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6225870" y="3232694"/>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026884" y="4018407"/>
              <a:ext cx="187094" cy="1081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496963" y="4603198"/>
              <a:ext cx="208136" cy="10700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5968106" y="5125778"/>
              <a:ext cx="244024" cy="917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9698180" y="2673954"/>
              <a:ext cx="2103" cy="42963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3" name="TextBox 82"/>
          <p:cNvSpPr txBox="1"/>
          <p:nvPr/>
        </p:nvSpPr>
        <p:spPr>
          <a:xfrm>
            <a:off x="5038604" y="3913664"/>
            <a:ext cx="409086" cy="600293"/>
          </a:xfrm>
          <a:prstGeom prst="rect">
            <a:avLst/>
          </a:prstGeom>
          <a:noFill/>
        </p:spPr>
        <p:txBody>
          <a:bodyPr wrap="none" rtlCol="0">
            <a:spAutoFit/>
          </a:bodyPr>
          <a:lstStyle/>
          <a:p>
            <a:r>
              <a:rPr lang="en-GB" sz="3301">
                <a:latin typeface="GE Inspira Pitch Regular" charset="0"/>
              </a:rPr>
              <a:t>4</a:t>
            </a:r>
          </a:p>
        </p:txBody>
      </p:sp>
      <p:sp>
        <p:nvSpPr>
          <p:cNvPr id="84" name="TextBox 83"/>
          <p:cNvSpPr txBox="1"/>
          <p:nvPr/>
        </p:nvSpPr>
        <p:spPr>
          <a:xfrm>
            <a:off x="7954465" y="2488058"/>
            <a:ext cx="409086" cy="600293"/>
          </a:xfrm>
          <a:prstGeom prst="rect">
            <a:avLst/>
          </a:prstGeom>
          <a:noFill/>
        </p:spPr>
        <p:txBody>
          <a:bodyPr wrap="none" rtlCol="0">
            <a:spAutoFit/>
          </a:bodyPr>
          <a:lstStyle/>
          <a:p>
            <a:r>
              <a:rPr lang="en-GB" sz="3301">
                <a:latin typeface="GE Inspira Pitch Regular" charset="0"/>
              </a:rPr>
              <a:t>3</a:t>
            </a:r>
          </a:p>
        </p:txBody>
      </p:sp>
    </p:spTree>
    <p:extLst>
      <p:ext uri="{BB962C8B-B14F-4D97-AF65-F5344CB8AC3E}">
        <p14:creationId xmlns:p14="http://schemas.microsoft.com/office/powerpoint/2010/main" val="1477070528"/>
      </p:ext>
    </p:extLst>
  </p:cSld>
  <p:clrMapOvr>
    <a:masterClrMapping/>
  </p:clrMapOvr>
  <p:transition>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0"/>
            <a:ext cx="5800178" cy="1197059"/>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 is the context?</a:t>
            </a:r>
          </a:p>
        </p:txBody>
      </p:sp>
    </p:spTree>
    <p:extLst>
      <p:ext uri="{BB962C8B-B14F-4D97-AF65-F5344CB8AC3E}">
        <p14:creationId xmlns:p14="http://schemas.microsoft.com/office/powerpoint/2010/main" val="16863295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36521" y="81088"/>
            <a:ext cx="7119938" cy="1041401"/>
          </a:xfrm>
        </p:spPr>
        <p:txBody>
          <a:bodyPr/>
          <a:lstStyle/>
          <a:p>
            <a:r>
              <a:rPr lang="en-GB" sz="2000"/>
              <a:t>Systems are made up of subsystems </a:t>
            </a:r>
            <a:br>
              <a:rPr lang="en-GB" sz="2000"/>
            </a:br>
            <a:r>
              <a:rPr lang="en-GB" sz="2000"/>
              <a:t>and Systems are subsystems of bigger Systems</a:t>
            </a:r>
            <a:endParaRPr lang="en-US" sz="2000" dirty="0"/>
          </a:p>
        </p:txBody>
      </p:sp>
      <p:sp>
        <p:nvSpPr>
          <p:cNvPr id="5" name="Content Placeholder 4"/>
          <p:cNvSpPr>
            <a:spLocks noGrp="1"/>
          </p:cNvSpPr>
          <p:nvPr>
            <p:ph idx="1"/>
          </p:nvPr>
        </p:nvSpPr>
        <p:spPr/>
        <p:txBody>
          <a:bodyPr/>
          <a:lstStyle/>
          <a:p>
            <a:endParaRPr lang="en-US"/>
          </a:p>
        </p:txBody>
      </p:sp>
      <p:sp>
        <p:nvSpPr>
          <p:cNvPr id="27" name="Rounded Rectangular Callout 26"/>
          <p:cNvSpPr/>
          <p:nvPr/>
        </p:nvSpPr>
        <p:spPr bwMode="auto">
          <a:xfrm>
            <a:off x="190445" y="1507854"/>
            <a:ext cx="2884527" cy="1752624"/>
          </a:xfrm>
          <a:prstGeom prst="wedgeRoundRectCallout">
            <a:avLst>
              <a:gd name="adj1" fmla="val 99512"/>
              <a:gd name="adj2" fmla="val 28611"/>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defRPr/>
            </a:pPr>
            <a:r>
              <a:rPr lang="en-GB" sz="1846" dirty="0">
                <a:solidFill>
                  <a:srgbClr val="FFFFFF"/>
                </a:solidFill>
              </a:rPr>
              <a:t>Whenever we look </a:t>
            </a:r>
            <a:r>
              <a:rPr lang="ja-JP" altLang="en-GB" sz="1846" dirty="0">
                <a:solidFill>
                  <a:srgbClr val="FFFFFF"/>
                </a:solidFill>
              </a:rPr>
              <a:t>“</a:t>
            </a:r>
            <a:r>
              <a:rPr lang="en-GB" sz="1846" dirty="0">
                <a:solidFill>
                  <a:srgbClr val="FFFFFF"/>
                </a:solidFill>
              </a:rPr>
              <a:t>inside</a:t>
            </a:r>
            <a:r>
              <a:rPr lang="ja-JP" altLang="en-GB" sz="1846" dirty="0">
                <a:solidFill>
                  <a:srgbClr val="FFFFFF"/>
                </a:solidFill>
              </a:rPr>
              <a:t>”</a:t>
            </a:r>
            <a:r>
              <a:rPr lang="en-GB" sz="1846" dirty="0">
                <a:solidFill>
                  <a:srgbClr val="FFFFFF"/>
                </a:solidFill>
              </a:rPr>
              <a:t> </a:t>
            </a:r>
            <a:r>
              <a:rPr lang="en-GB" sz="1846" dirty="0">
                <a:solidFill>
                  <a:schemeClr val="bg1"/>
                </a:solidFill>
              </a:rPr>
              <a:t>the chosen system of interest </a:t>
            </a:r>
            <a:r>
              <a:rPr lang="en-GB" sz="1846" dirty="0">
                <a:solidFill>
                  <a:srgbClr val="FFFFFF"/>
                </a:solidFill>
              </a:rPr>
              <a:t>we see further smaller systems or subsystems</a:t>
            </a:r>
          </a:p>
        </p:txBody>
      </p:sp>
      <p:sp>
        <p:nvSpPr>
          <p:cNvPr id="29" name="Rounded Rectangular Callout 28"/>
          <p:cNvSpPr>
            <a:spLocks noChangeArrowheads="1"/>
          </p:cNvSpPr>
          <p:nvPr/>
        </p:nvSpPr>
        <p:spPr bwMode="auto">
          <a:xfrm>
            <a:off x="36521" y="4271627"/>
            <a:ext cx="2495664" cy="1820008"/>
          </a:xfrm>
          <a:prstGeom prst="wedgeRoundRectCallout">
            <a:avLst>
              <a:gd name="adj1" fmla="val 82351"/>
              <a:gd name="adj2" fmla="val -1880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lIns="84376" tIns="42189" rIns="84376" bIns="42189" anchor="ctr"/>
          <a:lstStyle/>
          <a:p>
            <a:pPr>
              <a:defRPr/>
            </a:pPr>
            <a:r>
              <a:rPr lang="en-GB" sz="1846" dirty="0">
                <a:solidFill>
                  <a:schemeClr val="dk1"/>
                </a:solidFill>
                <a:latin typeface="+mn-lt"/>
                <a:ea typeface="+mn-ea"/>
              </a:rPr>
              <a:t>Whenever we look outside </a:t>
            </a:r>
            <a:r>
              <a:rPr lang="en-GB" sz="1846" dirty="0">
                <a:latin typeface="+mn-lt"/>
                <a:ea typeface="+mn-ea"/>
              </a:rPr>
              <a:t>the chosen system of interest </a:t>
            </a:r>
            <a:r>
              <a:rPr lang="en-GB" sz="1846" dirty="0">
                <a:solidFill>
                  <a:schemeClr val="dk1"/>
                </a:solidFill>
                <a:latin typeface="+mn-lt"/>
                <a:ea typeface="+mn-ea"/>
              </a:rPr>
              <a:t>we see that it is part of a larger system</a:t>
            </a:r>
          </a:p>
        </p:txBody>
      </p:sp>
      <p:sp>
        <p:nvSpPr>
          <p:cNvPr id="2" name="TextBox 1"/>
          <p:cNvSpPr txBox="1"/>
          <p:nvPr/>
        </p:nvSpPr>
        <p:spPr>
          <a:xfrm>
            <a:off x="4206288" y="1378065"/>
            <a:ext cx="4614833" cy="546945"/>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77" dirty="0"/>
              <a:t>We can use this concept to manage complexity through the use of subsystems </a:t>
            </a:r>
          </a:p>
        </p:txBody>
      </p:sp>
      <p:pic>
        <p:nvPicPr>
          <p:cNvPr id="4" name="Picture 3"/>
          <p:cNvPicPr>
            <a:picLocks noChangeAspect="1"/>
          </p:cNvPicPr>
          <p:nvPr/>
        </p:nvPicPr>
        <p:blipFill>
          <a:blip r:embed="rId3"/>
          <a:stretch>
            <a:fillRect/>
          </a:stretch>
        </p:blipFill>
        <p:spPr>
          <a:xfrm>
            <a:off x="2809519" y="2074926"/>
            <a:ext cx="6435131" cy="4157840"/>
          </a:xfrm>
          <a:prstGeom prst="rect">
            <a:avLst/>
          </a:prstGeom>
        </p:spPr>
      </p:pic>
    </p:spTree>
    <p:extLst>
      <p:ext uri="{BB962C8B-B14F-4D97-AF65-F5344CB8AC3E}">
        <p14:creationId xmlns:p14="http://schemas.microsoft.com/office/powerpoint/2010/main" val="15568984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en-GB" dirty="0"/>
              <a:t>The context of a subsystem comes from the system it sits within  </a:t>
            </a:r>
            <a:endParaRPr lang="en-US" dirty="0"/>
          </a:p>
        </p:txBody>
      </p:sp>
      <p:sp>
        <p:nvSpPr>
          <p:cNvPr id="4" name="Rounded Rectangular Callout 3"/>
          <p:cNvSpPr/>
          <p:nvPr/>
        </p:nvSpPr>
        <p:spPr>
          <a:xfrm>
            <a:off x="23841" y="4072790"/>
            <a:ext cx="2556577" cy="2703653"/>
          </a:xfrm>
          <a:prstGeom prst="wedgeRoundRectCallout">
            <a:avLst>
              <a:gd name="adj1" fmla="val 89100"/>
              <a:gd name="adj2" fmla="val -30652"/>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At any level It is the other systems outside the boundary of our system of interest that provide its context. These other systems will provide constraints (requirements) on our system of interest </a:t>
            </a:r>
          </a:p>
        </p:txBody>
      </p:sp>
      <p:pic>
        <p:nvPicPr>
          <p:cNvPr id="6" name="Picture 5"/>
          <p:cNvPicPr>
            <a:picLocks noChangeAspect="1"/>
          </p:cNvPicPr>
          <p:nvPr/>
        </p:nvPicPr>
        <p:blipFill>
          <a:blip r:embed="rId3"/>
          <a:stretch>
            <a:fillRect/>
          </a:stretch>
        </p:blipFill>
        <p:spPr>
          <a:xfrm>
            <a:off x="2580418" y="1266776"/>
            <a:ext cx="6435131" cy="4157840"/>
          </a:xfrm>
          <a:prstGeom prst="rect">
            <a:avLst/>
          </a:prstGeom>
        </p:spPr>
      </p:pic>
    </p:spTree>
    <p:extLst>
      <p:ext uri="{BB962C8B-B14F-4D97-AF65-F5344CB8AC3E}">
        <p14:creationId xmlns:p14="http://schemas.microsoft.com/office/powerpoint/2010/main" val="18129144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a:lstStyle/>
          <a:p>
            <a:r>
              <a:rPr lang="en-GB"/>
              <a:t>Subsystems and Information Hiding</a:t>
            </a:r>
            <a:endParaRPr lang="en-GB" dirty="0"/>
          </a:p>
        </p:txBody>
      </p:sp>
      <p:sp>
        <p:nvSpPr>
          <p:cNvPr id="115714" name="Rectangle 3"/>
          <p:cNvSpPr>
            <a:spLocks noGrp="1" noChangeArrowheads="1"/>
          </p:cNvSpPr>
          <p:nvPr>
            <p:ph idx="1"/>
          </p:nvPr>
        </p:nvSpPr>
        <p:spPr>
          <a:xfrm>
            <a:off x="130175" y="1328738"/>
            <a:ext cx="8686800" cy="1879877"/>
          </a:xfrm>
        </p:spPr>
        <p:txBody>
          <a:bodyPr>
            <a:normAutofit fontScale="92500" lnSpcReduction="20000"/>
          </a:bodyPr>
          <a:lstStyle/>
          <a:p>
            <a:r>
              <a:rPr lang="en-GB" dirty="0"/>
              <a:t>The fact that any system is made up of subsystems is extremely useful in Systems Thinking.</a:t>
            </a:r>
          </a:p>
          <a:p>
            <a:r>
              <a:rPr lang="en-GB" dirty="0"/>
              <a:t>By </a:t>
            </a:r>
            <a:r>
              <a:rPr lang="ja-JP" altLang="en-GB" dirty="0"/>
              <a:t>“</a:t>
            </a:r>
            <a:r>
              <a:rPr lang="en-GB" altLang="ja-JP" dirty="0"/>
              <a:t>hiding</a:t>
            </a:r>
            <a:r>
              <a:rPr lang="ja-JP" altLang="en-GB" dirty="0"/>
              <a:t>”</a:t>
            </a:r>
            <a:r>
              <a:rPr lang="en-GB" altLang="ja-JP" dirty="0"/>
              <a:t> the detail in sub-systems it provides a way of managing complexity</a:t>
            </a:r>
          </a:p>
          <a:p>
            <a:r>
              <a:rPr lang="en-GB" dirty="0"/>
              <a:t>This </a:t>
            </a:r>
            <a:r>
              <a:rPr lang="ja-JP" altLang="en-GB" dirty="0"/>
              <a:t>“</a:t>
            </a:r>
            <a:r>
              <a:rPr lang="en-GB" altLang="ja-JP" dirty="0"/>
              <a:t>abstraction</a:t>
            </a:r>
            <a:r>
              <a:rPr lang="ja-JP" altLang="en-GB" dirty="0"/>
              <a:t>”</a:t>
            </a:r>
            <a:r>
              <a:rPr lang="en-GB" altLang="ja-JP" dirty="0"/>
              <a:t> of reality is very powerful – it allows complex situations to be explained in simple ways</a:t>
            </a:r>
            <a:endParaRPr lang="en-GB" dirty="0"/>
          </a:p>
        </p:txBody>
      </p:sp>
      <p:pic>
        <p:nvPicPr>
          <p:cNvPr id="115715" name="Picture 5" descr="Underground_London"/>
          <p:cNvPicPr>
            <a:picLocks noChangeAspect="1" noChangeArrowheads="1"/>
          </p:cNvPicPr>
          <p:nvPr/>
        </p:nvPicPr>
        <p:blipFill>
          <a:blip r:embed="rId3" cstate="print">
            <a:extLst>
              <a:ext uri="{28A0092B-C50C-407E-A947-70E740481C1C}">
                <a14:useLocalDpi xmlns:a14="http://schemas.microsoft.com/office/drawing/2010/main"/>
              </a:ext>
            </a:extLst>
          </a:blip>
          <a:srcRect l="12210" t="21535" r="9013" b="18935"/>
          <a:stretch>
            <a:fillRect/>
          </a:stretch>
        </p:blipFill>
        <p:spPr bwMode="auto">
          <a:xfrm>
            <a:off x="304991" y="3395527"/>
            <a:ext cx="3708664" cy="2026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5720" name="Rectangle 7"/>
          <p:cNvSpPr>
            <a:spLocks noChangeArrowheads="1"/>
          </p:cNvSpPr>
          <p:nvPr/>
        </p:nvSpPr>
        <p:spPr bwMode="auto">
          <a:xfrm>
            <a:off x="6086475" y="3354314"/>
            <a:ext cx="2914650" cy="7385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nchor="ctr"/>
          <a:lstStyle/>
          <a:p>
            <a:endParaRPr lang="en-US" sz="1477"/>
          </a:p>
        </p:txBody>
      </p:sp>
      <p:sp>
        <p:nvSpPr>
          <p:cNvPr id="115721" name="Rectangle 8"/>
          <p:cNvSpPr>
            <a:spLocks noChangeArrowheads="1"/>
          </p:cNvSpPr>
          <p:nvPr/>
        </p:nvSpPr>
        <p:spPr bwMode="auto">
          <a:xfrm>
            <a:off x="8001000" y="3700148"/>
            <a:ext cx="1143000" cy="122213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nchor="ctr"/>
          <a:lstStyle/>
          <a:p>
            <a:endParaRPr lang="en-US" sz="1477"/>
          </a:p>
        </p:txBody>
      </p:sp>
      <p:sp>
        <p:nvSpPr>
          <p:cNvPr id="9" name="TextBox 7"/>
          <p:cNvSpPr txBox="1">
            <a:spLocks noChangeArrowheads="1"/>
          </p:cNvSpPr>
          <p:nvPr/>
        </p:nvSpPr>
        <p:spPr bwMode="auto">
          <a:xfrm>
            <a:off x="3959933" y="3460562"/>
            <a:ext cx="1944216" cy="2080698"/>
          </a:xfrm>
          <a:prstGeom prst="rect">
            <a:avLst/>
          </a:prstGeom>
          <a:noFill/>
          <a:ln w="9525">
            <a:noFill/>
            <a:miter lim="800000"/>
            <a:headEnd/>
            <a:tailEnd/>
          </a:ln>
        </p:spPr>
        <p:txBody>
          <a:bodyPr wrap="square">
            <a:spAutoFit/>
          </a:bodyPr>
          <a:lstStyle/>
          <a:p>
            <a:pPr algn="ctr"/>
            <a:r>
              <a:rPr lang="en-GB" sz="1292" dirty="0"/>
              <a:t>The map of the London underground is a classic example of abstraction to make complexity understandable. The “real” map is just too complex to be of any use in navigating the system. </a:t>
            </a:r>
          </a:p>
        </p:txBody>
      </p:sp>
      <p:pic>
        <p:nvPicPr>
          <p:cNvPr id="10" name="Picture 9" descr="752px-Tube_map_1908-2.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08818" y="3271200"/>
            <a:ext cx="3172501" cy="2332645"/>
          </a:xfrm>
          <a:prstGeom prst="rect">
            <a:avLst/>
          </a:prstGeom>
        </p:spPr>
      </p:pic>
    </p:spTree>
    <p:extLst>
      <p:ext uri="{BB962C8B-B14F-4D97-AF65-F5344CB8AC3E}">
        <p14:creationId xmlns:p14="http://schemas.microsoft.com/office/powerpoint/2010/main" val="15883134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Up Arrow 29"/>
          <p:cNvSpPr/>
          <p:nvPr/>
        </p:nvSpPr>
        <p:spPr>
          <a:xfrm rot="1831013">
            <a:off x="3314001" y="1351722"/>
            <a:ext cx="663080" cy="4783739"/>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dirty="0"/>
          </a:p>
        </p:txBody>
      </p:sp>
      <p:sp>
        <p:nvSpPr>
          <p:cNvPr id="2" name="Title 1"/>
          <p:cNvSpPr>
            <a:spLocks noGrp="1"/>
          </p:cNvSpPr>
          <p:nvPr>
            <p:ph type="title"/>
          </p:nvPr>
        </p:nvSpPr>
        <p:spPr/>
        <p:txBody>
          <a:bodyPr/>
          <a:lstStyle/>
          <a:p>
            <a:r>
              <a:rPr lang="en-US" dirty="0"/>
              <a:t>Abstraction in Design</a:t>
            </a:r>
          </a:p>
        </p:txBody>
      </p:sp>
      <p:sp>
        <p:nvSpPr>
          <p:cNvPr id="5" name="TextBox 4"/>
          <p:cNvSpPr txBox="1"/>
          <p:nvPr/>
        </p:nvSpPr>
        <p:spPr>
          <a:xfrm>
            <a:off x="2143162" y="5852692"/>
            <a:ext cx="595035" cy="433196"/>
          </a:xfrm>
          <a:prstGeom prst="rect">
            <a:avLst/>
          </a:prstGeom>
          <a:noFill/>
        </p:spPr>
        <p:txBody>
          <a:bodyPr wrap="none" rtlCol="0">
            <a:spAutoFit/>
          </a:bodyPr>
          <a:lstStyle/>
          <a:p>
            <a:r>
              <a:rPr lang="en-US" sz="2215" b="1" dirty="0"/>
              <a:t>TV</a:t>
            </a:r>
          </a:p>
        </p:txBody>
      </p:sp>
      <p:sp>
        <p:nvSpPr>
          <p:cNvPr id="7" name="TextBox 6"/>
          <p:cNvSpPr txBox="1"/>
          <p:nvPr/>
        </p:nvSpPr>
        <p:spPr>
          <a:xfrm>
            <a:off x="982761" y="5923738"/>
            <a:ext cx="805029" cy="319639"/>
          </a:xfrm>
          <a:prstGeom prst="rect">
            <a:avLst/>
          </a:prstGeom>
          <a:noFill/>
        </p:spPr>
        <p:txBody>
          <a:bodyPr wrap="none" rtlCol="0">
            <a:spAutoFit/>
          </a:bodyPr>
          <a:lstStyle/>
          <a:p>
            <a:r>
              <a:rPr lang="en-US" sz="1477" dirty="0"/>
              <a:t>Object</a:t>
            </a:r>
          </a:p>
        </p:txBody>
      </p:sp>
      <p:grpSp>
        <p:nvGrpSpPr>
          <p:cNvPr id="17" name="Group 16"/>
          <p:cNvGrpSpPr/>
          <p:nvPr/>
        </p:nvGrpSpPr>
        <p:grpSpPr>
          <a:xfrm>
            <a:off x="970920" y="4573873"/>
            <a:ext cx="4310017" cy="774251"/>
            <a:chOff x="1051829" y="4669276"/>
            <a:chExt cx="4669185" cy="838772"/>
          </a:xfrm>
        </p:grpSpPr>
        <p:sp>
          <p:nvSpPr>
            <p:cNvPr id="6" name="TextBox 5"/>
            <p:cNvSpPr txBox="1"/>
            <p:nvPr/>
          </p:nvSpPr>
          <p:spPr>
            <a:xfrm>
              <a:off x="3527520" y="4669276"/>
              <a:ext cx="2193494" cy="838772"/>
            </a:xfrm>
            <a:prstGeom prst="rect">
              <a:avLst/>
            </a:prstGeom>
            <a:noFill/>
          </p:spPr>
          <p:txBody>
            <a:bodyPr wrap="square" rtlCol="0">
              <a:spAutoFit/>
            </a:bodyPr>
            <a:lstStyle/>
            <a:p>
              <a:r>
                <a:rPr lang="en-US" sz="1477" dirty="0"/>
                <a:t>Converts a signal into light and sound</a:t>
              </a:r>
            </a:p>
          </p:txBody>
        </p:sp>
        <p:sp>
          <p:nvSpPr>
            <p:cNvPr id="8" name="TextBox 7"/>
            <p:cNvSpPr txBox="1"/>
            <p:nvPr/>
          </p:nvSpPr>
          <p:spPr>
            <a:xfrm>
              <a:off x="1051829" y="4797552"/>
              <a:ext cx="1023196" cy="346276"/>
            </a:xfrm>
            <a:prstGeom prst="rect">
              <a:avLst/>
            </a:prstGeom>
            <a:noFill/>
          </p:spPr>
          <p:txBody>
            <a:bodyPr wrap="none" rtlCol="0">
              <a:spAutoFit/>
            </a:bodyPr>
            <a:lstStyle/>
            <a:p>
              <a:r>
                <a:rPr lang="en-US" sz="1477" dirty="0"/>
                <a:t>Purpose</a:t>
              </a:r>
            </a:p>
          </p:txBody>
        </p:sp>
      </p:grpSp>
      <p:sp>
        <p:nvSpPr>
          <p:cNvPr id="9" name="TextBox 8"/>
          <p:cNvSpPr txBox="1"/>
          <p:nvPr/>
        </p:nvSpPr>
        <p:spPr>
          <a:xfrm>
            <a:off x="922144" y="3044974"/>
            <a:ext cx="1386855" cy="546945"/>
          </a:xfrm>
          <a:prstGeom prst="rect">
            <a:avLst/>
          </a:prstGeom>
          <a:noFill/>
        </p:spPr>
        <p:txBody>
          <a:bodyPr wrap="none" rtlCol="0">
            <a:spAutoFit/>
          </a:bodyPr>
          <a:lstStyle/>
          <a:p>
            <a:r>
              <a:rPr lang="en-US" sz="1477" dirty="0"/>
              <a:t>Higher-Level</a:t>
            </a:r>
          </a:p>
          <a:p>
            <a:r>
              <a:rPr lang="en-US" sz="1477" dirty="0"/>
              <a:t>Purpose</a:t>
            </a:r>
          </a:p>
        </p:txBody>
      </p:sp>
      <p:sp>
        <p:nvSpPr>
          <p:cNvPr id="10" name="TextBox 9"/>
          <p:cNvSpPr txBox="1"/>
          <p:nvPr/>
        </p:nvSpPr>
        <p:spPr>
          <a:xfrm>
            <a:off x="4142818" y="3151546"/>
            <a:ext cx="2024764" cy="319639"/>
          </a:xfrm>
          <a:prstGeom prst="rect">
            <a:avLst/>
          </a:prstGeom>
          <a:noFill/>
        </p:spPr>
        <p:txBody>
          <a:bodyPr wrap="square" rtlCol="0">
            <a:spAutoFit/>
          </a:bodyPr>
          <a:lstStyle/>
          <a:p>
            <a:r>
              <a:rPr lang="en-US" sz="1477" dirty="0"/>
              <a:t>Entertain User</a:t>
            </a:r>
          </a:p>
        </p:txBody>
      </p:sp>
      <p:sp>
        <p:nvSpPr>
          <p:cNvPr id="11" name="TextBox 10"/>
          <p:cNvSpPr txBox="1"/>
          <p:nvPr/>
        </p:nvSpPr>
        <p:spPr>
          <a:xfrm>
            <a:off x="4911058" y="1527922"/>
            <a:ext cx="2024764" cy="319639"/>
          </a:xfrm>
          <a:prstGeom prst="rect">
            <a:avLst/>
          </a:prstGeom>
          <a:noFill/>
        </p:spPr>
        <p:txBody>
          <a:bodyPr wrap="square" rtlCol="0">
            <a:spAutoFit/>
          </a:bodyPr>
          <a:lstStyle/>
          <a:p>
            <a:r>
              <a:rPr lang="en-US" sz="1477" dirty="0"/>
              <a:t>Pleasure User</a:t>
            </a:r>
          </a:p>
        </p:txBody>
      </p:sp>
      <p:sp>
        <p:nvSpPr>
          <p:cNvPr id="12" name="TextBox 11"/>
          <p:cNvSpPr txBox="1"/>
          <p:nvPr/>
        </p:nvSpPr>
        <p:spPr>
          <a:xfrm>
            <a:off x="991777" y="1445032"/>
            <a:ext cx="1479572" cy="546945"/>
          </a:xfrm>
          <a:prstGeom prst="rect">
            <a:avLst/>
          </a:prstGeom>
          <a:noFill/>
        </p:spPr>
        <p:txBody>
          <a:bodyPr wrap="none" rtlCol="0">
            <a:spAutoFit/>
          </a:bodyPr>
          <a:lstStyle/>
          <a:p>
            <a:r>
              <a:rPr lang="en-US" sz="1477" dirty="0"/>
              <a:t>Highest-Level</a:t>
            </a:r>
          </a:p>
          <a:p>
            <a:r>
              <a:rPr lang="en-US" sz="1477" dirty="0"/>
              <a:t>Purpose</a:t>
            </a:r>
          </a:p>
        </p:txBody>
      </p:sp>
      <p:grpSp>
        <p:nvGrpSpPr>
          <p:cNvPr id="3" name="Group 2"/>
          <p:cNvGrpSpPr/>
          <p:nvPr/>
        </p:nvGrpSpPr>
        <p:grpSpPr>
          <a:xfrm>
            <a:off x="5265733" y="4548237"/>
            <a:ext cx="1114438" cy="640285"/>
            <a:chOff x="5719485" y="4656448"/>
            <a:chExt cx="1207308" cy="693642"/>
          </a:xfrm>
        </p:grpSpPr>
        <p:cxnSp>
          <p:nvCxnSpPr>
            <p:cNvPr id="14" name="Straight Arrow Connector 13"/>
            <p:cNvCxnSpPr/>
            <p:nvPr/>
          </p:nvCxnSpPr>
          <p:spPr>
            <a:xfrm flipV="1">
              <a:off x="5732317" y="4656448"/>
              <a:ext cx="1168820" cy="3340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5719485" y="5002795"/>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732317" y="501409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cxnSp>
        <p:nvCxnSpPr>
          <p:cNvPr id="19" name="Straight Arrow Connector 18"/>
          <p:cNvCxnSpPr/>
          <p:nvPr/>
        </p:nvCxnSpPr>
        <p:spPr>
          <a:xfrm>
            <a:off x="2732375" y="6100807"/>
            <a:ext cx="3105092" cy="2422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5739905" y="3033135"/>
            <a:ext cx="1114438" cy="640285"/>
            <a:chOff x="6218230" y="3000146"/>
            <a:chExt cx="1207308" cy="693642"/>
          </a:xfrm>
        </p:grpSpPr>
        <p:cxnSp>
          <p:nvCxnSpPr>
            <p:cNvPr id="22" name="Straight Arrow Connector 21"/>
            <p:cNvCxnSpPr/>
            <p:nvPr/>
          </p:nvCxnSpPr>
          <p:spPr>
            <a:xfrm flipV="1">
              <a:off x="6219759" y="300014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6218230" y="3346493"/>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231062" y="3357794"/>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6509556" y="1422765"/>
            <a:ext cx="1114438" cy="640285"/>
            <a:chOff x="7052019" y="1255579"/>
            <a:chExt cx="1207308" cy="693642"/>
          </a:xfrm>
        </p:grpSpPr>
        <p:cxnSp>
          <p:nvCxnSpPr>
            <p:cNvPr id="25" name="Straight Arrow Connector 24"/>
            <p:cNvCxnSpPr/>
            <p:nvPr/>
          </p:nvCxnSpPr>
          <p:spPr>
            <a:xfrm flipV="1">
              <a:off x="7053548" y="1255579"/>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7052019" y="1601926"/>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7064851" y="1613227"/>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0" name="Group 19"/>
          <p:cNvGrpSpPr/>
          <p:nvPr/>
        </p:nvGrpSpPr>
        <p:grpSpPr>
          <a:xfrm>
            <a:off x="118407" y="1388659"/>
            <a:ext cx="663080" cy="4783739"/>
            <a:chOff x="128274" y="1218630"/>
            <a:chExt cx="718337" cy="5182384"/>
          </a:xfrm>
        </p:grpSpPr>
        <p:sp>
          <p:nvSpPr>
            <p:cNvPr id="28" name="Up Arrow 27"/>
            <p:cNvSpPr/>
            <p:nvPr/>
          </p:nvSpPr>
          <p:spPr>
            <a:xfrm>
              <a:off x="128274" y="1218630"/>
              <a:ext cx="718337" cy="5182384"/>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dirty="0"/>
            </a:p>
          </p:txBody>
        </p:sp>
        <p:sp>
          <p:nvSpPr>
            <p:cNvPr id="29" name="TextBox 28"/>
            <p:cNvSpPr txBox="1"/>
            <p:nvPr/>
          </p:nvSpPr>
          <p:spPr>
            <a:xfrm rot="16200000" flipH="1">
              <a:off x="-1167297" y="3277505"/>
              <a:ext cx="3258172" cy="407751"/>
            </a:xfrm>
            <a:prstGeom prst="rect">
              <a:avLst/>
            </a:prstGeom>
            <a:noFill/>
          </p:spPr>
          <p:txBody>
            <a:bodyPr wrap="square" rtlCol="0">
              <a:spAutoFit/>
            </a:bodyPr>
            <a:lstStyle/>
            <a:p>
              <a:r>
                <a:rPr lang="en-US" sz="1846" b="1" dirty="0"/>
                <a:t>Level of abstraction</a:t>
              </a:r>
            </a:p>
          </p:txBody>
        </p:sp>
      </p:grpSp>
      <p:sp>
        <p:nvSpPr>
          <p:cNvPr id="32" name="TextBox 31"/>
          <p:cNvSpPr txBox="1"/>
          <p:nvPr/>
        </p:nvSpPr>
        <p:spPr>
          <a:xfrm>
            <a:off x="6143916" y="5874959"/>
            <a:ext cx="595035" cy="433196"/>
          </a:xfrm>
          <a:prstGeom prst="rect">
            <a:avLst/>
          </a:prstGeom>
          <a:noFill/>
        </p:spPr>
        <p:txBody>
          <a:bodyPr wrap="none" rtlCol="0">
            <a:spAutoFit/>
          </a:bodyPr>
          <a:lstStyle/>
          <a:p>
            <a:r>
              <a:rPr lang="en-US" sz="2215" b="1" dirty="0"/>
              <a:t>TV</a:t>
            </a:r>
          </a:p>
        </p:txBody>
      </p:sp>
      <p:sp>
        <p:nvSpPr>
          <p:cNvPr id="33" name="TextBox 32"/>
          <p:cNvSpPr txBox="1"/>
          <p:nvPr/>
        </p:nvSpPr>
        <p:spPr>
          <a:xfrm>
            <a:off x="6465034" y="4301531"/>
            <a:ext cx="1443024" cy="319639"/>
          </a:xfrm>
          <a:prstGeom prst="rect">
            <a:avLst/>
          </a:prstGeom>
          <a:noFill/>
        </p:spPr>
        <p:txBody>
          <a:bodyPr wrap="none" rtlCol="0">
            <a:spAutoFit/>
          </a:bodyPr>
          <a:lstStyle/>
          <a:p>
            <a:r>
              <a:rPr lang="en-US" sz="1477" dirty="0"/>
              <a:t>Mobile Phone</a:t>
            </a:r>
          </a:p>
        </p:txBody>
      </p:sp>
      <p:sp>
        <p:nvSpPr>
          <p:cNvPr id="34" name="TextBox 33"/>
          <p:cNvSpPr txBox="1"/>
          <p:nvPr/>
        </p:nvSpPr>
        <p:spPr>
          <a:xfrm>
            <a:off x="6475464" y="4536932"/>
            <a:ext cx="1450012" cy="319639"/>
          </a:xfrm>
          <a:prstGeom prst="rect">
            <a:avLst/>
          </a:prstGeom>
          <a:noFill/>
        </p:spPr>
        <p:txBody>
          <a:bodyPr wrap="none" rtlCol="0">
            <a:spAutoFit/>
          </a:bodyPr>
          <a:lstStyle/>
          <a:p>
            <a:r>
              <a:rPr lang="en-US" sz="1477" dirty="0"/>
              <a:t>Lap/desk Top</a:t>
            </a:r>
          </a:p>
        </p:txBody>
      </p:sp>
      <p:sp>
        <p:nvSpPr>
          <p:cNvPr id="35" name="TextBox 34"/>
          <p:cNvSpPr txBox="1"/>
          <p:nvPr/>
        </p:nvSpPr>
        <p:spPr>
          <a:xfrm>
            <a:off x="6451785" y="4785591"/>
            <a:ext cx="750783" cy="319639"/>
          </a:xfrm>
          <a:prstGeom prst="rect">
            <a:avLst/>
          </a:prstGeom>
          <a:noFill/>
        </p:spPr>
        <p:txBody>
          <a:bodyPr wrap="none" rtlCol="0">
            <a:spAutoFit/>
          </a:bodyPr>
          <a:lstStyle/>
          <a:p>
            <a:r>
              <a:rPr lang="en-US" sz="1477" dirty="0"/>
              <a:t>Tablet</a:t>
            </a:r>
          </a:p>
        </p:txBody>
      </p:sp>
      <p:sp>
        <p:nvSpPr>
          <p:cNvPr id="36" name="TextBox 35"/>
          <p:cNvSpPr txBox="1"/>
          <p:nvPr/>
        </p:nvSpPr>
        <p:spPr>
          <a:xfrm>
            <a:off x="6476878" y="5035667"/>
            <a:ext cx="1042273" cy="319639"/>
          </a:xfrm>
          <a:prstGeom prst="rect">
            <a:avLst/>
          </a:prstGeom>
          <a:noFill/>
        </p:spPr>
        <p:txBody>
          <a:bodyPr wrap="none" rtlCol="0">
            <a:spAutoFit/>
          </a:bodyPr>
          <a:lstStyle/>
          <a:p>
            <a:r>
              <a:rPr lang="en-US" sz="1477" dirty="0"/>
              <a:t>Projector</a:t>
            </a:r>
          </a:p>
        </p:txBody>
      </p:sp>
      <p:sp>
        <p:nvSpPr>
          <p:cNvPr id="37" name="TextBox 36"/>
          <p:cNvSpPr txBox="1"/>
          <p:nvPr/>
        </p:nvSpPr>
        <p:spPr>
          <a:xfrm>
            <a:off x="6889889" y="2831840"/>
            <a:ext cx="1949829" cy="319639"/>
          </a:xfrm>
          <a:prstGeom prst="rect">
            <a:avLst/>
          </a:prstGeom>
          <a:noFill/>
        </p:spPr>
        <p:txBody>
          <a:bodyPr wrap="none" rtlCol="0">
            <a:spAutoFit/>
          </a:bodyPr>
          <a:lstStyle/>
          <a:p>
            <a:r>
              <a:rPr lang="en-US" sz="1477" dirty="0"/>
              <a:t>Theater Play/show</a:t>
            </a:r>
          </a:p>
        </p:txBody>
      </p:sp>
      <p:sp>
        <p:nvSpPr>
          <p:cNvPr id="38" name="TextBox 37"/>
          <p:cNvSpPr txBox="1"/>
          <p:nvPr/>
        </p:nvSpPr>
        <p:spPr>
          <a:xfrm>
            <a:off x="6888476" y="3161972"/>
            <a:ext cx="1382110" cy="319639"/>
          </a:xfrm>
          <a:prstGeom prst="rect">
            <a:avLst/>
          </a:prstGeom>
          <a:noFill/>
        </p:spPr>
        <p:txBody>
          <a:bodyPr wrap="none" rtlCol="0">
            <a:spAutoFit/>
          </a:bodyPr>
          <a:lstStyle/>
          <a:p>
            <a:r>
              <a:rPr lang="en-US" sz="1477" dirty="0"/>
              <a:t>Cinema/Film</a:t>
            </a:r>
          </a:p>
        </p:txBody>
      </p:sp>
      <p:sp>
        <p:nvSpPr>
          <p:cNvPr id="39" name="TextBox 38"/>
          <p:cNvSpPr txBox="1"/>
          <p:nvPr/>
        </p:nvSpPr>
        <p:spPr>
          <a:xfrm>
            <a:off x="6898905" y="3480263"/>
            <a:ext cx="771365" cy="319639"/>
          </a:xfrm>
          <a:prstGeom prst="rect">
            <a:avLst/>
          </a:prstGeom>
          <a:noFill/>
        </p:spPr>
        <p:txBody>
          <a:bodyPr wrap="none" rtlCol="0">
            <a:spAutoFit/>
          </a:bodyPr>
          <a:lstStyle/>
          <a:p>
            <a:r>
              <a:rPr lang="en-US" sz="1477" dirty="0"/>
              <a:t>Sport </a:t>
            </a:r>
          </a:p>
        </p:txBody>
      </p:sp>
    </p:spTree>
    <p:extLst>
      <p:ext uri="{BB962C8B-B14F-4D97-AF65-F5344CB8AC3E}">
        <p14:creationId xmlns:p14="http://schemas.microsoft.com/office/powerpoint/2010/main" val="55795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9" grpId="0"/>
      <p:bldP spid="10" grpId="0"/>
      <p:bldP spid="11" grpId="0"/>
      <p:bldP spid="12" grpId="0"/>
      <p:bldP spid="32" grpId="0"/>
      <p:bldP spid="33" grpId="0"/>
      <p:bldP spid="34" grpId="0"/>
      <p:bldP spid="35" grpId="0"/>
      <p:bldP spid="36" grpId="0"/>
      <p:bldP spid="37" grpId="0"/>
      <p:bldP spid="38" grpId="0"/>
      <p:bldP spid="39"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1"/>
            <a:ext cx="5800178" cy="1751185"/>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What’s inside?</a:t>
            </a:r>
          </a:p>
          <a:p>
            <a:pPr algn="ctr"/>
            <a:r>
              <a:rPr lang="en-US" sz="3601" dirty="0"/>
              <a:t>What’s Outside?</a:t>
            </a:r>
          </a:p>
        </p:txBody>
      </p:sp>
    </p:spTree>
    <p:extLst>
      <p:ext uri="{BB962C8B-B14F-4D97-AF65-F5344CB8AC3E}">
        <p14:creationId xmlns:p14="http://schemas.microsoft.com/office/powerpoint/2010/main" val="14513030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a:lstStyle/>
          <a:p>
            <a:r>
              <a:rPr lang="en-GB" dirty="0"/>
              <a:t>System Behaviour and Connections</a:t>
            </a:r>
          </a:p>
        </p:txBody>
      </p:sp>
      <p:sp>
        <p:nvSpPr>
          <p:cNvPr id="119810" name="Rectangle 3"/>
          <p:cNvSpPr>
            <a:spLocks noGrp="1" noChangeArrowheads="1"/>
          </p:cNvSpPr>
          <p:nvPr>
            <p:ph idx="1"/>
          </p:nvPr>
        </p:nvSpPr>
        <p:spPr>
          <a:xfrm>
            <a:off x="288938" y="1302751"/>
            <a:ext cx="8634413" cy="4010757"/>
          </a:xfrm>
        </p:spPr>
        <p:txBody>
          <a:bodyPr/>
          <a:lstStyle/>
          <a:p>
            <a:pPr>
              <a:buFont typeface="Arial" charset="0"/>
              <a:buChar char="•"/>
            </a:pPr>
            <a:r>
              <a:rPr lang="en-GB" sz="1846" dirty="0">
                <a:latin typeface="Arial" charset="0"/>
              </a:rPr>
              <a:t>Many Systems (particularly Business and Engineering Systems) are often concerned with a transformation – converting inputs to outputs. How the output varies over time is called the system behaviour</a:t>
            </a:r>
          </a:p>
          <a:p>
            <a:pPr>
              <a:buFont typeface="Arial" charset="0"/>
              <a:buChar char="•"/>
            </a:pPr>
            <a:endParaRPr lang="en-GB" dirty="0">
              <a:latin typeface="Arial" charset="0"/>
            </a:endParaRPr>
          </a:p>
          <a:p>
            <a:pPr>
              <a:buFont typeface="Arial" charset="0"/>
              <a:buChar char="•"/>
            </a:pPr>
            <a:endParaRPr lang="en-GB" dirty="0">
              <a:latin typeface="Arial" charset="0"/>
            </a:endParaRPr>
          </a:p>
          <a:p>
            <a:pPr>
              <a:buFont typeface="Arial" charset="0"/>
              <a:buChar char="•"/>
            </a:pPr>
            <a:endParaRPr lang="en-GB" sz="1477" dirty="0">
              <a:latin typeface="Arial" charset="0"/>
            </a:endParaRPr>
          </a:p>
          <a:p>
            <a:pPr>
              <a:buFont typeface="Arial" charset="0"/>
              <a:buChar char="•"/>
            </a:pPr>
            <a:r>
              <a:rPr lang="en-GB" sz="2031" dirty="0">
                <a:latin typeface="Arial" charset="0"/>
              </a:rPr>
              <a:t>The behaviour of a system manifests itself in two related ways:</a:t>
            </a:r>
          </a:p>
          <a:p>
            <a:pPr lvl="1">
              <a:buFont typeface="Arial" charset="0"/>
              <a:buChar char="•"/>
            </a:pPr>
            <a:r>
              <a:rPr lang="en-GB" sz="1662" b="1" dirty="0">
                <a:latin typeface="Arial" charset="0"/>
              </a:rPr>
              <a:t>Events</a:t>
            </a:r>
            <a:r>
              <a:rPr lang="en-GB" sz="1477" dirty="0">
                <a:latin typeface="Arial" charset="0"/>
              </a:rPr>
              <a:t> are things that happen at a certain point in time. Events are the output of a system moment by moment. For example a commercial aircraft retracting its undercarriage can be treated as an event, so can a road traffic accident or the purchase of a new business unit.</a:t>
            </a:r>
          </a:p>
          <a:p>
            <a:pPr lvl="1">
              <a:buFont typeface="Arial" charset="0"/>
              <a:buChar char="•"/>
            </a:pPr>
            <a:r>
              <a:rPr lang="en-GB" sz="1662" b="1" dirty="0">
                <a:latin typeface="Arial" charset="0"/>
              </a:rPr>
              <a:t>Patterns</a:t>
            </a:r>
            <a:r>
              <a:rPr lang="en-GB" sz="1477" dirty="0">
                <a:latin typeface="Arial" charset="0"/>
              </a:rPr>
              <a:t> are an accumulation of events that display a recurring trend over time. For example a commercial aircraft pushes off from the stand, taxis, accelerates down the runway, rotates, becomes airborne, retracts its undercarriage, etc. in a series of events that defines a pattern of behaviour repeated by most commercial aircraft. </a:t>
            </a:r>
            <a:endParaRPr lang="en-GB" dirty="0">
              <a:latin typeface="Arial" charset="0"/>
            </a:endParaRPr>
          </a:p>
          <a:p>
            <a:pPr>
              <a:buFont typeface="Arial" charset="0"/>
              <a:buChar char="•"/>
            </a:pPr>
            <a:endParaRPr lang="en-GB" dirty="0">
              <a:latin typeface="Arial" charset="0"/>
            </a:endParaRPr>
          </a:p>
          <a:p>
            <a:pPr>
              <a:buFont typeface="Arial" charset="0"/>
              <a:buChar char="•"/>
            </a:pPr>
            <a:endParaRPr lang="en-GB" dirty="0">
              <a:latin typeface="Arial" charset="0"/>
            </a:endParaRPr>
          </a:p>
        </p:txBody>
      </p:sp>
      <p:sp>
        <p:nvSpPr>
          <p:cNvPr id="927748" name="Rectangle 4"/>
          <p:cNvSpPr>
            <a:spLocks noChangeArrowheads="1"/>
          </p:cNvSpPr>
          <p:nvPr/>
        </p:nvSpPr>
        <p:spPr bwMode="auto">
          <a:xfrm>
            <a:off x="3319412" y="2421799"/>
            <a:ext cx="2196797" cy="842608"/>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lgn="ctr">
              <a:defRPr/>
            </a:pPr>
            <a:r>
              <a:rPr lang="en-GB" sz="2585" dirty="0"/>
              <a:t>System</a:t>
            </a:r>
          </a:p>
        </p:txBody>
      </p:sp>
      <p:sp>
        <p:nvSpPr>
          <p:cNvPr id="927751" name="Line 7"/>
          <p:cNvSpPr>
            <a:spLocks noChangeShapeType="1"/>
          </p:cNvSpPr>
          <p:nvPr/>
        </p:nvSpPr>
        <p:spPr bwMode="auto">
          <a:xfrm flipH="1">
            <a:off x="2352675" y="2557097"/>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 xmlns:a14="http://schemas.microsoft.com/office/drawing/2010/main">
                <a:noFill/>
              </a14:hiddenFill>
            </a:ext>
          </a:extLst>
        </p:spPr>
        <p:txBody>
          <a:bodyPr wrap="none" lIns="84376" tIns="42189" rIns="84376" bIns="42189" anchor="ctr"/>
          <a:lstStyle/>
          <a:p>
            <a:pPr>
              <a:defRPr/>
            </a:pPr>
            <a:endParaRPr lang="en-US" sz="1477"/>
          </a:p>
        </p:txBody>
      </p:sp>
      <p:sp>
        <p:nvSpPr>
          <p:cNvPr id="119815" name="Text Box 8"/>
          <p:cNvSpPr txBox="1">
            <a:spLocks noChangeArrowheads="1"/>
          </p:cNvSpPr>
          <p:nvPr/>
        </p:nvSpPr>
        <p:spPr bwMode="auto">
          <a:xfrm>
            <a:off x="6515517" y="2626004"/>
            <a:ext cx="1076097" cy="3692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wrap="none" lIns="84376" tIns="42189" rIns="84376" bIns="42189"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46" b="1"/>
              <a:t>Outputs</a:t>
            </a:r>
            <a:endParaRPr lang="en-GB" sz="1846"/>
          </a:p>
        </p:txBody>
      </p:sp>
      <p:sp>
        <p:nvSpPr>
          <p:cNvPr id="119816" name="Text Box 12"/>
          <p:cNvSpPr txBox="1">
            <a:spLocks noChangeArrowheads="1"/>
          </p:cNvSpPr>
          <p:nvPr/>
        </p:nvSpPr>
        <p:spPr bwMode="auto">
          <a:xfrm>
            <a:off x="1171670" y="2612816"/>
            <a:ext cx="878927" cy="3692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wrap="none" lIns="84376" tIns="42189" rIns="84376" bIns="42189"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46" b="1"/>
              <a:t>Inputs</a:t>
            </a:r>
            <a:endParaRPr lang="en-GB" sz="1846"/>
          </a:p>
        </p:txBody>
      </p:sp>
      <p:sp>
        <p:nvSpPr>
          <p:cNvPr id="13" name="Line 7"/>
          <p:cNvSpPr>
            <a:spLocks noChangeShapeType="1"/>
          </p:cNvSpPr>
          <p:nvPr/>
        </p:nvSpPr>
        <p:spPr bwMode="auto">
          <a:xfrm flipH="1">
            <a:off x="2352675" y="2829658"/>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 xmlns:a14="http://schemas.microsoft.com/office/drawing/2010/main">
                <a:noFill/>
              </a14:hiddenFill>
            </a:ext>
          </a:extLst>
        </p:spPr>
        <p:txBody>
          <a:bodyPr wrap="none" lIns="84376" tIns="42189" rIns="84376" bIns="42189" anchor="ctr"/>
          <a:lstStyle/>
          <a:p>
            <a:pPr>
              <a:defRPr/>
            </a:pPr>
            <a:endParaRPr lang="en-US" sz="1477"/>
          </a:p>
        </p:txBody>
      </p:sp>
      <p:sp>
        <p:nvSpPr>
          <p:cNvPr id="14" name="Line 7"/>
          <p:cNvSpPr>
            <a:spLocks noChangeShapeType="1"/>
          </p:cNvSpPr>
          <p:nvPr/>
        </p:nvSpPr>
        <p:spPr bwMode="auto">
          <a:xfrm flipH="1">
            <a:off x="2352675" y="3096358"/>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 xmlns:a14="http://schemas.microsoft.com/office/drawing/2010/main">
                <a:noFill/>
              </a14:hiddenFill>
            </a:ext>
          </a:extLst>
        </p:spPr>
        <p:txBody>
          <a:bodyPr wrap="none" lIns="84376" tIns="42189" rIns="84376" bIns="42189" anchor="ctr"/>
          <a:lstStyle/>
          <a:p>
            <a:pPr>
              <a:defRPr/>
            </a:pPr>
            <a:endParaRPr lang="en-US" sz="1477"/>
          </a:p>
        </p:txBody>
      </p:sp>
      <p:sp>
        <p:nvSpPr>
          <p:cNvPr id="15" name="Line 7"/>
          <p:cNvSpPr>
            <a:spLocks noChangeShapeType="1"/>
          </p:cNvSpPr>
          <p:nvPr/>
        </p:nvSpPr>
        <p:spPr bwMode="auto">
          <a:xfrm flipH="1">
            <a:off x="5527675" y="2995246"/>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 xmlns:a14="http://schemas.microsoft.com/office/drawing/2010/main">
                <a:noFill/>
              </a14:hiddenFill>
            </a:ext>
          </a:extLst>
        </p:spPr>
        <p:txBody>
          <a:bodyPr wrap="none" lIns="84376" tIns="42189" rIns="84376" bIns="42189" anchor="ctr"/>
          <a:lstStyle/>
          <a:p>
            <a:pPr>
              <a:defRPr/>
            </a:pPr>
            <a:endParaRPr lang="en-US" sz="1477"/>
          </a:p>
        </p:txBody>
      </p:sp>
      <p:sp>
        <p:nvSpPr>
          <p:cNvPr id="16" name="Line 7"/>
          <p:cNvSpPr>
            <a:spLocks noChangeShapeType="1"/>
          </p:cNvSpPr>
          <p:nvPr/>
        </p:nvSpPr>
        <p:spPr bwMode="auto">
          <a:xfrm flipH="1">
            <a:off x="5521325" y="2624504"/>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 xmlns:a14="http://schemas.microsoft.com/office/drawing/2010/main">
                <a:noFill/>
              </a14:hiddenFill>
            </a:ext>
          </a:extLst>
        </p:spPr>
        <p:txBody>
          <a:bodyPr wrap="none" lIns="84376" tIns="42189" rIns="84376" bIns="42189" anchor="ctr"/>
          <a:lstStyle/>
          <a:p>
            <a:pPr>
              <a:defRPr/>
            </a:pPr>
            <a:endParaRPr lang="en-US" sz="1477"/>
          </a:p>
        </p:txBody>
      </p:sp>
      <p:sp>
        <p:nvSpPr>
          <p:cNvPr id="2" name="Rectangle 1"/>
          <p:cNvSpPr/>
          <p:nvPr/>
        </p:nvSpPr>
        <p:spPr>
          <a:xfrm>
            <a:off x="131763" y="5942624"/>
            <a:ext cx="8923337" cy="31963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defRPr/>
            </a:pPr>
            <a:r>
              <a:rPr lang="en-GB" sz="1477" b="1" dirty="0"/>
              <a:t>All systems will display patterns of behaviour if we observe them for long enough.</a:t>
            </a:r>
          </a:p>
        </p:txBody>
      </p:sp>
    </p:spTree>
    <p:extLst>
      <p:ext uri="{BB962C8B-B14F-4D97-AF65-F5344CB8AC3E}">
        <p14:creationId xmlns:p14="http://schemas.microsoft.com/office/powerpoint/2010/main" val="1651796743"/>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Events, Patterns and Behaviour</a:t>
            </a:r>
          </a:p>
        </p:txBody>
      </p:sp>
      <p:sp>
        <p:nvSpPr>
          <p:cNvPr id="3" name="Content Placeholder 2"/>
          <p:cNvSpPr>
            <a:spLocks noGrp="1"/>
          </p:cNvSpPr>
          <p:nvPr>
            <p:ph idx="1"/>
          </p:nvPr>
        </p:nvSpPr>
        <p:spPr>
          <a:xfrm>
            <a:off x="179512" y="1619070"/>
            <a:ext cx="5076564" cy="4852067"/>
          </a:xfrm>
        </p:spPr>
        <p:txBody>
          <a:bodyPr>
            <a:normAutofit fontScale="92500"/>
          </a:bodyPr>
          <a:lstStyle/>
          <a:p>
            <a:pPr>
              <a:buFont typeface="Arial" charset="0"/>
              <a:buChar char="•"/>
            </a:pPr>
            <a:r>
              <a:rPr lang="en-GB" sz="1662" dirty="0"/>
              <a:t>Humans find events more memorable and often view reality just in terms of events. If you were involved in a road traffic accident – you might call the local police and exchange driver details. Indeed, it’s our ability to react to events that has ensured our survival! </a:t>
            </a:r>
          </a:p>
          <a:p>
            <a:pPr>
              <a:buFont typeface="Arial" charset="0"/>
              <a:buChar char="•"/>
            </a:pPr>
            <a:r>
              <a:rPr lang="en-GB" sz="1662" dirty="0"/>
              <a:t>Patterns or “trends” over time offer a deeper understanding of reality. It’s our ability to spot patterns that has lifted us from “just surviving” – but whereas reacting to events is instinctive, finding patterns is not! Reducing road traffic accidents at the pattern level could involve finding accident “hot spots” in terms of location and time and staffing the emergency services accordingly</a:t>
            </a:r>
          </a:p>
          <a:p>
            <a:pPr>
              <a:buFont typeface="Arial" charset="0"/>
              <a:buChar char="•"/>
            </a:pPr>
            <a:r>
              <a:rPr lang="en-GB" sz="1662" b="1" dirty="0"/>
              <a:t>BUT something is behind, or causing, the patterns – the System Structure </a:t>
            </a:r>
          </a:p>
        </p:txBody>
      </p:sp>
      <p:pic>
        <p:nvPicPr>
          <p:cNvPr id="5" name="Picture 4" descr="IMG_1054_307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6124" y="1617722"/>
            <a:ext cx="2772307" cy="1919289"/>
          </a:xfrm>
          <a:prstGeom prst="rect">
            <a:avLst/>
          </a:prstGeom>
        </p:spPr>
      </p:pic>
      <p:pic>
        <p:nvPicPr>
          <p:cNvPr id="6" name="Picture 5"/>
          <p:cNvPicPr>
            <a:picLocks noChangeAspect="1"/>
          </p:cNvPicPr>
          <p:nvPr/>
        </p:nvPicPr>
        <p:blipFill rotWithShape="1">
          <a:blip r:embed="rId4"/>
          <a:srcRect l="12459" r="11447"/>
          <a:stretch/>
        </p:blipFill>
        <p:spPr>
          <a:xfrm>
            <a:off x="5616116" y="3694889"/>
            <a:ext cx="2772308" cy="2202483"/>
          </a:xfrm>
          <a:prstGeom prst="rect">
            <a:avLst/>
          </a:prstGeom>
        </p:spPr>
      </p:pic>
      <p:sp>
        <p:nvSpPr>
          <p:cNvPr id="7" name="Oval 6"/>
          <p:cNvSpPr/>
          <p:nvPr/>
        </p:nvSpPr>
        <p:spPr bwMode="auto">
          <a:xfrm>
            <a:off x="7704348" y="5123958"/>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8" name="Oval 7"/>
          <p:cNvSpPr/>
          <p:nvPr/>
        </p:nvSpPr>
        <p:spPr bwMode="auto">
          <a:xfrm>
            <a:off x="7668348" y="5223661"/>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9" name="Oval 8"/>
          <p:cNvSpPr/>
          <p:nvPr/>
        </p:nvSpPr>
        <p:spPr bwMode="auto">
          <a:xfrm>
            <a:off x="7812360" y="5190427"/>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10" name="Oval 9"/>
          <p:cNvSpPr/>
          <p:nvPr/>
        </p:nvSpPr>
        <p:spPr bwMode="auto">
          <a:xfrm>
            <a:off x="7776360" y="5256896"/>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4" name="Rounded Rectangular Callout 3"/>
          <p:cNvSpPr/>
          <p:nvPr/>
        </p:nvSpPr>
        <p:spPr bwMode="auto">
          <a:xfrm>
            <a:off x="5868144" y="5589240"/>
            <a:ext cx="1332148" cy="498517"/>
          </a:xfrm>
          <a:prstGeom prst="wedgeRoundRectCallout">
            <a:avLst>
              <a:gd name="adj1" fmla="val 90987"/>
              <a:gd name="adj2" fmla="val -86931"/>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292" dirty="0">
                <a:solidFill>
                  <a:schemeClr val="tx1"/>
                </a:solidFill>
                <a:latin typeface="Arial" charset="0"/>
                <a:cs typeface="Arial" charset="0"/>
              </a:rPr>
              <a:t>An accident hot spot</a:t>
            </a:r>
          </a:p>
        </p:txBody>
      </p:sp>
    </p:spTree>
    <p:extLst>
      <p:ext uri="{BB962C8B-B14F-4D97-AF65-F5344CB8AC3E}">
        <p14:creationId xmlns:p14="http://schemas.microsoft.com/office/powerpoint/2010/main" val="779665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Interrelationships, Structure and Behaviour</a:t>
            </a:r>
          </a:p>
        </p:txBody>
      </p:sp>
      <p:sp>
        <p:nvSpPr>
          <p:cNvPr id="3" name="Content Placeholder 2"/>
          <p:cNvSpPr>
            <a:spLocks noGrp="1"/>
          </p:cNvSpPr>
          <p:nvPr>
            <p:ph idx="1"/>
          </p:nvPr>
        </p:nvSpPr>
        <p:spPr>
          <a:xfrm>
            <a:off x="143508" y="1634346"/>
            <a:ext cx="4068452" cy="4258408"/>
          </a:xfrm>
        </p:spPr>
        <p:txBody>
          <a:bodyPr>
            <a:normAutofit fontScale="92500"/>
          </a:bodyPr>
          <a:lstStyle/>
          <a:p>
            <a:r>
              <a:rPr lang="en-GB" sz="1662" dirty="0"/>
              <a:t>To fully understand a system we need to examine its behaviour over time. This behaviour can be simple, complex, desirable or undesirable but it is due to how the system components are interrelated – the system structure, organization or architecture</a:t>
            </a:r>
          </a:p>
          <a:p>
            <a:r>
              <a:rPr lang="en-GB" sz="1662" dirty="0"/>
              <a:t>Because “Structure” is defined by the interrelationships of a system’s components, and not the components themselves, the structure is invisible</a:t>
            </a:r>
          </a:p>
          <a:p>
            <a:r>
              <a:rPr lang="en-GB" sz="1662" dirty="0"/>
              <a:t>It is by changing the structure or organization of a system that we can </a:t>
            </a:r>
            <a:r>
              <a:rPr lang="en-GB" sz="1662" b="1" dirty="0"/>
              <a:t>significantly affect </a:t>
            </a:r>
            <a:r>
              <a:rPr lang="en-GB" sz="1662" dirty="0"/>
              <a:t>its behaviour</a:t>
            </a:r>
          </a:p>
        </p:txBody>
      </p:sp>
      <p:graphicFrame>
        <p:nvGraphicFramePr>
          <p:cNvPr id="4" name="Diagram 3"/>
          <p:cNvGraphicFramePr/>
          <p:nvPr>
            <p:extLst/>
          </p:nvPr>
        </p:nvGraphicFramePr>
        <p:xfrm>
          <a:off x="4053116" y="1530395"/>
          <a:ext cx="3551273" cy="4235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ounded Rectangular Callout 4"/>
          <p:cNvSpPr/>
          <p:nvPr/>
        </p:nvSpPr>
        <p:spPr bwMode="auto">
          <a:xfrm>
            <a:off x="7164288" y="1700808"/>
            <a:ext cx="1692188" cy="930565"/>
          </a:xfrm>
          <a:prstGeom prst="wedgeRoundRectCallout">
            <a:avLst>
              <a:gd name="adj1" fmla="val -118273"/>
              <a:gd name="adj2" fmla="val 9459"/>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We experience and remember events</a:t>
            </a:r>
          </a:p>
        </p:txBody>
      </p:sp>
      <p:sp>
        <p:nvSpPr>
          <p:cNvPr id="6" name="Rounded Rectangular Callout 5"/>
          <p:cNvSpPr/>
          <p:nvPr/>
        </p:nvSpPr>
        <p:spPr bwMode="auto">
          <a:xfrm>
            <a:off x="7236296" y="3030186"/>
            <a:ext cx="1692188" cy="930565"/>
          </a:xfrm>
          <a:prstGeom prst="wedgeRoundRectCallout">
            <a:avLst>
              <a:gd name="adj1" fmla="val -100019"/>
              <a:gd name="adj2" fmla="val 16269"/>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Behind every event is a pattern</a:t>
            </a:r>
          </a:p>
        </p:txBody>
      </p:sp>
      <p:sp>
        <p:nvSpPr>
          <p:cNvPr id="7" name="Rounded Rectangular Callout 6"/>
          <p:cNvSpPr/>
          <p:nvPr/>
        </p:nvSpPr>
        <p:spPr bwMode="auto">
          <a:xfrm>
            <a:off x="7128284" y="4426034"/>
            <a:ext cx="1908212" cy="1562020"/>
          </a:xfrm>
          <a:prstGeom prst="wedgeRoundRectCallout">
            <a:avLst>
              <a:gd name="adj1" fmla="val -69269"/>
              <a:gd name="adj2" fmla="val 4940"/>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It is the interrelationships in a system that cause the patterns and events</a:t>
            </a:r>
          </a:p>
        </p:txBody>
      </p:sp>
    </p:spTree>
    <p:extLst>
      <p:ext uri="{BB962C8B-B14F-4D97-AF65-F5344CB8AC3E}">
        <p14:creationId xmlns:p14="http://schemas.microsoft.com/office/powerpoint/2010/main" val="18827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Change the Structure – the Systems Intervention</a:t>
            </a:r>
          </a:p>
        </p:txBody>
      </p:sp>
      <p:sp>
        <p:nvSpPr>
          <p:cNvPr id="30" name="Content Placeholder 29"/>
          <p:cNvSpPr>
            <a:spLocks noGrp="1"/>
          </p:cNvSpPr>
          <p:nvPr>
            <p:ph sz="half" idx="2"/>
          </p:nvPr>
        </p:nvSpPr>
        <p:spPr>
          <a:xfrm>
            <a:off x="4571999" y="1652636"/>
            <a:ext cx="3897923" cy="3419790"/>
          </a:xfrm>
        </p:spPr>
        <p:style>
          <a:lnRef idx="1">
            <a:schemeClr val="accent5"/>
          </a:lnRef>
          <a:fillRef idx="2">
            <a:schemeClr val="accent5"/>
          </a:fillRef>
          <a:effectRef idx="1">
            <a:schemeClr val="accent5"/>
          </a:effectRef>
          <a:fontRef idx="minor">
            <a:schemeClr val="dk1"/>
          </a:fontRef>
        </p:style>
        <p:txBody>
          <a:bodyPr>
            <a:normAutofit/>
          </a:bodyPr>
          <a:lstStyle/>
          <a:p>
            <a:pPr>
              <a:buFont typeface="Arial" charset="0"/>
              <a:buChar char="•"/>
            </a:pPr>
            <a:r>
              <a:rPr lang="en-US" sz="1600" dirty="0"/>
              <a:t>What could we do to reduce or remove this accident hot spot?</a:t>
            </a:r>
          </a:p>
          <a:p>
            <a:pPr>
              <a:buFont typeface="Arial" charset="0"/>
              <a:buChar char="•"/>
            </a:pPr>
            <a:r>
              <a:rPr lang="en-US" sz="1600" dirty="0"/>
              <a:t>Ideas?</a:t>
            </a:r>
          </a:p>
        </p:txBody>
      </p:sp>
      <p:sp>
        <p:nvSpPr>
          <p:cNvPr id="8" name="Arc 7"/>
          <p:cNvSpPr/>
          <p:nvPr/>
        </p:nvSpPr>
        <p:spPr bwMode="auto">
          <a:xfrm rot="5400000">
            <a:off x="1983867" y="2632758"/>
            <a:ext cx="531751" cy="396044"/>
          </a:xfrm>
          <a:prstGeom prst="arc">
            <a:avLst/>
          </a:prstGeom>
          <a:noFill/>
          <a:ln w="9525" cap="flat" cmpd="sng" algn="ctr">
            <a:solidFill>
              <a:schemeClr val="tx1"/>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cxnSp>
        <p:nvCxnSpPr>
          <p:cNvPr id="10" name="Straight Connector 9"/>
          <p:cNvCxnSpPr>
            <a:stCxn id="8" idx="2"/>
          </p:cNvCxnSpPr>
          <p:nvPr/>
        </p:nvCxnSpPr>
        <p:spPr bwMode="auto">
          <a:xfrm flipH="1">
            <a:off x="899595" y="3096655"/>
            <a:ext cx="135015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a:endCxn id="8" idx="0"/>
          </p:cNvCxnSpPr>
          <p:nvPr/>
        </p:nvCxnSpPr>
        <p:spPr bwMode="auto">
          <a:xfrm>
            <a:off x="2447764" y="1866981"/>
            <a:ext cx="0" cy="963799"/>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7" name="Group 16"/>
          <p:cNvGrpSpPr/>
          <p:nvPr/>
        </p:nvGrpSpPr>
        <p:grpSpPr>
          <a:xfrm flipV="1">
            <a:off x="899592" y="3429000"/>
            <a:ext cx="1548172" cy="1229675"/>
            <a:chOff x="1051992" y="1889212"/>
            <a:chExt cx="1548172" cy="1332148"/>
          </a:xfrm>
        </p:grpSpPr>
        <p:sp>
          <p:nvSpPr>
            <p:cNvPr id="14" name="Arc 13"/>
            <p:cNvSpPr/>
            <p:nvPr/>
          </p:nvSpPr>
          <p:spPr bwMode="auto">
            <a:xfrm rot="5400000">
              <a:off x="2114110" y="2735306"/>
              <a:ext cx="576064" cy="396044"/>
            </a:xfrm>
            <a:prstGeom prst="arc">
              <a:avLst/>
            </a:prstGeom>
            <a:noFill/>
            <a:ln w="9525" cap="flat" cmpd="sng" algn="ctr">
              <a:solidFill>
                <a:schemeClr val="tx1"/>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cxnSp>
          <p:nvCxnSpPr>
            <p:cNvPr id="15" name="Straight Connector 14"/>
            <p:cNvCxnSpPr>
              <a:stCxn id="14" idx="2"/>
            </p:cNvCxnSpPr>
            <p:nvPr/>
          </p:nvCxnSpPr>
          <p:spPr bwMode="auto">
            <a:xfrm flipH="1">
              <a:off x="1051992" y="3221360"/>
              <a:ext cx="135015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a:endCxn id="14" idx="0"/>
            </p:cNvCxnSpPr>
            <p:nvPr/>
          </p:nvCxnSpPr>
          <p:spPr bwMode="auto">
            <a:xfrm>
              <a:off x="2600164" y="1889212"/>
              <a:ext cx="0" cy="1044116"/>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cxnSp>
        <p:nvCxnSpPr>
          <p:cNvPr id="19" name="Straight Connector 18"/>
          <p:cNvCxnSpPr/>
          <p:nvPr/>
        </p:nvCxnSpPr>
        <p:spPr bwMode="auto">
          <a:xfrm>
            <a:off x="3491880" y="1866980"/>
            <a:ext cx="36004" cy="279169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Rounded Rectangular Callout 19"/>
          <p:cNvSpPr/>
          <p:nvPr/>
        </p:nvSpPr>
        <p:spPr bwMode="auto">
          <a:xfrm>
            <a:off x="503554" y="4193392"/>
            <a:ext cx="1224136" cy="764393"/>
          </a:xfrm>
          <a:prstGeom prst="wedgeRoundRectCallout">
            <a:avLst>
              <a:gd name="adj1" fmla="val 11747"/>
              <a:gd name="adj2" fmla="val -16438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tx1"/>
                </a:solidFill>
                <a:latin typeface="Arial" charset="0"/>
                <a:cs typeface="Arial" charset="0"/>
              </a:rPr>
              <a:t>Side road speed limit 30</a:t>
            </a:r>
          </a:p>
        </p:txBody>
      </p:sp>
      <p:sp>
        <p:nvSpPr>
          <p:cNvPr id="21" name="Rounded Rectangular Callout 20"/>
          <p:cNvSpPr/>
          <p:nvPr/>
        </p:nvSpPr>
        <p:spPr bwMode="auto">
          <a:xfrm>
            <a:off x="827590" y="1966684"/>
            <a:ext cx="1224136" cy="764393"/>
          </a:xfrm>
          <a:prstGeom prst="wedgeRoundRectCallout">
            <a:avLst>
              <a:gd name="adj1" fmla="val 117202"/>
              <a:gd name="adj2" fmla="val -1228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tx1"/>
                </a:solidFill>
                <a:latin typeface="Arial" charset="0"/>
                <a:cs typeface="Arial" charset="0"/>
              </a:rPr>
              <a:t>Main road speed limit 60</a:t>
            </a:r>
          </a:p>
        </p:txBody>
      </p:sp>
      <p:grpSp>
        <p:nvGrpSpPr>
          <p:cNvPr id="26" name="Group 25"/>
          <p:cNvGrpSpPr/>
          <p:nvPr/>
        </p:nvGrpSpPr>
        <p:grpSpPr>
          <a:xfrm>
            <a:off x="2807804" y="3229593"/>
            <a:ext cx="252028" cy="232641"/>
            <a:chOff x="7668344" y="5337212"/>
            <a:chExt cx="252028" cy="252028"/>
          </a:xfrm>
        </p:grpSpPr>
        <p:sp>
          <p:nvSpPr>
            <p:cNvPr id="22" name="Oval 21"/>
            <p:cNvSpPr/>
            <p:nvPr/>
          </p:nvSpPr>
          <p:spPr bwMode="auto">
            <a:xfrm>
              <a:off x="7704348" y="5337212"/>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3" name="Oval 22"/>
            <p:cNvSpPr/>
            <p:nvPr/>
          </p:nvSpPr>
          <p:spPr bwMode="auto">
            <a:xfrm>
              <a:off x="7668344" y="5445224"/>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4" name="Oval 23"/>
            <p:cNvSpPr/>
            <p:nvPr/>
          </p:nvSpPr>
          <p:spPr bwMode="auto">
            <a:xfrm>
              <a:off x="7812360" y="5409220"/>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5" name="Oval 24"/>
            <p:cNvSpPr/>
            <p:nvPr/>
          </p:nvSpPr>
          <p:spPr bwMode="auto">
            <a:xfrm>
              <a:off x="7776356" y="5481228"/>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grpSp>
      <p:sp>
        <p:nvSpPr>
          <p:cNvPr id="28" name="Rounded Rectangular Callout 27"/>
          <p:cNvSpPr/>
          <p:nvPr/>
        </p:nvSpPr>
        <p:spPr bwMode="auto">
          <a:xfrm>
            <a:off x="2735796" y="5157192"/>
            <a:ext cx="1044116" cy="498517"/>
          </a:xfrm>
          <a:prstGeom prst="wedgeRoundRectCallout">
            <a:avLst>
              <a:gd name="adj1" fmla="val -30341"/>
              <a:gd name="adj2" fmla="val -394010"/>
              <a:gd name="adj3" fmla="val 16667"/>
            </a:avLst>
          </a:prstGeom>
          <a:solidFill>
            <a:srgbClr val="800000"/>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292" dirty="0">
                <a:solidFill>
                  <a:schemeClr val="bg1"/>
                </a:solidFill>
                <a:latin typeface="Arial" charset="0"/>
                <a:cs typeface="Arial" charset="0"/>
              </a:rPr>
              <a:t>Accident hot spot</a:t>
            </a:r>
          </a:p>
        </p:txBody>
      </p:sp>
      <p:sp>
        <p:nvSpPr>
          <p:cNvPr id="31" name="Rectangle 30"/>
          <p:cNvSpPr/>
          <p:nvPr/>
        </p:nvSpPr>
        <p:spPr>
          <a:xfrm>
            <a:off x="4305019" y="5583005"/>
            <a:ext cx="4652895" cy="77425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1477" dirty="0"/>
              <a:t>Reacting to events and patterns can make a difference but the real differences come with changes in the structure of the system</a:t>
            </a:r>
          </a:p>
        </p:txBody>
      </p:sp>
    </p:spTree>
    <p:extLst>
      <p:ext uri="{BB962C8B-B14F-4D97-AF65-F5344CB8AC3E}">
        <p14:creationId xmlns:p14="http://schemas.microsoft.com/office/powerpoint/2010/main" val="1147892001"/>
      </p:ext>
    </p:extLst>
  </p:cSld>
  <p:clrMapOvr>
    <a:masterClrMapping/>
  </p:clrMapOvr>
  <p:transition>
    <p:wipe dir="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a:xfrm>
            <a:off x="0" y="570836"/>
            <a:ext cx="9144000" cy="838200"/>
          </a:xfrm>
        </p:spPr>
        <p:txBody>
          <a:bodyPr/>
          <a:lstStyle/>
          <a:p>
            <a:pPr defTabSz="703402"/>
            <a:r>
              <a:rPr lang="en-GB" dirty="0"/>
              <a:t>Exercise</a:t>
            </a:r>
          </a:p>
        </p:txBody>
      </p:sp>
      <p:sp>
        <p:nvSpPr>
          <p:cNvPr id="887811" name="Rectangle 3"/>
          <p:cNvSpPr>
            <a:spLocks noGrp="1" noChangeArrowheads="1"/>
          </p:cNvSpPr>
          <p:nvPr>
            <p:ph type="body" sz="half" idx="2"/>
          </p:nvPr>
        </p:nvSpPr>
        <p:spPr>
          <a:xfrm>
            <a:off x="4389443" y="1575263"/>
            <a:ext cx="4092575" cy="4198327"/>
          </a:xfrm>
        </p:spPr>
        <p:txBody>
          <a:bodyPr/>
          <a:lstStyle/>
          <a:p>
            <a:pPr defTabSz="703402">
              <a:lnSpc>
                <a:spcPct val="90000"/>
              </a:lnSpc>
              <a:buFont typeface="Arial" charset="0"/>
              <a:buChar char="•"/>
            </a:pPr>
            <a:r>
              <a:rPr lang="en-GB" dirty="0"/>
              <a:t>Same people who did the “Helium” tube exercise</a:t>
            </a:r>
          </a:p>
          <a:p>
            <a:pPr defTabSz="703402">
              <a:lnSpc>
                <a:spcPct val="90000"/>
              </a:lnSpc>
              <a:buFont typeface="Arial" charset="0"/>
              <a:buChar char="•"/>
            </a:pPr>
            <a:r>
              <a:rPr lang="en-GB" dirty="0"/>
              <a:t>Organize yourselves into two equal groups</a:t>
            </a:r>
          </a:p>
          <a:p>
            <a:pPr defTabSz="703402">
              <a:lnSpc>
                <a:spcPct val="90000"/>
              </a:lnSpc>
              <a:buFont typeface="Arial" charset="0"/>
              <a:buChar char="•"/>
            </a:pPr>
            <a:r>
              <a:rPr lang="en-GB" dirty="0"/>
              <a:t>Each group should form a “star” with their fingers touching</a:t>
            </a:r>
            <a:endParaRPr lang="en-GB" b="1" dirty="0"/>
          </a:p>
          <a:p>
            <a:pPr defTabSz="703402">
              <a:lnSpc>
                <a:spcPct val="90000"/>
              </a:lnSpc>
              <a:buFont typeface="Arial" charset="0"/>
              <a:buChar char="•"/>
            </a:pPr>
            <a:r>
              <a:rPr lang="en-GB" dirty="0"/>
              <a:t>Keeping the finger in constant contact with </a:t>
            </a:r>
            <a:r>
              <a:rPr lang="en-GB" b="1" dirty="0"/>
              <a:t>underside</a:t>
            </a:r>
            <a:r>
              <a:rPr lang="en-GB" dirty="0"/>
              <a:t> of the tube lower it to the ground </a:t>
            </a:r>
          </a:p>
          <a:p>
            <a:pPr defTabSz="703402">
              <a:lnSpc>
                <a:spcPct val="90000"/>
              </a:lnSpc>
              <a:buFont typeface="Arial" charset="0"/>
              <a:buChar char="•"/>
            </a:pPr>
            <a:endParaRPr lang="en-GB" dirty="0"/>
          </a:p>
          <a:p>
            <a:pPr defTabSz="703402">
              <a:lnSpc>
                <a:spcPct val="90000"/>
              </a:lnSpc>
              <a:buFont typeface="Arial" charset="0"/>
              <a:buChar char="•"/>
            </a:pPr>
            <a:r>
              <a:rPr lang="en-GB" dirty="0"/>
              <a:t>Time 2 minutes</a:t>
            </a:r>
          </a:p>
          <a:p>
            <a:pPr defTabSz="703402">
              <a:lnSpc>
                <a:spcPct val="90000"/>
              </a:lnSpc>
              <a:buFont typeface="Arial" charset="0"/>
              <a:buChar char="•"/>
            </a:pPr>
            <a:endParaRPr lang="en-GB" sz="2585" dirty="0"/>
          </a:p>
          <a:p>
            <a:pPr defTabSz="703402">
              <a:lnSpc>
                <a:spcPct val="90000"/>
              </a:lnSpc>
              <a:buFont typeface="Arial" charset="0"/>
              <a:buChar char="•"/>
            </a:pPr>
            <a:endParaRPr lang="en-GB" sz="1846" dirty="0"/>
          </a:p>
        </p:txBody>
      </p:sp>
      <p:sp>
        <p:nvSpPr>
          <p:cNvPr id="887860" name="Line 52"/>
          <p:cNvSpPr>
            <a:spLocks noChangeShapeType="1"/>
          </p:cNvSpPr>
          <p:nvPr/>
        </p:nvSpPr>
        <p:spPr bwMode="auto">
          <a:xfrm>
            <a:off x="1475657" y="2498435"/>
            <a:ext cx="1944216" cy="2625522"/>
          </a:xfrm>
          <a:prstGeom prst="line">
            <a:avLst/>
          </a:prstGeom>
          <a:noFill/>
          <a:ln w="57150">
            <a:solidFill>
              <a:schemeClr val="tx1"/>
            </a:solidFill>
            <a:round/>
            <a:headEnd/>
            <a:tailEnd/>
          </a:ln>
          <a:effectLst/>
        </p:spPr>
        <p:txBody>
          <a:bodyPr/>
          <a:lstStyle/>
          <a:p>
            <a:endParaRPr lang="en-GB" sz="1477" dirty="0"/>
          </a:p>
        </p:txBody>
      </p:sp>
      <p:pic>
        <p:nvPicPr>
          <p:cNvPr id="10" name="Picture 9"/>
          <p:cNvPicPr>
            <a:picLocks noChangeAspect="1"/>
          </p:cNvPicPr>
          <p:nvPr/>
        </p:nvPicPr>
        <p:blipFill>
          <a:blip r:embed="rId3"/>
          <a:stretch>
            <a:fillRect/>
          </a:stretch>
        </p:blipFill>
        <p:spPr>
          <a:xfrm>
            <a:off x="1547664" y="1933449"/>
            <a:ext cx="1332148" cy="1829341"/>
          </a:xfrm>
          <a:prstGeom prst="rect">
            <a:avLst/>
          </a:prstGeom>
        </p:spPr>
      </p:pic>
      <p:pic>
        <p:nvPicPr>
          <p:cNvPr id="54" name="Picture 53"/>
          <p:cNvPicPr>
            <a:picLocks noChangeAspect="1"/>
          </p:cNvPicPr>
          <p:nvPr/>
        </p:nvPicPr>
        <p:blipFill>
          <a:blip r:embed="rId3"/>
          <a:stretch>
            <a:fillRect/>
          </a:stretch>
        </p:blipFill>
        <p:spPr>
          <a:xfrm flipH="1">
            <a:off x="107506" y="1933449"/>
            <a:ext cx="1440160" cy="1829341"/>
          </a:xfrm>
          <a:prstGeom prst="rect">
            <a:avLst/>
          </a:prstGeom>
        </p:spPr>
      </p:pic>
      <p:pic>
        <p:nvPicPr>
          <p:cNvPr id="55" name="Picture 54"/>
          <p:cNvPicPr>
            <a:picLocks noChangeAspect="1"/>
          </p:cNvPicPr>
          <p:nvPr/>
        </p:nvPicPr>
        <p:blipFill>
          <a:blip r:embed="rId3"/>
          <a:stretch>
            <a:fillRect/>
          </a:stretch>
        </p:blipFill>
        <p:spPr>
          <a:xfrm flipH="1">
            <a:off x="755578" y="1900215"/>
            <a:ext cx="792088" cy="1829341"/>
          </a:xfrm>
          <a:prstGeom prst="rect">
            <a:avLst/>
          </a:prstGeom>
        </p:spPr>
      </p:pic>
      <p:pic>
        <p:nvPicPr>
          <p:cNvPr id="56" name="Picture 55"/>
          <p:cNvPicPr>
            <a:picLocks noChangeAspect="1"/>
          </p:cNvPicPr>
          <p:nvPr/>
        </p:nvPicPr>
        <p:blipFill>
          <a:blip r:embed="rId3"/>
          <a:stretch>
            <a:fillRect/>
          </a:stretch>
        </p:blipFill>
        <p:spPr>
          <a:xfrm>
            <a:off x="1547664" y="1933449"/>
            <a:ext cx="855712" cy="1829341"/>
          </a:xfrm>
          <a:prstGeom prst="rect">
            <a:avLst/>
          </a:prstGeom>
        </p:spPr>
      </p:pic>
      <p:pic>
        <p:nvPicPr>
          <p:cNvPr id="57" name="Picture 56"/>
          <p:cNvPicPr>
            <a:picLocks noChangeAspect="1"/>
          </p:cNvPicPr>
          <p:nvPr/>
        </p:nvPicPr>
        <p:blipFill>
          <a:blip r:embed="rId3"/>
          <a:stretch>
            <a:fillRect/>
          </a:stretch>
        </p:blipFill>
        <p:spPr>
          <a:xfrm>
            <a:off x="3275856" y="4160158"/>
            <a:ext cx="1332148" cy="1829341"/>
          </a:xfrm>
          <a:prstGeom prst="rect">
            <a:avLst/>
          </a:prstGeom>
        </p:spPr>
      </p:pic>
      <p:pic>
        <p:nvPicPr>
          <p:cNvPr id="58" name="Picture 57"/>
          <p:cNvPicPr>
            <a:picLocks noChangeAspect="1"/>
          </p:cNvPicPr>
          <p:nvPr/>
        </p:nvPicPr>
        <p:blipFill>
          <a:blip r:embed="rId3"/>
          <a:stretch>
            <a:fillRect/>
          </a:stretch>
        </p:blipFill>
        <p:spPr>
          <a:xfrm flipH="1">
            <a:off x="1835698" y="4160158"/>
            <a:ext cx="1440160" cy="1829341"/>
          </a:xfrm>
          <a:prstGeom prst="rect">
            <a:avLst/>
          </a:prstGeom>
        </p:spPr>
      </p:pic>
      <p:pic>
        <p:nvPicPr>
          <p:cNvPr id="59" name="Picture 58"/>
          <p:cNvPicPr>
            <a:picLocks noChangeAspect="1"/>
          </p:cNvPicPr>
          <p:nvPr/>
        </p:nvPicPr>
        <p:blipFill>
          <a:blip r:embed="rId3"/>
          <a:stretch>
            <a:fillRect/>
          </a:stretch>
        </p:blipFill>
        <p:spPr>
          <a:xfrm flipH="1">
            <a:off x="2483770" y="4126924"/>
            <a:ext cx="792088" cy="1829341"/>
          </a:xfrm>
          <a:prstGeom prst="rect">
            <a:avLst/>
          </a:prstGeom>
        </p:spPr>
      </p:pic>
      <p:pic>
        <p:nvPicPr>
          <p:cNvPr id="60" name="Picture 59"/>
          <p:cNvPicPr>
            <a:picLocks noChangeAspect="1"/>
          </p:cNvPicPr>
          <p:nvPr/>
        </p:nvPicPr>
        <p:blipFill>
          <a:blip r:embed="rId3"/>
          <a:stretch>
            <a:fillRect/>
          </a:stretch>
        </p:blipFill>
        <p:spPr>
          <a:xfrm>
            <a:off x="3275856" y="4160158"/>
            <a:ext cx="855712" cy="1829341"/>
          </a:xfrm>
          <a:prstGeom prst="rect">
            <a:avLst/>
          </a:prstGeom>
        </p:spPr>
      </p:pic>
    </p:spTree>
    <p:extLst>
      <p:ext uri="{BB962C8B-B14F-4D97-AF65-F5344CB8AC3E}">
        <p14:creationId xmlns:p14="http://schemas.microsoft.com/office/powerpoint/2010/main" val="18012516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Behaviour, Interrelationship and Feedback</a:t>
            </a:r>
          </a:p>
        </p:txBody>
      </p:sp>
      <p:sp>
        <p:nvSpPr>
          <p:cNvPr id="6" name="Content Placeholder 5"/>
          <p:cNvSpPr>
            <a:spLocks noGrp="1"/>
          </p:cNvSpPr>
          <p:nvPr>
            <p:ph idx="1"/>
          </p:nvPr>
        </p:nvSpPr>
        <p:spPr/>
        <p:txBody>
          <a:bodyPr/>
          <a:lstStyle/>
          <a:p>
            <a:pPr>
              <a:buFont typeface="Arial" charset="0"/>
              <a:buChar char="•"/>
            </a:pPr>
            <a:r>
              <a:rPr lang="en-US" dirty="0"/>
              <a:t>The behaviour we observe in every system – designed or evolved is a consequence of the interrelationships between the components</a:t>
            </a:r>
          </a:p>
          <a:p>
            <a:pPr>
              <a:buFont typeface="Arial" charset="0"/>
              <a:buChar char="•"/>
            </a:pPr>
            <a:r>
              <a:rPr lang="en-US" dirty="0"/>
              <a:t>Remarkably the dynamic nature of these interrelationships comprise just two forms (for the whole universe!!):</a:t>
            </a:r>
          </a:p>
          <a:p>
            <a:pPr lvl="1">
              <a:buFont typeface="Arial" charset="0"/>
              <a:buChar char="•"/>
            </a:pPr>
            <a:r>
              <a:rPr lang="en-US" dirty="0"/>
              <a:t>Reinforcing feedback</a:t>
            </a:r>
          </a:p>
          <a:p>
            <a:pPr lvl="1">
              <a:buFont typeface="Arial" charset="0"/>
              <a:buChar char="•"/>
            </a:pPr>
            <a:r>
              <a:rPr lang="en-US" dirty="0"/>
              <a:t>Balancing feedback</a:t>
            </a:r>
          </a:p>
          <a:p>
            <a:pPr lvl="1">
              <a:buFont typeface="Arial" charset="0"/>
              <a:buChar char="•"/>
            </a:pPr>
            <a:endParaRPr lang="en-US" dirty="0"/>
          </a:p>
          <a:p>
            <a:pPr marL="369286"/>
            <a:r>
              <a:rPr lang="en-US" dirty="0"/>
              <a:t>The behaviour of every system is due to these two forms of feedback and </a:t>
            </a:r>
            <a:r>
              <a:rPr lang="en-US" dirty="0" err="1"/>
              <a:t>synchronisation</a:t>
            </a:r>
            <a:r>
              <a:rPr lang="en-US" dirty="0"/>
              <a:t> of the feedback</a:t>
            </a:r>
          </a:p>
        </p:txBody>
      </p:sp>
    </p:spTree>
    <p:extLst>
      <p:ext uri="{BB962C8B-B14F-4D97-AF65-F5344CB8AC3E}">
        <p14:creationId xmlns:p14="http://schemas.microsoft.com/office/powerpoint/2010/main" val="14871800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8770" name="Picture 2"/>
          <p:cNvPicPr>
            <a:picLocks noChangeArrowheads="1"/>
          </p:cNvPicPr>
          <p:nvPr/>
        </p:nvPicPr>
        <p:blipFill>
          <a:blip r:embed="rId3" cstate="print"/>
          <a:srcRect l="11456" t="10229" r="6429" b="13290"/>
          <a:stretch>
            <a:fillRect/>
          </a:stretch>
        </p:blipFill>
        <p:spPr bwMode="auto">
          <a:xfrm>
            <a:off x="153935" y="2283053"/>
            <a:ext cx="3614787" cy="2831162"/>
          </a:xfrm>
          <a:prstGeom prst="rect">
            <a:avLst/>
          </a:prstGeom>
          <a:noFill/>
          <a:ln w="12700">
            <a:noFill/>
            <a:miter lim="800000"/>
            <a:headEnd/>
            <a:tailEnd/>
          </a:ln>
          <a:effectLst/>
        </p:spPr>
      </p:pic>
      <p:sp>
        <p:nvSpPr>
          <p:cNvPr id="928771" name="Rectangle 3"/>
          <p:cNvSpPr>
            <a:spLocks noGrp="1" noChangeArrowheads="1"/>
          </p:cNvSpPr>
          <p:nvPr>
            <p:ph type="title"/>
          </p:nvPr>
        </p:nvSpPr>
        <p:spPr/>
        <p:txBody>
          <a:bodyPr/>
          <a:lstStyle/>
          <a:p>
            <a:r>
              <a:rPr lang="en-GB" sz="1800" dirty="0"/>
              <a:t>Properties and Characteristics of Systems </a:t>
            </a:r>
            <a:br>
              <a:rPr lang="en-GB" dirty="0"/>
            </a:br>
            <a:r>
              <a:rPr lang="en-GB" dirty="0"/>
              <a:t>Dynamic Behaviour and Feedback</a:t>
            </a:r>
          </a:p>
        </p:txBody>
      </p:sp>
      <p:sp>
        <p:nvSpPr>
          <p:cNvPr id="928772" name="Text Box 4"/>
          <p:cNvSpPr txBox="1">
            <a:spLocks noChangeArrowheads="1"/>
          </p:cNvSpPr>
          <p:nvPr/>
        </p:nvSpPr>
        <p:spPr bwMode="auto">
          <a:xfrm>
            <a:off x="555570" y="1663328"/>
            <a:ext cx="8142399" cy="546945"/>
          </a:xfrm>
          <a:prstGeom prst="rect">
            <a:avLst/>
          </a:prstGeom>
          <a:noFill/>
          <a:ln w="9525">
            <a:noFill/>
            <a:miter lim="800000"/>
            <a:headEnd/>
            <a:tailEnd/>
          </a:ln>
          <a:effectLst/>
        </p:spPr>
        <p:txBody>
          <a:bodyPr wrap="square">
            <a:spAutoFit/>
          </a:bodyPr>
          <a:lstStyle/>
          <a:p>
            <a:pPr algn="l"/>
            <a:r>
              <a:rPr lang="en-GB" sz="1477" b="1" dirty="0"/>
              <a:t>Reinforcing (positive) Feedback: </a:t>
            </a:r>
            <a:r>
              <a:rPr lang="en-GB" sz="1477" dirty="0"/>
              <a:t>successive changes add to previous changes in the same direction</a:t>
            </a:r>
          </a:p>
        </p:txBody>
      </p:sp>
      <p:graphicFrame>
        <p:nvGraphicFramePr>
          <p:cNvPr id="9" name="Table 8"/>
          <p:cNvGraphicFramePr>
            <a:graphicFrameLocks noGrp="1"/>
          </p:cNvGraphicFramePr>
          <p:nvPr/>
        </p:nvGraphicFramePr>
        <p:xfrm>
          <a:off x="4133844" y="2856027"/>
          <a:ext cx="5411470" cy="1814733"/>
        </p:xfrm>
        <a:graphic>
          <a:graphicData uri="http://schemas.openxmlformats.org/drawingml/2006/table">
            <a:tbl>
              <a:tblPr/>
              <a:tblGrid>
                <a:gridCol w="1384300">
                  <a:extLst>
                    <a:ext uri="{9D8B030D-6E8A-4147-A177-3AD203B41FA5}">
                      <a16:colId xmlns:a16="http://schemas.microsoft.com/office/drawing/2014/main" val="20000"/>
                    </a:ext>
                  </a:extLst>
                </a:gridCol>
                <a:gridCol w="1451610">
                  <a:extLst>
                    <a:ext uri="{9D8B030D-6E8A-4147-A177-3AD203B41FA5}">
                      <a16:colId xmlns:a16="http://schemas.microsoft.com/office/drawing/2014/main" val="20001"/>
                    </a:ext>
                  </a:extLst>
                </a:gridCol>
                <a:gridCol w="2575560">
                  <a:extLst>
                    <a:ext uri="{9D8B030D-6E8A-4147-A177-3AD203B41FA5}">
                      <a16:colId xmlns:a16="http://schemas.microsoft.com/office/drawing/2014/main" val="20002"/>
                    </a:ext>
                  </a:extLst>
                </a:gridCol>
              </a:tblGrid>
              <a:tr h="140677">
                <a:tc>
                  <a:txBody>
                    <a:bodyPr/>
                    <a:lstStyle/>
                    <a:p>
                      <a:pPr>
                        <a:spcAft>
                          <a:spcPts val="0"/>
                        </a:spcAft>
                      </a:pPr>
                      <a:r>
                        <a:rPr lang="en-GB" sz="900" b="1">
                          <a:latin typeface="Calibri"/>
                          <a:ea typeface="Calibri"/>
                          <a:cs typeface="Times New Roman"/>
                        </a:rPr>
                        <a:t>Date</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b="1">
                          <a:latin typeface="Calibri"/>
                          <a:ea typeface="Calibri"/>
                          <a:cs typeface="Times New Roman"/>
                        </a:rPr>
                        <a:t>Whole Price Index</a:t>
                      </a:r>
                      <a:endParaRPr lang="en-GB" sz="1000">
                        <a:latin typeface="Calibri"/>
                        <a:ea typeface="Calibri"/>
                        <a:cs typeface="Times New Roman"/>
                      </a:endParaRPr>
                    </a:p>
                  </a:txBody>
                  <a:tcPr marL="68580" marR="68580" marT="0" marB="0">
                    <a:lnL>
                      <a:noFill/>
                    </a:lnL>
                    <a:lnR>
                      <a:noFill/>
                    </a:lnR>
                    <a:lnT>
                      <a:noFill/>
                    </a:lnT>
                    <a:lnB>
                      <a:noFill/>
                    </a:lnB>
                  </a:tcPr>
                </a:tc>
                <a:tc rowSpan="12">
                  <a:txBody>
                    <a:bodyPr/>
                    <a:lstStyle/>
                    <a:p>
                      <a:pPr algn="ctr">
                        <a:spcAft>
                          <a:spcPts val="0"/>
                        </a:spcAft>
                      </a:pPr>
                      <a:endParaRPr lang="en-GB" sz="1000">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140677">
                <a:tc>
                  <a:txBody>
                    <a:bodyPr/>
                    <a:lstStyle/>
                    <a:p>
                      <a:pPr>
                        <a:spcAft>
                          <a:spcPts val="0"/>
                        </a:spcAft>
                      </a:pPr>
                      <a:r>
                        <a:rPr lang="en-GB" sz="900">
                          <a:latin typeface="Calibri"/>
                          <a:ea typeface="Calibri"/>
                          <a:cs typeface="Times New Roman"/>
                        </a:rPr>
                        <a:t> July 1914</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01"/>
                  </a:ext>
                </a:extLst>
              </a:tr>
              <a:tr h="140677">
                <a:tc>
                  <a:txBody>
                    <a:bodyPr/>
                    <a:lstStyle/>
                    <a:p>
                      <a:pPr>
                        <a:spcAft>
                          <a:spcPts val="0"/>
                        </a:spcAft>
                      </a:pPr>
                      <a:r>
                        <a:rPr lang="en-GB" sz="900">
                          <a:latin typeface="Calibri"/>
                          <a:ea typeface="Calibri"/>
                          <a:cs typeface="Times New Roman"/>
                        </a:rPr>
                        <a:t>January 1919</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2.6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02"/>
                  </a:ext>
                </a:extLst>
              </a:tr>
              <a:tr h="140677">
                <a:tc>
                  <a:txBody>
                    <a:bodyPr/>
                    <a:lstStyle/>
                    <a:p>
                      <a:pPr>
                        <a:spcAft>
                          <a:spcPts val="0"/>
                        </a:spcAft>
                      </a:pPr>
                      <a:r>
                        <a:rPr lang="en-GB" sz="900">
                          <a:latin typeface="Calibri"/>
                          <a:ea typeface="Calibri"/>
                          <a:cs typeface="Times New Roman"/>
                        </a:rPr>
                        <a:t>July 1919</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3.4</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03"/>
                  </a:ext>
                </a:extLst>
              </a:tr>
              <a:tr h="140677">
                <a:tc>
                  <a:txBody>
                    <a:bodyPr/>
                    <a:lstStyle/>
                    <a:p>
                      <a:pPr>
                        <a:spcAft>
                          <a:spcPts val="0"/>
                        </a:spcAft>
                      </a:pPr>
                      <a:r>
                        <a:rPr lang="en-GB" sz="900">
                          <a:latin typeface="Calibri"/>
                          <a:ea typeface="Calibri"/>
                          <a:cs typeface="Times New Roman"/>
                        </a:rPr>
                        <a:t>January 1920</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12.6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04"/>
                  </a:ext>
                </a:extLst>
              </a:tr>
              <a:tr h="140677">
                <a:tc>
                  <a:txBody>
                    <a:bodyPr/>
                    <a:lstStyle/>
                    <a:p>
                      <a:pPr>
                        <a:spcAft>
                          <a:spcPts val="0"/>
                        </a:spcAft>
                      </a:pPr>
                      <a:r>
                        <a:rPr lang="en-GB" sz="900">
                          <a:latin typeface="Calibri"/>
                          <a:ea typeface="Calibri"/>
                          <a:cs typeface="Times New Roman"/>
                        </a:rPr>
                        <a:t>January 1921</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14.4</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05"/>
                  </a:ext>
                </a:extLst>
              </a:tr>
              <a:tr h="140677">
                <a:tc>
                  <a:txBody>
                    <a:bodyPr/>
                    <a:lstStyle/>
                    <a:p>
                      <a:pPr>
                        <a:spcAft>
                          <a:spcPts val="0"/>
                        </a:spcAft>
                      </a:pPr>
                      <a:r>
                        <a:rPr lang="en-GB" sz="900">
                          <a:latin typeface="Calibri"/>
                          <a:ea typeface="Calibri"/>
                          <a:cs typeface="Times New Roman"/>
                        </a:rPr>
                        <a:t>July 1921</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14.3</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06"/>
                  </a:ext>
                </a:extLst>
              </a:tr>
              <a:tr h="140677">
                <a:tc>
                  <a:txBody>
                    <a:bodyPr/>
                    <a:lstStyle/>
                    <a:p>
                      <a:pPr>
                        <a:spcAft>
                          <a:spcPts val="0"/>
                        </a:spcAft>
                      </a:pPr>
                      <a:r>
                        <a:rPr lang="en-GB" sz="900">
                          <a:latin typeface="Calibri"/>
                          <a:ea typeface="Calibri"/>
                          <a:cs typeface="Times New Roman"/>
                        </a:rPr>
                        <a:t>January 1922</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36.7</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07"/>
                  </a:ext>
                </a:extLst>
              </a:tr>
              <a:tr h="140677">
                <a:tc>
                  <a:txBody>
                    <a:bodyPr/>
                    <a:lstStyle/>
                    <a:p>
                      <a:pPr>
                        <a:spcAft>
                          <a:spcPts val="0"/>
                        </a:spcAft>
                      </a:pPr>
                      <a:r>
                        <a:rPr lang="en-GB" sz="900">
                          <a:latin typeface="Calibri"/>
                          <a:ea typeface="Calibri"/>
                          <a:cs typeface="Times New Roman"/>
                        </a:rPr>
                        <a:t>July 1922</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100.6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08"/>
                  </a:ext>
                </a:extLst>
              </a:tr>
              <a:tr h="140677">
                <a:tc>
                  <a:txBody>
                    <a:bodyPr/>
                    <a:lstStyle/>
                    <a:p>
                      <a:pPr>
                        <a:spcAft>
                          <a:spcPts val="0"/>
                        </a:spcAft>
                      </a:pPr>
                      <a:r>
                        <a:rPr lang="en-GB" sz="900">
                          <a:latin typeface="Calibri"/>
                          <a:ea typeface="Calibri"/>
                          <a:cs typeface="Times New Roman"/>
                        </a:rPr>
                        <a:t>January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2,785</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09"/>
                  </a:ext>
                </a:extLst>
              </a:tr>
              <a:tr h="140677">
                <a:tc>
                  <a:txBody>
                    <a:bodyPr/>
                    <a:lstStyle/>
                    <a:p>
                      <a:pPr>
                        <a:spcAft>
                          <a:spcPts val="0"/>
                        </a:spcAft>
                      </a:pPr>
                      <a:r>
                        <a:rPr lang="en-GB" sz="900">
                          <a:latin typeface="Calibri"/>
                          <a:ea typeface="Calibri"/>
                          <a:cs typeface="Times New Roman"/>
                        </a:rPr>
                        <a:t>July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194,000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10"/>
                  </a:ext>
                </a:extLst>
              </a:tr>
              <a:tr h="140677">
                <a:tc>
                  <a:txBody>
                    <a:bodyPr/>
                    <a:lstStyle/>
                    <a:p>
                      <a:pPr>
                        <a:spcAft>
                          <a:spcPts val="0"/>
                        </a:spcAft>
                      </a:pPr>
                      <a:r>
                        <a:rPr lang="en-GB" sz="900">
                          <a:latin typeface="Calibri"/>
                          <a:ea typeface="Calibri"/>
                          <a:cs typeface="Times New Roman"/>
                        </a:rPr>
                        <a:t>November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726,000,000,000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extLst>
                  <a:ext uri="{0D108BD9-81ED-4DB2-BD59-A6C34878D82A}">
                    <a16:rowId xmlns:a16="http://schemas.microsoft.com/office/drawing/2014/main" val="10011"/>
                  </a:ext>
                </a:extLst>
              </a:tr>
              <a:tr h="126609">
                <a:tc gridSpan="2">
                  <a:txBody>
                    <a:bodyPr/>
                    <a:lstStyle/>
                    <a:p>
                      <a:pPr>
                        <a:spcAft>
                          <a:spcPts val="0"/>
                        </a:spcAft>
                      </a:pPr>
                      <a:r>
                        <a:rPr lang="en-GB" sz="800">
                          <a:latin typeface="Calibri"/>
                          <a:ea typeface="Calibri"/>
                          <a:cs typeface="Times New Roman"/>
                        </a:rPr>
                        <a:t>German wholesale price index</a:t>
                      </a:r>
                      <a:endParaRPr lang="en-GB" sz="1000">
                        <a:latin typeface="Calibri"/>
                        <a:ea typeface="Calibri"/>
                        <a:cs typeface="Times New Roman"/>
                      </a:endParaRPr>
                    </a:p>
                  </a:txBody>
                  <a:tcPr marL="68580" marR="68580" marT="0" marB="0">
                    <a:lnL>
                      <a:noFill/>
                    </a:lnL>
                    <a:lnR>
                      <a:noFill/>
                    </a:lnR>
                    <a:lnT>
                      <a:noFill/>
                    </a:lnT>
                    <a:lnB>
                      <a:noFill/>
                    </a:lnB>
                  </a:tcPr>
                </a:tc>
                <a:tc hMerge="1">
                  <a:txBody>
                    <a:bodyPr/>
                    <a:lstStyle/>
                    <a:p>
                      <a:endParaRPr lang="en-GB"/>
                    </a:p>
                  </a:txBody>
                  <a:tcPr/>
                </a:tc>
                <a:tc>
                  <a:txBody>
                    <a:bodyPr/>
                    <a:lstStyle/>
                    <a:p>
                      <a:pPr>
                        <a:spcAft>
                          <a:spcPts val="0"/>
                        </a:spcAft>
                      </a:pPr>
                      <a:r>
                        <a:rPr lang="en-GB" sz="800" dirty="0">
                          <a:latin typeface="Calibri"/>
                          <a:ea typeface="Calibri"/>
                          <a:cs typeface="Times New Roman"/>
                        </a:rPr>
                        <a:t>The exponential growth of positive feedback</a:t>
                      </a:r>
                      <a:endParaRPr lang="en-GB" sz="1000" dirty="0">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12"/>
                  </a:ext>
                </a:extLst>
              </a:tr>
            </a:tbl>
          </a:graphicData>
        </a:graphic>
      </p:graphicFrame>
      <p:pic>
        <p:nvPicPr>
          <p:cNvPr id="10" name="Picture 3"/>
          <p:cNvPicPr>
            <a:picLocks noChangeAspect="1" noChangeArrowheads="1"/>
          </p:cNvPicPr>
          <p:nvPr/>
        </p:nvPicPr>
        <p:blipFill>
          <a:blip r:embed="rId4" cstate="print"/>
          <a:srcRect/>
          <a:stretch>
            <a:fillRect/>
          </a:stretch>
        </p:blipFill>
        <p:spPr bwMode="auto">
          <a:xfrm>
            <a:off x="7124139" y="2785976"/>
            <a:ext cx="1733550" cy="1644162"/>
          </a:xfrm>
          <a:prstGeom prst="rect">
            <a:avLst/>
          </a:prstGeom>
          <a:noFill/>
        </p:spPr>
      </p:pic>
      <p:sp>
        <p:nvSpPr>
          <p:cNvPr id="2" name="Rounded Rectangular Callout 1"/>
          <p:cNvSpPr/>
          <p:nvPr/>
        </p:nvSpPr>
        <p:spPr bwMode="auto">
          <a:xfrm>
            <a:off x="1727684" y="5396831"/>
            <a:ext cx="5574816" cy="963799"/>
          </a:xfrm>
          <a:prstGeom prst="wedgeRoundRectCallout">
            <a:avLst>
              <a:gd name="adj1" fmla="val -29044"/>
              <a:gd name="adj2" fmla="val -12707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477" dirty="0"/>
              <a:t>This model of “inflation” is a pure positive feedback loop which if left unchecked will lead to exponential growth – what economists call hyper-inflation. In this case undesirable – but such feedback can be beneficial </a:t>
            </a:r>
          </a:p>
        </p:txBody>
      </p:sp>
    </p:spTree>
    <p:extLst>
      <p:ext uri="{BB962C8B-B14F-4D97-AF65-F5344CB8AC3E}">
        <p14:creationId xmlns:p14="http://schemas.microsoft.com/office/powerpoint/2010/main" val="473084180"/>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Picture 2"/>
          <p:cNvPicPr>
            <a:picLocks noChangeArrowheads="1"/>
          </p:cNvPicPr>
          <p:nvPr/>
        </p:nvPicPr>
        <p:blipFill>
          <a:blip r:embed="rId3" cstate="print">
            <a:extLst>
              <a:ext uri="{28A0092B-C50C-407E-A947-70E740481C1C}">
                <a14:useLocalDpi xmlns:a14="http://schemas.microsoft.com/office/drawing/2010/main" val="0"/>
              </a:ext>
            </a:extLst>
          </a:blip>
          <a:srcRect l="6389" t="7518" r="9000" b="16008"/>
          <a:stretch>
            <a:fillRect/>
          </a:stretch>
        </p:blipFill>
        <p:spPr bwMode="auto">
          <a:xfrm>
            <a:off x="3959225" y="2265493"/>
            <a:ext cx="4770438" cy="27651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129026" name="Rectangle 3"/>
          <p:cNvSpPr>
            <a:spLocks noGrp="1" noChangeArrowheads="1"/>
          </p:cNvSpPr>
          <p:nvPr>
            <p:ph type="title"/>
          </p:nvPr>
        </p:nvSpPr>
        <p:spPr/>
        <p:txBody>
          <a:bodyPr/>
          <a:lstStyle/>
          <a:p>
            <a:r>
              <a:rPr lang="en-GB"/>
              <a:t>Negative and Positive Feedback</a:t>
            </a:r>
            <a:endParaRPr lang="en-GB" dirty="0"/>
          </a:p>
        </p:txBody>
      </p:sp>
      <p:sp>
        <p:nvSpPr>
          <p:cNvPr id="129027" name="Text Box 4"/>
          <p:cNvSpPr txBox="1">
            <a:spLocks noChangeArrowheads="1"/>
          </p:cNvSpPr>
          <p:nvPr/>
        </p:nvSpPr>
        <p:spPr bwMode="auto">
          <a:xfrm>
            <a:off x="409575" y="1587016"/>
            <a:ext cx="8142288" cy="660437"/>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1846" b="1" dirty="0">
                <a:latin typeface="+mn-lt"/>
              </a:rPr>
              <a:t>Balancing (negative) Feedback: </a:t>
            </a:r>
            <a:r>
              <a:rPr lang="en-GB" sz="1846" dirty="0">
                <a:latin typeface="+mn-lt"/>
              </a:rPr>
              <a:t>resists change in one direction by producing change in the opposite direction</a:t>
            </a:r>
          </a:p>
        </p:txBody>
      </p:sp>
      <p:sp>
        <p:nvSpPr>
          <p:cNvPr id="129028" name="Line 5"/>
          <p:cNvSpPr>
            <a:spLocks noChangeShapeType="1"/>
          </p:cNvSpPr>
          <p:nvPr/>
        </p:nvSpPr>
        <p:spPr bwMode="auto">
          <a:xfrm>
            <a:off x="431800" y="3012831"/>
            <a:ext cx="0" cy="2004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129029" name="Line 6"/>
          <p:cNvSpPr>
            <a:spLocks noChangeShapeType="1"/>
          </p:cNvSpPr>
          <p:nvPr/>
        </p:nvSpPr>
        <p:spPr bwMode="auto">
          <a:xfrm>
            <a:off x="419100" y="5017477"/>
            <a:ext cx="22606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129030" name="Arc 7"/>
          <p:cNvSpPr>
            <a:spLocks/>
          </p:cNvSpPr>
          <p:nvPr/>
        </p:nvSpPr>
        <p:spPr bwMode="auto">
          <a:xfrm rot="-5088788">
            <a:off x="840642" y="3294429"/>
            <a:ext cx="1487365" cy="21463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9031" name="TextBox 7"/>
          <p:cNvSpPr txBox="1">
            <a:spLocks noChangeArrowheads="1"/>
          </p:cNvSpPr>
          <p:nvPr/>
        </p:nvSpPr>
        <p:spPr bwMode="auto">
          <a:xfrm>
            <a:off x="227013" y="5181601"/>
            <a:ext cx="3432175"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Balancing feedbacks stabilise behaviour - they calm things down</a:t>
            </a:r>
          </a:p>
        </p:txBody>
      </p:sp>
      <p:sp>
        <p:nvSpPr>
          <p:cNvPr id="2" name="Rounded Rectangular Callout 1"/>
          <p:cNvSpPr/>
          <p:nvPr/>
        </p:nvSpPr>
        <p:spPr bwMode="auto">
          <a:xfrm>
            <a:off x="4211651" y="5090770"/>
            <a:ext cx="4573587" cy="1030166"/>
          </a:xfrm>
          <a:prstGeom prst="wedgeRoundRectCallout">
            <a:avLst>
              <a:gd name="adj1" fmla="val -36913"/>
              <a:gd name="adj2" fmla="val -9904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nchor="ctr"/>
          <a:lstStyle/>
          <a:p>
            <a:pPr>
              <a:defRPr/>
            </a:pPr>
            <a:r>
              <a:rPr lang="en-GB" sz="1477" dirty="0"/>
              <a:t>In this economic example the full lines represent positive or reinforcing feedback, while the dotted lines represent balancing or negative feedback</a:t>
            </a:r>
          </a:p>
        </p:txBody>
      </p:sp>
    </p:spTree>
    <p:extLst>
      <p:ext uri="{BB962C8B-B14F-4D97-AF65-F5344CB8AC3E}">
        <p14:creationId xmlns:p14="http://schemas.microsoft.com/office/powerpoint/2010/main" val="1380238258"/>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3"/>
          <p:cNvSpPr>
            <a:spLocks noGrp="1" noChangeArrowheads="1"/>
          </p:cNvSpPr>
          <p:nvPr>
            <p:ph type="title"/>
          </p:nvPr>
        </p:nvSpPr>
        <p:spPr/>
        <p:txBody>
          <a:bodyPr/>
          <a:lstStyle/>
          <a:p>
            <a:r>
              <a:rPr lang="en-GB" dirty="0"/>
              <a:t>Behaviour is Affected by all the Elements in a System</a:t>
            </a:r>
          </a:p>
        </p:txBody>
      </p:sp>
      <p:pic>
        <p:nvPicPr>
          <p:cNvPr id="131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163" y="2545374"/>
            <a:ext cx="7631112" cy="3399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1075" name="TextBox 3"/>
          <p:cNvSpPr txBox="1">
            <a:spLocks noChangeArrowheads="1"/>
          </p:cNvSpPr>
          <p:nvPr/>
        </p:nvSpPr>
        <p:spPr bwMode="auto">
          <a:xfrm>
            <a:off x="464344" y="1511280"/>
            <a:ext cx="8032750" cy="852528"/>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This is the model developed by Keynes. He was able to </a:t>
            </a:r>
            <a:r>
              <a:rPr lang="ja-JP" altLang="en-GB" sz="1662" dirty="0"/>
              <a:t>“</a:t>
            </a:r>
            <a:r>
              <a:rPr lang="en-GB" altLang="ja-JP" sz="1662" dirty="0"/>
              <a:t>see</a:t>
            </a:r>
            <a:r>
              <a:rPr lang="ja-JP" altLang="en-GB" sz="1662" dirty="0"/>
              <a:t>”</a:t>
            </a:r>
            <a:r>
              <a:rPr lang="en-GB" altLang="ja-JP" sz="1662" dirty="0"/>
              <a:t> further connections and feedback loops in the bigger system. We often find that a lower level system is subject to feedback at a higher level.</a:t>
            </a:r>
            <a:endParaRPr lang="en-GB" sz="1662" dirty="0"/>
          </a:p>
        </p:txBody>
      </p:sp>
      <p:sp>
        <p:nvSpPr>
          <p:cNvPr id="131076" name="TextBox 5"/>
          <p:cNvSpPr txBox="1">
            <a:spLocks noChangeArrowheads="1"/>
          </p:cNvSpPr>
          <p:nvPr/>
        </p:nvSpPr>
        <p:spPr bwMode="auto">
          <a:xfrm>
            <a:off x="5338768" y="5114193"/>
            <a:ext cx="3513137" cy="880548"/>
          </a:xfrm>
          <a:prstGeom prst="rect">
            <a:avLst/>
          </a:prstGeom>
          <a:ln/>
          <a:extLst/>
        </p:spPr>
        <p:style>
          <a:lnRef idx="1">
            <a:schemeClr val="accent6"/>
          </a:lnRef>
          <a:fillRef idx="2">
            <a:schemeClr val="accent6"/>
          </a:fillRef>
          <a:effectRef idx="1">
            <a:schemeClr val="accent6"/>
          </a:effectRef>
          <a:fontRef idx="minor">
            <a:schemeClr val="dk1"/>
          </a:fontRef>
        </p:style>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292" dirty="0"/>
              <a:t>The model given here is of course a qualitative model. But is does help in understanding the behaviour of a complex situation like a national economy. </a:t>
            </a:r>
          </a:p>
        </p:txBody>
      </p:sp>
    </p:spTree>
    <p:extLst>
      <p:ext uri="{BB962C8B-B14F-4D97-AF65-F5344CB8AC3E}">
        <p14:creationId xmlns:p14="http://schemas.microsoft.com/office/powerpoint/2010/main" val="121954915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bwMode="auto">
          <a:xfrm>
            <a:off x="3722660" y="1477870"/>
            <a:ext cx="1847824" cy="1340722"/>
          </a:xfrm>
          <a:prstGeom prst="wedgeRoundRectCallout">
            <a:avLst>
              <a:gd name="adj1" fmla="val -62987"/>
              <a:gd name="adj2" fmla="val 7110"/>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eaLnBrk="1" hangingPunct="1"/>
            <a:r>
              <a:rPr lang="en-GB" sz="1108" dirty="0"/>
              <a:t>Imagine a ball, that was originally resting in the bottom of a bowl, moved up one side and released – it will eventually return to the bottom of the bowl</a:t>
            </a:r>
          </a:p>
        </p:txBody>
      </p:sp>
      <p:sp>
        <p:nvSpPr>
          <p:cNvPr id="3" name="Arc 6"/>
          <p:cNvSpPr>
            <a:spLocks/>
          </p:cNvSpPr>
          <p:nvPr/>
        </p:nvSpPr>
        <p:spPr bwMode="auto">
          <a:xfrm rot="10800000" flipH="1">
            <a:off x="1980568" y="1830030"/>
            <a:ext cx="1520825" cy="633046"/>
          </a:xfrm>
          <a:custGeom>
            <a:avLst/>
            <a:gdLst>
              <a:gd name="T0" fmla="*/ 0 w 43119"/>
              <a:gd name="T1" fmla="*/ 2147483647 h 21600"/>
              <a:gd name="T2" fmla="*/ 2147483647 w 43119"/>
              <a:gd name="T3" fmla="*/ 2147483647 h 21600"/>
              <a:gd name="T4" fmla="*/ 2147483647 w 43119"/>
              <a:gd name="T5" fmla="*/ 2147483647 h 21600"/>
              <a:gd name="T6" fmla="*/ 0 60000 65536"/>
              <a:gd name="T7" fmla="*/ 0 60000 65536"/>
              <a:gd name="T8" fmla="*/ 0 60000 65536"/>
              <a:gd name="T9" fmla="*/ 0 w 43119"/>
              <a:gd name="T10" fmla="*/ 0 h 21600"/>
              <a:gd name="T11" fmla="*/ 43119 w 43119"/>
              <a:gd name="T12" fmla="*/ 21600 h 21600"/>
            </a:gdLst>
            <a:ahLst/>
            <a:cxnLst>
              <a:cxn ang="T6">
                <a:pos x="T0" y="T1"/>
              </a:cxn>
              <a:cxn ang="T7">
                <a:pos x="T2" y="T3"/>
              </a:cxn>
              <a:cxn ang="T8">
                <a:pos x="T4" y="T5"/>
              </a:cxn>
            </a:cxnLst>
            <a:rect l="T9" t="T10" r="T11" b="T12"/>
            <a:pathLst>
              <a:path w="43119" h="21600" fill="none" extrusionOk="0">
                <a:moveTo>
                  <a:pt x="-1" y="20430"/>
                </a:moveTo>
                <a:cubicBezTo>
                  <a:pt x="620" y="8972"/>
                  <a:pt x="10092" y="-1"/>
                  <a:pt x="21568" y="0"/>
                </a:cubicBezTo>
                <a:cubicBezTo>
                  <a:pt x="32935" y="0"/>
                  <a:pt x="42357" y="8810"/>
                  <a:pt x="43119" y="20151"/>
                </a:cubicBezTo>
              </a:path>
              <a:path w="43119" h="21600" stroke="0" extrusionOk="0">
                <a:moveTo>
                  <a:pt x="-1" y="20430"/>
                </a:moveTo>
                <a:cubicBezTo>
                  <a:pt x="620" y="8972"/>
                  <a:pt x="10092" y="-1"/>
                  <a:pt x="21568" y="0"/>
                </a:cubicBezTo>
                <a:cubicBezTo>
                  <a:pt x="32935" y="0"/>
                  <a:pt x="42357" y="8810"/>
                  <a:pt x="43119" y="20151"/>
                </a:cubicBezTo>
                <a:lnTo>
                  <a:pt x="21568" y="21600"/>
                </a:lnTo>
                <a:lnTo>
                  <a:pt x="-1" y="20430"/>
                </a:lnTo>
                <a:close/>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4" name="Oval 7"/>
          <p:cNvSpPr>
            <a:spLocks noChangeArrowheads="1"/>
          </p:cNvSpPr>
          <p:nvPr/>
        </p:nvSpPr>
        <p:spPr bwMode="auto">
          <a:xfrm>
            <a:off x="2609213" y="2180256"/>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5" name="Oval 8"/>
          <p:cNvSpPr>
            <a:spLocks noChangeArrowheads="1"/>
          </p:cNvSpPr>
          <p:nvPr/>
        </p:nvSpPr>
        <p:spPr bwMode="auto">
          <a:xfrm>
            <a:off x="2034538" y="1772879"/>
            <a:ext cx="247650" cy="263769"/>
          </a:xfrm>
          <a:prstGeom prst="ellipse">
            <a:avLst/>
          </a:prstGeom>
          <a:solidFill>
            <a:srgbClr val="FF9900">
              <a:alpha val="45097"/>
            </a:srgbClr>
          </a:solidFill>
          <a:ln w="9525">
            <a:solidFill>
              <a:schemeClr val="tx1"/>
            </a:solidFill>
            <a:round/>
            <a:headEnd/>
            <a:tailEnd/>
          </a:ln>
        </p:spPr>
        <p:txBody>
          <a:bodyPr wrap="none" anchor="ctr"/>
          <a:lstStyle/>
          <a:p>
            <a:pPr algn="ctr"/>
            <a:endParaRPr lang="en-US" sz="1477"/>
          </a:p>
        </p:txBody>
      </p:sp>
      <p:sp>
        <p:nvSpPr>
          <p:cNvPr id="6" name="Arc 9"/>
          <p:cNvSpPr>
            <a:spLocks/>
          </p:cNvSpPr>
          <p:nvPr/>
        </p:nvSpPr>
        <p:spPr bwMode="auto">
          <a:xfrm rot="9362707" flipH="1">
            <a:off x="2276504" y="1779397"/>
            <a:ext cx="969963" cy="328246"/>
          </a:xfrm>
          <a:custGeom>
            <a:avLst/>
            <a:gdLst>
              <a:gd name="T0" fmla="*/ 0 w 21568"/>
              <a:gd name="T1" fmla="*/ 2147483647 h 11173"/>
              <a:gd name="T2" fmla="*/ 2147483647 w 21568"/>
              <a:gd name="T3" fmla="*/ 0 h 11173"/>
              <a:gd name="T4" fmla="*/ 2147483647 w 21568"/>
              <a:gd name="T5" fmla="*/ 2147483647 h 11173"/>
              <a:gd name="T6" fmla="*/ 0 60000 65536"/>
              <a:gd name="T7" fmla="*/ 0 60000 65536"/>
              <a:gd name="T8" fmla="*/ 0 60000 65536"/>
              <a:gd name="T9" fmla="*/ 0 w 21568"/>
              <a:gd name="T10" fmla="*/ 0 h 11173"/>
              <a:gd name="T11" fmla="*/ 21568 w 21568"/>
              <a:gd name="T12" fmla="*/ 11173 h 11173"/>
            </a:gdLst>
            <a:ahLst/>
            <a:cxnLst>
              <a:cxn ang="T6">
                <a:pos x="T0" y="T1"/>
              </a:cxn>
              <a:cxn ang="T7">
                <a:pos x="T2" y="T3"/>
              </a:cxn>
              <a:cxn ang="T8">
                <a:pos x="T4" y="T5"/>
              </a:cxn>
            </a:cxnLst>
            <a:rect l="T9" t="T10" r="T11" b="T12"/>
            <a:pathLst>
              <a:path w="21568" h="11173" fill="none" extrusionOk="0">
                <a:moveTo>
                  <a:pt x="-1" y="10003"/>
                </a:moveTo>
                <a:cubicBezTo>
                  <a:pt x="191" y="6467"/>
                  <a:pt x="1249" y="3031"/>
                  <a:pt x="3082" y="0"/>
                </a:cubicBezTo>
              </a:path>
              <a:path w="21568" h="11173" stroke="0" extrusionOk="0">
                <a:moveTo>
                  <a:pt x="-1" y="10003"/>
                </a:moveTo>
                <a:cubicBezTo>
                  <a:pt x="191" y="6467"/>
                  <a:pt x="1249" y="3031"/>
                  <a:pt x="3082" y="0"/>
                </a:cubicBezTo>
                <a:lnTo>
                  <a:pt x="21568" y="11173"/>
                </a:lnTo>
                <a:lnTo>
                  <a:pt x="-1" y="10003"/>
                </a:lnTo>
                <a:close/>
              </a:path>
            </a:pathLst>
          </a:custGeom>
          <a:noFill/>
          <a:ln w="12700">
            <a:solidFill>
              <a:schemeClr val="tx1"/>
            </a:solidFill>
            <a:prstDash val="dash"/>
            <a:round/>
            <a:headEnd type="triangle" w="med" len="me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7" name="Arc 11"/>
          <p:cNvSpPr>
            <a:spLocks/>
          </p:cNvSpPr>
          <p:nvPr/>
        </p:nvSpPr>
        <p:spPr bwMode="auto">
          <a:xfrm rot="10800000" flipH="1" flipV="1">
            <a:off x="2216336" y="5394585"/>
            <a:ext cx="1520825" cy="633046"/>
          </a:xfrm>
          <a:custGeom>
            <a:avLst/>
            <a:gdLst>
              <a:gd name="T0" fmla="*/ 0 w 43119"/>
              <a:gd name="T1" fmla="*/ 2147483647 h 21600"/>
              <a:gd name="T2" fmla="*/ 2147483647 w 43119"/>
              <a:gd name="T3" fmla="*/ 2147483647 h 21600"/>
              <a:gd name="T4" fmla="*/ 2147483647 w 43119"/>
              <a:gd name="T5" fmla="*/ 2147483647 h 21600"/>
              <a:gd name="T6" fmla="*/ 0 60000 65536"/>
              <a:gd name="T7" fmla="*/ 0 60000 65536"/>
              <a:gd name="T8" fmla="*/ 0 60000 65536"/>
              <a:gd name="T9" fmla="*/ 0 w 43119"/>
              <a:gd name="T10" fmla="*/ 0 h 21600"/>
              <a:gd name="T11" fmla="*/ 43119 w 43119"/>
              <a:gd name="T12" fmla="*/ 21600 h 21600"/>
            </a:gdLst>
            <a:ahLst/>
            <a:cxnLst>
              <a:cxn ang="T6">
                <a:pos x="T0" y="T1"/>
              </a:cxn>
              <a:cxn ang="T7">
                <a:pos x="T2" y="T3"/>
              </a:cxn>
              <a:cxn ang="T8">
                <a:pos x="T4" y="T5"/>
              </a:cxn>
            </a:cxnLst>
            <a:rect l="T9" t="T10" r="T11" b="T12"/>
            <a:pathLst>
              <a:path w="43119" h="21600" fill="none" extrusionOk="0">
                <a:moveTo>
                  <a:pt x="-1" y="20430"/>
                </a:moveTo>
                <a:cubicBezTo>
                  <a:pt x="620" y="8972"/>
                  <a:pt x="10092" y="-1"/>
                  <a:pt x="21568" y="0"/>
                </a:cubicBezTo>
                <a:cubicBezTo>
                  <a:pt x="32935" y="0"/>
                  <a:pt x="42357" y="8810"/>
                  <a:pt x="43119" y="20151"/>
                </a:cubicBezTo>
              </a:path>
              <a:path w="43119" h="21600" stroke="0" extrusionOk="0">
                <a:moveTo>
                  <a:pt x="-1" y="20430"/>
                </a:moveTo>
                <a:cubicBezTo>
                  <a:pt x="620" y="8972"/>
                  <a:pt x="10092" y="-1"/>
                  <a:pt x="21568" y="0"/>
                </a:cubicBezTo>
                <a:cubicBezTo>
                  <a:pt x="32935" y="0"/>
                  <a:pt x="42357" y="8810"/>
                  <a:pt x="43119" y="20151"/>
                </a:cubicBezTo>
                <a:lnTo>
                  <a:pt x="21568" y="21600"/>
                </a:lnTo>
                <a:lnTo>
                  <a:pt x="-1" y="20430"/>
                </a:lnTo>
                <a:close/>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8" name="Oval 12"/>
          <p:cNvSpPr>
            <a:spLocks noChangeArrowheads="1"/>
          </p:cNvSpPr>
          <p:nvPr/>
        </p:nvSpPr>
        <p:spPr bwMode="auto">
          <a:xfrm>
            <a:off x="2854505" y="5111766"/>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9" name="Line 13"/>
          <p:cNvSpPr>
            <a:spLocks noChangeShapeType="1"/>
          </p:cNvSpPr>
          <p:nvPr/>
        </p:nvSpPr>
        <p:spPr bwMode="auto">
          <a:xfrm>
            <a:off x="2187800" y="3658415"/>
            <a:ext cx="14478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
        <p:nvSpPr>
          <p:cNvPr id="10" name="Oval 14"/>
          <p:cNvSpPr>
            <a:spLocks noChangeArrowheads="1"/>
          </p:cNvSpPr>
          <p:nvPr/>
        </p:nvSpPr>
        <p:spPr bwMode="auto">
          <a:xfrm>
            <a:off x="2441800" y="3382923"/>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11" name="Oval 15"/>
          <p:cNvSpPr>
            <a:spLocks noChangeArrowheads="1"/>
          </p:cNvSpPr>
          <p:nvPr/>
        </p:nvSpPr>
        <p:spPr bwMode="auto">
          <a:xfrm>
            <a:off x="3067275" y="3379992"/>
            <a:ext cx="247650" cy="263769"/>
          </a:xfrm>
          <a:prstGeom prst="ellipse">
            <a:avLst/>
          </a:prstGeom>
          <a:solidFill>
            <a:srgbClr val="FF9900">
              <a:alpha val="45097"/>
            </a:srgbClr>
          </a:solidFill>
          <a:ln w="9525">
            <a:solidFill>
              <a:schemeClr val="tx1"/>
            </a:solidFill>
            <a:round/>
            <a:headEnd/>
            <a:tailEnd/>
          </a:ln>
        </p:spPr>
        <p:txBody>
          <a:bodyPr wrap="none" anchor="ctr"/>
          <a:lstStyle/>
          <a:p>
            <a:pPr algn="ctr"/>
            <a:endParaRPr lang="en-US" sz="1477"/>
          </a:p>
        </p:txBody>
      </p:sp>
      <p:sp>
        <p:nvSpPr>
          <p:cNvPr id="12" name="Line 16"/>
          <p:cNvSpPr>
            <a:spLocks noChangeShapeType="1"/>
          </p:cNvSpPr>
          <p:nvPr/>
        </p:nvSpPr>
        <p:spPr bwMode="auto">
          <a:xfrm>
            <a:off x="2759300" y="3491378"/>
            <a:ext cx="285750" cy="8792"/>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sz="1477"/>
          </a:p>
        </p:txBody>
      </p:sp>
      <p:sp>
        <p:nvSpPr>
          <p:cNvPr id="13" name="Arc 17"/>
          <p:cNvSpPr>
            <a:spLocks/>
          </p:cNvSpPr>
          <p:nvPr/>
        </p:nvSpPr>
        <p:spPr bwMode="auto">
          <a:xfrm rot="365392">
            <a:off x="3152964" y="5264182"/>
            <a:ext cx="608013" cy="413238"/>
          </a:xfrm>
          <a:custGeom>
            <a:avLst/>
            <a:gdLst>
              <a:gd name="T0" fmla="*/ 0 w 20277"/>
              <a:gd name="T1" fmla="*/ 0 h 21600"/>
              <a:gd name="T2" fmla="*/ 2147483647 w 20277"/>
              <a:gd name="T3" fmla="*/ 2147483647 h 21600"/>
              <a:gd name="T4" fmla="*/ 0 w 20277"/>
              <a:gd name="T5" fmla="*/ 2147483647 h 21600"/>
              <a:gd name="T6" fmla="*/ 0 60000 65536"/>
              <a:gd name="T7" fmla="*/ 0 60000 65536"/>
              <a:gd name="T8" fmla="*/ 0 60000 65536"/>
              <a:gd name="T9" fmla="*/ 0 w 20277"/>
              <a:gd name="T10" fmla="*/ 0 h 21600"/>
              <a:gd name="T11" fmla="*/ 20277 w 20277"/>
              <a:gd name="T12" fmla="*/ 21600 h 21600"/>
            </a:gdLst>
            <a:ahLst/>
            <a:cxnLst>
              <a:cxn ang="T6">
                <a:pos x="T0" y="T1"/>
              </a:cxn>
              <a:cxn ang="T7">
                <a:pos x="T2" y="T3"/>
              </a:cxn>
              <a:cxn ang="T8">
                <a:pos x="T4" y="T5"/>
              </a:cxn>
            </a:cxnLst>
            <a:rect l="T9" t="T10" r="T11" b="T12"/>
            <a:pathLst>
              <a:path w="20277" h="21600" fill="none" extrusionOk="0">
                <a:moveTo>
                  <a:pt x="-1" y="0"/>
                </a:moveTo>
                <a:cubicBezTo>
                  <a:pt x="9058" y="0"/>
                  <a:pt x="17154" y="5652"/>
                  <a:pt x="20276" y="14156"/>
                </a:cubicBezTo>
              </a:path>
              <a:path w="20277" h="21600" stroke="0" extrusionOk="0">
                <a:moveTo>
                  <a:pt x="-1" y="0"/>
                </a:moveTo>
                <a:cubicBezTo>
                  <a:pt x="9058" y="0"/>
                  <a:pt x="17154" y="5652"/>
                  <a:pt x="20276" y="14156"/>
                </a:cubicBezTo>
                <a:lnTo>
                  <a:pt x="0" y="21600"/>
                </a:lnTo>
                <a:lnTo>
                  <a:pt x="-1" y="0"/>
                </a:lnTo>
                <a:close/>
              </a:path>
            </a:pathLst>
          </a:custGeom>
          <a:noFill/>
          <a:ln w="9525">
            <a:solidFill>
              <a:schemeClr val="tx1"/>
            </a:solidFill>
            <a:prstDash val="dash"/>
            <a:round/>
            <a:headEnd/>
            <a:tailEnd type="triangle" w="med" len="me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4" name="Rounded Rectangular Callout 13"/>
          <p:cNvSpPr/>
          <p:nvPr/>
        </p:nvSpPr>
        <p:spPr bwMode="auto">
          <a:xfrm>
            <a:off x="3823445" y="3426324"/>
            <a:ext cx="1720763" cy="672428"/>
          </a:xfrm>
          <a:prstGeom prst="wedgeRoundRectCallout">
            <a:avLst>
              <a:gd name="adj1" fmla="val -60332"/>
              <a:gd name="adj2" fmla="val -1750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108" dirty="0"/>
              <a:t>If the ball is on a flat surface then if it is moved it will stay in its new position</a:t>
            </a:r>
          </a:p>
        </p:txBody>
      </p:sp>
      <p:sp>
        <p:nvSpPr>
          <p:cNvPr id="15" name="Rounded Rectangular Callout 14"/>
          <p:cNvSpPr/>
          <p:nvPr/>
        </p:nvSpPr>
        <p:spPr bwMode="auto">
          <a:xfrm>
            <a:off x="3865471" y="4589180"/>
            <a:ext cx="1713772" cy="1069774"/>
          </a:xfrm>
          <a:prstGeom prst="wedgeRoundRectCallout">
            <a:avLst>
              <a:gd name="adj1" fmla="val -57750"/>
              <a:gd name="adj2" fmla="val 56286"/>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108" dirty="0"/>
              <a:t>If a ball placed on an upside down bowl is disturbed it will move away from its original position </a:t>
            </a:r>
          </a:p>
        </p:txBody>
      </p:sp>
      <p:sp>
        <p:nvSpPr>
          <p:cNvPr id="16" name="Rectangle 15"/>
          <p:cNvSpPr/>
          <p:nvPr/>
        </p:nvSpPr>
        <p:spPr>
          <a:xfrm>
            <a:off x="1" y="1519646"/>
            <a:ext cx="1989613" cy="1100622"/>
          </a:xfrm>
          <a:prstGeom prst="rect">
            <a:avLst/>
          </a:prstGeom>
        </p:spPr>
        <p:txBody>
          <a:bodyPr wrap="square">
            <a:spAutoFit/>
          </a:bodyPr>
          <a:lstStyle/>
          <a:p>
            <a:r>
              <a:rPr lang="en-GB" sz="1477" b="1" dirty="0"/>
              <a:t>Stable</a:t>
            </a:r>
          </a:p>
          <a:p>
            <a:r>
              <a:rPr lang="en-GB" sz="1015" dirty="0"/>
              <a:t>A </a:t>
            </a:r>
            <a:r>
              <a:rPr lang="en-US" sz="1015" dirty="0"/>
              <a:t>system that is initially in equilibrium is disturbed, it is said to be stable if it returns to that equilibrium condition</a:t>
            </a:r>
            <a:r>
              <a:rPr lang="en-GB" sz="1015" dirty="0"/>
              <a:t>. </a:t>
            </a:r>
            <a:endParaRPr lang="en-US" sz="1015" dirty="0"/>
          </a:p>
        </p:txBody>
      </p:sp>
      <p:sp>
        <p:nvSpPr>
          <p:cNvPr id="17" name="Rectangle 16"/>
          <p:cNvSpPr/>
          <p:nvPr/>
        </p:nvSpPr>
        <p:spPr>
          <a:xfrm>
            <a:off x="0" y="5004229"/>
            <a:ext cx="2196244" cy="1100622"/>
          </a:xfrm>
          <a:prstGeom prst="rect">
            <a:avLst/>
          </a:prstGeom>
        </p:spPr>
        <p:txBody>
          <a:bodyPr wrap="square">
            <a:spAutoFit/>
          </a:bodyPr>
          <a:lstStyle/>
          <a:p>
            <a:r>
              <a:rPr lang="en-GB" sz="1477" b="1" dirty="0"/>
              <a:t>Unstable</a:t>
            </a:r>
          </a:p>
          <a:p>
            <a:r>
              <a:rPr lang="en-GB" sz="1015" dirty="0"/>
              <a:t>A </a:t>
            </a:r>
            <a:r>
              <a:rPr lang="en-US" sz="1015" dirty="0"/>
              <a:t>system that is initially in equilibrium is disturbed, it is said to be unstable if it continues to move away from  equilibrium condition</a:t>
            </a:r>
            <a:r>
              <a:rPr lang="en-GB" sz="1015" dirty="0"/>
              <a:t>. </a:t>
            </a:r>
            <a:endParaRPr lang="en-US" sz="1015" dirty="0"/>
          </a:p>
        </p:txBody>
      </p:sp>
      <p:sp>
        <p:nvSpPr>
          <p:cNvPr id="18" name="Rectangle 17"/>
          <p:cNvSpPr/>
          <p:nvPr/>
        </p:nvSpPr>
        <p:spPr>
          <a:xfrm>
            <a:off x="0" y="3035021"/>
            <a:ext cx="2052676" cy="1100622"/>
          </a:xfrm>
          <a:prstGeom prst="rect">
            <a:avLst/>
          </a:prstGeom>
        </p:spPr>
        <p:txBody>
          <a:bodyPr wrap="square">
            <a:spAutoFit/>
          </a:bodyPr>
          <a:lstStyle/>
          <a:p>
            <a:r>
              <a:rPr lang="en-GB" sz="1477" b="1" dirty="0"/>
              <a:t>Marginally Stable</a:t>
            </a:r>
          </a:p>
          <a:p>
            <a:r>
              <a:rPr lang="en-GB" sz="1015" dirty="0"/>
              <a:t>A </a:t>
            </a:r>
            <a:r>
              <a:rPr lang="en-US" sz="1015" dirty="0"/>
              <a:t>system that is initially in equilibrium is disturbed, it is said to be marginally stable if it finds a new equilibrium condition</a:t>
            </a:r>
            <a:r>
              <a:rPr lang="en-GB" sz="1015" dirty="0"/>
              <a:t>. </a:t>
            </a:r>
            <a:endParaRPr lang="en-US" sz="1015" dirty="0"/>
          </a:p>
        </p:txBody>
      </p:sp>
      <p:sp>
        <p:nvSpPr>
          <p:cNvPr id="19" name="Title 18"/>
          <p:cNvSpPr>
            <a:spLocks noGrp="1"/>
          </p:cNvSpPr>
          <p:nvPr>
            <p:ph type="title"/>
          </p:nvPr>
        </p:nvSpPr>
        <p:spPr/>
        <p:txBody>
          <a:bodyPr/>
          <a:lstStyle/>
          <a:p>
            <a:r>
              <a:rPr lang="en-GB" sz="1800" dirty="0"/>
              <a:t>Properties and Characteristics of Systems </a:t>
            </a:r>
            <a:br>
              <a:rPr lang="en-GB" dirty="0"/>
            </a:br>
            <a:r>
              <a:rPr lang="en-GB" dirty="0"/>
              <a:t>System Stability</a:t>
            </a:r>
            <a:endParaRPr lang="en-US" dirty="0"/>
          </a:p>
        </p:txBody>
      </p:sp>
      <p:sp>
        <p:nvSpPr>
          <p:cNvPr id="20" name="Rectangle 20"/>
          <p:cNvSpPr>
            <a:spLocks noChangeArrowheads="1"/>
          </p:cNvSpPr>
          <p:nvPr/>
        </p:nvSpPr>
        <p:spPr bwMode="auto">
          <a:xfrm>
            <a:off x="5865976" y="1387964"/>
            <a:ext cx="3067050" cy="458372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endParaRPr lang="en-US" sz="1477"/>
          </a:p>
        </p:txBody>
      </p:sp>
      <p:pic>
        <p:nvPicPr>
          <p:cNvPr id="21"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85060" y="1489076"/>
            <a:ext cx="2665413" cy="1693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Text Box 20"/>
          <p:cNvSpPr txBox="1">
            <a:spLocks noChangeArrowheads="1"/>
          </p:cNvSpPr>
          <p:nvPr/>
        </p:nvSpPr>
        <p:spPr bwMode="auto">
          <a:xfrm>
            <a:off x="5937417" y="3241676"/>
            <a:ext cx="2922587" cy="603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r>
              <a:rPr lang="en-GB" sz="1108"/>
              <a:t>Unstable systems can offer significant performance improvements but they can also destroy themselves </a:t>
            </a:r>
          </a:p>
        </p:txBody>
      </p:sp>
      <p:graphicFrame>
        <p:nvGraphicFramePr>
          <p:cNvPr id="23" name="Table 22"/>
          <p:cNvGraphicFramePr>
            <a:graphicFrameLocks noGrp="1"/>
          </p:cNvGraphicFramePr>
          <p:nvPr>
            <p:extLst/>
          </p:nvPr>
        </p:nvGraphicFramePr>
        <p:xfrm>
          <a:off x="6450185" y="3814655"/>
          <a:ext cx="1971675" cy="2096008"/>
        </p:xfrm>
        <a:graphic>
          <a:graphicData uri="http://schemas.openxmlformats.org/drawingml/2006/table">
            <a:tbl>
              <a:tblPr/>
              <a:tblGrid>
                <a:gridCol w="962438">
                  <a:extLst>
                    <a:ext uri="{9D8B030D-6E8A-4147-A177-3AD203B41FA5}">
                      <a16:colId xmlns:a16="http://schemas.microsoft.com/office/drawing/2014/main" val="20000"/>
                    </a:ext>
                  </a:extLst>
                </a:gridCol>
                <a:gridCol w="1009237">
                  <a:extLst>
                    <a:ext uri="{9D8B030D-6E8A-4147-A177-3AD203B41FA5}">
                      <a16:colId xmlns:a16="http://schemas.microsoft.com/office/drawing/2014/main" val="20001"/>
                    </a:ext>
                  </a:extLst>
                </a:gridCol>
              </a:tblGrid>
              <a:tr h="281354">
                <a:tc>
                  <a:txBody>
                    <a:bodyPr/>
                    <a:lstStyle/>
                    <a:p>
                      <a:pPr>
                        <a:spcAft>
                          <a:spcPts val="0"/>
                        </a:spcAft>
                      </a:pPr>
                      <a:r>
                        <a:rPr lang="en-GB" sz="900" b="1" dirty="0">
                          <a:latin typeface="Calibri"/>
                          <a:ea typeface="Calibri"/>
                          <a:cs typeface="Times New Roman"/>
                        </a:rPr>
                        <a:t>Date</a:t>
                      </a:r>
                      <a:endParaRPr lang="en-GB" sz="1000" dirty="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b="1" dirty="0">
                          <a:latin typeface="Calibri"/>
                          <a:ea typeface="Calibri"/>
                          <a:cs typeface="Times New Roman"/>
                        </a:rPr>
                        <a:t>Whole Price Index</a:t>
                      </a:r>
                      <a:endParaRPr lang="en-GB" sz="1000" dirty="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0"/>
                  </a:ext>
                </a:extLst>
              </a:tr>
              <a:tr h="140677">
                <a:tc>
                  <a:txBody>
                    <a:bodyPr/>
                    <a:lstStyle/>
                    <a:p>
                      <a:pPr>
                        <a:spcAft>
                          <a:spcPts val="0"/>
                        </a:spcAft>
                      </a:pPr>
                      <a:r>
                        <a:rPr lang="en-GB" sz="900">
                          <a:latin typeface="Calibri"/>
                          <a:ea typeface="Calibri"/>
                          <a:cs typeface="Times New Roman"/>
                        </a:rPr>
                        <a:t> July 1914</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1.0</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1"/>
                  </a:ext>
                </a:extLst>
              </a:tr>
              <a:tr h="140677">
                <a:tc>
                  <a:txBody>
                    <a:bodyPr/>
                    <a:lstStyle/>
                    <a:p>
                      <a:pPr>
                        <a:spcAft>
                          <a:spcPts val="0"/>
                        </a:spcAft>
                      </a:pPr>
                      <a:r>
                        <a:rPr lang="en-GB" sz="900">
                          <a:latin typeface="Calibri"/>
                          <a:ea typeface="Calibri"/>
                          <a:cs typeface="Times New Roman"/>
                        </a:rPr>
                        <a:t>January 1919</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2.6</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2"/>
                  </a:ext>
                </a:extLst>
              </a:tr>
              <a:tr h="140677">
                <a:tc>
                  <a:txBody>
                    <a:bodyPr/>
                    <a:lstStyle/>
                    <a:p>
                      <a:pPr>
                        <a:spcAft>
                          <a:spcPts val="0"/>
                        </a:spcAft>
                      </a:pPr>
                      <a:r>
                        <a:rPr lang="en-GB" sz="900">
                          <a:latin typeface="Calibri"/>
                          <a:ea typeface="Calibri"/>
                          <a:cs typeface="Times New Roman"/>
                        </a:rPr>
                        <a:t>July 1919</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3.4</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3"/>
                  </a:ext>
                </a:extLst>
              </a:tr>
              <a:tr h="140677">
                <a:tc>
                  <a:txBody>
                    <a:bodyPr/>
                    <a:lstStyle/>
                    <a:p>
                      <a:pPr>
                        <a:spcAft>
                          <a:spcPts val="0"/>
                        </a:spcAft>
                      </a:pPr>
                      <a:r>
                        <a:rPr lang="en-GB" sz="900">
                          <a:latin typeface="Calibri"/>
                          <a:ea typeface="Calibri"/>
                          <a:cs typeface="Times New Roman"/>
                        </a:rPr>
                        <a:t>January 1920</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dirty="0">
                          <a:latin typeface="Calibri"/>
                          <a:ea typeface="Calibri"/>
                          <a:cs typeface="Times New Roman"/>
                        </a:rPr>
                        <a:t>12.6</a:t>
                      </a:r>
                      <a:endParaRPr lang="en-GB" sz="1000" dirty="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4"/>
                  </a:ext>
                </a:extLst>
              </a:tr>
              <a:tr h="140677">
                <a:tc>
                  <a:txBody>
                    <a:bodyPr/>
                    <a:lstStyle/>
                    <a:p>
                      <a:pPr>
                        <a:spcAft>
                          <a:spcPts val="0"/>
                        </a:spcAft>
                      </a:pPr>
                      <a:r>
                        <a:rPr lang="en-GB" sz="900">
                          <a:latin typeface="Calibri"/>
                          <a:ea typeface="Calibri"/>
                          <a:cs typeface="Times New Roman"/>
                        </a:rPr>
                        <a:t>January 1921</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14.4</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5"/>
                  </a:ext>
                </a:extLst>
              </a:tr>
              <a:tr h="140677">
                <a:tc>
                  <a:txBody>
                    <a:bodyPr/>
                    <a:lstStyle/>
                    <a:p>
                      <a:pPr>
                        <a:spcAft>
                          <a:spcPts val="0"/>
                        </a:spcAft>
                      </a:pPr>
                      <a:r>
                        <a:rPr lang="en-GB" sz="900">
                          <a:latin typeface="Calibri"/>
                          <a:ea typeface="Calibri"/>
                          <a:cs typeface="Times New Roman"/>
                        </a:rPr>
                        <a:t>July 1921</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14.3</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6"/>
                  </a:ext>
                </a:extLst>
              </a:tr>
              <a:tr h="140677">
                <a:tc>
                  <a:txBody>
                    <a:bodyPr/>
                    <a:lstStyle/>
                    <a:p>
                      <a:pPr>
                        <a:spcAft>
                          <a:spcPts val="0"/>
                        </a:spcAft>
                      </a:pPr>
                      <a:r>
                        <a:rPr lang="en-GB" sz="900">
                          <a:latin typeface="Calibri"/>
                          <a:ea typeface="Calibri"/>
                          <a:cs typeface="Times New Roman"/>
                        </a:rPr>
                        <a:t>January 1922</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36.7</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7"/>
                  </a:ext>
                </a:extLst>
              </a:tr>
              <a:tr h="140677">
                <a:tc>
                  <a:txBody>
                    <a:bodyPr/>
                    <a:lstStyle/>
                    <a:p>
                      <a:pPr>
                        <a:spcAft>
                          <a:spcPts val="0"/>
                        </a:spcAft>
                      </a:pPr>
                      <a:r>
                        <a:rPr lang="en-GB" sz="900">
                          <a:latin typeface="Calibri"/>
                          <a:ea typeface="Calibri"/>
                          <a:cs typeface="Times New Roman"/>
                        </a:rPr>
                        <a:t>July 1922</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100.6</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8"/>
                  </a:ext>
                </a:extLst>
              </a:tr>
              <a:tr h="140677">
                <a:tc>
                  <a:txBody>
                    <a:bodyPr/>
                    <a:lstStyle/>
                    <a:p>
                      <a:pPr>
                        <a:spcAft>
                          <a:spcPts val="0"/>
                        </a:spcAft>
                      </a:pPr>
                      <a:r>
                        <a:rPr lang="en-GB" sz="900">
                          <a:latin typeface="Calibri"/>
                          <a:ea typeface="Calibri"/>
                          <a:cs typeface="Times New Roman"/>
                        </a:rPr>
                        <a:t>January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2,785</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09"/>
                  </a:ext>
                </a:extLst>
              </a:tr>
              <a:tr h="140677">
                <a:tc>
                  <a:txBody>
                    <a:bodyPr/>
                    <a:lstStyle/>
                    <a:p>
                      <a:pPr>
                        <a:spcAft>
                          <a:spcPts val="0"/>
                        </a:spcAft>
                      </a:pPr>
                      <a:r>
                        <a:rPr lang="en-GB" sz="900">
                          <a:latin typeface="Calibri"/>
                          <a:ea typeface="Calibri"/>
                          <a:cs typeface="Times New Roman"/>
                        </a:rPr>
                        <a:t>July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194,000</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10"/>
                  </a:ext>
                </a:extLst>
              </a:tr>
              <a:tr h="281275">
                <a:tc>
                  <a:txBody>
                    <a:bodyPr/>
                    <a:lstStyle/>
                    <a:p>
                      <a:pPr>
                        <a:spcAft>
                          <a:spcPts val="0"/>
                        </a:spcAft>
                      </a:pPr>
                      <a:r>
                        <a:rPr lang="en-GB" sz="900">
                          <a:latin typeface="Calibri"/>
                          <a:ea typeface="Calibri"/>
                          <a:cs typeface="Times New Roman"/>
                        </a:rPr>
                        <a:t>November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726,000,000,000</a:t>
                      </a:r>
                      <a:endParaRPr lang="en-GB" sz="1000">
                        <a:latin typeface="Calibri"/>
                        <a:ea typeface="Calibri"/>
                        <a:cs typeface="Times New Roman"/>
                      </a:endParaRPr>
                    </a:p>
                  </a:txBody>
                  <a:tcPr marL="68607" marR="68607" marT="0" marB="0">
                    <a:lnL>
                      <a:noFill/>
                    </a:lnL>
                    <a:lnR>
                      <a:noFill/>
                    </a:lnR>
                    <a:lnT>
                      <a:noFill/>
                    </a:lnT>
                    <a:lnB>
                      <a:noFill/>
                    </a:lnB>
                  </a:tcPr>
                </a:tc>
                <a:extLst>
                  <a:ext uri="{0D108BD9-81ED-4DB2-BD59-A6C34878D82A}">
                    <a16:rowId xmlns:a16="http://schemas.microsoft.com/office/drawing/2014/main" val="10011"/>
                  </a:ext>
                </a:extLst>
              </a:tr>
              <a:tr h="126609">
                <a:tc gridSpan="2">
                  <a:txBody>
                    <a:bodyPr/>
                    <a:lstStyle/>
                    <a:p>
                      <a:pPr>
                        <a:spcAft>
                          <a:spcPts val="0"/>
                        </a:spcAft>
                      </a:pPr>
                      <a:r>
                        <a:rPr lang="en-GB" sz="800" dirty="0">
                          <a:latin typeface="Calibri"/>
                          <a:ea typeface="Calibri"/>
                          <a:cs typeface="Times New Roman"/>
                        </a:rPr>
                        <a:t>German wholesale price index</a:t>
                      </a:r>
                      <a:endParaRPr lang="en-GB" sz="1000" dirty="0">
                        <a:latin typeface="Calibri"/>
                        <a:ea typeface="Calibri"/>
                        <a:cs typeface="Times New Roman"/>
                      </a:endParaRPr>
                    </a:p>
                  </a:txBody>
                  <a:tcPr marL="68607" marR="68607" marT="0" marB="0">
                    <a:lnL>
                      <a:noFill/>
                    </a:lnL>
                    <a:lnR>
                      <a:noFill/>
                    </a:lnR>
                    <a:lnT>
                      <a:noFill/>
                    </a:lnT>
                    <a:lnB>
                      <a:noFill/>
                    </a:lnB>
                  </a:tcPr>
                </a:tc>
                <a:tc hMerge="1">
                  <a:txBody>
                    <a:bodyPr/>
                    <a:lstStyle/>
                    <a:p>
                      <a:endParaRPr lang="en-GB"/>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523117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Content Placeholder 2"/>
          <p:cNvSpPr>
            <a:spLocks noGrp="1"/>
          </p:cNvSpPr>
          <p:nvPr>
            <p:ph sz="half" idx="1"/>
          </p:nvPr>
        </p:nvSpPr>
        <p:spPr/>
        <p:txBody>
          <a:bodyPr>
            <a:normAutofit fontScale="92500" lnSpcReduction="10000"/>
          </a:bodyPr>
          <a:lstStyle/>
          <a:p>
            <a:r>
              <a:rPr lang="en-GB"/>
              <a:t>System Stability is determined by the interconnectedness and synchronization of the system elements </a:t>
            </a:r>
          </a:p>
          <a:p>
            <a:r>
              <a:rPr lang="en-GB"/>
              <a:t>System Stability can be changed by increasing or decreasing (removing or adding) </a:t>
            </a:r>
            <a:r>
              <a:rPr lang="ja-JP" altLang="en-GB"/>
              <a:t>“</a:t>
            </a:r>
            <a:r>
              <a:rPr lang="en-GB" altLang="ja-JP"/>
              <a:t>connections</a:t>
            </a:r>
            <a:r>
              <a:rPr lang="ja-JP" altLang="en-GB"/>
              <a:t>”</a:t>
            </a:r>
            <a:endParaRPr lang="en-GB" altLang="ja-JP"/>
          </a:p>
          <a:p>
            <a:pPr lvl="1"/>
            <a:r>
              <a:rPr lang="en-GB"/>
              <a:t>A stable system can be made less stable by reducing/removing balancing feedback or by increasing/adding positive feedback</a:t>
            </a:r>
          </a:p>
          <a:p>
            <a:pPr lvl="1"/>
            <a:r>
              <a:rPr lang="en-GB"/>
              <a:t>An unstable system can be made more stable by reducing/removing positive feedback or increasing/adding balancing feedback</a:t>
            </a:r>
          </a:p>
          <a:p>
            <a:r>
              <a:rPr lang="en-GB"/>
              <a:t>System Stability can be changed by increasing or shortening the delays in a system – this is often counter intuitive.</a:t>
            </a:r>
          </a:p>
          <a:p>
            <a:endParaRPr lang="en-GB"/>
          </a:p>
          <a:p>
            <a:endParaRPr lang="en-GB" dirty="0"/>
          </a:p>
        </p:txBody>
      </p:sp>
      <p:sp>
        <p:nvSpPr>
          <p:cNvPr id="135169" name="Title 1"/>
          <p:cNvSpPr>
            <a:spLocks noGrp="1"/>
          </p:cNvSpPr>
          <p:nvPr>
            <p:ph type="title"/>
          </p:nvPr>
        </p:nvSpPr>
        <p:spPr/>
        <p:txBody>
          <a:bodyPr/>
          <a:lstStyle/>
          <a:p>
            <a:r>
              <a:rPr lang="en-GB"/>
              <a:t>System Stability</a:t>
            </a:r>
            <a:endParaRPr lang="en-GB" dirty="0"/>
          </a:p>
        </p:txBody>
      </p:sp>
      <p:pic>
        <p:nvPicPr>
          <p:cNvPr id="135171" name="Picture 4" descr="Motorway Que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1564" y="1769606"/>
            <a:ext cx="1350962" cy="1809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5172" name="TextBox 5"/>
          <p:cNvSpPr txBox="1">
            <a:spLocks noChangeArrowheads="1"/>
          </p:cNvSpPr>
          <p:nvPr/>
        </p:nvSpPr>
        <p:spPr bwMode="auto">
          <a:xfrm>
            <a:off x="6361113" y="1609004"/>
            <a:ext cx="2782887" cy="21309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Motorway Queues experience shock waves: fast-slow and stop-start behaviour because of an increase in the volume of vehicles causing a positive feedback. If we reduce the number of vehicles (reduce the positive feedback) the problem goes away! </a:t>
            </a:r>
          </a:p>
        </p:txBody>
      </p:sp>
      <p:sp>
        <p:nvSpPr>
          <p:cNvPr id="135173" name="TextBox 7"/>
          <p:cNvSpPr txBox="1">
            <a:spLocks noChangeArrowheads="1"/>
          </p:cNvSpPr>
          <p:nvPr/>
        </p:nvSpPr>
        <p:spPr bwMode="auto">
          <a:xfrm>
            <a:off x="4754576" y="3934570"/>
            <a:ext cx="4389437" cy="12217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The stop-start </a:t>
            </a:r>
            <a:r>
              <a:rPr lang="en-GB" sz="1477" dirty="0">
                <a:latin typeface="+mn-lt"/>
              </a:rPr>
              <a:t>behaviour</a:t>
            </a:r>
            <a:r>
              <a:rPr lang="en-GB" sz="1477" dirty="0"/>
              <a:t> can also be influenced by introducing negative feedback into the system – variable speed limits. It should also be possible to change the behaviour by changing some of the delays in the system.</a:t>
            </a:r>
          </a:p>
        </p:txBody>
      </p:sp>
    </p:spTree>
    <p:extLst>
      <p:ext uri="{BB962C8B-B14F-4D97-AF65-F5344CB8AC3E}">
        <p14:creationId xmlns:p14="http://schemas.microsoft.com/office/powerpoint/2010/main" val="1471552159"/>
      </p:ext>
    </p:extLst>
  </p:cSld>
  <p:clrMapOvr>
    <a:masterClrMapping/>
  </p:clrMapOvr>
  <p:transition>
    <p:wipe dir="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51693" y="524964"/>
            <a:ext cx="7958503" cy="504092"/>
          </a:xfrm>
        </p:spPr>
        <p:txBody>
          <a:bodyPr/>
          <a:lstStyle/>
          <a:p>
            <a:r>
              <a:rPr lang="en-GB" dirty="0"/>
              <a:t>Systems Thinking in Engineering</a:t>
            </a:r>
          </a:p>
        </p:txBody>
      </p:sp>
      <p:sp>
        <p:nvSpPr>
          <p:cNvPr id="15363" name="Rectangle 4"/>
          <p:cNvSpPr>
            <a:spLocks noGrp="1" noChangeArrowheads="1"/>
          </p:cNvSpPr>
          <p:nvPr>
            <p:ph type="body" idx="1"/>
          </p:nvPr>
        </p:nvSpPr>
        <p:spPr>
          <a:xfrm>
            <a:off x="547900" y="1137447"/>
            <a:ext cx="7996373" cy="5168026"/>
          </a:xfrm>
        </p:spPr>
        <p:txBody>
          <a:bodyPr>
            <a:normAutofit fontScale="92500" lnSpcReduction="10000"/>
          </a:bodyPr>
          <a:lstStyle/>
          <a:p>
            <a:r>
              <a:rPr lang="en-GB" dirty="0"/>
              <a:t>Utilises Systems Thinking to </a:t>
            </a:r>
          </a:p>
          <a:p>
            <a:pPr lvl="1"/>
            <a:r>
              <a:rPr lang="en-GB" dirty="0"/>
              <a:t>Understand context and purpose</a:t>
            </a:r>
          </a:p>
          <a:p>
            <a:pPr lvl="2"/>
            <a:r>
              <a:rPr lang="en-GB" dirty="0"/>
              <a:t>To elicit and analyse requirements</a:t>
            </a:r>
          </a:p>
          <a:p>
            <a:pPr lvl="2"/>
            <a:r>
              <a:rPr lang="en-GB" dirty="0"/>
              <a:t>To generate and explore solutions through abstraction</a:t>
            </a:r>
            <a:endParaRPr lang="en-GB" sz="1704" dirty="0"/>
          </a:p>
          <a:p>
            <a:pPr lvl="1"/>
            <a:r>
              <a:rPr lang="en-GB" dirty="0"/>
              <a:t>Manage complexity </a:t>
            </a:r>
          </a:p>
          <a:p>
            <a:pPr lvl="2"/>
            <a:r>
              <a:rPr lang="en-GB" dirty="0"/>
              <a:t>Through determination of sub-systems</a:t>
            </a:r>
          </a:p>
          <a:p>
            <a:pPr lvl="2"/>
            <a:r>
              <a:rPr lang="en-GB" dirty="0"/>
              <a:t>Through multiple perspectives</a:t>
            </a:r>
          </a:p>
          <a:p>
            <a:pPr lvl="1"/>
            <a:r>
              <a:rPr lang="en-GB" dirty="0"/>
              <a:t>Manage emergent behaviour </a:t>
            </a:r>
          </a:p>
          <a:p>
            <a:pPr lvl="2"/>
            <a:r>
              <a:rPr lang="en-GB" dirty="0"/>
              <a:t>By paying attention to the “connections” between sub-systems</a:t>
            </a:r>
          </a:p>
          <a:p>
            <a:pPr lvl="2"/>
            <a:r>
              <a:rPr lang="en-GB" dirty="0"/>
              <a:t>By consideration of a lifecycle view</a:t>
            </a:r>
          </a:p>
          <a:p>
            <a:r>
              <a:rPr lang="en-GB" dirty="0"/>
              <a:t>Putting it in to practice requires a systematic and repeatable approach – we need a process. </a:t>
            </a:r>
          </a:p>
          <a:p>
            <a:pPr lvl="1"/>
            <a:r>
              <a:rPr lang="en-GB" dirty="0"/>
              <a:t>The Systems Engineering Process is based on two fundamental basic processes:</a:t>
            </a:r>
          </a:p>
          <a:p>
            <a:pPr lvl="2"/>
            <a:r>
              <a:rPr lang="en-GB" dirty="0"/>
              <a:t>Divergent and Convergent Thinking</a:t>
            </a:r>
          </a:p>
          <a:p>
            <a:pPr lvl="2"/>
            <a:r>
              <a:rPr lang="en-GB" dirty="0"/>
              <a:t>Plan-Do-Check-Act</a:t>
            </a:r>
          </a:p>
        </p:txBody>
      </p:sp>
    </p:spTree>
    <p:extLst>
      <p:ext uri="{BB962C8B-B14F-4D97-AF65-F5344CB8AC3E}">
        <p14:creationId xmlns:p14="http://schemas.microsoft.com/office/powerpoint/2010/main" val="28381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18" name="Rectangle 2"/>
          <p:cNvSpPr>
            <a:spLocks noGrp="1" noChangeArrowheads="1"/>
          </p:cNvSpPr>
          <p:nvPr>
            <p:ph type="title"/>
          </p:nvPr>
        </p:nvSpPr>
        <p:spPr/>
        <p:txBody>
          <a:bodyPr/>
          <a:lstStyle/>
          <a:p>
            <a:r>
              <a:rPr lang="en-GB" sz="2215" dirty="0"/>
              <a:t>Divergent-Convergent Thinking a Systems Meta Process </a:t>
            </a:r>
          </a:p>
        </p:txBody>
      </p:sp>
      <p:sp>
        <p:nvSpPr>
          <p:cNvPr id="879619" name="Text Box 3"/>
          <p:cNvSpPr txBox="1">
            <a:spLocks noChangeArrowheads="1"/>
          </p:cNvSpPr>
          <p:nvPr/>
        </p:nvSpPr>
        <p:spPr bwMode="auto">
          <a:xfrm>
            <a:off x="957217" y="3290782"/>
            <a:ext cx="2786063" cy="774058"/>
          </a:xfrm>
          <a:prstGeom prst="rect">
            <a:avLst/>
          </a:prstGeom>
          <a:noFill/>
          <a:ln w="12700">
            <a:noFill/>
            <a:miter lim="800000"/>
            <a:headEnd/>
            <a:tailEnd/>
          </a:ln>
          <a:effectLst/>
        </p:spPr>
        <p:txBody>
          <a:bodyPr anchor="ctr">
            <a:spAutoFit/>
          </a:bodyPr>
          <a:lstStyle/>
          <a:p>
            <a:pPr algn="l" eaLnBrk="0" hangingPunct="0"/>
            <a:r>
              <a:rPr lang="en-GB" sz="2215" dirty="0">
                <a:latin typeface="Arial Black" pitchFamily="34" charset="0"/>
              </a:rPr>
              <a:t>Divergent Thinking</a:t>
            </a:r>
          </a:p>
        </p:txBody>
      </p:sp>
      <p:sp>
        <p:nvSpPr>
          <p:cNvPr id="879620" name="Text Box 4"/>
          <p:cNvSpPr txBox="1">
            <a:spLocks noChangeArrowheads="1"/>
          </p:cNvSpPr>
          <p:nvPr/>
        </p:nvSpPr>
        <p:spPr bwMode="auto">
          <a:xfrm>
            <a:off x="5430890" y="3294787"/>
            <a:ext cx="2938462" cy="774058"/>
          </a:xfrm>
          <a:prstGeom prst="rect">
            <a:avLst/>
          </a:prstGeom>
          <a:noFill/>
          <a:ln w="12700">
            <a:noFill/>
            <a:miter lim="800000"/>
            <a:headEnd/>
            <a:tailEnd/>
          </a:ln>
          <a:effectLst/>
        </p:spPr>
        <p:txBody>
          <a:bodyPr anchor="ctr">
            <a:spAutoFit/>
          </a:bodyPr>
          <a:lstStyle/>
          <a:p>
            <a:pPr algn="r" eaLnBrk="0" hangingPunct="0"/>
            <a:r>
              <a:rPr lang="en-GB" sz="2215" dirty="0">
                <a:latin typeface="Arial Black" pitchFamily="34" charset="0"/>
              </a:rPr>
              <a:t>Convergent Thinking</a:t>
            </a:r>
          </a:p>
        </p:txBody>
      </p:sp>
      <p:sp>
        <p:nvSpPr>
          <p:cNvPr id="879621" name="Text Box 5"/>
          <p:cNvSpPr txBox="1">
            <a:spLocks noChangeArrowheads="1"/>
          </p:cNvSpPr>
          <p:nvPr/>
        </p:nvSpPr>
        <p:spPr bwMode="auto">
          <a:xfrm>
            <a:off x="169880" y="5292274"/>
            <a:ext cx="2708275" cy="111543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r>
              <a:rPr lang="en-GB" sz="1662" dirty="0"/>
              <a:t>Concerned with generating ideas or information about a situation or problem</a:t>
            </a:r>
          </a:p>
        </p:txBody>
      </p:sp>
      <p:sp>
        <p:nvSpPr>
          <p:cNvPr id="879622" name="Text Box 6"/>
          <p:cNvSpPr txBox="1">
            <a:spLocks noChangeArrowheads="1"/>
          </p:cNvSpPr>
          <p:nvPr/>
        </p:nvSpPr>
        <p:spPr bwMode="auto">
          <a:xfrm>
            <a:off x="6264276" y="5280551"/>
            <a:ext cx="2705100" cy="111543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r>
              <a:rPr lang="en-GB" sz="1662" dirty="0"/>
              <a:t>Concerned with organizing and making sense of ideas or information</a:t>
            </a:r>
          </a:p>
        </p:txBody>
      </p:sp>
      <p:pic>
        <p:nvPicPr>
          <p:cNvPr id="879623" name="Picture 7"/>
          <p:cNvPicPr>
            <a:picLocks noChangeAspect="1" noChangeArrowheads="1"/>
          </p:cNvPicPr>
          <p:nvPr/>
        </p:nvPicPr>
        <p:blipFill>
          <a:blip r:embed="rId3" cstate="print"/>
          <a:srcRect/>
          <a:stretch>
            <a:fillRect/>
          </a:stretch>
        </p:blipFill>
        <p:spPr bwMode="auto">
          <a:xfrm>
            <a:off x="1471628" y="3124428"/>
            <a:ext cx="6605620" cy="2992906"/>
          </a:xfrm>
          <a:prstGeom prst="rect">
            <a:avLst/>
          </a:prstGeom>
          <a:noFill/>
          <a:ln w="9525">
            <a:noFill/>
            <a:miter lim="800000"/>
            <a:headEnd/>
            <a:tailEnd/>
          </a:ln>
          <a:effectLst/>
        </p:spPr>
      </p:pic>
      <p:sp>
        <p:nvSpPr>
          <p:cNvPr id="2" name="Rectangle 1"/>
          <p:cNvSpPr/>
          <p:nvPr/>
        </p:nvSpPr>
        <p:spPr>
          <a:xfrm>
            <a:off x="131763" y="1237339"/>
            <a:ext cx="8936698" cy="168347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buFont typeface="Wingdings" pitchFamily="2" charset="2"/>
              <a:buChar char="Ø"/>
            </a:pPr>
            <a:r>
              <a:rPr lang="en-GB" sz="1477" dirty="0"/>
              <a:t>When attempting to understand a situation or solve a problem the task is to find amongst all the possibilities the critical aspects. This task logically comprises two activities: </a:t>
            </a:r>
          </a:p>
          <a:p>
            <a:pPr lvl="2">
              <a:buFont typeface="Wingdings" pitchFamily="2" charset="2"/>
              <a:buChar char="Ø"/>
            </a:pPr>
            <a:r>
              <a:rPr lang="en-GB" sz="1477" b="1" dirty="0"/>
              <a:t>Generating information</a:t>
            </a:r>
          </a:p>
          <a:p>
            <a:pPr lvl="2">
              <a:buFont typeface="Wingdings" pitchFamily="2" charset="2"/>
              <a:buChar char="Ø"/>
            </a:pPr>
            <a:r>
              <a:rPr lang="en-GB" sz="1477" b="1" dirty="0"/>
              <a:t>Organizing information  </a:t>
            </a:r>
          </a:p>
          <a:p>
            <a:pPr>
              <a:buFont typeface="Wingdings" pitchFamily="2" charset="2"/>
              <a:buChar char="Ø"/>
            </a:pPr>
            <a:r>
              <a:rPr lang="en-GB" sz="1477" dirty="0"/>
              <a:t>We often try to do this in one step by “jumping” to the “answer” – the problem is we stop thinking once we find a first adequate “answer” </a:t>
            </a:r>
          </a:p>
          <a:p>
            <a:pPr>
              <a:buFont typeface="Wingdings" pitchFamily="2" charset="2"/>
              <a:buChar char="Ø"/>
            </a:pPr>
            <a:r>
              <a:rPr lang="en-GB" sz="1477" dirty="0"/>
              <a:t> It is better to divide the task up into its component activities </a:t>
            </a:r>
          </a:p>
        </p:txBody>
      </p:sp>
    </p:spTree>
    <p:extLst>
      <p:ext uri="{BB962C8B-B14F-4D97-AF65-F5344CB8AC3E}">
        <p14:creationId xmlns:p14="http://schemas.microsoft.com/office/powerpoint/2010/main" val="18416532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p:txBody>
          <a:bodyPr/>
          <a:lstStyle/>
          <a:p>
            <a:r>
              <a:rPr lang="en-GB" dirty="0"/>
              <a:t>Plan Do Check Act a Systems Meta Process</a:t>
            </a:r>
          </a:p>
        </p:txBody>
      </p:sp>
      <p:sp>
        <p:nvSpPr>
          <p:cNvPr id="880643" name="Text Box 3"/>
          <p:cNvSpPr txBox="1">
            <a:spLocks noChangeArrowheads="1"/>
          </p:cNvSpPr>
          <p:nvPr/>
        </p:nvSpPr>
        <p:spPr bwMode="auto">
          <a:xfrm>
            <a:off x="206128" y="5094340"/>
            <a:ext cx="1368425"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Plan</a:t>
            </a:r>
          </a:p>
          <a:p>
            <a:pPr eaLnBrk="0" hangingPunct="0">
              <a:spcBef>
                <a:spcPct val="50000"/>
              </a:spcBef>
            </a:pPr>
            <a:r>
              <a:rPr lang="en-GB" sz="1292" b="1" dirty="0"/>
              <a:t>What has to be done</a:t>
            </a:r>
          </a:p>
        </p:txBody>
      </p:sp>
      <p:sp>
        <p:nvSpPr>
          <p:cNvPr id="880644" name="Text Box 4"/>
          <p:cNvSpPr txBox="1">
            <a:spLocks noChangeArrowheads="1"/>
          </p:cNvSpPr>
          <p:nvPr/>
        </p:nvSpPr>
        <p:spPr bwMode="auto">
          <a:xfrm>
            <a:off x="198109" y="3128381"/>
            <a:ext cx="1295400"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Do</a:t>
            </a:r>
          </a:p>
          <a:p>
            <a:pPr eaLnBrk="0" hangingPunct="0">
              <a:spcBef>
                <a:spcPct val="50000"/>
              </a:spcBef>
            </a:pPr>
            <a:r>
              <a:rPr lang="en-GB" sz="1292" b="1" dirty="0"/>
              <a:t>Carry out the activity</a:t>
            </a:r>
          </a:p>
        </p:txBody>
      </p:sp>
      <p:sp>
        <p:nvSpPr>
          <p:cNvPr id="880645" name="Text Box 5"/>
          <p:cNvSpPr txBox="1">
            <a:spLocks noChangeArrowheads="1"/>
          </p:cNvSpPr>
          <p:nvPr/>
        </p:nvSpPr>
        <p:spPr bwMode="auto">
          <a:xfrm>
            <a:off x="4245304" y="3214811"/>
            <a:ext cx="1150937"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Check</a:t>
            </a:r>
          </a:p>
          <a:p>
            <a:pPr eaLnBrk="0" hangingPunct="0">
              <a:spcBef>
                <a:spcPct val="50000"/>
              </a:spcBef>
            </a:pPr>
            <a:r>
              <a:rPr lang="en-GB" sz="1292" b="1" dirty="0"/>
              <a:t>Check the activity</a:t>
            </a:r>
          </a:p>
        </p:txBody>
      </p:sp>
      <p:sp>
        <p:nvSpPr>
          <p:cNvPr id="880651" name="Text Box 11"/>
          <p:cNvSpPr txBox="1">
            <a:spLocks noChangeArrowheads="1"/>
          </p:cNvSpPr>
          <p:nvPr/>
        </p:nvSpPr>
        <p:spPr bwMode="auto">
          <a:xfrm>
            <a:off x="4139932" y="5133855"/>
            <a:ext cx="1150937"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Act</a:t>
            </a:r>
          </a:p>
          <a:p>
            <a:pPr eaLnBrk="0" hangingPunct="0">
              <a:spcBef>
                <a:spcPct val="50000"/>
              </a:spcBef>
            </a:pPr>
            <a:r>
              <a:rPr lang="en-GB" sz="1292" b="1" dirty="0"/>
              <a:t>Act on the check</a:t>
            </a:r>
          </a:p>
        </p:txBody>
      </p:sp>
      <p:sp>
        <p:nvSpPr>
          <p:cNvPr id="880652" name="Text Box 12"/>
          <p:cNvSpPr txBox="1">
            <a:spLocks noChangeArrowheads="1"/>
          </p:cNvSpPr>
          <p:nvPr/>
        </p:nvSpPr>
        <p:spPr bwMode="auto">
          <a:xfrm>
            <a:off x="190440" y="1440447"/>
            <a:ext cx="8782050" cy="1001556"/>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ctr"/>
            <a:r>
              <a:rPr lang="en-GB" sz="1477" dirty="0"/>
              <a:t>Often attributed to the American quality guru Edwards Deming, he said he got the idea from Walter </a:t>
            </a:r>
            <a:r>
              <a:rPr lang="en-GB" sz="1477" dirty="0" err="1"/>
              <a:t>Shewhart</a:t>
            </a:r>
            <a:r>
              <a:rPr lang="en-GB" sz="1477" dirty="0"/>
              <a:t> the inventor of Statistical Process Control. But even </a:t>
            </a:r>
            <a:r>
              <a:rPr lang="en-GB" sz="1477" dirty="0" err="1"/>
              <a:t>Shewhart’s</a:t>
            </a:r>
            <a:r>
              <a:rPr lang="en-GB" sz="1477" dirty="0"/>
              <a:t> work can be traced to the Englishman Francis Bacon who first expounded the scientific method of Hypothesis, Experiment and Evaluation.</a:t>
            </a:r>
          </a:p>
        </p:txBody>
      </p:sp>
      <p:sp>
        <p:nvSpPr>
          <p:cNvPr id="880653" name="Text Box 13"/>
          <p:cNvSpPr txBox="1">
            <a:spLocks noChangeArrowheads="1"/>
          </p:cNvSpPr>
          <p:nvPr/>
        </p:nvSpPr>
        <p:spPr bwMode="auto">
          <a:xfrm>
            <a:off x="5579549" y="4103090"/>
            <a:ext cx="2452638" cy="77425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p>
            <a:r>
              <a:rPr lang="en-GB" sz="1477" dirty="0"/>
              <a:t>PDCA is logical common sense that is often not followed.. </a:t>
            </a:r>
          </a:p>
        </p:txBody>
      </p:sp>
      <p:sp>
        <p:nvSpPr>
          <p:cNvPr id="14" name="Bent Arrow 13"/>
          <p:cNvSpPr/>
          <p:nvPr/>
        </p:nvSpPr>
        <p:spPr>
          <a:xfrm rot="5400000">
            <a:off x="2856273" y="3267964"/>
            <a:ext cx="1368583" cy="1493572"/>
          </a:xfrm>
          <a:prstGeom prst="bentArrow">
            <a:avLst>
              <a:gd name="adj1" fmla="val 36033"/>
              <a:gd name="adj2" fmla="val 36034"/>
              <a:gd name="adj3" fmla="val 25000"/>
              <a:gd name="adj4" fmla="val 73664"/>
            </a:avLst>
          </a:prstGeom>
          <a:solidFill>
            <a:schemeClr val="accent6">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5" name="Bent Arrow 14"/>
          <p:cNvSpPr/>
          <p:nvPr/>
        </p:nvSpPr>
        <p:spPr>
          <a:xfrm rot="10800000">
            <a:off x="2683428" y="4705312"/>
            <a:ext cx="1368583" cy="1493572"/>
          </a:xfrm>
          <a:prstGeom prst="bentArrow">
            <a:avLst>
              <a:gd name="adj1" fmla="val 36033"/>
              <a:gd name="adj2" fmla="val 36034"/>
              <a:gd name="adj3" fmla="val 25000"/>
              <a:gd name="adj4" fmla="val 73664"/>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6" name="Bent Arrow 15"/>
          <p:cNvSpPr/>
          <p:nvPr/>
        </p:nvSpPr>
        <p:spPr>
          <a:xfrm>
            <a:off x="1402869" y="3082389"/>
            <a:ext cx="1368583" cy="1493572"/>
          </a:xfrm>
          <a:prstGeom prst="bentArrow">
            <a:avLst>
              <a:gd name="adj1" fmla="val 36033"/>
              <a:gd name="adj2" fmla="val 36034"/>
              <a:gd name="adj3" fmla="val 25000"/>
              <a:gd name="adj4" fmla="val 73664"/>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7" name="Bent Arrow 16"/>
          <p:cNvSpPr/>
          <p:nvPr/>
        </p:nvSpPr>
        <p:spPr>
          <a:xfrm rot="16200000">
            <a:off x="1229853" y="4525744"/>
            <a:ext cx="1368583" cy="1493572"/>
          </a:xfrm>
          <a:prstGeom prst="bentArrow">
            <a:avLst>
              <a:gd name="adj1" fmla="val 36033"/>
              <a:gd name="adj2" fmla="val 36034"/>
              <a:gd name="adj3" fmla="val 25000"/>
              <a:gd name="adj4" fmla="val 73664"/>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vert="vert" rtlCol="0" anchor="ctr"/>
          <a:lstStyle/>
          <a:p>
            <a:pPr algn="ctr"/>
            <a:endParaRPr lang="en-US" sz="1477" dirty="0">
              <a:solidFill>
                <a:schemeClr val="tx1"/>
              </a:solidFill>
            </a:endParaRPr>
          </a:p>
        </p:txBody>
      </p:sp>
      <p:sp>
        <p:nvSpPr>
          <p:cNvPr id="18" name="TextBox 17"/>
          <p:cNvSpPr txBox="1"/>
          <p:nvPr/>
        </p:nvSpPr>
        <p:spPr>
          <a:xfrm>
            <a:off x="1648676" y="5204556"/>
            <a:ext cx="458780" cy="546945"/>
          </a:xfrm>
          <a:prstGeom prst="rect">
            <a:avLst/>
          </a:prstGeom>
          <a:noFill/>
        </p:spPr>
        <p:txBody>
          <a:bodyPr wrap="none" rtlCol="0">
            <a:spAutoFit/>
          </a:bodyPr>
          <a:lstStyle/>
          <a:p>
            <a:r>
              <a:rPr lang="en-US" sz="2954" dirty="0">
                <a:solidFill>
                  <a:schemeClr val="bg1"/>
                </a:solidFill>
                <a:latin typeface="Arial Black"/>
                <a:cs typeface="Arial Black"/>
              </a:rPr>
              <a:t>P</a:t>
            </a:r>
          </a:p>
        </p:txBody>
      </p:sp>
      <p:sp>
        <p:nvSpPr>
          <p:cNvPr id="19" name="TextBox 18"/>
          <p:cNvSpPr txBox="1"/>
          <p:nvPr/>
        </p:nvSpPr>
        <p:spPr>
          <a:xfrm>
            <a:off x="3282485" y="5211084"/>
            <a:ext cx="479618" cy="546945"/>
          </a:xfrm>
          <a:prstGeom prst="rect">
            <a:avLst/>
          </a:prstGeom>
          <a:noFill/>
        </p:spPr>
        <p:txBody>
          <a:bodyPr wrap="none" rtlCol="0">
            <a:spAutoFit/>
          </a:bodyPr>
          <a:lstStyle/>
          <a:p>
            <a:r>
              <a:rPr lang="en-US" sz="2954" dirty="0">
                <a:solidFill>
                  <a:srgbClr val="000000"/>
                </a:solidFill>
                <a:latin typeface="Arial Black"/>
                <a:cs typeface="Arial Black"/>
              </a:rPr>
              <a:t>A</a:t>
            </a:r>
          </a:p>
        </p:txBody>
      </p:sp>
      <p:sp>
        <p:nvSpPr>
          <p:cNvPr id="20" name="TextBox 19"/>
          <p:cNvSpPr txBox="1"/>
          <p:nvPr/>
        </p:nvSpPr>
        <p:spPr>
          <a:xfrm>
            <a:off x="3283181" y="3491193"/>
            <a:ext cx="479618" cy="546945"/>
          </a:xfrm>
          <a:prstGeom prst="rect">
            <a:avLst/>
          </a:prstGeom>
          <a:noFill/>
        </p:spPr>
        <p:txBody>
          <a:bodyPr wrap="none" rtlCol="0">
            <a:spAutoFit/>
          </a:bodyPr>
          <a:lstStyle/>
          <a:p>
            <a:r>
              <a:rPr lang="en-US" sz="2954" dirty="0">
                <a:latin typeface="Arial Black"/>
                <a:cs typeface="Arial Black"/>
              </a:rPr>
              <a:t>C</a:t>
            </a:r>
          </a:p>
        </p:txBody>
      </p:sp>
      <p:sp>
        <p:nvSpPr>
          <p:cNvPr id="21" name="TextBox 20"/>
          <p:cNvSpPr txBox="1"/>
          <p:nvPr/>
        </p:nvSpPr>
        <p:spPr>
          <a:xfrm>
            <a:off x="1639093" y="3521052"/>
            <a:ext cx="479618" cy="546945"/>
          </a:xfrm>
          <a:prstGeom prst="rect">
            <a:avLst/>
          </a:prstGeom>
          <a:noFill/>
        </p:spPr>
        <p:txBody>
          <a:bodyPr wrap="none" rtlCol="0">
            <a:spAutoFit/>
          </a:bodyPr>
          <a:lstStyle/>
          <a:p>
            <a:r>
              <a:rPr lang="en-US" sz="2954" dirty="0">
                <a:solidFill>
                  <a:schemeClr val="bg1"/>
                </a:solidFill>
                <a:latin typeface="Arial Black"/>
                <a:cs typeface="Arial Black"/>
              </a:rPr>
              <a:t>D</a:t>
            </a:r>
          </a:p>
        </p:txBody>
      </p:sp>
    </p:spTree>
    <p:extLst>
      <p:ext uri="{BB962C8B-B14F-4D97-AF65-F5344CB8AC3E}">
        <p14:creationId xmlns:p14="http://schemas.microsoft.com/office/powerpoint/2010/main" val="8031258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510904" cy="346276"/>
            </a:xfrm>
            <a:prstGeom prst="rect">
              <a:avLst/>
            </a:prstGeom>
            <a:noFill/>
          </p:spPr>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13314" name="Title 1"/>
          <p:cNvSpPr>
            <a:spLocks noGrp="1"/>
          </p:cNvSpPr>
          <p:nvPr>
            <p:ph type="title"/>
          </p:nvPr>
        </p:nvSpPr>
        <p:spPr/>
        <p:txBody>
          <a:bodyPr/>
          <a:lstStyle/>
          <a:p>
            <a:r>
              <a:rPr lang="en-GB" dirty="0">
                <a:latin typeface="Arial" charset="0"/>
                <a:ea typeface="Arial" charset="0"/>
                <a:cs typeface="Arial" charset="0"/>
              </a:rPr>
              <a:t>Systems Engineering uses </a:t>
            </a:r>
            <a:r>
              <a:rPr lang="en-GB">
                <a:latin typeface="Arial" charset="0"/>
                <a:ea typeface="Arial" charset="0"/>
                <a:cs typeface="Arial" charset="0"/>
              </a:rPr>
              <a:t>a Systems </a:t>
            </a:r>
            <a:r>
              <a:rPr lang="en-GB" dirty="0">
                <a:latin typeface="Arial" charset="0"/>
                <a:ea typeface="Arial" charset="0"/>
                <a:cs typeface="Arial" charset="0"/>
              </a:rPr>
              <a:t>Approach to System Design </a:t>
            </a:r>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112041" y="2777675"/>
            <a:ext cx="1178095"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08" y="2858933"/>
            <a:ext cx="1213790" cy="548473"/>
            <a:chOff x="7538941" y="3082341"/>
            <a:chExt cx="1994324" cy="831850"/>
          </a:xfrm>
        </p:grpSpPr>
        <p:sp>
          <p:nvSpPr>
            <p:cNvPr id="50" name="Text Box 17"/>
            <p:cNvSpPr txBox="1">
              <a:spLocks noChangeArrowheads="1"/>
            </p:cNvSpPr>
            <p:nvPr/>
          </p:nvSpPr>
          <p:spPr bwMode="gray">
            <a:xfrm>
              <a:off x="8327159" y="3171268"/>
              <a:ext cx="1206106"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329564" y="3264619"/>
            <a:ext cx="998849" cy="48693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39284" y="3192566"/>
            <a:ext cx="1152433"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7" y="2781931"/>
            <a:ext cx="1893972" cy="863548"/>
            <a:chOff x="3665506" y="2116139"/>
            <a:chExt cx="3480404" cy="1309714"/>
          </a:xfrm>
        </p:grpSpPr>
        <p:sp>
          <p:nvSpPr>
            <p:cNvPr id="55" name="Text Box 2"/>
            <p:cNvSpPr txBox="1">
              <a:spLocks noChangeArrowheads="1"/>
            </p:cNvSpPr>
            <p:nvPr/>
          </p:nvSpPr>
          <p:spPr bwMode="gray">
            <a:xfrm>
              <a:off x="5784289" y="2792414"/>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787461" y="21161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787461" y="2570165"/>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796980" y="23320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9130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grpSp>
        <p:nvGrpSpPr>
          <p:cNvPr id="69" name="Group 68"/>
          <p:cNvGrpSpPr/>
          <p:nvPr/>
        </p:nvGrpSpPr>
        <p:grpSpPr>
          <a:xfrm>
            <a:off x="614284" y="1167918"/>
            <a:ext cx="7695619" cy="587324"/>
            <a:chOff x="526564" y="796618"/>
            <a:chExt cx="12644329" cy="890774"/>
          </a:xfrm>
        </p:grpSpPr>
        <p:sp>
          <p:nvSpPr>
            <p:cNvPr id="70" name="TextBox 69"/>
            <p:cNvSpPr txBox="1"/>
            <p:nvPr/>
          </p:nvSpPr>
          <p:spPr>
            <a:xfrm>
              <a:off x="526564" y="1301120"/>
              <a:ext cx="12644329" cy="38627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055" dirty="0"/>
                <a:t>Tailor the process, select the tools and determine the best checking strategy </a:t>
              </a:r>
            </a:p>
          </p:txBody>
        </p:sp>
        <p:sp>
          <p:nvSpPr>
            <p:cNvPr id="71" name="TextBox 70"/>
            <p:cNvSpPr txBox="1"/>
            <p:nvPr/>
          </p:nvSpPr>
          <p:spPr>
            <a:xfrm>
              <a:off x="542051" y="796618"/>
              <a:ext cx="1067225" cy="48478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1477" b="1" dirty="0"/>
                <a:t>Plan</a:t>
              </a:r>
            </a:p>
          </p:txBody>
        </p:sp>
      </p:grpSp>
      <p:sp>
        <p:nvSpPr>
          <p:cNvPr id="72" name="Text Box 12"/>
          <p:cNvSpPr txBox="1">
            <a:spLocks noChangeArrowheads="1"/>
          </p:cNvSpPr>
          <p:nvPr/>
        </p:nvSpPr>
        <p:spPr bwMode="gray">
          <a:xfrm>
            <a:off x="3392858" y="2554558"/>
            <a:ext cx="3516875"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828989" y="3303129"/>
            <a:ext cx="5070678" cy="2092971"/>
            <a:chOff x="552744" y="3756035"/>
            <a:chExt cx="7690528" cy="3174337"/>
          </a:xfrm>
        </p:grpSpPr>
        <p:sp>
          <p:nvSpPr>
            <p:cNvPr id="74" name="TextBox 34"/>
            <p:cNvSpPr txBox="1">
              <a:spLocks noChangeArrowheads="1"/>
            </p:cNvSpPr>
            <p:nvPr/>
          </p:nvSpPr>
          <p:spPr bwMode="auto">
            <a:xfrm>
              <a:off x="3407354" y="5764028"/>
              <a:ext cx="1991000" cy="369364"/>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057951" y="250828"/>
              <a:ext cx="680114" cy="7690528"/>
            </a:xfrm>
            <a:prstGeom prst="bentConnector3">
              <a:avLst>
                <a:gd name="adj1" fmla="val 414366"/>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1"/>
              <a:ext cx="2959249" cy="73852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selected solution solves the stakeholders’ problem</a:t>
              </a:r>
            </a:p>
          </p:txBody>
        </p:sp>
      </p:grpSp>
      <p:grpSp>
        <p:nvGrpSpPr>
          <p:cNvPr id="9" name="Group 8"/>
          <p:cNvGrpSpPr/>
          <p:nvPr/>
        </p:nvGrpSpPr>
        <p:grpSpPr>
          <a:xfrm>
            <a:off x="828988" y="3764256"/>
            <a:ext cx="1886512" cy="1088718"/>
            <a:chOff x="517071" y="3920783"/>
            <a:chExt cx="2043721" cy="1179444"/>
          </a:xfrm>
        </p:grpSpPr>
        <p:grpSp>
          <p:nvGrpSpPr>
            <p:cNvPr id="8" name="Group 7"/>
            <p:cNvGrpSpPr/>
            <p:nvPr/>
          </p:nvGrpSpPr>
          <p:grpSpPr>
            <a:xfrm>
              <a:off x="517071" y="3920783"/>
              <a:ext cx="2043721" cy="1179444"/>
              <a:chOff x="517071" y="3920783"/>
              <a:chExt cx="2043721" cy="1179444"/>
            </a:xfrm>
          </p:grpSpPr>
          <p:cxnSp>
            <p:nvCxnSpPr>
              <p:cNvPr id="77" name="AutoShape 25"/>
              <p:cNvCxnSpPr>
                <a:cxnSpLocks noChangeShapeType="1"/>
              </p:cNvCxnSpPr>
              <p:nvPr/>
            </p:nvCxnSpPr>
            <p:spPr bwMode="gray">
              <a:xfrm rot="5400000" flipH="1">
                <a:off x="1501030" y="2936824"/>
                <a:ext cx="75804" cy="2043721"/>
              </a:xfrm>
              <a:prstGeom prst="bentConnector3">
                <a:avLst>
                  <a:gd name="adj1" fmla="val -96194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23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the understanding of the problem reflects the stakeholder’s needs and expectations</a:t>
                </a:r>
              </a:p>
            </p:txBody>
          </p:sp>
        </p:grpSp>
        <p:sp>
          <p:nvSpPr>
            <p:cNvPr id="79" name="TextBox 34"/>
            <p:cNvSpPr txBox="1">
              <a:spLocks noChangeArrowheads="1"/>
            </p:cNvSpPr>
            <p:nvPr/>
          </p:nvSpPr>
          <p:spPr bwMode="auto">
            <a:xfrm>
              <a:off x="828685" y="3994089"/>
              <a:ext cx="1422142"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828989" y="3427634"/>
            <a:ext cx="6879898" cy="2780033"/>
            <a:chOff x="-389731" y="3731074"/>
            <a:chExt cx="8633006" cy="2960569"/>
          </a:xfrm>
        </p:grpSpPr>
        <p:sp>
          <p:nvSpPr>
            <p:cNvPr id="88" name="TextBox 34"/>
            <p:cNvSpPr txBox="1">
              <a:spLocks noChangeArrowheads="1"/>
            </p:cNvSpPr>
            <p:nvPr/>
          </p:nvSpPr>
          <p:spPr bwMode="auto">
            <a:xfrm>
              <a:off x="3446310" y="6001377"/>
              <a:ext cx="1647256"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a:endCxn id="52" idx="2"/>
            </p:cNvCxnSpPr>
            <p:nvPr/>
          </p:nvCxnSpPr>
          <p:spPr bwMode="gray">
            <a:xfrm rot="10800000" flipV="1">
              <a:off x="-389731" y="3731074"/>
              <a:ext cx="8633006" cy="344958"/>
            </a:xfrm>
            <a:prstGeom prst="bentConnector4">
              <a:avLst>
                <a:gd name="adj1" fmla="val -333"/>
                <a:gd name="adj2" fmla="val 813567"/>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71604"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71604"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Tree>
    <p:extLst>
      <p:ext uri="{BB962C8B-B14F-4D97-AF65-F5344CB8AC3E}">
        <p14:creationId xmlns:p14="http://schemas.microsoft.com/office/powerpoint/2010/main" val="166751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100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10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right)">
                                      <p:cBhvr>
                                        <p:cTn id="55" dur="500"/>
                                        <p:tgtEl>
                                          <p:spTgt spid="7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4"/>
                                        </p:tgtEl>
                                        <p:attrNameLst>
                                          <p:attrName>style.visibility</p:attrName>
                                        </p:attrNameLst>
                                      </p:cBhvr>
                                      <p:to>
                                        <p:strVal val="visible"/>
                                      </p:to>
                                    </p:set>
                                    <p:animEffect transition="in" filter="wipe(left)">
                                      <p:cBhvr>
                                        <p:cTn id="60" dur="500"/>
                                        <p:tgtEl>
                                          <p:spTgt spid="94"/>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right)">
                                      <p:cBhvr>
                                        <p:cTn id="73" dur="50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8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46" grpId="0"/>
      <p:bldP spid="47" grpId="0"/>
      <p:bldP spid="48" grpId="0" animBg="1"/>
      <p:bldP spid="52" grpId="0" animBg="1"/>
      <p:bldP spid="53" grpId="0" animBg="1"/>
      <p:bldP spid="67" grpId="0" animBg="1"/>
      <p:bldP spid="68" grpId="0" animBg="1"/>
      <p:bldP spid="72" grpId="0"/>
      <p:bldP spid="94" grpId="0" animBg="1"/>
      <p:bldP spid="81" grpId="0"/>
      <p:bldP spid="83" grpId="0"/>
      <p:bldP spid="84" grpId="0"/>
      <p:bldP spid="86"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a:t>How do we Handle Complexity in System Design?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6357"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DESIGNED in “bite” sized chunks</a:t>
            </a:r>
          </a:p>
        </p:txBody>
      </p:sp>
      <p:sp>
        <p:nvSpPr>
          <p:cNvPr id="8" name="Right Arrow Callout 7"/>
          <p:cNvSpPr/>
          <p:nvPr/>
        </p:nvSpPr>
        <p:spPr bwMode="auto">
          <a:xfrm>
            <a:off x="191135" y="1808290"/>
            <a:ext cx="3848100" cy="1433142"/>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84376" tIns="42189" rIns="84376" bIns="42189" anchor="ctr"/>
          <a:lstStyle/>
          <a:p>
            <a:pPr algn="ctr">
              <a:defRPr/>
            </a:pPr>
            <a:r>
              <a:rPr lang="en-GB" sz="1200" dirty="0">
                <a:solidFill>
                  <a:srgbClr val="FFFFFF"/>
                </a:solidFill>
              </a:rPr>
              <a:t>We start by designing the SYSTEM as a number of subsystems – i.e. what is the architecture and technology of the system</a:t>
            </a:r>
            <a:endParaRPr lang="en-GB" sz="1200" dirty="0">
              <a:solidFill>
                <a:srgbClr val="000000"/>
              </a:solidFill>
            </a:endParaRP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600171" y="3924300"/>
                <a:ext cx="11943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50" dirty="0"/>
              <a:t>From the subsystem design we have the necessary context to specify the Component Requirements</a:t>
            </a:r>
            <a:endParaRPr lang="en-GB" sz="1050" dirty="0">
              <a:solidFill>
                <a:schemeClr val="tx1"/>
              </a:solidFill>
            </a:endParaRPr>
          </a:p>
        </p:txBody>
      </p:sp>
      <p:sp>
        <p:nvSpPr>
          <p:cNvPr id="26" name="Rounded Rectangular Callout 25"/>
          <p:cNvSpPr/>
          <p:nvPr/>
        </p:nvSpPr>
        <p:spPr bwMode="auto">
          <a:xfrm>
            <a:off x="6367480" y="1951923"/>
            <a:ext cx="2546815"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successfully design the system – Systems Thinking tells us  we need to know its purpose and context</a:t>
            </a:r>
          </a:p>
        </p:txBody>
      </p:sp>
      <p:sp>
        <p:nvSpPr>
          <p:cNvPr id="27" name="Rounded Rectangular Callout 26"/>
          <p:cNvSpPr/>
          <p:nvPr/>
        </p:nvSpPr>
        <p:spPr bwMode="auto">
          <a:xfrm>
            <a:off x="7104069" y="3512204"/>
            <a:ext cx="2039935" cy="2006919"/>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design the subsystems, Systems Thinking tells us we need to know the purpose and context for each subsystem. This can only be known if we have designed the system</a:t>
            </a:r>
          </a:p>
        </p:txBody>
      </p:sp>
    </p:spTree>
    <p:extLst>
      <p:ext uri="{BB962C8B-B14F-4D97-AF65-F5344CB8AC3E}">
        <p14:creationId xmlns:p14="http://schemas.microsoft.com/office/powerpoint/2010/main" val="5086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10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10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3736" grpId="0" animBg="1"/>
      <p:bldP spid="26" grpId="0" animBg="1"/>
      <p:bldP spid="2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a:t>How do we Handle Complexity in System Design?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DESIGNED in “bite” sized chunks</a:t>
            </a:r>
          </a:p>
        </p:txBody>
      </p:sp>
      <p:sp>
        <p:nvSpPr>
          <p:cNvPr id="8" name="Right Arrow Callout 7"/>
          <p:cNvSpPr/>
          <p:nvPr/>
        </p:nvSpPr>
        <p:spPr bwMode="auto">
          <a:xfrm>
            <a:off x="165100" y="1752600"/>
            <a:ext cx="3848100" cy="1312985"/>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200" dirty="0">
                <a:solidFill>
                  <a:srgbClr val="FFFFFF"/>
                </a:solidFill>
              </a:rPr>
              <a:t>We start by designing the SYSTEM as a number of subsystems – i.e. what is the architecture and technology of the system</a:t>
            </a:r>
            <a:endParaRPr lang="en-GB" sz="1200" dirty="0">
              <a:solidFill>
                <a:srgbClr val="000000"/>
              </a:solidFill>
            </a:endParaRP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600171" y="3924300"/>
                <a:ext cx="11943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subsystem design we have the necessary context to specify the Component Requirements</a:t>
            </a:r>
            <a:endParaRPr lang="en-GB" sz="1000" dirty="0">
              <a:solidFill>
                <a:schemeClr val="tx1"/>
              </a:solidFill>
            </a:endParaRPr>
          </a:p>
        </p:txBody>
      </p:sp>
      <p:sp>
        <p:nvSpPr>
          <p:cNvPr id="26" name="Rounded Rectangular Callout 25"/>
          <p:cNvSpPr/>
          <p:nvPr/>
        </p:nvSpPr>
        <p:spPr bwMode="auto">
          <a:xfrm>
            <a:off x="6367480" y="1951923"/>
            <a:ext cx="2413297"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100" dirty="0">
                <a:solidFill>
                  <a:schemeClr val="tx1"/>
                </a:solidFill>
              </a:rPr>
              <a:t>In order to successfully design the system – Systems Thinking tells us  we need to know its purpose and context</a:t>
            </a:r>
          </a:p>
        </p:txBody>
      </p:sp>
      <p:sp>
        <p:nvSpPr>
          <p:cNvPr id="27" name="Rounded Rectangular Callout 26"/>
          <p:cNvSpPr/>
          <p:nvPr/>
        </p:nvSpPr>
        <p:spPr bwMode="auto">
          <a:xfrm>
            <a:off x="7026354" y="3621328"/>
            <a:ext cx="1940520" cy="2157172"/>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design the subsystems, Systems Thinking tells us we need to know the purpose and context for each subsystem. This can only be known if we have designed the system</a:t>
            </a:r>
          </a:p>
        </p:txBody>
      </p:sp>
      <p:pic>
        <p:nvPicPr>
          <p:cNvPr id="9" name="Picture 8"/>
          <p:cNvPicPr>
            <a:picLocks noChangeAspect="1"/>
          </p:cNvPicPr>
          <p:nvPr/>
        </p:nvPicPr>
        <p:blipFill>
          <a:blip r:embed="rId4"/>
          <a:stretch>
            <a:fillRect/>
          </a:stretch>
        </p:blipFill>
        <p:spPr>
          <a:xfrm>
            <a:off x="93218" y="1741582"/>
            <a:ext cx="2490354" cy="1344589"/>
          </a:xfrm>
          <a:prstGeom prst="rect">
            <a:avLst/>
          </a:prstGeom>
        </p:spPr>
      </p:pic>
      <p:pic>
        <p:nvPicPr>
          <p:cNvPr id="32" name="Picture 31"/>
          <p:cNvPicPr>
            <a:picLocks noChangeAspect="1"/>
          </p:cNvPicPr>
          <p:nvPr/>
        </p:nvPicPr>
        <p:blipFill>
          <a:blip r:embed="rId4"/>
          <a:stretch>
            <a:fillRect/>
          </a:stretch>
        </p:blipFill>
        <p:spPr>
          <a:xfrm>
            <a:off x="93218" y="3517062"/>
            <a:ext cx="2490354" cy="1344589"/>
          </a:xfrm>
          <a:prstGeom prst="rect">
            <a:avLst/>
          </a:prstGeom>
        </p:spPr>
      </p:pic>
      <p:pic>
        <p:nvPicPr>
          <p:cNvPr id="33" name="Picture 32"/>
          <p:cNvPicPr>
            <a:picLocks noChangeAspect="1"/>
          </p:cNvPicPr>
          <p:nvPr/>
        </p:nvPicPr>
        <p:blipFill>
          <a:blip r:embed="rId4"/>
          <a:stretch>
            <a:fillRect/>
          </a:stretch>
        </p:blipFill>
        <p:spPr>
          <a:xfrm>
            <a:off x="77786" y="5130629"/>
            <a:ext cx="2490354" cy="1344589"/>
          </a:xfrm>
          <a:prstGeom prst="rect">
            <a:avLst/>
          </a:prstGeom>
        </p:spPr>
      </p:pic>
    </p:spTree>
    <p:extLst>
      <p:ext uri="{BB962C8B-B14F-4D97-AF65-F5344CB8AC3E}">
        <p14:creationId xmlns:p14="http://schemas.microsoft.com/office/powerpoint/2010/main" val="15817201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a:t>How do we Handle Complexity in System Build?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BUILT in “bite” sized chunks</a:t>
            </a:r>
          </a:p>
        </p:txBody>
      </p:sp>
      <p:grpSp>
        <p:nvGrpSpPr>
          <p:cNvPr id="5" name="Group 4"/>
          <p:cNvGrpSpPr/>
          <p:nvPr/>
        </p:nvGrpSpPr>
        <p:grpSpPr>
          <a:xfrm>
            <a:off x="165100" y="1752600"/>
            <a:ext cx="6832114" cy="4501662"/>
            <a:chOff x="178858" y="1612900"/>
            <a:chExt cx="7401457" cy="4876800"/>
          </a:xfrm>
        </p:grpSpPr>
        <p:sp>
          <p:nvSpPr>
            <p:cNvPr id="8" name="Right Arrow Callout 7"/>
            <p:cNvSpPr/>
            <p:nvPr/>
          </p:nvSpPr>
          <p:spPr bwMode="auto">
            <a:xfrm>
              <a:off x="178858" y="1612900"/>
              <a:ext cx="4168775" cy="1422400"/>
            </a:xfrm>
            <a:prstGeom prst="rightArrowCallout">
              <a:avLst>
                <a:gd name="adj1" fmla="val 25000"/>
                <a:gd name="adj2" fmla="val 25000"/>
                <a:gd name="adj3" fmla="val 25000"/>
                <a:gd name="adj4" fmla="val 60987"/>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200" dirty="0">
                  <a:solidFill>
                    <a:schemeClr val="bg1">
                      <a:lumMod val="50000"/>
                    </a:schemeClr>
                  </a:solidFill>
                </a:rPr>
                <a:t>We start by designing the SYSTEM as a number of subsystems – i.e. what is the architecture and technology of the system</a:t>
              </a:r>
            </a:p>
          </p:txBody>
        </p:sp>
        <p:sp>
          <p:nvSpPr>
            <p:cNvPr id="73736" name="Rectangle 8"/>
            <p:cNvSpPr>
              <a:spLocks noChangeArrowheads="1"/>
            </p:cNvSpPr>
            <p:nvPr/>
          </p:nvSpPr>
          <p:spPr bwMode="auto">
            <a:xfrm>
              <a:off x="4841143" y="1955800"/>
              <a:ext cx="1155700" cy="685800"/>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3246439" y="2641600"/>
              <a:ext cx="4333876" cy="19812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556471" y="3924300"/>
                  <a:ext cx="12380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20140" y="3563292"/>
              <a:ext cx="3026833" cy="1378857"/>
            </a:xfrm>
            <a:prstGeom prst="rightArrowCallout">
              <a:avLst>
                <a:gd name="adj1" fmla="val 26575"/>
                <a:gd name="adj2" fmla="val 21850"/>
                <a:gd name="adj3" fmla="val 17126"/>
                <a:gd name="adj4" fmla="val 79459"/>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chemeClr val="bg1">
                      <a:lumMod val="50000"/>
                    </a:schemeClr>
                  </a:solidFill>
                </a:rPr>
                <a:t>We then design the  SUBSYSTEMS as a number of  lower level elements, ultimately down to…</a:t>
              </a:r>
            </a:p>
          </p:txBody>
        </p:sp>
        <p:sp>
          <p:nvSpPr>
            <p:cNvPr id="21" name="Right Arrow Callout 20"/>
            <p:cNvSpPr/>
            <p:nvPr/>
          </p:nvSpPr>
          <p:spPr bwMode="auto">
            <a:xfrm>
              <a:off x="207062" y="5511800"/>
              <a:ext cx="3438901" cy="977900"/>
            </a:xfrm>
            <a:prstGeom prst="rightArrowCallout">
              <a:avLst>
                <a:gd name="adj1" fmla="val 37987"/>
                <a:gd name="adj2" fmla="val 32792"/>
                <a:gd name="adj3" fmla="val 25000"/>
                <a:gd name="adj4" fmla="val 68590"/>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chemeClr val="bg1">
                      <a:lumMod val="50000"/>
                    </a:schemeClr>
                  </a:solidFill>
                </a:rPr>
                <a:t>The design of individual COMPONENTS </a:t>
              </a:r>
            </a:p>
          </p:txBody>
        </p:sp>
        <p:grpSp>
          <p:nvGrpSpPr>
            <p:cNvPr id="4" name="Group 28"/>
            <p:cNvGrpSpPr>
              <a:grpSpLocks/>
            </p:cNvGrpSpPr>
            <p:nvPr/>
          </p:nvGrpSpPr>
          <p:grpSpPr bwMode="auto">
            <a:xfrm>
              <a:off x="3976695" y="4622799"/>
              <a:ext cx="2901950" cy="1739901"/>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4249616" y="2794001"/>
              <a:ext cx="2393461" cy="908538"/>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4305319" y="4724436"/>
              <a:ext cx="2336303" cy="861391"/>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50" dirty="0"/>
                <a:t>From the subsystem design we have the necessary context to specify the Component Requirements</a:t>
              </a:r>
              <a:endParaRPr lang="en-GB" sz="1050" dirty="0">
                <a:solidFill>
                  <a:schemeClr val="tx1"/>
                </a:solidFill>
              </a:endParaRPr>
            </a:p>
          </p:txBody>
        </p:sp>
      </p:grpSp>
      <p:sp>
        <p:nvSpPr>
          <p:cNvPr id="28" name="Up Arrow Callout 27"/>
          <p:cNvSpPr/>
          <p:nvPr/>
        </p:nvSpPr>
        <p:spPr bwMode="auto">
          <a:xfrm>
            <a:off x="7112368" y="4781635"/>
            <a:ext cx="1971905" cy="1512277"/>
          </a:xfrm>
          <a:prstGeom prst="upArrowCallout">
            <a:avLst/>
          </a:prstGeom>
          <a:solidFill>
            <a:srgbClr val="92D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lstStyle/>
          <a:p>
            <a:pPr algn="ctr">
              <a:defRPr/>
            </a:pPr>
            <a:r>
              <a:rPr lang="en-GB" sz="1477" dirty="0">
                <a:solidFill>
                  <a:srgbClr val="000000"/>
                </a:solidFill>
                <a:latin typeface="Arial" charset="0"/>
              </a:rPr>
              <a:t>These Components once realised will be integrated to build Subsystems</a:t>
            </a:r>
          </a:p>
        </p:txBody>
      </p:sp>
      <p:sp>
        <p:nvSpPr>
          <p:cNvPr id="29" name="Up Arrow Callout 28"/>
          <p:cNvSpPr/>
          <p:nvPr/>
        </p:nvSpPr>
        <p:spPr bwMode="auto">
          <a:xfrm>
            <a:off x="7072860" y="3124200"/>
            <a:ext cx="2007647" cy="1512277"/>
          </a:xfrm>
          <a:prstGeom prst="upArrowCallout">
            <a:avLst/>
          </a:prstGeom>
          <a:solidFill>
            <a:srgbClr val="00B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nchor="ctr"/>
          <a:lstStyle/>
          <a:p>
            <a:pPr algn="ctr">
              <a:defRPr/>
            </a:pPr>
            <a:r>
              <a:rPr lang="en-GB" sz="1477" dirty="0">
                <a:solidFill>
                  <a:srgbClr val="000000"/>
                </a:solidFill>
                <a:latin typeface="Arial" charset="0"/>
              </a:rPr>
              <a:t> The Subsystems will be integrated to build the System</a:t>
            </a:r>
          </a:p>
        </p:txBody>
      </p:sp>
      <p:sp>
        <p:nvSpPr>
          <p:cNvPr id="30" name="Rectangle 29"/>
          <p:cNvSpPr/>
          <p:nvPr/>
        </p:nvSpPr>
        <p:spPr bwMode="auto">
          <a:xfrm>
            <a:off x="7049916" y="1987062"/>
            <a:ext cx="1973580" cy="865163"/>
          </a:xfrm>
          <a:prstGeom prst="rect">
            <a:avLst/>
          </a:prstGeom>
          <a:solidFill>
            <a:srgbClr val="FF00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defRPr/>
            </a:pPr>
            <a:r>
              <a:rPr lang="en-GB" sz="1846" b="1" dirty="0">
                <a:solidFill>
                  <a:schemeClr val="bg1"/>
                </a:solidFill>
                <a:latin typeface="Arial" charset="0"/>
              </a:rPr>
              <a:t>The Built System</a:t>
            </a:r>
          </a:p>
        </p:txBody>
      </p:sp>
    </p:spTree>
    <p:extLst>
      <p:ext uri="{BB962C8B-B14F-4D97-AF65-F5344CB8AC3E}">
        <p14:creationId xmlns:p14="http://schemas.microsoft.com/office/powerpoint/2010/main" val="190669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1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5"/>
          <p:cNvSpPr>
            <a:spLocks noChangeArrowheads="1"/>
          </p:cNvSpPr>
          <p:nvPr/>
        </p:nvSpPr>
        <p:spPr bwMode="auto">
          <a:xfrm>
            <a:off x="4050341" y="5190392"/>
            <a:ext cx="1446335" cy="728297"/>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3" name="Oval 5"/>
          <p:cNvSpPr>
            <a:spLocks noChangeArrowheads="1"/>
          </p:cNvSpPr>
          <p:nvPr/>
        </p:nvSpPr>
        <p:spPr bwMode="auto">
          <a:xfrm>
            <a:off x="3996104" y="5254869"/>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4" name="Oval 5"/>
          <p:cNvSpPr>
            <a:spLocks noChangeArrowheads="1"/>
          </p:cNvSpPr>
          <p:nvPr/>
        </p:nvSpPr>
        <p:spPr bwMode="auto">
          <a:xfrm>
            <a:off x="3922835" y="5309121"/>
            <a:ext cx="1446334"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5" name="Oval 5"/>
          <p:cNvSpPr>
            <a:spLocks noChangeArrowheads="1"/>
          </p:cNvSpPr>
          <p:nvPr/>
        </p:nvSpPr>
        <p:spPr bwMode="auto">
          <a:xfrm>
            <a:off x="5146448" y="4142674"/>
            <a:ext cx="1446335"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6" name="Oval 5"/>
          <p:cNvSpPr>
            <a:spLocks noChangeArrowheads="1"/>
          </p:cNvSpPr>
          <p:nvPr/>
        </p:nvSpPr>
        <p:spPr bwMode="auto">
          <a:xfrm>
            <a:off x="5092212" y="4205654"/>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7" name="Oval 5"/>
          <p:cNvSpPr>
            <a:spLocks noChangeArrowheads="1"/>
          </p:cNvSpPr>
          <p:nvPr/>
        </p:nvSpPr>
        <p:spPr bwMode="auto">
          <a:xfrm>
            <a:off x="5020425" y="4259905"/>
            <a:ext cx="1444869"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8" name="Oval 5"/>
          <p:cNvSpPr>
            <a:spLocks noChangeArrowheads="1"/>
          </p:cNvSpPr>
          <p:nvPr/>
        </p:nvSpPr>
        <p:spPr bwMode="auto">
          <a:xfrm>
            <a:off x="2838451" y="4122159"/>
            <a:ext cx="1446334"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9" name="Oval 7"/>
          <p:cNvSpPr>
            <a:spLocks noChangeArrowheads="1"/>
          </p:cNvSpPr>
          <p:nvPr/>
        </p:nvSpPr>
        <p:spPr bwMode="gray">
          <a:xfrm>
            <a:off x="5870348" y="2927838"/>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0" name="Oval 7"/>
          <p:cNvSpPr>
            <a:spLocks noChangeArrowheads="1"/>
          </p:cNvSpPr>
          <p:nvPr/>
        </p:nvSpPr>
        <p:spPr bwMode="gray">
          <a:xfrm>
            <a:off x="5805871" y="2983523"/>
            <a:ext cx="1444869" cy="728297"/>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1" name="Oval 5"/>
          <p:cNvSpPr>
            <a:spLocks noChangeArrowheads="1"/>
          </p:cNvSpPr>
          <p:nvPr/>
        </p:nvSpPr>
        <p:spPr bwMode="auto">
          <a:xfrm>
            <a:off x="2784248" y="4185138"/>
            <a:ext cx="1446335"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2" name="Oval 5"/>
          <p:cNvSpPr>
            <a:spLocks noChangeArrowheads="1"/>
          </p:cNvSpPr>
          <p:nvPr/>
        </p:nvSpPr>
        <p:spPr bwMode="auto">
          <a:xfrm>
            <a:off x="2710979" y="4239390"/>
            <a:ext cx="1446335"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3" name="Oval 7"/>
          <p:cNvSpPr>
            <a:spLocks noChangeArrowheads="1"/>
          </p:cNvSpPr>
          <p:nvPr/>
        </p:nvSpPr>
        <p:spPr bwMode="gray">
          <a:xfrm>
            <a:off x="2053022" y="2948354"/>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4" name="Oval 7"/>
          <p:cNvSpPr>
            <a:spLocks noChangeArrowheads="1"/>
          </p:cNvSpPr>
          <p:nvPr/>
        </p:nvSpPr>
        <p:spPr bwMode="gray">
          <a:xfrm>
            <a:off x="1987079" y="3005536"/>
            <a:ext cx="1444869" cy="728296"/>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5" name="Oval 4"/>
          <p:cNvSpPr>
            <a:spLocks noChangeArrowheads="1"/>
          </p:cNvSpPr>
          <p:nvPr/>
        </p:nvSpPr>
        <p:spPr bwMode="auto">
          <a:xfrm>
            <a:off x="4973533" y="4319954"/>
            <a:ext cx="1446335"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6" name="Oval 5"/>
          <p:cNvSpPr>
            <a:spLocks noChangeArrowheads="1"/>
          </p:cNvSpPr>
          <p:nvPr/>
        </p:nvSpPr>
        <p:spPr bwMode="auto">
          <a:xfrm>
            <a:off x="2662604" y="4302369"/>
            <a:ext cx="1446334"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7" name="Oval 6"/>
          <p:cNvSpPr>
            <a:spLocks noChangeArrowheads="1"/>
          </p:cNvSpPr>
          <p:nvPr/>
        </p:nvSpPr>
        <p:spPr bwMode="auto">
          <a:xfrm>
            <a:off x="5739930" y="3039208"/>
            <a:ext cx="1444869" cy="728297"/>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8" name="Oval 7"/>
          <p:cNvSpPr>
            <a:spLocks noChangeArrowheads="1"/>
          </p:cNvSpPr>
          <p:nvPr/>
        </p:nvSpPr>
        <p:spPr bwMode="gray">
          <a:xfrm>
            <a:off x="1896208" y="3061221"/>
            <a:ext cx="1443404" cy="728296"/>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7667" name="Oval 8"/>
          <p:cNvSpPr>
            <a:spLocks noChangeArrowheads="1"/>
          </p:cNvSpPr>
          <p:nvPr/>
        </p:nvSpPr>
        <p:spPr bwMode="auto">
          <a:xfrm>
            <a:off x="6513635" y="1803892"/>
            <a:ext cx="1446334"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7668" name="Oval 9"/>
          <p:cNvSpPr>
            <a:spLocks noChangeArrowheads="1"/>
          </p:cNvSpPr>
          <p:nvPr/>
        </p:nvSpPr>
        <p:spPr bwMode="auto">
          <a:xfrm>
            <a:off x="1245594" y="1792167"/>
            <a:ext cx="1446335"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0501" name="Line 11"/>
          <p:cNvSpPr>
            <a:spLocks noChangeShapeType="1"/>
          </p:cNvSpPr>
          <p:nvPr/>
        </p:nvSpPr>
        <p:spPr bwMode="auto">
          <a:xfrm>
            <a:off x="2152668" y="2501412"/>
            <a:ext cx="360485" cy="567103"/>
          </a:xfrm>
          <a:prstGeom prst="line">
            <a:avLst/>
          </a:prstGeom>
          <a:noFill/>
          <a:ln w="38100">
            <a:solidFill>
              <a:schemeClr val="tx1"/>
            </a:solidFill>
            <a:round/>
            <a:headEnd/>
            <a:tailEnd type="triangle" w="med" len="med"/>
          </a:ln>
        </p:spPr>
        <p:txBody>
          <a:bodyPr wrap="none" anchor="ctr"/>
          <a:lstStyle/>
          <a:p>
            <a:endParaRPr lang="en-GB" sz="1477"/>
          </a:p>
        </p:txBody>
      </p:sp>
      <p:sp>
        <p:nvSpPr>
          <p:cNvPr id="20502" name="Line 12"/>
          <p:cNvSpPr>
            <a:spLocks noChangeShapeType="1"/>
          </p:cNvSpPr>
          <p:nvPr/>
        </p:nvSpPr>
        <p:spPr bwMode="auto">
          <a:xfrm>
            <a:off x="2882412" y="3755781"/>
            <a:ext cx="342900" cy="574431"/>
          </a:xfrm>
          <a:prstGeom prst="line">
            <a:avLst/>
          </a:prstGeom>
          <a:noFill/>
          <a:ln w="38100">
            <a:solidFill>
              <a:schemeClr val="tx1"/>
            </a:solidFill>
            <a:round/>
            <a:headEnd/>
            <a:tailEnd type="triangle" w="med" len="med"/>
          </a:ln>
        </p:spPr>
        <p:txBody>
          <a:bodyPr wrap="none" anchor="ctr"/>
          <a:lstStyle/>
          <a:p>
            <a:endParaRPr lang="en-GB" sz="1477"/>
          </a:p>
        </p:txBody>
      </p:sp>
      <p:sp>
        <p:nvSpPr>
          <p:cNvPr id="20503" name="Line 14"/>
          <p:cNvSpPr>
            <a:spLocks noChangeShapeType="1"/>
          </p:cNvSpPr>
          <p:nvPr/>
        </p:nvSpPr>
        <p:spPr bwMode="auto">
          <a:xfrm flipH="1">
            <a:off x="6655779" y="2507274"/>
            <a:ext cx="335574" cy="545123"/>
          </a:xfrm>
          <a:prstGeom prst="line">
            <a:avLst/>
          </a:prstGeom>
          <a:noFill/>
          <a:ln w="38100">
            <a:solidFill>
              <a:schemeClr val="tx1"/>
            </a:solidFill>
            <a:round/>
            <a:headEnd type="triangle" w="med" len="med"/>
            <a:tailEnd/>
          </a:ln>
        </p:spPr>
        <p:txBody>
          <a:bodyPr wrap="none" anchor="ctr"/>
          <a:lstStyle/>
          <a:p>
            <a:endParaRPr lang="en-GB" sz="1477"/>
          </a:p>
        </p:txBody>
      </p:sp>
      <p:sp>
        <p:nvSpPr>
          <p:cNvPr id="20504" name="Line 15"/>
          <p:cNvSpPr>
            <a:spLocks noChangeShapeType="1"/>
          </p:cNvSpPr>
          <p:nvPr/>
        </p:nvSpPr>
        <p:spPr bwMode="auto">
          <a:xfrm flipH="1">
            <a:off x="5880595" y="3744058"/>
            <a:ext cx="367811" cy="580292"/>
          </a:xfrm>
          <a:prstGeom prst="line">
            <a:avLst/>
          </a:prstGeom>
          <a:noFill/>
          <a:ln w="38100">
            <a:solidFill>
              <a:schemeClr val="tx1"/>
            </a:solidFill>
            <a:round/>
            <a:headEnd type="triangle" w="med" len="med"/>
            <a:tailEnd/>
          </a:ln>
        </p:spPr>
        <p:txBody>
          <a:bodyPr wrap="none" anchor="ctr"/>
          <a:lstStyle/>
          <a:p>
            <a:endParaRPr lang="en-GB" sz="1477"/>
          </a:p>
        </p:txBody>
      </p:sp>
      <p:sp>
        <p:nvSpPr>
          <p:cNvPr id="20505" name="Text Box 16"/>
          <p:cNvSpPr txBox="1">
            <a:spLocks noChangeArrowheads="1"/>
          </p:cNvSpPr>
          <p:nvPr/>
        </p:nvSpPr>
        <p:spPr bwMode="gray">
          <a:xfrm>
            <a:off x="1596647" y="1963619"/>
            <a:ext cx="779381" cy="433324"/>
          </a:xfrm>
          <a:prstGeom prst="rect">
            <a:avLst/>
          </a:prstGeom>
          <a:noFill/>
          <a:ln w="9525">
            <a:noFill/>
            <a:miter lim="800000"/>
            <a:headEnd/>
            <a:tailEnd/>
          </a:ln>
        </p:spPr>
        <p:txBody>
          <a:bodyPr wrap="none">
            <a:spAutoFit/>
          </a:bodyPr>
          <a:lstStyle/>
          <a:p>
            <a:pPr algn="ctr" eaLnBrk="0" hangingPunct="0"/>
            <a:r>
              <a:rPr lang="en-GB" sz="1108" b="1"/>
              <a:t>Design </a:t>
            </a:r>
          </a:p>
          <a:p>
            <a:pPr algn="ctr" eaLnBrk="0" hangingPunct="0"/>
            <a:r>
              <a:rPr lang="en-GB" sz="1108" b="1"/>
              <a:t>System</a:t>
            </a:r>
          </a:p>
        </p:txBody>
      </p:sp>
      <p:sp>
        <p:nvSpPr>
          <p:cNvPr id="20506" name="Text Box 17"/>
          <p:cNvSpPr txBox="1">
            <a:spLocks noChangeArrowheads="1"/>
          </p:cNvSpPr>
          <p:nvPr/>
        </p:nvSpPr>
        <p:spPr bwMode="gray">
          <a:xfrm>
            <a:off x="2088439" y="3188709"/>
            <a:ext cx="1143262" cy="433324"/>
          </a:xfrm>
          <a:prstGeom prst="rect">
            <a:avLst/>
          </a:prstGeom>
          <a:noFill/>
          <a:ln w="9525">
            <a:noFill/>
            <a:miter lim="800000"/>
            <a:headEnd/>
            <a:tailEnd/>
          </a:ln>
        </p:spPr>
        <p:txBody>
          <a:bodyPr wrap="none">
            <a:spAutoFit/>
          </a:bodyPr>
          <a:lstStyle/>
          <a:p>
            <a:pPr algn="ctr" eaLnBrk="0" hangingPunct="0"/>
            <a:r>
              <a:rPr lang="en-GB" sz="1108" b="1" dirty="0"/>
              <a:t>Design</a:t>
            </a:r>
          </a:p>
          <a:p>
            <a:pPr algn="ctr" eaLnBrk="0" hangingPunct="0"/>
            <a:r>
              <a:rPr lang="en-GB" sz="1108" b="1" dirty="0"/>
              <a:t>Subsystems</a:t>
            </a:r>
          </a:p>
        </p:txBody>
      </p:sp>
      <p:sp>
        <p:nvSpPr>
          <p:cNvPr id="20507" name="Text Box 18"/>
          <p:cNvSpPr txBox="1">
            <a:spLocks noChangeArrowheads="1"/>
          </p:cNvSpPr>
          <p:nvPr/>
        </p:nvSpPr>
        <p:spPr bwMode="gray">
          <a:xfrm>
            <a:off x="5750187" y="3208707"/>
            <a:ext cx="1503615" cy="433324"/>
          </a:xfrm>
          <a:prstGeom prst="rect">
            <a:avLst/>
          </a:prstGeom>
          <a:noFill/>
          <a:ln w="9525">
            <a:noFill/>
            <a:miter lim="800000"/>
            <a:headEnd/>
            <a:tailEnd/>
          </a:ln>
        </p:spPr>
        <p:txBody>
          <a:bodyPr wrap="square">
            <a:spAutoFit/>
          </a:bodyPr>
          <a:lstStyle/>
          <a:p>
            <a:pPr algn="ctr" eaLnBrk="0" hangingPunct="0"/>
            <a:r>
              <a:rPr lang="en-GB" sz="1108" b="1" dirty="0"/>
              <a:t>Build and Check Subsystems</a:t>
            </a:r>
            <a:endParaRPr lang="en-GB" sz="1108" dirty="0"/>
          </a:p>
        </p:txBody>
      </p:sp>
      <p:sp>
        <p:nvSpPr>
          <p:cNvPr id="20508" name="Text Box 19"/>
          <p:cNvSpPr txBox="1">
            <a:spLocks noChangeArrowheads="1"/>
          </p:cNvSpPr>
          <p:nvPr/>
        </p:nvSpPr>
        <p:spPr bwMode="gray">
          <a:xfrm>
            <a:off x="6661153" y="1867133"/>
            <a:ext cx="1179174" cy="603820"/>
          </a:xfrm>
          <a:prstGeom prst="rect">
            <a:avLst/>
          </a:prstGeom>
          <a:noFill/>
          <a:ln w="9525">
            <a:noFill/>
            <a:miter lim="800000"/>
            <a:headEnd/>
            <a:tailEnd/>
          </a:ln>
        </p:spPr>
        <p:txBody>
          <a:bodyPr wrap="square">
            <a:spAutoFit/>
          </a:bodyPr>
          <a:lstStyle/>
          <a:p>
            <a:pPr algn="ctr" eaLnBrk="0" hangingPunct="0"/>
            <a:r>
              <a:rPr lang="en-GB" sz="1108" b="1" dirty="0"/>
              <a:t>Build and Check System</a:t>
            </a:r>
            <a:endParaRPr lang="en-GB" sz="1108" dirty="0"/>
          </a:p>
        </p:txBody>
      </p:sp>
      <p:sp>
        <p:nvSpPr>
          <p:cNvPr id="20509" name="Text Box 20"/>
          <p:cNvSpPr txBox="1">
            <a:spLocks noChangeArrowheads="1"/>
          </p:cNvSpPr>
          <p:nvPr/>
        </p:nvSpPr>
        <p:spPr bwMode="auto">
          <a:xfrm>
            <a:off x="2783342" y="4456266"/>
            <a:ext cx="1178529" cy="433324"/>
          </a:xfrm>
          <a:prstGeom prst="rect">
            <a:avLst/>
          </a:prstGeom>
          <a:noFill/>
          <a:ln w="9525">
            <a:noFill/>
            <a:miter lim="800000"/>
            <a:headEnd/>
            <a:tailEnd/>
          </a:ln>
        </p:spPr>
        <p:txBody>
          <a:bodyPr wrap="none">
            <a:spAutoFit/>
          </a:bodyPr>
          <a:lstStyle/>
          <a:p>
            <a:pPr algn="ctr" eaLnBrk="0" hangingPunct="0"/>
            <a:r>
              <a:rPr lang="en-GB" sz="1108" b="1"/>
              <a:t>Design</a:t>
            </a:r>
          </a:p>
          <a:p>
            <a:pPr algn="ctr" eaLnBrk="0" hangingPunct="0"/>
            <a:r>
              <a:rPr lang="en-GB" sz="1108" b="1"/>
              <a:t>Components</a:t>
            </a:r>
          </a:p>
        </p:txBody>
      </p:sp>
      <p:sp>
        <p:nvSpPr>
          <p:cNvPr id="20510" name="Text Box 21"/>
          <p:cNvSpPr txBox="1">
            <a:spLocks noChangeArrowheads="1"/>
          </p:cNvSpPr>
          <p:nvPr/>
        </p:nvSpPr>
        <p:spPr bwMode="auto">
          <a:xfrm>
            <a:off x="5031671" y="4358021"/>
            <a:ext cx="1403226" cy="603820"/>
          </a:xfrm>
          <a:prstGeom prst="rect">
            <a:avLst/>
          </a:prstGeom>
          <a:noFill/>
          <a:ln w="9525">
            <a:noFill/>
            <a:miter lim="800000"/>
            <a:headEnd/>
            <a:tailEnd/>
          </a:ln>
        </p:spPr>
        <p:txBody>
          <a:bodyPr wrap="square">
            <a:spAutoFit/>
          </a:bodyPr>
          <a:lstStyle/>
          <a:p>
            <a:pPr algn="ctr" eaLnBrk="0" hangingPunct="0"/>
            <a:r>
              <a:rPr lang="en-GB" sz="1108" b="1" dirty="0"/>
              <a:t>Build and Check Components</a:t>
            </a:r>
          </a:p>
        </p:txBody>
      </p:sp>
      <p:sp>
        <p:nvSpPr>
          <p:cNvPr id="20511" name="Oval 22"/>
          <p:cNvSpPr>
            <a:spLocks noChangeArrowheads="1"/>
          </p:cNvSpPr>
          <p:nvPr/>
        </p:nvSpPr>
        <p:spPr bwMode="auto">
          <a:xfrm>
            <a:off x="3840791" y="5342792"/>
            <a:ext cx="1444869"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512" name="Line 23"/>
          <p:cNvSpPr>
            <a:spLocks noChangeShapeType="1"/>
          </p:cNvSpPr>
          <p:nvPr/>
        </p:nvSpPr>
        <p:spPr bwMode="auto">
          <a:xfrm>
            <a:off x="3689856" y="5010182"/>
            <a:ext cx="307731" cy="465992"/>
          </a:xfrm>
          <a:prstGeom prst="line">
            <a:avLst/>
          </a:prstGeom>
          <a:noFill/>
          <a:ln w="38100">
            <a:solidFill>
              <a:schemeClr val="tx1"/>
            </a:solidFill>
            <a:round/>
            <a:headEnd/>
            <a:tailEnd type="triangle" w="med" len="med"/>
          </a:ln>
        </p:spPr>
        <p:txBody>
          <a:bodyPr wrap="none" anchor="ctr"/>
          <a:lstStyle/>
          <a:p>
            <a:endParaRPr lang="en-GB" sz="1477"/>
          </a:p>
        </p:txBody>
      </p:sp>
      <p:sp>
        <p:nvSpPr>
          <p:cNvPr id="20513" name="Line 24"/>
          <p:cNvSpPr>
            <a:spLocks noChangeShapeType="1"/>
          </p:cNvSpPr>
          <p:nvPr/>
        </p:nvSpPr>
        <p:spPr bwMode="auto">
          <a:xfrm flipH="1">
            <a:off x="5087816" y="4999924"/>
            <a:ext cx="298938" cy="448408"/>
          </a:xfrm>
          <a:prstGeom prst="line">
            <a:avLst/>
          </a:prstGeom>
          <a:noFill/>
          <a:ln w="38100">
            <a:solidFill>
              <a:schemeClr val="tx1"/>
            </a:solidFill>
            <a:round/>
            <a:headEnd type="triangle" w="med" len="med"/>
            <a:tailEnd/>
          </a:ln>
        </p:spPr>
        <p:txBody>
          <a:bodyPr wrap="none" anchor="ctr"/>
          <a:lstStyle/>
          <a:p>
            <a:endParaRPr lang="en-GB" sz="1477"/>
          </a:p>
        </p:txBody>
      </p:sp>
      <p:sp>
        <p:nvSpPr>
          <p:cNvPr id="20514" name="Text Box 25"/>
          <p:cNvSpPr txBox="1">
            <a:spLocks noChangeArrowheads="1"/>
          </p:cNvSpPr>
          <p:nvPr/>
        </p:nvSpPr>
        <p:spPr bwMode="auto">
          <a:xfrm>
            <a:off x="3949786" y="5496689"/>
            <a:ext cx="1178529" cy="433324"/>
          </a:xfrm>
          <a:prstGeom prst="rect">
            <a:avLst/>
          </a:prstGeom>
          <a:noFill/>
          <a:ln w="9525">
            <a:noFill/>
            <a:miter lim="800000"/>
            <a:headEnd/>
            <a:tailEnd/>
          </a:ln>
        </p:spPr>
        <p:txBody>
          <a:bodyPr wrap="none">
            <a:spAutoFit/>
          </a:bodyPr>
          <a:lstStyle/>
          <a:p>
            <a:pPr algn="ctr" eaLnBrk="0" hangingPunct="0"/>
            <a:r>
              <a:rPr lang="en-GB" sz="1108" b="1"/>
              <a:t>Realise</a:t>
            </a:r>
          </a:p>
          <a:p>
            <a:pPr algn="ctr" eaLnBrk="0" hangingPunct="0"/>
            <a:r>
              <a:rPr lang="en-GB" sz="1108" b="1"/>
              <a:t>Components</a:t>
            </a:r>
            <a:endParaRPr lang="en-GB" sz="1108"/>
          </a:p>
        </p:txBody>
      </p:sp>
      <p:sp>
        <p:nvSpPr>
          <p:cNvPr id="20515" name="Line 26"/>
          <p:cNvSpPr>
            <a:spLocks noChangeShapeType="1"/>
          </p:cNvSpPr>
          <p:nvPr/>
        </p:nvSpPr>
        <p:spPr bwMode="auto">
          <a:xfrm>
            <a:off x="140677" y="283698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6" name="Line 27"/>
          <p:cNvSpPr>
            <a:spLocks noChangeShapeType="1"/>
          </p:cNvSpPr>
          <p:nvPr/>
        </p:nvSpPr>
        <p:spPr bwMode="auto">
          <a:xfrm>
            <a:off x="149471" y="4073769"/>
            <a:ext cx="8853854"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7" name="Line 28"/>
          <p:cNvSpPr>
            <a:spLocks noChangeShapeType="1"/>
          </p:cNvSpPr>
          <p:nvPr/>
        </p:nvSpPr>
        <p:spPr bwMode="auto">
          <a:xfrm>
            <a:off x="140677" y="144633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8" name="Text Box 29"/>
          <p:cNvSpPr txBox="1">
            <a:spLocks noChangeArrowheads="1"/>
          </p:cNvSpPr>
          <p:nvPr/>
        </p:nvSpPr>
        <p:spPr bwMode="auto">
          <a:xfrm>
            <a:off x="-58000" y="2829690"/>
            <a:ext cx="1526380" cy="262829"/>
          </a:xfrm>
          <a:prstGeom prst="rect">
            <a:avLst/>
          </a:prstGeom>
          <a:noFill/>
          <a:ln w="9525">
            <a:noFill/>
            <a:miter lim="800000"/>
            <a:headEnd/>
            <a:tailEnd/>
          </a:ln>
        </p:spPr>
        <p:txBody>
          <a:bodyPr wrap="none">
            <a:spAutoFit/>
          </a:bodyPr>
          <a:lstStyle/>
          <a:p>
            <a:pPr algn="ctr" eaLnBrk="0" hangingPunct="0"/>
            <a:r>
              <a:rPr lang="en-GB" sz="1108" b="1" dirty="0">
                <a:solidFill>
                  <a:srgbClr val="FF0000"/>
                </a:solidFill>
              </a:rPr>
              <a:t>Subsystem Level</a:t>
            </a:r>
            <a:endParaRPr lang="en-GB" sz="1108" dirty="0">
              <a:solidFill>
                <a:srgbClr val="000000"/>
              </a:solidFill>
            </a:endParaRPr>
          </a:p>
        </p:txBody>
      </p:sp>
      <p:sp>
        <p:nvSpPr>
          <p:cNvPr id="20519" name="Text Box 30"/>
          <p:cNvSpPr txBox="1">
            <a:spLocks noChangeArrowheads="1"/>
          </p:cNvSpPr>
          <p:nvPr/>
        </p:nvSpPr>
        <p:spPr bwMode="auto">
          <a:xfrm>
            <a:off x="-42268" y="4078198"/>
            <a:ext cx="1561646"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Component Level</a:t>
            </a:r>
            <a:endParaRPr lang="en-GB" sz="1108">
              <a:solidFill>
                <a:srgbClr val="000000"/>
              </a:solidFill>
            </a:endParaRPr>
          </a:p>
        </p:txBody>
      </p:sp>
      <p:sp>
        <p:nvSpPr>
          <p:cNvPr id="20520" name="Text Box 31"/>
          <p:cNvSpPr txBox="1">
            <a:spLocks noChangeArrowheads="1"/>
          </p:cNvSpPr>
          <p:nvPr/>
        </p:nvSpPr>
        <p:spPr bwMode="auto">
          <a:xfrm>
            <a:off x="-38029" y="1462486"/>
            <a:ext cx="1241045"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System Level</a:t>
            </a:r>
            <a:endParaRPr lang="en-GB" sz="1108">
              <a:solidFill>
                <a:srgbClr val="000000"/>
              </a:solidFill>
            </a:endParaRPr>
          </a:p>
        </p:txBody>
      </p:sp>
      <p:sp>
        <p:nvSpPr>
          <p:cNvPr id="20521" name="Text Box 32"/>
          <p:cNvSpPr txBox="1">
            <a:spLocks noChangeArrowheads="1"/>
          </p:cNvSpPr>
          <p:nvPr/>
        </p:nvSpPr>
        <p:spPr bwMode="auto">
          <a:xfrm>
            <a:off x="-10728" y="97221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Stakeholder</a:t>
            </a:r>
          </a:p>
          <a:p>
            <a:pPr algn="ctr" eaLnBrk="0" hangingPunct="0"/>
            <a:r>
              <a:rPr lang="en-GB" sz="1108" b="1" dirty="0">
                <a:solidFill>
                  <a:srgbClr val="0000FF"/>
                </a:solidFill>
              </a:rPr>
              <a:t>Requirements</a:t>
            </a:r>
            <a:endParaRPr lang="en-GB" sz="1108" dirty="0">
              <a:solidFill>
                <a:srgbClr val="0000FF"/>
              </a:solidFill>
            </a:endParaRPr>
          </a:p>
        </p:txBody>
      </p:sp>
      <p:sp>
        <p:nvSpPr>
          <p:cNvPr id="20522" name="Text Box 33"/>
          <p:cNvSpPr txBox="1">
            <a:spLocks noChangeArrowheads="1"/>
          </p:cNvSpPr>
          <p:nvPr/>
        </p:nvSpPr>
        <p:spPr bwMode="auto">
          <a:xfrm>
            <a:off x="2464583" y="2467739"/>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Subsystem</a:t>
            </a:r>
          </a:p>
          <a:p>
            <a:pPr algn="ctr" eaLnBrk="0" hangingPunct="0"/>
            <a:r>
              <a:rPr lang="en-GB" sz="1108" b="1" dirty="0">
                <a:solidFill>
                  <a:srgbClr val="0000FF"/>
                </a:solidFill>
              </a:rPr>
              <a:t>Requirements</a:t>
            </a:r>
            <a:endParaRPr lang="en-GB" sz="1108" dirty="0">
              <a:solidFill>
                <a:srgbClr val="0000FF"/>
              </a:solidFill>
            </a:endParaRPr>
          </a:p>
        </p:txBody>
      </p:sp>
      <p:sp>
        <p:nvSpPr>
          <p:cNvPr id="20523" name="Text Box 34"/>
          <p:cNvSpPr txBox="1">
            <a:spLocks noChangeArrowheads="1"/>
          </p:cNvSpPr>
          <p:nvPr/>
        </p:nvSpPr>
        <p:spPr bwMode="auto">
          <a:xfrm>
            <a:off x="3132065" y="366639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Component</a:t>
            </a:r>
          </a:p>
          <a:p>
            <a:pPr algn="ctr" eaLnBrk="0" hangingPunct="0"/>
            <a:r>
              <a:rPr lang="en-GB" sz="1108" b="1">
                <a:solidFill>
                  <a:srgbClr val="0000FF"/>
                </a:solidFill>
              </a:rPr>
              <a:t>Requirements</a:t>
            </a:r>
            <a:endParaRPr lang="en-GB" sz="1108">
              <a:solidFill>
                <a:srgbClr val="0000FF"/>
              </a:solidFill>
            </a:endParaRPr>
          </a:p>
        </p:txBody>
      </p:sp>
      <p:sp>
        <p:nvSpPr>
          <p:cNvPr id="20524" name="Text Box 35"/>
          <p:cNvSpPr txBox="1">
            <a:spLocks noChangeArrowheads="1"/>
          </p:cNvSpPr>
          <p:nvPr/>
        </p:nvSpPr>
        <p:spPr bwMode="auto">
          <a:xfrm>
            <a:off x="6439269" y="3833149"/>
            <a:ext cx="1726783"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Components</a:t>
            </a:r>
            <a:endParaRPr lang="en-GB" sz="1108" dirty="0">
              <a:solidFill>
                <a:srgbClr val="0000FF"/>
              </a:solidFill>
            </a:endParaRPr>
          </a:p>
        </p:txBody>
      </p:sp>
      <p:sp>
        <p:nvSpPr>
          <p:cNvPr id="20525" name="Text Box 36"/>
          <p:cNvSpPr txBox="1">
            <a:spLocks noChangeArrowheads="1"/>
          </p:cNvSpPr>
          <p:nvPr/>
        </p:nvSpPr>
        <p:spPr bwMode="auto">
          <a:xfrm>
            <a:off x="7296767" y="2609861"/>
            <a:ext cx="1659555"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Subsystems</a:t>
            </a:r>
            <a:endParaRPr lang="en-GB" sz="1108" dirty="0">
              <a:solidFill>
                <a:srgbClr val="0000FF"/>
              </a:solidFill>
            </a:endParaRPr>
          </a:p>
        </p:txBody>
      </p:sp>
      <p:sp>
        <p:nvSpPr>
          <p:cNvPr id="20526" name="Text Box 37"/>
          <p:cNvSpPr txBox="1">
            <a:spLocks noChangeArrowheads="1"/>
          </p:cNvSpPr>
          <p:nvPr/>
        </p:nvSpPr>
        <p:spPr bwMode="auto">
          <a:xfrm>
            <a:off x="7956036" y="937086"/>
            <a:ext cx="856325"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Working</a:t>
            </a:r>
          </a:p>
          <a:p>
            <a:pPr algn="ctr" eaLnBrk="0" hangingPunct="0"/>
            <a:r>
              <a:rPr lang="en-GB" sz="1108" b="1" dirty="0">
                <a:solidFill>
                  <a:srgbClr val="0000FF"/>
                </a:solidFill>
              </a:rPr>
              <a:t>System</a:t>
            </a:r>
            <a:endParaRPr lang="en-GB" sz="1108" dirty="0">
              <a:solidFill>
                <a:srgbClr val="0000FF"/>
              </a:solidFill>
            </a:endParaRPr>
          </a:p>
        </p:txBody>
      </p:sp>
      <p:sp>
        <p:nvSpPr>
          <p:cNvPr id="20527" name="Line 38"/>
          <p:cNvSpPr>
            <a:spLocks noChangeShapeType="1"/>
          </p:cNvSpPr>
          <p:nvPr/>
        </p:nvSpPr>
        <p:spPr bwMode="auto">
          <a:xfrm>
            <a:off x="2691919" y="2142392"/>
            <a:ext cx="3821723"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8" name="Line 39"/>
          <p:cNvSpPr>
            <a:spLocks noChangeShapeType="1"/>
          </p:cNvSpPr>
          <p:nvPr/>
        </p:nvSpPr>
        <p:spPr bwMode="auto">
          <a:xfrm>
            <a:off x="3339630" y="3433397"/>
            <a:ext cx="2410557"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9" name="Line 40"/>
          <p:cNvSpPr>
            <a:spLocks noChangeShapeType="1"/>
          </p:cNvSpPr>
          <p:nvPr/>
        </p:nvSpPr>
        <p:spPr bwMode="auto">
          <a:xfrm>
            <a:off x="4114818" y="4681904"/>
            <a:ext cx="858715"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32" name="Text Box 43"/>
          <p:cNvSpPr txBox="1">
            <a:spLocks noChangeArrowheads="1"/>
          </p:cNvSpPr>
          <p:nvPr/>
        </p:nvSpPr>
        <p:spPr bwMode="auto">
          <a:xfrm>
            <a:off x="3964497" y="4279669"/>
            <a:ext cx="1198565" cy="1115305"/>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Component</a:t>
            </a:r>
          </a:p>
          <a:p>
            <a:pPr algn="ctr" eaLnBrk="0" hangingPunct="0"/>
            <a:r>
              <a:rPr lang="en-GB" sz="1108" b="1" dirty="0">
                <a:solidFill>
                  <a:srgbClr val="0000FF"/>
                </a:solidFill>
              </a:rPr>
              <a:t>Build and Check Requirements</a:t>
            </a:r>
          </a:p>
          <a:p>
            <a:pPr algn="ctr" eaLnBrk="0" hangingPunct="0"/>
            <a:endParaRPr lang="en-GB" sz="1108" b="1" dirty="0">
              <a:solidFill>
                <a:srgbClr val="0000FF"/>
              </a:solidFill>
            </a:endParaRPr>
          </a:p>
        </p:txBody>
      </p:sp>
      <p:sp>
        <p:nvSpPr>
          <p:cNvPr id="20533" name="Rectangle 44"/>
          <p:cNvSpPr>
            <a:spLocks noGrp="1" noChangeArrowheads="1"/>
          </p:cNvSpPr>
          <p:nvPr>
            <p:ph type="title"/>
          </p:nvPr>
        </p:nvSpPr>
        <p:spPr/>
        <p:txBody>
          <a:bodyPr/>
          <a:lstStyle/>
          <a:p>
            <a:pPr eaLnBrk="1" hangingPunct="1"/>
            <a:r>
              <a:rPr lang="en-GB" dirty="0"/>
              <a:t>The V Diagram</a:t>
            </a:r>
          </a:p>
        </p:txBody>
      </p:sp>
      <p:sp>
        <p:nvSpPr>
          <p:cNvPr id="20535" name="Line 13"/>
          <p:cNvSpPr>
            <a:spLocks noChangeShapeType="1"/>
          </p:cNvSpPr>
          <p:nvPr/>
        </p:nvSpPr>
        <p:spPr bwMode="auto">
          <a:xfrm flipH="1">
            <a:off x="7410450" y="1211874"/>
            <a:ext cx="361950" cy="597877"/>
          </a:xfrm>
          <a:prstGeom prst="line">
            <a:avLst/>
          </a:prstGeom>
          <a:noFill/>
          <a:ln w="38100">
            <a:solidFill>
              <a:schemeClr val="tx1"/>
            </a:solidFill>
            <a:round/>
            <a:headEnd type="triangle" w="med" len="med"/>
            <a:tailEnd/>
          </a:ln>
        </p:spPr>
        <p:txBody>
          <a:bodyPr wrap="none" anchor="ctr"/>
          <a:lstStyle/>
          <a:p>
            <a:endParaRPr lang="en-GB" sz="1477"/>
          </a:p>
        </p:txBody>
      </p:sp>
      <p:sp>
        <p:nvSpPr>
          <p:cNvPr id="20536" name="Line 10"/>
          <p:cNvSpPr>
            <a:spLocks noChangeShapeType="1"/>
          </p:cNvSpPr>
          <p:nvPr/>
        </p:nvSpPr>
        <p:spPr bwMode="auto">
          <a:xfrm>
            <a:off x="1371603" y="1211874"/>
            <a:ext cx="361950" cy="592015"/>
          </a:xfrm>
          <a:prstGeom prst="line">
            <a:avLst/>
          </a:prstGeom>
          <a:noFill/>
          <a:ln w="38100">
            <a:solidFill>
              <a:schemeClr val="tx1"/>
            </a:solidFill>
            <a:round/>
            <a:headEnd/>
            <a:tailEnd type="triangle" w="med" len="med"/>
          </a:ln>
        </p:spPr>
        <p:txBody>
          <a:bodyPr wrap="none" anchor="ctr"/>
          <a:lstStyle/>
          <a:p>
            <a:endParaRPr lang="en-GB" sz="1477"/>
          </a:p>
        </p:txBody>
      </p:sp>
      <p:sp>
        <p:nvSpPr>
          <p:cNvPr id="58" name="Text Box 15"/>
          <p:cNvSpPr txBox="1">
            <a:spLocks noChangeArrowheads="1"/>
          </p:cNvSpPr>
          <p:nvPr/>
        </p:nvSpPr>
        <p:spPr bwMode="gray">
          <a:xfrm>
            <a:off x="3527421" y="1932035"/>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System Build And Check Requirements</a:t>
            </a:r>
          </a:p>
        </p:txBody>
      </p:sp>
      <p:sp>
        <p:nvSpPr>
          <p:cNvPr id="59" name="Text Box 15"/>
          <p:cNvSpPr txBox="1">
            <a:spLocks noChangeArrowheads="1"/>
          </p:cNvSpPr>
          <p:nvPr/>
        </p:nvSpPr>
        <p:spPr bwMode="gray">
          <a:xfrm>
            <a:off x="3403545" y="3219124"/>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Subsystem Build and Check Requirements</a:t>
            </a:r>
          </a:p>
        </p:txBody>
      </p:sp>
      <p:sp>
        <p:nvSpPr>
          <p:cNvPr id="62" name="TextBox 61"/>
          <p:cNvSpPr txBox="1"/>
          <p:nvPr/>
        </p:nvSpPr>
        <p:spPr>
          <a:xfrm>
            <a:off x="6538546" y="4942043"/>
            <a:ext cx="2330128" cy="122886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477" dirty="0"/>
              <a:t>We have to check at every level. The lower-level checks supporting the higher levels</a:t>
            </a:r>
          </a:p>
        </p:txBody>
      </p:sp>
      <p:sp>
        <p:nvSpPr>
          <p:cNvPr id="63" name="TextBox 62"/>
          <p:cNvSpPr txBox="1"/>
          <p:nvPr/>
        </p:nvSpPr>
        <p:spPr>
          <a:xfrm>
            <a:off x="429972" y="5116792"/>
            <a:ext cx="2182332" cy="94448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846" dirty="0"/>
              <a:t>To </a:t>
            </a:r>
            <a:r>
              <a:rPr lang="en-US" sz="1846"/>
              <a:t>manage complexity we design </a:t>
            </a:r>
            <a:r>
              <a:rPr lang="en-US" sz="1846" dirty="0"/>
              <a:t>in levels</a:t>
            </a:r>
          </a:p>
        </p:txBody>
      </p:sp>
      <p:sp>
        <p:nvSpPr>
          <p:cNvPr id="64" name="Right Arrow 63"/>
          <p:cNvSpPr/>
          <p:nvPr/>
        </p:nvSpPr>
        <p:spPr>
          <a:xfrm>
            <a:off x="2901497" y="5361097"/>
            <a:ext cx="3323455" cy="551007"/>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950"/>
          </a:p>
        </p:txBody>
      </p:sp>
    </p:spTree>
    <p:extLst>
      <p:ext uri="{BB962C8B-B14F-4D97-AF65-F5344CB8AC3E}">
        <p14:creationId xmlns:p14="http://schemas.microsoft.com/office/powerpoint/2010/main" val="268598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a:t>Systems Engineering is Fractal</a:t>
            </a:r>
            <a:br>
              <a:rPr lang="en-GB" dirty="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spTree>
    <p:extLst>
      <p:ext uri="{BB962C8B-B14F-4D97-AF65-F5344CB8AC3E}">
        <p14:creationId xmlns:p14="http://schemas.microsoft.com/office/powerpoint/2010/main" val="8515607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a:t>Systems Engineering is Fractal</a:t>
            </a:r>
            <a:br>
              <a:rPr lang="en-GB" dirty="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grpSp>
        <p:nvGrpSpPr>
          <p:cNvPr id="17" name="Group 89"/>
          <p:cNvGrpSpPr>
            <a:grpSpLocks/>
          </p:cNvGrpSpPr>
          <p:nvPr/>
        </p:nvGrpSpPr>
        <p:grpSpPr bwMode="auto">
          <a:xfrm rot="13719439">
            <a:off x="596017" y="1158660"/>
            <a:ext cx="6912900" cy="5293211"/>
            <a:chOff x="1438" y="1128"/>
            <a:chExt cx="2880" cy="2066"/>
          </a:xfrm>
        </p:grpSpPr>
        <p:sp>
          <p:nvSpPr>
            <p:cNvPr id="18"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9"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1"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6"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6"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4"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5"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6"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8"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0"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1"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3"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4"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5"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6"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Tree>
    <p:extLst>
      <p:ext uri="{BB962C8B-B14F-4D97-AF65-F5344CB8AC3E}">
        <p14:creationId xmlns:p14="http://schemas.microsoft.com/office/powerpoint/2010/main" val="164874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994828" y="1864575"/>
            <a:ext cx="6406832" cy="4032738"/>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solidFill>
                <a:srgbClr val="000000"/>
              </a:solidFill>
              <a:latin typeface="Arial" charset="0"/>
            </a:endParaRPr>
          </a:p>
        </p:txBody>
      </p:sp>
      <p:sp>
        <p:nvSpPr>
          <p:cNvPr id="81924" name="Rectangle 4"/>
          <p:cNvSpPr>
            <a:spLocks noChangeArrowheads="1"/>
          </p:cNvSpPr>
          <p:nvPr/>
        </p:nvSpPr>
        <p:spPr bwMode="auto">
          <a:xfrm>
            <a:off x="1135064" y="2014059"/>
            <a:ext cx="2055177"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Determine System Requirements</a:t>
            </a:r>
            <a:endParaRPr lang="en-US" sz="1477" b="1" dirty="0">
              <a:solidFill>
                <a:srgbClr val="000000"/>
              </a:solidFill>
              <a:latin typeface="Arial" charset="0"/>
            </a:endParaRPr>
          </a:p>
        </p:txBody>
      </p:sp>
      <p:sp>
        <p:nvSpPr>
          <p:cNvPr id="81925" name="Rectangle 5"/>
          <p:cNvSpPr>
            <a:spLocks noChangeArrowheads="1"/>
          </p:cNvSpPr>
          <p:nvPr/>
        </p:nvSpPr>
        <p:spPr bwMode="auto">
          <a:xfrm>
            <a:off x="1866900" y="2970662"/>
            <a:ext cx="199390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Create System Design Concept</a:t>
            </a:r>
            <a:endParaRPr lang="en-US" sz="1477" b="1" dirty="0">
              <a:solidFill>
                <a:srgbClr val="000000"/>
              </a:solidFill>
              <a:latin typeface="Arial" charset="0"/>
            </a:endParaRPr>
          </a:p>
        </p:txBody>
      </p:sp>
      <p:sp>
        <p:nvSpPr>
          <p:cNvPr id="81926" name="Rectangle 6"/>
          <p:cNvSpPr>
            <a:spLocks noChangeArrowheads="1"/>
          </p:cNvSpPr>
          <p:nvPr/>
        </p:nvSpPr>
        <p:spPr bwMode="auto">
          <a:xfrm>
            <a:off x="2567157" y="3932268"/>
            <a:ext cx="2042159" cy="830873"/>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Design System</a:t>
            </a:r>
            <a:endParaRPr lang="en-US" sz="1477" b="1" dirty="0">
              <a:solidFill>
                <a:srgbClr val="000000"/>
              </a:solidFill>
              <a:latin typeface="Arial" charset="0"/>
            </a:endParaRPr>
          </a:p>
        </p:txBody>
      </p:sp>
      <p:sp>
        <p:nvSpPr>
          <p:cNvPr id="81927" name="Rectangle 7"/>
          <p:cNvSpPr>
            <a:spLocks noChangeArrowheads="1"/>
          </p:cNvSpPr>
          <p:nvPr/>
        </p:nvSpPr>
        <p:spPr bwMode="auto">
          <a:xfrm>
            <a:off x="3329624" y="4924313"/>
            <a:ext cx="1978977"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Verify &amp; Validate System Design</a:t>
            </a:r>
            <a:endParaRPr lang="en-US" sz="1477" b="1" dirty="0">
              <a:solidFill>
                <a:srgbClr val="000000"/>
              </a:solidFill>
              <a:latin typeface="Arial" charset="0"/>
            </a:endParaRPr>
          </a:p>
        </p:txBody>
      </p:sp>
      <p:sp>
        <p:nvSpPr>
          <p:cNvPr id="81928" name="AutoShape 8"/>
          <p:cNvSpPr>
            <a:spLocks noChangeArrowheads="1"/>
          </p:cNvSpPr>
          <p:nvPr/>
        </p:nvSpPr>
        <p:spPr bwMode="auto">
          <a:xfrm rot="5400000">
            <a:off x="3282673" y="2453457"/>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29" name="AutoShape 9"/>
          <p:cNvSpPr>
            <a:spLocks noChangeArrowheads="1"/>
          </p:cNvSpPr>
          <p:nvPr/>
        </p:nvSpPr>
        <p:spPr bwMode="auto">
          <a:xfrm rot="5400000">
            <a:off x="4711433" y="4346745"/>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0" name="AutoShape 10"/>
          <p:cNvSpPr>
            <a:spLocks noChangeArrowheads="1"/>
          </p:cNvSpPr>
          <p:nvPr/>
        </p:nvSpPr>
        <p:spPr bwMode="auto">
          <a:xfrm rot="5400000">
            <a:off x="3962125" y="3442584"/>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1" name="AutoShape 11"/>
          <p:cNvSpPr>
            <a:spLocks noChangeArrowheads="1"/>
          </p:cNvSpPr>
          <p:nvPr/>
        </p:nvSpPr>
        <p:spPr bwMode="auto">
          <a:xfrm rot="16200000">
            <a:off x="2750547" y="4834420"/>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2" name="AutoShape 12"/>
          <p:cNvSpPr>
            <a:spLocks noChangeArrowheads="1"/>
          </p:cNvSpPr>
          <p:nvPr/>
        </p:nvSpPr>
        <p:spPr bwMode="auto">
          <a:xfrm rot="16200000">
            <a:off x="1266553" y="285790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3" name="AutoShape 13"/>
          <p:cNvSpPr>
            <a:spLocks noChangeArrowheads="1"/>
          </p:cNvSpPr>
          <p:nvPr/>
        </p:nvSpPr>
        <p:spPr bwMode="auto">
          <a:xfrm rot="16200000">
            <a:off x="2025061" y="389334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4" name="Line 14"/>
          <p:cNvSpPr>
            <a:spLocks noChangeShapeType="1"/>
          </p:cNvSpPr>
          <p:nvPr/>
        </p:nvSpPr>
        <p:spPr bwMode="invGray">
          <a:xfrm>
            <a:off x="753130" y="1053644"/>
            <a:ext cx="791192" cy="89828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2566" name="Text Box 15"/>
          <p:cNvSpPr txBox="1">
            <a:spLocks noChangeArrowheads="1"/>
          </p:cNvSpPr>
          <p:nvPr/>
        </p:nvSpPr>
        <p:spPr bwMode="auto">
          <a:xfrm>
            <a:off x="1074400" y="1052226"/>
            <a:ext cx="1334853" cy="490006"/>
          </a:xfrm>
          <a:prstGeom prst="rect">
            <a:avLst/>
          </a:prstGeom>
          <a:noFill/>
          <a:ln w="9525">
            <a:noFill/>
            <a:miter lim="800000"/>
            <a:headEnd/>
            <a:tailEnd/>
          </a:ln>
        </p:spPr>
        <p:txBody>
          <a:bodyPr wrap="none">
            <a:spAutoFit/>
          </a:bodyPr>
          <a:lstStyle/>
          <a:p>
            <a:pPr eaLnBrk="0" hangingPunct="0"/>
            <a:r>
              <a:rPr lang="en-GB" sz="1292">
                <a:solidFill>
                  <a:srgbClr val="000000"/>
                </a:solidFill>
              </a:rPr>
              <a:t>Stakeholder</a:t>
            </a:r>
          </a:p>
          <a:p>
            <a:pPr eaLnBrk="0" hangingPunct="0"/>
            <a:r>
              <a:rPr lang="en-GB" sz="1292" dirty="0">
                <a:solidFill>
                  <a:srgbClr val="000000"/>
                </a:solidFill>
              </a:rPr>
              <a:t>Requirements</a:t>
            </a:r>
          </a:p>
        </p:txBody>
      </p:sp>
      <p:sp>
        <p:nvSpPr>
          <p:cNvPr id="81942" name="Line 22"/>
          <p:cNvSpPr>
            <a:spLocks noChangeShapeType="1"/>
          </p:cNvSpPr>
          <p:nvPr/>
        </p:nvSpPr>
        <p:spPr bwMode="invGray">
          <a:xfrm>
            <a:off x="6482080" y="4941280"/>
            <a:ext cx="1016000" cy="153103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9" name="Flowchart: Document 28"/>
          <p:cNvSpPr/>
          <p:nvPr/>
        </p:nvSpPr>
        <p:spPr bwMode="auto">
          <a:xfrm>
            <a:off x="5779477" y="3288326"/>
            <a:ext cx="1349620"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477" dirty="0">
                <a:solidFill>
                  <a:srgbClr val="000000"/>
                </a:solidFill>
              </a:rPr>
              <a:t>System</a:t>
            </a:r>
          </a:p>
          <a:p>
            <a:pPr>
              <a:defRPr/>
            </a:pPr>
            <a:r>
              <a:rPr lang="en-GB" sz="1477" dirty="0">
                <a:solidFill>
                  <a:srgbClr val="000000"/>
                </a:solidFill>
              </a:rPr>
              <a:t>Design</a:t>
            </a:r>
          </a:p>
        </p:txBody>
      </p:sp>
      <p:sp>
        <p:nvSpPr>
          <p:cNvPr id="30" name="Flowchart: Document 29"/>
          <p:cNvSpPr/>
          <p:nvPr/>
        </p:nvSpPr>
        <p:spPr bwMode="auto">
          <a:xfrm>
            <a:off x="5685015" y="3388969"/>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System</a:t>
            </a:r>
          </a:p>
          <a:p>
            <a:pPr algn="ctr">
              <a:defRPr/>
            </a:pPr>
            <a:r>
              <a:rPr lang="en-GB" sz="1477" dirty="0">
                <a:solidFill>
                  <a:srgbClr val="000000"/>
                </a:solidFill>
              </a:rPr>
              <a:t>Design</a:t>
            </a:r>
          </a:p>
        </p:txBody>
      </p:sp>
      <p:sp>
        <p:nvSpPr>
          <p:cNvPr id="32" name="Flowchart: Document 31"/>
          <p:cNvSpPr/>
          <p:nvPr/>
        </p:nvSpPr>
        <p:spPr bwMode="auto">
          <a:xfrm>
            <a:off x="7644130" y="5784391"/>
            <a:ext cx="1349619" cy="929054"/>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Subsystem</a:t>
            </a:r>
          </a:p>
          <a:p>
            <a:pPr>
              <a:defRPr/>
            </a:pPr>
            <a:r>
              <a:rPr lang="en-GB" sz="1292" dirty="0">
                <a:solidFill>
                  <a:srgbClr val="000000"/>
                </a:solidFill>
              </a:rPr>
              <a:t>Requirements</a:t>
            </a:r>
          </a:p>
        </p:txBody>
      </p:sp>
      <p:cxnSp>
        <p:nvCxnSpPr>
          <p:cNvPr id="35" name="Straight Arrow Connector 34"/>
          <p:cNvCxnSpPr/>
          <p:nvPr/>
        </p:nvCxnSpPr>
        <p:spPr bwMode="invGray">
          <a:xfrm>
            <a:off x="7115518" y="4049740"/>
            <a:ext cx="1428760" cy="1466"/>
          </a:xfrm>
          <a:prstGeom prst="straightConnector1">
            <a:avLst/>
          </a:prstGeom>
          <a:ln w="76200">
            <a:solidFill>
              <a:schemeClr val="bg2"/>
            </a:solidFill>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hape 36"/>
          <p:cNvCxnSpPr>
            <a:stCxn id="81924" idx="3"/>
            <a:endCxn id="29" idx="0"/>
          </p:cNvCxnSpPr>
          <p:nvPr/>
        </p:nvCxnSpPr>
        <p:spPr bwMode="gray">
          <a:xfrm>
            <a:off x="3190258" y="2429497"/>
            <a:ext cx="3265171" cy="858861"/>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bwMode="gray">
          <a:xfrm>
            <a:off x="3860800" y="3192492"/>
            <a:ext cx="1790700" cy="883480"/>
          </a:xfrm>
          <a:prstGeom prst="bentConnector3">
            <a:avLst>
              <a:gd name="adj1" fmla="val 82766"/>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bwMode="gray">
          <a:xfrm flipV="1">
            <a:off x="4630438" y="4181625"/>
            <a:ext cx="1021081" cy="106241"/>
          </a:xfrm>
          <a:prstGeom prst="bentConnector3">
            <a:avLst>
              <a:gd name="adj1" fmla="val 69403"/>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5" name="Shape 44"/>
          <p:cNvCxnSpPr>
            <a:stCxn id="81927" idx="3"/>
            <a:endCxn id="30" idx="2"/>
          </p:cNvCxnSpPr>
          <p:nvPr/>
        </p:nvCxnSpPr>
        <p:spPr bwMode="gray">
          <a:xfrm flipV="1">
            <a:off x="5308602" y="4880640"/>
            <a:ext cx="1049757" cy="459110"/>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Flowchart: Document 32"/>
          <p:cNvSpPr/>
          <p:nvPr/>
        </p:nvSpPr>
        <p:spPr bwMode="auto">
          <a:xfrm>
            <a:off x="7558864" y="2971635"/>
            <a:ext cx="1409700" cy="961292"/>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Build and Check Requirements</a:t>
            </a:r>
          </a:p>
        </p:txBody>
      </p:sp>
      <p:sp>
        <p:nvSpPr>
          <p:cNvPr id="22579" name="TextBox 46"/>
          <p:cNvSpPr txBox="1">
            <a:spLocks noChangeArrowheads="1"/>
          </p:cNvSpPr>
          <p:nvPr/>
        </p:nvSpPr>
        <p:spPr bwMode="gray">
          <a:xfrm>
            <a:off x="5257801" y="1940170"/>
            <a:ext cx="2151551" cy="376385"/>
          </a:xfrm>
          <a:prstGeom prst="rect">
            <a:avLst/>
          </a:prstGeom>
          <a:noFill/>
          <a:ln w="9525">
            <a:noFill/>
            <a:miter lim="800000"/>
            <a:headEnd/>
            <a:tailEnd/>
          </a:ln>
        </p:spPr>
        <p:txBody>
          <a:bodyPr wrap="none">
            <a:spAutoFit/>
          </a:bodyPr>
          <a:lstStyle/>
          <a:p>
            <a:r>
              <a:rPr lang="en-GB" sz="1846" b="1" dirty="0"/>
              <a:t>Design System</a:t>
            </a:r>
          </a:p>
        </p:txBody>
      </p:sp>
      <p:sp>
        <p:nvSpPr>
          <p:cNvPr id="22580" name="Title 33"/>
          <p:cNvSpPr>
            <a:spLocks noGrp="1"/>
          </p:cNvSpPr>
          <p:nvPr>
            <p:ph type="title"/>
          </p:nvPr>
        </p:nvSpPr>
        <p:spPr>
          <a:xfrm>
            <a:off x="0" y="263770"/>
            <a:ext cx="9144000" cy="729633"/>
          </a:xfrm>
        </p:spPr>
        <p:txBody>
          <a:bodyPr/>
          <a:lstStyle/>
          <a:p>
            <a:r>
              <a:rPr lang="en-GB" sz="2800" dirty="0"/>
              <a:t>The Design System Process</a:t>
            </a:r>
          </a:p>
        </p:txBody>
      </p:sp>
      <p:sp>
        <p:nvSpPr>
          <p:cNvPr id="31" name="AutoShape 16"/>
          <p:cNvSpPr>
            <a:spLocks noChangeArrowheads="1"/>
          </p:cNvSpPr>
          <p:nvPr/>
        </p:nvSpPr>
        <p:spPr bwMode="auto">
          <a:xfrm>
            <a:off x="3283927" y="1053644"/>
            <a:ext cx="3747776" cy="546588"/>
          </a:xfrm>
          <a:prstGeom prst="wedgeRoundRectCallout">
            <a:avLst>
              <a:gd name="adj1" fmla="val -63531"/>
              <a:gd name="adj2" fmla="val 14691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Understand the problem – what does the customer want in measurable terms?</a:t>
            </a:r>
            <a:endParaRPr lang="en-US" sz="1200" dirty="0">
              <a:solidFill>
                <a:schemeClr val="bg1"/>
              </a:solidFill>
            </a:endParaRPr>
          </a:p>
        </p:txBody>
      </p:sp>
      <p:sp>
        <p:nvSpPr>
          <p:cNvPr id="36" name="AutoShape 16"/>
          <p:cNvSpPr>
            <a:spLocks noChangeArrowheads="1"/>
          </p:cNvSpPr>
          <p:nvPr/>
        </p:nvSpPr>
        <p:spPr bwMode="auto">
          <a:xfrm>
            <a:off x="6" y="3187219"/>
            <a:ext cx="1613389" cy="1361335"/>
          </a:xfrm>
          <a:prstGeom prst="wedgeRoundRectCallout">
            <a:avLst>
              <a:gd name="adj1" fmla="val 117533"/>
              <a:gd name="adj2" fmla="val 5021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Make the system concept as good as it can be – do we have the robust optimum? </a:t>
            </a:r>
            <a:endParaRPr lang="en-US" sz="1200" dirty="0">
              <a:solidFill>
                <a:schemeClr val="bg1"/>
              </a:solidFill>
            </a:endParaRPr>
          </a:p>
        </p:txBody>
      </p:sp>
      <p:sp>
        <p:nvSpPr>
          <p:cNvPr id="38" name="AutoShape 16"/>
          <p:cNvSpPr>
            <a:spLocks noChangeArrowheads="1"/>
          </p:cNvSpPr>
          <p:nvPr/>
        </p:nvSpPr>
        <p:spPr bwMode="auto">
          <a:xfrm>
            <a:off x="2324099" y="6094847"/>
            <a:ext cx="2113299" cy="505183"/>
          </a:xfrm>
          <a:prstGeom prst="wedgeRoundRectCallout">
            <a:avLst>
              <a:gd name="adj1" fmla="val 32334"/>
              <a:gd name="adj2" fmla="val -15750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Verify and Validate the </a:t>
            </a:r>
            <a:r>
              <a:rPr lang="en-GB" sz="1200">
                <a:solidFill>
                  <a:schemeClr val="bg1"/>
                </a:solidFill>
              </a:rPr>
              <a:t>system design</a:t>
            </a:r>
            <a:endParaRPr lang="en-GB" sz="1200" dirty="0">
              <a:solidFill>
                <a:schemeClr val="bg1"/>
              </a:solidFill>
            </a:endParaRPr>
          </a:p>
        </p:txBody>
      </p:sp>
      <p:sp>
        <p:nvSpPr>
          <p:cNvPr id="40" name="Rounded Rectangular Callout 39"/>
          <p:cNvSpPr/>
          <p:nvPr/>
        </p:nvSpPr>
        <p:spPr>
          <a:xfrm>
            <a:off x="7536190" y="1783487"/>
            <a:ext cx="1530284" cy="877343"/>
          </a:xfrm>
          <a:prstGeom prst="wedgeRoundRectCallout">
            <a:avLst>
              <a:gd name="adj1" fmla="val -14062"/>
              <a:gd name="adj2" fmla="val 90073"/>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second </a:t>
            </a:r>
            <a:r>
              <a:rPr lang="en-US" sz="1200"/>
              <a:t>key output” </a:t>
            </a:r>
            <a:r>
              <a:rPr lang="en-US" sz="1200" dirty="0"/>
              <a:t>are the Build and Check Requirements </a:t>
            </a:r>
          </a:p>
        </p:txBody>
      </p:sp>
      <p:sp>
        <p:nvSpPr>
          <p:cNvPr id="41" name="Rounded Rectangular Callout 40"/>
          <p:cNvSpPr/>
          <p:nvPr/>
        </p:nvSpPr>
        <p:spPr>
          <a:xfrm>
            <a:off x="7489604" y="4953608"/>
            <a:ext cx="1576870" cy="703507"/>
          </a:xfrm>
          <a:prstGeom prst="wedgeRoundRectCallout">
            <a:avLst>
              <a:gd name="adj1" fmla="val -14062"/>
              <a:gd name="adj2" fmla="val 90073"/>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key output is the Subsystem Requirements </a:t>
            </a:r>
          </a:p>
        </p:txBody>
      </p:sp>
      <p:sp>
        <p:nvSpPr>
          <p:cNvPr id="43" name="AutoShape 16"/>
          <p:cNvSpPr>
            <a:spLocks noChangeArrowheads="1"/>
          </p:cNvSpPr>
          <p:nvPr/>
        </p:nvSpPr>
        <p:spPr bwMode="auto">
          <a:xfrm>
            <a:off x="4653205" y="2280139"/>
            <a:ext cx="2703190" cy="770227"/>
          </a:xfrm>
          <a:prstGeom prst="wedgeRoundRectCallout">
            <a:avLst>
              <a:gd name="adj1" fmla="val -93785"/>
              <a:gd name="adj2" fmla="val 10410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What are the design choices and what system concept will best meet the requirements?</a:t>
            </a:r>
          </a:p>
        </p:txBody>
      </p:sp>
    </p:spTree>
    <p:extLst>
      <p:ext uri="{BB962C8B-B14F-4D97-AF65-F5344CB8AC3E}">
        <p14:creationId xmlns:p14="http://schemas.microsoft.com/office/powerpoint/2010/main" val="129323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a:t>Systems Engineering is Fractal</a:t>
            </a:r>
            <a:br>
              <a:rPr lang="en-GB" dirty="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grpSp>
        <p:nvGrpSpPr>
          <p:cNvPr id="17" name="Group 89"/>
          <p:cNvGrpSpPr>
            <a:grpSpLocks/>
          </p:cNvGrpSpPr>
          <p:nvPr/>
        </p:nvGrpSpPr>
        <p:grpSpPr bwMode="auto">
          <a:xfrm rot="317432">
            <a:off x="739053" y="755745"/>
            <a:ext cx="8006164" cy="5897957"/>
            <a:chOff x="1438" y="1128"/>
            <a:chExt cx="2880" cy="2066"/>
          </a:xfrm>
        </p:grpSpPr>
        <p:sp>
          <p:nvSpPr>
            <p:cNvPr id="18"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9"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1"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6"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6"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4"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5"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6"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8"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0"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1"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3"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4"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5"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6"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Tree>
    <p:extLst>
      <p:ext uri="{BB962C8B-B14F-4D97-AF65-F5344CB8AC3E}">
        <p14:creationId xmlns:p14="http://schemas.microsoft.com/office/powerpoint/2010/main" val="42092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gray">
          <a:xfrm>
            <a:off x="1494202" y="1587505"/>
            <a:ext cx="5503985" cy="3777762"/>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latin typeface="Arial" charset="0"/>
            </a:endParaRPr>
          </a:p>
        </p:txBody>
      </p:sp>
      <p:sp>
        <p:nvSpPr>
          <p:cNvPr id="23557" name="Rectangle 3"/>
          <p:cNvSpPr>
            <a:spLocks noGrp="1" noChangeArrowheads="1"/>
          </p:cNvSpPr>
          <p:nvPr>
            <p:ph type="title" idx="4294967295"/>
          </p:nvPr>
        </p:nvSpPr>
        <p:spPr bwMode="gray"/>
        <p:txBody>
          <a:bodyPr/>
          <a:lstStyle/>
          <a:p>
            <a:pPr algn="l" eaLnBrk="1" hangingPunct="1"/>
            <a:r>
              <a:rPr lang="en-GB" dirty="0"/>
              <a:t>The Build and Check System Process</a:t>
            </a:r>
            <a:endParaRPr lang="en-US" dirty="0"/>
          </a:p>
        </p:txBody>
      </p:sp>
      <p:sp>
        <p:nvSpPr>
          <p:cNvPr id="33796" name="Rectangle 4"/>
          <p:cNvSpPr>
            <a:spLocks noChangeArrowheads="1"/>
          </p:cNvSpPr>
          <p:nvPr/>
        </p:nvSpPr>
        <p:spPr bwMode="gray">
          <a:xfrm>
            <a:off x="3622350" y="1969521"/>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Accept (Validate) System</a:t>
            </a:r>
          </a:p>
        </p:txBody>
      </p:sp>
      <p:sp>
        <p:nvSpPr>
          <p:cNvPr id="30729" name="Line 5"/>
          <p:cNvSpPr>
            <a:spLocks noChangeShapeType="1"/>
          </p:cNvSpPr>
          <p:nvPr/>
        </p:nvSpPr>
        <p:spPr bwMode="gray">
          <a:xfrm flipV="1">
            <a:off x="6610351" y="452804"/>
            <a:ext cx="974480"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p>
        </p:txBody>
      </p:sp>
      <p:sp>
        <p:nvSpPr>
          <p:cNvPr id="33799" name="Rectangle 7"/>
          <p:cNvSpPr>
            <a:spLocks noChangeArrowheads="1"/>
          </p:cNvSpPr>
          <p:nvPr/>
        </p:nvSpPr>
        <p:spPr bwMode="gray">
          <a:xfrm>
            <a:off x="2787567" y="3163000"/>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Check (Verify) the built System</a:t>
            </a:r>
          </a:p>
        </p:txBody>
      </p:sp>
      <p:sp>
        <p:nvSpPr>
          <p:cNvPr id="33800" name="Rectangle 8"/>
          <p:cNvSpPr>
            <a:spLocks noChangeArrowheads="1"/>
          </p:cNvSpPr>
          <p:nvPr/>
        </p:nvSpPr>
        <p:spPr bwMode="gray">
          <a:xfrm>
            <a:off x="1941639" y="4393268"/>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Build System</a:t>
            </a:r>
            <a:endParaRPr lang="en-US" sz="1477" b="1" dirty="0">
              <a:latin typeface="Arial" charset="0"/>
            </a:endParaRPr>
          </a:p>
        </p:txBody>
      </p:sp>
      <p:sp>
        <p:nvSpPr>
          <p:cNvPr id="23570" name="AutoShape 9"/>
          <p:cNvSpPr>
            <a:spLocks noChangeArrowheads="1"/>
          </p:cNvSpPr>
          <p:nvPr/>
        </p:nvSpPr>
        <p:spPr bwMode="gray">
          <a:xfrm rot="10800000">
            <a:off x="3976565" y="4120660"/>
            <a:ext cx="480646"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sp>
        <p:nvSpPr>
          <p:cNvPr id="23571" name="AutoShape 10"/>
          <p:cNvSpPr>
            <a:spLocks noChangeArrowheads="1"/>
          </p:cNvSpPr>
          <p:nvPr/>
        </p:nvSpPr>
        <p:spPr bwMode="gray">
          <a:xfrm>
            <a:off x="2132164" y="3730572"/>
            <a:ext cx="479181"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sp>
        <p:nvSpPr>
          <p:cNvPr id="23573" name="AutoShape 12"/>
          <p:cNvSpPr>
            <a:spLocks noChangeArrowheads="1"/>
          </p:cNvSpPr>
          <p:nvPr/>
        </p:nvSpPr>
        <p:spPr bwMode="gray">
          <a:xfrm>
            <a:off x="2916520" y="2524858"/>
            <a:ext cx="479180"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cxnSp>
        <p:nvCxnSpPr>
          <p:cNvPr id="2" name="AutoShape 13"/>
          <p:cNvCxnSpPr>
            <a:cxnSpLocks noChangeShapeType="1"/>
            <a:endCxn id="33796" idx="1"/>
          </p:cNvCxnSpPr>
          <p:nvPr/>
        </p:nvCxnSpPr>
        <p:spPr bwMode="gray">
          <a:xfrm flipV="1">
            <a:off x="1318934" y="2384959"/>
            <a:ext cx="2303416" cy="1188297"/>
          </a:xfrm>
          <a:prstGeom prst="bentConnector3">
            <a:avLst>
              <a:gd name="adj1" fmla="val 13417"/>
            </a:avLst>
          </a:prstGeom>
          <a:noFill/>
          <a:ln w="76200">
            <a:solidFill>
              <a:schemeClr val="bg2"/>
            </a:solidFill>
            <a:miter lim="800000"/>
            <a:headEnd/>
            <a:tailEnd type="triangle" w="med" len="med"/>
          </a:ln>
          <a:scene3d>
            <a:camera prst="orthographicFront"/>
            <a:lightRig rig="threePt" dir="t"/>
          </a:scene3d>
          <a:sp3d>
            <a:bevelT/>
          </a:sp3d>
        </p:spPr>
      </p:cxnSp>
      <p:cxnSp>
        <p:nvCxnSpPr>
          <p:cNvPr id="30742" name="AutoShape 15"/>
          <p:cNvCxnSpPr>
            <a:cxnSpLocks noChangeShapeType="1"/>
          </p:cNvCxnSpPr>
          <p:nvPr/>
        </p:nvCxnSpPr>
        <p:spPr bwMode="gray">
          <a:xfrm>
            <a:off x="1298331" y="3574402"/>
            <a:ext cx="643304" cy="1226526"/>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30743" name="Line 17"/>
          <p:cNvSpPr>
            <a:spLocks noChangeShapeType="1"/>
          </p:cNvSpPr>
          <p:nvPr/>
        </p:nvSpPr>
        <p:spPr bwMode="gray">
          <a:xfrm rot="-3543420">
            <a:off x="3033363" y="5717948"/>
            <a:ext cx="1251438" cy="26376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p>
        </p:txBody>
      </p:sp>
      <p:sp>
        <p:nvSpPr>
          <p:cNvPr id="19480" name="AutoShape 16"/>
          <p:cNvSpPr>
            <a:spLocks noChangeArrowheads="1"/>
          </p:cNvSpPr>
          <p:nvPr/>
        </p:nvSpPr>
        <p:spPr bwMode="auto">
          <a:xfrm>
            <a:off x="285774" y="5916134"/>
            <a:ext cx="2715333" cy="531460"/>
          </a:xfrm>
          <a:prstGeom prst="wedgeRoundRectCallout">
            <a:avLst>
              <a:gd name="adj1" fmla="val 40855"/>
              <a:gd name="adj2" fmla="val -22271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Physically build the System from the Subsystems</a:t>
            </a:r>
          </a:p>
        </p:txBody>
      </p:sp>
      <p:sp>
        <p:nvSpPr>
          <p:cNvPr id="19482" name="AutoShape 16"/>
          <p:cNvSpPr>
            <a:spLocks noChangeArrowheads="1"/>
          </p:cNvSpPr>
          <p:nvPr/>
        </p:nvSpPr>
        <p:spPr bwMode="auto">
          <a:xfrm>
            <a:off x="340953" y="1085833"/>
            <a:ext cx="3090719" cy="708969"/>
          </a:xfrm>
          <a:prstGeom prst="wedgeRoundRectCallout">
            <a:avLst>
              <a:gd name="adj1" fmla="val 61218"/>
              <a:gd name="adj2" fmla="val 8320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Demonstrate that the system meets the pre-determined and agreed acceptance criteria </a:t>
            </a:r>
            <a:endParaRPr lang="en-US" sz="1292" dirty="0">
              <a:solidFill>
                <a:schemeClr val="bg1"/>
              </a:solidFill>
            </a:endParaRPr>
          </a:p>
        </p:txBody>
      </p:sp>
      <p:sp>
        <p:nvSpPr>
          <p:cNvPr id="23589" name="Text Box 7"/>
          <p:cNvSpPr txBox="1">
            <a:spLocks noChangeArrowheads="1"/>
          </p:cNvSpPr>
          <p:nvPr/>
        </p:nvSpPr>
        <p:spPr bwMode="gray">
          <a:xfrm>
            <a:off x="3608323" y="5951644"/>
            <a:ext cx="1683602" cy="490006"/>
          </a:xfrm>
          <a:prstGeom prst="rect">
            <a:avLst/>
          </a:prstGeom>
          <a:noFill/>
          <a:ln w="9525">
            <a:noFill/>
            <a:miter lim="800000"/>
            <a:headEnd/>
            <a:tailEnd/>
          </a:ln>
        </p:spPr>
        <p:txBody>
          <a:bodyPr wrap="none">
            <a:spAutoFit/>
          </a:bodyPr>
          <a:lstStyle/>
          <a:p>
            <a:pPr eaLnBrk="0" hangingPunct="0"/>
            <a:r>
              <a:rPr lang="en-GB" sz="1292" dirty="0"/>
              <a:t>Built and Checked</a:t>
            </a:r>
          </a:p>
          <a:p>
            <a:pPr eaLnBrk="0" hangingPunct="0"/>
            <a:r>
              <a:rPr lang="en-GB" sz="1292" dirty="0"/>
              <a:t>Subsystems</a:t>
            </a:r>
          </a:p>
        </p:txBody>
      </p:sp>
      <p:sp>
        <p:nvSpPr>
          <p:cNvPr id="23590" name="Text Box 10"/>
          <p:cNvSpPr txBox="1">
            <a:spLocks noChangeArrowheads="1"/>
          </p:cNvSpPr>
          <p:nvPr/>
        </p:nvSpPr>
        <p:spPr bwMode="gray">
          <a:xfrm>
            <a:off x="7359622" y="797742"/>
            <a:ext cx="861198" cy="490006"/>
          </a:xfrm>
          <a:prstGeom prst="rect">
            <a:avLst/>
          </a:prstGeom>
          <a:noFill/>
          <a:ln w="9525">
            <a:noFill/>
            <a:miter lim="800000"/>
            <a:headEnd/>
            <a:tailEnd/>
          </a:ln>
        </p:spPr>
        <p:txBody>
          <a:bodyPr wrap="none">
            <a:spAutoFit/>
          </a:bodyPr>
          <a:lstStyle/>
          <a:p>
            <a:pPr eaLnBrk="0" hangingPunct="0"/>
            <a:r>
              <a:rPr lang="en-GB" sz="1292" dirty="0"/>
              <a:t>Working</a:t>
            </a:r>
          </a:p>
          <a:p>
            <a:pPr eaLnBrk="0" hangingPunct="0"/>
            <a:r>
              <a:rPr lang="en-GB" sz="1292" dirty="0"/>
              <a:t>System</a:t>
            </a:r>
          </a:p>
        </p:txBody>
      </p:sp>
      <p:sp>
        <p:nvSpPr>
          <p:cNvPr id="23591" name="Text Box 15"/>
          <p:cNvSpPr txBox="1">
            <a:spLocks noChangeArrowheads="1"/>
          </p:cNvSpPr>
          <p:nvPr/>
        </p:nvSpPr>
        <p:spPr bwMode="gray">
          <a:xfrm>
            <a:off x="0" y="2991489"/>
            <a:ext cx="1486304" cy="461665"/>
          </a:xfrm>
          <a:prstGeom prst="rect">
            <a:avLst/>
          </a:prstGeom>
          <a:noFill/>
          <a:ln w="9525">
            <a:noFill/>
            <a:miter lim="800000"/>
            <a:headEnd/>
            <a:tailEnd/>
          </a:ln>
        </p:spPr>
        <p:txBody>
          <a:bodyPr wrap="none">
            <a:spAutoFit/>
          </a:bodyPr>
          <a:lstStyle/>
          <a:p>
            <a:pPr eaLnBrk="0" hangingPunct="0"/>
            <a:r>
              <a:rPr lang="en-GB" sz="1200" dirty="0"/>
              <a:t>Build and Check </a:t>
            </a:r>
          </a:p>
          <a:p>
            <a:pPr eaLnBrk="0" hangingPunct="0"/>
            <a:r>
              <a:rPr lang="en-GB" sz="1200" dirty="0"/>
              <a:t>Requirements</a:t>
            </a:r>
          </a:p>
        </p:txBody>
      </p:sp>
      <p:sp>
        <p:nvSpPr>
          <p:cNvPr id="22" name="Flowchart: Document 29"/>
          <p:cNvSpPr/>
          <p:nvPr/>
        </p:nvSpPr>
        <p:spPr bwMode="auto">
          <a:xfrm>
            <a:off x="5585938" y="3537580"/>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Check and Accept Evidence</a:t>
            </a:r>
          </a:p>
        </p:txBody>
      </p:sp>
      <p:cxnSp>
        <p:nvCxnSpPr>
          <p:cNvPr id="47" name="AutoShape 13"/>
          <p:cNvCxnSpPr>
            <a:cxnSpLocks noChangeShapeType="1"/>
            <a:stCxn id="33796" idx="3"/>
          </p:cNvCxnSpPr>
          <p:nvPr/>
        </p:nvCxnSpPr>
        <p:spPr bwMode="gray">
          <a:xfrm>
            <a:off x="5508301" y="2384959"/>
            <a:ext cx="805487" cy="1115024"/>
          </a:xfrm>
          <a:prstGeom prst="bentConnector2">
            <a:avLst/>
          </a:prstGeom>
          <a:noFill/>
          <a:ln w="76200">
            <a:solidFill>
              <a:schemeClr val="bg2"/>
            </a:solidFill>
            <a:miter lim="800000"/>
            <a:headEnd/>
            <a:tailEnd type="triangle" w="med" len="med"/>
          </a:ln>
          <a:scene3d>
            <a:camera prst="orthographicFront"/>
            <a:lightRig rig="threePt" dir="t"/>
          </a:scene3d>
          <a:sp3d>
            <a:bevelT/>
          </a:sp3d>
        </p:spPr>
      </p:cxnSp>
      <p:cxnSp>
        <p:nvCxnSpPr>
          <p:cNvPr id="52" name="AutoShape 13"/>
          <p:cNvCxnSpPr>
            <a:cxnSpLocks noChangeShapeType="1"/>
            <a:stCxn id="33799" idx="3"/>
            <a:endCxn id="22" idx="1"/>
          </p:cNvCxnSpPr>
          <p:nvPr/>
        </p:nvCxnSpPr>
        <p:spPr bwMode="gray">
          <a:xfrm>
            <a:off x="4673517" y="3578437"/>
            <a:ext cx="912421" cy="757778"/>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23572" name="AutoShape 11"/>
          <p:cNvSpPr>
            <a:spLocks noChangeArrowheads="1"/>
          </p:cNvSpPr>
          <p:nvPr/>
        </p:nvSpPr>
        <p:spPr bwMode="gray">
          <a:xfrm rot="10800000">
            <a:off x="4802047" y="2988410"/>
            <a:ext cx="479181"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cxnSp>
        <p:nvCxnSpPr>
          <p:cNvPr id="55" name="AutoShape 14"/>
          <p:cNvCxnSpPr>
            <a:cxnSpLocks noChangeShapeType="1"/>
          </p:cNvCxnSpPr>
          <p:nvPr/>
        </p:nvCxnSpPr>
        <p:spPr bwMode="gray">
          <a:xfrm flipV="1">
            <a:off x="6934586" y="4266950"/>
            <a:ext cx="1598082" cy="1"/>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cxnSp>
        <p:nvCxnSpPr>
          <p:cNvPr id="61" name="AutoShape 14"/>
          <p:cNvCxnSpPr>
            <a:cxnSpLocks noChangeShapeType="1"/>
          </p:cNvCxnSpPr>
          <p:nvPr/>
        </p:nvCxnSpPr>
        <p:spPr bwMode="gray">
          <a:xfrm flipV="1">
            <a:off x="1140058" y="3574272"/>
            <a:ext cx="1598082" cy="1"/>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19481" name="AutoShape 16"/>
          <p:cNvSpPr>
            <a:spLocks noChangeArrowheads="1"/>
          </p:cNvSpPr>
          <p:nvPr/>
        </p:nvSpPr>
        <p:spPr bwMode="auto">
          <a:xfrm>
            <a:off x="7165076" y="1490037"/>
            <a:ext cx="1842848" cy="1804148"/>
          </a:xfrm>
          <a:prstGeom prst="wedgeRoundRectCallout">
            <a:avLst>
              <a:gd name="adj1" fmla="val -202756"/>
              <a:gd name="adj2" fmla="val 5443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Check that the system has been built correctly against pre-determined verification criteria and methods</a:t>
            </a:r>
          </a:p>
        </p:txBody>
      </p:sp>
      <p:sp>
        <p:nvSpPr>
          <p:cNvPr id="26" name="TextBox 46"/>
          <p:cNvSpPr txBox="1">
            <a:spLocks noChangeArrowheads="1"/>
          </p:cNvSpPr>
          <p:nvPr/>
        </p:nvSpPr>
        <p:spPr bwMode="gray">
          <a:xfrm>
            <a:off x="3653897" y="1581632"/>
            <a:ext cx="3363421" cy="376385"/>
          </a:xfrm>
          <a:prstGeom prst="rect">
            <a:avLst/>
          </a:prstGeom>
          <a:noFill/>
          <a:ln w="9525">
            <a:noFill/>
            <a:miter lim="800000"/>
            <a:headEnd/>
            <a:tailEnd/>
          </a:ln>
        </p:spPr>
        <p:txBody>
          <a:bodyPr wrap="none">
            <a:spAutoFit/>
          </a:bodyPr>
          <a:lstStyle/>
          <a:p>
            <a:r>
              <a:rPr lang="en-GB" sz="1846" b="1" dirty="0"/>
              <a:t>Build and Check System</a:t>
            </a:r>
          </a:p>
        </p:txBody>
      </p:sp>
      <p:sp>
        <p:nvSpPr>
          <p:cNvPr id="27" name="Rounded Rectangular Callout 26"/>
          <p:cNvSpPr/>
          <p:nvPr/>
        </p:nvSpPr>
        <p:spPr>
          <a:xfrm>
            <a:off x="7215426" y="4682022"/>
            <a:ext cx="1614137" cy="1577637"/>
          </a:xfrm>
          <a:prstGeom prst="wedgeRoundRectCallout">
            <a:avLst>
              <a:gd name="adj1" fmla="val -98794"/>
              <a:gd name="adj2" fmla="val -50658"/>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key output is the evidence that the right system has been designed </a:t>
            </a:r>
            <a:r>
              <a:rPr lang="en-US" sz="1200"/>
              <a:t>and built correctly</a:t>
            </a:r>
            <a:endParaRPr lang="en-US" sz="1200" dirty="0"/>
          </a:p>
        </p:txBody>
      </p:sp>
    </p:spTree>
    <p:extLst>
      <p:ext uri="{BB962C8B-B14F-4D97-AF65-F5344CB8AC3E}">
        <p14:creationId xmlns:p14="http://schemas.microsoft.com/office/powerpoint/2010/main" val="11735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Output of Systems Engineering</a:t>
            </a:r>
          </a:p>
        </p:txBody>
      </p:sp>
      <p:sp>
        <p:nvSpPr>
          <p:cNvPr id="33" name="Content Placeholder 32"/>
          <p:cNvSpPr>
            <a:spLocks noGrp="1"/>
          </p:cNvSpPr>
          <p:nvPr>
            <p:ph sz="half" idx="2"/>
          </p:nvPr>
        </p:nvSpPr>
        <p:spPr>
          <a:xfrm>
            <a:off x="485076" y="4064064"/>
            <a:ext cx="8111530" cy="2164814"/>
          </a:xfrm>
        </p:spPr>
        <p:txBody>
          <a:bodyPr>
            <a:normAutofit fontScale="92500" lnSpcReduction="10000"/>
          </a:bodyPr>
          <a:lstStyle/>
          <a:p>
            <a:r>
              <a:rPr lang="en-US" sz="1846" dirty="0"/>
              <a:t>It is important to note that the output of Systems Engineering is</a:t>
            </a:r>
          </a:p>
          <a:p>
            <a:endParaRPr lang="en-US" sz="1846" dirty="0"/>
          </a:p>
          <a:p>
            <a:endParaRPr lang="en-US" sz="1846" dirty="0"/>
          </a:p>
          <a:p>
            <a:endParaRPr lang="en-US" sz="1846" dirty="0"/>
          </a:p>
          <a:p>
            <a:r>
              <a:rPr lang="en-GB" sz="1846" dirty="0"/>
              <a:t>Indeed you can argue that the purpose of Systems Engineering is to generate information about the system being created such that it can be successfully built</a:t>
            </a:r>
            <a:endParaRPr lang="en-US" sz="1846" dirty="0"/>
          </a:p>
        </p:txBody>
      </p:sp>
      <p:sp>
        <p:nvSpPr>
          <p:cNvPr id="34" name="TextBox 33"/>
          <p:cNvSpPr txBox="1"/>
          <p:nvPr/>
        </p:nvSpPr>
        <p:spPr>
          <a:xfrm>
            <a:off x="2918722" y="4599526"/>
            <a:ext cx="2937471" cy="54694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954" dirty="0"/>
              <a:t>INFORMATION</a:t>
            </a:r>
          </a:p>
        </p:txBody>
      </p:sp>
      <p:pic>
        <p:nvPicPr>
          <p:cNvPr id="6" name="Picture 5"/>
          <p:cNvPicPr>
            <a:picLocks noChangeAspect="1"/>
          </p:cNvPicPr>
          <p:nvPr/>
        </p:nvPicPr>
        <p:blipFill>
          <a:blip r:embed="rId2"/>
          <a:stretch>
            <a:fillRect/>
          </a:stretch>
        </p:blipFill>
        <p:spPr>
          <a:xfrm>
            <a:off x="607791" y="1201325"/>
            <a:ext cx="4046877" cy="2812802"/>
          </a:xfrm>
          <a:prstGeom prst="rect">
            <a:avLst/>
          </a:prstGeom>
        </p:spPr>
      </p:pic>
      <p:pic>
        <p:nvPicPr>
          <p:cNvPr id="8" name="Picture 7"/>
          <p:cNvPicPr>
            <a:picLocks noChangeAspect="1"/>
          </p:cNvPicPr>
          <p:nvPr/>
        </p:nvPicPr>
        <p:blipFill>
          <a:blip r:embed="rId3"/>
          <a:stretch>
            <a:fillRect/>
          </a:stretch>
        </p:blipFill>
        <p:spPr>
          <a:xfrm>
            <a:off x="4637415" y="1086553"/>
            <a:ext cx="3593272" cy="2862739"/>
          </a:xfrm>
          <a:prstGeom prst="rect">
            <a:avLst/>
          </a:prstGeom>
        </p:spPr>
      </p:pic>
    </p:spTree>
    <p:extLst>
      <p:ext uri="{BB962C8B-B14F-4D97-AF65-F5344CB8AC3E}">
        <p14:creationId xmlns:p14="http://schemas.microsoft.com/office/powerpoint/2010/main" val="1539043847"/>
      </p:ext>
    </p:extLst>
  </p:cSld>
  <p:clrMapOvr>
    <a:masterClrMapping/>
  </p:clrMapOvr>
  <p:transition>
    <p:wipe dir="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0204" y="1282775"/>
            <a:ext cx="4105208" cy="2669254"/>
          </a:xfrm>
          <a:prstGeom prst="rect">
            <a:avLst/>
          </a:prstGeom>
        </p:spPr>
      </p:pic>
      <p:sp>
        <p:nvSpPr>
          <p:cNvPr id="72705" name="Title 3"/>
          <p:cNvSpPr>
            <a:spLocks noGrp="1"/>
          </p:cNvSpPr>
          <p:nvPr>
            <p:ph type="title"/>
          </p:nvPr>
        </p:nvSpPr>
        <p:spPr/>
        <p:txBody>
          <a:bodyPr/>
          <a:lstStyle/>
          <a:p>
            <a:r>
              <a:rPr lang="en-GB">
                <a:latin typeface="Arial" charset="0"/>
              </a:rPr>
              <a:t>Checking</a:t>
            </a:r>
          </a:p>
        </p:txBody>
      </p:sp>
      <p:sp>
        <p:nvSpPr>
          <p:cNvPr id="6" name="Content Placeholder 5"/>
          <p:cNvSpPr>
            <a:spLocks noGrp="1"/>
          </p:cNvSpPr>
          <p:nvPr>
            <p:ph sz="half" idx="2"/>
          </p:nvPr>
        </p:nvSpPr>
        <p:spPr>
          <a:xfrm>
            <a:off x="4652512" y="1249978"/>
            <a:ext cx="4142033" cy="4592515"/>
          </a:xfrm>
        </p:spPr>
        <p:txBody>
          <a:bodyPr>
            <a:noAutofit/>
          </a:bodyPr>
          <a:lstStyle/>
          <a:p>
            <a:pPr marL="0" indent="0">
              <a:buNone/>
              <a:defRPr/>
            </a:pPr>
            <a:r>
              <a:rPr lang="en-GB" sz="2215" b="1" dirty="0">
                <a:ea typeface="+mn-ea"/>
                <a:cs typeface="+mn-cs"/>
              </a:rPr>
              <a:t>Checking as we Build</a:t>
            </a:r>
          </a:p>
          <a:p>
            <a:pPr>
              <a:defRPr/>
            </a:pPr>
            <a:r>
              <a:rPr lang="en-GB" sz="1846" dirty="0">
                <a:ea typeface="+mn-ea"/>
                <a:cs typeface="+mn-cs"/>
              </a:rPr>
              <a:t>As the components are put together to make subsystems, and subsystems put together to make the system, common sense dictates that we check what has been built at each stage, that is:</a:t>
            </a:r>
          </a:p>
          <a:p>
            <a:pPr lvl="1">
              <a:defRPr/>
            </a:pPr>
            <a:r>
              <a:rPr lang="en-GB" sz="1662" dirty="0"/>
              <a:t>Components and subsystems meet their requirements</a:t>
            </a:r>
          </a:p>
          <a:p>
            <a:pPr lvl="1">
              <a:defRPr/>
            </a:pPr>
            <a:r>
              <a:rPr lang="en-GB" sz="1662" dirty="0"/>
              <a:t>The system behaves as expected by the customer </a:t>
            </a:r>
          </a:p>
          <a:p>
            <a:pPr>
              <a:defRPr/>
            </a:pPr>
            <a:r>
              <a:rPr lang="en-GB" sz="1846" dirty="0">
                <a:ea typeface="+mn-ea"/>
                <a:cs typeface="+mn-cs"/>
              </a:rPr>
              <a:t>Both are necessary to have complete confidence in the final system</a:t>
            </a:r>
          </a:p>
          <a:p>
            <a:pPr>
              <a:defRPr/>
            </a:pPr>
            <a:endParaRPr lang="en-GB" dirty="0">
              <a:ea typeface="+mn-ea"/>
              <a:cs typeface="+mn-cs"/>
            </a:endParaRPr>
          </a:p>
        </p:txBody>
      </p:sp>
      <p:sp>
        <p:nvSpPr>
          <p:cNvPr id="4" name="Rounded Rectangular Callout 3"/>
          <p:cNvSpPr/>
          <p:nvPr/>
        </p:nvSpPr>
        <p:spPr>
          <a:xfrm>
            <a:off x="1417426" y="4089755"/>
            <a:ext cx="1971609" cy="1662546"/>
          </a:xfrm>
          <a:prstGeom prst="wedgeRoundRectCallout">
            <a:avLst>
              <a:gd name="adj1" fmla="val 73762"/>
              <a:gd name="adj2" fmla="val -144551"/>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Checking here is obviously the correct thing to do – BUT it could be too late! </a:t>
            </a:r>
          </a:p>
        </p:txBody>
      </p:sp>
    </p:spTree>
    <p:extLst>
      <p:ext uri="{BB962C8B-B14F-4D97-AF65-F5344CB8AC3E}">
        <p14:creationId xmlns:p14="http://schemas.microsoft.com/office/powerpoint/2010/main" val="26940841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Verify and Validate Across the V</a:t>
            </a:r>
          </a:p>
        </p:txBody>
      </p:sp>
      <p:pic>
        <p:nvPicPr>
          <p:cNvPr id="6" name="Picture 5"/>
          <p:cNvPicPr>
            <a:picLocks noChangeAspect="1"/>
          </p:cNvPicPr>
          <p:nvPr/>
        </p:nvPicPr>
        <p:blipFill>
          <a:blip r:embed="rId3">
            <a:duotone>
              <a:schemeClr val="bg2">
                <a:shade val="45000"/>
                <a:satMod val="135000"/>
              </a:schemeClr>
              <a:prstClr val="white"/>
            </a:duotone>
          </a:blip>
          <a:stretch>
            <a:fillRect/>
          </a:stretch>
        </p:blipFill>
        <p:spPr>
          <a:xfrm>
            <a:off x="9689" y="1033049"/>
            <a:ext cx="9144000" cy="5370654"/>
          </a:xfrm>
          <a:prstGeom prst="rect">
            <a:avLst/>
          </a:prstGeom>
        </p:spPr>
      </p:pic>
      <p:sp>
        <p:nvSpPr>
          <p:cNvPr id="2" name="Left-Right Arrow 1"/>
          <p:cNvSpPr/>
          <p:nvPr/>
        </p:nvSpPr>
        <p:spPr>
          <a:xfrm>
            <a:off x="1983712" y="1211639"/>
            <a:ext cx="5627077" cy="447608"/>
          </a:xfrm>
          <a:prstGeom prst="leftRightArrow">
            <a:avLst/>
          </a:prstGeom>
          <a:solidFill>
            <a:srgbClr val="800000"/>
          </a:solidFill>
        </p:spPr>
        <p:style>
          <a:lnRef idx="0">
            <a:schemeClr val="accent6"/>
          </a:lnRef>
          <a:fillRef idx="3">
            <a:schemeClr val="accent6"/>
          </a:fillRef>
          <a:effectRef idx="3">
            <a:schemeClr val="accent6"/>
          </a:effectRef>
          <a:fontRef idx="minor">
            <a:schemeClr val="lt1"/>
          </a:fontRef>
        </p:style>
        <p:txBody>
          <a:bodyPr lIns="84390" tIns="42196" rIns="84390" bIns="42196" rtlCol="0" anchor="ctr"/>
          <a:lstStyle/>
          <a:p>
            <a:pPr algn="ctr"/>
            <a:r>
              <a:rPr lang="en-US" sz="1477" dirty="0"/>
              <a:t>Years</a:t>
            </a:r>
          </a:p>
        </p:txBody>
      </p:sp>
      <p:sp>
        <p:nvSpPr>
          <p:cNvPr id="3" name="TextBox 2"/>
          <p:cNvSpPr txBox="1"/>
          <p:nvPr/>
        </p:nvSpPr>
        <p:spPr>
          <a:xfrm>
            <a:off x="311971" y="3232245"/>
            <a:ext cx="1526380" cy="262829"/>
          </a:xfrm>
          <a:prstGeom prst="rect">
            <a:avLst/>
          </a:prstGeom>
          <a:solidFill>
            <a:schemeClr val="bg1"/>
          </a:solidFill>
        </p:spPr>
        <p:txBody>
          <a:bodyPr wrap="none" rtlCol="0">
            <a:spAutoFit/>
          </a:bodyPr>
          <a:lstStyle/>
          <a:p>
            <a:r>
              <a:rPr lang="en-US" sz="1108" b="1" dirty="0">
                <a:solidFill>
                  <a:schemeClr val="bg1">
                    <a:lumMod val="65000"/>
                  </a:schemeClr>
                </a:solidFill>
              </a:rPr>
              <a:t>Subsystem Level</a:t>
            </a:r>
          </a:p>
        </p:txBody>
      </p:sp>
      <p:pic>
        <p:nvPicPr>
          <p:cNvPr id="7" name="Picture 6"/>
          <p:cNvPicPr>
            <a:picLocks noChangeAspect="1"/>
          </p:cNvPicPr>
          <p:nvPr/>
        </p:nvPicPr>
        <p:blipFill>
          <a:blip r:embed="rId4"/>
          <a:stretch>
            <a:fillRect/>
          </a:stretch>
        </p:blipFill>
        <p:spPr>
          <a:xfrm>
            <a:off x="2816797" y="4371579"/>
            <a:ext cx="3830130" cy="1468216"/>
          </a:xfrm>
          <a:prstGeom prst="rect">
            <a:avLst/>
          </a:prstGeom>
        </p:spPr>
      </p:pic>
      <p:pic>
        <p:nvPicPr>
          <p:cNvPr id="8" name="Picture 7"/>
          <p:cNvPicPr>
            <a:picLocks noChangeAspect="1"/>
          </p:cNvPicPr>
          <p:nvPr/>
        </p:nvPicPr>
        <p:blipFill>
          <a:blip r:embed="rId5"/>
          <a:stretch>
            <a:fillRect/>
          </a:stretch>
        </p:blipFill>
        <p:spPr>
          <a:xfrm>
            <a:off x="1918324" y="2851083"/>
            <a:ext cx="5914460" cy="1913176"/>
          </a:xfrm>
          <a:prstGeom prst="rect">
            <a:avLst/>
          </a:prstGeom>
        </p:spPr>
      </p:pic>
      <p:pic>
        <p:nvPicPr>
          <p:cNvPr id="9" name="Picture 8"/>
          <p:cNvPicPr>
            <a:picLocks noChangeAspect="1"/>
          </p:cNvPicPr>
          <p:nvPr/>
        </p:nvPicPr>
        <p:blipFill>
          <a:blip r:embed="rId6"/>
          <a:stretch>
            <a:fillRect/>
          </a:stretch>
        </p:blipFill>
        <p:spPr>
          <a:xfrm>
            <a:off x="1215541" y="1327793"/>
            <a:ext cx="7320026" cy="2283538"/>
          </a:xfrm>
          <a:prstGeom prst="rect">
            <a:avLst/>
          </a:prstGeom>
        </p:spPr>
      </p:pic>
    </p:spTree>
    <p:extLst>
      <p:ext uri="{BB962C8B-B14F-4D97-AF65-F5344CB8AC3E}">
        <p14:creationId xmlns:p14="http://schemas.microsoft.com/office/powerpoint/2010/main" val="105168622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9" name="Rectangle 6"/>
          <p:cNvSpPr>
            <a:spLocks noGrp="1" noChangeArrowheads="1"/>
          </p:cNvSpPr>
          <p:nvPr>
            <p:ph type="title"/>
          </p:nvPr>
        </p:nvSpPr>
        <p:spPr>
          <a:xfrm>
            <a:off x="0" y="249429"/>
            <a:ext cx="6128657" cy="838200"/>
          </a:xfrm>
        </p:spPr>
        <p:txBody>
          <a:bodyPr/>
          <a:lstStyle/>
          <a:p>
            <a:r>
              <a:rPr lang="en-AU" sz="2585" dirty="0">
                <a:latin typeface="Arial" charset="0"/>
              </a:rPr>
              <a:t>By Checking we Mean Verification and Validation (V&amp;V)</a:t>
            </a:r>
          </a:p>
        </p:txBody>
      </p:sp>
      <p:sp>
        <p:nvSpPr>
          <p:cNvPr id="73730" name="Rectangle 7"/>
          <p:cNvSpPr>
            <a:spLocks noGrp="1" noChangeArrowheads="1"/>
          </p:cNvSpPr>
          <p:nvPr>
            <p:ph type="body" idx="1"/>
          </p:nvPr>
        </p:nvSpPr>
        <p:spPr>
          <a:xfrm>
            <a:off x="79840" y="1437596"/>
            <a:ext cx="8686800" cy="5148262"/>
          </a:xfrm>
        </p:spPr>
        <p:txBody>
          <a:bodyPr/>
          <a:lstStyle/>
          <a:p>
            <a:pPr>
              <a:spcBef>
                <a:spcPct val="50000"/>
              </a:spcBef>
            </a:pPr>
            <a:r>
              <a:rPr lang="en-AU" b="1" dirty="0">
                <a:solidFill>
                  <a:schemeClr val="accent2"/>
                </a:solidFill>
                <a:latin typeface="Arial" charset="0"/>
              </a:rPr>
              <a:t>Verification: </a:t>
            </a:r>
            <a:r>
              <a:rPr lang="en-AU" sz="1846" dirty="0">
                <a:latin typeface="Arial" charset="0"/>
              </a:rPr>
              <a:t>Confirmation by examination and provision of objective evidence that the specified requirements to which an end system is built, coded or assembled have been fulfilled</a:t>
            </a:r>
            <a:endParaRPr lang="en-AU" dirty="0">
              <a:latin typeface="Arial" charset="0"/>
            </a:endParaRPr>
          </a:p>
          <a:p>
            <a:pPr>
              <a:spcBef>
                <a:spcPct val="50000"/>
              </a:spcBef>
              <a:buFont typeface="Symbol" charset="0"/>
              <a:buNone/>
            </a:pPr>
            <a:endParaRPr lang="en-AU" dirty="0">
              <a:latin typeface="Arial" charset="0"/>
            </a:endParaRPr>
          </a:p>
          <a:p>
            <a:pPr>
              <a:spcBef>
                <a:spcPct val="50000"/>
              </a:spcBef>
            </a:pPr>
            <a:r>
              <a:rPr lang="en-AU" b="1" dirty="0">
                <a:solidFill>
                  <a:schemeClr val="accent2"/>
                </a:solidFill>
                <a:latin typeface="Arial" charset="0"/>
              </a:rPr>
              <a:t>Validation:</a:t>
            </a:r>
            <a:r>
              <a:rPr lang="en-AU" dirty="0">
                <a:latin typeface="Arial" charset="0"/>
              </a:rPr>
              <a:t> </a:t>
            </a:r>
            <a:r>
              <a:rPr lang="en-AU" sz="1846" dirty="0">
                <a:latin typeface="Arial" charset="0"/>
              </a:rPr>
              <a:t>Confirmation by examination and provision of objective evidence that the specified intended use of an end system or aggregation of end systems is accomplished in an intended usage environment</a:t>
            </a:r>
            <a:endParaRPr lang="en-AU" sz="2769" dirty="0">
              <a:latin typeface="Arial" charset="0"/>
            </a:endParaRPr>
          </a:p>
        </p:txBody>
      </p:sp>
      <p:sp>
        <p:nvSpPr>
          <p:cNvPr id="73731" name="TextBox 5"/>
          <p:cNvSpPr txBox="1">
            <a:spLocks noChangeArrowheads="1"/>
          </p:cNvSpPr>
          <p:nvPr/>
        </p:nvSpPr>
        <p:spPr bwMode="auto">
          <a:xfrm>
            <a:off x="2454592" y="2511140"/>
            <a:ext cx="3937296" cy="490134"/>
          </a:xfrm>
          <a:prstGeom prst="rect">
            <a:avLst/>
          </a:prstGeom>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2585" dirty="0">
                <a:solidFill>
                  <a:schemeClr val="bg1"/>
                </a:solidFill>
              </a:rPr>
              <a:t>Did we do the thing right?</a:t>
            </a:r>
          </a:p>
        </p:txBody>
      </p:sp>
      <p:sp>
        <p:nvSpPr>
          <p:cNvPr id="73732" name="TextBox 6"/>
          <p:cNvSpPr txBox="1">
            <a:spLocks noChangeArrowheads="1"/>
          </p:cNvSpPr>
          <p:nvPr/>
        </p:nvSpPr>
        <p:spPr bwMode="auto">
          <a:xfrm>
            <a:off x="2454592" y="4183675"/>
            <a:ext cx="3937296" cy="490134"/>
          </a:xfrm>
          <a:prstGeom prst="rect">
            <a:avLst/>
          </a:prstGeom>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2585" dirty="0">
                <a:solidFill>
                  <a:schemeClr val="bg1"/>
                </a:solidFill>
              </a:rPr>
              <a:t>Did we do the right thing?</a:t>
            </a:r>
          </a:p>
        </p:txBody>
      </p:sp>
      <p:sp>
        <p:nvSpPr>
          <p:cNvPr id="8" name="TextBox 7"/>
          <p:cNvSpPr txBox="1">
            <a:spLocks noChangeArrowheads="1"/>
          </p:cNvSpPr>
          <p:nvPr/>
        </p:nvSpPr>
        <p:spPr bwMode="auto">
          <a:xfrm>
            <a:off x="863600" y="4914918"/>
            <a:ext cx="7480300" cy="100155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spAutoFit/>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defRPr/>
            </a:pPr>
            <a:r>
              <a:rPr lang="en-GB" sz="1477" dirty="0">
                <a:solidFill>
                  <a:srgbClr val="000000"/>
                </a:solidFill>
              </a:rPr>
              <a:t>These are the generally accepted systems engineering definitions of V&amp;V. The implications of these are quite profound since Validation becomes </a:t>
            </a:r>
            <a:r>
              <a:rPr lang="ja-JP" altLang="en-GB" sz="1477" dirty="0">
                <a:solidFill>
                  <a:srgbClr val="000000"/>
                </a:solidFill>
              </a:rPr>
              <a:t>“</a:t>
            </a:r>
            <a:r>
              <a:rPr lang="en-GB" sz="1477" dirty="0">
                <a:solidFill>
                  <a:srgbClr val="000000"/>
                </a:solidFill>
              </a:rPr>
              <a:t>something that can only be done when the thing is built! However, it is important to realise validation can apply throughout the system design activity.</a:t>
            </a:r>
          </a:p>
        </p:txBody>
      </p:sp>
    </p:spTree>
    <p:extLst>
      <p:ext uri="{BB962C8B-B14F-4D97-AF65-F5344CB8AC3E}">
        <p14:creationId xmlns:p14="http://schemas.microsoft.com/office/powerpoint/2010/main" val="99326036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70204" y="1282775"/>
            <a:ext cx="4105208" cy="2669254"/>
          </a:xfrm>
          <a:prstGeom prst="rect">
            <a:avLst/>
          </a:prstGeom>
        </p:spPr>
      </p:pic>
      <p:sp>
        <p:nvSpPr>
          <p:cNvPr id="72705" name="Title 3"/>
          <p:cNvSpPr>
            <a:spLocks noGrp="1"/>
          </p:cNvSpPr>
          <p:nvPr>
            <p:ph type="title"/>
          </p:nvPr>
        </p:nvSpPr>
        <p:spPr/>
        <p:txBody>
          <a:bodyPr/>
          <a:lstStyle/>
          <a:p>
            <a:r>
              <a:rPr lang="en-GB">
                <a:latin typeface="Arial" charset="0"/>
              </a:rPr>
              <a:t>Checking</a:t>
            </a:r>
          </a:p>
        </p:txBody>
      </p:sp>
      <p:sp>
        <p:nvSpPr>
          <p:cNvPr id="5" name="Content Placeholder 4"/>
          <p:cNvSpPr>
            <a:spLocks noGrp="1"/>
          </p:cNvSpPr>
          <p:nvPr>
            <p:ph sz="half" idx="1"/>
          </p:nvPr>
        </p:nvSpPr>
        <p:spPr>
          <a:xfrm>
            <a:off x="4705416" y="1156862"/>
            <a:ext cx="3995737" cy="4592515"/>
          </a:xfrm>
        </p:spPr>
        <p:txBody>
          <a:bodyPr>
            <a:noAutofit/>
          </a:bodyPr>
          <a:lstStyle/>
          <a:p>
            <a:pPr marL="0" indent="0">
              <a:buNone/>
              <a:defRPr/>
            </a:pPr>
            <a:r>
              <a:rPr lang="en-GB" sz="2215" b="1" dirty="0">
                <a:ea typeface="+mn-ea"/>
                <a:cs typeface="+mn-cs"/>
              </a:rPr>
              <a:t>Checking as we Design</a:t>
            </a:r>
          </a:p>
          <a:p>
            <a:pPr>
              <a:defRPr/>
            </a:pPr>
            <a:r>
              <a:rPr lang="en-GB" sz="1846" dirty="0">
                <a:ea typeface="+mn-ea"/>
                <a:cs typeface="+mn-cs"/>
              </a:rPr>
              <a:t>As system elements are designed common sense dictates that we check as we progress that the</a:t>
            </a:r>
          </a:p>
          <a:p>
            <a:pPr lvl="1">
              <a:defRPr/>
            </a:pPr>
            <a:r>
              <a:rPr lang="en-GB" sz="1662" dirty="0"/>
              <a:t>requirements are correct - are we designing the right system? (Validation)</a:t>
            </a:r>
          </a:p>
          <a:p>
            <a:pPr lvl="1">
              <a:defRPr/>
            </a:pPr>
            <a:r>
              <a:rPr lang="en-GB" sz="1662" dirty="0"/>
              <a:t>design meets the requirements - has the system been designed right? (Verification)</a:t>
            </a:r>
          </a:p>
          <a:p>
            <a:pPr>
              <a:defRPr/>
            </a:pPr>
            <a:r>
              <a:rPr lang="en-GB" sz="1846" dirty="0">
                <a:ea typeface="+mn-ea"/>
                <a:cs typeface="+mn-cs"/>
              </a:rPr>
              <a:t>Both are necessary to have complete confidence in the final system</a:t>
            </a:r>
          </a:p>
          <a:p>
            <a:pPr>
              <a:defRPr/>
            </a:pPr>
            <a:endParaRPr lang="en-GB" dirty="0">
              <a:ea typeface="+mn-ea"/>
              <a:cs typeface="+mn-cs"/>
            </a:endParaRPr>
          </a:p>
        </p:txBody>
      </p:sp>
      <p:sp>
        <p:nvSpPr>
          <p:cNvPr id="8" name="Rounded Rectangular Callout 7"/>
          <p:cNvSpPr/>
          <p:nvPr/>
        </p:nvSpPr>
        <p:spPr>
          <a:xfrm>
            <a:off x="1417426" y="4089755"/>
            <a:ext cx="1971609" cy="1662546"/>
          </a:xfrm>
          <a:prstGeom prst="wedgeRoundRectCallout">
            <a:avLst>
              <a:gd name="adj1" fmla="val -80292"/>
              <a:gd name="adj2" fmla="val -142628"/>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We need to check as we progress </a:t>
            </a:r>
          </a:p>
        </p:txBody>
      </p:sp>
    </p:spTree>
    <p:extLst>
      <p:ext uri="{BB962C8B-B14F-4D97-AF65-F5344CB8AC3E}">
        <p14:creationId xmlns:p14="http://schemas.microsoft.com/office/powerpoint/2010/main" val="992940548"/>
      </p:ext>
    </p:extLst>
  </p:cSld>
  <p:clrMapOvr>
    <a:masterClrMapping/>
  </p:clrMapOvr>
  <p:transition>
    <p:wipe dir="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565" y="1103660"/>
            <a:ext cx="8968154" cy="5357446"/>
          </a:xfrm>
          <a:prstGeom prst="rect">
            <a:avLst/>
          </a:prstGeom>
        </p:spPr>
      </p:pic>
      <p:sp>
        <p:nvSpPr>
          <p:cNvPr id="4" name="Title 3"/>
          <p:cNvSpPr>
            <a:spLocks noGrp="1"/>
          </p:cNvSpPr>
          <p:nvPr>
            <p:ph type="title"/>
          </p:nvPr>
        </p:nvSpPr>
        <p:spPr/>
        <p:txBody>
          <a:bodyPr/>
          <a:lstStyle/>
          <a:p>
            <a:r>
              <a:rPr lang="en-US" dirty="0"/>
              <a:t>Verify and Validate Inside the V</a:t>
            </a:r>
          </a:p>
        </p:txBody>
      </p:sp>
      <p:pic>
        <p:nvPicPr>
          <p:cNvPr id="64" name="Picture 63"/>
          <p:cNvPicPr>
            <a:picLocks noChangeAspect="1"/>
          </p:cNvPicPr>
          <p:nvPr/>
        </p:nvPicPr>
        <p:blipFill>
          <a:blip r:embed="rId4"/>
          <a:stretch>
            <a:fillRect/>
          </a:stretch>
        </p:blipFill>
        <p:spPr>
          <a:xfrm>
            <a:off x="1531956" y="1920566"/>
            <a:ext cx="1330849" cy="1240174"/>
          </a:xfrm>
          <a:prstGeom prst="rect">
            <a:avLst/>
          </a:prstGeom>
        </p:spPr>
      </p:pic>
      <p:pic>
        <p:nvPicPr>
          <p:cNvPr id="7" name="Picture 6"/>
          <p:cNvPicPr>
            <a:picLocks noChangeAspect="1"/>
          </p:cNvPicPr>
          <p:nvPr/>
        </p:nvPicPr>
        <p:blipFill>
          <a:blip r:embed="rId4"/>
          <a:stretch>
            <a:fillRect/>
          </a:stretch>
        </p:blipFill>
        <p:spPr>
          <a:xfrm>
            <a:off x="2205293" y="3157261"/>
            <a:ext cx="1330849" cy="1240174"/>
          </a:xfrm>
          <a:prstGeom prst="rect">
            <a:avLst/>
          </a:prstGeom>
        </p:spPr>
      </p:pic>
      <p:pic>
        <p:nvPicPr>
          <p:cNvPr id="8" name="Picture 7"/>
          <p:cNvPicPr>
            <a:picLocks noChangeAspect="1"/>
          </p:cNvPicPr>
          <p:nvPr/>
        </p:nvPicPr>
        <p:blipFill>
          <a:blip r:embed="rId4"/>
          <a:stretch>
            <a:fillRect/>
          </a:stretch>
        </p:blipFill>
        <p:spPr>
          <a:xfrm>
            <a:off x="2956614" y="4420671"/>
            <a:ext cx="1330849" cy="1240174"/>
          </a:xfrm>
          <a:prstGeom prst="rect">
            <a:avLst/>
          </a:prstGeom>
        </p:spPr>
      </p:pic>
    </p:spTree>
    <p:extLst>
      <p:ext uri="{BB962C8B-B14F-4D97-AF65-F5344CB8AC3E}">
        <p14:creationId xmlns:p14="http://schemas.microsoft.com/office/powerpoint/2010/main" val="256369399"/>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Checking by Review</a:t>
            </a:r>
            <a:endParaRPr lang="en-US" dirty="0"/>
          </a:p>
        </p:txBody>
      </p:sp>
      <p:sp>
        <p:nvSpPr>
          <p:cNvPr id="5" name="Content Placeholder 4"/>
          <p:cNvSpPr>
            <a:spLocks noGrp="1"/>
          </p:cNvSpPr>
          <p:nvPr>
            <p:ph sz="half" idx="1"/>
          </p:nvPr>
        </p:nvSpPr>
        <p:spPr>
          <a:xfrm>
            <a:off x="247043" y="1178176"/>
            <a:ext cx="4254623" cy="4592515"/>
          </a:xfrm>
        </p:spPr>
        <p:txBody>
          <a:bodyPr>
            <a:normAutofit lnSpcReduction="10000"/>
          </a:bodyPr>
          <a:lstStyle/>
          <a:p>
            <a:r>
              <a:rPr lang="en-GB" sz="2215" dirty="0"/>
              <a:t>Why</a:t>
            </a:r>
          </a:p>
          <a:p>
            <a:pPr lvl="1"/>
            <a:r>
              <a:rPr lang="en-GB" sz="1846" dirty="0"/>
              <a:t>It is business critical that any project remains on track and at each stage fulfils the specified requirements.</a:t>
            </a:r>
          </a:p>
          <a:p>
            <a:pPr lvl="1"/>
            <a:r>
              <a:rPr lang="en-GB" sz="1846" dirty="0"/>
              <a:t>Reviews at specified stages of the lifecycle ensure that </a:t>
            </a:r>
            <a:r>
              <a:rPr lang="en-US" sz="1846" dirty="0"/>
              <a:t>all </a:t>
            </a:r>
            <a:r>
              <a:rPr lang="en-GB" sz="1846" dirty="0"/>
              <a:t>the business and functional requirements </a:t>
            </a:r>
            <a:r>
              <a:rPr lang="en-US" sz="1846" dirty="0"/>
              <a:t>fully comply with their agreed specifications.</a:t>
            </a:r>
            <a:r>
              <a:rPr lang="en-GB" sz="1846" dirty="0"/>
              <a:t> </a:t>
            </a:r>
          </a:p>
          <a:p>
            <a:pPr lvl="1"/>
            <a:r>
              <a:rPr lang="en-GB" sz="1846" dirty="0"/>
              <a:t>Reviews are essential to reduce risk - experts are used to independently assess the status of the project.</a:t>
            </a:r>
          </a:p>
          <a:p>
            <a:pPr marL="0" indent="0">
              <a:buNone/>
            </a:pPr>
            <a:endParaRPr lang="en-US" sz="1846" dirty="0"/>
          </a:p>
        </p:txBody>
      </p:sp>
      <p:sp>
        <p:nvSpPr>
          <p:cNvPr id="8" name="Content Placeholder 7"/>
          <p:cNvSpPr>
            <a:spLocks noGrp="1"/>
          </p:cNvSpPr>
          <p:nvPr>
            <p:ph sz="half" idx="2"/>
          </p:nvPr>
        </p:nvSpPr>
        <p:spPr>
          <a:xfrm>
            <a:off x="4642338" y="1178176"/>
            <a:ext cx="4158548" cy="4592515"/>
          </a:xfrm>
        </p:spPr>
        <p:txBody>
          <a:bodyPr>
            <a:noAutofit/>
          </a:bodyPr>
          <a:lstStyle/>
          <a:p>
            <a:r>
              <a:rPr lang="en-GB" sz="2215" dirty="0"/>
              <a:t>Generic Review Principles</a:t>
            </a:r>
          </a:p>
          <a:p>
            <a:pPr lvl="1"/>
            <a:r>
              <a:rPr lang="en-GB" sz="1477" dirty="0"/>
              <a:t>Reviews held in accordance with current engineering plan even if project is late</a:t>
            </a:r>
          </a:p>
          <a:p>
            <a:pPr lvl="1"/>
            <a:r>
              <a:rPr lang="en-GB" sz="1477" dirty="0"/>
              <a:t>Review uses existing project documents where possible</a:t>
            </a:r>
          </a:p>
          <a:p>
            <a:pPr lvl="1"/>
            <a:r>
              <a:rPr lang="en-GB" sz="1477" dirty="0"/>
              <a:t>Reviews are objective </a:t>
            </a:r>
          </a:p>
          <a:p>
            <a:pPr lvl="1"/>
            <a:r>
              <a:rPr lang="en-GB" sz="1477" dirty="0"/>
              <a:t>Reviews are evidence-based</a:t>
            </a:r>
          </a:p>
          <a:p>
            <a:pPr lvl="1"/>
            <a:r>
              <a:rPr lang="en-GB" sz="1477" dirty="0"/>
              <a:t>Reviews are conducted by acknowledged “expert” assessors</a:t>
            </a:r>
          </a:p>
          <a:p>
            <a:pPr lvl="1"/>
            <a:r>
              <a:rPr lang="en-GB" sz="1477" dirty="0"/>
              <a:t>Review Chair is independent of the project</a:t>
            </a:r>
          </a:p>
          <a:p>
            <a:pPr lvl="1"/>
            <a:r>
              <a:rPr lang="en-GB" sz="1477" dirty="0"/>
              <a:t>Results reported to the project director</a:t>
            </a:r>
          </a:p>
          <a:p>
            <a:pPr lvl="1"/>
            <a:r>
              <a:rPr lang="en-GB" sz="1477" dirty="0"/>
              <a:t>Reviews referred to by numbers, e.g. 2</a:t>
            </a:r>
          </a:p>
          <a:p>
            <a:pPr lvl="1"/>
            <a:r>
              <a:rPr lang="en-GB" sz="1477" dirty="0"/>
              <a:t>Reviews are key learning points - a basis for corporate learning</a:t>
            </a:r>
          </a:p>
        </p:txBody>
      </p:sp>
      <p:sp>
        <p:nvSpPr>
          <p:cNvPr id="6" name="TextBox 5"/>
          <p:cNvSpPr txBox="1"/>
          <p:nvPr/>
        </p:nvSpPr>
        <p:spPr>
          <a:xfrm>
            <a:off x="486392" y="6012569"/>
            <a:ext cx="4155946" cy="45948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386" dirty="0"/>
              <a:t>But WHEN do we Review?</a:t>
            </a:r>
          </a:p>
        </p:txBody>
      </p:sp>
    </p:spTree>
    <p:extLst>
      <p:ext uri="{BB962C8B-B14F-4D97-AF65-F5344CB8AC3E}">
        <p14:creationId xmlns:p14="http://schemas.microsoft.com/office/powerpoint/2010/main" val="1486172190"/>
      </p:ext>
    </p:extLst>
  </p:cSld>
  <p:clrMapOvr>
    <a:masterClrMapping/>
  </p:clrMapOvr>
  <p:transition>
    <p:wipe dir="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8" name="Content Placeholder 4"/>
          <p:cNvSpPr>
            <a:spLocks noGrp="1"/>
          </p:cNvSpPr>
          <p:nvPr>
            <p:ph idx="1"/>
          </p:nvPr>
        </p:nvSpPr>
        <p:spPr>
          <a:xfrm>
            <a:off x="1038387" y="2314787"/>
            <a:ext cx="7115013" cy="755355"/>
          </a:xfrm>
        </p:spPr>
        <p:style>
          <a:lnRef idx="1">
            <a:schemeClr val="accent2"/>
          </a:lnRef>
          <a:fillRef idx="2">
            <a:schemeClr val="accent2"/>
          </a:fillRef>
          <a:effectRef idx="1">
            <a:schemeClr val="accent2"/>
          </a:effectRef>
          <a:fontRef idx="minor">
            <a:schemeClr val="dk1"/>
          </a:fontRef>
        </p:style>
        <p:txBody>
          <a:bodyPr anchor="ctr"/>
          <a:lstStyle/>
          <a:p>
            <a:pPr marL="0" indent="0" algn="ctr">
              <a:buNone/>
            </a:pPr>
            <a:r>
              <a:rPr lang="en-US" sz="2400" dirty="0"/>
              <a:t>Systems Engineering operates in two dimensions</a:t>
            </a:r>
          </a:p>
        </p:txBody>
      </p:sp>
      <p:sp>
        <p:nvSpPr>
          <p:cNvPr id="9" name="TextBox 8"/>
          <p:cNvSpPr txBox="1"/>
          <p:nvPr/>
        </p:nvSpPr>
        <p:spPr>
          <a:xfrm>
            <a:off x="3421009" y="3774305"/>
            <a:ext cx="2148537" cy="512000"/>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2727" dirty="0"/>
              <a:t>Complexity</a:t>
            </a:r>
          </a:p>
        </p:txBody>
      </p:sp>
      <p:sp>
        <p:nvSpPr>
          <p:cNvPr id="10" name="TextBox 9"/>
          <p:cNvSpPr txBox="1"/>
          <p:nvPr/>
        </p:nvSpPr>
        <p:spPr>
          <a:xfrm>
            <a:off x="3582078" y="4580462"/>
            <a:ext cx="1680653" cy="51200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727" dirty="0"/>
              <a:t>Lifecycle</a:t>
            </a:r>
          </a:p>
        </p:txBody>
      </p:sp>
    </p:spTree>
    <p:extLst>
      <p:ext uri="{BB962C8B-B14F-4D97-AF65-F5344CB8AC3E}">
        <p14:creationId xmlns:p14="http://schemas.microsoft.com/office/powerpoint/2010/main" val="71369907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490079" y="344491"/>
            <a:ext cx="8440615" cy="539792"/>
          </a:xfrm>
        </p:spPr>
        <p:txBody>
          <a:bodyPr/>
          <a:lstStyle/>
          <a:p>
            <a:r>
              <a:rPr lang="en-GB" b="0" dirty="0">
                <a:latin typeface="Arial" charset="0"/>
              </a:rPr>
              <a:t>Generic Lifecycle</a:t>
            </a:r>
          </a:p>
        </p:txBody>
      </p:sp>
      <p:sp>
        <p:nvSpPr>
          <p:cNvPr id="7" name="Rounded Rectangle 1"/>
          <p:cNvSpPr>
            <a:spLocks noChangeArrowheads="1"/>
          </p:cNvSpPr>
          <p:nvPr/>
        </p:nvSpPr>
        <p:spPr bwMode="auto">
          <a:xfrm>
            <a:off x="929016" y="3011792"/>
            <a:ext cx="1055077" cy="501162"/>
          </a:xfrm>
          <a:prstGeom prst="roundRect">
            <a:avLst>
              <a:gd name="adj" fmla="val 16667"/>
            </a:avLst>
          </a:prstGeom>
          <a:solidFill>
            <a:srgbClr val="FF00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conceive</a:t>
            </a:r>
          </a:p>
        </p:txBody>
      </p:sp>
      <p:sp>
        <p:nvSpPr>
          <p:cNvPr id="8" name="Rounded Rectangle 18"/>
          <p:cNvSpPr>
            <a:spLocks noChangeArrowheads="1"/>
          </p:cNvSpPr>
          <p:nvPr/>
        </p:nvSpPr>
        <p:spPr bwMode="auto">
          <a:xfrm>
            <a:off x="929016" y="1886728"/>
            <a:ext cx="1055077" cy="501162"/>
          </a:xfrm>
          <a:prstGeom prst="roundRect">
            <a:avLst>
              <a:gd name="adj" fmla="val 16667"/>
            </a:avLst>
          </a:prstGeom>
          <a:solidFill>
            <a:srgbClr val="F836A9"/>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design</a:t>
            </a:r>
          </a:p>
        </p:txBody>
      </p:sp>
      <p:sp>
        <p:nvSpPr>
          <p:cNvPr id="9" name="Rounded Rectangle 19"/>
          <p:cNvSpPr>
            <a:spLocks noChangeArrowheads="1"/>
          </p:cNvSpPr>
          <p:nvPr/>
        </p:nvSpPr>
        <p:spPr bwMode="auto">
          <a:xfrm>
            <a:off x="2495810" y="914668"/>
            <a:ext cx="1055077" cy="501162"/>
          </a:xfrm>
          <a:prstGeom prst="roundRect">
            <a:avLst>
              <a:gd name="adj" fmla="val 16667"/>
            </a:avLst>
          </a:prstGeom>
          <a:solidFill>
            <a:srgbClr val="0000FF"/>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build</a:t>
            </a:r>
          </a:p>
        </p:txBody>
      </p:sp>
      <p:sp>
        <p:nvSpPr>
          <p:cNvPr id="10" name="Rounded Rectangle 20"/>
          <p:cNvSpPr>
            <a:spLocks noChangeArrowheads="1"/>
          </p:cNvSpPr>
          <p:nvPr/>
        </p:nvSpPr>
        <p:spPr bwMode="auto">
          <a:xfrm>
            <a:off x="3988589" y="1850703"/>
            <a:ext cx="1055077" cy="501162"/>
          </a:xfrm>
          <a:prstGeom prst="roundRect">
            <a:avLst>
              <a:gd name="adj" fmla="val 16667"/>
            </a:avLst>
          </a:prstGeom>
          <a:solidFill>
            <a:srgbClr val="FFC0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deliver</a:t>
            </a:r>
          </a:p>
        </p:txBody>
      </p:sp>
      <p:sp>
        <p:nvSpPr>
          <p:cNvPr id="11" name="Rounded Rectangle 21"/>
          <p:cNvSpPr>
            <a:spLocks noChangeArrowheads="1"/>
          </p:cNvSpPr>
          <p:nvPr/>
        </p:nvSpPr>
        <p:spPr bwMode="auto">
          <a:xfrm>
            <a:off x="4010152" y="2969208"/>
            <a:ext cx="1055077" cy="501162"/>
          </a:xfrm>
          <a:prstGeom prst="roundRect">
            <a:avLst>
              <a:gd name="adj" fmla="val 16667"/>
            </a:avLst>
          </a:prstGeom>
          <a:solidFill>
            <a:srgbClr val="00B05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support</a:t>
            </a:r>
          </a:p>
        </p:txBody>
      </p:sp>
      <p:sp>
        <p:nvSpPr>
          <p:cNvPr id="12" name="Rounded Rectangle 22"/>
          <p:cNvSpPr>
            <a:spLocks noChangeArrowheads="1"/>
          </p:cNvSpPr>
          <p:nvPr/>
        </p:nvSpPr>
        <p:spPr bwMode="auto">
          <a:xfrm>
            <a:off x="2045947" y="4051006"/>
            <a:ext cx="1672258" cy="615462"/>
          </a:xfrm>
          <a:prstGeom prst="roundRect">
            <a:avLst>
              <a:gd name="adj" fmla="val 16667"/>
            </a:avLst>
          </a:prstGeom>
          <a:solidFill>
            <a:srgbClr val="9966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decommission</a:t>
            </a:r>
            <a:endParaRPr lang="en-US" sz="1477" b="1" dirty="0">
              <a:solidFill>
                <a:schemeClr val="bg1"/>
              </a:solidFill>
              <a:latin typeface="+mn-lt"/>
            </a:endParaRPr>
          </a:p>
        </p:txBody>
      </p:sp>
      <p:sp>
        <p:nvSpPr>
          <p:cNvPr id="14" name="Right Arrow 25"/>
          <p:cNvSpPr>
            <a:spLocks noChangeArrowheads="1"/>
          </p:cNvSpPr>
          <p:nvPr/>
        </p:nvSpPr>
        <p:spPr bwMode="auto">
          <a:xfrm rot="19536955">
            <a:off x="1809601" y="1358041"/>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5" name="Right Arrow 26"/>
          <p:cNvSpPr>
            <a:spLocks noChangeArrowheads="1"/>
          </p:cNvSpPr>
          <p:nvPr/>
        </p:nvSpPr>
        <p:spPr bwMode="auto">
          <a:xfrm rot="2371136">
            <a:off x="3774867" y="135804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7" name="Right Arrow 28"/>
          <p:cNvSpPr>
            <a:spLocks noChangeArrowheads="1"/>
          </p:cNvSpPr>
          <p:nvPr/>
        </p:nvSpPr>
        <p:spPr bwMode="auto">
          <a:xfrm rot="8890481">
            <a:off x="3778229" y="3772763"/>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9" name="TextBox 4"/>
          <p:cNvSpPr txBox="1">
            <a:spLocks noChangeArrowheads="1"/>
          </p:cNvSpPr>
          <p:nvPr/>
        </p:nvSpPr>
        <p:spPr bwMode="auto">
          <a:xfrm>
            <a:off x="905369" y="3960660"/>
            <a:ext cx="1133531"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108" dirty="0">
                <a:latin typeface="+mn-lt"/>
              </a:rPr>
              <a:t>Next project</a:t>
            </a:r>
          </a:p>
        </p:txBody>
      </p:sp>
      <p:grpSp>
        <p:nvGrpSpPr>
          <p:cNvPr id="20" name="Group 19"/>
          <p:cNvGrpSpPr>
            <a:grpSpLocks/>
          </p:cNvGrpSpPr>
          <p:nvPr/>
        </p:nvGrpSpPr>
        <p:grpSpPr bwMode="auto">
          <a:xfrm>
            <a:off x="788266" y="5110652"/>
            <a:ext cx="7084903" cy="1339539"/>
            <a:chOff x="534988" y="5180012"/>
            <a:chExt cx="7939352" cy="1451168"/>
          </a:xfrm>
        </p:grpSpPr>
        <p:cxnSp>
          <p:nvCxnSpPr>
            <p:cNvPr id="21" name="Straight Arrow Connector 6"/>
            <p:cNvCxnSpPr>
              <a:cxnSpLocks noChangeShapeType="1"/>
            </p:cNvCxnSpPr>
            <p:nvPr/>
          </p:nvCxnSpPr>
          <p:spPr bwMode="auto">
            <a:xfrm>
              <a:off x="3127375" y="6162675"/>
              <a:ext cx="2959100"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8"/>
            <p:cNvSpPr txBox="1">
              <a:spLocks noChangeArrowheads="1"/>
            </p:cNvSpPr>
            <p:nvPr/>
          </p:nvSpPr>
          <p:spPr bwMode="auto">
            <a:xfrm>
              <a:off x="4100514" y="6161884"/>
              <a:ext cx="1188049" cy="4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2215" dirty="0">
                  <a:latin typeface="+mj-lt"/>
                </a:rPr>
                <a:t>Time</a:t>
              </a:r>
            </a:p>
          </p:txBody>
        </p:sp>
        <p:grpSp>
          <p:nvGrpSpPr>
            <p:cNvPr id="23" name="Group 35"/>
            <p:cNvGrpSpPr>
              <a:grpSpLocks/>
            </p:cNvGrpSpPr>
            <p:nvPr/>
          </p:nvGrpSpPr>
          <p:grpSpPr bwMode="auto">
            <a:xfrm>
              <a:off x="534988" y="5180012"/>
              <a:ext cx="7939352" cy="948789"/>
              <a:chOff x="746125" y="1129291"/>
              <a:chExt cx="7939352" cy="947800"/>
            </a:xfrm>
          </p:grpSpPr>
          <p:sp>
            <p:nvSpPr>
              <p:cNvPr id="24" name="Rectangle 10"/>
              <p:cNvSpPr>
                <a:spLocks noChangeArrowheads="1"/>
              </p:cNvSpPr>
              <p:nvPr/>
            </p:nvSpPr>
            <p:spPr bwMode="ltGray">
              <a:xfrm>
                <a:off x="5133975" y="1129291"/>
                <a:ext cx="409575" cy="762790"/>
              </a:xfrm>
              <a:prstGeom prst="rect">
                <a:avLst/>
              </a:prstGeom>
              <a:gradFill rotWithShape="0">
                <a:gsLst>
                  <a:gs pos="94600">
                    <a:srgbClr val="FFC000"/>
                  </a:gs>
                  <a:gs pos="0">
                    <a:schemeClr val="accent2"/>
                  </a:gs>
                  <a:gs pos="100000">
                    <a:srgbClr val="FFC000"/>
                  </a:gs>
                </a:gsLst>
                <a:lin ang="0" scaled="1"/>
              </a:gradFill>
              <a:ln>
                <a:noFill/>
              </a:ln>
              <a:effectLst/>
            </p:spPr>
            <p:txBody>
              <a:bodyPr wrap="none" anchor="ctr"/>
              <a:lstStyle/>
              <a:p>
                <a:pPr>
                  <a:defRPr/>
                </a:pPr>
                <a:endParaRPr lang="en-US" sz="1477">
                  <a:latin typeface="+mj-lt"/>
                </a:endParaRPr>
              </a:p>
            </p:txBody>
          </p:sp>
          <p:grpSp>
            <p:nvGrpSpPr>
              <p:cNvPr id="25" name="Group 3"/>
              <p:cNvGrpSpPr>
                <a:grpSpLocks/>
              </p:cNvGrpSpPr>
              <p:nvPr/>
            </p:nvGrpSpPr>
            <p:grpSpPr bwMode="auto">
              <a:xfrm>
                <a:off x="746125" y="1129291"/>
                <a:ext cx="7939352" cy="762000"/>
                <a:chOff x="612" y="981"/>
                <a:chExt cx="4588" cy="480"/>
              </a:xfrm>
            </p:grpSpPr>
            <p:grpSp>
              <p:nvGrpSpPr>
                <p:cNvPr id="28" name="Group 4"/>
                <p:cNvGrpSpPr>
                  <a:grpSpLocks/>
                </p:cNvGrpSpPr>
                <p:nvPr/>
              </p:nvGrpSpPr>
              <p:grpSpPr bwMode="auto">
                <a:xfrm>
                  <a:off x="612" y="981"/>
                  <a:ext cx="4588" cy="480"/>
                  <a:chOff x="612" y="981"/>
                  <a:chExt cx="4588" cy="480"/>
                </a:xfrm>
              </p:grpSpPr>
              <p:sp>
                <p:nvSpPr>
                  <p:cNvPr id="30" name="Rectangle 11"/>
                  <p:cNvSpPr>
                    <a:spLocks noChangeArrowheads="1"/>
                  </p:cNvSpPr>
                  <p:nvPr/>
                </p:nvSpPr>
                <p:spPr bwMode="ltGray">
                  <a:xfrm>
                    <a:off x="4404" y="981"/>
                    <a:ext cx="192" cy="480"/>
                  </a:xfrm>
                  <a:prstGeom prst="rect">
                    <a:avLst/>
                  </a:prstGeom>
                  <a:gradFill rotWithShape="0">
                    <a:gsLst>
                      <a:gs pos="0">
                        <a:srgbClr val="009900"/>
                      </a:gs>
                      <a:gs pos="100000">
                        <a:srgbClr val="9966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sp>
                <p:nvSpPr>
                  <p:cNvPr id="31" name="Rectangle 5"/>
                  <p:cNvSpPr>
                    <a:spLocks noChangeArrowheads="1"/>
                  </p:cNvSpPr>
                  <p:nvPr/>
                </p:nvSpPr>
                <p:spPr bwMode="ltGray">
                  <a:xfrm>
                    <a:off x="1140" y="981"/>
                    <a:ext cx="288" cy="480"/>
                  </a:xfrm>
                  <a:prstGeom prst="rect">
                    <a:avLst/>
                  </a:prstGeom>
                  <a:gradFill rotWithShape="0">
                    <a:gsLst>
                      <a:gs pos="0">
                        <a:srgbClr val="FF0000"/>
                      </a:gs>
                      <a:gs pos="100000">
                        <a:srgbClr val="CC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923">
                      <a:solidFill>
                        <a:srgbClr val="FFFFFF"/>
                      </a:solidFill>
                      <a:latin typeface="+mj-lt"/>
                    </a:endParaRPr>
                  </a:p>
                </p:txBody>
              </p:sp>
              <p:sp>
                <p:nvSpPr>
                  <p:cNvPr id="32" name="Rectangle 6"/>
                  <p:cNvSpPr>
                    <a:spLocks noChangeArrowheads="1"/>
                  </p:cNvSpPr>
                  <p:nvPr/>
                </p:nvSpPr>
                <p:spPr bwMode="ltGray">
                  <a:xfrm>
                    <a:off x="1428" y="981"/>
                    <a:ext cx="862" cy="480"/>
                  </a:xfrm>
                  <a:prstGeom prst="rect">
                    <a:avLst/>
                  </a:prstGeom>
                  <a:solidFill>
                    <a:srgbClr val="CC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latin typeface="+mj-lt"/>
                    </a:endParaRPr>
                  </a:p>
                  <a:p>
                    <a:pPr algn="ctr"/>
                    <a:endParaRPr lang="en-GB" sz="1108" b="1">
                      <a:solidFill>
                        <a:srgbClr val="FFFFFF"/>
                      </a:solidFill>
                      <a:latin typeface="+mj-lt"/>
                    </a:endParaRPr>
                  </a:p>
                  <a:p>
                    <a:pPr algn="ctr"/>
                    <a:r>
                      <a:rPr lang="en-GB" sz="1292" b="1">
                        <a:solidFill>
                          <a:srgbClr val="FFFFFF"/>
                        </a:solidFill>
                        <a:latin typeface="+mj-lt"/>
                      </a:rPr>
                      <a:t>design</a:t>
                    </a:r>
                    <a:endParaRPr lang="en-GB" sz="1108" b="1">
                      <a:solidFill>
                        <a:srgbClr val="FFFFFF"/>
                      </a:solidFill>
                      <a:latin typeface="+mj-lt"/>
                    </a:endParaRPr>
                  </a:p>
                </p:txBody>
              </p:sp>
              <p:sp>
                <p:nvSpPr>
                  <p:cNvPr id="33" name="Rectangle 7"/>
                  <p:cNvSpPr>
                    <a:spLocks noChangeArrowheads="1"/>
                  </p:cNvSpPr>
                  <p:nvPr/>
                </p:nvSpPr>
                <p:spPr bwMode="ltGray">
                  <a:xfrm flipH="1">
                    <a:off x="2480" y="981"/>
                    <a:ext cx="672" cy="480"/>
                  </a:xfrm>
                  <a:prstGeom prst="rect">
                    <a:avLst/>
                  </a:prstGeom>
                  <a:solidFill>
                    <a:srgbClr val="00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latin typeface="+mj-lt"/>
                    </a:endParaRPr>
                  </a:p>
                  <a:p>
                    <a:pPr algn="ctr"/>
                    <a:endParaRPr lang="en-GB" sz="1108" b="1">
                      <a:solidFill>
                        <a:srgbClr val="FFFFFF"/>
                      </a:solidFill>
                      <a:latin typeface="+mj-lt"/>
                    </a:endParaRPr>
                  </a:p>
                  <a:p>
                    <a:pPr algn="ctr"/>
                    <a:r>
                      <a:rPr lang="en-GB" sz="1292" b="1">
                        <a:solidFill>
                          <a:srgbClr val="FFFFFF"/>
                        </a:solidFill>
                        <a:latin typeface="+mj-lt"/>
                      </a:rPr>
                      <a:t>build</a:t>
                    </a:r>
                    <a:endParaRPr lang="en-GB" sz="1108" b="1">
                      <a:solidFill>
                        <a:srgbClr val="FFFFFF"/>
                      </a:solidFill>
                      <a:latin typeface="+mj-lt"/>
                    </a:endParaRPr>
                  </a:p>
                </p:txBody>
              </p:sp>
              <p:sp>
                <p:nvSpPr>
                  <p:cNvPr id="34" name="Rectangle 9"/>
                  <p:cNvSpPr>
                    <a:spLocks noChangeArrowheads="1"/>
                  </p:cNvSpPr>
                  <p:nvPr/>
                </p:nvSpPr>
                <p:spPr bwMode="ltGray">
                  <a:xfrm>
                    <a:off x="2277" y="981"/>
                    <a:ext cx="240" cy="480"/>
                  </a:xfrm>
                  <a:prstGeom prst="rect">
                    <a:avLst/>
                  </a:prstGeom>
                  <a:gradFill rotWithShape="0">
                    <a:gsLst>
                      <a:gs pos="0">
                        <a:srgbClr val="CC00FF"/>
                      </a:gs>
                      <a:gs pos="100000">
                        <a:srgbClr val="00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sp>
                <p:nvSpPr>
                  <p:cNvPr id="35" name="Rectangle 12"/>
                  <p:cNvSpPr>
                    <a:spLocks noChangeArrowheads="1"/>
                  </p:cNvSpPr>
                  <p:nvPr/>
                </p:nvSpPr>
                <p:spPr bwMode="ltGray">
                  <a:xfrm>
                    <a:off x="612" y="981"/>
                    <a:ext cx="528" cy="480"/>
                  </a:xfrm>
                  <a:prstGeom prst="rect">
                    <a:avLst/>
                  </a:prstGeom>
                  <a:solidFill>
                    <a:srgbClr val="FF00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dirty="0">
                      <a:solidFill>
                        <a:srgbClr val="FFFFFF"/>
                      </a:solidFill>
                      <a:latin typeface="+mj-lt"/>
                    </a:endParaRPr>
                  </a:p>
                  <a:p>
                    <a:pPr algn="ctr"/>
                    <a:endParaRPr lang="en-GB" sz="1108" b="1" dirty="0">
                      <a:solidFill>
                        <a:srgbClr val="FFFFFF"/>
                      </a:solidFill>
                      <a:latin typeface="+mj-lt"/>
                    </a:endParaRPr>
                  </a:p>
                  <a:p>
                    <a:pPr algn="ctr"/>
                    <a:r>
                      <a:rPr lang="en-GB" sz="1292" b="1" dirty="0">
                        <a:solidFill>
                          <a:srgbClr val="FFFFFF"/>
                        </a:solidFill>
                        <a:latin typeface="+mj-lt"/>
                      </a:rPr>
                      <a:t>conceive</a:t>
                    </a:r>
                    <a:endParaRPr lang="en-GB" sz="1108" b="1" dirty="0">
                      <a:solidFill>
                        <a:srgbClr val="FFFFFF"/>
                      </a:solidFill>
                      <a:latin typeface="+mj-lt"/>
                    </a:endParaRPr>
                  </a:p>
                </p:txBody>
              </p:sp>
              <p:sp>
                <p:nvSpPr>
                  <p:cNvPr id="36" name="Rectangle 13"/>
                  <p:cNvSpPr>
                    <a:spLocks noChangeArrowheads="1"/>
                  </p:cNvSpPr>
                  <p:nvPr/>
                </p:nvSpPr>
                <p:spPr bwMode="ltGray">
                  <a:xfrm flipH="1">
                    <a:off x="4596" y="981"/>
                    <a:ext cx="604" cy="480"/>
                  </a:xfrm>
                  <a:prstGeom prst="rect">
                    <a:avLst/>
                  </a:prstGeom>
                  <a:solidFill>
                    <a:srgbClr val="9966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en-GB" sz="1292" b="1" dirty="0" err="1">
                        <a:solidFill>
                          <a:srgbClr val="FFFFFF"/>
                        </a:solidFill>
                        <a:latin typeface="+mj-lt"/>
                      </a:rPr>
                      <a:t>decom</a:t>
                    </a:r>
                    <a:r>
                      <a:rPr lang="en-GB" sz="1292" b="1" dirty="0">
                        <a:solidFill>
                          <a:srgbClr val="FFFFFF"/>
                        </a:solidFill>
                        <a:latin typeface="+mj-lt"/>
                      </a:rPr>
                      <a:t>-</a:t>
                    </a:r>
                  </a:p>
                  <a:p>
                    <a:pPr algn="ctr"/>
                    <a:r>
                      <a:rPr lang="en-GB" sz="1292" b="1" dirty="0">
                        <a:solidFill>
                          <a:srgbClr val="FFFFFF"/>
                        </a:solidFill>
                        <a:latin typeface="+mj-lt"/>
                      </a:rPr>
                      <a:t>mission</a:t>
                    </a:r>
                    <a:endParaRPr lang="en-GB" sz="1108" b="1" dirty="0">
                      <a:solidFill>
                        <a:srgbClr val="FFFFFF"/>
                      </a:solidFill>
                      <a:latin typeface="+mj-lt"/>
                    </a:endParaRPr>
                  </a:p>
                </p:txBody>
              </p:sp>
              <p:sp>
                <p:nvSpPr>
                  <p:cNvPr id="37" name="Rectangle 8"/>
                  <p:cNvSpPr>
                    <a:spLocks noChangeArrowheads="1"/>
                  </p:cNvSpPr>
                  <p:nvPr/>
                </p:nvSpPr>
                <p:spPr bwMode="ltGray">
                  <a:xfrm flipH="1">
                    <a:off x="3568" y="981"/>
                    <a:ext cx="901" cy="480"/>
                  </a:xfrm>
                  <a:prstGeom prst="rect">
                    <a:avLst/>
                  </a:prstGeom>
                  <a:solidFill>
                    <a:srgbClr val="0099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108" b="1">
                      <a:solidFill>
                        <a:srgbClr val="FFFFFF"/>
                      </a:solidFill>
                      <a:latin typeface="+mj-lt"/>
                    </a:endParaRPr>
                  </a:p>
                </p:txBody>
              </p:sp>
              <p:sp>
                <p:nvSpPr>
                  <p:cNvPr id="38" name="Rectangle 10"/>
                  <p:cNvSpPr>
                    <a:spLocks noChangeArrowheads="1"/>
                  </p:cNvSpPr>
                  <p:nvPr/>
                </p:nvSpPr>
                <p:spPr bwMode="ltGray">
                  <a:xfrm>
                    <a:off x="3359" y="981"/>
                    <a:ext cx="849" cy="480"/>
                  </a:xfrm>
                  <a:prstGeom prst="rect">
                    <a:avLst/>
                  </a:prstGeom>
                  <a:gradFill rotWithShape="0">
                    <a:gsLst>
                      <a:gs pos="0">
                        <a:srgbClr val="FFC000"/>
                      </a:gs>
                      <a:gs pos="100000">
                        <a:srgbClr val="0099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grpSp>
            <p:sp>
              <p:nvSpPr>
                <p:cNvPr id="29" name="Text Box 14"/>
                <p:cNvSpPr txBox="1">
                  <a:spLocks noChangeArrowheads="1"/>
                </p:cNvSpPr>
                <p:nvPr/>
              </p:nvSpPr>
              <p:spPr bwMode="ltGray">
                <a:xfrm>
                  <a:off x="2222" y="1029"/>
                  <a:ext cx="1302" cy="2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GB" sz="1662" b="1">
                      <a:solidFill>
                        <a:srgbClr val="FFFFFF"/>
                      </a:solidFill>
                      <a:latin typeface="+mj-lt"/>
                    </a:rPr>
                    <a:t>THE LIFECYCLE</a:t>
                  </a:r>
                </a:p>
              </p:txBody>
            </p:sp>
          </p:grpSp>
          <p:sp>
            <p:nvSpPr>
              <p:cNvPr id="26" name="TextBox 38"/>
              <p:cNvSpPr txBox="1">
                <a:spLocks noChangeArrowheads="1"/>
              </p:cNvSpPr>
              <p:nvPr/>
            </p:nvSpPr>
            <p:spPr bwMode="auto">
              <a:xfrm>
                <a:off x="5116094" y="1546804"/>
                <a:ext cx="868782" cy="5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latin typeface="+mj-lt"/>
                  </a:rPr>
                  <a:t>deliver</a:t>
                </a:r>
              </a:p>
            </p:txBody>
          </p:sp>
          <p:sp>
            <p:nvSpPr>
              <p:cNvPr id="27" name="TextBox 39"/>
              <p:cNvSpPr txBox="1">
                <a:spLocks noChangeArrowheads="1"/>
              </p:cNvSpPr>
              <p:nvPr/>
            </p:nvSpPr>
            <p:spPr bwMode="auto">
              <a:xfrm>
                <a:off x="6354433" y="1510290"/>
                <a:ext cx="1066078" cy="31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latin typeface="+mj-lt"/>
                  </a:rPr>
                  <a:t>support</a:t>
                </a:r>
                <a:endParaRPr lang="en-US" sz="1292" b="1" dirty="0">
                  <a:solidFill>
                    <a:schemeClr val="bg1"/>
                  </a:solidFill>
                  <a:latin typeface="+mj-lt"/>
                </a:endParaRPr>
              </a:p>
            </p:txBody>
          </p:sp>
        </p:grpSp>
      </p:grpSp>
      <p:sp>
        <p:nvSpPr>
          <p:cNvPr id="39" name="Content Placeholder 2"/>
          <p:cNvSpPr>
            <a:spLocks noGrp="1"/>
          </p:cNvSpPr>
          <p:nvPr>
            <p:ph idx="1"/>
          </p:nvPr>
        </p:nvSpPr>
        <p:spPr>
          <a:xfrm>
            <a:off x="5310697" y="2029330"/>
            <a:ext cx="3561180" cy="2457420"/>
          </a:xfrm>
        </p:spPr>
        <p:txBody>
          <a:bodyPr>
            <a:normAutofit fontScale="92500" lnSpcReduction="10000"/>
          </a:bodyPr>
          <a:lstStyle/>
          <a:p>
            <a:r>
              <a:rPr lang="en-GB" dirty="0"/>
              <a:t>Lifecycle Principles</a:t>
            </a:r>
          </a:p>
          <a:p>
            <a:pPr lvl="1"/>
            <a:r>
              <a:rPr lang="en-GB" sz="1477" dirty="0"/>
              <a:t>Through Life Capability Principles</a:t>
            </a:r>
          </a:p>
          <a:p>
            <a:pPr lvl="1"/>
            <a:r>
              <a:rPr lang="en-GB" sz="1477" dirty="0"/>
              <a:t>Project and Technical Engineering Activity in Distinct Phases in a Cycle</a:t>
            </a:r>
          </a:p>
          <a:p>
            <a:pPr lvl="1"/>
            <a:r>
              <a:rPr lang="en-GB" sz="1477" dirty="0"/>
              <a:t>Depicting the Cycle Linearly with Time describes a Lifecycle</a:t>
            </a:r>
          </a:p>
          <a:p>
            <a:pPr lvl="1"/>
            <a:r>
              <a:rPr lang="en-GB" sz="1477" dirty="0"/>
              <a:t>Systems Engineering Principles and Processes Can Be Applied</a:t>
            </a:r>
          </a:p>
          <a:p>
            <a:pPr lvl="1"/>
            <a:endParaRPr lang="en-GB" sz="1477" dirty="0"/>
          </a:p>
        </p:txBody>
      </p:sp>
      <p:sp>
        <p:nvSpPr>
          <p:cNvPr id="41" name="Slide Number Placeholder 8"/>
          <p:cNvSpPr>
            <a:spLocks noGrp="1"/>
          </p:cNvSpPr>
          <p:nvPr>
            <p:ph type="sldNum" sz="quarter" idx="4294967295"/>
          </p:nvPr>
        </p:nvSpPr>
        <p:spPr>
          <a:xfrm>
            <a:off x="-72425" y="6340993"/>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latin typeface="+mj-lt"/>
              </a:rPr>
              <a:pPr/>
              <a:t>111</a:t>
            </a:fld>
            <a:endParaRPr lang="en-GB" dirty="0">
              <a:latin typeface="+mj-lt"/>
            </a:endParaRPr>
          </a:p>
        </p:txBody>
      </p:sp>
      <p:sp>
        <p:nvSpPr>
          <p:cNvPr id="42" name="Right Arrow 25"/>
          <p:cNvSpPr>
            <a:spLocks noChangeArrowheads="1"/>
          </p:cNvSpPr>
          <p:nvPr/>
        </p:nvSpPr>
        <p:spPr bwMode="auto">
          <a:xfrm rot="16200000">
            <a:off x="1242157" y="2545696"/>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43" name="Right Arrow 26"/>
          <p:cNvSpPr>
            <a:spLocks noChangeArrowheads="1"/>
          </p:cNvSpPr>
          <p:nvPr/>
        </p:nvSpPr>
        <p:spPr bwMode="auto">
          <a:xfrm rot="5400000">
            <a:off x="4238624" y="253891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44" name="Right Arrow 28"/>
          <p:cNvSpPr>
            <a:spLocks noChangeArrowheads="1"/>
          </p:cNvSpPr>
          <p:nvPr/>
        </p:nvSpPr>
        <p:spPr bwMode="auto">
          <a:xfrm rot="13421800">
            <a:off x="1617729" y="3693327"/>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Tree>
    <p:extLst>
      <p:ext uri="{BB962C8B-B14F-4D97-AF65-F5344CB8AC3E}">
        <p14:creationId xmlns:p14="http://schemas.microsoft.com/office/powerpoint/2010/main" val="14441514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39">
                                            <p:txEl>
                                              <p:pRg st="0" end="0"/>
                                            </p:txEl>
                                          </p:spTgt>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9">
                                            <p:txEl>
                                              <p:pRg st="1" end="1"/>
                                            </p:txEl>
                                          </p:spTgt>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9">
                                            <p:txEl>
                                              <p:pRg st="2" end="2"/>
                                            </p:txEl>
                                          </p:spTgt>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9">
                                            <p:txEl>
                                              <p:pRg st="3" end="3"/>
                                            </p:txEl>
                                          </p:spTgt>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P spid="15" grpId="0" animBg="1"/>
      <p:bldP spid="17" grpId="0" animBg="1"/>
      <p:bldP spid="19" grpId="0"/>
      <p:bldP spid="39" grpId="0" build="p"/>
      <p:bldP spid="42" grpId="0" animBg="1"/>
      <p:bldP spid="43" grpId="0" animBg="1"/>
      <p:bldP spid="4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GB" dirty="0"/>
              <a:t>Some Systems Engineering Lifecycles</a:t>
            </a:r>
          </a:p>
        </p:txBody>
      </p:sp>
      <p:sp>
        <p:nvSpPr>
          <p:cNvPr id="70" name="Slide Number Placeholder 8"/>
          <p:cNvSpPr>
            <a:spLocks noGrp="1"/>
          </p:cNvSpPr>
          <p:nvPr>
            <p:ph type="sldNum" sz="quarter" idx="4294967295"/>
          </p:nvPr>
        </p:nvSpPr>
        <p:spPr>
          <a:xfrm>
            <a:off x="0" y="5458834"/>
            <a:ext cx="370743" cy="278423"/>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112</a:t>
            </a:fld>
            <a:endParaRPr lang="en-GB" dirty="0"/>
          </a:p>
        </p:txBody>
      </p:sp>
      <p:grpSp>
        <p:nvGrpSpPr>
          <p:cNvPr id="122" name="Canvas 8764"/>
          <p:cNvGrpSpPr>
            <a:grpSpLocks/>
          </p:cNvGrpSpPr>
          <p:nvPr/>
        </p:nvGrpSpPr>
        <p:grpSpPr bwMode="auto">
          <a:xfrm>
            <a:off x="1146772" y="2878962"/>
            <a:ext cx="6825720" cy="1370879"/>
            <a:chOff x="544195" y="1518947"/>
            <a:chExt cx="4907424" cy="871009"/>
          </a:xfrm>
        </p:grpSpPr>
        <p:sp>
          <p:nvSpPr>
            <p:cNvPr id="123" name="Text Box 8770"/>
            <p:cNvSpPr txBox="1">
              <a:spLocks noChangeArrowheads="1"/>
            </p:cNvSpPr>
            <p:nvPr/>
          </p:nvSpPr>
          <p:spPr bwMode="auto">
            <a:xfrm>
              <a:off x="544195" y="1738630"/>
              <a:ext cx="756330"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48351" tIns="40937" rIns="48351"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292">
                <a:latin typeface="Arial Narrow" pitchFamily="34" charset="0"/>
                <a:cs typeface="Times New Roman" pitchFamily="18" charset="0"/>
              </a:endParaRPr>
            </a:p>
          </p:txBody>
        </p:sp>
        <p:sp>
          <p:nvSpPr>
            <p:cNvPr id="124" name="Text Box 8771"/>
            <p:cNvSpPr txBox="1">
              <a:spLocks noChangeArrowheads="1"/>
            </p:cNvSpPr>
            <p:nvPr/>
          </p:nvSpPr>
          <p:spPr bwMode="auto">
            <a:xfrm>
              <a:off x="1306178" y="1740986"/>
              <a:ext cx="298741"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5" name="Text Box 8772"/>
            <p:cNvSpPr txBox="1">
              <a:spLocks noChangeArrowheads="1"/>
            </p:cNvSpPr>
            <p:nvPr/>
          </p:nvSpPr>
          <p:spPr bwMode="auto">
            <a:xfrm>
              <a:off x="2849339" y="1738630"/>
              <a:ext cx="895297"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nSpc>
                  <a:spcPct val="150000"/>
                </a:lnSpc>
              </a:pPr>
              <a:endParaRPr lang="en-US" sz="1292">
                <a:latin typeface="Arial Narrow" pitchFamily="34" charset="0"/>
                <a:cs typeface="Times New Roman" pitchFamily="18" charset="0"/>
              </a:endParaRPr>
            </a:p>
          </p:txBody>
        </p:sp>
        <p:sp>
          <p:nvSpPr>
            <p:cNvPr id="126" name="Text Box 8773"/>
            <p:cNvSpPr txBox="1">
              <a:spLocks noChangeArrowheads="1"/>
            </p:cNvSpPr>
            <p:nvPr/>
          </p:nvSpPr>
          <p:spPr bwMode="auto">
            <a:xfrm>
              <a:off x="1604920" y="1738630"/>
              <a:ext cx="1244419"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7" name="Text Box 8774"/>
            <p:cNvSpPr txBox="1">
              <a:spLocks noChangeArrowheads="1"/>
            </p:cNvSpPr>
            <p:nvPr/>
          </p:nvSpPr>
          <p:spPr bwMode="auto">
            <a:xfrm>
              <a:off x="3744637" y="1738630"/>
              <a:ext cx="978972"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0937"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8" name="Text Box 8775"/>
            <p:cNvSpPr txBox="1">
              <a:spLocks noChangeArrowheads="1"/>
            </p:cNvSpPr>
            <p:nvPr/>
          </p:nvSpPr>
          <p:spPr bwMode="auto">
            <a:xfrm>
              <a:off x="4725169" y="1738631"/>
              <a:ext cx="726450" cy="651094"/>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277"/>
                </a:spcBef>
              </a:pPr>
              <a:endParaRPr lang="en-US" sz="1477">
                <a:cs typeface="Times New Roman" pitchFamily="18" charset="0"/>
              </a:endParaRPr>
            </a:p>
          </p:txBody>
        </p:sp>
        <p:sp>
          <p:nvSpPr>
            <p:cNvPr id="129" name="AutoShape 8781"/>
            <p:cNvSpPr>
              <a:spLocks noChangeAspect="1" noChangeArrowheads="1"/>
            </p:cNvSpPr>
            <p:nvPr/>
          </p:nvSpPr>
          <p:spPr bwMode="auto">
            <a:xfrm>
              <a:off x="1224666" y="1613268"/>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477"/>
            </a:p>
          </p:txBody>
        </p:sp>
        <p:sp>
          <p:nvSpPr>
            <p:cNvPr id="130" name="Text Box 8782"/>
            <p:cNvSpPr txBox="1">
              <a:spLocks noChangeArrowheads="1"/>
            </p:cNvSpPr>
            <p:nvPr/>
          </p:nvSpPr>
          <p:spPr bwMode="auto">
            <a:xfrm>
              <a:off x="920312" y="1519333"/>
              <a:ext cx="567855" cy="304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IG</a:t>
              </a:r>
              <a:endParaRPr lang="en-GB" sz="1662" dirty="0">
                <a:cs typeface="Times New Roman" pitchFamily="18" charset="0"/>
              </a:endParaRPr>
            </a:p>
          </p:txBody>
        </p:sp>
        <p:sp>
          <p:nvSpPr>
            <p:cNvPr id="131" name="AutoShape 8783"/>
            <p:cNvSpPr>
              <a:spLocks noChangeAspect="1" noChangeArrowheads="1"/>
            </p:cNvSpPr>
            <p:nvPr/>
          </p:nvSpPr>
          <p:spPr bwMode="auto">
            <a:xfrm>
              <a:off x="1523897" y="1614805"/>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477"/>
            </a:p>
          </p:txBody>
        </p:sp>
        <p:sp>
          <p:nvSpPr>
            <p:cNvPr id="132" name="Text Box 8784"/>
            <p:cNvSpPr txBox="1">
              <a:spLocks noChangeArrowheads="1"/>
            </p:cNvSpPr>
            <p:nvPr/>
          </p:nvSpPr>
          <p:spPr bwMode="auto">
            <a:xfrm>
              <a:off x="1532401" y="1518947"/>
              <a:ext cx="491802" cy="22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MG</a:t>
              </a:r>
              <a:endParaRPr lang="en-GB" sz="1662" dirty="0">
                <a:cs typeface="Times New Roman" pitchFamily="18" charset="0"/>
              </a:endParaRPr>
            </a:p>
          </p:txBody>
        </p:sp>
      </p:grpSp>
      <p:sp>
        <p:nvSpPr>
          <p:cNvPr id="133" name="TextBox 603"/>
          <p:cNvSpPr txBox="1">
            <a:spLocks noChangeArrowheads="1"/>
          </p:cNvSpPr>
          <p:nvPr/>
        </p:nvSpPr>
        <p:spPr bwMode="auto">
          <a:xfrm rot="-5400000">
            <a:off x="-48289" y="3071207"/>
            <a:ext cx="1433146" cy="8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662" b="1" dirty="0"/>
              <a:t>MOD CADMID Lifecycle</a:t>
            </a:r>
          </a:p>
        </p:txBody>
      </p:sp>
      <p:sp>
        <p:nvSpPr>
          <p:cNvPr id="134" name="TextBox 605"/>
          <p:cNvSpPr txBox="1">
            <a:spLocks noChangeArrowheads="1"/>
          </p:cNvSpPr>
          <p:nvPr/>
        </p:nvSpPr>
        <p:spPr bwMode="auto">
          <a:xfrm>
            <a:off x="1136512" y="3572931"/>
            <a:ext cx="10668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Concept</a:t>
            </a:r>
          </a:p>
        </p:txBody>
      </p:sp>
      <p:sp>
        <p:nvSpPr>
          <p:cNvPr id="135" name="TextBox 606"/>
          <p:cNvSpPr txBox="1">
            <a:spLocks noChangeArrowheads="1"/>
          </p:cNvSpPr>
          <p:nvPr/>
        </p:nvSpPr>
        <p:spPr bwMode="auto">
          <a:xfrm rot="16200000">
            <a:off x="1775687" y="3527736"/>
            <a:ext cx="126747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Assessment</a:t>
            </a:r>
          </a:p>
        </p:txBody>
      </p:sp>
      <p:sp>
        <p:nvSpPr>
          <p:cNvPr id="136" name="TextBox 607"/>
          <p:cNvSpPr txBox="1">
            <a:spLocks noChangeArrowheads="1"/>
          </p:cNvSpPr>
          <p:nvPr/>
        </p:nvSpPr>
        <p:spPr bwMode="auto">
          <a:xfrm>
            <a:off x="2798289" y="3593375"/>
            <a:ext cx="17907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Demonstration</a:t>
            </a:r>
          </a:p>
        </p:txBody>
      </p:sp>
      <p:sp>
        <p:nvSpPr>
          <p:cNvPr id="137" name="TextBox 608"/>
          <p:cNvSpPr txBox="1">
            <a:spLocks noChangeArrowheads="1"/>
          </p:cNvSpPr>
          <p:nvPr/>
        </p:nvSpPr>
        <p:spPr bwMode="auto">
          <a:xfrm>
            <a:off x="4391406" y="3596001"/>
            <a:ext cx="152253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Manufacture</a:t>
            </a:r>
          </a:p>
        </p:txBody>
      </p:sp>
      <p:sp>
        <p:nvSpPr>
          <p:cNvPr id="138" name="TextBox 609"/>
          <p:cNvSpPr txBox="1">
            <a:spLocks noChangeArrowheads="1"/>
          </p:cNvSpPr>
          <p:nvPr/>
        </p:nvSpPr>
        <p:spPr bwMode="auto">
          <a:xfrm>
            <a:off x="5746262" y="3596001"/>
            <a:ext cx="146538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In-Service</a:t>
            </a:r>
          </a:p>
        </p:txBody>
      </p:sp>
      <p:sp>
        <p:nvSpPr>
          <p:cNvPr id="139" name="TextBox 610"/>
          <p:cNvSpPr txBox="1">
            <a:spLocks noChangeArrowheads="1"/>
          </p:cNvSpPr>
          <p:nvPr/>
        </p:nvSpPr>
        <p:spPr bwMode="auto">
          <a:xfrm>
            <a:off x="6967971" y="3597019"/>
            <a:ext cx="1203081"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Disposal</a:t>
            </a:r>
          </a:p>
        </p:txBody>
      </p:sp>
      <p:pic>
        <p:nvPicPr>
          <p:cNvPr id="7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23560" r="885"/>
          <a:stretch/>
        </p:blipFill>
        <p:spPr bwMode="auto">
          <a:xfrm>
            <a:off x="1130891" y="1390419"/>
            <a:ext cx="6871864" cy="1178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extBox 72"/>
          <p:cNvSpPr txBox="1"/>
          <p:nvPr/>
        </p:nvSpPr>
        <p:spPr>
          <a:xfrm rot="16200000">
            <a:off x="-308751" y="1288143"/>
            <a:ext cx="1787344" cy="774251"/>
          </a:xfrm>
          <a:prstGeom prst="rect">
            <a:avLst/>
          </a:prstGeom>
          <a:noFill/>
        </p:spPr>
        <p:txBody>
          <a:bodyPr wrap="square" rtlCol="0">
            <a:spAutoFit/>
          </a:bodyPr>
          <a:lstStyle/>
          <a:p>
            <a:r>
              <a:rPr lang="en-GB" sz="1477" b="1" dirty="0"/>
              <a:t>US </a:t>
            </a:r>
            <a:r>
              <a:rPr lang="en-GB" sz="1477" b="1" dirty="0" err="1"/>
              <a:t>DoD</a:t>
            </a:r>
            <a:r>
              <a:rPr lang="en-GB" sz="1477" b="1" dirty="0"/>
              <a:t> Acquisition Lifecycle</a:t>
            </a:r>
          </a:p>
        </p:txBody>
      </p:sp>
      <p:grpSp>
        <p:nvGrpSpPr>
          <p:cNvPr id="74" name="Group 2"/>
          <p:cNvGrpSpPr>
            <a:grpSpLocks/>
          </p:cNvGrpSpPr>
          <p:nvPr/>
        </p:nvGrpSpPr>
        <p:grpSpPr bwMode="auto">
          <a:xfrm>
            <a:off x="1137981" y="5358242"/>
            <a:ext cx="6841602" cy="607193"/>
            <a:chOff x="624" y="3264"/>
            <a:chExt cx="3870" cy="393"/>
          </a:xfrm>
        </p:grpSpPr>
        <p:grpSp>
          <p:nvGrpSpPr>
            <p:cNvPr id="75" name="Group 3"/>
            <p:cNvGrpSpPr>
              <a:grpSpLocks/>
            </p:cNvGrpSpPr>
            <p:nvPr/>
          </p:nvGrpSpPr>
          <p:grpSpPr bwMode="auto">
            <a:xfrm>
              <a:off x="3900" y="3265"/>
              <a:ext cx="594" cy="391"/>
              <a:chOff x="3900" y="3265"/>
              <a:chExt cx="594" cy="391"/>
            </a:xfrm>
          </p:grpSpPr>
          <p:sp>
            <p:nvSpPr>
              <p:cNvPr id="119" name="Rectangle 4"/>
              <p:cNvSpPr>
                <a:spLocks noChangeAspect="1" noChangeArrowheads="1"/>
              </p:cNvSpPr>
              <p:nvPr/>
            </p:nvSpPr>
            <p:spPr bwMode="auto">
              <a:xfrm>
                <a:off x="3900" y="3265"/>
                <a:ext cx="594"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120" name="Text Box 5"/>
              <p:cNvSpPr txBox="1">
                <a:spLocks noChangeArrowheads="1"/>
              </p:cNvSpPr>
              <p:nvPr/>
            </p:nvSpPr>
            <p:spPr bwMode="auto">
              <a:xfrm>
                <a:off x="4081"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6" name="Group 75"/>
            <p:cNvGrpSpPr>
              <a:grpSpLocks/>
            </p:cNvGrpSpPr>
            <p:nvPr/>
          </p:nvGrpSpPr>
          <p:grpSpPr bwMode="auto">
            <a:xfrm>
              <a:off x="3151" y="3264"/>
              <a:ext cx="749" cy="196"/>
              <a:chOff x="3151" y="3264"/>
              <a:chExt cx="749" cy="196"/>
            </a:xfrm>
          </p:grpSpPr>
          <p:sp>
            <p:nvSpPr>
              <p:cNvPr id="117" name="Freeform 7"/>
              <p:cNvSpPr>
                <a:spLocks noChangeAspect="1"/>
              </p:cNvSpPr>
              <p:nvPr/>
            </p:nvSpPr>
            <p:spPr bwMode="auto">
              <a:xfrm>
                <a:off x="3151" y="3264"/>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8" name="Text Box 8"/>
              <p:cNvSpPr txBox="1">
                <a:spLocks noChangeArrowheads="1"/>
              </p:cNvSpPr>
              <p:nvPr/>
            </p:nvSpPr>
            <p:spPr bwMode="auto">
              <a:xfrm>
                <a:off x="3409" y="3264"/>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77" name="Group 9"/>
            <p:cNvGrpSpPr>
              <a:grpSpLocks/>
            </p:cNvGrpSpPr>
            <p:nvPr/>
          </p:nvGrpSpPr>
          <p:grpSpPr bwMode="auto">
            <a:xfrm>
              <a:off x="2419" y="3265"/>
              <a:ext cx="732" cy="391"/>
              <a:chOff x="2419" y="3265"/>
              <a:chExt cx="732" cy="391"/>
            </a:xfrm>
          </p:grpSpPr>
          <p:sp>
            <p:nvSpPr>
              <p:cNvPr id="115" name="Rectangle 10"/>
              <p:cNvSpPr>
                <a:spLocks noChangeAspect="1" noChangeArrowheads="1"/>
              </p:cNvSpPr>
              <p:nvPr/>
            </p:nvSpPr>
            <p:spPr bwMode="auto">
              <a:xfrm>
                <a:off x="2419"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16" name="Text Box 11"/>
              <p:cNvSpPr txBox="1">
                <a:spLocks noChangeArrowheads="1"/>
              </p:cNvSpPr>
              <p:nvPr/>
            </p:nvSpPr>
            <p:spPr bwMode="auto">
              <a:xfrm>
                <a:off x="2749" y="3363"/>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78" name="Group 12"/>
            <p:cNvGrpSpPr>
              <a:grpSpLocks/>
            </p:cNvGrpSpPr>
            <p:nvPr/>
          </p:nvGrpSpPr>
          <p:grpSpPr bwMode="auto">
            <a:xfrm>
              <a:off x="1297" y="3265"/>
              <a:ext cx="1122" cy="391"/>
              <a:chOff x="1297" y="3265"/>
              <a:chExt cx="1122" cy="391"/>
            </a:xfrm>
          </p:grpSpPr>
          <p:sp>
            <p:nvSpPr>
              <p:cNvPr id="113" name="Rectangle 13"/>
              <p:cNvSpPr>
                <a:spLocks noChangeAspect="1" noChangeArrowheads="1"/>
              </p:cNvSpPr>
              <p:nvPr/>
            </p:nvSpPr>
            <p:spPr bwMode="auto">
              <a:xfrm>
                <a:off x="1297" y="3265"/>
                <a:ext cx="1122" cy="391"/>
              </a:xfrm>
              <a:prstGeom prst="rect">
                <a:avLst/>
              </a:prstGeom>
              <a:solidFill>
                <a:srgbClr val="AFD79F"/>
              </a:solidFill>
              <a:ln w="19050">
                <a:solidFill>
                  <a:srgbClr val="333399"/>
                </a:solidFill>
                <a:miter lim="800000"/>
                <a:headEnd/>
                <a:tailEnd/>
              </a:ln>
            </p:spPr>
            <p:txBody>
              <a:bodyPr/>
              <a:lstStyle/>
              <a:p>
                <a:endParaRPr lang="en-GB" sz="1477"/>
              </a:p>
            </p:txBody>
          </p:sp>
          <p:sp>
            <p:nvSpPr>
              <p:cNvPr id="114" name="Text Box 14"/>
              <p:cNvSpPr txBox="1">
                <a:spLocks noChangeArrowheads="1"/>
              </p:cNvSpPr>
              <p:nvPr/>
            </p:nvSpPr>
            <p:spPr bwMode="auto">
              <a:xfrm>
                <a:off x="1827"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79" name="Group 15"/>
            <p:cNvGrpSpPr>
              <a:grpSpLocks/>
            </p:cNvGrpSpPr>
            <p:nvPr/>
          </p:nvGrpSpPr>
          <p:grpSpPr bwMode="auto">
            <a:xfrm>
              <a:off x="624" y="3265"/>
              <a:ext cx="673" cy="391"/>
              <a:chOff x="624" y="3265"/>
              <a:chExt cx="673" cy="391"/>
            </a:xfrm>
          </p:grpSpPr>
          <p:sp>
            <p:nvSpPr>
              <p:cNvPr id="83"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12" name="Text Box 17"/>
              <p:cNvSpPr txBox="1">
                <a:spLocks noChangeArrowheads="1"/>
              </p:cNvSpPr>
              <p:nvPr/>
            </p:nvSpPr>
            <p:spPr bwMode="auto">
              <a:xfrm>
                <a:off x="899"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80" name="Group 18"/>
            <p:cNvGrpSpPr>
              <a:grpSpLocks/>
            </p:cNvGrpSpPr>
            <p:nvPr/>
          </p:nvGrpSpPr>
          <p:grpSpPr bwMode="auto">
            <a:xfrm>
              <a:off x="3151" y="3461"/>
              <a:ext cx="749" cy="196"/>
              <a:chOff x="3151" y="3461"/>
              <a:chExt cx="749" cy="196"/>
            </a:xfrm>
          </p:grpSpPr>
          <p:sp>
            <p:nvSpPr>
              <p:cNvPr id="81" name="Freeform 19"/>
              <p:cNvSpPr>
                <a:spLocks noChangeAspect="1"/>
              </p:cNvSpPr>
              <p:nvPr/>
            </p:nvSpPr>
            <p:spPr bwMode="auto">
              <a:xfrm>
                <a:off x="3151" y="3461"/>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82" name="Text Box 20"/>
              <p:cNvSpPr txBox="1">
                <a:spLocks noChangeArrowheads="1"/>
              </p:cNvSpPr>
              <p:nvPr/>
            </p:nvSpPr>
            <p:spPr bwMode="auto">
              <a:xfrm>
                <a:off x="3411" y="3469"/>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grpSp>
        <p:nvGrpSpPr>
          <p:cNvPr id="121" name="Group 120"/>
          <p:cNvGrpSpPr>
            <a:grpSpLocks/>
          </p:cNvGrpSpPr>
          <p:nvPr/>
        </p:nvGrpSpPr>
        <p:grpSpPr bwMode="auto">
          <a:xfrm>
            <a:off x="1137981" y="5989523"/>
            <a:ext cx="6834511" cy="405010"/>
            <a:chOff x="612" y="3678"/>
            <a:chExt cx="3810" cy="296"/>
          </a:xfrm>
        </p:grpSpPr>
        <p:sp>
          <p:nvSpPr>
            <p:cNvPr id="158" name="AutoShape 23"/>
            <p:cNvSpPr>
              <a:spLocks noChangeArrowheads="1"/>
            </p:cNvSpPr>
            <p:nvPr/>
          </p:nvSpPr>
          <p:spPr bwMode="auto">
            <a:xfrm>
              <a:off x="612" y="3678"/>
              <a:ext cx="3810" cy="296"/>
            </a:xfrm>
            <a:prstGeom prst="homePlate">
              <a:avLst>
                <a:gd name="adj" fmla="val 20023"/>
              </a:avLst>
            </a:prstGeom>
            <a:gradFill rotWithShape="1">
              <a:gsLst>
                <a:gs pos="0">
                  <a:srgbClr val="6699FF">
                    <a:alpha val="20000"/>
                  </a:srgbClr>
                </a:gs>
                <a:gs pos="100000">
                  <a:srgbClr val="6699FF">
                    <a:gamma/>
                    <a:shade val="78824"/>
                    <a:invGamma/>
                  </a:srgbClr>
                </a:gs>
              </a:gsLst>
              <a:lin ang="0" scaled="1"/>
            </a:gra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nchor="ctr"/>
            <a:lstStyle/>
            <a:p>
              <a:pPr defTabSz="805982"/>
              <a:endParaRPr lang="en-US" sz="923">
                <a:solidFill>
                  <a:srgbClr val="333399"/>
                </a:solidFill>
              </a:endParaRPr>
            </a:p>
          </p:txBody>
        </p:sp>
        <p:grpSp>
          <p:nvGrpSpPr>
            <p:cNvPr id="159" name="Group 158"/>
            <p:cNvGrpSpPr>
              <a:grpSpLocks/>
            </p:cNvGrpSpPr>
            <p:nvPr/>
          </p:nvGrpSpPr>
          <p:grpSpPr bwMode="auto">
            <a:xfrm>
              <a:off x="809" y="3702"/>
              <a:ext cx="3574" cy="128"/>
              <a:chOff x="809" y="3702"/>
              <a:chExt cx="3574" cy="128"/>
            </a:xfrm>
          </p:grpSpPr>
          <p:sp>
            <p:nvSpPr>
              <p:cNvPr id="161" name="Text Box 25"/>
              <p:cNvSpPr txBox="1">
                <a:spLocks noChangeAspect="1" noChangeArrowheads="1"/>
              </p:cNvSpPr>
              <p:nvPr/>
            </p:nvSpPr>
            <p:spPr bwMode="auto">
              <a:xfrm>
                <a:off x="809" y="3702"/>
                <a:ext cx="26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Concept</a:t>
                </a:r>
              </a:p>
            </p:txBody>
          </p:sp>
          <p:sp>
            <p:nvSpPr>
              <p:cNvPr id="162" name="Text Box 26"/>
              <p:cNvSpPr txBox="1">
                <a:spLocks noChangeAspect="1" noChangeArrowheads="1"/>
              </p:cNvSpPr>
              <p:nvPr/>
            </p:nvSpPr>
            <p:spPr bwMode="auto">
              <a:xfrm>
                <a:off x="1681" y="3702"/>
                <a:ext cx="40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Development</a:t>
                </a:r>
              </a:p>
            </p:txBody>
          </p:sp>
          <p:sp>
            <p:nvSpPr>
              <p:cNvPr id="163" name="Text Box 27"/>
              <p:cNvSpPr txBox="1">
                <a:spLocks noChangeAspect="1" noChangeArrowheads="1"/>
              </p:cNvSpPr>
              <p:nvPr/>
            </p:nvSpPr>
            <p:spPr bwMode="auto">
              <a:xfrm>
                <a:off x="2464" y="3702"/>
                <a:ext cx="33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Production</a:t>
                </a:r>
              </a:p>
            </p:txBody>
          </p:sp>
          <p:sp>
            <p:nvSpPr>
              <p:cNvPr id="164" name="Text Box 28"/>
              <p:cNvSpPr txBox="1">
                <a:spLocks noChangeAspect="1" noChangeArrowheads="1"/>
              </p:cNvSpPr>
              <p:nvPr/>
            </p:nvSpPr>
            <p:spPr bwMode="auto">
              <a:xfrm>
                <a:off x="3234" y="3702"/>
                <a:ext cx="61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Utilisation &amp; Support</a:t>
                </a:r>
              </a:p>
            </p:txBody>
          </p:sp>
          <p:sp>
            <p:nvSpPr>
              <p:cNvPr id="165" name="Text Box 29"/>
              <p:cNvSpPr txBox="1">
                <a:spLocks noChangeAspect="1" noChangeArrowheads="1"/>
              </p:cNvSpPr>
              <p:nvPr/>
            </p:nvSpPr>
            <p:spPr bwMode="auto">
              <a:xfrm>
                <a:off x="4003" y="3702"/>
                <a:ext cx="380"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Retirement  </a:t>
                </a:r>
              </a:p>
            </p:txBody>
          </p:sp>
        </p:grpSp>
        <p:sp>
          <p:nvSpPr>
            <p:cNvPr id="160" name="Text Box 30"/>
            <p:cNvSpPr txBox="1">
              <a:spLocks noChangeArrowheads="1"/>
            </p:cNvSpPr>
            <p:nvPr/>
          </p:nvSpPr>
          <p:spPr bwMode="auto">
            <a:xfrm>
              <a:off x="1907" y="3793"/>
              <a:ext cx="1225" cy="17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r>
                <a:rPr lang="en-GB" sz="1292" b="1">
                  <a:solidFill>
                    <a:srgbClr val="333399"/>
                  </a:solidFill>
                </a:rPr>
                <a:t>ISO 15288 Lifecycle Phases</a:t>
              </a:r>
            </a:p>
          </p:txBody>
        </p:sp>
      </p:grpSp>
      <p:sp>
        <p:nvSpPr>
          <p:cNvPr id="2" name="TextBox 1"/>
          <p:cNvSpPr txBox="1"/>
          <p:nvPr/>
        </p:nvSpPr>
        <p:spPr>
          <a:xfrm>
            <a:off x="3045848" y="4789340"/>
            <a:ext cx="3018775" cy="338554"/>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a:t>They all align to ISO 15288</a:t>
            </a:r>
          </a:p>
        </p:txBody>
      </p:sp>
    </p:spTree>
    <p:extLst>
      <p:ext uri="{BB962C8B-B14F-4D97-AF65-F5344CB8AC3E}">
        <p14:creationId xmlns:p14="http://schemas.microsoft.com/office/powerpoint/2010/main" val="95810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 Waters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500"/>
            <a:ext cx="9144000" cy="3418114"/>
          </a:xfrm>
          <a:prstGeom prst="rect">
            <a:avLst/>
          </a:prstGeom>
        </p:spPr>
      </p:pic>
    </p:spTree>
    <p:extLst>
      <p:ext uri="{BB962C8B-B14F-4D97-AF65-F5344CB8AC3E}">
        <p14:creationId xmlns:p14="http://schemas.microsoft.com/office/powerpoint/2010/main" val="1000375389"/>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They all fit 15288</a:t>
            </a:r>
          </a:p>
        </p:txBody>
      </p:sp>
      <p:grpSp>
        <p:nvGrpSpPr>
          <p:cNvPr id="3" name="Group 2"/>
          <p:cNvGrpSpPr>
            <a:grpSpLocks/>
          </p:cNvGrpSpPr>
          <p:nvPr/>
        </p:nvGrpSpPr>
        <p:grpSpPr bwMode="auto">
          <a:xfrm>
            <a:off x="1188781" y="1789542"/>
            <a:ext cx="6841602" cy="607193"/>
            <a:chOff x="624" y="3264"/>
            <a:chExt cx="3870" cy="393"/>
          </a:xfrm>
        </p:grpSpPr>
        <p:grpSp>
          <p:nvGrpSpPr>
            <p:cNvPr id="4" name="Group 3"/>
            <p:cNvGrpSpPr>
              <a:grpSpLocks/>
            </p:cNvGrpSpPr>
            <p:nvPr/>
          </p:nvGrpSpPr>
          <p:grpSpPr bwMode="auto">
            <a:xfrm>
              <a:off x="3900" y="3265"/>
              <a:ext cx="594" cy="391"/>
              <a:chOff x="3900" y="3265"/>
              <a:chExt cx="594" cy="391"/>
            </a:xfrm>
          </p:grpSpPr>
          <p:sp>
            <p:nvSpPr>
              <p:cNvPr id="20" name="Rectangle 4"/>
              <p:cNvSpPr>
                <a:spLocks noChangeAspect="1" noChangeArrowheads="1"/>
              </p:cNvSpPr>
              <p:nvPr/>
            </p:nvSpPr>
            <p:spPr bwMode="auto">
              <a:xfrm>
                <a:off x="3900" y="3265"/>
                <a:ext cx="594"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21" name="Text Box 5"/>
              <p:cNvSpPr txBox="1">
                <a:spLocks noChangeArrowheads="1"/>
              </p:cNvSpPr>
              <p:nvPr/>
            </p:nvSpPr>
            <p:spPr bwMode="auto">
              <a:xfrm>
                <a:off x="4081"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5" name="Group 4"/>
            <p:cNvGrpSpPr>
              <a:grpSpLocks/>
            </p:cNvGrpSpPr>
            <p:nvPr/>
          </p:nvGrpSpPr>
          <p:grpSpPr bwMode="auto">
            <a:xfrm>
              <a:off x="3151" y="3264"/>
              <a:ext cx="749" cy="196"/>
              <a:chOff x="3151" y="3264"/>
              <a:chExt cx="749" cy="196"/>
            </a:xfrm>
          </p:grpSpPr>
          <p:sp>
            <p:nvSpPr>
              <p:cNvPr id="18" name="Freeform 7"/>
              <p:cNvSpPr>
                <a:spLocks noChangeAspect="1"/>
              </p:cNvSpPr>
              <p:nvPr/>
            </p:nvSpPr>
            <p:spPr bwMode="auto">
              <a:xfrm>
                <a:off x="3151" y="3264"/>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9" name="Text Box 8"/>
              <p:cNvSpPr txBox="1">
                <a:spLocks noChangeArrowheads="1"/>
              </p:cNvSpPr>
              <p:nvPr/>
            </p:nvSpPr>
            <p:spPr bwMode="auto">
              <a:xfrm>
                <a:off x="3409" y="3264"/>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6" name="Group 9"/>
            <p:cNvGrpSpPr>
              <a:grpSpLocks/>
            </p:cNvGrpSpPr>
            <p:nvPr/>
          </p:nvGrpSpPr>
          <p:grpSpPr bwMode="auto">
            <a:xfrm>
              <a:off x="2419" y="3265"/>
              <a:ext cx="732" cy="391"/>
              <a:chOff x="2419" y="3265"/>
              <a:chExt cx="732" cy="391"/>
            </a:xfrm>
          </p:grpSpPr>
          <p:sp>
            <p:nvSpPr>
              <p:cNvPr id="16" name="Rectangle 10"/>
              <p:cNvSpPr>
                <a:spLocks noChangeAspect="1" noChangeArrowheads="1"/>
              </p:cNvSpPr>
              <p:nvPr/>
            </p:nvSpPr>
            <p:spPr bwMode="auto">
              <a:xfrm>
                <a:off x="2419"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7" name="Text Box 11"/>
              <p:cNvSpPr txBox="1">
                <a:spLocks noChangeArrowheads="1"/>
              </p:cNvSpPr>
              <p:nvPr/>
            </p:nvSpPr>
            <p:spPr bwMode="auto">
              <a:xfrm>
                <a:off x="2749" y="3363"/>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7" name="Group 12"/>
            <p:cNvGrpSpPr>
              <a:grpSpLocks/>
            </p:cNvGrpSpPr>
            <p:nvPr/>
          </p:nvGrpSpPr>
          <p:grpSpPr bwMode="auto">
            <a:xfrm>
              <a:off x="1297" y="3265"/>
              <a:ext cx="1122" cy="391"/>
              <a:chOff x="1297" y="3265"/>
              <a:chExt cx="1122" cy="391"/>
            </a:xfrm>
          </p:grpSpPr>
          <p:sp>
            <p:nvSpPr>
              <p:cNvPr id="14" name="Rectangle 13"/>
              <p:cNvSpPr>
                <a:spLocks noChangeAspect="1" noChangeArrowheads="1"/>
              </p:cNvSpPr>
              <p:nvPr/>
            </p:nvSpPr>
            <p:spPr bwMode="auto">
              <a:xfrm>
                <a:off x="1297" y="3265"/>
                <a:ext cx="1122" cy="391"/>
              </a:xfrm>
              <a:prstGeom prst="rect">
                <a:avLst/>
              </a:prstGeom>
              <a:solidFill>
                <a:srgbClr val="AFD79F"/>
              </a:solidFill>
              <a:ln w="19050">
                <a:solidFill>
                  <a:srgbClr val="333399"/>
                </a:solidFill>
                <a:miter lim="800000"/>
                <a:headEnd/>
                <a:tailEnd/>
              </a:ln>
            </p:spPr>
            <p:txBody>
              <a:bodyPr/>
              <a:lstStyle/>
              <a:p>
                <a:endParaRPr lang="en-GB" sz="1477"/>
              </a:p>
            </p:txBody>
          </p:sp>
          <p:sp>
            <p:nvSpPr>
              <p:cNvPr id="15" name="Text Box 14"/>
              <p:cNvSpPr txBox="1">
                <a:spLocks noChangeArrowheads="1"/>
              </p:cNvSpPr>
              <p:nvPr/>
            </p:nvSpPr>
            <p:spPr bwMode="auto">
              <a:xfrm>
                <a:off x="1827"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8" name="Group 15"/>
            <p:cNvGrpSpPr>
              <a:grpSpLocks/>
            </p:cNvGrpSpPr>
            <p:nvPr/>
          </p:nvGrpSpPr>
          <p:grpSpPr bwMode="auto">
            <a:xfrm>
              <a:off x="624" y="3265"/>
              <a:ext cx="673" cy="391"/>
              <a:chOff x="624" y="3265"/>
              <a:chExt cx="673" cy="391"/>
            </a:xfrm>
          </p:grpSpPr>
          <p:sp>
            <p:nvSpPr>
              <p:cNvPr id="12"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3" name="Text Box 17"/>
              <p:cNvSpPr txBox="1">
                <a:spLocks noChangeArrowheads="1"/>
              </p:cNvSpPr>
              <p:nvPr/>
            </p:nvSpPr>
            <p:spPr bwMode="auto">
              <a:xfrm>
                <a:off x="899"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9" name="Group 18"/>
            <p:cNvGrpSpPr>
              <a:grpSpLocks/>
            </p:cNvGrpSpPr>
            <p:nvPr/>
          </p:nvGrpSpPr>
          <p:grpSpPr bwMode="auto">
            <a:xfrm>
              <a:off x="3151" y="3461"/>
              <a:ext cx="749" cy="196"/>
              <a:chOff x="3151" y="3461"/>
              <a:chExt cx="749" cy="196"/>
            </a:xfrm>
          </p:grpSpPr>
          <p:sp>
            <p:nvSpPr>
              <p:cNvPr id="10" name="Freeform 19"/>
              <p:cNvSpPr>
                <a:spLocks noChangeAspect="1"/>
              </p:cNvSpPr>
              <p:nvPr/>
            </p:nvSpPr>
            <p:spPr bwMode="auto">
              <a:xfrm>
                <a:off x="3151" y="3461"/>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 name="Text Box 20"/>
              <p:cNvSpPr txBox="1">
                <a:spLocks noChangeArrowheads="1"/>
              </p:cNvSpPr>
              <p:nvPr/>
            </p:nvSpPr>
            <p:spPr bwMode="auto">
              <a:xfrm>
                <a:off x="3411" y="3469"/>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grpSp>
        <p:nvGrpSpPr>
          <p:cNvPr id="22" name="Group 21"/>
          <p:cNvGrpSpPr>
            <a:grpSpLocks/>
          </p:cNvGrpSpPr>
          <p:nvPr/>
        </p:nvGrpSpPr>
        <p:grpSpPr bwMode="auto">
          <a:xfrm>
            <a:off x="1188781" y="2420823"/>
            <a:ext cx="6834511" cy="405010"/>
            <a:chOff x="612" y="3678"/>
            <a:chExt cx="3810" cy="296"/>
          </a:xfrm>
        </p:grpSpPr>
        <p:sp>
          <p:nvSpPr>
            <p:cNvPr id="23" name="AutoShape 23"/>
            <p:cNvSpPr>
              <a:spLocks noChangeArrowheads="1"/>
            </p:cNvSpPr>
            <p:nvPr/>
          </p:nvSpPr>
          <p:spPr bwMode="auto">
            <a:xfrm>
              <a:off x="612" y="3678"/>
              <a:ext cx="3810" cy="296"/>
            </a:xfrm>
            <a:prstGeom prst="homePlate">
              <a:avLst>
                <a:gd name="adj" fmla="val 20023"/>
              </a:avLst>
            </a:prstGeom>
            <a:gradFill rotWithShape="1">
              <a:gsLst>
                <a:gs pos="0">
                  <a:srgbClr val="6699FF">
                    <a:alpha val="20000"/>
                  </a:srgbClr>
                </a:gs>
                <a:gs pos="100000">
                  <a:srgbClr val="6699FF">
                    <a:gamma/>
                    <a:shade val="78824"/>
                    <a:invGamma/>
                  </a:srgbClr>
                </a:gs>
              </a:gsLst>
              <a:lin ang="0" scaled="1"/>
            </a:gra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nchor="ctr"/>
            <a:lstStyle/>
            <a:p>
              <a:pPr defTabSz="805982"/>
              <a:endParaRPr lang="en-US" sz="923">
                <a:solidFill>
                  <a:srgbClr val="333399"/>
                </a:solidFill>
              </a:endParaRPr>
            </a:p>
          </p:txBody>
        </p:sp>
        <p:grpSp>
          <p:nvGrpSpPr>
            <p:cNvPr id="24" name="Group 23"/>
            <p:cNvGrpSpPr>
              <a:grpSpLocks/>
            </p:cNvGrpSpPr>
            <p:nvPr/>
          </p:nvGrpSpPr>
          <p:grpSpPr bwMode="auto">
            <a:xfrm>
              <a:off x="809" y="3702"/>
              <a:ext cx="3574" cy="128"/>
              <a:chOff x="809" y="3702"/>
              <a:chExt cx="3574" cy="128"/>
            </a:xfrm>
          </p:grpSpPr>
          <p:sp>
            <p:nvSpPr>
              <p:cNvPr id="26" name="Text Box 25"/>
              <p:cNvSpPr txBox="1">
                <a:spLocks noChangeAspect="1" noChangeArrowheads="1"/>
              </p:cNvSpPr>
              <p:nvPr/>
            </p:nvSpPr>
            <p:spPr bwMode="auto">
              <a:xfrm>
                <a:off x="809" y="3702"/>
                <a:ext cx="26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Concept</a:t>
                </a:r>
              </a:p>
            </p:txBody>
          </p:sp>
          <p:sp>
            <p:nvSpPr>
              <p:cNvPr id="27" name="Text Box 26"/>
              <p:cNvSpPr txBox="1">
                <a:spLocks noChangeAspect="1" noChangeArrowheads="1"/>
              </p:cNvSpPr>
              <p:nvPr/>
            </p:nvSpPr>
            <p:spPr bwMode="auto">
              <a:xfrm>
                <a:off x="1681" y="3702"/>
                <a:ext cx="40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Development</a:t>
                </a:r>
              </a:p>
            </p:txBody>
          </p:sp>
          <p:sp>
            <p:nvSpPr>
              <p:cNvPr id="28" name="Text Box 27"/>
              <p:cNvSpPr txBox="1">
                <a:spLocks noChangeAspect="1" noChangeArrowheads="1"/>
              </p:cNvSpPr>
              <p:nvPr/>
            </p:nvSpPr>
            <p:spPr bwMode="auto">
              <a:xfrm>
                <a:off x="2464" y="3702"/>
                <a:ext cx="33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Production</a:t>
                </a:r>
              </a:p>
            </p:txBody>
          </p:sp>
          <p:sp>
            <p:nvSpPr>
              <p:cNvPr id="29" name="Text Box 28"/>
              <p:cNvSpPr txBox="1">
                <a:spLocks noChangeAspect="1" noChangeArrowheads="1"/>
              </p:cNvSpPr>
              <p:nvPr/>
            </p:nvSpPr>
            <p:spPr bwMode="auto">
              <a:xfrm>
                <a:off x="3234" y="3702"/>
                <a:ext cx="61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Utilisation &amp; Support</a:t>
                </a:r>
              </a:p>
            </p:txBody>
          </p:sp>
          <p:sp>
            <p:nvSpPr>
              <p:cNvPr id="30" name="Text Box 29"/>
              <p:cNvSpPr txBox="1">
                <a:spLocks noChangeAspect="1" noChangeArrowheads="1"/>
              </p:cNvSpPr>
              <p:nvPr/>
            </p:nvSpPr>
            <p:spPr bwMode="auto">
              <a:xfrm>
                <a:off x="4003" y="3702"/>
                <a:ext cx="380"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Retirement  </a:t>
                </a:r>
              </a:p>
            </p:txBody>
          </p:sp>
        </p:grpSp>
        <p:sp>
          <p:nvSpPr>
            <p:cNvPr id="25" name="Text Box 30"/>
            <p:cNvSpPr txBox="1">
              <a:spLocks noChangeArrowheads="1"/>
            </p:cNvSpPr>
            <p:nvPr/>
          </p:nvSpPr>
          <p:spPr bwMode="auto">
            <a:xfrm>
              <a:off x="1907" y="3793"/>
              <a:ext cx="1225" cy="17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r>
                <a:rPr lang="en-GB" sz="1292" b="1">
                  <a:solidFill>
                    <a:srgbClr val="333399"/>
                  </a:solidFill>
                </a:rPr>
                <a:t>ISO 15288 Lifecycle Phases</a:t>
              </a:r>
            </a:p>
          </p:txBody>
        </p:sp>
      </p:grpSp>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97" y="3149639"/>
            <a:ext cx="5461000" cy="2041374"/>
          </a:xfrm>
          <a:prstGeom prst="rect">
            <a:avLst/>
          </a:prstGeom>
        </p:spPr>
      </p:pic>
    </p:spTree>
    <p:extLst>
      <p:ext uri="{BB962C8B-B14F-4D97-AF65-F5344CB8AC3E}">
        <p14:creationId xmlns:p14="http://schemas.microsoft.com/office/powerpoint/2010/main" val="10634003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1019168" y="1345292"/>
            <a:ext cx="7641255" cy="607193"/>
            <a:chOff x="624" y="3264"/>
            <a:chExt cx="3870" cy="393"/>
          </a:xfrm>
        </p:grpSpPr>
        <p:grpSp>
          <p:nvGrpSpPr>
            <p:cNvPr id="6" name="Group 3"/>
            <p:cNvGrpSpPr>
              <a:grpSpLocks/>
            </p:cNvGrpSpPr>
            <p:nvPr/>
          </p:nvGrpSpPr>
          <p:grpSpPr bwMode="auto">
            <a:xfrm>
              <a:off x="4131" y="3265"/>
              <a:ext cx="363" cy="391"/>
              <a:chOff x="4131" y="3265"/>
              <a:chExt cx="363" cy="391"/>
            </a:xfrm>
          </p:grpSpPr>
          <p:sp>
            <p:nvSpPr>
              <p:cNvPr id="22" name="Rectangle 4"/>
              <p:cNvSpPr>
                <a:spLocks noChangeAspect="1" noChangeArrowheads="1"/>
              </p:cNvSpPr>
              <p:nvPr/>
            </p:nvSpPr>
            <p:spPr bwMode="auto">
              <a:xfrm>
                <a:off x="4131" y="3265"/>
                <a:ext cx="363"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23" name="Text Box 5"/>
              <p:cNvSpPr txBox="1">
                <a:spLocks noChangeArrowheads="1"/>
              </p:cNvSpPr>
              <p:nvPr/>
            </p:nvSpPr>
            <p:spPr bwMode="auto">
              <a:xfrm>
                <a:off x="4276"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 name="Group 6"/>
            <p:cNvGrpSpPr>
              <a:grpSpLocks/>
            </p:cNvGrpSpPr>
            <p:nvPr/>
          </p:nvGrpSpPr>
          <p:grpSpPr bwMode="auto">
            <a:xfrm>
              <a:off x="2755" y="3264"/>
              <a:ext cx="1376" cy="196"/>
              <a:chOff x="2755" y="3264"/>
              <a:chExt cx="1376" cy="196"/>
            </a:xfrm>
          </p:grpSpPr>
          <p:sp>
            <p:nvSpPr>
              <p:cNvPr id="20" name="Freeform 7"/>
              <p:cNvSpPr>
                <a:spLocks noChangeAspect="1"/>
              </p:cNvSpPr>
              <p:nvPr/>
            </p:nvSpPr>
            <p:spPr bwMode="auto">
              <a:xfrm>
                <a:off x="2755" y="3264"/>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21" name="Text Box 8"/>
              <p:cNvSpPr txBox="1">
                <a:spLocks noChangeArrowheads="1"/>
              </p:cNvSpPr>
              <p:nvPr/>
            </p:nvSpPr>
            <p:spPr bwMode="auto">
              <a:xfrm>
                <a:off x="3420" y="3264"/>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8" name="Group 9"/>
            <p:cNvGrpSpPr>
              <a:grpSpLocks/>
            </p:cNvGrpSpPr>
            <p:nvPr/>
          </p:nvGrpSpPr>
          <p:grpSpPr bwMode="auto">
            <a:xfrm>
              <a:off x="2023" y="3265"/>
              <a:ext cx="732" cy="391"/>
              <a:chOff x="2023" y="3265"/>
              <a:chExt cx="732" cy="391"/>
            </a:xfrm>
          </p:grpSpPr>
          <p:sp>
            <p:nvSpPr>
              <p:cNvPr id="18" name="Rectangle 10"/>
              <p:cNvSpPr>
                <a:spLocks noChangeAspect="1" noChangeArrowheads="1"/>
              </p:cNvSpPr>
              <p:nvPr/>
            </p:nvSpPr>
            <p:spPr bwMode="auto">
              <a:xfrm>
                <a:off x="2023"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9" name="Text Box 11"/>
              <p:cNvSpPr txBox="1">
                <a:spLocks noChangeArrowheads="1"/>
              </p:cNvSpPr>
              <p:nvPr/>
            </p:nvSpPr>
            <p:spPr bwMode="auto">
              <a:xfrm>
                <a:off x="2352" y="3353"/>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9" name="Group 12"/>
            <p:cNvGrpSpPr>
              <a:grpSpLocks/>
            </p:cNvGrpSpPr>
            <p:nvPr/>
          </p:nvGrpSpPr>
          <p:grpSpPr bwMode="auto">
            <a:xfrm>
              <a:off x="1294" y="3264"/>
              <a:ext cx="724" cy="392"/>
              <a:chOff x="1294" y="3264"/>
              <a:chExt cx="724" cy="392"/>
            </a:xfrm>
          </p:grpSpPr>
          <p:sp>
            <p:nvSpPr>
              <p:cNvPr id="16" name="Rectangle 13"/>
              <p:cNvSpPr>
                <a:spLocks noChangeAspect="1" noChangeArrowheads="1"/>
              </p:cNvSpPr>
              <p:nvPr/>
            </p:nvSpPr>
            <p:spPr bwMode="auto">
              <a:xfrm>
                <a:off x="1294" y="3264"/>
                <a:ext cx="724" cy="392"/>
              </a:xfrm>
              <a:prstGeom prst="rect">
                <a:avLst/>
              </a:prstGeom>
              <a:solidFill>
                <a:srgbClr val="AFD79F"/>
              </a:solidFill>
              <a:ln w="19050">
                <a:solidFill>
                  <a:srgbClr val="333399"/>
                </a:solidFill>
                <a:miter lim="800000"/>
                <a:headEnd/>
                <a:tailEnd/>
              </a:ln>
            </p:spPr>
            <p:txBody>
              <a:bodyPr/>
              <a:lstStyle/>
              <a:p>
                <a:endParaRPr lang="en-GB" sz="1477"/>
              </a:p>
            </p:txBody>
          </p:sp>
          <p:sp>
            <p:nvSpPr>
              <p:cNvPr id="17" name="Text Box 14"/>
              <p:cNvSpPr txBox="1">
                <a:spLocks noChangeArrowheads="1"/>
              </p:cNvSpPr>
              <p:nvPr/>
            </p:nvSpPr>
            <p:spPr bwMode="auto">
              <a:xfrm>
                <a:off x="1641"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 name="Group 15"/>
            <p:cNvGrpSpPr>
              <a:grpSpLocks/>
            </p:cNvGrpSpPr>
            <p:nvPr/>
          </p:nvGrpSpPr>
          <p:grpSpPr bwMode="auto">
            <a:xfrm>
              <a:off x="624" y="3265"/>
              <a:ext cx="673" cy="391"/>
              <a:chOff x="624" y="3265"/>
              <a:chExt cx="673" cy="391"/>
            </a:xfrm>
          </p:grpSpPr>
          <p:sp>
            <p:nvSpPr>
              <p:cNvPr id="14"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5" name="Text Box 17"/>
              <p:cNvSpPr txBox="1">
                <a:spLocks noChangeArrowheads="1"/>
              </p:cNvSpPr>
              <p:nvPr/>
            </p:nvSpPr>
            <p:spPr bwMode="auto">
              <a:xfrm>
                <a:off x="910"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11" name="Group 18"/>
            <p:cNvGrpSpPr>
              <a:grpSpLocks/>
            </p:cNvGrpSpPr>
            <p:nvPr/>
          </p:nvGrpSpPr>
          <p:grpSpPr bwMode="auto">
            <a:xfrm>
              <a:off x="2755" y="3461"/>
              <a:ext cx="1376" cy="196"/>
              <a:chOff x="2755" y="3461"/>
              <a:chExt cx="1376" cy="196"/>
            </a:xfrm>
          </p:grpSpPr>
          <p:sp>
            <p:nvSpPr>
              <p:cNvPr id="12" name="Freeform 19"/>
              <p:cNvSpPr>
                <a:spLocks noChangeAspect="1"/>
              </p:cNvSpPr>
              <p:nvPr/>
            </p:nvSpPr>
            <p:spPr bwMode="auto">
              <a:xfrm>
                <a:off x="2755" y="3461"/>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3" name="Text Box 20"/>
              <p:cNvSpPr txBox="1">
                <a:spLocks noChangeArrowheads="1"/>
              </p:cNvSpPr>
              <p:nvPr/>
            </p:nvSpPr>
            <p:spPr bwMode="auto">
              <a:xfrm>
                <a:off x="3422" y="3469"/>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93" name="Rectangle 2"/>
          <p:cNvSpPr txBox="1">
            <a:spLocks noChangeArrowheads="1"/>
          </p:cNvSpPr>
          <p:nvPr/>
        </p:nvSpPr>
        <p:spPr>
          <a:xfrm>
            <a:off x="465562" y="389749"/>
            <a:ext cx="7547448" cy="482972"/>
          </a:xfrm>
          <a:prstGeom prst="rect">
            <a:avLst/>
          </a:prstGeom>
        </p:spPr>
        <p:txBody>
          <a:bodyPr/>
          <a:lstStyle>
            <a:lvl1pPr algn="l" defTabSz="914400" rtl="0" eaLnBrk="1" latinLnBrk="0" hangingPunct="1">
              <a:spcBef>
                <a:spcPct val="0"/>
              </a:spcBef>
              <a:buNone/>
              <a:defRPr sz="3200" kern="1200">
                <a:solidFill>
                  <a:srgbClr val="0C499C"/>
                </a:solidFill>
                <a:latin typeface="+mj-lt"/>
                <a:ea typeface="+mj-ea"/>
                <a:cs typeface="+mj-cs"/>
              </a:defRPr>
            </a:lvl1pPr>
          </a:lstStyle>
          <a:p>
            <a:r>
              <a:rPr lang="en-GB" sz="2585" dirty="0">
                <a:latin typeface="Arial" charset="0"/>
              </a:rPr>
              <a:t>Lifecycle Activity – Lifecycles within Lifecycles</a:t>
            </a:r>
          </a:p>
          <a:p>
            <a:endParaRPr lang="en-GB" sz="2585" b="1" dirty="0">
              <a:latin typeface="Arial" charset="0"/>
            </a:endParaRPr>
          </a:p>
          <a:p>
            <a:endParaRPr lang="en-GB" sz="2585" b="1" dirty="0">
              <a:latin typeface="Arial" charset="0"/>
            </a:endParaRPr>
          </a:p>
        </p:txBody>
      </p:sp>
      <p:sp>
        <p:nvSpPr>
          <p:cNvPr id="2" name="TextBox 1"/>
          <p:cNvSpPr txBox="1"/>
          <p:nvPr/>
        </p:nvSpPr>
        <p:spPr>
          <a:xfrm>
            <a:off x="505597" y="1004561"/>
            <a:ext cx="2743200" cy="319639"/>
          </a:xfrm>
          <a:prstGeom prst="rect">
            <a:avLst/>
          </a:prstGeom>
          <a:noFill/>
        </p:spPr>
        <p:txBody>
          <a:bodyPr wrap="square" rtlCol="0">
            <a:spAutoFit/>
          </a:bodyPr>
          <a:lstStyle/>
          <a:p>
            <a:r>
              <a:rPr lang="en-GB" sz="1477"/>
              <a:t>System-Level</a:t>
            </a:r>
            <a:endParaRPr lang="en-GB" sz="1477" dirty="0"/>
          </a:p>
        </p:txBody>
      </p:sp>
      <p:grpSp>
        <p:nvGrpSpPr>
          <p:cNvPr id="101" name="Group 2"/>
          <p:cNvGrpSpPr>
            <a:grpSpLocks/>
          </p:cNvGrpSpPr>
          <p:nvPr/>
        </p:nvGrpSpPr>
        <p:grpSpPr bwMode="auto">
          <a:xfrm>
            <a:off x="1019168" y="2553948"/>
            <a:ext cx="7650047" cy="607193"/>
            <a:chOff x="624" y="3264"/>
            <a:chExt cx="4695" cy="393"/>
          </a:xfrm>
        </p:grpSpPr>
        <p:grpSp>
          <p:nvGrpSpPr>
            <p:cNvPr id="102" name="Group 3"/>
            <p:cNvGrpSpPr>
              <a:grpSpLocks/>
            </p:cNvGrpSpPr>
            <p:nvPr/>
          </p:nvGrpSpPr>
          <p:grpSpPr bwMode="auto">
            <a:xfrm>
              <a:off x="4956" y="3265"/>
              <a:ext cx="363" cy="391"/>
              <a:chOff x="4956" y="3265"/>
              <a:chExt cx="363" cy="391"/>
            </a:xfrm>
          </p:grpSpPr>
          <p:sp>
            <p:nvSpPr>
              <p:cNvPr id="118" name="Rectangle 4"/>
              <p:cNvSpPr>
                <a:spLocks noChangeAspect="1" noChangeArrowheads="1"/>
              </p:cNvSpPr>
              <p:nvPr/>
            </p:nvSpPr>
            <p:spPr bwMode="auto">
              <a:xfrm>
                <a:off x="4956" y="3265"/>
                <a:ext cx="363"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119" name="Text Box 5"/>
              <p:cNvSpPr txBox="1">
                <a:spLocks noChangeArrowheads="1"/>
              </p:cNvSpPr>
              <p:nvPr/>
            </p:nvSpPr>
            <p:spPr bwMode="auto">
              <a:xfrm>
                <a:off x="5126"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103" name="Group 102"/>
            <p:cNvGrpSpPr>
              <a:grpSpLocks/>
            </p:cNvGrpSpPr>
            <p:nvPr/>
          </p:nvGrpSpPr>
          <p:grpSpPr bwMode="auto">
            <a:xfrm>
              <a:off x="2388" y="3264"/>
              <a:ext cx="2568" cy="196"/>
              <a:chOff x="2388" y="3264"/>
              <a:chExt cx="2568" cy="196"/>
            </a:xfrm>
          </p:grpSpPr>
          <p:sp>
            <p:nvSpPr>
              <p:cNvPr id="116" name="Freeform 7"/>
              <p:cNvSpPr>
                <a:spLocks noChangeAspect="1"/>
              </p:cNvSpPr>
              <p:nvPr/>
            </p:nvSpPr>
            <p:spPr bwMode="auto">
              <a:xfrm>
                <a:off x="2388" y="3264"/>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7" name="Text Box 8"/>
              <p:cNvSpPr txBox="1">
                <a:spLocks noChangeArrowheads="1"/>
              </p:cNvSpPr>
              <p:nvPr/>
            </p:nvSpPr>
            <p:spPr bwMode="auto">
              <a:xfrm>
                <a:off x="3400" y="3264"/>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104" name="Group 9"/>
            <p:cNvGrpSpPr>
              <a:grpSpLocks/>
            </p:cNvGrpSpPr>
            <p:nvPr/>
          </p:nvGrpSpPr>
          <p:grpSpPr bwMode="auto">
            <a:xfrm>
              <a:off x="1450" y="3265"/>
              <a:ext cx="938" cy="391"/>
              <a:chOff x="1450" y="3265"/>
              <a:chExt cx="938" cy="391"/>
            </a:xfrm>
          </p:grpSpPr>
          <p:sp>
            <p:nvSpPr>
              <p:cNvPr id="114" name="Rectangle 10"/>
              <p:cNvSpPr>
                <a:spLocks noChangeAspect="1" noChangeArrowheads="1"/>
              </p:cNvSpPr>
              <p:nvPr/>
            </p:nvSpPr>
            <p:spPr bwMode="auto">
              <a:xfrm>
                <a:off x="1450" y="3265"/>
                <a:ext cx="938"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15" name="Text Box 11"/>
              <p:cNvSpPr txBox="1">
                <a:spLocks noChangeArrowheads="1"/>
              </p:cNvSpPr>
              <p:nvPr/>
            </p:nvSpPr>
            <p:spPr bwMode="auto">
              <a:xfrm>
                <a:off x="1868" y="3353"/>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105" name="Group 12"/>
            <p:cNvGrpSpPr>
              <a:grpSpLocks/>
            </p:cNvGrpSpPr>
            <p:nvPr/>
          </p:nvGrpSpPr>
          <p:grpSpPr bwMode="auto">
            <a:xfrm>
              <a:off x="1096" y="3264"/>
              <a:ext cx="538" cy="392"/>
              <a:chOff x="1096" y="3264"/>
              <a:chExt cx="538" cy="392"/>
            </a:xfrm>
          </p:grpSpPr>
          <p:sp>
            <p:nvSpPr>
              <p:cNvPr id="112" name="Rectangle 13"/>
              <p:cNvSpPr>
                <a:spLocks noChangeAspect="1" noChangeArrowheads="1"/>
              </p:cNvSpPr>
              <p:nvPr/>
            </p:nvSpPr>
            <p:spPr bwMode="auto">
              <a:xfrm>
                <a:off x="1096" y="3264"/>
                <a:ext cx="538" cy="392"/>
              </a:xfrm>
              <a:prstGeom prst="rect">
                <a:avLst/>
              </a:prstGeom>
              <a:solidFill>
                <a:srgbClr val="AFD79F"/>
              </a:solidFill>
              <a:ln w="19050">
                <a:solidFill>
                  <a:srgbClr val="333399"/>
                </a:solidFill>
                <a:miter lim="800000"/>
                <a:headEnd/>
                <a:tailEnd/>
              </a:ln>
            </p:spPr>
            <p:txBody>
              <a:bodyPr/>
              <a:lstStyle/>
              <a:p>
                <a:endParaRPr lang="en-GB" sz="1477"/>
              </a:p>
            </p:txBody>
          </p:sp>
          <p:sp>
            <p:nvSpPr>
              <p:cNvPr id="113" name="Text Box 14"/>
              <p:cNvSpPr txBox="1">
                <a:spLocks noChangeArrowheads="1"/>
              </p:cNvSpPr>
              <p:nvPr/>
            </p:nvSpPr>
            <p:spPr bwMode="auto">
              <a:xfrm>
                <a:off x="1251"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6" name="Group 15"/>
            <p:cNvGrpSpPr>
              <a:grpSpLocks/>
            </p:cNvGrpSpPr>
            <p:nvPr/>
          </p:nvGrpSpPr>
          <p:grpSpPr bwMode="auto">
            <a:xfrm>
              <a:off x="624" y="3265"/>
              <a:ext cx="472" cy="391"/>
              <a:chOff x="624" y="3265"/>
              <a:chExt cx="472" cy="391"/>
            </a:xfrm>
          </p:grpSpPr>
          <p:sp>
            <p:nvSpPr>
              <p:cNvPr id="110" name="Rectangle 16"/>
              <p:cNvSpPr>
                <a:spLocks noChangeAspect="1" noChangeArrowheads="1"/>
              </p:cNvSpPr>
              <p:nvPr/>
            </p:nvSpPr>
            <p:spPr bwMode="auto">
              <a:xfrm>
                <a:off x="624" y="3265"/>
                <a:ext cx="472"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11" name="Text Box 17"/>
              <p:cNvSpPr txBox="1">
                <a:spLocks noChangeArrowheads="1"/>
              </p:cNvSpPr>
              <p:nvPr/>
            </p:nvSpPr>
            <p:spPr bwMode="auto">
              <a:xfrm>
                <a:off x="835"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C</a:t>
                </a:r>
              </a:p>
            </p:txBody>
          </p:sp>
        </p:grpSp>
        <p:grpSp>
          <p:nvGrpSpPr>
            <p:cNvPr id="107" name="Group 18"/>
            <p:cNvGrpSpPr>
              <a:grpSpLocks/>
            </p:cNvGrpSpPr>
            <p:nvPr/>
          </p:nvGrpSpPr>
          <p:grpSpPr bwMode="auto">
            <a:xfrm>
              <a:off x="2388" y="3461"/>
              <a:ext cx="2568" cy="196"/>
              <a:chOff x="2388" y="3461"/>
              <a:chExt cx="2568" cy="196"/>
            </a:xfrm>
          </p:grpSpPr>
          <p:sp>
            <p:nvSpPr>
              <p:cNvPr id="108" name="Freeform 19"/>
              <p:cNvSpPr>
                <a:spLocks noChangeAspect="1"/>
              </p:cNvSpPr>
              <p:nvPr/>
            </p:nvSpPr>
            <p:spPr bwMode="auto">
              <a:xfrm>
                <a:off x="2388" y="3461"/>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09" name="Text Box 20"/>
              <p:cNvSpPr txBox="1">
                <a:spLocks noChangeArrowheads="1"/>
              </p:cNvSpPr>
              <p:nvPr/>
            </p:nvSpPr>
            <p:spPr bwMode="auto">
              <a:xfrm>
                <a:off x="3403" y="3469"/>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120" name="TextBox 119"/>
          <p:cNvSpPr txBox="1"/>
          <p:nvPr/>
        </p:nvSpPr>
        <p:spPr>
          <a:xfrm>
            <a:off x="536331" y="2240949"/>
            <a:ext cx="1890346" cy="319639"/>
          </a:xfrm>
          <a:prstGeom prst="rect">
            <a:avLst/>
          </a:prstGeom>
          <a:noFill/>
        </p:spPr>
        <p:txBody>
          <a:bodyPr wrap="square" rtlCol="0">
            <a:spAutoFit/>
          </a:bodyPr>
          <a:lstStyle/>
          <a:p>
            <a:r>
              <a:rPr lang="en-GB" sz="1477" dirty="0"/>
              <a:t>Application Level</a:t>
            </a:r>
          </a:p>
        </p:txBody>
      </p:sp>
      <p:sp>
        <p:nvSpPr>
          <p:cNvPr id="3" name="TextBox 2"/>
          <p:cNvSpPr txBox="1"/>
          <p:nvPr/>
        </p:nvSpPr>
        <p:spPr>
          <a:xfrm>
            <a:off x="1376662" y="4149910"/>
            <a:ext cx="6771674" cy="1228541"/>
          </a:xfrm>
          <a:prstGeom prst="rect">
            <a:avLst/>
          </a:prstGeom>
          <a:noFill/>
        </p:spPr>
        <p:txBody>
          <a:bodyPr wrap="square" rtlCol="0">
            <a:spAutoFit/>
          </a:bodyPr>
          <a:lstStyle/>
          <a:p>
            <a:r>
              <a:rPr lang="en-GB" sz="1846" dirty="0"/>
              <a:t>If delivering an integrated capability, for example, MS , Chemistry and Application Systems, these different elements of the system of </a:t>
            </a:r>
            <a:r>
              <a:rPr lang="en-GB" sz="1846"/>
              <a:t>systems may need </a:t>
            </a:r>
            <a:r>
              <a:rPr lang="en-GB" sz="1846" dirty="0"/>
              <a:t>to be at a higher level of maturity earlier than the main system</a:t>
            </a:r>
          </a:p>
        </p:txBody>
      </p:sp>
      <p:sp>
        <p:nvSpPr>
          <p:cNvPr id="65" name="Slide Number Placeholder 8"/>
          <p:cNvSpPr>
            <a:spLocks noGrp="1"/>
          </p:cNvSpPr>
          <p:nvPr>
            <p:ph type="sldNum" sz="quarter" idx="4294967295"/>
          </p:nvPr>
        </p:nvSpPr>
        <p:spPr>
          <a:xfrm>
            <a:off x="431947" y="6275661"/>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115</a:t>
            </a:fld>
            <a:endParaRPr lang="en-GB" dirty="0"/>
          </a:p>
        </p:txBody>
      </p:sp>
    </p:spTree>
    <p:extLst>
      <p:ext uri="{BB962C8B-B14F-4D97-AF65-F5344CB8AC3E}">
        <p14:creationId xmlns:p14="http://schemas.microsoft.com/office/powerpoint/2010/main" val="295970274"/>
      </p:ext>
    </p:extLst>
  </p:cSld>
  <p:clrMapOvr>
    <a:masterClrMapping/>
  </p:clrMapOvr>
  <p:transition>
    <p:wipe dir="r"/>
  </p:transition>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Lifecycle and the V-Diagram</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596" y="1214438"/>
            <a:ext cx="7461003" cy="2468562"/>
          </a:xfrm>
          <a:prstGeom prst="rect">
            <a:avLst/>
          </a:prstGeom>
        </p:spPr>
      </p:pic>
      <p:pic>
        <p:nvPicPr>
          <p:cNvPr id="4" name="Picture 3"/>
          <p:cNvPicPr>
            <a:picLocks noChangeAspect="1"/>
          </p:cNvPicPr>
          <p:nvPr/>
        </p:nvPicPr>
        <p:blipFill>
          <a:blip r:embed="rId4"/>
          <a:stretch>
            <a:fillRect/>
          </a:stretch>
        </p:blipFill>
        <p:spPr>
          <a:xfrm>
            <a:off x="1612900" y="3428042"/>
            <a:ext cx="5308600" cy="3264858"/>
          </a:xfrm>
          <a:prstGeom prst="rect">
            <a:avLst/>
          </a:prstGeom>
        </p:spPr>
      </p:pic>
    </p:spTree>
    <p:extLst>
      <p:ext uri="{BB962C8B-B14F-4D97-AF65-F5344CB8AC3E}">
        <p14:creationId xmlns:p14="http://schemas.microsoft.com/office/powerpoint/2010/main" val="425388301"/>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862009" y="1774783"/>
            <a:ext cx="3250983" cy="1217228"/>
          </a:xfrm>
          <a:prstGeom prst="rect">
            <a:avLst/>
          </a:prstGeom>
        </p:spPr>
      </p:pic>
      <p:sp>
        <p:nvSpPr>
          <p:cNvPr id="24578" name="Title 1"/>
          <p:cNvSpPr>
            <a:spLocks noGrp="1"/>
          </p:cNvSpPr>
          <p:nvPr>
            <p:ph type="title"/>
          </p:nvPr>
        </p:nvSpPr>
        <p:spPr/>
        <p:txBody>
          <a:bodyPr/>
          <a:lstStyle/>
          <a:p>
            <a:r>
              <a:rPr lang="en-GB"/>
              <a:t>More Than a Process</a:t>
            </a:r>
          </a:p>
        </p:txBody>
      </p:sp>
      <p:pic>
        <p:nvPicPr>
          <p:cNvPr id="24579" name="Picture 2" descr="design_toolbox.gif"/>
          <p:cNvPicPr>
            <a:picLocks noChangeAspect="1"/>
          </p:cNvPicPr>
          <p:nvPr/>
        </p:nvPicPr>
        <p:blipFill>
          <a:blip r:embed="rId3"/>
          <a:srcRect/>
          <a:stretch>
            <a:fillRect/>
          </a:stretch>
        </p:blipFill>
        <p:spPr bwMode="auto">
          <a:xfrm>
            <a:off x="5471637" y="3817596"/>
            <a:ext cx="1291004" cy="1339362"/>
          </a:xfrm>
          <a:prstGeom prst="rect">
            <a:avLst/>
          </a:prstGeom>
          <a:noFill/>
          <a:ln w="9525">
            <a:noFill/>
            <a:miter lim="800000"/>
            <a:headEnd/>
            <a:tailEnd/>
          </a:ln>
        </p:spPr>
      </p:pic>
      <p:pic>
        <p:nvPicPr>
          <p:cNvPr id="24580" name="Picture 3" descr="Training.jpg"/>
          <p:cNvPicPr>
            <a:picLocks noChangeAspect="1"/>
          </p:cNvPicPr>
          <p:nvPr/>
        </p:nvPicPr>
        <p:blipFill>
          <a:blip r:embed="rId4"/>
          <a:srcRect/>
          <a:stretch>
            <a:fillRect/>
          </a:stretch>
        </p:blipFill>
        <p:spPr bwMode="auto">
          <a:xfrm>
            <a:off x="1766477" y="3773648"/>
            <a:ext cx="1730619" cy="1153258"/>
          </a:xfrm>
          <a:prstGeom prst="rect">
            <a:avLst/>
          </a:prstGeom>
          <a:noFill/>
          <a:ln w="9525">
            <a:noFill/>
            <a:miter lim="800000"/>
            <a:headEnd/>
            <a:tailEnd/>
          </a:ln>
        </p:spPr>
      </p:pic>
      <p:sp>
        <p:nvSpPr>
          <p:cNvPr id="5" name="Oval 4"/>
          <p:cNvSpPr/>
          <p:nvPr/>
        </p:nvSpPr>
        <p:spPr>
          <a:xfrm>
            <a:off x="1008239" y="2903270"/>
            <a:ext cx="3672254" cy="3193073"/>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6" name="Oval 5"/>
          <p:cNvSpPr/>
          <p:nvPr/>
        </p:nvSpPr>
        <p:spPr>
          <a:xfrm>
            <a:off x="2668523" y="961635"/>
            <a:ext cx="3672254" cy="3194538"/>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7" name="Oval 6"/>
          <p:cNvSpPr/>
          <p:nvPr/>
        </p:nvSpPr>
        <p:spPr>
          <a:xfrm>
            <a:off x="4188131" y="2945797"/>
            <a:ext cx="3672254" cy="3193074"/>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24584" name="TextBox 12"/>
          <p:cNvSpPr txBox="1">
            <a:spLocks noChangeArrowheads="1"/>
          </p:cNvSpPr>
          <p:nvPr/>
        </p:nvSpPr>
        <p:spPr bwMode="auto">
          <a:xfrm>
            <a:off x="3949265" y="1187305"/>
            <a:ext cx="1168910" cy="319639"/>
          </a:xfrm>
          <a:prstGeom prst="rect">
            <a:avLst/>
          </a:prstGeom>
          <a:noFill/>
          <a:ln w="9525">
            <a:noFill/>
            <a:miter lim="800000"/>
            <a:headEnd/>
            <a:tailEnd/>
          </a:ln>
        </p:spPr>
        <p:txBody>
          <a:bodyPr wrap="none">
            <a:spAutoFit/>
          </a:bodyPr>
          <a:lstStyle/>
          <a:p>
            <a:r>
              <a:rPr lang="en-GB" sz="1477" b="1"/>
              <a:t>PROCESS</a:t>
            </a:r>
          </a:p>
        </p:txBody>
      </p:sp>
      <p:sp>
        <p:nvSpPr>
          <p:cNvPr id="24585" name="TextBox 13"/>
          <p:cNvSpPr txBox="1">
            <a:spLocks noChangeArrowheads="1"/>
          </p:cNvSpPr>
          <p:nvPr/>
        </p:nvSpPr>
        <p:spPr bwMode="auto">
          <a:xfrm>
            <a:off x="2174509" y="5311470"/>
            <a:ext cx="1003801" cy="319639"/>
          </a:xfrm>
          <a:prstGeom prst="rect">
            <a:avLst/>
          </a:prstGeom>
          <a:noFill/>
          <a:ln w="9525">
            <a:noFill/>
            <a:miter lim="800000"/>
            <a:headEnd/>
            <a:tailEnd/>
          </a:ln>
        </p:spPr>
        <p:txBody>
          <a:bodyPr wrap="none">
            <a:spAutoFit/>
          </a:bodyPr>
          <a:lstStyle/>
          <a:p>
            <a:r>
              <a:rPr lang="en-GB" sz="1477" b="1" dirty="0"/>
              <a:t>PEOPLE</a:t>
            </a:r>
          </a:p>
        </p:txBody>
      </p:sp>
      <p:sp>
        <p:nvSpPr>
          <p:cNvPr id="24586" name="TextBox 14"/>
          <p:cNvSpPr txBox="1">
            <a:spLocks noChangeArrowheads="1"/>
          </p:cNvSpPr>
          <p:nvPr/>
        </p:nvSpPr>
        <p:spPr bwMode="auto">
          <a:xfrm>
            <a:off x="5667999" y="5381130"/>
            <a:ext cx="889987" cy="319639"/>
          </a:xfrm>
          <a:prstGeom prst="rect">
            <a:avLst/>
          </a:prstGeom>
          <a:noFill/>
          <a:ln w="9525">
            <a:noFill/>
            <a:miter lim="800000"/>
            <a:headEnd/>
            <a:tailEnd/>
          </a:ln>
        </p:spPr>
        <p:txBody>
          <a:bodyPr wrap="none">
            <a:spAutoFit/>
          </a:bodyPr>
          <a:lstStyle/>
          <a:p>
            <a:r>
              <a:rPr lang="en-GB" sz="1477" b="1" dirty="0"/>
              <a:t>TOOLS</a:t>
            </a:r>
          </a:p>
        </p:txBody>
      </p:sp>
    </p:spTree>
    <p:extLst>
      <p:ext uri="{BB962C8B-B14F-4D97-AF65-F5344CB8AC3E}">
        <p14:creationId xmlns:p14="http://schemas.microsoft.com/office/powerpoint/2010/main" val="5048793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descr="Houses of parl.jpg"/>
          <p:cNvPicPr>
            <a:picLocks noChangeAspect="1"/>
          </p:cNvPicPr>
          <p:nvPr/>
        </p:nvPicPr>
        <p:blipFill>
          <a:blip r:embed="rId3"/>
          <a:stretch>
            <a:fillRect/>
          </a:stretch>
        </p:blipFill>
        <p:spPr>
          <a:xfrm>
            <a:off x="338019" y="1367907"/>
            <a:ext cx="2207846" cy="1648525"/>
          </a:xfrm>
          <a:prstGeom prst="rect">
            <a:avLst/>
          </a:prstGeom>
          <a:ln>
            <a:noFill/>
          </a:ln>
          <a:effectLst>
            <a:outerShdw blurRad="292100" dist="139700" dir="2700000" algn="tl" rotWithShape="0">
              <a:srgbClr val="333333">
                <a:alpha val="65000"/>
              </a:srgbClr>
            </a:outerShdw>
          </a:effectLst>
        </p:spPr>
      </p:pic>
      <p:pic>
        <p:nvPicPr>
          <p:cNvPr id="3" name="Picture 2" descr="Christ-The-Redeemer-Statue-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767" y="2647403"/>
            <a:ext cx="1934308" cy="2337532"/>
          </a:xfrm>
          <a:prstGeom prst="rect">
            <a:avLst/>
          </a:prstGeom>
        </p:spPr>
      </p:pic>
      <p:sp>
        <p:nvSpPr>
          <p:cNvPr id="26627" name="Rectangle 4"/>
          <p:cNvSpPr>
            <a:spLocks noGrp="1" noChangeArrowheads="1"/>
          </p:cNvSpPr>
          <p:nvPr>
            <p:ph type="body" sz="half" idx="2"/>
          </p:nvPr>
        </p:nvSpPr>
        <p:spPr/>
        <p:txBody>
          <a:bodyPr/>
          <a:lstStyle/>
          <a:p>
            <a:r>
              <a:rPr lang="en-GB"/>
              <a:t>Capital Cities</a:t>
            </a:r>
          </a:p>
          <a:p>
            <a:endParaRPr lang="en-GB"/>
          </a:p>
          <a:p>
            <a:pPr lvl="1"/>
            <a:r>
              <a:rPr lang="en-GB"/>
              <a:t>Part 1: individually, list as many Capital Cities of the world as you can in two minutes</a:t>
            </a:r>
          </a:p>
          <a:p>
            <a:pPr lvl="1"/>
            <a:endParaRPr lang="en-GB"/>
          </a:p>
          <a:p>
            <a:pPr lvl="1"/>
            <a:r>
              <a:rPr lang="en-GB"/>
              <a:t>Part 2: in small teams, use your individual lists to create a team list – time five minutes</a:t>
            </a:r>
          </a:p>
          <a:p>
            <a:endParaRPr lang="en-GB"/>
          </a:p>
          <a:p>
            <a:endParaRPr lang="en-GB"/>
          </a:p>
          <a:p>
            <a:endParaRPr lang="en-GB" dirty="0"/>
          </a:p>
        </p:txBody>
      </p:sp>
      <p:sp>
        <p:nvSpPr>
          <p:cNvPr id="26626" name="Rectangle 3"/>
          <p:cNvSpPr>
            <a:spLocks noGrp="1" noChangeArrowheads="1"/>
          </p:cNvSpPr>
          <p:nvPr>
            <p:ph type="title"/>
          </p:nvPr>
        </p:nvSpPr>
        <p:spPr/>
        <p:txBody>
          <a:bodyPr/>
          <a:lstStyle/>
          <a:p>
            <a:r>
              <a:rPr lang="en-GB"/>
              <a:t>Exercise: People</a:t>
            </a:r>
          </a:p>
        </p:txBody>
      </p:sp>
      <p:pic>
        <p:nvPicPr>
          <p:cNvPr id="2" name="Picture 1" descr="Syd.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019" y="4475934"/>
            <a:ext cx="3235569" cy="2133600"/>
          </a:xfrm>
          <a:prstGeom prst="rect">
            <a:avLst/>
          </a:prstGeom>
        </p:spPr>
      </p:pic>
      <p:pic>
        <p:nvPicPr>
          <p:cNvPr id="4" name="Picture 3" descr="Pari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3850" y="1567228"/>
            <a:ext cx="1780605" cy="2594322"/>
          </a:xfrm>
          <a:prstGeom prst="rect">
            <a:avLst/>
          </a:prstGeom>
        </p:spPr>
      </p:pic>
      <p:pic>
        <p:nvPicPr>
          <p:cNvPr id="5" name="Picture 4" descr="Berli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74984" y="4217052"/>
            <a:ext cx="3118338" cy="2227385"/>
          </a:xfrm>
          <a:prstGeom prst="rect">
            <a:avLst/>
          </a:prstGeom>
        </p:spPr>
      </p:pic>
    </p:spTree>
    <p:extLst>
      <p:ext uri="{BB962C8B-B14F-4D97-AF65-F5344CB8AC3E}">
        <p14:creationId xmlns:p14="http://schemas.microsoft.com/office/powerpoint/2010/main" val="799598258"/>
      </p:ext>
    </p:extLst>
  </p:cSld>
  <p:clrMapOvr>
    <a:masterClrMapping/>
  </p:clrMapOvr>
  <p:transition>
    <p:zoom/>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Oval 2"/>
          <p:cNvSpPr>
            <a:spLocks noChangeArrowheads="1"/>
          </p:cNvSpPr>
          <p:nvPr/>
        </p:nvSpPr>
        <p:spPr bwMode="auto">
          <a:xfrm>
            <a:off x="3124200" y="2549769"/>
            <a:ext cx="1981200" cy="1547446"/>
          </a:xfrm>
          <a:prstGeom prst="ellipse">
            <a:avLst/>
          </a:prstGeom>
          <a:solidFill>
            <a:schemeClr val="accent6">
              <a:lumMod val="20000"/>
              <a:lumOff val="80000"/>
            </a:schemeClr>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74" name="Oval 3"/>
          <p:cNvSpPr>
            <a:spLocks noChangeArrowheads="1"/>
          </p:cNvSpPr>
          <p:nvPr/>
        </p:nvSpPr>
        <p:spPr bwMode="auto">
          <a:xfrm>
            <a:off x="4572000" y="3393831"/>
            <a:ext cx="228600" cy="211015"/>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5" name="Oval 4"/>
          <p:cNvSpPr>
            <a:spLocks noChangeArrowheads="1"/>
          </p:cNvSpPr>
          <p:nvPr/>
        </p:nvSpPr>
        <p:spPr bwMode="auto">
          <a:xfrm>
            <a:off x="3962400" y="3253154"/>
            <a:ext cx="457200" cy="422031"/>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6" name="Oval 5"/>
          <p:cNvSpPr>
            <a:spLocks noChangeArrowheads="1"/>
          </p:cNvSpPr>
          <p:nvPr/>
        </p:nvSpPr>
        <p:spPr bwMode="auto">
          <a:xfrm>
            <a:off x="3581400" y="2901461"/>
            <a:ext cx="457200" cy="281354"/>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7" name="Text Box 6"/>
          <p:cNvSpPr txBox="1">
            <a:spLocks noChangeArrowheads="1"/>
          </p:cNvSpPr>
          <p:nvPr/>
        </p:nvSpPr>
        <p:spPr bwMode="auto">
          <a:xfrm>
            <a:off x="1076382" y="1878624"/>
            <a:ext cx="1491114"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477" b="1">
                <a:solidFill>
                  <a:srgbClr val="000000"/>
                </a:solidFill>
              </a:rPr>
              <a:t>Extent of</a:t>
            </a:r>
          </a:p>
          <a:p>
            <a:r>
              <a:rPr lang="en-GB" sz="1477" b="1">
                <a:solidFill>
                  <a:srgbClr val="000000"/>
                </a:solidFill>
              </a:rPr>
              <a:t>my knowledge</a:t>
            </a:r>
            <a:endParaRPr lang="en-GB" sz="1662" b="1">
              <a:solidFill>
                <a:srgbClr val="000000"/>
              </a:solidFill>
            </a:endParaRPr>
          </a:p>
        </p:txBody>
      </p:sp>
      <p:sp>
        <p:nvSpPr>
          <p:cNvPr id="28678" name="Text Box 7"/>
          <p:cNvSpPr txBox="1">
            <a:spLocks noChangeArrowheads="1"/>
          </p:cNvSpPr>
          <p:nvPr/>
        </p:nvSpPr>
        <p:spPr bwMode="auto">
          <a:xfrm>
            <a:off x="280996" y="3135924"/>
            <a:ext cx="2262187"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r"/>
            <a:r>
              <a:rPr lang="en-GB" sz="1477" b="1">
                <a:solidFill>
                  <a:srgbClr val="000000"/>
                </a:solidFill>
              </a:rPr>
              <a:t>Gaps in my knowledge</a:t>
            </a:r>
            <a:endParaRPr lang="en-GB" sz="1662">
              <a:solidFill>
                <a:srgbClr val="000000"/>
              </a:solidFill>
            </a:endParaRPr>
          </a:p>
        </p:txBody>
      </p:sp>
      <p:sp>
        <p:nvSpPr>
          <p:cNvPr id="28679" name="Line 8"/>
          <p:cNvSpPr>
            <a:spLocks noChangeShapeType="1"/>
          </p:cNvSpPr>
          <p:nvPr/>
        </p:nvSpPr>
        <p:spPr bwMode="auto">
          <a:xfrm>
            <a:off x="2590800" y="2409092"/>
            <a:ext cx="685800" cy="422031"/>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8680" name="Line 9"/>
          <p:cNvSpPr>
            <a:spLocks noChangeShapeType="1"/>
          </p:cNvSpPr>
          <p:nvPr/>
        </p:nvSpPr>
        <p:spPr bwMode="auto">
          <a:xfrm flipV="1">
            <a:off x="2590800" y="3042138"/>
            <a:ext cx="1219200" cy="281354"/>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8681" name="Rectangle 10"/>
          <p:cNvSpPr>
            <a:spLocks noGrp="1" noChangeArrowheads="1"/>
          </p:cNvSpPr>
          <p:nvPr>
            <p:ph type="title"/>
          </p:nvPr>
        </p:nvSpPr>
        <p:spPr/>
        <p:txBody>
          <a:bodyPr/>
          <a:lstStyle/>
          <a:p>
            <a:r>
              <a:rPr lang="en-GB"/>
              <a:t>Sharing Knowledge</a:t>
            </a:r>
          </a:p>
        </p:txBody>
      </p:sp>
      <p:grpSp>
        <p:nvGrpSpPr>
          <p:cNvPr id="2" name="Group 11"/>
          <p:cNvGrpSpPr>
            <a:grpSpLocks/>
          </p:cNvGrpSpPr>
          <p:nvPr/>
        </p:nvGrpSpPr>
        <p:grpSpPr bwMode="auto">
          <a:xfrm>
            <a:off x="4114800" y="2479431"/>
            <a:ext cx="2590800" cy="1899138"/>
            <a:chOff x="3840" y="1536"/>
            <a:chExt cx="1632" cy="1296"/>
          </a:xfrm>
        </p:grpSpPr>
        <p:sp>
          <p:nvSpPr>
            <p:cNvPr id="28687" name="Oval 12"/>
            <p:cNvSpPr>
              <a:spLocks noChangeArrowheads="1"/>
            </p:cNvSpPr>
            <p:nvPr/>
          </p:nvSpPr>
          <p:spPr bwMode="auto">
            <a:xfrm>
              <a:off x="3840" y="1536"/>
              <a:ext cx="1632" cy="1296"/>
            </a:xfrm>
            <a:prstGeom prst="ellipse">
              <a:avLst/>
            </a:prstGeom>
            <a:solidFill>
              <a:srgbClr val="E71909"/>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88" name="Oval 13"/>
            <p:cNvSpPr>
              <a:spLocks noChangeArrowheads="1"/>
            </p:cNvSpPr>
            <p:nvPr/>
          </p:nvSpPr>
          <p:spPr bwMode="auto">
            <a:xfrm>
              <a:off x="4944" y="1920"/>
              <a:ext cx="384" cy="432"/>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grpSp>
      <p:grpSp>
        <p:nvGrpSpPr>
          <p:cNvPr id="3" name="Group 14"/>
          <p:cNvGrpSpPr>
            <a:grpSpLocks/>
          </p:cNvGrpSpPr>
          <p:nvPr/>
        </p:nvGrpSpPr>
        <p:grpSpPr bwMode="auto">
          <a:xfrm>
            <a:off x="3505200" y="3182815"/>
            <a:ext cx="4419600" cy="2250831"/>
            <a:chOff x="2160" y="2016"/>
            <a:chExt cx="2784" cy="1536"/>
          </a:xfrm>
        </p:grpSpPr>
        <p:sp>
          <p:nvSpPr>
            <p:cNvPr id="28685" name="Oval 15"/>
            <p:cNvSpPr>
              <a:spLocks noChangeArrowheads="1"/>
            </p:cNvSpPr>
            <p:nvPr/>
          </p:nvSpPr>
          <p:spPr bwMode="auto">
            <a:xfrm>
              <a:off x="2160" y="2016"/>
              <a:ext cx="2784" cy="1536"/>
            </a:xfrm>
            <a:prstGeom prst="ellipse">
              <a:avLst/>
            </a:prstGeom>
            <a:solidFill>
              <a:srgbClr val="66FFCC"/>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86" name="Oval 16"/>
            <p:cNvSpPr>
              <a:spLocks noChangeArrowheads="1"/>
            </p:cNvSpPr>
            <p:nvPr/>
          </p:nvSpPr>
          <p:spPr bwMode="auto">
            <a:xfrm>
              <a:off x="2880" y="2256"/>
              <a:ext cx="432" cy="336"/>
            </a:xfrm>
            <a:prstGeom prst="ellipse">
              <a:avLst/>
            </a:prstGeom>
            <a:solidFill>
              <a:srgbClr val="E71909"/>
            </a:solidFill>
            <a:ln w="12700">
              <a:solidFill>
                <a:schemeClr val="tx1"/>
              </a:solidFill>
              <a:round/>
              <a:headEnd/>
              <a:tailEnd/>
            </a:ln>
          </p:spPr>
          <p:txBody>
            <a:bodyPr wrap="none" anchor="ctr"/>
            <a:lstStyle/>
            <a:p>
              <a:pPr algn="l"/>
              <a:endParaRPr lang="en-US" sz="1477">
                <a:solidFill>
                  <a:srgbClr val="000000"/>
                </a:solidFill>
              </a:endParaRPr>
            </a:p>
          </p:txBody>
        </p:sp>
      </p:grpSp>
      <p:sp>
        <p:nvSpPr>
          <p:cNvPr id="269329" name="Text Box 17"/>
          <p:cNvSpPr txBox="1">
            <a:spLocks noChangeArrowheads="1"/>
          </p:cNvSpPr>
          <p:nvPr/>
        </p:nvSpPr>
        <p:spPr bwMode="auto">
          <a:xfrm>
            <a:off x="884866" y="5679845"/>
            <a:ext cx="6787408" cy="376385"/>
          </a:xfrm>
          <a:prstGeom prst="rect">
            <a:avLst/>
          </a:prstGeom>
          <a:ln/>
          <a:extLst/>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r>
              <a:rPr lang="en-GB" sz="1846" b="1" dirty="0">
                <a:solidFill>
                  <a:schemeClr val="bg1"/>
                </a:solidFill>
              </a:rPr>
              <a:t>Team knowledge is greater and fills the gaps</a:t>
            </a:r>
          </a:p>
        </p:txBody>
      </p:sp>
    </p:spTree>
    <p:extLst>
      <p:ext uri="{BB962C8B-B14F-4D97-AF65-F5344CB8AC3E}">
        <p14:creationId xmlns:p14="http://schemas.microsoft.com/office/powerpoint/2010/main" val="55930950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9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29" grpId="0" animBg="1"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sz="half" idx="1"/>
          </p:nvPr>
        </p:nvSpPr>
        <p:spPr/>
        <p:txBody>
          <a:bodyPr/>
          <a:lstStyle/>
          <a:p>
            <a:r>
              <a:rPr lang="en-GB"/>
              <a:t>Working as a team will cause us to share knowledge but</a:t>
            </a:r>
          </a:p>
          <a:p>
            <a:pPr lvl="1"/>
            <a:r>
              <a:rPr lang="en-GB"/>
              <a:t>System Design often requires us to be creative</a:t>
            </a:r>
          </a:p>
          <a:p>
            <a:r>
              <a:rPr lang="en-GB"/>
              <a:t>We can be individually creative, BUT we are better when we work as a team</a:t>
            </a:r>
          </a:p>
          <a:p>
            <a:pPr lvl="1"/>
            <a:r>
              <a:rPr lang="en-GB"/>
              <a:t>Voicing my ideas can help other team members to be more creative and vice versa</a:t>
            </a:r>
            <a:endParaRPr lang="en-GB" dirty="0"/>
          </a:p>
        </p:txBody>
      </p:sp>
      <p:sp>
        <p:nvSpPr>
          <p:cNvPr id="35841" name="Rectangle 2"/>
          <p:cNvSpPr>
            <a:spLocks noGrp="1" noChangeArrowheads="1"/>
          </p:cNvSpPr>
          <p:nvPr>
            <p:ph type="title"/>
          </p:nvPr>
        </p:nvSpPr>
        <p:spPr/>
        <p:txBody>
          <a:bodyPr/>
          <a:lstStyle/>
          <a:p>
            <a:r>
              <a:rPr lang="en-GB"/>
              <a:t>Creating Knowledge</a:t>
            </a:r>
          </a:p>
        </p:txBody>
      </p:sp>
      <p:pic>
        <p:nvPicPr>
          <p:cNvPr id="35843" name="Picture 2" descr="light-bul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04338" y="1664677"/>
            <a:ext cx="2543908" cy="3001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237402"/>
      </p:ext>
    </p:extLst>
  </p:cSld>
  <p:clrMapOvr>
    <a:masterClrMapping/>
  </p:clrMapOvr>
  <p:transition>
    <p:wipe dir="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p:txBody>
          <a:bodyPr/>
          <a:lstStyle/>
          <a:p>
            <a:r>
              <a:rPr lang="en-GB" dirty="0"/>
              <a:t>People and Tools in Systems Engineering</a:t>
            </a:r>
          </a:p>
        </p:txBody>
      </p:sp>
      <p:sp>
        <p:nvSpPr>
          <p:cNvPr id="25603" name="Content Placeholder 3"/>
          <p:cNvSpPr>
            <a:spLocks noGrp="1"/>
          </p:cNvSpPr>
          <p:nvPr>
            <p:ph sz="half" idx="1"/>
          </p:nvPr>
        </p:nvSpPr>
        <p:spPr>
          <a:xfrm>
            <a:off x="324561" y="1376011"/>
            <a:ext cx="4106767" cy="4592515"/>
          </a:xfrm>
        </p:spPr>
        <p:txBody>
          <a:bodyPr>
            <a:normAutofit fontScale="92500"/>
          </a:bodyPr>
          <a:lstStyle/>
          <a:p>
            <a:pPr marL="0" indent="0">
              <a:lnSpc>
                <a:spcPct val="80000"/>
              </a:lnSpc>
              <a:buNone/>
            </a:pPr>
            <a:r>
              <a:rPr lang="en-GB" sz="1846" dirty="0"/>
              <a:t>PEOPLE</a:t>
            </a:r>
          </a:p>
          <a:p>
            <a:pPr>
              <a:lnSpc>
                <a:spcPct val="80000"/>
              </a:lnSpc>
            </a:pPr>
            <a:r>
              <a:rPr lang="en-GB" sz="1754" dirty="0"/>
              <a:t>Systems Engineering is a team sport! </a:t>
            </a:r>
          </a:p>
          <a:p>
            <a:pPr eaLnBrk="1" hangingPunct="1">
              <a:lnSpc>
                <a:spcPct val="80000"/>
              </a:lnSpc>
            </a:pPr>
            <a:r>
              <a:rPr lang="en-GB" sz="1754" dirty="0"/>
              <a:t>People are essential - they generate the information required</a:t>
            </a:r>
          </a:p>
          <a:p>
            <a:pPr eaLnBrk="1" hangingPunct="1">
              <a:lnSpc>
                <a:spcPct val="80000"/>
              </a:lnSpc>
            </a:pPr>
            <a:r>
              <a:rPr lang="en-GB" sz="1754" dirty="0"/>
              <a:t>Teams are better than individuals because of</a:t>
            </a:r>
          </a:p>
          <a:p>
            <a:pPr lvl="1" eaLnBrk="1" hangingPunct="1">
              <a:lnSpc>
                <a:spcPct val="80000"/>
              </a:lnSpc>
            </a:pPr>
            <a:r>
              <a:rPr lang="en-GB" sz="1569" dirty="0"/>
              <a:t>the sharing of knowledge and expertise </a:t>
            </a:r>
          </a:p>
          <a:p>
            <a:pPr lvl="1" eaLnBrk="1" hangingPunct="1">
              <a:lnSpc>
                <a:spcPct val="80000"/>
              </a:lnSpc>
            </a:pPr>
            <a:r>
              <a:rPr lang="en-GB" sz="1569" dirty="0"/>
              <a:t>the information and knowledge generated by working together</a:t>
            </a:r>
          </a:p>
          <a:p>
            <a:pPr>
              <a:lnSpc>
                <a:spcPct val="80000"/>
              </a:lnSpc>
              <a:spcBef>
                <a:spcPts val="0"/>
              </a:spcBef>
            </a:pPr>
            <a:r>
              <a:rPr lang="en-GB" sz="1754" dirty="0"/>
              <a:t>System design and development can involve many disciplines. Hence for complex multidisciplinary systems we have to have highly skilled multidisciplinary teams</a:t>
            </a:r>
          </a:p>
          <a:p>
            <a:pPr>
              <a:lnSpc>
                <a:spcPct val="80000"/>
              </a:lnSpc>
              <a:spcBef>
                <a:spcPts val="0"/>
              </a:spcBef>
            </a:pPr>
            <a:r>
              <a:rPr lang="en-GB" sz="1754" dirty="0"/>
              <a:t>For a multidisciplinary team to deliver they must be able to communicate with each other to share information and have a common understanding to avoid having different perceptions</a:t>
            </a:r>
          </a:p>
          <a:p>
            <a:pPr marL="0" indent="0">
              <a:lnSpc>
                <a:spcPct val="80000"/>
              </a:lnSpc>
              <a:spcBef>
                <a:spcPts val="0"/>
              </a:spcBef>
              <a:buNone/>
            </a:pPr>
            <a:endParaRPr lang="en-GB" sz="2400" dirty="0"/>
          </a:p>
          <a:p>
            <a:pPr>
              <a:lnSpc>
                <a:spcPct val="80000"/>
              </a:lnSpc>
            </a:pPr>
            <a:endParaRPr lang="en-GB" sz="2400" dirty="0"/>
          </a:p>
        </p:txBody>
      </p:sp>
      <p:sp>
        <p:nvSpPr>
          <p:cNvPr id="25604" name="Content Placeholder 4"/>
          <p:cNvSpPr>
            <a:spLocks noGrp="1"/>
          </p:cNvSpPr>
          <p:nvPr>
            <p:ph sz="half" idx="2"/>
          </p:nvPr>
        </p:nvSpPr>
        <p:spPr>
          <a:xfrm>
            <a:off x="4557890" y="1395259"/>
            <a:ext cx="4083488" cy="4592515"/>
          </a:xfrm>
        </p:spPr>
        <p:txBody>
          <a:bodyPr>
            <a:normAutofit fontScale="92500" lnSpcReduction="20000"/>
          </a:bodyPr>
          <a:lstStyle/>
          <a:p>
            <a:pPr marL="0" indent="0">
              <a:lnSpc>
                <a:spcPct val="90000"/>
              </a:lnSpc>
              <a:buNone/>
            </a:pPr>
            <a:r>
              <a:rPr lang="en-GB" sz="1754" dirty="0"/>
              <a:t>TOOLS</a:t>
            </a:r>
          </a:p>
          <a:p>
            <a:pPr eaLnBrk="1" hangingPunct="1">
              <a:lnSpc>
                <a:spcPct val="90000"/>
              </a:lnSpc>
            </a:pPr>
            <a:r>
              <a:rPr lang="en-GB" sz="1754" dirty="0"/>
              <a:t>Processes tell you what to do and when to do it (may also say who does it) – they should NOT specify how to do it – this is the job of tools</a:t>
            </a:r>
          </a:p>
          <a:p>
            <a:pPr eaLnBrk="1" hangingPunct="1">
              <a:lnSpc>
                <a:spcPct val="90000"/>
              </a:lnSpc>
            </a:pPr>
            <a:r>
              <a:rPr lang="en-GB" sz="1754" dirty="0"/>
              <a:t>BUT we need a set of tools that all teams members can use, with confidence, that allow us to handle the complexity of the system but at the same time are simple enough for the whole team to use – we need generalist systems tools </a:t>
            </a:r>
          </a:p>
          <a:p>
            <a:pPr eaLnBrk="1" hangingPunct="1">
              <a:lnSpc>
                <a:spcPct val="90000"/>
              </a:lnSpc>
            </a:pPr>
            <a:r>
              <a:rPr lang="en-GB" sz="1754" b="1" dirty="0"/>
              <a:t>Systems Engineering Tools are primarily communication devices that allow different disciplines to explore systems issues, often by building abstract models. They are scalable (any size of system), universal (any type of system)and above all simple (anybody can use them)</a:t>
            </a:r>
          </a:p>
        </p:txBody>
      </p:sp>
    </p:spTree>
    <p:extLst>
      <p:ext uri="{BB962C8B-B14F-4D97-AF65-F5344CB8AC3E}">
        <p14:creationId xmlns:p14="http://schemas.microsoft.com/office/powerpoint/2010/main" val="2063814375"/>
      </p:ext>
    </p:extLst>
  </p:cSld>
  <p:clrMapOvr>
    <a:masterClrMapping/>
  </p:clrMapOvr>
  <p:transition>
    <p:wipe dir="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GB" sz="2215" dirty="0"/>
              <a:t>Systems Tools Build Models to Help the Team Reach a Common Understanding</a:t>
            </a:r>
          </a:p>
        </p:txBody>
      </p:sp>
      <p:pic>
        <p:nvPicPr>
          <p:cNvPr id="56324" name="Picture 4"/>
          <p:cNvPicPr>
            <a:picLocks noChangeAspect="1" noChangeArrowheads="1"/>
          </p:cNvPicPr>
          <p:nvPr/>
        </p:nvPicPr>
        <p:blipFill>
          <a:blip r:embed="rId3"/>
          <a:srcRect/>
          <a:stretch>
            <a:fillRect/>
          </a:stretch>
        </p:blipFill>
        <p:spPr bwMode="auto">
          <a:xfrm>
            <a:off x="720969" y="3276600"/>
            <a:ext cx="3477358" cy="2192215"/>
          </a:xfrm>
          <a:prstGeom prst="rect">
            <a:avLst/>
          </a:prstGeom>
          <a:noFill/>
          <a:ln w="9525">
            <a:noFill/>
            <a:miter lim="800000"/>
            <a:headEnd/>
            <a:tailEnd/>
          </a:ln>
        </p:spPr>
      </p:pic>
      <p:sp>
        <p:nvSpPr>
          <p:cNvPr id="2" name="Rectangle 1"/>
          <p:cNvSpPr/>
          <p:nvPr/>
        </p:nvSpPr>
        <p:spPr>
          <a:xfrm>
            <a:off x="1539602" y="1702826"/>
            <a:ext cx="5974762" cy="77425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eaLnBrk="1" hangingPunct="1"/>
            <a:r>
              <a:rPr lang="en-GB" sz="1477" dirty="0"/>
              <a:t>Systems Engineering makes great use of MODELS to look for structures, relationships and dependencies at an abstract level to help predict behaviour at the real level</a:t>
            </a:r>
          </a:p>
        </p:txBody>
      </p:sp>
      <p:pic>
        <p:nvPicPr>
          <p:cNvPr id="3" name="Picture 2"/>
          <p:cNvPicPr>
            <a:picLocks noChangeAspect="1"/>
          </p:cNvPicPr>
          <p:nvPr/>
        </p:nvPicPr>
        <p:blipFill>
          <a:blip r:embed="rId4"/>
          <a:stretch>
            <a:fillRect/>
          </a:stretch>
        </p:blipFill>
        <p:spPr>
          <a:xfrm>
            <a:off x="4597140" y="2838021"/>
            <a:ext cx="3974271" cy="3007710"/>
          </a:xfrm>
          <a:prstGeom prst="rect">
            <a:avLst/>
          </a:prstGeom>
        </p:spPr>
      </p:pic>
    </p:spTree>
    <p:extLst>
      <p:ext uri="{BB962C8B-B14F-4D97-AF65-F5344CB8AC3E}">
        <p14:creationId xmlns:p14="http://schemas.microsoft.com/office/powerpoint/2010/main" val="37233428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a:t>Determine System Requirements</a:t>
            </a:r>
            <a:br>
              <a:rPr lang="en-GB" dirty="0"/>
            </a:br>
            <a:endParaRPr lang="en-US" dirty="0"/>
          </a:p>
        </p:txBody>
      </p:sp>
    </p:spTree>
    <p:extLst>
      <p:ext uri="{BB962C8B-B14F-4D97-AF65-F5344CB8AC3E}">
        <p14:creationId xmlns:p14="http://schemas.microsoft.com/office/powerpoint/2010/main" val="1679866390"/>
      </p:ext>
    </p:extLst>
  </p:cSld>
  <p:clrMapOvr>
    <a:masterClrMapping/>
  </p:clrMapOvr>
  <p:transition>
    <p:wipe dir="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45956" y="2760806"/>
            <a:ext cx="934512" cy="642533"/>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0330" y="2873612"/>
            <a:ext cx="1053610" cy="475705"/>
          </a:xfrm>
          <a:prstGeom prst="rect">
            <a:avLst/>
          </a:prstGeom>
        </p:spPr>
      </p:pic>
      <p:sp>
        <p:nvSpPr>
          <p:cNvPr id="4" name="TextBox 3"/>
          <p:cNvSpPr txBox="1"/>
          <p:nvPr/>
        </p:nvSpPr>
        <p:spPr>
          <a:xfrm>
            <a:off x="5157759" y="3565399"/>
            <a:ext cx="102638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Determine the factors that are most likely to influence the robustness of a nominal design </a:t>
            </a:r>
          </a:p>
        </p:txBody>
      </p:sp>
      <p:sp>
        <p:nvSpPr>
          <p:cNvPr id="5" name="TextBox 4"/>
          <p:cNvSpPr txBox="1"/>
          <p:nvPr/>
        </p:nvSpPr>
        <p:spPr>
          <a:xfrm>
            <a:off x="5285399" y="3392147"/>
            <a:ext cx="824986" cy="144150"/>
          </a:xfrm>
          <a:prstGeom prst="rect">
            <a:avLst/>
          </a:prstGeom>
          <a:noFill/>
        </p:spPr>
        <p:txBody>
          <a:bodyPr wrap="none" lIns="51316" tIns="25658" rIns="51316" bIns="25658" rtlCol="0">
            <a:spAutoFit/>
          </a:bodyPr>
          <a:lstStyle/>
          <a:p>
            <a:r>
              <a:rPr lang="en-US" sz="600" dirty="0">
                <a:latin typeface="GE Inspira Pitch Regular" charset="0"/>
              </a:rPr>
              <a:t>Design 2 Noise Matrix</a:t>
            </a:r>
          </a:p>
        </p:txBody>
      </p:sp>
      <p:sp>
        <p:nvSpPr>
          <p:cNvPr id="6" name="TextBox 5"/>
          <p:cNvSpPr txBox="1"/>
          <p:nvPr/>
        </p:nvSpPr>
        <p:spPr>
          <a:xfrm>
            <a:off x="4114472" y="355669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7" name="TextBox 6"/>
          <p:cNvSpPr txBox="1"/>
          <p:nvPr/>
        </p:nvSpPr>
        <p:spPr>
          <a:xfrm>
            <a:off x="4222478" y="3411935"/>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64149" y="2873613"/>
            <a:ext cx="1098833" cy="486180"/>
          </a:xfrm>
          <a:prstGeom prst="rect">
            <a:avLst/>
          </a:prstGeom>
        </p:spPr>
      </p:pic>
      <p:sp>
        <p:nvSpPr>
          <p:cNvPr id="9" name="Text Box 90"/>
          <p:cNvSpPr txBox="1">
            <a:spLocks noChangeArrowheads="1"/>
          </p:cNvSpPr>
          <p:nvPr/>
        </p:nvSpPr>
        <p:spPr bwMode="auto">
          <a:xfrm>
            <a:off x="5068572" y="2629302"/>
            <a:ext cx="1901429"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Qualitative Robustness and Critical Parameter Analysis</a:t>
            </a:r>
          </a:p>
        </p:txBody>
      </p:sp>
      <p:sp>
        <p:nvSpPr>
          <p:cNvPr id="10" name="TextBox 9"/>
          <p:cNvSpPr txBox="1"/>
          <p:nvPr/>
        </p:nvSpPr>
        <p:spPr>
          <a:xfrm>
            <a:off x="6341422" y="3575871"/>
            <a:ext cx="97236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Identify and document the potential failure modes, Effects and Causes </a:t>
            </a:r>
          </a:p>
        </p:txBody>
      </p:sp>
      <p:sp>
        <p:nvSpPr>
          <p:cNvPr id="11" name="TextBox 10"/>
          <p:cNvSpPr txBox="1"/>
          <p:nvPr/>
        </p:nvSpPr>
        <p:spPr>
          <a:xfrm>
            <a:off x="6380013" y="3359791"/>
            <a:ext cx="940403" cy="236483"/>
          </a:xfrm>
          <a:prstGeom prst="rect">
            <a:avLst/>
          </a:prstGeom>
          <a:noFill/>
        </p:spPr>
        <p:txBody>
          <a:bodyPr wrap="none" lIns="51316" tIns="25658" rIns="51316" bIns="25658" rtlCol="0">
            <a:spAutoFit/>
          </a:bodyPr>
          <a:lstStyle/>
          <a:p>
            <a:pPr algn="ctr"/>
            <a:r>
              <a:rPr lang="en-US" sz="600" dirty="0">
                <a:latin typeface="GE Inspira Pitch Regular" charset="0"/>
              </a:rPr>
              <a:t>Design Failure Mode and </a:t>
            </a:r>
          </a:p>
          <a:p>
            <a:pPr algn="ctr"/>
            <a:r>
              <a:rPr lang="en-US" sz="600" dirty="0">
                <a:latin typeface="GE Inspira Pitch Regular" charset="0"/>
              </a:rPr>
              <a:t>Effects Analysis</a:t>
            </a:r>
          </a:p>
        </p:txBody>
      </p:sp>
      <p:sp>
        <p:nvSpPr>
          <p:cNvPr id="12" name="Text Box 91"/>
          <p:cNvSpPr txBox="1">
            <a:spLocks noChangeArrowheads="1"/>
          </p:cNvSpPr>
          <p:nvPr/>
        </p:nvSpPr>
        <p:spPr bwMode="auto">
          <a:xfrm>
            <a:off x="4526118" y="5365458"/>
            <a:ext cx="2015620" cy="175501"/>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45" tIns="18322" rIns="36645" bIns="18322">
            <a:spAutoFit/>
          </a:bodyPr>
          <a:lstStyle/>
          <a:p>
            <a:pPr algn="ctr" defTabSz="366455" eaLnBrk="0" hangingPunct="0">
              <a:defRPr/>
            </a:pPr>
            <a:r>
              <a:rPr lang="en-GB" sz="450" kern="0" dirty="0">
                <a:solidFill>
                  <a:srgbClr val="000000"/>
                </a:solidFill>
                <a:latin typeface="GE Inspira Pitch Regular" charset="0"/>
              </a:rPr>
              <a:t>Use models or physical Designed Experiments to characterise the transfer function and thereby robustness of the system design. </a:t>
            </a:r>
          </a:p>
        </p:txBody>
      </p:sp>
      <p:sp>
        <p:nvSpPr>
          <p:cNvPr id="13" name="Text Box 90"/>
          <p:cNvSpPr txBox="1">
            <a:spLocks noChangeArrowheads="1"/>
          </p:cNvSpPr>
          <p:nvPr/>
        </p:nvSpPr>
        <p:spPr bwMode="auto">
          <a:xfrm>
            <a:off x="5057448" y="4495517"/>
            <a:ext cx="1186490"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Quantitative Robustness Analysis</a:t>
            </a:r>
          </a:p>
        </p:txBody>
      </p:sp>
      <p:sp>
        <p:nvSpPr>
          <p:cNvPr id="19" name="Text Box 680"/>
          <p:cNvSpPr txBox="1">
            <a:spLocks noChangeArrowheads="1"/>
          </p:cNvSpPr>
          <p:nvPr/>
        </p:nvSpPr>
        <p:spPr bwMode="auto">
          <a:xfrm>
            <a:off x="5743853" y="5157357"/>
            <a:ext cx="798563"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Designed of Experiments</a:t>
            </a:r>
          </a:p>
        </p:txBody>
      </p:sp>
      <p:sp>
        <p:nvSpPr>
          <p:cNvPr id="20" name="Text Box 680"/>
          <p:cNvSpPr txBox="1">
            <a:spLocks noChangeArrowheads="1"/>
          </p:cNvSpPr>
          <p:nvPr/>
        </p:nvSpPr>
        <p:spPr bwMode="auto">
          <a:xfrm>
            <a:off x="4681198" y="5166993"/>
            <a:ext cx="808181"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Simulation and Modelling</a:t>
            </a:r>
          </a:p>
        </p:txBody>
      </p:sp>
      <p:pic>
        <p:nvPicPr>
          <p:cNvPr id="21" name="Picture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6932" y="4657717"/>
            <a:ext cx="577831" cy="518056"/>
          </a:xfrm>
          <a:prstGeom prst="rect">
            <a:avLst/>
          </a:prstGeom>
        </p:spPr>
      </p:pic>
      <p:sp>
        <p:nvSpPr>
          <p:cNvPr id="22" name="Rectangle 21"/>
          <p:cNvSpPr/>
          <p:nvPr/>
        </p:nvSpPr>
        <p:spPr>
          <a:xfrm>
            <a:off x="4037917" y="2593038"/>
            <a:ext cx="3348318" cy="13421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23" name="Rectangle 22"/>
          <p:cNvSpPr/>
          <p:nvPr/>
        </p:nvSpPr>
        <p:spPr>
          <a:xfrm>
            <a:off x="4240455" y="4487420"/>
            <a:ext cx="2724821" cy="1238782"/>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pic>
        <p:nvPicPr>
          <p:cNvPr id="24" name="Picture 2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417758" y="4097506"/>
            <a:ext cx="1587311" cy="887935"/>
          </a:xfrm>
          <a:prstGeom prst="rect">
            <a:avLst/>
          </a:prstGeom>
          <a:noFill/>
          <a:ln w="9525">
            <a:noFill/>
            <a:miter lim="800000"/>
            <a:headEnd/>
            <a:tailEnd/>
          </a:ln>
        </p:spPr>
      </p:pic>
      <p:sp>
        <p:nvSpPr>
          <p:cNvPr id="25" name="Text Box 35"/>
          <p:cNvSpPr txBox="1">
            <a:spLocks noChangeArrowheads="1"/>
          </p:cNvSpPr>
          <p:nvPr/>
        </p:nvSpPr>
        <p:spPr bwMode="auto">
          <a:xfrm>
            <a:off x="7621742" y="4985453"/>
            <a:ext cx="1239081" cy="129335"/>
          </a:xfrm>
          <a:prstGeom prst="rect">
            <a:avLst/>
          </a:prstGeom>
          <a:noFill/>
          <a:ln w="12700">
            <a:noFill/>
            <a:miter lim="800000"/>
            <a:headEnd/>
            <a:tailEnd/>
          </a:ln>
        </p:spPr>
        <p:txBody>
          <a:bodyPr wrap="square" lIns="36645" tIns="18322" rIns="36645" bIns="18322" anchor="ctr">
            <a:spAutoFit/>
          </a:bodyPr>
          <a:lstStyle/>
          <a:p>
            <a:pPr defTabSz="366455" eaLnBrk="0" hangingPunct="0">
              <a:defRPr/>
            </a:pPr>
            <a:r>
              <a:rPr lang="en-GB" sz="600" kern="0" dirty="0">
                <a:solidFill>
                  <a:srgbClr val="000000"/>
                </a:solidFill>
                <a:latin typeface="GE Inspira Pitch Regular" charset="0"/>
              </a:rPr>
              <a:t>Parameter &amp; Tolerance Design</a:t>
            </a:r>
          </a:p>
        </p:txBody>
      </p:sp>
      <p:pic>
        <p:nvPicPr>
          <p:cNvPr id="26" name="Picture 2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16849" y="2131552"/>
            <a:ext cx="1260168" cy="1026381"/>
          </a:xfrm>
          <a:prstGeom prst="rect">
            <a:avLst/>
          </a:prstGeom>
        </p:spPr>
      </p:pic>
      <p:sp>
        <p:nvSpPr>
          <p:cNvPr id="27" name="TextBox 26"/>
          <p:cNvSpPr txBox="1"/>
          <p:nvPr/>
        </p:nvSpPr>
        <p:spPr>
          <a:xfrm>
            <a:off x="7587019" y="3322561"/>
            <a:ext cx="1333930" cy="19031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QFD 2 with the design parameter target values and as appropriate - tolerances</a:t>
            </a:r>
          </a:p>
        </p:txBody>
      </p:sp>
      <p:sp>
        <p:nvSpPr>
          <p:cNvPr id="28" name="TextBox 27"/>
          <p:cNvSpPr txBox="1"/>
          <p:nvPr/>
        </p:nvSpPr>
        <p:spPr>
          <a:xfrm>
            <a:off x="7695060" y="3160501"/>
            <a:ext cx="1148792" cy="144150"/>
          </a:xfrm>
          <a:prstGeom prst="rect">
            <a:avLst/>
          </a:prstGeom>
          <a:noFill/>
        </p:spPr>
        <p:txBody>
          <a:bodyPr wrap="none" lIns="51316" tIns="25658" rIns="51316" bIns="25658" rtlCol="0">
            <a:spAutoFit/>
          </a:bodyPr>
          <a:lstStyle/>
          <a:p>
            <a:r>
              <a:rPr lang="en-US" sz="600" dirty="0">
                <a:latin typeface="GE Inspira Pitch Regular" charset="0"/>
              </a:rPr>
              <a:t>Quality Function Deployment 2`</a:t>
            </a:r>
          </a:p>
        </p:txBody>
      </p:sp>
      <p:sp>
        <p:nvSpPr>
          <p:cNvPr id="29" name="TextBox 28"/>
          <p:cNvSpPr txBox="1"/>
          <p:nvPr/>
        </p:nvSpPr>
        <p:spPr>
          <a:xfrm>
            <a:off x="7814772" y="1654988"/>
            <a:ext cx="864321" cy="328816"/>
          </a:xfrm>
          <a:prstGeom prst="rect">
            <a:avLst/>
          </a:prstGeom>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System Definition and Sub-System Requirements and associated Sub-System Verification Requirements</a:t>
            </a:r>
          </a:p>
        </p:txBody>
      </p:sp>
      <p:sp>
        <p:nvSpPr>
          <p:cNvPr id="30" name="Right Arrow 29"/>
          <p:cNvSpPr/>
          <p:nvPr/>
        </p:nvSpPr>
        <p:spPr>
          <a:xfrm rot="16200000">
            <a:off x="8141634" y="373286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1" name="Right Arrow 30"/>
          <p:cNvSpPr/>
          <p:nvPr/>
        </p:nvSpPr>
        <p:spPr>
          <a:xfrm rot="5400000">
            <a:off x="5383511" y="405648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2" name="Right Arrow 31"/>
          <p:cNvSpPr/>
          <p:nvPr/>
        </p:nvSpPr>
        <p:spPr>
          <a:xfrm>
            <a:off x="7036079" y="461676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7" name="Document 36"/>
          <p:cNvSpPr/>
          <p:nvPr/>
        </p:nvSpPr>
        <p:spPr>
          <a:xfrm>
            <a:off x="264746" y="1392285"/>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38" name="TextBox 37"/>
          <p:cNvSpPr txBox="1"/>
          <p:nvPr/>
        </p:nvSpPr>
        <p:spPr>
          <a:xfrm>
            <a:off x="659959" y="1358988"/>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39" name="Picture 3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5710" y="3001299"/>
            <a:ext cx="561816" cy="526115"/>
          </a:xfrm>
          <a:prstGeom prst="rect">
            <a:avLst/>
          </a:prstGeom>
        </p:spPr>
      </p:pic>
      <p:sp>
        <p:nvSpPr>
          <p:cNvPr id="40" name="TextBox 39"/>
          <p:cNvSpPr txBox="1"/>
          <p:nvPr/>
        </p:nvSpPr>
        <p:spPr>
          <a:xfrm>
            <a:off x="54020" y="3728757"/>
            <a:ext cx="789935"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the natural structure of a system that can be exploited </a:t>
            </a:r>
          </a:p>
        </p:txBody>
      </p:sp>
      <p:sp>
        <p:nvSpPr>
          <p:cNvPr id="41" name="TextBox 40"/>
          <p:cNvSpPr txBox="1"/>
          <p:nvPr/>
        </p:nvSpPr>
        <p:spPr>
          <a:xfrm>
            <a:off x="206779" y="3565613"/>
            <a:ext cx="473910" cy="144142"/>
          </a:xfrm>
          <a:prstGeom prst="rect">
            <a:avLst/>
          </a:prstGeom>
          <a:noFill/>
        </p:spPr>
        <p:txBody>
          <a:bodyPr wrap="none" lIns="51307" tIns="25654" rIns="51307" bIns="25654" rtlCol="0">
            <a:spAutoFit/>
          </a:bodyPr>
          <a:lstStyle/>
          <a:p>
            <a:r>
              <a:rPr lang="en-US" sz="600" dirty="0">
                <a:latin typeface="GE Inspira Pitch Regular" charset="0"/>
              </a:rPr>
              <a:t>N</a:t>
            </a:r>
            <a:r>
              <a:rPr lang="en-US" sz="600" baseline="30000" dirty="0">
                <a:latin typeface="GE Inspira Pitch Regular" charset="0"/>
              </a:rPr>
              <a:t>2</a:t>
            </a:r>
            <a:r>
              <a:rPr lang="en-US" sz="600" dirty="0">
                <a:latin typeface="GE Inspira Pitch Regular" charset="0"/>
              </a:rPr>
              <a:t> Analysis</a:t>
            </a:r>
          </a:p>
        </p:txBody>
      </p:sp>
      <p:pic>
        <p:nvPicPr>
          <p:cNvPr id="42" name="Picture 4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14056" y="2887835"/>
            <a:ext cx="1133743" cy="740366"/>
          </a:xfrm>
          <a:prstGeom prst="rect">
            <a:avLst/>
          </a:prstGeom>
        </p:spPr>
      </p:pic>
      <p:sp>
        <p:nvSpPr>
          <p:cNvPr id="43" name="TextBox 42"/>
          <p:cNvSpPr txBox="1"/>
          <p:nvPr/>
        </p:nvSpPr>
        <p:spPr>
          <a:xfrm>
            <a:off x="1025241" y="3806110"/>
            <a:ext cx="1185500" cy="190309"/>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candidate system architectures with minimal interfaces</a:t>
            </a:r>
          </a:p>
        </p:txBody>
      </p:sp>
      <p:sp>
        <p:nvSpPr>
          <p:cNvPr id="44" name="TextBox 43"/>
          <p:cNvSpPr txBox="1"/>
          <p:nvPr/>
        </p:nvSpPr>
        <p:spPr>
          <a:xfrm>
            <a:off x="1072890" y="3669285"/>
            <a:ext cx="1020534" cy="144142"/>
          </a:xfrm>
          <a:prstGeom prst="rect">
            <a:avLst/>
          </a:prstGeom>
          <a:noFill/>
        </p:spPr>
        <p:txBody>
          <a:bodyPr wrap="none" lIns="51307" tIns="25654" rIns="51307" bIns="25654" rtlCol="0">
            <a:spAutoFit/>
          </a:bodyPr>
          <a:lstStyle/>
          <a:p>
            <a:r>
              <a:rPr lang="en-US" sz="600" dirty="0">
                <a:latin typeface="GE Inspira Pitch Regular" charset="0"/>
              </a:rPr>
              <a:t>Logical System Architecting</a:t>
            </a:r>
          </a:p>
        </p:txBody>
      </p:sp>
      <p:pic>
        <p:nvPicPr>
          <p:cNvPr id="45" name="Picture 4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9594" y="4577400"/>
            <a:ext cx="1160621" cy="593897"/>
          </a:xfrm>
          <a:prstGeom prst="rect">
            <a:avLst/>
          </a:prstGeom>
        </p:spPr>
      </p:pic>
      <p:sp>
        <p:nvSpPr>
          <p:cNvPr id="46" name="TextBox 45"/>
          <p:cNvSpPr txBox="1"/>
          <p:nvPr/>
        </p:nvSpPr>
        <p:spPr>
          <a:xfrm>
            <a:off x="157864" y="5334026"/>
            <a:ext cx="157084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Identifies and captures all possible functional solutions to a system design problem and thereby determine suitable candidate system concepts</a:t>
            </a:r>
          </a:p>
        </p:txBody>
      </p:sp>
      <p:sp>
        <p:nvSpPr>
          <p:cNvPr id="47" name="TextBox 46"/>
          <p:cNvSpPr txBox="1"/>
          <p:nvPr/>
        </p:nvSpPr>
        <p:spPr>
          <a:xfrm>
            <a:off x="413060" y="5184603"/>
            <a:ext cx="922751" cy="144142"/>
          </a:xfrm>
          <a:prstGeom prst="rect">
            <a:avLst/>
          </a:prstGeom>
          <a:noFill/>
        </p:spPr>
        <p:txBody>
          <a:bodyPr wrap="none" lIns="51307" tIns="25654" rIns="51307" bIns="25654" rtlCol="0">
            <a:spAutoFit/>
          </a:bodyPr>
          <a:lstStyle/>
          <a:p>
            <a:r>
              <a:rPr lang="en-US" sz="600" dirty="0">
                <a:latin typeface="GE Inspira Pitch Regular" charset="0"/>
              </a:rPr>
              <a:t>Function Means Analysis</a:t>
            </a:r>
          </a:p>
        </p:txBody>
      </p:sp>
      <p:pic>
        <p:nvPicPr>
          <p:cNvPr id="48" name="Picture 4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816509" y="4813853"/>
            <a:ext cx="624816" cy="658284"/>
          </a:xfrm>
          <a:prstGeom prst="rect">
            <a:avLst/>
          </a:prstGeom>
        </p:spPr>
      </p:pic>
      <p:sp>
        <p:nvSpPr>
          <p:cNvPr id="49" name="TextBox 48"/>
          <p:cNvSpPr txBox="1"/>
          <p:nvPr/>
        </p:nvSpPr>
        <p:spPr>
          <a:xfrm>
            <a:off x="2723637" y="5577206"/>
            <a:ext cx="75628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Compares candidate system concepts against a set of criteria  </a:t>
            </a:r>
          </a:p>
        </p:txBody>
      </p:sp>
      <p:sp>
        <p:nvSpPr>
          <p:cNvPr id="50" name="TextBox 49"/>
          <p:cNvSpPr txBox="1"/>
          <p:nvPr/>
        </p:nvSpPr>
        <p:spPr>
          <a:xfrm>
            <a:off x="2843397" y="5450940"/>
            <a:ext cx="944578" cy="144142"/>
          </a:xfrm>
          <a:prstGeom prst="rect">
            <a:avLst/>
          </a:prstGeom>
          <a:noFill/>
        </p:spPr>
        <p:txBody>
          <a:bodyPr wrap="square" lIns="51307" tIns="25654" rIns="51307" bIns="25654" rtlCol="0">
            <a:spAutoFit/>
          </a:bodyPr>
          <a:lstStyle/>
          <a:p>
            <a:r>
              <a:rPr lang="en-US" sz="600" dirty="0">
                <a:latin typeface="GE Inspira Pitch Regular" charset="0"/>
              </a:rPr>
              <a:t>Pugh Matrix</a:t>
            </a:r>
          </a:p>
        </p:txBody>
      </p:sp>
      <p:pic>
        <p:nvPicPr>
          <p:cNvPr id="51" name="Picture 5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03204" y="1863735"/>
            <a:ext cx="1242462" cy="1011960"/>
          </a:xfrm>
          <a:prstGeom prst="rect">
            <a:avLst/>
          </a:prstGeom>
        </p:spPr>
      </p:pic>
      <p:sp>
        <p:nvSpPr>
          <p:cNvPr id="52" name="TextBox 51"/>
          <p:cNvSpPr txBox="1"/>
          <p:nvPr/>
        </p:nvSpPr>
        <p:spPr>
          <a:xfrm>
            <a:off x="2327288" y="4166547"/>
            <a:ext cx="103681" cy="259558"/>
          </a:xfrm>
          <a:prstGeom prst="rect">
            <a:avLst/>
          </a:prstGeom>
          <a:noFill/>
        </p:spPr>
        <p:txBody>
          <a:bodyPr wrap="none" lIns="51307" tIns="25654" rIns="51307" bIns="25654" rtlCol="0">
            <a:spAutoFit/>
          </a:bodyPr>
          <a:lstStyle/>
          <a:p>
            <a:endParaRPr lang="en-US" sz="1350" dirty="0">
              <a:latin typeface="GE Inspira Pitch Regular" charset="0"/>
            </a:endParaRPr>
          </a:p>
        </p:txBody>
      </p:sp>
      <p:sp>
        <p:nvSpPr>
          <p:cNvPr id="53" name="TextBox 52"/>
          <p:cNvSpPr txBox="1"/>
          <p:nvPr/>
        </p:nvSpPr>
        <p:spPr>
          <a:xfrm>
            <a:off x="2414943" y="3041233"/>
            <a:ext cx="1458542"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Verify System Concept Solution meets the System Requirements and allocation of Sub-System Requirements</a:t>
            </a:r>
          </a:p>
        </p:txBody>
      </p:sp>
      <p:sp>
        <p:nvSpPr>
          <p:cNvPr id="54" name="TextBox 53"/>
          <p:cNvSpPr txBox="1"/>
          <p:nvPr/>
        </p:nvSpPr>
        <p:spPr>
          <a:xfrm>
            <a:off x="2522983" y="2879174"/>
            <a:ext cx="1129538" cy="144142"/>
          </a:xfrm>
          <a:prstGeom prst="rect">
            <a:avLst/>
          </a:prstGeom>
          <a:noFill/>
        </p:spPr>
        <p:txBody>
          <a:bodyPr wrap="none" lIns="51307" tIns="25654" rIns="51307" bIns="25654" rtlCol="0">
            <a:spAutoFit/>
          </a:bodyPr>
          <a:lstStyle/>
          <a:p>
            <a:r>
              <a:rPr lang="en-US" sz="600" dirty="0">
                <a:latin typeface="GE Inspira Pitch Regular" charset="0"/>
              </a:rPr>
              <a:t>Quality Function Deployment 2</a:t>
            </a:r>
          </a:p>
        </p:txBody>
      </p:sp>
      <p:sp>
        <p:nvSpPr>
          <p:cNvPr id="55" name="Text Box 667"/>
          <p:cNvSpPr txBox="1">
            <a:spLocks noChangeArrowheads="1"/>
          </p:cNvSpPr>
          <p:nvPr/>
        </p:nvSpPr>
        <p:spPr bwMode="auto">
          <a:xfrm>
            <a:off x="2468964" y="4273653"/>
            <a:ext cx="1430779" cy="175483"/>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450" kern="0" dirty="0">
                <a:solidFill>
                  <a:srgbClr val="000000"/>
                </a:solidFill>
                <a:latin typeface="GE Inspira Pitch Regular" charset="0"/>
              </a:rPr>
              <a:t>Use Engineering Modelling, Simulation and Analysis to undertake preliminary design and feasibility</a:t>
            </a:r>
          </a:p>
        </p:txBody>
      </p:sp>
      <p:sp>
        <p:nvSpPr>
          <p:cNvPr id="56" name="Text Box 430"/>
          <p:cNvSpPr txBox="1">
            <a:spLocks noChangeArrowheads="1"/>
          </p:cNvSpPr>
          <p:nvPr/>
        </p:nvSpPr>
        <p:spPr bwMode="auto">
          <a:xfrm>
            <a:off x="2518563" y="4111592"/>
            <a:ext cx="1192862" cy="129317"/>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600" kern="0" dirty="0">
                <a:solidFill>
                  <a:sysClr val="windowText" lastClr="000000"/>
                </a:solidFill>
                <a:latin typeface="GE Inspira Pitch Regular" charset="0"/>
              </a:rPr>
              <a:t>Preliminary Design and Feasibility</a:t>
            </a:r>
          </a:p>
        </p:txBody>
      </p:sp>
      <p:sp>
        <p:nvSpPr>
          <p:cNvPr id="57" name="Rectangle 56"/>
          <p:cNvSpPr/>
          <p:nvPr/>
        </p:nvSpPr>
        <p:spPr>
          <a:xfrm>
            <a:off x="0" y="2671755"/>
            <a:ext cx="2268843" cy="307048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58" name="TextBox 57"/>
          <p:cNvSpPr txBox="1"/>
          <p:nvPr/>
        </p:nvSpPr>
        <p:spPr>
          <a:xfrm>
            <a:off x="239530" y="2655366"/>
            <a:ext cx="1427697" cy="155684"/>
          </a:xfrm>
          <a:prstGeom prst="rect">
            <a:avLst/>
          </a:prstGeom>
          <a:noFill/>
        </p:spPr>
        <p:txBody>
          <a:bodyPr wrap="none" lIns="51307" tIns="25654" rIns="51307" bIns="25654" rtlCol="0">
            <a:spAutoFit/>
          </a:bodyPr>
          <a:lstStyle/>
          <a:p>
            <a:r>
              <a:rPr lang="en-US" sz="675" dirty="0">
                <a:latin typeface="GE Inspira Pitch Regular" charset="0"/>
              </a:rPr>
              <a:t>Create Candidate System Concepts</a:t>
            </a:r>
          </a:p>
        </p:txBody>
      </p:sp>
      <p:sp>
        <p:nvSpPr>
          <p:cNvPr id="59" name="Right Arrow 58"/>
          <p:cNvSpPr/>
          <p:nvPr/>
        </p:nvSpPr>
        <p:spPr>
          <a:xfrm>
            <a:off x="810302" y="31579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0" name="Right Arrow 59"/>
          <p:cNvSpPr/>
          <p:nvPr/>
        </p:nvSpPr>
        <p:spPr>
          <a:xfrm rot="16200000">
            <a:off x="1575408" y="421360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1" name="Right Arrow 60"/>
          <p:cNvSpPr/>
          <p:nvPr/>
        </p:nvSpPr>
        <p:spPr>
          <a:xfrm rot="5400000">
            <a:off x="352868" y="418922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2" name="Right Arrow 61"/>
          <p:cNvSpPr/>
          <p:nvPr/>
        </p:nvSpPr>
        <p:spPr>
          <a:xfrm rot="5400000">
            <a:off x="1075495" y="2289860"/>
            <a:ext cx="362105"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3" name="Right Arrow 62"/>
          <p:cNvSpPr/>
          <p:nvPr/>
        </p:nvSpPr>
        <p:spPr>
          <a:xfrm>
            <a:off x="2322864" y="4985956"/>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4" name="Right Arrow 63"/>
          <p:cNvSpPr/>
          <p:nvPr/>
        </p:nvSpPr>
        <p:spPr>
          <a:xfrm rot="5400000">
            <a:off x="3220338"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5" name="TextBox 64"/>
          <p:cNvSpPr txBox="1"/>
          <p:nvPr/>
        </p:nvSpPr>
        <p:spPr>
          <a:xfrm>
            <a:off x="2591938" y="1462027"/>
            <a:ext cx="909207" cy="328808"/>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Create System Definition and Sub-System Requirements and associated Sub-System Verification Requirements</a:t>
            </a:r>
          </a:p>
        </p:txBody>
      </p:sp>
      <p:sp>
        <p:nvSpPr>
          <p:cNvPr id="66" name="Right Arrow 65"/>
          <p:cNvSpPr/>
          <p:nvPr/>
        </p:nvSpPr>
        <p:spPr>
          <a:xfrm rot="16200000">
            <a:off x="3004257" y="331624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7" name="Right Arrow 66"/>
          <p:cNvSpPr/>
          <p:nvPr/>
        </p:nvSpPr>
        <p:spPr>
          <a:xfrm rot="16200000">
            <a:off x="2788177"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8" name="Right Arrow 67"/>
          <p:cNvSpPr/>
          <p:nvPr/>
        </p:nvSpPr>
        <p:spPr>
          <a:xfrm rot="10800000">
            <a:off x="2322864" y="33113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pic>
        <p:nvPicPr>
          <p:cNvPr id="73" name="Picture 7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451304" y="1495817"/>
            <a:ext cx="524170" cy="513717"/>
          </a:xfrm>
          <a:prstGeom prst="rect">
            <a:avLst/>
          </a:prstGeom>
        </p:spPr>
      </p:pic>
      <p:pic>
        <p:nvPicPr>
          <p:cNvPr id="74" name="Picture 7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39613" y="1487902"/>
            <a:ext cx="530641" cy="513716"/>
          </a:xfrm>
          <a:prstGeom prst="rect">
            <a:avLst/>
          </a:prstGeom>
        </p:spPr>
      </p:pic>
      <p:grpSp>
        <p:nvGrpSpPr>
          <p:cNvPr id="75" name="Group 74"/>
          <p:cNvGrpSpPr/>
          <p:nvPr/>
        </p:nvGrpSpPr>
        <p:grpSpPr>
          <a:xfrm>
            <a:off x="4806272" y="1355789"/>
            <a:ext cx="1934446" cy="945368"/>
            <a:chOff x="15266715" y="1044327"/>
            <a:chExt cx="2578590" cy="1260163"/>
          </a:xfrm>
        </p:grpSpPr>
        <p:sp>
          <p:nvSpPr>
            <p:cNvPr id="76" name="Document 75"/>
            <p:cNvSpPr/>
            <p:nvPr/>
          </p:nvSpPr>
          <p:spPr>
            <a:xfrm>
              <a:off x="15266715" y="1044327"/>
              <a:ext cx="2578590" cy="126016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77" name="TextBox 76"/>
            <p:cNvSpPr txBox="1"/>
            <p:nvPr/>
          </p:nvSpPr>
          <p:spPr>
            <a:xfrm>
              <a:off x="15796168" y="1053793"/>
              <a:ext cx="1349723" cy="207549"/>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78" name="Picture 77"/>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379527" y="1292702"/>
              <a:ext cx="717886" cy="703569"/>
            </a:xfrm>
            <a:prstGeom prst="rect">
              <a:avLst/>
            </a:prstGeom>
          </p:spPr>
        </p:pic>
        <p:pic>
          <p:nvPicPr>
            <p:cNvPr id="79" name="Picture 78"/>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6133725" y="1292703"/>
              <a:ext cx="717886" cy="703569"/>
            </a:xfrm>
            <a:prstGeom prst="rect">
              <a:avLst/>
            </a:prstGeom>
          </p:spPr>
        </p:pic>
        <p:pic>
          <p:nvPicPr>
            <p:cNvPr id="80" name="Picture 79"/>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6876496" y="1303252"/>
              <a:ext cx="717886" cy="703569"/>
            </a:xfrm>
            <a:prstGeom prst="rect">
              <a:avLst/>
            </a:prstGeom>
          </p:spPr>
        </p:pic>
      </p:grpSp>
      <p:sp>
        <p:nvSpPr>
          <p:cNvPr id="81" name="Right Arrow 80"/>
          <p:cNvSpPr/>
          <p:nvPr/>
        </p:nvSpPr>
        <p:spPr>
          <a:xfrm rot="5400000">
            <a:off x="5671144" y="2261052"/>
            <a:ext cx="291313" cy="28761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82" name="Picture 81"/>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99412" y="1511114"/>
            <a:ext cx="496073" cy="486181"/>
          </a:xfrm>
          <a:prstGeom prst="rect">
            <a:avLst/>
          </a:prstGeom>
        </p:spPr>
      </p:pic>
      <p:sp>
        <p:nvSpPr>
          <p:cNvPr id="83" name="Right Arrow 82"/>
          <p:cNvSpPr/>
          <p:nvPr/>
        </p:nvSpPr>
        <p:spPr>
          <a:xfrm>
            <a:off x="3993195" y="1693422"/>
            <a:ext cx="503177" cy="27010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85" name="Picture 84"/>
          <p:cNvPicPr>
            <a:picLocks noChangeAspect="1"/>
          </p:cNvPicPr>
          <p:nvPr/>
        </p:nvPicPr>
        <p:blipFill>
          <a:blip r:embed="rId18"/>
          <a:stretch>
            <a:fillRect/>
          </a:stretch>
        </p:blipFill>
        <p:spPr>
          <a:xfrm>
            <a:off x="2675758" y="3602516"/>
            <a:ext cx="962276" cy="504956"/>
          </a:xfrm>
          <a:prstGeom prst="rect">
            <a:avLst/>
          </a:prstGeom>
        </p:spPr>
      </p:pic>
      <p:pic>
        <p:nvPicPr>
          <p:cNvPr id="86" name="Picture 85"/>
          <p:cNvPicPr>
            <a:picLocks noChangeAspect="1"/>
          </p:cNvPicPr>
          <p:nvPr/>
        </p:nvPicPr>
        <p:blipFill>
          <a:blip r:embed="rId18"/>
          <a:stretch>
            <a:fillRect/>
          </a:stretch>
        </p:blipFill>
        <p:spPr>
          <a:xfrm>
            <a:off x="4554834" y="4699109"/>
            <a:ext cx="962276" cy="504956"/>
          </a:xfrm>
          <a:prstGeom prst="rect">
            <a:avLst/>
          </a:prstGeom>
        </p:spPr>
      </p:pic>
      <p:sp>
        <p:nvSpPr>
          <p:cNvPr id="93" name="Right Arrow 92"/>
          <p:cNvSpPr/>
          <p:nvPr/>
        </p:nvSpPr>
        <p:spPr>
          <a:xfrm rot="10800000">
            <a:off x="6857341" y="1654988"/>
            <a:ext cx="691126" cy="25265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94" name="TextBox 93"/>
          <p:cNvSpPr txBox="1"/>
          <p:nvPr/>
        </p:nvSpPr>
        <p:spPr>
          <a:xfrm>
            <a:off x="9613" y="882226"/>
            <a:ext cx="184731" cy="507960"/>
          </a:xfrm>
          <a:prstGeom prst="rect">
            <a:avLst/>
          </a:prstGeom>
          <a:noFill/>
        </p:spPr>
        <p:txBody>
          <a:bodyPr wrap="none" rtlCol="0">
            <a:spAutoFit/>
          </a:bodyPr>
          <a:lstStyle/>
          <a:p>
            <a:endParaRPr lang="en-GB" sz="2701" dirty="0">
              <a:solidFill>
                <a:schemeClr val="bg1">
                  <a:lumMod val="65000"/>
                </a:schemeClr>
              </a:solidFill>
              <a:latin typeface="GE Inspira Pitch Regular" charset="0"/>
            </a:endParaRPr>
          </a:p>
        </p:txBody>
      </p:sp>
      <p:sp>
        <p:nvSpPr>
          <p:cNvPr id="84" name="Text Box 91"/>
          <p:cNvSpPr txBox="1">
            <a:spLocks noChangeArrowheads="1"/>
          </p:cNvSpPr>
          <p:nvPr/>
        </p:nvSpPr>
        <p:spPr bwMode="auto">
          <a:xfrm>
            <a:off x="7509771" y="5166993"/>
            <a:ext cx="1517791" cy="25721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48986" tIns="24493" rIns="48986" bIns="24493">
            <a:spAutoFit/>
          </a:bodyPr>
          <a:lstStyle/>
          <a:p>
            <a:pPr algn="ctr" defTabSz="489870" eaLnBrk="0" hangingPunct="0">
              <a:defRPr/>
            </a:pPr>
            <a:r>
              <a:rPr lang="en-GB" sz="450" kern="0" dirty="0">
                <a:solidFill>
                  <a:srgbClr val="000000"/>
                </a:solidFill>
                <a:latin typeface="GE Inspira Pitch Regular" charset="0"/>
              </a:rPr>
              <a:t>Use quantitative models to explore solution space to find robust optimum and thereby determine design parameter settings and tolerances</a:t>
            </a:r>
          </a:p>
        </p:txBody>
      </p:sp>
      <p:sp>
        <p:nvSpPr>
          <p:cNvPr id="14" name="Title 13"/>
          <p:cNvSpPr>
            <a:spLocks noGrp="1"/>
          </p:cNvSpPr>
          <p:nvPr>
            <p:ph type="title"/>
          </p:nvPr>
        </p:nvSpPr>
        <p:spPr/>
        <p:txBody>
          <a:bodyPr/>
          <a:lstStyle/>
          <a:p>
            <a:r>
              <a:rPr lang="en-US" dirty="0"/>
              <a:t>Create System Design Concept &amp; Design System </a:t>
            </a:r>
          </a:p>
        </p:txBody>
      </p:sp>
    </p:spTree>
    <p:extLst>
      <p:ext uri="{BB962C8B-B14F-4D97-AF65-F5344CB8AC3E}">
        <p14:creationId xmlns:p14="http://schemas.microsoft.com/office/powerpoint/2010/main" val="546909621"/>
      </p:ext>
    </p:extLst>
  </p:cSld>
  <p:clrMapOvr>
    <a:masterClrMapping/>
  </p:clrMapOvr>
  <p:transition>
    <p:wipe dir="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71104" y="2651511"/>
            <a:ext cx="701327" cy="623102"/>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28420" y="2820098"/>
            <a:ext cx="1175783" cy="392467"/>
          </a:xfrm>
          <a:prstGeom prst="rect">
            <a:avLst/>
          </a:prstGeom>
        </p:spPr>
      </p:pic>
      <p:sp>
        <p:nvSpPr>
          <p:cNvPr id="4" name="TextBox 3"/>
          <p:cNvSpPr txBox="1"/>
          <p:nvPr/>
        </p:nvSpPr>
        <p:spPr>
          <a:xfrm>
            <a:off x="5318288" y="3226193"/>
            <a:ext cx="922787" cy="144160"/>
          </a:xfrm>
          <a:prstGeom prst="rect">
            <a:avLst/>
          </a:prstGeom>
          <a:noFill/>
        </p:spPr>
        <p:txBody>
          <a:bodyPr wrap="none" lIns="51325" tIns="25663" rIns="51325" bIns="25663" rtlCol="0">
            <a:spAutoFit/>
          </a:bodyPr>
          <a:lstStyle/>
          <a:p>
            <a:r>
              <a:rPr lang="en-US" sz="600" dirty="0">
                <a:latin typeface="GE Inspira Pitch Regular" charset="0"/>
              </a:rPr>
              <a:t>Reliability Block Diagram</a:t>
            </a:r>
          </a:p>
        </p:txBody>
      </p:sp>
      <p:sp>
        <p:nvSpPr>
          <p:cNvPr id="5" name="TextBox 4"/>
          <p:cNvSpPr txBox="1"/>
          <p:nvPr/>
        </p:nvSpPr>
        <p:spPr>
          <a:xfrm>
            <a:off x="4238070" y="3386820"/>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System Failures as a Fault Tree</a:t>
            </a:r>
          </a:p>
        </p:txBody>
      </p:sp>
      <p:sp>
        <p:nvSpPr>
          <p:cNvPr id="6" name="TextBox 5"/>
          <p:cNvSpPr txBox="1"/>
          <p:nvPr/>
        </p:nvSpPr>
        <p:spPr>
          <a:xfrm>
            <a:off x="4233421" y="3248853"/>
            <a:ext cx="727221" cy="144160"/>
          </a:xfrm>
          <a:prstGeom prst="rect">
            <a:avLst/>
          </a:prstGeom>
          <a:noFill/>
        </p:spPr>
        <p:txBody>
          <a:bodyPr wrap="none" lIns="51325" tIns="25663" rIns="51325" bIns="25663" rtlCol="0">
            <a:spAutoFit/>
          </a:bodyPr>
          <a:lstStyle/>
          <a:p>
            <a:r>
              <a:rPr lang="en-US" sz="600" dirty="0">
                <a:latin typeface="GE Inspira Pitch Regular" charset="0"/>
              </a:rPr>
              <a:t>Fault Tree Analysis</a:t>
            </a:r>
          </a:p>
        </p:txBody>
      </p:sp>
      <p:sp>
        <p:nvSpPr>
          <p:cNvPr id="7" name="TextBox 6"/>
          <p:cNvSpPr txBox="1"/>
          <p:nvPr/>
        </p:nvSpPr>
        <p:spPr>
          <a:xfrm>
            <a:off x="5371546" y="3389227"/>
            <a:ext cx="948302"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the system design to predict the system reliability</a:t>
            </a:r>
          </a:p>
        </p:txBody>
      </p:sp>
      <p:sp>
        <p:nvSpPr>
          <p:cNvPr id="8" name="Rectangle 7"/>
          <p:cNvSpPr/>
          <p:nvPr/>
        </p:nvSpPr>
        <p:spPr>
          <a:xfrm>
            <a:off x="4183583" y="2217715"/>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9" name="Text Box 90"/>
          <p:cNvSpPr txBox="1">
            <a:spLocks noChangeArrowheads="1"/>
          </p:cNvSpPr>
          <p:nvPr/>
        </p:nvSpPr>
        <p:spPr bwMode="auto">
          <a:xfrm>
            <a:off x="2101552" y="2260981"/>
            <a:ext cx="1829309" cy="152426"/>
          </a:xfrm>
          <a:prstGeom prst="rect">
            <a:avLst/>
          </a:prstGeom>
          <a:noFill/>
          <a:ln w="9525">
            <a:noFill/>
            <a:miter lim="800000"/>
            <a:headEnd/>
            <a:tailEnd/>
          </a:ln>
        </p:spPr>
        <p:txBody>
          <a:bodyPr wrap="none" lIns="36652" tIns="18326" rIns="36652" bIns="18326">
            <a:spAutoFit/>
          </a:bodyPr>
          <a:lstStyle/>
          <a:p>
            <a:pPr algn="r" defTabSz="366521" eaLnBrk="0" hangingPunct="0">
              <a:defRPr/>
            </a:pPr>
            <a:r>
              <a:rPr lang="en-GB" sz="750" kern="0" dirty="0">
                <a:solidFill>
                  <a:srgbClr val="000000"/>
                </a:solidFill>
                <a:latin typeface="GE Inspira Pitch Regular" charset="0"/>
              </a:rPr>
              <a:t>Realisation System Modelling and Analysis</a:t>
            </a:r>
          </a:p>
        </p:txBody>
      </p:sp>
      <p:sp>
        <p:nvSpPr>
          <p:cNvPr id="10" name="Rectangle 9"/>
          <p:cNvSpPr/>
          <p:nvPr/>
        </p:nvSpPr>
        <p:spPr>
          <a:xfrm>
            <a:off x="1129395" y="2206960"/>
            <a:ext cx="2863063" cy="3457284"/>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41956" y="2481518"/>
            <a:ext cx="1296482" cy="377685"/>
          </a:xfrm>
          <a:prstGeom prst="rect">
            <a:avLst/>
          </a:prstGeom>
        </p:spPr>
      </p:pic>
      <p:sp>
        <p:nvSpPr>
          <p:cNvPr id="12" name="TextBox 11"/>
          <p:cNvSpPr txBox="1"/>
          <p:nvPr/>
        </p:nvSpPr>
        <p:spPr>
          <a:xfrm>
            <a:off x="2681133" y="3021870"/>
            <a:ext cx="1153083"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Identifies sequence of logical process steps (functions) of the </a:t>
            </a:r>
            <a:r>
              <a:rPr lang="en-US" sz="450" dirty="0" err="1">
                <a:latin typeface="GE Inspira Pitch Regular" charset="0"/>
              </a:rPr>
              <a:t>realisation</a:t>
            </a:r>
            <a:r>
              <a:rPr lang="en-US" sz="450" dirty="0">
                <a:latin typeface="GE Inspira Pitch Regular" charset="0"/>
              </a:rPr>
              <a:t> system</a:t>
            </a:r>
          </a:p>
        </p:txBody>
      </p:sp>
      <p:sp>
        <p:nvSpPr>
          <p:cNvPr id="13" name="TextBox 12"/>
          <p:cNvSpPr txBox="1"/>
          <p:nvPr/>
        </p:nvSpPr>
        <p:spPr>
          <a:xfrm>
            <a:off x="2907858" y="2881542"/>
            <a:ext cx="732030" cy="144160"/>
          </a:xfrm>
          <a:prstGeom prst="rect">
            <a:avLst/>
          </a:prstGeom>
          <a:noFill/>
        </p:spPr>
        <p:txBody>
          <a:bodyPr wrap="none" lIns="51325" tIns="25663" rIns="51325" bIns="25663" rtlCol="0">
            <a:spAutoFit/>
          </a:bodyPr>
          <a:lstStyle/>
          <a:p>
            <a:r>
              <a:rPr lang="en-US" sz="600" dirty="0">
                <a:latin typeface="GE Inspira Pitch Regular" charset="0"/>
              </a:rPr>
              <a:t>Sequence Diagram</a:t>
            </a:r>
          </a:p>
        </p:txBody>
      </p:sp>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11918" y="4730373"/>
            <a:ext cx="1091513" cy="418026"/>
          </a:xfrm>
          <a:prstGeom prst="rect">
            <a:avLst/>
          </a:prstGeom>
        </p:spPr>
      </p:pic>
      <p:sp>
        <p:nvSpPr>
          <p:cNvPr id="15" name="TextBox 14"/>
          <p:cNvSpPr txBox="1"/>
          <p:nvPr/>
        </p:nvSpPr>
        <p:spPr>
          <a:xfrm>
            <a:off x="2682519" y="5383343"/>
            <a:ext cx="1086380"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Identify and document the potential failure modes, Effects and Causes </a:t>
            </a:r>
          </a:p>
        </p:txBody>
      </p:sp>
      <p:sp>
        <p:nvSpPr>
          <p:cNvPr id="16" name="TextBox 15"/>
          <p:cNvSpPr txBox="1"/>
          <p:nvPr/>
        </p:nvSpPr>
        <p:spPr>
          <a:xfrm>
            <a:off x="2751959" y="5148398"/>
            <a:ext cx="970878" cy="236493"/>
          </a:xfrm>
          <a:prstGeom prst="rect">
            <a:avLst/>
          </a:prstGeom>
          <a:noFill/>
        </p:spPr>
        <p:txBody>
          <a:bodyPr wrap="none" lIns="51325" tIns="25663" rIns="51325" bIns="25663" rtlCol="0">
            <a:spAutoFit/>
          </a:bodyPr>
          <a:lstStyle/>
          <a:p>
            <a:pPr algn="ctr"/>
            <a:r>
              <a:rPr lang="en-US" sz="600" dirty="0">
                <a:latin typeface="GE Inspira Pitch Regular" charset="0"/>
              </a:rPr>
              <a:t>Process Failure Mode and </a:t>
            </a:r>
          </a:p>
          <a:p>
            <a:pPr algn="ctr"/>
            <a:r>
              <a:rPr lang="en-US" sz="600" dirty="0">
                <a:latin typeface="GE Inspira Pitch Regular" charset="0"/>
              </a:rPr>
              <a:t>Effects Analysis</a:t>
            </a:r>
          </a:p>
        </p:txBody>
      </p:sp>
      <p:pic>
        <p:nvPicPr>
          <p:cNvPr id="17" name="Picture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27841" y="4570006"/>
            <a:ext cx="1232920" cy="474200"/>
          </a:xfrm>
          <a:prstGeom prst="rect">
            <a:avLst/>
          </a:prstGeom>
        </p:spPr>
      </p:pic>
      <p:sp>
        <p:nvSpPr>
          <p:cNvPr id="18" name="Text Box 122"/>
          <p:cNvSpPr txBox="1">
            <a:spLocks noChangeArrowheads="1"/>
          </p:cNvSpPr>
          <p:nvPr/>
        </p:nvSpPr>
        <p:spPr bwMode="auto">
          <a:xfrm>
            <a:off x="5612351" y="5203432"/>
            <a:ext cx="1158564"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Update Verification Compliance Matrix</a:t>
            </a:r>
          </a:p>
        </p:txBody>
      </p:sp>
      <p:sp>
        <p:nvSpPr>
          <p:cNvPr id="19" name="TextBox 18"/>
          <p:cNvSpPr txBox="1"/>
          <p:nvPr/>
        </p:nvSpPr>
        <p:spPr>
          <a:xfrm>
            <a:off x="5588138" y="5054398"/>
            <a:ext cx="1119956" cy="144160"/>
          </a:xfrm>
          <a:prstGeom prst="rect">
            <a:avLst/>
          </a:prstGeom>
          <a:noFill/>
        </p:spPr>
        <p:txBody>
          <a:bodyPr wrap="none" lIns="51325" tIns="25663" rIns="51325" bIns="25663" rtlCol="0">
            <a:spAutoFit/>
          </a:bodyPr>
          <a:lstStyle/>
          <a:p>
            <a:r>
              <a:rPr lang="en-US" sz="600" dirty="0">
                <a:latin typeface="GE Inspira Pitch Regular" charset="0"/>
              </a:rPr>
              <a:t>Verification Compliance Matrix</a:t>
            </a:r>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46626" y="2692359"/>
            <a:ext cx="1029303" cy="533823"/>
          </a:xfrm>
          <a:prstGeom prst="rect">
            <a:avLst/>
          </a:prstGeom>
        </p:spPr>
      </p:pic>
      <p:sp>
        <p:nvSpPr>
          <p:cNvPr id="21" name="Text Box 676"/>
          <p:cNvSpPr txBox="1">
            <a:spLocks noChangeArrowheads="1"/>
          </p:cNvSpPr>
          <p:nvPr/>
        </p:nvSpPr>
        <p:spPr bwMode="auto">
          <a:xfrm>
            <a:off x="5295660" y="2403054"/>
            <a:ext cx="1074295" cy="17550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Assess supportability through predicted </a:t>
            </a:r>
          </a:p>
          <a:p>
            <a:pPr algn="ctr" defTabSz="366521" eaLnBrk="0" hangingPunct="0">
              <a:defRPr/>
            </a:pPr>
            <a:r>
              <a:rPr lang="en-GB" sz="450" kern="0" dirty="0">
                <a:solidFill>
                  <a:srgbClr val="000000"/>
                </a:solidFill>
                <a:latin typeface="GE Inspira Pitch Regular" charset="0"/>
              </a:rPr>
              <a:t>reliability and operational analysis</a:t>
            </a:r>
          </a:p>
        </p:txBody>
      </p:sp>
      <p:sp>
        <p:nvSpPr>
          <p:cNvPr id="22" name="Text Box 8"/>
          <p:cNvSpPr txBox="1">
            <a:spLocks noChangeArrowheads="1"/>
          </p:cNvSpPr>
          <p:nvPr/>
        </p:nvSpPr>
        <p:spPr bwMode="auto">
          <a:xfrm>
            <a:off x="5337911" y="2223000"/>
            <a:ext cx="1175283"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Supportability Assessment</a:t>
            </a:r>
          </a:p>
        </p:txBody>
      </p:sp>
      <p:sp>
        <p:nvSpPr>
          <p:cNvPr id="23" name="TextBox 22"/>
          <p:cNvSpPr txBox="1"/>
          <p:nvPr/>
        </p:nvSpPr>
        <p:spPr>
          <a:xfrm>
            <a:off x="6805464" y="3399443"/>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Understand the System Operation</a:t>
            </a:r>
          </a:p>
        </p:txBody>
      </p:sp>
      <p:sp>
        <p:nvSpPr>
          <p:cNvPr id="24" name="TextBox 23"/>
          <p:cNvSpPr txBox="1"/>
          <p:nvPr/>
        </p:nvSpPr>
        <p:spPr>
          <a:xfrm>
            <a:off x="6779444" y="3231887"/>
            <a:ext cx="788135" cy="144160"/>
          </a:xfrm>
          <a:prstGeom prst="rect">
            <a:avLst/>
          </a:prstGeom>
          <a:noFill/>
        </p:spPr>
        <p:txBody>
          <a:bodyPr wrap="none" lIns="51325" tIns="25663" rIns="51325" bIns="25663" rtlCol="0">
            <a:spAutoFit/>
          </a:bodyPr>
          <a:lstStyle/>
          <a:p>
            <a:r>
              <a:rPr lang="en-US" sz="600" dirty="0">
                <a:latin typeface="GE Inspira Pitch Regular" charset="0"/>
              </a:rPr>
              <a:t>Operational Analysis</a:t>
            </a:r>
          </a:p>
        </p:txBody>
      </p:sp>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64086" y="2453622"/>
            <a:ext cx="953750" cy="880384"/>
          </a:xfrm>
          <a:prstGeom prst="rect">
            <a:avLst/>
          </a:prstGeom>
        </p:spPr>
      </p:pic>
      <p:pic>
        <p:nvPicPr>
          <p:cNvPr id="26" name="Picture 2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15599" y="4374200"/>
            <a:ext cx="944690" cy="863716"/>
          </a:xfrm>
          <a:prstGeom prst="rect">
            <a:avLst/>
          </a:prstGeom>
        </p:spPr>
      </p:pic>
      <p:sp>
        <p:nvSpPr>
          <p:cNvPr id="27" name="Text Box 43"/>
          <p:cNvSpPr txBox="1">
            <a:spLocks noChangeArrowheads="1"/>
          </p:cNvSpPr>
          <p:nvPr/>
        </p:nvSpPr>
        <p:spPr bwMode="auto">
          <a:xfrm>
            <a:off x="1240320" y="3537978"/>
            <a:ext cx="1107168"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Check that System Concept Solution is realizable and determine critical realization parameters and target values</a:t>
            </a:r>
          </a:p>
        </p:txBody>
      </p:sp>
      <p:sp>
        <p:nvSpPr>
          <p:cNvPr id="28" name="Text Box 42"/>
          <p:cNvSpPr txBox="1">
            <a:spLocks noChangeArrowheads="1"/>
          </p:cNvSpPr>
          <p:nvPr/>
        </p:nvSpPr>
        <p:spPr bwMode="auto">
          <a:xfrm>
            <a:off x="1225425" y="3393447"/>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3</a:t>
            </a:r>
          </a:p>
        </p:txBody>
      </p:sp>
      <p:sp>
        <p:nvSpPr>
          <p:cNvPr id="29" name="Text Box 43"/>
          <p:cNvSpPr txBox="1">
            <a:spLocks noChangeArrowheads="1"/>
          </p:cNvSpPr>
          <p:nvPr/>
        </p:nvSpPr>
        <p:spPr bwMode="auto">
          <a:xfrm>
            <a:off x="1229955" y="5365412"/>
            <a:ext cx="1165453"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For the critical realization parameters determine the Assurance Requirements and target values</a:t>
            </a:r>
          </a:p>
        </p:txBody>
      </p:sp>
      <p:sp>
        <p:nvSpPr>
          <p:cNvPr id="30" name="Text Box 42"/>
          <p:cNvSpPr txBox="1">
            <a:spLocks noChangeArrowheads="1"/>
          </p:cNvSpPr>
          <p:nvPr/>
        </p:nvSpPr>
        <p:spPr bwMode="auto">
          <a:xfrm>
            <a:off x="1239100" y="5240604"/>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4</a:t>
            </a:r>
          </a:p>
        </p:txBody>
      </p:sp>
      <p:sp>
        <p:nvSpPr>
          <p:cNvPr id="31" name="Right Arrow 30"/>
          <p:cNvSpPr/>
          <p:nvPr/>
        </p:nvSpPr>
        <p:spPr>
          <a:xfrm>
            <a:off x="3958038" y="2790882"/>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2" name="Right Arrow 31"/>
          <p:cNvSpPr/>
          <p:nvPr/>
        </p:nvSpPr>
        <p:spPr>
          <a:xfrm rot="10800000">
            <a:off x="2371856" y="272372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3" name="Right Arrow 32"/>
          <p:cNvSpPr/>
          <p:nvPr/>
        </p:nvSpPr>
        <p:spPr>
          <a:xfrm rot="5400000">
            <a:off x="1706103" y="399593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4" name="Right Arrow 33"/>
          <p:cNvSpPr/>
          <p:nvPr/>
        </p:nvSpPr>
        <p:spPr>
          <a:xfrm rot="5400000">
            <a:off x="3077900" y="3273655"/>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5" name="Right Arrow 34"/>
          <p:cNvSpPr/>
          <p:nvPr/>
        </p:nvSpPr>
        <p:spPr>
          <a:xfrm rot="10800000">
            <a:off x="2155776" y="412824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6" name="Right Arrow 35"/>
          <p:cNvSpPr/>
          <p:nvPr/>
        </p:nvSpPr>
        <p:spPr>
          <a:xfrm>
            <a:off x="5076761" y="271529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7" name="Right Arrow 36"/>
          <p:cNvSpPr/>
          <p:nvPr/>
        </p:nvSpPr>
        <p:spPr>
          <a:xfrm rot="10800000">
            <a:off x="5029068" y="2997059"/>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8" name="Right Arrow 37"/>
          <p:cNvSpPr/>
          <p:nvPr/>
        </p:nvSpPr>
        <p:spPr>
          <a:xfrm>
            <a:off x="6447433" y="275750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9" name="Right Arrow 38"/>
          <p:cNvSpPr/>
          <p:nvPr/>
        </p:nvSpPr>
        <p:spPr>
          <a:xfrm rot="10800000">
            <a:off x="6399741" y="3039271"/>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0" name="Rectangle 39"/>
          <p:cNvSpPr/>
          <p:nvPr/>
        </p:nvSpPr>
        <p:spPr>
          <a:xfrm>
            <a:off x="4154518" y="4104327"/>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1" name="Text Box 676"/>
          <p:cNvSpPr txBox="1">
            <a:spLocks noChangeArrowheads="1"/>
          </p:cNvSpPr>
          <p:nvPr/>
        </p:nvSpPr>
        <p:spPr bwMode="auto">
          <a:xfrm>
            <a:off x="5101269" y="4325736"/>
            <a:ext cx="1619316" cy="106260"/>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Perform Verification Activities and collect verification evidence</a:t>
            </a:r>
          </a:p>
        </p:txBody>
      </p:sp>
      <p:sp>
        <p:nvSpPr>
          <p:cNvPr id="42" name="Text Box 8"/>
          <p:cNvSpPr txBox="1">
            <a:spLocks noChangeArrowheads="1"/>
          </p:cNvSpPr>
          <p:nvPr/>
        </p:nvSpPr>
        <p:spPr bwMode="auto">
          <a:xfrm>
            <a:off x="5376245" y="4145683"/>
            <a:ext cx="1249022"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Collect Verification Evidence</a:t>
            </a:r>
          </a:p>
        </p:txBody>
      </p:sp>
      <p:sp>
        <p:nvSpPr>
          <p:cNvPr id="43" name="Right Arrow 42"/>
          <p:cNvSpPr/>
          <p:nvPr/>
        </p:nvSpPr>
        <p:spPr>
          <a:xfrm>
            <a:off x="3976036" y="5207498"/>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44" name="Picture 43"/>
          <p:cNvPicPr>
            <a:picLocks noChangeAspect="1"/>
          </p:cNvPicPr>
          <p:nvPr/>
        </p:nvPicPr>
        <p:blipFill>
          <a:blip r:embed="rId10"/>
          <a:stretch>
            <a:fillRect/>
          </a:stretch>
        </p:blipFill>
        <p:spPr>
          <a:xfrm>
            <a:off x="7211847" y="4540480"/>
            <a:ext cx="604541" cy="585260"/>
          </a:xfrm>
          <a:prstGeom prst="rect">
            <a:avLst/>
          </a:prstGeom>
        </p:spPr>
      </p:pic>
      <p:sp>
        <p:nvSpPr>
          <p:cNvPr id="45" name="Right Arrow 44"/>
          <p:cNvSpPr/>
          <p:nvPr/>
        </p:nvSpPr>
        <p:spPr>
          <a:xfrm>
            <a:off x="6900689" y="4711420"/>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6" name="Text Box 122"/>
          <p:cNvSpPr txBox="1">
            <a:spLocks noChangeArrowheads="1"/>
          </p:cNvSpPr>
          <p:nvPr/>
        </p:nvSpPr>
        <p:spPr bwMode="auto">
          <a:xfrm>
            <a:off x="4300348" y="5261343"/>
            <a:ext cx="1009543"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Design and perform tests</a:t>
            </a:r>
          </a:p>
        </p:txBody>
      </p:sp>
      <p:pic>
        <p:nvPicPr>
          <p:cNvPr id="47" name="Picture 4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347564" y="4504499"/>
            <a:ext cx="938963" cy="681061"/>
          </a:xfrm>
          <a:prstGeom prst="rect">
            <a:avLst/>
          </a:prstGeom>
        </p:spPr>
      </p:pic>
      <p:sp>
        <p:nvSpPr>
          <p:cNvPr id="48" name="Right Arrow 47"/>
          <p:cNvSpPr/>
          <p:nvPr/>
        </p:nvSpPr>
        <p:spPr>
          <a:xfrm>
            <a:off x="5337317" y="469458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9" name="Right Arrow 48"/>
          <p:cNvSpPr/>
          <p:nvPr/>
        </p:nvSpPr>
        <p:spPr>
          <a:xfrm rot="5400000">
            <a:off x="4438631" y="381291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0" name="Right Arrow 49"/>
          <p:cNvSpPr/>
          <p:nvPr/>
        </p:nvSpPr>
        <p:spPr>
          <a:xfrm rot="16200000" flipV="1">
            <a:off x="4766989" y="3809883"/>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1" name="Document 50"/>
          <p:cNvSpPr/>
          <p:nvPr/>
        </p:nvSpPr>
        <p:spPr>
          <a:xfrm>
            <a:off x="270166" y="1068407"/>
            <a:ext cx="2057218" cy="88044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2" name="TextBox 51"/>
          <p:cNvSpPr txBox="1"/>
          <p:nvPr/>
        </p:nvSpPr>
        <p:spPr>
          <a:xfrm>
            <a:off x="747577" y="1085838"/>
            <a:ext cx="1012556" cy="155702"/>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53" name="Picture 5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35015" y="1265066"/>
            <a:ext cx="538555" cy="491566"/>
          </a:xfrm>
          <a:prstGeom prst="rect">
            <a:avLst/>
          </a:prstGeom>
        </p:spPr>
      </p:pic>
      <p:pic>
        <p:nvPicPr>
          <p:cNvPr id="54" name="Picture 5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00810" y="1265067"/>
            <a:ext cx="538555" cy="491566"/>
          </a:xfrm>
          <a:prstGeom prst="rect">
            <a:avLst/>
          </a:prstGeom>
        </p:spPr>
      </p:pic>
      <p:pic>
        <p:nvPicPr>
          <p:cNvPr id="55" name="Picture 5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58034" y="1272981"/>
            <a:ext cx="538555" cy="491566"/>
          </a:xfrm>
          <a:prstGeom prst="rect">
            <a:avLst/>
          </a:prstGeom>
        </p:spPr>
      </p:pic>
      <p:sp>
        <p:nvSpPr>
          <p:cNvPr id="56" name="Right Arrow 55"/>
          <p:cNvSpPr/>
          <p:nvPr/>
        </p:nvSpPr>
        <p:spPr>
          <a:xfrm rot="5400000">
            <a:off x="1851539" y="1924752"/>
            <a:ext cx="236618"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57" name="Picture 56"/>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787852" y="3586949"/>
            <a:ext cx="934512" cy="642533"/>
          </a:xfrm>
          <a:prstGeom prst="rect">
            <a:avLst/>
          </a:prstGeom>
        </p:spPr>
      </p:pic>
      <p:sp>
        <p:nvSpPr>
          <p:cNvPr id="61" name="TextBox 60"/>
          <p:cNvSpPr txBox="1"/>
          <p:nvPr/>
        </p:nvSpPr>
        <p:spPr>
          <a:xfrm>
            <a:off x="2711819" y="440084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62" name="TextBox 61"/>
          <p:cNvSpPr txBox="1"/>
          <p:nvPr/>
        </p:nvSpPr>
        <p:spPr>
          <a:xfrm>
            <a:off x="2840261" y="4241818"/>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sp>
        <p:nvSpPr>
          <p:cNvPr id="64" name="Rectangle 63"/>
          <p:cNvSpPr/>
          <p:nvPr/>
        </p:nvSpPr>
        <p:spPr>
          <a:xfrm>
            <a:off x="2536789" y="3537978"/>
            <a:ext cx="1382126" cy="207224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8" name="Title 57"/>
          <p:cNvSpPr>
            <a:spLocks noGrp="1"/>
          </p:cNvSpPr>
          <p:nvPr>
            <p:ph type="title"/>
          </p:nvPr>
        </p:nvSpPr>
        <p:spPr>
          <a:xfrm>
            <a:off x="82209" y="192633"/>
            <a:ext cx="6489700" cy="565458"/>
          </a:xfrm>
        </p:spPr>
        <p:txBody>
          <a:bodyPr/>
          <a:lstStyle/>
          <a:p>
            <a:r>
              <a:rPr lang="en-US" dirty="0"/>
              <a:t>Verify and Validate System</a:t>
            </a:r>
          </a:p>
        </p:txBody>
      </p:sp>
    </p:spTree>
    <p:extLst>
      <p:ext uri="{BB962C8B-B14F-4D97-AF65-F5344CB8AC3E}">
        <p14:creationId xmlns:p14="http://schemas.microsoft.com/office/powerpoint/2010/main" val="679990987"/>
      </p:ext>
    </p:extLst>
  </p:cSld>
  <p:clrMapOvr>
    <a:masterClrMapping/>
  </p:clrMapOvr>
  <p:transition>
    <p:wipe dir="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Fool With a Tool </a:t>
            </a:r>
          </a:p>
        </p:txBody>
      </p:sp>
      <p:sp>
        <p:nvSpPr>
          <p:cNvPr id="5" name="TextBox 4"/>
          <p:cNvSpPr txBox="1"/>
          <p:nvPr/>
        </p:nvSpPr>
        <p:spPr>
          <a:xfrm>
            <a:off x="1727703" y="2265794"/>
            <a:ext cx="5636479" cy="546945"/>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954" b="1" dirty="0"/>
              <a:t>Is a More Dangerous Fool</a:t>
            </a:r>
          </a:p>
        </p:txBody>
      </p:sp>
      <p:pic>
        <p:nvPicPr>
          <p:cNvPr id="6" name="Picture 5"/>
          <p:cNvPicPr>
            <a:picLocks noChangeAspect="1"/>
          </p:cNvPicPr>
          <p:nvPr/>
        </p:nvPicPr>
        <p:blipFill>
          <a:blip r:embed="rId2"/>
          <a:stretch>
            <a:fillRect/>
          </a:stretch>
        </p:blipFill>
        <p:spPr>
          <a:xfrm>
            <a:off x="1223630" y="3462234"/>
            <a:ext cx="3121256" cy="1606584"/>
          </a:xfrm>
          <a:prstGeom prst="rect">
            <a:avLst/>
          </a:prstGeom>
        </p:spPr>
      </p:pic>
      <p:sp>
        <p:nvSpPr>
          <p:cNvPr id="7" name="Rounded Rectangular Callout 6"/>
          <p:cNvSpPr/>
          <p:nvPr/>
        </p:nvSpPr>
        <p:spPr bwMode="auto">
          <a:xfrm>
            <a:off x="5328084" y="3129890"/>
            <a:ext cx="2744092" cy="1163206"/>
          </a:xfrm>
          <a:prstGeom prst="wedgeRoundRectCallout">
            <a:avLst>
              <a:gd name="adj1" fmla="val -92156"/>
              <a:gd name="adj2" fmla="val 98937"/>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846" dirty="0">
                <a:solidFill>
                  <a:schemeClr val="bg1"/>
                </a:solidFill>
                <a:latin typeface="Arial" charset="0"/>
                <a:cs typeface="Arial" charset="0"/>
              </a:rPr>
              <a:t>Give somebody a hammer and they’ll find things to hit with it!</a:t>
            </a:r>
          </a:p>
        </p:txBody>
      </p:sp>
    </p:spTree>
    <p:extLst>
      <p:ext uri="{BB962C8B-B14F-4D97-AF65-F5344CB8AC3E}">
        <p14:creationId xmlns:p14="http://schemas.microsoft.com/office/powerpoint/2010/main" val="2153338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Section:</a:t>
            </a:r>
          </a:p>
        </p:txBody>
      </p:sp>
      <p:sp>
        <p:nvSpPr>
          <p:cNvPr id="3" name="Content Placeholder 2"/>
          <p:cNvSpPr>
            <a:spLocks noGrp="1"/>
          </p:cNvSpPr>
          <p:nvPr>
            <p:ph idx="1"/>
          </p:nvPr>
        </p:nvSpPr>
        <p:spPr/>
        <p:txBody>
          <a:bodyPr>
            <a:normAutofit fontScale="92500" lnSpcReduction="20000"/>
          </a:bodyPr>
          <a:lstStyle/>
          <a:p>
            <a:r>
              <a:rPr lang="en-GB" dirty="0">
                <a:solidFill>
                  <a:srgbClr val="000000"/>
                </a:solidFill>
              </a:rPr>
              <a:t>Explained why Sy</a:t>
            </a:r>
            <a:r>
              <a:rPr lang="en-GB" dirty="0"/>
              <a:t>stems Engineering is necessary</a:t>
            </a:r>
          </a:p>
          <a:p>
            <a:pPr lvl="1"/>
            <a:r>
              <a:rPr lang="en-GB" dirty="0"/>
              <a:t>Undesirable emergent behaviour as a consequence of complexity</a:t>
            </a:r>
          </a:p>
          <a:p>
            <a:r>
              <a:rPr lang="en-GB" dirty="0"/>
              <a:t>Explained the relationship between Systems Thinking, Systems Approaches and  Systems Engineering</a:t>
            </a:r>
          </a:p>
          <a:p>
            <a:r>
              <a:rPr lang="en-GB" dirty="0"/>
              <a:t>Introduced Systems Thinking as the foundation of Systems Engineering</a:t>
            </a:r>
          </a:p>
          <a:p>
            <a:r>
              <a:rPr lang="en-GB" dirty="0"/>
              <a:t>Provided an overview of Systems Thinking</a:t>
            </a:r>
          </a:p>
          <a:p>
            <a:pPr lvl="1"/>
            <a:r>
              <a:rPr lang="en-GB" dirty="0"/>
              <a:t>The only way to manage complexity</a:t>
            </a:r>
          </a:p>
          <a:p>
            <a:r>
              <a:rPr lang="en-GB" dirty="0"/>
              <a:t>Showed how Systems Engineering utilises Systems Thinking to</a:t>
            </a:r>
          </a:p>
          <a:p>
            <a:pPr lvl="1"/>
            <a:r>
              <a:rPr lang="en-GB" dirty="0"/>
              <a:t>Understand context and purpose</a:t>
            </a:r>
          </a:p>
          <a:p>
            <a:pPr lvl="1"/>
            <a:r>
              <a:rPr lang="en-GB" dirty="0"/>
              <a:t>Manage complexity </a:t>
            </a:r>
          </a:p>
          <a:p>
            <a:pPr lvl="1"/>
            <a:r>
              <a:rPr lang="en-GB" dirty="0"/>
              <a:t>Manage emergent behaviour </a:t>
            </a:r>
          </a:p>
          <a:p>
            <a:r>
              <a:rPr lang="en-GB" dirty="0"/>
              <a:t>Introduced the three ingredients of Systems Engineering</a:t>
            </a:r>
          </a:p>
          <a:p>
            <a:pPr lvl="1"/>
            <a:r>
              <a:rPr lang="en-GB" dirty="0"/>
              <a:t>Process (Lifecycle and Complexity)</a:t>
            </a:r>
          </a:p>
          <a:p>
            <a:pPr lvl="1"/>
            <a:r>
              <a:rPr lang="en-GB" dirty="0"/>
              <a:t>People (multidisciplinary teams)</a:t>
            </a:r>
          </a:p>
          <a:p>
            <a:pPr lvl="1"/>
            <a:r>
              <a:rPr lang="en-GB"/>
              <a:t>Tools (easy </a:t>
            </a:r>
            <a:r>
              <a:rPr lang="en-GB" dirty="0"/>
              <a:t>to use, scalable and universal)</a:t>
            </a:r>
          </a:p>
          <a:p>
            <a:pPr marL="0" indent="0">
              <a:buNone/>
            </a:pPr>
            <a:endParaRPr lang="en-GB" dirty="0"/>
          </a:p>
          <a:p>
            <a:endParaRPr lang="en-US" dirty="0"/>
          </a:p>
        </p:txBody>
      </p:sp>
    </p:spTree>
    <p:extLst>
      <p:ext uri="{BB962C8B-B14F-4D97-AF65-F5344CB8AC3E}">
        <p14:creationId xmlns:p14="http://schemas.microsoft.com/office/powerpoint/2010/main" val="7583658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994828" y="1864575"/>
            <a:ext cx="6406832" cy="4032738"/>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solidFill>
                <a:srgbClr val="000000"/>
              </a:solidFill>
              <a:latin typeface="Arial" charset="0"/>
            </a:endParaRPr>
          </a:p>
        </p:txBody>
      </p:sp>
      <p:sp>
        <p:nvSpPr>
          <p:cNvPr id="81924" name="Rectangle 4"/>
          <p:cNvSpPr>
            <a:spLocks noChangeArrowheads="1"/>
          </p:cNvSpPr>
          <p:nvPr/>
        </p:nvSpPr>
        <p:spPr bwMode="auto">
          <a:xfrm>
            <a:off x="1135064" y="2014059"/>
            <a:ext cx="2055177" cy="83087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latin typeface="Arial" charset="0"/>
              </a:rPr>
              <a:t>Determine System Requirements</a:t>
            </a:r>
            <a:endParaRPr lang="en-US" sz="1477" b="1" dirty="0">
              <a:solidFill>
                <a:schemeClr val="bg1"/>
              </a:solidFill>
              <a:latin typeface="Arial" charset="0"/>
            </a:endParaRPr>
          </a:p>
        </p:txBody>
      </p:sp>
      <p:sp>
        <p:nvSpPr>
          <p:cNvPr id="81925" name="Rectangle 5"/>
          <p:cNvSpPr>
            <a:spLocks noChangeArrowheads="1"/>
          </p:cNvSpPr>
          <p:nvPr/>
        </p:nvSpPr>
        <p:spPr bwMode="auto">
          <a:xfrm>
            <a:off x="1866900" y="2970662"/>
            <a:ext cx="1993900" cy="83087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latin typeface="Arial" charset="0"/>
              </a:rPr>
              <a:t>Create System Design Concept</a:t>
            </a:r>
            <a:endParaRPr lang="en-US" sz="1477" b="1" dirty="0">
              <a:solidFill>
                <a:schemeClr val="bg1"/>
              </a:solidFill>
              <a:latin typeface="Arial" charset="0"/>
            </a:endParaRPr>
          </a:p>
        </p:txBody>
      </p:sp>
      <p:sp>
        <p:nvSpPr>
          <p:cNvPr id="81926" name="Rectangle 6"/>
          <p:cNvSpPr>
            <a:spLocks noChangeArrowheads="1"/>
          </p:cNvSpPr>
          <p:nvPr/>
        </p:nvSpPr>
        <p:spPr bwMode="auto">
          <a:xfrm>
            <a:off x="2567157" y="3932268"/>
            <a:ext cx="2042159" cy="830873"/>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Design System</a:t>
            </a:r>
            <a:endParaRPr lang="en-US" sz="1477" b="1" dirty="0">
              <a:solidFill>
                <a:srgbClr val="000000"/>
              </a:solidFill>
              <a:latin typeface="Arial" charset="0"/>
            </a:endParaRPr>
          </a:p>
        </p:txBody>
      </p:sp>
      <p:sp>
        <p:nvSpPr>
          <p:cNvPr id="81927" name="Rectangle 7"/>
          <p:cNvSpPr>
            <a:spLocks noChangeArrowheads="1"/>
          </p:cNvSpPr>
          <p:nvPr/>
        </p:nvSpPr>
        <p:spPr bwMode="auto">
          <a:xfrm>
            <a:off x="3329624" y="4924313"/>
            <a:ext cx="1978977" cy="83087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latin typeface="Arial" charset="0"/>
              </a:rPr>
              <a:t>Verify &amp; Validate System Design</a:t>
            </a:r>
            <a:endParaRPr lang="en-US" sz="1477" b="1" dirty="0">
              <a:solidFill>
                <a:schemeClr val="bg1"/>
              </a:solidFill>
              <a:latin typeface="Arial" charset="0"/>
            </a:endParaRPr>
          </a:p>
        </p:txBody>
      </p:sp>
      <p:sp>
        <p:nvSpPr>
          <p:cNvPr id="81928" name="AutoShape 8"/>
          <p:cNvSpPr>
            <a:spLocks noChangeArrowheads="1"/>
          </p:cNvSpPr>
          <p:nvPr/>
        </p:nvSpPr>
        <p:spPr bwMode="auto">
          <a:xfrm rot="5400000">
            <a:off x="3282673" y="2453457"/>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29" name="AutoShape 9"/>
          <p:cNvSpPr>
            <a:spLocks noChangeArrowheads="1"/>
          </p:cNvSpPr>
          <p:nvPr/>
        </p:nvSpPr>
        <p:spPr bwMode="auto">
          <a:xfrm rot="5400000">
            <a:off x="4711433" y="4346745"/>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0" name="AutoShape 10"/>
          <p:cNvSpPr>
            <a:spLocks noChangeArrowheads="1"/>
          </p:cNvSpPr>
          <p:nvPr/>
        </p:nvSpPr>
        <p:spPr bwMode="auto">
          <a:xfrm rot="5400000">
            <a:off x="3962125" y="3442584"/>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1" name="AutoShape 11"/>
          <p:cNvSpPr>
            <a:spLocks noChangeArrowheads="1"/>
          </p:cNvSpPr>
          <p:nvPr/>
        </p:nvSpPr>
        <p:spPr bwMode="auto">
          <a:xfrm rot="16200000">
            <a:off x="2750547" y="4834420"/>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2" name="AutoShape 12"/>
          <p:cNvSpPr>
            <a:spLocks noChangeArrowheads="1"/>
          </p:cNvSpPr>
          <p:nvPr/>
        </p:nvSpPr>
        <p:spPr bwMode="auto">
          <a:xfrm rot="16200000">
            <a:off x="1266553" y="285790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3" name="AutoShape 13"/>
          <p:cNvSpPr>
            <a:spLocks noChangeArrowheads="1"/>
          </p:cNvSpPr>
          <p:nvPr/>
        </p:nvSpPr>
        <p:spPr bwMode="auto">
          <a:xfrm rot="16200000">
            <a:off x="2025061" y="389334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4" name="Line 14"/>
          <p:cNvSpPr>
            <a:spLocks noChangeShapeType="1"/>
          </p:cNvSpPr>
          <p:nvPr/>
        </p:nvSpPr>
        <p:spPr bwMode="invGray">
          <a:xfrm>
            <a:off x="753130" y="1053644"/>
            <a:ext cx="791192" cy="89828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2566" name="Text Box 15"/>
          <p:cNvSpPr txBox="1">
            <a:spLocks noChangeArrowheads="1"/>
          </p:cNvSpPr>
          <p:nvPr/>
        </p:nvSpPr>
        <p:spPr bwMode="auto">
          <a:xfrm>
            <a:off x="1074400" y="1052226"/>
            <a:ext cx="1334853" cy="490006"/>
          </a:xfrm>
          <a:prstGeom prst="rect">
            <a:avLst/>
          </a:prstGeom>
          <a:noFill/>
          <a:ln w="9525">
            <a:noFill/>
            <a:miter lim="800000"/>
            <a:headEnd/>
            <a:tailEnd/>
          </a:ln>
        </p:spPr>
        <p:txBody>
          <a:bodyPr wrap="none">
            <a:spAutoFit/>
          </a:bodyPr>
          <a:lstStyle/>
          <a:p>
            <a:pPr eaLnBrk="0" hangingPunct="0"/>
            <a:r>
              <a:rPr lang="en-GB" sz="1292">
                <a:solidFill>
                  <a:srgbClr val="000000"/>
                </a:solidFill>
              </a:rPr>
              <a:t>Stakeholder</a:t>
            </a:r>
          </a:p>
          <a:p>
            <a:pPr eaLnBrk="0" hangingPunct="0"/>
            <a:r>
              <a:rPr lang="en-GB" sz="1292" dirty="0">
                <a:solidFill>
                  <a:srgbClr val="000000"/>
                </a:solidFill>
              </a:rPr>
              <a:t>Requirements</a:t>
            </a:r>
          </a:p>
        </p:txBody>
      </p:sp>
      <p:sp>
        <p:nvSpPr>
          <p:cNvPr id="81942" name="Line 22"/>
          <p:cNvSpPr>
            <a:spLocks noChangeShapeType="1"/>
          </p:cNvSpPr>
          <p:nvPr/>
        </p:nvSpPr>
        <p:spPr bwMode="invGray">
          <a:xfrm>
            <a:off x="6482080" y="4941280"/>
            <a:ext cx="1016000" cy="153103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9" name="Flowchart: Document 28"/>
          <p:cNvSpPr/>
          <p:nvPr/>
        </p:nvSpPr>
        <p:spPr bwMode="auto">
          <a:xfrm>
            <a:off x="5779477" y="3288326"/>
            <a:ext cx="1349620"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477" dirty="0">
                <a:solidFill>
                  <a:srgbClr val="000000"/>
                </a:solidFill>
              </a:rPr>
              <a:t>System</a:t>
            </a:r>
          </a:p>
          <a:p>
            <a:pPr>
              <a:defRPr/>
            </a:pPr>
            <a:r>
              <a:rPr lang="en-GB" sz="1477" dirty="0">
                <a:solidFill>
                  <a:srgbClr val="000000"/>
                </a:solidFill>
              </a:rPr>
              <a:t>Design</a:t>
            </a:r>
          </a:p>
        </p:txBody>
      </p:sp>
      <p:sp>
        <p:nvSpPr>
          <p:cNvPr id="30" name="Flowchart: Document 29"/>
          <p:cNvSpPr/>
          <p:nvPr/>
        </p:nvSpPr>
        <p:spPr bwMode="auto">
          <a:xfrm>
            <a:off x="5685015" y="3388969"/>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System</a:t>
            </a:r>
          </a:p>
          <a:p>
            <a:pPr algn="ctr">
              <a:defRPr/>
            </a:pPr>
            <a:r>
              <a:rPr lang="en-GB" sz="1477" dirty="0">
                <a:solidFill>
                  <a:srgbClr val="000000"/>
                </a:solidFill>
              </a:rPr>
              <a:t>Design</a:t>
            </a:r>
          </a:p>
        </p:txBody>
      </p:sp>
      <p:sp>
        <p:nvSpPr>
          <p:cNvPr id="32" name="Flowchart: Document 31"/>
          <p:cNvSpPr/>
          <p:nvPr/>
        </p:nvSpPr>
        <p:spPr bwMode="auto">
          <a:xfrm>
            <a:off x="7644130" y="5784391"/>
            <a:ext cx="1349619" cy="929054"/>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Subsystem</a:t>
            </a:r>
          </a:p>
          <a:p>
            <a:pPr>
              <a:defRPr/>
            </a:pPr>
            <a:r>
              <a:rPr lang="en-GB" sz="1292" dirty="0">
                <a:solidFill>
                  <a:srgbClr val="000000"/>
                </a:solidFill>
              </a:rPr>
              <a:t>Requirements</a:t>
            </a:r>
          </a:p>
        </p:txBody>
      </p:sp>
      <p:cxnSp>
        <p:nvCxnSpPr>
          <p:cNvPr id="35" name="Straight Arrow Connector 34"/>
          <p:cNvCxnSpPr/>
          <p:nvPr/>
        </p:nvCxnSpPr>
        <p:spPr bwMode="invGray">
          <a:xfrm>
            <a:off x="7115518" y="4049740"/>
            <a:ext cx="1428760" cy="1466"/>
          </a:xfrm>
          <a:prstGeom prst="straightConnector1">
            <a:avLst/>
          </a:prstGeom>
          <a:ln w="76200">
            <a:solidFill>
              <a:schemeClr val="bg2"/>
            </a:solidFill>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hape 36"/>
          <p:cNvCxnSpPr>
            <a:stCxn id="81924" idx="3"/>
            <a:endCxn id="29" idx="0"/>
          </p:cNvCxnSpPr>
          <p:nvPr/>
        </p:nvCxnSpPr>
        <p:spPr bwMode="gray">
          <a:xfrm>
            <a:off x="3190258" y="2429497"/>
            <a:ext cx="3265171" cy="858861"/>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bwMode="gray">
          <a:xfrm>
            <a:off x="3860800" y="3192492"/>
            <a:ext cx="1790700" cy="883480"/>
          </a:xfrm>
          <a:prstGeom prst="bentConnector3">
            <a:avLst>
              <a:gd name="adj1" fmla="val 82766"/>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bwMode="gray">
          <a:xfrm flipV="1">
            <a:off x="4630438" y="4181625"/>
            <a:ext cx="1021081" cy="106241"/>
          </a:xfrm>
          <a:prstGeom prst="bentConnector3">
            <a:avLst>
              <a:gd name="adj1" fmla="val 69403"/>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5" name="Shape 44"/>
          <p:cNvCxnSpPr>
            <a:stCxn id="81927" idx="3"/>
            <a:endCxn id="30" idx="2"/>
          </p:cNvCxnSpPr>
          <p:nvPr/>
        </p:nvCxnSpPr>
        <p:spPr bwMode="gray">
          <a:xfrm flipV="1">
            <a:off x="5308602" y="4880640"/>
            <a:ext cx="1049757" cy="459110"/>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Flowchart: Document 32"/>
          <p:cNvSpPr/>
          <p:nvPr/>
        </p:nvSpPr>
        <p:spPr bwMode="auto">
          <a:xfrm>
            <a:off x="7558864" y="2971635"/>
            <a:ext cx="1409700" cy="961292"/>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Build and Check Requirements</a:t>
            </a:r>
          </a:p>
        </p:txBody>
      </p:sp>
      <p:sp>
        <p:nvSpPr>
          <p:cNvPr id="22579" name="TextBox 46"/>
          <p:cNvSpPr txBox="1">
            <a:spLocks noChangeArrowheads="1"/>
          </p:cNvSpPr>
          <p:nvPr/>
        </p:nvSpPr>
        <p:spPr bwMode="gray">
          <a:xfrm>
            <a:off x="5257801" y="1940170"/>
            <a:ext cx="2151551" cy="376385"/>
          </a:xfrm>
          <a:prstGeom prst="rect">
            <a:avLst/>
          </a:prstGeom>
          <a:noFill/>
          <a:ln w="9525">
            <a:noFill/>
            <a:miter lim="800000"/>
            <a:headEnd/>
            <a:tailEnd/>
          </a:ln>
        </p:spPr>
        <p:txBody>
          <a:bodyPr wrap="none">
            <a:spAutoFit/>
          </a:bodyPr>
          <a:lstStyle/>
          <a:p>
            <a:r>
              <a:rPr lang="en-GB" sz="1846" b="1" dirty="0"/>
              <a:t>Design System</a:t>
            </a:r>
          </a:p>
        </p:txBody>
      </p:sp>
      <p:sp>
        <p:nvSpPr>
          <p:cNvPr id="22580" name="Title 33"/>
          <p:cNvSpPr>
            <a:spLocks noGrp="1"/>
          </p:cNvSpPr>
          <p:nvPr>
            <p:ph type="title"/>
          </p:nvPr>
        </p:nvSpPr>
        <p:spPr>
          <a:xfrm>
            <a:off x="37316" y="112410"/>
            <a:ext cx="9144000" cy="729633"/>
          </a:xfrm>
        </p:spPr>
        <p:txBody>
          <a:bodyPr/>
          <a:lstStyle/>
          <a:p>
            <a:r>
              <a:rPr lang="en-GB" sz="2800" dirty="0"/>
              <a:t>This </a:t>
            </a:r>
            <a:r>
              <a:rPr lang="en-GB" sz="2800"/>
              <a:t>Course Will Focus </a:t>
            </a:r>
            <a:r>
              <a:rPr lang="en-GB" sz="2800" dirty="0"/>
              <a:t>on</a:t>
            </a:r>
          </a:p>
        </p:txBody>
      </p:sp>
    </p:spTree>
    <p:extLst>
      <p:ext uri="{BB962C8B-B14F-4D97-AF65-F5344CB8AC3E}">
        <p14:creationId xmlns:p14="http://schemas.microsoft.com/office/powerpoint/2010/main" val="16922018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179</TotalTime>
  <Words>9518</Words>
  <Application>Microsoft Office PowerPoint</Application>
  <PresentationFormat>On-screen Show (4:3)</PresentationFormat>
  <Paragraphs>1413</Paragraphs>
  <Slides>128</Slides>
  <Notes>79</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128</vt:i4>
      </vt:variant>
    </vt:vector>
  </HeadingPairs>
  <TitlesOfParts>
    <vt:vector size="145" baseType="lpstr">
      <vt:lpstr>ＭＳ Ｐゴシック</vt:lpstr>
      <vt:lpstr>ＭＳ Ｐゴシック</vt:lpstr>
      <vt:lpstr>Arial</vt:lpstr>
      <vt:lpstr>Arial Black</vt:lpstr>
      <vt:lpstr>Arial Narrow</vt:lpstr>
      <vt:lpstr>Calibri</vt:lpstr>
      <vt:lpstr>Courier New</vt:lpstr>
      <vt:lpstr>GE Inspira</vt:lpstr>
      <vt:lpstr>GE Inspira Medium</vt:lpstr>
      <vt:lpstr>GE Inspira Pitch Regular</vt:lpstr>
      <vt:lpstr>Symbol</vt:lpstr>
      <vt:lpstr>Times New Roman</vt:lpstr>
      <vt:lpstr>Verdana</vt:lpstr>
      <vt:lpstr>Wingdings</vt:lpstr>
      <vt:lpstr>Wingdings 2</vt:lpstr>
      <vt:lpstr>2016 Waters Template_white</vt:lpstr>
      <vt:lpstr>Custom Design</vt:lpstr>
      <vt:lpstr>This is Systems Engineering</vt:lpstr>
      <vt:lpstr>In Simple Terms – Systems Engineering is about:</vt:lpstr>
      <vt:lpstr>Traditional Design</vt:lpstr>
      <vt:lpstr>Approaches – The Choices</vt:lpstr>
      <vt:lpstr>Photocopying</vt:lpstr>
      <vt:lpstr>PowerPoint Presentation</vt:lpstr>
      <vt:lpstr>Approaches – The Choices</vt:lpstr>
      <vt:lpstr>Flower Arranging</vt:lpstr>
      <vt:lpstr>PowerPoint Presentation</vt:lpstr>
      <vt:lpstr>Approaches – The Choices</vt:lpstr>
      <vt:lpstr>Evolution</vt:lpstr>
      <vt:lpstr>Evolutionary</vt:lpstr>
      <vt:lpstr>Approaches – The Choices</vt:lpstr>
      <vt:lpstr>Pet Pony</vt:lpstr>
      <vt:lpstr>There’re many more</vt:lpstr>
      <vt:lpstr>Analysis to the Rescue</vt:lpstr>
      <vt:lpstr>Analysis and Engineering Design</vt:lpstr>
      <vt:lpstr>The Facts</vt:lpstr>
      <vt:lpstr>Conclusion</vt:lpstr>
      <vt:lpstr>A Systems Approach to Systems Design</vt:lpstr>
      <vt:lpstr>Consequence of Solutioneering?</vt:lpstr>
      <vt:lpstr>PowerPoint Presentation</vt:lpstr>
      <vt:lpstr>Emergence and Emergent Behaviour</vt:lpstr>
      <vt:lpstr>A Few Problems</vt:lpstr>
      <vt:lpstr>PowerPoint Presentation</vt:lpstr>
      <vt:lpstr>A Few Problems</vt:lpstr>
      <vt:lpstr>Problems Happen Everywhere</vt:lpstr>
      <vt:lpstr>Desirable and Undesirable Emergence</vt:lpstr>
      <vt:lpstr>We put our effort in the Wrong place</vt:lpstr>
      <vt:lpstr>Why is it Difficult to See Issues Early?</vt:lpstr>
      <vt:lpstr>Exercise: Complexity and Humans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Other Mistake</vt:lpstr>
      <vt:lpstr>Complexity</vt:lpstr>
      <vt:lpstr>Our Brain</vt:lpstr>
      <vt:lpstr>Emergence is the Future</vt:lpstr>
      <vt:lpstr>PowerPoint Presentation</vt:lpstr>
      <vt:lpstr>PowerPoint Presentation</vt:lpstr>
      <vt:lpstr>Mind Set</vt:lpstr>
      <vt:lpstr>Mind Set</vt:lpstr>
      <vt:lpstr>Complexity, Mind Set and Emergence</vt:lpstr>
      <vt:lpstr>Managing Complexity: Reductionism</vt:lpstr>
      <vt:lpstr>Handling Emergence </vt:lpstr>
      <vt:lpstr> What is Systems Thinking</vt:lpstr>
      <vt:lpstr>Me</vt:lpstr>
      <vt:lpstr>Me</vt:lpstr>
      <vt:lpstr>Me</vt:lpstr>
      <vt:lpstr>Who does Systems Thinking</vt:lpstr>
      <vt:lpstr> Systems Thinking, Systems Approach and Systems Engineering</vt:lpstr>
      <vt:lpstr>The Beauty and Power of Systems Thinking</vt:lpstr>
      <vt:lpstr>The Basis of Systems Thinking: The System</vt:lpstr>
      <vt:lpstr>Systems Thinking: Some Key Concepts</vt:lpstr>
      <vt:lpstr>One More Key Systems Concept</vt:lpstr>
      <vt:lpstr>System Purpose</vt:lpstr>
      <vt:lpstr>PowerPoint Presentation</vt:lpstr>
      <vt:lpstr>Exercise: Purpose</vt:lpstr>
      <vt:lpstr>Purposeful Thinking</vt:lpstr>
      <vt:lpstr>PowerPoint Presentation</vt:lpstr>
      <vt:lpstr>System Context</vt:lpstr>
      <vt:lpstr>Does Context Matter</vt:lpstr>
      <vt:lpstr>Context is more than just the environment</vt:lpstr>
      <vt:lpstr>Properties and Characteristics of Systems  System Boundary and Environment</vt:lpstr>
      <vt:lpstr>What’s the System Here?</vt:lpstr>
      <vt:lpstr>Using Boundaries</vt:lpstr>
      <vt:lpstr>The Observer</vt:lpstr>
      <vt:lpstr>PowerPoint Presentation</vt:lpstr>
      <vt:lpstr>Systems are made up of subsystems  and Systems are subsystems of bigger Systems</vt:lpstr>
      <vt:lpstr>The context of a subsystem comes from the system it sits within  </vt:lpstr>
      <vt:lpstr>Subsystems and Information Hiding</vt:lpstr>
      <vt:lpstr>Abstraction in Design</vt:lpstr>
      <vt:lpstr>PowerPoint Presentation</vt:lpstr>
      <vt:lpstr>System Behaviour and Connections</vt:lpstr>
      <vt:lpstr>Events, Patterns and Behaviour</vt:lpstr>
      <vt:lpstr>Interrelationships, Structure and Behaviour</vt:lpstr>
      <vt:lpstr>Change the Structure – the Systems Intervention</vt:lpstr>
      <vt:lpstr>Exercise</vt:lpstr>
      <vt:lpstr>Behaviour, Interrelationship and Feedback</vt:lpstr>
      <vt:lpstr>Properties and Characteristics of Systems  Dynamic Behaviour and Feedback</vt:lpstr>
      <vt:lpstr>Negative and Positive Feedback</vt:lpstr>
      <vt:lpstr>Behaviour is Affected by all the Elements in a System</vt:lpstr>
      <vt:lpstr>Properties and Characteristics of Systems  System Stability</vt:lpstr>
      <vt:lpstr>System Stability</vt:lpstr>
      <vt:lpstr>Systems Thinking in Engineering</vt:lpstr>
      <vt:lpstr>Divergent-Convergent Thinking a Systems Meta Process </vt:lpstr>
      <vt:lpstr>Plan Do Check Act a Systems Meta Process</vt:lpstr>
      <vt:lpstr>Systems Engineering uses a Systems Approach to System Design </vt:lpstr>
      <vt:lpstr>How do we Handle Complexity in System Design? </vt:lpstr>
      <vt:lpstr>How do we Handle Complexity in System Design? </vt:lpstr>
      <vt:lpstr>How do we Handle Complexity in System Build? </vt:lpstr>
      <vt:lpstr>The V Diagram</vt:lpstr>
      <vt:lpstr>Systems Engineering is Fractal </vt:lpstr>
      <vt:lpstr>Systems Engineering is Fractal </vt:lpstr>
      <vt:lpstr>The Design System Process</vt:lpstr>
      <vt:lpstr>Systems Engineering is Fractal </vt:lpstr>
      <vt:lpstr>The Build and Check System Process</vt:lpstr>
      <vt:lpstr>The Output of Systems Engineering</vt:lpstr>
      <vt:lpstr>Checking</vt:lpstr>
      <vt:lpstr>Verify and Validate Across the V</vt:lpstr>
      <vt:lpstr>By Checking we Mean Verification and Validation (V&amp;V)</vt:lpstr>
      <vt:lpstr>Checking</vt:lpstr>
      <vt:lpstr>Verify and Validate Inside the V</vt:lpstr>
      <vt:lpstr>Checking by Review</vt:lpstr>
      <vt:lpstr>PowerPoint Presentation</vt:lpstr>
      <vt:lpstr>Generic Lifecycle</vt:lpstr>
      <vt:lpstr>Some Systems Engineering Lifecycles</vt:lpstr>
      <vt:lpstr>In Waters</vt:lpstr>
      <vt:lpstr>They all fit 15288</vt:lpstr>
      <vt:lpstr>PowerPoint Presentation</vt:lpstr>
      <vt:lpstr>Lifecycle and the V-Diagram</vt:lpstr>
      <vt:lpstr>More Than a Process</vt:lpstr>
      <vt:lpstr>Exercise: People</vt:lpstr>
      <vt:lpstr>Sharing Knowledge</vt:lpstr>
      <vt:lpstr>Creating Knowledge</vt:lpstr>
      <vt:lpstr>People and Tools in Systems Engineering</vt:lpstr>
      <vt:lpstr>Systems Tools Build Models to Help the Team Reach a Common Understanding</vt:lpstr>
      <vt:lpstr>Determine System Requirements </vt:lpstr>
      <vt:lpstr>Create System Design Concept &amp; Design System </vt:lpstr>
      <vt:lpstr>Verify and Validate System</vt:lpstr>
      <vt:lpstr>A Fool With a Tool </vt:lpstr>
      <vt:lpstr>This Section:</vt:lpstr>
      <vt:lpstr>This Course Will Focus on</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Systems Engineering</dc:title>
  <dc:subject>Systems Engineering</dc:subject>
  <dc:creator>Stuart Burge</dc:creator>
  <cp:keywords/>
  <dc:description/>
  <cp:lastModifiedBy>John Weaver</cp:lastModifiedBy>
  <cp:revision>25</cp:revision>
  <dcterms:created xsi:type="dcterms:W3CDTF">2015-11-25T16:01:18Z</dcterms:created>
  <dcterms:modified xsi:type="dcterms:W3CDTF">2016-11-14T15:28:06Z</dcterms:modified>
  <cp:category/>
</cp:coreProperties>
</file>