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</p:sldMasterIdLst>
  <p:notesMasterIdLst>
    <p:notesMasterId r:id="rId28"/>
  </p:notesMasterIdLst>
  <p:handoutMasterIdLst>
    <p:handoutMasterId r:id="rId29"/>
  </p:handoutMasterIdLst>
  <p:sldIdLst>
    <p:sldId id="356" r:id="rId3"/>
    <p:sldId id="358" r:id="rId4"/>
    <p:sldId id="359" r:id="rId5"/>
    <p:sldId id="360" r:id="rId6"/>
    <p:sldId id="378" r:id="rId7"/>
    <p:sldId id="357" r:id="rId8"/>
    <p:sldId id="380" r:id="rId9"/>
    <p:sldId id="361" r:id="rId10"/>
    <p:sldId id="362" r:id="rId11"/>
    <p:sldId id="377" r:id="rId12"/>
    <p:sldId id="376" r:id="rId13"/>
    <p:sldId id="379" r:id="rId14"/>
    <p:sldId id="363" r:id="rId15"/>
    <p:sldId id="371" r:id="rId16"/>
    <p:sldId id="364" r:id="rId17"/>
    <p:sldId id="372" r:id="rId18"/>
    <p:sldId id="365" r:id="rId19"/>
    <p:sldId id="366" r:id="rId20"/>
    <p:sldId id="367" r:id="rId21"/>
    <p:sldId id="368" r:id="rId22"/>
    <p:sldId id="369" r:id="rId23"/>
    <p:sldId id="370" r:id="rId24"/>
    <p:sldId id="373" r:id="rId25"/>
    <p:sldId id="374" r:id="rId26"/>
    <p:sldId id="375" r:id="rId27"/>
  </p:sldIdLst>
  <p:sldSz cx="9144000" cy="6858000" type="screen4x3"/>
  <p:notesSz cx="6896100" cy="9236075"/>
  <p:custDataLst>
    <p:tags r:id="rId3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70"/>
    <p:restoredTop sz="93225"/>
  </p:normalViewPr>
  <p:slideViewPr>
    <p:cSldViewPr snapToGrid="0">
      <p:cViewPr>
        <p:scale>
          <a:sx n="70" d="100"/>
          <a:sy n="70" d="100"/>
        </p:scale>
        <p:origin x="1208" y="10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notesMaster" Target="notesMasters/notesMaster1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tags" Target="tags/tag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pPr/>
              <a:t>10/25/16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pPr/>
              <a:t>10/25/16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E265DD-89AB-48F4-9FC8-62F99782467C}" type="slidenum">
              <a:rPr lang="en-GB" smtClean="0">
                <a:solidFill>
                  <a:srgbClr val="000000"/>
                </a:solidFill>
                <a:latin typeface="Arial" pitchFamily="34" charset="0"/>
              </a:rPr>
              <a:pPr/>
              <a:t>1</a:t>
            </a:fld>
            <a:endParaRPr lang="en-GB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996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E265DD-89AB-48F4-9FC8-62F99782467C}" type="slidenum">
              <a:rPr lang="en-GB" smtClean="0">
                <a:solidFill>
                  <a:srgbClr val="000000"/>
                </a:solidFill>
                <a:latin typeface="Arial" pitchFamily="34" charset="0"/>
              </a:rPr>
              <a:pPr/>
              <a:t>2</a:t>
            </a:fld>
            <a:endParaRPr lang="en-GB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71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E265DD-89AB-48F4-9FC8-62F99782467C}" type="slidenum">
              <a:rPr lang="en-GB" smtClean="0">
                <a:solidFill>
                  <a:srgbClr val="000000"/>
                </a:solidFill>
                <a:latin typeface="Arial" pitchFamily="34" charset="0"/>
              </a:rPr>
              <a:pPr/>
              <a:t>3</a:t>
            </a:fld>
            <a:endParaRPr lang="en-GB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922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E265DD-89AB-48F4-9FC8-62F99782467C}" type="slidenum">
              <a:rPr lang="en-GB" smtClean="0">
                <a:solidFill>
                  <a:srgbClr val="000000"/>
                </a:solidFill>
                <a:latin typeface="Arial" pitchFamily="34" charset="0"/>
              </a:rPr>
              <a:pPr/>
              <a:t>4</a:t>
            </a:fld>
            <a:endParaRPr lang="en-GB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381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E265DD-89AB-48F4-9FC8-62F99782467C}" type="slidenum">
              <a:rPr lang="en-GB" smtClean="0">
                <a:solidFill>
                  <a:srgbClr val="000000"/>
                </a:solidFill>
                <a:latin typeface="Arial" pitchFamily="34" charset="0"/>
              </a:rPr>
              <a:pPr/>
              <a:t>5</a:t>
            </a:fld>
            <a:endParaRPr lang="en-GB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7477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374E07-31D8-42A0-AE56-0F87F2C93D11}" type="slidenum">
              <a:rPr lang="en-GB" smtClean="0">
                <a:latin typeface="Arial" pitchFamily="34" charset="0"/>
              </a:rPr>
              <a:pPr/>
              <a:t>6</a:t>
            </a:fld>
            <a:endParaRPr lang="en-GB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1587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374E07-31D8-42A0-AE56-0F87F2C93D11}" type="slidenum">
              <a:rPr lang="en-GB" smtClean="0">
                <a:latin typeface="Arial" pitchFamily="34" charset="0"/>
              </a:rPr>
              <a:pPr/>
              <a:t>7</a:t>
            </a:fld>
            <a:endParaRPr lang="en-GB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220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374E07-31D8-42A0-AE56-0F87F2C93D11}" type="slidenum">
              <a:rPr lang="en-GB" smtClean="0">
                <a:latin typeface="Arial" pitchFamily="34" charset="0"/>
              </a:rPr>
              <a:pPr/>
              <a:t>8</a:t>
            </a:fld>
            <a:endParaRPr lang="en-GB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3196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374E07-31D8-42A0-AE56-0F87F2C93D11}" type="slidenum">
              <a:rPr lang="en-GB" smtClean="0">
                <a:latin typeface="Arial" pitchFamily="34" charset="0"/>
              </a:rPr>
              <a:pPr/>
              <a:t>9</a:t>
            </a:fld>
            <a:endParaRPr lang="en-GB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8991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E265DD-89AB-48F4-9FC8-62F99782467C}" type="slidenum">
              <a:rPr lang="en-GB" smtClean="0">
                <a:solidFill>
                  <a:srgbClr val="000000"/>
                </a:solidFill>
                <a:latin typeface="Arial" pitchFamily="34" charset="0"/>
              </a:rPr>
              <a:pPr/>
              <a:t>10</a:t>
            </a:fld>
            <a:endParaRPr lang="en-GB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2941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F15A35B-A1B0-E541-A4D5-F6E456A11D18}" type="slidenum">
              <a:rPr lang="en-GB" sz="1200"/>
              <a:pPr eaLnBrk="1" hangingPunct="1"/>
              <a:t>18</a:t>
            </a:fld>
            <a:endParaRPr lang="en-GB" sz="1200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2" tIns="0" rIns="18902" bIns="0" anchor="b"/>
          <a:lstStyle/>
          <a:p>
            <a:pPr algn="r" defTabSz="906463" eaLnBrk="0" hangingPunct="0">
              <a:spcBef>
                <a:spcPct val="0"/>
              </a:spcBef>
              <a:buClrTx/>
              <a:buFontTx/>
              <a:buNone/>
            </a:pPr>
            <a:r>
              <a:rPr lang="en-US" sz="1000" i="1">
                <a:latin typeface="Times New Roman" charset="0"/>
              </a:rPr>
              <a:t>9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2" tIns="0" rIns="18902" bIns="0" anchor="b"/>
          <a:lstStyle/>
          <a:p>
            <a:pPr algn="r" defTabSz="906463" eaLnBrk="0" hangingPunct="0">
              <a:spcBef>
                <a:spcPct val="0"/>
              </a:spcBef>
              <a:buClrTx/>
              <a:buFontTx/>
              <a:buNone/>
            </a:pPr>
            <a:r>
              <a:rPr lang="en-US" sz="1000" i="1">
                <a:latin typeface="Times New Roman" charset="0"/>
              </a:rPr>
              <a:t>9</a:t>
            </a: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2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911225" y="4340225"/>
            <a:ext cx="5027613" cy="4113213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34" tIns="47254" rIns="92934" bIns="47254"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23563" name="Rectangle 1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0563"/>
            <a:ext cx="4557713" cy="3417887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15689453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F15A35B-A1B0-E541-A4D5-F6E456A11D18}" type="slidenum">
              <a:rPr lang="en-GB" sz="1200"/>
              <a:pPr eaLnBrk="1" hangingPunct="1"/>
              <a:t>19</a:t>
            </a:fld>
            <a:endParaRPr lang="en-GB" sz="1200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2" tIns="0" rIns="18902" bIns="0" anchor="b"/>
          <a:lstStyle/>
          <a:p>
            <a:pPr algn="r" defTabSz="906463" eaLnBrk="0" hangingPunct="0">
              <a:spcBef>
                <a:spcPct val="0"/>
              </a:spcBef>
              <a:buClrTx/>
              <a:buFontTx/>
              <a:buNone/>
            </a:pPr>
            <a:r>
              <a:rPr lang="en-US" sz="1000" i="1">
                <a:latin typeface="Times New Roman" charset="0"/>
              </a:rPr>
              <a:t>9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2" tIns="0" rIns="18902" bIns="0" anchor="b"/>
          <a:lstStyle/>
          <a:p>
            <a:pPr algn="r" defTabSz="906463" eaLnBrk="0" hangingPunct="0">
              <a:spcBef>
                <a:spcPct val="0"/>
              </a:spcBef>
              <a:buClrTx/>
              <a:buFontTx/>
              <a:buNone/>
            </a:pPr>
            <a:r>
              <a:rPr lang="en-US" sz="1000" i="1">
                <a:latin typeface="Times New Roman" charset="0"/>
              </a:rPr>
              <a:t>9</a:t>
            </a: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2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911225" y="4340225"/>
            <a:ext cx="5027613" cy="4113213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34" tIns="47254" rIns="92934" bIns="47254"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23563" name="Rectangle 1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0563"/>
            <a:ext cx="4557713" cy="3417887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1268415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F15A35B-A1B0-E541-A4D5-F6E456A11D18}" type="slidenum">
              <a:rPr lang="en-GB" sz="1200"/>
              <a:pPr eaLnBrk="1" hangingPunct="1"/>
              <a:t>20</a:t>
            </a:fld>
            <a:endParaRPr lang="en-GB" sz="1200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2" tIns="0" rIns="18902" bIns="0" anchor="b"/>
          <a:lstStyle/>
          <a:p>
            <a:pPr algn="r" defTabSz="906463" eaLnBrk="0" hangingPunct="0">
              <a:spcBef>
                <a:spcPct val="0"/>
              </a:spcBef>
              <a:buClrTx/>
              <a:buFontTx/>
              <a:buNone/>
            </a:pPr>
            <a:r>
              <a:rPr lang="en-US" sz="1000" i="1">
                <a:latin typeface="Times New Roman" charset="0"/>
              </a:rPr>
              <a:t>9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2" tIns="0" rIns="18902" bIns="0" anchor="b"/>
          <a:lstStyle/>
          <a:p>
            <a:pPr algn="r" defTabSz="906463" eaLnBrk="0" hangingPunct="0">
              <a:spcBef>
                <a:spcPct val="0"/>
              </a:spcBef>
              <a:buClrTx/>
              <a:buFontTx/>
              <a:buNone/>
            </a:pPr>
            <a:r>
              <a:rPr lang="en-US" sz="1000" i="1">
                <a:latin typeface="Times New Roman" charset="0"/>
              </a:rPr>
              <a:t>9</a:t>
            </a: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2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911225" y="4340225"/>
            <a:ext cx="5027613" cy="4113213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34" tIns="47254" rIns="92934" bIns="47254"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23563" name="Rectangle 1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0563"/>
            <a:ext cx="4557713" cy="3417887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3681642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F15A35B-A1B0-E541-A4D5-F6E456A11D18}" type="slidenum">
              <a:rPr lang="en-GB" sz="1200"/>
              <a:pPr eaLnBrk="1" hangingPunct="1"/>
              <a:t>21</a:t>
            </a:fld>
            <a:endParaRPr lang="en-GB" sz="1200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2" tIns="0" rIns="18902" bIns="0" anchor="b"/>
          <a:lstStyle/>
          <a:p>
            <a:pPr algn="r" defTabSz="906463" eaLnBrk="0" hangingPunct="0">
              <a:spcBef>
                <a:spcPct val="0"/>
              </a:spcBef>
              <a:buClrTx/>
              <a:buFontTx/>
              <a:buNone/>
            </a:pPr>
            <a:r>
              <a:rPr lang="en-US" sz="1000" i="1">
                <a:latin typeface="Times New Roman" charset="0"/>
              </a:rPr>
              <a:t>9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2" tIns="0" rIns="18902" bIns="0" anchor="b"/>
          <a:lstStyle/>
          <a:p>
            <a:pPr algn="r" defTabSz="906463" eaLnBrk="0" hangingPunct="0">
              <a:spcBef>
                <a:spcPct val="0"/>
              </a:spcBef>
              <a:buClrTx/>
              <a:buFontTx/>
              <a:buNone/>
            </a:pPr>
            <a:r>
              <a:rPr lang="en-US" sz="1000" i="1">
                <a:latin typeface="Times New Roman" charset="0"/>
              </a:rPr>
              <a:t>9</a:t>
            </a: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2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911225" y="4340225"/>
            <a:ext cx="5027613" cy="4113213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34" tIns="47254" rIns="92934" bIns="47254"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23563" name="Rectangle 1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0563"/>
            <a:ext cx="4557713" cy="3417887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6690187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F15A35B-A1B0-E541-A4D5-F6E456A11D18}" type="slidenum">
              <a:rPr lang="en-GB" sz="1200"/>
              <a:pPr eaLnBrk="1" hangingPunct="1"/>
              <a:t>22</a:t>
            </a:fld>
            <a:endParaRPr lang="en-GB" sz="1200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2" tIns="0" rIns="18902" bIns="0" anchor="b"/>
          <a:lstStyle/>
          <a:p>
            <a:pPr algn="r" defTabSz="906463" eaLnBrk="0" hangingPunct="0">
              <a:spcBef>
                <a:spcPct val="0"/>
              </a:spcBef>
              <a:buClrTx/>
              <a:buFontTx/>
              <a:buNone/>
            </a:pPr>
            <a:r>
              <a:rPr lang="en-US" sz="1000" i="1">
                <a:latin typeface="Times New Roman" charset="0"/>
              </a:rPr>
              <a:t>9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2" tIns="0" rIns="18902" bIns="0" anchor="b"/>
          <a:lstStyle/>
          <a:p>
            <a:pPr algn="r" defTabSz="906463" eaLnBrk="0" hangingPunct="0">
              <a:spcBef>
                <a:spcPct val="0"/>
              </a:spcBef>
              <a:buClrTx/>
              <a:buFontTx/>
              <a:buNone/>
            </a:pPr>
            <a:r>
              <a:rPr lang="en-US" sz="1000" i="1">
                <a:latin typeface="Times New Roman" charset="0"/>
              </a:rPr>
              <a:t>9</a:t>
            </a: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2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911225" y="4340225"/>
            <a:ext cx="5027613" cy="4113213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34" tIns="47254" rIns="92934" bIns="47254"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23563" name="Rectangle 1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0563"/>
            <a:ext cx="4557713" cy="3417887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18194746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DD21EF9-3043-FB4A-8E18-06C22649D6E4}" type="slidenum">
              <a:rPr lang="en-GB" sz="1200"/>
              <a:pPr eaLnBrk="1" hangingPunct="1"/>
              <a:t>23</a:t>
            </a:fld>
            <a:endParaRPr lang="en-GB" sz="1200"/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2" tIns="0" rIns="18902" bIns="0" anchor="b"/>
          <a:lstStyle/>
          <a:p>
            <a:pPr algn="r" defTabSz="906463" eaLnBrk="0" hangingPunct="0"/>
            <a:r>
              <a:rPr lang="en-US" sz="1000" i="1">
                <a:latin typeface="Times New Roman" charset="0"/>
              </a:rPr>
              <a:t>9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2" tIns="0" rIns="18902" bIns="0" anchor="b"/>
          <a:lstStyle/>
          <a:p>
            <a:pPr algn="r" defTabSz="906463" eaLnBrk="0" hangingPunct="0"/>
            <a:r>
              <a:rPr lang="en-US" sz="1000" i="1">
                <a:latin typeface="Times New Roman" charset="0"/>
              </a:rPr>
              <a:t>9</a:t>
            </a:r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2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911225" y="4340225"/>
            <a:ext cx="5027613" cy="4113213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34" tIns="47254" rIns="92934" bIns="47254"/>
          <a:lstStyle/>
          <a:p>
            <a:pPr eaLnBrk="1" hangingPunct="1"/>
            <a:endParaRPr lang="en-US">
              <a:latin typeface="Arial" charset="0"/>
            </a:endParaRPr>
          </a:p>
        </p:txBody>
      </p:sp>
      <p:sp>
        <p:nvSpPr>
          <p:cNvPr id="38923" name="Rectangle 1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0563"/>
            <a:ext cx="4557713" cy="3417887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10663283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DD21EF9-3043-FB4A-8E18-06C22649D6E4}" type="slidenum">
              <a:rPr lang="en-GB" sz="1200"/>
              <a:pPr eaLnBrk="1" hangingPunct="1"/>
              <a:t>24</a:t>
            </a:fld>
            <a:endParaRPr lang="en-GB" sz="1200"/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2" tIns="0" rIns="18902" bIns="0" anchor="b"/>
          <a:lstStyle/>
          <a:p>
            <a:pPr algn="r" defTabSz="906463" eaLnBrk="0" hangingPunct="0"/>
            <a:r>
              <a:rPr lang="en-US" sz="1000" i="1">
                <a:latin typeface="Times New Roman" charset="0"/>
              </a:rPr>
              <a:t>9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2" tIns="0" rIns="18902" bIns="0" anchor="b"/>
          <a:lstStyle/>
          <a:p>
            <a:pPr algn="r" defTabSz="906463" eaLnBrk="0" hangingPunct="0"/>
            <a:r>
              <a:rPr lang="en-US" sz="1000" i="1">
                <a:latin typeface="Times New Roman" charset="0"/>
              </a:rPr>
              <a:t>9</a:t>
            </a:r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2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911225" y="4340225"/>
            <a:ext cx="5027613" cy="4113213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34" tIns="47254" rIns="92934" bIns="47254"/>
          <a:lstStyle/>
          <a:p>
            <a:pPr eaLnBrk="1" hangingPunct="1"/>
            <a:endParaRPr lang="en-US">
              <a:latin typeface="Arial" charset="0"/>
            </a:endParaRPr>
          </a:p>
        </p:txBody>
      </p:sp>
      <p:sp>
        <p:nvSpPr>
          <p:cNvPr id="38923" name="Rectangle 1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0563"/>
            <a:ext cx="4557713" cy="3417887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7917269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869F4EF-1F09-0E48-BE91-B90202E28FE4}" type="slidenum">
              <a:rPr lang="en-GB" sz="1200"/>
              <a:pPr eaLnBrk="1" hangingPunct="1"/>
              <a:t>25</a:t>
            </a:fld>
            <a:endParaRPr lang="en-GB" sz="1200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2" tIns="0" rIns="18902" bIns="0" anchor="b"/>
          <a:lstStyle/>
          <a:p>
            <a:pPr algn="r" defTabSz="906463" eaLnBrk="0" hangingPunct="0"/>
            <a:r>
              <a:rPr lang="en-US" sz="1000" i="1">
                <a:latin typeface="Times New Roman" charset="0"/>
              </a:rPr>
              <a:t>9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2" tIns="0" rIns="18902" bIns="0" anchor="b"/>
          <a:lstStyle/>
          <a:p>
            <a:pPr algn="r" defTabSz="906463" eaLnBrk="0" hangingPunct="0"/>
            <a:r>
              <a:rPr lang="en-US" sz="1000" i="1">
                <a:latin typeface="Times New Roman" charset="0"/>
              </a:rPr>
              <a:t>9</a:t>
            </a: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2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911225" y="4340225"/>
            <a:ext cx="5027613" cy="4113213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34" tIns="47254" rIns="92934" bIns="47254"/>
          <a:lstStyle/>
          <a:p>
            <a:pPr eaLnBrk="1" hangingPunct="1"/>
            <a:endParaRPr lang="en-US"/>
          </a:p>
        </p:txBody>
      </p:sp>
      <p:sp>
        <p:nvSpPr>
          <p:cNvPr id="23563" name="Rectangle 1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0563"/>
            <a:ext cx="4557713" cy="3417887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1588604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ctr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 typeface="Wingdings 2" pitchFamily="18" charset="2"/>
              <a:buNone/>
              <a:defRPr b="1" smtClean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rgbClr val="4F81BD"/>
                </a:solidFill>
                <a:effectLst/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67" y="-27856"/>
            <a:ext cx="68580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2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4025030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46482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1" dirty="0" smtClean="0">
                <a:solidFill>
                  <a:schemeClr val="accent1"/>
                </a:solidFill>
                <a:effectLst/>
                <a:latin typeface="+mj-lt"/>
                <a:ea typeface="MS PGothic" pitchFamily="34" charset="-128"/>
                <a:cs typeface="ＭＳ Ｐゴシック" pitchFamily="31" charset="-128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2286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858000" cy="10058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692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27063" indent="-169863">
              <a:defRPr sz="1400">
                <a:latin typeface="+mn-lt"/>
              </a:defRPr>
            </a:lvl4pPr>
            <a:lvl5pPr marL="800100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53988">
              <a:defRPr sz="1400">
                <a:latin typeface="+mn-lt"/>
              </a:defRPr>
            </a:lvl4pPr>
            <a:lvl5pPr marL="862013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82588" indent="-150813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8513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287338" indent="-163513">
              <a:defRPr sz="1400">
                <a:latin typeface="+mn-lt"/>
              </a:defRPr>
            </a:lvl2pPr>
            <a:lvl3pPr marL="393700" indent="-163513">
              <a:tabLst/>
              <a:defRPr sz="1400">
                <a:latin typeface="+mn-lt"/>
              </a:defRPr>
            </a:lvl3pPr>
            <a:lvl4pPr marL="627063" indent="-168275">
              <a:defRPr sz="1400">
                <a:latin typeface="+mn-lt"/>
              </a:defRPr>
            </a:lvl4pPr>
            <a:lvl5pPr marL="792163" indent="-16510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636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Content - Large  F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 txBox="1">
            <a:spLocks/>
          </p:cNvSpPr>
          <p:nvPr/>
        </p:nvSpPr>
        <p:spPr>
          <a:xfrm>
            <a:off x="7003515" y="6553583"/>
            <a:ext cx="2133600" cy="365125"/>
          </a:xfrm>
          <a:prstGeom prst="rect">
            <a:avLst/>
          </a:prstGeom>
        </p:spPr>
        <p:txBody>
          <a:bodyPr vert="horz" lIns="68598" tIns="34299" rIns="68598" bIns="34299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0070C0"/>
                </a:solidFill>
                <a:latin typeface="GE Inspira Pitch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GE Inspira Pitch" pitchFamily="34" charset="0"/>
                <a:ea typeface="+mn-ea"/>
                <a:cs typeface="Arial" charset="0"/>
              </a:defRPr>
            </a:lvl9pPr>
          </a:lstStyle>
          <a:p>
            <a:fld id="{5B5001F5-E7B9-4741-B997-DC6E1D931256}" type="slidenum">
              <a:rPr lang="en-US" sz="600" smtClean="0">
                <a:solidFill>
                  <a:srgbClr val="414141"/>
                </a:solidFill>
                <a:latin typeface="GE Inspira" panose="020F0603030400020203" pitchFamily="34" charset="0"/>
              </a:rPr>
              <a:pPr/>
              <a:t>‹#›</a:t>
            </a:fld>
            <a:endParaRPr lang="en-US" sz="600" dirty="0">
              <a:solidFill>
                <a:srgbClr val="414141"/>
              </a:solidFill>
              <a:latin typeface="GE Inspira" panose="020F0603030400020203" pitchFamily="34" charset="0"/>
            </a:endParaRPr>
          </a:p>
        </p:txBody>
      </p:sp>
      <p:sp>
        <p:nvSpPr>
          <p:cNvPr id="8" name="Text Placeholder 2"/>
          <p:cNvSpPr>
            <a:spLocks noGrp="1"/>
          </p:cNvSpPr>
          <p:nvPr>
            <p:ph idx="1" hasCustomPrompt="1"/>
          </p:nvPr>
        </p:nvSpPr>
        <p:spPr>
          <a:xfrm>
            <a:off x="574625" y="928336"/>
            <a:ext cx="8229600" cy="5071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l" defTabSz="685983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1">
                <a:solidFill>
                  <a:srgbClr val="005CB9"/>
                </a:solidFill>
                <a:latin typeface="GE Inspira" panose="020F0603030400020203" pitchFamily="34" charset="0"/>
              </a:defRPr>
            </a:lvl1pPr>
            <a:lvl2pPr marL="175069" indent="-169114">
              <a:spcBef>
                <a:spcPts val="900"/>
              </a:spcBef>
              <a:defRPr sz="2101">
                <a:solidFill>
                  <a:schemeClr val="tx1">
                    <a:lumMod val="65000"/>
                    <a:lumOff val="35000"/>
                  </a:schemeClr>
                </a:solidFill>
                <a:latin typeface="GE Inspira" panose="020F0603030400020203" pitchFamily="34" charset="0"/>
              </a:defRPr>
            </a:lvl2pPr>
            <a:lvl3pPr marL="433503" indent="-175069">
              <a:spcBef>
                <a:spcPts val="675"/>
              </a:spcBef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GE Inspira" panose="020F0603030400020203" pitchFamily="34" charset="0"/>
              </a:defRPr>
            </a:lvl3pPr>
            <a:lvl4pPr marL="604999" indent="-170305">
              <a:spcBef>
                <a:spcPts val="450"/>
              </a:spcBef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GE Inspira" panose="020F0603030400020203" pitchFamily="34" charset="0"/>
              </a:defRPr>
            </a:lvl4pPr>
            <a:lvl5pPr marL="769349" indent="-167923">
              <a:spcBef>
                <a:spcPts val="300"/>
              </a:spcBef>
              <a:defRPr sz="1350">
                <a:solidFill>
                  <a:schemeClr val="tx1">
                    <a:lumMod val="65000"/>
                    <a:lumOff val="35000"/>
                  </a:schemeClr>
                </a:solidFill>
                <a:latin typeface="GE Inspira" panose="020F0603030400020203" pitchFamily="34" charset="0"/>
              </a:defRPr>
            </a:lvl5pPr>
            <a:lvl6pPr marL="942036" indent="-171496">
              <a:spcBef>
                <a:spcPts val="225"/>
              </a:spcBef>
              <a:defRPr/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  <a:p>
            <a:pPr lvl="3"/>
            <a:r>
              <a:rPr lang="en-US" dirty="0"/>
              <a:t>Level 4</a:t>
            </a:r>
          </a:p>
          <a:p>
            <a:pPr lvl="4"/>
            <a:r>
              <a:rPr lang="en-US" dirty="0"/>
              <a:t>Level 5</a:t>
            </a:r>
          </a:p>
          <a:p>
            <a:pPr lvl="5"/>
            <a:r>
              <a:rPr lang="en-US" dirty="0"/>
              <a:t>Level 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815" y="274641"/>
            <a:ext cx="8130985" cy="543047"/>
          </a:xfrm>
        </p:spPr>
        <p:txBody>
          <a:bodyPr>
            <a:noAutofit/>
          </a:bodyPr>
          <a:lstStyle>
            <a:lvl1pPr>
              <a:defRPr sz="3001">
                <a:solidFill>
                  <a:schemeClr val="tx1">
                    <a:lumMod val="65000"/>
                    <a:lumOff val="35000"/>
                  </a:schemeClr>
                </a:solidFill>
                <a:latin typeface="GE Inspira Medium" panose="020F0603030400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3" descr="E:\Harrington Group\GE OIL &amp; GAS ENGINEERING - SARAH LEONARD\2016 - SYSTEMS ENGINEERING DOCUMENTS\SEO Campaign\GUIDE-SEO Graphics\Graphic Theme Files\SEO Graphic - Blue Text cop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100" y="6106915"/>
            <a:ext cx="1303154" cy="749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" y="6294417"/>
            <a:ext cx="281178" cy="374904"/>
          </a:xfrm>
          <a:prstGeom prst="rect">
            <a:avLst/>
          </a:prstGeom>
        </p:spPr>
      </p:pic>
      <p:sp>
        <p:nvSpPr>
          <p:cNvPr id="10" name="Slide Number Placeholder 1"/>
          <p:cNvSpPr>
            <a:spLocks noGrp="1"/>
          </p:cNvSpPr>
          <p:nvPr/>
        </p:nvSpPr>
        <p:spPr bwMode="auto">
          <a:xfrm>
            <a:off x="3632349" y="6631945"/>
            <a:ext cx="1916232" cy="161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1" tIns="34291" rIns="68581" bIns="34291">
            <a:spAutoFit/>
          </a:bodyPr>
          <a:lstStyle/>
          <a:p>
            <a:pPr defTabSz="342991"/>
            <a:r>
              <a:rPr lang="en-US" sz="600" dirty="0">
                <a:solidFill>
                  <a:srgbClr val="414141"/>
                </a:solidFill>
                <a:latin typeface="GE Inspira" panose="020F0603030400020203" pitchFamily="34" charset="0"/>
              </a:rPr>
              <a:t>© 2016 General Electric Company -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115037562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ader_blob_strip_wid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pic>
        <p:nvPicPr>
          <p:cNvPr id="3" name="Picture 2" descr="Waters_logo_black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266" y="414762"/>
            <a:ext cx="2022197" cy="466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27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_blob_strip_wide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2700" y="6681788"/>
            <a:ext cx="1401763" cy="1984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</a:t>
            </a:r>
            <a:r>
              <a:rPr lang="en-US" sz="700" dirty="0" smtClean="0">
                <a:solidFill>
                  <a:srgbClr val="000000"/>
                </a:solidFill>
              </a:rPr>
              <a:t>2016 </a:t>
            </a:r>
            <a:r>
              <a:rPr lang="en-US" sz="700" dirty="0">
                <a:solidFill>
                  <a:srgbClr val="000000"/>
                </a:solidFill>
              </a:rPr>
              <a:t>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-4763"/>
            <a:ext cx="6489700" cy="104140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266" y="414762"/>
            <a:ext cx="2022197" cy="4669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  <p:sldLayoutId id="2147484903" r:id="rId11"/>
    <p:sldLayoutId id="2147484907" r:id="rId12"/>
    <p:sldLayoutId id="2147484908" r:id="rId13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effectLst/>
          <a:latin typeface="+mj-lt"/>
          <a:ea typeface="MS PGothic" pitchFamily="34" charset="-128"/>
          <a:cs typeface="MS PGothic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_blob_strip_wid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600"/>
            <a:ext cx="4620294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emf"/><Relationship Id="rId3" Type="http://schemas.openxmlformats.org/officeDocument/2006/relationships/image" Target="../media/image7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emf"/><Relationship Id="rId3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994828" y="1864575"/>
            <a:ext cx="6406832" cy="40327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1135064" y="2014059"/>
            <a:ext cx="2055177" cy="83087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477" b="1" dirty="0">
                <a:solidFill>
                  <a:schemeClr val="bg1"/>
                </a:solidFill>
                <a:latin typeface="Arial" charset="0"/>
              </a:rPr>
              <a:t>Determine System Requirements</a:t>
            </a:r>
            <a:endParaRPr lang="en-US" sz="1477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1866900" y="2970662"/>
            <a:ext cx="1993900" cy="830874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>
              <a:defRPr/>
            </a:pPr>
            <a:r>
              <a:rPr lang="en-GB" sz="1477" b="1" dirty="0">
                <a:solidFill>
                  <a:srgbClr val="000000"/>
                </a:solidFill>
                <a:latin typeface="Arial" charset="0"/>
              </a:rPr>
              <a:t>Create System Design Concept</a:t>
            </a:r>
            <a:endParaRPr lang="en-US" sz="1477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26" name="Rectangle 6"/>
          <p:cNvSpPr>
            <a:spLocks noChangeArrowheads="1"/>
          </p:cNvSpPr>
          <p:nvPr/>
        </p:nvSpPr>
        <p:spPr bwMode="auto">
          <a:xfrm>
            <a:off x="2567157" y="3932268"/>
            <a:ext cx="2042159" cy="830873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>
              <a:defRPr/>
            </a:pPr>
            <a:r>
              <a:rPr lang="en-GB" sz="1477" b="1" dirty="0" smtClean="0">
                <a:solidFill>
                  <a:srgbClr val="000000"/>
                </a:solidFill>
                <a:latin typeface="Arial" charset="0"/>
              </a:rPr>
              <a:t>Design System</a:t>
            </a:r>
            <a:endParaRPr lang="en-US" sz="1477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27" name="Rectangle 7"/>
          <p:cNvSpPr>
            <a:spLocks noChangeArrowheads="1"/>
          </p:cNvSpPr>
          <p:nvPr/>
        </p:nvSpPr>
        <p:spPr bwMode="auto">
          <a:xfrm>
            <a:off x="3329624" y="4924313"/>
            <a:ext cx="1978977" cy="830874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>
              <a:defRPr/>
            </a:pPr>
            <a:r>
              <a:rPr lang="en-GB" sz="1477" b="1" dirty="0">
                <a:solidFill>
                  <a:srgbClr val="000000"/>
                </a:solidFill>
                <a:latin typeface="Arial" charset="0"/>
              </a:rPr>
              <a:t>Verify &amp; Validate System Design</a:t>
            </a:r>
            <a:endParaRPr lang="en-US" sz="1477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28" name="AutoShape 8"/>
          <p:cNvSpPr>
            <a:spLocks noChangeArrowheads="1"/>
          </p:cNvSpPr>
          <p:nvPr/>
        </p:nvSpPr>
        <p:spPr bwMode="auto">
          <a:xfrm rot="5400000">
            <a:off x="3282673" y="2453457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29" name="AutoShape 9"/>
          <p:cNvSpPr>
            <a:spLocks noChangeArrowheads="1"/>
          </p:cNvSpPr>
          <p:nvPr/>
        </p:nvSpPr>
        <p:spPr bwMode="auto">
          <a:xfrm rot="5400000">
            <a:off x="4711433" y="4346745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30" name="AutoShape 10"/>
          <p:cNvSpPr>
            <a:spLocks noChangeArrowheads="1"/>
          </p:cNvSpPr>
          <p:nvPr/>
        </p:nvSpPr>
        <p:spPr bwMode="auto">
          <a:xfrm rot="5400000">
            <a:off x="3962125" y="3442584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31" name="AutoShape 11"/>
          <p:cNvSpPr>
            <a:spLocks noChangeArrowheads="1"/>
          </p:cNvSpPr>
          <p:nvPr/>
        </p:nvSpPr>
        <p:spPr bwMode="auto">
          <a:xfrm rot="16200000">
            <a:off x="2750547" y="4834420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32" name="AutoShape 12"/>
          <p:cNvSpPr>
            <a:spLocks noChangeArrowheads="1"/>
          </p:cNvSpPr>
          <p:nvPr/>
        </p:nvSpPr>
        <p:spPr bwMode="auto">
          <a:xfrm rot="16200000">
            <a:off x="1266553" y="2857909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33" name="AutoShape 13"/>
          <p:cNvSpPr>
            <a:spLocks noChangeArrowheads="1"/>
          </p:cNvSpPr>
          <p:nvPr/>
        </p:nvSpPr>
        <p:spPr bwMode="auto">
          <a:xfrm rot="16200000">
            <a:off x="2025061" y="3893349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34" name="Line 14"/>
          <p:cNvSpPr>
            <a:spLocks noChangeShapeType="1"/>
          </p:cNvSpPr>
          <p:nvPr/>
        </p:nvSpPr>
        <p:spPr bwMode="invGray">
          <a:xfrm>
            <a:off x="753130" y="1053644"/>
            <a:ext cx="791192" cy="898282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2566" name="Text Box 15"/>
          <p:cNvSpPr txBox="1">
            <a:spLocks noChangeArrowheads="1"/>
          </p:cNvSpPr>
          <p:nvPr/>
        </p:nvSpPr>
        <p:spPr bwMode="auto">
          <a:xfrm>
            <a:off x="1074400" y="1052226"/>
            <a:ext cx="1334853" cy="490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1292">
                <a:solidFill>
                  <a:srgbClr val="000000"/>
                </a:solidFill>
              </a:rPr>
              <a:t>Stakeholder</a:t>
            </a:r>
          </a:p>
          <a:p>
            <a:pPr eaLnBrk="0" hangingPunct="0"/>
            <a:r>
              <a:rPr lang="en-GB" sz="1292" dirty="0">
                <a:solidFill>
                  <a:srgbClr val="000000"/>
                </a:solidFill>
              </a:rPr>
              <a:t>Requirements</a:t>
            </a:r>
          </a:p>
        </p:txBody>
      </p:sp>
      <p:sp>
        <p:nvSpPr>
          <p:cNvPr id="81942" name="Line 22"/>
          <p:cNvSpPr>
            <a:spLocks noChangeShapeType="1"/>
          </p:cNvSpPr>
          <p:nvPr/>
        </p:nvSpPr>
        <p:spPr bwMode="invGray">
          <a:xfrm>
            <a:off x="6482080" y="4941280"/>
            <a:ext cx="1016000" cy="1531032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9" name="Flowchart: Document 28"/>
          <p:cNvSpPr/>
          <p:nvPr/>
        </p:nvSpPr>
        <p:spPr bwMode="auto">
          <a:xfrm>
            <a:off x="5779477" y="3288326"/>
            <a:ext cx="1349620" cy="1597269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477" dirty="0">
                <a:solidFill>
                  <a:srgbClr val="000000"/>
                </a:solidFill>
              </a:rPr>
              <a:t>System</a:t>
            </a:r>
          </a:p>
          <a:p>
            <a:pPr>
              <a:defRPr/>
            </a:pPr>
            <a:r>
              <a:rPr lang="en-GB" sz="1477" dirty="0">
                <a:solidFill>
                  <a:srgbClr val="000000"/>
                </a:solidFill>
              </a:rPr>
              <a:t>Design</a:t>
            </a:r>
          </a:p>
        </p:txBody>
      </p:sp>
      <p:sp>
        <p:nvSpPr>
          <p:cNvPr id="30" name="Flowchart: Document 29"/>
          <p:cNvSpPr/>
          <p:nvPr/>
        </p:nvSpPr>
        <p:spPr bwMode="auto">
          <a:xfrm>
            <a:off x="5685015" y="3388969"/>
            <a:ext cx="1346688" cy="1597269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77" dirty="0">
                <a:solidFill>
                  <a:srgbClr val="000000"/>
                </a:solidFill>
              </a:rPr>
              <a:t>System</a:t>
            </a:r>
          </a:p>
          <a:p>
            <a:pPr algn="ctr">
              <a:defRPr/>
            </a:pPr>
            <a:r>
              <a:rPr lang="en-GB" sz="1477" dirty="0">
                <a:solidFill>
                  <a:srgbClr val="000000"/>
                </a:solidFill>
              </a:rPr>
              <a:t>Design</a:t>
            </a:r>
          </a:p>
        </p:txBody>
      </p:sp>
      <p:sp>
        <p:nvSpPr>
          <p:cNvPr id="32" name="Flowchart: Document 31"/>
          <p:cNvSpPr/>
          <p:nvPr/>
        </p:nvSpPr>
        <p:spPr bwMode="auto">
          <a:xfrm>
            <a:off x="7644130" y="5784391"/>
            <a:ext cx="1349619" cy="929054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292" dirty="0">
                <a:solidFill>
                  <a:srgbClr val="000000"/>
                </a:solidFill>
              </a:rPr>
              <a:t>Subsystem</a:t>
            </a:r>
          </a:p>
          <a:p>
            <a:pPr>
              <a:defRPr/>
            </a:pPr>
            <a:r>
              <a:rPr lang="en-GB" sz="1292" dirty="0">
                <a:solidFill>
                  <a:srgbClr val="000000"/>
                </a:solidFill>
              </a:rPr>
              <a:t>Requirements</a:t>
            </a:r>
          </a:p>
        </p:txBody>
      </p:sp>
      <p:cxnSp>
        <p:nvCxnSpPr>
          <p:cNvPr id="35" name="Straight Arrow Connector 34"/>
          <p:cNvCxnSpPr/>
          <p:nvPr/>
        </p:nvCxnSpPr>
        <p:spPr bwMode="invGray">
          <a:xfrm>
            <a:off x="7115518" y="4049740"/>
            <a:ext cx="1428760" cy="1466"/>
          </a:xfrm>
          <a:prstGeom prst="straightConnector1">
            <a:avLst/>
          </a:prstGeom>
          <a:ln w="76200">
            <a:solidFill>
              <a:schemeClr val="bg2"/>
            </a:solidFill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hape 36"/>
          <p:cNvCxnSpPr>
            <a:stCxn id="81924" idx="3"/>
            <a:endCxn id="29" idx="0"/>
          </p:cNvCxnSpPr>
          <p:nvPr/>
        </p:nvCxnSpPr>
        <p:spPr bwMode="gray">
          <a:xfrm>
            <a:off x="3190258" y="2429497"/>
            <a:ext cx="3265171" cy="858861"/>
          </a:xfrm>
          <a:prstGeom prst="bentConnector2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/>
          <p:cNvCxnSpPr/>
          <p:nvPr/>
        </p:nvCxnSpPr>
        <p:spPr bwMode="gray">
          <a:xfrm>
            <a:off x="3860800" y="3192492"/>
            <a:ext cx="1790700" cy="883480"/>
          </a:xfrm>
          <a:prstGeom prst="bentConnector3">
            <a:avLst>
              <a:gd name="adj1" fmla="val 82766"/>
            </a:avLst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/>
          <p:nvPr/>
        </p:nvCxnSpPr>
        <p:spPr bwMode="gray">
          <a:xfrm flipV="1">
            <a:off x="4630438" y="4181625"/>
            <a:ext cx="1021081" cy="106241"/>
          </a:xfrm>
          <a:prstGeom prst="bentConnector3">
            <a:avLst>
              <a:gd name="adj1" fmla="val 69403"/>
            </a:avLst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hape 44"/>
          <p:cNvCxnSpPr>
            <a:stCxn id="81927" idx="3"/>
            <a:endCxn id="30" idx="2"/>
          </p:cNvCxnSpPr>
          <p:nvPr/>
        </p:nvCxnSpPr>
        <p:spPr bwMode="gray">
          <a:xfrm flipV="1">
            <a:off x="5308602" y="4880640"/>
            <a:ext cx="1049757" cy="459110"/>
          </a:xfrm>
          <a:prstGeom prst="bentConnector2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lowchart: Document 32"/>
          <p:cNvSpPr/>
          <p:nvPr/>
        </p:nvSpPr>
        <p:spPr bwMode="auto">
          <a:xfrm>
            <a:off x="7558864" y="2971635"/>
            <a:ext cx="1409700" cy="961292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292" dirty="0">
                <a:solidFill>
                  <a:srgbClr val="000000"/>
                </a:solidFill>
              </a:rPr>
              <a:t>Build and Check Requirements</a:t>
            </a:r>
          </a:p>
        </p:txBody>
      </p:sp>
      <p:sp>
        <p:nvSpPr>
          <p:cNvPr id="22579" name="TextBox 46"/>
          <p:cNvSpPr txBox="1">
            <a:spLocks noChangeArrowheads="1"/>
          </p:cNvSpPr>
          <p:nvPr/>
        </p:nvSpPr>
        <p:spPr bwMode="gray">
          <a:xfrm>
            <a:off x="5257801" y="1940170"/>
            <a:ext cx="2151551" cy="376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846" b="1" dirty="0"/>
              <a:t>Design System</a:t>
            </a:r>
          </a:p>
        </p:txBody>
      </p:sp>
      <p:sp>
        <p:nvSpPr>
          <p:cNvPr id="22580" name="Title 33"/>
          <p:cNvSpPr>
            <a:spLocks noGrp="1"/>
          </p:cNvSpPr>
          <p:nvPr>
            <p:ph type="title"/>
          </p:nvPr>
        </p:nvSpPr>
        <p:spPr>
          <a:xfrm>
            <a:off x="0" y="263770"/>
            <a:ext cx="9144000" cy="729633"/>
          </a:xfrm>
        </p:spPr>
        <p:txBody>
          <a:bodyPr/>
          <a:lstStyle/>
          <a:p>
            <a:r>
              <a:rPr lang="en-GB" sz="2800" dirty="0"/>
              <a:t>The Design System Process</a:t>
            </a:r>
          </a:p>
        </p:txBody>
      </p:sp>
    </p:spTree>
    <p:extLst>
      <p:ext uri="{BB962C8B-B14F-4D97-AF65-F5344CB8AC3E}">
        <p14:creationId xmlns:p14="http://schemas.microsoft.com/office/powerpoint/2010/main" val="129323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994828" y="1864575"/>
            <a:ext cx="6406832" cy="40327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1135064" y="2014059"/>
            <a:ext cx="2055177" cy="8308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GB" sz="1477" b="1" dirty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Determine System Requirements</a:t>
            </a:r>
            <a:endParaRPr lang="en-US" sz="1477" b="1" dirty="0">
              <a:solidFill>
                <a:schemeClr val="bg1">
                  <a:lumMod val="65000"/>
                </a:schemeClr>
              </a:solidFill>
              <a:latin typeface="Arial" charset="0"/>
            </a:endParaRPr>
          </a:p>
        </p:txBody>
      </p:sp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1866900" y="2970662"/>
            <a:ext cx="1993900" cy="83087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477" b="1" dirty="0">
                <a:solidFill>
                  <a:schemeClr val="bg1"/>
                </a:solidFill>
                <a:latin typeface="Arial" charset="0"/>
              </a:rPr>
              <a:t>Create System Design Concept</a:t>
            </a:r>
            <a:endParaRPr lang="en-US" sz="1477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81926" name="Rectangle 6"/>
          <p:cNvSpPr>
            <a:spLocks noChangeArrowheads="1"/>
          </p:cNvSpPr>
          <p:nvPr/>
        </p:nvSpPr>
        <p:spPr bwMode="auto">
          <a:xfrm>
            <a:off x="2567157" y="3932268"/>
            <a:ext cx="2042159" cy="830873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>
              <a:defRPr/>
            </a:pPr>
            <a:r>
              <a:rPr lang="en-GB" sz="1477" b="1" dirty="0" smtClean="0">
                <a:solidFill>
                  <a:srgbClr val="000000"/>
                </a:solidFill>
                <a:latin typeface="Arial" charset="0"/>
              </a:rPr>
              <a:t>Design System</a:t>
            </a:r>
            <a:endParaRPr lang="en-US" sz="1477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27" name="Rectangle 7"/>
          <p:cNvSpPr>
            <a:spLocks noChangeArrowheads="1"/>
          </p:cNvSpPr>
          <p:nvPr/>
        </p:nvSpPr>
        <p:spPr bwMode="auto">
          <a:xfrm>
            <a:off x="3329624" y="4924313"/>
            <a:ext cx="1978977" cy="830874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>
              <a:defRPr/>
            </a:pPr>
            <a:r>
              <a:rPr lang="en-GB" sz="1477" b="1" dirty="0">
                <a:solidFill>
                  <a:srgbClr val="000000"/>
                </a:solidFill>
                <a:latin typeface="Arial" charset="0"/>
              </a:rPr>
              <a:t>Verify &amp; Validate System Design</a:t>
            </a:r>
            <a:endParaRPr lang="en-US" sz="1477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28" name="AutoShape 8"/>
          <p:cNvSpPr>
            <a:spLocks noChangeArrowheads="1"/>
          </p:cNvSpPr>
          <p:nvPr/>
        </p:nvSpPr>
        <p:spPr bwMode="auto">
          <a:xfrm rot="5400000">
            <a:off x="3282673" y="2453457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29" name="AutoShape 9"/>
          <p:cNvSpPr>
            <a:spLocks noChangeArrowheads="1"/>
          </p:cNvSpPr>
          <p:nvPr/>
        </p:nvSpPr>
        <p:spPr bwMode="auto">
          <a:xfrm rot="5400000">
            <a:off x="4711433" y="4346745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30" name="AutoShape 10"/>
          <p:cNvSpPr>
            <a:spLocks noChangeArrowheads="1"/>
          </p:cNvSpPr>
          <p:nvPr/>
        </p:nvSpPr>
        <p:spPr bwMode="auto">
          <a:xfrm rot="5400000">
            <a:off x="3962125" y="3442584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31" name="AutoShape 11"/>
          <p:cNvSpPr>
            <a:spLocks noChangeArrowheads="1"/>
          </p:cNvSpPr>
          <p:nvPr/>
        </p:nvSpPr>
        <p:spPr bwMode="auto">
          <a:xfrm rot="16200000">
            <a:off x="2750547" y="4834420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32" name="AutoShape 12"/>
          <p:cNvSpPr>
            <a:spLocks noChangeArrowheads="1"/>
          </p:cNvSpPr>
          <p:nvPr/>
        </p:nvSpPr>
        <p:spPr bwMode="auto">
          <a:xfrm rot="16200000">
            <a:off x="1266553" y="2857909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33" name="AutoShape 13"/>
          <p:cNvSpPr>
            <a:spLocks noChangeArrowheads="1"/>
          </p:cNvSpPr>
          <p:nvPr/>
        </p:nvSpPr>
        <p:spPr bwMode="auto">
          <a:xfrm rot="16200000">
            <a:off x="2025061" y="3893349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34" name="Line 14"/>
          <p:cNvSpPr>
            <a:spLocks noChangeShapeType="1"/>
          </p:cNvSpPr>
          <p:nvPr/>
        </p:nvSpPr>
        <p:spPr bwMode="invGray">
          <a:xfrm>
            <a:off x="753130" y="1053644"/>
            <a:ext cx="791192" cy="898282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2566" name="Text Box 15"/>
          <p:cNvSpPr txBox="1">
            <a:spLocks noChangeArrowheads="1"/>
          </p:cNvSpPr>
          <p:nvPr/>
        </p:nvSpPr>
        <p:spPr bwMode="auto">
          <a:xfrm>
            <a:off x="1074400" y="1052226"/>
            <a:ext cx="1334853" cy="490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1292">
                <a:solidFill>
                  <a:srgbClr val="000000"/>
                </a:solidFill>
              </a:rPr>
              <a:t>Stakeholder</a:t>
            </a:r>
          </a:p>
          <a:p>
            <a:pPr eaLnBrk="0" hangingPunct="0"/>
            <a:r>
              <a:rPr lang="en-GB" sz="1292" dirty="0">
                <a:solidFill>
                  <a:srgbClr val="000000"/>
                </a:solidFill>
              </a:rPr>
              <a:t>Requirements</a:t>
            </a:r>
          </a:p>
        </p:txBody>
      </p:sp>
      <p:sp>
        <p:nvSpPr>
          <p:cNvPr id="81942" name="Line 22"/>
          <p:cNvSpPr>
            <a:spLocks noChangeShapeType="1"/>
          </p:cNvSpPr>
          <p:nvPr/>
        </p:nvSpPr>
        <p:spPr bwMode="invGray">
          <a:xfrm>
            <a:off x="6482080" y="4941280"/>
            <a:ext cx="1016000" cy="1531032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9" name="Flowchart: Document 28"/>
          <p:cNvSpPr/>
          <p:nvPr/>
        </p:nvSpPr>
        <p:spPr bwMode="auto">
          <a:xfrm>
            <a:off x="5779477" y="3288326"/>
            <a:ext cx="1349620" cy="1597269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477" dirty="0">
                <a:solidFill>
                  <a:srgbClr val="000000"/>
                </a:solidFill>
              </a:rPr>
              <a:t>System</a:t>
            </a:r>
          </a:p>
          <a:p>
            <a:pPr>
              <a:defRPr/>
            </a:pPr>
            <a:r>
              <a:rPr lang="en-GB" sz="1477" dirty="0">
                <a:solidFill>
                  <a:srgbClr val="000000"/>
                </a:solidFill>
              </a:rPr>
              <a:t>Design</a:t>
            </a:r>
          </a:p>
        </p:txBody>
      </p:sp>
      <p:sp>
        <p:nvSpPr>
          <p:cNvPr id="30" name="Flowchart: Document 29"/>
          <p:cNvSpPr/>
          <p:nvPr/>
        </p:nvSpPr>
        <p:spPr bwMode="auto">
          <a:xfrm>
            <a:off x="5685015" y="3388969"/>
            <a:ext cx="1346688" cy="1597269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77" dirty="0">
                <a:solidFill>
                  <a:srgbClr val="000000"/>
                </a:solidFill>
              </a:rPr>
              <a:t>System</a:t>
            </a:r>
          </a:p>
          <a:p>
            <a:pPr algn="ctr">
              <a:defRPr/>
            </a:pPr>
            <a:r>
              <a:rPr lang="en-GB" sz="1477" dirty="0">
                <a:solidFill>
                  <a:srgbClr val="000000"/>
                </a:solidFill>
              </a:rPr>
              <a:t>Design</a:t>
            </a:r>
          </a:p>
        </p:txBody>
      </p:sp>
      <p:sp>
        <p:nvSpPr>
          <p:cNvPr id="32" name="Flowchart: Document 31"/>
          <p:cNvSpPr/>
          <p:nvPr/>
        </p:nvSpPr>
        <p:spPr bwMode="auto">
          <a:xfrm>
            <a:off x="7644130" y="5784391"/>
            <a:ext cx="1349619" cy="929054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292" dirty="0">
                <a:solidFill>
                  <a:srgbClr val="000000"/>
                </a:solidFill>
              </a:rPr>
              <a:t>Subsystem</a:t>
            </a:r>
          </a:p>
          <a:p>
            <a:pPr>
              <a:defRPr/>
            </a:pPr>
            <a:r>
              <a:rPr lang="en-GB" sz="1292" dirty="0">
                <a:solidFill>
                  <a:srgbClr val="000000"/>
                </a:solidFill>
              </a:rPr>
              <a:t>Requirements</a:t>
            </a:r>
          </a:p>
        </p:txBody>
      </p:sp>
      <p:cxnSp>
        <p:nvCxnSpPr>
          <p:cNvPr id="35" name="Straight Arrow Connector 34"/>
          <p:cNvCxnSpPr/>
          <p:nvPr/>
        </p:nvCxnSpPr>
        <p:spPr bwMode="invGray">
          <a:xfrm>
            <a:off x="7115518" y="4049740"/>
            <a:ext cx="1428760" cy="1466"/>
          </a:xfrm>
          <a:prstGeom prst="straightConnector1">
            <a:avLst/>
          </a:prstGeom>
          <a:ln w="76200">
            <a:solidFill>
              <a:schemeClr val="bg2"/>
            </a:solidFill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hape 36"/>
          <p:cNvCxnSpPr>
            <a:stCxn id="81924" idx="3"/>
            <a:endCxn id="29" idx="0"/>
          </p:cNvCxnSpPr>
          <p:nvPr/>
        </p:nvCxnSpPr>
        <p:spPr bwMode="gray">
          <a:xfrm>
            <a:off x="3190258" y="2429497"/>
            <a:ext cx="3265171" cy="858861"/>
          </a:xfrm>
          <a:prstGeom prst="bentConnector2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/>
          <p:cNvCxnSpPr/>
          <p:nvPr/>
        </p:nvCxnSpPr>
        <p:spPr bwMode="gray">
          <a:xfrm>
            <a:off x="3860800" y="3192492"/>
            <a:ext cx="1790700" cy="883480"/>
          </a:xfrm>
          <a:prstGeom prst="bentConnector3">
            <a:avLst>
              <a:gd name="adj1" fmla="val 82766"/>
            </a:avLst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/>
          <p:nvPr/>
        </p:nvCxnSpPr>
        <p:spPr bwMode="gray">
          <a:xfrm flipV="1">
            <a:off x="4630438" y="4181625"/>
            <a:ext cx="1021081" cy="106241"/>
          </a:xfrm>
          <a:prstGeom prst="bentConnector3">
            <a:avLst>
              <a:gd name="adj1" fmla="val 69403"/>
            </a:avLst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hape 44"/>
          <p:cNvCxnSpPr>
            <a:stCxn id="81927" idx="3"/>
            <a:endCxn id="30" idx="2"/>
          </p:cNvCxnSpPr>
          <p:nvPr/>
        </p:nvCxnSpPr>
        <p:spPr bwMode="gray">
          <a:xfrm flipV="1">
            <a:off x="5308602" y="4880640"/>
            <a:ext cx="1049757" cy="459110"/>
          </a:xfrm>
          <a:prstGeom prst="bentConnector2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lowchart: Document 32"/>
          <p:cNvSpPr/>
          <p:nvPr/>
        </p:nvSpPr>
        <p:spPr bwMode="auto">
          <a:xfrm>
            <a:off x="7558864" y="2971635"/>
            <a:ext cx="1409700" cy="961292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292" dirty="0">
                <a:solidFill>
                  <a:srgbClr val="000000"/>
                </a:solidFill>
              </a:rPr>
              <a:t>Build and Check Requirements</a:t>
            </a:r>
          </a:p>
        </p:txBody>
      </p:sp>
      <p:sp>
        <p:nvSpPr>
          <p:cNvPr id="22579" name="TextBox 46"/>
          <p:cNvSpPr txBox="1">
            <a:spLocks noChangeArrowheads="1"/>
          </p:cNvSpPr>
          <p:nvPr/>
        </p:nvSpPr>
        <p:spPr bwMode="gray">
          <a:xfrm>
            <a:off x="5257801" y="1940170"/>
            <a:ext cx="2151551" cy="376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846" b="1" dirty="0"/>
              <a:t>Design System</a:t>
            </a:r>
          </a:p>
        </p:txBody>
      </p:sp>
      <p:sp>
        <p:nvSpPr>
          <p:cNvPr id="22580" name="Title 33"/>
          <p:cNvSpPr>
            <a:spLocks noGrp="1"/>
          </p:cNvSpPr>
          <p:nvPr>
            <p:ph type="title"/>
          </p:nvPr>
        </p:nvSpPr>
        <p:spPr>
          <a:xfrm>
            <a:off x="0" y="263770"/>
            <a:ext cx="9144000" cy="729633"/>
          </a:xfrm>
        </p:spPr>
        <p:txBody>
          <a:bodyPr/>
          <a:lstStyle/>
          <a:p>
            <a:r>
              <a:rPr lang="en-GB" sz="2800" dirty="0"/>
              <a:t>The Design System Process</a:t>
            </a:r>
          </a:p>
        </p:txBody>
      </p:sp>
    </p:spTree>
    <p:extLst>
      <p:ext uri="{BB962C8B-B14F-4D97-AF65-F5344CB8AC3E}">
        <p14:creationId xmlns:p14="http://schemas.microsoft.com/office/powerpoint/2010/main" val="211683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994828" y="1864575"/>
            <a:ext cx="6406832" cy="40327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1135064" y="2014059"/>
            <a:ext cx="2055177" cy="8308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GB" sz="1477" b="1" dirty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Determine System Requirements</a:t>
            </a:r>
            <a:endParaRPr lang="en-US" sz="1477" b="1" dirty="0">
              <a:solidFill>
                <a:schemeClr val="bg1">
                  <a:lumMod val="65000"/>
                </a:schemeClr>
              </a:solidFill>
              <a:latin typeface="Arial" charset="0"/>
            </a:endParaRPr>
          </a:p>
        </p:txBody>
      </p:sp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1866900" y="2970662"/>
            <a:ext cx="1993900" cy="8308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GB" sz="1477" b="1" dirty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Create System Design Concept</a:t>
            </a:r>
            <a:endParaRPr lang="en-US" sz="1477" b="1" dirty="0">
              <a:solidFill>
                <a:schemeClr val="bg1">
                  <a:lumMod val="65000"/>
                </a:schemeClr>
              </a:solidFill>
              <a:latin typeface="Arial" charset="0"/>
            </a:endParaRPr>
          </a:p>
        </p:txBody>
      </p:sp>
      <p:sp>
        <p:nvSpPr>
          <p:cNvPr id="81926" name="Rectangle 6"/>
          <p:cNvSpPr>
            <a:spLocks noChangeArrowheads="1"/>
          </p:cNvSpPr>
          <p:nvPr/>
        </p:nvSpPr>
        <p:spPr bwMode="auto">
          <a:xfrm>
            <a:off x="2567157" y="3932268"/>
            <a:ext cx="2042159" cy="83087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477" b="1" dirty="0" smtClean="0">
                <a:solidFill>
                  <a:schemeClr val="bg1"/>
                </a:solidFill>
                <a:latin typeface="Arial" charset="0"/>
              </a:rPr>
              <a:t>Design System</a:t>
            </a:r>
            <a:endParaRPr lang="en-US" sz="1477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81927" name="Rectangle 7"/>
          <p:cNvSpPr>
            <a:spLocks noChangeArrowheads="1"/>
          </p:cNvSpPr>
          <p:nvPr/>
        </p:nvSpPr>
        <p:spPr bwMode="auto">
          <a:xfrm>
            <a:off x="3329624" y="4924313"/>
            <a:ext cx="1978977" cy="830874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>
              <a:defRPr/>
            </a:pPr>
            <a:r>
              <a:rPr lang="en-GB" sz="1477" b="1" dirty="0">
                <a:solidFill>
                  <a:srgbClr val="000000"/>
                </a:solidFill>
                <a:latin typeface="Arial" charset="0"/>
              </a:rPr>
              <a:t>Verify &amp; Validate System Design</a:t>
            </a:r>
            <a:endParaRPr lang="en-US" sz="1477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28" name="AutoShape 8"/>
          <p:cNvSpPr>
            <a:spLocks noChangeArrowheads="1"/>
          </p:cNvSpPr>
          <p:nvPr/>
        </p:nvSpPr>
        <p:spPr bwMode="auto">
          <a:xfrm rot="5400000">
            <a:off x="3282673" y="2453457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29" name="AutoShape 9"/>
          <p:cNvSpPr>
            <a:spLocks noChangeArrowheads="1"/>
          </p:cNvSpPr>
          <p:nvPr/>
        </p:nvSpPr>
        <p:spPr bwMode="auto">
          <a:xfrm rot="5400000">
            <a:off x="4711433" y="4346745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30" name="AutoShape 10"/>
          <p:cNvSpPr>
            <a:spLocks noChangeArrowheads="1"/>
          </p:cNvSpPr>
          <p:nvPr/>
        </p:nvSpPr>
        <p:spPr bwMode="auto">
          <a:xfrm rot="5400000">
            <a:off x="3962125" y="3442584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31" name="AutoShape 11"/>
          <p:cNvSpPr>
            <a:spLocks noChangeArrowheads="1"/>
          </p:cNvSpPr>
          <p:nvPr/>
        </p:nvSpPr>
        <p:spPr bwMode="auto">
          <a:xfrm rot="16200000">
            <a:off x="2750547" y="4834420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32" name="AutoShape 12"/>
          <p:cNvSpPr>
            <a:spLocks noChangeArrowheads="1"/>
          </p:cNvSpPr>
          <p:nvPr/>
        </p:nvSpPr>
        <p:spPr bwMode="auto">
          <a:xfrm rot="16200000">
            <a:off x="1266553" y="2857909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33" name="AutoShape 13"/>
          <p:cNvSpPr>
            <a:spLocks noChangeArrowheads="1"/>
          </p:cNvSpPr>
          <p:nvPr/>
        </p:nvSpPr>
        <p:spPr bwMode="auto">
          <a:xfrm rot="16200000">
            <a:off x="2025061" y="3893349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34" name="Line 14"/>
          <p:cNvSpPr>
            <a:spLocks noChangeShapeType="1"/>
          </p:cNvSpPr>
          <p:nvPr/>
        </p:nvSpPr>
        <p:spPr bwMode="invGray">
          <a:xfrm>
            <a:off x="753130" y="1053644"/>
            <a:ext cx="791192" cy="898282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2566" name="Text Box 15"/>
          <p:cNvSpPr txBox="1">
            <a:spLocks noChangeArrowheads="1"/>
          </p:cNvSpPr>
          <p:nvPr/>
        </p:nvSpPr>
        <p:spPr bwMode="auto">
          <a:xfrm>
            <a:off x="1074400" y="1052226"/>
            <a:ext cx="1334853" cy="490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1292">
                <a:solidFill>
                  <a:srgbClr val="000000"/>
                </a:solidFill>
              </a:rPr>
              <a:t>Stakeholder</a:t>
            </a:r>
          </a:p>
          <a:p>
            <a:pPr eaLnBrk="0" hangingPunct="0"/>
            <a:r>
              <a:rPr lang="en-GB" sz="1292" dirty="0">
                <a:solidFill>
                  <a:srgbClr val="000000"/>
                </a:solidFill>
              </a:rPr>
              <a:t>Requirements</a:t>
            </a:r>
          </a:p>
        </p:txBody>
      </p:sp>
      <p:sp>
        <p:nvSpPr>
          <p:cNvPr id="81942" name="Line 22"/>
          <p:cNvSpPr>
            <a:spLocks noChangeShapeType="1"/>
          </p:cNvSpPr>
          <p:nvPr/>
        </p:nvSpPr>
        <p:spPr bwMode="invGray">
          <a:xfrm>
            <a:off x="6482080" y="4941280"/>
            <a:ext cx="1016000" cy="1531032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9" name="Flowchart: Document 28"/>
          <p:cNvSpPr/>
          <p:nvPr/>
        </p:nvSpPr>
        <p:spPr bwMode="auto">
          <a:xfrm>
            <a:off x="5779477" y="3288326"/>
            <a:ext cx="1349620" cy="1597269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477" dirty="0">
                <a:solidFill>
                  <a:srgbClr val="000000"/>
                </a:solidFill>
              </a:rPr>
              <a:t>System</a:t>
            </a:r>
          </a:p>
          <a:p>
            <a:pPr>
              <a:defRPr/>
            </a:pPr>
            <a:r>
              <a:rPr lang="en-GB" sz="1477" dirty="0">
                <a:solidFill>
                  <a:srgbClr val="000000"/>
                </a:solidFill>
              </a:rPr>
              <a:t>Design</a:t>
            </a:r>
          </a:p>
        </p:txBody>
      </p:sp>
      <p:sp>
        <p:nvSpPr>
          <p:cNvPr id="30" name="Flowchart: Document 29"/>
          <p:cNvSpPr/>
          <p:nvPr/>
        </p:nvSpPr>
        <p:spPr bwMode="auto">
          <a:xfrm>
            <a:off x="5685015" y="3388969"/>
            <a:ext cx="1346688" cy="1597269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77" dirty="0">
                <a:solidFill>
                  <a:srgbClr val="000000"/>
                </a:solidFill>
              </a:rPr>
              <a:t>System</a:t>
            </a:r>
          </a:p>
          <a:p>
            <a:pPr algn="ctr">
              <a:defRPr/>
            </a:pPr>
            <a:r>
              <a:rPr lang="en-GB" sz="1477" dirty="0">
                <a:solidFill>
                  <a:srgbClr val="000000"/>
                </a:solidFill>
              </a:rPr>
              <a:t>Design</a:t>
            </a:r>
          </a:p>
        </p:txBody>
      </p:sp>
      <p:sp>
        <p:nvSpPr>
          <p:cNvPr id="32" name="Flowchart: Document 31"/>
          <p:cNvSpPr/>
          <p:nvPr/>
        </p:nvSpPr>
        <p:spPr bwMode="auto">
          <a:xfrm>
            <a:off x="7644130" y="5784391"/>
            <a:ext cx="1349619" cy="929054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292" dirty="0">
                <a:solidFill>
                  <a:srgbClr val="000000"/>
                </a:solidFill>
              </a:rPr>
              <a:t>Subsystem</a:t>
            </a:r>
          </a:p>
          <a:p>
            <a:pPr>
              <a:defRPr/>
            </a:pPr>
            <a:r>
              <a:rPr lang="en-GB" sz="1292" dirty="0">
                <a:solidFill>
                  <a:srgbClr val="000000"/>
                </a:solidFill>
              </a:rPr>
              <a:t>Requirements</a:t>
            </a:r>
          </a:p>
        </p:txBody>
      </p:sp>
      <p:cxnSp>
        <p:nvCxnSpPr>
          <p:cNvPr id="35" name="Straight Arrow Connector 34"/>
          <p:cNvCxnSpPr/>
          <p:nvPr/>
        </p:nvCxnSpPr>
        <p:spPr bwMode="invGray">
          <a:xfrm>
            <a:off x="7115518" y="4049740"/>
            <a:ext cx="1428760" cy="1466"/>
          </a:xfrm>
          <a:prstGeom prst="straightConnector1">
            <a:avLst/>
          </a:prstGeom>
          <a:ln w="76200">
            <a:solidFill>
              <a:schemeClr val="bg2"/>
            </a:solidFill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hape 36"/>
          <p:cNvCxnSpPr>
            <a:stCxn id="81924" idx="3"/>
            <a:endCxn id="29" idx="0"/>
          </p:cNvCxnSpPr>
          <p:nvPr/>
        </p:nvCxnSpPr>
        <p:spPr bwMode="gray">
          <a:xfrm>
            <a:off x="3190258" y="2429497"/>
            <a:ext cx="3265171" cy="858861"/>
          </a:xfrm>
          <a:prstGeom prst="bentConnector2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/>
          <p:cNvCxnSpPr/>
          <p:nvPr/>
        </p:nvCxnSpPr>
        <p:spPr bwMode="gray">
          <a:xfrm>
            <a:off x="3860800" y="3192492"/>
            <a:ext cx="1790700" cy="883480"/>
          </a:xfrm>
          <a:prstGeom prst="bentConnector3">
            <a:avLst>
              <a:gd name="adj1" fmla="val 82766"/>
            </a:avLst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/>
          <p:nvPr/>
        </p:nvCxnSpPr>
        <p:spPr bwMode="gray">
          <a:xfrm flipV="1">
            <a:off x="4630438" y="4181625"/>
            <a:ext cx="1021081" cy="106241"/>
          </a:xfrm>
          <a:prstGeom prst="bentConnector3">
            <a:avLst>
              <a:gd name="adj1" fmla="val 69403"/>
            </a:avLst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hape 44"/>
          <p:cNvCxnSpPr>
            <a:stCxn id="81927" idx="3"/>
            <a:endCxn id="30" idx="2"/>
          </p:cNvCxnSpPr>
          <p:nvPr/>
        </p:nvCxnSpPr>
        <p:spPr bwMode="gray">
          <a:xfrm flipV="1">
            <a:off x="5308602" y="4880640"/>
            <a:ext cx="1049757" cy="459110"/>
          </a:xfrm>
          <a:prstGeom prst="bentConnector2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lowchart: Document 32"/>
          <p:cNvSpPr/>
          <p:nvPr/>
        </p:nvSpPr>
        <p:spPr bwMode="auto">
          <a:xfrm>
            <a:off x="7558864" y="2971635"/>
            <a:ext cx="1409700" cy="961292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292" dirty="0">
                <a:solidFill>
                  <a:srgbClr val="000000"/>
                </a:solidFill>
              </a:rPr>
              <a:t>Build and Check Requirements</a:t>
            </a:r>
          </a:p>
        </p:txBody>
      </p:sp>
      <p:sp>
        <p:nvSpPr>
          <p:cNvPr id="22579" name="TextBox 46"/>
          <p:cNvSpPr txBox="1">
            <a:spLocks noChangeArrowheads="1"/>
          </p:cNvSpPr>
          <p:nvPr/>
        </p:nvSpPr>
        <p:spPr bwMode="gray">
          <a:xfrm>
            <a:off x="5257801" y="1940170"/>
            <a:ext cx="2151551" cy="376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846" b="1" dirty="0"/>
              <a:t>Design System</a:t>
            </a:r>
          </a:p>
        </p:txBody>
      </p:sp>
      <p:sp>
        <p:nvSpPr>
          <p:cNvPr id="22580" name="Title 33"/>
          <p:cNvSpPr>
            <a:spLocks noGrp="1"/>
          </p:cNvSpPr>
          <p:nvPr>
            <p:ph type="title"/>
          </p:nvPr>
        </p:nvSpPr>
        <p:spPr>
          <a:xfrm>
            <a:off x="0" y="263770"/>
            <a:ext cx="9144000" cy="729633"/>
          </a:xfrm>
        </p:spPr>
        <p:txBody>
          <a:bodyPr/>
          <a:lstStyle/>
          <a:p>
            <a:r>
              <a:rPr lang="en-GB" sz="2800" dirty="0"/>
              <a:t>The Design System Process</a:t>
            </a:r>
          </a:p>
        </p:txBody>
      </p:sp>
    </p:spTree>
    <p:extLst>
      <p:ext uri="{BB962C8B-B14F-4D97-AF65-F5344CB8AC3E}">
        <p14:creationId xmlns:p14="http://schemas.microsoft.com/office/powerpoint/2010/main" val="168064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994828" y="1864575"/>
            <a:ext cx="6406832" cy="40327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1156186" y="2014059"/>
            <a:ext cx="2055177" cy="8308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GB" sz="1477" b="1" dirty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Determine System Requirements</a:t>
            </a:r>
            <a:endParaRPr lang="en-US" sz="1477" b="1" dirty="0">
              <a:solidFill>
                <a:schemeClr val="bg1">
                  <a:lumMod val="65000"/>
                </a:schemeClr>
              </a:solidFill>
              <a:latin typeface="Arial" charset="0"/>
            </a:endParaRPr>
          </a:p>
        </p:txBody>
      </p:sp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1888022" y="2970662"/>
            <a:ext cx="1993900" cy="8308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GB" sz="1477" b="1" dirty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Create System Design Concept</a:t>
            </a:r>
            <a:endParaRPr lang="en-US" sz="1477" b="1" dirty="0">
              <a:solidFill>
                <a:schemeClr val="bg1">
                  <a:lumMod val="65000"/>
                </a:schemeClr>
              </a:solidFill>
              <a:latin typeface="Arial" charset="0"/>
            </a:endParaRPr>
          </a:p>
        </p:txBody>
      </p:sp>
      <p:sp>
        <p:nvSpPr>
          <p:cNvPr id="81926" name="Rectangle 6"/>
          <p:cNvSpPr>
            <a:spLocks noChangeArrowheads="1"/>
          </p:cNvSpPr>
          <p:nvPr/>
        </p:nvSpPr>
        <p:spPr bwMode="auto">
          <a:xfrm>
            <a:off x="2588279" y="3932268"/>
            <a:ext cx="2042159" cy="83087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GB" sz="1477" b="1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Design System</a:t>
            </a:r>
            <a:endParaRPr lang="en-US" sz="1477" b="1" dirty="0">
              <a:solidFill>
                <a:schemeClr val="bg1">
                  <a:lumMod val="65000"/>
                </a:schemeClr>
              </a:solidFill>
              <a:latin typeface="Arial" charset="0"/>
            </a:endParaRPr>
          </a:p>
        </p:txBody>
      </p:sp>
      <p:sp>
        <p:nvSpPr>
          <p:cNvPr id="81927" name="Rectangle 7"/>
          <p:cNvSpPr>
            <a:spLocks noChangeArrowheads="1"/>
          </p:cNvSpPr>
          <p:nvPr/>
        </p:nvSpPr>
        <p:spPr bwMode="auto">
          <a:xfrm>
            <a:off x="3329624" y="4924313"/>
            <a:ext cx="1978977" cy="83087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477" b="1" dirty="0">
                <a:solidFill>
                  <a:schemeClr val="bg1"/>
                </a:solidFill>
                <a:latin typeface="Arial" charset="0"/>
              </a:rPr>
              <a:t>Verify &amp; Validate System Design</a:t>
            </a:r>
            <a:endParaRPr lang="en-US" sz="1477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81928" name="AutoShape 8"/>
          <p:cNvSpPr>
            <a:spLocks noChangeArrowheads="1"/>
          </p:cNvSpPr>
          <p:nvPr/>
        </p:nvSpPr>
        <p:spPr bwMode="auto">
          <a:xfrm rot="5400000">
            <a:off x="3282673" y="2453457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29" name="AutoShape 9"/>
          <p:cNvSpPr>
            <a:spLocks noChangeArrowheads="1"/>
          </p:cNvSpPr>
          <p:nvPr/>
        </p:nvSpPr>
        <p:spPr bwMode="auto">
          <a:xfrm rot="5400000">
            <a:off x="4711433" y="4346745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30" name="AutoShape 10"/>
          <p:cNvSpPr>
            <a:spLocks noChangeArrowheads="1"/>
          </p:cNvSpPr>
          <p:nvPr/>
        </p:nvSpPr>
        <p:spPr bwMode="auto">
          <a:xfrm rot="5400000">
            <a:off x="3962125" y="3442584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31" name="AutoShape 11"/>
          <p:cNvSpPr>
            <a:spLocks noChangeArrowheads="1"/>
          </p:cNvSpPr>
          <p:nvPr/>
        </p:nvSpPr>
        <p:spPr bwMode="auto">
          <a:xfrm rot="16200000">
            <a:off x="2750547" y="4834420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32" name="AutoShape 12"/>
          <p:cNvSpPr>
            <a:spLocks noChangeArrowheads="1"/>
          </p:cNvSpPr>
          <p:nvPr/>
        </p:nvSpPr>
        <p:spPr bwMode="auto">
          <a:xfrm rot="16200000">
            <a:off x="1266553" y="2857909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33" name="AutoShape 13"/>
          <p:cNvSpPr>
            <a:spLocks noChangeArrowheads="1"/>
          </p:cNvSpPr>
          <p:nvPr/>
        </p:nvSpPr>
        <p:spPr bwMode="auto">
          <a:xfrm rot="16200000">
            <a:off x="2025061" y="3893349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34" name="Line 14"/>
          <p:cNvSpPr>
            <a:spLocks noChangeShapeType="1"/>
          </p:cNvSpPr>
          <p:nvPr/>
        </p:nvSpPr>
        <p:spPr bwMode="invGray">
          <a:xfrm>
            <a:off x="753130" y="1053644"/>
            <a:ext cx="791192" cy="898282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2566" name="Text Box 15"/>
          <p:cNvSpPr txBox="1">
            <a:spLocks noChangeArrowheads="1"/>
          </p:cNvSpPr>
          <p:nvPr/>
        </p:nvSpPr>
        <p:spPr bwMode="auto">
          <a:xfrm>
            <a:off x="1074400" y="1052226"/>
            <a:ext cx="1334853" cy="490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1292">
                <a:solidFill>
                  <a:srgbClr val="000000"/>
                </a:solidFill>
              </a:rPr>
              <a:t>Stakeholder</a:t>
            </a:r>
          </a:p>
          <a:p>
            <a:pPr eaLnBrk="0" hangingPunct="0"/>
            <a:r>
              <a:rPr lang="en-GB" sz="1292" dirty="0">
                <a:solidFill>
                  <a:srgbClr val="000000"/>
                </a:solidFill>
              </a:rPr>
              <a:t>Requirements</a:t>
            </a:r>
          </a:p>
        </p:txBody>
      </p:sp>
      <p:sp>
        <p:nvSpPr>
          <p:cNvPr id="81942" name="Line 22"/>
          <p:cNvSpPr>
            <a:spLocks noChangeShapeType="1"/>
          </p:cNvSpPr>
          <p:nvPr/>
        </p:nvSpPr>
        <p:spPr bwMode="invGray">
          <a:xfrm>
            <a:off x="6482080" y="4941280"/>
            <a:ext cx="1016000" cy="1531032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9" name="Flowchart: Document 28"/>
          <p:cNvSpPr/>
          <p:nvPr/>
        </p:nvSpPr>
        <p:spPr bwMode="auto">
          <a:xfrm>
            <a:off x="5779477" y="3288326"/>
            <a:ext cx="1349620" cy="1597269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477" dirty="0">
                <a:solidFill>
                  <a:srgbClr val="000000"/>
                </a:solidFill>
              </a:rPr>
              <a:t>System</a:t>
            </a:r>
          </a:p>
          <a:p>
            <a:pPr>
              <a:defRPr/>
            </a:pPr>
            <a:r>
              <a:rPr lang="en-GB" sz="1477" dirty="0">
                <a:solidFill>
                  <a:srgbClr val="000000"/>
                </a:solidFill>
              </a:rPr>
              <a:t>Design</a:t>
            </a:r>
          </a:p>
        </p:txBody>
      </p:sp>
      <p:sp>
        <p:nvSpPr>
          <p:cNvPr id="30" name="Flowchart: Document 29"/>
          <p:cNvSpPr/>
          <p:nvPr/>
        </p:nvSpPr>
        <p:spPr bwMode="auto">
          <a:xfrm>
            <a:off x="5685015" y="3388969"/>
            <a:ext cx="1346688" cy="1597269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77" dirty="0">
                <a:solidFill>
                  <a:srgbClr val="000000"/>
                </a:solidFill>
              </a:rPr>
              <a:t>System</a:t>
            </a:r>
          </a:p>
          <a:p>
            <a:pPr algn="ctr">
              <a:defRPr/>
            </a:pPr>
            <a:r>
              <a:rPr lang="en-GB" sz="1477" dirty="0">
                <a:solidFill>
                  <a:srgbClr val="000000"/>
                </a:solidFill>
              </a:rPr>
              <a:t>Design</a:t>
            </a:r>
          </a:p>
        </p:txBody>
      </p:sp>
      <p:sp>
        <p:nvSpPr>
          <p:cNvPr id="32" name="Flowchart: Document 31"/>
          <p:cNvSpPr/>
          <p:nvPr/>
        </p:nvSpPr>
        <p:spPr bwMode="auto">
          <a:xfrm>
            <a:off x="7644130" y="5784391"/>
            <a:ext cx="1349619" cy="929054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292" dirty="0">
                <a:solidFill>
                  <a:srgbClr val="000000"/>
                </a:solidFill>
              </a:rPr>
              <a:t>Subsystem</a:t>
            </a:r>
          </a:p>
          <a:p>
            <a:pPr>
              <a:defRPr/>
            </a:pPr>
            <a:r>
              <a:rPr lang="en-GB" sz="1292" dirty="0">
                <a:solidFill>
                  <a:srgbClr val="000000"/>
                </a:solidFill>
              </a:rPr>
              <a:t>Requirements</a:t>
            </a:r>
          </a:p>
        </p:txBody>
      </p:sp>
      <p:cxnSp>
        <p:nvCxnSpPr>
          <p:cNvPr id="35" name="Straight Arrow Connector 34"/>
          <p:cNvCxnSpPr/>
          <p:nvPr/>
        </p:nvCxnSpPr>
        <p:spPr bwMode="invGray">
          <a:xfrm>
            <a:off x="7115518" y="4049740"/>
            <a:ext cx="1428760" cy="1466"/>
          </a:xfrm>
          <a:prstGeom prst="straightConnector1">
            <a:avLst/>
          </a:prstGeom>
          <a:ln w="76200">
            <a:solidFill>
              <a:schemeClr val="bg2"/>
            </a:solidFill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hape 36"/>
          <p:cNvCxnSpPr>
            <a:stCxn id="81924" idx="3"/>
            <a:endCxn id="29" idx="0"/>
          </p:cNvCxnSpPr>
          <p:nvPr/>
        </p:nvCxnSpPr>
        <p:spPr bwMode="gray">
          <a:xfrm>
            <a:off x="3211363" y="2429496"/>
            <a:ext cx="3242924" cy="858830"/>
          </a:xfrm>
          <a:prstGeom prst="bentConnector2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/>
          <p:cNvCxnSpPr/>
          <p:nvPr/>
        </p:nvCxnSpPr>
        <p:spPr bwMode="gray">
          <a:xfrm>
            <a:off x="3860800" y="3192492"/>
            <a:ext cx="1790700" cy="883480"/>
          </a:xfrm>
          <a:prstGeom prst="bentConnector3">
            <a:avLst>
              <a:gd name="adj1" fmla="val 82766"/>
            </a:avLst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/>
          <p:nvPr/>
        </p:nvCxnSpPr>
        <p:spPr bwMode="gray">
          <a:xfrm flipV="1">
            <a:off x="4630438" y="4181625"/>
            <a:ext cx="1021081" cy="106241"/>
          </a:xfrm>
          <a:prstGeom prst="bentConnector3">
            <a:avLst>
              <a:gd name="adj1" fmla="val 69403"/>
            </a:avLst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hape 44"/>
          <p:cNvCxnSpPr>
            <a:stCxn id="81927" idx="3"/>
            <a:endCxn id="30" idx="2"/>
          </p:cNvCxnSpPr>
          <p:nvPr/>
        </p:nvCxnSpPr>
        <p:spPr bwMode="gray">
          <a:xfrm flipV="1">
            <a:off x="5308602" y="4880640"/>
            <a:ext cx="1049757" cy="459110"/>
          </a:xfrm>
          <a:prstGeom prst="bentConnector2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lowchart: Document 32"/>
          <p:cNvSpPr/>
          <p:nvPr/>
        </p:nvSpPr>
        <p:spPr bwMode="auto">
          <a:xfrm>
            <a:off x="7558864" y="2971635"/>
            <a:ext cx="1409700" cy="961292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292" dirty="0">
                <a:solidFill>
                  <a:srgbClr val="000000"/>
                </a:solidFill>
              </a:rPr>
              <a:t>Build and Check Requirements</a:t>
            </a:r>
          </a:p>
        </p:txBody>
      </p:sp>
      <p:sp>
        <p:nvSpPr>
          <p:cNvPr id="22579" name="TextBox 46"/>
          <p:cNvSpPr txBox="1">
            <a:spLocks noChangeArrowheads="1"/>
          </p:cNvSpPr>
          <p:nvPr/>
        </p:nvSpPr>
        <p:spPr bwMode="gray">
          <a:xfrm>
            <a:off x="5257801" y="1940170"/>
            <a:ext cx="2151551" cy="376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846" b="1" dirty="0"/>
              <a:t>Design System</a:t>
            </a:r>
          </a:p>
        </p:txBody>
      </p:sp>
      <p:sp>
        <p:nvSpPr>
          <p:cNvPr id="22580" name="Title 33"/>
          <p:cNvSpPr>
            <a:spLocks noGrp="1"/>
          </p:cNvSpPr>
          <p:nvPr>
            <p:ph type="title"/>
          </p:nvPr>
        </p:nvSpPr>
        <p:spPr>
          <a:xfrm>
            <a:off x="0" y="263770"/>
            <a:ext cx="9144000" cy="729633"/>
          </a:xfrm>
        </p:spPr>
        <p:txBody>
          <a:bodyPr/>
          <a:lstStyle/>
          <a:p>
            <a:r>
              <a:rPr lang="en-GB" sz="2800" dirty="0"/>
              <a:t>The Design System Process</a:t>
            </a:r>
          </a:p>
        </p:txBody>
      </p:sp>
    </p:spTree>
    <p:extLst>
      <p:ext uri="{BB962C8B-B14F-4D97-AF65-F5344CB8AC3E}">
        <p14:creationId xmlns:p14="http://schemas.microsoft.com/office/powerpoint/2010/main" val="37175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994828" y="1864575"/>
            <a:ext cx="6406832" cy="40327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1156186" y="2014059"/>
            <a:ext cx="2055177" cy="8308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GB" sz="1477" b="1" dirty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Determine System Requirements</a:t>
            </a:r>
            <a:endParaRPr lang="en-US" sz="1477" b="1" dirty="0">
              <a:solidFill>
                <a:schemeClr val="bg1">
                  <a:lumMod val="65000"/>
                </a:schemeClr>
              </a:solidFill>
              <a:latin typeface="Arial" charset="0"/>
            </a:endParaRPr>
          </a:p>
        </p:txBody>
      </p:sp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1888022" y="2970662"/>
            <a:ext cx="1993900" cy="8308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GB" sz="1477" b="1" dirty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Create System Design Concept</a:t>
            </a:r>
            <a:endParaRPr lang="en-US" sz="1477" b="1" dirty="0">
              <a:solidFill>
                <a:schemeClr val="bg1">
                  <a:lumMod val="65000"/>
                </a:schemeClr>
              </a:solidFill>
              <a:latin typeface="Arial" charset="0"/>
            </a:endParaRPr>
          </a:p>
        </p:txBody>
      </p:sp>
      <p:sp>
        <p:nvSpPr>
          <p:cNvPr id="81926" name="Rectangle 6"/>
          <p:cNvSpPr>
            <a:spLocks noChangeArrowheads="1"/>
          </p:cNvSpPr>
          <p:nvPr/>
        </p:nvSpPr>
        <p:spPr bwMode="auto">
          <a:xfrm>
            <a:off x="2588279" y="3932268"/>
            <a:ext cx="2042159" cy="83087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GB" sz="1477" b="1" dirty="0" smtClean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Design System</a:t>
            </a:r>
            <a:endParaRPr lang="en-US" sz="1477" b="1" dirty="0">
              <a:solidFill>
                <a:schemeClr val="bg1">
                  <a:lumMod val="65000"/>
                </a:schemeClr>
              </a:solidFill>
              <a:latin typeface="Arial" charset="0"/>
            </a:endParaRPr>
          </a:p>
        </p:txBody>
      </p:sp>
      <p:sp>
        <p:nvSpPr>
          <p:cNvPr id="81927" name="Rectangle 7"/>
          <p:cNvSpPr>
            <a:spLocks noChangeArrowheads="1"/>
          </p:cNvSpPr>
          <p:nvPr/>
        </p:nvSpPr>
        <p:spPr bwMode="auto">
          <a:xfrm>
            <a:off x="3329624" y="4924313"/>
            <a:ext cx="1978977" cy="83087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477" b="1" dirty="0">
                <a:solidFill>
                  <a:schemeClr val="bg1"/>
                </a:solidFill>
                <a:latin typeface="Arial" charset="0"/>
              </a:rPr>
              <a:t>Verify &amp; Validate System Design</a:t>
            </a:r>
            <a:endParaRPr lang="en-US" sz="1477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81928" name="AutoShape 8"/>
          <p:cNvSpPr>
            <a:spLocks noChangeArrowheads="1"/>
          </p:cNvSpPr>
          <p:nvPr/>
        </p:nvSpPr>
        <p:spPr bwMode="auto">
          <a:xfrm rot="5400000">
            <a:off x="3282673" y="2453457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29" name="AutoShape 9"/>
          <p:cNvSpPr>
            <a:spLocks noChangeArrowheads="1"/>
          </p:cNvSpPr>
          <p:nvPr/>
        </p:nvSpPr>
        <p:spPr bwMode="auto">
          <a:xfrm rot="5400000">
            <a:off x="4711433" y="4346745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30" name="AutoShape 10"/>
          <p:cNvSpPr>
            <a:spLocks noChangeArrowheads="1"/>
          </p:cNvSpPr>
          <p:nvPr/>
        </p:nvSpPr>
        <p:spPr bwMode="auto">
          <a:xfrm rot="5400000">
            <a:off x="3962125" y="3442584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31" name="AutoShape 11"/>
          <p:cNvSpPr>
            <a:spLocks noChangeArrowheads="1"/>
          </p:cNvSpPr>
          <p:nvPr/>
        </p:nvSpPr>
        <p:spPr bwMode="auto">
          <a:xfrm rot="16200000">
            <a:off x="2750547" y="4834420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32" name="AutoShape 12"/>
          <p:cNvSpPr>
            <a:spLocks noChangeArrowheads="1"/>
          </p:cNvSpPr>
          <p:nvPr/>
        </p:nvSpPr>
        <p:spPr bwMode="auto">
          <a:xfrm rot="16200000">
            <a:off x="1266553" y="2857909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33" name="AutoShape 13"/>
          <p:cNvSpPr>
            <a:spLocks noChangeArrowheads="1"/>
          </p:cNvSpPr>
          <p:nvPr/>
        </p:nvSpPr>
        <p:spPr bwMode="auto">
          <a:xfrm rot="16200000">
            <a:off x="2025061" y="3893349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34" name="Line 14"/>
          <p:cNvSpPr>
            <a:spLocks noChangeShapeType="1"/>
          </p:cNvSpPr>
          <p:nvPr/>
        </p:nvSpPr>
        <p:spPr bwMode="invGray">
          <a:xfrm>
            <a:off x="753130" y="1053644"/>
            <a:ext cx="791192" cy="898282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2566" name="Text Box 15"/>
          <p:cNvSpPr txBox="1">
            <a:spLocks noChangeArrowheads="1"/>
          </p:cNvSpPr>
          <p:nvPr/>
        </p:nvSpPr>
        <p:spPr bwMode="auto">
          <a:xfrm>
            <a:off x="1074400" y="1052226"/>
            <a:ext cx="1334853" cy="490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1292">
                <a:solidFill>
                  <a:srgbClr val="000000"/>
                </a:solidFill>
              </a:rPr>
              <a:t>Stakeholder</a:t>
            </a:r>
          </a:p>
          <a:p>
            <a:pPr eaLnBrk="0" hangingPunct="0"/>
            <a:r>
              <a:rPr lang="en-GB" sz="1292" dirty="0">
                <a:solidFill>
                  <a:srgbClr val="000000"/>
                </a:solidFill>
              </a:rPr>
              <a:t>Requirements</a:t>
            </a:r>
          </a:p>
        </p:txBody>
      </p:sp>
      <p:sp>
        <p:nvSpPr>
          <p:cNvPr id="81942" name="Line 22"/>
          <p:cNvSpPr>
            <a:spLocks noChangeShapeType="1"/>
          </p:cNvSpPr>
          <p:nvPr/>
        </p:nvSpPr>
        <p:spPr bwMode="invGray">
          <a:xfrm>
            <a:off x="6482080" y="4941280"/>
            <a:ext cx="1016000" cy="1531032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9" name="Flowchart: Document 28"/>
          <p:cNvSpPr/>
          <p:nvPr/>
        </p:nvSpPr>
        <p:spPr bwMode="auto">
          <a:xfrm>
            <a:off x="5779477" y="3288326"/>
            <a:ext cx="1349620" cy="1597269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477" dirty="0">
                <a:solidFill>
                  <a:srgbClr val="000000"/>
                </a:solidFill>
              </a:rPr>
              <a:t>System</a:t>
            </a:r>
          </a:p>
          <a:p>
            <a:pPr>
              <a:defRPr/>
            </a:pPr>
            <a:r>
              <a:rPr lang="en-GB" sz="1477" dirty="0">
                <a:solidFill>
                  <a:srgbClr val="000000"/>
                </a:solidFill>
              </a:rPr>
              <a:t>Design</a:t>
            </a:r>
          </a:p>
        </p:txBody>
      </p:sp>
      <p:sp>
        <p:nvSpPr>
          <p:cNvPr id="30" name="Flowchart: Document 29"/>
          <p:cNvSpPr/>
          <p:nvPr/>
        </p:nvSpPr>
        <p:spPr bwMode="auto">
          <a:xfrm>
            <a:off x="5685015" y="3388969"/>
            <a:ext cx="1346688" cy="1597269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77" dirty="0">
                <a:solidFill>
                  <a:srgbClr val="000000"/>
                </a:solidFill>
              </a:rPr>
              <a:t>System</a:t>
            </a:r>
          </a:p>
          <a:p>
            <a:pPr algn="ctr">
              <a:defRPr/>
            </a:pPr>
            <a:r>
              <a:rPr lang="en-GB" sz="1477" dirty="0">
                <a:solidFill>
                  <a:srgbClr val="000000"/>
                </a:solidFill>
              </a:rPr>
              <a:t>Design</a:t>
            </a:r>
          </a:p>
        </p:txBody>
      </p:sp>
      <p:sp>
        <p:nvSpPr>
          <p:cNvPr id="32" name="Flowchart: Document 31"/>
          <p:cNvSpPr/>
          <p:nvPr/>
        </p:nvSpPr>
        <p:spPr bwMode="auto">
          <a:xfrm>
            <a:off x="7440521" y="6596652"/>
            <a:ext cx="1349619" cy="929054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292" dirty="0">
                <a:solidFill>
                  <a:srgbClr val="000000"/>
                </a:solidFill>
              </a:rPr>
              <a:t>Subsystem</a:t>
            </a:r>
          </a:p>
          <a:p>
            <a:pPr>
              <a:defRPr/>
            </a:pPr>
            <a:r>
              <a:rPr lang="en-GB" sz="1292" dirty="0">
                <a:solidFill>
                  <a:srgbClr val="000000"/>
                </a:solidFill>
              </a:rPr>
              <a:t>Requirements</a:t>
            </a:r>
          </a:p>
        </p:txBody>
      </p:sp>
      <p:cxnSp>
        <p:nvCxnSpPr>
          <p:cNvPr id="35" name="Straight Arrow Connector 34"/>
          <p:cNvCxnSpPr/>
          <p:nvPr/>
        </p:nvCxnSpPr>
        <p:spPr bwMode="invGray">
          <a:xfrm>
            <a:off x="7115518" y="4049740"/>
            <a:ext cx="1428760" cy="1466"/>
          </a:xfrm>
          <a:prstGeom prst="straightConnector1">
            <a:avLst/>
          </a:prstGeom>
          <a:ln w="76200">
            <a:solidFill>
              <a:schemeClr val="bg2"/>
            </a:solidFill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hape 36"/>
          <p:cNvCxnSpPr>
            <a:stCxn id="81924" idx="3"/>
            <a:endCxn id="29" idx="0"/>
          </p:cNvCxnSpPr>
          <p:nvPr/>
        </p:nvCxnSpPr>
        <p:spPr bwMode="gray">
          <a:xfrm>
            <a:off x="3211363" y="2429496"/>
            <a:ext cx="3242924" cy="858830"/>
          </a:xfrm>
          <a:prstGeom prst="bentConnector2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/>
          <p:cNvCxnSpPr/>
          <p:nvPr/>
        </p:nvCxnSpPr>
        <p:spPr bwMode="gray">
          <a:xfrm>
            <a:off x="3860800" y="3192492"/>
            <a:ext cx="1790700" cy="883480"/>
          </a:xfrm>
          <a:prstGeom prst="bentConnector3">
            <a:avLst>
              <a:gd name="adj1" fmla="val 82766"/>
            </a:avLst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/>
          <p:nvPr/>
        </p:nvCxnSpPr>
        <p:spPr bwMode="gray">
          <a:xfrm flipV="1">
            <a:off x="4630438" y="4181625"/>
            <a:ext cx="1021081" cy="106241"/>
          </a:xfrm>
          <a:prstGeom prst="bentConnector3">
            <a:avLst>
              <a:gd name="adj1" fmla="val 69403"/>
            </a:avLst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hape 44"/>
          <p:cNvCxnSpPr>
            <a:stCxn id="81927" idx="3"/>
            <a:endCxn id="30" idx="2"/>
          </p:cNvCxnSpPr>
          <p:nvPr/>
        </p:nvCxnSpPr>
        <p:spPr bwMode="gray">
          <a:xfrm flipV="1">
            <a:off x="5308602" y="4880640"/>
            <a:ext cx="1049757" cy="459110"/>
          </a:xfrm>
          <a:prstGeom prst="bentConnector2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lowchart: Document 32"/>
          <p:cNvSpPr/>
          <p:nvPr/>
        </p:nvSpPr>
        <p:spPr bwMode="auto">
          <a:xfrm>
            <a:off x="8738969" y="3546645"/>
            <a:ext cx="1409700" cy="961292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292" dirty="0">
                <a:solidFill>
                  <a:srgbClr val="000000"/>
                </a:solidFill>
              </a:rPr>
              <a:t>Build and Check Requirements</a:t>
            </a:r>
          </a:p>
        </p:txBody>
      </p:sp>
      <p:sp>
        <p:nvSpPr>
          <p:cNvPr id="22579" name="TextBox 46"/>
          <p:cNvSpPr txBox="1">
            <a:spLocks noChangeArrowheads="1"/>
          </p:cNvSpPr>
          <p:nvPr/>
        </p:nvSpPr>
        <p:spPr bwMode="gray">
          <a:xfrm>
            <a:off x="5257801" y="1940170"/>
            <a:ext cx="2151551" cy="376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846" b="1" dirty="0"/>
              <a:t>Design System</a:t>
            </a:r>
          </a:p>
        </p:txBody>
      </p:sp>
      <p:sp>
        <p:nvSpPr>
          <p:cNvPr id="22580" name="Title 33"/>
          <p:cNvSpPr>
            <a:spLocks noGrp="1"/>
          </p:cNvSpPr>
          <p:nvPr>
            <p:ph type="title"/>
          </p:nvPr>
        </p:nvSpPr>
        <p:spPr>
          <a:xfrm>
            <a:off x="0" y="263770"/>
            <a:ext cx="9144000" cy="729633"/>
          </a:xfrm>
        </p:spPr>
        <p:txBody>
          <a:bodyPr/>
          <a:lstStyle/>
          <a:p>
            <a:r>
              <a:rPr lang="en-GB" sz="2800" dirty="0"/>
              <a:t>The Design System Process</a:t>
            </a:r>
          </a:p>
        </p:txBody>
      </p:sp>
    </p:spTree>
    <p:extLst>
      <p:ext uri="{BB962C8B-B14F-4D97-AF65-F5344CB8AC3E}">
        <p14:creationId xmlns:p14="http://schemas.microsoft.com/office/powerpoint/2010/main" val="90204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gray">
          <a:xfrm>
            <a:off x="1494202" y="1587505"/>
            <a:ext cx="5503985" cy="377776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n-US" sz="1477">
              <a:latin typeface="Arial" charset="0"/>
            </a:endParaRPr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title" idx="4294967295"/>
          </p:nvPr>
        </p:nvSpPr>
        <p:spPr bwMode="gray"/>
        <p:txBody>
          <a:bodyPr/>
          <a:lstStyle/>
          <a:p>
            <a:pPr algn="l" eaLnBrk="1" hangingPunct="1"/>
            <a:r>
              <a:rPr lang="en-GB" dirty="0" smtClean="0"/>
              <a:t>The Build and Check System Process</a:t>
            </a:r>
            <a:endParaRPr lang="en-US" dirty="0" smtClean="0"/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gray">
          <a:xfrm>
            <a:off x="3622350" y="1969521"/>
            <a:ext cx="1885950" cy="830874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>
              <a:defRPr/>
            </a:pPr>
            <a:r>
              <a:rPr lang="en-GB" sz="1477" b="1" dirty="0">
                <a:latin typeface="Arial" charset="0"/>
              </a:rPr>
              <a:t>Accept (Validate) System</a:t>
            </a:r>
          </a:p>
        </p:txBody>
      </p:sp>
      <p:sp>
        <p:nvSpPr>
          <p:cNvPr id="30729" name="Line 5"/>
          <p:cNvSpPr>
            <a:spLocks noChangeShapeType="1"/>
          </p:cNvSpPr>
          <p:nvPr/>
        </p:nvSpPr>
        <p:spPr bwMode="gray">
          <a:xfrm flipV="1">
            <a:off x="6610351" y="995254"/>
            <a:ext cx="583707" cy="606411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sz="1477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gray">
          <a:xfrm>
            <a:off x="2787567" y="3163000"/>
            <a:ext cx="1885950" cy="830874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>
              <a:defRPr/>
            </a:pPr>
            <a:r>
              <a:rPr lang="en-GB" sz="1477" b="1" dirty="0">
                <a:latin typeface="Arial" charset="0"/>
              </a:rPr>
              <a:t>Check (Verify) the built System</a:t>
            </a:r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gray">
          <a:xfrm>
            <a:off x="1941639" y="4393268"/>
            <a:ext cx="1885950" cy="830874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>
              <a:defRPr/>
            </a:pPr>
            <a:r>
              <a:rPr lang="en-GB" sz="1477" b="1" dirty="0">
                <a:latin typeface="Arial" charset="0"/>
              </a:rPr>
              <a:t>Build System</a:t>
            </a:r>
            <a:endParaRPr lang="en-US" sz="1477" b="1" dirty="0">
              <a:latin typeface="Arial" charset="0"/>
            </a:endParaRPr>
          </a:p>
        </p:txBody>
      </p:sp>
      <p:sp>
        <p:nvSpPr>
          <p:cNvPr id="23570" name="AutoShape 9"/>
          <p:cNvSpPr>
            <a:spLocks noChangeArrowheads="1"/>
          </p:cNvSpPr>
          <p:nvPr/>
        </p:nvSpPr>
        <p:spPr bwMode="gray">
          <a:xfrm rot="10800000">
            <a:off x="3976565" y="4120660"/>
            <a:ext cx="480646" cy="46892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3571" name="AutoShape 10"/>
          <p:cNvSpPr>
            <a:spLocks noChangeArrowheads="1"/>
          </p:cNvSpPr>
          <p:nvPr/>
        </p:nvSpPr>
        <p:spPr bwMode="gray">
          <a:xfrm>
            <a:off x="2132164" y="3730572"/>
            <a:ext cx="479181" cy="46892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3573" name="AutoShape 12"/>
          <p:cNvSpPr>
            <a:spLocks noChangeArrowheads="1"/>
          </p:cNvSpPr>
          <p:nvPr/>
        </p:nvSpPr>
        <p:spPr bwMode="gray">
          <a:xfrm>
            <a:off x="2916520" y="2524858"/>
            <a:ext cx="479180" cy="46892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cxnSp>
        <p:nvCxnSpPr>
          <p:cNvPr id="2" name="AutoShape 13"/>
          <p:cNvCxnSpPr>
            <a:cxnSpLocks noChangeShapeType="1"/>
            <a:endCxn id="33796" idx="1"/>
          </p:cNvCxnSpPr>
          <p:nvPr/>
        </p:nvCxnSpPr>
        <p:spPr bwMode="gray">
          <a:xfrm flipV="1">
            <a:off x="1318934" y="2384959"/>
            <a:ext cx="2303416" cy="1188297"/>
          </a:xfrm>
          <a:prstGeom prst="bentConnector3">
            <a:avLst>
              <a:gd name="adj1" fmla="val 13417"/>
            </a:avLst>
          </a:prstGeom>
          <a:noFill/>
          <a:ln w="76200">
            <a:solidFill>
              <a:schemeClr val="bg2"/>
            </a:solidFill>
            <a:miter lim="800000"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</p:cxnSp>
      <p:cxnSp>
        <p:nvCxnSpPr>
          <p:cNvPr id="30742" name="AutoShape 15"/>
          <p:cNvCxnSpPr>
            <a:cxnSpLocks noChangeShapeType="1"/>
          </p:cNvCxnSpPr>
          <p:nvPr/>
        </p:nvCxnSpPr>
        <p:spPr bwMode="gray">
          <a:xfrm>
            <a:off x="1298331" y="3574402"/>
            <a:ext cx="643304" cy="1226526"/>
          </a:xfrm>
          <a:prstGeom prst="bentConnector3">
            <a:avLst>
              <a:gd name="adj1" fmla="val 50000"/>
            </a:avLst>
          </a:prstGeom>
          <a:noFill/>
          <a:ln w="76200">
            <a:solidFill>
              <a:schemeClr val="bg2"/>
            </a:solidFill>
            <a:miter lim="800000"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</p:cxnSp>
      <p:sp>
        <p:nvSpPr>
          <p:cNvPr id="30743" name="Line 17"/>
          <p:cNvSpPr>
            <a:spLocks noChangeShapeType="1"/>
          </p:cNvSpPr>
          <p:nvPr/>
        </p:nvSpPr>
        <p:spPr bwMode="gray">
          <a:xfrm rot="-3543420">
            <a:off x="3033363" y="5717948"/>
            <a:ext cx="1251438" cy="263769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sz="1477"/>
          </a:p>
        </p:txBody>
      </p:sp>
      <p:sp>
        <p:nvSpPr>
          <p:cNvPr id="23589" name="Text Box 7"/>
          <p:cNvSpPr txBox="1">
            <a:spLocks noChangeArrowheads="1"/>
          </p:cNvSpPr>
          <p:nvPr/>
        </p:nvSpPr>
        <p:spPr bwMode="gray">
          <a:xfrm>
            <a:off x="3608323" y="5951644"/>
            <a:ext cx="1683602" cy="490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1292" dirty="0"/>
              <a:t>Built and Checked</a:t>
            </a:r>
          </a:p>
          <a:p>
            <a:pPr eaLnBrk="0" hangingPunct="0"/>
            <a:r>
              <a:rPr lang="en-GB" sz="1292" dirty="0"/>
              <a:t>Subsystems</a:t>
            </a:r>
          </a:p>
        </p:txBody>
      </p:sp>
      <p:sp>
        <p:nvSpPr>
          <p:cNvPr id="23590" name="Text Box 10"/>
          <p:cNvSpPr txBox="1">
            <a:spLocks noChangeArrowheads="1"/>
          </p:cNvSpPr>
          <p:nvPr/>
        </p:nvSpPr>
        <p:spPr bwMode="gray">
          <a:xfrm>
            <a:off x="7173455" y="1053456"/>
            <a:ext cx="861198" cy="490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1292" dirty="0"/>
              <a:t>Working</a:t>
            </a:r>
          </a:p>
          <a:p>
            <a:pPr eaLnBrk="0" hangingPunct="0"/>
            <a:r>
              <a:rPr lang="en-GB" sz="1292" dirty="0"/>
              <a:t>System</a:t>
            </a:r>
          </a:p>
        </p:txBody>
      </p:sp>
      <p:sp>
        <p:nvSpPr>
          <p:cNvPr id="22" name="Flowchart: Document 29"/>
          <p:cNvSpPr/>
          <p:nvPr/>
        </p:nvSpPr>
        <p:spPr bwMode="auto">
          <a:xfrm>
            <a:off x="5585938" y="3537580"/>
            <a:ext cx="1346688" cy="1597269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77" dirty="0">
                <a:solidFill>
                  <a:srgbClr val="000000"/>
                </a:solidFill>
              </a:rPr>
              <a:t>Check and Accept Evidence</a:t>
            </a:r>
          </a:p>
        </p:txBody>
      </p:sp>
      <p:cxnSp>
        <p:nvCxnSpPr>
          <p:cNvPr id="47" name="AutoShape 13"/>
          <p:cNvCxnSpPr>
            <a:cxnSpLocks noChangeShapeType="1"/>
            <a:stCxn id="33796" idx="3"/>
          </p:cNvCxnSpPr>
          <p:nvPr/>
        </p:nvCxnSpPr>
        <p:spPr bwMode="gray">
          <a:xfrm>
            <a:off x="5508301" y="2384959"/>
            <a:ext cx="805487" cy="1115024"/>
          </a:xfrm>
          <a:prstGeom prst="bentConnector2">
            <a:avLst/>
          </a:prstGeom>
          <a:noFill/>
          <a:ln w="76200">
            <a:solidFill>
              <a:schemeClr val="bg2"/>
            </a:solidFill>
            <a:miter lim="800000"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</p:cxnSp>
      <p:cxnSp>
        <p:nvCxnSpPr>
          <p:cNvPr id="52" name="AutoShape 13"/>
          <p:cNvCxnSpPr>
            <a:cxnSpLocks noChangeShapeType="1"/>
            <a:stCxn id="33799" idx="3"/>
            <a:endCxn id="22" idx="1"/>
          </p:cNvCxnSpPr>
          <p:nvPr/>
        </p:nvCxnSpPr>
        <p:spPr bwMode="gray">
          <a:xfrm>
            <a:off x="4673517" y="3578437"/>
            <a:ext cx="912421" cy="757778"/>
          </a:xfrm>
          <a:prstGeom prst="bentConnector3">
            <a:avLst>
              <a:gd name="adj1" fmla="val 50000"/>
            </a:avLst>
          </a:prstGeom>
          <a:noFill/>
          <a:ln w="76200">
            <a:solidFill>
              <a:schemeClr val="bg2"/>
            </a:solidFill>
            <a:miter lim="800000"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</p:cxnSp>
      <p:sp>
        <p:nvSpPr>
          <p:cNvPr id="23572" name="AutoShape 11"/>
          <p:cNvSpPr>
            <a:spLocks noChangeArrowheads="1"/>
          </p:cNvSpPr>
          <p:nvPr/>
        </p:nvSpPr>
        <p:spPr bwMode="gray">
          <a:xfrm rot="10800000">
            <a:off x="4802047" y="2988410"/>
            <a:ext cx="479181" cy="46892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cxnSp>
        <p:nvCxnSpPr>
          <p:cNvPr id="55" name="AutoShape 14"/>
          <p:cNvCxnSpPr>
            <a:cxnSpLocks noChangeShapeType="1"/>
          </p:cNvCxnSpPr>
          <p:nvPr/>
        </p:nvCxnSpPr>
        <p:spPr bwMode="gray">
          <a:xfrm flipV="1">
            <a:off x="6934586" y="4266950"/>
            <a:ext cx="1598082" cy="1"/>
          </a:xfrm>
          <a:prstGeom prst="bentConnector3">
            <a:avLst>
              <a:gd name="adj1" fmla="val 50000"/>
            </a:avLst>
          </a:prstGeom>
          <a:noFill/>
          <a:ln w="76200">
            <a:solidFill>
              <a:schemeClr val="bg2"/>
            </a:solidFill>
            <a:miter lim="800000"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</p:cxnSp>
      <p:cxnSp>
        <p:nvCxnSpPr>
          <p:cNvPr id="61" name="AutoShape 14"/>
          <p:cNvCxnSpPr>
            <a:cxnSpLocks noChangeShapeType="1"/>
          </p:cNvCxnSpPr>
          <p:nvPr/>
        </p:nvCxnSpPr>
        <p:spPr bwMode="gray">
          <a:xfrm flipV="1">
            <a:off x="1140058" y="3574272"/>
            <a:ext cx="1598082" cy="1"/>
          </a:xfrm>
          <a:prstGeom prst="bentConnector3">
            <a:avLst>
              <a:gd name="adj1" fmla="val 50000"/>
            </a:avLst>
          </a:prstGeom>
          <a:noFill/>
          <a:ln w="76200">
            <a:solidFill>
              <a:schemeClr val="bg2"/>
            </a:solidFill>
            <a:miter lim="800000"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</p:cxnSp>
      <p:sp>
        <p:nvSpPr>
          <p:cNvPr id="26" name="TextBox 46"/>
          <p:cNvSpPr txBox="1">
            <a:spLocks noChangeArrowheads="1"/>
          </p:cNvSpPr>
          <p:nvPr/>
        </p:nvSpPr>
        <p:spPr bwMode="gray">
          <a:xfrm>
            <a:off x="3653897" y="1581632"/>
            <a:ext cx="3363421" cy="376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846" b="1" dirty="0"/>
              <a:t>Build and Check System</a:t>
            </a:r>
          </a:p>
        </p:txBody>
      </p:sp>
    </p:spTree>
    <p:extLst>
      <p:ext uri="{BB962C8B-B14F-4D97-AF65-F5344CB8AC3E}">
        <p14:creationId xmlns:p14="http://schemas.microsoft.com/office/powerpoint/2010/main" val="11735686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gray">
          <a:xfrm>
            <a:off x="1494202" y="1587505"/>
            <a:ext cx="5503985" cy="377776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n-US" sz="1477">
              <a:latin typeface="Arial" charset="0"/>
            </a:endParaRPr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title" idx="4294967295"/>
          </p:nvPr>
        </p:nvSpPr>
        <p:spPr bwMode="gray"/>
        <p:txBody>
          <a:bodyPr/>
          <a:lstStyle/>
          <a:p>
            <a:pPr algn="l" eaLnBrk="1" hangingPunct="1"/>
            <a:r>
              <a:rPr lang="en-GB" dirty="0" smtClean="0"/>
              <a:t>The Build and Check System Process</a:t>
            </a:r>
            <a:endParaRPr lang="en-US" dirty="0" smtClean="0"/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gray">
          <a:xfrm>
            <a:off x="3622350" y="1969521"/>
            <a:ext cx="1885950" cy="83087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77" b="1" dirty="0">
                <a:latin typeface="Arial" charset="0"/>
              </a:rPr>
              <a:t>Accept (Validate) System</a:t>
            </a:r>
          </a:p>
        </p:txBody>
      </p:sp>
      <p:sp>
        <p:nvSpPr>
          <p:cNvPr id="30729" name="Line 5"/>
          <p:cNvSpPr>
            <a:spLocks noChangeShapeType="1"/>
          </p:cNvSpPr>
          <p:nvPr/>
        </p:nvSpPr>
        <p:spPr bwMode="gray">
          <a:xfrm flipV="1">
            <a:off x="6610351" y="995254"/>
            <a:ext cx="583707" cy="606411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sz="1477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gray">
          <a:xfrm>
            <a:off x="2787567" y="3163000"/>
            <a:ext cx="1885950" cy="83087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77" b="1" dirty="0">
                <a:latin typeface="Arial" charset="0"/>
              </a:rPr>
              <a:t>Check (Verify) the built System</a:t>
            </a:r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gray">
          <a:xfrm>
            <a:off x="1941639" y="4393268"/>
            <a:ext cx="1885950" cy="83087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77" b="1" dirty="0">
                <a:latin typeface="Arial" charset="0"/>
              </a:rPr>
              <a:t>Build System</a:t>
            </a:r>
            <a:endParaRPr lang="en-US" sz="1477" b="1" dirty="0">
              <a:latin typeface="Arial" charset="0"/>
            </a:endParaRPr>
          </a:p>
        </p:txBody>
      </p:sp>
      <p:sp>
        <p:nvSpPr>
          <p:cNvPr id="23570" name="AutoShape 9"/>
          <p:cNvSpPr>
            <a:spLocks noChangeArrowheads="1"/>
          </p:cNvSpPr>
          <p:nvPr/>
        </p:nvSpPr>
        <p:spPr bwMode="gray">
          <a:xfrm rot="10800000">
            <a:off x="3976565" y="4120660"/>
            <a:ext cx="480646" cy="46892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3571" name="AutoShape 10"/>
          <p:cNvSpPr>
            <a:spLocks noChangeArrowheads="1"/>
          </p:cNvSpPr>
          <p:nvPr/>
        </p:nvSpPr>
        <p:spPr bwMode="gray">
          <a:xfrm>
            <a:off x="2132164" y="3730572"/>
            <a:ext cx="479181" cy="46892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3573" name="AutoShape 12"/>
          <p:cNvSpPr>
            <a:spLocks noChangeArrowheads="1"/>
          </p:cNvSpPr>
          <p:nvPr/>
        </p:nvSpPr>
        <p:spPr bwMode="gray">
          <a:xfrm>
            <a:off x="2916520" y="2524858"/>
            <a:ext cx="479180" cy="46892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cxnSp>
        <p:nvCxnSpPr>
          <p:cNvPr id="2" name="AutoShape 13"/>
          <p:cNvCxnSpPr>
            <a:cxnSpLocks noChangeShapeType="1"/>
            <a:endCxn id="33796" idx="1"/>
          </p:cNvCxnSpPr>
          <p:nvPr/>
        </p:nvCxnSpPr>
        <p:spPr bwMode="gray">
          <a:xfrm flipV="1">
            <a:off x="1318934" y="2384959"/>
            <a:ext cx="2303416" cy="1188297"/>
          </a:xfrm>
          <a:prstGeom prst="bentConnector3">
            <a:avLst>
              <a:gd name="adj1" fmla="val 13417"/>
            </a:avLst>
          </a:prstGeom>
          <a:noFill/>
          <a:ln w="76200">
            <a:solidFill>
              <a:schemeClr val="bg2"/>
            </a:solidFill>
            <a:miter lim="800000"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</p:cxnSp>
      <p:cxnSp>
        <p:nvCxnSpPr>
          <p:cNvPr id="30742" name="AutoShape 15"/>
          <p:cNvCxnSpPr>
            <a:cxnSpLocks noChangeShapeType="1"/>
          </p:cNvCxnSpPr>
          <p:nvPr/>
        </p:nvCxnSpPr>
        <p:spPr bwMode="gray">
          <a:xfrm>
            <a:off x="1298331" y="3574402"/>
            <a:ext cx="643304" cy="1226526"/>
          </a:xfrm>
          <a:prstGeom prst="bentConnector3">
            <a:avLst>
              <a:gd name="adj1" fmla="val 50000"/>
            </a:avLst>
          </a:prstGeom>
          <a:noFill/>
          <a:ln w="76200">
            <a:solidFill>
              <a:schemeClr val="bg2"/>
            </a:solidFill>
            <a:miter lim="800000"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</p:cxnSp>
      <p:sp>
        <p:nvSpPr>
          <p:cNvPr id="30743" name="Line 17"/>
          <p:cNvSpPr>
            <a:spLocks noChangeShapeType="1"/>
          </p:cNvSpPr>
          <p:nvPr/>
        </p:nvSpPr>
        <p:spPr bwMode="gray">
          <a:xfrm rot="-3543420">
            <a:off x="3033363" y="5717948"/>
            <a:ext cx="1251438" cy="263769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sz="1477"/>
          </a:p>
        </p:txBody>
      </p:sp>
      <p:sp>
        <p:nvSpPr>
          <p:cNvPr id="23589" name="Text Box 7"/>
          <p:cNvSpPr txBox="1">
            <a:spLocks noChangeArrowheads="1"/>
          </p:cNvSpPr>
          <p:nvPr/>
        </p:nvSpPr>
        <p:spPr bwMode="gray">
          <a:xfrm>
            <a:off x="3608323" y="5951644"/>
            <a:ext cx="1683602" cy="490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1292" dirty="0"/>
              <a:t>Built and Checked</a:t>
            </a:r>
          </a:p>
          <a:p>
            <a:pPr eaLnBrk="0" hangingPunct="0"/>
            <a:r>
              <a:rPr lang="en-GB" sz="1292" dirty="0"/>
              <a:t>Subsystems</a:t>
            </a:r>
          </a:p>
        </p:txBody>
      </p:sp>
      <p:sp>
        <p:nvSpPr>
          <p:cNvPr id="23590" name="Text Box 10"/>
          <p:cNvSpPr txBox="1">
            <a:spLocks noChangeArrowheads="1"/>
          </p:cNvSpPr>
          <p:nvPr/>
        </p:nvSpPr>
        <p:spPr bwMode="gray">
          <a:xfrm>
            <a:off x="7173455" y="1053456"/>
            <a:ext cx="861198" cy="490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1292" dirty="0"/>
              <a:t>Working</a:t>
            </a:r>
          </a:p>
          <a:p>
            <a:pPr eaLnBrk="0" hangingPunct="0"/>
            <a:r>
              <a:rPr lang="en-GB" sz="1292" dirty="0"/>
              <a:t>System</a:t>
            </a:r>
          </a:p>
        </p:txBody>
      </p:sp>
      <p:sp>
        <p:nvSpPr>
          <p:cNvPr id="22" name="Flowchart: Document 29"/>
          <p:cNvSpPr/>
          <p:nvPr/>
        </p:nvSpPr>
        <p:spPr bwMode="auto">
          <a:xfrm>
            <a:off x="5585938" y="3537580"/>
            <a:ext cx="1346688" cy="1597269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77" dirty="0">
                <a:solidFill>
                  <a:srgbClr val="000000"/>
                </a:solidFill>
              </a:rPr>
              <a:t>Check and Accept Evidence</a:t>
            </a:r>
          </a:p>
        </p:txBody>
      </p:sp>
      <p:cxnSp>
        <p:nvCxnSpPr>
          <p:cNvPr id="47" name="AutoShape 13"/>
          <p:cNvCxnSpPr>
            <a:cxnSpLocks noChangeShapeType="1"/>
            <a:stCxn id="33796" idx="3"/>
          </p:cNvCxnSpPr>
          <p:nvPr/>
        </p:nvCxnSpPr>
        <p:spPr bwMode="gray">
          <a:xfrm>
            <a:off x="5508301" y="2384959"/>
            <a:ext cx="805487" cy="1115024"/>
          </a:xfrm>
          <a:prstGeom prst="bentConnector2">
            <a:avLst/>
          </a:prstGeom>
          <a:noFill/>
          <a:ln w="76200">
            <a:solidFill>
              <a:schemeClr val="bg2"/>
            </a:solidFill>
            <a:miter lim="800000"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</p:cxnSp>
      <p:cxnSp>
        <p:nvCxnSpPr>
          <p:cNvPr id="52" name="AutoShape 13"/>
          <p:cNvCxnSpPr>
            <a:cxnSpLocks noChangeShapeType="1"/>
            <a:stCxn id="33799" idx="3"/>
            <a:endCxn id="22" idx="1"/>
          </p:cNvCxnSpPr>
          <p:nvPr/>
        </p:nvCxnSpPr>
        <p:spPr bwMode="gray">
          <a:xfrm>
            <a:off x="4673517" y="3578437"/>
            <a:ext cx="912421" cy="757778"/>
          </a:xfrm>
          <a:prstGeom prst="bentConnector3">
            <a:avLst>
              <a:gd name="adj1" fmla="val 50000"/>
            </a:avLst>
          </a:prstGeom>
          <a:noFill/>
          <a:ln w="76200">
            <a:solidFill>
              <a:schemeClr val="bg2"/>
            </a:solidFill>
            <a:miter lim="800000"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</p:cxnSp>
      <p:sp>
        <p:nvSpPr>
          <p:cNvPr id="23572" name="AutoShape 11"/>
          <p:cNvSpPr>
            <a:spLocks noChangeArrowheads="1"/>
          </p:cNvSpPr>
          <p:nvPr/>
        </p:nvSpPr>
        <p:spPr bwMode="gray">
          <a:xfrm rot="10800000">
            <a:off x="4802047" y="2988410"/>
            <a:ext cx="479181" cy="46892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cxnSp>
        <p:nvCxnSpPr>
          <p:cNvPr id="55" name="AutoShape 14"/>
          <p:cNvCxnSpPr>
            <a:cxnSpLocks noChangeShapeType="1"/>
          </p:cNvCxnSpPr>
          <p:nvPr/>
        </p:nvCxnSpPr>
        <p:spPr bwMode="gray">
          <a:xfrm flipV="1">
            <a:off x="6934586" y="4266950"/>
            <a:ext cx="1598082" cy="1"/>
          </a:xfrm>
          <a:prstGeom prst="bentConnector3">
            <a:avLst>
              <a:gd name="adj1" fmla="val 50000"/>
            </a:avLst>
          </a:prstGeom>
          <a:noFill/>
          <a:ln w="76200">
            <a:solidFill>
              <a:schemeClr val="bg2"/>
            </a:solidFill>
            <a:miter lim="800000"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</p:cxnSp>
      <p:cxnSp>
        <p:nvCxnSpPr>
          <p:cNvPr id="61" name="AutoShape 14"/>
          <p:cNvCxnSpPr>
            <a:cxnSpLocks noChangeShapeType="1"/>
          </p:cNvCxnSpPr>
          <p:nvPr/>
        </p:nvCxnSpPr>
        <p:spPr bwMode="gray">
          <a:xfrm flipV="1">
            <a:off x="1140058" y="3574272"/>
            <a:ext cx="1598082" cy="1"/>
          </a:xfrm>
          <a:prstGeom prst="bentConnector3">
            <a:avLst>
              <a:gd name="adj1" fmla="val 50000"/>
            </a:avLst>
          </a:prstGeom>
          <a:noFill/>
          <a:ln w="76200">
            <a:solidFill>
              <a:schemeClr val="bg2"/>
            </a:solidFill>
            <a:miter lim="800000"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</p:cxnSp>
      <p:sp>
        <p:nvSpPr>
          <p:cNvPr id="26" name="TextBox 46"/>
          <p:cNvSpPr txBox="1">
            <a:spLocks noChangeArrowheads="1"/>
          </p:cNvSpPr>
          <p:nvPr/>
        </p:nvSpPr>
        <p:spPr bwMode="gray">
          <a:xfrm>
            <a:off x="3653897" y="1581632"/>
            <a:ext cx="3363421" cy="376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846" b="1" dirty="0"/>
              <a:t>Build and Check System</a:t>
            </a:r>
          </a:p>
        </p:txBody>
      </p:sp>
    </p:spTree>
    <p:extLst>
      <p:ext uri="{BB962C8B-B14F-4D97-AF65-F5344CB8AC3E}">
        <p14:creationId xmlns:p14="http://schemas.microsoft.com/office/powerpoint/2010/main" val="13456779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gray">
          <a:xfrm>
            <a:off x="1494202" y="1587505"/>
            <a:ext cx="5503985" cy="377776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n-US" sz="1477">
              <a:latin typeface="Arial" charset="0"/>
            </a:endParaRPr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title" idx="4294967295"/>
          </p:nvPr>
        </p:nvSpPr>
        <p:spPr bwMode="gray"/>
        <p:txBody>
          <a:bodyPr/>
          <a:lstStyle/>
          <a:p>
            <a:pPr algn="l" eaLnBrk="1" hangingPunct="1"/>
            <a:r>
              <a:rPr lang="en-GB" dirty="0" smtClean="0"/>
              <a:t>The Build and Check System Process</a:t>
            </a:r>
            <a:endParaRPr lang="en-US" dirty="0" smtClean="0"/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gray">
          <a:xfrm>
            <a:off x="3622350" y="1969521"/>
            <a:ext cx="1885950" cy="830874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>
              <a:defRPr/>
            </a:pPr>
            <a:r>
              <a:rPr lang="en-GB" sz="1477" b="1" dirty="0">
                <a:latin typeface="Arial" charset="0"/>
              </a:rPr>
              <a:t>Accept (Validate) System</a:t>
            </a:r>
          </a:p>
        </p:txBody>
      </p:sp>
      <p:sp>
        <p:nvSpPr>
          <p:cNvPr id="30729" name="Line 5"/>
          <p:cNvSpPr>
            <a:spLocks noChangeShapeType="1"/>
          </p:cNvSpPr>
          <p:nvPr/>
        </p:nvSpPr>
        <p:spPr bwMode="gray">
          <a:xfrm flipV="1">
            <a:off x="6610351" y="452804"/>
            <a:ext cx="974480" cy="1148862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sz="1477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gray">
          <a:xfrm>
            <a:off x="2787567" y="3163000"/>
            <a:ext cx="1885950" cy="830874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>
              <a:defRPr/>
            </a:pPr>
            <a:r>
              <a:rPr lang="en-GB" sz="1477" b="1" dirty="0">
                <a:latin typeface="Arial" charset="0"/>
              </a:rPr>
              <a:t>Check (Verify) the built System</a:t>
            </a:r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gray">
          <a:xfrm>
            <a:off x="1941639" y="4393268"/>
            <a:ext cx="1885950" cy="830874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>
              <a:defRPr/>
            </a:pPr>
            <a:r>
              <a:rPr lang="en-GB" sz="1477" b="1" dirty="0">
                <a:latin typeface="Arial" charset="0"/>
              </a:rPr>
              <a:t>Build System</a:t>
            </a:r>
            <a:endParaRPr lang="en-US" sz="1477" b="1" dirty="0">
              <a:latin typeface="Arial" charset="0"/>
            </a:endParaRPr>
          </a:p>
        </p:txBody>
      </p:sp>
      <p:sp>
        <p:nvSpPr>
          <p:cNvPr id="23570" name="AutoShape 9"/>
          <p:cNvSpPr>
            <a:spLocks noChangeArrowheads="1"/>
          </p:cNvSpPr>
          <p:nvPr/>
        </p:nvSpPr>
        <p:spPr bwMode="gray">
          <a:xfrm rot="10800000">
            <a:off x="3976565" y="4120660"/>
            <a:ext cx="480646" cy="46892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3571" name="AutoShape 10"/>
          <p:cNvSpPr>
            <a:spLocks noChangeArrowheads="1"/>
          </p:cNvSpPr>
          <p:nvPr/>
        </p:nvSpPr>
        <p:spPr bwMode="gray">
          <a:xfrm>
            <a:off x="2132164" y="3730572"/>
            <a:ext cx="479181" cy="46892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3573" name="AutoShape 12"/>
          <p:cNvSpPr>
            <a:spLocks noChangeArrowheads="1"/>
          </p:cNvSpPr>
          <p:nvPr/>
        </p:nvSpPr>
        <p:spPr bwMode="gray">
          <a:xfrm>
            <a:off x="2916520" y="2524858"/>
            <a:ext cx="479180" cy="46892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cxnSp>
        <p:nvCxnSpPr>
          <p:cNvPr id="2" name="AutoShape 13"/>
          <p:cNvCxnSpPr>
            <a:cxnSpLocks noChangeShapeType="1"/>
            <a:endCxn id="33796" idx="1"/>
          </p:cNvCxnSpPr>
          <p:nvPr/>
        </p:nvCxnSpPr>
        <p:spPr bwMode="gray">
          <a:xfrm flipV="1">
            <a:off x="1318934" y="2384959"/>
            <a:ext cx="2303416" cy="1188297"/>
          </a:xfrm>
          <a:prstGeom prst="bentConnector3">
            <a:avLst>
              <a:gd name="adj1" fmla="val 13417"/>
            </a:avLst>
          </a:prstGeom>
          <a:noFill/>
          <a:ln w="76200">
            <a:solidFill>
              <a:schemeClr val="bg2"/>
            </a:solidFill>
            <a:miter lim="800000"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</p:cxnSp>
      <p:cxnSp>
        <p:nvCxnSpPr>
          <p:cNvPr id="30742" name="AutoShape 15"/>
          <p:cNvCxnSpPr>
            <a:cxnSpLocks noChangeShapeType="1"/>
          </p:cNvCxnSpPr>
          <p:nvPr/>
        </p:nvCxnSpPr>
        <p:spPr bwMode="gray">
          <a:xfrm>
            <a:off x="1298331" y="3574402"/>
            <a:ext cx="643304" cy="1226526"/>
          </a:xfrm>
          <a:prstGeom prst="bentConnector3">
            <a:avLst>
              <a:gd name="adj1" fmla="val 50000"/>
            </a:avLst>
          </a:prstGeom>
          <a:noFill/>
          <a:ln w="76200">
            <a:solidFill>
              <a:schemeClr val="bg2"/>
            </a:solidFill>
            <a:miter lim="800000"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</p:cxnSp>
      <p:sp>
        <p:nvSpPr>
          <p:cNvPr id="30743" name="Line 17"/>
          <p:cNvSpPr>
            <a:spLocks noChangeShapeType="1"/>
          </p:cNvSpPr>
          <p:nvPr/>
        </p:nvSpPr>
        <p:spPr bwMode="gray">
          <a:xfrm rot="-3543420">
            <a:off x="3033363" y="5717948"/>
            <a:ext cx="1251438" cy="263769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sz="1477"/>
          </a:p>
        </p:txBody>
      </p:sp>
      <p:sp>
        <p:nvSpPr>
          <p:cNvPr id="23589" name="Text Box 7"/>
          <p:cNvSpPr txBox="1">
            <a:spLocks noChangeArrowheads="1"/>
          </p:cNvSpPr>
          <p:nvPr/>
        </p:nvSpPr>
        <p:spPr bwMode="gray">
          <a:xfrm>
            <a:off x="3608323" y="5951644"/>
            <a:ext cx="1683602" cy="490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1292" dirty="0"/>
              <a:t>Built and Checked</a:t>
            </a:r>
          </a:p>
          <a:p>
            <a:pPr eaLnBrk="0" hangingPunct="0"/>
            <a:r>
              <a:rPr lang="en-GB" sz="1292" dirty="0"/>
              <a:t>Subsystems</a:t>
            </a:r>
          </a:p>
        </p:txBody>
      </p:sp>
      <p:sp>
        <p:nvSpPr>
          <p:cNvPr id="23590" name="Text Box 10"/>
          <p:cNvSpPr txBox="1">
            <a:spLocks noChangeArrowheads="1"/>
          </p:cNvSpPr>
          <p:nvPr/>
        </p:nvSpPr>
        <p:spPr bwMode="gray">
          <a:xfrm>
            <a:off x="7359622" y="797742"/>
            <a:ext cx="861198" cy="490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1292" dirty="0"/>
              <a:t>Working</a:t>
            </a:r>
          </a:p>
          <a:p>
            <a:pPr eaLnBrk="0" hangingPunct="0"/>
            <a:r>
              <a:rPr lang="en-GB" sz="1292" dirty="0"/>
              <a:t>System</a:t>
            </a:r>
          </a:p>
        </p:txBody>
      </p:sp>
      <p:sp>
        <p:nvSpPr>
          <p:cNvPr id="23591" name="Text Box 15"/>
          <p:cNvSpPr txBox="1">
            <a:spLocks noChangeArrowheads="1"/>
          </p:cNvSpPr>
          <p:nvPr/>
        </p:nvSpPr>
        <p:spPr bwMode="gray">
          <a:xfrm>
            <a:off x="0" y="2991489"/>
            <a:ext cx="14863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1200" dirty="0"/>
              <a:t>Build and Check </a:t>
            </a:r>
          </a:p>
          <a:p>
            <a:pPr eaLnBrk="0" hangingPunct="0"/>
            <a:r>
              <a:rPr lang="en-GB" sz="1200" dirty="0"/>
              <a:t>Requirements</a:t>
            </a:r>
          </a:p>
        </p:txBody>
      </p:sp>
      <p:sp>
        <p:nvSpPr>
          <p:cNvPr id="22" name="Flowchart: Document 29"/>
          <p:cNvSpPr/>
          <p:nvPr/>
        </p:nvSpPr>
        <p:spPr bwMode="auto">
          <a:xfrm>
            <a:off x="5585938" y="3537580"/>
            <a:ext cx="1346688" cy="1597269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77" dirty="0">
                <a:solidFill>
                  <a:srgbClr val="000000"/>
                </a:solidFill>
              </a:rPr>
              <a:t>Check and Accept Evidence</a:t>
            </a:r>
          </a:p>
        </p:txBody>
      </p:sp>
      <p:cxnSp>
        <p:nvCxnSpPr>
          <p:cNvPr id="47" name="AutoShape 13"/>
          <p:cNvCxnSpPr>
            <a:cxnSpLocks noChangeShapeType="1"/>
            <a:stCxn id="33796" idx="3"/>
          </p:cNvCxnSpPr>
          <p:nvPr/>
        </p:nvCxnSpPr>
        <p:spPr bwMode="gray">
          <a:xfrm>
            <a:off x="5508301" y="2384959"/>
            <a:ext cx="805487" cy="1115024"/>
          </a:xfrm>
          <a:prstGeom prst="bentConnector2">
            <a:avLst/>
          </a:prstGeom>
          <a:noFill/>
          <a:ln w="76200">
            <a:solidFill>
              <a:schemeClr val="bg2"/>
            </a:solidFill>
            <a:miter lim="800000"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</p:cxnSp>
      <p:cxnSp>
        <p:nvCxnSpPr>
          <p:cNvPr id="52" name="AutoShape 13"/>
          <p:cNvCxnSpPr>
            <a:cxnSpLocks noChangeShapeType="1"/>
            <a:stCxn id="33799" idx="3"/>
            <a:endCxn id="22" idx="1"/>
          </p:cNvCxnSpPr>
          <p:nvPr/>
        </p:nvCxnSpPr>
        <p:spPr bwMode="gray">
          <a:xfrm>
            <a:off x="4673517" y="3578437"/>
            <a:ext cx="912421" cy="757778"/>
          </a:xfrm>
          <a:prstGeom prst="bentConnector3">
            <a:avLst>
              <a:gd name="adj1" fmla="val 50000"/>
            </a:avLst>
          </a:prstGeom>
          <a:noFill/>
          <a:ln w="76200">
            <a:solidFill>
              <a:schemeClr val="bg2"/>
            </a:solidFill>
            <a:miter lim="800000"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</p:cxnSp>
      <p:sp>
        <p:nvSpPr>
          <p:cNvPr id="23572" name="AutoShape 11"/>
          <p:cNvSpPr>
            <a:spLocks noChangeArrowheads="1"/>
          </p:cNvSpPr>
          <p:nvPr/>
        </p:nvSpPr>
        <p:spPr bwMode="gray">
          <a:xfrm rot="10800000">
            <a:off x="4802047" y="2988410"/>
            <a:ext cx="479181" cy="46892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cxnSp>
        <p:nvCxnSpPr>
          <p:cNvPr id="55" name="AutoShape 14"/>
          <p:cNvCxnSpPr>
            <a:cxnSpLocks noChangeShapeType="1"/>
          </p:cNvCxnSpPr>
          <p:nvPr/>
        </p:nvCxnSpPr>
        <p:spPr bwMode="gray">
          <a:xfrm flipV="1">
            <a:off x="6934586" y="4266950"/>
            <a:ext cx="1598082" cy="1"/>
          </a:xfrm>
          <a:prstGeom prst="bentConnector3">
            <a:avLst>
              <a:gd name="adj1" fmla="val 50000"/>
            </a:avLst>
          </a:prstGeom>
          <a:noFill/>
          <a:ln w="76200">
            <a:solidFill>
              <a:schemeClr val="bg2"/>
            </a:solidFill>
            <a:miter lim="800000"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</p:cxnSp>
      <p:cxnSp>
        <p:nvCxnSpPr>
          <p:cNvPr id="61" name="AutoShape 14"/>
          <p:cNvCxnSpPr>
            <a:cxnSpLocks noChangeShapeType="1"/>
          </p:cNvCxnSpPr>
          <p:nvPr/>
        </p:nvCxnSpPr>
        <p:spPr bwMode="gray">
          <a:xfrm flipV="1">
            <a:off x="1140058" y="3574272"/>
            <a:ext cx="1598082" cy="1"/>
          </a:xfrm>
          <a:prstGeom prst="bentConnector3">
            <a:avLst>
              <a:gd name="adj1" fmla="val 50000"/>
            </a:avLst>
          </a:prstGeom>
          <a:noFill/>
          <a:ln w="76200">
            <a:solidFill>
              <a:schemeClr val="bg2"/>
            </a:solidFill>
            <a:miter lim="800000"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</p:cxnSp>
      <p:sp>
        <p:nvSpPr>
          <p:cNvPr id="26" name="TextBox 46"/>
          <p:cNvSpPr txBox="1">
            <a:spLocks noChangeArrowheads="1"/>
          </p:cNvSpPr>
          <p:nvPr/>
        </p:nvSpPr>
        <p:spPr bwMode="gray">
          <a:xfrm>
            <a:off x="3653897" y="1581632"/>
            <a:ext cx="3363421" cy="376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846" b="1" dirty="0"/>
              <a:t>Build and Check System</a:t>
            </a:r>
          </a:p>
        </p:txBody>
      </p:sp>
    </p:spTree>
    <p:extLst>
      <p:ext uri="{BB962C8B-B14F-4D97-AF65-F5344CB8AC3E}">
        <p14:creationId xmlns:p14="http://schemas.microsoft.com/office/powerpoint/2010/main" val="2783827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gray">
          <a:xfrm>
            <a:off x="1494202" y="1587505"/>
            <a:ext cx="5503985" cy="377776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n-US" sz="1477">
              <a:latin typeface="Arial" charset="0"/>
            </a:endParaRPr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title" idx="4294967295"/>
          </p:nvPr>
        </p:nvSpPr>
        <p:spPr bwMode="gray"/>
        <p:txBody>
          <a:bodyPr/>
          <a:lstStyle/>
          <a:p>
            <a:pPr algn="l" eaLnBrk="1" hangingPunct="1"/>
            <a:r>
              <a:rPr lang="en-GB" dirty="0" smtClean="0"/>
              <a:t>The Build and Check System Process</a:t>
            </a:r>
            <a:endParaRPr lang="en-US" dirty="0" smtClean="0"/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gray">
          <a:xfrm>
            <a:off x="3622350" y="1969521"/>
            <a:ext cx="1885950" cy="830874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>
              <a:defRPr/>
            </a:pPr>
            <a:r>
              <a:rPr lang="en-GB" sz="1477" b="1" dirty="0">
                <a:latin typeface="Arial" charset="0"/>
              </a:rPr>
              <a:t>Accept (Validate) System</a:t>
            </a:r>
          </a:p>
        </p:txBody>
      </p:sp>
      <p:sp>
        <p:nvSpPr>
          <p:cNvPr id="30729" name="Line 5"/>
          <p:cNvSpPr>
            <a:spLocks noChangeShapeType="1"/>
          </p:cNvSpPr>
          <p:nvPr/>
        </p:nvSpPr>
        <p:spPr bwMode="gray">
          <a:xfrm flipV="1">
            <a:off x="6610351" y="452804"/>
            <a:ext cx="974480" cy="1148862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sz="1477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gray">
          <a:xfrm>
            <a:off x="2787567" y="3163000"/>
            <a:ext cx="1885950" cy="830874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>
              <a:defRPr/>
            </a:pPr>
            <a:r>
              <a:rPr lang="en-GB" sz="1477" b="1" dirty="0">
                <a:latin typeface="Arial" charset="0"/>
              </a:rPr>
              <a:t>Check (Verify) the built System</a:t>
            </a:r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gray">
          <a:xfrm>
            <a:off x="1941639" y="4393268"/>
            <a:ext cx="1885950" cy="830874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>
              <a:defRPr/>
            </a:pPr>
            <a:r>
              <a:rPr lang="en-GB" sz="1477" b="1" dirty="0">
                <a:latin typeface="Arial" charset="0"/>
              </a:rPr>
              <a:t>Build System</a:t>
            </a:r>
            <a:endParaRPr lang="en-US" sz="1477" b="1" dirty="0">
              <a:latin typeface="Arial" charset="0"/>
            </a:endParaRPr>
          </a:p>
        </p:txBody>
      </p:sp>
      <p:sp>
        <p:nvSpPr>
          <p:cNvPr id="23570" name="AutoShape 9"/>
          <p:cNvSpPr>
            <a:spLocks noChangeArrowheads="1"/>
          </p:cNvSpPr>
          <p:nvPr/>
        </p:nvSpPr>
        <p:spPr bwMode="gray">
          <a:xfrm rot="10800000">
            <a:off x="3976565" y="4120660"/>
            <a:ext cx="480646" cy="46892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3571" name="AutoShape 10"/>
          <p:cNvSpPr>
            <a:spLocks noChangeArrowheads="1"/>
          </p:cNvSpPr>
          <p:nvPr/>
        </p:nvSpPr>
        <p:spPr bwMode="gray">
          <a:xfrm>
            <a:off x="2132164" y="3730572"/>
            <a:ext cx="479181" cy="46892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3573" name="AutoShape 12"/>
          <p:cNvSpPr>
            <a:spLocks noChangeArrowheads="1"/>
          </p:cNvSpPr>
          <p:nvPr/>
        </p:nvSpPr>
        <p:spPr bwMode="gray">
          <a:xfrm>
            <a:off x="2916520" y="2524858"/>
            <a:ext cx="479180" cy="46892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cxnSp>
        <p:nvCxnSpPr>
          <p:cNvPr id="2" name="AutoShape 13"/>
          <p:cNvCxnSpPr>
            <a:cxnSpLocks noChangeShapeType="1"/>
            <a:endCxn id="33796" idx="1"/>
          </p:cNvCxnSpPr>
          <p:nvPr/>
        </p:nvCxnSpPr>
        <p:spPr bwMode="gray">
          <a:xfrm flipV="1">
            <a:off x="1318934" y="2384959"/>
            <a:ext cx="2303416" cy="1188297"/>
          </a:xfrm>
          <a:prstGeom prst="bentConnector3">
            <a:avLst>
              <a:gd name="adj1" fmla="val 13417"/>
            </a:avLst>
          </a:prstGeom>
          <a:noFill/>
          <a:ln w="76200">
            <a:solidFill>
              <a:schemeClr val="bg2"/>
            </a:solidFill>
            <a:miter lim="800000"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</p:cxnSp>
      <p:cxnSp>
        <p:nvCxnSpPr>
          <p:cNvPr id="30742" name="AutoShape 15"/>
          <p:cNvCxnSpPr>
            <a:cxnSpLocks noChangeShapeType="1"/>
          </p:cNvCxnSpPr>
          <p:nvPr/>
        </p:nvCxnSpPr>
        <p:spPr bwMode="gray">
          <a:xfrm>
            <a:off x="1298331" y="3574402"/>
            <a:ext cx="643304" cy="1226526"/>
          </a:xfrm>
          <a:prstGeom prst="bentConnector3">
            <a:avLst>
              <a:gd name="adj1" fmla="val 50000"/>
            </a:avLst>
          </a:prstGeom>
          <a:noFill/>
          <a:ln w="76200">
            <a:solidFill>
              <a:schemeClr val="bg2"/>
            </a:solidFill>
            <a:miter lim="800000"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</p:cxnSp>
      <p:sp>
        <p:nvSpPr>
          <p:cNvPr id="30743" name="Line 17"/>
          <p:cNvSpPr>
            <a:spLocks noChangeShapeType="1"/>
          </p:cNvSpPr>
          <p:nvPr/>
        </p:nvSpPr>
        <p:spPr bwMode="gray">
          <a:xfrm rot="-3543420">
            <a:off x="3033363" y="5717948"/>
            <a:ext cx="1251438" cy="263769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sz="1477"/>
          </a:p>
        </p:txBody>
      </p:sp>
      <p:sp>
        <p:nvSpPr>
          <p:cNvPr id="23589" name="Text Box 7"/>
          <p:cNvSpPr txBox="1">
            <a:spLocks noChangeArrowheads="1"/>
          </p:cNvSpPr>
          <p:nvPr/>
        </p:nvSpPr>
        <p:spPr bwMode="gray">
          <a:xfrm>
            <a:off x="3608323" y="5951644"/>
            <a:ext cx="1683602" cy="490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1292" dirty="0"/>
              <a:t>Built and Checked</a:t>
            </a:r>
          </a:p>
          <a:p>
            <a:pPr eaLnBrk="0" hangingPunct="0"/>
            <a:r>
              <a:rPr lang="en-GB" sz="1292" dirty="0"/>
              <a:t>Subsystems</a:t>
            </a:r>
          </a:p>
        </p:txBody>
      </p:sp>
      <p:sp>
        <p:nvSpPr>
          <p:cNvPr id="23590" name="Text Box 10"/>
          <p:cNvSpPr txBox="1">
            <a:spLocks noChangeArrowheads="1"/>
          </p:cNvSpPr>
          <p:nvPr/>
        </p:nvSpPr>
        <p:spPr bwMode="gray">
          <a:xfrm>
            <a:off x="7359622" y="797742"/>
            <a:ext cx="861198" cy="490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1292" dirty="0"/>
              <a:t>Working</a:t>
            </a:r>
          </a:p>
          <a:p>
            <a:pPr eaLnBrk="0" hangingPunct="0"/>
            <a:r>
              <a:rPr lang="en-GB" sz="1292" dirty="0"/>
              <a:t>System</a:t>
            </a:r>
          </a:p>
        </p:txBody>
      </p:sp>
      <p:sp>
        <p:nvSpPr>
          <p:cNvPr id="23591" name="Text Box 15"/>
          <p:cNvSpPr txBox="1">
            <a:spLocks noChangeArrowheads="1"/>
          </p:cNvSpPr>
          <p:nvPr/>
        </p:nvSpPr>
        <p:spPr bwMode="gray">
          <a:xfrm>
            <a:off x="0" y="2991489"/>
            <a:ext cx="14863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1200" dirty="0"/>
              <a:t>Build and Check </a:t>
            </a:r>
          </a:p>
          <a:p>
            <a:pPr eaLnBrk="0" hangingPunct="0"/>
            <a:r>
              <a:rPr lang="en-GB" sz="1200" dirty="0"/>
              <a:t>Requirements</a:t>
            </a:r>
          </a:p>
        </p:txBody>
      </p:sp>
      <p:sp>
        <p:nvSpPr>
          <p:cNvPr id="22" name="Flowchart: Document 29"/>
          <p:cNvSpPr/>
          <p:nvPr/>
        </p:nvSpPr>
        <p:spPr bwMode="auto">
          <a:xfrm>
            <a:off x="5585938" y="3537580"/>
            <a:ext cx="1346688" cy="1597269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77" dirty="0">
                <a:solidFill>
                  <a:srgbClr val="000000"/>
                </a:solidFill>
              </a:rPr>
              <a:t>Check and Accept Evidence</a:t>
            </a:r>
          </a:p>
        </p:txBody>
      </p:sp>
      <p:cxnSp>
        <p:nvCxnSpPr>
          <p:cNvPr id="47" name="AutoShape 13"/>
          <p:cNvCxnSpPr>
            <a:cxnSpLocks noChangeShapeType="1"/>
            <a:stCxn id="33796" idx="3"/>
          </p:cNvCxnSpPr>
          <p:nvPr/>
        </p:nvCxnSpPr>
        <p:spPr bwMode="gray">
          <a:xfrm>
            <a:off x="5508301" y="2384959"/>
            <a:ext cx="805487" cy="1115024"/>
          </a:xfrm>
          <a:prstGeom prst="bentConnector2">
            <a:avLst/>
          </a:prstGeom>
          <a:noFill/>
          <a:ln w="76200">
            <a:solidFill>
              <a:schemeClr val="bg2"/>
            </a:solidFill>
            <a:miter lim="800000"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</p:cxnSp>
      <p:cxnSp>
        <p:nvCxnSpPr>
          <p:cNvPr id="52" name="AutoShape 13"/>
          <p:cNvCxnSpPr>
            <a:cxnSpLocks noChangeShapeType="1"/>
            <a:stCxn id="33799" idx="3"/>
            <a:endCxn id="22" idx="1"/>
          </p:cNvCxnSpPr>
          <p:nvPr/>
        </p:nvCxnSpPr>
        <p:spPr bwMode="gray">
          <a:xfrm>
            <a:off x="4673517" y="3578437"/>
            <a:ext cx="912421" cy="757778"/>
          </a:xfrm>
          <a:prstGeom prst="bentConnector3">
            <a:avLst>
              <a:gd name="adj1" fmla="val 50000"/>
            </a:avLst>
          </a:prstGeom>
          <a:noFill/>
          <a:ln w="76200">
            <a:solidFill>
              <a:schemeClr val="bg2"/>
            </a:solidFill>
            <a:miter lim="800000"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</p:cxnSp>
      <p:sp>
        <p:nvSpPr>
          <p:cNvPr id="23572" name="AutoShape 11"/>
          <p:cNvSpPr>
            <a:spLocks noChangeArrowheads="1"/>
          </p:cNvSpPr>
          <p:nvPr/>
        </p:nvSpPr>
        <p:spPr bwMode="gray">
          <a:xfrm rot="10800000">
            <a:off x="4802047" y="2988410"/>
            <a:ext cx="479181" cy="46892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cxnSp>
        <p:nvCxnSpPr>
          <p:cNvPr id="55" name="AutoShape 14"/>
          <p:cNvCxnSpPr>
            <a:cxnSpLocks noChangeShapeType="1"/>
          </p:cNvCxnSpPr>
          <p:nvPr/>
        </p:nvCxnSpPr>
        <p:spPr bwMode="gray">
          <a:xfrm flipV="1">
            <a:off x="6934586" y="4266950"/>
            <a:ext cx="1598082" cy="1"/>
          </a:xfrm>
          <a:prstGeom prst="bentConnector3">
            <a:avLst>
              <a:gd name="adj1" fmla="val 50000"/>
            </a:avLst>
          </a:prstGeom>
          <a:noFill/>
          <a:ln w="76200">
            <a:solidFill>
              <a:schemeClr val="bg2"/>
            </a:solidFill>
            <a:miter lim="800000"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</p:cxnSp>
      <p:cxnSp>
        <p:nvCxnSpPr>
          <p:cNvPr id="61" name="AutoShape 14"/>
          <p:cNvCxnSpPr>
            <a:cxnSpLocks noChangeShapeType="1"/>
          </p:cNvCxnSpPr>
          <p:nvPr/>
        </p:nvCxnSpPr>
        <p:spPr bwMode="gray">
          <a:xfrm flipV="1">
            <a:off x="1140058" y="3574272"/>
            <a:ext cx="1598082" cy="1"/>
          </a:xfrm>
          <a:prstGeom prst="bentConnector3">
            <a:avLst>
              <a:gd name="adj1" fmla="val 50000"/>
            </a:avLst>
          </a:prstGeom>
          <a:noFill/>
          <a:ln w="76200">
            <a:solidFill>
              <a:schemeClr val="bg2"/>
            </a:solidFill>
            <a:miter lim="800000"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</p:cxnSp>
      <p:sp>
        <p:nvSpPr>
          <p:cNvPr id="26" name="TextBox 46"/>
          <p:cNvSpPr txBox="1">
            <a:spLocks noChangeArrowheads="1"/>
          </p:cNvSpPr>
          <p:nvPr/>
        </p:nvSpPr>
        <p:spPr bwMode="gray">
          <a:xfrm>
            <a:off x="3653897" y="1581632"/>
            <a:ext cx="3363421" cy="376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846" b="1" dirty="0"/>
              <a:t>Build and Check System</a:t>
            </a:r>
          </a:p>
        </p:txBody>
      </p:sp>
    </p:spTree>
    <p:extLst>
      <p:ext uri="{BB962C8B-B14F-4D97-AF65-F5344CB8AC3E}">
        <p14:creationId xmlns:p14="http://schemas.microsoft.com/office/powerpoint/2010/main" val="11423542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994828" y="1864575"/>
            <a:ext cx="6406832" cy="40327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1135064" y="2014059"/>
            <a:ext cx="2055177" cy="830874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>
              <a:defRPr/>
            </a:pPr>
            <a:r>
              <a:rPr lang="en-GB" sz="1477" b="1" dirty="0">
                <a:solidFill>
                  <a:srgbClr val="000000"/>
                </a:solidFill>
                <a:latin typeface="Arial" charset="0"/>
              </a:rPr>
              <a:t>Determine System Requirements</a:t>
            </a:r>
            <a:endParaRPr lang="en-US" sz="1477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1866900" y="2970662"/>
            <a:ext cx="1993900" cy="830874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>
              <a:defRPr/>
            </a:pPr>
            <a:r>
              <a:rPr lang="en-GB" sz="1477" b="1" dirty="0">
                <a:solidFill>
                  <a:srgbClr val="000000"/>
                </a:solidFill>
                <a:latin typeface="Arial" charset="0"/>
              </a:rPr>
              <a:t>Create System Design Concept</a:t>
            </a:r>
            <a:endParaRPr lang="en-US" sz="1477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26" name="Rectangle 6"/>
          <p:cNvSpPr>
            <a:spLocks noChangeArrowheads="1"/>
          </p:cNvSpPr>
          <p:nvPr/>
        </p:nvSpPr>
        <p:spPr bwMode="auto">
          <a:xfrm>
            <a:off x="2567157" y="3932268"/>
            <a:ext cx="2042159" cy="830873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>
              <a:defRPr/>
            </a:pPr>
            <a:r>
              <a:rPr lang="en-GB" sz="1477" b="1" dirty="0" smtClean="0">
                <a:solidFill>
                  <a:srgbClr val="000000"/>
                </a:solidFill>
                <a:latin typeface="Arial" charset="0"/>
              </a:rPr>
              <a:t>Design System</a:t>
            </a:r>
            <a:endParaRPr lang="en-US" sz="1477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27" name="Rectangle 7"/>
          <p:cNvSpPr>
            <a:spLocks noChangeArrowheads="1"/>
          </p:cNvSpPr>
          <p:nvPr/>
        </p:nvSpPr>
        <p:spPr bwMode="auto">
          <a:xfrm>
            <a:off x="3329624" y="4924313"/>
            <a:ext cx="1978977" cy="830874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>
              <a:defRPr/>
            </a:pPr>
            <a:r>
              <a:rPr lang="en-GB" sz="1477" b="1" dirty="0">
                <a:solidFill>
                  <a:srgbClr val="000000"/>
                </a:solidFill>
                <a:latin typeface="Arial" charset="0"/>
              </a:rPr>
              <a:t>Verify &amp; Validate System Design</a:t>
            </a:r>
            <a:endParaRPr lang="en-US" sz="1477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28" name="AutoShape 8"/>
          <p:cNvSpPr>
            <a:spLocks noChangeArrowheads="1"/>
          </p:cNvSpPr>
          <p:nvPr/>
        </p:nvSpPr>
        <p:spPr bwMode="auto">
          <a:xfrm rot="5400000">
            <a:off x="3282673" y="2453457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29" name="AutoShape 9"/>
          <p:cNvSpPr>
            <a:spLocks noChangeArrowheads="1"/>
          </p:cNvSpPr>
          <p:nvPr/>
        </p:nvSpPr>
        <p:spPr bwMode="auto">
          <a:xfrm rot="5400000">
            <a:off x="4711433" y="4346745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30" name="AutoShape 10"/>
          <p:cNvSpPr>
            <a:spLocks noChangeArrowheads="1"/>
          </p:cNvSpPr>
          <p:nvPr/>
        </p:nvSpPr>
        <p:spPr bwMode="auto">
          <a:xfrm rot="5400000">
            <a:off x="3962125" y="3442584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31" name="AutoShape 11"/>
          <p:cNvSpPr>
            <a:spLocks noChangeArrowheads="1"/>
          </p:cNvSpPr>
          <p:nvPr/>
        </p:nvSpPr>
        <p:spPr bwMode="auto">
          <a:xfrm rot="16200000">
            <a:off x="2750547" y="4834420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32" name="AutoShape 12"/>
          <p:cNvSpPr>
            <a:spLocks noChangeArrowheads="1"/>
          </p:cNvSpPr>
          <p:nvPr/>
        </p:nvSpPr>
        <p:spPr bwMode="auto">
          <a:xfrm rot="16200000">
            <a:off x="1266553" y="2857909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33" name="AutoShape 13"/>
          <p:cNvSpPr>
            <a:spLocks noChangeArrowheads="1"/>
          </p:cNvSpPr>
          <p:nvPr/>
        </p:nvSpPr>
        <p:spPr bwMode="auto">
          <a:xfrm rot="16200000">
            <a:off x="2025061" y="3893349"/>
            <a:ext cx="442546" cy="508000"/>
          </a:xfrm>
          <a:custGeom>
            <a:avLst/>
            <a:gdLst>
              <a:gd name="T0" fmla="*/ 335731 w 21600"/>
              <a:gd name="T1" fmla="*/ 0 h 21600"/>
              <a:gd name="T2" fmla="*/ 335731 w 21600"/>
              <a:gd name="T3" fmla="*/ 285938 h 21600"/>
              <a:gd name="T4" fmla="*/ 71847 w 21600"/>
              <a:gd name="T5" fmla="*/ 508000 h 21600"/>
              <a:gd name="T6" fmla="*/ 479425 w 21600"/>
              <a:gd name="T7" fmla="*/ 14296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34" name="Line 14"/>
          <p:cNvSpPr>
            <a:spLocks noChangeShapeType="1"/>
          </p:cNvSpPr>
          <p:nvPr/>
        </p:nvSpPr>
        <p:spPr bwMode="invGray">
          <a:xfrm>
            <a:off x="753130" y="1053644"/>
            <a:ext cx="791192" cy="898282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2566" name="Text Box 15"/>
          <p:cNvSpPr txBox="1">
            <a:spLocks noChangeArrowheads="1"/>
          </p:cNvSpPr>
          <p:nvPr/>
        </p:nvSpPr>
        <p:spPr bwMode="auto">
          <a:xfrm>
            <a:off x="1074400" y="1052226"/>
            <a:ext cx="1334853" cy="490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1292">
                <a:solidFill>
                  <a:srgbClr val="000000"/>
                </a:solidFill>
              </a:rPr>
              <a:t>Stakeholder</a:t>
            </a:r>
          </a:p>
          <a:p>
            <a:pPr eaLnBrk="0" hangingPunct="0"/>
            <a:r>
              <a:rPr lang="en-GB" sz="1292" dirty="0">
                <a:solidFill>
                  <a:srgbClr val="000000"/>
                </a:solidFill>
              </a:rPr>
              <a:t>Requirements</a:t>
            </a:r>
          </a:p>
        </p:txBody>
      </p:sp>
      <p:sp>
        <p:nvSpPr>
          <p:cNvPr id="81942" name="Line 22"/>
          <p:cNvSpPr>
            <a:spLocks noChangeShapeType="1"/>
          </p:cNvSpPr>
          <p:nvPr/>
        </p:nvSpPr>
        <p:spPr bwMode="invGray">
          <a:xfrm>
            <a:off x="6482080" y="4941280"/>
            <a:ext cx="1016000" cy="1531032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sz="1477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9" name="Flowchart: Document 28"/>
          <p:cNvSpPr/>
          <p:nvPr/>
        </p:nvSpPr>
        <p:spPr bwMode="auto">
          <a:xfrm>
            <a:off x="5779477" y="3288326"/>
            <a:ext cx="1349620" cy="1597269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477" dirty="0">
                <a:solidFill>
                  <a:srgbClr val="000000"/>
                </a:solidFill>
              </a:rPr>
              <a:t>System</a:t>
            </a:r>
          </a:p>
          <a:p>
            <a:pPr>
              <a:defRPr/>
            </a:pPr>
            <a:r>
              <a:rPr lang="en-GB" sz="1477" dirty="0">
                <a:solidFill>
                  <a:srgbClr val="000000"/>
                </a:solidFill>
              </a:rPr>
              <a:t>Design</a:t>
            </a:r>
          </a:p>
        </p:txBody>
      </p:sp>
      <p:sp>
        <p:nvSpPr>
          <p:cNvPr id="30" name="Flowchart: Document 29"/>
          <p:cNvSpPr/>
          <p:nvPr/>
        </p:nvSpPr>
        <p:spPr bwMode="auto">
          <a:xfrm>
            <a:off x="5685015" y="3388969"/>
            <a:ext cx="1346688" cy="1597269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77" dirty="0">
                <a:solidFill>
                  <a:srgbClr val="000000"/>
                </a:solidFill>
              </a:rPr>
              <a:t>System</a:t>
            </a:r>
          </a:p>
          <a:p>
            <a:pPr algn="ctr">
              <a:defRPr/>
            </a:pPr>
            <a:r>
              <a:rPr lang="en-GB" sz="1477" dirty="0">
                <a:solidFill>
                  <a:srgbClr val="000000"/>
                </a:solidFill>
              </a:rPr>
              <a:t>Design</a:t>
            </a:r>
          </a:p>
        </p:txBody>
      </p:sp>
      <p:sp>
        <p:nvSpPr>
          <p:cNvPr id="32" name="Flowchart: Document 31"/>
          <p:cNvSpPr/>
          <p:nvPr/>
        </p:nvSpPr>
        <p:spPr bwMode="auto">
          <a:xfrm>
            <a:off x="7213851" y="6643016"/>
            <a:ext cx="1349619" cy="929054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292" dirty="0">
                <a:solidFill>
                  <a:srgbClr val="000000"/>
                </a:solidFill>
              </a:rPr>
              <a:t>Subsystem</a:t>
            </a:r>
          </a:p>
          <a:p>
            <a:pPr>
              <a:defRPr/>
            </a:pPr>
            <a:r>
              <a:rPr lang="en-GB" sz="1292" dirty="0">
                <a:solidFill>
                  <a:srgbClr val="000000"/>
                </a:solidFill>
              </a:rPr>
              <a:t>Requirements</a:t>
            </a:r>
          </a:p>
        </p:txBody>
      </p:sp>
      <p:cxnSp>
        <p:nvCxnSpPr>
          <p:cNvPr id="35" name="Straight Arrow Connector 34"/>
          <p:cNvCxnSpPr/>
          <p:nvPr/>
        </p:nvCxnSpPr>
        <p:spPr bwMode="invGray">
          <a:xfrm>
            <a:off x="7115518" y="4049740"/>
            <a:ext cx="1428760" cy="1466"/>
          </a:xfrm>
          <a:prstGeom prst="straightConnector1">
            <a:avLst/>
          </a:prstGeom>
          <a:ln w="76200">
            <a:solidFill>
              <a:schemeClr val="bg2"/>
            </a:solidFill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hape 36"/>
          <p:cNvCxnSpPr>
            <a:stCxn id="81924" idx="3"/>
            <a:endCxn id="29" idx="0"/>
          </p:cNvCxnSpPr>
          <p:nvPr/>
        </p:nvCxnSpPr>
        <p:spPr bwMode="gray">
          <a:xfrm>
            <a:off x="3190258" y="2429497"/>
            <a:ext cx="3265171" cy="858861"/>
          </a:xfrm>
          <a:prstGeom prst="bentConnector2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/>
          <p:cNvCxnSpPr/>
          <p:nvPr/>
        </p:nvCxnSpPr>
        <p:spPr bwMode="gray">
          <a:xfrm>
            <a:off x="3860800" y="3192492"/>
            <a:ext cx="1790700" cy="883480"/>
          </a:xfrm>
          <a:prstGeom prst="bentConnector3">
            <a:avLst>
              <a:gd name="adj1" fmla="val 82766"/>
            </a:avLst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/>
          <p:nvPr/>
        </p:nvCxnSpPr>
        <p:spPr bwMode="gray">
          <a:xfrm flipV="1">
            <a:off x="4630438" y="4181625"/>
            <a:ext cx="1021081" cy="106241"/>
          </a:xfrm>
          <a:prstGeom prst="bentConnector3">
            <a:avLst>
              <a:gd name="adj1" fmla="val 69403"/>
            </a:avLst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hape 44"/>
          <p:cNvCxnSpPr>
            <a:stCxn id="81927" idx="3"/>
            <a:endCxn id="30" idx="2"/>
          </p:cNvCxnSpPr>
          <p:nvPr/>
        </p:nvCxnSpPr>
        <p:spPr bwMode="gray">
          <a:xfrm flipV="1">
            <a:off x="5308602" y="4880640"/>
            <a:ext cx="1049757" cy="459110"/>
          </a:xfrm>
          <a:prstGeom prst="bentConnector2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lowchart: Document 32"/>
          <p:cNvSpPr/>
          <p:nvPr/>
        </p:nvSpPr>
        <p:spPr bwMode="auto">
          <a:xfrm>
            <a:off x="8690710" y="3595326"/>
            <a:ext cx="1409700" cy="961292"/>
          </a:xfrm>
          <a:prstGeom prst="flowChartDocumen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292" dirty="0">
                <a:solidFill>
                  <a:srgbClr val="000000"/>
                </a:solidFill>
              </a:rPr>
              <a:t>Build and Check Requirements</a:t>
            </a:r>
          </a:p>
        </p:txBody>
      </p:sp>
      <p:sp>
        <p:nvSpPr>
          <p:cNvPr id="22579" name="TextBox 46"/>
          <p:cNvSpPr txBox="1">
            <a:spLocks noChangeArrowheads="1"/>
          </p:cNvSpPr>
          <p:nvPr/>
        </p:nvSpPr>
        <p:spPr bwMode="gray">
          <a:xfrm>
            <a:off x="5257801" y="1940170"/>
            <a:ext cx="2151551" cy="376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846" b="1" dirty="0"/>
              <a:t>Design System</a:t>
            </a:r>
          </a:p>
        </p:txBody>
      </p:sp>
      <p:sp>
        <p:nvSpPr>
          <p:cNvPr id="22580" name="Title 33"/>
          <p:cNvSpPr>
            <a:spLocks noGrp="1"/>
          </p:cNvSpPr>
          <p:nvPr>
            <p:ph type="title"/>
          </p:nvPr>
        </p:nvSpPr>
        <p:spPr>
          <a:xfrm>
            <a:off x="0" y="263770"/>
            <a:ext cx="9144000" cy="729633"/>
          </a:xfrm>
        </p:spPr>
        <p:txBody>
          <a:bodyPr/>
          <a:lstStyle/>
          <a:p>
            <a:r>
              <a:rPr lang="en-GB" sz="2800" dirty="0"/>
              <a:t>The Design System Process</a:t>
            </a:r>
          </a:p>
        </p:txBody>
      </p:sp>
    </p:spTree>
    <p:extLst>
      <p:ext uri="{BB962C8B-B14F-4D97-AF65-F5344CB8AC3E}">
        <p14:creationId xmlns:p14="http://schemas.microsoft.com/office/powerpoint/2010/main" val="69818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596" y="1353311"/>
            <a:ext cx="4062843" cy="28456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727" y="1371599"/>
            <a:ext cx="3512838" cy="268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04269"/>
      </p:ext>
    </p:extLst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4399"/>
            <a:ext cx="4688552" cy="32473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5128" y="914399"/>
            <a:ext cx="4154413" cy="317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23000"/>
      </p:ext>
    </p:extLst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 txBox="1">
            <a:spLocks/>
          </p:cNvSpPr>
          <p:nvPr/>
        </p:nvSpPr>
        <p:spPr>
          <a:xfrm>
            <a:off x="7351713" y="6330950"/>
            <a:ext cx="28432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9pPr>
          </a:lstStyle>
          <a:p>
            <a:pPr>
              <a:defRPr/>
            </a:pPr>
            <a:fld id="{47BFCDDE-ACE5-864B-A14D-366B8BA1A7B2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  <p:sp>
        <p:nvSpPr>
          <p:cNvPr id="3" name="Oval 41"/>
          <p:cNvSpPr>
            <a:spLocks noChangeArrowheads="1"/>
          </p:cNvSpPr>
          <p:nvPr/>
        </p:nvSpPr>
        <p:spPr bwMode="auto">
          <a:xfrm>
            <a:off x="2768600" y="882161"/>
            <a:ext cx="2984500" cy="3073400"/>
          </a:xfrm>
          <a:prstGeom prst="ellipse">
            <a:avLst/>
          </a:prstGeom>
          <a:ln w="28575">
            <a:solidFill>
              <a:schemeClr val="accent1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n-US">
              <a:latin typeface="GE Inspira Pitch" charset="0"/>
              <a:ea typeface="GE Inspira Pitch" charset="0"/>
              <a:cs typeface="GE Inspira Pitch" charset="0"/>
            </a:endParaRPr>
          </a:p>
        </p:txBody>
      </p:sp>
      <p:sp>
        <p:nvSpPr>
          <p:cNvPr id="4" name="Striped Right Arrow 3"/>
          <p:cNvSpPr/>
          <p:nvPr/>
        </p:nvSpPr>
        <p:spPr bwMode="auto">
          <a:xfrm rot="5400000">
            <a:off x="3920322" y="1563617"/>
            <a:ext cx="693747" cy="876312"/>
          </a:xfrm>
          <a:prstGeom prst="stripedRightArrow">
            <a:avLst>
              <a:gd name="adj1" fmla="val 83043"/>
              <a:gd name="adj2" fmla="val 24388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wrap="none" anchor="ctr"/>
          <a:lstStyle/>
          <a:p>
            <a:pPr algn="ctr" eaLnBrk="1" hangingPunct="1">
              <a:defRPr/>
            </a:pPr>
            <a:r>
              <a:rPr lang="en-GB" sz="1200" dirty="0">
                <a:solidFill>
                  <a:schemeClr val="bg1"/>
                </a:solidFill>
                <a:latin typeface="GE Inspira Pitch" charset="0"/>
                <a:ea typeface="GE Inspira Pitch" charset="0"/>
                <a:cs typeface="GE Inspira Pitch" charset="0"/>
              </a:rPr>
              <a:t>Demands</a:t>
            </a:r>
          </a:p>
        </p:txBody>
      </p:sp>
      <p:sp>
        <p:nvSpPr>
          <p:cNvPr id="5" name="Striped Right Arrow 4"/>
          <p:cNvSpPr/>
          <p:nvPr/>
        </p:nvSpPr>
        <p:spPr bwMode="auto">
          <a:xfrm rot="16200000">
            <a:off x="3774282" y="4192892"/>
            <a:ext cx="985838" cy="511175"/>
          </a:xfrm>
          <a:prstGeom prst="striped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en-GB" sz="1200" dirty="0">
                <a:solidFill>
                  <a:schemeClr val="bg1"/>
                </a:solidFill>
                <a:latin typeface="GE Inspira Pitch" charset="0"/>
                <a:ea typeface="GE Inspira Pitch" charset="0"/>
                <a:cs typeface="GE Inspira Pitch" charset="0"/>
              </a:rPr>
              <a:t>Constrains</a:t>
            </a:r>
          </a:p>
        </p:txBody>
      </p:sp>
      <p:sp>
        <p:nvSpPr>
          <p:cNvPr id="6" name="Oval 43"/>
          <p:cNvSpPr>
            <a:spLocks noChangeArrowheads="1"/>
          </p:cNvSpPr>
          <p:nvPr/>
        </p:nvSpPr>
        <p:spPr bwMode="auto">
          <a:xfrm>
            <a:off x="3094038" y="2393461"/>
            <a:ext cx="2309812" cy="10287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>
                <a:latin typeface="GE Inspira Pitch" charset="0"/>
                <a:ea typeface="GE Inspira Pitch" charset="0"/>
                <a:cs typeface="GE Inspira Pitch" charset="0"/>
              </a:rPr>
              <a:t>Functional Requirements</a:t>
            </a:r>
            <a:endParaRPr lang="en-US">
              <a:latin typeface="GE Inspira Pitch" charset="0"/>
              <a:ea typeface="GE Inspira Pitch" charset="0"/>
              <a:cs typeface="GE Inspira Pitch" charset="0"/>
            </a:endParaRPr>
          </a:p>
        </p:txBody>
      </p:sp>
      <p:sp>
        <p:nvSpPr>
          <p:cNvPr id="7" name="Oval 45"/>
          <p:cNvSpPr>
            <a:spLocks noChangeArrowheads="1"/>
          </p:cNvSpPr>
          <p:nvPr/>
        </p:nvSpPr>
        <p:spPr bwMode="auto">
          <a:xfrm>
            <a:off x="3398838" y="1178495"/>
            <a:ext cx="1714500" cy="596900"/>
          </a:xfrm>
          <a:prstGeom prst="ellipse">
            <a:avLst/>
          </a:prstGeom>
          <a:ln w="28575"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en-GB" sz="1400" b="1" dirty="0">
                <a:latin typeface="GE Inspira Pitch" charset="0"/>
                <a:ea typeface="GE Inspira Pitch" charset="0"/>
                <a:cs typeface="GE Inspira Pitch" charset="0"/>
              </a:rPr>
              <a:t>Operational</a:t>
            </a:r>
          </a:p>
          <a:p>
            <a:pPr algn="ctr" eaLnBrk="1" hangingPunct="1">
              <a:defRPr/>
            </a:pPr>
            <a:r>
              <a:rPr lang="en-GB" sz="1400" b="1" dirty="0">
                <a:latin typeface="GE Inspira Pitch" charset="0"/>
                <a:ea typeface="GE Inspira Pitch" charset="0"/>
                <a:cs typeface="GE Inspira Pitch" charset="0"/>
              </a:rPr>
              <a:t>Requirement</a:t>
            </a:r>
            <a:endParaRPr lang="en-US" sz="1400" b="1" dirty="0">
              <a:latin typeface="GE Inspira Pitch" charset="0"/>
              <a:ea typeface="GE Inspira Pitch" charset="0"/>
              <a:cs typeface="GE Inspira Pitch" charset="0"/>
            </a:endParaRPr>
          </a:p>
        </p:txBody>
      </p:sp>
      <p:sp>
        <p:nvSpPr>
          <p:cNvPr id="8" name="Oval 46"/>
          <p:cNvSpPr>
            <a:spLocks noChangeArrowheads="1"/>
          </p:cNvSpPr>
          <p:nvPr/>
        </p:nvSpPr>
        <p:spPr bwMode="auto">
          <a:xfrm>
            <a:off x="3422650" y="4890599"/>
            <a:ext cx="1790700" cy="939800"/>
          </a:xfrm>
          <a:prstGeom prst="ellipse">
            <a:avLst/>
          </a:prstGeom>
          <a:pattFill prst="lgGrid">
            <a:fgClr>
              <a:schemeClr val="bg2">
                <a:lumMod val="75000"/>
              </a:schemeClr>
            </a:fgClr>
            <a:bgClr>
              <a:schemeClr val="bg1"/>
            </a:bgClr>
          </a:pattFill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1200" b="1">
                <a:latin typeface="GE Inspira Pitch" charset="0"/>
                <a:ea typeface="GE Inspira Pitch" charset="0"/>
                <a:cs typeface="GE Inspira Pitch" charset="0"/>
              </a:rPr>
              <a:t>Non-functional System Requirements</a:t>
            </a:r>
            <a:endParaRPr lang="en-US" sz="1200" b="1" dirty="0">
              <a:latin typeface="GE Inspira Pitch" charset="0"/>
              <a:ea typeface="GE Inspira Pitch" charset="0"/>
              <a:cs typeface="GE Inspira Pitch" charset="0"/>
            </a:endParaRPr>
          </a:p>
        </p:txBody>
      </p:sp>
      <p:sp>
        <p:nvSpPr>
          <p:cNvPr id="9" name="Striped Right Arrow 8"/>
          <p:cNvSpPr/>
          <p:nvPr/>
        </p:nvSpPr>
        <p:spPr bwMode="auto">
          <a:xfrm>
            <a:off x="1938338" y="2653811"/>
            <a:ext cx="1168400" cy="511175"/>
          </a:xfrm>
          <a:prstGeom prst="striped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en-GB" sz="1200" dirty="0">
                <a:solidFill>
                  <a:schemeClr val="bg1"/>
                </a:solidFill>
                <a:latin typeface="GE Inspira Pitch" charset="0"/>
                <a:ea typeface="GE Inspira Pitch" charset="0"/>
                <a:cs typeface="GE Inspira Pitch" charset="0"/>
              </a:rPr>
              <a:t>Constrains</a:t>
            </a:r>
          </a:p>
        </p:txBody>
      </p:sp>
      <p:sp>
        <p:nvSpPr>
          <p:cNvPr id="10" name="Striped Right Arrow 9"/>
          <p:cNvSpPr/>
          <p:nvPr/>
        </p:nvSpPr>
        <p:spPr bwMode="auto">
          <a:xfrm flipH="1">
            <a:off x="5399088" y="2641111"/>
            <a:ext cx="1168400" cy="511175"/>
          </a:xfrm>
          <a:prstGeom prst="striped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en-GB" sz="1200" dirty="0">
                <a:solidFill>
                  <a:schemeClr val="bg1"/>
                </a:solidFill>
                <a:latin typeface="GE Inspira Pitch" charset="0"/>
                <a:ea typeface="GE Inspira Pitch" charset="0"/>
                <a:cs typeface="GE Inspira Pitch" charset="0"/>
              </a:rPr>
              <a:t>Constrains</a:t>
            </a:r>
          </a:p>
        </p:txBody>
      </p:sp>
      <p:sp>
        <p:nvSpPr>
          <p:cNvPr id="11" name="Oval 44"/>
          <p:cNvSpPr>
            <a:spLocks noChangeArrowheads="1"/>
          </p:cNvSpPr>
          <p:nvPr/>
        </p:nvSpPr>
        <p:spPr bwMode="auto">
          <a:xfrm>
            <a:off x="6492875" y="2456961"/>
            <a:ext cx="1960563" cy="914400"/>
          </a:xfrm>
          <a:prstGeom prst="ellipse">
            <a:avLst/>
          </a:prstGeom>
          <a:pattFill prst="wdUpDiag">
            <a:fgClr>
              <a:schemeClr val="accent6">
                <a:lumMod val="40000"/>
                <a:lumOff val="60000"/>
              </a:schemeClr>
            </a:fgClr>
            <a:bgClr>
              <a:schemeClr val="bg1"/>
            </a:bgClr>
          </a:pattFill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1200" b="1">
                <a:solidFill>
                  <a:schemeClr val="tx1"/>
                </a:solidFill>
                <a:latin typeface="GE Inspira Pitch" charset="0"/>
                <a:ea typeface="GE Inspira Pitch" charset="0"/>
                <a:cs typeface="GE Inspira Pitch" charset="0"/>
              </a:rPr>
              <a:t>Non-functional Implementation Requirements</a:t>
            </a:r>
            <a:endParaRPr lang="en-US" sz="1200" b="1">
              <a:solidFill>
                <a:schemeClr val="tx1"/>
              </a:solidFill>
              <a:latin typeface="GE Inspira Pitch" charset="0"/>
              <a:ea typeface="GE Inspira Pitch" charset="0"/>
              <a:cs typeface="GE Inspira Pitch" charset="0"/>
            </a:endParaRPr>
          </a:p>
        </p:txBody>
      </p:sp>
      <p:sp>
        <p:nvSpPr>
          <p:cNvPr id="12" name="Oval 42"/>
          <p:cNvSpPr>
            <a:spLocks noChangeArrowheads="1"/>
          </p:cNvSpPr>
          <p:nvPr/>
        </p:nvSpPr>
        <p:spPr bwMode="auto">
          <a:xfrm>
            <a:off x="234950" y="2431561"/>
            <a:ext cx="1790700" cy="952500"/>
          </a:xfrm>
          <a:prstGeom prst="ellipse">
            <a:avLst/>
          </a:prstGeom>
          <a:pattFill prst="wdDnDiag">
            <a:fgClr>
              <a:schemeClr val="accent2">
                <a:lumMod val="40000"/>
                <a:lumOff val="60000"/>
              </a:schemeClr>
            </a:fgClr>
            <a:bgClr>
              <a:schemeClr val="bg1"/>
            </a:bgClr>
          </a:patt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1200" b="1" dirty="0">
                <a:solidFill>
                  <a:schemeClr val="tx1"/>
                </a:solidFill>
                <a:latin typeface="GE Inspira Pitch" charset="0"/>
                <a:ea typeface="GE Inspira Pitch" charset="0"/>
                <a:cs typeface="GE Inspira Pitch" charset="0"/>
              </a:rPr>
              <a:t>Non-functional Performance Requirements</a:t>
            </a:r>
            <a:endParaRPr lang="en-US" sz="1200" b="1" dirty="0">
              <a:solidFill>
                <a:schemeClr val="tx1"/>
              </a:solidFill>
              <a:latin typeface="GE Inspira Pitch" charset="0"/>
              <a:ea typeface="GE Inspira Pitch" charset="0"/>
              <a:cs typeface="GE Inspira Pitc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512236"/>
      </p:ext>
    </p:extLst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 txBox="1">
            <a:spLocks/>
          </p:cNvSpPr>
          <p:nvPr/>
        </p:nvSpPr>
        <p:spPr>
          <a:xfrm>
            <a:off x="7351713" y="6330950"/>
            <a:ext cx="28432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Verdana" pitchFamily="34" charset="0"/>
                <a:ea typeface="MS PGothic" pitchFamily="34" charset="-128"/>
                <a:cs typeface="+mn-cs"/>
              </a:defRPr>
            </a:lvl9pPr>
          </a:lstStyle>
          <a:p>
            <a:pPr>
              <a:defRPr/>
            </a:pPr>
            <a:fld id="{47BFCDDE-ACE5-864B-A14D-366B8BA1A7B2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  <p:sp>
        <p:nvSpPr>
          <p:cNvPr id="3" name="Oval 41"/>
          <p:cNvSpPr>
            <a:spLocks noChangeArrowheads="1"/>
          </p:cNvSpPr>
          <p:nvPr/>
        </p:nvSpPr>
        <p:spPr bwMode="auto">
          <a:xfrm>
            <a:off x="2768600" y="882161"/>
            <a:ext cx="2984500" cy="3073400"/>
          </a:xfrm>
          <a:prstGeom prst="ellipse">
            <a:avLst/>
          </a:prstGeom>
          <a:ln w="28575">
            <a:solidFill>
              <a:schemeClr val="accent1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n-US">
              <a:latin typeface="GE Inspira Pitch" charset="0"/>
              <a:ea typeface="GE Inspira Pitch" charset="0"/>
              <a:cs typeface="GE Inspira Pitch" charset="0"/>
            </a:endParaRPr>
          </a:p>
        </p:txBody>
      </p:sp>
      <p:sp>
        <p:nvSpPr>
          <p:cNvPr id="4" name="Striped Right Arrow 3"/>
          <p:cNvSpPr/>
          <p:nvPr/>
        </p:nvSpPr>
        <p:spPr bwMode="auto">
          <a:xfrm rot="5400000">
            <a:off x="3920322" y="1563617"/>
            <a:ext cx="693747" cy="876312"/>
          </a:xfrm>
          <a:prstGeom prst="stripedRightArrow">
            <a:avLst>
              <a:gd name="adj1" fmla="val 83043"/>
              <a:gd name="adj2" fmla="val 24388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wrap="none" anchor="ctr"/>
          <a:lstStyle/>
          <a:p>
            <a:pPr algn="ctr" eaLnBrk="1" hangingPunct="1">
              <a:defRPr/>
            </a:pPr>
            <a:r>
              <a:rPr lang="en-GB" sz="1200" dirty="0">
                <a:solidFill>
                  <a:schemeClr val="bg1"/>
                </a:solidFill>
                <a:latin typeface="GE Inspira Pitch" charset="0"/>
                <a:ea typeface="GE Inspira Pitch" charset="0"/>
                <a:cs typeface="GE Inspira Pitch" charset="0"/>
              </a:rPr>
              <a:t>Demands</a:t>
            </a:r>
          </a:p>
        </p:txBody>
      </p:sp>
      <p:sp>
        <p:nvSpPr>
          <p:cNvPr id="5" name="Striped Right Arrow 4"/>
          <p:cNvSpPr/>
          <p:nvPr/>
        </p:nvSpPr>
        <p:spPr bwMode="auto">
          <a:xfrm rot="16200000">
            <a:off x="3774282" y="4192892"/>
            <a:ext cx="985838" cy="511175"/>
          </a:xfrm>
          <a:prstGeom prst="striped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en-GB" sz="1200" dirty="0">
                <a:solidFill>
                  <a:schemeClr val="bg1"/>
                </a:solidFill>
                <a:latin typeface="GE Inspira Pitch" charset="0"/>
                <a:ea typeface="GE Inspira Pitch" charset="0"/>
                <a:cs typeface="GE Inspira Pitch" charset="0"/>
              </a:rPr>
              <a:t>Constrains</a:t>
            </a:r>
          </a:p>
        </p:txBody>
      </p:sp>
      <p:sp>
        <p:nvSpPr>
          <p:cNvPr id="6" name="Oval 43"/>
          <p:cNvSpPr>
            <a:spLocks noChangeArrowheads="1"/>
          </p:cNvSpPr>
          <p:nvPr/>
        </p:nvSpPr>
        <p:spPr bwMode="auto">
          <a:xfrm>
            <a:off x="3094038" y="2393461"/>
            <a:ext cx="2309812" cy="10287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1800" b="1">
                <a:latin typeface="GE Inspira Pitch" charset="0"/>
                <a:ea typeface="GE Inspira Pitch" charset="0"/>
                <a:cs typeface="GE Inspira Pitch" charset="0"/>
              </a:rPr>
              <a:t>Functional Requirements</a:t>
            </a:r>
            <a:endParaRPr lang="en-US" sz="1800" b="1" dirty="0">
              <a:latin typeface="GE Inspira Pitch" charset="0"/>
              <a:ea typeface="GE Inspira Pitch" charset="0"/>
              <a:cs typeface="GE Inspira Pitch" charset="0"/>
            </a:endParaRPr>
          </a:p>
        </p:txBody>
      </p:sp>
      <p:sp>
        <p:nvSpPr>
          <p:cNvPr id="7" name="Oval 45"/>
          <p:cNvSpPr>
            <a:spLocks noChangeArrowheads="1"/>
          </p:cNvSpPr>
          <p:nvPr/>
        </p:nvSpPr>
        <p:spPr bwMode="auto">
          <a:xfrm>
            <a:off x="3398838" y="1178495"/>
            <a:ext cx="1714500" cy="596900"/>
          </a:xfrm>
          <a:prstGeom prst="ellipse">
            <a:avLst/>
          </a:prstGeom>
          <a:ln w="28575"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en-GB" sz="1400" b="1" dirty="0">
                <a:latin typeface="GE Inspira Pitch" charset="0"/>
                <a:ea typeface="GE Inspira Pitch" charset="0"/>
                <a:cs typeface="GE Inspira Pitch" charset="0"/>
              </a:rPr>
              <a:t>Operational</a:t>
            </a:r>
          </a:p>
          <a:p>
            <a:pPr algn="ctr" eaLnBrk="1" hangingPunct="1">
              <a:defRPr/>
            </a:pPr>
            <a:r>
              <a:rPr lang="en-GB" sz="1400" b="1" dirty="0">
                <a:latin typeface="GE Inspira Pitch" charset="0"/>
                <a:ea typeface="GE Inspira Pitch" charset="0"/>
                <a:cs typeface="GE Inspira Pitch" charset="0"/>
              </a:rPr>
              <a:t>Requirement</a:t>
            </a:r>
            <a:endParaRPr lang="en-US" sz="1400" b="1" dirty="0">
              <a:latin typeface="GE Inspira Pitch" charset="0"/>
              <a:ea typeface="GE Inspira Pitch" charset="0"/>
              <a:cs typeface="GE Inspira Pitch" charset="0"/>
            </a:endParaRPr>
          </a:p>
        </p:txBody>
      </p:sp>
      <p:sp>
        <p:nvSpPr>
          <p:cNvPr id="8" name="Oval 46"/>
          <p:cNvSpPr>
            <a:spLocks noChangeArrowheads="1"/>
          </p:cNvSpPr>
          <p:nvPr/>
        </p:nvSpPr>
        <p:spPr bwMode="auto">
          <a:xfrm>
            <a:off x="3422650" y="4890599"/>
            <a:ext cx="1790700" cy="9398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1200" b="1">
                <a:latin typeface="GE Inspira Pitch" charset="0"/>
                <a:ea typeface="GE Inspira Pitch" charset="0"/>
                <a:cs typeface="GE Inspira Pitch" charset="0"/>
              </a:rPr>
              <a:t>Non-functional System Requirements</a:t>
            </a:r>
            <a:endParaRPr lang="en-US" sz="1200" b="1" dirty="0">
              <a:latin typeface="GE Inspira Pitch" charset="0"/>
              <a:ea typeface="GE Inspira Pitch" charset="0"/>
              <a:cs typeface="GE Inspira Pitch" charset="0"/>
            </a:endParaRPr>
          </a:p>
        </p:txBody>
      </p:sp>
      <p:sp>
        <p:nvSpPr>
          <p:cNvPr id="9" name="Striped Right Arrow 8"/>
          <p:cNvSpPr/>
          <p:nvPr/>
        </p:nvSpPr>
        <p:spPr bwMode="auto">
          <a:xfrm>
            <a:off x="1938338" y="2653811"/>
            <a:ext cx="1168400" cy="511175"/>
          </a:xfrm>
          <a:prstGeom prst="striped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en-GB" sz="1200" dirty="0">
                <a:solidFill>
                  <a:schemeClr val="bg1"/>
                </a:solidFill>
                <a:latin typeface="GE Inspira Pitch" charset="0"/>
                <a:ea typeface="GE Inspira Pitch" charset="0"/>
                <a:cs typeface="GE Inspira Pitch" charset="0"/>
              </a:rPr>
              <a:t>Constrains</a:t>
            </a:r>
          </a:p>
        </p:txBody>
      </p:sp>
      <p:sp>
        <p:nvSpPr>
          <p:cNvPr id="10" name="Striped Right Arrow 9"/>
          <p:cNvSpPr/>
          <p:nvPr/>
        </p:nvSpPr>
        <p:spPr bwMode="auto">
          <a:xfrm flipH="1">
            <a:off x="5399088" y="2641111"/>
            <a:ext cx="1168400" cy="511175"/>
          </a:xfrm>
          <a:prstGeom prst="striped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en-GB" sz="1200" dirty="0">
                <a:solidFill>
                  <a:schemeClr val="bg1"/>
                </a:solidFill>
                <a:latin typeface="GE Inspira Pitch" charset="0"/>
                <a:ea typeface="GE Inspira Pitch" charset="0"/>
                <a:cs typeface="GE Inspira Pitch" charset="0"/>
              </a:rPr>
              <a:t>Constrains</a:t>
            </a:r>
          </a:p>
        </p:txBody>
      </p:sp>
      <p:sp>
        <p:nvSpPr>
          <p:cNvPr id="11" name="Oval 44"/>
          <p:cNvSpPr>
            <a:spLocks noChangeArrowheads="1"/>
          </p:cNvSpPr>
          <p:nvPr/>
        </p:nvSpPr>
        <p:spPr bwMode="auto">
          <a:xfrm>
            <a:off x="6492875" y="2456961"/>
            <a:ext cx="1960563" cy="9144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1200" b="1">
                <a:solidFill>
                  <a:schemeClr val="bg1"/>
                </a:solidFill>
                <a:latin typeface="GE Inspira Pitch" charset="0"/>
                <a:ea typeface="GE Inspira Pitch" charset="0"/>
                <a:cs typeface="GE Inspira Pitch" charset="0"/>
              </a:rPr>
              <a:t>Non-functional Implementation Requirements</a:t>
            </a:r>
            <a:endParaRPr lang="en-US" sz="1200" b="1">
              <a:solidFill>
                <a:schemeClr val="bg1"/>
              </a:solidFill>
              <a:latin typeface="GE Inspira Pitch" charset="0"/>
              <a:ea typeface="GE Inspira Pitch" charset="0"/>
              <a:cs typeface="GE Inspira Pitch" charset="0"/>
            </a:endParaRPr>
          </a:p>
        </p:txBody>
      </p:sp>
      <p:sp>
        <p:nvSpPr>
          <p:cNvPr id="12" name="Oval 42"/>
          <p:cNvSpPr>
            <a:spLocks noChangeArrowheads="1"/>
          </p:cNvSpPr>
          <p:nvPr/>
        </p:nvSpPr>
        <p:spPr bwMode="auto">
          <a:xfrm>
            <a:off x="234950" y="2431561"/>
            <a:ext cx="1790700" cy="9525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1200" b="1" dirty="0">
                <a:solidFill>
                  <a:schemeClr val="bg1"/>
                </a:solidFill>
                <a:latin typeface="GE Inspira Pitch" charset="0"/>
                <a:ea typeface="GE Inspira Pitch" charset="0"/>
                <a:cs typeface="GE Inspira Pitch" charset="0"/>
              </a:rPr>
              <a:t>Non-functional Performance Requirements</a:t>
            </a:r>
            <a:endParaRPr lang="en-US" sz="1200" b="1" dirty="0">
              <a:solidFill>
                <a:schemeClr val="bg1"/>
              </a:solidFill>
              <a:latin typeface="GE Inspira Pitch" charset="0"/>
              <a:ea typeface="GE Inspira Pitch" charset="0"/>
              <a:cs typeface="GE Inspira Pitc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367795"/>
      </p:ext>
    </p:extLst>
  </p:cSld>
  <p:clrMapOvr>
    <a:masterClrMapping/>
  </p:clrMapOvr>
  <p:transition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e 1"/>
          <p:cNvSpPr/>
          <p:nvPr/>
        </p:nvSpPr>
        <p:spPr>
          <a:xfrm>
            <a:off x="1787071" y="1166586"/>
            <a:ext cx="4800600" cy="4800600"/>
          </a:xfrm>
          <a:prstGeom prst="pie">
            <a:avLst>
              <a:gd name="adj1" fmla="val 0"/>
              <a:gd name="adj2" fmla="val 673510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Pie 2"/>
          <p:cNvSpPr/>
          <p:nvPr/>
        </p:nvSpPr>
        <p:spPr>
          <a:xfrm>
            <a:off x="1787071" y="1166586"/>
            <a:ext cx="4800600" cy="4800600"/>
          </a:xfrm>
          <a:prstGeom prst="pie">
            <a:avLst>
              <a:gd name="adj1" fmla="val 20834981"/>
              <a:gd name="adj2" fmla="val 2772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Pie 3"/>
          <p:cNvSpPr/>
          <p:nvPr/>
        </p:nvSpPr>
        <p:spPr>
          <a:xfrm>
            <a:off x="1787071" y="1178943"/>
            <a:ext cx="4800600" cy="4800600"/>
          </a:xfrm>
          <a:prstGeom prst="pie">
            <a:avLst>
              <a:gd name="adj1" fmla="val 6725428"/>
              <a:gd name="adj2" fmla="val 16975207"/>
            </a:avLst>
          </a:prstGeom>
          <a:pattFill prst="wdDnDiag">
            <a:fgClr>
              <a:schemeClr val="accent2">
                <a:lumMod val="40000"/>
                <a:lumOff val="60000"/>
              </a:schemeClr>
            </a:fgClr>
            <a:bgClr>
              <a:schemeClr val="bg1"/>
            </a:bgClr>
          </a:pattFill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Pie 4"/>
          <p:cNvSpPr/>
          <p:nvPr/>
        </p:nvSpPr>
        <p:spPr>
          <a:xfrm>
            <a:off x="1787071" y="1166586"/>
            <a:ext cx="4800600" cy="4800600"/>
          </a:xfrm>
          <a:prstGeom prst="pie">
            <a:avLst>
              <a:gd name="adj1" fmla="val 16967445"/>
              <a:gd name="adj2" fmla="val 18411464"/>
            </a:avLst>
          </a:prstGeom>
          <a:pattFill prst="ltVert">
            <a:fgClr>
              <a:schemeClr val="accent6">
                <a:lumMod val="60000"/>
                <a:lumOff val="40000"/>
              </a:schemeClr>
            </a:fgClr>
            <a:bgClr>
              <a:schemeClr val="bg1"/>
            </a:bgClr>
          </a:pattFill>
          <a:ln w="28575">
            <a:solidFill>
              <a:schemeClr val="tx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Pie 5"/>
          <p:cNvSpPr/>
          <p:nvPr/>
        </p:nvSpPr>
        <p:spPr>
          <a:xfrm>
            <a:off x="1787071" y="1166586"/>
            <a:ext cx="4800600" cy="4800600"/>
          </a:xfrm>
          <a:prstGeom prst="pie">
            <a:avLst>
              <a:gd name="adj1" fmla="val 18397615"/>
              <a:gd name="adj2" fmla="val 20857298"/>
            </a:avLst>
          </a:prstGeom>
          <a:pattFill prst="lgGrid">
            <a:fgClr>
              <a:schemeClr val="bg2">
                <a:lumMod val="75000"/>
              </a:schemeClr>
            </a:fgClr>
            <a:bgClr>
              <a:schemeClr val="bg1"/>
            </a:bgClr>
          </a:patt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48229" y="3240689"/>
            <a:ext cx="12394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mtClean="0">
                <a:latin typeface="GE Inspira Pitch" charset="0"/>
                <a:ea typeface="GE Inspira Pitch" charset="0"/>
                <a:cs typeface="GE Inspira Pitch" charset="0"/>
              </a:rPr>
              <a:t>Operational</a:t>
            </a:r>
            <a:endParaRPr lang="en-US" sz="1600">
              <a:latin typeface="GE Inspira Pitch" charset="0"/>
              <a:ea typeface="GE Inspira Pitch" charset="0"/>
              <a:cs typeface="GE Inspira Pitch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3142286">
            <a:off x="4431946" y="4434660"/>
            <a:ext cx="11208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 Inspira Pitch" charset="0"/>
                <a:ea typeface="GE Inspira Pitch" charset="0"/>
                <a:cs typeface="GE Inspira Pitch" charset="0"/>
              </a:rPr>
              <a:t>Functional</a:t>
            </a:r>
            <a:endParaRPr lang="en-US" sz="1600" dirty="0">
              <a:latin typeface="GE Inspira Pitch" charset="0"/>
              <a:ea typeface="GE Inspira Pitch" charset="0"/>
              <a:cs typeface="GE Inspira Pitch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9964379">
            <a:off x="4992356" y="2643704"/>
            <a:ext cx="8318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mtClean="0">
                <a:latin typeface="GE Inspira Pitch" charset="0"/>
                <a:ea typeface="GE Inspira Pitch" charset="0"/>
                <a:cs typeface="GE Inspira Pitch" charset="0"/>
              </a:rPr>
              <a:t>System</a:t>
            </a:r>
            <a:endParaRPr lang="en-US" sz="1600">
              <a:latin typeface="GE Inspira Pitch" charset="0"/>
              <a:ea typeface="GE Inspira Pitch" charset="0"/>
              <a:cs typeface="GE Inspira Pitch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17559431">
            <a:off x="4035264" y="1956810"/>
            <a:ext cx="16017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mtClean="0">
                <a:latin typeface="GE Inspira Pitch" charset="0"/>
                <a:ea typeface="GE Inspira Pitch" charset="0"/>
                <a:cs typeface="GE Inspira Pitch" charset="0"/>
              </a:rPr>
              <a:t>Implementation</a:t>
            </a:r>
            <a:endParaRPr lang="en-US" sz="1600" dirty="0">
              <a:latin typeface="GE Inspira Pitch" charset="0"/>
              <a:ea typeface="GE Inspira Pitch" charset="0"/>
              <a:cs typeface="GE Inspira Pitch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292654">
            <a:off x="2261029" y="2855665"/>
            <a:ext cx="1336071" cy="338554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E Inspira Pitch" charset="0"/>
                <a:ea typeface="GE Inspira Pitch" charset="0"/>
                <a:cs typeface="GE Inspira Pitch" charset="0"/>
              </a:rPr>
              <a:t>Performance</a:t>
            </a:r>
            <a:endParaRPr lang="en-US" sz="1600" dirty="0">
              <a:latin typeface="GE Inspira Pitch" charset="0"/>
              <a:ea typeface="GE Inspira Pitch" charset="0"/>
              <a:cs typeface="GE Inspira Pitc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177052"/>
      </p:ext>
    </p:extLst>
  </p:cSld>
  <p:clrMapOvr>
    <a:masterClrMapping/>
  </p:clrMapOvr>
  <p:transition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e 1"/>
          <p:cNvSpPr/>
          <p:nvPr/>
        </p:nvSpPr>
        <p:spPr>
          <a:xfrm>
            <a:off x="1787071" y="1178943"/>
            <a:ext cx="4800600" cy="4800600"/>
          </a:xfrm>
          <a:prstGeom prst="pie">
            <a:avLst>
              <a:gd name="adj1" fmla="val 0"/>
              <a:gd name="adj2" fmla="val 6735107"/>
            </a:avLst>
          </a:prstGeom>
          <a:noFill/>
          <a:ln w="28575">
            <a:solidFill>
              <a:schemeClr val="tx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Pie 2"/>
          <p:cNvSpPr/>
          <p:nvPr/>
        </p:nvSpPr>
        <p:spPr>
          <a:xfrm>
            <a:off x="1787071" y="1166586"/>
            <a:ext cx="4800600" cy="4800600"/>
          </a:xfrm>
          <a:prstGeom prst="pie">
            <a:avLst>
              <a:gd name="adj1" fmla="val 20834981"/>
              <a:gd name="adj2" fmla="val 2772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Pie 3"/>
          <p:cNvSpPr/>
          <p:nvPr/>
        </p:nvSpPr>
        <p:spPr>
          <a:xfrm>
            <a:off x="1774372" y="1170477"/>
            <a:ext cx="4800600" cy="4800600"/>
          </a:xfrm>
          <a:prstGeom prst="pie">
            <a:avLst>
              <a:gd name="adj1" fmla="val 6725428"/>
              <a:gd name="adj2" fmla="val 16975207"/>
            </a:avLst>
          </a:prstGeom>
          <a:ln w="28575">
            <a:solidFill>
              <a:schemeClr val="tx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Pie 4"/>
          <p:cNvSpPr/>
          <p:nvPr/>
        </p:nvSpPr>
        <p:spPr>
          <a:xfrm>
            <a:off x="1787071" y="1162353"/>
            <a:ext cx="4800600" cy="4800600"/>
          </a:xfrm>
          <a:prstGeom prst="pie">
            <a:avLst>
              <a:gd name="adj1" fmla="val 16967445"/>
              <a:gd name="adj2" fmla="val 18422604"/>
            </a:avLst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Pie 5"/>
          <p:cNvSpPr/>
          <p:nvPr/>
        </p:nvSpPr>
        <p:spPr>
          <a:xfrm>
            <a:off x="1787071" y="1166586"/>
            <a:ext cx="4800600" cy="4800600"/>
          </a:xfrm>
          <a:prstGeom prst="pie">
            <a:avLst>
              <a:gd name="adj1" fmla="val 18397615"/>
              <a:gd name="adj2" fmla="val 20857298"/>
            </a:avLst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48229" y="3240689"/>
            <a:ext cx="12394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mtClean="0">
                <a:latin typeface="GE Inspira Pitch" charset="0"/>
                <a:ea typeface="GE Inspira Pitch" charset="0"/>
                <a:cs typeface="GE Inspira Pitch" charset="0"/>
              </a:rPr>
              <a:t>Operational</a:t>
            </a:r>
            <a:endParaRPr lang="en-US" sz="1600">
              <a:latin typeface="GE Inspira Pitch" charset="0"/>
              <a:ea typeface="GE Inspira Pitch" charset="0"/>
              <a:cs typeface="GE Inspira Pitch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3142286">
            <a:off x="4407100" y="4434660"/>
            <a:ext cx="11705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GE Inspira Pitch" charset="0"/>
                <a:ea typeface="GE Inspira Pitch" charset="0"/>
                <a:cs typeface="GE Inspira Pitch" charset="0"/>
              </a:rPr>
              <a:t>Functional</a:t>
            </a:r>
            <a:endParaRPr lang="en-US" sz="1600" b="1" dirty="0">
              <a:latin typeface="GE Inspira Pitch" charset="0"/>
              <a:ea typeface="GE Inspira Pitch" charset="0"/>
              <a:cs typeface="GE Inspira Pitch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9964379">
            <a:off x="4992356" y="2643704"/>
            <a:ext cx="8318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mtClean="0">
                <a:latin typeface="GE Inspira Pitch" charset="0"/>
                <a:ea typeface="GE Inspira Pitch" charset="0"/>
                <a:cs typeface="GE Inspira Pitch" charset="0"/>
              </a:rPr>
              <a:t>System</a:t>
            </a:r>
            <a:endParaRPr lang="en-US" sz="1600">
              <a:latin typeface="GE Inspira Pitch" charset="0"/>
              <a:ea typeface="GE Inspira Pitch" charset="0"/>
              <a:cs typeface="GE Inspira Pitch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17559431">
            <a:off x="4035264" y="1956810"/>
            <a:ext cx="16017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GE Inspira Pitch" charset="0"/>
                <a:ea typeface="GE Inspira Pitch" charset="0"/>
                <a:cs typeface="GE Inspira Pitch" charset="0"/>
              </a:rPr>
              <a:t>Implementation</a:t>
            </a:r>
            <a:endParaRPr lang="en-US" sz="1600" dirty="0">
              <a:solidFill>
                <a:schemeClr val="bg1"/>
              </a:solidFill>
              <a:latin typeface="GE Inspira Pitch" charset="0"/>
              <a:ea typeface="GE Inspira Pitch" charset="0"/>
              <a:cs typeface="GE Inspira Pitch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292654">
            <a:off x="2261029" y="2855665"/>
            <a:ext cx="1336071" cy="338554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GE Inspira Pitch" charset="0"/>
                <a:ea typeface="GE Inspira Pitch" charset="0"/>
                <a:cs typeface="GE Inspira Pitch" charset="0"/>
              </a:rPr>
              <a:t>Performance</a:t>
            </a:r>
            <a:endParaRPr lang="en-US" sz="1600" dirty="0">
              <a:solidFill>
                <a:schemeClr val="bg1"/>
              </a:solidFill>
              <a:latin typeface="GE Inspira Pitch" charset="0"/>
              <a:ea typeface="GE Inspira Pitch" charset="0"/>
              <a:cs typeface="GE Inspira Pitc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958589"/>
      </p:ext>
    </p:extLst>
  </p:cSld>
  <p:clrMapOvr>
    <a:masterClrMapping/>
  </p:clrMapOvr>
  <p:transition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55825" y="1896260"/>
            <a:ext cx="2536373" cy="1415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b="1" dirty="0" smtClean="0">
                <a:ea typeface="GE Inspira Pitch" charset="0"/>
                <a:cs typeface="GE Inspira Pitch" charset="0"/>
              </a:rPr>
              <a:t>Delight</a:t>
            </a:r>
          </a:p>
          <a:p>
            <a:r>
              <a:rPr lang="en-GB" sz="1100" dirty="0" smtClean="0">
                <a:ea typeface="GE Inspira Pitch" charset="0"/>
                <a:cs typeface="GE Inspira Pitch" charset="0"/>
              </a:rPr>
              <a:t>Those requirements that cannot be articulated because the customer does not know they want them, but if provided will surprise and delight. These are NOT over design!</a:t>
            </a:r>
            <a:endParaRPr lang="en-GB" sz="1100" dirty="0">
              <a:ea typeface="GE Inspira Pitch" charset="0"/>
              <a:cs typeface="GE Inspira Pitch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08572" y="1896260"/>
            <a:ext cx="2536373" cy="1415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b="1" dirty="0" smtClean="0">
                <a:ea typeface="GE Inspira Pitch" charset="0"/>
                <a:cs typeface="GE Inspira Pitch" charset="0"/>
              </a:rPr>
              <a:t>Expressed</a:t>
            </a:r>
          </a:p>
          <a:p>
            <a:r>
              <a:rPr lang="en-GB" sz="1100" dirty="0" smtClean="0">
                <a:ea typeface="GE Inspira Pitch" charset="0"/>
                <a:cs typeface="GE Inspira Pitch" charset="0"/>
              </a:rPr>
              <a:t>Those requirements that are sufficiently important to be verbalised by the customer. In general, the more the better!</a:t>
            </a:r>
          </a:p>
          <a:p>
            <a:endParaRPr lang="en-GB" sz="1100" dirty="0">
              <a:ea typeface="GE Inspira Pitch" charset="0"/>
              <a:cs typeface="GE Inspira Pitch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08567" y="3311398"/>
            <a:ext cx="2536373" cy="1415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b="1" dirty="0" smtClean="0">
                <a:ea typeface="GE Inspira Pitch" charset="0"/>
                <a:cs typeface="GE Inspira Pitch" charset="0"/>
              </a:rPr>
              <a:t>Basic</a:t>
            </a:r>
          </a:p>
          <a:p>
            <a:r>
              <a:rPr lang="en-GB" sz="1100" dirty="0" smtClean="0">
                <a:ea typeface="GE Inspira Pitch" charset="0"/>
                <a:cs typeface="GE Inspira Pitch" charset="0"/>
              </a:rPr>
              <a:t>Those requirements that are so obvious to the type of system that the customer will not mention them. However, if not provided the customer will be dissatisfied!</a:t>
            </a:r>
            <a:endParaRPr lang="en-GB" sz="1100" dirty="0">
              <a:ea typeface="GE Inspira Pitch" charset="0"/>
              <a:cs typeface="GE Inspira Pitch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55825" y="3311402"/>
            <a:ext cx="2536373" cy="1415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b="1" dirty="0" smtClean="0">
                <a:ea typeface="GE Inspira Pitch" charset="0"/>
                <a:cs typeface="GE Inspira Pitch" charset="0"/>
              </a:rPr>
              <a:t>Assumed</a:t>
            </a:r>
          </a:p>
          <a:p>
            <a:r>
              <a:rPr lang="en-GB" sz="1100" dirty="0" smtClean="0">
                <a:ea typeface="GE Inspira Pitch" charset="0"/>
                <a:cs typeface="GE Inspira Pitch" charset="0"/>
              </a:rPr>
              <a:t>Those requirements that while not basic yet are starting to be taken for granted. If not provided the customer will be disappointed!</a:t>
            </a:r>
          </a:p>
          <a:p>
            <a:endParaRPr lang="en-GB" sz="1100" dirty="0" smtClean="0">
              <a:ea typeface="GE Inspira Pitch" charset="0"/>
              <a:cs typeface="GE Inspira Pitch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55819" y="1838069"/>
            <a:ext cx="65274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+mn-lt"/>
                <a:ea typeface="GE Inspira Pitch" charset="0"/>
                <a:cs typeface="GE Inspira Pitch" charset="0"/>
              </a:rPr>
              <a:t>High</a:t>
            </a:r>
          </a:p>
          <a:p>
            <a:endParaRPr lang="en-GB" dirty="0" smtClean="0">
              <a:latin typeface="+mn-lt"/>
              <a:ea typeface="GE Inspira Pitch" charset="0"/>
              <a:cs typeface="GE Inspira Pitch" charset="0"/>
            </a:endParaRPr>
          </a:p>
          <a:p>
            <a:endParaRPr lang="en-GB" dirty="0" smtClean="0">
              <a:latin typeface="+mn-lt"/>
              <a:ea typeface="GE Inspira Pitch" charset="0"/>
              <a:cs typeface="GE Inspira Pitch" charset="0"/>
            </a:endParaRPr>
          </a:p>
          <a:p>
            <a:endParaRPr lang="en-GB" dirty="0" smtClean="0">
              <a:latin typeface="+mn-lt"/>
              <a:ea typeface="GE Inspira Pitch" charset="0"/>
              <a:cs typeface="GE Inspira Pitch" charset="0"/>
            </a:endParaRPr>
          </a:p>
          <a:p>
            <a:endParaRPr lang="en-GB" dirty="0">
              <a:latin typeface="+mn-lt"/>
              <a:ea typeface="GE Inspira Pitch" charset="0"/>
              <a:cs typeface="GE Inspira Pitch" charset="0"/>
            </a:endParaRPr>
          </a:p>
          <a:p>
            <a:endParaRPr lang="en-GB" dirty="0" smtClean="0">
              <a:latin typeface="+mn-lt"/>
              <a:ea typeface="GE Inspira Pitch" charset="0"/>
              <a:cs typeface="GE Inspira Pitch" charset="0"/>
            </a:endParaRPr>
          </a:p>
          <a:p>
            <a:endParaRPr lang="en-GB" dirty="0" smtClean="0">
              <a:latin typeface="+mn-lt"/>
              <a:ea typeface="GE Inspira Pitch" charset="0"/>
              <a:cs typeface="GE Inspira Pitch" charset="0"/>
            </a:endParaRPr>
          </a:p>
          <a:p>
            <a:endParaRPr lang="en-GB" dirty="0" smtClean="0">
              <a:latin typeface="+mn-lt"/>
              <a:ea typeface="GE Inspira Pitch" charset="0"/>
              <a:cs typeface="GE Inspira Pitch" charset="0"/>
            </a:endParaRPr>
          </a:p>
          <a:p>
            <a:endParaRPr lang="en-GB" dirty="0">
              <a:latin typeface="+mn-lt"/>
              <a:ea typeface="GE Inspira Pitch" charset="0"/>
              <a:cs typeface="GE Inspira Pitch" charset="0"/>
            </a:endParaRPr>
          </a:p>
          <a:p>
            <a:endParaRPr lang="en-GB" dirty="0" smtClean="0">
              <a:latin typeface="+mn-lt"/>
              <a:ea typeface="GE Inspira Pitch" charset="0"/>
              <a:cs typeface="GE Inspira Pitch" charset="0"/>
            </a:endParaRPr>
          </a:p>
          <a:p>
            <a:endParaRPr lang="en-GB" dirty="0" smtClean="0">
              <a:latin typeface="+mn-lt"/>
              <a:ea typeface="GE Inspira Pitch" charset="0"/>
              <a:cs typeface="GE Inspira Pitch" charset="0"/>
            </a:endParaRPr>
          </a:p>
          <a:p>
            <a:r>
              <a:rPr lang="en-GB" dirty="0" smtClean="0">
                <a:latin typeface="+mn-lt"/>
                <a:ea typeface="GE Inspira Pitch" charset="0"/>
                <a:cs typeface="GE Inspira Pitch" charset="0"/>
              </a:rPr>
              <a:t>Low</a:t>
            </a:r>
            <a:endParaRPr lang="en-GB" dirty="0">
              <a:latin typeface="+mn-lt"/>
              <a:ea typeface="GE Inspira Pitch" charset="0"/>
              <a:cs typeface="GE Inspira Pitch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16200000">
            <a:off x="162968" y="2817925"/>
            <a:ext cx="25994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+mn-lt"/>
                <a:ea typeface="GE Inspira Pitch" charset="0"/>
                <a:cs typeface="GE Inspira Pitch" charset="0"/>
              </a:rPr>
              <a:t>CUSTOMER EXCITEMENT</a:t>
            </a:r>
            <a:endParaRPr lang="en-GB" sz="1400" dirty="0">
              <a:latin typeface="+mn-lt"/>
              <a:ea typeface="GE Inspira Pitch" charset="0"/>
              <a:cs typeface="GE Inspira Pitch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08562" y="4726542"/>
            <a:ext cx="52437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+mn-lt"/>
                <a:ea typeface="GE Inspira Pitch" charset="0"/>
                <a:cs typeface="GE Inspira Pitch" charset="0"/>
              </a:rPr>
              <a:t>Low                                                          High</a:t>
            </a:r>
            <a:endParaRPr lang="en-GB" dirty="0">
              <a:latin typeface="+mn-lt"/>
              <a:ea typeface="GE Inspira Pitch" charset="0"/>
              <a:cs typeface="GE Inspira Pitch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56981" y="5110008"/>
            <a:ext cx="2612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latin typeface="+mn-lt"/>
                <a:ea typeface="GE Inspira Pitch" charset="0"/>
                <a:cs typeface="GE Inspira Pitch" charset="0"/>
              </a:rPr>
              <a:t>CUSTOMER SATISFACTION</a:t>
            </a:r>
            <a:endParaRPr lang="en-GB" sz="1400" dirty="0">
              <a:latin typeface="+mn-lt"/>
              <a:ea typeface="GE Inspira Pitch" charset="0"/>
              <a:cs typeface="GE Inspira Pitc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153152"/>
      </p:ext>
    </p:extLst>
  </p:cSld>
  <p:clrMapOvr>
    <a:masterClrMapping/>
  </p:clrMapOvr>
  <p:transition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5367882" y="2456890"/>
            <a:ext cx="3090863" cy="1900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3527" tIns="41031" rIns="83527" bIns="41031">
            <a:spAutoFit/>
          </a:bodyPr>
          <a:lstStyle/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477" b="1" dirty="0"/>
              <a:t>Typical Systems Tools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/>
              <a:t>Need Means Analysis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/>
              <a:t>Systemic Textual Analysis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/>
              <a:t>Viewpoint Analysis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/>
              <a:t>Functional Analysis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/>
              <a:t>Functional Modelling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/>
              <a:t>Flow Sensitivity Analysis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/>
              <a:t>Functional FMEA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/>
              <a:t>Quality Function Deployment</a:t>
            </a:r>
          </a:p>
        </p:txBody>
      </p:sp>
      <p:sp>
        <p:nvSpPr>
          <p:cNvPr id="22549" name="Rectangle 22"/>
          <p:cNvSpPr>
            <a:spLocks noChangeArrowheads="1"/>
          </p:cNvSpPr>
          <p:nvPr/>
        </p:nvSpPr>
        <p:spPr bwMode="auto">
          <a:xfrm>
            <a:off x="5356113" y="548990"/>
            <a:ext cx="3090862" cy="173049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3527" tIns="41031" rIns="83527" bIns="41031">
            <a:spAutoFit/>
          </a:bodyPr>
          <a:lstStyle/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477" b="1" dirty="0"/>
              <a:t>Typical Systems Tools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endParaRPr lang="en-US" sz="1477" b="1" dirty="0"/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GB" sz="1292" dirty="0">
                <a:solidFill>
                  <a:srgbClr val="000000"/>
                </a:solidFill>
              </a:rPr>
              <a:t>Requirements Elicitation Plan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GB" sz="1292" dirty="0">
                <a:solidFill>
                  <a:srgbClr val="000000"/>
                </a:solidFill>
              </a:rPr>
              <a:t>Stakeholder Map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GB" sz="1292" dirty="0">
                <a:solidFill>
                  <a:srgbClr val="000000"/>
                </a:solidFill>
              </a:rPr>
              <a:t>Affinity </a:t>
            </a:r>
            <a:r>
              <a:rPr lang="en-GB" sz="1292" dirty="0" smtClean="0">
                <a:solidFill>
                  <a:srgbClr val="000000"/>
                </a:solidFill>
              </a:rPr>
              <a:t>Diagrams</a:t>
            </a:r>
            <a:endParaRPr lang="en-GB" sz="1292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GB" sz="1292" dirty="0">
                <a:solidFill>
                  <a:srgbClr val="000000"/>
                </a:solidFill>
              </a:rPr>
              <a:t>Use </a:t>
            </a:r>
            <a:r>
              <a:rPr lang="en-GB" sz="1292" dirty="0" smtClean="0">
                <a:solidFill>
                  <a:srgbClr val="000000"/>
                </a:solidFill>
              </a:rPr>
              <a:t>Case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GB" sz="1292" dirty="0" smtClean="0">
                <a:solidFill>
                  <a:srgbClr val="000000"/>
                </a:solidFill>
              </a:rPr>
              <a:t>Tree Diagram</a:t>
            </a:r>
            <a:endParaRPr lang="en-GB" sz="1292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GB" sz="1292" dirty="0">
                <a:solidFill>
                  <a:srgbClr val="000000"/>
                </a:solidFill>
              </a:rPr>
              <a:t>Analytic Hierarchy Process</a:t>
            </a:r>
          </a:p>
        </p:txBody>
      </p:sp>
      <p:sp>
        <p:nvSpPr>
          <p:cNvPr id="22556" name="Rectangle 29"/>
          <p:cNvSpPr>
            <a:spLocks noChangeArrowheads="1"/>
          </p:cNvSpPr>
          <p:nvPr/>
        </p:nvSpPr>
        <p:spPr bwMode="auto">
          <a:xfrm>
            <a:off x="5384265" y="5605588"/>
            <a:ext cx="3090863" cy="70784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3527" tIns="41031" rIns="83527" bIns="41031">
            <a:spAutoFit/>
          </a:bodyPr>
          <a:lstStyle/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477" b="1" dirty="0"/>
              <a:t>Typical Systems Tools</a:t>
            </a:r>
          </a:p>
          <a:p>
            <a:pPr eaLnBrk="0" hangingPunct="0">
              <a:spcBef>
                <a:spcPct val="0"/>
              </a:spcBef>
              <a:buClrTx/>
              <a:buFont typeface="Arial" charset="0"/>
              <a:buChar char="•"/>
            </a:pPr>
            <a:r>
              <a:rPr lang="en-US" sz="1292" dirty="0"/>
              <a:t>Quality Function Deployment</a:t>
            </a:r>
          </a:p>
          <a:p>
            <a:pPr eaLnBrk="0" hangingPunct="0">
              <a:spcBef>
                <a:spcPct val="0"/>
              </a:spcBef>
              <a:buClrTx/>
              <a:buFont typeface="Arial" charset="0"/>
              <a:buChar char="•"/>
            </a:pPr>
            <a:r>
              <a:rPr lang="en-US" sz="1292" dirty="0"/>
              <a:t>Verification Compliance Matrix</a:t>
            </a:r>
          </a:p>
        </p:txBody>
      </p:sp>
      <p:sp>
        <p:nvSpPr>
          <p:cNvPr id="22563" name="Rectangle 29"/>
          <p:cNvSpPr>
            <a:spLocks noChangeArrowheads="1"/>
          </p:cNvSpPr>
          <p:nvPr/>
        </p:nvSpPr>
        <p:spPr bwMode="auto">
          <a:xfrm>
            <a:off x="5361103" y="4520002"/>
            <a:ext cx="3090862" cy="70784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3527" tIns="41031" rIns="83527" bIns="41031">
            <a:spAutoFit/>
          </a:bodyPr>
          <a:lstStyle/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477" b="1" dirty="0"/>
              <a:t>Typical Systems Tools</a:t>
            </a:r>
          </a:p>
          <a:p>
            <a:pPr eaLnBrk="0" hangingPunct="0">
              <a:spcBef>
                <a:spcPct val="0"/>
              </a:spcBef>
              <a:buClrTx/>
              <a:buFont typeface="Arial" charset="0"/>
              <a:buChar char="•"/>
            </a:pPr>
            <a:r>
              <a:rPr lang="en-US" sz="1292" dirty="0" smtClean="0"/>
              <a:t>Requirements Templates</a:t>
            </a:r>
            <a:endParaRPr lang="en-US" sz="1292" dirty="0"/>
          </a:p>
          <a:p>
            <a:pPr eaLnBrk="0" hangingPunct="0">
              <a:spcBef>
                <a:spcPct val="0"/>
              </a:spcBef>
              <a:buClrTx/>
              <a:buFont typeface="Arial" charset="0"/>
              <a:buChar char="•"/>
            </a:pPr>
            <a:r>
              <a:rPr lang="en-US" sz="1292" dirty="0"/>
              <a:t>Requirements Database</a:t>
            </a:r>
          </a:p>
        </p:txBody>
      </p:sp>
      <p:sp>
        <p:nvSpPr>
          <p:cNvPr id="53" name="AutoShape 3"/>
          <p:cNvSpPr>
            <a:spLocks noChangeArrowheads="1"/>
          </p:cNvSpPr>
          <p:nvPr/>
        </p:nvSpPr>
        <p:spPr bwMode="auto">
          <a:xfrm>
            <a:off x="454727" y="4464341"/>
            <a:ext cx="4891454" cy="803450"/>
          </a:xfrm>
          <a:prstGeom prst="rightArrowCallout">
            <a:avLst>
              <a:gd name="adj1" fmla="val 26148"/>
              <a:gd name="adj2" fmla="val 31537"/>
              <a:gd name="adj3" fmla="val 20960"/>
              <a:gd name="adj4" fmla="val 80255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83077" tIns="39877" rIns="83077" bIns="39877" anchor="ctr"/>
          <a:lstStyle/>
          <a:p>
            <a:pPr defTabSz="84408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62" kern="0" dirty="0">
              <a:solidFill>
                <a:sysClr val="windowText" lastClr="000000"/>
              </a:solidFill>
              <a:latin typeface="Arial" pitchFamily="34" charset="0"/>
              <a:ea typeface="+mn-ea"/>
            </a:endParaRPr>
          </a:p>
        </p:txBody>
      </p:sp>
      <p:sp>
        <p:nvSpPr>
          <p:cNvPr id="54" name="AutoShape 2"/>
          <p:cNvSpPr>
            <a:spLocks noChangeArrowheads="1"/>
          </p:cNvSpPr>
          <p:nvPr/>
        </p:nvSpPr>
        <p:spPr bwMode="auto">
          <a:xfrm>
            <a:off x="420885" y="372006"/>
            <a:ext cx="4891454" cy="1929781"/>
          </a:xfrm>
          <a:prstGeom prst="rightArrowCallout">
            <a:avLst>
              <a:gd name="adj1" fmla="val 26148"/>
              <a:gd name="adj2" fmla="val 31537"/>
              <a:gd name="adj3" fmla="val 15522"/>
              <a:gd name="adj4" fmla="val 80255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3077" tIns="39877" rIns="83077" bIns="39877" anchor="ctr"/>
          <a:lstStyle/>
          <a:p>
            <a:pPr defTabSz="84408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62" kern="0" dirty="0">
              <a:solidFill>
                <a:sysClr val="windowText" lastClr="000000"/>
              </a:solidFill>
              <a:latin typeface="Arial" pitchFamily="34" charset="0"/>
              <a:ea typeface="+mn-ea"/>
            </a:endParaRPr>
          </a:p>
        </p:txBody>
      </p:sp>
      <p:sp>
        <p:nvSpPr>
          <p:cNvPr id="55" name="AutoShape 3"/>
          <p:cNvSpPr>
            <a:spLocks noChangeArrowheads="1"/>
          </p:cNvSpPr>
          <p:nvPr/>
        </p:nvSpPr>
        <p:spPr bwMode="auto">
          <a:xfrm>
            <a:off x="432608" y="2404826"/>
            <a:ext cx="4891454" cy="1953004"/>
          </a:xfrm>
          <a:prstGeom prst="rightArrowCallout">
            <a:avLst>
              <a:gd name="adj1" fmla="val 26148"/>
              <a:gd name="adj2" fmla="val 31537"/>
              <a:gd name="adj3" fmla="val 14402"/>
              <a:gd name="adj4" fmla="val 80255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83077" tIns="39877" rIns="83077" bIns="39877" anchor="ctr"/>
          <a:lstStyle/>
          <a:p>
            <a:pPr defTabSz="84408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62" kern="0" dirty="0">
              <a:solidFill>
                <a:sysClr val="windowText" lastClr="000000"/>
              </a:solidFill>
              <a:latin typeface="Arial" pitchFamily="34" charset="0"/>
              <a:ea typeface="+mn-ea"/>
            </a:endParaRPr>
          </a:p>
        </p:txBody>
      </p:sp>
      <p:sp>
        <p:nvSpPr>
          <p:cNvPr id="56" name="Rectangle 10"/>
          <p:cNvSpPr>
            <a:spLocks noChangeArrowheads="1"/>
          </p:cNvSpPr>
          <p:nvPr/>
        </p:nvSpPr>
        <p:spPr bwMode="gray">
          <a:xfrm>
            <a:off x="748474" y="689520"/>
            <a:ext cx="3238707" cy="29830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>
                <a:solidFill>
                  <a:srgbClr val="FFFFFF"/>
                </a:solidFill>
              </a:rPr>
              <a:t>Identify Stakeholders</a:t>
            </a:r>
            <a:endParaRPr lang="en-US" sz="1100" b="1" kern="0">
              <a:solidFill>
                <a:srgbClr val="FFFFFF"/>
              </a:solidFill>
            </a:endParaRPr>
          </a:p>
        </p:txBody>
      </p:sp>
      <p:sp>
        <p:nvSpPr>
          <p:cNvPr id="57" name="Rectangle 11"/>
          <p:cNvSpPr>
            <a:spLocks noChangeArrowheads="1"/>
          </p:cNvSpPr>
          <p:nvPr/>
        </p:nvSpPr>
        <p:spPr bwMode="gray">
          <a:xfrm>
            <a:off x="789145" y="4787884"/>
            <a:ext cx="3205719" cy="29830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rgbClr val="FFFFFF"/>
                </a:solidFill>
              </a:rPr>
              <a:t>Document Requirements</a:t>
            </a:r>
            <a:endParaRPr lang="en-US" sz="1200" b="1" kern="0" dirty="0">
              <a:solidFill>
                <a:srgbClr val="FFFFFF"/>
              </a:solidFill>
            </a:endParaRPr>
          </a:p>
        </p:txBody>
      </p:sp>
      <p:sp>
        <p:nvSpPr>
          <p:cNvPr id="58" name="Rectangle 14"/>
          <p:cNvSpPr>
            <a:spLocks noChangeArrowheads="1"/>
          </p:cNvSpPr>
          <p:nvPr/>
        </p:nvSpPr>
        <p:spPr bwMode="gray">
          <a:xfrm>
            <a:off x="782835" y="3288718"/>
            <a:ext cx="3221046" cy="29830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rgbClr val="FFFFFF"/>
                </a:solidFill>
              </a:rPr>
              <a:t>Determine Functionality </a:t>
            </a:r>
          </a:p>
        </p:txBody>
      </p:sp>
      <p:cxnSp>
        <p:nvCxnSpPr>
          <p:cNvPr id="59" name="AutoShape 15"/>
          <p:cNvCxnSpPr>
            <a:cxnSpLocks noChangeShapeType="1"/>
            <a:stCxn id="37" idx="2"/>
            <a:endCxn id="57" idx="0"/>
          </p:cNvCxnSpPr>
          <p:nvPr/>
        </p:nvCxnSpPr>
        <p:spPr bwMode="auto">
          <a:xfrm flipH="1">
            <a:off x="2392005" y="4151536"/>
            <a:ext cx="450" cy="636348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0" name="Rectangle 16"/>
          <p:cNvSpPr>
            <a:spLocks noChangeArrowheads="1"/>
          </p:cNvSpPr>
          <p:nvPr/>
        </p:nvSpPr>
        <p:spPr bwMode="gray">
          <a:xfrm>
            <a:off x="748473" y="1245435"/>
            <a:ext cx="3229914" cy="29830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rgbClr val="FFFFFF"/>
                </a:solidFill>
              </a:rPr>
              <a:t>Capture Requirements</a:t>
            </a:r>
            <a:endParaRPr lang="en-US" sz="1100" b="1" kern="0" dirty="0">
              <a:solidFill>
                <a:srgbClr val="FFFFFF"/>
              </a:solidFill>
            </a:endParaRPr>
          </a:p>
        </p:txBody>
      </p:sp>
      <p:cxnSp>
        <p:nvCxnSpPr>
          <p:cNvPr id="61" name="AutoShape 17"/>
          <p:cNvCxnSpPr>
            <a:cxnSpLocks noChangeShapeType="1"/>
            <a:stCxn id="60" idx="2"/>
            <a:endCxn id="29" idx="0"/>
          </p:cNvCxnSpPr>
          <p:nvPr/>
        </p:nvCxnSpPr>
        <p:spPr bwMode="auto">
          <a:xfrm>
            <a:off x="2363430" y="1543742"/>
            <a:ext cx="9028" cy="278457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2" name="AutoShape 18"/>
          <p:cNvCxnSpPr>
            <a:cxnSpLocks noChangeShapeType="1"/>
            <a:stCxn id="56" idx="2"/>
            <a:endCxn id="60" idx="0"/>
          </p:cNvCxnSpPr>
          <p:nvPr/>
        </p:nvCxnSpPr>
        <p:spPr bwMode="auto">
          <a:xfrm flipH="1">
            <a:off x="2363430" y="987827"/>
            <a:ext cx="4398" cy="257608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3" name="AutoShape 19"/>
          <p:cNvCxnSpPr>
            <a:cxnSpLocks noChangeShapeType="1"/>
            <a:stCxn id="58" idx="1"/>
            <a:endCxn id="60" idx="1"/>
          </p:cNvCxnSpPr>
          <p:nvPr/>
        </p:nvCxnSpPr>
        <p:spPr bwMode="auto">
          <a:xfrm rot="10800000">
            <a:off x="748473" y="1394590"/>
            <a:ext cx="34362" cy="2043283"/>
          </a:xfrm>
          <a:prstGeom prst="bentConnector3">
            <a:avLst>
              <a:gd name="adj1" fmla="val 765270"/>
            </a:avLst>
          </a:prstGeom>
          <a:noFill/>
          <a:ln w="3810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4" name="AutoShape 21"/>
          <p:cNvCxnSpPr>
            <a:cxnSpLocks noChangeShapeType="1"/>
            <a:stCxn id="29" idx="3"/>
            <a:endCxn id="60" idx="3"/>
          </p:cNvCxnSpPr>
          <p:nvPr/>
        </p:nvCxnSpPr>
        <p:spPr bwMode="auto">
          <a:xfrm flipH="1" flipV="1">
            <a:off x="3978387" y="1394589"/>
            <a:ext cx="20" cy="576764"/>
          </a:xfrm>
          <a:prstGeom prst="bentConnector3">
            <a:avLst>
              <a:gd name="adj1" fmla="val -1143000000"/>
            </a:avLst>
          </a:prstGeom>
          <a:noFill/>
          <a:ln w="3810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5" name="Text Box 25"/>
          <p:cNvSpPr txBox="1">
            <a:spLocks noChangeArrowheads="1"/>
          </p:cNvSpPr>
          <p:nvPr/>
        </p:nvSpPr>
        <p:spPr bwMode="auto">
          <a:xfrm>
            <a:off x="1261174" y="372867"/>
            <a:ext cx="23374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844083" eaLnBrk="1" fontAlgn="auto" hangingPunct="1">
              <a:spcAft>
                <a:spcPts val="0"/>
              </a:spcAft>
              <a:defRPr/>
            </a:pPr>
            <a:r>
              <a:rPr lang="en-GB" sz="1400" b="1" kern="0" dirty="0">
                <a:solidFill>
                  <a:srgbClr val="000000"/>
                </a:solidFill>
                <a:latin typeface="+mn-lt"/>
              </a:rPr>
              <a:t>Gather Requirements</a:t>
            </a:r>
          </a:p>
        </p:txBody>
      </p:sp>
      <p:sp>
        <p:nvSpPr>
          <p:cNvPr id="66" name="Text Box 26"/>
          <p:cNvSpPr txBox="1">
            <a:spLocks noChangeArrowheads="1"/>
          </p:cNvSpPr>
          <p:nvPr/>
        </p:nvSpPr>
        <p:spPr bwMode="auto">
          <a:xfrm>
            <a:off x="1324858" y="2388447"/>
            <a:ext cx="271389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844083" eaLnBrk="1" fontAlgn="auto" hangingPunct="1">
              <a:spcAft>
                <a:spcPts val="0"/>
              </a:spcAft>
              <a:defRPr/>
            </a:pPr>
            <a:r>
              <a:rPr lang="en-GB" sz="1400" b="1" kern="0" dirty="0">
                <a:solidFill>
                  <a:srgbClr val="000000"/>
                </a:solidFill>
                <a:latin typeface="+mn-lt"/>
              </a:rPr>
              <a:t>Analyse  Requirements</a:t>
            </a:r>
          </a:p>
        </p:txBody>
      </p:sp>
      <p:sp>
        <p:nvSpPr>
          <p:cNvPr id="67" name="AutoShape 27"/>
          <p:cNvSpPr>
            <a:spLocks noChangeArrowheads="1"/>
          </p:cNvSpPr>
          <p:nvPr/>
        </p:nvSpPr>
        <p:spPr bwMode="auto">
          <a:xfrm>
            <a:off x="458985" y="5438515"/>
            <a:ext cx="4891454" cy="1010841"/>
          </a:xfrm>
          <a:prstGeom prst="rightArrowCallout">
            <a:avLst>
              <a:gd name="adj1" fmla="val 38491"/>
              <a:gd name="adj2" fmla="val 31537"/>
              <a:gd name="adj3" fmla="val 19416"/>
              <a:gd name="adj4" fmla="val 80255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83077" tIns="39877" rIns="83077" bIns="39877" anchor="ctr"/>
          <a:lstStyle/>
          <a:p>
            <a:pPr defTabSz="84408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62" kern="0" dirty="0">
              <a:solidFill>
                <a:sysClr val="windowText" lastClr="000000"/>
              </a:solidFill>
              <a:latin typeface="Arial" pitchFamily="34" charset="0"/>
              <a:ea typeface="+mn-ea"/>
            </a:endParaRPr>
          </a:p>
        </p:txBody>
      </p:sp>
      <p:sp>
        <p:nvSpPr>
          <p:cNvPr id="68" name="Rectangle 28"/>
          <p:cNvSpPr>
            <a:spLocks noChangeArrowheads="1"/>
          </p:cNvSpPr>
          <p:nvPr/>
        </p:nvSpPr>
        <p:spPr bwMode="gray">
          <a:xfrm>
            <a:off x="811598" y="5762094"/>
            <a:ext cx="3170169" cy="51375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rgbClr val="FFFFFF"/>
                </a:solidFill>
              </a:rPr>
              <a:t>Determine Verification and Acceptance Criteria</a:t>
            </a:r>
          </a:p>
        </p:txBody>
      </p:sp>
      <p:cxnSp>
        <p:nvCxnSpPr>
          <p:cNvPr id="69" name="AutoShape 30"/>
          <p:cNvCxnSpPr>
            <a:cxnSpLocks noChangeShapeType="1"/>
            <a:stCxn id="57" idx="2"/>
            <a:endCxn id="68" idx="0"/>
          </p:cNvCxnSpPr>
          <p:nvPr/>
        </p:nvCxnSpPr>
        <p:spPr bwMode="auto">
          <a:xfrm>
            <a:off x="2392005" y="5086191"/>
            <a:ext cx="4678" cy="675903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0" name="Rectangle 14"/>
          <p:cNvSpPr>
            <a:spLocks noChangeArrowheads="1"/>
          </p:cNvSpPr>
          <p:nvPr/>
        </p:nvSpPr>
        <p:spPr bwMode="gray">
          <a:xfrm>
            <a:off x="771844" y="2696224"/>
            <a:ext cx="3219428" cy="29830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rgbClr val="FFFFFF"/>
                </a:solidFill>
              </a:rPr>
              <a:t>Assess Meta-solution </a:t>
            </a:r>
          </a:p>
        </p:txBody>
      </p:sp>
      <p:cxnSp>
        <p:nvCxnSpPr>
          <p:cNvPr id="71" name="AutoShape 15"/>
          <p:cNvCxnSpPr>
            <a:cxnSpLocks noChangeShapeType="1"/>
            <a:endCxn id="58" idx="0"/>
          </p:cNvCxnSpPr>
          <p:nvPr/>
        </p:nvCxnSpPr>
        <p:spPr bwMode="auto">
          <a:xfrm>
            <a:off x="2392005" y="2994531"/>
            <a:ext cx="1353" cy="294187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2" name="Text Box 26"/>
          <p:cNvSpPr txBox="1">
            <a:spLocks noChangeArrowheads="1"/>
          </p:cNvSpPr>
          <p:nvPr/>
        </p:nvSpPr>
        <p:spPr bwMode="auto">
          <a:xfrm>
            <a:off x="1379207" y="4471583"/>
            <a:ext cx="271389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844083" eaLnBrk="1" fontAlgn="auto" hangingPunct="1">
              <a:spcAft>
                <a:spcPts val="0"/>
              </a:spcAft>
              <a:defRPr/>
            </a:pPr>
            <a:r>
              <a:rPr lang="en-GB" sz="1400" b="1" kern="0" dirty="0">
                <a:solidFill>
                  <a:srgbClr val="000000"/>
                </a:solidFill>
                <a:latin typeface="+mn-lt"/>
              </a:rPr>
              <a:t>Specify   Requirements</a:t>
            </a:r>
          </a:p>
        </p:txBody>
      </p:sp>
      <p:sp>
        <p:nvSpPr>
          <p:cNvPr id="73" name="Text Box 26"/>
          <p:cNvSpPr txBox="1">
            <a:spLocks noChangeArrowheads="1"/>
          </p:cNvSpPr>
          <p:nvPr/>
        </p:nvSpPr>
        <p:spPr bwMode="auto">
          <a:xfrm>
            <a:off x="1342609" y="5392232"/>
            <a:ext cx="271389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844083" eaLnBrk="1" fontAlgn="auto" hangingPunct="1">
              <a:spcAft>
                <a:spcPts val="0"/>
              </a:spcAft>
              <a:defRPr/>
            </a:pPr>
            <a:r>
              <a:rPr lang="en-GB" sz="1400" b="1" kern="0" dirty="0">
                <a:solidFill>
                  <a:srgbClr val="000000"/>
                </a:solidFill>
                <a:latin typeface="+mn-lt"/>
              </a:rPr>
              <a:t>Validate   Requirements</a:t>
            </a:r>
          </a:p>
        </p:txBody>
      </p:sp>
      <p:cxnSp>
        <p:nvCxnSpPr>
          <p:cNvPr id="74" name="AutoShape 21"/>
          <p:cNvCxnSpPr>
            <a:cxnSpLocks noChangeShapeType="1"/>
            <a:stCxn id="68" idx="1"/>
            <a:endCxn id="57" idx="1"/>
          </p:cNvCxnSpPr>
          <p:nvPr/>
        </p:nvCxnSpPr>
        <p:spPr bwMode="auto">
          <a:xfrm rot="10800000">
            <a:off x="789146" y="4937038"/>
            <a:ext cx="22453" cy="1081932"/>
          </a:xfrm>
          <a:prstGeom prst="bentConnector3">
            <a:avLst>
              <a:gd name="adj1" fmla="val 1118127"/>
            </a:avLst>
          </a:prstGeom>
          <a:noFill/>
          <a:ln w="3810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9" name="Rectangle 10"/>
          <p:cNvSpPr>
            <a:spLocks noChangeArrowheads="1"/>
          </p:cNvSpPr>
          <p:nvPr/>
        </p:nvSpPr>
        <p:spPr bwMode="gray">
          <a:xfrm>
            <a:off x="766509" y="1822199"/>
            <a:ext cx="3211898" cy="29830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rgbClr val="FFFFFF"/>
                </a:solidFill>
              </a:rPr>
              <a:t>Validate Source Requirements</a:t>
            </a:r>
            <a:endParaRPr lang="en-US" sz="1100" b="1" kern="0" dirty="0">
              <a:solidFill>
                <a:srgbClr val="FFFFFF"/>
              </a:solidFill>
            </a:endParaRPr>
          </a:p>
        </p:txBody>
      </p:sp>
      <p:sp>
        <p:nvSpPr>
          <p:cNvPr id="37" name="Rectangle 14"/>
          <p:cNvSpPr>
            <a:spLocks noChangeArrowheads="1"/>
          </p:cNvSpPr>
          <p:nvPr/>
        </p:nvSpPr>
        <p:spPr bwMode="gray">
          <a:xfrm>
            <a:off x="775526" y="3853229"/>
            <a:ext cx="3233857" cy="29830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rgbClr val="FFFFFF"/>
                </a:solidFill>
              </a:rPr>
              <a:t>Verify System Requirements</a:t>
            </a:r>
            <a:endParaRPr lang="en-US" b="1" kern="0" dirty="0">
              <a:solidFill>
                <a:srgbClr val="FFFFFF"/>
              </a:solidFill>
            </a:endParaRPr>
          </a:p>
        </p:txBody>
      </p:sp>
      <p:cxnSp>
        <p:nvCxnSpPr>
          <p:cNvPr id="39" name="AutoShape 15"/>
          <p:cNvCxnSpPr>
            <a:cxnSpLocks noChangeShapeType="1"/>
            <a:stCxn id="58" idx="2"/>
            <a:endCxn id="37" idx="0"/>
          </p:cNvCxnSpPr>
          <p:nvPr/>
        </p:nvCxnSpPr>
        <p:spPr bwMode="auto">
          <a:xfrm flipH="1">
            <a:off x="2392455" y="3587025"/>
            <a:ext cx="903" cy="266204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5" name="AutoShape 21"/>
          <p:cNvCxnSpPr>
            <a:cxnSpLocks noChangeShapeType="1"/>
            <a:stCxn id="37" idx="3"/>
            <a:endCxn id="58" idx="3"/>
          </p:cNvCxnSpPr>
          <p:nvPr/>
        </p:nvCxnSpPr>
        <p:spPr bwMode="auto">
          <a:xfrm flipH="1" flipV="1">
            <a:off x="4003881" y="3437872"/>
            <a:ext cx="5502" cy="564511"/>
          </a:xfrm>
          <a:prstGeom prst="bentConnector3">
            <a:avLst>
              <a:gd name="adj1" fmla="val -4154853"/>
            </a:avLst>
          </a:prstGeom>
          <a:noFill/>
          <a:ln w="3810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6" name="AutoShape 15"/>
          <p:cNvCxnSpPr>
            <a:cxnSpLocks noChangeShapeType="1"/>
            <a:stCxn id="68" idx="2"/>
          </p:cNvCxnSpPr>
          <p:nvPr/>
        </p:nvCxnSpPr>
        <p:spPr bwMode="auto">
          <a:xfrm>
            <a:off x="2396683" y="6275845"/>
            <a:ext cx="0" cy="334505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" name="AutoShape 15"/>
          <p:cNvCxnSpPr>
            <a:cxnSpLocks noChangeShapeType="1"/>
            <a:stCxn id="29" idx="2"/>
          </p:cNvCxnSpPr>
          <p:nvPr/>
        </p:nvCxnSpPr>
        <p:spPr bwMode="auto">
          <a:xfrm>
            <a:off x="2372458" y="2120506"/>
            <a:ext cx="9100" cy="575718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03194228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5367882" y="2456890"/>
            <a:ext cx="3090863" cy="1900862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3527" tIns="41031" rIns="83527" bIns="41031">
            <a:spAutoFit/>
          </a:bodyPr>
          <a:lstStyle/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477" b="1" dirty="0">
                <a:solidFill>
                  <a:schemeClr val="bg1">
                    <a:lumMod val="65000"/>
                  </a:schemeClr>
                </a:solidFill>
              </a:rPr>
              <a:t>Typical Systems Tools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Need Means Analysis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Systemic Textual Analysis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Viewpoint Analysis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Functional Analysis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Functional Modelling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Flow Sensitivity Analysis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Functional FMEA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Quality Function Deployment</a:t>
            </a:r>
          </a:p>
        </p:txBody>
      </p:sp>
      <p:sp>
        <p:nvSpPr>
          <p:cNvPr id="22549" name="Rectangle 22"/>
          <p:cNvSpPr>
            <a:spLocks noChangeArrowheads="1"/>
          </p:cNvSpPr>
          <p:nvPr/>
        </p:nvSpPr>
        <p:spPr bwMode="auto">
          <a:xfrm>
            <a:off x="5356113" y="548990"/>
            <a:ext cx="3090862" cy="173049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3527" tIns="41031" rIns="83527" bIns="41031">
            <a:spAutoFit/>
          </a:bodyPr>
          <a:lstStyle/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477" b="1" dirty="0"/>
              <a:t>Typical Systems Tools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endParaRPr lang="en-US" sz="1477" b="1" dirty="0"/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GB" sz="1292" dirty="0">
                <a:solidFill>
                  <a:srgbClr val="000000"/>
                </a:solidFill>
              </a:rPr>
              <a:t>Requirements Elicitation Plan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GB" sz="1292" dirty="0">
                <a:solidFill>
                  <a:srgbClr val="000000"/>
                </a:solidFill>
              </a:rPr>
              <a:t>Stakeholder Map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GB" sz="1292" dirty="0">
                <a:solidFill>
                  <a:srgbClr val="000000"/>
                </a:solidFill>
              </a:rPr>
              <a:t>Affinity </a:t>
            </a:r>
            <a:r>
              <a:rPr lang="en-GB" sz="1292" dirty="0" smtClean="0">
                <a:solidFill>
                  <a:srgbClr val="000000"/>
                </a:solidFill>
              </a:rPr>
              <a:t>Diagrams</a:t>
            </a:r>
            <a:endParaRPr lang="en-GB" sz="1292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GB" sz="1292" dirty="0">
                <a:solidFill>
                  <a:srgbClr val="000000"/>
                </a:solidFill>
              </a:rPr>
              <a:t>Use </a:t>
            </a:r>
            <a:r>
              <a:rPr lang="en-GB" sz="1292" dirty="0" smtClean="0">
                <a:solidFill>
                  <a:srgbClr val="000000"/>
                </a:solidFill>
              </a:rPr>
              <a:t>Case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GB" sz="1292" dirty="0" smtClean="0">
                <a:solidFill>
                  <a:srgbClr val="000000"/>
                </a:solidFill>
              </a:rPr>
              <a:t>Tree Diagram</a:t>
            </a:r>
            <a:endParaRPr lang="en-GB" sz="1292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GB" sz="1292" dirty="0">
                <a:solidFill>
                  <a:srgbClr val="000000"/>
                </a:solidFill>
              </a:rPr>
              <a:t>Analytic Hierarchy Process</a:t>
            </a:r>
          </a:p>
        </p:txBody>
      </p:sp>
      <p:sp>
        <p:nvSpPr>
          <p:cNvPr id="22556" name="Rectangle 29"/>
          <p:cNvSpPr>
            <a:spLocks noChangeArrowheads="1"/>
          </p:cNvSpPr>
          <p:nvPr/>
        </p:nvSpPr>
        <p:spPr bwMode="auto">
          <a:xfrm>
            <a:off x="5384265" y="5605588"/>
            <a:ext cx="3090863" cy="707843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3527" tIns="41031" rIns="83527" bIns="41031">
            <a:spAutoFit/>
          </a:bodyPr>
          <a:lstStyle/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477" b="1" dirty="0">
                <a:solidFill>
                  <a:schemeClr val="bg1">
                    <a:lumMod val="65000"/>
                  </a:schemeClr>
                </a:solidFill>
              </a:rPr>
              <a:t>Typical Systems Tools</a:t>
            </a:r>
          </a:p>
          <a:p>
            <a:pPr eaLnBrk="0" hangingPunct="0">
              <a:spcBef>
                <a:spcPct val="0"/>
              </a:spcBef>
              <a:buClrTx/>
              <a:buFont typeface="Arial" charset="0"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Quality Function Deployment</a:t>
            </a:r>
          </a:p>
          <a:p>
            <a:pPr eaLnBrk="0" hangingPunct="0">
              <a:spcBef>
                <a:spcPct val="0"/>
              </a:spcBef>
              <a:buClrTx/>
              <a:buFont typeface="Arial" charset="0"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Verification Compliance Matrix</a:t>
            </a:r>
          </a:p>
        </p:txBody>
      </p:sp>
      <p:sp>
        <p:nvSpPr>
          <p:cNvPr id="22563" name="Rectangle 29"/>
          <p:cNvSpPr>
            <a:spLocks noChangeArrowheads="1"/>
          </p:cNvSpPr>
          <p:nvPr/>
        </p:nvSpPr>
        <p:spPr bwMode="auto">
          <a:xfrm>
            <a:off x="5361103" y="4520002"/>
            <a:ext cx="3090862" cy="707843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3527" tIns="41031" rIns="83527" bIns="41031">
            <a:spAutoFit/>
          </a:bodyPr>
          <a:lstStyle/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477" b="1" dirty="0">
                <a:solidFill>
                  <a:schemeClr val="bg1">
                    <a:lumMod val="65000"/>
                  </a:schemeClr>
                </a:solidFill>
              </a:rPr>
              <a:t>Typical Systems Tools</a:t>
            </a:r>
          </a:p>
          <a:p>
            <a:pPr eaLnBrk="0" hangingPunct="0">
              <a:spcBef>
                <a:spcPct val="0"/>
              </a:spcBef>
              <a:buClrTx/>
              <a:buFont typeface="Arial" charset="0"/>
              <a:buChar char="•"/>
            </a:pPr>
            <a:r>
              <a:rPr lang="en-US" sz="1292" smtClean="0">
                <a:solidFill>
                  <a:schemeClr val="bg1">
                    <a:lumMod val="65000"/>
                  </a:schemeClr>
                </a:solidFill>
              </a:rPr>
              <a:t>Requirements Templates</a:t>
            </a:r>
            <a:endParaRPr lang="en-US" sz="1292" dirty="0">
              <a:solidFill>
                <a:schemeClr val="bg1">
                  <a:lumMod val="65000"/>
                </a:schemeClr>
              </a:solidFill>
            </a:endParaRPr>
          </a:p>
          <a:p>
            <a:pPr eaLnBrk="0" hangingPunct="0">
              <a:spcBef>
                <a:spcPct val="0"/>
              </a:spcBef>
              <a:buClrTx/>
              <a:buFont typeface="Arial" charset="0"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Requirements Database</a:t>
            </a:r>
          </a:p>
        </p:txBody>
      </p:sp>
      <p:sp>
        <p:nvSpPr>
          <p:cNvPr id="53" name="AutoShape 3"/>
          <p:cNvSpPr>
            <a:spLocks noChangeArrowheads="1"/>
          </p:cNvSpPr>
          <p:nvPr/>
        </p:nvSpPr>
        <p:spPr bwMode="auto">
          <a:xfrm>
            <a:off x="454727" y="4483771"/>
            <a:ext cx="4891454" cy="803450"/>
          </a:xfrm>
          <a:prstGeom prst="rightArrowCallout">
            <a:avLst>
              <a:gd name="adj1" fmla="val 26148"/>
              <a:gd name="adj2" fmla="val 31537"/>
              <a:gd name="adj3" fmla="val 20960"/>
              <a:gd name="adj4" fmla="val 80255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83077" tIns="39877" rIns="83077" bIns="39877" anchor="ctr"/>
          <a:lstStyle/>
          <a:p>
            <a:pPr defTabSz="84408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62" kern="0" dirty="0">
              <a:solidFill>
                <a:sysClr val="windowText" lastClr="000000"/>
              </a:solidFill>
              <a:latin typeface="Arial" pitchFamily="34" charset="0"/>
              <a:ea typeface="+mn-ea"/>
            </a:endParaRPr>
          </a:p>
        </p:txBody>
      </p:sp>
      <p:sp>
        <p:nvSpPr>
          <p:cNvPr id="54" name="AutoShape 2"/>
          <p:cNvSpPr>
            <a:spLocks noChangeArrowheads="1"/>
          </p:cNvSpPr>
          <p:nvPr/>
        </p:nvSpPr>
        <p:spPr bwMode="auto">
          <a:xfrm>
            <a:off x="420885" y="372006"/>
            <a:ext cx="4891454" cy="1929781"/>
          </a:xfrm>
          <a:prstGeom prst="rightArrowCallout">
            <a:avLst>
              <a:gd name="adj1" fmla="val 26148"/>
              <a:gd name="adj2" fmla="val 31537"/>
              <a:gd name="adj3" fmla="val 15522"/>
              <a:gd name="adj4" fmla="val 80255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3077" tIns="39877" rIns="83077" bIns="39877" anchor="ctr"/>
          <a:lstStyle/>
          <a:p>
            <a:pPr defTabSz="84408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62" kern="0" dirty="0">
              <a:solidFill>
                <a:sysClr val="windowText" lastClr="000000"/>
              </a:solidFill>
              <a:latin typeface="Arial" pitchFamily="34" charset="0"/>
              <a:ea typeface="+mn-ea"/>
            </a:endParaRPr>
          </a:p>
        </p:txBody>
      </p:sp>
      <p:sp>
        <p:nvSpPr>
          <p:cNvPr id="55" name="AutoShape 3"/>
          <p:cNvSpPr>
            <a:spLocks noChangeArrowheads="1"/>
          </p:cNvSpPr>
          <p:nvPr/>
        </p:nvSpPr>
        <p:spPr bwMode="auto">
          <a:xfrm>
            <a:off x="432608" y="2424256"/>
            <a:ext cx="4891454" cy="1953004"/>
          </a:xfrm>
          <a:prstGeom prst="rightArrowCallout">
            <a:avLst>
              <a:gd name="adj1" fmla="val 26148"/>
              <a:gd name="adj2" fmla="val 31537"/>
              <a:gd name="adj3" fmla="val 14402"/>
              <a:gd name="adj4" fmla="val 80255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83077" tIns="39877" rIns="83077" bIns="39877" anchor="ctr"/>
          <a:lstStyle/>
          <a:p>
            <a:pPr defTabSz="84408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62" kern="0" dirty="0">
              <a:solidFill>
                <a:sysClr val="windowText" lastClr="000000"/>
              </a:solidFill>
              <a:latin typeface="Arial" pitchFamily="34" charset="0"/>
              <a:ea typeface="+mn-ea"/>
            </a:endParaRPr>
          </a:p>
        </p:txBody>
      </p:sp>
      <p:sp>
        <p:nvSpPr>
          <p:cNvPr id="56" name="Rectangle 10"/>
          <p:cNvSpPr>
            <a:spLocks noChangeArrowheads="1"/>
          </p:cNvSpPr>
          <p:nvPr/>
        </p:nvSpPr>
        <p:spPr bwMode="gray">
          <a:xfrm>
            <a:off x="748474" y="689520"/>
            <a:ext cx="3238707" cy="29830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>
                <a:solidFill>
                  <a:srgbClr val="FFFFFF"/>
                </a:solidFill>
              </a:rPr>
              <a:t>Identify Stakeholders</a:t>
            </a:r>
            <a:endParaRPr lang="en-US" sz="1100" b="1" kern="0">
              <a:solidFill>
                <a:srgbClr val="FFFFFF"/>
              </a:solidFill>
            </a:endParaRPr>
          </a:p>
        </p:txBody>
      </p:sp>
      <p:sp>
        <p:nvSpPr>
          <p:cNvPr id="57" name="Rectangle 11"/>
          <p:cNvSpPr>
            <a:spLocks noChangeArrowheads="1"/>
          </p:cNvSpPr>
          <p:nvPr/>
        </p:nvSpPr>
        <p:spPr bwMode="gray">
          <a:xfrm>
            <a:off x="789145" y="4787884"/>
            <a:ext cx="3205719" cy="29830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chemeClr val="bg1">
                    <a:lumMod val="65000"/>
                  </a:schemeClr>
                </a:solidFill>
              </a:rPr>
              <a:t>Document Requirements</a:t>
            </a:r>
            <a:endParaRPr lang="en-US" sz="1200" b="1" kern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8" name="Rectangle 14"/>
          <p:cNvSpPr>
            <a:spLocks noChangeArrowheads="1"/>
          </p:cNvSpPr>
          <p:nvPr/>
        </p:nvSpPr>
        <p:spPr bwMode="gray">
          <a:xfrm>
            <a:off x="782835" y="3288718"/>
            <a:ext cx="3221046" cy="29830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chemeClr val="bg1">
                    <a:lumMod val="65000"/>
                  </a:schemeClr>
                </a:solidFill>
              </a:rPr>
              <a:t>Determine Functionality </a:t>
            </a:r>
          </a:p>
        </p:txBody>
      </p:sp>
      <p:cxnSp>
        <p:nvCxnSpPr>
          <p:cNvPr id="59" name="AutoShape 15"/>
          <p:cNvCxnSpPr>
            <a:cxnSpLocks noChangeShapeType="1"/>
            <a:stCxn id="37" idx="2"/>
            <a:endCxn id="57" idx="0"/>
          </p:cNvCxnSpPr>
          <p:nvPr/>
        </p:nvCxnSpPr>
        <p:spPr bwMode="auto">
          <a:xfrm flipH="1">
            <a:off x="2392005" y="4151536"/>
            <a:ext cx="450" cy="636348"/>
          </a:xfrm>
          <a:prstGeom prst="straightConnector1">
            <a:avLst/>
          </a:prstGeom>
          <a:noFill/>
          <a:ln w="381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0" name="Rectangle 16"/>
          <p:cNvSpPr>
            <a:spLocks noChangeArrowheads="1"/>
          </p:cNvSpPr>
          <p:nvPr/>
        </p:nvSpPr>
        <p:spPr bwMode="gray">
          <a:xfrm>
            <a:off x="748473" y="1245435"/>
            <a:ext cx="3229914" cy="29830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rgbClr val="FFFFFF"/>
                </a:solidFill>
              </a:rPr>
              <a:t>Capture Requirements</a:t>
            </a:r>
            <a:endParaRPr lang="en-US" sz="1100" b="1" kern="0" dirty="0">
              <a:solidFill>
                <a:srgbClr val="FFFFFF"/>
              </a:solidFill>
            </a:endParaRPr>
          </a:p>
        </p:txBody>
      </p:sp>
      <p:cxnSp>
        <p:nvCxnSpPr>
          <p:cNvPr id="61" name="AutoShape 17"/>
          <p:cNvCxnSpPr>
            <a:cxnSpLocks noChangeShapeType="1"/>
            <a:stCxn id="60" idx="2"/>
            <a:endCxn id="29" idx="0"/>
          </p:cNvCxnSpPr>
          <p:nvPr/>
        </p:nvCxnSpPr>
        <p:spPr bwMode="auto">
          <a:xfrm>
            <a:off x="2363430" y="1543742"/>
            <a:ext cx="9028" cy="278457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2" name="AutoShape 18"/>
          <p:cNvCxnSpPr>
            <a:cxnSpLocks noChangeShapeType="1"/>
            <a:stCxn id="56" idx="2"/>
            <a:endCxn id="60" idx="0"/>
          </p:cNvCxnSpPr>
          <p:nvPr/>
        </p:nvCxnSpPr>
        <p:spPr bwMode="auto">
          <a:xfrm flipH="1">
            <a:off x="2363430" y="987827"/>
            <a:ext cx="4398" cy="257608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3" name="AutoShape 19"/>
          <p:cNvCxnSpPr>
            <a:cxnSpLocks noChangeShapeType="1"/>
            <a:stCxn id="58" idx="1"/>
            <a:endCxn id="60" idx="1"/>
          </p:cNvCxnSpPr>
          <p:nvPr/>
        </p:nvCxnSpPr>
        <p:spPr bwMode="auto">
          <a:xfrm rot="10800000">
            <a:off x="748473" y="1394590"/>
            <a:ext cx="34362" cy="2043283"/>
          </a:xfrm>
          <a:prstGeom prst="bentConnector3">
            <a:avLst>
              <a:gd name="adj1" fmla="val 765270"/>
            </a:avLst>
          </a:prstGeom>
          <a:noFill/>
          <a:ln w="3810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4" name="AutoShape 21"/>
          <p:cNvCxnSpPr>
            <a:cxnSpLocks noChangeShapeType="1"/>
            <a:stCxn id="29" idx="3"/>
            <a:endCxn id="60" idx="3"/>
          </p:cNvCxnSpPr>
          <p:nvPr/>
        </p:nvCxnSpPr>
        <p:spPr bwMode="auto">
          <a:xfrm flipH="1" flipV="1">
            <a:off x="3978387" y="1394589"/>
            <a:ext cx="20" cy="576764"/>
          </a:xfrm>
          <a:prstGeom prst="bentConnector3">
            <a:avLst>
              <a:gd name="adj1" fmla="val -1143000000"/>
            </a:avLst>
          </a:prstGeom>
          <a:noFill/>
          <a:ln w="3810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5" name="Text Box 25"/>
          <p:cNvSpPr txBox="1">
            <a:spLocks noChangeArrowheads="1"/>
          </p:cNvSpPr>
          <p:nvPr/>
        </p:nvSpPr>
        <p:spPr bwMode="auto">
          <a:xfrm>
            <a:off x="1261174" y="372867"/>
            <a:ext cx="23374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844083" eaLnBrk="1" fontAlgn="auto" hangingPunct="1">
              <a:spcAft>
                <a:spcPts val="0"/>
              </a:spcAft>
              <a:defRPr/>
            </a:pPr>
            <a:r>
              <a:rPr lang="en-GB" sz="1400" b="1" kern="0" dirty="0">
                <a:solidFill>
                  <a:srgbClr val="000000"/>
                </a:solidFill>
                <a:latin typeface="+mn-lt"/>
              </a:rPr>
              <a:t>Gather Requirements</a:t>
            </a:r>
          </a:p>
        </p:txBody>
      </p:sp>
      <p:sp>
        <p:nvSpPr>
          <p:cNvPr id="66" name="Text Box 26"/>
          <p:cNvSpPr txBox="1">
            <a:spLocks noChangeArrowheads="1"/>
          </p:cNvSpPr>
          <p:nvPr/>
        </p:nvSpPr>
        <p:spPr bwMode="auto">
          <a:xfrm>
            <a:off x="1337558" y="2388447"/>
            <a:ext cx="271389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844083" eaLnBrk="1" fontAlgn="auto" hangingPunct="1">
              <a:spcAft>
                <a:spcPts val="0"/>
              </a:spcAft>
              <a:defRPr/>
            </a:pPr>
            <a:r>
              <a:rPr lang="en-GB" sz="1400" b="1" kern="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Analyse  Requirements</a:t>
            </a:r>
          </a:p>
        </p:txBody>
      </p:sp>
      <p:sp>
        <p:nvSpPr>
          <p:cNvPr id="67" name="AutoShape 27"/>
          <p:cNvSpPr>
            <a:spLocks noChangeArrowheads="1"/>
          </p:cNvSpPr>
          <p:nvPr/>
        </p:nvSpPr>
        <p:spPr bwMode="auto">
          <a:xfrm>
            <a:off x="458985" y="5457945"/>
            <a:ext cx="4891454" cy="1010841"/>
          </a:xfrm>
          <a:prstGeom prst="rightArrowCallout">
            <a:avLst>
              <a:gd name="adj1" fmla="val 38491"/>
              <a:gd name="adj2" fmla="val 31537"/>
              <a:gd name="adj3" fmla="val 19416"/>
              <a:gd name="adj4" fmla="val 80255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83077" tIns="39877" rIns="83077" bIns="39877" anchor="ctr"/>
          <a:lstStyle/>
          <a:p>
            <a:pPr defTabSz="84408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62" kern="0" dirty="0">
              <a:solidFill>
                <a:sysClr val="windowText" lastClr="000000"/>
              </a:solidFill>
              <a:latin typeface="Arial" pitchFamily="34" charset="0"/>
              <a:ea typeface="+mn-ea"/>
            </a:endParaRPr>
          </a:p>
        </p:txBody>
      </p:sp>
      <p:sp>
        <p:nvSpPr>
          <p:cNvPr id="68" name="Rectangle 28"/>
          <p:cNvSpPr>
            <a:spLocks noChangeArrowheads="1"/>
          </p:cNvSpPr>
          <p:nvPr/>
        </p:nvSpPr>
        <p:spPr bwMode="gray">
          <a:xfrm>
            <a:off x="811598" y="5762094"/>
            <a:ext cx="3170169" cy="51375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chemeClr val="bg1">
                    <a:lumMod val="65000"/>
                  </a:schemeClr>
                </a:solidFill>
              </a:rPr>
              <a:t>Determine Verification and Acceptance Criteria</a:t>
            </a:r>
          </a:p>
        </p:txBody>
      </p:sp>
      <p:cxnSp>
        <p:nvCxnSpPr>
          <p:cNvPr id="69" name="AutoShape 30"/>
          <p:cNvCxnSpPr>
            <a:cxnSpLocks noChangeShapeType="1"/>
            <a:stCxn id="57" idx="2"/>
            <a:endCxn id="68" idx="0"/>
          </p:cNvCxnSpPr>
          <p:nvPr/>
        </p:nvCxnSpPr>
        <p:spPr bwMode="auto">
          <a:xfrm>
            <a:off x="2392005" y="5086191"/>
            <a:ext cx="4678" cy="675903"/>
          </a:xfrm>
          <a:prstGeom prst="straightConnector1">
            <a:avLst/>
          </a:prstGeom>
          <a:noFill/>
          <a:ln w="381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0" name="Rectangle 14"/>
          <p:cNvSpPr>
            <a:spLocks noChangeArrowheads="1"/>
          </p:cNvSpPr>
          <p:nvPr/>
        </p:nvSpPr>
        <p:spPr bwMode="gray">
          <a:xfrm>
            <a:off x="771844" y="2696224"/>
            <a:ext cx="3219428" cy="29830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chemeClr val="bg1">
                    <a:lumMod val="65000"/>
                  </a:schemeClr>
                </a:solidFill>
              </a:rPr>
              <a:t>Assess Meta-solution </a:t>
            </a:r>
          </a:p>
        </p:txBody>
      </p:sp>
      <p:cxnSp>
        <p:nvCxnSpPr>
          <p:cNvPr id="71" name="AutoShape 15"/>
          <p:cNvCxnSpPr>
            <a:cxnSpLocks noChangeShapeType="1"/>
            <a:stCxn id="70" idx="2"/>
            <a:endCxn id="58" idx="0"/>
          </p:cNvCxnSpPr>
          <p:nvPr/>
        </p:nvCxnSpPr>
        <p:spPr bwMode="auto">
          <a:xfrm>
            <a:off x="2381558" y="2994531"/>
            <a:ext cx="11800" cy="294187"/>
          </a:xfrm>
          <a:prstGeom prst="straightConnector1">
            <a:avLst/>
          </a:prstGeom>
          <a:noFill/>
          <a:ln w="381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2" name="Text Box 26"/>
          <p:cNvSpPr txBox="1">
            <a:spLocks noChangeArrowheads="1"/>
          </p:cNvSpPr>
          <p:nvPr/>
        </p:nvSpPr>
        <p:spPr bwMode="auto">
          <a:xfrm>
            <a:off x="1379207" y="4471583"/>
            <a:ext cx="271389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844083" eaLnBrk="1" fontAlgn="auto" hangingPunct="1">
              <a:spcAft>
                <a:spcPts val="0"/>
              </a:spcAft>
              <a:defRPr/>
            </a:pPr>
            <a:r>
              <a:rPr lang="en-GB" sz="1400" b="1" kern="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Specify   Requirements</a:t>
            </a:r>
          </a:p>
        </p:txBody>
      </p:sp>
      <p:sp>
        <p:nvSpPr>
          <p:cNvPr id="73" name="Text Box 26"/>
          <p:cNvSpPr txBox="1">
            <a:spLocks noChangeArrowheads="1"/>
          </p:cNvSpPr>
          <p:nvPr/>
        </p:nvSpPr>
        <p:spPr bwMode="auto">
          <a:xfrm>
            <a:off x="1342609" y="5392232"/>
            <a:ext cx="271389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844083" eaLnBrk="1" fontAlgn="auto" hangingPunct="1">
              <a:spcAft>
                <a:spcPts val="0"/>
              </a:spcAft>
              <a:defRPr/>
            </a:pPr>
            <a:r>
              <a:rPr lang="en-GB" sz="1400" b="1" kern="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Validate   Requirements</a:t>
            </a:r>
          </a:p>
        </p:txBody>
      </p:sp>
      <p:cxnSp>
        <p:nvCxnSpPr>
          <p:cNvPr id="74" name="AutoShape 21"/>
          <p:cNvCxnSpPr>
            <a:cxnSpLocks noChangeShapeType="1"/>
            <a:stCxn id="68" idx="1"/>
            <a:endCxn id="57" idx="1"/>
          </p:cNvCxnSpPr>
          <p:nvPr/>
        </p:nvCxnSpPr>
        <p:spPr bwMode="auto">
          <a:xfrm rot="10800000">
            <a:off x="789146" y="4937038"/>
            <a:ext cx="22453" cy="1081932"/>
          </a:xfrm>
          <a:prstGeom prst="bentConnector3">
            <a:avLst>
              <a:gd name="adj1" fmla="val 1118127"/>
            </a:avLst>
          </a:prstGeom>
          <a:noFill/>
          <a:ln w="38100">
            <a:solidFill>
              <a:schemeClr val="bg1">
                <a:lumMod val="65000"/>
              </a:schemeClr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9" name="Rectangle 10"/>
          <p:cNvSpPr>
            <a:spLocks noChangeArrowheads="1"/>
          </p:cNvSpPr>
          <p:nvPr/>
        </p:nvSpPr>
        <p:spPr bwMode="gray">
          <a:xfrm>
            <a:off x="766509" y="1822199"/>
            <a:ext cx="3211898" cy="29830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rgbClr val="FFFFFF"/>
                </a:solidFill>
              </a:rPr>
              <a:t>Validate Source Requirements</a:t>
            </a:r>
            <a:endParaRPr lang="en-US" sz="1100" b="1" kern="0" dirty="0">
              <a:solidFill>
                <a:srgbClr val="FFFFFF"/>
              </a:solidFill>
            </a:endParaRPr>
          </a:p>
        </p:txBody>
      </p:sp>
      <p:sp>
        <p:nvSpPr>
          <p:cNvPr id="37" name="Rectangle 14"/>
          <p:cNvSpPr>
            <a:spLocks noChangeArrowheads="1"/>
          </p:cNvSpPr>
          <p:nvPr/>
        </p:nvSpPr>
        <p:spPr bwMode="gray">
          <a:xfrm>
            <a:off x="775526" y="3853229"/>
            <a:ext cx="3233857" cy="29830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chemeClr val="bg1">
                    <a:lumMod val="65000"/>
                  </a:schemeClr>
                </a:solidFill>
              </a:rPr>
              <a:t>Verify System Requirements</a:t>
            </a:r>
            <a:endParaRPr lang="en-US" b="1" kern="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39" name="AutoShape 15"/>
          <p:cNvCxnSpPr>
            <a:cxnSpLocks noChangeShapeType="1"/>
            <a:stCxn id="58" idx="2"/>
            <a:endCxn id="37" idx="0"/>
          </p:cNvCxnSpPr>
          <p:nvPr/>
        </p:nvCxnSpPr>
        <p:spPr bwMode="auto">
          <a:xfrm flipH="1">
            <a:off x="2392455" y="3587025"/>
            <a:ext cx="903" cy="266204"/>
          </a:xfrm>
          <a:prstGeom prst="straightConnector1">
            <a:avLst/>
          </a:prstGeom>
          <a:noFill/>
          <a:ln w="381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5" name="AutoShape 21"/>
          <p:cNvCxnSpPr>
            <a:cxnSpLocks noChangeShapeType="1"/>
            <a:stCxn id="37" idx="3"/>
            <a:endCxn id="58" idx="3"/>
          </p:cNvCxnSpPr>
          <p:nvPr/>
        </p:nvCxnSpPr>
        <p:spPr bwMode="auto">
          <a:xfrm flipH="1" flipV="1">
            <a:off x="4003881" y="3437872"/>
            <a:ext cx="5502" cy="564511"/>
          </a:xfrm>
          <a:prstGeom prst="bentConnector3">
            <a:avLst>
              <a:gd name="adj1" fmla="val -4154853"/>
            </a:avLst>
          </a:prstGeom>
          <a:noFill/>
          <a:ln w="38100">
            <a:solidFill>
              <a:schemeClr val="bg1">
                <a:lumMod val="65000"/>
              </a:schemeClr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6" name="AutoShape 15"/>
          <p:cNvCxnSpPr>
            <a:cxnSpLocks noChangeShapeType="1"/>
          </p:cNvCxnSpPr>
          <p:nvPr/>
        </p:nvCxnSpPr>
        <p:spPr bwMode="auto">
          <a:xfrm flipH="1">
            <a:off x="2371715" y="6275845"/>
            <a:ext cx="743" cy="309369"/>
          </a:xfrm>
          <a:prstGeom prst="straightConnector1">
            <a:avLst/>
          </a:prstGeom>
          <a:noFill/>
          <a:ln w="381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" name="AutoShape 15"/>
          <p:cNvCxnSpPr>
            <a:cxnSpLocks noChangeShapeType="1"/>
            <a:stCxn id="29" idx="2"/>
          </p:cNvCxnSpPr>
          <p:nvPr/>
        </p:nvCxnSpPr>
        <p:spPr bwMode="auto">
          <a:xfrm>
            <a:off x="2372458" y="2120506"/>
            <a:ext cx="15648" cy="546598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81481704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5367882" y="2456890"/>
            <a:ext cx="3090863" cy="1900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3527" tIns="41031" rIns="83527" bIns="41031">
            <a:spAutoFit/>
          </a:bodyPr>
          <a:lstStyle/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477" b="1" dirty="0"/>
              <a:t>Typical Systems Tools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/>
              <a:t>Need Means Analysis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/>
              <a:t>Systemic Textual Analysis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/>
              <a:t>Viewpoint Analysis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/>
              <a:t>Functional Analysis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/>
              <a:t>Functional Modelling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/>
              <a:t>Flow Sensitivity Analysis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/>
              <a:t>Functional FMEA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/>
              <a:t>Quality Function Deployment</a:t>
            </a:r>
          </a:p>
        </p:txBody>
      </p:sp>
      <p:sp>
        <p:nvSpPr>
          <p:cNvPr id="22549" name="Rectangle 22"/>
          <p:cNvSpPr>
            <a:spLocks noChangeArrowheads="1"/>
          </p:cNvSpPr>
          <p:nvPr/>
        </p:nvSpPr>
        <p:spPr bwMode="auto">
          <a:xfrm>
            <a:off x="5356113" y="548990"/>
            <a:ext cx="3090862" cy="1730494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3527" tIns="41031" rIns="83527" bIns="41031">
            <a:spAutoFit/>
          </a:bodyPr>
          <a:lstStyle/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477" b="1" dirty="0">
                <a:solidFill>
                  <a:schemeClr val="bg1">
                    <a:lumMod val="65000"/>
                  </a:schemeClr>
                </a:solidFill>
              </a:rPr>
              <a:t>Typical Systems Tools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endParaRPr lang="en-US" sz="1477" b="1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GB" sz="1292" dirty="0">
                <a:solidFill>
                  <a:schemeClr val="bg1">
                    <a:lumMod val="65000"/>
                  </a:schemeClr>
                </a:solidFill>
              </a:rPr>
              <a:t>Requirements Elicitation Plan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GB" sz="1292" dirty="0">
                <a:solidFill>
                  <a:schemeClr val="bg1">
                    <a:lumMod val="65000"/>
                  </a:schemeClr>
                </a:solidFill>
              </a:rPr>
              <a:t>Stakeholder Map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GB" sz="1292" dirty="0">
                <a:solidFill>
                  <a:schemeClr val="bg1">
                    <a:lumMod val="65000"/>
                  </a:schemeClr>
                </a:solidFill>
              </a:rPr>
              <a:t>Affinity </a:t>
            </a:r>
            <a:r>
              <a:rPr lang="en-GB" sz="1292" dirty="0" smtClean="0">
                <a:solidFill>
                  <a:schemeClr val="bg1">
                    <a:lumMod val="65000"/>
                  </a:schemeClr>
                </a:solidFill>
              </a:rPr>
              <a:t>Diagrams</a:t>
            </a:r>
            <a:endParaRPr lang="en-GB" sz="1292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GB" sz="1292" dirty="0">
                <a:solidFill>
                  <a:schemeClr val="bg1">
                    <a:lumMod val="65000"/>
                  </a:schemeClr>
                </a:solidFill>
              </a:rPr>
              <a:t>Use </a:t>
            </a:r>
            <a:r>
              <a:rPr lang="en-GB" sz="1292" dirty="0" smtClean="0">
                <a:solidFill>
                  <a:schemeClr val="bg1">
                    <a:lumMod val="65000"/>
                  </a:schemeClr>
                </a:solidFill>
              </a:rPr>
              <a:t>Case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GB" sz="1292" dirty="0" smtClean="0">
                <a:solidFill>
                  <a:schemeClr val="bg1">
                    <a:lumMod val="65000"/>
                  </a:schemeClr>
                </a:solidFill>
              </a:rPr>
              <a:t>Tree Diagram</a:t>
            </a:r>
            <a:endParaRPr lang="en-GB" sz="1292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GB" sz="1292" dirty="0">
                <a:solidFill>
                  <a:schemeClr val="bg1">
                    <a:lumMod val="65000"/>
                  </a:schemeClr>
                </a:solidFill>
              </a:rPr>
              <a:t>Analytic Hierarchy Process</a:t>
            </a:r>
          </a:p>
        </p:txBody>
      </p:sp>
      <p:sp>
        <p:nvSpPr>
          <p:cNvPr id="22556" name="Rectangle 29"/>
          <p:cNvSpPr>
            <a:spLocks noChangeArrowheads="1"/>
          </p:cNvSpPr>
          <p:nvPr/>
        </p:nvSpPr>
        <p:spPr bwMode="auto">
          <a:xfrm>
            <a:off x="5384265" y="5605588"/>
            <a:ext cx="3090863" cy="707843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3527" tIns="41031" rIns="83527" bIns="41031">
            <a:spAutoFit/>
          </a:bodyPr>
          <a:lstStyle/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477" b="1" dirty="0">
                <a:solidFill>
                  <a:schemeClr val="bg1">
                    <a:lumMod val="65000"/>
                  </a:schemeClr>
                </a:solidFill>
              </a:rPr>
              <a:t>Typical Systems Tools</a:t>
            </a:r>
          </a:p>
          <a:p>
            <a:pPr eaLnBrk="0" hangingPunct="0">
              <a:spcBef>
                <a:spcPct val="0"/>
              </a:spcBef>
              <a:buClrTx/>
              <a:buFont typeface="Arial" charset="0"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Quality Function Deployment</a:t>
            </a:r>
          </a:p>
          <a:p>
            <a:pPr eaLnBrk="0" hangingPunct="0">
              <a:spcBef>
                <a:spcPct val="0"/>
              </a:spcBef>
              <a:buClrTx/>
              <a:buFont typeface="Arial" charset="0"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Verification Compliance Matrix</a:t>
            </a:r>
          </a:p>
        </p:txBody>
      </p:sp>
      <p:sp>
        <p:nvSpPr>
          <p:cNvPr id="22563" name="Rectangle 29"/>
          <p:cNvSpPr>
            <a:spLocks noChangeArrowheads="1"/>
          </p:cNvSpPr>
          <p:nvPr/>
        </p:nvSpPr>
        <p:spPr bwMode="auto">
          <a:xfrm>
            <a:off x="5361103" y="4520002"/>
            <a:ext cx="3090862" cy="707843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3527" tIns="41031" rIns="83527" bIns="41031">
            <a:spAutoFit/>
          </a:bodyPr>
          <a:lstStyle/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477" b="1" dirty="0">
                <a:solidFill>
                  <a:schemeClr val="bg1">
                    <a:lumMod val="65000"/>
                  </a:schemeClr>
                </a:solidFill>
              </a:rPr>
              <a:t>Typical Systems Tools</a:t>
            </a:r>
          </a:p>
          <a:p>
            <a:pPr eaLnBrk="0" hangingPunct="0">
              <a:spcBef>
                <a:spcPct val="0"/>
              </a:spcBef>
              <a:buClrTx/>
              <a:buFont typeface="Arial" charset="0"/>
              <a:buChar char="•"/>
            </a:pPr>
            <a:r>
              <a:rPr lang="en-US" sz="1292" dirty="0" smtClean="0">
                <a:solidFill>
                  <a:schemeClr val="bg1">
                    <a:lumMod val="65000"/>
                  </a:schemeClr>
                </a:solidFill>
              </a:rPr>
              <a:t>Requirements Templates</a:t>
            </a:r>
            <a:endParaRPr lang="en-US" sz="1292" dirty="0">
              <a:solidFill>
                <a:schemeClr val="bg1">
                  <a:lumMod val="65000"/>
                </a:schemeClr>
              </a:solidFill>
            </a:endParaRPr>
          </a:p>
          <a:p>
            <a:pPr eaLnBrk="0" hangingPunct="0">
              <a:spcBef>
                <a:spcPct val="0"/>
              </a:spcBef>
              <a:buClrTx/>
              <a:buFont typeface="Arial" charset="0"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Requirements Database</a:t>
            </a:r>
          </a:p>
        </p:txBody>
      </p:sp>
      <p:sp>
        <p:nvSpPr>
          <p:cNvPr id="53" name="AutoShape 3"/>
          <p:cNvSpPr>
            <a:spLocks noChangeArrowheads="1"/>
          </p:cNvSpPr>
          <p:nvPr/>
        </p:nvSpPr>
        <p:spPr bwMode="auto">
          <a:xfrm>
            <a:off x="454727" y="4464341"/>
            <a:ext cx="4891454" cy="803450"/>
          </a:xfrm>
          <a:prstGeom prst="rightArrowCallout">
            <a:avLst>
              <a:gd name="adj1" fmla="val 26148"/>
              <a:gd name="adj2" fmla="val 31537"/>
              <a:gd name="adj3" fmla="val 20960"/>
              <a:gd name="adj4" fmla="val 80255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83077" tIns="39877" rIns="83077" bIns="39877" anchor="ctr"/>
          <a:lstStyle/>
          <a:p>
            <a:pPr defTabSz="84408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62" kern="0" dirty="0">
              <a:solidFill>
                <a:sysClr val="windowText" lastClr="000000"/>
              </a:solidFill>
              <a:latin typeface="Arial" pitchFamily="34" charset="0"/>
              <a:ea typeface="+mn-ea"/>
            </a:endParaRPr>
          </a:p>
        </p:txBody>
      </p:sp>
      <p:sp>
        <p:nvSpPr>
          <p:cNvPr id="54" name="AutoShape 2"/>
          <p:cNvSpPr>
            <a:spLocks noChangeArrowheads="1"/>
          </p:cNvSpPr>
          <p:nvPr/>
        </p:nvSpPr>
        <p:spPr bwMode="auto">
          <a:xfrm>
            <a:off x="420885" y="372006"/>
            <a:ext cx="4891454" cy="1929781"/>
          </a:xfrm>
          <a:prstGeom prst="rightArrowCallout">
            <a:avLst>
              <a:gd name="adj1" fmla="val 26148"/>
              <a:gd name="adj2" fmla="val 31537"/>
              <a:gd name="adj3" fmla="val 15522"/>
              <a:gd name="adj4" fmla="val 80255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3077" tIns="39877" rIns="83077" bIns="39877" anchor="ctr"/>
          <a:lstStyle/>
          <a:p>
            <a:pPr defTabSz="84408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62" kern="0" dirty="0">
              <a:solidFill>
                <a:sysClr val="windowText" lastClr="000000"/>
              </a:solidFill>
              <a:latin typeface="Arial" pitchFamily="34" charset="0"/>
              <a:ea typeface="+mn-ea"/>
            </a:endParaRPr>
          </a:p>
        </p:txBody>
      </p:sp>
      <p:sp>
        <p:nvSpPr>
          <p:cNvPr id="55" name="AutoShape 3"/>
          <p:cNvSpPr>
            <a:spLocks noChangeArrowheads="1"/>
          </p:cNvSpPr>
          <p:nvPr/>
        </p:nvSpPr>
        <p:spPr bwMode="auto">
          <a:xfrm>
            <a:off x="432608" y="2404826"/>
            <a:ext cx="4891454" cy="1953004"/>
          </a:xfrm>
          <a:prstGeom prst="rightArrowCallout">
            <a:avLst>
              <a:gd name="adj1" fmla="val 26148"/>
              <a:gd name="adj2" fmla="val 31537"/>
              <a:gd name="adj3" fmla="val 14402"/>
              <a:gd name="adj4" fmla="val 80255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83077" tIns="39877" rIns="83077" bIns="39877" anchor="ctr"/>
          <a:lstStyle/>
          <a:p>
            <a:pPr defTabSz="84408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62" kern="0" dirty="0">
              <a:solidFill>
                <a:sysClr val="windowText" lastClr="000000"/>
              </a:solidFill>
              <a:latin typeface="Arial" pitchFamily="34" charset="0"/>
              <a:ea typeface="+mn-ea"/>
            </a:endParaRPr>
          </a:p>
        </p:txBody>
      </p:sp>
      <p:sp>
        <p:nvSpPr>
          <p:cNvPr id="56" name="Rectangle 10"/>
          <p:cNvSpPr>
            <a:spLocks noChangeArrowheads="1"/>
          </p:cNvSpPr>
          <p:nvPr/>
        </p:nvSpPr>
        <p:spPr bwMode="gray">
          <a:xfrm>
            <a:off x="748474" y="689520"/>
            <a:ext cx="3238707" cy="29830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>
                <a:solidFill>
                  <a:schemeClr val="bg1">
                    <a:lumMod val="65000"/>
                  </a:schemeClr>
                </a:solidFill>
              </a:rPr>
              <a:t>Identify Stakeholders</a:t>
            </a:r>
            <a:endParaRPr lang="en-US" sz="1100" b="1" ker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7" name="Rectangle 11"/>
          <p:cNvSpPr>
            <a:spLocks noChangeArrowheads="1"/>
          </p:cNvSpPr>
          <p:nvPr/>
        </p:nvSpPr>
        <p:spPr bwMode="gray">
          <a:xfrm>
            <a:off x="789145" y="4787884"/>
            <a:ext cx="3205719" cy="29830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chemeClr val="bg1">
                    <a:lumMod val="65000"/>
                  </a:schemeClr>
                </a:solidFill>
              </a:rPr>
              <a:t>Document Requirements</a:t>
            </a:r>
            <a:endParaRPr lang="en-US" sz="1200" b="1" kern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8" name="Rectangle 14"/>
          <p:cNvSpPr>
            <a:spLocks noChangeArrowheads="1"/>
          </p:cNvSpPr>
          <p:nvPr/>
        </p:nvSpPr>
        <p:spPr bwMode="gray">
          <a:xfrm>
            <a:off x="782835" y="3288718"/>
            <a:ext cx="3221046" cy="29830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rgbClr val="FFFFFF"/>
                </a:solidFill>
              </a:rPr>
              <a:t>Determine Functionality </a:t>
            </a:r>
          </a:p>
        </p:txBody>
      </p:sp>
      <p:cxnSp>
        <p:nvCxnSpPr>
          <p:cNvPr id="59" name="AutoShape 15"/>
          <p:cNvCxnSpPr>
            <a:cxnSpLocks noChangeShapeType="1"/>
            <a:stCxn id="37" idx="2"/>
            <a:endCxn id="57" idx="0"/>
          </p:cNvCxnSpPr>
          <p:nvPr/>
        </p:nvCxnSpPr>
        <p:spPr bwMode="auto">
          <a:xfrm flipH="1">
            <a:off x="2392005" y="4151536"/>
            <a:ext cx="450" cy="636348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0" name="Rectangle 16"/>
          <p:cNvSpPr>
            <a:spLocks noChangeArrowheads="1"/>
          </p:cNvSpPr>
          <p:nvPr/>
        </p:nvSpPr>
        <p:spPr bwMode="gray">
          <a:xfrm>
            <a:off x="748473" y="1245435"/>
            <a:ext cx="3229914" cy="29830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chemeClr val="bg1">
                    <a:lumMod val="65000"/>
                  </a:schemeClr>
                </a:solidFill>
              </a:rPr>
              <a:t>Capture Requirements</a:t>
            </a:r>
            <a:endParaRPr lang="en-US" sz="1100" b="1" kern="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61" name="AutoShape 17"/>
          <p:cNvCxnSpPr>
            <a:cxnSpLocks noChangeShapeType="1"/>
            <a:stCxn id="60" idx="2"/>
            <a:endCxn id="29" idx="0"/>
          </p:cNvCxnSpPr>
          <p:nvPr/>
        </p:nvCxnSpPr>
        <p:spPr bwMode="auto">
          <a:xfrm>
            <a:off x="2363430" y="1543742"/>
            <a:ext cx="9028" cy="278457"/>
          </a:xfrm>
          <a:prstGeom prst="straightConnector1">
            <a:avLst/>
          </a:prstGeom>
          <a:noFill/>
          <a:ln w="381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2" name="AutoShape 18"/>
          <p:cNvCxnSpPr>
            <a:cxnSpLocks noChangeShapeType="1"/>
            <a:stCxn id="56" idx="2"/>
            <a:endCxn id="60" idx="0"/>
          </p:cNvCxnSpPr>
          <p:nvPr/>
        </p:nvCxnSpPr>
        <p:spPr bwMode="auto">
          <a:xfrm flipH="1">
            <a:off x="2363430" y="987827"/>
            <a:ext cx="4398" cy="257608"/>
          </a:xfrm>
          <a:prstGeom prst="straightConnector1">
            <a:avLst/>
          </a:prstGeom>
          <a:noFill/>
          <a:ln w="381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3" name="AutoShape 19"/>
          <p:cNvCxnSpPr>
            <a:cxnSpLocks noChangeShapeType="1"/>
            <a:stCxn id="58" idx="1"/>
            <a:endCxn id="60" idx="1"/>
          </p:cNvCxnSpPr>
          <p:nvPr/>
        </p:nvCxnSpPr>
        <p:spPr bwMode="auto">
          <a:xfrm rot="10800000">
            <a:off x="748473" y="1394590"/>
            <a:ext cx="34362" cy="2043283"/>
          </a:xfrm>
          <a:prstGeom prst="bentConnector3">
            <a:avLst>
              <a:gd name="adj1" fmla="val 765270"/>
            </a:avLst>
          </a:prstGeom>
          <a:noFill/>
          <a:ln w="3810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4" name="AutoShape 21"/>
          <p:cNvCxnSpPr>
            <a:cxnSpLocks noChangeShapeType="1"/>
            <a:stCxn id="29" idx="3"/>
            <a:endCxn id="60" idx="3"/>
          </p:cNvCxnSpPr>
          <p:nvPr/>
        </p:nvCxnSpPr>
        <p:spPr bwMode="auto">
          <a:xfrm flipH="1" flipV="1">
            <a:off x="3978387" y="1394589"/>
            <a:ext cx="20" cy="576764"/>
          </a:xfrm>
          <a:prstGeom prst="bentConnector3">
            <a:avLst>
              <a:gd name="adj1" fmla="val -1143000000"/>
            </a:avLst>
          </a:prstGeom>
          <a:noFill/>
          <a:ln w="38100">
            <a:solidFill>
              <a:schemeClr val="bg1">
                <a:lumMod val="65000"/>
              </a:schemeClr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5" name="Text Box 25"/>
          <p:cNvSpPr txBox="1">
            <a:spLocks noChangeArrowheads="1"/>
          </p:cNvSpPr>
          <p:nvPr/>
        </p:nvSpPr>
        <p:spPr bwMode="auto">
          <a:xfrm>
            <a:off x="1261174" y="372867"/>
            <a:ext cx="23374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844083" eaLnBrk="1" fontAlgn="auto" hangingPunct="1">
              <a:spcAft>
                <a:spcPts val="0"/>
              </a:spcAft>
              <a:defRPr/>
            </a:pPr>
            <a:r>
              <a:rPr lang="en-GB" sz="1400" b="1" kern="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Gather Requirements</a:t>
            </a:r>
          </a:p>
        </p:txBody>
      </p:sp>
      <p:sp>
        <p:nvSpPr>
          <p:cNvPr id="66" name="Text Box 26"/>
          <p:cNvSpPr txBox="1">
            <a:spLocks noChangeArrowheads="1"/>
          </p:cNvSpPr>
          <p:nvPr/>
        </p:nvSpPr>
        <p:spPr bwMode="auto">
          <a:xfrm>
            <a:off x="1337558" y="2388447"/>
            <a:ext cx="271389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844083" eaLnBrk="1" fontAlgn="auto" hangingPunct="1">
              <a:spcAft>
                <a:spcPts val="0"/>
              </a:spcAft>
              <a:defRPr/>
            </a:pPr>
            <a:r>
              <a:rPr lang="en-GB" sz="1400" b="1" kern="0" dirty="0">
                <a:solidFill>
                  <a:srgbClr val="000000"/>
                </a:solidFill>
                <a:latin typeface="+mn-lt"/>
              </a:rPr>
              <a:t>Analyse  Requirements</a:t>
            </a:r>
          </a:p>
        </p:txBody>
      </p:sp>
      <p:sp>
        <p:nvSpPr>
          <p:cNvPr id="67" name="AutoShape 27"/>
          <p:cNvSpPr>
            <a:spLocks noChangeArrowheads="1"/>
          </p:cNvSpPr>
          <p:nvPr/>
        </p:nvSpPr>
        <p:spPr bwMode="auto">
          <a:xfrm>
            <a:off x="458985" y="5438515"/>
            <a:ext cx="4891454" cy="1010841"/>
          </a:xfrm>
          <a:prstGeom prst="rightArrowCallout">
            <a:avLst>
              <a:gd name="adj1" fmla="val 38491"/>
              <a:gd name="adj2" fmla="val 31537"/>
              <a:gd name="adj3" fmla="val 19416"/>
              <a:gd name="adj4" fmla="val 80255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83077" tIns="39877" rIns="83077" bIns="39877" anchor="ctr"/>
          <a:lstStyle/>
          <a:p>
            <a:pPr defTabSz="84408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62" kern="0" dirty="0">
              <a:solidFill>
                <a:sysClr val="windowText" lastClr="000000"/>
              </a:solidFill>
              <a:latin typeface="Arial" pitchFamily="34" charset="0"/>
              <a:ea typeface="+mn-ea"/>
            </a:endParaRPr>
          </a:p>
        </p:txBody>
      </p:sp>
      <p:sp>
        <p:nvSpPr>
          <p:cNvPr id="68" name="Rectangle 28"/>
          <p:cNvSpPr>
            <a:spLocks noChangeArrowheads="1"/>
          </p:cNvSpPr>
          <p:nvPr/>
        </p:nvSpPr>
        <p:spPr bwMode="gray">
          <a:xfrm>
            <a:off x="811598" y="5762094"/>
            <a:ext cx="3170169" cy="51375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chemeClr val="bg1">
                    <a:lumMod val="65000"/>
                  </a:schemeClr>
                </a:solidFill>
              </a:rPr>
              <a:t>Determine Verification and Acceptance Criteria</a:t>
            </a:r>
          </a:p>
        </p:txBody>
      </p:sp>
      <p:cxnSp>
        <p:nvCxnSpPr>
          <p:cNvPr id="69" name="AutoShape 30"/>
          <p:cNvCxnSpPr>
            <a:cxnSpLocks noChangeShapeType="1"/>
            <a:stCxn id="57" idx="2"/>
            <a:endCxn id="68" idx="0"/>
          </p:cNvCxnSpPr>
          <p:nvPr/>
        </p:nvCxnSpPr>
        <p:spPr bwMode="auto">
          <a:xfrm>
            <a:off x="2392005" y="5086191"/>
            <a:ext cx="4678" cy="675903"/>
          </a:xfrm>
          <a:prstGeom prst="straightConnector1">
            <a:avLst/>
          </a:prstGeom>
          <a:noFill/>
          <a:ln w="381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0" name="Rectangle 14"/>
          <p:cNvSpPr>
            <a:spLocks noChangeArrowheads="1"/>
          </p:cNvSpPr>
          <p:nvPr/>
        </p:nvSpPr>
        <p:spPr bwMode="gray">
          <a:xfrm>
            <a:off x="771844" y="2696224"/>
            <a:ext cx="3219428" cy="29830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rgbClr val="FFFFFF"/>
                </a:solidFill>
              </a:rPr>
              <a:t>Assess Meta-solution </a:t>
            </a:r>
          </a:p>
        </p:txBody>
      </p:sp>
      <p:cxnSp>
        <p:nvCxnSpPr>
          <p:cNvPr id="71" name="AutoShape 15"/>
          <p:cNvCxnSpPr>
            <a:cxnSpLocks noChangeShapeType="1"/>
            <a:endCxn id="58" idx="0"/>
          </p:cNvCxnSpPr>
          <p:nvPr/>
        </p:nvCxnSpPr>
        <p:spPr bwMode="auto">
          <a:xfrm>
            <a:off x="2392005" y="2994531"/>
            <a:ext cx="1353" cy="294187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2" name="Text Box 26"/>
          <p:cNvSpPr txBox="1">
            <a:spLocks noChangeArrowheads="1"/>
          </p:cNvSpPr>
          <p:nvPr/>
        </p:nvSpPr>
        <p:spPr bwMode="auto">
          <a:xfrm>
            <a:off x="1379207" y="4471583"/>
            <a:ext cx="271389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844083" eaLnBrk="1" fontAlgn="auto" hangingPunct="1">
              <a:spcAft>
                <a:spcPts val="0"/>
              </a:spcAft>
              <a:defRPr/>
            </a:pPr>
            <a:r>
              <a:rPr lang="en-GB" sz="1400" b="1" kern="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Specify   Requirements</a:t>
            </a:r>
          </a:p>
        </p:txBody>
      </p:sp>
      <p:sp>
        <p:nvSpPr>
          <p:cNvPr id="73" name="Text Box 26"/>
          <p:cNvSpPr txBox="1">
            <a:spLocks noChangeArrowheads="1"/>
          </p:cNvSpPr>
          <p:nvPr/>
        </p:nvSpPr>
        <p:spPr bwMode="auto">
          <a:xfrm>
            <a:off x="1342609" y="5392232"/>
            <a:ext cx="271389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844083" eaLnBrk="1" fontAlgn="auto" hangingPunct="1">
              <a:spcAft>
                <a:spcPts val="0"/>
              </a:spcAft>
              <a:defRPr/>
            </a:pPr>
            <a:r>
              <a:rPr lang="en-GB" sz="1400" b="1" kern="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Validate   Requirements</a:t>
            </a:r>
          </a:p>
        </p:txBody>
      </p:sp>
      <p:cxnSp>
        <p:nvCxnSpPr>
          <p:cNvPr id="74" name="AutoShape 21"/>
          <p:cNvCxnSpPr>
            <a:cxnSpLocks noChangeShapeType="1"/>
            <a:stCxn id="68" idx="1"/>
            <a:endCxn id="57" idx="1"/>
          </p:cNvCxnSpPr>
          <p:nvPr/>
        </p:nvCxnSpPr>
        <p:spPr bwMode="auto">
          <a:xfrm rot="10800000">
            <a:off x="789146" y="4937038"/>
            <a:ext cx="22453" cy="1081932"/>
          </a:xfrm>
          <a:prstGeom prst="bentConnector3">
            <a:avLst>
              <a:gd name="adj1" fmla="val 1118127"/>
            </a:avLst>
          </a:prstGeom>
          <a:noFill/>
          <a:ln w="38100">
            <a:solidFill>
              <a:schemeClr val="bg1">
                <a:lumMod val="65000"/>
              </a:schemeClr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9" name="Rectangle 10"/>
          <p:cNvSpPr>
            <a:spLocks noChangeArrowheads="1"/>
          </p:cNvSpPr>
          <p:nvPr/>
        </p:nvSpPr>
        <p:spPr bwMode="gray">
          <a:xfrm>
            <a:off x="766509" y="1822199"/>
            <a:ext cx="3211898" cy="29830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chemeClr val="bg1">
                    <a:lumMod val="65000"/>
                  </a:schemeClr>
                </a:solidFill>
              </a:rPr>
              <a:t>Validate Source Requirements</a:t>
            </a:r>
            <a:endParaRPr lang="en-US" sz="1100" b="1" kern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7" name="Rectangle 14"/>
          <p:cNvSpPr>
            <a:spLocks noChangeArrowheads="1"/>
          </p:cNvSpPr>
          <p:nvPr/>
        </p:nvSpPr>
        <p:spPr bwMode="gray">
          <a:xfrm>
            <a:off x="775526" y="3853229"/>
            <a:ext cx="3233857" cy="29830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rgbClr val="FFFFFF"/>
                </a:solidFill>
              </a:rPr>
              <a:t>Verify System Requirements</a:t>
            </a:r>
            <a:endParaRPr lang="en-US" b="1" kern="0" dirty="0">
              <a:solidFill>
                <a:srgbClr val="FFFFFF"/>
              </a:solidFill>
            </a:endParaRPr>
          </a:p>
        </p:txBody>
      </p:sp>
      <p:cxnSp>
        <p:nvCxnSpPr>
          <p:cNvPr id="39" name="AutoShape 15"/>
          <p:cNvCxnSpPr>
            <a:cxnSpLocks noChangeShapeType="1"/>
            <a:stCxn id="58" idx="2"/>
            <a:endCxn id="37" idx="0"/>
          </p:cNvCxnSpPr>
          <p:nvPr/>
        </p:nvCxnSpPr>
        <p:spPr bwMode="auto">
          <a:xfrm flipH="1">
            <a:off x="2392455" y="3587025"/>
            <a:ext cx="903" cy="266204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5" name="AutoShape 21"/>
          <p:cNvCxnSpPr>
            <a:cxnSpLocks noChangeShapeType="1"/>
            <a:stCxn id="37" idx="3"/>
            <a:endCxn id="58" idx="3"/>
          </p:cNvCxnSpPr>
          <p:nvPr/>
        </p:nvCxnSpPr>
        <p:spPr bwMode="auto">
          <a:xfrm flipH="1" flipV="1">
            <a:off x="4003881" y="3437872"/>
            <a:ext cx="5502" cy="564511"/>
          </a:xfrm>
          <a:prstGeom prst="bentConnector3">
            <a:avLst>
              <a:gd name="adj1" fmla="val -4154853"/>
            </a:avLst>
          </a:prstGeom>
          <a:noFill/>
          <a:ln w="3810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6" name="AutoShape 15"/>
          <p:cNvCxnSpPr>
            <a:cxnSpLocks noChangeShapeType="1"/>
            <a:stCxn id="68" idx="2"/>
          </p:cNvCxnSpPr>
          <p:nvPr/>
        </p:nvCxnSpPr>
        <p:spPr bwMode="auto">
          <a:xfrm>
            <a:off x="2396683" y="6275845"/>
            <a:ext cx="0" cy="331574"/>
          </a:xfrm>
          <a:prstGeom prst="straightConnector1">
            <a:avLst/>
          </a:prstGeom>
          <a:noFill/>
          <a:ln w="381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" name="AutoShape 15"/>
          <p:cNvCxnSpPr>
            <a:cxnSpLocks noChangeShapeType="1"/>
            <a:endCxn id="70" idx="0"/>
          </p:cNvCxnSpPr>
          <p:nvPr/>
        </p:nvCxnSpPr>
        <p:spPr bwMode="auto">
          <a:xfrm>
            <a:off x="2372458" y="2120506"/>
            <a:ext cx="9100" cy="575718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71452946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5367882" y="2456890"/>
            <a:ext cx="3090863" cy="1900862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3527" tIns="41031" rIns="83527" bIns="41031">
            <a:spAutoFit/>
          </a:bodyPr>
          <a:lstStyle/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477" b="1" dirty="0">
                <a:solidFill>
                  <a:schemeClr val="bg1">
                    <a:lumMod val="65000"/>
                  </a:schemeClr>
                </a:solidFill>
              </a:rPr>
              <a:t>Typical Systems Tools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Need Means Analysis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Systemic Textual Analysis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Viewpoint Analysis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Functional Analysis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Functional Modelling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Flow Sensitivity Analysis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Functional FMEA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Quality Function Deployment</a:t>
            </a:r>
          </a:p>
        </p:txBody>
      </p:sp>
      <p:sp>
        <p:nvSpPr>
          <p:cNvPr id="22549" name="Rectangle 22"/>
          <p:cNvSpPr>
            <a:spLocks noChangeArrowheads="1"/>
          </p:cNvSpPr>
          <p:nvPr/>
        </p:nvSpPr>
        <p:spPr bwMode="auto">
          <a:xfrm>
            <a:off x="5356113" y="548990"/>
            <a:ext cx="3090862" cy="1730494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3527" tIns="41031" rIns="83527" bIns="41031">
            <a:spAutoFit/>
          </a:bodyPr>
          <a:lstStyle/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477" b="1" dirty="0">
                <a:solidFill>
                  <a:schemeClr val="bg1">
                    <a:lumMod val="65000"/>
                  </a:schemeClr>
                </a:solidFill>
              </a:rPr>
              <a:t>Typical Systems Tools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endParaRPr lang="en-US" sz="1477" b="1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GB" sz="1292" dirty="0">
                <a:solidFill>
                  <a:schemeClr val="bg1">
                    <a:lumMod val="65000"/>
                  </a:schemeClr>
                </a:solidFill>
              </a:rPr>
              <a:t>Requirements Elicitation Plan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GB" sz="1292" dirty="0">
                <a:solidFill>
                  <a:schemeClr val="bg1">
                    <a:lumMod val="65000"/>
                  </a:schemeClr>
                </a:solidFill>
              </a:rPr>
              <a:t>Stakeholder Map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GB" sz="1292" dirty="0">
                <a:solidFill>
                  <a:schemeClr val="bg1">
                    <a:lumMod val="65000"/>
                  </a:schemeClr>
                </a:solidFill>
              </a:rPr>
              <a:t>Affinity </a:t>
            </a:r>
            <a:r>
              <a:rPr lang="en-GB" sz="1292" dirty="0" smtClean="0">
                <a:solidFill>
                  <a:schemeClr val="bg1">
                    <a:lumMod val="65000"/>
                  </a:schemeClr>
                </a:solidFill>
              </a:rPr>
              <a:t>Diagrams</a:t>
            </a:r>
            <a:endParaRPr lang="en-GB" sz="1292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GB" sz="1292" dirty="0">
                <a:solidFill>
                  <a:schemeClr val="bg1">
                    <a:lumMod val="65000"/>
                  </a:schemeClr>
                </a:solidFill>
              </a:rPr>
              <a:t>Use </a:t>
            </a:r>
            <a:r>
              <a:rPr lang="en-GB" sz="1292" dirty="0" smtClean="0">
                <a:solidFill>
                  <a:schemeClr val="bg1">
                    <a:lumMod val="65000"/>
                  </a:schemeClr>
                </a:solidFill>
              </a:rPr>
              <a:t>Case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GB" sz="1292" dirty="0" smtClean="0">
                <a:solidFill>
                  <a:schemeClr val="bg1">
                    <a:lumMod val="65000"/>
                  </a:schemeClr>
                </a:solidFill>
              </a:rPr>
              <a:t>Tree Diagram</a:t>
            </a:r>
            <a:endParaRPr lang="en-GB" sz="1292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GB" sz="1292" dirty="0">
                <a:solidFill>
                  <a:schemeClr val="bg1">
                    <a:lumMod val="65000"/>
                  </a:schemeClr>
                </a:solidFill>
              </a:rPr>
              <a:t>Analytic Hierarchy Process</a:t>
            </a:r>
          </a:p>
        </p:txBody>
      </p:sp>
      <p:sp>
        <p:nvSpPr>
          <p:cNvPr id="22556" name="Rectangle 29"/>
          <p:cNvSpPr>
            <a:spLocks noChangeArrowheads="1"/>
          </p:cNvSpPr>
          <p:nvPr/>
        </p:nvSpPr>
        <p:spPr bwMode="auto">
          <a:xfrm>
            <a:off x="5384265" y="5605588"/>
            <a:ext cx="3090863" cy="707843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3527" tIns="41031" rIns="83527" bIns="41031">
            <a:spAutoFit/>
          </a:bodyPr>
          <a:lstStyle/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477" b="1" dirty="0">
                <a:solidFill>
                  <a:schemeClr val="bg1">
                    <a:lumMod val="65000"/>
                  </a:schemeClr>
                </a:solidFill>
              </a:rPr>
              <a:t>Typical Systems Tools</a:t>
            </a:r>
          </a:p>
          <a:p>
            <a:pPr eaLnBrk="0" hangingPunct="0">
              <a:spcBef>
                <a:spcPct val="0"/>
              </a:spcBef>
              <a:buClrTx/>
              <a:buFont typeface="Arial" charset="0"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Quality Function Deployment</a:t>
            </a:r>
          </a:p>
          <a:p>
            <a:pPr eaLnBrk="0" hangingPunct="0">
              <a:spcBef>
                <a:spcPct val="0"/>
              </a:spcBef>
              <a:buClrTx/>
              <a:buFont typeface="Arial" charset="0"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Verification Compliance Matrix</a:t>
            </a:r>
          </a:p>
        </p:txBody>
      </p:sp>
      <p:sp>
        <p:nvSpPr>
          <p:cNvPr id="22563" name="Rectangle 29"/>
          <p:cNvSpPr>
            <a:spLocks noChangeArrowheads="1"/>
          </p:cNvSpPr>
          <p:nvPr/>
        </p:nvSpPr>
        <p:spPr bwMode="auto">
          <a:xfrm>
            <a:off x="5361103" y="4520002"/>
            <a:ext cx="3090862" cy="70784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3527" tIns="41031" rIns="83527" bIns="41031">
            <a:spAutoFit/>
          </a:bodyPr>
          <a:lstStyle/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477" b="1" dirty="0"/>
              <a:t>Typical Systems Tools</a:t>
            </a:r>
          </a:p>
          <a:p>
            <a:pPr eaLnBrk="0" hangingPunct="0">
              <a:spcBef>
                <a:spcPct val="0"/>
              </a:spcBef>
              <a:buClrTx/>
              <a:buFont typeface="Arial" charset="0"/>
              <a:buChar char="•"/>
            </a:pPr>
            <a:r>
              <a:rPr lang="en-US" sz="1292" dirty="0" smtClean="0"/>
              <a:t>Requirements Templates</a:t>
            </a:r>
            <a:endParaRPr lang="en-US" sz="1292" dirty="0"/>
          </a:p>
          <a:p>
            <a:pPr eaLnBrk="0" hangingPunct="0">
              <a:spcBef>
                <a:spcPct val="0"/>
              </a:spcBef>
              <a:buClrTx/>
              <a:buFont typeface="Arial" charset="0"/>
              <a:buChar char="•"/>
            </a:pPr>
            <a:r>
              <a:rPr lang="en-US" sz="1292" dirty="0"/>
              <a:t>Requirements Database</a:t>
            </a:r>
          </a:p>
        </p:txBody>
      </p:sp>
      <p:sp>
        <p:nvSpPr>
          <p:cNvPr id="53" name="AutoShape 3"/>
          <p:cNvSpPr>
            <a:spLocks noChangeArrowheads="1"/>
          </p:cNvSpPr>
          <p:nvPr/>
        </p:nvSpPr>
        <p:spPr bwMode="auto">
          <a:xfrm>
            <a:off x="454727" y="4464341"/>
            <a:ext cx="4891454" cy="803450"/>
          </a:xfrm>
          <a:prstGeom prst="rightArrowCallout">
            <a:avLst>
              <a:gd name="adj1" fmla="val 26148"/>
              <a:gd name="adj2" fmla="val 31537"/>
              <a:gd name="adj3" fmla="val 20960"/>
              <a:gd name="adj4" fmla="val 80255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83077" tIns="39877" rIns="83077" bIns="39877" anchor="ctr"/>
          <a:lstStyle/>
          <a:p>
            <a:pPr defTabSz="84408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62" kern="0" dirty="0">
              <a:solidFill>
                <a:sysClr val="windowText" lastClr="000000"/>
              </a:solidFill>
              <a:latin typeface="Arial" pitchFamily="34" charset="0"/>
              <a:ea typeface="+mn-ea"/>
            </a:endParaRPr>
          </a:p>
        </p:txBody>
      </p:sp>
      <p:sp>
        <p:nvSpPr>
          <p:cNvPr id="54" name="AutoShape 2"/>
          <p:cNvSpPr>
            <a:spLocks noChangeArrowheads="1"/>
          </p:cNvSpPr>
          <p:nvPr/>
        </p:nvSpPr>
        <p:spPr bwMode="auto">
          <a:xfrm>
            <a:off x="420885" y="372006"/>
            <a:ext cx="4891454" cy="1929781"/>
          </a:xfrm>
          <a:prstGeom prst="rightArrowCallout">
            <a:avLst>
              <a:gd name="adj1" fmla="val 26148"/>
              <a:gd name="adj2" fmla="val 31537"/>
              <a:gd name="adj3" fmla="val 15522"/>
              <a:gd name="adj4" fmla="val 80255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3077" tIns="39877" rIns="83077" bIns="39877" anchor="ctr"/>
          <a:lstStyle/>
          <a:p>
            <a:pPr defTabSz="84408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62" kern="0" dirty="0">
              <a:solidFill>
                <a:sysClr val="windowText" lastClr="000000"/>
              </a:solidFill>
              <a:latin typeface="Arial" pitchFamily="34" charset="0"/>
              <a:ea typeface="+mn-ea"/>
            </a:endParaRPr>
          </a:p>
        </p:txBody>
      </p:sp>
      <p:sp>
        <p:nvSpPr>
          <p:cNvPr id="55" name="AutoShape 3"/>
          <p:cNvSpPr>
            <a:spLocks noChangeArrowheads="1"/>
          </p:cNvSpPr>
          <p:nvPr/>
        </p:nvSpPr>
        <p:spPr bwMode="auto">
          <a:xfrm>
            <a:off x="432608" y="2404826"/>
            <a:ext cx="4891454" cy="1953004"/>
          </a:xfrm>
          <a:prstGeom prst="rightArrowCallout">
            <a:avLst>
              <a:gd name="adj1" fmla="val 26148"/>
              <a:gd name="adj2" fmla="val 31537"/>
              <a:gd name="adj3" fmla="val 14402"/>
              <a:gd name="adj4" fmla="val 80255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83077" tIns="39877" rIns="83077" bIns="39877" anchor="ctr"/>
          <a:lstStyle/>
          <a:p>
            <a:pPr defTabSz="84408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62" kern="0" dirty="0">
              <a:solidFill>
                <a:sysClr val="windowText" lastClr="000000"/>
              </a:solidFill>
              <a:latin typeface="Arial" pitchFamily="34" charset="0"/>
              <a:ea typeface="+mn-ea"/>
            </a:endParaRPr>
          </a:p>
        </p:txBody>
      </p:sp>
      <p:sp>
        <p:nvSpPr>
          <p:cNvPr id="56" name="Rectangle 10"/>
          <p:cNvSpPr>
            <a:spLocks noChangeArrowheads="1"/>
          </p:cNvSpPr>
          <p:nvPr/>
        </p:nvSpPr>
        <p:spPr bwMode="gray">
          <a:xfrm>
            <a:off x="748474" y="689520"/>
            <a:ext cx="3238707" cy="29830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>
                <a:solidFill>
                  <a:schemeClr val="bg1">
                    <a:lumMod val="65000"/>
                  </a:schemeClr>
                </a:solidFill>
              </a:rPr>
              <a:t>Identify Stakeholders</a:t>
            </a:r>
            <a:endParaRPr lang="en-US" sz="1100" b="1" ker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7" name="Rectangle 11"/>
          <p:cNvSpPr>
            <a:spLocks noChangeArrowheads="1"/>
          </p:cNvSpPr>
          <p:nvPr/>
        </p:nvSpPr>
        <p:spPr bwMode="gray">
          <a:xfrm>
            <a:off x="789145" y="4787884"/>
            <a:ext cx="3205719" cy="29830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rgbClr val="FFFFFF"/>
                </a:solidFill>
              </a:rPr>
              <a:t>Document Requirements</a:t>
            </a:r>
            <a:endParaRPr lang="en-US" sz="1200" b="1" kern="0" dirty="0">
              <a:solidFill>
                <a:srgbClr val="FFFFFF"/>
              </a:solidFill>
            </a:endParaRPr>
          </a:p>
        </p:txBody>
      </p:sp>
      <p:sp>
        <p:nvSpPr>
          <p:cNvPr id="58" name="Rectangle 14"/>
          <p:cNvSpPr>
            <a:spLocks noChangeArrowheads="1"/>
          </p:cNvSpPr>
          <p:nvPr/>
        </p:nvSpPr>
        <p:spPr bwMode="gray">
          <a:xfrm>
            <a:off x="782835" y="3288718"/>
            <a:ext cx="3221046" cy="29830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chemeClr val="bg1">
                    <a:lumMod val="65000"/>
                  </a:schemeClr>
                </a:solidFill>
              </a:rPr>
              <a:t>Determine Functionality </a:t>
            </a:r>
          </a:p>
        </p:txBody>
      </p:sp>
      <p:cxnSp>
        <p:nvCxnSpPr>
          <p:cNvPr id="59" name="AutoShape 15"/>
          <p:cNvCxnSpPr>
            <a:cxnSpLocks noChangeShapeType="1"/>
            <a:stCxn id="37" idx="2"/>
            <a:endCxn id="57" idx="0"/>
          </p:cNvCxnSpPr>
          <p:nvPr/>
        </p:nvCxnSpPr>
        <p:spPr bwMode="auto">
          <a:xfrm flipH="1">
            <a:off x="2392005" y="4151536"/>
            <a:ext cx="450" cy="636348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0" name="Rectangle 16"/>
          <p:cNvSpPr>
            <a:spLocks noChangeArrowheads="1"/>
          </p:cNvSpPr>
          <p:nvPr/>
        </p:nvSpPr>
        <p:spPr bwMode="gray">
          <a:xfrm>
            <a:off x="748473" y="1245435"/>
            <a:ext cx="3229914" cy="29830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chemeClr val="bg1">
                    <a:lumMod val="65000"/>
                  </a:schemeClr>
                </a:solidFill>
              </a:rPr>
              <a:t>Capture Requirements</a:t>
            </a:r>
            <a:endParaRPr lang="en-US" sz="1100" b="1" kern="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61" name="AutoShape 17"/>
          <p:cNvCxnSpPr>
            <a:cxnSpLocks noChangeShapeType="1"/>
            <a:stCxn id="60" idx="2"/>
            <a:endCxn id="29" idx="0"/>
          </p:cNvCxnSpPr>
          <p:nvPr/>
        </p:nvCxnSpPr>
        <p:spPr bwMode="auto">
          <a:xfrm>
            <a:off x="2363430" y="1543742"/>
            <a:ext cx="9028" cy="278457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2" name="AutoShape 18"/>
          <p:cNvCxnSpPr>
            <a:cxnSpLocks noChangeShapeType="1"/>
            <a:stCxn id="56" idx="2"/>
            <a:endCxn id="60" idx="0"/>
          </p:cNvCxnSpPr>
          <p:nvPr/>
        </p:nvCxnSpPr>
        <p:spPr bwMode="auto">
          <a:xfrm flipH="1">
            <a:off x="2363430" y="987827"/>
            <a:ext cx="4398" cy="257608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3" name="AutoShape 19"/>
          <p:cNvCxnSpPr>
            <a:cxnSpLocks noChangeShapeType="1"/>
            <a:stCxn id="58" idx="1"/>
            <a:endCxn id="60" idx="1"/>
          </p:cNvCxnSpPr>
          <p:nvPr/>
        </p:nvCxnSpPr>
        <p:spPr bwMode="auto">
          <a:xfrm rot="10800000">
            <a:off x="748473" y="1394590"/>
            <a:ext cx="34362" cy="2043283"/>
          </a:xfrm>
          <a:prstGeom prst="bentConnector3">
            <a:avLst>
              <a:gd name="adj1" fmla="val 765270"/>
            </a:avLst>
          </a:prstGeom>
          <a:noFill/>
          <a:ln w="3810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4" name="AutoShape 21"/>
          <p:cNvCxnSpPr>
            <a:cxnSpLocks noChangeShapeType="1"/>
            <a:stCxn id="29" idx="3"/>
            <a:endCxn id="60" idx="3"/>
          </p:cNvCxnSpPr>
          <p:nvPr/>
        </p:nvCxnSpPr>
        <p:spPr bwMode="auto">
          <a:xfrm flipH="1" flipV="1">
            <a:off x="3978387" y="1394589"/>
            <a:ext cx="20" cy="576764"/>
          </a:xfrm>
          <a:prstGeom prst="bentConnector3">
            <a:avLst>
              <a:gd name="adj1" fmla="val -1143000000"/>
            </a:avLst>
          </a:prstGeom>
          <a:noFill/>
          <a:ln w="3810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5" name="Text Box 25"/>
          <p:cNvSpPr txBox="1">
            <a:spLocks noChangeArrowheads="1"/>
          </p:cNvSpPr>
          <p:nvPr/>
        </p:nvSpPr>
        <p:spPr bwMode="auto">
          <a:xfrm>
            <a:off x="1261174" y="372867"/>
            <a:ext cx="23374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844083" eaLnBrk="1" fontAlgn="auto" hangingPunct="1">
              <a:spcAft>
                <a:spcPts val="0"/>
              </a:spcAft>
              <a:defRPr/>
            </a:pPr>
            <a:r>
              <a:rPr lang="en-GB" sz="1400" b="1" kern="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Gather Requirements</a:t>
            </a:r>
          </a:p>
        </p:txBody>
      </p:sp>
      <p:sp>
        <p:nvSpPr>
          <p:cNvPr id="66" name="Text Box 26"/>
          <p:cNvSpPr txBox="1">
            <a:spLocks noChangeArrowheads="1"/>
          </p:cNvSpPr>
          <p:nvPr/>
        </p:nvSpPr>
        <p:spPr bwMode="auto">
          <a:xfrm>
            <a:off x="1324858" y="2388447"/>
            <a:ext cx="271389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844083" eaLnBrk="1" fontAlgn="auto" hangingPunct="1">
              <a:spcAft>
                <a:spcPts val="0"/>
              </a:spcAft>
              <a:defRPr/>
            </a:pPr>
            <a:r>
              <a:rPr lang="en-GB" sz="1400" b="1" kern="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Analyse  Requirements</a:t>
            </a:r>
          </a:p>
        </p:txBody>
      </p:sp>
      <p:sp>
        <p:nvSpPr>
          <p:cNvPr id="67" name="AutoShape 27"/>
          <p:cNvSpPr>
            <a:spLocks noChangeArrowheads="1"/>
          </p:cNvSpPr>
          <p:nvPr/>
        </p:nvSpPr>
        <p:spPr bwMode="auto">
          <a:xfrm>
            <a:off x="458985" y="5438515"/>
            <a:ext cx="4891454" cy="1010841"/>
          </a:xfrm>
          <a:prstGeom prst="rightArrowCallout">
            <a:avLst>
              <a:gd name="adj1" fmla="val 38491"/>
              <a:gd name="adj2" fmla="val 31537"/>
              <a:gd name="adj3" fmla="val 19416"/>
              <a:gd name="adj4" fmla="val 80255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83077" tIns="39877" rIns="83077" bIns="39877" anchor="ctr"/>
          <a:lstStyle/>
          <a:p>
            <a:pPr defTabSz="84408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62" kern="0" dirty="0">
              <a:solidFill>
                <a:sysClr val="windowText" lastClr="000000"/>
              </a:solidFill>
              <a:latin typeface="Arial" pitchFamily="34" charset="0"/>
              <a:ea typeface="+mn-ea"/>
            </a:endParaRPr>
          </a:p>
        </p:txBody>
      </p:sp>
      <p:sp>
        <p:nvSpPr>
          <p:cNvPr id="68" name="Rectangle 28"/>
          <p:cNvSpPr>
            <a:spLocks noChangeArrowheads="1"/>
          </p:cNvSpPr>
          <p:nvPr/>
        </p:nvSpPr>
        <p:spPr bwMode="gray">
          <a:xfrm>
            <a:off x="811598" y="5762094"/>
            <a:ext cx="3170169" cy="51375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chemeClr val="bg1">
                    <a:lumMod val="65000"/>
                  </a:schemeClr>
                </a:solidFill>
              </a:rPr>
              <a:t>Determine Verification and Acceptance Criteria</a:t>
            </a:r>
          </a:p>
        </p:txBody>
      </p:sp>
      <p:cxnSp>
        <p:nvCxnSpPr>
          <p:cNvPr id="69" name="AutoShape 30"/>
          <p:cNvCxnSpPr>
            <a:cxnSpLocks noChangeShapeType="1"/>
            <a:stCxn id="57" idx="2"/>
            <a:endCxn id="68" idx="0"/>
          </p:cNvCxnSpPr>
          <p:nvPr/>
        </p:nvCxnSpPr>
        <p:spPr bwMode="auto">
          <a:xfrm>
            <a:off x="2392005" y="5086191"/>
            <a:ext cx="4678" cy="675903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0" name="Rectangle 14"/>
          <p:cNvSpPr>
            <a:spLocks noChangeArrowheads="1"/>
          </p:cNvSpPr>
          <p:nvPr/>
        </p:nvSpPr>
        <p:spPr bwMode="gray">
          <a:xfrm>
            <a:off x="771844" y="2696224"/>
            <a:ext cx="3219428" cy="29830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chemeClr val="bg1">
                    <a:lumMod val="65000"/>
                  </a:schemeClr>
                </a:solidFill>
              </a:rPr>
              <a:t>Assess Meta-solution </a:t>
            </a:r>
          </a:p>
        </p:txBody>
      </p:sp>
      <p:cxnSp>
        <p:nvCxnSpPr>
          <p:cNvPr id="71" name="AutoShape 15"/>
          <p:cNvCxnSpPr>
            <a:cxnSpLocks noChangeShapeType="1"/>
            <a:endCxn id="58" idx="0"/>
          </p:cNvCxnSpPr>
          <p:nvPr/>
        </p:nvCxnSpPr>
        <p:spPr bwMode="auto">
          <a:xfrm>
            <a:off x="2392005" y="2994531"/>
            <a:ext cx="1353" cy="294187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2" name="Text Box 26"/>
          <p:cNvSpPr txBox="1">
            <a:spLocks noChangeArrowheads="1"/>
          </p:cNvSpPr>
          <p:nvPr/>
        </p:nvSpPr>
        <p:spPr bwMode="auto">
          <a:xfrm>
            <a:off x="1379207" y="4471583"/>
            <a:ext cx="271389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844083" eaLnBrk="1" fontAlgn="auto" hangingPunct="1">
              <a:spcAft>
                <a:spcPts val="0"/>
              </a:spcAft>
              <a:defRPr/>
            </a:pPr>
            <a:r>
              <a:rPr lang="en-GB" sz="1400" b="1" kern="0" dirty="0">
                <a:solidFill>
                  <a:srgbClr val="000000"/>
                </a:solidFill>
                <a:latin typeface="+mn-lt"/>
              </a:rPr>
              <a:t>Specify   Requirements</a:t>
            </a:r>
          </a:p>
        </p:txBody>
      </p:sp>
      <p:sp>
        <p:nvSpPr>
          <p:cNvPr id="73" name="Text Box 26"/>
          <p:cNvSpPr txBox="1">
            <a:spLocks noChangeArrowheads="1"/>
          </p:cNvSpPr>
          <p:nvPr/>
        </p:nvSpPr>
        <p:spPr bwMode="auto">
          <a:xfrm>
            <a:off x="1342609" y="5392232"/>
            <a:ext cx="271389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844083" eaLnBrk="1" fontAlgn="auto" hangingPunct="1">
              <a:spcAft>
                <a:spcPts val="0"/>
              </a:spcAft>
              <a:defRPr/>
            </a:pPr>
            <a:r>
              <a:rPr lang="en-GB" sz="1400" b="1" kern="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Validate   Requirements</a:t>
            </a:r>
          </a:p>
        </p:txBody>
      </p:sp>
      <p:cxnSp>
        <p:nvCxnSpPr>
          <p:cNvPr id="74" name="AutoShape 21"/>
          <p:cNvCxnSpPr>
            <a:cxnSpLocks noChangeShapeType="1"/>
            <a:stCxn id="68" idx="1"/>
            <a:endCxn id="57" idx="1"/>
          </p:cNvCxnSpPr>
          <p:nvPr/>
        </p:nvCxnSpPr>
        <p:spPr bwMode="auto">
          <a:xfrm rot="10800000">
            <a:off x="789146" y="4937038"/>
            <a:ext cx="22453" cy="1081932"/>
          </a:xfrm>
          <a:prstGeom prst="bentConnector3">
            <a:avLst>
              <a:gd name="adj1" fmla="val 1118127"/>
            </a:avLst>
          </a:prstGeom>
          <a:noFill/>
          <a:ln w="3810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9" name="Rectangle 10"/>
          <p:cNvSpPr>
            <a:spLocks noChangeArrowheads="1"/>
          </p:cNvSpPr>
          <p:nvPr/>
        </p:nvSpPr>
        <p:spPr bwMode="gray">
          <a:xfrm>
            <a:off x="766509" y="1822199"/>
            <a:ext cx="3211898" cy="29830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chemeClr val="bg1">
                    <a:lumMod val="65000"/>
                  </a:schemeClr>
                </a:solidFill>
              </a:rPr>
              <a:t>Validate Source Requirements</a:t>
            </a:r>
            <a:endParaRPr lang="en-US" sz="1100" b="1" kern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7" name="Rectangle 14"/>
          <p:cNvSpPr>
            <a:spLocks noChangeArrowheads="1"/>
          </p:cNvSpPr>
          <p:nvPr/>
        </p:nvSpPr>
        <p:spPr bwMode="gray">
          <a:xfrm>
            <a:off x="775526" y="3853229"/>
            <a:ext cx="3233857" cy="29830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chemeClr val="bg1">
                    <a:lumMod val="65000"/>
                  </a:schemeClr>
                </a:solidFill>
              </a:rPr>
              <a:t>Verify System Requirements</a:t>
            </a:r>
            <a:endParaRPr lang="en-US" b="1" kern="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39" name="AutoShape 15"/>
          <p:cNvCxnSpPr>
            <a:cxnSpLocks noChangeShapeType="1"/>
            <a:stCxn id="58" idx="2"/>
            <a:endCxn id="37" idx="0"/>
          </p:cNvCxnSpPr>
          <p:nvPr/>
        </p:nvCxnSpPr>
        <p:spPr bwMode="auto">
          <a:xfrm flipH="1">
            <a:off x="2392455" y="3587025"/>
            <a:ext cx="903" cy="266204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5" name="AutoShape 21"/>
          <p:cNvCxnSpPr>
            <a:cxnSpLocks noChangeShapeType="1"/>
            <a:stCxn id="37" idx="3"/>
            <a:endCxn id="58" idx="3"/>
          </p:cNvCxnSpPr>
          <p:nvPr/>
        </p:nvCxnSpPr>
        <p:spPr bwMode="auto">
          <a:xfrm flipH="1" flipV="1">
            <a:off x="4003881" y="3437872"/>
            <a:ext cx="5502" cy="564511"/>
          </a:xfrm>
          <a:prstGeom prst="bentConnector3">
            <a:avLst>
              <a:gd name="adj1" fmla="val -4154853"/>
            </a:avLst>
          </a:prstGeom>
          <a:noFill/>
          <a:ln w="3810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6" name="AutoShape 15"/>
          <p:cNvCxnSpPr>
            <a:cxnSpLocks noChangeShapeType="1"/>
            <a:stCxn id="68" idx="2"/>
          </p:cNvCxnSpPr>
          <p:nvPr/>
        </p:nvCxnSpPr>
        <p:spPr bwMode="auto">
          <a:xfrm>
            <a:off x="2396683" y="6275845"/>
            <a:ext cx="0" cy="334505"/>
          </a:xfrm>
          <a:prstGeom prst="straightConnector1">
            <a:avLst/>
          </a:prstGeom>
          <a:noFill/>
          <a:ln w="381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" name="AutoShape 15"/>
          <p:cNvCxnSpPr>
            <a:cxnSpLocks noChangeShapeType="1"/>
            <a:stCxn id="29" idx="2"/>
          </p:cNvCxnSpPr>
          <p:nvPr/>
        </p:nvCxnSpPr>
        <p:spPr bwMode="auto">
          <a:xfrm>
            <a:off x="2372458" y="2120506"/>
            <a:ext cx="9100" cy="575718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91357078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5367882" y="2496836"/>
            <a:ext cx="3090863" cy="1900862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3527" tIns="41031" rIns="83527" bIns="41031">
            <a:spAutoFit/>
          </a:bodyPr>
          <a:lstStyle/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477" b="1" dirty="0">
                <a:solidFill>
                  <a:schemeClr val="bg1">
                    <a:lumMod val="65000"/>
                  </a:schemeClr>
                </a:solidFill>
              </a:rPr>
              <a:t>Typical Systems Tools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Need Means Analysis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Systemic Textual Analysis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Viewpoint Analysis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Functional Analysis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Functional Modelling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Flow Sensitivity Analysis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Functional FMEA</a:t>
            </a:r>
          </a:p>
          <a:p>
            <a:pPr eaLnBrk="0" hangingPunct="0">
              <a:spcBef>
                <a:spcPct val="0"/>
              </a:spcBef>
              <a:buClrTx/>
              <a:buFontTx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Quality Function Deployment</a:t>
            </a:r>
          </a:p>
        </p:txBody>
      </p:sp>
      <p:sp>
        <p:nvSpPr>
          <p:cNvPr id="22549" name="Rectangle 22"/>
          <p:cNvSpPr>
            <a:spLocks noChangeArrowheads="1"/>
          </p:cNvSpPr>
          <p:nvPr/>
        </p:nvSpPr>
        <p:spPr bwMode="auto">
          <a:xfrm>
            <a:off x="5356113" y="588936"/>
            <a:ext cx="3090862" cy="1730494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3527" tIns="41031" rIns="83527" bIns="41031">
            <a:spAutoFit/>
          </a:bodyPr>
          <a:lstStyle/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477" b="1" dirty="0">
                <a:solidFill>
                  <a:schemeClr val="bg1">
                    <a:lumMod val="65000"/>
                  </a:schemeClr>
                </a:solidFill>
              </a:rPr>
              <a:t>Typical Systems Tools</a:t>
            </a:r>
          </a:p>
          <a:p>
            <a:pPr eaLnBrk="0" hangingPunct="0">
              <a:spcBef>
                <a:spcPct val="0"/>
              </a:spcBef>
              <a:buClrTx/>
              <a:buFontTx/>
              <a:buNone/>
            </a:pPr>
            <a:endParaRPr lang="en-US" sz="1477" b="1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GB" sz="1292" dirty="0">
                <a:solidFill>
                  <a:schemeClr val="bg1">
                    <a:lumMod val="65000"/>
                  </a:schemeClr>
                </a:solidFill>
              </a:rPr>
              <a:t>Requirements Elicitation Plan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GB" sz="1292" dirty="0">
                <a:solidFill>
                  <a:schemeClr val="bg1">
                    <a:lumMod val="65000"/>
                  </a:schemeClr>
                </a:solidFill>
              </a:rPr>
              <a:t>Stakeholder Map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GB" sz="1292" dirty="0">
                <a:solidFill>
                  <a:schemeClr val="bg1">
                    <a:lumMod val="65000"/>
                  </a:schemeClr>
                </a:solidFill>
              </a:rPr>
              <a:t>Affinity </a:t>
            </a:r>
            <a:r>
              <a:rPr lang="en-GB" sz="1292" dirty="0" smtClean="0">
                <a:solidFill>
                  <a:schemeClr val="bg1">
                    <a:lumMod val="65000"/>
                  </a:schemeClr>
                </a:solidFill>
              </a:rPr>
              <a:t>Diagrams</a:t>
            </a:r>
            <a:endParaRPr lang="en-GB" sz="1292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GB" sz="1292" dirty="0">
                <a:solidFill>
                  <a:schemeClr val="bg1">
                    <a:lumMod val="65000"/>
                  </a:schemeClr>
                </a:solidFill>
              </a:rPr>
              <a:t>Use </a:t>
            </a:r>
            <a:r>
              <a:rPr lang="en-GB" sz="1292" dirty="0" smtClean="0">
                <a:solidFill>
                  <a:schemeClr val="bg1">
                    <a:lumMod val="65000"/>
                  </a:schemeClr>
                </a:solidFill>
              </a:rPr>
              <a:t>Case</a:t>
            </a: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GB" sz="1292" dirty="0" smtClean="0">
                <a:solidFill>
                  <a:schemeClr val="bg1">
                    <a:lumMod val="65000"/>
                  </a:schemeClr>
                </a:solidFill>
              </a:rPr>
              <a:t>Tree Diagram</a:t>
            </a:r>
            <a:endParaRPr lang="en-GB" sz="1292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spcBef>
                <a:spcPct val="0"/>
              </a:spcBef>
              <a:buClrTx/>
              <a:buFontTx/>
              <a:buChar char="•"/>
            </a:pPr>
            <a:r>
              <a:rPr lang="en-GB" sz="1292" dirty="0">
                <a:solidFill>
                  <a:schemeClr val="bg1">
                    <a:lumMod val="65000"/>
                  </a:schemeClr>
                </a:solidFill>
              </a:rPr>
              <a:t>Analytic Hierarchy Process</a:t>
            </a:r>
          </a:p>
        </p:txBody>
      </p:sp>
      <p:sp>
        <p:nvSpPr>
          <p:cNvPr id="22556" name="Rectangle 29"/>
          <p:cNvSpPr>
            <a:spLocks noChangeArrowheads="1"/>
          </p:cNvSpPr>
          <p:nvPr/>
        </p:nvSpPr>
        <p:spPr bwMode="auto">
          <a:xfrm>
            <a:off x="5384265" y="5605588"/>
            <a:ext cx="3090863" cy="70784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3527" tIns="41031" rIns="83527" bIns="41031">
            <a:spAutoFit/>
          </a:bodyPr>
          <a:lstStyle/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477" b="1" dirty="0"/>
              <a:t>Typical Systems Tools</a:t>
            </a:r>
          </a:p>
          <a:p>
            <a:pPr eaLnBrk="0" hangingPunct="0">
              <a:spcBef>
                <a:spcPct val="0"/>
              </a:spcBef>
              <a:buClrTx/>
              <a:buFont typeface="Arial" charset="0"/>
              <a:buChar char="•"/>
            </a:pPr>
            <a:r>
              <a:rPr lang="en-US" sz="1292" dirty="0"/>
              <a:t>Quality Function Deployment</a:t>
            </a:r>
          </a:p>
          <a:p>
            <a:pPr eaLnBrk="0" hangingPunct="0">
              <a:spcBef>
                <a:spcPct val="0"/>
              </a:spcBef>
              <a:buClrTx/>
              <a:buFont typeface="Arial" charset="0"/>
              <a:buChar char="•"/>
            </a:pPr>
            <a:r>
              <a:rPr lang="en-US" sz="1292" dirty="0"/>
              <a:t>Verification Compliance Matrix</a:t>
            </a:r>
          </a:p>
        </p:txBody>
      </p:sp>
      <p:sp>
        <p:nvSpPr>
          <p:cNvPr id="22563" name="Rectangle 29"/>
          <p:cNvSpPr>
            <a:spLocks noChangeArrowheads="1"/>
          </p:cNvSpPr>
          <p:nvPr/>
        </p:nvSpPr>
        <p:spPr bwMode="auto">
          <a:xfrm>
            <a:off x="5361103" y="4559948"/>
            <a:ext cx="3090862" cy="707843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3527" tIns="41031" rIns="83527" bIns="41031">
            <a:spAutoFit/>
          </a:bodyPr>
          <a:lstStyle/>
          <a:p>
            <a:pPr eaLnBrk="0" hangingPunct="0">
              <a:spcBef>
                <a:spcPct val="0"/>
              </a:spcBef>
              <a:buClrTx/>
              <a:buFontTx/>
              <a:buNone/>
            </a:pPr>
            <a:r>
              <a:rPr lang="en-US" sz="1477" b="1" dirty="0">
                <a:solidFill>
                  <a:schemeClr val="bg1">
                    <a:lumMod val="65000"/>
                  </a:schemeClr>
                </a:solidFill>
              </a:rPr>
              <a:t>Typical Systems Tools</a:t>
            </a:r>
          </a:p>
          <a:p>
            <a:pPr eaLnBrk="0" hangingPunct="0">
              <a:spcBef>
                <a:spcPct val="0"/>
              </a:spcBef>
              <a:buClrTx/>
              <a:buFont typeface="Arial" charset="0"/>
              <a:buChar char="•"/>
            </a:pPr>
            <a:r>
              <a:rPr lang="en-US" sz="1292" dirty="0" smtClean="0">
                <a:solidFill>
                  <a:schemeClr val="bg1">
                    <a:lumMod val="65000"/>
                  </a:schemeClr>
                </a:solidFill>
              </a:rPr>
              <a:t>Requirements Templates</a:t>
            </a:r>
            <a:endParaRPr lang="en-US" sz="1292" dirty="0">
              <a:solidFill>
                <a:schemeClr val="bg1">
                  <a:lumMod val="65000"/>
                </a:schemeClr>
              </a:solidFill>
            </a:endParaRPr>
          </a:p>
          <a:p>
            <a:pPr eaLnBrk="0" hangingPunct="0">
              <a:spcBef>
                <a:spcPct val="0"/>
              </a:spcBef>
              <a:buClrTx/>
              <a:buFont typeface="Arial" charset="0"/>
              <a:buChar char="•"/>
            </a:pPr>
            <a:r>
              <a:rPr lang="en-US" sz="1292" dirty="0">
                <a:solidFill>
                  <a:schemeClr val="bg1">
                    <a:lumMod val="65000"/>
                  </a:schemeClr>
                </a:solidFill>
              </a:rPr>
              <a:t>Requirements Database</a:t>
            </a:r>
          </a:p>
        </p:txBody>
      </p:sp>
      <p:sp>
        <p:nvSpPr>
          <p:cNvPr id="53" name="AutoShape 3"/>
          <p:cNvSpPr>
            <a:spLocks noChangeArrowheads="1"/>
          </p:cNvSpPr>
          <p:nvPr/>
        </p:nvSpPr>
        <p:spPr bwMode="auto">
          <a:xfrm>
            <a:off x="454727" y="4464341"/>
            <a:ext cx="4891454" cy="803450"/>
          </a:xfrm>
          <a:prstGeom prst="rightArrowCallout">
            <a:avLst>
              <a:gd name="adj1" fmla="val 26148"/>
              <a:gd name="adj2" fmla="val 31537"/>
              <a:gd name="adj3" fmla="val 20960"/>
              <a:gd name="adj4" fmla="val 80255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83077" tIns="39877" rIns="83077" bIns="39877" anchor="ctr"/>
          <a:lstStyle/>
          <a:p>
            <a:pPr defTabSz="84408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62" kern="0" dirty="0">
              <a:solidFill>
                <a:sysClr val="windowText" lastClr="000000"/>
              </a:solidFill>
              <a:latin typeface="Arial" pitchFamily="34" charset="0"/>
              <a:ea typeface="+mn-ea"/>
            </a:endParaRPr>
          </a:p>
        </p:txBody>
      </p:sp>
      <p:sp>
        <p:nvSpPr>
          <p:cNvPr id="54" name="AutoShape 2"/>
          <p:cNvSpPr>
            <a:spLocks noChangeArrowheads="1"/>
          </p:cNvSpPr>
          <p:nvPr/>
        </p:nvSpPr>
        <p:spPr bwMode="auto">
          <a:xfrm>
            <a:off x="420885" y="372006"/>
            <a:ext cx="4891454" cy="1929781"/>
          </a:xfrm>
          <a:prstGeom prst="rightArrowCallout">
            <a:avLst>
              <a:gd name="adj1" fmla="val 26148"/>
              <a:gd name="adj2" fmla="val 31537"/>
              <a:gd name="adj3" fmla="val 15522"/>
              <a:gd name="adj4" fmla="val 80255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3077" tIns="39877" rIns="83077" bIns="39877" anchor="ctr"/>
          <a:lstStyle/>
          <a:p>
            <a:pPr defTabSz="84408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62" kern="0" dirty="0">
              <a:solidFill>
                <a:sysClr val="windowText" lastClr="000000"/>
              </a:solidFill>
              <a:latin typeface="Arial" pitchFamily="34" charset="0"/>
              <a:ea typeface="+mn-ea"/>
            </a:endParaRPr>
          </a:p>
        </p:txBody>
      </p:sp>
      <p:sp>
        <p:nvSpPr>
          <p:cNvPr id="55" name="AutoShape 3"/>
          <p:cNvSpPr>
            <a:spLocks noChangeArrowheads="1"/>
          </p:cNvSpPr>
          <p:nvPr/>
        </p:nvSpPr>
        <p:spPr bwMode="auto">
          <a:xfrm>
            <a:off x="432608" y="2404826"/>
            <a:ext cx="4891454" cy="1953004"/>
          </a:xfrm>
          <a:prstGeom prst="rightArrowCallout">
            <a:avLst>
              <a:gd name="adj1" fmla="val 26148"/>
              <a:gd name="adj2" fmla="val 31537"/>
              <a:gd name="adj3" fmla="val 14402"/>
              <a:gd name="adj4" fmla="val 80255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83077" tIns="39877" rIns="83077" bIns="39877" anchor="ctr"/>
          <a:lstStyle/>
          <a:p>
            <a:pPr defTabSz="84408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62" kern="0" dirty="0">
              <a:solidFill>
                <a:sysClr val="windowText" lastClr="000000"/>
              </a:solidFill>
              <a:latin typeface="Arial" pitchFamily="34" charset="0"/>
              <a:ea typeface="+mn-ea"/>
            </a:endParaRPr>
          </a:p>
        </p:txBody>
      </p:sp>
      <p:sp>
        <p:nvSpPr>
          <p:cNvPr id="56" name="Rectangle 10"/>
          <p:cNvSpPr>
            <a:spLocks noChangeArrowheads="1"/>
          </p:cNvSpPr>
          <p:nvPr/>
        </p:nvSpPr>
        <p:spPr bwMode="gray">
          <a:xfrm>
            <a:off x="748474" y="689520"/>
            <a:ext cx="3238707" cy="29830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>
                <a:solidFill>
                  <a:schemeClr val="bg1">
                    <a:lumMod val="65000"/>
                  </a:schemeClr>
                </a:solidFill>
              </a:rPr>
              <a:t>Identify Stakeholders</a:t>
            </a:r>
            <a:endParaRPr lang="en-US" sz="1100" b="1" ker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7" name="Rectangle 11"/>
          <p:cNvSpPr>
            <a:spLocks noChangeArrowheads="1"/>
          </p:cNvSpPr>
          <p:nvPr/>
        </p:nvSpPr>
        <p:spPr bwMode="gray">
          <a:xfrm>
            <a:off x="789145" y="4787884"/>
            <a:ext cx="3205719" cy="29830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chemeClr val="bg1">
                    <a:lumMod val="65000"/>
                  </a:schemeClr>
                </a:solidFill>
              </a:rPr>
              <a:t>Document Requirements</a:t>
            </a:r>
            <a:endParaRPr lang="en-US" sz="1200" b="1" kern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8" name="Rectangle 14"/>
          <p:cNvSpPr>
            <a:spLocks noChangeArrowheads="1"/>
          </p:cNvSpPr>
          <p:nvPr/>
        </p:nvSpPr>
        <p:spPr bwMode="gray">
          <a:xfrm>
            <a:off x="782835" y="3288718"/>
            <a:ext cx="3221046" cy="29830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chemeClr val="bg1">
                    <a:lumMod val="65000"/>
                  </a:schemeClr>
                </a:solidFill>
              </a:rPr>
              <a:t>Determine Functionality </a:t>
            </a:r>
          </a:p>
        </p:txBody>
      </p:sp>
      <p:cxnSp>
        <p:nvCxnSpPr>
          <p:cNvPr id="59" name="AutoShape 15"/>
          <p:cNvCxnSpPr>
            <a:cxnSpLocks noChangeShapeType="1"/>
            <a:stCxn id="37" idx="2"/>
            <a:endCxn id="57" idx="0"/>
          </p:cNvCxnSpPr>
          <p:nvPr/>
        </p:nvCxnSpPr>
        <p:spPr bwMode="auto">
          <a:xfrm flipH="1">
            <a:off x="2392005" y="4151536"/>
            <a:ext cx="450" cy="636348"/>
          </a:xfrm>
          <a:prstGeom prst="straightConnector1">
            <a:avLst/>
          </a:prstGeom>
          <a:noFill/>
          <a:ln w="381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0" name="Rectangle 16"/>
          <p:cNvSpPr>
            <a:spLocks noChangeArrowheads="1"/>
          </p:cNvSpPr>
          <p:nvPr/>
        </p:nvSpPr>
        <p:spPr bwMode="gray">
          <a:xfrm>
            <a:off x="748473" y="1245435"/>
            <a:ext cx="3229914" cy="29830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chemeClr val="bg1">
                    <a:lumMod val="65000"/>
                  </a:schemeClr>
                </a:solidFill>
              </a:rPr>
              <a:t>Capture Requirements</a:t>
            </a:r>
            <a:endParaRPr lang="en-US" sz="1100" b="1" kern="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61" name="AutoShape 17"/>
          <p:cNvCxnSpPr>
            <a:cxnSpLocks noChangeShapeType="1"/>
            <a:stCxn id="60" idx="2"/>
            <a:endCxn id="29" idx="0"/>
          </p:cNvCxnSpPr>
          <p:nvPr/>
        </p:nvCxnSpPr>
        <p:spPr bwMode="auto">
          <a:xfrm>
            <a:off x="2363430" y="1543742"/>
            <a:ext cx="9028" cy="278457"/>
          </a:xfrm>
          <a:prstGeom prst="straightConnector1">
            <a:avLst/>
          </a:prstGeom>
          <a:noFill/>
          <a:ln w="381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2" name="AutoShape 18"/>
          <p:cNvCxnSpPr>
            <a:cxnSpLocks noChangeShapeType="1"/>
            <a:stCxn id="56" idx="2"/>
            <a:endCxn id="60" idx="0"/>
          </p:cNvCxnSpPr>
          <p:nvPr/>
        </p:nvCxnSpPr>
        <p:spPr bwMode="auto">
          <a:xfrm flipH="1">
            <a:off x="2363430" y="987827"/>
            <a:ext cx="4398" cy="257608"/>
          </a:xfrm>
          <a:prstGeom prst="straightConnector1">
            <a:avLst/>
          </a:prstGeom>
          <a:noFill/>
          <a:ln w="381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3" name="AutoShape 19"/>
          <p:cNvCxnSpPr>
            <a:cxnSpLocks noChangeShapeType="1"/>
            <a:stCxn id="58" idx="1"/>
            <a:endCxn id="60" idx="1"/>
          </p:cNvCxnSpPr>
          <p:nvPr/>
        </p:nvCxnSpPr>
        <p:spPr bwMode="auto">
          <a:xfrm rot="10800000">
            <a:off x="748473" y="1394590"/>
            <a:ext cx="34362" cy="2043283"/>
          </a:xfrm>
          <a:prstGeom prst="bentConnector3">
            <a:avLst>
              <a:gd name="adj1" fmla="val 765270"/>
            </a:avLst>
          </a:prstGeom>
          <a:noFill/>
          <a:ln w="38100">
            <a:solidFill>
              <a:schemeClr val="bg1">
                <a:lumMod val="65000"/>
              </a:schemeClr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4" name="AutoShape 21"/>
          <p:cNvCxnSpPr>
            <a:cxnSpLocks noChangeShapeType="1"/>
            <a:stCxn id="29" idx="3"/>
            <a:endCxn id="60" idx="3"/>
          </p:cNvCxnSpPr>
          <p:nvPr/>
        </p:nvCxnSpPr>
        <p:spPr bwMode="auto">
          <a:xfrm flipH="1" flipV="1">
            <a:off x="3978387" y="1394589"/>
            <a:ext cx="20" cy="576764"/>
          </a:xfrm>
          <a:prstGeom prst="bentConnector3">
            <a:avLst>
              <a:gd name="adj1" fmla="val -1143000000"/>
            </a:avLst>
          </a:prstGeom>
          <a:noFill/>
          <a:ln w="38100">
            <a:solidFill>
              <a:schemeClr val="bg1">
                <a:lumMod val="65000"/>
              </a:schemeClr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5" name="Text Box 25"/>
          <p:cNvSpPr txBox="1">
            <a:spLocks noChangeArrowheads="1"/>
          </p:cNvSpPr>
          <p:nvPr/>
        </p:nvSpPr>
        <p:spPr bwMode="auto">
          <a:xfrm>
            <a:off x="1261174" y="372867"/>
            <a:ext cx="23374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844083" eaLnBrk="1" fontAlgn="auto" hangingPunct="1">
              <a:spcAft>
                <a:spcPts val="0"/>
              </a:spcAft>
              <a:defRPr/>
            </a:pPr>
            <a:r>
              <a:rPr lang="en-GB" sz="1400" b="1" kern="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Gather Requirements</a:t>
            </a:r>
          </a:p>
        </p:txBody>
      </p:sp>
      <p:sp>
        <p:nvSpPr>
          <p:cNvPr id="66" name="Text Box 26"/>
          <p:cNvSpPr txBox="1">
            <a:spLocks noChangeArrowheads="1"/>
          </p:cNvSpPr>
          <p:nvPr/>
        </p:nvSpPr>
        <p:spPr bwMode="auto">
          <a:xfrm>
            <a:off x="1324858" y="2388447"/>
            <a:ext cx="271389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844083" eaLnBrk="1" fontAlgn="auto" hangingPunct="1">
              <a:spcAft>
                <a:spcPts val="0"/>
              </a:spcAft>
              <a:defRPr/>
            </a:pPr>
            <a:r>
              <a:rPr lang="en-GB" sz="1400" b="1" kern="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Analyse  Requirements</a:t>
            </a:r>
          </a:p>
        </p:txBody>
      </p:sp>
      <p:sp>
        <p:nvSpPr>
          <p:cNvPr id="67" name="AutoShape 27"/>
          <p:cNvSpPr>
            <a:spLocks noChangeArrowheads="1"/>
          </p:cNvSpPr>
          <p:nvPr/>
        </p:nvSpPr>
        <p:spPr bwMode="auto">
          <a:xfrm>
            <a:off x="458985" y="5438515"/>
            <a:ext cx="4891454" cy="1010841"/>
          </a:xfrm>
          <a:prstGeom prst="rightArrowCallout">
            <a:avLst>
              <a:gd name="adj1" fmla="val 38491"/>
              <a:gd name="adj2" fmla="val 31537"/>
              <a:gd name="adj3" fmla="val 19416"/>
              <a:gd name="adj4" fmla="val 80255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83077" tIns="39877" rIns="83077" bIns="39877" anchor="ctr"/>
          <a:lstStyle/>
          <a:p>
            <a:pPr defTabSz="84408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62" kern="0" dirty="0">
              <a:solidFill>
                <a:sysClr val="windowText" lastClr="000000"/>
              </a:solidFill>
              <a:latin typeface="Arial" pitchFamily="34" charset="0"/>
              <a:ea typeface="+mn-ea"/>
            </a:endParaRPr>
          </a:p>
        </p:txBody>
      </p:sp>
      <p:sp>
        <p:nvSpPr>
          <p:cNvPr id="68" name="Rectangle 28"/>
          <p:cNvSpPr>
            <a:spLocks noChangeArrowheads="1"/>
          </p:cNvSpPr>
          <p:nvPr/>
        </p:nvSpPr>
        <p:spPr bwMode="gray">
          <a:xfrm>
            <a:off x="811598" y="5762094"/>
            <a:ext cx="3170169" cy="51375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rgbClr val="FFFFFF"/>
                </a:solidFill>
              </a:rPr>
              <a:t>Determine Verification and Acceptance Criteria</a:t>
            </a:r>
          </a:p>
        </p:txBody>
      </p:sp>
      <p:cxnSp>
        <p:nvCxnSpPr>
          <p:cNvPr id="69" name="AutoShape 30"/>
          <p:cNvCxnSpPr>
            <a:cxnSpLocks noChangeShapeType="1"/>
            <a:stCxn id="57" idx="2"/>
            <a:endCxn id="68" idx="0"/>
          </p:cNvCxnSpPr>
          <p:nvPr/>
        </p:nvCxnSpPr>
        <p:spPr bwMode="auto">
          <a:xfrm>
            <a:off x="2392005" y="5086191"/>
            <a:ext cx="4678" cy="675903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0" name="Rectangle 14"/>
          <p:cNvSpPr>
            <a:spLocks noChangeArrowheads="1"/>
          </p:cNvSpPr>
          <p:nvPr/>
        </p:nvSpPr>
        <p:spPr bwMode="gray">
          <a:xfrm>
            <a:off x="771844" y="2696224"/>
            <a:ext cx="3219428" cy="29830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chemeClr val="bg1">
                    <a:lumMod val="65000"/>
                  </a:schemeClr>
                </a:solidFill>
              </a:rPr>
              <a:t>Assess Meta-solution </a:t>
            </a:r>
          </a:p>
        </p:txBody>
      </p:sp>
      <p:cxnSp>
        <p:nvCxnSpPr>
          <p:cNvPr id="71" name="AutoShape 15"/>
          <p:cNvCxnSpPr>
            <a:cxnSpLocks noChangeShapeType="1"/>
            <a:endCxn id="58" idx="0"/>
          </p:cNvCxnSpPr>
          <p:nvPr/>
        </p:nvCxnSpPr>
        <p:spPr bwMode="auto">
          <a:xfrm>
            <a:off x="2392005" y="2994531"/>
            <a:ext cx="1353" cy="294187"/>
          </a:xfrm>
          <a:prstGeom prst="straightConnector1">
            <a:avLst/>
          </a:prstGeom>
          <a:noFill/>
          <a:ln w="381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2" name="Text Box 26"/>
          <p:cNvSpPr txBox="1">
            <a:spLocks noChangeArrowheads="1"/>
          </p:cNvSpPr>
          <p:nvPr/>
        </p:nvSpPr>
        <p:spPr bwMode="auto">
          <a:xfrm>
            <a:off x="1379207" y="4471583"/>
            <a:ext cx="271389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844083" eaLnBrk="1" fontAlgn="auto" hangingPunct="1">
              <a:spcAft>
                <a:spcPts val="0"/>
              </a:spcAft>
              <a:defRPr/>
            </a:pPr>
            <a:r>
              <a:rPr lang="en-GB" sz="1400" b="1" kern="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Specify   Requirements</a:t>
            </a:r>
          </a:p>
        </p:txBody>
      </p:sp>
      <p:sp>
        <p:nvSpPr>
          <p:cNvPr id="73" name="Text Box 26"/>
          <p:cNvSpPr txBox="1">
            <a:spLocks noChangeArrowheads="1"/>
          </p:cNvSpPr>
          <p:nvPr/>
        </p:nvSpPr>
        <p:spPr bwMode="auto">
          <a:xfrm>
            <a:off x="1342609" y="5392232"/>
            <a:ext cx="271389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844083" eaLnBrk="1" fontAlgn="auto" hangingPunct="1">
              <a:spcAft>
                <a:spcPts val="0"/>
              </a:spcAft>
              <a:defRPr/>
            </a:pPr>
            <a:r>
              <a:rPr lang="en-GB" sz="1400" b="1" kern="0" dirty="0">
                <a:solidFill>
                  <a:srgbClr val="000000"/>
                </a:solidFill>
                <a:latin typeface="+mn-lt"/>
              </a:rPr>
              <a:t>Validate   Requirements</a:t>
            </a:r>
          </a:p>
        </p:txBody>
      </p:sp>
      <p:cxnSp>
        <p:nvCxnSpPr>
          <p:cNvPr id="74" name="AutoShape 21"/>
          <p:cNvCxnSpPr>
            <a:cxnSpLocks noChangeShapeType="1"/>
            <a:stCxn id="68" idx="1"/>
            <a:endCxn id="57" idx="1"/>
          </p:cNvCxnSpPr>
          <p:nvPr/>
        </p:nvCxnSpPr>
        <p:spPr bwMode="auto">
          <a:xfrm rot="10800000">
            <a:off x="789146" y="4937038"/>
            <a:ext cx="22453" cy="1081932"/>
          </a:xfrm>
          <a:prstGeom prst="bentConnector3">
            <a:avLst>
              <a:gd name="adj1" fmla="val 1118127"/>
            </a:avLst>
          </a:prstGeom>
          <a:noFill/>
          <a:ln w="3810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9" name="Rectangle 10"/>
          <p:cNvSpPr>
            <a:spLocks noChangeArrowheads="1"/>
          </p:cNvSpPr>
          <p:nvPr/>
        </p:nvSpPr>
        <p:spPr bwMode="gray">
          <a:xfrm>
            <a:off x="766509" y="1822199"/>
            <a:ext cx="3211898" cy="29830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chemeClr val="bg1">
                    <a:lumMod val="65000"/>
                  </a:schemeClr>
                </a:solidFill>
              </a:rPr>
              <a:t>Validate Source Requirements</a:t>
            </a:r>
            <a:endParaRPr lang="en-US" sz="1100" b="1" kern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7" name="Rectangle 14"/>
          <p:cNvSpPr>
            <a:spLocks noChangeArrowheads="1"/>
          </p:cNvSpPr>
          <p:nvPr/>
        </p:nvSpPr>
        <p:spPr bwMode="gray">
          <a:xfrm>
            <a:off x="775526" y="3853229"/>
            <a:ext cx="3233857" cy="29830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lIns="83527" tIns="41031" rIns="83527" bIns="41031">
            <a:spAutoFit/>
          </a:bodyPr>
          <a:lstStyle/>
          <a:p>
            <a:pPr algn="ctr" defTabSz="844083" eaLnBrk="0" fontAlgn="auto" hangingPunct="0">
              <a:spcAft>
                <a:spcPts val="0"/>
              </a:spcAft>
              <a:defRPr/>
            </a:pPr>
            <a:r>
              <a:rPr lang="en-US" sz="1400" b="1" kern="0" dirty="0">
                <a:solidFill>
                  <a:schemeClr val="bg1">
                    <a:lumMod val="65000"/>
                  </a:schemeClr>
                </a:solidFill>
              </a:rPr>
              <a:t>Verify System Requirements</a:t>
            </a:r>
            <a:endParaRPr lang="en-US" b="1" kern="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39" name="AutoShape 15"/>
          <p:cNvCxnSpPr>
            <a:cxnSpLocks noChangeShapeType="1"/>
            <a:stCxn id="58" idx="2"/>
            <a:endCxn id="37" idx="0"/>
          </p:cNvCxnSpPr>
          <p:nvPr/>
        </p:nvCxnSpPr>
        <p:spPr bwMode="auto">
          <a:xfrm flipH="1">
            <a:off x="2392455" y="3587025"/>
            <a:ext cx="903" cy="266204"/>
          </a:xfrm>
          <a:prstGeom prst="straightConnector1">
            <a:avLst/>
          </a:prstGeom>
          <a:noFill/>
          <a:ln w="381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5" name="AutoShape 21"/>
          <p:cNvCxnSpPr>
            <a:cxnSpLocks noChangeShapeType="1"/>
            <a:stCxn id="37" idx="3"/>
            <a:endCxn id="58" idx="3"/>
          </p:cNvCxnSpPr>
          <p:nvPr/>
        </p:nvCxnSpPr>
        <p:spPr bwMode="auto">
          <a:xfrm flipH="1" flipV="1">
            <a:off x="4003881" y="3437872"/>
            <a:ext cx="5502" cy="564511"/>
          </a:xfrm>
          <a:prstGeom prst="bentConnector3">
            <a:avLst>
              <a:gd name="adj1" fmla="val -4154853"/>
            </a:avLst>
          </a:prstGeom>
          <a:noFill/>
          <a:ln w="38100">
            <a:solidFill>
              <a:schemeClr val="bg1">
                <a:lumMod val="65000"/>
              </a:schemeClr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6" name="AutoShape 15"/>
          <p:cNvCxnSpPr>
            <a:cxnSpLocks noChangeShapeType="1"/>
            <a:stCxn id="68" idx="2"/>
          </p:cNvCxnSpPr>
          <p:nvPr/>
        </p:nvCxnSpPr>
        <p:spPr bwMode="auto">
          <a:xfrm>
            <a:off x="2396683" y="6275845"/>
            <a:ext cx="0" cy="334505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" name="AutoShape 15"/>
          <p:cNvCxnSpPr>
            <a:cxnSpLocks noChangeShapeType="1"/>
            <a:stCxn id="29" idx="2"/>
          </p:cNvCxnSpPr>
          <p:nvPr/>
        </p:nvCxnSpPr>
        <p:spPr bwMode="auto">
          <a:xfrm>
            <a:off x="2372458" y="2120506"/>
            <a:ext cx="9100" cy="575718"/>
          </a:xfrm>
          <a:prstGeom prst="straightConnector1">
            <a:avLst/>
          </a:prstGeom>
          <a:noFill/>
          <a:ln w="381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96862887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utoShape 3"/>
          <p:cNvSpPr>
            <a:spLocks noChangeArrowheads="1"/>
          </p:cNvSpPr>
          <p:nvPr/>
        </p:nvSpPr>
        <p:spPr bwMode="auto">
          <a:xfrm>
            <a:off x="242789" y="3047537"/>
            <a:ext cx="5299075" cy="803450"/>
          </a:xfrm>
          <a:prstGeom prst="rightArrowCallout">
            <a:avLst>
              <a:gd name="adj1" fmla="val 26148"/>
              <a:gd name="adj2" fmla="val 31537"/>
              <a:gd name="adj3" fmla="val 20960"/>
              <a:gd name="adj4" fmla="val 80255"/>
            </a:avLst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83077" tIns="39877" rIns="83077" bIns="39877" anchor="ctr"/>
          <a:lstStyle/>
          <a:p>
            <a:pPr>
              <a:buClr>
                <a:srgbClr val="000000"/>
              </a:buClr>
              <a:buFont typeface="Wingdings" pitchFamily="2" charset="2"/>
              <a:buNone/>
              <a:defRPr/>
            </a:pPr>
            <a:endParaRPr lang="en-US" sz="1477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7892" name="Rectangle 11"/>
          <p:cNvSpPr>
            <a:spLocks noChangeArrowheads="1"/>
          </p:cNvSpPr>
          <p:nvPr/>
        </p:nvSpPr>
        <p:spPr bwMode="gray">
          <a:xfrm>
            <a:off x="801566" y="3409621"/>
            <a:ext cx="3352800" cy="31017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83527" tIns="41031" rIns="83527" bIns="41031">
            <a:spAutoFit/>
          </a:bodyPr>
          <a:lstStyle/>
          <a:p>
            <a:pPr algn="ctr" eaLnBrk="0" hangingPunct="0"/>
            <a:r>
              <a:rPr lang="en-US" sz="1477" b="1">
                <a:solidFill>
                  <a:srgbClr val="FFFFFF"/>
                </a:solidFill>
                <a:latin typeface="+mj-lt"/>
              </a:rPr>
              <a:t>Engineering Design</a:t>
            </a:r>
          </a:p>
        </p:txBody>
      </p:sp>
      <p:sp>
        <p:nvSpPr>
          <p:cNvPr id="37893" name="AutoShape 2"/>
          <p:cNvSpPr>
            <a:spLocks noChangeArrowheads="1"/>
          </p:cNvSpPr>
          <p:nvPr/>
        </p:nvSpPr>
        <p:spPr bwMode="auto">
          <a:xfrm>
            <a:off x="231532" y="1368671"/>
            <a:ext cx="5298831" cy="1440474"/>
          </a:xfrm>
          <a:prstGeom prst="rightArrowCallout">
            <a:avLst>
              <a:gd name="adj1" fmla="val 26148"/>
              <a:gd name="adj2" fmla="val 31537"/>
              <a:gd name="adj3" fmla="val 15515"/>
              <a:gd name="adj4" fmla="val 80255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83077" tIns="39877" rIns="83077" bIns="39877" anchor="ctr"/>
          <a:lstStyle/>
          <a:p>
            <a:endParaRPr lang="en-US" sz="1477">
              <a:latin typeface="+mj-lt"/>
            </a:endParaRPr>
          </a:p>
        </p:txBody>
      </p:sp>
      <p:sp>
        <p:nvSpPr>
          <p:cNvPr id="37894" name="AutoShape 3"/>
          <p:cNvSpPr>
            <a:spLocks noChangeArrowheads="1"/>
          </p:cNvSpPr>
          <p:nvPr/>
        </p:nvSpPr>
        <p:spPr bwMode="auto">
          <a:xfrm>
            <a:off x="284285" y="4037447"/>
            <a:ext cx="5298831" cy="1958343"/>
          </a:xfrm>
          <a:prstGeom prst="rightArrowCallout">
            <a:avLst>
              <a:gd name="adj1" fmla="val 26148"/>
              <a:gd name="adj2" fmla="val 31537"/>
              <a:gd name="adj3" fmla="val 14415"/>
              <a:gd name="adj4" fmla="val 80255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3077" tIns="39877" rIns="83077" bIns="39877" anchor="ctr"/>
          <a:lstStyle/>
          <a:p>
            <a:endParaRPr lang="en-US" sz="1477">
              <a:latin typeface="+mj-lt"/>
            </a:endParaRPr>
          </a:p>
        </p:txBody>
      </p:sp>
      <p:sp>
        <p:nvSpPr>
          <p:cNvPr id="37895" name="Rectangle 4"/>
          <p:cNvSpPr>
            <a:spLocks noChangeArrowheads="1"/>
          </p:cNvSpPr>
          <p:nvPr/>
        </p:nvSpPr>
        <p:spPr bwMode="auto">
          <a:xfrm>
            <a:off x="1298331" y="6277708"/>
            <a:ext cx="1905000" cy="42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37897" name="Rectangle 6"/>
          <p:cNvSpPr>
            <a:spLocks noChangeArrowheads="1"/>
          </p:cNvSpPr>
          <p:nvPr/>
        </p:nvSpPr>
        <p:spPr bwMode="auto">
          <a:xfrm>
            <a:off x="1298331" y="6277708"/>
            <a:ext cx="1905000" cy="42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37898" name="Rectangle 7"/>
          <p:cNvSpPr>
            <a:spLocks noChangeArrowheads="1"/>
          </p:cNvSpPr>
          <p:nvPr/>
        </p:nvSpPr>
        <p:spPr bwMode="auto">
          <a:xfrm>
            <a:off x="3124200" y="6422781"/>
            <a:ext cx="2895600" cy="42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37899" name="Rectangle 8"/>
          <p:cNvSpPr>
            <a:spLocks noChangeArrowheads="1"/>
          </p:cNvSpPr>
          <p:nvPr/>
        </p:nvSpPr>
        <p:spPr bwMode="auto">
          <a:xfrm>
            <a:off x="3124200" y="6422781"/>
            <a:ext cx="2895600" cy="42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gray">
          <a:xfrm>
            <a:off x="549238" y="1448905"/>
            <a:ext cx="1743197" cy="76478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83527" tIns="41031" rIns="83527" bIns="41031">
            <a:spAutoFit/>
          </a:bodyPr>
          <a:lstStyle/>
          <a:p>
            <a:pPr algn="ctr" eaLnBrk="0" hangingPunct="0">
              <a:defRPr/>
            </a:pPr>
            <a:r>
              <a:rPr lang="en-US" sz="1477" b="1" dirty="0">
                <a:solidFill>
                  <a:schemeClr val="bg1"/>
                </a:solidFill>
                <a:latin typeface="+mj-lt"/>
              </a:rPr>
              <a:t>Determine System Technology </a:t>
            </a:r>
            <a:endParaRPr lang="en-US" sz="1292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gray">
          <a:xfrm>
            <a:off x="801688" y="5021695"/>
            <a:ext cx="3352800" cy="5374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83527" tIns="41031" rIns="83527" bIns="41031">
            <a:spAutoFit/>
          </a:bodyPr>
          <a:lstStyle/>
          <a:p>
            <a:pPr algn="ctr" eaLnBrk="0" hangingPunct="0">
              <a:defRPr/>
            </a:pPr>
            <a:r>
              <a:rPr lang="en-US" sz="1477" b="1" dirty="0">
                <a:solidFill>
                  <a:schemeClr val="bg1"/>
                </a:solidFill>
                <a:latin typeface="+mj-lt"/>
                <a:ea typeface="+mn-ea"/>
              </a:rPr>
              <a:t>Define Subsystem Design Requirements</a:t>
            </a:r>
          </a:p>
        </p:txBody>
      </p:sp>
      <p:sp>
        <p:nvSpPr>
          <p:cNvPr id="37906" name="Rectangle 11"/>
          <p:cNvSpPr>
            <a:spLocks noChangeArrowheads="1"/>
          </p:cNvSpPr>
          <p:nvPr/>
        </p:nvSpPr>
        <p:spPr bwMode="auto">
          <a:xfrm>
            <a:off x="5583115" y="4691378"/>
            <a:ext cx="3090497" cy="90667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3527" tIns="41031" rIns="83527" bIns="41031">
            <a:spAutoFit/>
          </a:bodyPr>
          <a:lstStyle/>
          <a:p>
            <a:pPr eaLnBrk="0" hangingPunct="0"/>
            <a:r>
              <a:rPr lang="en-US" sz="1477" b="1" dirty="0">
                <a:latin typeface="+mj-lt"/>
              </a:rPr>
              <a:t>Typical Systems Tools</a:t>
            </a:r>
          </a:p>
          <a:p>
            <a:pPr eaLnBrk="0" hangingPunct="0"/>
            <a:endParaRPr lang="en-US" sz="1292" dirty="0">
              <a:latin typeface="+mj-lt"/>
            </a:endParaRPr>
          </a:p>
          <a:p>
            <a:pPr eaLnBrk="0" hangingPunct="0">
              <a:buFontTx/>
              <a:buChar char="•"/>
            </a:pPr>
            <a:r>
              <a:rPr lang="en-US" sz="1292" dirty="0">
                <a:latin typeface="+mj-lt"/>
              </a:rPr>
              <a:t>Quality Function Deployment 2</a:t>
            </a:r>
          </a:p>
          <a:p>
            <a:pPr eaLnBrk="0" hangingPunct="0">
              <a:buFontTx/>
              <a:buChar char="•"/>
            </a:pPr>
            <a:r>
              <a:rPr lang="en-US" sz="1292" dirty="0" smtClean="0">
                <a:latin typeface="+mj-lt"/>
              </a:rPr>
              <a:t>Requirements Database</a:t>
            </a:r>
            <a:endParaRPr lang="en-US" sz="1292" dirty="0">
              <a:latin typeface="+mj-lt"/>
            </a:endParaRPr>
          </a:p>
        </p:txBody>
      </p:sp>
      <p:sp>
        <p:nvSpPr>
          <p:cNvPr id="12301" name="Rectangle 13"/>
          <p:cNvSpPr>
            <a:spLocks noChangeArrowheads="1"/>
          </p:cNvSpPr>
          <p:nvPr/>
        </p:nvSpPr>
        <p:spPr bwMode="gray">
          <a:xfrm>
            <a:off x="800100" y="4201080"/>
            <a:ext cx="3352800" cy="60080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83527" tIns="41031" rIns="83527" bIns="41031" anchor="ctr"/>
          <a:lstStyle/>
          <a:p>
            <a:pPr algn="ctr" eaLnBrk="0" hangingPunct="0">
              <a:defRPr/>
            </a:pPr>
            <a:r>
              <a:rPr lang="en-US" sz="1477" b="1" dirty="0">
                <a:solidFill>
                  <a:schemeClr val="bg1"/>
                </a:solidFill>
                <a:latin typeface="+mj-lt"/>
                <a:ea typeface="+mn-ea"/>
              </a:rPr>
              <a:t>Verify System Design </a:t>
            </a:r>
          </a:p>
        </p:txBody>
      </p:sp>
      <p:cxnSp>
        <p:nvCxnSpPr>
          <p:cNvPr id="37911" name="AutoShape 14"/>
          <p:cNvCxnSpPr>
            <a:cxnSpLocks noChangeShapeType="1"/>
          </p:cNvCxnSpPr>
          <p:nvPr/>
        </p:nvCxnSpPr>
        <p:spPr bwMode="auto">
          <a:xfrm>
            <a:off x="2476500" y="4802380"/>
            <a:ext cx="1466" cy="219808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303" name="Rectangle 15"/>
          <p:cNvSpPr>
            <a:spLocks noChangeArrowheads="1"/>
          </p:cNvSpPr>
          <p:nvPr/>
        </p:nvSpPr>
        <p:spPr bwMode="gray">
          <a:xfrm>
            <a:off x="2659464" y="1457091"/>
            <a:ext cx="1541916" cy="76478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83527" tIns="41031" rIns="83527" bIns="41031">
            <a:spAutoFit/>
          </a:bodyPr>
          <a:lstStyle/>
          <a:p>
            <a:pPr algn="ctr" eaLnBrk="0" hangingPunct="0">
              <a:defRPr/>
            </a:pPr>
            <a:r>
              <a:rPr lang="en-US" sz="1477" b="1" dirty="0">
                <a:solidFill>
                  <a:schemeClr val="bg1"/>
                </a:solidFill>
                <a:latin typeface="+mj-lt"/>
              </a:rPr>
              <a:t>Determine System  Architecture</a:t>
            </a:r>
            <a:endParaRPr lang="en-US" sz="1292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37915" name="AutoShape 20"/>
          <p:cNvCxnSpPr>
            <a:cxnSpLocks noChangeShapeType="1"/>
          </p:cNvCxnSpPr>
          <p:nvPr/>
        </p:nvCxnSpPr>
        <p:spPr bwMode="auto">
          <a:xfrm flipH="1" flipV="1">
            <a:off x="4152900" y="4501974"/>
            <a:ext cx="1466" cy="820615"/>
          </a:xfrm>
          <a:prstGeom prst="bentConnector3">
            <a:avLst>
              <a:gd name="adj1" fmla="val -14400005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7916" name="Rectangle 21"/>
          <p:cNvSpPr>
            <a:spLocks noChangeArrowheads="1"/>
          </p:cNvSpPr>
          <p:nvPr/>
        </p:nvSpPr>
        <p:spPr bwMode="auto">
          <a:xfrm>
            <a:off x="5556659" y="1170835"/>
            <a:ext cx="3091962" cy="1900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3527" tIns="41031" rIns="83527" bIns="41031">
            <a:spAutoFit/>
          </a:bodyPr>
          <a:lstStyle/>
          <a:p>
            <a:pPr eaLnBrk="0" hangingPunct="0"/>
            <a:r>
              <a:rPr lang="en-US" sz="1477" b="1" dirty="0">
                <a:latin typeface="+mj-lt"/>
              </a:rPr>
              <a:t>Typical Systems Tools</a:t>
            </a:r>
          </a:p>
          <a:p>
            <a:pPr>
              <a:buFontTx/>
              <a:buChar char="•"/>
            </a:pPr>
            <a:r>
              <a:rPr lang="en-GB" sz="1292" dirty="0">
                <a:solidFill>
                  <a:srgbClr val="000000"/>
                </a:solidFill>
                <a:latin typeface="+mj-lt"/>
              </a:rPr>
              <a:t>Creative Thinking Tools</a:t>
            </a:r>
          </a:p>
          <a:p>
            <a:pPr>
              <a:buFontTx/>
              <a:buChar char="•"/>
            </a:pPr>
            <a:r>
              <a:rPr lang="en-GB" sz="1292" dirty="0">
                <a:solidFill>
                  <a:srgbClr val="000000"/>
                </a:solidFill>
                <a:latin typeface="+mj-lt"/>
              </a:rPr>
              <a:t>Function Means Analysis</a:t>
            </a:r>
          </a:p>
          <a:p>
            <a:pPr>
              <a:buFontTx/>
              <a:buChar char="•"/>
            </a:pPr>
            <a:r>
              <a:rPr lang="en-GB" sz="1292" dirty="0">
                <a:solidFill>
                  <a:srgbClr val="000000"/>
                </a:solidFill>
                <a:latin typeface="+mj-lt"/>
              </a:rPr>
              <a:t>Evaluation Tools</a:t>
            </a:r>
          </a:p>
          <a:p>
            <a:pPr lvl="1">
              <a:buFontTx/>
              <a:buChar char="•"/>
            </a:pPr>
            <a:r>
              <a:rPr lang="en-GB" sz="1292" dirty="0">
                <a:solidFill>
                  <a:srgbClr val="000000"/>
                </a:solidFill>
                <a:latin typeface="+mj-lt"/>
              </a:rPr>
              <a:t>Pugh Matrix</a:t>
            </a:r>
          </a:p>
          <a:p>
            <a:pPr lvl="1">
              <a:buFontTx/>
              <a:buChar char="•"/>
            </a:pPr>
            <a:r>
              <a:rPr lang="en-GB" sz="1292" dirty="0">
                <a:solidFill>
                  <a:srgbClr val="000000"/>
                </a:solidFill>
                <a:latin typeface="+mj-lt"/>
              </a:rPr>
              <a:t>Analytic Hierarchy Process</a:t>
            </a:r>
          </a:p>
          <a:p>
            <a:pPr>
              <a:buFontTx/>
              <a:buChar char="•"/>
            </a:pPr>
            <a:r>
              <a:rPr lang="en-GB" sz="1292" dirty="0">
                <a:solidFill>
                  <a:srgbClr val="000000"/>
                </a:solidFill>
                <a:latin typeface="+mj-lt"/>
              </a:rPr>
              <a:t>Logical System Architecting</a:t>
            </a:r>
          </a:p>
          <a:p>
            <a:pPr>
              <a:buFontTx/>
              <a:buChar char="•"/>
            </a:pPr>
            <a:r>
              <a:rPr lang="en-GB" sz="1292" dirty="0">
                <a:solidFill>
                  <a:srgbClr val="000000"/>
                </a:solidFill>
                <a:latin typeface="+mj-lt"/>
              </a:rPr>
              <a:t>N</a:t>
            </a:r>
            <a:r>
              <a:rPr lang="en-GB" sz="1292" baseline="30000" dirty="0">
                <a:solidFill>
                  <a:srgbClr val="000000"/>
                </a:solidFill>
                <a:latin typeface="+mj-lt"/>
              </a:rPr>
              <a:t>2 </a:t>
            </a:r>
            <a:r>
              <a:rPr lang="en-GB" sz="1292" dirty="0">
                <a:solidFill>
                  <a:srgbClr val="000000"/>
                </a:solidFill>
                <a:latin typeface="+mj-lt"/>
              </a:rPr>
              <a:t>Analysis (Design Structure Matrix)</a:t>
            </a:r>
            <a:endParaRPr lang="en-US" sz="1292" dirty="0">
              <a:latin typeface="+mj-lt"/>
            </a:endParaRPr>
          </a:p>
        </p:txBody>
      </p:sp>
      <p:cxnSp>
        <p:nvCxnSpPr>
          <p:cNvPr id="37918" name="AutoShape 27"/>
          <p:cNvCxnSpPr>
            <a:cxnSpLocks noChangeShapeType="1"/>
          </p:cNvCxnSpPr>
          <p:nvPr/>
        </p:nvCxnSpPr>
        <p:spPr bwMode="auto">
          <a:xfrm rot="16200000" flipH="1">
            <a:off x="2089638" y="5956772"/>
            <a:ext cx="775188" cy="146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7919" name="Text Box 23"/>
          <p:cNvSpPr txBox="1">
            <a:spLocks noChangeArrowheads="1"/>
          </p:cNvSpPr>
          <p:nvPr/>
        </p:nvSpPr>
        <p:spPr bwMode="auto">
          <a:xfrm>
            <a:off x="1450732" y="2297354"/>
            <a:ext cx="20779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 dirty="0">
                <a:latin typeface="+mj-lt"/>
              </a:rPr>
              <a:t> Design </a:t>
            </a:r>
          </a:p>
          <a:p>
            <a:pPr algn="ctr" eaLnBrk="1" hangingPunct="1"/>
            <a:r>
              <a:rPr lang="en-GB" sz="1400" dirty="0">
                <a:latin typeface="+mj-lt"/>
              </a:rPr>
              <a:t>System  Concept</a:t>
            </a:r>
          </a:p>
        </p:txBody>
      </p:sp>
      <p:cxnSp>
        <p:nvCxnSpPr>
          <p:cNvPr id="42" name="Elbow Connector 41"/>
          <p:cNvCxnSpPr>
            <a:endCxn id="12297" idx="0"/>
          </p:cNvCxnSpPr>
          <p:nvPr/>
        </p:nvCxnSpPr>
        <p:spPr>
          <a:xfrm rot="10800000" flipV="1">
            <a:off x="1420838" y="1101969"/>
            <a:ext cx="1055663" cy="346936"/>
          </a:xfrm>
          <a:prstGeom prst="bent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>
            <a:endCxn id="12303" idx="0"/>
          </p:cNvCxnSpPr>
          <p:nvPr/>
        </p:nvCxnSpPr>
        <p:spPr>
          <a:xfrm>
            <a:off x="2476500" y="1101969"/>
            <a:ext cx="953922" cy="355122"/>
          </a:xfrm>
          <a:prstGeom prst="bent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Elbow Connector 46"/>
          <p:cNvCxnSpPr>
            <a:endCxn id="37892" idx="0"/>
          </p:cNvCxnSpPr>
          <p:nvPr/>
        </p:nvCxnSpPr>
        <p:spPr>
          <a:xfrm rot="5400000">
            <a:off x="2409434" y="2290407"/>
            <a:ext cx="1187747" cy="1050681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/>
          <p:cNvCxnSpPr>
            <a:stCxn id="12297" idx="2"/>
            <a:endCxn id="37892" idx="0"/>
          </p:cNvCxnSpPr>
          <p:nvPr/>
        </p:nvCxnSpPr>
        <p:spPr>
          <a:xfrm rot="16200000" flipH="1">
            <a:off x="1351434" y="2283088"/>
            <a:ext cx="1195935" cy="1057129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endCxn id="12303" idx="1"/>
          </p:cNvCxnSpPr>
          <p:nvPr/>
        </p:nvCxnSpPr>
        <p:spPr>
          <a:xfrm>
            <a:off x="2292435" y="1839482"/>
            <a:ext cx="367029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925" name="Rectangle 11"/>
          <p:cNvSpPr>
            <a:spLocks noChangeArrowheads="1"/>
          </p:cNvSpPr>
          <p:nvPr/>
        </p:nvSpPr>
        <p:spPr bwMode="auto">
          <a:xfrm>
            <a:off x="5578721" y="3131076"/>
            <a:ext cx="3090496" cy="7363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3527" tIns="41031" rIns="83527" bIns="41031">
            <a:spAutoFit/>
          </a:bodyPr>
          <a:lstStyle/>
          <a:p>
            <a:pPr eaLnBrk="0" hangingPunct="0"/>
            <a:r>
              <a:rPr lang="en-US" sz="1477" b="1" dirty="0">
                <a:latin typeface="+mj-lt"/>
              </a:rPr>
              <a:t>Typical Systems Tools</a:t>
            </a:r>
          </a:p>
          <a:p>
            <a:pPr eaLnBrk="0" hangingPunct="0"/>
            <a:endParaRPr lang="en-US" sz="1477" b="1" dirty="0">
              <a:latin typeface="+mj-lt"/>
            </a:endParaRPr>
          </a:p>
          <a:p>
            <a:pPr eaLnBrk="0" hangingPunct="0"/>
            <a:r>
              <a:rPr lang="en-US" sz="1292" dirty="0">
                <a:latin typeface="+mj-lt"/>
              </a:rPr>
              <a:t>Engineering Analysis Tools</a:t>
            </a:r>
          </a:p>
        </p:txBody>
      </p:sp>
      <p:sp>
        <p:nvSpPr>
          <p:cNvPr id="37926" name="Text Box 23"/>
          <p:cNvSpPr txBox="1">
            <a:spLocks noChangeArrowheads="1"/>
          </p:cNvSpPr>
          <p:nvPr/>
        </p:nvSpPr>
        <p:spPr bwMode="auto">
          <a:xfrm>
            <a:off x="285751" y="3050602"/>
            <a:ext cx="22039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>
                <a:latin typeface="+mj-lt"/>
              </a:rPr>
              <a:t> Embodiment Design </a:t>
            </a:r>
          </a:p>
        </p:txBody>
      </p:sp>
      <p:cxnSp>
        <p:nvCxnSpPr>
          <p:cNvPr id="37927" name="AutoShape 27"/>
          <p:cNvCxnSpPr>
            <a:cxnSpLocks noChangeShapeType="1"/>
            <a:stCxn id="37892" idx="2"/>
            <a:endCxn id="12301" idx="0"/>
          </p:cNvCxnSpPr>
          <p:nvPr/>
        </p:nvCxnSpPr>
        <p:spPr bwMode="auto">
          <a:xfrm flipH="1">
            <a:off x="2476500" y="3719791"/>
            <a:ext cx="1466" cy="481289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1" name="AutoShape 20"/>
          <p:cNvCxnSpPr>
            <a:cxnSpLocks noChangeShapeType="1"/>
            <a:stCxn id="37892" idx="3"/>
            <a:endCxn id="12303" idx="3"/>
          </p:cNvCxnSpPr>
          <p:nvPr/>
        </p:nvCxnSpPr>
        <p:spPr bwMode="auto">
          <a:xfrm flipV="1">
            <a:off x="4154366" y="1839482"/>
            <a:ext cx="47014" cy="1725224"/>
          </a:xfrm>
          <a:prstGeom prst="bentConnector3">
            <a:avLst>
              <a:gd name="adj1" fmla="val 586238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4" name="AutoShape 20"/>
          <p:cNvCxnSpPr>
            <a:cxnSpLocks noChangeShapeType="1"/>
            <a:stCxn id="37892" idx="1"/>
            <a:endCxn id="12297" idx="1"/>
          </p:cNvCxnSpPr>
          <p:nvPr/>
        </p:nvCxnSpPr>
        <p:spPr bwMode="auto">
          <a:xfrm rot="10800000">
            <a:off x="549238" y="1831296"/>
            <a:ext cx="252328" cy="1733410"/>
          </a:xfrm>
          <a:prstGeom prst="bentConnector3">
            <a:avLst>
              <a:gd name="adj1" fmla="val 190596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2" name="Text Box 23"/>
          <p:cNvSpPr txBox="1">
            <a:spLocks noChangeArrowheads="1"/>
          </p:cNvSpPr>
          <p:nvPr/>
        </p:nvSpPr>
        <p:spPr bwMode="auto">
          <a:xfrm>
            <a:off x="485786" y="5584514"/>
            <a:ext cx="38787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600" dirty="0"/>
              <a:t> Initial Flow </a:t>
            </a:r>
            <a:r>
              <a:rPr lang="en-GB" sz="1600"/>
              <a:t>Down of Requirements </a:t>
            </a:r>
            <a:endParaRPr lang="en-GB" sz="1600" dirty="0"/>
          </a:p>
        </p:txBody>
      </p:sp>
      <p:cxnSp>
        <p:nvCxnSpPr>
          <p:cNvPr id="35" name="AutoShape 27"/>
          <p:cNvCxnSpPr>
            <a:cxnSpLocks noChangeShapeType="1"/>
          </p:cNvCxnSpPr>
          <p:nvPr/>
        </p:nvCxnSpPr>
        <p:spPr bwMode="auto">
          <a:xfrm flipH="1">
            <a:off x="2489689" y="615310"/>
            <a:ext cx="1466" cy="481289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70647411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utoShape 3"/>
          <p:cNvSpPr>
            <a:spLocks noChangeArrowheads="1"/>
          </p:cNvSpPr>
          <p:nvPr/>
        </p:nvSpPr>
        <p:spPr bwMode="auto">
          <a:xfrm>
            <a:off x="242789" y="3047537"/>
            <a:ext cx="5299075" cy="803450"/>
          </a:xfrm>
          <a:prstGeom prst="rightArrowCallout">
            <a:avLst>
              <a:gd name="adj1" fmla="val 26148"/>
              <a:gd name="adj2" fmla="val 31537"/>
              <a:gd name="adj3" fmla="val 20960"/>
              <a:gd name="adj4" fmla="val 80255"/>
            </a:avLst>
          </a:prstGeom>
          <a:solidFill>
            <a:schemeClr val="bg1">
              <a:lumMod val="95000"/>
            </a:schemeClr>
          </a:solidFill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83077" tIns="39877" rIns="83077" bIns="39877" anchor="ctr"/>
          <a:lstStyle/>
          <a:p>
            <a:pPr>
              <a:buClr>
                <a:srgbClr val="000000"/>
              </a:buClr>
              <a:buFont typeface="Wingdings" pitchFamily="2" charset="2"/>
              <a:buNone/>
              <a:defRPr/>
            </a:pPr>
            <a:endParaRPr lang="en-US" sz="1477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7892" name="Rectangle 11"/>
          <p:cNvSpPr>
            <a:spLocks noChangeArrowheads="1"/>
          </p:cNvSpPr>
          <p:nvPr/>
        </p:nvSpPr>
        <p:spPr bwMode="gray">
          <a:xfrm>
            <a:off x="801566" y="3409621"/>
            <a:ext cx="3352800" cy="3101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83527" tIns="41031" rIns="83527" bIns="41031">
            <a:spAutoFit/>
          </a:bodyPr>
          <a:lstStyle/>
          <a:p>
            <a:pPr algn="ctr" eaLnBrk="0" hangingPunct="0"/>
            <a:r>
              <a:rPr lang="en-US" sz="1477" b="1">
                <a:solidFill>
                  <a:schemeClr val="bg1">
                    <a:lumMod val="65000"/>
                  </a:schemeClr>
                </a:solidFill>
                <a:latin typeface="+mj-lt"/>
              </a:rPr>
              <a:t>Engineering Design</a:t>
            </a:r>
          </a:p>
        </p:txBody>
      </p:sp>
      <p:sp>
        <p:nvSpPr>
          <p:cNvPr id="37893" name="AutoShape 2"/>
          <p:cNvSpPr>
            <a:spLocks noChangeArrowheads="1"/>
          </p:cNvSpPr>
          <p:nvPr/>
        </p:nvSpPr>
        <p:spPr bwMode="auto">
          <a:xfrm>
            <a:off x="231532" y="1368671"/>
            <a:ext cx="5298831" cy="1440474"/>
          </a:xfrm>
          <a:prstGeom prst="rightArrowCallout">
            <a:avLst>
              <a:gd name="adj1" fmla="val 26148"/>
              <a:gd name="adj2" fmla="val 31537"/>
              <a:gd name="adj3" fmla="val 15515"/>
              <a:gd name="adj4" fmla="val 80255"/>
            </a:avLst>
          </a:prstGeom>
          <a:solidFill>
            <a:schemeClr val="bg1">
              <a:lumMod val="95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83077" tIns="39877" rIns="83077" bIns="39877" anchor="ctr"/>
          <a:lstStyle/>
          <a:p>
            <a:endParaRPr lang="en-US" sz="1477">
              <a:latin typeface="+mj-lt"/>
            </a:endParaRPr>
          </a:p>
        </p:txBody>
      </p:sp>
      <p:sp>
        <p:nvSpPr>
          <p:cNvPr id="37894" name="AutoShape 3"/>
          <p:cNvSpPr>
            <a:spLocks noChangeArrowheads="1"/>
          </p:cNvSpPr>
          <p:nvPr/>
        </p:nvSpPr>
        <p:spPr bwMode="auto">
          <a:xfrm>
            <a:off x="284285" y="4037447"/>
            <a:ext cx="5298831" cy="1958343"/>
          </a:xfrm>
          <a:prstGeom prst="rightArrowCallout">
            <a:avLst>
              <a:gd name="adj1" fmla="val 26148"/>
              <a:gd name="adj2" fmla="val 31537"/>
              <a:gd name="adj3" fmla="val 14415"/>
              <a:gd name="adj4" fmla="val 80255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3077" tIns="39877" rIns="83077" bIns="39877" anchor="ctr"/>
          <a:lstStyle/>
          <a:p>
            <a:endParaRPr lang="en-US" sz="1477">
              <a:latin typeface="+mj-lt"/>
            </a:endParaRPr>
          </a:p>
        </p:txBody>
      </p:sp>
      <p:sp>
        <p:nvSpPr>
          <p:cNvPr id="37895" name="Rectangle 4"/>
          <p:cNvSpPr>
            <a:spLocks noChangeArrowheads="1"/>
          </p:cNvSpPr>
          <p:nvPr/>
        </p:nvSpPr>
        <p:spPr bwMode="auto">
          <a:xfrm>
            <a:off x="1298331" y="6277708"/>
            <a:ext cx="1905000" cy="42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37897" name="Rectangle 6"/>
          <p:cNvSpPr>
            <a:spLocks noChangeArrowheads="1"/>
          </p:cNvSpPr>
          <p:nvPr/>
        </p:nvSpPr>
        <p:spPr bwMode="auto">
          <a:xfrm>
            <a:off x="1298331" y="6277708"/>
            <a:ext cx="1905000" cy="42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37898" name="Rectangle 7"/>
          <p:cNvSpPr>
            <a:spLocks noChangeArrowheads="1"/>
          </p:cNvSpPr>
          <p:nvPr/>
        </p:nvSpPr>
        <p:spPr bwMode="auto">
          <a:xfrm>
            <a:off x="3124200" y="6422781"/>
            <a:ext cx="2895600" cy="42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37899" name="Rectangle 8"/>
          <p:cNvSpPr>
            <a:spLocks noChangeArrowheads="1"/>
          </p:cNvSpPr>
          <p:nvPr/>
        </p:nvSpPr>
        <p:spPr bwMode="auto">
          <a:xfrm>
            <a:off x="3124200" y="6422781"/>
            <a:ext cx="2895600" cy="42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gray">
          <a:xfrm>
            <a:off x="549238" y="1448905"/>
            <a:ext cx="1743197" cy="76478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83527" tIns="41031" rIns="83527" bIns="41031">
            <a:spAutoFit/>
          </a:bodyPr>
          <a:lstStyle/>
          <a:p>
            <a:pPr algn="ctr" eaLnBrk="0" hangingPunct="0">
              <a:defRPr/>
            </a:pPr>
            <a:r>
              <a:rPr lang="en-US" sz="1477" b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Determine System Technology </a:t>
            </a:r>
            <a:endParaRPr lang="en-US" sz="1292" b="1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gray">
          <a:xfrm>
            <a:off x="801688" y="5021695"/>
            <a:ext cx="3352800" cy="5374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83527" tIns="41031" rIns="83527" bIns="41031">
            <a:spAutoFit/>
          </a:bodyPr>
          <a:lstStyle/>
          <a:p>
            <a:pPr algn="ctr" eaLnBrk="0" hangingPunct="0">
              <a:defRPr/>
            </a:pPr>
            <a:r>
              <a:rPr lang="en-US" sz="1477" b="1" dirty="0">
                <a:solidFill>
                  <a:schemeClr val="bg1"/>
                </a:solidFill>
                <a:latin typeface="+mj-lt"/>
                <a:ea typeface="+mn-ea"/>
              </a:rPr>
              <a:t>Define Subsystem Design Requirements</a:t>
            </a:r>
          </a:p>
        </p:txBody>
      </p:sp>
      <p:sp>
        <p:nvSpPr>
          <p:cNvPr id="37906" name="Rectangle 11"/>
          <p:cNvSpPr>
            <a:spLocks noChangeArrowheads="1"/>
          </p:cNvSpPr>
          <p:nvPr/>
        </p:nvSpPr>
        <p:spPr bwMode="auto">
          <a:xfrm>
            <a:off x="5583115" y="4691378"/>
            <a:ext cx="3090497" cy="90667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3527" tIns="41031" rIns="83527" bIns="41031">
            <a:spAutoFit/>
          </a:bodyPr>
          <a:lstStyle/>
          <a:p>
            <a:pPr eaLnBrk="0" hangingPunct="0"/>
            <a:r>
              <a:rPr lang="en-US" sz="1477" b="1" dirty="0">
                <a:latin typeface="+mj-lt"/>
              </a:rPr>
              <a:t>Typical Systems Tools</a:t>
            </a:r>
          </a:p>
          <a:p>
            <a:pPr eaLnBrk="0" hangingPunct="0"/>
            <a:endParaRPr lang="en-US" sz="1292" dirty="0">
              <a:latin typeface="+mj-lt"/>
            </a:endParaRPr>
          </a:p>
          <a:p>
            <a:pPr eaLnBrk="0" hangingPunct="0">
              <a:buFontTx/>
              <a:buChar char="•"/>
            </a:pPr>
            <a:r>
              <a:rPr lang="en-US" sz="1292" dirty="0">
                <a:latin typeface="+mj-lt"/>
              </a:rPr>
              <a:t>Quality Function Deployment 2</a:t>
            </a:r>
          </a:p>
          <a:p>
            <a:pPr eaLnBrk="0" hangingPunct="0">
              <a:buFontTx/>
              <a:buChar char="•"/>
            </a:pPr>
            <a:r>
              <a:rPr lang="en-US" sz="1292" dirty="0" smtClean="0">
                <a:latin typeface="+mj-lt"/>
              </a:rPr>
              <a:t>Requirements Database</a:t>
            </a:r>
            <a:endParaRPr lang="en-US" sz="1292" dirty="0">
              <a:latin typeface="+mj-lt"/>
            </a:endParaRPr>
          </a:p>
        </p:txBody>
      </p:sp>
      <p:sp>
        <p:nvSpPr>
          <p:cNvPr id="12301" name="Rectangle 13"/>
          <p:cNvSpPr>
            <a:spLocks noChangeArrowheads="1"/>
          </p:cNvSpPr>
          <p:nvPr/>
        </p:nvSpPr>
        <p:spPr bwMode="gray">
          <a:xfrm>
            <a:off x="800100" y="4201080"/>
            <a:ext cx="3352800" cy="60080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83527" tIns="41031" rIns="83527" bIns="41031" anchor="ctr"/>
          <a:lstStyle/>
          <a:p>
            <a:pPr algn="ctr" eaLnBrk="0" hangingPunct="0">
              <a:defRPr/>
            </a:pPr>
            <a:r>
              <a:rPr lang="en-US" sz="1477" b="1" dirty="0">
                <a:solidFill>
                  <a:schemeClr val="bg1"/>
                </a:solidFill>
                <a:latin typeface="+mj-lt"/>
                <a:ea typeface="+mn-ea"/>
              </a:rPr>
              <a:t>Verify System Design </a:t>
            </a:r>
          </a:p>
        </p:txBody>
      </p:sp>
      <p:cxnSp>
        <p:nvCxnSpPr>
          <p:cNvPr id="37911" name="AutoShape 14"/>
          <p:cNvCxnSpPr>
            <a:cxnSpLocks noChangeShapeType="1"/>
          </p:cNvCxnSpPr>
          <p:nvPr/>
        </p:nvCxnSpPr>
        <p:spPr bwMode="auto">
          <a:xfrm>
            <a:off x="2476500" y="4802380"/>
            <a:ext cx="1466" cy="219808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303" name="Rectangle 15"/>
          <p:cNvSpPr>
            <a:spLocks noChangeArrowheads="1"/>
          </p:cNvSpPr>
          <p:nvPr/>
        </p:nvSpPr>
        <p:spPr bwMode="gray">
          <a:xfrm>
            <a:off x="2659464" y="1457091"/>
            <a:ext cx="1541916" cy="76478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83527" tIns="41031" rIns="83527" bIns="41031">
            <a:spAutoFit/>
          </a:bodyPr>
          <a:lstStyle/>
          <a:p>
            <a:pPr algn="ctr" eaLnBrk="0" hangingPunct="0">
              <a:defRPr/>
            </a:pPr>
            <a:r>
              <a:rPr lang="en-US" sz="1477" b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Determine System  Architecture</a:t>
            </a:r>
            <a:endParaRPr lang="en-US" sz="1292" b="1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cxnSp>
        <p:nvCxnSpPr>
          <p:cNvPr id="37915" name="AutoShape 20"/>
          <p:cNvCxnSpPr>
            <a:cxnSpLocks noChangeShapeType="1"/>
          </p:cNvCxnSpPr>
          <p:nvPr/>
        </p:nvCxnSpPr>
        <p:spPr bwMode="auto">
          <a:xfrm flipH="1" flipV="1">
            <a:off x="4152900" y="4501974"/>
            <a:ext cx="1466" cy="820615"/>
          </a:xfrm>
          <a:prstGeom prst="bentConnector3">
            <a:avLst>
              <a:gd name="adj1" fmla="val -14400005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7916" name="Rectangle 21"/>
          <p:cNvSpPr>
            <a:spLocks noChangeArrowheads="1"/>
          </p:cNvSpPr>
          <p:nvPr/>
        </p:nvSpPr>
        <p:spPr bwMode="auto">
          <a:xfrm>
            <a:off x="5556659" y="1170835"/>
            <a:ext cx="3091962" cy="1900862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3527" tIns="41031" rIns="83527" bIns="41031">
            <a:spAutoFit/>
          </a:bodyPr>
          <a:lstStyle/>
          <a:p>
            <a:pPr eaLnBrk="0" hangingPunct="0"/>
            <a:r>
              <a:rPr lang="en-US" sz="1477" b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Typical Systems Tools</a:t>
            </a:r>
          </a:p>
          <a:p>
            <a:pPr>
              <a:buFontTx/>
              <a:buChar char="•"/>
            </a:pPr>
            <a:r>
              <a:rPr lang="en-GB" sz="1292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Creative Thinking Tools</a:t>
            </a:r>
          </a:p>
          <a:p>
            <a:pPr>
              <a:buFontTx/>
              <a:buChar char="•"/>
            </a:pPr>
            <a:r>
              <a:rPr lang="en-GB" sz="1292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Function Means Analysis</a:t>
            </a:r>
          </a:p>
          <a:p>
            <a:pPr>
              <a:buFontTx/>
              <a:buChar char="•"/>
            </a:pPr>
            <a:r>
              <a:rPr lang="en-GB" sz="1292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Evaluation Tools</a:t>
            </a:r>
          </a:p>
          <a:p>
            <a:pPr lvl="1">
              <a:buFontTx/>
              <a:buChar char="•"/>
            </a:pPr>
            <a:r>
              <a:rPr lang="en-GB" sz="1292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Pugh Matrix</a:t>
            </a:r>
          </a:p>
          <a:p>
            <a:pPr lvl="1">
              <a:buFontTx/>
              <a:buChar char="•"/>
            </a:pPr>
            <a:r>
              <a:rPr lang="en-GB" sz="1292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Analytic Hierarchy Process</a:t>
            </a:r>
          </a:p>
          <a:p>
            <a:pPr>
              <a:buFontTx/>
              <a:buChar char="•"/>
            </a:pPr>
            <a:r>
              <a:rPr lang="en-GB" sz="1292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Logical System Architecting</a:t>
            </a:r>
          </a:p>
          <a:p>
            <a:pPr>
              <a:buFontTx/>
              <a:buChar char="•"/>
            </a:pPr>
            <a:r>
              <a:rPr lang="en-GB" sz="1292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N</a:t>
            </a:r>
            <a:r>
              <a:rPr lang="en-GB" sz="1292" baseline="300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2 </a:t>
            </a:r>
            <a:r>
              <a:rPr lang="en-GB" sz="1292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Analysis (Design Structure Matrix)</a:t>
            </a:r>
            <a:endParaRPr lang="en-US" sz="1292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cxnSp>
        <p:nvCxnSpPr>
          <p:cNvPr id="37918" name="AutoShape 27"/>
          <p:cNvCxnSpPr>
            <a:cxnSpLocks noChangeShapeType="1"/>
          </p:cNvCxnSpPr>
          <p:nvPr/>
        </p:nvCxnSpPr>
        <p:spPr bwMode="auto">
          <a:xfrm rot="16200000" flipH="1">
            <a:off x="2089638" y="5956772"/>
            <a:ext cx="775188" cy="146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7919" name="Text Box 23"/>
          <p:cNvSpPr txBox="1">
            <a:spLocks noChangeArrowheads="1"/>
          </p:cNvSpPr>
          <p:nvPr/>
        </p:nvSpPr>
        <p:spPr bwMode="auto">
          <a:xfrm>
            <a:off x="1450732" y="2297354"/>
            <a:ext cx="20779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 Design </a:t>
            </a:r>
          </a:p>
          <a:p>
            <a:pPr algn="ctr" eaLnBrk="1" hangingPunct="1"/>
            <a:r>
              <a:rPr lang="en-GB" sz="14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System  Concept</a:t>
            </a:r>
          </a:p>
        </p:txBody>
      </p:sp>
      <p:cxnSp>
        <p:nvCxnSpPr>
          <p:cNvPr id="42" name="Elbow Connector 41"/>
          <p:cNvCxnSpPr>
            <a:endCxn id="12297" idx="0"/>
          </p:cNvCxnSpPr>
          <p:nvPr/>
        </p:nvCxnSpPr>
        <p:spPr>
          <a:xfrm rot="10800000" flipV="1">
            <a:off x="1420838" y="1101969"/>
            <a:ext cx="1055663" cy="346936"/>
          </a:xfrm>
          <a:prstGeom prst="bentConnector2">
            <a:avLst/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>
            <a:endCxn id="12303" idx="0"/>
          </p:cNvCxnSpPr>
          <p:nvPr/>
        </p:nvCxnSpPr>
        <p:spPr>
          <a:xfrm>
            <a:off x="2476500" y="1101969"/>
            <a:ext cx="953922" cy="355122"/>
          </a:xfrm>
          <a:prstGeom prst="bentConnector2">
            <a:avLst/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Elbow Connector 46"/>
          <p:cNvCxnSpPr>
            <a:endCxn id="37892" idx="0"/>
          </p:cNvCxnSpPr>
          <p:nvPr/>
        </p:nvCxnSpPr>
        <p:spPr>
          <a:xfrm rot="5400000">
            <a:off x="2409434" y="2290407"/>
            <a:ext cx="1187747" cy="1050681"/>
          </a:xfrm>
          <a:prstGeom prst="bentConnector3">
            <a:avLst>
              <a:gd name="adj1" fmla="val 50000"/>
            </a:avLst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/>
          <p:cNvCxnSpPr>
            <a:stCxn id="12297" idx="2"/>
            <a:endCxn id="37892" idx="0"/>
          </p:cNvCxnSpPr>
          <p:nvPr/>
        </p:nvCxnSpPr>
        <p:spPr>
          <a:xfrm rot="16200000" flipH="1">
            <a:off x="1351434" y="2283088"/>
            <a:ext cx="1195935" cy="1057129"/>
          </a:xfrm>
          <a:prstGeom prst="bentConnector3">
            <a:avLst>
              <a:gd name="adj1" fmla="val 50000"/>
            </a:avLst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endCxn id="12303" idx="1"/>
          </p:cNvCxnSpPr>
          <p:nvPr/>
        </p:nvCxnSpPr>
        <p:spPr>
          <a:xfrm>
            <a:off x="2292435" y="1839482"/>
            <a:ext cx="367029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925" name="Rectangle 11"/>
          <p:cNvSpPr>
            <a:spLocks noChangeArrowheads="1"/>
          </p:cNvSpPr>
          <p:nvPr/>
        </p:nvSpPr>
        <p:spPr bwMode="auto">
          <a:xfrm>
            <a:off x="5578721" y="3131076"/>
            <a:ext cx="3090496" cy="736312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3527" tIns="41031" rIns="83527" bIns="41031">
            <a:spAutoFit/>
          </a:bodyPr>
          <a:lstStyle/>
          <a:p>
            <a:pPr eaLnBrk="0" hangingPunct="0"/>
            <a:r>
              <a:rPr lang="en-US" sz="1477" b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Typical Systems Tools</a:t>
            </a:r>
          </a:p>
          <a:p>
            <a:pPr eaLnBrk="0" hangingPunct="0"/>
            <a:endParaRPr lang="en-US" sz="1477" b="1" dirty="0">
              <a:solidFill>
                <a:schemeClr val="bg1">
                  <a:lumMod val="65000"/>
                </a:schemeClr>
              </a:solidFill>
              <a:latin typeface="+mj-lt"/>
            </a:endParaRPr>
          </a:p>
          <a:p>
            <a:pPr eaLnBrk="0" hangingPunct="0"/>
            <a:r>
              <a:rPr lang="en-US" sz="1292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Engineering Analysis Tools</a:t>
            </a:r>
          </a:p>
        </p:txBody>
      </p:sp>
      <p:sp>
        <p:nvSpPr>
          <p:cNvPr id="37926" name="Text Box 23"/>
          <p:cNvSpPr txBox="1">
            <a:spLocks noChangeArrowheads="1"/>
          </p:cNvSpPr>
          <p:nvPr/>
        </p:nvSpPr>
        <p:spPr bwMode="auto">
          <a:xfrm>
            <a:off x="285751" y="3050602"/>
            <a:ext cx="22039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400">
                <a:solidFill>
                  <a:schemeClr val="bg1">
                    <a:lumMod val="65000"/>
                  </a:schemeClr>
                </a:solidFill>
                <a:latin typeface="+mj-lt"/>
              </a:rPr>
              <a:t> Embodiment Design </a:t>
            </a:r>
          </a:p>
        </p:txBody>
      </p:sp>
      <p:cxnSp>
        <p:nvCxnSpPr>
          <p:cNvPr id="37927" name="AutoShape 27"/>
          <p:cNvCxnSpPr>
            <a:cxnSpLocks noChangeShapeType="1"/>
            <a:stCxn id="37892" idx="2"/>
            <a:endCxn id="12301" idx="0"/>
          </p:cNvCxnSpPr>
          <p:nvPr/>
        </p:nvCxnSpPr>
        <p:spPr bwMode="auto">
          <a:xfrm flipH="1">
            <a:off x="2476500" y="3719791"/>
            <a:ext cx="1466" cy="481289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1" name="AutoShape 20"/>
          <p:cNvCxnSpPr>
            <a:cxnSpLocks noChangeShapeType="1"/>
            <a:stCxn id="37892" idx="3"/>
            <a:endCxn id="12303" idx="3"/>
          </p:cNvCxnSpPr>
          <p:nvPr/>
        </p:nvCxnSpPr>
        <p:spPr bwMode="auto">
          <a:xfrm flipV="1">
            <a:off x="4154366" y="1839482"/>
            <a:ext cx="47014" cy="1725224"/>
          </a:xfrm>
          <a:prstGeom prst="bentConnector3">
            <a:avLst>
              <a:gd name="adj1" fmla="val 586238"/>
            </a:avLst>
          </a:prstGeom>
          <a:noFill/>
          <a:ln w="38100">
            <a:solidFill>
              <a:schemeClr val="bg1">
                <a:lumMod val="65000"/>
              </a:schemeClr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4" name="AutoShape 20"/>
          <p:cNvCxnSpPr>
            <a:cxnSpLocks noChangeShapeType="1"/>
            <a:stCxn id="37892" idx="1"/>
            <a:endCxn id="12297" idx="1"/>
          </p:cNvCxnSpPr>
          <p:nvPr/>
        </p:nvCxnSpPr>
        <p:spPr bwMode="auto">
          <a:xfrm rot="10800000">
            <a:off x="549238" y="1831296"/>
            <a:ext cx="252328" cy="1733410"/>
          </a:xfrm>
          <a:prstGeom prst="bentConnector3">
            <a:avLst>
              <a:gd name="adj1" fmla="val 190596"/>
            </a:avLst>
          </a:prstGeom>
          <a:noFill/>
          <a:ln w="38100">
            <a:solidFill>
              <a:schemeClr val="bg1">
                <a:lumMod val="65000"/>
              </a:schemeClr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2" name="Text Box 23"/>
          <p:cNvSpPr txBox="1">
            <a:spLocks noChangeArrowheads="1"/>
          </p:cNvSpPr>
          <p:nvPr/>
        </p:nvSpPr>
        <p:spPr bwMode="auto">
          <a:xfrm>
            <a:off x="485786" y="5584514"/>
            <a:ext cx="38787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600" dirty="0"/>
              <a:t> Initial Flow </a:t>
            </a:r>
            <a:r>
              <a:rPr lang="en-GB" sz="1600"/>
              <a:t>Down of Requirements </a:t>
            </a:r>
            <a:endParaRPr lang="en-GB" sz="1600" dirty="0"/>
          </a:p>
        </p:txBody>
      </p:sp>
      <p:cxnSp>
        <p:nvCxnSpPr>
          <p:cNvPr id="35" name="AutoShape 27"/>
          <p:cNvCxnSpPr>
            <a:cxnSpLocks noChangeShapeType="1"/>
          </p:cNvCxnSpPr>
          <p:nvPr/>
        </p:nvCxnSpPr>
        <p:spPr bwMode="auto">
          <a:xfrm flipH="1">
            <a:off x="2489689" y="615310"/>
            <a:ext cx="1466" cy="481289"/>
          </a:xfrm>
          <a:prstGeom prst="straightConnector1">
            <a:avLst/>
          </a:prstGeom>
          <a:noFill/>
          <a:ln w="381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61795815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AutoShape 2"/>
          <p:cNvSpPr>
            <a:spLocks noChangeArrowheads="1"/>
          </p:cNvSpPr>
          <p:nvPr/>
        </p:nvSpPr>
        <p:spPr bwMode="auto">
          <a:xfrm>
            <a:off x="276228" y="1046163"/>
            <a:ext cx="5299075" cy="2203450"/>
          </a:xfrm>
          <a:prstGeom prst="rightArrowCallout">
            <a:avLst>
              <a:gd name="adj1" fmla="val 26148"/>
              <a:gd name="adj2" fmla="val 31537"/>
              <a:gd name="adj3" fmla="val 15521"/>
              <a:gd name="adj4" fmla="val 80255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0000" tIns="43200" rIns="90000" bIns="43200" anchor="ctr"/>
          <a:lstStyle/>
          <a:p>
            <a:endParaRPr lang="en-US"/>
          </a:p>
        </p:txBody>
      </p:sp>
      <p:sp>
        <p:nvSpPr>
          <p:cNvPr id="22530" name="AutoShape 3"/>
          <p:cNvSpPr>
            <a:spLocks noChangeArrowheads="1"/>
          </p:cNvSpPr>
          <p:nvPr/>
        </p:nvSpPr>
        <p:spPr bwMode="auto">
          <a:xfrm>
            <a:off x="265116" y="3836988"/>
            <a:ext cx="5299075" cy="2335212"/>
          </a:xfrm>
          <a:prstGeom prst="rightArrowCallout">
            <a:avLst>
              <a:gd name="adj1" fmla="val 26148"/>
              <a:gd name="adj2" fmla="val 31537"/>
              <a:gd name="adj3" fmla="val 14414"/>
              <a:gd name="adj4" fmla="val 80255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0000" tIns="43200" rIns="90000" bIns="43200" anchor="ctr"/>
          <a:lstStyle/>
          <a:p>
            <a:endParaRPr lang="en-US"/>
          </a:p>
        </p:txBody>
      </p:sp>
      <p:sp>
        <p:nvSpPr>
          <p:cNvPr id="22531" name="Rectangle 9"/>
          <p:cNvSpPr>
            <a:spLocks noChangeArrowheads="1"/>
          </p:cNvSpPr>
          <p:nvPr/>
        </p:nvSpPr>
        <p:spPr bwMode="gray">
          <a:xfrm>
            <a:off x="765175" y="1504572"/>
            <a:ext cx="3367088" cy="82843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b="1" dirty="0">
                <a:solidFill>
                  <a:schemeClr val="bg1"/>
                </a:solidFill>
                <a:latin typeface="+mj-lt"/>
              </a:rPr>
              <a:t>Determine Critical Design Parameters and Noise </a:t>
            </a:r>
            <a:r>
              <a:rPr lang="en-US" b="1" dirty="0" smtClean="0">
                <a:solidFill>
                  <a:schemeClr val="bg1"/>
                </a:solidFill>
                <a:latin typeface="+mj-lt"/>
              </a:rPr>
              <a:t>Variables</a:t>
            </a:r>
            <a:endParaRPr lang="en-US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532" name="Rectangle 10"/>
          <p:cNvSpPr>
            <a:spLocks noChangeArrowheads="1"/>
          </p:cNvSpPr>
          <p:nvPr/>
        </p:nvSpPr>
        <p:spPr bwMode="gray">
          <a:xfrm>
            <a:off x="782638" y="4878394"/>
            <a:ext cx="3352800" cy="58221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b="1" dirty="0">
                <a:solidFill>
                  <a:schemeClr val="bg1"/>
                </a:solidFill>
                <a:latin typeface="+mj-lt"/>
              </a:rPr>
              <a:t>Define </a:t>
            </a:r>
            <a:r>
              <a:rPr lang="en-US" b="1" dirty="0" smtClean="0">
                <a:solidFill>
                  <a:schemeClr val="bg1"/>
                </a:solidFill>
                <a:latin typeface="+mj-lt"/>
              </a:rPr>
              <a:t>Sub</a:t>
            </a:r>
            <a:r>
              <a:rPr lang="en-US" b="1" dirty="0">
                <a:solidFill>
                  <a:schemeClr val="bg1"/>
                </a:solidFill>
                <a:latin typeface="+mj-lt"/>
              </a:rPr>
              <a:t>s</a:t>
            </a:r>
            <a:r>
              <a:rPr lang="en-US" b="1" dirty="0" smtClean="0">
                <a:solidFill>
                  <a:schemeClr val="bg1"/>
                </a:solidFill>
                <a:latin typeface="+mj-lt"/>
              </a:rPr>
              <a:t>ystem </a:t>
            </a:r>
            <a:r>
              <a:rPr lang="en-US" b="1" dirty="0">
                <a:solidFill>
                  <a:schemeClr val="bg1"/>
                </a:solidFill>
                <a:latin typeface="+mj-lt"/>
              </a:rPr>
              <a:t>Requirements</a:t>
            </a:r>
          </a:p>
        </p:txBody>
      </p:sp>
      <p:sp>
        <p:nvSpPr>
          <p:cNvPr id="22533" name="Rectangle 11"/>
          <p:cNvSpPr>
            <a:spLocks noChangeArrowheads="1"/>
          </p:cNvSpPr>
          <p:nvPr/>
        </p:nvSpPr>
        <p:spPr bwMode="auto">
          <a:xfrm>
            <a:off x="5551552" y="4062437"/>
            <a:ext cx="3090862" cy="227498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en-US" b="1" dirty="0"/>
              <a:t>Typical Systems Tools</a:t>
            </a:r>
          </a:p>
          <a:p>
            <a:pPr eaLnBrk="0" hangingPunct="0"/>
            <a:endParaRPr lang="en-US" sz="1400" dirty="0"/>
          </a:p>
          <a:p>
            <a:pPr eaLnBrk="0" hangingPunct="0">
              <a:buFontTx/>
              <a:buChar char="•"/>
            </a:pPr>
            <a:r>
              <a:rPr lang="en-US" sz="1400" dirty="0"/>
              <a:t>Simulation Studies</a:t>
            </a:r>
          </a:p>
          <a:p>
            <a:pPr eaLnBrk="0" hangingPunct="0">
              <a:buFontTx/>
              <a:buChar char="•"/>
            </a:pPr>
            <a:r>
              <a:rPr lang="en-US" sz="1400" dirty="0"/>
              <a:t>Prototype Tests</a:t>
            </a:r>
          </a:p>
          <a:p>
            <a:pPr eaLnBrk="0" hangingPunct="0">
              <a:buFontTx/>
              <a:buChar char="•"/>
            </a:pPr>
            <a:r>
              <a:rPr lang="en-US" sz="1400" dirty="0"/>
              <a:t>Design of Experiments</a:t>
            </a:r>
          </a:p>
          <a:p>
            <a:pPr lvl="1" eaLnBrk="0" hangingPunct="0">
              <a:buFontTx/>
              <a:buChar char="•"/>
            </a:pPr>
            <a:r>
              <a:rPr lang="en-US" sz="1400" dirty="0"/>
              <a:t>Full Factorial</a:t>
            </a:r>
          </a:p>
          <a:p>
            <a:pPr lvl="1" eaLnBrk="0" hangingPunct="0">
              <a:buFontTx/>
              <a:buChar char="•"/>
            </a:pPr>
            <a:r>
              <a:rPr lang="en-US" sz="1400" dirty="0"/>
              <a:t>Response Surface Methods</a:t>
            </a:r>
          </a:p>
          <a:p>
            <a:pPr lvl="1" eaLnBrk="0" hangingPunct="0">
              <a:buFontTx/>
              <a:buChar char="•"/>
            </a:pPr>
            <a:r>
              <a:rPr lang="en-US" sz="1400" dirty="0"/>
              <a:t>Noise Experiments</a:t>
            </a:r>
          </a:p>
          <a:p>
            <a:pPr eaLnBrk="0" hangingPunct="0">
              <a:buFontTx/>
              <a:buChar char="•"/>
            </a:pPr>
            <a:r>
              <a:rPr lang="en-US" sz="1400" dirty="0"/>
              <a:t>Quality Function </a:t>
            </a:r>
            <a:r>
              <a:rPr lang="en-US" sz="1400" dirty="0" smtClean="0"/>
              <a:t>Deployment 2</a:t>
            </a:r>
            <a:endParaRPr lang="en-US" sz="1400" dirty="0"/>
          </a:p>
        </p:txBody>
      </p:sp>
      <p:sp>
        <p:nvSpPr>
          <p:cNvPr id="22534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762000" eaLnBrk="1" hangingPunct="1"/>
            <a:r>
              <a:rPr lang="en-GB">
                <a:latin typeface="Arial" charset="0"/>
              </a:rPr>
              <a:t>Key Tasks and Systems Tools</a:t>
            </a:r>
          </a:p>
        </p:txBody>
      </p:sp>
      <p:sp>
        <p:nvSpPr>
          <p:cNvPr id="22535" name="Rectangle 13"/>
          <p:cNvSpPr>
            <a:spLocks noChangeArrowheads="1"/>
          </p:cNvSpPr>
          <p:nvPr/>
        </p:nvSpPr>
        <p:spPr bwMode="gray">
          <a:xfrm>
            <a:off x="781050" y="4014794"/>
            <a:ext cx="3352800" cy="58221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b="1" dirty="0" smtClean="0">
                <a:solidFill>
                  <a:schemeClr val="bg1"/>
                </a:solidFill>
                <a:latin typeface="+mj-lt"/>
              </a:rPr>
              <a:t>Perform Parameter </a:t>
            </a:r>
            <a:r>
              <a:rPr lang="en-US" b="1" dirty="0">
                <a:solidFill>
                  <a:schemeClr val="bg1"/>
                </a:solidFill>
                <a:latin typeface="+mj-lt"/>
              </a:rPr>
              <a:t>and Tolerance Design</a:t>
            </a:r>
          </a:p>
        </p:txBody>
      </p:sp>
      <p:cxnSp>
        <p:nvCxnSpPr>
          <p:cNvPr id="22536" name="AutoShape 14"/>
          <p:cNvCxnSpPr>
            <a:cxnSpLocks noChangeShapeType="1"/>
            <a:stCxn id="22535" idx="2"/>
            <a:endCxn id="22532" idx="0"/>
          </p:cNvCxnSpPr>
          <p:nvPr/>
        </p:nvCxnSpPr>
        <p:spPr bwMode="auto">
          <a:xfrm>
            <a:off x="2457450" y="4597005"/>
            <a:ext cx="1588" cy="281389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2537" name="Rectangle 15"/>
          <p:cNvSpPr>
            <a:spLocks noChangeArrowheads="1"/>
          </p:cNvSpPr>
          <p:nvPr/>
        </p:nvSpPr>
        <p:spPr bwMode="gray">
          <a:xfrm>
            <a:off x="769938" y="2601539"/>
            <a:ext cx="3365500" cy="58221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b="1" dirty="0" err="1">
                <a:solidFill>
                  <a:schemeClr val="bg1"/>
                </a:solidFill>
                <a:latin typeface="+mj-lt"/>
              </a:rPr>
              <a:t>Characterise</a:t>
            </a:r>
            <a:r>
              <a:rPr lang="en-US" b="1" dirty="0">
                <a:solidFill>
                  <a:schemeClr val="bg1"/>
                </a:solidFill>
                <a:latin typeface="+mj-lt"/>
              </a:rPr>
              <a:t> Concept Design Transfer F</a:t>
            </a:r>
            <a:r>
              <a:rPr lang="en-US" b="1" dirty="0" smtClean="0">
                <a:solidFill>
                  <a:schemeClr val="bg1"/>
                </a:solidFill>
                <a:latin typeface="+mj-lt"/>
              </a:rPr>
              <a:t>unctions</a:t>
            </a:r>
            <a:endParaRPr lang="en-US" sz="14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22538" name="AutoShape 16"/>
          <p:cNvCxnSpPr>
            <a:cxnSpLocks noChangeShapeType="1"/>
            <a:stCxn id="22537" idx="2"/>
            <a:endCxn id="22535" idx="0"/>
          </p:cNvCxnSpPr>
          <p:nvPr/>
        </p:nvCxnSpPr>
        <p:spPr bwMode="auto">
          <a:xfrm>
            <a:off x="2452688" y="3183750"/>
            <a:ext cx="4762" cy="83104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39" name="AutoShape 17"/>
          <p:cNvCxnSpPr>
            <a:cxnSpLocks noChangeShapeType="1"/>
            <a:stCxn id="22531" idx="2"/>
            <a:endCxn id="22537" idx="0"/>
          </p:cNvCxnSpPr>
          <p:nvPr/>
        </p:nvCxnSpPr>
        <p:spPr bwMode="auto">
          <a:xfrm>
            <a:off x="2448719" y="2333004"/>
            <a:ext cx="3969" cy="26853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40" name="AutoShape 18"/>
          <p:cNvCxnSpPr>
            <a:cxnSpLocks noChangeShapeType="1"/>
            <a:stCxn id="22535" idx="1"/>
            <a:endCxn id="22537" idx="1"/>
          </p:cNvCxnSpPr>
          <p:nvPr/>
        </p:nvCxnSpPr>
        <p:spPr bwMode="auto">
          <a:xfrm rot="10800000">
            <a:off x="769938" y="2892646"/>
            <a:ext cx="11112" cy="1413255"/>
          </a:xfrm>
          <a:prstGeom prst="bentConnector3">
            <a:avLst>
              <a:gd name="adj1" fmla="val 2157235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41" name="AutoShape 19"/>
          <p:cNvCxnSpPr>
            <a:cxnSpLocks noChangeShapeType="1"/>
            <a:stCxn id="22532" idx="1"/>
            <a:endCxn id="22537" idx="1"/>
          </p:cNvCxnSpPr>
          <p:nvPr/>
        </p:nvCxnSpPr>
        <p:spPr bwMode="auto">
          <a:xfrm rot="10800000">
            <a:off x="769938" y="2892646"/>
            <a:ext cx="12700" cy="2276855"/>
          </a:xfrm>
          <a:prstGeom prst="bentConnector3">
            <a:avLst>
              <a:gd name="adj1" fmla="val 1900000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542" name="AutoShape 20"/>
          <p:cNvCxnSpPr>
            <a:cxnSpLocks noChangeShapeType="1"/>
            <a:stCxn id="22532" idx="3"/>
            <a:endCxn id="22535" idx="3"/>
          </p:cNvCxnSpPr>
          <p:nvPr/>
        </p:nvCxnSpPr>
        <p:spPr bwMode="auto">
          <a:xfrm flipH="1" flipV="1">
            <a:off x="4133850" y="4305900"/>
            <a:ext cx="1588" cy="863600"/>
          </a:xfrm>
          <a:prstGeom prst="bentConnector3">
            <a:avLst>
              <a:gd name="adj1" fmla="val -14395466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2543" name="Rectangle 21"/>
          <p:cNvSpPr>
            <a:spLocks noChangeArrowheads="1"/>
          </p:cNvSpPr>
          <p:nvPr/>
        </p:nvSpPr>
        <p:spPr bwMode="auto">
          <a:xfrm>
            <a:off x="5554662" y="922338"/>
            <a:ext cx="3239291" cy="25209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lIns="90488" tIns="44450" rIns="90488" bIns="44450">
            <a:spAutoFit/>
          </a:bodyPr>
          <a:lstStyle/>
          <a:p>
            <a:pPr eaLnBrk="0" hangingPunct="0"/>
            <a:r>
              <a:rPr lang="en-US" sz="1600" b="1" dirty="0"/>
              <a:t>Typical Systems Tools</a:t>
            </a:r>
          </a:p>
          <a:p>
            <a:pPr eaLnBrk="0" hangingPunct="0"/>
            <a:endParaRPr lang="en-US" sz="1600" b="1" dirty="0"/>
          </a:p>
          <a:p>
            <a:pPr>
              <a:buFontTx/>
              <a:buChar char="•"/>
            </a:pPr>
            <a:r>
              <a:rPr lang="en-GB" sz="1400" dirty="0" smtClean="0">
                <a:solidFill>
                  <a:srgbClr val="000000"/>
                </a:solidFill>
              </a:rPr>
              <a:t>P-Diagram</a:t>
            </a:r>
            <a:endParaRPr lang="en-GB" sz="1400" dirty="0">
              <a:solidFill>
                <a:srgbClr val="000000"/>
              </a:solidFill>
            </a:endParaRPr>
          </a:p>
          <a:p>
            <a:pPr>
              <a:buFontTx/>
              <a:buChar char="•"/>
            </a:pPr>
            <a:r>
              <a:rPr lang="en-GB" sz="1400" dirty="0" smtClean="0">
                <a:solidFill>
                  <a:srgbClr val="000000"/>
                </a:solidFill>
              </a:rPr>
              <a:t>What-Why </a:t>
            </a:r>
            <a:r>
              <a:rPr lang="en-GB" sz="1400" dirty="0">
                <a:solidFill>
                  <a:srgbClr val="000000"/>
                </a:solidFill>
              </a:rPr>
              <a:t>Table</a:t>
            </a:r>
          </a:p>
          <a:p>
            <a:pPr>
              <a:buFontTx/>
              <a:buChar char="•"/>
            </a:pPr>
            <a:r>
              <a:rPr lang="en-GB" sz="1400" dirty="0">
                <a:solidFill>
                  <a:srgbClr val="000000"/>
                </a:solidFill>
              </a:rPr>
              <a:t>DFMEA</a:t>
            </a:r>
          </a:p>
          <a:p>
            <a:pPr>
              <a:buFontTx/>
              <a:buChar char="•"/>
            </a:pPr>
            <a:r>
              <a:rPr lang="en-GB" sz="1400" dirty="0">
                <a:solidFill>
                  <a:srgbClr val="000000"/>
                </a:solidFill>
              </a:rPr>
              <a:t> Simulation studies</a:t>
            </a:r>
          </a:p>
          <a:p>
            <a:pPr>
              <a:buFontTx/>
              <a:buChar char="•"/>
            </a:pPr>
            <a:r>
              <a:rPr lang="en-GB" sz="1400" dirty="0">
                <a:solidFill>
                  <a:srgbClr val="000000"/>
                </a:solidFill>
              </a:rPr>
              <a:t> Prototype tests</a:t>
            </a:r>
          </a:p>
          <a:p>
            <a:pPr>
              <a:buFontTx/>
              <a:buChar char="•"/>
            </a:pPr>
            <a:r>
              <a:rPr lang="en-GB" sz="1400" dirty="0">
                <a:solidFill>
                  <a:srgbClr val="000000"/>
                </a:solidFill>
              </a:rPr>
              <a:t> Design of Experiments</a:t>
            </a:r>
          </a:p>
          <a:p>
            <a:pPr lvl="1">
              <a:buFontTx/>
              <a:buChar char="•"/>
            </a:pPr>
            <a:r>
              <a:rPr lang="en-GB" sz="1400" dirty="0">
                <a:solidFill>
                  <a:srgbClr val="000000"/>
                </a:solidFill>
              </a:rPr>
              <a:t>Full </a:t>
            </a:r>
            <a:r>
              <a:rPr lang="en-GB" sz="1400" dirty="0" smtClean="0">
                <a:solidFill>
                  <a:srgbClr val="000000"/>
                </a:solidFill>
              </a:rPr>
              <a:t>Factorial</a:t>
            </a:r>
            <a:endParaRPr lang="en-GB" sz="1400" dirty="0">
              <a:solidFill>
                <a:srgbClr val="000000"/>
              </a:solidFill>
            </a:endParaRPr>
          </a:p>
          <a:p>
            <a:pPr lvl="1">
              <a:buFontTx/>
              <a:buChar char="•"/>
            </a:pPr>
            <a:r>
              <a:rPr lang="en-GB" sz="1400" dirty="0">
                <a:solidFill>
                  <a:srgbClr val="000000"/>
                </a:solidFill>
              </a:rPr>
              <a:t>Screening Design</a:t>
            </a:r>
          </a:p>
          <a:p>
            <a:pPr lvl="1">
              <a:buFontTx/>
              <a:buChar char="•"/>
            </a:pPr>
            <a:r>
              <a:rPr lang="en-GB" sz="1400" dirty="0">
                <a:solidFill>
                  <a:srgbClr val="000000"/>
                </a:solidFill>
              </a:rPr>
              <a:t>Response Surface Methods</a:t>
            </a:r>
          </a:p>
        </p:txBody>
      </p:sp>
      <p:sp>
        <p:nvSpPr>
          <p:cNvPr id="22544" name="Text Box 23"/>
          <p:cNvSpPr txBox="1">
            <a:spLocks noChangeArrowheads="1"/>
          </p:cNvSpPr>
          <p:nvPr/>
        </p:nvSpPr>
        <p:spPr bwMode="auto">
          <a:xfrm>
            <a:off x="263528" y="5537200"/>
            <a:ext cx="25198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00" dirty="0">
                <a:latin typeface="+mj-lt"/>
              </a:rPr>
              <a:t>Robust Design &amp; </a:t>
            </a:r>
            <a:r>
              <a:rPr lang="en-GB" sz="1600" dirty="0" smtClean="0">
                <a:latin typeface="+mj-lt"/>
              </a:rPr>
              <a:t>Flow-</a:t>
            </a:r>
            <a:endParaRPr lang="en-GB" sz="1600" dirty="0">
              <a:latin typeface="+mj-lt"/>
            </a:endParaRPr>
          </a:p>
          <a:p>
            <a:pPr eaLnBrk="1" hangingPunct="1"/>
            <a:r>
              <a:rPr lang="en-GB" sz="1600" dirty="0">
                <a:latin typeface="+mj-lt"/>
              </a:rPr>
              <a:t>d</a:t>
            </a:r>
            <a:r>
              <a:rPr lang="en-GB" sz="1600" dirty="0" smtClean="0">
                <a:latin typeface="+mj-lt"/>
              </a:rPr>
              <a:t>own of Requirements</a:t>
            </a:r>
            <a:endParaRPr lang="en-GB" sz="1600" dirty="0">
              <a:latin typeface="+mj-lt"/>
            </a:endParaRPr>
          </a:p>
        </p:txBody>
      </p:sp>
      <p:cxnSp>
        <p:nvCxnSpPr>
          <p:cNvPr id="22545" name="AutoShape 27"/>
          <p:cNvCxnSpPr>
            <a:cxnSpLocks noChangeShapeType="1"/>
          </p:cNvCxnSpPr>
          <p:nvPr/>
        </p:nvCxnSpPr>
        <p:spPr bwMode="auto">
          <a:xfrm>
            <a:off x="2930214" y="5460605"/>
            <a:ext cx="1590" cy="908451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2546" name="TextBox 27"/>
          <p:cNvSpPr txBox="1">
            <a:spLocks noChangeArrowheads="1"/>
          </p:cNvSpPr>
          <p:nvPr/>
        </p:nvSpPr>
        <p:spPr bwMode="auto">
          <a:xfrm>
            <a:off x="338139" y="1152145"/>
            <a:ext cx="22458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00" dirty="0">
                <a:latin typeface="+mj-lt"/>
              </a:rPr>
              <a:t>Characterise Design</a:t>
            </a:r>
          </a:p>
        </p:txBody>
      </p:sp>
    </p:spTree>
    <p:extLst>
      <p:ext uri="{BB962C8B-B14F-4D97-AF65-F5344CB8AC3E}">
        <p14:creationId xmlns:p14="http://schemas.microsoft.com/office/powerpoint/2010/main" val="145440872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6 Waters Template_white">
  <a:themeElements>
    <a:clrScheme name="Custom 4">
      <a:dk1>
        <a:srgbClr val="000000"/>
      </a:dk1>
      <a:lt1>
        <a:srgbClr val="FFFFFF"/>
      </a:lt1>
      <a:dk2>
        <a:srgbClr val="4BACC6"/>
      </a:dk2>
      <a:lt2>
        <a:srgbClr val="B2B2B2"/>
      </a:lt2>
      <a:accent1>
        <a:srgbClr val="4F81BD"/>
      </a:accent1>
      <a:accent2>
        <a:srgbClr val="B0551E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818E1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 Waters Template_white</Template>
  <TotalTime>700</TotalTime>
  <Words>1175</Words>
  <Application>Microsoft Macintosh PowerPoint</Application>
  <PresentationFormat>On-screen Show (4:3)</PresentationFormat>
  <Paragraphs>474</Paragraphs>
  <Slides>25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9" baseType="lpstr">
      <vt:lpstr>Calibri</vt:lpstr>
      <vt:lpstr>Courier New</vt:lpstr>
      <vt:lpstr>GE Inspira</vt:lpstr>
      <vt:lpstr>GE Inspira Medium</vt:lpstr>
      <vt:lpstr>GE Inspira Pitch</vt:lpstr>
      <vt:lpstr>MS PGothic</vt:lpstr>
      <vt:lpstr>ＭＳ Ｐゴシック</vt:lpstr>
      <vt:lpstr>Times New Roman</vt:lpstr>
      <vt:lpstr>Verdana</vt:lpstr>
      <vt:lpstr>Wingdings</vt:lpstr>
      <vt:lpstr>Wingdings 2</vt:lpstr>
      <vt:lpstr>Arial</vt:lpstr>
      <vt:lpstr>2016 Waters Template_white</vt:lpstr>
      <vt:lpstr>Custom Design</vt:lpstr>
      <vt:lpstr>The Design System Process</vt:lpstr>
      <vt:lpstr>The Design System Process</vt:lpstr>
      <vt:lpstr>The Design System Process</vt:lpstr>
      <vt:lpstr>The Design System Process</vt:lpstr>
      <vt:lpstr>The Design System Process</vt:lpstr>
      <vt:lpstr>The Build and Check System Process</vt:lpstr>
      <vt:lpstr>The Build and Check System Process</vt:lpstr>
      <vt:lpstr>The Build and Check System Process</vt:lpstr>
      <vt:lpstr>The Build and Check System Process</vt:lpstr>
      <vt:lpstr>The Design System Process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Key Tasks and Systems Tools</vt:lpstr>
    </vt:vector>
  </TitlesOfParts>
  <Manager/>
  <Company>BHW</Company>
  <LinksUpToDate>false</LinksUpToDate>
  <SharedDoc>false</SharedDoc>
  <HyperlinkBase/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Systems Engineering</dc:title>
  <dc:subject>Systems Engineering</dc:subject>
  <dc:creator>Stuart Burge</dc:creator>
  <cp:keywords/>
  <dc:description/>
  <cp:lastModifiedBy>Stuart Burge</cp:lastModifiedBy>
  <cp:revision>27</cp:revision>
  <dcterms:created xsi:type="dcterms:W3CDTF">2015-11-25T16:01:18Z</dcterms:created>
  <dcterms:modified xsi:type="dcterms:W3CDTF">2016-10-25T07:59:17Z</dcterms:modified>
  <cp:category/>
</cp:coreProperties>
</file>