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6"/>
  </p:notesMasterIdLst>
  <p:handoutMasterIdLst>
    <p:handoutMasterId r:id="rId7"/>
  </p:handoutMasterIdLst>
  <p:sldIdLst>
    <p:sldId id="256" r:id="rId3"/>
    <p:sldId id="257" r:id="rId4"/>
    <p:sldId id="258" r:id="rId5"/>
  </p:sldIdLst>
  <p:sldSz cx="15544800" cy="10058400"/>
  <p:notesSz cx="9296400" cy="14782800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73152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146304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219456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292608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3657600" algn="l" defTabSz="1463040" rtl="0" eaLnBrk="1" latinLnBrk="0" hangingPunct="1"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4389120" algn="l" defTabSz="1463040" rtl="0" eaLnBrk="1" latinLnBrk="0" hangingPunct="1"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5120640" algn="l" defTabSz="1463040" rtl="0" eaLnBrk="1" latinLnBrk="0" hangingPunct="1"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5852160" algn="l" defTabSz="1463040" rtl="0" eaLnBrk="1" latinLnBrk="0" hangingPunct="1">
      <a:defRPr sz="2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5"/>
    <p:restoredTop sz="93233"/>
  </p:normalViewPr>
  <p:slideViewPr>
    <p:cSldViewPr snapToGrid="0">
      <p:cViewPr>
        <p:scale>
          <a:sx n="100" d="100"/>
          <a:sy n="100" d="100"/>
        </p:scale>
        <p:origin x="-156" y="438"/>
      </p:cViewPr>
      <p:guideLst>
        <p:guide orient="horz" pos="3168"/>
        <p:guide pos="4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4656"/>
        <p:guide pos="292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027583" cy="739394"/>
          </a:xfrm>
          <a:prstGeom prst="rect">
            <a:avLst/>
          </a:prstGeom>
        </p:spPr>
        <p:txBody>
          <a:bodyPr vert="horz" lIns="136479" tIns="68240" rIns="136479" bIns="68240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6678" y="2"/>
            <a:ext cx="4027583" cy="739394"/>
          </a:xfrm>
          <a:prstGeom prst="rect">
            <a:avLst/>
          </a:prstGeom>
        </p:spPr>
        <p:txBody>
          <a:bodyPr vert="horz" lIns="136479" tIns="68240" rIns="136479" bIns="68240" rtlCol="0"/>
          <a:lstStyle>
            <a:lvl1pPr algn="r">
              <a:defRPr sz="1800"/>
            </a:lvl1pPr>
          </a:lstStyle>
          <a:p>
            <a:fld id="{690F1594-CC62-5845-B1F7-E71E21355CA0}" type="datetimeFigureOut">
              <a:rPr lang="en-US" smtClean="0"/>
              <a:pPr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14040866"/>
            <a:ext cx="4027583" cy="739394"/>
          </a:xfrm>
          <a:prstGeom prst="rect">
            <a:avLst/>
          </a:prstGeom>
        </p:spPr>
        <p:txBody>
          <a:bodyPr vert="horz" lIns="136479" tIns="68240" rIns="136479" bIns="68240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6678" y="14040866"/>
            <a:ext cx="4027583" cy="739394"/>
          </a:xfrm>
          <a:prstGeom prst="rect">
            <a:avLst/>
          </a:prstGeom>
        </p:spPr>
        <p:txBody>
          <a:bodyPr vert="horz" lIns="136479" tIns="68240" rIns="136479" bIns="68240" rtlCol="0" anchor="b"/>
          <a:lstStyle>
            <a:lvl1pPr algn="r">
              <a:defRPr sz="18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027583" cy="739394"/>
          </a:xfrm>
          <a:prstGeom prst="rect">
            <a:avLst/>
          </a:prstGeom>
        </p:spPr>
        <p:txBody>
          <a:bodyPr vert="horz" lIns="136479" tIns="68240" rIns="136479" bIns="68240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6678" y="2"/>
            <a:ext cx="4027583" cy="739394"/>
          </a:xfrm>
          <a:prstGeom prst="rect">
            <a:avLst/>
          </a:prstGeom>
        </p:spPr>
        <p:txBody>
          <a:bodyPr vert="horz" lIns="136479" tIns="68240" rIns="136479" bIns="68240" rtlCol="0"/>
          <a:lstStyle>
            <a:lvl1pPr algn="r">
              <a:defRPr sz="1800"/>
            </a:lvl1pPr>
          </a:lstStyle>
          <a:p>
            <a:fld id="{388D7A57-43EE-2743-A988-E71AC45DE1BD}" type="datetimeFigureOut">
              <a:rPr lang="en-US" smtClean="0"/>
              <a:pPr/>
              <a:t>12/7/2016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5125" y="1108075"/>
            <a:ext cx="8566150" cy="5543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6479" tIns="68240" rIns="136479" bIns="6824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8785" y="7022975"/>
            <a:ext cx="7438832" cy="6652006"/>
          </a:xfrm>
          <a:prstGeom prst="rect">
            <a:avLst/>
          </a:prstGeom>
        </p:spPr>
        <p:txBody>
          <a:bodyPr vert="horz" lIns="136479" tIns="68240" rIns="136479" bIns="6824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14040866"/>
            <a:ext cx="4027583" cy="739394"/>
          </a:xfrm>
          <a:prstGeom prst="rect">
            <a:avLst/>
          </a:prstGeom>
        </p:spPr>
        <p:txBody>
          <a:bodyPr vert="horz" lIns="136479" tIns="68240" rIns="136479" bIns="68240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6678" y="14040866"/>
            <a:ext cx="4027583" cy="739394"/>
          </a:xfrm>
          <a:prstGeom prst="rect">
            <a:avLst/>
          </a:prstGeom>
        </p:spPr>
        <p:txBody>
          <a:bodyPr vert="horz" lIns="136479" tIns="68240" rIns="136479" bIns="68240" rtlCol="0" anchor="b"/>
          <a:lstStyle>
            <a:lvl1pPr algn="r">
              <a:defRPr sz="18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3152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6304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9456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2608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5760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73152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165860" y="3124624"/>
            <a:ext cx="13213080" cy="2156037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2331720" y="5699760"/>
            <a:ext cx="10881360" cy="257048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7932" y="4263180"/>
            <a:ext cx="13213080" cy="2200274"/>
          </a:xfrm>
        </p:spPr>
        <p:txBody>
          <a:bodyPr anchor="ctr"/>
          <a:lstStyle>
            <a:lvl1pPr marL="0" indent="0" algn="ctr">
              <a:buNone/>
              <a:defRPr sz="3800" b="1">
                <a:solidFill>
                  <a:srgbClr val="4F81BD"/>
                </a:solidFill>
                <a:effectLst/>
                <a:latin typeface="+mj-lt"/>
              </a:defRPr>
            </a:lvl1pPr>
            <a:lvl2pPr marL="731520" indent="0">
              <a:buNone/>
              <a:defRPr sz="2900"/>
            </a:lvl2pPr>
            <a:lvl3pPr marL="1463040" indent="0">
              <a:buNone/>
              <a:defRPr sz="2600"/>
            </a:lvl3pPr>
            <a:lvl4pPr marL="2194560" indent="0">
              <a:buNone/>
              <a:defRPr sz="2200"/>
            </a:lvl4pPr>
            <a:lvl5pPr marL="2926080" indent="0">
              <a:buNone/>
              <a:defRPr sz="2200"/>
            </a:lvl5pPr>
            <a:lvl6pPr marL="3657600" indent="0">
              <a:buNone/>
              <a:defRPr sz="2200"/>
            </a:lvl6pPr>
            <a:lvl7pPr marL="4389120" indent="0">
              <a:buNone/>
              <a:defRPr sz="2200"/>
            </a:lvl7pPr>
            <a:lvl8pPr marL="5120640" indent="0">
              <a:buNone/>
              <a:defRPr sz="2200"/>
            </a:lvl8pPr>
            <a:lvl9pPr marL="5852160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04" y="-40855"/>
            <a:ext cx="11658600" cy="1564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068" y="1924267"/>
            <a:ext cx="14767560" cy="7376160"/>
          </a:xfrm>
        </p:spPr>
        <p:txBody>
          <a:bodyPr>
            <a:normAutofit/>
          </a:bodyPr>
          <a:lstStyle>
            <a:lvl1pPr marL="373381" marR="0" indent="-373381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731520" marR="0" indent="-358141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1109981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1468120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841501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241004" y="-8128"/>
            <a:ext cx="11032490" cy="152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2021" y="1947815"/>
            <a:ext cx="7383780" cy="7376160"/>
          </a:xfrm>
        </p:spPr>
        <p:txBody>
          <a:bodyPr>
            <a:normAutofit/>
          </a:bodyPr>
          <a:lstStyle>
            <a:lvl1pPr marL="373381" marR="0" indent="-373381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2900"/>
            </a:lvl1pPr>
            <a:lvl2pPr marL="731520" marR="0" indent="-358141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2600">
                <a:latin typeface="+mn-lt"/>
              </a:defRPr>
            </a:lvl2pPr>
            <a:lvl3pPr marL="1109981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2600">
                <a:latin typeface="+mn-lt"/>
              </a:defRPr>
            </a:lvl3pPr>
            <a:lvl4pPr marL="1468120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2600">
                <a:latin typeface="+mn-lt"/>
              </a:defRPr>
            </a:lvl4pPr>
            <a:lvl5pPr marL="1841501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26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1940" y="1947815"/>
            <a:ext cx="7383780" cy="7376160"/>
          </a:xfrm>
        </p:spPr>
        <p:txBody>
          <a:bodyPr>
            <a:normAutofit/>
          </a:bodyPr>
          <a:lstStyle>
            <a:lvl1pPr marL="373381" marR="0" indent="-373381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2900"/>
            </a:lvl1pPr>
            <a:lvl2pPr marL="731520" marR="0" indent="-358141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2600">
                <a:latin typeface="+mn-lt"/>
              </a:defRPr>
            </a:lvl2pPr>
            <a:lvl3pPr marL="1109981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2600">
                <a:latin typeface="+mn-lt"/>
              </a:defRPr>
            </a:lvl3pPr>
            <a:lvl4pPr marL="1468120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2600">
                <a:latin typeface="+mn-lt"/>
              </a:defRPr>
            </a:lvl4pPr>
            <a:lvl5pPr marL="1841501" marR="0" indent="-365760" algn="l" defTabSz="146304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26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241004" y="-8128"/>
            <a:ext cx="11032490" cy="152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236871" y="46153"/>
            <a:ext cx="11658600" cy="147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388620" y="5903377"/>
            <a:ext cx="14767560" cy="37551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373381" indent="-373381">
              <a:defRPr sz="2600"/>
            </a:lvl1pPr>
            <a:lvl2pPr marL="731520" indent="-373381">
              <a:defRPr sz="2200">
                <a:latin typeface="+mn-lt"/>
              </a:defRPr>
            </a:lvl2pPr>
            <a:lvl3pPr marL="1008381" indent="-276861">
              <a:defRPr sz="2200">
                <a:latin typeface="+mn-lt"/>
              </a:defRPr>
            </a:lvl3pPr>
            <a:lvl4pPr marL="1191261" indent="-279400">
              <a:defRPr sz="2200">
                <a:latin typeface="+mn-lt"/>
              </a:defRPr>
            </a:lvl4pPr>
            <a:lvl5pPr marL="1366520" indent="-276861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388620" y="1960587"/>
            <a:ext cx="14767560" cy="37551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373381" indent="-373381">
              <a:defRPr sz="2600"/>
            </a:lvl1pPr>
            <a:lvl2pPr marL="731520" indent="-373381">
              <a:defRPr sz="2200">
                <a:latin typeface="+mn-lt"/>
              </a:defRPr>
            </a:lvl2pPr>
            <a:lvl3pPr marL="1008381" indent="-276861">
              <a:defRPr sz="2200">
                <a:latin typeface="+mn-lt"/>
              </a:defRPr>
            </a:lvl3pPr>
            <a:lvl4pPr marL="1191261" indent="-279400">
              <a:defRPr sz="2200">
                <a:latin typeface="+mn-lt"/>
              </a:defRPr>
            </a:lvl4pPr>
            <a:lvl5pPr marL="1366520" indent="-276861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01940" y="1788160"/>
            <a:ext cx="7254240" cy="134112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6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" y="1788160"/>
            <a:ext cx="7254240" cy="134112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6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7901940" y="3129280"/>
            <a:ext cx="7254240" cy="6705600"/>
          </a:xfrm>
          <a:ln>
            <a:solidFill>
              <a:schemeClr val="tx1"/>
            </a:solidFill>
          </a:ln>
        </p:spPr>
        <p:txBody>
          <a:bodyPr/>
          <a:lstStyle>
            <a:lvl1pPr marL="365760" indent="-365760">
              <a:defRPr sz="2600"/>
            </a:lvl1pPr>
            <a:lvl2pPr marL="454661" indent="-276861">
              <a:defRPr sz="2200">
                <a:latin typeface="+mn-lt"/>
              </a:defRPr>
            </a:lvl2pPr>
            <a:lvl3pPr marL="635000" indent="-180341">
              <a:defRPr sz="2200">
                <a:latin typeface="+mn-lt"/>
              </a:defRPr>
            </a:lvl3pPr>
            <a:lvl4pPr marL="820421" indent="-180341">
              <a:defRPr sz="2200">
                <a:latin typeface="+mn-lt"/>
              </a:defRPr>
            </a:lvl4pPr>
            <a:lvl5pPr marL="1003301" indent="-180341">
              <a:defRPr sz="2200">
                <a:latin typeface="+mn-lt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236871" y="47895"/>
            <a:ext cx="11658600" cy="147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38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388620" y="3129280"/>
            <a:ext cx="7254240" cy="6705600"/>
          </a:xfrm>
          <a:ln>
            <a:solidFill>
              <a:schemeClr val="tx1"/>
            </a:solidFill>
          </a:ln>
        </p:spPr>
        <p:txBody>
          <a:bodyPr/>
          <a:lstStyle>
            <a:lvl1pPr marL="365760" indent="-365760">
              <a:defRPr sz="2600"/>
            </a:lvl1pPr>
            <a:lvl2pPr marL="454661" indent="-276861">
              <a:defRPr sz="2200">
                <a:latin typeface="+mn-lt"/>
              </a:defRPr>
            </a:lvl2pPr>
            <a:lvl3pPr marL="635000" indent="-180341">
              <a:defRPr sz="2200">
                <a:latin typeface="+mn-lt"/>
              </a:defRPr>
            </a:lvl3pPr>
            <a:lvl4pPr marL="820421" indent="-180341">
              <a:defRPr sz="2200">
                <a:latin typeface="+mn-lt"/>
              </a:defRPr>
            </a:lvl4pPr>
            <a:lvl5pPr marL="1003301" indent="-180341">
              <a:defRPr sz="2200">
                <a:latin typeface="+mn-lt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871" y="46153"/>
            <a:ext cx="11658600" cy="14752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0525" y="1963491"/>
            <a:ext cx="6995160" cy="3688080"/>
          </a:xfrm>
        </p:spPr>
        <p:txBody>
          <a:bodyPr/>
          <a:lstStyle>
            <a:lvl1pPr marL="373381" indent="-373381">
              <a:defRPr sz="2600"/>
            </a:lvl1pPr>
            <a:lvl2pPr marL="454661" indent="-274320">
              <a:defRPr sz="2200">
                <a:latin typeface="+mn-lt"/>
              </a:defRPr>
            </a:lvl2pPr>
            <a:lvl3pPr marL="635000" indent="-264160">
              <a:defRPr sz="2200">
                <a:latin typeface="+mn-lt"/>
              </a:defRPr>
            </a:lvl3pPr>
            <a:lvl4pPr marL="1008381" indent="-276861">
              <a:defRPr sz="2200">
                <a:latin typeface="+mn-lt"/>
              </a:defRPr>
            </a:lvl4pPr>
            <a:lvl5pPr marL="1282701" indent="-274320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7995328" y="1963491"/>
            <a:ext cx="6995160" cy="3688080"/>
          </a:xfrm>
        </p:spPr>
        <p:txBody>
          <a:bodyPr/>
          <a:lstStyle>
            <a:lvl1pPr marL="373381" indent="-373381">
              <a:defRPr sz="2600"/>
            </a:lvl1pPr>
            <a:lvl2pPr marL="459741" indent="-279400">
              <a:defRPr sz="2200">
                <a:latin typeface="+mn-lt"/>
              </a:defRPr>
            </a:lvl2pPr>
            <a:lvl3pPr marL="612141" indent="-246381">
              <a:defRPr sz="2200">
                <a:latin typeface="+mn-lt"/>
              </a:defRPr>
            </a:lvl3pPr>
            <a:lvl4pPr marL="970280" indent="-238760">
              <a:defRPr sz="2200">
                <a:latin typeface="+mn-lt"/>
              </a:defRPr>
            </a:lvl4pPr>
            <a:lvl5pPr marL="1275080" indent="-276861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388620" y="5923280"/>
            <a:ext cx="6995160" cy="3688080"/>
          </a:xfrm>
        </p:spPr>
        <p:txBody>
          <a:bodyPr/>
          <a:lstStyle>
            <a:lvl1pPr marL="373381" indent="-373381">
              <a:defRPr sz="2600"/>
            </a:lvl1pPr>
            <a:lvl2pPr marL="459741" indent="-279400">
              <a:defRPr sz="2200">
                <a:latin typeface="+mn-lt"/>
              </a:defRPr>
            </a:lvl2pPr>
            <a:lvl3pPr marL="635000" indent="-264160">
              <a:defRPr sz="2200">
                <a:latin typeface="+mn-lt"/>
              </a:defRPr>
            </a:lvl3pPr>
            <a:lvl4pPr marL="1003301" indent="-271781">
              <a:defRPr sz="2200">
                <a:latin typeface="+mn-lt"/>
              </a:defRPr>
            </a:lvl4pPr>
            <a:lvl5pPr marL="1280160" indent="-276861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8003423" y="5923280"/>
            <a:ext cx="6995160" cy="3688080"/>
          </a:xfrm>
        </p:spPr>
        <p:txBody>
          <a:bodyPr/>
          <a:lstStyle>
            <a:lvl1pPr marL="373381" indent="-373381">
              <a:defRPr sz="2600"/>
            </a:lvl1pPr>
            <a:lvl2pPr marL="459741" indent="-279400">
              <a:defRPr sz="2200">
                <a:latin typeface="+mn-lt"/>
              </a:defRPr>
            </a:lvl2pPr>
            <a:lvl3pPr marL="612141" indent="-246381">
              <a:defRPr sz="2200">
                <a:latin typeface="+mn-lt"/>
              </a:defRPr>
            </a:lvl3pPr>
            <a:lvl4pPr marL="970280" indent="-246381">
              <a:defRPr sz="2200">
                <a:latin typeface="+mn-lt"/>
              </a:defRPr>
            </a:lvl4pPr>
            <a:lvl5pPr marL="1379221" indent="-276861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236871" y="46153"/>
            <a:ext cx="11658600" cy="147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380525" y="1963785"/>
            <a:ext cx="6995160" cy="3688080"/>
          </a:xfrm>
        </p:spPr>
        <p:txBody>
          <a:bodyPr/>
          <a:lstStyle>
            <a:lvl1pPr marL="373381" indent="-373381">
              <a:defRPr sz="2600"/>
            </a:lvl1pPr>
            <a:lvl2pPr marL="454661" indent="-274320">
              <a:defRPr sz="2200">
                <a:latin typeface="+mn-lt"/>
              </a:defRPr>
            </a:lvl2pPr>
            <a:lvl3pPr marL="635000" indent="-264160">
              <a:defRPr sz="2200">
                <a:latin typeface="+mn-lt"/>
              </a:defRPr>
            </a:lvl3pPr>
            <a:lvl4pPr marL="1008381" indent="-276861">
              <a:defRPr sz="2200">
                <a:latin typeface="+mn-lt"/>
              </a:defRPr>
            </a:lvl4pPr>
            <a:lvl5pPr marL="1282701" indent="-274320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7992319" y="1963785"/>
            <a:ext cx="7235736" cy="3688080"/>
          </a:xfrm>
        </p:spPr>
        <p:txBody>
          <a:bodyPr/>
          <a:lstStyle>
            <a:lvl1pPr marL="373381" indent="-373381">
              <a:defRPr sz="2600"/>
            </a:lvl1pPr>
            <a:lvl2pPr marL="454661" indent="-274320">
              <a:defRPr sz="2200">
                <a:latin typeface="+mn-lt"/>
              </a:defRPr>
            </a:lvl2pPr>
            <a:lvl3pPr marL="612141" indent="-241301">
              <a:defRPr sz="2200">
                <a:latin typeface="+mn-lt"/>
              </a:defRPr>
            </a:lvl3pPr>
            <a:lvl4pPr marL="970280" indent="-238760">
              <a:defRPr sz="2200">
                <a:latin typeface="+mn-lt"/>
              </a:defRPr>
            </a:lvl4pPr>
            <a:lvl5pPr marL="1277621" indent="-274320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388620" y="5904493"/>
            <a:ext cx="14749054" cy="37551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373381" indent="-373381">
              <a:defRPr sz="2600"/>
            </a:lvl1pPr>
            <a:lvl2pPr marL="459741" indent="-261621">
              <a:defRPr sz="2200">
                <a:latin typeface="+mn-lt"/>
              </a:defRPr>
            </a:lvl2pPr>
            <a:lvl3pPr marL="629920" indent="-261621">
              <a:tabLst/>
              <a:defRPr sz="2200">
                <a:latin typeface="+mn-lt"/>
              </a:defRPr>
            </a:lvl3pPr>
            <a:lvl4pPr marL="1003301" indent="-269240">
              <a:defRPr sz="2200">
                <a:latin typeface="+mn-lt"/>
              </a:defRPr>
            </a:lvl4pPr>
            <a:lvl5pPr marL="1267461" indent="-264160">
              <a:defRPr sz="2200">
                <a:latin typeface="+mn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Content - Large  F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 txBox="1">
            <a:spLocks/>
          </p:cNvSpPr>
          <p:nvPr/>
        </p:nvSpPr>
        <p:spPr>
          <a:xfrm>
            <a:off x="11905976" y="9611922"/>
            <a:ext cx="3627120" cy="535517"/>
          </a:xfrm>
          <a:prstGeom prst="rect">
            <a:avLst/>
          </a:prstGeom>
        </p:spPr>
        <p:txBody>
          <a:bodyPr vert="horz" lIns="109757" tIns="54878" rIns="109757" bIns="54878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70C0"/>
                </a:solidFill>
                <a:latin typeface="GE Inspira Pitch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9pPr>
          </a:lstStyle>
          <a:p>
            <a:fld id="{5B5001F5-E7B9-4741-B997-DC6E1D931256}" type="slidenum">
              <a:rPr lang="en-US" sz="1000" smtClean="0">
                <a:solidFill>
                  <a:srgbClr val="414141"/>
                </a:solidFill>
                <a:latin typeface="GE Inspira" panose="020F0603030400020203" pitchFamily="34" charset="0"/>
              </a:rPr>
              <a:pPr/>
              <a:t>‹#›</a:t>
            </a:fld>
            <a:endParaRPr lang="en-US" sz="1000" dirty="0">
              <a:solidFill>
                <a:srgbClr val="414141"/>
              </a:solidFill>
              <a:latin typeface="GE Inspira" panose="020F0603030400020203" pitchFamily="34" charset="0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976863" y="1361559"/>
            <a:ext cx="13990320" cy="7437596"/>
          </a:xfrm>
          <a:prstGeom prst="rect">
            <a:avLst/>
          </a:prstGeom>
        </p:spPr>
        <p:txBody>
          <a:bodyPr vert="horz" lIns="146304" tIns="73152" rIns="146304" bIns="73152" rtlCol="0">
            <a:normAutofit/>
          </a:bodyPr>
          <a:lstStyle>
            <a:lvl1pPr marL="0" marR="0" indent="0" algn="l" defTabSz="1097573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800">
                <a:solidFill>
                  <a:srgbClr val="005CB9"/>
                </a:solidFill>
                <a:latin typeface="GE Inspira" panose="020F0603030400020203" pitchFamily="34" charset="0"/>
              </a:defRPr>
            </a:lvl1pPr>
            <a:lvl2pPr marL="280110" indent="-270582">
              <a:spcBef>
                <a:spcPts val="1440"/>
              </a:spcBef>
              <a:defRPr sz="3400">
                <a:solidFill>
                  <a:schemeClr val="tx1">
                    <a:lumMod val="65000"/>
                    <a:lumOff val="35000"/>
                  </a:schemeClr>
                </a:solidFill>
                <a:latin typeface="GE Inspira" panose="020F0603030400020203" pitchFamily="34" charset="0"/>
              </a:defRPr>
            </a:lvl2pPr>
            <a:lvl3pPr marL="693605" indent="-280110">
              <a:spcBef>
                <a:spcPts val="1080"/>
              </a:spcBef>
              <a:defRPr sz="2900">
                <a:solidFill>
                  <a:schemeClr val="tx1">
                    <a:lumMod val="65000"/>
                    <a:lumOff val="35000"/>
                  </a:schemeClr>
                </a:solidFill>
                <a:latin typeface="GE Inspira" panose="020F0603030400020203" pitchFamily="34" charset="0"/>
              </a:defRPr>
            </a:lvl3pPr>
            <a:lvl4pPr marL="967998" indent="-272488">
              <a:spcBef>
                <a:spcPts val="72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GE Inspira" panose="020F0603030400020203" pitchFamily="34" charset="0"/>
              </a:defRPr>
            </a:lvl4pPr>
            <a:lvl5pPr marL="1230958" indent="-268677">
              <a:spcBef>
                <a:spcPts val="480"/>
              </a:spcBef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GE Inspira" panose="020F0603030400020203" pitchFamily="34" charset="0"/>
              </a:defRPr>
            </a:lvl5pPr>
            <a:lvl6pPr marL="1507258" indent="-274394">
              <a:spcBef>
                <a:spcPts val="360"/>
              </a:spcBef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  <a:p>
            <a:pPr lvl="5"/>
            <a:r>
              <a:rPr lang="en-US" dirty="0"/>
              <a:t>Level 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886" y="402808"/>
            <a:ext cx="13822675" cy="796469"/>
          </a:xfrm>
        </p:spPr>
        <p:txBody>
          <a:bodyPr>
            <a:noAutofit/>
          </a:bodyPr>
          <a:lstStyle>
            <a:lvl1pPr>
              <a:defRPr sz="4800">
                <a:solidFill>
                  <a:schemeClr val="tx1">
                    <a:lumMod val="65000"/>
                    <a:lumOff val="35000"/>
                  </a:schemeClr>
                </a:solidFill>
                <a:latin typeface="GE Inspira Medium" panose="020F0603030400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3" descr="E:\Harrington Group\GE OIL &amp; GAS ENGINEERING - SARAH LEONARD\2016 - SYSTEMS ENGINEERING DOCUMENTS\SEO Campaign\GUIDE-SEO Graphics\Graphic Theme Files\SEO Graphic - Blue Text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18770" y="8956809"/>
            <a:ext cx="2215362" cy="109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465" y="9231812"/>
            <a:ext cx="478003" cy="549859"/>
          </a:xfrm>
          <a:prstGeom prst="rect">
            <a:avLst/>
          </a:prstGeom>
        </p:spPr>
      </p:pic>
      <p:sp>
        <p:nvSpPr>
          <p:cNvPr id="10" name="Slide Number Placeholder 1"/>
          <p:cNvSpPr>
            <a:spLocks noGrp="1"/>
          </p:cNvSpPr>
          <p:nvPr/>
        </p:nvSpPr>
        <p:spPr bwMode="auto">
          <a:xfrm>
            <a:off x="6174994" y="9726854"/>
            <a:ext cx="3296163" cy="26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9730" tIns="54866" rIns="109730" bIns="54866">
            <a:spAutoFit/>
          </a:bodyPr>
          <a:lstStyle/>
          <a:p>
            <a:pPr defTabSz="548786"/>
            <a:r>
              <a:rPr lang="en-US" sz="1000" dirty="0">
                <a:solidFill>
                  <a:srgbClr val="414141"/>
                </a:solidFill>
                <a:latin typeface="GE Inspira" panose="020F0603030400020203" pitchFamily="34" charset="0"/>
              </a:rPr>
              <a:t>© 2016 General Electric Company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xmlns="" val="115037562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blob_strip_wid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5544800" cy="372533"/>
          </a:xfrm>
          <a:prstGeom prst="rect">
            <a:avLst/>
          </a:prstGeom>
        </p:spPr>
      </p:pic>
      <p:pic>
        <p:nvPicPr>
          <p:cNvPr id="3" name="Picture 2" descr="Waters_logo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29053" y="608318"/>
            <a:ext cx="3437735" cy="68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327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5544800" cy="372533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221298" y="1948816"/>
            <a:ext cx="14767560" cy="7550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79107" y="9799956"/>
            <a:ext cx="2225481" cy="31701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146304" tIns="73152" rIns="146304" bIns="73152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1100" dirty="0">
                <a:solidFill>
                  <a:srgbClr val="000000"/>
                </a:solidFill>
              </a:rPr>
              <a:t>©</a:t>
            </a:r>
            <a:r>
              <a:rPr lang="en-US" sz="1100" dirty="0" smtClean="0">
                <a:solidFill>
                  <a:srgbClr val="000000"/>
                </a:solidFill>
              </a:rPr>
              <a:t>2016 </a:t>
            </a:r>
            <a:r>
              <a:rPr lang="en-US" sz="11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223997" y="-6985"/>
            <a:ext cx="11032490" cy="15273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146304" tIns="73152" rIns="146304" bIns="73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4955985" y="9762703"/>
            <a:ext cx="588816" cy="31701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146304" tIns="73152" rIns="146304" bIns="73152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1100" dirty="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11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29053" y="608318"/>
            <a:ext cx="3437735" cy="6848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7" r:id="rId11"/>
    <p:sldLayoutId id="2147484908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73152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</a:defRPr>
      </a:lvl6pPr>
      <a:lvl7pPr marL="146304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</a:defRPr>
      </a:lvl7pPr>
      <a:lvl8pPr marL="219456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</a:defRPr>
      </a:lvl8pPr>
      <a:lvl9pPr marL="292608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</a:defRPr>
      </a:lvl9pPr>
    </p:titleStyle>
    <p:bodyStyle>
      <a:lvl1pPr marL="373381" indent="-373381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31520" indent="-358141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09981" indent="-36576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468120" indent="-36576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841501" indent="-36576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4023360" indent="-36576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2900" baseline="0">
          <a:solidFill>
            <a:schemeClr val="tx1"/>
          </a:solidFill>
          <a:latin typeface="+mn-lt"/>
        </a:defRPr>
      </a:lvl6pPr>
      <a:lvl7pPr marL="4754880" indent="-36576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2900" baseline="0">
          <a:solidFill>
            <a:schemeClr val="tx1"/>
          </a:solidFill>
          <a:latin typeface="+mn-lt"/>
        </a:defRPr>
      </a:lvl7pPr>
      <a:lvl8pPr marL="5486400" indent="-365760" algn="l" rtl="0" eaLnBrk="1" fontAlgn="base" hangingPunct="1">
        <a:spcBef>
          <a:spcPct val="20000"/>
        </a:spcBef>
        <a:spcAft>
          <a:spcPct val="0"/>
        </a:spcAft>
        <a:buNone/>
        <a:defRPr sz="2900" baseline="0">
          <a:solidFill>
            <a:schemeClr val="tx1"/>
          </a:solidFill>
          <a:latin typeface="+mn-lt"/>
        </a:defRPr>
      </a:lvl8pPr>
      <a:lvl9pPr marL="6217920" indent="-365760" algn="l" rtl="0" eaLnBrk="1" fontAlgn="base" hangingPunct="1">
        <a:spcBef>
          <a:spcPct val="20000"/>
        </a:spcBef>
        <a:spcAft>
          <a:spcPct val="0"/>
        </a:spcAft>
        <a:buNone/>
        <a:defRPr sz="32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5544800" cy="372533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5740" y="4246880"/>
            <a:ext cx="7854500" cy="156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731520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731520" rtl="0" eaLnBrk="1" latinLnBrk="0" hangingPunct="1">
        <a:spcBef>
          <a:spcPct val="20000"/>
        </a:spcBef>
        <a:buFont typeface="Arial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720" indent="-457200" algn="l" defTabSz="731520" rtl="0" eaLnBrk="1" latinLnBrk="0" hangingPunct="1">
        <a:spcBef>
          <a:spcPct val="20000"/>
        </a:spcBef>
        <a:buFont typeface="Arial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731520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731520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731520" rtl="0" eaLnBrk="1" latinLnBrk="0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73152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73152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73152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73152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73152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emf"/><Relationship Id="rId18" Type="http://schemas.openxmlformats.org/officeDocument/2006/relationships/image" Target="../media/image2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17" Type="http://schemas.openxmlformats.org/officeDocument/2006/relationships/image" Target="../media/image21.emf"/><Relationship Id="rId2" Type="http://schemas.openxmlformats.org/officeDocument/2006/relationships/image" Target="../media/image6.emf"/><Relationship Id="rId16" Type="http://schemas.openxmlformats.org/officeDocument/2006/relationships/image" Target="../media/image2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5" Type="http://schemas.openxmlformats.org/officeDocument/2006/relationships/image" Target="../media/image19.emf"/><Relationship Id="rId10" Type="http://schemas.openxmlformats.org/officeDocument/2006/relationships/image" Target="../media/image14.emf"/><Relationship Id="rId19" Type="http://schemas.openxmlformats.org/officeDocument/2006/relationships/image" Target="../media/image23.emf"/><Relationship Id="rId4" Type="http://schemas.openxmlformats.org/officeDocument/2006/relationships/image" Target="../media/image8.emf"/><Relationship Id="rId9" Type="http://schemas.openxmlformats.org/officeDocument/2006/relationships/image" Target="../media/image13.emf"/><Relationship Id="rId14" Type="http://schemas.openxmlformats.org/officeDocument/2006/relationships/image" Target="../media/image1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7.emf"/><Relationship Id="rId18" Type="http://schemas.openxmlformats.org/officeDocument/2006/relationships/image" Target="../media/image37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12" Type="http://schemas.openxmlformats.org/officeDocument/2006/relationships/image" Target="../media/image6.emf"/><Relationship Id="rId17" Type="http://schemas.openxmlformats.org/officeDocument/2006/relationships/image" Target="../media/image21.emf"/><Relationship Id="rId2" Type="http://schemas.openxmlformats.org/officeDocument/2006/relationships/image" Target="../media/image24.emf"/><Relationship Id="rId16" Type="http://schemas.openxmlformats.org/officeDocument/2006/relationships/image" Target="../media/image3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w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5" Type="http://schemas.openxmlformats.org/officeDocument/2006/relationships/image" Target="../media/image35.emf"/><Relationship Id="rId10" Type="http://schemas.openxmlformats.org/officeDocument/2006/relationships/image" Target="../media/image32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Relationship Id="rId14" Type="http://schemas.openxmlformats.org/officeDocument/2006/relationships/image" Target="../media/image3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13" Type="http://schemas.openxmlformats.org/officeDocument/2006/relationships/image" Target="../media/image35.emf"/><Relationship Id="rId3" Type="http://schemas.openxmlformats.org/officeDocument/2006/relationships/image" Target="../media/image39.emf"/><Relationship Id="rId7" Type="http://schemas.openxmlformats.org/officeDocument/2006/relationships/image" Target="../media/image15.emf"/><Relationship Id="rId12" Type="http://schemas.openxmlformats.org/officeDocument/2006/relationships/image" Target="../media/image34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emf"/><Relationship Id="rId11" Type="http://schemas.openxmlformats.org/officeDocument/2006/relationships/image" Target="../media/image45.emf"/><Relationship Id="rId5" Type="http://schemas.openxmlformats.org/officeDocument/2006/relationships/image" Target="../media/image41.emf"/><Relationship Id="rId15" Type="http://schemas.openxmlformats.org/officeDocument/2006/relationships/image" Target="../media/image24.emf"/><Relationship Id="rId10" Type="http://schemas.openxmlformats.org/officeDocument/2006/relationships/image" Target="../media/image44.emf"/><Relationship Id="rId4" Type="http://schemas.openxmlformats.org/officeDocument/2006/relationships/image" Target="../media/image40.emf"/><Relationship Id="rId9" Type="http://schemas.openxmlformats.org/officeDocument/2006/relationships/image" Target="../media/image43.emf"/><Relationship Id="rId14" Type="http://schemas.openxmlformats.org/officeDocument/2006/relationships/image" Target="../media/image3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4839203" y="2171158"/>
            <a:ext cx="6791282" cy="6639861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03" name="Document 102"/>
          <p:cNvSpPr/>
          <p:nvPr/>
        </p:nvSpPr>
        <p:spPr>
          <a:xfrm>
            <a:off x="11850148" y="7272408"/>
            <a:ext cx="3155049" cy="1200833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2554914" y="7286978"/>
            <a:ext cx="1687036" cy="252171"/>
          </a:xfrm>
          <a:prstGeom prst="rect">
            <a:avLst/>
          </a:prstGeom>
          <a:noFill/>
        </p:spPr>
        <p:txBody>
          <a:bodyPr wrap="none" lIns="82091" tIns="41046" rIns="82091" bIns="41046" rtlCol="0">
            <a:spAutoFit/>
          </a:bodyPr>
          <a:lstStyle/>
          <a:p>
            <a:r>
              <a:rPr lang="en-US" sz="1100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900198" y="7487661"/>
            <a:ext cx="891089" cy="753452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60324" y="7476050"/>
            <a:ext cx="902090" cy="753450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12187222" y="2198064"/>
            <a:ext cx="2387687" cy="44972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900751" y="2146427"/>
            <a:ext cx="2827568" cy="666459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58972" y="3553737"/>
            <a:ext cx="1434219" cy="669438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1060468" y="3486413"/>
            <a:ext cx="1129162" cy="236766"/>
          </a:xfrm>
          <a:prstGeom prst="rect">
            <a:avLst/>
          </a:prstGeom>
          <a:noFill/>
        </p:spPr>
        <p:txBody>
          <a:bodyPr wrap="non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Stakeholder Map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73294" y="3722066"/>
            <a:ext cx="1221351" cy="5137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Determine system stakeholders and select key ones for requirements elicitation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37298" y="6505753"/>
            <a:ext cx="1872088" cy="608956"/>
          </a:xfrm>
          <a:prstGeom prst="rect">
            <a:avLst/>
          </a:prstGeom>
        </p:spPr>
      </p:pic>
      <p:sp>
        <p:nvSpPr>
          <p:cNvPr id="113" name="Right Arrow 112"/>
          <p:cNvSpPr/>
          <p:nvPr/>
        </p:nvSpPr>
        <p:spPr>
          <a:xfrm rot="5400000">
            <a:off x="2097236" y="6022423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962775" y="7110165"/>
            <a:ext cx="2510951" cy="236766"/>
          </a:xfrm>
          <a:prstGeom prst="rect">
            <a:avLst/>
          </a:prstGeom>
          <a:noFill/>
        </p:spPr>
        <p:txBody>
          <a:bodyPr wrap="non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Tree Diagram/Analytic Hierarchy Process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497782" y="7325863"/>
            <a:ext cx="1413230" cy="298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Organize and </a:t>
            </a:r>
            <a:r>
              <a:rPr lang="en-US" sz="700" dirty="0" err="1">
                <a:latin typeface="GE Inspira Pitch Regular" charset="0"/>
              </a:rPr>
              <a:t>prioritise</a:t>
            </a:r>
            <a:r>
              <a:rPr lang="en-US" sz="700" dirty="0">
                <a:latin typeface="GE Inspira Pitch Regular" charset="0"/>
              </a:rPr>
              <a:t> key stakeholder requirements </a:t>
            </a:r>
          </a:p>
        </p:txBody>
      </p:sp>
      <p:sp>
        <p:nvSpPr>
          <p:cNvPr id="116" name="Right Arrow 115"/>
          <p:cNvSpPr/>
          <p:nvPr/>
        </p:nvSpPr>
        <p:spPr>
          <a:xfrm rot="5400000">
            <a:off x="2188437" y="4288195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086240" y="8099654"/>
            <a:ext cx="2236313" cy="452209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800" dirty="0">
                <a:latin typeface="GE Inspira Pitch Regular" charset="0"/>
              </a:rPr>
              <a:t>The User Requirements defines the expressed requirements of a particular stakeholder or stakeholders</a:t>
            </a: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5129" y="4407000"/>
            <a:ext cx="1218422" cy="1015328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1006612" y="5355573"/>
            <a:ext cx="1068248" cy="236766"/>
          </a:xfrm>
          <a:prstGeom prst="rect">
            <a:avLst/>
          </a:prstGeom>
          <a:noFill/>
        </p:spPr>
        <p:txBody>
          <a:bodyPr wrap="non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Affinity Diagram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027148" y="5543063"/>
            <a:ext cx="1067955" cy="4060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Elicit and capture key stakeholder requirements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451344" y="5557518"/>
            <a:ext cx="1124506" cy="40604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Captures how a user expects to interact with a system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604179" y="5374257"/>
            <a:ext cx="726808" cy="236766"/>
          </a:xfrm>
          <a:prstGeom prst="rect">
            <a:avLst/>
          </a:prstGeom>
          <a:noFill/>
        </p:spPr>
        <p:txBody>
          <a:bodyPr wrap="non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Use Case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59663" y="4605612"/>
            <a:ext cx="922345" cy="759648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799803" y="2522671"/>
            <a:ext cx="1653014" cy="5753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r>
              <a:rPr lang="en-US" sz="800" dirty="0">
                <a:latin typeface="GE Inspira Pitch Regular" charset="0"/>
              </a:rPr>
              <a:t>The Business Requirements provide the rationale and overall business constraints for a system development project</a:t>
            </a:r>
          </a:p>
        </p:txBody>
      </p:sp>
      <p:sp>
        <p:nvSpPr>
          <p:cNvPr id="125" name="Right Arrow 124"/>
          <p:cNvSpPr/>
          <p:nvPr/>
        </p:nvSpPr>
        <p:spPr>
          <a:xfrm rot="5400000">
            <a:off x="2043266" y="7688612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26" name="Right Arrow 125"/>
          <p:cNvSpPr/>
          <p:nvPr/>
        </p:nvSpPr>
        <p:spPr>
          <a:xfrm rot="5400000">
            <a:off x="2213631" y="3164529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248796" y="2184590"/>
            <a:ext cx="2113484" cy="29832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GE Inspira Pitch Regular" charset="0"/>
              </a:rPr>
              <a:t>Gather Requirements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6511906" y="8362697"/>
            <a:ext cx="2375250" cy="29832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r>
              <a:rPr lang="en-US" sz="700" dirty="0">
                <a:latin typeface="GE Inspira Pitch Regular" charset="0"/>
              </a:rPr>
              <a:t>Identifies and explores system solutions at different levels to determine System Meta-Solution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863837" y="8122978"/>
            <a:ext cx="1496248" cy="236766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Need Mean Analysis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044265" y="7290102"/>
            <a:ext cx="1960204" cy="40604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r>
              <a:rPr lang="en-US" sz="700" dirty="0">
                <a:latin typeface="GE Inspira Pitch Regular" charset="0"/>
              </a:rPr>
              <a:t>Analyses expressed requirements into their atomic form to identify and clarify missing and ambiguous requirements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5145822" y="7044715"/>
            <a:ext cx="1880129" cy="236766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Systemic Textual Analysis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57109" y="6136973"/>
            <a:ext cx="999194" cy="932023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83070" y="7827511"/>
            <a:ext cx="991481" cy="909916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79254" y="6068846"/>
            <a:ext cx="1644558" cy="1050801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7121561" y="7285987"/>
            <a:ext cx="1984874" cy="40604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Generates and organizes system generic functionality necessary to achieve the Operational Requirement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033587" y="7053081"/>
            <a:ext cx="2144635" cy="236766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Viewpoint/Functional Analysis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15935" y="6045319"/>
            <a:ext cx="2104342" cy="1034529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9153561" y="7275067"/>
            <a:ext cx="2062367" cy="40604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Captures and shows how the component functionality of a system must cooperate to deliver the Operational Requirement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9283028" y="7043408"/>
            <a:ext cx="1690084" cy="236766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Function Flow Diagram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4929232" y="5785276"/>
            <a:ext cx="6456592" cy="1968644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153442" y="5794603"/>
            <a:ext cx="4171076" cy="252155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100" dirty="0">
                <a:latin typeface="GE Inspira Pitch Regular" charset="0"/>
              </a:rPr>
              <a:t>Determine the necessary generic System Functionality  </a:t>
            </a:r>
          </a:p>
        </p:txBody>
      </p:sp>
      <p:sp>
        <p:nvSpPr>
          <p:cNvPr id="143" name="Right Arrow 142"/>
          <p:cNvSpPr/>
          <p:nvPr/>
        </p:nvSpPr>
        <p:spPr>
          <a:xfrm rot="16200000">
            <a:off x="6998789" y="7716078"/>
            <a:ext cx="358949" cy="432489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26239" y="4121457"/>
            <a:ext cx="1991737" cy="658096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5342570" y="4992981"/>
            <a:ext cx="2254370" cy="29832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Captures the potential functional failure modes, effects and causes to identify remedies </a:t>
            </a:r>
            <a:r>
              <a:rPr lang="en-US" sz="700" dirty="0" err="1">
                <a:latin typeface="GE Inspira Pitch Regular" charset="0"/>
              </a:rPr>
              <a:t>ab</a:t>
            </a:r>
            <a:r>
              <a:rPr lang="en-US" sz="700" dirty="0">
                <a:latin typeface="GE Inspira Pitch Regular" charset="0"/>
              </a:rPr>
              <a:t> initio 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5270101" y="4755292"/>
            <a:ext cx="3040691" cy="236766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Functional Failure Mode and Effect Analysis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60748" y="2616098"/>
            <a:ext cx="2085407" cy="1013178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5434406" y="3725310"/>
            <a:ext cx="2063530" cy="29832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Identifies causal paths for potential system sensitivities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5526239" y="3487622"/>
            <a:ext cx="1806668" cy="236766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Flow Sensitivity Analysis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4957344" y="2378410"/>
            <a:ext cx="3105533" cy="2893518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158903" y="2387738"/>
            <a:ext cx="2960108" cy="252155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100" dirty="0">
                <a:latin typeface="GE Inspira Pitch Regular" charset="0"/>
              </a:rPr>
              <a:t>Determine the Emergent Functionality  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88335" y="2747297"/>
            <a:ext cx="1940759" cy="1931978"/>
          </a:xfrm>
          <a:prstGeom prst="rect">
            <a:avLst/>
          </a:prstGeom>
        </p:spPr>
      </p:pic>
      <p:sp>
        <p:nvSpPr>
          <p:cNvPr id="153" name="Right Arrow 152"/>
          <p:cNvSpPr/>
          <p:nvPr/>
        </p:nvSpPr>
        <p:spPr>
          <a:xfrm>
            <a:off x="8005761" y="3646080"/>
            <a:ext cx="487356" cy="31853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54" name="Right Arrow 153"/>
          <p:cNvSpPr/>
          <p:nvPr/>
        </p:nvSpPr>
        <p:spPr>
          <a:xfrm rot="16200000">
            <a:off x="5529107" y="5370374"/>
            <a:ext cx="358949" cy="432489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55" name="Right Arrow 154"/>
          <p:cNvSpPr/>
          <p:nvPr/>
        </p:nvSpPr>
        <p:spPr>
          <a:xfrm rot="5400000">
            <a:off x="6839805" y="5352359"/>
            <a:ext cx="358949" cy="432489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56" name="Right Arrow 155"/>
          <p:cNvSpPr/>
          <p:nvPr/>
        </p:nvSpPr>
        <p:spPr>
          <a:xfrm rot="16200000">
            <a:off x="9409161" y="5211914"/>
            <a:ext cx="358949" cy="432489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635167" y="4895526"/>
            <a:ext cx="1913676" cy="29832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r>
              <a:rPr lang="en-US" sz="700" dirty="0">
                <a:latin typeface="GE Inspira Pitch Regular" charset="0"/>
              </a:rPr>
              <a:t>Cross checks requirements for consistency and completeness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8554457" y="4629092"/>
            <a:ext cx="2189949" cy="236766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Quality Function Deployment 1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9015936" y="2254972"/>
            <a:ext cx="2199992" cy="51376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000000"/>
                </a:solidFill>
                <a:latin typeface="GE Inspira Pitch Regular" charset="0"/>
              </a:rPr>
              <a:t>Analyse</a:t>
            </a:r>
            <a:r>
              <a:rPr lang="en-US" sz="1400" dirty="0">
                <a:solidFill>
                  <a:srgbClr val="000000"/>
                </a:solidFill>
                <a:latin typeface="GE Inspira Pitch Regular" charset="0"/>
              </a:rPr>
              <a:t>  and Validate Requirements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2455402" y="2234357"/>
            <a:ext cx="1822346" cy="5137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1400" dirty="0">
                <a:latin typeface="GE Inspira Pitch Regular" charset="0"/>
              </a:rPr>
              <a:t>Specify</a:t>
            </a:r>
          </a:p>
          <a:p>
            <a:pPr algn="ctr"/>
            <a:r>
              <a:rPr lang="en-US" sz="1400" dirty="0">
                <a:latin typeface="GE Inspira Pitch Regular" charset="0"/>
              </a:rPr>
              <a:t> Requirements</a:t>
            </a: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379510" y="4361332"/>
            <a:ext cx="2127599" cy="695493"/>
          </a:xfrm>
          <a:prstGeom prst="rect">
            <a:avLst/>
          </a:prstGeom>
        </p:spPr>
      </p:pic>
      <p:sp>
        <p:nvSpPr>
          <p:cNvPr id="163" name="Text Box 122"/>
          <p:cNvSpPr txBox="1">
            <a:spLocks noChangeArrowheads="1"/>
          </p:cNvSpPr>
          <p:nvPr/>
        </p:nvSpPr>
        <p:spPr bwMode="auto">
          <a:xfrm>
            <a:off x="12469038" y="5318721"/>
            <a:ext cx="1742128" cy="55162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8610" tIns="29304" rIns="58610" bIns="29304">
            <a:spAutoFit/>
          </a:bodyPr>
          <a:lstStyle/>
          <a:p>
            <a:pPr algn="ctr" defTabSz="586117" eaLnBrk="0" hangingPunct="0">
              <a:defRPr/>
            </a:pPr>
            <a:r>
              <a:rPr lang="en-GB" sz="800" kern="0" dirty="0">
                <a:solidFill>
                  <a:srgbClr val="000000"/>
                </a:solidFill>
                <a:latin typeface="GE Inspira Pitch Regular" charset="0"/>
              </a:rPr>
              <a:t>Determine Validation and Verification methods for each requirement and specify V&amp; V Requirements </a:t>
            </a:r>
          </a:p>
        </p:txBody>
      </p:sp>
      <p:sp>
        <p:nvSpPr>
          <p:cNvPr id="164" name="Right Arrow 163"/>
          <p:cNvSpPr/>
          <p:nvPr/>
        </p:nvSpPr>
        <p:spPr>
          <a:xfrm rot="5400000">
            <a:off x="13190159" y="3920406"/>
            <a:ext cx="372630" cy="421493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2384042" y="5071774"/>
            <a:ext cx="2121177" cy="236766"/>
          </a:xfrm>
          <a:prstGeom prst="rect">
            <a:avLst/>
          </a:prstGeom>
          <a:noFill/>
        </p:spPr>
        <p:txBody>
          <a:bodyPr wrap="square" lIns="82077" tIns="41038" rIns="82077" bIns="41038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62396" y="2494708"/>
            <a:ext cx="745572" cy="640636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64505" y="7905174"/>
            <a:ext cx="837342" cy="708005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98249" y="2688153"/>
            <a:ext cx="764165" cy="62876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11793" y="5906859"/>
            <a:ext cx="929361" cy="774127"/>
          </a:xfrm>
          <a:prstGeom prst="rect">
            <a:avLst/>
          </a:prstGeom>
        </p:spPr>
      </p:pic>
      <p:sp>
        <p:nvSpPr>
          <p:cNvPr id="170" name="TextBox 169"/>
          <p:cNvSpPr txBox="1"/>
          <p:nvPr/>
        </p:nvSpPr>
        <p:spPr>
          <a:xfrm>
            <a:off x="12385553" y="3406976"/>
            <a:ext cx="1909098" cy="452209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2077" tIns="41038" rIns="82077" bIns="41038" rtlCol="0">
            <a:spAutoFit/>
          </a:bodyPr>
          <a:lstStyle/>
          <a:p>
            <a:pPr algn="ctr"/>
            <a:r>
              <a:rPr lang="en-US" sz="800" dirty="0">
                <a:latin typeface="GE Inspira Pitch Regular" charset="0"/>
              </a:rPr>
              <a:t>The System Requirements defines the measurable design requirements for the system</a:t>
            </a:r>
          </a:p>
        </p:txBody>
      </p:sp>
      <p:pic>
        <p:nvPicPr>
          <p:cNvPr id="171" name="Picture 17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941984" y="7510097"/>
            <a:ext cx="843324" cy="713065"/>
          </a:xfrm>
          <a:prstGeom prst="rect">
            <a:avLst/>
          </a:prstGeom>
        </p:spPr>
      </p:pic>
      <p:sp>
        <p:nvSpPr>
          <p:cNvPr id="176" name="Right Arrow 175"/>
          <p:cNvSpPr/>
          <p:nvPr/>
        </p:nvSpPr>
        <p:spPr>
          <a:xfrm>
            <a:off x="3452815" y="8111797"/>
            <a:ext cx="526686" cy="396147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255" name="Right Arrow 254"/>
          <p:cNvSpPr/>
          <p:nvPr/>
        </p:nvSpPr>
        <p:spPr>
          <a:xfrm>
            <a:off x="4712540" y="8092338"/>
            <a:ext cx="526686" cy="396147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256" name="Right Arrow 255"/>
          <p:cNvSpPr/>
          <p:nvPr/>
        </p:nvSpPr>
        <p:spPr>
          <a:xfrm>
            <a:off x="11466756" y="3619116"/>
            <a:ext cx="526686" cy="396147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257" name="Right Arrow 256"/>
          <p:cNvSpPr/>
          <p:nvPr/>
        </p:nvSpPr>
        <p:spPr>
          <a:xfrm rot="5400000">
            <a:off x="13262981" y="6768700"/>
            <a:ext cx="454395" cy="45917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207090" y="5359322"/>
            <a:ext cx="449354" cy="809452"/>
          </a:xfrm>
          <a:prstGeom prst="rect">
            <a:avLst/>
          </a:prstGeom>
          <a:noFill/>
        </p:spPr>
        <p:txBody>
          <a:bodyPr wrap="none" lIns="146304" tIns="73152" rIns="146304" bIns="73152" rtlCol="0">
            <a:spAutoFit/>
          </a:bodyPr>
          <a:lstStyle/>
          <a:p>
            <a:r>
              <a:rPr lang="en-GB" sz="4300" dirty="0">
                <a:solidFill>
                  <a:schemeClr val="bg1">
                    <a:lumMod val="65000"/>
                  </a:schemeClr>
                </a:solidFill>
                <a:latin typeface="GE Inspira Pitch Regular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Determine System Requirements</a:t>
            </a:r>
            <a:br>
              <a:rPr lang="en-GB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48598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48125" y="4049183"/>
            <a:ext cx="1588670" cy="9423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38561" y="4214632"/>
            <a:ext cx="1791137" cy="6977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68191" y="5229252"/>
            <a:ext cx="1744848" cy="40607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06" tIns="41053" rIns="82106" bIns="41053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Determine the factors that are most likely to influence the robustness of a nominal design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85178" y="4975149"/>
            <a:ext cx="1416158" cy="236796"/>
          </a:xfrm>
          <a:prstGeom prst="rect">
            <a:avLst/>
          </a:prstGeom>
          <a:noFill/>
        </p:spPr>
        <p:txBody>
          <a:bodyPr wrap="none" lIns="82106" tIns="41053" rIns="82106" bIns="41053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Design 2 Noise Matrix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94603" y="5216483"/>
            <a:ext cx="1614704" cy="40607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06" tIns="41053" rIns="82106" bIns="41053" rtlCol="0">
            <a:spAutoFit/>
          </a:bodyPr>
          <a:lstStyle/>
          <a:p>
            <a:r>
              <a:rPr lang="en-US" sz="700" dirty="0">
                <a:latin typeface="GE Inspira Pitch Regular" charset="0"/>
              </a:rPr>
              <a:t>Identifies and captures the factors  that influence the performance of a system output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78213" y="5004171"/>
            <a:ext cx="1316772" cy="236796"/>
          </a:xfrm>
          <a:prstGeom prst="rect">
            <a:avLst/>
          </a:prstGeom>
          <a:noFill/>
        </p:spPr>
        <p:txBody>
          <a:bodyPr wrap="none" lIns="82106" tIns="41053" rIns="82106" bIns="41053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Parameter Diagram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49054" y="4214632"/>
            <a:ext cx="1868016" cy="713064"/>
          </a:xfrm>
          <a:prstGeom prst="rect">
            <a:avLst/>
          </a:prstGeom>
        </p:spPr>
      </p:pic>
      <p:sp>
        <p:nvSpPr>
          <p:cNvPr id="9" name="Text Box 90"/>
          <p:cNvSpPr txBox="1">
            <a:spLocks noChangeArrowheads="1"/>
          </p:cNvSpPr>
          <p:nvPr/>
        </p:nvSpPr>
        <p:spPr bwMode="auto">
          <a:xfrm>
            <a:off x="8601531" y="3856311"/>
            <a:ext cx="3247471" cy="213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32" tIns="29315" rIns="58632" bIns="29315">
            <a:spAutoFit/>
          </a:bodyPr>
          <a:lstStyle/>
          <a:p>
            <a:pPr algn="r" defTabSz="586328" eaLnBrk="0" hangingPunct="0">
              <a:defRPr/>
            </a:pPr>
            <a:r>
              <a:rPr lang="en-GB" sz="1000" kern="0" dirty="0">
                <a:solidFill>
                  <a:srgbClr val="000000"/>
                </a:solidFill>
                <a:latin typeface="GE Inspira Pitch Regular" charset="0"/>
              </a:rPr>
              <a:t>Qualitative Robustness and Critical Parameter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0418" y="5244611"/>
            <a:ext cx="1653014" cy="29835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06" tIns="41053" rIns="82106" bIns="41053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Identify and document the potential failure modes, Effects and Causes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32290" y="4927694"/>
            <a:ext cx="1626152" cy="390684"/>
          </a:xfrm>
          <a:prstGeom prst="rect">
            <a:avLst/>
          </a:prstGeom>
          <a:noFill/>
        </p:spPr>
        <p:txBody>
          <a:bodyPr wrap="none" lIns="82106" tIns="41053" rIns="82106" bIns="41053" rtlCol="0">
            <a:spAutoFit/>
          </a:bodyPr>
          <a:lstStyle/>
          <a:p>
            <a:pPr algn="ctr"/>
            <a:r>
              <a:rPr lang="en-US" sz="1000" dirty="0">
                <a:latin typeface="GE Inspira Pitch Regular" charset="0"/>
              </a:rPr>
              <a:t>Design Failure Mode and </a:t>
            </a:r>
          </a:p>
          <a:p>
            <a:pPr algn="ctr"/>
            <a:r>
              <a:rPr lang="en-US" sz="1000" dirty="0">
                <a:latin typeface="GE Inspira Pitch Regular" charset="0"/>
              </a:rPr>
              <a:t>Effects Analysis</a:t>
            </a:r>
          </a:p>
        </p:txBody>
      </p:sp>
      <p:sp>
        <p:nvSpPr>
          <p:cNvPr id="12" name="Text Box 91"/>
          <p:cNvSpPr txBox="1">
            <a:spLocks noChangeArrowheads="1"/>
          </p:cNvSpPr>
          <p:nvPr/>
        </p:nvSpPr>
        <p:spPr bwMode="auto">
          <a:xfrm>
            <a:off x="7694401" y="7869339"/>
            <a:ext cx="3426554" cy="274646"/>
          </a:xfrm>
          <a:prstGeom prst="rect">
            <a:avLst/>
          </a:prstGeom>
          <a:gradFill rotWithShape="1">
            <a:gsLst>
              <a:gs pos="0">
                <a:srgbClr val="333399">
                  <a:tint val="50000"/>
                  <a:satMod val="300000"/>
                </a:srgbClr>
              </a:gs>
              <a:gs pos="35000">
                <a:srgbClr val="333399">
                  <a:tint val="37000"/>
                  <a:satMod val="300000"/>
                </a:srgbClr>
              </a:gs>
              <a:gs pos="100000">
                <a:srgbClr val="33339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58632" tIns="29315" rIns="58632" bIns="29315">
            <a:spAutoFit/>
          </a:bodyPr>
          <a:lstStyle/>
          <a:p>
            <a:pPr algn="ctr" defTabSz="586328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Use models or physical Designed Experiments to characterise the transfer function and thereby robustness of the system design. </a:t>
            </a:r>
          </a:p>
        </p:txBody>
      </p:sp>
      <p:sp>
        <p:nvSpPr>
          <p:cNvPr id="13" name="Text Box 90"/>
          <p:cNvSpPr txBox="1">
            <a:spLocks noChangeArrowheads="1"/>
          </p:cNvSpPr>
          <p:nvPr/>
        </p:nvSpPr>
        <p:spPr bwMode="auto">
          <a:xfrm>
            <a:off x="8596728" y="6593426"/>
            <a:ext cx="2017967" cy="213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32" tIns="29315" rIns="58632" bIns="29315">
            <a:spAutoFit/>
          </a:bodyPr>
          <a:lstStyle/>
          <a:p>
            <a:pPr algn="r" defTabSz="586328" eaLnBrk="0" hangingPunct="0">
              <a:defRPr/>
            </a:pPr>
            <a:r>
              <a:rPr lang="en-GB" sz="1000" kern="0" dirty="0">
                <a:solidFill>
                  <a:srgbClr val="000000"/>
                </a:solidFill>
                <a:latin typeface="GE Inspira Pitch Regular" charset="0"/>
              </a:rPr>
              <a:t>Quantitative Robustness Analysis</a:t>
            </a:r>
          </a:p>
        </p:txBody>
      </p:sp>
      <p:sp>
        <p:nvSpPr>
          <p:cNvPr id="19" name="Text Box 680"/>
          <p:cNvSpPr txBox="1">
            <a:spLocks noChangeArrowheads="1"/>
          </p:cNvSpPr>
          <p:nvPr/>
        </p:nvSpPr>
        <p:spPr bwMode="auto">
          <a:xfrm>
            <a:off x="9764551" y="7564124"/>
            <a:ext cx="1270969" cy="18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32" tIns="29315" rIns="58632" bIns="29315">
            <a:spAutoFit/>
          </a:bodyPr>
          <a:lstStyle/>
          <a:p>
            <a:pPr defTabSz="586328" eaLnBrk="0" hangingPunct="0">
              <a:defRPr/>
            </a:pPr>
            <a:r>
              <a:rPr lang="en-GB" sz="800" kern="0" dirty="0">
                <a:solidFill>
                  <a:srgbClr val="000000"/>
                </a:solidFill>
                <a:latin typeface="GE Inspira Pitch Regular" charset="0"/>
              </a:rPr>
              <a:t>Designed of Experiments</a:t>
            </a:r>
          </a:p>
        </p:txBody>
      </p:sp>
      <p:sp>
        <p:nvSpPr>
          <p:cNvPr id="20" name="Text Box 680"/>
          <p:cNvSpPr txBox="1">
            <a:spLocks noChangeArrowheads="1"/>
          </p:cNvSpPr>
          <p:nvPr/>
        </p:nvSpPr>
        <p:spPr bwMode="auto">
          <a:xfrm>
            <a:off x="7958037" y="7578257"/>
            <a:ext cx="1270969" cy="18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32" tIns="29315" rIns="58632" bIns="29315">
            <a:spAutoFit/>
          </a:bodyPr>
          <a:lstStyle/>
          <a:p>
            <a:pPr defTabSz="586328" eaLnBrk="0" hangingPunct="0">
              <a:defRPr/>
            </a:pPr>
            <a:r>
              <a:rPr lang="en-GB" sz="800" kern="0" dirty="0">
                <a:solidFill>
                  <a:srgbClr val="000000"/>
                </a:solidFill>
                <a:latin typeface="GE Inspira Pitch Regular" charset="0"/>
              </a:rPr>
              <a:t>Simulation and Modelling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71785" y="6831318"/>
            <a:ext cx="982313" cy="75981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864459" y="3803123"/>
            <a:ext cx="5692141" cy="1968491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106" tIns="41053" rIns="82106" bIns="41053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08774" y="6581549"/>
            <a:ext cx="4632196" cy="181688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106" tIns="41053" rIns="82106" bIns="41053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24" name="Picture 2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610189" y="6009676"/>
            <a:ext cx="2698429" cy="1302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35"/>
          <p:cNvSpPr txBox="1">
            <a:spLocks noChangeArrowheads="1"/>
          </p:cNvSpPr>
          <p:nvPr/>
        </p:nvSpPr>
        <p:spPr bwMode="auto">
          <a:xfrm>
            <a:off x="12956962" y="7300299"/>
            <a:ext cx="2106438" cy="2130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58632" tIns="29315" rIns="58632" bIns="29315" anchor="ctr">
            <a:spAutoFit/>
          </a:bodyPr>
          <a:lstStyle/>
          <a:p>
            <a:pPr defTabSz="586328" eaLnBrk="0" hangingPunct="0">
              <a:defRPr/>
            </a:pPr>
            <a:r>
              <a:rPr lang="en-GB" sz="1000" kern="0" dirty="0">
                <a:solidFill>
                  <a:srgbClr val="000000"/>
                </a:solidFill>
                <a:latin typeface="GE Inspira Pitch Regular" charset="0"/>
              </a:rPr>
              <a:t>Parameter &amp; Tolerance Design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48643" y="3126277"/>
            <a:ext cx="2142286" cy="150535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2897932" y="4873090"/>
            <a:ext cx="2267681" cy="29835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06" tIns="41053" rIns="82106" bIns="41053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Update QFD 2 with the design parameter target values and as appropriate - tolerances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081602" y="4635401"/>
            <a:ext cx="1953164" cy="236796"/>
          </a:xfrm>
          <a:prstGeom prst="rect">
            <a:avLst/>
          </a:prstGeom>
          <a:noFill/>
        </p:spPr>
        <p:txBody>
          <a:bodyPr wrap="none" lIns="82106" tIns="41053" rIns="82106" bIns="41053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Quality Function Deployment 2`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285113" y="2427316"/>
            <a:ext cx="1469346" cy="5137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06" tIns="41053" rIns="82106" bIns="41053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Update System Definition and Sub-System Requirements and associated Sub-System Verification Requirements</a:t>
            </a:r>
          </a:p>
        </p:txBody>
      </p:sp>
      <p:sp>
        <p:nvSpPr>
          <p:cNvPr id="30" name="Right Arrow 29"/>
          <p:cNvSpPr/>
          <p:nvPr/>
        </p:nvSpPr>
        <p:spPr>
          <a:xfrm rot="16200000">
            <a:off x="13870419" y="5446378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06" tIns="41053" rIns="82106" bIns="41053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1" name="Right Arrow 30"/>
          <p:cNvSpPr/>
          <p:nvPr/>
        </p:nvSpPr>
        <p:spPr>
          <a:xfrm rot="5400000">
            <a:off x="9181610" y="5921020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06" tIns="41053" rIns="82106" bIns="41053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11961334" y="6771255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06" tIns="41053" rIns="82106" bIns="41053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7" name="Document 36"/>
          <p:cNvSpPr/>
          <p:nvPr/>
        </p:nvSpPr>
        <p:spPr>
          <a:xfrm>
            <a:off x="450069" y="2042018"/>
            <a:ext cx="3155049" cy="1200833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21931" y="1993182"/>
            <a:ext cx="1687036" cy="252171"/>
          </a:xfrm>
          <a:prstGeom prst="rect">
            <a:avLst/>
          </a:prstGeom>
          <a:noFill/>
        </p:spPr>
        <p:txBody>
          <a:bodyPr wrap="none" lIns="82091" tIns="41046" rIns="82091" bIns="41046" rtlCol="0">
            <a:spAutoFit/>
          </a:bodyPr>
          <a:lstStyle/>
          <a:p>
            <a:r>
              <a:rPr lang="en-US" sz="1100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4707" y="4401906"/>
            <a:ext cx="955087" cy="77163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1835" y="5468844"/>
            <a:ext cx="1342890" cy="40605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91" tIns="41046" rIns="82091" bIns="41046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Determines the natural structure of a system that can be exploited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1524" y="5229566"/>
            <a:ext cx="818208" cy="236782"/>
          </a:xfrm>
          <a:prstGeom prst="rect">
            <a:avLst/>
          </a:prstGeom>
          <a:noFill/>
        </p:spPr>
        <p:txBody>
          <a:bodyPr wrap="none" lIns="82091" tIns="41046" rIns="82091" bIns="41046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N</a:t>
            </a:r>
            <a:r>
              <a:rPr lang="en-US" sz="1000" baseline="30000" dirty="0">
                <a:latin typeface="GE Inspira Pitch Regular" charset="0"/>
              </a:rPr>
              <a:t>2</a:t>
            </a:r>
            <a:r>
              <a:rPr lang="en-US" sz="1000" dirty="0">
                <a:latin typeface="GE Inspira Pitch Regular" charset="0"/>
              </a:rPr>
              <a:t> Analysis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93896" y="4235491"/>
            <a:ext cx="1927363" cy="108587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42910" y="5582295"/>
            <a:ext cx="2015350" cy="29833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91" tIns="41046" rIns="82091" bIns="41046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Determines candidate system architectures with minimal interfaces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823913" y="5381618"/>
            <a:ext cx="1733522" cy="236782"/>
          </a:xfrm>
          <a:prstGeom prst="rect">
            <a:avLst/>
          </a:prstGeom>
          <a:noFill/>
        </p:spPr>
        <p:txBody>
          <a:bodyPr wrap="none" lIns="82091" tIns="41046" rIns="82091" bIns="41046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Logical System Architecting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8311" y="6713521"/>
            <a:ext cx="1973056" cy="87104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68370" y="7823238"/>
            <a:ext cx="2670430" cy="40605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91" tIns="41046" rIns="82091" bIns="41046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Identifies and captures all possible functional solutions to a system design problem and thereby determine suitable candidate system concepts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02203" y="7604085"/>
            <a:ext cx="1584443" cy="236782"/>
          </a:xfrm>
          <a:prstGeom prst="rect">
            <a:avLst/>
          </a:prstGeom>
          <a:noFill/>
        </p:spPr>
        <p:txBody>
          <a:bodyPr wrap="none" lIns="82091" tIns="41046" rIns="82091" bIns="41046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Function Means Analysis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88065" y="7060318"/>
            <a:ext cx="1062187" cy="965483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630184" y="8179902"/>
            <a:ext cx="1285678" cy="40605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91" tIns="41046" rIns="82091" bIns="41046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Compares candidate system concepts against a set of criteria 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833775" y="7994712"/>
            <a:ext cx="1605783" cy="236782"/>
          </a:xfrm>
          <a:prstGeom prst="rect">
            <a:avLst/>
          </a:prstGeom>
          <a:noFill/>
        </p:spPr>
        <p:txBody>
          <a:bodyPr wrap="square" lIns="82091" tIns="41046" rIns="82091" bIns="41046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Pugh Matrix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85447" y="2733478"/>
            <a:ext cx="2112185" cy="1484208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3956390" y="6110936"/>
            <a:ext cx="165850" cy="421448"/>
          </a:xfrm>
          <a:prstGeom prst="rect">
            <a:avLst/>
          </a:prstGeom>
          <a:noFill/>
        </p:spPr>
        <p:txBody>
          <a:bodyPr wrap="none" lIns="82091" tIns="41046" rIns="82091" bIns="41046" rtlCol="0">
            <a:spAutoFit/>
          </a:bodyPr>
          <a:lstStyle/>
          <a:p>
            <a:endParaRPr lang="en-US" sz="2200" dirty="0">
              <a:latin typeface="GE Inspira Pitch Regular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05403" y="4460475"/>
            <a:ext cx="2479521" cy="29833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91" tIns="41046" rIns="82091" bIns="41046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Verify System Concept Solution meets the System Requirements and allocation of Sub-System Requirements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289071" y="4222789"/>
            <a:ext cx="1909853" cy="236782"/>
          </a:xfrm>
          <a:prstGeom prst="rect">
            <a:avLst/>
          </a:prstGeom>
          <a:noFill/>
        </p:spPr>
        <p:txBody>
          <a:bodyPr wrap="none" lIns="82091" tIns="41046" rIns="82091" bIns="41046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Quality Function Deployment 2</a:t>
            </a:r>
          </a:p>
        </p:txBody>
      </p:sp>
      <p:sp>
        <p:nvSpPr>
          <p:cNvPr id="55" name="Text Box 667"/>
          <p:cNvSpPr txBox="1">
            <a:spLocks noChangeArrowheads="1"/>
          </p:cNvSpPr>
          <p:nvPr/>
        </p:nvSpPr>
        <p:spPr bwMode="auto">
          <a:xfrm>
            <a:off x="4197240" y="6268025"/>
            <a:ext cx="2432324" cy="274618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58600" tIns="29301" rIns="58600" bIns="29301">
            <a:spAutoFit/>
          </a:bodyPr>
          <a:lstStyle/>
          <a:p>
            <a:pPr algn="ctr" defTabSz="586011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Use Engineering Modelling, Simulation and Analysis to undertake preliminary design and feasibility</a:t>
            </a:r>
          </a:p>
        </p:txBody>
      </p:sp>
      <p:sp>
        <p:nvSpPr>
          <p:cNvPr id="56" name="Text Box 430"/>
          <p:cNvSpPr txBox="1">
            <a:spLocks noChangeArrowheads="1"/>
          </p:cNvSpPr>
          <p:nvPr/>
        </p:nvSpPr>
        <p:spPr bwMode="auto">
          <a:xfrm>
            <a:off x="4265871" y="6030336"/>
            <a:ext cx="2043551" cy="21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00" tIns="29301" rIns="58600" bIns="29301">
            <a:spAutoFit/>
          </a:bodyPr>
          <a:lstStyle/>
          <a:p>
            <a:pPr algn="r" defTabSz="586011" eaLnBrk="0" hangingPunct="0">
              <a:defRPr/>
            </a:pPr>
            <a:r>
              <a:rPr lang="en-GB" sz="1000" kern="0" dirty="0">
                <a:solidFill>
                  <a:sysClr val="windowText" lastClr="000000"/>
                </a:solidFill>
                <a:latin typeface="GE Inspira Pitch Regular" charset="0"/>
              </a:rPr>
              <a:t>Preliminary Design and Feasibility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" y="3918575"/>
            <a:ext cx="3857033" cy="450337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07202" y="3894537"/>
            <a:ext cx="2414799" cy="252171"/>
          </a:xfrm>
          <a:prstGeom prst="rect">
            <a:avLst/>
          </a:prstGeom>
          <a:noFill/>
        </p:spPr>
        <p:txBody>
          <a:bodyPr wrap="none" lIns="82091" tIns="41046" rIns="82091" bIns="41046" rtlCol="0">
            <a:spAutoFit/>
          </a:bodyPr>
          <a:lstStyle/>
          <a:p>
            <a:r>
              <a:rPr lang="en-US" sz="1100" dirty="0">
                <a:latin typeface="GE Inspira Pitch Regular" charset="0"/>
              </a:rPr>
              <a:t>Create Candidate System Concepts</a:t>
            </a:r>
          </a:p>
        </p:txBody>
      </p:sp>
      <p:sp>
        <p:nvSpPr>
          <p:cNvPr id="59" name="Right Arrow 58"/>
          <p:cNvSpPr/>
          <p:nvPr/>
        </p:nvSpPr>
        <p:spPr>
          <a:xfrm>
            <a:off x="1377513" y="4631636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60" name="Right Arrow 59"/>
          <p:cNvSpPr/>
          <p:nvPr/>
        </p:nvSpPr>
        <p:spPr>
          <a:xfrm rot="16200000">
            <a:off x="2707835" y="6151465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61" name="Right Arrow 60"/>
          <p:cNvSpPr/>
          <p:nvPr/>
        </p:nvSpPr>
        <p:spPr>
          <a:xfrm rot="5400000">
            <a:off x="629517" y="6115700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62" name="Right Arrow 61"/>
          <p:cNvSpPr/>
          <p:nvPr/>
        </p:nvSpPr>
        <p:spPr>
          <a:xfrm rot="5400000">
            <a:off x="1870588" y="3329966"/>
            <a:ext cx="531087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3948869" y="7312735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64" name="Right Arrow 63"/>
          <p:cNvSpPr/>
          <p:nvPr/>
        </p:nvSpPr>
        <p:spPr>
          <a:xfrm rot="5400000">
            <a:off x="5504216" y="6563643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06295" y="2144306"/>
            <a:ext cx="1545652" cy="513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091" tIns="41046" rIns="82091" bIns="41046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Create System Definition and Sub-System Requirements and associated Sub-System Verification Requirements</a:t>
            </a:r>
          </a:p>
        </p:txBody>
      </p:sp>
      <p:sp>
        <p:nvSpPr>
          <p:cNvPr id="66" name="Right Arrow 65"/>
          <p:cNvSpPr/>
          <p:nvPr/>
        </p:nvSpPr>
        <p:spPr>
          <a:xfrm rot="16200000">
            <a:off x="5136878" y="4835326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67" name="Right Arrow 66"/>
          <p:cNvSpPr/>
          <p:nvPr/>
        </p:nvSpPr>
        <p:spPr>
          <a:xfrm rot="16200000">
            <a:off x="4769542" y="6563643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68" name="Right Arrow 67"/>
          <p:cNvSpPr/>
          <p:nvPr/>
        </p:nvSpPr>
        <p:spPr>
          <a:xfrm rot="10800000">
            <a:off x="3948869" y="4856623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91" tIns="41046" rIns="82091" bIns="41046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67217" y="2193865"/>
            <a:ext cx="891089" cy="753452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27343" y="2182256"/>
            <a:ext cx="902090" cy="753450"/>
          </a:xfrm>
          <a:prstGeom prst="rect">
            <a:avLst/>
          </a:prstGeom>
        </p:spPr>
      </p:pic>
      <p:grpSp>
        <p:nvGrpSpPr>
          <p:cNvPr id="75" name="Group 74"/>
          <p:cNvGrpSpPr/>
          <p:nvPr/>
        </p:nvGrpSpPr>
        <p:grpSpPr>
          <a:xfrm>
            <a:off x="8170663" y="1988490"/>
            <a:ext cx="3288558" cy="1386540"/>
            <a:chOff x="15266715" y="1044327"/>
            <a:chExt cx="2578590" cy="1260163"/>
          </a:xfrm>
        </p:grpSpPr>
        <p:sp>
          <p:nvSpPr>
            <p:cNvPr id="76" name="Document 75"/>
            <p:cNvSpPr/>
            <p:nvPr/>
          </p:nvSpPr>
          <p:spPr>
            <a:xfrm>
              <a:off x="15266715" y="1044327"/>
              <a:ext cx="2578590" cy="1260163"/>
            </a:xfrm>
            <a:prstGeom prst="flowChartDocumen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51325" tIns="25663" rIns="51325" bIns="25663" rtlCol="0" anchor="ctr"/>
            <a:lstStyle/>
            <a:p>
              <a:pPr algn="ctr"/>
              <a:endParaRPr lang="en-US" sz="2200" dirty="0">
                <a:latin typeface="GE Inspira Pitch Regular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5796168" y="1053793"/>
              <a:ext cx="1274102" cy="200951"/>
            </a:xfrm>
            <a:prstGeom prst="rect">
              <a:avLst/>
            </a:prstGeom>
            <a:noFill/>
          </p:spPr>
          <p:txBody>
            <a:bodyPr wrap="none" lIns="51325" tIns="25663" rIns="51325" bIns="25663" rtlCol="0">
              <a:spAutoFit/>
            </a:bodyPr>
            <a:lstStyle/>
            <a:p>
              <a:r>
                <a:rPr lang="en-US" sz="1100" dirty="0">
                  <a:latin typeface="GE Inspira Pitch Regular" charset="0"/>
                </a:rPr>
                <a:t>Requirements Database</a:t>
              </a:r>
            </a:p>
          </p:txBody>
        </p:sp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5379527" y="1292702"/>
              <a:ext cx="717886" cy="703569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6133725" y="1292703"/>
              <a:ext cx="717886" cy="703569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6876496" y="1303252"/>
              <a:ext cx="717886" cy="703569"/>
            </a:xfrm>
            <a:prstGeom prst="rect">
              <a:avLst/>
            </a:prstGeom>
          </p:spPr>
        </p:pic>
      </p:grpSp>
      <p:sp>
        <p:nvSpPr>
          <p:cNvPr id="81" name="Right Arrow 80"/>
          <p:cNvSpPr/>
          <p:nvPr/>
        </p:nvSpPr>
        <p:spPr>
          <a:xfrm rot="5400000">
            <a:off x="9674932" y="3282656"/>
            <a:ext cx="427259" cy="488939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9001" y="2216302"/>
            <a:ext cx="843324" cy="713065"/>
          </a:xfrm>
          <a:prstGeom prst="rect">
            <a:avLst/>
          </a:prstGeom>
        </p:spPr>
      </p:pic>
      <p:sp>
        <p:nvSpPr>
          <p:cNvPr id="83" name="Right Arrow 82"/>
          <p:cNvSpPr/>
          <p:nvPr/>
        </p:nvSpPr>
        <p:spPr>
          <a:xfrm>
            <a:off x="6788432" y="2483685"/>
            <a:ext cx="855401" cy="39614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077" tIns="41038" rIns="82077" bIns="41038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548789" y="5283690"/>
            <a:ext cx="1635869" cy="740602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743218" y="6892027"/>
            <a:ext cx="1635869" cy="740602"/>
          </a:xfrm>
          <a:prstGeom prst="rect">
            <a:avLst/>
          </a:prstGeom>
        </p:spPr>
      </p:pic>
      <p:sp>
        <p:nvSpPr>
          <p:cNvPr id="93" name="Right Arrow 92"/>
          <p:cNvSpPr/>
          <p:nvPr/>
        </p:nvSpPr>
        <p:spPr>
          <a:xfrm rot="10800000">
            <a:off x="11657480" y="2427316"/>
            <a:ext cx="1174914" cy="37056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06" tIns="41053" rIns="82106" bIns="41053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6343" y="1293931"/>
            <a:ext cx="295530" cy="809452"/>
          </a:xfrm>
          <a:prstGeom prst="rect">
            <a:avLst/>
          </a:prstGeom>
          <a:noFill/>
        </p:spPr>
        <p:txBody>
          <a:bodyPr wrap="none" lIns="146304" tIns="73152" rIns="146304" bIns="73152" rtlCol="0">
            <a:spAutoFit/>
          </a:bodyPr>
          <a:lstStyle/>
          <a:p>
            <a:endParaRPr lang="en-GB" sz="4300" dirty="0">
              <a:solidFill>
                <a:schemeClr val="bg1">
                  <a:lumMod val="65000"/>
                </a:schemeClr>
              </a:solidFill>
              <a:latin typeface="GE Inspira Pitch Regular" charset="0"/>
            </a:endParaRPr>
          </a:p>
        </p:txBody>
      </p:sp>
      <p:sp>
        <p:nvSpPr>
          <p:cNvPr id="84" name="Text Box 91"/>
          <p:cNvSpPr txBox="1">
            <a:spLocks noChangeArrowheads="1"/>
          </p:cNvSpPr>
          <p:nvPr/>
        </p:nvSpPr>
        <p:spPr bwMode="auto">
          <a:xfrm>
            <a:off x="12766611" y="7578257"/>
            <a:ext cx="2580245" cy="4023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8378" tIns="39189" rIns="78378" bIns="39189">
            <a:spAutoFit/>
          </a:bodyPr>
          <a:lstStyle/>
          <a:p>
            <a:pPr algn="ctr" defTabSz="783792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Use quantitative models to explore solution space to find robust optimum and thereby determine design parameter settings and tolerances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System Design Concept &amp; Design System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517487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60878" y="3888883"/>
            <a:ext cx="1192256" cy="9138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58315" y="4136145"/>
            <a:ext cx="1998831" cy="5756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41090" y="4731750"/>
            <a:ext cx="1581296" cy="236812"/>
          </a:xfrm>
          <a:prstGeom prst="rect">
            <a:avLst/>
          </a:prstGeom>
          <a:noFill/>
        </p:spPr>
        <p:txBody>
          <a:bodyPr wrap="none" lIns="82120" tIns="41061" rIns="82120" bIns="41061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Reliability Block Diagram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4720" y="4967337"/>
            <a:ext cx="1384346" cy="29836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20" tIns="41061" rIns="82120" bIns="41061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Model System Failures as a Fault Tree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96816" y="4764984"/>
            <a:ext cx="1259092" cy="236812"/>
          </a:xfrm>
          <a:prstGeom prst="rect">
            <a:avLst/>
          </a:prstGeom>
          <a:noFill/>
        </p:spPr>
        <p:txBody>
          <a:bodyPr wrap="none" lIns="82120" tIns="41061" rIns="82120" bIns="41061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Fault Tree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31628" y="4970867"/>
            <a:ext cx="1612113" cy="29836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20" tIns="41061" rIns="82120" bIns="41061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Model the system design to predict the system reliability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91" y="3252649"/>
            <a:ext cx="6271426" cy="228788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9" name="Text Box 90"/>
          <p:cNvSpPr txBox="1">
            <a:spLocks noChangeArrowheads="1"/>
          </p:cNvSpPr>
          <p:nvPr/>
        </p:nvSpPr>
        <p:spPr bwMode="auto">
          <a:xfrm>
            <a:off x="3641759" y="3316106"/>
            <a:ext cx="3040705" cy="24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43" tIns="29322" rIns="58643" bIns="29322">
            <a:spAutoFit/>
          </a:bodyPr>
          <a:lstStyle/>
          <a:p>
            <a:pPr algn="r" defTabSz="586434" eaLnBrk="0" hangingPunct="0">
              <a:defRPr/>
            </a:pPr>
            <a:r>
              <a:rPr lang="en-GB" sz="1200" kern="0" dirty="0">
                <a:solidFill>
                  <a:srgbClr val="000000"/>
                </a:solidFill>
                <a:latin typeface="GE Inspira Pitch Regular" charset="0"/>
              </a:rPr>
              <a:t>Realisation System Modelling and Analysis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19972" y="3236875"/>
            <a:ext cx="4867207" cy="507068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91325" y="3639560"/>
            <a:ext cx="2204019" cy="5539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57927" y="4432077"/>
            <a:ext cx="1960241" cy="29836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20" tIns="41061" rIns="82120" bIns="41061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Identifies sequence of logical process steps (functions) of the </a:t>
            </a:r>
            <a:r>
              <a:rPr lang="en-US" sz="700" dirty="0" err="1">
                <a:latin typeface="GE Inspira Pitch Regular" charset="0"/>
              </a:rPr>
              <a:t>realisation</a:t>
            </a:r>
            <a:r>
              <a:rPr lang="en-US" sz="700" dirty="0">
                <a:latin typeface="GE Inspira Pitch Regular" charset="0"/>
              </a:rPr>
              <a:t> 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43359" y="4226261"/>
            <a:ext cx="1257489" cy="236812"/>
          </a:xfrm>
          <a:prstGeom prst="rect">
            <a:avLst/>
          </a:prstGeom>
          <a:noFill/>
        </p:spPr>
        <p:txBody>
          <a:bodyPr wrap="none" lIns="82120" tIns="41061" rIns="82120" bIns="41061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Sequence Diagram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10262" y="6937880"/>
            <a:ext cx="1855572" cy="61310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60282" y="7895571"/>
            <a:ext cx="1846846" cy="29836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20" tIns="41061" rIns="82120" bIns="41061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Identify and document the potential failure modes, Effects and Causes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8427" y="7550985"/>
            <a:ext cx="1690299" cy="390701"/>
          </a:xfrm>
          <a:prstGeom prst="rect">
            <a:avLst/>
          </a:prstGeom>
          <a:noFill/>
        </p:spPr>
        <p:txBody>
          <a:bodyPr wrap="none" lIns="82120" tIns="41061" rIns="82120" bIns="41061" rtlCol="0">
            <a:spAutoFit/>
          </a:bodyPr>
          <a:lstStyle/>
          <a:p>
            <a:pPr algn="ctr"/>
            <a:r>
              <a:rPr lang="en-US" sz="1000" dirty="0">
                <a:latin typeface="GE Inspira Pitch Regular" charset="0"/>
              </a:rPr>
              <a:t>Process Failure Mode and </a:t>
            </a:r>
          </a:p>
          <a:p>
            <a:pPr algn="ctr"/>
            <a:r>
              <a:rPr lang="en-US" sz="1000" dirty="0">
                <a:latin typeface="GE Inspira Pitch Regular" charset="0"/>
              </a:rPr>
              <a:t>Effects Analysis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67330" y="6702676"/>
            <a:ext cx="2095964" cy="695493"/>
          </a:xfrm>
          <a:prstGeom prst="rect">
            <a:avLst/>
          </a:prstGeom>
        </p:spPr>
      </p:pic>
      <p:sp>
        <p:nvSpPr>
          <p:cNvPr id="18" name="Text Box 122"/>
          <p:cNvSpPr txBox="1">
            <a:spLocks noChangeArrowheads="1"/>
          </p:cNvSpPr>
          <p:nvPr/>
        </p:nvSpPr>
        <p:spPr bwMode="auto">
          <a:xfrm>
            <a:off x="9540997" y="7631700"/>
            <a:ext cx="1969559" cy="166938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58643" tIns="29322" rIns="58643" bIns="29322">
            <a:spAutoFit/>
          </a:bodyPr>
          <a:lstStyle/>
          <a:p>
            <a:pPr algn="ctr" defTabSz="586434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Update Verification Compliance Matrix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99835" y="7413117"/>
            <a:ext cx="1892279" cy="236812"/>
          </a:xfrm>
          <a:prstGeom prst="rect">
            <a:avLst/>
          </a:prstGeom>
          <a:noFill/>
        </p:spPr>
        <p:txBody>
          <a:bodyPr wrap="none" lIns="82120" tIns="41061" rIns="82120" bIns="41061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469265" y="3948794"/>
            <a:ext cx="1749815" cy="782940"/>
          </a:xfrm>
          <a:prstGeom prst="rect">
            <a:avLst/>
          </a:prstGeom>
        </p:spPr>
      </p:pic>
      <p:sp>
        <p:nvSpPr>
          <p:cNvPr id="21" name="Text Box 676"/>
          <p:cNvSpPr txBox="1">
            <a:spLocks noChangeArrowheads="1"/>
          </p:cNvSpPr>
          <p:nvPr/>
        </p:nvSpPr>
        <p:spPr bwMode="auto">
          <a:xfrm>
            <a:off x="9060667" y="3524480"/>
            <a:ext cx="1710213" cy="274660"/>
          </a:xfrm>
          <a:prstGeom prst="rect">
            <a:avLst/>
          </a:prstGeom>
          <a:gradFill rotWithShape="1">
            <a:gsLst>
              <a:gs pos="0">
                <a:srgbClr val="333399">
                  <a:tint val="50000"/>
                  <a:satMod val="300000"/>
                </a:srgbClr>
              </a:gs>
              <a:gs pos="35000">
                <a:srgbClr val="333399">
                  <a:tint val="37000"/>
                  <a:satMod val="300000"/>
                </a:srgbClr>
              </a:gs>
              <a:gs pos="100000">
                <a:srgbClr val="33339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58643" tIns="29322" rIns="58643" bIns="29322">
            <a:spAutoFit/>
          </a:bodyPr>
          <a:lstStyle/>
          <a:p>
            <a:pPr algn="ctr" defTabSz="586434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Assess supportability through predicted </a:t>
            </a:r>
          </a:p>
          <a:p>
            <a:pPr algn="ctr" defTabSz="586434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reliability and operational analysis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9074450" y="3250238"/>
            <a:ext cx="1926619" cy="2438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58643" tIns="29322" rIns="58643" bIns="29322" anchor="ctr">
            <a:spAutoFit/>
          </a:bodyPr>
          <a:lstStyle/>
          <a:p>
            <a:pPr defTabSz="586434" eaLnBrk="0" hangingPunct="0">
              <a:defRPr/>
            </a:pPr>
            <a:r>
              <a:rPr lang="en-GB" sz="1200" kern="0" dirty="0">
                <a:solidFill>
                  <a:srgbClr val="000000"/>
                </a:solidFill>
                <a:latin typeface="GE Inspira Pitch Regular" charset="0"/>
              </a:rPr>
              <a:t>Supportability Assessment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569290" y="4985851"/>
            <a:ext cx="1384346" cy="29836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20" tIns="41061" rIns="82120" bIns="41061" rtlCol="0">
            <a:spAutoFit/>
          </a:bodyPr>
          <a:lstStyle/>
          <a:p>
            <a:pPr algn="ctr"/>
            <a:r>
              <a:rPr lang="en-US" sz="700" dirty="0">
                <a:latin typeface="GE Inspira Pitch Regular" charset="0"/>
              </a:rPr>
              <a:t>Understand the System Operation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525055" y="4740101"/>
            <a:ext cx="1336036" cy="236812"/>
          </a:xfrm>
          <a:prstGeom prst="rect">
            <a:avLst/>
          </a:prstGeom>
          <a:noFill/>
        </p:spPr>
        <p:txBody>
          <a:bodyPr wrap="none" lIns="82120" tIns="41061" rIns="82120" bIns="41061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Operational Analysis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18946" y="3598646"/>
            <a:ext cx="1621375" cy="12912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06518" y="6415494"/>
            <a:ext cx="1605973" cy="1266783"/>
          </a:xfrm>
          <a:prstGeom prst="rect">
            <a:avLst/>
          </a:prstGeom>
        </p:spPr>
      </p:pic>
      <p:sp>
        <p:nvSpPr>
          <p:cNvPr id="27" name="Text Box 43"/>
          <p:cNvSpPr txBox="1">
            <a:spLocks noChangeArrowheads="1"/>
          </p:cNvSpPr>
          <p:nvPr/>
        </p:nvSpPr>
        <p:spPr bwMode="auto">
          <a:xfrm>
            <a:off x="2108544" y="5189035"/>
            <a:ext cx="1882186" cy="382382"/>
          </a:xfrm>
          <a:prstGeom prst="rect">
            <a:avLst/>
          </a:prstGeom>
          <a:gradFill rotWithShape="1">
            <a:gsLst>
              <a:gs pos="0">
                <a:srgbClr val="333399">
                  <a:tint val="50000"/>
                  <a:satMod val="300000"/>
                </a:srgbClr>
              </a:gs>
              <a:gs pos="35000">
                <a:srgbClr val="333399">
                  <a:tint val="37000"/>
                  <a:satMod val="300000"/>
                </a:srgbClr>
              </a:gs>
              <a:gs pos="100000">
                <a:srgbClr val="33339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58643" tIns="29322" rIns="58643" bIns="29322">
            <a:spAutoFit/>
          </a:bodyPr>
          <a:lstStyle/>
          <a:p>
            <a:pPr algn="ctr" defTabSz="586434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Check that System Concept Solution is realizable and determine critical realization parameters and target values</a:t>
            </a: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2083223" y="4977056"/>
            <a:ext cx="2234468" cy="21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643" tIns="29322" rIns="58643" bIns="29322">
            <a:spAutoFit/>
          </a:bodyPr>
          <a:lstStyle/>
          <a:p>
            <a:pPr defTabSz="586434" eaLnBrk="0" hangingPunct="0">
              <a:defRPr/>
            </a:pPr>
            <a:r>
              <a:rPr lang="en-GB" sz="1000" kern="0" dirty="0">
                <a:solidFill>
                  <a:srgbClr val="000000"/>
                </a:solidFill>
                <a:latin typeface="GE Inspira Pitch Regular" charset="0"/>
              </a:rPr>
              <a:t>Quality Function Deployment 3</a:t>
            </a:r>
          </a:p>
        </p:txBody>
      </p:sp>
      <p:sp>
        <p:nvSpPr>
          <p:cNvPr id="29" name="Text Box 43"/>
          <p:cNvSpPr txBox="1">
            <a:spLocks noChangeArrowheads="1"/>
          </p:cNvSpPr>
          <p:nvPr/>
        </p:nvSpPr>
        <p:spPr bwMode="auto">
          <a:xfrm>
            <a:off x="2090924" y="7869272"/>
            <a:ext cx="1981270" cy="382382"/>
          </a:xfrm>
          <a:prstGeom prst="rect">
            <a:avLst/>
          </a:prstGeom>
          <a:gradFill rotWithShape="1">
            <a:gsLst>
              <a:gs pos="0">
                <a:srgbClr val="333399">
                  <a:tint val="50000"/>
                  <a:satMod val="300000"/>
                </a:srgbClr>
              </a:gs>
              <a:gs pos="35000">
                <a:srgbClr val="333399">
                  <a:tint val="37000"/>
                  <a:satMod val="300000"/>
                </a:srgbClr>
              </a:gs>
              <a:gs pos="100000">
                <a:srgbClr val="33339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58643" tIns="29322" rIns="58643" bIns="29322">
            <a:spAutoFit/>
          </a:bodyPr>
          <a:lstStyle/>
          <a:p>
            <a:pPr algn="ctr" defTabSz="586434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For the critical realization parameters determine the Assurance Requirements and target values</a:t>
            </a:r>
          </a:p>
        </p:txBody>
      </p:sp>
      <p:sp>
        <p:nvSpPr>
          <p:cNvPr id="30" name="Text Box 42"/>
          <p:cNvSpPr txBox="1">
            <a:spLocks noChangeArrowheads="1"/>
          </p:cNvSpPr>
          <p:nvPr/>
        </p:nvSpPr>
        <p:spPr bwMode="auto">
          <a:xfrm>
            <a:off x="2106471" y="7686220"/>
            <a:ext cx="2234468" cy="21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643" tIns="29322" rIns="58643" bIns="29322">
            <a:spAutoFit/>
          </a:bodyPr>
          <a:lstStyle/>
          <a:p>
            <a:pPr defTabSz="586434" eaLnBrk="0" hangingPunct="0">
              <a:defRPr/>
            </a:pPr>
            <a:r>
              <a:rPr lang="en-GB" sz="1000" kern="0" dirty="0">
                <a:solidFill>
                  <a:srgbClr val="000000"/>
                </a:solidFill>
                <a:latin typeface="GE Inspira Pitch Regular" charset="0"/>
              </a:rPr>
              <a:t>Quality Function Deployment 4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6728664" y="4093293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2" name="Right Arrow 31"/>
          <p:cNvSpPr/>
          <p:nvPr/>
        </p:nvSpPr>
        <p:spPr>
          <a:xfrm rot="10800000">
            <a:off x="4032155" y="3994794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3" name="Right Arrow 32"/>
          <p:cNvSpPr/>
          <p:nvPr/>
        </p:nvSpPr>
        <p:spPr>
          <a:xfrm rot="5400000">
            <a:off x="2930016" y="5832215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4" name="Right Arrow 33"/>
          <p:cNvSpPr/>
          <p:nvPr/>
        </p:nvSpPr>
        <p:spPr>
          <a:xfrm rot="5400000">
            <a:off x="5262071" y="4772865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5" name="Right Arrow 34"/>
          <p:cNvSpPr/>
          <p:nvPr/>
        </p:nvSpPr>
        <p:spPr>
          <a:xfrm rot="10800000">
            <a:off x="3664819" y="6054758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8630494" y="3982430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7" name="Right Arrow 36"/>
          <p:cNvSpPr/>
          <p:nvPr/>
        </p:nvSpPr>
        <p:spPr>
          <a:xfrm rot="10800000">
            <a:off x="8549415" y="4395686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10960636" y="4044340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39" name="Right Arrow 38"/>
          <p:cNvSpPr/>
          <p:nvPr/>
        </p:nvSpPr>
        <p:spPr>
          <a:xfrm rot="10800000">
            <a:off x="10879560" y="4457597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062681" y="6019679"/>
            <a:ext cx="6271426" cy="228788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41" name="Text Box 676"/>
          <p:cNvSpPr txBox="1">
            <a:spLocks noChangeArrowheads="1"/>
          </p:cNvSpPr>
          <p:nvPr/>
        </p:nvSpPr>
        <p:spPr bwMode="auto">
          <a:xfrm>
            <a:off x="8760658" y="6344413"/>
            <a:ext cx="2575834" cy="166938"/>
          </a:xfrm>
          <a:prstGeom prst="rect">
            <a:avLst/>
          </a:prstGeom>
          <a:gradFill rotWithShape="1">
            <a:gsLst>
              <a:gs pos="0">
                <a:srgbClr val="333399">
                  <a:tint val="50000"/>
                  <a:satMod val="300000"/>
                </a:srgbClr>
              </a:gs>
              <a:gs pos="35000">
                <a:srgbClr val="333399">
                  <a:tint val="37000"/>
                  <a:satMod val="300000"/>
                </a:srgbClr>
              </a:gs>
              <a:gs pos="100000">
                <a:srgbClr val="33339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58643" tIns="29322" rIns="58643" bIns="29322">
            <a:spAutoFit/>
          </a:bodyPr>
          <a:lstStyle/>
          <a:p>
            <a:pPr algn="ctr" defTabSz="586434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Perform Verification Activities and collect verification evidence</a:t>
            </a:r>
          </a:p>
        </p:txBody>
      </p:sp>
      <p:sp>
        <p:nvSpPr>
          <p:cNvPr id="42" name="Text Box 8"/>
          <p:cNvSpPr txBox="1">
            <a:spLocks noChangeArrowheads="1"/>
          </p:cNvSpPr>
          <p:nvPr/>
        </p:nvSpPr>
        <p:spPr bwMode="auto">
          <a:xfrm>
            <a:off x="9139617" y="6070173"/>
            <a:ext cx="2061271" cy="2438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58643" tIns="29322" rIns="58643" bIns="29322" anchor="ctr">
            <a:spAutoFit/>
          </a:bodyPr>
          <a:lstStyle/>
          <a:p>
            <a:pPr defTabSz="586434" eaLnBrk="0" hangingPunct="0">
              <a:defRPr/>
            </a:pPr>
            <a:r>
              <a:rPr lang="en-GB" sz="1200" kern="0" dirty="0">
                <a:solidFill>
                  <a:srgbClr val="000000"/>
                </a:solidFill>
                <a:latin typeface="GE Inspira Pitch Regular" charset="0"/>
              </a:rPr>
              <a:t>Collect Verification Evidence</a:t>
            </a:r>
          </a:p>
        </p:txBody>
      </p:sp>
      <p:sp>
        <p:nvSpPr>
          <p:cNvPr id="43" name="Right Arrow 42"/>
          <p:cNvSpPr/>
          <p:nvPr/>
        </p:nvSpPr>
        <p:spPr>
          <a:xfrm>
            <a:off x="6759261" y="7637664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260141" y="6659371"/>
            <a:ext cx="1027720" cy="858381"/>
          </a:xfrm>
          <a:prstGeom prst="rect">
            <a:avLst/>
          </a:prstGeom>
        </p:spPr>
      </p:pic>
      <p:sp>
        <p:nvSpPr>
          <p:cNvPr id="45" name="Right Arrow 44"/>
          <p:cNvSpPr/>
          <p:nvPr/>
        </p:nvSpPr>
        <p:spPr>
          <a:xfrm>
            <a:off x="11731171" y="6910082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46" name="Text Box 122"/>
          <p:cNvSpPr txBox="1">
            <a:spLocks noChangeArrowheads="1"/>
          </p:cNvSpPr>
          <p:nvPr/>
        </p:nvSpPr>
        <p:spPr bwMode="auto">
          <a:xfrm>
            <a:off x="7310592" y="7716636"/>
            <a:ext cx="1716223" cy="166938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58643" tIns="29322" rIns="58643" bIns="29322">
            <a:spAutoFit/>
          </a:bodyPr>
          <a:lstStyle/>
          <a:p>
            <a:pPr algn="ctr" defTabSz="586434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GE Inspira Pitch Regular" charset="0"/>
              </a:rPr>
              <a:t>Design and perform tests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90860" y="6606600"/>
            <a:ext cx="1596237" cy="998889"/>
          </a:xfrm>
          <a:prstGeom prst="rect">
            <a:avLst/>
          </a:prstGeom>
        </p:spPr>
      </p:pic>
      <p:sp>
        <p:nvSpPr>
          <p:cNvPr id="48" name="Right Arrow 47"/>
          <p:cNvSpPr/>
          <p:nvPr/>
        </p:nvSpPr>
        <p:spPr>
          <a:xfrm>
            <a:off x="9073439" y="6885388"/>
            <a:ext cx="467905" cy="3306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49" name="Right Arrow 48"/>
          <p:cNvSpPr/>
          <p:nvPr/>
        </p:nvSpPr>
        <p:spPr>
          <a:xfrm rot="5400000">
            <a:off x="7575314" y="5563779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50" name="Right Arrow 49"/>
          <p:cNvSpPr/>
          <p:nvPr/>
        </p:nvSpPr>
        <p:spPr>
          <a:xfrm rot="16200000" flipV="1">
            <a:off x="8133522" y="5559333"/>
            <a:ext cx="37263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51" name="Document 50"/>
          <p:cNvSpPr/>
          <p:nvPr/>
        </p:nvSpPr>
        <p:spPr>
          <a:xfrm>
            <a:off x="459282" y="1566998"/>
            <a:ext cx="3497271" cy="129131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70881" y="1592562"/>
            <a:ext cx="1687094" cy="252201"/>
          </a:xfrm>
          <a:prstGeom prst="rect">
            <a:avLst/>
          </a:prstGeom>
          <a:noFill/>
        </p:spPr>
        <p:txBody>
          <a:bodyPr wrap="none" lIns="82120" tIns="41061" rIns="82120" bIns="41061" rtlCol="0">
            <a:spAutoFit/>
          </a:bodyPr>
          <a:lstStyle/>
          <a:p>
            <a:r>
              <a:rPr lang="en-US" sz="1100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9526" y="1855430"/>
            <a:ext cx="915544" cy="72096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01378" y="1855432"/>
            <a:ext cx="915544" cy="72096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48658" y="1867039"/>
            <a:ext cx="915544" cy="720963"/>
          </a:xfrm>
          <a:prstGeom prst="rect">
            <a:avLst/>
          </a:prstGeom>
        </p:spPr>
      </p:pic>
      <p:sp>
        <p:nvSpPr>
          <p:cNvPr id="56" name="Right Arrow 55"/>
          <p:cNvSpPr/>
          <p:nvPr/>
        </p:nvSpPr>
        <p:spPr>
          <a:xfrm rot="5400000">
            <a:off x="3175222" y="2794474"/>
            <a:ext cx="347040" cy="4152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39349" y="5260859"/>
            <a:ext cx="1588670" cy="942382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4610092" y="6454570"/>
            <a:ext cx="1614704" cy="40607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2106" tIns="41053" rIns="82106" bIns="41053" rtlCol="0">
            <a:spAutoFit/>
          </a:bodyPr>
          <a:lstStyle/>
          <a:p>
            <a:r>
              <a:rPr lang="en-US" sz="700" dirty="0">
                <a:latin typeface="GE Inspira Pitch Regular" charset="0"/>
              </a:rPr>
              <a:t>Identifies and captures the factors  that influence the performance of a system output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828444" y="6221333"/>
            <a:ext cx="1316772" cy="236796"/>
          </a:xfrm>
          <a:prstGeom prst="rect">
            <a:avLst/>
          </a:prstGeom>
          <a:noFill/>
        </p:spPr>
        <p:txBody>
          <a:bodyPr wrap="none" lIns="82106" tIns="41053" rIns="82106" bIns="41053" rtlCol="0">
            <a:spAutoFit/>
          </a:bodyPr>
          <a:lstStyle/>
          <a:p>
            <a:r>
              <a:rPr lang="en-US" sz="1000" dirty="0">
                <a:latin typeface="GE Inspira Pitch Regular" charset="0"/>
              </a:rPr>
              <a:t>Parameter Diagram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312541" y="5189035"/>
            <a:ext cx="2349614" cy="3039296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120" tIns="41061" rIns="82120" bIns="41061" rtlCol="0" anchor="ctr"/>
          <a:lstStyle/>
          <a:p>
            <a:pPr algn="ctr"/>
            <a:endParaRPr lang="en-US" sz="2200" dirty="0">
              <a:latin typeface="GE Inspira Pitch Regular" charset="0"/>
            </a:endParaRPr>
          </a:p>
        </p:txBody>
      </p:sp>
      <p:sp>
        <p:nvSpPr>
          <p:cNvPr id="58" name="Title 57"/>
          <p:cNvSpPr>
            <a:spLocks noGrp="1"/>
          </p:cNvSpPr>
          <p:nvPr>
            <p:ph type="title"/>
          </p:nvPr>
        </p:nvSpPr>
        <p:spPr>
          <a:xfrm>
            <a:off x="139755" y="282529"/>
            <a:ext cx="11032490" cy="829338"/>
          </a:xfrm>
        </p:spPr>
        <p:txBody>
          <a:bodyPr/>
          <a:lstStyle/>
          <a:p>
            <a:r>
              <a:rPr lang="en-US" dirty="0" smtClean="0"/>
              <a:t>Verify and Validate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58726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171</TotalTime>
  <Words>638</Words>
  <Application>Microsoft Office PowerPoint</Application>
  <PresentationFormat>Custom</PresentationFormat>
  <Paragraphs>98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2016 Waters Template_white</vt:lpstr>
      <vt:lpstr>Custom Design</vt:lpstr>
      <vt:lpstr>Determine System Requirements </vt:lpstr>
      <vt:lpstr>Create System Design Concept &amp; Design System </vt:lpstr>
      <vt:lpstr>Verify and Validate System</vt:lpstr>
    </vt:vector>
  </TitlesOfParts>
  <Manager/>
  <Company>Burge Hughes Walsh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Systems Engineering</dc:title>
  <dc:subject>Systems Engineering</dc:subject>
  <dc:creator>Stuart Burge</dc:creator>
  <cp:keywords/>
  <dc:description/>
  <cp:lastModifiedBy>Roy MacKinnon</cp:lastModifiedBy>
  <cp:revision>23</cp:revision>
  <dcterms:created xsi:type="dcterms:W3CDTF">2015-11-25T16:01:18Z</dcterms:created>
  <dcterms:modified xsi:type="dcterms:W3CDTF">2016-12-07T14:43:52Z</dcterms:modified>
  <cp:category/>
</cp:coreProperties>
</file>