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media1.gif" ContentType="video/unknown"/>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1"/>
  </p:notesMasterIdLst>
  <p:handoutMasterIdLst>
    <p:handoutMasterId r:id="rId22"/>
  </p:handoutMasterIdLst>
  <p:sldIdLst>
    <p:sldId id="256" r:id="rId3"/>
    <p:sldId id="258" r:id="rId4"/>
    <p:sldId id="272" r:id="rId5"/>
    <p:sldId id="273" r:id="rId6"/>
    <p:sldId id="274" r:id="rId7"/>
    <p:sldId id="275" r:id="rId8"/>
    <p:sldId id="276" r:id="rId9"/>
    <p:sldId id="277" r:id="rId10"/>
    <p:sldId id="278" r:id="rId11"/>
    <p:sldId id="270" r:id="rId12"/>
    <p:sldId id="271" r:id="rId13"/>
    <p:sldId id="262" r:id="rId14"/>
    <p:sldId id="263" r:id="rId15"/>
    <p:sldId id="265" r:id="rId16"/>
    <p:sldId id="266" r:id="rId17"/>
    <p:sldId id="267" r:id="rId18"/>
    <p:sldId id="268" r:id="rId19"/>
    <p:sldId id="269" r:id="rId20"/>
  </p:sldIdLst>
  <p:sldSz cx="9144000" cy="6858000" type="screen4x3"/>
  <p:notesSz cx="6896100" cy="9236075"/>
  <p:custDataLst>
    <p:tags r:id="rId2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564"/>
    <p:restoredTop sz="92492"/>
  </p:normalViewPr>
  <p:slideViewPr>
    <p:cSldViewPr>
      <p:cViewPr varScale="1">
        <p:scale>
          <a:sx n="78" d="100"/>
          <a:sy n="78" d="100"/>
        </p:scale>
        <p:origin x="1260" y="78"/>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0484"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9C6E0C39-F506-EB43-94D6-573238AD45E3}" type="slidenum">
              <a:rPr lang="en-GB"/>
              <a:pPr eaLnBrk="1" hangingPunct="1">
                <a:defRPr/>
              </a:pPr>
              <a:t>2</a:t>
            </a:fld>
            <a:endParaRPr lang="en-GB"/>
          </a:p>
        </p:txBody>
      </p:sp>
    </p:spTree>
    <p:extLst>
      <p:ext uri="{BB962C8B-B14F-4D97-AF65-F5344CB8AC3E}">
        <p14:creationId xmlns:p14="http://schemas.microsoft.com/office/powerpoint/2010/main" val="139988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2532"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AEF20E4B-7B24-E945-95AF-5A4A0B384258}" type="slidenum">
              <a:rPr lang="en-GB"/>
              <a:pPr eaLnBrk="1" hangingPunct="1">
                <a:defRPr/>
              </a:pPr>
              <a:t>5</a:t>
            </a:fld>
            <a:endParaRPr lang="en-GB"/>
          </a:p>
        </p:txBody>
      </p:sp>
    </p:spTree>
    <p:extLst>
      <p:ext uri="{BB962C8B-B14F-4D97-AF65-F5344CB8AC3E}">
        <p14:creationId xmlns:p14="http://schemas.microsoft.com/office/powerpoint/2010/main" val="1071617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3556"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9C149057-2623-404F-90BC-5854D1B808D3}" type="slidenum">
              <a:rPr lang="en-GB"/>
              <a:pPr eaLnBrk="1" hangingPunct="1">
                <a:defRPr/>
              </a:pPr>
              <a:t>6</a:t>
            </a:fld>
            <a:endParaRPr lang="en-GB"/>
          </a:p>
        </p:txBody>
      </p:sp>
    </p:spTree>
    <p:extLst>
      <p:ext uri="{BB962C8B-B14F-4D97-AF65-F5344CB8AC3E}">
        <p14:creationId xmlns:p14="http://schemas.microsoft.com/office/powerpoint/2010/main" val="900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4580"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1EF6B807-5CCB-8147-A519-95091132EA08}" type="slidenum">
              <a:rPr lang="en-GB"/>
              <a:pPr eaLnBrk="1" hangingPunct="1">
                <a:defRPr/>
              </a:pPr>
              <a:t>7</a:t>
            </a:fld>
            <a:endParaRPr lang="en-GB"/>
          </a:p>
        </p:txBody>
      </p:sp>
    </p:spTree>
    <p:extLst>
      <p:ext uri="{BB962C8B-B14F-4D97-AF65-F5344CB8AC3E}">
        <p14:creationId xmlns:p14="http://schemas.microsoft.com/office/powerpoint/2010/main" val="147443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5604"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EFBF126A-333A-C744-8BBF-ABDDB073CD19}" type="slidenum">
              <a:rPr lang="en-GB"/>
              <a:pPr eaLnBrk="1" hangingPunct="1">
                <a:defRPr/>
              </a:pPr>
              <a:t>8</a:t>
            </a:fld>
            <a:endParaRPr lang="en-GB"/>
          </a:p>
        </p:txBody>
      </p:sp>
    </p:spTree>
    <p:extLst>
      <p:ext uri="{BB962C8B-B14F-4D97-AF65-F5344CB8AC3E}">
        <p14:creationId xmlns:p14="http://schemas.microsoft.com/office/powerpoint/2010/main" val="124386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6628"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E48ED8FB-82AE-B146-9574-4A400B76AA1D}" type="slidenum">
              <a:rPr lang="en-GB"/>
              <a:pPr eaLnBrk="1" hangingPunct="1">
                <a:defRPr/>
              </a:pPr>
              <a:t>9</a:t>
            </a:fld>
            <a:endParaRPr lang="en-GB"/>
          </a:p>
        </p:txBody>
      </p:sp>
    </p:spTree>
    <p:extLst>
      <p:ext uri="{BB962C8B-B14F-4D97-AF65-F5344CB8AC3E}">
        <p14:creationId xmlns:p14="http://schemas.microsoft.com/office/powerpoint/2010/main" val="2071516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FEF860A-680C-0B4E-A36F-DC659545F5A1}" type="slidenum">
              <a:rPr lang="en-GB" sz="1200"/>
              <a:pPr eaLnBrk="1" hangingPunct="1"/>
              <a:t>12</a:t>
            </a:fld>
            <a:endParaRPr lang="en-GB" sz="1200"/>
          </a:p>
        </p:txBody>
      </p:sp>
    </p:spTree>
    <p:extLst>
      <p:ext uri="{BB962C8B-B14F-4D97-AF65-F5344CB8AC3E}">
        <p14:creationId xmlns:p14="http://schemas.microsoft.com/office/powerpoint/2010/main" val="208094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B77B956-8A96-0C46-846B-B06B88B7CED4}" type="slidenum">
              <a:rPr lang="en-GB" sz="1200"/>
              <a:pPr eaLnBrk="1" hangingPunct="1"/>
              <a:t>13</a:t>
            </a:fld>
            <a:endParaRPr lang="en-GB" sz="1200"/>
          </a:p>
        </p:txBody>
      </p:sp>
    </p:spTree>
    <p:extLst>
      <p:ext uri="{BB962C8B-B14F-4D97-AF65-F5344CB8AC3E}">
        <p14:creationId xmlns:p14="http://schemas.microsoft.com/office/powerpoint/2010/main" val="888545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72A5D3D-2990-6B49-829D-D633A4D4498B}" type="slidenum">
              <a:rPr lang="en-GB" sz="1200"/>
              <a:pPr eaLnBrk="1" hangingPunct="1"/>
              <a:t>14</a:t>
            </a:fld>
            <a:endParaRPr lang="en-GB" sz="1200"/>
          </a:p>
        </p:txBody>
      </p:sp>
      <p:sp>
        <p:nvSpPr>
          <p:cNvPr id="25602" name="Rectangle 2"/>
          <p:cNvSpPr>
            <a:spLocks noGrp="1" noRot="1" noChangeAspect="1" noChangeArrowheads="1" noTextEdit="1"/>
          </p:cNvSpPr>
          <p:nvPr>
            <p:ph type="sldImg"/>
          </p:nvPr>
        </p:nvSpPr>
        <p:spPr>
          <a:xfrm>
            <a:off x="1143000" y="684213"/>
            <a:ext cx="4572000" cy="3429000"/>
          </a:xfrm>
          <a:ln/>
        </p:spPr>
      </p:sp>
      <p:sp>
        <p:nvSpPr>
          <p:cNvPr id="25603" name="Rectangle 3"/>
          <p:cNvSpPr>
            <a:spLocks noGrp="1" noChangeArrowheads="1"/>
          </p:cNvSpPr>
          <p:nvPr>
            <p:ph type="body" idx="1"/>
          </p:nvPr>
        </p:nvSpPr>
        <p:spPr>
          <a:xfrm>
            <a:off x="912813" y="4343400"/>
            <a:ext cx="5032375" cy="4116388"/>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07" tIns="44853" rIns="89707" bIns="44853"/>
          <a:lstStyle/>
          <a:p>
            <a:pPr eaLnBrk="1" hangingPunct="1"/>
            <a:endParaRPr lang="en-US">
              <a:latin typeface="Times New Roman" charset="0"/>
            </a:endParaRPr>
          </a:p>
        </p:txBody>
      </p:sp>
    </p:spTree>
    <p:extLst>
      <p:ext uri="{BB962C8B-B14F-4D97-AF65-F5344CB8AC3E}">
        <p14:creationId xmlns:p14="http://schemas.microsoft.com/office/powerpoint/2010/main" val="1886826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72A5D3D-2990-6B49-829D-D633A4D4498B}" type="slidenum">
              <a:rPr lang="en-GB" sz="1200"/>
              <a:pPr eaLnBrk="1" hangingPunct="1"/>
              <a:t>16</a:t>
            </a:fld>
            <a:endParaRPr lang="en-GB" sz="1200"/>
          </a:p>
        </p:txBody>
      </p:sp>
      <p:sp>
        <p:nvSpPr>
          <p:cNvPr id="25602" name="Rectangle 2"/>
          <p:cNvSpPr>
            <a:spLocks noGrp="1" noRot="1" noChangeAspect="1" noChangeArrowheads="1" noTextEdit="1"/>
          </p:cNvSpPr>
          <p:nvPr>
            <p:ph type="sldImg"/>
          </p:nvPr>
        </p:nvSpPr>
        <p:spPr>
          <a:xfrm>
            <a:off x="1143000" y="684213"/>
            <a:ext cx="4572000" cy="3429000"/>
          </a:xfrm>
          <a:ln/>
        </p:spPr>
      </p:sp>
      <p:sp>
        <p:nvSpPr>
          <p:cNvPr id="25603" name="Rectangle 3"/>
          <p:cNvSpPr>
            <a:spLocks noGrp="1" noChangeArrowheads="1"/>
          </p:cNvSpPr>
          <p:nvPr>
            <p:ph type="body" idx="1"/>
          </p:nvPr>
        </p:nvSpPr>
        <p:spPr>
          <a:xfrm>
            <a:off x="912813" y="4343400"/>
            <a:ext cx="5032375" cy="4116388"/>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07" tIns="44853" rIns="89707" bIns="44853"/>
          <a:lstStyle/>
          <a:p>
            <a:pPr eaLnBrk="1" hangingPunct="1"/>
            <a:endParaRPr lang="en-US">
              <a:latin typeface="Times New Roman" charset="0"/>
            </a:endParaRPr>
          </a:p>
        </p:txBody>
      </p:sp>
    </p:spTree>
    <p:extLst>
      <p:ext uri="{BB962C8B-B14F-4D97-AF65-F5344CB8AC3E}">
        <p14:creationId xmlns:p14="http://schemas.microsoft.com/office/powerpoint/2010/main" val="1078904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17</a:t>
            </a:fld>
            <a:endParaRPr lang="en-US"/>
          </a:p>
        </p:txBody>
      </p:sp>
    </p:spTree>
    <p:extLst>
      <p:ext uri="{BB962C8B-B14F-4D97-AF65-F5344CB8AC3E}">
        <p14:creationId xmlns:p14="http://schemas.microsoft.com/office/powerpoint/2010/main" val="1181817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EAEFE03-CFD4-EA4A-BF88-E11171545ACB}" type="slidenum">
              <a:rPr lang="en-GB" sz="1200"/>
              <a:pPr eaLnBrk="1" hangingPunct="1"/>
              <a:t>18</a:t>
            </a:fld>
            <a:endParaRPr lang="en-GB" sz="1200"/>
          </a:p>
        </p:txBody>
      </p:sp>
    </p:spTree>
    <p:extLst>
      <p:ext uri="{BB962C8B-B14F-4D97-AF65-F5344CB8AC3E}">
        <p14:creationId xmlns:p14="http://schemas.microsoft.com/office/powerpoint/2010/main" val="942346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96147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213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3221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4.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oleObject" Target="../embeddings/oleObject1.bin"/><Relationship Id="rId3" Type="http://schemas.openxmlformats.org/officeDocument/2006/relationships/video" Target="../media/media1.gif"/><Relationship Id="rId7" Type="http://schemas.openxmlformats.org/officeDocument/2006/relationships/image" Target="../media/image19.jpg"/><Relationship Id="rId12" Type="http://schemas.openxmlformats.org/officeDocument/2006/relationships/image" Target="../media/image24.png"/><Relationship Id="rId2" Type="http://schemas.microsoft.com/office/2007/relationships/media" Target="../media/media1.gif"/><Relationship Id="rId1" Type="http://schemas.openxmlformats.org/officeDocument/2006/relationships/vmlDrawing" Target="../drawings/vmlDrawing1.vml"/><Relationship Id="rId6" Type="http://schemas.openxmlformats.org/officeDocument/2006/relationships/image" Target="../media/image18.jpg"/><Relationship Id="rId11" Type="http://schemas.openxmlformats.org/officeDocument/2006/relationships/image" Target="../media/image23.jpg"/><Relationship Id="rId5" Type="http://schemas.openxmlformats.org/officeDocument/2006/relationships/image" Target="../media/image17.jpg"/><Relationship Id="rId10" Type="http://schemas.openxmlformats.org/officeDocument/2006/relationships/image" Target="../media/image22.jpg"/><Relationship Id="rId4" Type="http://schemas.openxmlformats.org/officeDocument/2006/relationships/slideLayout" Target="../slideLayouts/slideLayout5.xml"/><Relationship Id="rId9" Type="http://schemas.openxmlformats.org/officeDocument/2006/relationships/image" Target="../media/image21.jpg"/><Relationship Id="rId1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jpg"/><Relationship Id="rId2" Type="http://schemas.openxmlformats.org/officeDocument/2006/relationships/image" Target="../media/image4.gif"/><Relationship Id="rId16" Type="http://schemas.openxmlformats.org/officeDocument/2006/relationships/image" Target="../media/image38.png"/><Relationship Id="rId20" Type="http://schemas.openxmlformats.org/officeDocument/2006/relationships/image" Target="../media/image42.jpeg"/><Relationship Id="rId1" Type="http://schemas.openxmlformats.org/officeDocument/2006/relationships/slideLayout" Target="../slideLayouts/slideLayout1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hyperlink" Target="07%20Systemic%20Textual%20Analysis%20.pptx" TargetMode="External"/><Relationship Id="rId13" Type="http://schemas.openxmlformats.org/officeDocument/2006/relationships/hyperlink" Target="06%20Need%20Means%20Analysis.pptx" TargetMode="External"/><Relationship Id="rId18" Type="http://schemas.openxmlformats.org/officeDocument/2006/relationships/hyperlink" Target="10%20Sensitivity%20and%20Failure%20Analysis.pptx" TargetMode="External"/><Relationship Id="rId3" Type="http://schemas.openxmlformats.org/officeDocument/2006/relationships/hyperlink" Target="02%20Requirements%20Engineering.pptx" TargetMode="External"/><Relationship Id="rId21" Type="http://schemas.openxmlformats.org/officeDocument/2006/relationships/hyperlink" Target="11%20SE%20QFD%201%20US.pptx" TargetMode="External"/><Relationship Id="rId7" Type="http://schemas.openxmlformats.org/officeDocument/2006/relationships/hyperlink" Target="08%20Functional%20Determination%20US%20.pptx" TargetMode="External"/><Relationship Id="rId12" Type="http://schemas.openxmlformats.org/officeDocument/2006/relationships/hyperlink" Target="18%20SE%20QFD%202.pptx" TargetMode="External"/><Relationship Id="rId17" Type="http://schemas.openxmlformats.org/officeDocument/2006/relationships/hyperlink" Target="09%20Functional%20Modelling.pptx" TargetMode="External"/><Relationship Id="rId2" Type="http://schemas.openxmlformats.org/officeDocument/2006/relationships/notesSlide" Target="../notesSlides/notesSlide11.xml"/><Relationship Id="rId16" Type="http://schemas.openxmlformats.org/officeDocument/2006/relationships/hyperlink" Target="04%20Gather%20Requirements%20.pptx" TargetMode="External"/><Relationship Id="rId20" Type="http://schemas.openxmlformats.org/officeDocument/2006/relationships/hyperlink" Target="20%20A%20Systems%20Approach%20to%20V&amp;V.pptx" TargetMode="External"/><Relationship Id="rId1" Type="http://schemas.openxmlformats.org/officeDocument/2006/relationships/slideLayout" Target="../slideLayouts/slideLayout12.xml"/><Relationship Id="rId6" Type="http://schemas.openxmlformats.org/officeDocument/2006/relationships/hyperlink" Target="05%20Analyse%20Requirements.pptx" TargetMode="External"/><Relationship Id="rId11" Type="http://schemas.openxmlformats.org/officeDocument/2006/relationships/hyperlink" Target="19%20Robust%20Design%20.pptx" TargetMode="External"/><Relationship Id="rId5" Type="http://schemas.openxmlformats.org/officeDocument/2006/relationships/hyperlink" Target="03%20Determine%20System%20Requirements.pptx" TargetMode="External"/><Relationship Id="rId15" Type="http://schemas.openxmlformats.org/officeDocument/2006/relationships/hyperlink" Target="17%20Concept%20Selection%20.pptx" TargetMode="External"/><Relationship Id="rId10" Type="http://schemas.openxmlformats.org/officeDocument/2006/relationships/hyperlink" Target="15%20Concept%20Generation.pptx" TargetMode="External"/><Relationship Id="rId19" Type="http://schemas.openxmlformats.org/officeDocument/2006/relationships/hyperlink" Target="12%20Specifying%20Requirements.pptx" TargetMode="External"/><Relationship Id="rId4" Type="http://schemas.openxmlformats.org/officeDocument/2006/relationships/hyperlink" Target="01%20This%20is%20Systems%20Engineering%20US.pptx" TargetMode="External"/><Relationship Id="rId9" Type="http://schemas.openxmlformats.org/officeDocument/2006/relationships/hyperlink" Target="13%20A%20Systems%20Approach%20to%20System%20Design.pptx" TargetMode="External"/><Relationship Id="rId14" Type="http://schemas.openxmlformats.org/officeDocument/2006/relationships/hyperlink" Target="14%20System%20Architecting%20.pptx"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sz="4000" dirty="0"/>
              <a:t>The Fundamentals of Systems Engineering</a:t>
            </a:r>
          </a:p>
        </p:txBody>
      </p:sp>
      <p:sp>
        <p:nvSpPr>
          <p:cNvPr id="2050" name="Subtitle 4"/>
          <p:cNvSpPr>
            <a:spLocks noGrp="1"/>
          </p:cNvSpPr>
          <p:nvPr>
            <p:ph type="subTitle" idx="1"/>
          </p:nvPr>
        </p:nvSpPr>
        <p:spPr/>
        <p:txBody>
          <a:bodyPr/>
          <a:lstStyle/>
          <a:p>
            <a:r>
              <a:rPr lang="en-US" dirty="0"/>
              <a:t>5-day Course</a:t>
            </a:r>
          </a:p>
        </p:txBody>
      </p:sp>
      <p:pic>
        <p:nvPicPr>
          <p:cNvPr id="4" name="Picture 3" descr="bhw logo no background copy.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0" y="1730375"/>
            <a:ext cx="9144000" cy="908050"/>
          </a:xfrm>
        </p:spPr>
        <p:txBody>
          <a:bodyPr/>
          <a:lstStyle/>
          <a:p>
            <a:pPr algn="ctr"/>
            <a:r>
              <a:rPr lang="en-GB" sz="4400" dirty="0">
                <a:latin typeface="Arial Black" charset="0"/>
              </a:rPr>
              <a:t>Welcome to the Course</a:t>
            </a:r>
          </a:p>
        </p:txBody>
      </p:sp>
      <p:sp>
        <p:nvSpPr>
          <p:cNvPr id="17410" name="Rectangle 3"/>
          <p:cNvSpPr>
            <a:spLocks noGrp="1" noChangeArrowheads="1"/>
          </p:cNvSpPr>
          <p:nvPr>
            <p:ph type="body" idx="1"/>
          </p:nvPr>
        </p:nvSpPr>
        <p:spPr>
          <a:xfrm>
            <a:off x="685800" y="3035300"/>
            <a:ext cx="7772400" cy="3081338"/>
          </a:xfrm>
        </p:spPr>
        <p:txBody>
          <a:bodyPr/>
          <a:lstStyle/>
          <a:p>
            <a:pPr marL="342900" indent="-342900" algn="ctr">
              <a:buFont typeface="Wingdings" charset="0"/>
              <a:buNone/>
            </a:pPr>
            <a:r>
              <a:rPr lang="en-GB" b="1" dirty="0">
                <a:solidFill>
                  <a:srgbClr val="002A54"/>
                </a:solidFill>
                <a:latin typeface="Arial" charset="0"/>
              </a:rPr>
              <a:t>from</a:t>
            </a:r>
          </a:p>
          <a:p>
            <a:pPr marL="342900" indent="-342900" algn="ctr">
              <a:buFont typeface="Wingdings" charset="0"/>
              <a:buNone/>
            </a:pPr>
            <a:endParaRPr lang="en-GB" b="1" dirty="0">
              <a:solidFill>
                <a:srgbClr val="002A54"/>
              </a:solidFill>
              <a:latin typeface="Arial" charset="0"/>
            </a:endParaRPr>
          </a:p>
          <a:p>
            <a:pPr marL="342900" indent="-342900" algn="ctr">
              <a:buFont typeface="Wingdings" charset="0"/>
              <a:buNone/>
            </a:pPr>
            <a:r>
              <a:rPr lang="en-GB" b="1" dirty="0">
                <a:solidFill>
                  <a:srgbClr val="002A54"/>
                </a:solidFill>
                <a:latin typeface="Arial" charset="0"/>
              </a:rPr>
              <a:t>Stuart Burge and John Weaver</a:t>
            </a:r>
          </a:p>
        </p:txBody>
      </p:sp>
    </p:spTree>
    <p:extLst>
      <p:ext uri="{BB962C8B-B14F-4D97-AF65-F5344CB8AC3E}">
        <p14:creationId xmlns:p14="http://schemas.microsoft.com/office/powerpoint/2010/main" val="1253846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44493" name="Picture 13" descr="gbroll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389" y="449255"/>
            <a:ext cx="3407285" cy="5395986"/>
          </a:xfrm>
          <a:prstGeom prst="rect">
            <a:avLst/>
          </a:prstGeom>
          <a:noFill/>
          <a:extLst>
            <a:ext uri="{909E8E84-426E-40dd-AFC4-6F175D3DCCD1}">
              <a14:hiddenFill xmlns="" xmlns:a14="http://schemas.microsoft.com/office/drawing/2010/main">
                <a:solidFill>
                  <a:srgbClr val="FFFFFF"/>
                </a:solidFill>
              </a14:hiddenFill>
            </a:ext>
          </a:extLst>
        </p:spPr>
      </p:pic>
      <p:sp>
        <p:nvSpPr>
          <p:cNvPr id="1044489" name="Text Box 9"/>
          <p:cNvSpPr txBox="1">
            <a:spLocks noChangeArrowheads="1"/>
          </p:cNvSpPr>
          <p:nvPr/>
        </p:nvSpPr>
        <p:spPr bwMode="auto">
          <a:xfrm>
            <a:off x="1531197" y="3255566"/>
            <a:ext cx="143340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000" dirty="0"/>
              <a:t>My Castle</a:t>
            </a:r>
            <a:endParaRPr lang="en-US" sz="2000" dirty="0"/>
          </a:p>
        </p:txBody>
      </p:sp>
      <p:sp>
        <p:nvSpPr>
          <p:cNvPr id="1044490" name="Line 10"/>
          <p:cNvSpPr>
            <a:spLocks noChangeShapeType="1"/>
          </p:cNvSpPr>
          <p:nvPr/>
        </p:nvSpPr>
        <p:spPr bwMode="auto">
          <a:xfrm>
            <a:off x="3200400" y="2514600"/>
            <a:ext cx="3280710" cy="188204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200"/>
          </a:p>
        </p:txBody>
      </p:sp>
      <p:pic>
        <p:nvPicPr>
          <p:cNvPr id="6" name="Picture 5" descr="DSC00635.JPG"/>
          <p:cNvPicPr>
            <a:picLocks noChangeAspect="1"/>
          </p:cNvPicPr>
          <p:nvPr/>
        </p:nvPicPr>
        <p:blipFill>
          <a:blip r:embed="rId3" cstate="print"/>
          <a:stretch>
            <a:fillRect/>
          </a:stretch>
        </p:blipFill>
        <p:spPr>
          <a:xfrm>
            <a:off x="1295400" y="762000"/>
            <a:ext cx="1905000" cy="2434541"/>
          </a:xfrm>
          <a:prstGeom prst="rect">
            <a:avLst/>
          </a:prstGeom>
        </p:spPr>
      </p:pic>
    </p:spTree>
    <p:extLst>
      <p:ext uri="{BB962C8B-B14F-4D97-AF65-F5344CB8AC3E}">
        <p14:creationId xmlns:p14="http://schemas.microsoft.com/office/powerpoint/2010/main" val="1462693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Bull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628237"/>
            <a:ext cx="3024514" cy="2012677"/>
          </a:xfrm>
          <a:prstGeom prst="rect">
            <a:avLst/>
          </a:prstGeom>
        </p:spPr>
      </p:pic>
      <p:pic>
        <p:nvPicPr>
          <p:cNvPr id="5" name="Picture 4" descr="Stony Mi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50" y="3186705"/>
            <a:ext cx="2534310" cy="1800694"/>
          </a:xfrm>
          <a:prstGeom prst="rect">
            <a:avLst/>
          </a:prstGeom>
        </p:spPr>
      </p:pic>
      <p:pic>
        <p:nvPicPr>
          <p:cNvPr id="6" name="Picture 5" descr="Richard II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348" y="4477679"/>
            <a:ext cx="2467618" cy="1848331"/>
          </a:xfrm>
          <a:prstGeom prst="rect">
            <a:avLst/>
          </a:prstGeom>
        </p:spPr>
      </p:pic>
      <p:pic>
        <p:nvPicPr>
          <p:cNvPr id="4" name="Picture 3" descr="stony-stratford-00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5270" y="3762253"/>
            <a:ext cx="4382641" cy="2629585"/>
          </a:xfrm>
          <a:prstGeom prst="rect">
            <a:avLst/>
          </a:prstGeom>
        </p:spPr>
      </p:pic>
      <p:sp>
        <p:nvSpPr>
          <p:cNvPr id="9" name="Rectangle 8"/>
          <p:cNvSpPr/>
          <p:nvPr/>
        </p:nvSpPr>
        <p:spPr>
          <a:xfrm>
            <a:off x="114346" y="1203730"/>
            <a:ext cx="4108884" cy="1815882"/>
          </a:xfrm>
          <a:prstGeom prst="rect">
            <a:avLst/>
          </a:prstGeom>
        </p:spPr>
        <p:txBody>
          <a:bodyPr wrap="square">
            <a:spAutoFit/>
          </a:bodyPr>
          <a:lstStyle/>
          <a:p>
            <a:r>
              <a:rPr lang="en-US" dirty="0">
                <a:solidFill>
                  <a:prstClr val="black"/>
                </a:solidFill>
                <a:latin typeface="ArialMT" charset="0"/>
              </a:rPr>
              <a:t>The roots of Stony Stratford's leather industry go back to 1600 when the famous Penn family (some of whom later emigrated to found the state of Pennsylvania in the United States of America). They diverted the river - the Great </a:t>
            </a:r>
            <a:r>
              <a:rPr lang="en-US" dirty="0" err="1">
                <a:solidFill>
                  <a:prstClr val="black"/>
                </a:solidFill>
                <a:latin typeface="ArialMT" charset="0"/>
              </a:rPr>
              <a:t>Ouse</a:t>
            </a:r>
            <a:r>
              <a:rPr lang="en-US" dirty="0">
                <a:solidFill>
                  <a:prstClr val="black"/>
                </a:solidFill>
                <a:latin typeface="ArialMT" charset="0"/>
              </a:rPr>
              <a:t> - to establish a water mill in one corner of their land."</a:t>
            </a:r>
            <a:endParaRPr lang="en-US" dirty="0"/>
          </a:p>
        </p:txBody>
      </p:sp>
      <p:pic>
        <p:nvPicPr>
          <p:cNvPr id="8" name="Picture 7" descr="Cock &amp; Bull.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7815" y="1157977"/>
            <a:ext cx="1591199" cy="2466360"/>
          </a:xfrm>
          <a:prstGeom prst="rect">
            <a:avLst/>
          </a:prstGeom>
        </p:spPr>
      </p:pic>
      <p:sp>
        <p:nvSpPr>
          <p:cNvPr id="3" name="Title 2"/>
          <p:cNvSpPr>
            <a:spLocks noGrp="1"/>
          </p:cNvSpPr>
          <p:nvPr>
            <p:ph type="title"/>
          </p:nvPr>
        </p:nvSpPr>
        <p:spPr/>
        <p:txBody>
          <a:bodyPr/>
          <a:lstStyle/>
          <a:p>
            <a:r>
              <a:rPr lang="en-US" sz="3200" dirty="0"/>
              <a:t>It’s </a:t>
            </a:r>
            <a:r>
              <a:rPr lang="en-US" sz="3200"/>
              <a:t>all Cock and Bull</a:t>
            </a:r>
          </a:p>
        </p:txBody>
      </p:sp>
    </p:spTree>
    <p:extLst>
      <p:ext uri="{BB962C8B-B14F-4D97-AF65-F5344CB8AC3E}">
        <p14:creationId xmlns:p14="http://schemas.microsoft.com/office/powerpoint/2010/main" val="1409976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1" name="Rectangle 2"/>
          <p:cNvSpPr>
            <a:spLocks noGrp="1" noChangeArrowheads="1"/>
          </p:cNvSpPr>
          <p:nvPr>
            <p:ph type="ctrTitle"/>
          </p:nvPr>
        </p:nvSpPr>
        <p:spPr>
          <a:solidFill>
            <a:srgbClr val="FFFFFF"/>
          </a:solidFill>
          <a:ln w="9525"/>
        </p:spPr>
        <p:txBody>
          <a:bodyPr vert="horz" wrap="square" lIns="68598" tIns="34299" rIns="68598" bIns="34299" numCol="1" anchor="t" anchorCtr="0" compatLnSpc="1">
            <a:prstTxWarp prst="textNoShape">
              <a:avLst/>
            </a:prstTxWarp>
          </a:bodyPr>
          <a:lstStyle/>
          <a:p>
            <a:r>
              <a:rPr lang="en-GB" sz="4000">
                <a:latin typeface="Arial Black" charset="0"/>
              </a:rPr>
              <a:t>Language Calibration</a:t>
            </a:r>
            <a:endParaRPr lang="en-US" sz="4000" dirty="0">
              <a:latin typeface="Arial Black" charset="0"/>
            </a:endParaRPr>
          </a:p>
        </p:txBody>
      </p:sp>
      <p:sp>
        <p:nvSpPr>
          <p:cNvPr id="25602" name="Rectangle 3"/>
          <p:cNvSpPr>
            <a:spLocks noGrp="1" noChangeArrowheads="1"/>
          </p:cNvSpPr>
          <p:nvPr>
            <p:ph type="subTitle" idx="1"/>
          </p:nvPr>
        </p:nvSpPr>
        <p:spPr>
          <a:solidFill>
            <a:srgbClr val="FFFFFF"/>
          </a:solidFill>
          <a:ln w="9525"/>
        </p:spPr>
        <p:txBody>
          <a:bodyPr vert="horz" wrap="square" lIns="68598" tIns="34299" rIns="68598" bIns="34299" numCol="1" anchor="ctr" anchorCtr="0" compatLnSpc="1">
            <a:prstTxWarp prst="textNoShape">
              <a:avLst/>
            </a:prstTxWarp>
          </a:bodyPr>
          <a:lstStyle/>
          <a:p>
            <a:pPr>
              <a:buFont typeface="Wingdings" charset="0"/>
              <a:buNone/>
            </a:pPr>
            <a:endParaRPr lang="en-US">
              <a:latin typeface="Arial" charset="0"/>
            </a:endParaRPr>
          </a:p>
        </p:txBody>
      </p:sp>
    </p:spTree>
    <p:extLst>
      <p:ext uri="{BB962C8B-B14F-4D97-AF65-F5344CB8AC3E}">
        <p14:creationId xmlns:p14="http://schemas.microsoft.com/office/powerpoint/2010/main" val="2145886356"/>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7649" name="Picture 2" descr="_40455753_footballpic203_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695" y="1447800"/>
            <a:ext cx="4084240" cy="3058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0" name="AutoShape 3"/>
          <p:cNvSpPr>
            <a:spLocks noChangeArrowheads="1"/>
          </p:cNvSpPr>
          <p:nvPr/>
        </p:nvSpPr>
        <p:spPr bwMode="auto">
          <a:xfrm rot="2750366">
            <a:off x="3386767" y="4350721"/>
            <a:ext cx="1188553" cy="918211"/>
          </a:xfrm>
          <a:prstGeom prst="leftArrow">
            <a:avLst>
              <a:gd name="adj1" fmla="val 50000"/>
              <a:gd name="adj2" fmla="val 32361"/>
            </a:avLst>
          </a:prstGeom>
          <a:solidFill>
            <a:srgbClr val="CC3300"/>
          </a:solidFill>
          <a:ln w="9525">
            <a:solidFill>
              <a:schemeClr val="tx1"/>
            </a:solidFill>
            <a:miter lim="800000"/>
            <a:headEnd/>
            <a:tailEnd/>
          </a:ln>
        </p:spPr>
        <p:txBody>
          <a:bodyPr wrap="none" anchor="ctr"/>
          <a:lstStyle/>
          <a:p>
            <a:endParaRPr lang="en-US" sz="1200"/>
          </a:p>
        </p:txBody>
      </p:sp>
      <p:sp>
        <p:nvSpPr>
          <p:cNvPr id="27651" name="Text Box 4"/>
          <p:cNvSpPr txBox="1">
            <a:spLocks noChangeArrowheads="1"/>
          </p:cNvSpPr>
          <p:nvPr/>
        </p:nvSpPr>
        <p:spPr bwMode="auto">
          <a:xfrm>
            <a:off x="4727188" y="5067766"/>
            <a:ext cx="1415772" cy="507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701"/>
              <a:t>Football</a:t>
            </a:r>
            <a:endParaRPr lang="en-US" sz="2701" dirty="0"/>
          </a:p>
        </p:txBody>
      </p:sp>
    </p:spTree>
    <p:extLst>
      <p:ext uri="{BB962C8B-B14F-4D97-AF65-F5344CB8AC3E}">
        <p14:creationId xmlns:p14="http://schemas.microsoft.com/office/powerpoint/2010/main" val="187870247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9697" name="Picture 2" descr="muteam"/>
          <p:cNvPicPr>
            <a:picLocks noChangeAspect="1" noChangeArrowheads="1"/>
          </p:cNvPicPr>
          <p:nvPr/>
        </p:nvPicPr>
        <p:blipFill>
          <a:blip r:embed="rId3">
            <a:extLst>
              <a:ext uri="{28A0092B-C50C-407E-A947-70E740481C1C}">
                <a14:useLocalDpi xmlns:a14="http://schemas.microsoft.com/office/drawing/2010/main" val="0"/>
              </a:ext>
            </a:extLst>
          </a:blip>
          <a:srcRect r="11339"/>
          <a:stretch>
            <a:fillRect/>
          </a:stretch>
        </p:blipFill>
        <p:spPr bwMode="auto">
          <a:xfrm>
            <a:off x="2590800" y="2130942"/>
            <a:ext cx="4114800" cy="27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Text Box 3"/>
          <p:cNvSpPr txBox="1">
            <a:spLocks noChangeArrowheads="1"/>
          </p:cNvSpPr>
          <p:nvPr/>
        </p:nvSpPr>
        <p:spPr bwMode="auto">
          <a:xfrm>
            <a:off x="2209800" y="1524000"/>
            <a:ext cx="49860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3200"/>
              <a:t>Football Team</a:t>
            </a:r>
            <a:r>
              <a:rPr lang="en-GB" sz="1600"/>
              <a:t> (This is the whole team)</a:t>
            </a:r>
            <a:endParaRPr lang="en-US" sz="1600" dirty="0"/>
          </a:p>
        </p:txBody>
      </p:sp>
    </p:spTree>
    <p:extLst>
      <p:ext uri="{BB962C8B-B14F-4D97-AF65-F5344CB8AC3E}">
        <p14:creationId xmlns:p14="http://schemas.microsoft.com/office/powerpoint/2010/main" val="584394428"/>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5" name="Text Box 3"/>
          <p:cNvSpPr txBox="1">
            <a:spLocks noChangeArrowheads="1"/>
          </p:cNvSpPr>
          <p:nvPr/>
        </p:nvSpPr>
        <p:spPr bwMode="auto">
          <a:xfrm>
            <a:off x="3350490" y="4641439"/>
            <a:ext cx="229421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000"/>
              <a:t>This not a Football</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599" y="1676400"/>
            <a:ext cx="2270109" cy="2965039"/>
          </a:xfrm>
          <a:prstGeom prst="rect">
            <a:avLst/>
          </a:prstGeom>
        </p:spPr>
      </p:pic>
    </p:spTree>
    <p:extLst>
      <p:ext uri="{BB962C8B-B14F-4D97-AF65-F5344CB8AC3E}">
        <p14:creationId xmlns:p14="http://schemas.microsoft.com/office/powerpoint/2010/main" val="992804922"/>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3793" name="Picture 2" descr="DSC016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108" y="856580"/>
            <a:ext cx="7006272" cy="5254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3794" name="Text Box 3"/>
          <p:cNvSpPr txBox="1">
            <a:spLocks noChangeArrowheads="1"/>
          </p:cNvSpPr>
          <p:nvPr/>
        </p:nvSpPr>
        <p:spPr bwMode="auto">
          <a:xfrm>
            <a:off x="1547025" y="4617554"/>
            <a:ext cx="2473754" cy="4617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401" b="1">
                <a:solidFill>
                  <a:schemeClr val="bg1"/>
                </a:solidFill>
              </a:rPr>
              <a:t>This is a rubber</a:t>
            </a:r>
            <a:endParaRPr lang="en-US" sz="2401" b="1" dirty="0">
              <a:solidFill>
                <a:schemeClr val="bg1"/>
              </a:solidFill>
            </a:endParaRPr>
          </a:p>
        </p:txBody>
      </p:sp>
    </p:spTree>
    <p:extLst>
      <p:ext uri="{BB962C8B-B14F-4D97-AF65-F5344CB8AC3E}">
        <p14:creationId xmlns:p14="http://schemas.microsoft.com/office/powerpoint/2010/main" val="106843471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dental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3552" y="669960"/>
            <a:ext cx="1345649" cy="134564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65" y="669960"/>
            <a:ext cx="2277801" cy="170615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503" y="2029991"/>
            <a:ext cx="2638379" cy="1477493"/>
          </a:xfrm>
          <a:prstGeom prst="rect">
            <a:avLst/>
          </a:prstGeom>
        </p:spPr>
      </p:pic>
      <p:pic>
        <p:nvPicPr>
          <p:cNvPr id="6" name="Picture 5" descr="A400M_Roll-Out-03.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91383" y="3118635"/>
            <a:ext cx="2414243" cy="1743268"/>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7658" y="4396164"/>
            <a:ext cx="2948832" cy="1775421"/>
          </a:xfrm>
          <a:prstGeom prst="rect">
            <a:avLst/>
          </a:prstGeom>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51662" y="1619973"/>
            <a:ext cx="1055077" cy="1512277"/>
          </a:xfrm>
          <a:prstGeom prst="rect">
            <a:avLst/>
          </a:prstGeom>
        </p:spPr>
      </p:pic>
      <p:pic>
        <p:nvPicPr>
          <p:cNvPr id="9" name="Picture 8" descr="IWM.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12994" y="2768738"/>
            <a:ext cx="1288237" cy="1867944"/>
          </a:xfrm>
          <a:prstGeom prst="rect">
            <a:avLst/>
          </a:prstGeom>
        </p:spPr>
      </p:pic>
      <p:pic>
        <p:nvPicPr>
          <p:cNvPr id="10" name="Neptune 800 - 3.gif">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rotWithShape="1">
          <a:blip r:embed="rId12"/>
          <a:srcRect l="18140" t="7449" r="17557" b="7803"/>
          <a:stretch/>
        </p:blipFill>
        <p:spPr>
          <a:xfrm>
            <a:off x="7813858" y="3702710"/>
            <a:ext cx="1205093" cy="2709393"/>
          </a:xfrm>
          <a:prstGeom prst="rect">
            <a:avLst/>
          </a:prstGeom>
        </p:spPr>
      </p:pic>
      <p:graphicFrame>
        <p:nvGraphicFramePr>
          <p:cNvPr id="14" name="Object 13"/>
          <p:cNvGraphicFramePr>
            <a:graphicFrameLocks noChangeAspect="1"/>
          </p:cNvGraphicFramePr>
          <p:nvPr>
            <p:extLst/>
          </p:nvPr>
        </p:nvGraphicFramePr>
        <p:xfrm>
          <a:off x="3892448" y="3003917"/>
          <a:ext cx="2146236" cy="1007133"/>
        </p:xfrm>
        <a:graphic>
          <a:graphicData uri="http://schemas.openxmlformats.org/presentationml/2006/ole">
            <mc:AlternateContent xmlns:mc="http://schemas.openxmlformats.org/markup-compatibility/2006">
              <mc:Choice xmlns:v="urn:schemas-microsoft-com:vml" Requires="v">
                <p:oleObj spid="_x0000_s1031" name="Picture" r:id="rId13" imgW="3924000" imgH="1841400" progId="Word.Picture.8">
                  <p:embed/>
                </p:oleObj>
              </mc:Choice>
              <mc:Fallback>
                <p:oleObj name="Picture" r:id="rId13" imgW="3924000" imgH="1841400" progId="Word.Picture.8">
                  <p:embed/>
                  <p:pic>
                    <p:nvPicPr>
                      <p:cNvPr id="0" name=""/>
                      <p:cNvPicPr/>
                      <p:nvPr/>
                    </p:nvPicPr>
                    <p:blipFill>
                      <a:blip r:embed="rId14"/>
                      <a:stretch>
                        <a:fillRect/>
                      </a:stretch>
                    </p:blipFill>
                    <p:spPr>
                      <a:xfrm>
                        <a:off x="3892448" y="3003917"/>
                        <a:ext cx="2146236" cy="1007133"/>
                      </a:xfrm>
                      <a:prstGeom prst="rect">
                        <a:avLst/>
                      </a:prstGeom>
                    </p:spPr>
                  </p:pic>
                </p:oleObj>
              </mc:Fallback>
            </mc:AlternateContent>
          </a:graphicData>
        </a:graphic>
      </p:graphicFrame>
    </p:spTree>
    <p:extLst>
      <p:ext uri="{BB962C8B-B14F-4D97-AF65-F5344CB8AC3E}">
        <p14:creationId xmlns:p14="http://schemas.microsoft.com/office/powerpoint/2010/main" val="11277643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0"/>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p:cTn id="43" dur="1" fill="hold"/>
                                        <p:tgtEl>
                                          <p:spTgt spid="10"/>
                                        </p:tgtEl>
                                      </p:cBhvr>
                                    </p:cmd>
                                  </p:childTnLst>
                                </p:cTn>
                              </p:par>
                            </p:childTnLst>
                          </p:cTn>
                        </p:par>
                      </p:childTnLst>
                    </p:cTn>
                  </p:par>
                </p:childTnLst>
              </p:cTn>
              <p:nextCondLst>
                <p:cond evt="onClick" delay="0">
                  <p:tgtEl>
                    <p:spTgt spid="10"/>
                  </p:tgtEl>
                </p:cond>
              </p:nextCondLst>
            </p:seq>
            <p:video>
              <p:cMediaNode vol="80000">
                <p:cTn id="44" fill="hold" display="0">
                  <p:stCondLst>
                    <p:cond delay="indefinite"/>
                  </p:stCondLst>
                </p:cTn>
                <p:tgtEl>
                  <p:spTgt spid="1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bhw logo no background copy.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1837" y="263770"/>
            <a:ext cx="2015367" cy="1029272"/>
          </a:xfrm>
          <a:prstGeom prst="rect">
            <a:avLst/>
          </a:prstGeom>
        </p:spPr>
      </p:pic>
      <p:pic>
        <p:nvPicPr>
          <p:cNvPr id="18" name="Picture 17" descr="image001.png"/>
          <p:cNvPicPr>
            <a:picLocks noChangeAspect="1"/>
          </p:cNvPicPr>
          <p:nvPr/>
        </p:nvPicPr>
        <p:blipFill rotWithShape="1">
          <a:blip r:embed="rId3">
            <a:extLst>
              <a:ext uri="{28A0092B-C50C-407E-A947-70E740481C1C}">
                <a14:useLocalDpi xmlns:a14="http://schemas.microsoft.com/office/drawing/2010/main" val="0"/>
              </a:ext>
            </a:extLst>
          </a:blip>
          <a:srcRect l="317" t="20091" r="-1" b="17705"/>
          <a:stretch/>
        </p:blipFill>
        <p:spPr>
          <a:xfrm>
            <a:off x="0" y="1524593"/>
            <a:ext cx="7647833" cy="1281004"/>
          </a:xfrm>
          <a:prstGeom prst="rect">
            <a:avLst/>
          </a:prstGeom>
        </p:spPr>
      </p:pic>
      <p:sp>
        <p:nvSpPr>
          <p:cNvPr id="5" name="Rounded Rectangular Callout 4"/>
          <p:cNvSpPr/>
          <p:nvPr/>
        </p:nvSpPr>
        <p:spPr>
          <a:xfrm>
            <a:off x="6039198" y="413724"/>
            <a:ext cx="2167567" cy="817933"/>
          </a:xfrm>
          <a:prstGeom prst="wedgeRoundRectCallout">
            <a:avLst>
              <a:gd name="adj1" fmla="val -135298"/>
              <a:gd name="adj2" fmla="val -12500"/>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Engineering Training and Consultancy</a:t>
            </a:r>
          </a:p>
        </p:txBody>
      </p:sp>
      <p:sp>
        <p:nvSpPr>
          <p:cNvPr id="34" name="Rounded Rectangular Callout 33"/>
          <p:cNvSpPr/>
          <p:nvPr/>
        </p:nvSpPr>
        <p:spPr>
          <a:xfrm>
            <a:off x="8111338" y="1754036"/>
            <a:ext cx="822302" cy="817933"/>
          </a:xfrm>
          <a:prstGeom prst="wedgeRoundRectCallout">
            <a:avLst>
              <a:gd name="adj1" fmla="val -135298"/>
              <a:gd name="adj2" fmla="val -12500"/>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What</a:t>
            </a:r>
          </a:p>
          <a:p>
            <a:pPr algn="ctr"/>
            <a:r>
              <a:rPr lang="en-US" sz="1477" dirty="0"/>
              <a:t>We</a:t>
            </a:r>
          </a:p>
          <a:p>
            <a:pPr algn="ctr"/>
            <a:r>
              <a:rPr lang="en-US" sz="1477" dirty="0"/>
              <a:t>DO</a:t>
            </a:r>
          </a:p>
        </p:txBody>
      </p:sp>
      <p:sp>
        <p:nvSpPr>
          <p:cNvPr id="8" name="Title 7"/>
          <p:cNvSpPr>
            <a:spLocks noGrp="1"/>
          </p:cNvSpPr>
          <p:nvPr>
            <p:ph type="title"/>
          </p:nvPr>
        </p:nvSpPr>
        <p:spPr/>
        <p:txBody>
          <a:bodyPr/>
          <a:lstStyle/>
          <a:p>
            <a:pPr algn="l"/>
            <a:r>
              <a:rPr lang="en-US" dirty="0"/>
              <a:t>NOW</a:t>
            </a:r>
          </a:p>
        </p:txBody>
      </p:sp>
      <p:grpSp>
        <p:nvGrpSpPr>
          <p:cNvPr id="6" name="Group 5"/>
          <p:cNvGrpSpPr/>
          <p:nvPr/>
        </p:nvGrpSpPr>
        <p:grpSpPr>
          <a:xfrm>
            <a:off x="0" y="3037148"/>
            <a:ext cx="8992872" cy="3582569"/>
            <a:chOff x="87486" y="2871239"/>
            <a:chExt cx="9742278" cy="3881116"/>
          </a:xfrm>
        </p:grpSpPr>
        <p:pic>
          <p:nvPicPr>
            <p:cNvPr id="20" name="Picture 19"/>
            <p:cNvPicPr>
              <a:picLocks noChangeAspect="1"/>
            </p:cNvPicPr>
            <p:nvPr/>
          </p:nvPicPr>
          <p:blipFill>
            <a:blip r:embed="rId4"/>
            <a:stretch>
              <a:fillRect/>
            </a:stretch>
          </p:blipFill>
          <p:spPr>
            <a:xfrm>
              <a:off x="6234425" y="2953766"/>
              <a:ext cx="2554445" cy="365792"/>
            </a:xfrm>
            <a:prstGeom prst="rect">
              <a:avLst/>
            </a:prstGeom>
          </p:spPr>
        </p:pic>
        <p:pic>
          <p:nvPicPr>
            <p:cNvPr id="21" name="Picture 20"/>
            <p:cNvPicPr>
              <a:picLocks noChangeAspect="1"/>
            </p:cNvPicPr>
            <p:nvPr/>
          </p:nvPicPr>
          <p:blipFill>
            <a:blip r:embed="rId5"/>
            <a:stretch>
              <a:fillRect/>
            </a:stretch>
          </p:blipFill>
          <p:spPr>
            <a:xfrm>
              <a:off x="1473454" y="3075105"/>
              <a:ext cx="2847079" cy="658425"/>
            </a:xfrm>
            <a:prstGeom prst="rect">
              <a:avLst/>
            </a:prstGeom>
          </p:spPr>
        </p:pic>
        <p:pic>
          <p:nvPicPr>
            <p:cNvPr id="22" name="Picture 21"/>
            <p:cNvPicPr>
              <a:picLocks noChangeAspect="1"/>
            </p:cNvPicPr>
            <p:nvPr/>
          </p:nvPicPr>
          <p:blipFill>
            <a:blip r:embed="rId6"/>
            <a:stretch>
              <a:fillRect/>
            </a:stretch>
          </p:blipFill>
          <p:spPr>
            <a:xfrm>
              <a:off x="7918502" y="4557646"/>
              <a:ext cx="1396105" cy="627942"/>
            </a:xfrm>
            <a:prstGeom prst="rect">
              <a:avLst/>
            </a:prstGeom>
          </p:spPr>
        </p:pic>
        <p:pic>
          <p:nvPicPr>
            <p:cNvPr id="23" name="Picture 22"/>
            <p:cNvPicPr>
              <a:picLocks noChangeAspect="1"/>
            </p:cNvPicPr>
            <p:nvPr/>
          </p:nvPicPr>
          <p:blipFill>
            <a:blip r:embed="rId7"/>
            <a:stretch>
              <a:fillRect/>
            </a:stretch>
          </p:blipFill>
          <p:spPr>
            <a:xfrm>
              <a:off x="107252" y="4191086"/>
              <a:ext cx="2164268" cy="1371719"/>
            </a:xfrm>
            <a:prstGeom prst="rect">
              <a:avLst/>
            </a:prstGeom>
          </p:spPr>
        </p:pic>
        <p:pic>
          <p:nvPicPr>
            <p:cNvPr id="24" name="Picture 23"/>
            <p:cNvPicPr>
              <a:picLocks noChangeAspect="1"/>
            </p:cNvPicPr>
            <p:nvPr/>
          </p:nvPicPr>
          <p:blipFill>
            <a:blip r:embed="rId8"/>
            <a:stretch>
              <a:fillRect/>
            </a:stretch>
          </p:blipFill>
          <p:spPr>
            <a:xfrm>
              <a:off x="3001571" y="5776853"/>
              <a:ext cx="3554276" cy="682811"/>
            </a:xfrm>
            <a:prstGeom prst="rect">
              <a:avLst/>
            </a:prstGeom>
          </p:spPr>
        </p:pic>
        <p:pic>
          <p:nvPicPr>
            <p:cNvPr id="25" name="Picture 24"/>
            <p:cNvPicPr>
              <a:picLocks noChangeAspect="1"/>
            </p:cNvPicPr>
            <p:nvPr/>
          </p:nvPicPr>
          <p:blipFill>
            <a:blip r:embed="rId9"/>
            <a:stretch>
              <a:fillRect/>
            </a:stretch>
          </p:blipFill>
          <p:spPr>
            <a:xfrm>
              <a:off x="8616555" y="3582898"/>
              <a:ext cx="1213209" cy="566977"/>
            </a:xfrm>
            <a:prstGeom prst="rect">
              <a:avLst/>
            </a:prstGeom>
          </p:spPr>
        </p:pic>
        <p:pic>
          <p:nvPicPr>
            <p:cNvPr id="26" name="Picture 25"/>
            <p:cNvPicPr>
              <a:picLocks noChangeAspect="1"/>
            </p:cNvPicPr>
            <p:nvPr/>
          </p:nvPicPr>
          <p:blipFill>
            <a:blip r:embed="rId10"/>
            <a:stretch>
              <a:fillRect/>
            </a:stretch>
          </p:blipFill>
          <p:spPr>
            <a:xfrm>
              <a:off x="1985069" y="5185588"/>
              <a:ext cx="2572735" cy="426757"/>
            </a:xfrm>
            <a:prstGeom prst="rect">
              <a:avLst/>
            </a:prstGeom>
          </p:spPr>
        </p:pic>
        <p:pic>
          <p:nvPicPr>
            <p:cNvPr id="27" name="Picture 26"/>
            <p:cNvPicPr>
              <a:picLocks noChangeAspect="1"/>
            </p:cNvPicPr>
            <p:nvPr/>
          </p:nvPicPr>
          <p:blipFill>
            <a:blip r:embed="rId11"/>
            <a:stretch>
              <a:fillRect/>
            </a:stretch>
          </p:blipFill>
          <p:spPr>
            <a:xfrm>
              <a:off x="6676879" y="6061704"/>
              <a:ext cx="1749652" cy="690651"/>
            </a:xfrm>
            <a:prstGeom prst="rect">
              <a:avLst/>
            </a:prstGeom>
          </p:spPr>
        </p:pic>
        <p:pic>
          <p:nvPicPr>
            <p:cNvPr id="30" name="Picture 29"/>
            <p:cNvPicPr>
              <a:picLocks noChangeAspect="1"/>
            </p:cNvPicPr>
            <p:nvPr/>
          </p:nvPicPr>
          <p:blipFill>
            <a:blip r:embed="rId12"/>
            <a:stretch>
              <a:fillRect/>
            </a:stretch>
          </p:blipFill>
          <p:spPr>
            <a:xfrm>
              <a:off x="8426531" y="5333692"/>
              <a:ext cx="1377815" cy="688908"/>
            </a:xfrm>
            <a:prstGeom prst="rect">
              <a:avLst/>
            </a:prstGeom>
          </p:spPr>
        </p:pic>
        <p:pic>
          <p:nvPicPr>
            <p:cNvPr id="32" name="Picture 31"/>
            <p:cNvPicPr>
              <a:picLocks noChangeAspect="1"/>
            </p:cNvPicPr>
            <p:nvPr/>
          </p:nvPicPr>
          <p:blipFill>
            <a:blip r:embed="rId13"/>
            <a:stretch>
              <a:fillRect/>
            </a:stretch>
          </p:blipFill>
          <p:spPr>
            <a:xfrm>
              <a:off x="87486" y="5929266"/>
              <a:ext cx="2085013" cy="530398"/>
            </a:xfrm>
            <a:prstGeom prst="rect">
              <a:avLst/>
            </a:prstGeom>
          </p:spPr>
        </p:pic>
        <p:pic>
          <p:nvPicPr>
            <p:cNvPr id="33" name="Picture 32"/>
            <p:cNvPicPr>
              <a:picLocks noChangeAspect="1"/>
            </p:cNvPicPr>
            <p:nvPr/>
          </p:nvPicPr>
          <p:blipFill>
            <a:blip r:embed="rId14"/>
            <a:stretch>
              <a:fillRect/>
            </a:stretch>
          </p:blipFill>
          <p:spPr>
            <a:xfrm>
              <a:off x="6352921" y="5236022"/>
              <a:ext cx="1475360" cy="591363"/>
            </a:xfrm>
            <a:prstGeom prst="rect">
              <a:avLst/>
            </a:prstGeom>
          </p:spPr>
        </p:pic>
        <p:pic>
          <p:nvPicPr>
            <p:cNvPr id="19" name="Picture 18" descr="Screen Shot 2015-09-28 at 22.13.13.png"/>
            <p:cNvPicPr>
              <a:picLocks noChangeAspect="1"/>
            </p:cNvPicPr>
            <p:nvPr/>
          </p:nvPicPr>
          <p:blipFill rotWithShape="1">
            <a:blip r:embed="rId15">
              <a:extLst>
                <a:ext uri="{28A0092B-C50C-407E-A947-70E740481C1C}">
                  <a14:useLocalDpi xmlns:a14="http://schemas.microsoft.com/office/drawing/2010/main" val="0"/>
                </a:ext>
              </a:extLst>
            </a:blip>
            <a:srcRect r="85787"/>
            <a:stretch/>
          </p:blipFill>
          <p:spPr>
            <a:xfrm>
              <a:off x="214662" y="2871239"/>
              <a:ext cx="974724" cy="1009310"/>
            </a:xfrm>
            <a:prstGeom prst="rect">
              <a:avLst/>
            </a:prstGeom>
          </p:spPr>
        </p:pic>
        <p:pic>
          <p:nvPicPr>
            <p:cNvPr id="4" name="Picture 3" descr="ksbvbmG2.png"/>
            <p:cNvPicPr>
              <a:picLocks noChangeAspect="1"/>
            </p:cNvPicPr>
            <p:nvPr/>
          </p:nvPicPr>
          <p:blipFill rotWithShape="1">
            <a:blip r:embed="rId16">
              <a:extLst>
                <a:ext uri="{28A0092B-C50C-407E-A947-70E740481C1C}">
                  <a14:useLocalDpi xmlns:a14="http://schemas.microsoft.com/office/drawing/2010/main" val="0"/>
                </a:ext>
              </a:extLst>
            </a:blip>
            <a:srcRect t="29872" b="29866"/>
            <a:stretch/>
          </p:blipFill>
          <p:spPr>
            <a:xfrm>
              <a:off x="6188071" y="3373316"/>
              <a:ext cx="2274172" cy="915630"/>
            </a:xfrm>
            <a:prstGeom prst="rect">
              <a:avLst/>
            </a:prstGeom>
          </p:spPr>
        </p:pic>
        <p:pic>
          <p:nvPicPr>
            <p:cNvPr id="35" name="Picture 3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614430" y="3004495"/>
              <a:ext cx="1419329" cy="794824"/>
            </a:xfrm>
            <a:prstGeom prst="rect">
              <a:avLst/>
            </a:prstGeom>
          </p:spPr>
        </p:pic>
        <p:pic>
          <p:nvPicPr>
            <p:cNvPr id="37" name="Picture 36"/>
            <p:cNvPicPr>
              <a:picLocks noChangeAspect="1"/>
            </p:cNvPicPr>
            <p:nvPr/>
          </p:nvPicPr>
          <p:blipFill rotWithShape="1">
            <a:blip r:embed="rId18" cstate="print">
              <a:extLst>
                <a:ext uri="{28A0092B-C50C-407E-A947-70E740481C1C}">
                  <a14:useLocalDpi xmlns:a14="http://schemas.microsoft.com/office/drawing/2010/main" val="0"/>
                </a:ext>
              </a:extLst>
            </a:blip>
            <a:srcRect r="39156"/>
            <a:stretch/>
          </p:blipFill>
          <p:spPr>
            <a:xfrm>
              <a:off x="6478293" y="4019215"/>
              <a:ext cx="875520" cy="1076861"/>
            </a:xfrm>
            <a:prstGeom prst="rect">
              <a:avLst/>
            </a:prstGeom>
          </p:spPr>
        </p:pic>
        <p:pic>
          <p:nvPicPr>
            <p:cNvPr id="38" name="Picture 3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852464" y="4018715"/>
              <a:ext cx="1613537" cy="676193"/>
            </a:xfrm>
            <a:prstGeom prst="rect">
              <a:avLst/>
            </a:prstGeom>
          </p:spPr>
        </p:pic>
        <p:pic>
          <p:nvPicPr>
            <p:cNvPr id="39" name="Picture 38"/>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804317" y="4025496"/>
              <a:ext cx="1385424" cy="1242999"/>
            </a:xfrm>
            <a:prstGeom prst="rect">
              <a:avLst/>
            </a:prstGeom>
          </p:spPr>
        </p:pic>
      </p:grpSp>
    </p:spTree>
    <p:extLst>
      <p:ext uri="{BB962C8B-B14F-4D97-AF65-F5344CB8AC3E}">
        <p14:creationId xmlns:p14="http://schemas.microsoft.com/office/powerpoint/2010/main" val="6448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
          <p:cNvSpPr>
            <a:spLocks noGrp="1" noChangeArrowheads="1"/>
          </p:cNvSpPr>
          <p:nvPr>
            <p:ph type="title"/>
          </p:nvPr>
        </p:nvSpPr>
        <p:spPr/>
        <p:txBody>
          <a:bodyPr/>
          <a:lstStyle/>
          <a:p>
            <a:r>
              <a:rPr lang="en-GB"/>
              <a:t>Purpose of the Course</a:t>
            </a:r>
          </a:p>
        </p:txBody>
      </p:sp>
      <p:sp>
        <p:nvSpPr>
          <p:cNvPr id="8195" name="Rectangle 11"/>
          <p:cNvSpPr>
            <a:spLocks noGrp="1" noChangeArrowheads="1"/>
          </p:cNvSpPr>
          <p:nvPr>
            <p:ph type="body" idx="1"/>
          </p:nvPr>
        </p:nvSpPr>
        <p:spPr>
          <a:xfrm>
            <a:off x="304800" y="2332891"/>
            <a:ext cx="8686800" cy="4296509"/>
          </a:xfrm>
        </p:spPr>
        <p:txBody>
          <a:bodyPr>
            <a:normAutofit fontScale="77500" lnSpcReduction="20000"/>
          </a:bodyPr>
          <a:lstStyle/>
          <a:p>
            <a:r>
              <a:rPr lang="en-GB" dirty="0"/>
              <a:t>introducing the concepts and benefits of applying Systems Thinking to the creation of a new, or modification to an existing, system - aka Systems Engineering</a:t>
            </a:r>
          </a:p>
          <a:p>
            <a:r>
              <a:rPr lang="en-GB" dirty="0"/>
              <a:t>emphasising the importance of integrating people, process and tools in the design of systems</a:t>
            </a:r>
          </a:p>
          <a:p>
            <a:r>
              <a:rPr lang="en-GB" dirty="0"/>
              <a:t>showing how systems engineering is applicable to both product and service (process) based systems</a:t>
            </a:r>
          </a:p>
          <a:p>
            <a:r>
              <a:rPr lang="en-GB" dirty="0"/>
              <a:t>demonstrating the use of Systems Engineering tools to provide participants with a common toolset</a:t>
            </a:r>
          </a:p>
          <a:p>
            <a:r>
              <a:rPr lang="en-GB" dirty="0"/>
              <a:t>enabling participants to identify stakeholders, elicit their requirements and translate these into specific, precise and measurable technical requirements </a:t>
            </a:r>
          </a:p>
          <a:p>
            <a:r>
              <a:rPr lang="en-GB" dirty="0"/>
              <a:t>enabling participants to generate and down-select alternative design concepts </a:t>
            </a:r>
          </a:p>
          <a:p>
            <a:r>
              <a:rPr lang="en-GB" dirty="0"/>
              <a:t>demonstrating the systems approach to robust optimisation (how SE feeds Robust Design)</a:t>
            </a:r>
          </a:p>
          <a:p>
            <a:r>
              <a:rPr lang="en-GB" dirty="0"/>
              <a:t>developing some competencies required for successful team projects</a:t>
            </a:r>
          </a:p>
          <a:p>
            <a:r>
              <a:rPr lang="en-GB" dirty="0"/>
              <a:t>considering the impact on future business of adopting a systems approach to engineering</a:t>
            </a:r>
          </a:p>
        </p:txBody>
      </p:sp>
      <p:sp>
        <p:nvSpPr>
          <p:cNvPr id="4" name="TextBox 3"/>
          <p:cNvSpPr txBox="1"/>
          <p:nvPr/>
        </p:nvSpPr>
        <p:spPr>
          <a:xfrm>
            <a:off x="685800" y="1176198"/>
            <a:ext cx="7479401"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buFont typeface="Wingdings" pitchFamily="2" charset="2"/>
              <a:buNone/>
              <a:defRPr/>
            </a:pPr>
            <a:r>
              <a:rPr lang="en-GB" sz="2800" dirty="0">
                <a:solidFill>
                  <a:srgbClr val="FFFFFF"/>
                </a:solidFill>
                <a:ea typeface="+mn-ea"/>
                <a:cs typeface="+mn-cs"/>
              </a:rPr>
              <a:t>To help </a:t>
            </a:r>
            <a:r>
              <a:rPr lang="en-GB" sz="2800" dirty="0">
                <a:solidFill>
                  <a:srgbClr val="FFFFFF"/>
                </a:solidFill>
              </a:rPr>
              <a:t>Waters</a:t>
            </a:r>
            <a:r>
              <a:rPr lang="en-GB" sz="2800" dirty="0">
                <a:solidFill>
                  <a:srgbClr val="FFFFFF"/>
                </a:solidFill>
                <a:ea typeface="+mn-ea"/>
                <a:cs typeface="+mn-cs"/>
              </a:rPr>
              <a:t> </a:t>
            </a:r>
            <a:r>
              <a:rPr lang="en-GB" sz="2800" dirty="0">
                <a:solidFill>
                  <a:srgbClr val="FFFFFF"/>
                </a:solidFill>
              </a:rPr>
              <a:t>d</a:t>
            </a:r>
            <a:r>
              <a:rPr lang="en-GB" sz="2800" dirty="0">
                <a:solidFill>
                  <a:srgbClr val="FFFFFF"/>
                </a:solidFill>
                <a:ea typeface="+mn-ea"/>
                <a:cs typeface="+mn-cs"/>
              </a:rPr>
              <a:t>eliver </a:t>
            </a:r>
            <a:r>
              <a:rPr lang="en-GB" sz="2800" dirty="0">
                <a:solidFill>
                  <a:srgbClr val="FFFFFF"/>
                </a:solidFill>
              </a:rPr>
              <a:t>e</a:t>
            </a:r>
            <a:r>
              <a:rPr lang="en-GB" sz="2800" dirty="0">
                <a:solidFill>
                  <a:srgbClr val="FFFFFF"/>
                </a:solidFill>
                <a:ea typeface="+mn-ea"/>
                <a:cs typeface="+mn-cs"/>
              </a:rPr>
              <a:t>xcellence</a:t>
            </a:r>
          </a:p>
        </p:txBody>
      </p:sp>
      <p:sp>
        <p:nvSpPr>
          <p:cNvPr id="19462" name="TextBox 4"/>
          <p:cNvSpPr txBox="1">
            <a:spLocks noChangeArrowheads="1"/>
          </p:cNvSpPr>
          <p:nvPr/>
        </p:nvSpPr>
        <p:spPr bwMode="auto">
          <a:xfrm>
            <a:off x="4191000" y="1809016"/>
            <a:ext cx="66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800" dirty="0"/>
              <a:t>by:</a:t>
            </a:r>
          </a:p>
        </p:txBody>
      </p:sp>
    </p:spTree>
    <p:extLst>
      <p:ext uri="{BB962C8B-B14F-4D97-AF65-F5344CB8AC3E}">
        <p14:creationId xmlns:p14="http://schemas.microsoft.com/office/powerpoint/2010/main" val="16777855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1600200" y="3124200"/>
            <a:ext cx="580158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pPr marL="571500" lvl="1" eaLnBrk="0" hangingPunct="0">
              <a:spcBef>
                <a:spcPct val="20000"/>
              </a:spcBef>
              <a:buClrTx/>
              <a:buSzPct val="100000"/>
            </a:pPr>
            <a:r>
              <a:rPr lang="en-GB" sz="3600" b="1" dirty="0">
                <a:solidFill>
                  <a:schemeClr val="accent5">
                    <a:lumMod val="75000"/>
                  </a:schemeClr>
                </a:solidFill>
              </a:rPr>
              <a:t>enjoying yourself !!</a:t>
            </a:r>
          </a:p>
        </p:txBody>
      </p:sp>
    </p:spTree>
    <p:extLst>
      <p:ext uri="{BB962C8B-B14F-4D97-AF65-F5344CB8AC3E}">
        <p14:creationId xmlns:p14="http://schemas.microsoft.com/office/powerpoint/2010/main" val="600075668"/>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body" sz="half" idx="1"/>
          </p:nvPr>
        </p:nvSpPr>
        <p:spPr/>
        <p:txBody>
          <a:bodyPr/>
          <a:lstStyle/>
          <a:p>
            <a:r>
              <a:rPr lang="en-GB"/>
              <a:t>Course Administration</a:t>
            </a:r>
          </a:p>
          <a:p>
            <a:pPr lvl="1"/>
            <a:r>
              <a:rPr lang="en-GB"/>
              <a:t>Start Time  0830 </a:t>
            </a:r>
          </a:p>
          <a:p>
            <a:pPr lvl="1"/>
            <a:r>
              <a:rPr lang="en-GB"/>
              <a:t>Finish Time 1700 </a:t>
            </a:r>
          </a:p>
          <a:p>
            <a:pPr lvl="1"/>
            <a:r>
              <a:rPr lang="en-GB"/>
              <a:t>Emergency Exits and Fire Drill</a:t>
            </a:r>
          </a:p>
          <a:p>
            <a:pPr lvl="1"/>
            <a:r>
              <a:rPr lang="en-GB"/>
              <a:t>Messages and Mobiles</a:t>
            </a:r>
          </a:p>
          <a:p>
            <a:pPr lvl="1"/>
            <a:r>
              <a:rPr lang="en-GB"/>
              <a:t>Breaks and Meals</a:t>
            </a:r>
            <a:endParaRPr lang="en-GB" dirty="0"/>
          </a:p>
        </p:txBody>
      </p:sp>
      <p:sp>
        <p:nvSpPr>
          <p:cNvPr id="24579" name="Rectangle 7"/>
          <p:cNvSpPr>
            <a:spLocks noGrp="1" noChangeArrowheads="1"/>
          </p:cNvSpPr>
          <p:nvPr>
            <p:ph type="body" sz="half" idx="2"/>
          </p:nvPr>
        </p:nvSpPr>
        <p:spPr/>
        <p:txBody>
          <a:bodyPr/>
          <a:lstStyle/>
          <a:p>
            <a:r>
              <a:rPr lang="en-US"/>
              <a:t>Ground Rules</a:t>
            </a:r>
          </a:p>
          <a:p>
            <a:pPr lvl="1"/>
            <a:r>
              <a:rPr lang="en-US"/>
              <a:t>If you have any questions, please ask  </a:t>
            </a:r>
          </a:p>
          <a:p>
            <a:pPr lvl="1"/>
            <a:r>
              <a:rPr lang="en-US"/>
              <a:t>When we take breaks, please, be prompt in returning so we can stay on schedule</a:t>
            </a:r>
          </a:p>
          <a:p>
            <a:pPr lvl="1"/>
            <a:r>
              <a:rPr lang="en-US"/>
              <a:t>There will be a number of team activities, please take an active role</a:t>
            </a:r>
          </a:p>
          <a:p>
            <a:pPr lvl="1"/>
            <a:r>
              <a:rPr lang="en-US"/>
              <a:t>Remember  - have fun and  enjoy yourself!</a:t>
            </a:r>
          </a:p>
          <a:p>
            <a:pPr lvl="1"/>
            <a:endParaRPr lang="en-GB" dirty="0"/>
          </a:p>
        </p:txBody>
      </p:sp>
      <p:sp>
        <p:nvSpPr>
          <p:cNvPr id="24577" name="Rectangle 5"/>
          <p:cNvSpPr>
            <a:spLocks noGrp="1" noChangeArrowheads="1"/>
          </p:cNvSpPr>
          <p:nvPr>
            <p:ph type="title"/>
          </p:nvPr>
        </p:nvSpPr>
        <p:spPr/>
        <p:txBody>
          <a:bodyPr/>
          <a:lstStyle/>
          <a:p>
            <a:r>
              <a:rPr lang="en-GB"/>
              <a:t>Course Survival</a:t>
            </a:r>
          </a:p>
        </p:txBody>
      </p:sp>
    </p:spTree>
    <p:extLst>
      <p:ext uri="{BB962C8B-B14F-4D97-AF65-F5344CB8AC3E}">
        <p14:creationId xmlns:p14="http://schemas.microsoft.com/office/powerpoint/2010/main" val="62760629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4"/>
          <p:cNvSpPr>
            <a:spLocks noGrp="1"/>
          </p:cNvSpPr>
          <p:nvPr>
            <p:ph type="title"/>
          </p:nvPr>
        </p:nvSpPr>
        <p:spPr/>
        <p:txBody>
          <a:bodyPr/>
          <a:lstStyle/>
          <a:p>
            <a:r>
              <a:rPr lang="en-US">
                <a:latin typeface="Arial" charset="0"/>
              </a:rPr>
              <a:t>Chinese Proverb</a:t>
            </a:r>
          </a:p>
        </p:txBody>
      </p:sp>
      <p:sp>
        <p:nvSpPr>
          <p:cNvPr id="26626" name="Rectangle 5"/>
          <p:cNvSpPr>
            <a:spLocks noChangeArrowheads="1"/>
          </p:cNvSpPr>
          <p:nvPr/>
        </p:nvSpPr>
        <p:spPr bwMode="auto">
          <a:xfrm>
            <a:off x="798513" y="2211388"/>
            <a:ext cx="7637462" cy="286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3600"/>
              <a:t>不聞不若聞之，聞之不若見之，見之不若知之，知之不若行之；學至於行之而止矣(不闻不若闻之，闻之不若见之，见之不若知之，知之不若行之；学至于行之而止矣</a:t>
            </a:r>
            <a:endParaRPr lang="en-GB" sz="3600"/>
          </a:p>
        </p:txBody>
      </p:sp>
    </p:spTree>
    <p:extLst>
      <p:ext uri="{BB962C8B-B14F-4D97-AF65-F5344CB8AC3E}">
        <p14:creationId xmlns:p14="http://schemas.microsoft.com/office/powerpoint/2010/main" val="10752695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body" sz="half" idx="1"/>
          </p:nvPr>
        </p:nvSpPr>
        <p:spPr/>
        <p:txBody>
          <a:bodyPr/>
          <a:lstStyle/>
          <a:p>
            <a:r>
              <a:rPr lang="en-GB"/>
              <a:t>Course Administration</a:t>
            </a:r>
          </a:p>
          <a:p>
            <a:pPr lvl="1"/>
            <a:r>
              <a:rPr lang="en-GB"/>
              <a:t>Start Time  0830 </a:t>
            </a:r>
          </a:p>
          <a:p>
            <a:pPr lvl="1"/>
            <a:r>
              <a:rPr lang="en-GB"/>
              <a:t>Finish Time 1700 </a:t>
            </a:r>
          </a:p>
          <a:p>
            <a:pPr lvl="1"/>
            <a:r>
              <a:rPr lang="en-GB"/>
              <a:t>Emergency Exits and Fire Drill</a:t>
            </a:r>
          </a:p>
          <a:p>
            <a:pPr lvl="1"/>
            <a:r>
              <a:rPr lang="en-GB"/>
              <a:t>Messages and Mobiles</a:t>
            </a:r>
          </a:p>
          <a:p>
            <a:pPr lvl="1"/>
            <a:r>
              <a:rPr lang="en-GB"/>
              <a:t>Breaks and Meals</a:t>
            </a:r>
            <a:endParaRPr lang="en-GB" dirty="0"/>
          </a:p>
        </p:txBody>
      </p:sp>
      <p:sp>
        <p:nvSpPr>
          <p:cNvPr id="24579" name="Rectangle 7"/>
          <p:cNvSpPr>
            <a:spLocks noGrp="1" noChangeArrowheads="1"/>
          </p:cNvSpPr>
          <p:nvPr>
            <p:ph type="body" sz="half" idx="2"/>
          </p:nvPr>
        </p:nvSpPr>
        <p:spPr/>
        <p:txBody>
          <a:bodyPr/>
          <a:lstStyle/>
          <a:p>
            <a:r>
              <a:rPr lang="en-US"/>
              <a:t>Ground Rules</a:t>
            </a:r>
          </a:p>
          <a:p>
            <a:pPr lvl="1"/>
            <a:r>
              <a:rPr lang="en-US"/>
              <a:t>If you have any questions, please ask  </a:t>
            </a:r>
          </a:p>
          <a:p>
            <a:pPr lvl="1"/>
            <a:r>
              <a:rPr lang="en-US"/>
              <a:t>When we take breaks, please, be prompt in returning so we can stay on schedule</a:t>
            </a:r>
          </a:p>
          <a:p>
            <a:pPr lvl="1"/>
            <a:r>
              <a:rPr lang="en-US"/>
              <a:t>There will be a number of team activities, please take an active role</a:t>
            </a:r>
          </a:p>
          <a:p>
            <a:pPr lvl="1"/>
            <a:r>
              <a:rPr lang="en-US"/>
              <a:t>Remember  - have fun and  enjoy yourself!</a:t>
            </a:r>
          </a:p>
          <a:p>
            <a:pPr lvl="1"/>
            <a:endParaRPr lang="en-GB" dirty="0"/>
          </a:p>
        </p:txBody>
      </p:sp>
      <p:sp>
        <p:nvSpPr>
          <p:cNvPr id="24577" name="Rectangle 5"/>
          <p:cNvSpPr>
            <a:spLocks noGrp="1" noChangeArrowheads="1"/>
          </p:cNvSpPr>
          <p:nvPr>
            <p:ph type="title"/>
          </p:nvPr>
        </p:nvSpPr>
        <p:spPr/>
        <p:txBody>
          <a:bodyPr/>
          <a:lstStyle/>
          <a:p>
            <a:r>
              <a:rPr lang="en-GB"/>
              <a:t>Course Survival</a:t>
            </a:r>
          </a:p>
        </p:txBody>
      </p:sp>
    </p:spTree>
    <p:extLst>
      <p:ext uri="{BB962C8B-B14F-4D97-AF65-F5344CB8AC3E}">
        <p14:creationId xmlns:p14="http://schemas.microsoft.com/office/powerpoint/2010/main" val="98008439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AutoShape 3"/>
          <p:cNvSpPr>
            <a:spLocks noChangeArrowheads="1"/>
          </p:cNvSpPr>
          <p:nvPr/>
        </p:nvSpPr>
        <p:spPr bwMode="auto">
          <a:xfrm>
            <a:off x="4067777" y="1292225"/>
            <a:ext cx="1490662"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4" name="AutoShape 3"/>
          <p:cNvSpPr>
            <a:spLocks noChangeArrowheads="1"/>
          </p:cNvSpPr>
          <p:nvPr/>
        </p:nvSpPr>
        <p:spPr bwMode="auto">
          <a:xfrm>
            <a:off x="5615589" y="1290638"/>
            <a:ext cx="1490663"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5" name="AutoShape 3"/>
          <p:cNvSpPr>
            <a:spLocks noChangeArrowheads="1"/>
          </p:cNvSpPr>
          <p:nvPr/>
        </p:nvSpPr>
        <p:spPr bwMode="auto">
          <a:xfrm>
            <a:off x="7168164" y="1296988"/>
            <a:ext cx="1489075"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6" name="AutoShape 3"/>
          <p:cNvSpPr>
            <a:spLocks noChangeArrowheads="1"/>
          </p:cNvSpPr>
          <p:nvPr/>
        </p:nvSpPr>
        <p:spPr bwMode="auto">
          <a:xfrm>
            <a:off x="935639" y="1296988"/>
            <a:ext cx="1490663"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7" name="AutoShape 5"/>
          <p:cNvSpPr>
            <a:spLocks noChangeArrowheads="1"/>
          </p:cNvSpPr>
          <p:nvPr/>
        </p:nvSpPr>
        <p:spPr bwMode="gray">
          <a:xfrm>
            <a:off x="981677" y="352107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8" name="AutoShape 6"/>
          <p:cNvSpPr>
            <a:spLocks noChangeArrowheads="1"/>
          </p:cNvSpPr>
          <p:nvPr/>
        </p:nvSpPr>
        <p:spPr bwMode="auto">
          <a:xfrm>
            <a:off x="981677" y="1365250"/>
            <a:ext cx="1403350" cy="323850"/>
          </a:xfrm>
          <a:prstGeom prst="roundRect">
            <a:avLst>
              <a:gd name="adj" fmla="val 12444"/>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Introductions, Aims and Agenda</a:t>
            </a:r>
          </a:p>
        </p:txBody>
      </p:sp>
      <p:sp>
        <p:nvSpPr>
          <p:cNvPr id="9" name="AutoShape 15">
            <a:hlinkClick r:id="rId3" action="ppaction://hlinkpres?slideindex=1&amp;slidetitle="/>
          </p:cNvPr>
          <p:cNvSpPr>
            <a:spLocks noChangeArrowheads="1"/>
          </p:cNvSpPr>
          <p:nvPr/>
        </p:nvSpPr>
        <p:spPr bwMode="auto">
          <a:xfrm>
            <a:off x="990762" y="3897447"/>
            <a:ext cx="1384300" cy="727075"/>
          </a:xfrm>
          <a:prstGeom prst="roundRect">
            <a:avLst>
              <a:gd name="adj" fmla="val 16667"/>
            </a:avLst>
          </a:prstGeom>
          <a:solidFill>
            <a:srgbClr val="F3FAFF"/>
          </a:solidFill>
          <a:ln w="12700" cap="rnd">
            <a:solidFill>
              <a:schemeClr val="tx1"/>
            </a:solidFill>
            <a:round/>
            <a:headEnd/>
            <a:tailEnd/>
          </a:ln>
        </p:spPr>
        <p:txBody>
          <a:bodyPr anchor="ctr"/>
          <a:lstStyle/>
          <a:p>
            <a:pPr algn="ctr" eaLnBrk="0" hangingPunct="0"/>
            <a:r>
              <a:rPr lang="en-GB" sz="700" b="1" dirty="0">
                <a:solidFill>
                  <a:srgbClr val="000000"/>
                </a:solidFill>
              </a:rPr>
              <a:t>A Systems Approach to  Requirements</a:t>
            </a:r>
          </a:p>
          <a:p>
            <a:pPr algn="ctr" eaLnBrk="0" hangingPunct="0"/>
            <a:r>
              <a:rPr lang="en-GB" sz="900" b="1" dirty="0">
                <a:solidFill>
                  <a:srgbClr val="000000"/>
                </a:solidFill>
              </a:rPr>
              <a:t>Requirements Engineering</a:t>
            </a:r>
          </a:p>
        </p:txBody>
      </p:sp>
      <p:sp>
        <p:nvSpPr>
          <p:cNvPr id="10" name="AutoShape 18">
            <a:hlinkClick r:id="rId4" action="ppaction://hlinkpres?slideindex=1&amp;slidetitle="/>
          </p:cNvPr>
          <p:cNvSpPr>
            <a:spLocks noChangeArrowheads="1"/>
          </p:cNvSpPr>
          <p:nvPr/>
        </p:nvSpPr>
        <p:spPr bwMode="auto">
          <a:xfrm>
            <a:off x="986145" y="1781537"/>
            <a:ext cx="1417638" cy="1697467"/>
          </a:xfrm>
          <a:prstGeom prst="roundRect">
            <a:avLst>
              <a:gd name="adj" fmla="val 4251"/>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This is Systems Engineering</a:t>
            </a:r>
          </a:p>
        </p:txBody>
      </p:sp>
      <p:sp>
        <p:nvSpPr>
          <p:cNvPr id="11" name="AutoShape 23"/>
          <p:cNvSpPr>
            <a:spLocks noChangeArrowheads="1"/>
          </p:cNvSpPr>
          <p:nvPr/>
        </p:nvSpPr>
        <p:spPr bwMode="gray">
          <a:xfrm>
            <a:off x="383189" y="1287463"/>
            <a:ext cx="485775" cy="4749800"/>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endParaRPr lang="en-US">
              <a:solidFill>
                <a:srgbClr val="FFFFFF"/>
              </a:solidFill>
            </a:endParaRPr>
          </a:p>
        </p:txBody>
      </p:sp>
      <p:sp>
        <p:nvSpPr>
          <p:cNvPr id="12" name="Text Box 24"/>
          <p:cNvSpPr txBox="1">
            <a:spLocks noChangeArrowheads="1"/>
          </p:cNvSpPr>
          <p:nvPr/>
        </p:nvSpPr>
        <p:spPr bwMode="gray">
          <a:xfrm>
            <a:off x="212416" y="1262063"/>
            <a:ext cx="849313" cy="4832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a:spcBef>
                <a:spcPct val="0"/>
              </a:spcBef>
            </a:pPr>
            <a:r>
              <a:rPr lang="en-GB" sz="1400" b="1" dirty="0">
                <a:solidFill>
                  <a:srgbClr val="FFFFFF"/>
                </a:solidFill>
                <a:cs typeface="Arial" charset="0"/>
              </a:rPr>
              <a:t>0830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1000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1100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1200</a:t>
            </a: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1230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1500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1700</a:t>
            </a:r>
          </a:p>
        </p:txBody>
      </p:sp>
      <p:sp>
        <p:nvSpPr>
          <p:cNvPr id="13" name="AutoShape 3"/>
          <p:cNvSpPr>
            <a:spLocks noChangeArrowheads="1"/>
          </p:cNvSpPr>
          <p:nvPr/>
        </p:nvSpPr>
        <p:spPr bwMode="auto">
          <a:xfrm>
            <a:off x="2488214" y="1292225"/>
            <a:ext cx="1489075"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14" name="AutoShape 5"/>
          <p:cNvSpPr>
            <a:spLocks noChangeArrowheads="1"/>
          </p:cNvSpPr>
          <p:nvPr/>
        </p:nvSpPr>
        <p:spPr bwMode="gray">
          <a:xfrm>
            <a:off x="2537427" y="354012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15" name="AutoShape 6">
            <a:hlinkClick r:id="rId5" action="ppaction://hlinkpres?slideindex=1&amp;slidetitle="/>
          </p:cNvPr>
          <p:cNvSpPr>
            <a:spLocks noChangeArrowheads="1"/>
          </p:cNvSpPr>
          <p:nvPr/>
        </p:nvSpPr>
        <p:spPr bwMode="auto">
          <a:xfrm>
            <a:off x="974422" y="4716959"/>
            <a:ext cx="1406525" cy="1280623"/>
          </a:xfrm>
          <a:prstGeom prst="roundRect">
            <a:avLst>
              <a:gd name="adj" fmla="val 11245"/>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Determine Systems Requirements</a:t>
            </a:r>
          </a:p>
        </p:txBody>
      </p:sp>
      <p:sp>
        <p:nvSpPr>
          <p:cNvPr id="16" name="AutoShape 18">
            <a:hlinkClick r:id="rId6" action="ppaction://hlinkpres?slideindex=1&amp;slidetitle="/>
          </p:cNvPr>
          <p:cNvSpPr>
            <a:spLocks noChangeArrowheads="1"/>
          </p:cNvSpPr>
          <p:nvPr/>
        </p:nvSpPr>
        <p:spPr bwMode="auto">
          <a:xfrm>
            <a:off x="2523701" y="3123654"/>
            <a:ext cx="1419225" cy="335018"/>
          </a:xfrm>
          <a:prstGeom prst="roundRect">
            <a:avLst>
              <a:gd name="adj" fmla="val 8381"/>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Analysing Requirements</a:t>
            </a:r>
          </a:p>
        </p:txBody>
      </p:sp>
      <p:sp>
        <p:nvSpPr>
          <p:cNvPr id="17" name="AutoShape 26">
            <a:hlinkClick r:id="rId7" action="ppaction://hlinkpres?slideindex=1&amp;slidetitle="/>
          </p:cNvPr>
          <p:cNvSpPr>
            <a:spLocks noChangeArrowheads="1"/>
          </p:cNvSpPr>
          <p:nvPr/>
        </p:nvSpPr>
        <p:spPr bwMode="auto">
          <a:xfrm>
            <a:off x="4121458" y="1379133"/>
            <a:ext cx="1419225" cy="1384411"/>
          </a:xfrm>
          <a:prstGeom prst="roundRect">
            <a:avLst>
              <a:gd name="adj" fmla="val 4861"/>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Deducing Unspoken Basic  Requirements using Functional or Viewpoint Analysis</a:t>
            </a:r>
          </a:p>
        </p:txBody>
      </p:sp>
      <p:sp>
        <p:nvSpPr>
          <p:cNvPr id="18" name="AutoShape 33">
            <a:hlinkClick r:id="rId8" action="ppaction://hlinkpres?slideindex=1&amp;slidetitle="/>
          </p:cNvPr>
          <p:cNvSpPr>
            <a:spLocks noChangeArrowheads="1"/>
          </p:cNvSpPr>
          <p:nvPr/>
        </p:nvSpPr>
        <p:spPr bwMode="auto">
          <a:xfrm>
            <a:off x="2539014" y="4458444"/>
            <a:ext cx="1398588" cy="1515123"/>
          </a:xfrm>
          <a:prstGeom prst="roundRect">
            <a:avLst>
              <a:gd name="adj" fmla="val 5120"/>
            </a:avLst>
          </a:prstGeom>
          <a:solidFill>
            <a:srgbClr val="F3FAFF"/>
          </a:solidFill>
          <a:ln w="12700" cap="rnd">
            <a:solidFill>
              <a:schemeClr val="tx1"/>
            </a:solidFill>
            <a:round/>
            <a:headEnd/>
            <a:tailEnd/>
          </a:ln>
        </p:spPr>
        <p:txBody>
          <a:bodyPr anchor="ctr"/>
          <a:lstStyle/>
          <a:p>
            <a:pPr algn="ctr" eaLnBrk="0" hangingPunct="0"/>
            <a:r>
              <a:rPr lang="en-GB" sz="900" b="1">
                <a:solidFill>
                  <a:srgbClr val="000000"/>
                </a:solidFill>
              </a:rPr>
              <a:t>Analysing Expressed Requirements using Systemic Textual Analysis</a:t>
            </a:r>
          </a:p>
        </p:txBody>
      </p:sp>
      <p:sp>
        <p:nvSpPr>
          <p:cNvPr id="19" name="AutoShape 5"/>
          <p:cNvSpPr>
            <a:spLocks noChangeArrowheads="1"/>
          </p:cNvSpPr>
          <p:nvPr/>
        </p:nvSpPr>
        <p:spPr bwMode="gray">
          <a:xfrm>
            <a:off x="4102702" y="3538538"/>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0" name="AutoShape 26">
            <a:hlinkClick r:id="rId9" action="ppaction://hlinkpres?slideindex=1&amp;slidetitle="/>
          </p:cNvPr>
          <p:cNvSpPr>
            <a:spLocks noChangeArrowheads="1"/>
          </p:cNvSpPr>
          <p:nvPr/>
        </p:nvSpPr>
        <p:spPr bwMode="auto">
          <a:xfrm>
            <a:off x="5676970" y="3886200"/>
            <a:ext cx="1416050" cy="320270"/>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800" b="1" dirty="0">
                <a:solidFill>
                  <a:srgbClr val="000000"/>
                </a:solidFill>
              </a:rPr>
              <a:t>A Systems Approach to Systems Design</a:t>
            </a:r>
          </a:p>
        </p:txBody>
      </p:sp>
      <p:sp>
        <p:nvSpPr>
          <p:cNvPr id="21" name="AutoShape 5"/>
          <p:cNvSpPr>
            <a:spLocks noChangeArrowheads="1"/>
          </p:cNvSpPr>
          <p:nvPr/>
        </p:nvSpPr>
        <p:spPr bwMode="gray">
          <a:xfrm>
            <a:off x="5658452" y="3540125"/>
            <a:ext cx="1406525"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2" name="AutoShape 6">
            <a:hlinkClick r:id="rId10" action="ppaction://hlinkpres?slideindex=1&amp;slidetitle="/>
          </p:cNvPr>
          <p:cNvSpPr>
            <a:spLocks noChangeArrowheads="1"/>
          </p:cNvSpPr>
          <p:nvPr/>
        </p:nvSpPr>
        <p:spPr bwMode="auto">
          <a:xfrm>
            <a:off x="5670092" y="4908258"/>
            <a:ext cx="1404938" cy="1071614"/>
          </a:xfrm>
          <a:prstGeom prst="roundRect">
            <a:avLst>
              <a:gd name="adj" fmla="val 719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 Generating System Concepts</a:t>
            </a:r>
          </a:p>
        </p:txBody>
      </p:sp>
      <p:sp>
        <p:nvSpPr>
          <p:cNvPr id="23" name="AutoShape 15">
            <a:hlinkClick r:id="rId11" action="ppaction://hlinkpres?slideindex=1&amp;slidetitle="/>
          </p:cNvPr>
          <p:cNvSpPr>
            <a:spLocks noChangeArrowheads="1"/>
          </p:cNvSpPr>
          <p:nvPr/>
        </p:nvSpPr>
        <p:spPr bwMode="auto">
          <a:xfrm>
            <a:off x="7223665" y="2907415"/>
            <a:ext cx="1384300" cy="542920"/>
          </a:xfrm>
          <a:prstGeom prst="roundRect">
            <a:avLst>
              <a:gd name="adj" fmla="val 882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A Systems Approach to Optimisation and Robustness</a:t>
            </a:r>
          </a:p>
        </p:txBody>
      </p:sp>
      <p:sp>
        <p:nvSpPr>
          <p:cNvPr id="24" name="AutoShape 26">
            <a:hlinkClick r:id="rId12" action="ppaction://hlinkpres?slideindex=1&amp;slidetitle="/>
          </p:cNvPr>
          <p:cNvSpPr>
            <a:spLocks noChangeArrowheads="1"/>
          </p:cNvSpPr>
          <p:nvPr/>
        </p:nvSpPr>
        <p:spPr bwMode="auto">
          <a:xfrm>
            <a:off x="7239131" y="2050620"/>
            <a:ext cx="1371600" cy="803563"/>
          </a:xfrm>
          <a:prstGeom prst="roundRect">
            <a:avLst>
              <a:gd name="adj" fmla="val 919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Verifying the System Design Concept using QFD 2</a:t>
            </a:r>
          </a:p>
        </p:txBody>
      </p:sp>
      <p:sp>
        <p:nvSpPr>
          <p:cNvPr id="25" name="AutoShape 5"/>
          <p:cNvSpPr>
            <a:spLocks noChangeArrowheads="1"/>
          </p:cNvSpPr>
          <p:nvPr/>
        </p:nvSpPr>
        <p:spPr bwMode="gray">
          <a:xfrm>
            <a:off x="7201502" y="354012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6" name="AutoShape 26"/>
          <p:cNvSpPr>
            <a:spLocks noChangeArrowheads="1"/>
          </p:cNvSpPr>
          <p:nvPr/>
        </p:nvSpPr>
        <p:spPr bwMode="auto">
          <a:xfrm>
            <a:off x="7223665" y="4661147"/>
            <a:ext cx="1403350" cy="599277"/>
          </a:xfrm>
          <a:prstGeom prst="roundRect">
            <a:avLst>
              <a:gd name="adj" fmla="val 16667"/>
            </a:avLst>
          </a:prstGeom>
          <a:solidFill>
            <a:srgbClr val="F3FAFF"/>
          </a:solidFill>
          <a:ln w="12700" cap="rnd">
            <a:solidFill>
              <a:schemeClr val="tx1"/>
            </a:solidFill>
            <a:round/>
            <a:headEnd/>
            <a:tailEnd/>
          </a:ln>
        </p:spPr>
        <p:txBody>
          <a:bodyPr anchor="ctr"/>
          <a:lstStyle/>
          <a:p>
            <a:pPr algn="ctr" eaLnBrk="0" hangingPunct="0"/>
            <a:r>
              <a:rPr lang="en-GB" sz="900" b="1">
                <a:solidFill>
                  <a:srgbClr val="000000"/>
                </a:solidFill>
              </a:rPr>
              <a:t>Summary, Review  </a:t>
            </a:r>
            <a:r>
              <a:rPr lang="en-GB" sz="900" b="1" dirty="0">
                <a:solidFill>
                  <a:srgbClr val="000000"/>
                </a:solidFill>
              </a:rPr>
              <a:t>and close</a:t>
            </a:r>
          </a:p>
        </p:txBody>
      </p:sp>
      <p:sp>
        <p:nvSpPr>
          <p:cNvPr id="27" name="AutoShape 18">
            <a:hlinkClick r:id="rId13" action="ppaction://hlinkpres?slideindex=1&amp;slidetitle="/>
          </p:cNvPr>
          <p:cNvSpPr>
            <a:spLocks noChangeArrowheads="1"/>
          </p:cNvSpPr>
          <p:nvPr/>
        </p:nvSpPr>
        <p:spPr bwMode="auto">
          <a:xfrm>
            <a:off x="2541131" y="3910471"/>
            <a:ext cx="1416050" cy="481330"/>
          </a:xfrm>
          <a:prstGeom prst="roundRect">
            <a:avLst>
              <a:gd name="adj" fmla="val 10900"/>
            </a:avLst>
          </a:prstGeom>
          <a:solidFill>
            <a:srgbClr val="F3FAFF"/>
          </a:solidFill>
          <a:ln w="12700" cap="rnd">
            <a:solidFill>
              <a:schemeClr val="tx1"/>
            </a:solidFill>
            <a:round/>
            <a:headEnd/>
            <a:tailEnd/>
          </a:ln>
        </p:spPr>
        <p:txBody>
          <a:bodyPr anchor="ctr"/>
          <a:lstStyle/>
          <a:p>
            <a:pPr algn="ctr" eaLnBrk="0" hangingPunct="0"/>
            <a:r>
              <a:rPr lang="en-GB" sz="800" b="1" dirty="0">
                <a:solidFill>
                  <a:srgbClr val="000000"/>
                </a:solidFill>
              </a:rPr>
              <a:t>Assess the System Meta Solution using Needs Means Analysis</a:t>
            </a:r>
          </a:p>
        </p:txBody>
      </p:sp>
      <p:sp>
        <p:nvSpPr>
          <p:cNvPr id="28" name="AutoShape 33">
            <a:hlinkClick r:id="rId14" action="ppaction://hlinkpres?slideindex=1&amp;slidetitle="/>
          </p:cNvPr>
          <p:cNvSpPr>
            <a:spLocks noChangeArrowheads="1"/>
          </p:cNvSpPr>
          <p:nvPr/>
        </p:nvSpPr>
        <p:spPr bwMode="auto">
          <a:xfrm>
            <a:off x="5683320" y="4246768"/>
            <a:ext cx="1397000" cy="635031"/>
          </a:xfrm>
          <a:prstGeom prst="roundRect">
            <a:avLst>
              <a:gd name="adj" fmla="val 8157"/>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System Architecting: Finding the best Architecture</a:t>
            </a:r>
          </a:p>
        </p:txBody>
      </p:sp>
      <p:sp>
        <p:nvSpPr>
          <p:cNvPr id="29" name="AutoShape 18">
            <a:hlinkClick r:id="rId15" action="ppaction://hlinkpres?slideindex=1&amp;slidetitle="/>
          </p:cNvPr>
          <p:cNvSpPr>
            <a:spLocks noChangeArrowheads="1"/>
          </p:cNvSpPr>
          <p:nvPr/>
        </p:nvSpPr>
        <p:spPr bwMode="auto">
          <a:xfrm>
            <a:off x="7224390" y="1375900"/>
            <a:ext cx="1379537" cy="611386"/>
          </a:xfrm>
          <a:prstGeom prst="roundRect">
            <a:avLst>
              <a:gd name="adj" fmla="val 8486"/>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System Concept selection and evaluation using  a Pugh Matrix</a:t>
            </a:r>
          </a:p>
        </p:txBody>
      </p:sp>
      <p:sp>
        <p:nvSpPr>
          <p:cNvPr id="30" name="TextBox 43"/>
          <p:cNvSpPr txBox="1">
            <a:spLocks noChangeArrowheads="1"/>
          </p:cNvSpPr>
          <p:nvPr/>
        </p:nvSpPr>
        <p:spPr bwMode="auto">
          <a:xfrm>
            <a:off x="1207102" y="914400"/>
            <a:ext cx="74469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t>Monday            Tuesday        Wednesday        Thursday            Friday</a:t>
            </a:r>
          </a:p>
        </p:txBody>
      </p:sp>
      <p:sp>
        <p:nvSpPr>
          <p:cNvPr id="32" name="AutoShape 18">
            <a:hlinkClick r:id="rId16" action="ppaction://hlinkpres?slideindex=1&amp;slidetitle="/>
          </p:cNvPr>
          <p:cNvSpPr>
            <a:spLocks noChangeArrowheads="1"/>
          </p:cNvSpPr>
          <p:nvPr/>
        </p:nvSpPr>
        <p:spPr bwMode="auto">
          <a:xfrm>
            <a:off x="2528991" y="1394267"/>
            <a:ext cx="1419225" cy="1661818"/>
          </a:xfrm>
          <a:prstGeom prst="roundRect">
            <a:avLst>
              <a:gd name="adj" fmla="val 3224"/>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Gathering Requirements</a:t>
            </a:r>
          </a:p>
        </p:txBody>
      </p:sp>
      <p:sp>
        <p:nvSpPr>
          <p:cNvPr id="33" name="AutoShape 15">
            <a:hlinkClick r:id="rId17" action="ppaction://hlinkpres?slideindex=1&amp;slidetitle="/>
          </p:cNvPr>
          <p:cNvSpPr>
            <a:spLocks noChangeArrowheads="1"/>
          </p:cNvSpPr>
          <p:nvPr/>
        </p:nvSpPr>
        <p:spPr bwMode="auto">
          <a:xfrm>
            <a:off x="4131623" y="3988432"/>
            <a:ext cx="1384300" cy="787528"/>
          </a:xfrm>
          <a:prstGeom prst="roundRect">
            <a:avLst>
              <a:gd name="adj" fmla="val 4833"/>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Understanding the concept of operation using Functional Modelling</a:t>
            </a:r>
          </a:p>
        </p:txBody>
      </p:sp>
      <p:sp>
        <p:nvSpPr>
          <p:cNvPr id="34" name="AutoShape 18">
            <a:hlinkClick r:id="rId18" action="ppaction://hlinkpres?slideindex=1&amp;slidetitle="/>
          </p:cNvPr>
          <p:cNvSpPr>
            <a:spLocks noChangeArrowheads="1"/>
          </p:cNvSpPr>
          <p:nvPr/>
        </p:nvSpPr>
        <p:spPr bwMode="auto">
          <a:xfrm>
            <a:off x="4093372" y="4842110"/>
            <a:ext cx="1416050" cy="1138776"/>
          </a:xfrm>
          <a:prstGeom prst="roundRect">
            <a:avLst>
              <a:gd name="adj" fmla="val 8194"/>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Exploring undesirable behaviour using Sensitivity and Failure Analysis</a:t>
            </a:r>
          </a:p>
        </p:txBody>
      </p:sp>
      <p:sp>
        <p:nvSpPr>
          <p:cNvPr id="35" name="AutoShape 26">
            <a:hlinkClick r:id="rId19" action="ppaction://hlinkpres?slideindex=1&amp;slidetitle="/>
          </p:cNvPr>
          <p:cNvSpPr>
            <a:spLocks noChangeArrowheads="1"/>
          </p:cNvSpPr>
          <p:nvPr/>
        </p:nvSpPr>
        <p:spPr bwMode="auto">
          <a:xfrm>
            <a:off x="5670407" y="2778259"/>
            <a:ext cx="1416050" cy="721992"/>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Specifying Requirements</a:t>
            </a:r>
          </a:p>
        </p:txBody>
      </p:sp>
      <p:sp>
        <p:nvSpPr>
          <p:cNvPr id="36" name="AutoShape 26">
            <a:hlinkClick r:id="rId20" action="ppaction://hlinkpres?slideindex=1&amp;slidetitle="/>
          </p:cNvPr>
          <p:cNvSpPr>
            <a:spLocks noChangeArrowheads="1"/>
          </p:cNvSpPr>
          <p:nvPr/>
        </p:nvSpPr>
        <p:spPr bwMode="auto">
          <a:xfrm>
            <a:off x="7205020" y="3898970"/>
            <a:ext cx="1416050" cy="725552"/>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A Systems Approach to Verification and Validation</a:t>
            </a:r>
          </a:p>
        </p:txBody>
      </p:sp>
      <p:sp>
        <p:nvSpPr>
          <p:cNvPr id="37" name="AutoShape 33">
            <a:hlinkClick r:id="rId21" action="ppaction://hlinkpres?slideindex=1&amp;slidetitle="/>
          </p:cNvPr>
          <p:cNvSpPr>
            <a:spLocks noChangeArrowheads="1"/>
          </p:cNvSpPr>
          <p:nvPr/>
        </p:nvSpPr>
        <p:spPr bwMode="auto">
          <a:xfrm>
            <a:off x="5668652" y="1369542"/>
            <a:ext cx="1397000" cy="1355798"/>
          </a:xfrm>
          <a:prstGeom prst="roundRect">
            <a:avLst>
              <a:gd name="adj" fmla="val 5167"/>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Verifying and Validating Requirements using Quality Function Deployment</a:t>
            </a:r>
          </a:p>
        </p:txBody>
      </p:sp>
      <p:sp>
        <p:nvSpPr>
          <p:cNvPr id="38" name="AutoShape 15">
            <a:hlinkClick r:id="rId17" action="ppaction://hlinkpres?slideindex=1&amp;slidetitle="/>
          </p:cNvPr>
          <p:cNvSpPr>
            <a:spLocks noChangeArrowheads="1"/>
          </p:cNvSpPr>
          <p:nvPr/>
        </p:nvSpPr>
        <p:spPr bwMode="auto">
          <a:xfrm>
            <a:off x="4125285" y="2844408"/>
            <a:ext cx="1384300" cy="641902"/>
          </a:xfrm>
          <a:prstGeom prst="roundRect">
            <a:avLst>
              <a:gd name="adj" fmla="val 4833"/>
            </a:avLst>
          </a:prstGeom>
          <a:solidFill>
            <a:srgbClr val="F3FAFF"/>
          </a:solidFill>
          <a:ln w="12700" cap="rnd">
            <a:solidFill>
              <a:schemeClr val="tx1"/>
            </a:solidFill>
            <a:round/>
            <a:headEnd/>
            <a:tailEnd/>
          </a:ln>
        </p:spPr>
        <p:txBody>
          <a:bodyPr anchor="ctr"/>
          <a:lstStyle/>
          <a:p>
            <a:pPr algn="ctr" eaLnBrk="0" hangingPunct="0"/>
            <a:r>
              <a:rPr lang="en-GB" sz="800" b="1" dirty="0">
                <a:solidFill>
                  <a:srgbClr val="000000"/>
                </a:solidFill>
              </a:rPr>
              <a:t>Understanding the concept of operation using Functional Modelling</a:t>
            </a:r>
          </a:p>
        </p:txBody>
      </p:sp>
    </p:spTree>
    <p:extLst>
      <p:ext uri="{BB962C8B-B14F-4D97-AF65-F5344CB8AC3E}">
        <p14:creationId xmlns:p14="http://schemas.microsoft.com/office/powerpoint/2010/main" val="1946794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a:latin typeface="Arial" charset="0"/>
              </a:rPr>
              <a:t>Quick  Expectations</a:t>
            </a:r>
          </a:p>
        </p:txBody>
      </p:sp>
      <p:sp>
        <p:nvSpPr>
          <p:cNvPr id="29698" name="Rectangle 16"/>
          <p:cNvSpPr>
            <a:spLocks noGrp="1" noChangeArrowheads="1"/>
          </p:cNvSpPr>
          <p:nvPr>
            <p:ph type="body" sz="half" idx="2"/>
          </p:nvPr>
        </p:nvSpPr>
        <p:spPr>
          <a:xfrm>
            <a:off x="4648200" y="1006642"/>
            <a:ext cx="3810000" cy="4975225"/>
          </a:xfrm>
        </p:spPr>
        <p:txBody>
          <a:bodyPr>
            <a:normAutofit lnSpcReduction="10000"/>
          </a:bodyPr>
          <a:lstStyle/>
          <a:p>
            <a:pPr>
              <a:buFont typeface="Arial" charset="0"/>
              <a:buChar char="•"/>
            </a:pPr>
            <a:endParaRPr lang="en-GB" sz="2000" dirty="0">
              <a:latin typeface="Arial" charset="0"/>
            </a:endParaRPr>
          </a:p>
          <a:p>
            <a:pPr>
              <a:buFont typeface="Arial" charset="0"/>
              <a:buChar char="•"/>
            </a:pPr>
            <a:r>
              <a:rPr lang="en-GB" sz="2000" dirty="0">
                <a:latin typeface="Arial" charset="0"/>
              </a:rPr>
              <a:t>In Small Teams discuss and write down on a flip chart what you are expecting to achieve from attending this course</a:t>
            </a:r>
          </a:p>
          <a:p>
            <a:pPr>
              <a:buFont typeface="Arial" charset="0"/>
              <a:buChar char="•"/>
            </a:pPr>
            <a:r>
              <a:rPr lang="en-GB" sz="2000" dirty="0">
                <a:latin typeface="Arial" charset="0"/>
              </a:rPr>
              <a:t>Nominate one person to:</a:t>
            </a:r>
          </a:p>
          <a:p>
            <a:pPr lvl="1">
              <a:buFont typeface="Arial" charset="0"/>
              <a:buChar char="•"/>
            </a:pPr>
            <a:r>
              <a:rPr lang="en-GB" sz="1800" dirty="0">
                <a:latin typeface="Arial" charset="0"/>
              </a:rPr>
              <a:t>introduce the individuals in the team - Name and Job Role</a:t>
            </a:r>
          </a:p>
          <a:p>
            <a:pPr lvl="1">
              <a:buFont typeface="Arial" charset="0"/>
              <a:buChar char="•"/>
            </a:pPr>
            <a:r>
              <a:rPr lang="en-GB" sz="2000" dirty="0">
                <a:latin typeface="Arial" charset="0"/>
              </a:rPr>
              <a:t>describe the team’s  expectations to the group</a:t>
            </a:r>
          </a:p>
          <a:p>
            <a:pPr>
              <a:buFont typeface="Arial" charset="0"/>
              <a:buChar char="•"/>
            </a:pPr>
            <a:endParaRPr lang="en-GB" sz="2000" dirty="0">
              <a:latin typeface="Arial" charset="0"/>
            </a:endParaRPr>
          </a:p>
          <a:p>
            <a:pPr>
              <a:buFont typeface="Arial" charset="0"/>
              <a:buChar char="•"/>
            </a:pPr>
            <a:r>
              <a:rPr lang="en-GB" sz="2000" dirty="0">
                <a:latin typeface="Arial" charset="0"/>
              </a:rPr>
              <a:t>Time </a:t>
            </a:r>
          </a:p>
          <a:p>
            <a:pPr lvl="1">
              <a:buFont typeface="Arial" charset="0"/>
              <a:buChar char="•"/>
            </a:pPr>
            <a:r>
              <a:rPr lang="en-GB" sz="1600" dirty="0">
                <a:latin typeface="Arial" charset="0"/>
              </a:rPr>
              <a:t>10 minutes discussion</a:t>
            </a:r>
          </a:p>
          <a:p>
            <a:pPr lvl="1">
              <a:buFont typeface="Arial" charset="0"/>
              <a:buChar char="•"/>
            </a:pPr>
            <a:r>
              <a:rPr lang="en-GB" sz="1600" dirty="0">
                <a:latin typeface="Arial" charset="0"/>
              </a:rPr>
              <a:t>10 minutes group feedback</a:t>
            </a:r>
          </a:p>
          <a:p>
            <a:pPr>
              <a:buFont typeface="Arial" charset="0"/>
              <a:buChar char="•"/>
            </a:pPr>
            <a:endParaRPr lang="en-GB" sz="2000" dirty="0">
              <a:latin typeface="Arial" charset="0"/>
            </a:endParaRPr>
          </a:p>
        </p:txBody>
      </p:sp>
      <p:pic>
        <p:nvPicPr>
          <p:cNvPr id="2" name="Picture 1" descr="images.jpg"/>
          <p:cNvPicPr>
            <a:picLocks noChangeAspect="1"/>
          </p:cNvPicPr>
          <p:nvPr/>
        </p:nvPicPr>
        <p:blipFill rotWithShape="1">
          <a:blip r:embed="rId3">
            <a:extLst>
              <a:ext uri="{28A0092B-C50C-407E-A947-70E740481C1C}">
                <a14:useLocalDpi xmlns:a14="http://schemas.microsoft.com/office/drawing/2010/main" val="0"/>
              </a:ext>
            </a:extLst>
          </a:blip>
          <a:srcRect t="13996" b="-13996"/>
          <a:stretch/>
        </p:blipFill>
        <p:spPr>
          <a:xfrm>
            <a:off x="711113" y="1676265"/>
            <a:ext cx="3024308" cy="3550275"/>
          </a:xfrm>
          <a:prstGeom prst="rect">
            <a:avLst/>
          </a:prstGeom>
        </p:spPr>
      </p:pic>
    </p:spTree>
    <p:extLst>
      <p:ext uri="{BB962C8B-B14F-4D97-AF65-F5344CB8AC3E}">
        <p14:creationId xmlns:p14="http://schemas.microsoft.com/office/powerpoint/2010/main" val="706769465"/>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399</TotalTime>
  <Words>638</Words>
  <Application>Microsoft Office PowerPoint</Application>
  <PresentationFormat>On-screen Show (4:3)</PresentationFormat>
  <Paragraphs>132</Paragraphs>
  <Slides>18</Slides>
  <Notes>12</Notes>
  <HiddenSlides>9</HiddenSlides>
  <MMClips>1</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32" baseType="lpstr">
      <vt:lpstr>MS PGothic</vt:lpstr>
      <vt:lpstr>MS PGothic</vt:lpstr>
      <vt:lpstr>Arial</vt:lpstr>
      <vt:lpstr>Arial Black</vt:lpstr>
      <vt:lpstr>ArialMT</vt:lpstr>
      <vt:lpstr>Calibri</vt:lpstr>
      <vt:lpstr>Courier New</vt:lpstr>
      <vt:lpstr>Times New Roman</vt:lpstr>
      <vt:lpstr>Verdana</vt:lpstr>
      <vt:lpstr>Wingdings</vt:lpstr>
      <vt:lpstr>Wingdings 2</vt:lpstr>
      <vt:lpstr>2016 Waters Template_white</vt:lpstr>
      <vt:lpstr>Custom Design</vt:lpstr>
      <vt:lpstr>Picture</vt:lpstr>
      <vt:lpstr>The Fundamentals of Systems Engineering</vt:lpstr>
      <vt:lpstr>Welcome to the Course</vt:lpstr>
      <vt:lpstr>PowerPoint Presentation</vt:lpstr>
      <vt:lpstr>It’s all Cock and Bull</vt:lpstr>
      <vt:lpstr>Language Calibration</vt:lpstr>
      <vt:lpstr>PowerPoint Presentation</vt:lpstr>
      <vt:lpstr>PowerPoint Presentation</vt:lpstr>
      <vt:lpstr>PowerPoint Presentation</vt:lpstr>
      <vt:lpstr>PowerPoint Presentation</vt:lpstr>
      <vt:lpstr>PowerPoint Presentation</vt:lpstr>
      <vt:lpstr>NOW</vt:lpstr>
      <vt:lpstr>Purpose of the Course</vt:lpstr>
      <vt:lpstr>PowerPoint Presentation</vt:lpstr>
      <vt:lpstr>Course Survival</vt:lpstr>
      <vt:lpstr>Chinese Proverb</vt:lpstr>
      <vt:lpstr>Course Survival</vt:lpstr>
      <vt:lpstr>Agenda</vt:lpstr>
      <vt:lpstr>Quick  Expectations</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5-day SE fundamentals Introdiction</dc:title>
  <dc:subject>Systems Engineering</dc:subject>
  <dc:creator>Stuart Burge</dc:creator>
  <cp:keywords/>
  <dc:description/>
  <cp:lastModifiedBy>John Weaver</cp:lastModifiedBy>
  <cp:revision>9</cp:revision>
  <dcterms:created xsi:type="dcterms:W3CDTF">2015-11-25T16:01:18Z</dcterms:created>
  <dcterms:modified xsi:type="dcterms:W3CDTF">2016-11-16T21:13:50Z</dcterms:modified>
  <cp:category/>
</cp:coreProperties>
</file>