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png" ContentType="image/png"/>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28"/>
  </p:notesMasterIdLst>
  <p:handoutMasterIdLst>
    <p:handoutMasterId r:id="rId29"/>
  </p:handout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Lst>
  <p:sldSz cx="9144000" cy="6858000" type="screen4x3"/>
  <p:notesSz cx="6896100" cy="9236075"/>
  <p:custDataLst>
    <p:tags r:id="rId30"/>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uart Burge" initials="BHW"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07"/>
    <p:restoredTop sz="93241"/>
  </p:normalViewPr>
  <p:slideViewPr>
    <p:cSldViewPr>
      <p:cViewPr varScale="1">
        <p:scale>
          <a:sx n="105" d="100"/>
          <a:sy n="105" d="100"/>
        </p:scale>
        <p:origin x="968" y="17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notesMaster" Target="notesMasters/notesMaster1.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tags" Target="tags/tag1.xml"/><Relationship Id="rId31" Type="http://schemas.openxmlformats.org/officeDocument/2006/relationships/commentAuthors" Target="commentAuthors.xml"/><Relationship Id="rId32" Type="http://schemas.openxmlformats.org/officeDocument/2006/relationships/presProps" Target="presProps.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10/25/16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10/25/16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19EB701-C47A-544F-BFD3-F71CCBDD8D9C}" type="slidenum">
              <a:rPr lang="en-GB"/>
              <a:pPr eaLnBrk="1" hangingPunct="1"/>
              <a:t>2</a:t>
            </a:fld>
            <a:endParaRPr lang="en-GB"/>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Times New Roman" charset="0"/>
              </a:rPr>
              <a:t>Having explained what we intend to do on the previous slide this introduces a diversion. In order to explain how to determine and manage requirements it is useful to spend some time talking about customers and in general how they express their needs and requirements.</a:t>
            </a:r>
          </a:p>
        </p:txBody>
      </p:sp>
    </p:spTree>
    <p:extLst>
      <p:ext uri="{BB962C8B-B14F-4D97-AF65-F5344CB8AC3E}">
        <p14:creationId xmlns:p14="http://schemas.microsoft.com/office/powerpoint/2010/main" val="1138754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FB62137-6CFC-C548-9678-D3A82E7DBA34}" type="slidenum">
              <a:rPr lang="en-GB"/>
              <a:pPr eaLnBrk="1" hangingPunct="1"/>
              <a:t>5</a:t>
            </a:fld>
            <a:endParaRPr lang="en-GB"/>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51" tIns="45327" rIns="90651" bIns="45327"/>
          <a:lstStyle/>
          <a:p>
            <a:pPr eaLnBrk="1" hangingPunct="1"/>
            <a:r>
              <a:rPr lang="en-GB">
                <a:latin typeface="Times New Roman" charset="0"/>
              </a:rPr>
              <a:t>This exercise is described in the exercise trainer notes.</a:t>
            </a:r>
          </a:p>
        </p:txBody>
      </p:sp>
    </p:spTree>
    <p:extLst>
      <p:ext uri="{BB962C8B-B14F-4D97-AF65-F5344CB8AC3E}">
        <p14:creationId xmlns:p14="http://schemas.microsoft.com/office/powerpoint/2010/main" val="1207267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8F1A20E5-9C4D-1F42-AED7-CA98E57C7CB4}" type="slidenum">
              <a:rPr lang="en-GB" sz="1200"/>
              <a:pPr eaLnBrk="1" hangingPunct="1"/>
              <a:t>6</a:t>
            </a:fld>
            <a:endParaRPr lang="en-GB" sz="120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xfrm>
            <a:off x="685800" y="4343400"/>
            <a:ext cx="5486400" cy="41148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Times New Roman" charset="0"/>
              </a:rPr>
              <a:t>See Trainer notes: </a:t>
            </a:r>
          </a:p>
        </p:txBody>
      </p:sp>
    </p:spTree>
    <p:extLst>
      <p:ext uri="{BB962C8B-B14F-4D97-AF65-F5344CB8AC3E}">
        <p14:creationId xmlns:p14="http://schemas.microsoft.com/office/powerpoint/2010/main" val="974754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62EF57EC-4377-404C-92B9-EB749CAFAA90}" type="slidenum">
              <a:rPr lang="en-GB"/>
              <a:pPr eaLnBrk="1" hangingPunct="1"/>
              <a:t>7</a:t>
            </a:fld>
            <a:endParaRPr lang="en-GB"/>
          </a:p>
        </p:txBody>
      </p:sp>
      <p:sp>
        <p:nvSpPr>
          <p:cNvPr id="1638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6387" name="Rectangle 3"/>
          <p:cNvSpPr>
            <a:spLocks noChangeArrowheads="1"/>
          </p:cNvSpPr>
          <p:nvPr/>
        </p:nvSpPr>
        <p:spPr bwMode="auto">
          <a:xfrm>
            <a:off x="388620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3</a:t>
            </a:r>
          </a:p>
        </p:txBody>
      </p:sp>
      <p:sp>
        <p:nvSpPr>
          <p:cNvPr id="16388" name="Rectangle 4"/>
          <p:cNvSpPr>
            <a:spLocks noChangeArrowheads="1"/>
          </p:cNvSpPr>
          <p:nvPr/>
        </p:nvSpPr>
        <p:spPr bwMode="auto">
          <a:xfrm>
            <a:off x="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638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6390"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16391" name="Rectangle 7"/>
          <p:cNvSpPr>
            <a:spLocks noGrp="1" noChangeArrowheads="1"/>
          </p:cNvSpPr>
          <p:nvPr>
            <p:ph type="body" idx="1"/>
          </p:nvPr>
        </p:nvSpPr>
        <p:spPr>
          <a:xfrm>
            <a:off x="914400" y="4344988"/>
            <a:ext cx="5029200" cy="3851275"/>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latin typeface="Times New Roman" charset="0"/>
            </a:endParaRPr>
          </a:p>
        </p:txBody>
      </p:sp>
    </p:spTree>
    <p:extLst>
      <p:ext uri="{BB962C8B-B14F-4D97-AF65-F5344CB8AC3E}">
        <p14:creationId xmlns:p14="http://schemas.microsoft.com/office/powerpoint/2010/main" val="1259008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AEE4CA1-8517-6C41-9BD0-13690F17D488}" type="slidenum">
              <a:rPr lang="en-GB"/>
              <a:pPr eaLnBrk="1" hangingPunct="1"/>
              <a:t>8</a:t>
            </a:fld>
            <a:endParaRPr lang="en-GB"/>
          </a:p>
        </p:txBody>
      </p:sp>
      <p:sp>
        <p:nvSpPr>
          <p:cNvPr id="18434"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5" name="Rectangle 3"/>
          <p:cNvSpPr>
            <a:spLocks noChangeArrowheads="1"/>
          </p:cNvSpPr>
          <p:nvPr/>
        </p:nvSpPr>
        <p:spPr bwMode="auto">
          <a:xfrm>
            <a:off x="388620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4</a:t>
            </a:r>
          </a:p>
        </p:txBody>
      </p:sp>
      <p:sp>
        <p:nvSpPr>
          <p:cNvPr id="18436" name="Rectangle 4"/>
          <p:cNvSpPr>
            <a:spLocks noChangeArrowheads="1"/>
          </p:cNvSpPr>
          <p:nvPr/>
        </p:nvSpPr>
        <p:spPr bwMode="auto">
          <a:xfrm>
            <a:off x="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7"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8438"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18439" name="Rectangle 7"/>
          <p:cNvSpPr>
            <a:spLocks noGrp="1" noChangeArrowheads="1"/>
          </p:cNvSpPr>
          <p:nvPr>
            <p:ph type="body" idx="1"/>
          </p:nvPr>
        </p:nvSpPr>
        <p:spPr>
          <a:xfrm>
            <a:off x="914400" y="4344988"/>
            <a:ext cx="5029200" cy="3851275"/>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928592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BF50A798-FAE3-0A48-8B20-B1FE2513C026}" type="slidenum">
              <a:rPr lang="en-GB"/>
              <a:pPr eaLnBrk="1" hangingPunct="1"/>
              <a:t>9</a:t>
            </a:fld>
            <a:endParaRPr lang="en-GB"/>
          </a:p>
        </p:txBody>
      </p:sp>
      <p:sp>
        <p:nvSpPr>
          <p:cNvPr id="20482"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0483" name="Rectangle 3"/>
          <p:cNvSpPr>
            <a:spLocks noChangeArrowheads="1"/>
          </p:cNvSpPr>
          <p:nvPr/>
        </p:nvSpPr>
        <p:spPr bwMode="auto">
          <a:xfrm>
            <a:off x="388620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6</a:t>
            </a:r>
          </a:p>
        </p:txBody>
      </p:sp>
      <p:sp>
        <p:nvSpPr>
          <p:cNvPr id="20484" name="Rectangle 4"/>
          <p:cNvSpPr>
            <a:spLocks noChangeArrowheads="1"/>
          </p:cNvSpPr>
          <p:nvPr/>
        </p:nvSpPr>
        <p:spPr bwMode="auto">
          <a:xfrm>
            <a:off x="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0485"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0486"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0487" name="Rectangle 7"/>
          <p:cNvSpPr>
            <a:spLocks noGrp="1" noChangeArrowheads="1"/>
          </p:cNvSpPr>
          <p:nvPr>
            <p:ph type="body" idx="1"/>
          </p:nvPr>
        </p:nvSpPr>
        <p:spPr>
          <a:xfrm>
            <a:off x="914400" y="4344988"/>
            <a:ext cx="5029200" cy="3851275"/>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Tree>
    <p:extLst>
      <p:ext uri="{BB962C8B-B14F-4D97-AF65-F5344CB8AC3E}">
        <p14:creationId xmlns:p14="http://schemas.microsoft.com/office/powerpoint/2010/main" val="522259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B80A6FC-8C82-5340-A2C9-B6B1437D850B}" type="slidenum">
              <a:rPr lang="en-GB"/>
              <a:pPr eaLnBrk="1" hangingPunct="1"/>
              <a:t>10</a:t>
            </a:fld>
            <a:endParaRPr lang="en-GB"/>
          </a:p>
        </p:txBody>
      </p:sp>
    </p:spTree>
    <p:extLst>
      <p:ext uri="{BB962C8B-B14F-4D97-AF65-F5344CB8AC3E}">
        <p14:creationId xmlns:p14="http://schemas.microsoft.com/office/powerpoint/2010/main" val="962045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2A261124-8D08-B74B-844A-F9D5D1828E65}" type="slidenum">
              <a:rPr lang="en-GB"/>
              <a:pPr eaLnBrk="1" hangingPunct="1"/>
              <a:t>11</a:t>
            </a:fld>
            <a:endParaRPr lang="en-GB"/>
          </a:p>
        </p:txBody>
      </p:sp>
      <p:sp>
        <p:nvSpPr>
          <p:cNvPr id="24578"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79" name="Rectangle 3"/>
          <p:cNvSpPr>
            <a:spLocks noChangeArrowheads="1"/>
          </p:cNvSpPr>
          <p:nvPr/>
        </p:nvSpPr>
        <p:spPr bwMode="auto">
          <a:xfrm>
            <a:off x="388620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7</a:t>
            </a:r>
          </a:p>
        </p:txBody>
      </p:sp>
      <p:sp>
        <p:nvSpPr>
          <p:cNvPr id="24580" name="Rectangle 4"/>
          <p:cNvSpPr>
            <a:spLocks noChangeArrowheads="1"/>
          </p:cNvSpPr>
          <p:nvPr/>
        </p:nvSpPr>
        <p:spPr bwMode="auto">
          <a:xfrm>
            <a:off x="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1"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4582" name="Rectangle 6"/>
          <p:cNvSpPr>
            <a:spLocks noGrp="1" noRot="1" noChangeAspect="1" noChangeArrowheads="1" noTextEdit="1"/>
          </p:cNvSpPr>
          <p:nvPr>
            <p:ph type="sldImg"/>
          </p:nvPr>
        </p:nvSpPr>
        <p:spPr>
          <a:xfrm>
            <a:off x="1146175" y="687388"/>
            <a:ext cx="4565650" cy="3424237"/>
          </a:xfrm>
          <a:ln w="12700" cap="flat">
            <a:solidFill>
              <a:schemeClr val="tx1"/>
            </a:solidFill>
          </a:ln>
        </p:spPr>
      </p:sp>
      <p:sp>
        <p:nvSpPr>
          <p:cNvPr id="24583" name="Rectangle 7"/>
          <p:cNvSpPr>
            <a:spLocks noGrp="1" noChangeArrowheads="1"/>
          </p:cNvSpPr>
          <p:nvPr>
            <p:ph type="body" idx="1"/>
          </p:nvPr>
        </p:nvSpPr>
        <p:spPr>
          <a:xfrm>
            <a:off x="914400" y="4344988"/>
            <a:ext cx="5029200" cy="3851275"/>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endParaRPr lang="en-US"/>
          </a:p>
        </p:txBody>
      </p:sp>
    </p:spTree>
    <p:extLst>
      <p:ext uri="{BB962C8B-B14F-4D97-AF65-F5344CB8AC3E}">
        <p14:creationId xmlns:p14="http://schemas.microsoft.com/office/powerpoint/2010/main" val="1541323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557BFA8E-1641-124C-BFE8-8DCBD4B5160A}" type="slidenum">
              <a:rPr lang="en-GB"/>
              <a:pPr eaLnBrk="1" hangingPunct="1"/>
              <a:t>12</a:t>
            </a:fld>
            <a:endParaRPr lang="en-GB"/>
          </a:p>
        </p:txBody>
      </p:sp>
      <p:sp>
        <p:nvSpPr>
          <p:cNvPr id="26626" name="Rectangle 2"/>
          <p:cNvSpPr>
            <a:spLocks noChangeArrowheads="1"/>
          </p:cNvSpPr>
          <p:nvPr/>
        </p:nvSpPr>
        <p:spPr bwMode="auto">
          <a:xfrm>
            <a:off x="388620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7" name="Rectangle 3"/>
          <p:cNvSpPr>
            <a:spLocks noChangeArrowheads="1"/>
          </p:cNvSpPr>
          <p:nvPr/>
        </p:nvSpPr>
        <p:spPr bwMode="auto">
          <a:xfrm>
            <a:off x="388620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9663" tIns="0" rIns="19663" bIns="0" anchor="b"/>
          <a:lstStyle/>
          <a:p>
            <a:pPr algn="r" defTabSz="942975" eaLnBrk="0" hangingPunct="0"/>
            <a:r>
              <a:rPr lang="en-GB" sz="1100" i="1">
                <a:latin typeface="Times New Roman" charset="0"/>
              </a:rPr>
              <a:t>8</a:t>
            </a:r>
          </a:p>
        </p:txBody>
      </p:sp>
      <p:sp>
        <p:nvSpPr>
          <p:cNvPr id="26628" name="Rectangle 4"/>
          <p:cNvSpPr>
            <a:spLocks noChangeArrowheads="1"/>
          </p:cNvSpPr>
          <p:nvPr/>
        </p:nvSpPr>
        <p:spPr bwMode="auto">
          <a:xfrm>
            <a:off x="0" y="8704263"/>
            <a:ext cx="2971800" cy="427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29" name="Rectangle 5"/>
          <p:cNvSpPr>
            <a:spLocks noChangeArrowheads="1"/>
          </p:cNvSpPr>
          <p:nvPr/>
        </p:nvSpPr>
        <p:spPr bwMode="auto">
          <a:xfrm>
            <a:off x="0" y="9525"/>
            <a:ext cx="2971800" cy="428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6630" name="Rectangle 6"/>
          <p:cNvSpPr>
            <a:spLocks noGrp="1" noRot="1" noChangeAspect="1" noChangeArrowheads="1" noTextEdit="1"/>
          </p:cNvSpPr>
          <p:nvPr>
            <p:ph type="sldImg"/>
          </p:nvPr>
        </p:nvSpPr>
        <p:spPr>
          <a:xfrm>
            <a:off x="1201738" y="779463"/>
            <a:ext cx="4179887" cy="3135312"/>
          </a:xfrm>
          <a:ln w="12700" cap="flat">
            <a:solidFill>
              <a:schemeClr val="tx1"/>
            </a:solidFill>
          </a:ln>
        </p:spPr>
      </p:sp>
      <p:sp>
        <p:nvSpPr>
          <p:cNvPr id="26631" name="Rectangle 7"/>
          <p:cNvSpPr>
            <a:spLocks noGrp="1" noChangeArrowheads="1"/>
          </p:cNvSpPr>
          <p:nvPr>
            <p:ph type="body" idx="1"/>
          </p:nvPr>
        </p:nvSpPr>
        <p:spPr>
          <a:xfrm>
            <a:off x="914400" y="4357688"/>
            <a:ext cx="5029200" cy="4133850"/>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endParaRPr lang="en-US"/>
          </a:p>
        </p:txBody>
      </p:sp>
    </p:spTree>
    <p:extLst>
      <p:ext uri="{BB962C8B-B14F-4D97-AF65-F5344CB8AC3E}">
        <p14:creationId xmlns:p14="http://schemas.microsoft.com/office/powerpoint/2010/main" val="37590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DCAF770D-4E28-404D-A660-1BC7EC1EAFBB}" type="slidenum">
              <a:rPr lang="en-GB"/>
              <a:pPr eaLnBrk="1" hangingPunct="1"/>
              <a:t>13</a:t>
            </a:fld>
            <a:endParaRPr lang="en-GB"/>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99" tIns="44398" rIns="88799" bIns="44398"/>
          <a:lstStyle/>
          <a:p>
            <a:pPr eaLnBrk="1" hangingPunct="1"/>
            <a:r>
              <a:rPr lang="en-GB">
                <a:latin typeface="Times New Roman" charset="0"/>
              </a:rPr>
              <a:t>This slide amplifies the issue of multiple customers or stakeholders. It shows that we are often supplying to a </a:t>
            </a:r>
            <a:r>
              <a:rPr lang="ja-JP" altLang="en-GB">
                <a:latin typeface="Times New Roman" charset="0"/>
              </a:rPr>
              <a:t>“</a:t>
            </a:r>
            <a:r>
              <a:rPr lang="en-GB" altLang="ja-JP">
                <a:latin typeface="Times New Roman" charset="0"/>
              </a:rPr>
              <a:t>customer chain</a:t>
            </a:r>
            <a:r>
              <a:rPr lang="ja-JP" altLang="en-GB">
                <a:latin typeface="Times New Roman" charset="0"/>
              </a:rPr>
              <a:t>”</a:t>
            </a:r>
            <a:r>
              <a:rPr lang="en-GB" altLang="ja-JP">
                <a:latin typeface="Times New Roman" charset="0"/>
              </a:rPr>
              <a:t> (cf. supply chain). Not only do we have understand what our direct customer requires but also our customer</a:t>
            </a:r>
            <a:r>
              <a:rPr lang="ja-JP" altLang="en-GB">
                <a:latin typeface="Times New Roman" charset="0"/>
              </a:rPr>
              <a:t>’</a:t>
            </a:r>
            <a:r>
              <a:rPr lang="en-GB" altLang="ja-JP">
                <a:latin typeface="Times New Roman" charset="0"/>
              </a:rPr>
              <a:t>s customer. </a:t>
            </a:r>
          </a:p>
          <a:p>
            <a:pPr eaLnBrk="1" hangingPunct="1"/>
            <a:r>
              <a:rPr lang="en-GB">
                <a:latin typeface="Times New Roman" charset="0"/>
              </a:rPr>
              <a:t>The situation is further complicated by the fact that for any single customer (another company or organisation) there may be three different types involved:</a:t>
            </a:r>
          </a:p>
          <a:p>
            <a:pPr eaLnBrk="1" hangingPunct="1"/>
            <a:r>
              <a:rPr lang="en-GB">
                <a:latin typeface="Times New Roman" charset="0"/>
              </a:rPr>
              <a:t>	the purchaser e.g. DMO</a:t>
            </a:r>
          </a:p>
          <a:p>
            <a:pPr eaLnBrk="1" hangingPunct="1"/>
            <a:r>
              <a:rPr lang="en-GB">
                <a:latin typeface="Times New Roman" charset="0"/>
              </a:rPr>
              <a:t>	the evaluator e.g. DSTO</a:t>
            </a:r>
          </a:p>
          <a:p>
            <a:pPr eaLnBrk="1" hangingPunct="1"/>
            <a:r>
              <a:rPr lang="en-GB">
                <a:latin typeface="Times New Roman" charset="0"/>
              </a:rPr>
              <a:t>	the user e.g. the armed forces</a:t>
            </a:r>
          </a:p>
          <a:p>
            <a:pPr eaLnBrk="1" hangingPunct="1"/>
            <a:r>
              <a:rPr lang="en-GB">
                <a:latin typeface="Times New Roman" charset="0"/>
              </a:rPr>
              <a:t>	the maintainer e.g. the armed forces</a:t>
            </a:r>
          </a:p>
          <a:p>
            <a:pPr eaLnBrk="1" hangingPunct="1"/>
            <a:endParaRPr lang="en-GB">
              <a:latin typeface="Times New Roman" charset="0"/>
            </a:endParaRPr>
          </a:p>
          <a:p>
            <a:pPr eaLnBrk="1" hangingPunct="1"/>
            <a:r>
              <a:rPr lang="en-GB">
                <a:latin typeface="Times New Roman" charset="0"/>
              </a:rPr>
              <a:t>Each of these different types of customer are likely to have different goals and therefore expectations</a:t>
            </a:r>
          </a:p>
          <a:p>
            <a:pPr eaLnBrk="1" hangingPunct="1"/>
            <a:endParaRPr lang="en-GB">
              <a:latin typeface="Times New Roman" charset="0"/>
            </a:endParaRPr>
          </a:p>
        </p:txBody>
      </p:sp>
    </p:spTree>
    <p:extLst>
      <p:ext uri="{BB962C8B-B14F-4D97-AF65-F5344CB8AC3E}">
        <p14:creationId xmlns:p14="http://schemas.microsoft.com/office/powerpoint/2010/main" val="347034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35CEFDC8-629C-B245-8C30-080527C48B6C}" type="slidenum">
              <a:rPr lang="en-GB"/>
              <a:pPr eaLnBrk="1" hangingPunct="1"/>
              <a:t>14</a:t>
            </a:fld>
            <a:endParaRPr lang="en-GB"/>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99" tIns="44398" rIns="88799" bIns="44398"/>
          <a:lstStyle/>
          <a:p>
            <a:pPr eaLnBrk="1" hangingPunct="1"/>
            <a:endParaRPr lang="en-US"/>
          </a:p>
        </p:txBody>
      </p:sp>
    </p:spTree>
    <p:extLst>
      <p:ext uri="{BB962C8B-B14F-4D97-AF65-F5344CB8AC3E}">
        <p14:creationId xmlns:p14="http://schemas.microsoft.com/office/powerpoint/2010/main" val="1519493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2C118AF-898D-A042-9AEE-6950EC37B8B8}" type="slidenum">
              <a:rPr lang="en-GB"/>
              <a:pPr eaLnBrk="1" hangingPunct="1"/>
              <a:t>15</a:t>
            </a:fld>
            <a:endParaRPr lang="en-GB"/>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xfrm>
            <a:off x="914400" y="4344988"/>
            <a:ext cx="5029200" cy="4113212"/>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8776" tIns="44387" rIns="88776" bIns="44387"/>
          <a:lstStyle/>
          <a:p>
            <a:pPr eaLnBrk="1" hangingPunct="1"/>
            <a:r>
              <a:rPr lang="en-GB"/>
              <a:t>This slide continues the argument. The previous slide indicates that errors committed during the early activities are expensive and difficult to find - but why. This slide starts to answer this question</a:t>
            </a:r>
          </a:p>
          <a:p>
            <a:pPr eaLnBrk="1" hangingPunct="1"/>
            <a:endParaRPr lang="en-GB"/>
          </a:p>
          <a:p>
            <a:pPr eaLnBrk="1" hangingPunct="1"/>
            <a:r>
              <a:rPr lang="en-GB"/>
              <a:t>The diagram above shows that customer satisfaction and customer excitement  form two dimensions - they are not the same thing. The four quadrants then lead to a number of situations:</a:t>
            </a:r>
          </a:p>
          <a:p>
            <a:pPr eaLnBrk="1" hangingPunct="1"/>
            <a:r>
              <a:rPr lang="en-GB" b="1"/>
              <a:t>Basic:</a:t>
            </a:r>
            <a:r>
              <a:rPr lang="en-GB"/>
              <a:t> those requirements that form the basic set of expectations of a customer. These may not be expressed by the customer, but are well know.  Examples include windscreen wipers on a motor vehicle</a:t>
            </a:r>
          </a:p>
          <a:p>
            <a:pPr eaLnBrk="1" hangingPunct="1"/>
            <a:r>
              <a:rPr lang="en-GB" b="1"/>
              <a:t>Expressed</a:t>
            </a:r>
            <a:r>
              <a:rPr lang="en-GB"/>
              <a:t>: those requirements verbalised by the customer</a:t>
            </a:r>
          </a:p>
          <a:p>
            <a:pPr eaLnBrk="1" hangingPunct="1"/>
            <a:r>
              <a:rPr lang="en-GB" b="1"/>
              <a:t>Assumed:</a:t>
            </a:r>
            <a:r>
              <a:rPr lang="en-GB"/>
              <a:t> Requirements or expectations not expressed by the customer. Similar to basic requirements and indeed over time will become basic requirements. Examples include electric windows, power steering, and ABS on a motor vehicle</a:t>
            </a:r>
          </a:p>
          <a:p>
            <a:pPr eaLnBrk="1" hangingPunct="1"/>
            <a:r>
              <a:rPr lang="en-GB" b="1"/>
              <a:t>Delight:</a:t>
            </a:r>
            <a:r>
              <a:rPr lang="en-GB"/>
              <a:t> features beyond the current expectations of customers</a:t>
            </a:r>
          </a:p>
          <a:p>
            <a:pPr eaLnBrk="1" hangingPunct="1"/>
            <a:r>
              <a:rPr lang="en-GB"/>
              <a:t>The point here is that for customer delight we have to capture and provide the stated Expressed requirements and  the </a:t>
            </a:r>
            <a:r>
              <a:rPr lang="en-GB" b="1"/>
              <a:t>unstated </a:t>
            </a:r>
            <a:r>
              <a:rPr lang="en-GB"/>
              <a:t>Basic and Assumed requirements. Customers will never tell exactly every thing they expect</a:t>
            </a:r>
          </a:p>
          <a:p>
            <a:pPr eaLnBrk="1" hangingPunct="1"/>
            <a:endParaRPr lang="en-GB"/>
          </a:p>
        </p:txBody>
      </p:sp>
    </p:spTree>
    <p:extLst>
      <p:ext uri="{BB962C8B-B14F-4D97-AF65-F5344CB8AC3E}">
        <p14:creationId xmlns:p14="http://schemas.microsoft.com/office/powerpoint/2010/main" val="1335497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C5853E03-6604-8740-8772-593C127DF7DB}" type="slidenum">
              <a:rPr lang="en-GB"/>
              <a:pPr eaLnBrk="1" hangingPunct="1"/>
              <a:t>18</a:t>
            </a:fld>
            <a:endParaRPr lang="en-GB"/>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Times New Roman" charset="0"/>
              </a:rPr>
              <a:t>A slide to illustrate customers change their minds! They do today and they will do tomorrow. Key questions to ask the class </a:t>
            </a:r>
          </a:p>
          <a:p>
            <a:pPr eaLnBrk="1" hangingPunct="1"/>
            <a:r>
              <a:rPr lang="en-GB">
                <a:latin typeface="Times New Roman" charset="0"/>
              </a:rPr>
              <a:t>are:</a:t>
            </a:r>
          </a:p>
          <a:p>
            <a:pPr eaLnBrk="1" hangingPunct="1"/>
            <a:endParaRPr lang="en-GB">
              <a:latin typeface="Times New Roman" charset="0"/>
            </a:endParaRPr>
          </a:p>
          <a:p>
            <a:pPr eaLnBrk="1" hangingPunct="1"/>
            <a:r>
              <a:rPr lang="en-GB">
                <a:latin typeface="Times New Roman" charset="0"/>
              </a:rPr>
              <a:t>Can we stop customers changing their minds? – ans: NO</a:t>
            </a:r>
          </a:p>
          <a:p>
            <a:pPr eaLnBrk="1" hangingPunct="1"/>
            <a:r>
              <a:rPr lang="en-GB">
                <a:latin typeface="Times New Roman" charset="0"/>
              </a:rPr>
              <a:t>What do we do then? – ans: develop ways of working that handle customer change</a:t>
            </a:r>
          </a:p>
          <a:p>
            <a:pPr eaLnBrk="1" hangingPunct="1"/>
            <a:endParaRPr lang="en-GB">
              <a:latin typeface="Times New Roman" charset="0"/>
            </a:endParaRPr>
          </a:p>
        </p:txBody>
      </p:sp>
    </p:spTree>
    <p:extLst>
      <p:ext uri="{BB962C8B-B14F-4D97-AF65-F5344CB8AC3E}">
        <p14:creationId xmlns:p14="http://schemas.microsoft.com/office/powerpoint/2010/main" val="1426817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008BD8A0-A54E-544B-9156-47B9AA0AA310}" type="slidenum">
              <a:rPr lang="en-GB"/>
              <a:pPr eaLnBrk="1" hangingPunct="1"/>
              <a:t>19</a:t>
            </a:fld>
            <a:endParaRPr lang="en-GB"/>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GB">
                <a:latin typeface="Times New Roman" charset="0"/>
              </a:rPr>
              <a:t>The previous slides have explored in more detail several of the points raised by the toaster exercise – which in turn leads to the questions above. These are the systems engineering issues when dealing with customer requirements. The answers to these questions in what the next few days is about.</a:t>
            </a:r>
          </a:p>
        </p:txBody>
      </p:sp>
    </p:spTree>
    <p:extLst>
      <p:ext uri="{BB962C8B-B14F-4D97-AF65-F5344CB8AC3E}">
        <p14:creationId xmlns:p14="http://schemas.microsoft.com/office/powerpoint/2010/main" val="1917622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ln/>
        </p:spPr>
      </p:sp>
      <p:sp>
        <p:nvSpPr>
          <p:cNvPr id="583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583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FABEBFFA-AC5A-414E-B7A0-F7DD81988BB5}" type="slidenum">
              <a:rPr lang="en-GB" sz="1200"/>
              <a:pPr eaLnBrk="1" hangingPunct="1"/>
              <a:t>21</a:t>
            </a:fld>
            <a:endParaRPr lang="en-GB" sz="1200"/>
          </a:p>
        </p:txBody>
      </p:sp>
    </p:spTree>
    <p:extLst>
      <p:ext uri="{BB962C8B-B14F-4D97-AF65-F5344CB8AC3E}">
        <p14:creationId xmlns:p14="http://schemas.microsoft.com/office/powerpoint/2010/main" val="1158338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8E559F9A-D09C-9640-90AC-33ABA78A5448}" type="slidenum">
              <a:rPr lang="en-GB"/>
              <a:pPr eaLnBrk="1" hangingPunct="1"/>
              <a:t>25</a:t>
            </a:fld>
            <a:endParaRPr lang="en-GB"/>
          </a:p>
        </p:txBody>
      </p:sp>
    </p:spTree>
    <p:extLst>
      <p:ext uri="{BB962C8B-B14F-4D97-AF65-F5344CB8AC3E}">
        <p14:creationId xmlns:p14="http://schemas.microsoft.com/office/powerpoint/2010/main" val="1025993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679459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8695378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805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0" y="990600"/>
            <a:ext cx="3810000" cy="4975225"/>
          </a:xfrm>
        </p:spPr>
        <p:txBody>
          <a:bodyPr/>
          <a:lstStyle/>
          <a:p>
            <a:pPr lvl="0"/>
            <a:endParaRPr lang="en-GB" noProof="0" dirty="0" smtClean="0"/>
          </a:p>
        </p:txBody>
      </p:sp>
      <p:sp>
        <p:nvSpPr>
          <p:cNvPr id="4" name="Text Placeholder 3"/>
          <p:cNvSpPr>
            <a:spLocks noGrp="1"/>
          </p:cNvSpPr>
          <p:nvPr>
            <p:ph type="body" sz="half" idx="2"/>
          </p:nvPr>
        </p:nvSpPr>
        <p:spPr>
          <a:xfrm>
            <a:off x="4648200" y="990600"/>
            <a:ext cx="3810000" cy="4975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9154301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712849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5.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emf"/><Relationship Id="rId3" Type="http://schemas.openxmlformats.org/officeDocument/2006/relationships/image" Target="../media/image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4" Type="http://schemas.openxmlformats.org/officeDocument/2006/relationships/image" Target="../media/image8.wmf"/><Relationship Id="rId5" Type="http://schemas.openxmlformats.org/officeDocument/2006/relationships/image" Target="../media/image9.wmf"/><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jpg"/><Relationship Id="rId6" Type="http://schemas.openxmlformats.org/officeDocument/2006/relationships/image" Target="../media/image13.jpeg"/><Relationship Id="rId7" Type="http://schemas.openxmlformats.org/officeDocument/2006/relationships/image" Target="../media/image14.jpg"/><Relationship Id="rId8" Type="http://schemas.openxmlformats.org/officeDocument/2006/relationships/image" Target="../media/image15.jpeg"/><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6.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5" Type="http://schemas.openxmlformats.org/officeDocument/2006/relationships/image" Target="../media/image19.jpeg"/><Relationship Id="rId6" Type="http://schemas.openxmlformats.org/officeDocument/2006/relationships/image" Target="../media/image20.jpeg"/><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emf"/></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jpeg"/><Relationship Id="rId6" Type="http://schemas.openxmlformats.org/officeDocument/2006/relationships/image" Target="../media/image27.jpeg"/><Relationship Id="rId7" Type="http://schemas.openxmlformats.org/officeDocument/2006/relationships/image" Target="../media/image28.jpeg"/><Relationship Id="rId8" Type="http://schemas.openxmlformats.org/officeDocument/2006/relationships/image" Target="../media/image29.jpeg"/><Relationship Id="rId9" Type="http://schemas.openxmlformats.org/officeDocument/2006/relationships/image" Target="../media/image30.jpeg"/><Relationship Id="rId10" Type="http://schemas.openxmlformats.org/officeDocument/2006/relationships/image" Target="../media/image31.jpeg"/><Relationship Id="rId1" Type="http://schemas.openxmlformats.org/officeDocument/2006/relationships/slideLayout" Target="../slideLayouts/slideLayout12.xml"/><Relationship Id="rId2" Type="http://schemas.openxmlformats.org/officeDocument/2006/relationships/image" Target="../media/image2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3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845100" y="2167529"/>
            <a:ext cx="7772400" cy="1470025"/>
          </a:xfrm>
        </p:spPr>
        <p:txBody>
          <a:bodyPr/>
          <a:lstStyle/>
          <a:p>
            <a:pPr algn="r">
              <a:lnSpc>
                <a:spcPct val="80000"/>
              </a:lnSpc>
              <a:buFont typeface="Symbol" charset="0"/>
              <a:buNone/>
            </a:pPr>
            <a:r>
              <a:rPr lang="en-GB" sz="1600" dirty="0"/>
              <a:t>Systems Engineering Principles</a:t>
            </a:r>
            <a:r>
              <a:rPr lang="en-GB" sz="4400" dirty="0"/>
              <a:t>  </a:t>
            </a:r>
            <a:br>
              <a:rPr lang="en-GB" sz="4400" dirty="0"/>
            </a:br>
            <a:r>
              <a:rPr lang="en-GB" sz="4400" dirty="0"/>
              <a:t>Requirements</a:t>
            </a:r>
            <a:br>
              <a:rPr lang="en-GB" sz="4400" dirty="0"/>
            </a:br>
            <a:r>
              <a:rPr lang="en-GB" sz="4400" dirty="0"/>
              <a:t>Engineering</a:t>
            </a:r>
          </a:p>
        </p:txBody>
      </p:sp>
      <p:sp>
        <p:nvSpPr>
          <p:cNvPr id="2050" name="Subtitle 4"/>
          <p:cNvSpPr>
            <a:spLocks noGrp="1"/>
          </p:cNvSpPr>
          <p:nvPr>
            <p:ph type="subTitle" idx="1"/>
          </p:nvPr>
        </p:nvSpPr>
        <p:spPr/>
        <p:txBody>
          <a:bodyPr/>
          <a:lstStyle/>
          <a:p>
            <a:r>
              <a:rPr lang="en-US" dirty="0" smtClean="0"/>
              <a:t>Secondary Information Goes Here</a:t>
            </a:r>
            <a:endParaRPr lang="en-US" dirty="0"/>
          </a:p>
        </p:txBody>
      </p:sp>
      <p:sp>
        <p:nvSpPr>
          <p:cNvPr id="4" name="TextBox 3"/>
          <p:cNvSpPr txBox="1">
            <a:spLocks noChangeArrowheads="1"/>
          </p:cNvSpPr>
          <p:nvPr/>
        </p:nvSpPr>
        <p:spPr bwMode="auto">
          <a:xfrm>
            <a:off x="829151" y="4485501"/>
            <a:ext cx="7485698" cy="55399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kern="0" dirty="0">
                <a:solidFill>
                  <a:srgbClr val="000000"/>
                </a:solidFill>
                <a:latin typeface="+mn-lt"/>
                <a:ea typeface="+mn-ea"/>
                <a:cs typeface="+mn-cs"/>
              </a:rPr>
              <a:t>This Session:</a:t>
            </a:r>
          </a:p>
          <a:p>
            <a:pPr algn="l">
              <a:buFont typeface="Arial" pitchFamily="34" charset="0"/>
              <a:buChar char="•"/>
              <a:defRPr/>
            </a:pPr>
            <a:r>
              <a:rPr lang="en-GB" sz="1400" dirty="0">
                <a:solidFill>
                  <a:schemeClr val="dk1"/>
                </a:solidFill>
                <a:latin typeface="+mn-lt"/>
                <a:ea typeface="+mn-ea"/>
                <a:cs typeface="+mn-cs"/>
              </a:rPr>
              <a:t>Describes and explains the purpose and activities of Requirements Engineering</a:t>
            </a:r>
          </a:p>
        </p:txBody>
      </p:sp>
      <p:pic>
        <p:nvPicPr>
          <p:cNvPr id="2" name="Picture 1"/>
          <p:cNvPicPr>
            <a:picLocks noChangeAspect="1"/>
          </p:cNvPicPr>
          <p:nvPr/>
        </p:nvPicPr>
        <p:blipFill>
          <a:blip r:embed="rId2"/>
          <a:stretch>
            <a:fillRect/>
          </a:stretch>
        </p:blipFill>
        <p:spPr>
          <a:xfrm>
            <a:off x="304800" y="1406608"/>
            <a:ext cx="3822700" cy="2637955"/>
          </a:xfrm>
          <a:prstGeom prst="rect">
            <a:avLst/>
          </a:prstGeom>
        </p:spPr>
      </p:pic>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brh62902\Pictures\whatcustomerwants1_Cle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024135"/>
            <a:ext cx="7739801" cy="55770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169" name="Rectangle 2"/>
          <p:cNvSpPr>
            <a:spLocks noGrp="1" noChangeArrowheads="1"/>
          </p:cNvSpPr>
          <p:nvPr>
            <p:ph type="title"/>
          </p:nvPr>
        </p:nvSpPr>
        <p:spPr/>
        <p:txBody>
          <a:bodyPr/>
          <a:lstStyle/>
          <a:p>
            <a:r>
              <a:rPr lang="en-GB">
                <a:latin typeface="Arial" charset="0"/>
              </a:rPr>
              <a:t>Requirements: A Common Problem</a:t>
            </a:r>
          </a:p>
        </p:txBody>
      </p:sp>
    </p:spTree>
    <p:extLst>
      <p:ext uri="{BB962C8B-B14F-4D97-AF65-F5344CB8AC3E}">
        <p14:creationId xmlns:p14="http://schemas.microsoft.com/office/powerpoint/2010/main" val="154343986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4"/>
          <p:cNvSpPr>
            <a:spLocks noGrp="1"/>
          </p:cNvSpPr>
          <p:nvPr>
            <p:ph type="title"/>
          </p:nvPr>
        </p:nvSpPr>
        <p:spPr/>
        <p:txBody>
          <a:bodyPr/>
          <a:lstStyle/>
          <a:p>
            <a:r>
              <a:rPr lang="en-US" smtClean="0"/>
              <a:t>What is a Requirement?</a:t>
            </a:r>
            <a:endParaRPr lang="en-US"/>
          </a:p>
        </p:txBody>
      </p:sp>
      <p:sp>
        <p:nvSpPr>
          <p:cNvPr id="7" name="TextBox 6"/>
          <p:cNvSpPr txBox="1"/>
          <p:nvPr/>
        </p:nvSpPr>
        <p:spPr>
          <a:xfrm>
            <a:off x="609600" y="2819400"/>
            <a:ext cx="7683613" cy="954107"/>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US" sz="2800" dirty="0"/>
              <a:t>In simple terms a requirement is </a:t>
            </a:r>
            <a:r>
              <a:rPr lang="en-US" sz="2800" dirty="0" smtClean="0"/>
              <a:t>a need or </a:t>
            </a:r>
            <a:r>
              <a:rPr lang="en-US" sz="2800" dirty="0"/>
              <a:t>want expressed by a “customer”</a:t>
            </a:r>
          </a:p>
        </p:txBody>
      </p:sp>
    </p:spTree>
    <p:extLst>
      <p:ext uri="{BB962C8B-B14F-4D97-AF65-F5344CB8AC3E}">
        <p14:creationId xmlns:p14="http://schemas.microsoft.com/office/powerpoint/2010/main" val="15117360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smtClean="0"/>
              <a:t>Why we Need Requirements</a:t>
            </a:r>
            <a:endParaRPr lang="en-US"/>
          </a:p>
        </p:txBody>
      </p:sp>
      <p:sp>
        <p:nvSpPr>
          <p:cNvPr id="10242" name="Content Placeholder 2"/>
          <p:cNvSpPr>
            <a:spLocks noGrp="1"/>
          </p:cNvSpPr>
          <p:nvPr>
            <p:ph idx="1"/>
          </p:nvPr>
        </p:nvSpPr>
        <p:spPr/>
        <p:txBody>
          <a:bodyPr/>
          <a:lstStyle/>
          <a:p>
            <a:r>
              <a:rPr lang="en-US" dirty="0" smtClean="0"/>
              <a:t>Requirements:</a:t>
            </a:r>
          </a:p>
          <a:p>
            <a:pPr lvl="1"/>
            <a:r>
              <a:rPr lang="en-US" dirty="0" smtClean="0"/>
              <a:t>Express a need or want </a:t>
            </a:r>
          </a:p>
          <a:p>
            <a:pPr lvl="1"/>
            <a:r>
              <a:rPr lang="en-US" dirty="0" smtClean="0"/>
              <a:t>Are the basis for design</a:t>
            </a:r>
          </a:p>
          <a:p>
            <a:pPr lvl="1"/>
            <a:r>
              <a:rPr lang="en-US" dirty="0" smtClean="0"/>
              <a:t>Are the basis for confirming something has been done correctly</a:t>
            </a:r>
            <a:endParaRPr lang="en-US" dirty="0"/>
          </a:p>
        </p:txBody>
      </p:sp>
      <p:sp>
        <p:nvSpPr>
          <p:cNvPr id="4" name="TextBox 3"/>
          <p:cNvSpPr txBox="1"/>
          <p:nvPr/>
        </p:nvSpPr>
        <p:spPr>
          <a:xfrm>
            <a:off x="1268168" y="3363750"/>
            <a:ext cx="6640126" cy="954107"/>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lgn="ctr">
              <a:defRPr/>
            </a:pPr>
            <a:r>
              <a:rPr lang="en-US" sz="2800" dirty="0"/>
              <a:t>Define what we </a:t>
            </a:r>
            <a:r>
              <a:rPr lang="en-GB" sz="2800" dirty="0"/>
              <a:t>are commercially obligated to deliver against </a:t>
            </a:r>
            <a:endParaRPr lang="en-US" sz="2800" dirty="0"/>
          </a:p>
        </p:txBody>
      </p:sp>
      <p:sp>
        <p:nvSpPr>
          <p:cNvPr id="5" name="Rounded Rectangular Callout 4"/>
          <p:cNvSpPr/>
          <p:nvPr/>
        </p:nvSpPr>
        <p:spPr bwMode="auto">
          <a:xfrm>
            <a:off x="1828800" y="5105400"/>
            <a:ext cx="4979987" cy="884237"/>
          </a:xfrm>
          <a:prstGeom prst="wedgeRoundRectCallout">
            <a:avLst>
              <a:gd name="adj1" fmla="val 10808"/>
              <a:gd name="adj2" fmla="val -11406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800" dirty="0">
                <a:solidFill>
                  <a:schemeClr val="tx1"/>
                </a:solidFill>
                <a:latin typeface="Arial" pitchFamily="34" charset="0"/>
              </a:rPr>
              <a:t>If we do not have a “good” set of requirements we do NOT understand our commercial obligation and </a:t>
            </a:r>
            <a:r>
              <a:rPr lang="en-US" sz="1800" dirty="0" smtClean="0">
                <a:solidFill>
                  <a:schemeClr val="tx1"/>
                </a:solidFill>
                <a:latin typeface="Arial" pitchFamily="34" charset="0"/>
              </a:rPr>
              <a:t>are therefore </a:t>
            </a:r>
            <a:r>
              <a:rPr lang="en-US" sz="1800" dirty="0">
                <a:solidFill>
                  <a:schemeClr val="tx1"/>
                </a:solidFill>
                <a:latin typeface="Arial" pitchFamily="34" charset="0"/>
              </a:rPr>
              <a:t>at RISK</a:t>
            </a:r>
          </a:p>
        </p:txBody>
      </p:sp>
    </p:spTree>
    <p:extLst>
      <p:ext uri="{BB962C8B-B14F-4D97-AF65-F5344CB8AC3E}">
        <p14:creationId xmlns:p14="http://schemas.microsoft.com/office/powerpoint/2010/main" val="6958388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sz="half" idx="2"/>
          </p:nvPr>
        </p:nvSpPr>
        <p:spPr>
          <a:xfrm>
            <a:off x="4648200" y="2183482"/>
            <a:ext cx="3810000" cy="3782343"/>
          </a:xfrm>
        </p:spPr>
        <p:txBody>
          <a:bodyPr/>
          <a:lstStyle/>
          <a:p>
            <a:r>
              <a:rPr lang="en-GB" dirty="0" smtClean="0"/>
              <a:t>In small groups</a:t>
            </a:r>
          </a:p>
          <a:p>
            <a:r>
              <a:rPr lang="en-GB" dirty="0" smtClean="0"/>
              <a:t>Develop a set of customer/user requirements for a Toaster!</a:t>
            </a:r>
          </a:p>
          <a:p>
            <a:pPr lvl="1"/>
            <a:r>
              <a:rPr lang="en-GB" dirty="0" smtClean="0"/>
              <a:t>Flip chart the requirements</a:t>
            </a:r>
          </a:p>
          <a:p>
            <a:pPr lvl="1"/>
            <a:r>
              <a:rPr lang="en-GB" dirty="0" smtClean="0"/>
              <a:t>Time 15 minutes</a:t>
            </a:r>
          </a:p>
          <a:p>
            <a:endParaRPr lang="en-GB" dirty="0"/>
          </a:p>
        </p:txBody>
      </p:sp>
      <p:grpSp>
        <p:nvGrpSpPr>
          <p:cNvPr id="57" name="Group 4"/>
          <p:cNvGrpSpPr>
            <a:grpSpLocks/>
          </p:cNvGrpSpPr>
          <p:nvPr/>
        </p:nvGrpSpPr>
        <p:grpSpPr bwMode="auto">
          <a:xfrm>
            <a:off x="1657684" y="1783431"/>
            <a:ext cx="398463" cy="400050"/>
            <a:chOff x="704" y="1192"/>
            <a:chExt cx="251" cy="252"/>
          </a:xfrm>
        </p:grpSpPr>
        <p:sp>
          <p:nvSpPr>
            <p:cNvPr id="58" name="Oval 5"/>
            <p:cNvSpPr>
              <a:spLocks noChangeArrowheads="1"/>
            </p:cNvSpPr>
            <p:nvPr/>
          </p:nvSpPr>
          <p:spPr bwMode="auto">
            <a:xfrm>
              <a:off x="892" y="1383"/>
              <a:ext cx="63" cy="61"/>
            </a:xfrm>
            <a:prstGeom prst="ellipse">
              <a:avLst/>
            </a:prstGeom>
            <a:solidFill>
              <a:srgbClr val="000000"/>
            </a:solidFill>
            <a:ln w="9525">
              <a:noFill/>
              <a:round/>
              <a:headEnd/>
              <a:tailEnd/>
            </a:ln>
          </p:spPr>
          <p:txBody>
            <a:bodyPr/>
            <a:lstStyle/>
            <a:p>
              <a:pPr algn="ctr"/>
              <a:endParaRPr lang="en-US"/>
            </a:p>
          </p:txBody>
        </p:sp>
        <p:sp>
          <p:nvSpPr>
            <p:cNvPr id="59" name="Freeform 6"/>
            <p:cNvSpPr>
              <a:spLocks/>
            </p:cNvSpPr>
            <p:nvPr/>
          </p:nvSpPr>
          <p:spPr bwMode="auto">
            <a:xfrm>
              <a:off x="704" y="1192"/>
              <a:ext cx="188" cy="200"/>
            </a:xfrm>
            <a:custGeom>
              <a:avLst/>
              <a:gdLst>
                <a:gd name="T0" fmla="*/ 151 w 188"/>
                <a:gd name="T1" fmla="*/ 130 h 200"/>
                <a:gd name="T2" fmla="*/ 151 w 188"/>
                <a:gd name="T3" fmla="*/ 142 h 200"/>
                <a:gd name="T4" fmla="*/ 188 w 188"/>
                <a:gd name="T5" fmla="*/ 169 h 200"/>
                <a:gd name="T6" fmla="*/ 165 w 188"/>
                <a:gd name="T7" fmla="*/ 200 h 200"/>
                <a:gd name="T8" fmla="*/ 128 w 188"/>
                <a:gd name="T9" fmla="*/ 175 h 200"/>
                <a:gd name="T10" fmla="*/ 115 w 188"/>
                <a:gd name="T11" fmla="*/ 150 h 200"/>
                <a:gd name="T12" fmla="*/ 113 w 188"/>
                <a:gd name="T13" fmla="*/ 123 h 200"/>
                <a:gd name="T14" fmla="*/ 109 w 188"/>
                <a:gd name="T15" fmla="*/ 93 h 200"/>
                <a:gd name="T16" fmla="*/ 107 w 188"/>
                <a:gd name="T17" fmla="*/ 66 h 200"/>
                <a:gd name="T18" fmla="*/ 95 w 188"/>
                <a:gd name="T19" fmla="*/ 54 h 200"/>
                <a:gd name="T20" fmla="*/ 78 w 188"/>
                <a:gd name="T21" fmla="*/ 48 h 200"/>
                <a:gd name="T22" fmla="*/ 58 w 188"/>
                <a:gd name="T23" fmla="*/ 50 h 200"/>
                <a:gd name="T24" fmla="*/ 39 w 188"/>
                <a:gd name="T25" fmla="*/ 73 h 200"/>
                <a:gd name="T26" fmla="*/ 39 w 188"/>
                <a:gd name="T27" fmla="*/ 93 h 200"/>
                <a:gd name="T28" fmla="*/ 52 w 188"/>
                <a:gd name="T29" fmla="*/ 113 h 200"/>
                <a:gd name="T30" fmla="*/ 31 w 188"/>
                <a:gd name="T31" fmla="*/ 144 h 200"/>
                <a:gd name="T32" fmla="*/ 12 w 188"/>
                <a:gd name="T33" fmla="*/ 123 h 200"/>
                <a:gd name="T34" fmla="*/ 0 w 188"/>
                <a:gd name="T35" fmla="*/ 93 h 200"/>
                <a:gd name="T36" fmla="*/ 2 w 188"/>
                <a:gd name="T37" fmla="*/ 60 h 200"/>
                <a:gd name="T38" fmla="*/ 12 w 188"/>
                <a:gd name="T39" fmla="*/ 29 h 200"/>
                <a:gd name="T40" fmla="*/ 44 w 188"/>
                <a:gd name="T41" fmla="*/ 6 h 200"/>
                <a:gd name="T42" fmla="*/ 76 w 188"/>
                <a:gd name="T43" fmla="*/ 0 h 200"/>
                <a:gd name="T44" fmla="*/ 95 w 188"/>
                <a:gd name="T45" fmla="*/ 4 h 200"/>
                <a:gd name="T46" fmla="*/ 115 w 188"/>
                <a:gd name="T47" fmla="*/ 12 h 200"/>
                <a:gd name="T48" fmla="*/ 140 w 188"/>
                <a:gd name="T49" fmla="*/ 35 h 200"/>
                <a:gd name="T50" fmla="*/ 144 w 188"/>
                <a:gd name="T51" fmla="*/ 62 h 200"/>
                <a:gd name="T52" fmla="*/ 144 w 188"/>
                <a:gd name="T53" fmla="*/ 87 h 200"/>
                <a:gd name="T54" fmla="*/ 144 w 188"/>
                <a:gd name="T55" fmla="*/ 107 h 200"/>
                <a:gd name="T56" fmla="*/ 151 w 188"/>
                <a:gd name="T57" fmla="*/ 130 h 2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8"/>
                <a:gd name="T88" fmla="*/ 0 h 200"/>
                <a:gd name="T89" fmla="*/ 188 w 188"/>
                <a:gd name="T90" fmla="*/ 200 h 2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8" h="200">
                  <a:moveTo>
                    <a:pt x="151" y="130"/>
                  </a:moveTo>
                  <a:lnTo>
                    <a:pt x="151" y="142"/>
                  </a:lnTo>
                  <a:lnTo>
                    <a:pt x="188" y="169"/>
                  </a:lnTo>
                  <a:lnTo>
                    <a:pt x="165" y="200"/>
                  </a:lnTo>
                  <a:lnTo>
                    <a:pt x="128" y="175"/>
                  </a:lnTo>
                  <a:lnTo>
                    <a:pt x="115" y="150"/>
                  </a:lnTo>
                  <a:lnTo>
                    <a:pt x="113" y="123"/>
                  </a:lnTo>
                  <a:lnTo>
                    <a:pt x="109" y="93"/>
                  </a:lnTo>
                  <a:lnTo>
                    <a:pt x="107" y="66"/>
                  </a:lnTo>
                  <a:lnTo>
                    <a:pt x="95" y="54"/>
                  </a:lnTo>
                  <a:lnTo>
                    <a:pt x="78" y="48"/>
                  </a:lnTo>
                  <a:lnTo>
                    <a:pt x="58" y="50"/>
                  </a:lnTo>
                  <a:lnTo>
                    <a:pt x="39" y="73"/>
                  </a:lnTo>
                  <a:lnTo>
                    <a:pt x="39" y="93"/>
                  </a:lnTo>
                  <a:lnTo>
                    <a:pt x="52" y="113"/>
                  </a:lnTo>
                  <a:lnTo>
                    <a:pt x="31" y="144"/>
                  </a:lnTo>
                  <a:lnTo>
                    <a:pt x="12" y="123"/>
                  </a:lnTo>
                  <a:lnTo>
                    <a:pt x="0" y="93"/>
                  </a:lnTo>
                  <a:lnTo>
                    <a:pt x="2" y="60"/>
                  </a:lnTo>
                  <a:lnTo>
                    <a:pt x="12" y="29"/>
                  </a:lnTo>
                  <a:lnTo>
                    <a:pt x="44" y="6"/>
                  </a:lnTo>
                  <a:lnTo>
                    <a:pt x="76" y="0"/>
                  </a:lnTo>
                  <a:lnTo>
                    <a:pt x="95" y="4"/>
                  </a:lnTo>
                  <a:lnTo>
                    <a:pt x="115" y="12"/>
                  </a:lnTo>
                  <a:lnTo>
                    <a:pt x="140" y="35"/>
                  </a:lnTo>
                  <a:lnTo>
                    <a:pt x="144" y="62"/>
                  </a:lnTo>
                  <a:lnTo>
                    <a:pt x="144" y="87"/>
                  </a:lnTo>
                  <a:lnTo>
                    <a:pt x="144" y="107"/>
                  </a:lnTo>
                  <a:lnTo>
                    <a:pt x="151" y="130"/>
                  </a:lnTo>
                  <a:close/>
                </a:path>
              </a:pathLst>
            </a:custGeom>
            <a:solidFill>
              <a:srgbClr val="000000"/>
            </a:solidFill>
            <a:ln w="9525">
              <a:noFill/>
              <a:round/>
              <a:headEnd/>
              <a:tailEnd/>
            </a:ln>
          </p:spPr>
          <p:txBody>
            <a:bodyPr/>
            <a:lstStyle/>
            <a:p>
              <a:endParaRPr lang="en-GB"/>
            </a:p>
          </p:txBody>
        </p:sp>
      </p:grpSp>
      <p:grpSp>
        <p:nvGrpSpPr>
          <p:cNvPr id="60" name="Group 7"/>
          <p:cNvGrpSpPr>
            <a:grpSpLocks/>
          </p:cNvGrpSpPr>
          <p:nvPr/>
        </p:nvGrpSpPr>
        <p:grpSpPr bwMode="auto">
          <a:xfrm>
            <a:off x="3334084" y="1564356"/>
            <a:ext cx="357188" cy="431800"/>
            <a:chOff x="1760" y="1054"/>
            <a:chExt cx="225" cy="272"/>
          </a:xfrm>
        </p:grpSpPr>
        <p:sp>
          <p:nvSpPr>
            <p:cNvPr id="61" name="Freeform 8"/>
            <p:cNvSpPr>
              <a:spLocks/>
            </p:cNvSpPr>
            <p:nvPr/>
          </p:nvSpPr>
          <p:spPr bwMode="auto">
            <a:xfrm>
              <a:off x="1760" y="1261"/>
              <a:ext cx="60" cy="65"/>
            </a:xfrm>
            <a:custGeom>
              <a:avLst/>
              <a:gdLst>
                <a:gd name="T0" fmla="*/ 36 w 60"/>
                <a:gd name="T1" fmla="*/ 64 h 65"/>
                <a:gd name="T2" fmla="*/ 40 w 60"/>
                <a:gd name="T3" fmla="*/ 63 h 65"/>
                <a:gd name="T4" fmla="*/ 45 w 60"/>
                <a:gd name="T5" fmla="*/ 59 h 65"/>
                <a:gd name="T6" fmla="*/ 48 w 60"/>
                <a:gd name="T7" fmla="*/ 57 h 65"/>
                <a:gd name="T8" fmla="*/ 53 w 60"/>
                <a:gd name="T9" fmla="*/ 54 h 65"/>
                <a:gd name="T10" fmla="*/ 55 w 60"/>
                <a:gd name="T11" fmla="*/ 49 h 65"/>
                <a:gd name="T12" fmla="*/ 58 w 60"/>
                <a:gd name="T13" fmla="*/ 43 h 65"/>
                <a:gd name="T14" fmla="*/ 59 w 60"/>
                <a:gd name="T15" fmla="*/ 39 h 65"/>
                <a:gd name="T16" fmla="*/ 60 w 60"/>
                <a:gd name="T17" fmla="*/ 33 h 65"/>
                <a:gd name="T18" fmla="*/ 59 w 60"/>
                <a:gd name="T19" fmla="*/ 27 h 65"/>
                <a:gd name="T20" fmla="*/ 58 w 60"/>
                <a:gd name="T21" fmla="*/ 22 h 65"/>
                <a:gd name="T22" fmla="*/ 54 w 60"/>
                <a:gd name="T23" fmla="*/ 17 h 65"/>
                <a:gd name="T24" fmla="*/ 53 w 60"/>
                <a:gd name="T25" fmla="*/ 13 h 65"/>
                <a:gd name="T26" fmla="*/ 48 w 60"/>
                <a:gd name="T27" fmla="*/ 9 h 65"/>
                <a:gd name="T28" fmla="*/ 44 w 60"/>
                <a:gd name="T29" fmla="*/ 5 h 65"/>
                <a:gd name="T30" fmla="*/ 39 w 60"/>
                <a:gd name="T31" fmla="*/ 3 h 65"/>
                <a:gd name="T32" fmla="*/ 36 w 60"/>
                <a:gd name="T33" fmla="*/ 1 h 65"/>
                <a:gd name="T34" fmla="*/ 29 w 60"/>
                <a:gd name="T35" fmla="*/ 0 h 65"/>
                <a:gd name="T36" fmla="*/ 24 w 60"/>
                <a:gd name="T37" fmla="*/ 1 h 65"/>
                <a:gd name="T38" fmla="*/ 20 w 60"/>
                <a:gd name="T39" fmla="*/ 2 h 65"/>
                <a:gd name="T40" fmla="*/ 15 w 60"/>
                <a:gd name="T41" fmla="*/ 6 h 65"/>
                <a:gd name="T42" fmla="*/ 12 w 60"/>
                <a:gd name="T43" fmla="*/ 8 h 65"/>
                <a:gd name="T44" fmla="*/ 7 w 60"/>
                <a:gd name="T45" fmla="*/ 11 h 65"/>
                <a:gd name="T46" fmla="*/ 5 w 60"/>
                <a:gd name="T47" fmla="*/ 16 h 65"/>
                <a:gd name="T48" fmla="*/ 2 w 60"/>
                <a:gd name="T49" fmla="*/ 22 h 65"/>
                <a:gd name="T50" fmla="*/ 1 w 60"/>
                <a:gd name="T51" fmla="*/ 26 h 65"/>
                <a:gd name="T52" fmla="*/ 0 w 60"/>
                <a:gd name="T53" fmla="*/ 31 h 65"/>
                <a:gd name="T54" fmla="*/ 1 w 60"/>
                <a:gd name="T55" fmla="*/ 38 h 65"/>
                <a:gd name="T56" fmla="*/ 2 w 60"/>
                <a:gd name="T57" fmla="*/ 43 h 65"/>
                <a:gd name="T58" fmla="*/ 6 w 60"/>
                <a:gd name="T59" fmla="*/ 48 h 65"/>
                <a:gd name="T60" fmla="*/ 7 w 60"/>
                <a:gd name="T61" fmla="*/ 52 h 65"/>
                <a:gd name="T62" fmla="*/ 12 w 60"/>
                <a:gd name="T63" fmla="*/ 56 h 65"/>
                <a:gd name="T64" fmla="*/ 16 w 60"/>
                <a:gd name="T65" fmla="*/ 60 h 65"/>
                <a:gd name="T66" fmla="*/ 21 w 60"/>
                <a:gd name="T67" fmla="*/ 62 h 65"/>
                <a:gd name="T68" fmla="*/ 24 w 60"/>
                <a:gd name="T69" fmla="*/ 64 h 65"/>
                <a:gd name="T70" fmla="*/ 31 w 60"/>
                <a:gd name="T71" fmla="*/ 65 h 65"/>
                <a:gd name="T72" fmla="*/ 36 w 60"/>
                <a:gd name="T73" fmla="*/ 64 h 6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0"/>
                <a:gd name="T112" fmla="*/ 0 h 65"/>
                <a:gd name="T113" fmla="*/ 60 w 60"/>
                <a:gd name="T114" fmla="*/ 65 h 6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0" h="65">
                  <a:moveTo>
                    <a:pt x="36" y="64"/>
                  </a:moveTo>
                  <a:lnTo>
                    <a:pt x="40" y="63"/>
                  </a:lnTo>
                  <a:lnTo>
                    <a:pt x="45" y="59"/>
                  </a:lnTo>
                  <a:lnTo>
                    <a:pt x="48" y="57"/>
                  </a:lnTo>
                  <a:lnTo>
                    <a:pt x="53" y="54"/>
                  </a:lnTo>
                  <a:lnTo>
                    <a:pt x="55" y="49"/>
                  </a:lnTo>
                  <a:lnTo>
                    <a:pt x="58" y="43"/>
                  </a:lnTo>
                  <a:lnTo>
                    <a:pt x="59" y="39"/>
                  </a:lnTo>
                  <a:lnTo>
                    <a:pt x="60" y="33"/>
                  </a:lnTo>
                  <a:lnTo>
                    <a:pt x="59" y="27"/>
                  </a:lnTo>
                  <a:lnTo>
                    <a:pt x="58" y="22"/>
                  </a:lnTo>
                  <a:lnTo>
                    <a:pt x="54" y="17"/>
                  </a:lnTo>
                  <a:lnTo>
                    <a:pt x="53" y="13"/>
                  </a:lnTo>
                  <a:lnTo>
                    <a:pt x="48" y="9"/>
                  </a:lnTo>
                  <a:lnTo>
                    <a:pt x="44" y="5"/>
                  </a:lnTo>
                  <a:lnTo>
                    <a:pt x="39" y="3"/>
                  </a:lnTo>
                  <a:lnTo>
                    <a:pt x="36" y="1"/>
                  </a:lnTo>
                  <a:lnTo>
                    <a:pt x="29" y="0"/>
                  </a:lnTo>
                  <a:lnTo>
                    <a:pt x="24" y="1"/>
                  </a:lnTo>
                  <a:lnTo>
                    <a:pt x="20" y="2"/>
                  </a:lnTo>
                  <a:lnTo>
                    <a:pt x="15" y="6"/>
                  </a:lnTo>
                  <a:lnTo>
                    <a:pt x="12" y="8"/>
                  </a:lnTo>
                  <a:lnTo>
                    <a:pt x="7" y="11"/>
                  </a:lnTo>
                  <a:lnTo>
                    <a:pt x="5" y="16"/>
                  </a:lnTo>
                  <a:lnTo>
                    <a:pt x="2" y="22"/>
                  </a:lnTo>
                  <a:lnTo>
                    <a:pt x="1" y="26"/>
                  </a:lnTo>
                  <a:lnTo>
                    <a:pt x="0" y="31"/>
                  </a:lnTo>
                  <a:lnTo>
                    <a:pt x="1" y="38"/>
                  </a:lnTo>
                  <a:lnTo>
                    <a:pt x="2" y="43"/>
                  </a:lnTo>
                  <a:lnTo>
                    <a:pt x="6" y="48"/>
                  </a:lnTo>
                  <a:lnTo>
                    <a:pt x="7" y="52"/>
                  </a:lnTo>
                  <a:lnTo>
                    <a:pt x="12" y="56"/>
                  </a:lnTo>
                  <a:lnTo>
                    <a:pt x="16" y="60"/>
                  </a:lnTo>
                  <a:lnTo>
                    <a:pt x="21" y="62"/>
                  </a:lnTo>
                  <a:lnTo>
                    <a:pt x="24" y="64"/>
                  </a:lnTo>
                  <a:lnTo>
                    <a:pt x="31" y="65"/>
                  </a:lnTo>
                  <a:lnTo>
                    <a:pt x="36" y="64"/>
                  </a:lnTo>
                  <a:close/>
                </a:path>
              </a:pathLst>
            </a:custGeom>
            <a:solidFill>
              <a:srgbClr val="000000"/>
            </a:solidFill>
            <a:ln w="9525">
              <a:noFill/>
              <a:round/>
              <a:headEnd/>
              <a:tailEnd/>
            </a:ln>
          </p:spPr>
          <p:txBody>
            <a:bodyPr/>
            <a:lstStyle/>
            <a:p>
              <a:endParaRPr lang="en-GB"/>
            </a:p>
          </p:txBody>
        </p:sp>
        <p:sp>
          <p:nvSpPr>
            <p:cNvPr id="62" name="Freeform 9"/>
            <p:cNvSpPr>
              <a:spLocks/>
            </p:cNvSpPr>
            <p:nvPr/>
          </p:nvSpPr>
          <p:spPr bwMode="auto">
            <a:xfrm>
              <a:off x="1801" y="1054"/>
              <a:ext cx="184" cy="202"/>
            </a:xfrm>
            <a:custGeom>
              <a:avLst/>
              <a:gdLst>
                <a:gd name="T0" fmla="*/ 67 w 184"/>
                <a:gd name="T1" fmla="*/ 156 h 202"/>
                <a:gd name="T2" fmla="*/ 54 w 184"/>
                <a:gd name="T3" fmla="*/ 158 h 202"/>
                <a:gd name="T4" fmla="*/ 35 w 184"/>
                <a:gd name="T5" fmla="*/ 202 h 202"/>
                <a:gd name="T6" fmla="*/ 0 w 184"/>
                <a:gd name="T7" fmla="*/ 183 h 202"/>
                <a:gd name="T8" fmla="*/ 19 w 184"/>
                <a:gd name="T9" fmla="*/ 142 h 202"/>
                <a:gd name="T10" fmla="*/ 40 w 184"/>
                <a:gd name="T11" fmla="*/ 127 h 202"/>
                <a:gd name="T12" fmla="*/ 69 w 184"/>
                <a:gd name="T13" fmla="*/ 119 h 202"/>
                <a:gd name="T14" fmla="*/ 97 w 184"/>
                <a:gd name="T15" fmla="*/ 111 h 202"/>
                <a:gd name="T16" fmla="*/ 122 w 184"/>
                <a:gd name="T17" fmla="*/ 103 h 202"/>
                <a:gd name="T18" fmla="*/ 132 w 184"/>
                <a:gd name="T19" fmla="*/ 90 h 202"/>
                <a:gd name="T20" fmla="*/ 136 w 184"/>
                <a:gd name="T21" fmla="*/ 70 h 202"/>
                <a:gd name="T22" fmla="*/ 130 w 184"/>
                <a:gd name="T23" fmla="*/ 52 h 202"/>
                <a:gd name="T24" fmla="*/ 105 w 184"/>
                <a:gd name="T25" fmla="*/ 37 h 202"/>
                <a:gd name="T26" fmla="*/ 82 w 184"/>
                <a:gd name="T27" fmla="*/ 41 h 202"/>
                <a:gd name="T28" fmla="*/ 67 w 184"/>
                <a:gd name="T29" fmla="*/ 58 h 202"/>
                <a:gd name="T30" fmla="*/ 33 w 184"/>
                <a:gd name="T31" fmla="*/ 44 h 202"/>
                <a:gd name="T32" fmla="*/ 50 w 184"/>
                <a:gd name="T33" fmla="*/ 19 h 202"/>
                <a:gd name="T34" fmla="*/ 73 w 184"/>
                <a:gd name="T35" fmla="*/ 2 h 202"/>
                <a:gd name="T36" fmla="*/ 109 w 184"/>
                <a:gd name="T37" fmla="*/ 0 h 202"/>
                <a:gd name="T38" fmla="*/ 144 w 184"/>
                <a:gd name="T39" fmla="*/ 2 h 202"/>
                <a:gd name="T40" fmla="*/ 169 w 184"/>
                <a:gd name="T41" fmla="*/ 31 h 202"/>
                <a:gd name="T42" fmla="*/ 184 w 184"/>
                <a:gd name="T43" fmla="*/ 60 h 202"/>
                <a:gd name="T44" fmla="*/ 182 w 184"/>
                <a:gd name="T45" fmla="*/ 81 h 202"/>
                <a:gd name="T46" fmla="*/ 176 w 184"/>
                <a:gd name="T47" fmla="*/ 103 h 202"/>
                <a:gd name="T48" fmla="*/ 159 w 184"/>
                <a:gd name="T49" fmla="*/ 132 h 202"/>
                <a:gd name="T50" fmla="*/ 134 w 184"/>
                <a:gd name="T51" fmla="*/ 138 h 202"/>
                <a:gd name="T52" fmla="*/ 109 w 184"/>
                <a:gd name="T53" fmla="*/ 144 h 202"/>
                <a:gd name="T54" fmla="*/ 88 w 184"/>
                <a:gd name="T55" fmla="*/ 146 h 202"/>
                <a:gd name="T56" fmla="*/ 67 w 184"/>
                <a:gd name="T57" fmla="*/ 156 h 20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84"/>
                <a:gd name="T88" fmla="*/ 0 h 202"/>
                <a:gd name="T89" fmla="*/ 184 w 184"/>
                <a:gd name="T90" fmla="*/ 202 h 20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84" h="202">
                  <a:moveTo>
                    <a:pt x="67" y="156"/>
                  </a:moveTo>
                  <a:lnTo>
                    <a:pt x="54" y="158"/>
                  </a:lnTo>
                  <a:lnTo>
                    <a:pt x="35" y="202"/>
                  </a:lnTo>
                  <a:lnTo>
                    <a:pt x="0" y="183"/>
                  </a:lnTo>
                  <a:lnTo>
                    <a:pt x="19" y="142"/>
                  </a:lnTo>
                  <a:lnTo>
                    <a:pt x="40" y="127"/>
                  </a:lnTo>
                  <a:lnTo>
                    <a:pt x="69" y="119"/>
                  </a:lnTo>
                  <a:lnTo>
                    <a:pt x="97" y="111"/>
                  </a:lnTo>
                  <a:lnTo>
                    <a:pt x="122" y="103"/>
                  </a:lnTo>
                  <a:lnTo>
                    <a:pt x="132" y="90"/>
                  </a:lnTo>
                  <a:lnTo>
                    <a:pt x="136" y="70"/>
                  </a:lnTo>
                  <a:lnTo>
                    <a:pt x="130" y="52"/>
                  </a:lnTo>
                  <a:lnTo>
                    <a:pt x="105" y="37"/>
                  </a:lnTo>
                  <a:lnTo>
                    <a:pt x="82" y="41"/>
                  </a:lnTo>
                  <a:lnTo>
                    <a:pt x="67" y="58"/>
                  </a:lnTo>
                  <a:lnTo>
                    <a:pt x="33" y="44"/>
                  </a:lnTo>
                  <a:lnTo>
                    <a:pt x="50" y="19"/>
                  </a:lnTo>
                  <a:lnTo>
                    <a:pt x="73" y="2"/>
                  </a:lnTo>
                  <a:lnTo>
                    <a:pt x="109" y="0"/>
                  </a:lnTo>
                  <a:lnTo>
                    <a:pt x="144" y="2"/>
                  </a:lnTo>
                  <a:lnTo>
                    <a:pt x="169" y="31"/>
                  </a:lnTo>
                  <a:lnTo>
                    <a:pt x="184" y="60"/>
                  </a:lnTo>
                  <a:lnTo>
                    <a:pt x="182" y="81"/>
                  </a:lnTo>
                  <a:lnTo>
                    <a:pt x="176" y="103"/>
                  </a:lnTo>
                  <a:lnTo>
                    <a:pt x="159" y="132"/>
                  </a:lnTo>
                  <a:lnTo>
                    <a:pt x="134" y="138"/>
                  </a:lnTo>
                  <a:lnTo>
                    <a:pt x="109" y="144"/>
                  </a:lnTo>
                  <a:lnTo>
                    <a:pt x="88" y="146"/>
                  </a:lnTo>
                  <a:lnTo>
                    <a:pt x="67" y="156"/>
                  </a:lnTo>
                  <a:close/>
                </a:path>
              </a:pathLst>
            </a:custGeom>
            <a:solidFill>
              <a:srgbClr val="000000"/>
            </a:solidFill>
            <a:ln w="9525">
              <a:noFill/>
              <a:round/>
              <a:headEnd/>
              <a:tailEnd/>
            </a:ln>
          </p:spPr>
          <p:txBody>
            <a:bodyPr/>
            <a:lstStyle/>
            <a:p>
              <a:endParaRPr lang="en-GB"/>
            </a:p>
          </p:txBody>
        </p:sp>
      </p:grpSp>
      <p:grpSp>
        <p:nvGrpSpPr>
          <p:cNvPr id="63" name="Group 10"/>
          <p:cNvGrpSpPr>
            <a:grpSpLocks/>
          </p:cNvGrpSpPr>
          <p:nvPr/>
        </p:nvGrpSpPr>
        <p:grpSpPr bwMode="auto">
          <a:xfrm>
            <a:off x="2206959" y="1904091"/>
            <a:ext cx="1068388" cy="2058987"/>
            <a:chOff x="1050" y="1268"/>
            <a:chExt cx="673" cy="1297"/>
          </a:xfrm>
        </p:grpSpPr>
        <p:sp>
          <p:nvSpPr>
            <p:cNvPr id="64" name="Freeform 11"/>
            <p:cNvSpPr>
              <a:spLocks/>
            </p:cNvSpPr>
            <p:nvPr/>
          </p:nvSpPr>
          <p:spPr bwMode="auto">
            <a:xfrm>
              <a:off x="1050" y="1371"/>
              <a:ext cx="348" cy="331"/>
            </a:xfrm>
            <a:custGeom>
              <a:avLst/>
              <a:gdLst>
                <a:gd name="T0" fmla="*/ 114 w 348"/>
                <a:gd name="T1" fmla="*/ 188 h 331"/>
                <a:gd name="T2" fmla="*/ 89 w 348"/>
                <a:gd name="T3" fmla="*/ 145 h 331"/>
                <a:gd name="T4" fmla="*/ 75 w 348"/>
                <a:gd name="T5" fmla="*/ 111 h 331"/>
                <a:gd name="T6" fmla="*/ 69 w 348"/>
                <a:gd name="T7" fmla="*/ 85 h 331"/>
                <a:gd name="T8" fmla="*/ 75 w 348"/>
                <a:gd name="T9" fmla="*/ 53 h 331"/>
                <a:gd name="T10" fmla="*/ 89 w 348"/>
                <a:gd name="T11" fmla="*/ 32 h 331"/>
                <a:gd name="T12" fmla="*/ 112 w 348"/>
                <a:gd name="T13" fmla="*/ 11 h 331"/>
                <a:gd name="T14" fmla="*/ 144 w 348"/>
                <a:gd name="T15" fmla="*/ 4 h 331"/>
                <a:gd name="T16" fmla="*/ 179 w 348"/>
                <a:gd name="T17" fmla="*/ 0 h 331"/>
                <a:gd name="T18" fmla="*/ 219 w 348"/>
                <a:gd name="T19" fmla="*/ 9 h 331"/>
                <a:gd name="T20" fmla="*/ 254 w 348"/>
                <a:gd name="T21" fmla="*/ 21 h 331"/>
                <a:gd name="T22" fmla="*/ 280 w 348"/>
                <a:gd name="T23" fmla="*/ 41 h 331"/>
                <a:gd name="T24" fmla="*/ 305 w 348"/>
                <a:gd name="T25" fmla="*/ 64 h 331"/>
                <a:gd name="T26" fmla="*/ 330 w 348"/>
                <a:gd name="T27" fmla="*/ 101 h 331"/>
                <a:gd name="T28" fmla="*/ 346 w 348"/>
                <a:gd name="T29" fmla="*/ 127 h 331"/>
                <a:gd name="T30" fmla="*/ 348 w 348"/>
                <a:gd name="T31" fmla="*/ 159 h 331"/>
                <a:gd name="T32" fmla="*/ 340 w 348"/>
                <a:gd name="T33" fmla="*/ 191 h 331"/>
                <a:gd name="T34" fmla="*/ 323 w 348"/>
                <a:gd name="T35" fmla="*/ 218 h 331"/>
                <a:gd name="T36" fmla="*/ 305 w 348"/>
                <a:gd name="T37" fmla="*/ 236 h 331"/>
                <a:gd name="T38" fmla="*/ 285 w 348"/>
                <a:gd name="T39" fmla="*/ 251 h 331"/>
                <a:gd name="T40" fmla="*/ 250 w 348"/>
                <a:gd name="T41" fmla="*/ 258 h 331"/>
                <a:gd name="T42" fmla="*/ 219 w 348"/>
                <a:gd name="T43" fmla="*/ 256 h 331"/>
                <a:gd name="T44" fmla="*/ 185 w 348"/>
                <a:gd name="T45" fmla="*/ 247 h 331"/>
                <a:gd name="T46" fmla="*/ 163 w 348"/>
                <a:gd name="T47" fmla="*/ 236 h 331"/>
                <a:gd name="T48" fmla="*/ 138 w 348"/>
                <a:gd name="T49" fmla="*/ 223 h 331"/>
                <a:gd name="T50" fmla="*/ 99 w 348"/>
                <a:gd name="T51" fmla="*/ 263 h 331"/>
                <a:gd name="T52" fmla="*/ 64 w 348"/>
                <a:gd name="T53" fmla="*/ 301 h 331"/>
                <a:gd name="T54" fmla="*/ 52 w 348"/>
                <a:gd name="T55" fmla="*/ 322 h 331"/>
                <a:gd name="T56" fmla="*/ 27 w 348"/>
                <a:gd name="T57" fmla="*/ 331 h 331"/>
                <a:gd name="T58" fmla="*/ 6 w 348"/>
                <a:gd name="T59" fmla="*/ 326 h 331"/>
                <a:gd name="T60" fmla="*/ 0 w 348"/>
                <a:gd name="T61" fmla="*/ 310 h 331"/>
                <a:gd name="T62" fmla="*/ 2 w 348"/>
                <a:gd name="T63" fmla="*/ 290 h 331"/>
                <a:gd name="T64" fmla="*/ 27 w 348"/>
                <a:gd name="T65" fmla="*/ 267 h 331"/>
                <a:gd name="T66" fmla="*/ 75 w 348"/>
                <a:gd name="T67" fmla="*/ 236 h 331"/>
                <a:gd name="T68" fmla="*/ 114 w 348"/>
                <a:gd name="T69" fmla="*/ 188 h 3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48"/>
                <a:gd name="T106" fmla="*/ 0 h 331"/>
                <a:gd name="T107" fmla="*/ 348 w 348"/>
                <a:gd name="T108" fmla="*/ 331 h 3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48" h="331">
                  <a:moveTo>
                    <a:pt x="114" y="188"/>
                  </a:moveTo>
                  <a:lnTo>
                    <a:pt x="89" y="145"/>
                  </a:lnTo>
                  <a:lnTo>
                    <a:pt x="75" y="111"/>
                  </a:lnTo>
                  <a:lnTo>
                    <a:pt x="69" y="85"/>
                  </a:lnTo>
                  <a:lnTo>
                    <a:pt x="75" y="53"/>
                  </a:lnTo>
                  <a:lnTo>
                    <a:pt x="89" y="32"/>
                  </a:lnTo>
                  <a:lnTo>
                    <a:pt x="112" y="11"/>
                  </a:lnTo>
                  <a:lnTo>
                    <a:pt x="144" y="4"/>
                  </a:lnTo>
                  <a:lnTo>
                    <a:pt x="179" y="0"/>
                  </a:lnTo>
                  <a:lnTo>
                    <a:pt x="219" y="9"/>
                  </a:lnTo>
                  <a:lnTo>
                    <a:pt x="254" y="21"/>
                  </a:lnTo>
                  <a:lnTo>
                    <a:pt x="280" y="41"/>
                  </a:lnTo>
                  <a:lnTo>
                    <a:pt x="305" y="64"/>
                  </a:lnTo>
                  <a:lnTo>
                    <a:pt x="330" y="101"/>
                  </a:lnTo>
                  <a:lnTo>
                    <a:pt x="346" y="127"/>
                  </a:lnTo>
                  <a:lnTo>
                    <a:pt x="348" y="159"/>
                  </a:lnTo>
                  <a:lnTo>
                    <a:pt x="340" y="191"/>
                  </a:lnTo>
                  <a:lnTo>
                    <a:pt x="323" y="218"/>
                  </a:lnTo>
                  <a:lnTo>
                    <a:pt x="305" y="236"/>
                  </a:lnTo>
                  <a:lnTo>
                    <a:pt x="285" y="251"/>
                  </a:lnTo>
                  <a:lnTo>
                    <a:pt x="250" y="258"/>
                  </a:lnTo>
                  <a:lnTo>
                    <a:pt x="219" y="256"/>
                  </a:lnTo>
                  <a:lnTo>
                    <a:pt x="185" y="247"/>
                  </a:lnTo>
                  <a:lnTo>
                    <a:pt x="163" y="236"/>
                  </a:lnTo>
                  <a:lnTo>
                    <a:pt x="138" y="223"/>
                  </a:lnTo>
                  <a:lnTo>
                    <a:pt x="99" y="263"/>
                  </a:lnTo>
                  <a:lnTo>
                    <a:pt x="64" y="301"/>
                  </a:lnTo>
                  <a:lnTo>
                    <a:pt x="52" y="322"/>
                  </a:lnTo>
                  <a:lnTo>
                    <a:pt x="27" y="331"/>
                  </a:lnTo>
                  <a:lnTo>
                    <a:pt x="6" y="326"/>
                  </a:lnTo>
                  <a:lnTo>
                    <a:pt x="0" y="310"/>
                  </a:lnTo>
                  <a:lnTo>
                    <a:pt x="2" y="290"/>
                  </a:lnTo>
                  <a:lnTo>
                    <a:pt x="27" y="267"/>
                  </a:lnTo>
                  <a:lnTo>
                    <a:pt x="75" y="236"/>
                  </a:lnTo>
                  <a:lnTo>
                    <a:pt x="114" y="188"/>
                  </a:lnTo>
                  <a:close/>
                </a:path>
              </a:pathLst>
            </a:custGeom>
            <a:solidFill>
              <a:srgbClr val="000000"/>
            </a:solidFill>
            <a:ln w="9525">
              <a:noFill/>
              <a:round/>
              <a:headEnd/>
              <a:tailEnd/>
            </a:ln>
          </p:spPr>
          <p:txBody>
            <a:bodyPr/>
            <a:lstStyle/>
            <a:p>
              <a:endParaRPr lang="en-GB"/>
            </a:p>
          </p:txBody>
        </p:sp>
        <p:sp>
          <p:nvSpPr>
            <p:cNvPr id="65" name="Freeform 12"/>
            <p:cNvSpPr>
              <a:spLocks/>
            </p:cNvSpPr>
            <p:nvPr/>
          </p:nvSpPr>
          <p:spPr bwMode="auto">
            <a:xfrm>
              <a:off x="1327" y="1607"/>
              <a:ext cx="290" cy="480"/>
            </a:xfrm>
            <a:custGeom>
              <a:avLst/>
              <a:gdLst>
                <a:gd name="T0" fmla="*/ 25 w 290"/>
                <a:gd name="T1" fmla="*/ 17 h 480"/>
                <a:gd name="T2" fmla="*/ 49 w 290"/>
                <a:gd name="T3" fmla="*/ 4 h 480"/>
                <a:gd name="T4" fmla="*/ 74 w 290"/>
                <a:gd name="T5" fmla="*/ 0 h 480"/>
                <a:gd name="T6" fmla="*/ 104 w 290"/>
                <a:gd name="T7" fmla="*/ 0 h 480"/>
                <a:gd name="T8" fmla="*/ 141 w 290"/>
                <a:gd name="T9" fmla="*/ 11 h 480"/>
                <a:gd name="T10" fmla="*/ 172 w 290"/>
                <a:gd name="T11" fmla="*/ 29 h 480"/>
                <a:gd name="T12" fmla="*/ 203 w 290"/>
                <a:gd name="T13" fmla="*/ 56 h 480"/>
                <a:gd name="T14" fmla="*/ 227 w 290"/>
                <a:gd name="T15" fmla="*/ 90 h 480"/>
                <a:gd name="T16" fmla="*/ 249 w 290"/>
                <a:gd name="T17" fmla="*/ 128 h 480"/>
                <a:gd name="T18" fmla="*/ 271 w 290"/>
                <a:gd name="T19" fmla="*/ 176 h 480"/>
                <a:gd name="T20" fmla="*/ 284 w 290"/>
                <a:gd name="T21" fmla="*/ 218 h 480"/>
                <a:gd name="T22" fmla="*/ 290 w 290"/>
                <a:gd name="T23" fmla="*/ 267 h 480"/>
                <a:gd name="T24" fmla="*/ 290 w 290"/>
                <a:gd name="T25" fmla="*/ 317 h 480"/>
                <a:gd name="T26" fmla="*/ 286 w 290"/>
                <a:gd name="T27" fmla="*/ 359 h 480"/>
                <a:gd name="T28" fmla="*/ 278 w 290"/>
                <a:gd name="T29" fmla="*/ 395 h 480"/>
                <a:gd name="T30" fmla="*/ 265 w 290"/>
                <a:gd name="T31" fmla="*/ 427 h 480"/>
                <a:gd name="T32" fmla="*/ 237 w 290"/>
                <a:gd name="T33" fmla="*/ 450 h 480"/>
                <a:gd name="T34" fmla="*/ 215 w 290"/>
                <a:gd name="T35" fmla="*/ 468 h 480"/>
                <a:gd name="T36" fmla="*/ 172 w 290"/>
                <a:gd name="T37" fmla="*/ 480 h 480"/>
                <a:gd name="T38" fmla="*/ 131 w 290"/>
                <a:gd name="T39" fmla="*/ 476 h 480"/>
                <a:gd name="T40" fmla="*/ 106 w 290"/>
                <a:gd name="T41" fmla="*/ 464 h 480"/>
                <a:gd name="T42" fmla="*/ 85 w 290"/>
                <a:gd name="T43" fmla="*/ 431 h 480"/>
                <a:gd name="T44" fmla="*/ 66 w 290"/>
                <a:gd name="T45" fmla="*/ 397 h 480"/>
                <a:gd name="T46" fmla="*/ 56 w 290"/>
                <a:gd name="T47" fmla="*/ 353 h 480"/>
                <a:gd name="T48" fmla="*/ 66 w 290"/>
                <a:gd name="T49" fmla="*/ 297 h 480"/>
                <a:gd name="T50" fmla="*/ 79 w 290"/>
                <a:gd name="T51" fmla="*/ 261 h 480"/>
                <a:gd name="T52" fmla="*/ 85 w 290"/>
                <a:gd name="T53" fmla="*/ 226 h 480"/>
                <a:gd name="T54" fmla="*/ 81 w 290"/>
                <a:gd name="T55" fmla="*/ 196 h 480"/>
                <a:gd name="T56" fmla="*/ 68 w 290"/>
                <a:gd name="T57" fmla="*/ 166 h 480"/>
                <a:gd name="T58" fmla="*/ 43 w 290"/>
                <a:gd name="T59" fmla="*/ 140 h 480"/>
                <a:gd name="T60" fmla="*/ 23 w 290"/>
                <a:gd name="T61" fmla="*/ 126 h 480"/>
                <a:gd name="T62" fmla="*/ 6 w 290"/>
                <a:gd name="T63" fmla="*/ 104 h 480"/>
                <a:gd name="T64" fmla="*/ 0 w 290"/>
                <a:gd name="T65" fmla="*/ 78 h 480"/>
                <a:gd name="T66" fmla="*/ 0 w 290"/>
                <a:gd name="T67" fmla="*/ 56 h 480"/>
                <a:gd name="T68" fmla="*/ 10 w 290"/>
                <a:gd name="T69" fmla="*/ 35 h 480"/>
                <a:gd name="T70" fmla="*/ 25 w 290"/>
                <a:gd name="T71" fmla="*/ 17 h 48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0"/>
                <a:gd name="T109" fmla="*/ 0 h 480"/>
                <a:gd name="T110" fmla="*/ 290 w 290"/>
                <a:gd name="T111" fmla="*/ 480 h 48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0" h="480">
                  <a:moveTo>
                    <a:pt x="25" y="17"/>
                  </a:moveTo>
                  <a:lnTo>
                    <a:pt x="49" y="4"/>
                  </a:lnTo>
                  <a:lnTo>
                    <a:pt x="74" y="0"/>
                  </a:lnTo>
                  <a:lnTo>
                    <a:pt x="104" y="0"/>
                  </a:lnTo>
                  <a:lnTo>
                    <a:pt x="141" y="11"/>
                  </a:lnTo>
                  <a:lnTo>
                    <a:pt x="172" y="29"/>
                  </a:lnTo>
                  <a:lnTo>
                    <a:pt x="203" y="56"/>
                  </a:lnTo>
                  <a:lnTo>
                    <a:pt x="227" y="90"/>
                  </a:lnTo>
                  <a:lnTo>
                    <a:pt x="249" y="128"/>
                  </a:lnTo>
                  <a:lnTo>
                    <a:pt x="271" y="176"/>
                  </a:lnTo>
                  <a:lnTo>
                    <a:pt x="284" y="218"/>
                  </a:lnTo>
                  <a:lnTo>
                    <a:pt x="290" y="267"/>
                  </a:lnTo>
                  <a:lnTo>
                    <a:pt x="290" y="317"/>
                  </a:lnTo>
                  <a:lnTo>
                    <a:pt x="286" y="359"/>
                  </a:lnTo>
                  <a:lnTo>
                    <a:pt x="278" y="395"/>
                  </a:lnTo>
                  <a:lnTo>
                    <a:pt x="265" y="427"/>
                  </a:lnTo>
                  <a:lnTo>
                    <a:pt x="237" y="450"/>
                  </a:lnTo>
                  <a:lnTo>
                    <a:pt x="215" y="468"/>
                  </a:lnTo>
                  <a:lnTo>
                    <a:pt x="172" y="480"/>
                  </a:lnTo>
                  <a:lnTo>
                    <a:pt x="131" y="476"/>
                  </a:lnTo>
                  <a:lnTo>
                    <a:pt x="106" y="464"/>
                  </a:lnTo>
                  <a:lnTo>
                    <a:pt x="85" y="431"/>
                  </a:lnTo>
                  <a:lnTo>
                    <a:pt x="66" y="397"/>
                  </a:lnTo>
                  <a:lnTo>
                    <a:pt x="56" y="353"/>
                  </a:lnTo>
                  <a:lnTo>
                    <a:pt x="66" y="297"/>
                  </a:lnTo>
                  <a:lnTo>
                    <a:pt x="79" y="261"/>
                  </a:lnTo>
                  <a:lnTo>
                    <a:pt x="85" y="226"/>
                  </a:lnTo>
                  <a:lnTo>
                    <a:pt x="81" y="196"/>
                  </a:lnTo>
                  <a:lnTo>
                    <a:pt x="68" y="166"/>
                  </a:lnTo>
                  <a:lnTo>
                    <a:pt x="43" y="140"/>
                  </a:lnTo>
                  <a:lnTo>
                    <a:pt x="23" y="126"/>
                  </a:lnTo>
                  <a:lnTo>
                    <a:pt x="6" y="104"/>
                  </a:lnTo>
                  <a:lnTo>
                    <a:pt x="0" y="78"/>
                  </a:lnTo>
                  <a:lnTo>
                    <a:pt x="0" y="56"/>
                  </a:lnTo>
                  <a:lnTo>
                    <a:pt x="10" y="35"/>
                  </a:lnTo>
                  <a:lnTo>
                    <a:pt x="25" y="17"/>
                  </a:lnTo>
                  <a:close/>
                </a:path>
              </a:pathLst>
            </a:custGeom>
            <a:solidFill>
              <a:srgbClr val="000000"/>
            </a:solidFill>
            <a:ln w="9525">
              <a:noFill/>
              <a:round/>
              <a:headEnd/>
              <a:tailEnd/>
            </a:ln>
          </p:spPr>
          <p:txBody>
            <a:bodyPr/>
            <a:lstStyle/>
            <a:p>
              <a:endParaRPr lang="en-GB"/>
            </a:p>
          </p:txBody>
        </p:sp>
        <p:sp>
          <p:nvSpPr>
            <p:cNvPr id="66" name="Freeform 13"/>
            <p:cNvSpPr>
              <a:spLocks/>
            </p:cNvSpPr>
            <p:nvPr/>
          </p:nvSpPr>
          <p:spPr bwMode="auto">
            <a:xfrm>
              <a:off x="1163" y="1641"/>
              <a:ext cx="238" cy="467"/>
            </a:xfrm>
            <a:custGeom>
              <a:avLst/>
              <a:gdLst>
                <a:gd name="T0" fmla="*/ 128 w 238"/>
                <a:gd name="T1" fmla="*/ 67 h 467"/>
                <a:gd name="T2" fmla="*/ 165 w 238"/>
                <a:gd name="T3" fmla="*/ 20 h 467"/>
                <a:gd name="T4" fmla="*/ 194 w 238"/>
                <a:gd name="T5" fmla="*/ 0 h 467"/>
                <a:gd name="T6" fmla="*/ 215 w 238"/>
                <a:gd name="T7" fmla="*/ 14 h 467"/>
                <a:gd name="T8" fmla="*/ 232 w 238"/>
                <a:gd name="T9" fmla="*/ 69 h 467"/>
                <a:gd name="T10" fmla="*/ 221 w 238"/>
                <a:gd name="T11" fmla="*/ 91 h 467"/>
                <a:gd name="T12" fmla="*/ 165 w 238"/>
                <a:gd name="T13" fmla="*/ 111 h 467"/>
                <a:gd name="T14" fmla="*/ 126 w 238"/>
                <a:gd name="T15" fmla="*/ 141 h 467"/>
                <a:gd name="T16" fmla="*/ 77 w 238"/>
                <a:gd name="T17" fmla="*/ 177 h 467"/>
                <a:gd name="T18" fmla="*/ 50 w 238"/>
                <a:gd name="T19" fmla="*/ 208 h 467"/>
                <a:gd name="T20" fmla="*/ 46 w 238"/>
                <a:gd name="T21" fmla="*/ 226 h 467"/>
                <a:gd name="T22" fmla="*/ 58 w 238"/>
                <a:gd name="T23" fmla="*/ 244 h 467"/>
                <a:gd name="T24" fmla="*/ 71 w 238"/>
                <a:gd name="T25" fmla="*/ 262 h 467"/>
                <a:gd name="T26" fmla="*/ 120 w 238"/>
                <a:gd name="T27" fmla="*/ 296 h 467"/>
                <a:gd name="T28" fmla="*/ 165 w 238"/>
                <a:gd name="T29" fmla="*/ 320 h 467"/>
                <a:gd name="T30" fmla="*/ 207 w 238"/>
                <a:gd name="T31" fmla="*/ 330 h 467"/>
                <a:gd name="T32" fmla="*/ 226 w 238"/>
                <a:gd name="T33" fmla="*/ 326 h 467"/>
                <a:gd name="T34" fmla="*/ 234 w 238"/>
                <a:gd name="T35" fmla="*/ 332 h 467"/>
                <a:gd name="T36" fmla="*/ 238 w 238"/>
                <a:gd name="T37" fmla="*/ 348 h 467"/>
                <a:gd name="T38" fmla="*/ 209 w 238"/>
                <a:gd name="T39" fmla="*/ 373 h 467"/>
                <a:gd name="T40" fmla="*/ 188 w 238"/>
                <a:gd name="T41" fmla="*/ 399 h 467"/>
                <a:gd name="T42" fmla="*/ 182 w 238"/>
                <a:gd name="T43" fmla="*/ 430 h 467"/>
                <a:gd name="T44" fmla="*/ 178 w 238"/>
                <a:gd name="T45" fmla="*/ 459 h 467"/>
                <a:gd name="T46" fmla="*/ 159 w 238"/>
                <a:gd name="T47" fmla="*/ 467 h 467"/>
                <a:gd name="T48" fmla="*/ 144 w 238"/>
                <a:gd name="T49" fmla="*/ 459 h 467"/>
                <a:gd name="T50" fmla="*/ 147 w 238"/>
                <a:gd name="T51" fmla="*/ 423 h 467"/>
                <a:gd name="T52" fmla="*/ 159 w 238"/>
                <a:gd name="T53" fmla="*/ 385 h 467"/>
                <a:gd name="T54" fmla="*/ 182 w 238"/>
                <a:gd name="T55" fmla="*/ 351 h 467"/>
                <a:gd name="T56" fmla="*/ 134 w 238"/>
                <a:gd name="T57" fmla="*/ 338 h 467"/>
                <a:gd name="T58" fmla="*/ 82 w 238"/>
                <a:gd name="T59" fmla="*/ 318 h 467"/>
                <a:gd name="T60" fmla="*/ 37 w 238"/>
                <a:gd name="T61" fmla="*/ 289 h 467"/>
                <a:gd name="T62" fmla="*/ 15 w 238"/>
                <a:gd name="T63" fmla="*/ 264 h 467"/>
                <a:gd name="T64" fmla="*/ 0 w 238"/>
                <a:gd name="T65" fmla="*/ 228 h 467"/>
                <a:gd name="T66" fmla="*/ 0 w 238"/>
                <a:gd name="T67" fmla="*/ 208 h 467"/>
                <a:gd name="T68" fmla="*/ 12 w 238"/>
                <a:gd name="T69" fmla="*/ 177 h 467"/>
                <a:gd name="T70" fmla="*/ 44 w 238"/>
                <a:gd name="T71" fmla="*/ 147 h 467"/>
                <a:gd name="T72" fmla="*/ 88 w 238"/>
                <a:gd name="T73" fmla="*/ 109 h 467"/>
                <a:gd name="T74" fmla="*/ 128 w 238"/>
                <a:gd name="T75" fmla="*/ 67 h 46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38"/>
                <a:gd name="T115" fmla="*/ 0 h 467"/>
                <a:gd name="T116" fmla="*/ 238 w 238"/>
                <a:gd name="T117" fmla="*/ 467 h 46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38" h="467">
                  <a:moveTo>
                    <a:pt x="128" y="67"/>
                  </a:moveTo>
                  <a:lnTo>
                    <a:pt x="165" y="20"/>
                  </a:lnTo>
                  <a:lnTo>
                    <a:pt x="194" y="0"/>
                  </a:lnTo>
                  <a:lnTo>
                    <a:pt x="215" y="14"/>
                  </a:lnTo>
                  <a:lnTo>
                    <a:pt x="232" y="69"/>
                  </a:lnTo>
                  <a:lnTo>
                    <a:pt x="221" y="91"/>
                  </a:lnTo>
                  <a:lnTo>
                    <a:pt x="165" y="111"/>
                  </a:lnTo>
                  <a:lnTo>
                    <a:pt x="126" y="141"/>
                  </a:lnTo>
                  <a:lnTo>
                    <a:pt x="77" y="177"/>
                  </a:lnTo>
                  <a:lnTo>
                    <a:pt x="50" y="208"/>
                  </a:lnTo>
                  <a:lnTo>
                    <a:pt x="46" y="226"/>
                  </a:lnTo>
                  <a:lnTo>
                    <a:pt x="58" y="244"/>
                  </a:lnTo>
                  <a:lnTo>
                    <a:pt x="71" y="262"/>
                  </a:lnTo>
                  <a:lnTo>
                    <a:pt x="120" y="296"/>
                  </a:lnTo>
                  <a:lnTo>
                    <a:pt x="165" y="320"/>
                  </a:lnTo>
                  <a:lnTo>
                    <a:pt x="207" y="330"/>
                  </a:lnTo>
                  <a:lnTo>
                    <a:pt x="226" y="326"/>
                  </a:lnTo>
                  <a:lnTo>
                    <a:pt x="234" y="332"/>
                  </a:lnTo>
                  <a:lnTo>
                    <a:pt x="238" y="348"/>
                  </a:lnTo>
                  <a:lnTo>
                    <a:pt x="209" y="373"/>
                  </a:lnTo>
                  <a:lnTo>
                    <a:pt x="188" y="399"/>
                  </a:lnTo>
                  <a:lnTo>
                    <a:pt x="182" y="430"/>
                  </a:lnTo>
                  <a:lnTo>
                    <a:pt x="178" y="459"/>
                  </a:lnTo>
                  <a:lnTo>
                    <a:pt x="159" y="467"/>
                  </a:lnTo>
                  <a:lnTo>
                    <a:pt x="144" y="459"/>
                  </a:lnTo>
                  <a:lnTo>
                    <a:pt x="147" y="423"/>
                  </a:lnTo>
                  <a:lnTo>
                    <a:pt x="159" y="385"/>
                  </a:lnTo>
                  <a:lnTo>
                    <a:pt x="182" y="351"/>
                  </a:lnTo>
                  <a:lnTo>
                    <a:pt x="134" y="338"/>
                  </a:lnTo>
                  <a:lnTo>
                    <a:pt x="82" y="318"/>
                  </a:lnTo>
                  <a:lnTo>
                    <a:pt x="37" y="289"/>
                  </a:lnTo>
                  <a:lnTo>
                    <a:pt x="15" y="264"/>
                  </a:lnTo>
                  <a:lnTo>
                    <a:pt x="0" y="228"/>
                  </a:lnTo>
                  <a:lnTo>
                    <a:pt x="0" y="208"/>
                  </a:lnTo>
                  <a:lnTo>
                    <a:pt x="12" y="177"/>
                  </a:lnTo>
                  <a:lnTo>
                    <a:pt x="44" y="147"/>
                  </a:lnTo>
                  <a:lnTo>
                    <a:pt x="88" y="109"/>
                  </a:lnTo>
                  <a:lnTo>
                    <a:pt x="128" y="67"/>
                  </a:lnTo>
                  <a:close/>
                </a:path>
              </a:pathLst>
            </a:custGeom>
            <a:solidFill>
              <a:srgbClr val="000000"/>
            </a:solidFill>
            <a:ln w="9525">
              <a:noFill/>
              <a:round/>
              <a:headEnd/>
              <a:tailEnd/>
            </a:ln>
          </p:spPr>
          <p:txBody>
            <a:bodyPr/>
            <a:lstStyle/>
            <a:p>
              <a:endParaRPr lang="en-GB"/>
            </a:p>
          </p:txBody>
        </p:sp>
        <p:sp>
          <p:nvSpPr>
            <p:cNvPr id="67" name="Freeform 14"/>
            <p:cNvSpPr>
              <a:spLocks/>
            </p:cNvSpPr>
            <p:nvPr/>
          </p:nvSpPr>
          <p:spPr bwMode="auto">
            <a:xfrm>
              <a:off x="1289" y="1268"/>
              <a:ext cx="400" cy="410"/>
            </a:xfrm>
            <a:custGeom>
              <a:avLst/>
              <a:gdLst>
                <a:gd name="T0" fmla="*/ 173 w 400"/>
                <a:gd name="T1" fmla="*/ 361 h 410"/>
                <a:gd name="T2" fmla="*/ 212 w 400"/>
                <a:gd name="T3" fmla="*/ 355 h 410"/>
                <a:gd name="T4" fmla="*/ 266 w 400"/>
                <a:gd name="T5" fmla="*/ 340 h 410"/>
                <a:gd name="T6" fmla="*/ 285 w 400"/>
                <a:gd name="T7" fmla="*/ 333 h 410"/>
                <a:gd name="T8" fmla="*/ 317 w 400"/>
                <a:gd name="T9" fmla="*/ 308 h 410"/>
                <a:gd name="T10" fmla="*/ 344 w 400"/>
                <a:gd name="T11" fmla="*/ 269 h 410"/>
                <a:gd name="T12" fmla="*/ 352 w 400"/>
                <a:gd name="T13" fmla="*/ 248 h 410"/>
                <a:gd name="T14" fmla="*/ 352 w 400"/>
                <a:gd name="T15" fmla="*/ 222 h 410"/>
                <a:gd name="T16" fmla="*/ 306 w 400"/>
                <a:gd name="T17" fmla="*/ 194 h 410"/>
                <a:gd name="T18" fmla="*/ 227 w 400"/>
                <a:gd name="T19" fmla="*/ 157 h 410"/>
                <a:gd name="T20" fmla="*/ 177 w 400"/>
                <a:gd name="T21" fmla="*/ 151 h 410"/>
                <a:gd name="T22" fmla="*/ 144 w 400"/>
                <a:gd name="T23" fmla="*/ 156 h 410"/>
                <a:gd name="T24" fmla="*/ 118 w 400"/>
                <a:gd name="T25" fmla="*/ 168 h 410"/>
                <a:gd name="T26" fmla="*/ 100 w 400"/>
                <a:gd name="T27" fmla="*/ 173 h 410"/>
                <a:gd name="T28" fmla="*/ 83 w 400"/>
                <a:gd name="T29" fmla="*/ 162 h 410"/>
                <a:gd name="T30" fmla="*/ 78 w 400"/>
                <a:gd name="T31" fmla="*/ 146 h 410"/>
                <a:gd name="T32" fmla="*/ 104 w 400"/>
                <a:gd name="T33" fmla="*/ 127 h 410"/>
                <a:gd name="T34" fmla="*/ 129 w 400"/>
                <a:gd name="T35" fmla="*/ 125 h 410"/>
                <a:gd name="T36" fmla="*/ 149 w 400"/>
                <a:gd name="T37" fmla="*/ 120 h 410"/>
                <a:gd name="T38" fmla="*/ 155 w 400"/>
                <a:gd name="T39" fmla="*/ 110 h 410"/>
                <a:gd name="T40" fmla="*/ 149 w 400"/>
                <a:gd name="T41" fmla="*/ 77 h 410"/>
                <a:gd name="T42" fmla="*/ 123 w 400"/>
                <a:gd name="T43" fmla="*/ 55 h 410"/>
                <a:gd name="T44" fmla="*/ 94 w 400"/>
                <a:gd name="T45" fmla="*/ 45 h 410"/>
                <a:gd name="T46" fmla="*/ 61 w 400"/>
                <a:gd name="T47" fmla="*/ 46 h 410"/>
                <a:gd name="T48" fmla="*/ 44 w 400"/>
                <a:gd name="T49" fmla="*/ 55 h 410"/>
                <a:gd name="T50" fmla="*/ 37 w 400"/>
                <a:gd name="T51" fmla="*/ 72 h 410"/>
                <a:gd name="T52" fmla="*/ 39 w 400"/>
                <a:gd name="T53" fmla="*/ 90 h 410"/>
                <a:gd name="T54" fmla="*/ 48 w 400"/>
                <a:gd name="T55" fmla="*/ 102 h 410"/>
                <a:gd name="T56" fmla="*/ 39 w 400"/>
                <a:gd name="T57" fmla="*/ 112 h 410"/>
                <a:gd name="T58" fmla="*/ 20 w 400"/>
                <a:gd name="T59" fmla="*/ 115 h 410"/>
                <a:gd name="T60" fmla="*/ 4 w 400"/>
                <a:gd name="T61" fmla="*/ 100 h 410"/>
                <a:gd name="T62" fmla="*/ 0 w 400"/>
                <a:gd name="T63" fmla="*/ 77 h 410"/>
                <a:gd name="T64" fmla="*/ 9 w 400"/>
                <a:gd name="T65" fmla="*/ 45 h 410"/>
                <a:gd name="T66" fmla="*/ 28 w 400"/>
                <a:gd name="T67" fmla="*/ 31 h 410"/>
                <a:gd name="T68" fmla="*/ 44 w 400"/>
                <a:gd name="T69" fmla="*/ 13 h 410"/>
                <a:gd name="T70" fmla="*/ 76 w 400"/>
                <a:gd name="T71" fmla="*/ 5 h 410"/>
                <a:gd name="T72" fmla="*/ 104 w 400"/>
                <a:gd name="T73" fmla="*/ 0 h 410"/>
                <a:gd name="T74" fmla="*/ 118 w 400"/>
                <a:gd name="T75" fmla="*/ 0 h 410"/>
                <a:gd name="T76" fmla="*/ 140 w 400"/>
                <a:gd name="T77" fmla="*/ 19 h 410"/>
                <a:gd name="T78" fmla="*/ 160 w 400"/>
                <a:gd name="T79" fmla="*/ 41 h 410"/>
                <a:gd name="T80" fmla="*/ 194 w 400"/>
                <a:gd name="T81" fmla="*/ 80 h 410"/>
                <a:gd name="T82" fmla="*/ 223 w 400"/>
                <a:gd name="T83" fmla="*/ 117 h 410"/>
                <a:gd name="T84" fmla="*/ 268 w 400"/>
                <a:gd name="T85" fmla="*/ 142 h 410"/>
                <a:gd name="T86" fmla="*/ 313 w 400"/>
                <a:gd name="T87" fmla="*/ 162 h 410"/>
                <a:gd name="T88" fmla="*/ 363 w 400"/>
                <a:gd name="T89" fmla="*/ 187 h 410"/>
                <a:gd name="T90" fmla="*/ 391 w 400"/>
                <a:gd name="T91" fmla="*/ 197 h 410"/>
                <a:gd name="T92" fmla="*/ 400 w 400"/>
                <a:gd name="T93" fmla="*/ 209 h 410"/>
                <a:gd name="T94" fmla="*/ 396 w 400"/>
                <a:gd name="T95" fmla="*/ 253 h 410"/>
                <a:gd name="T96" fmla="*/ 383 w 400"/>
                <a:gd name="T97" fmla="*/ 293 h 410"/>
                <a:gd name="T98" fmla="*/ 361 w 400"/>
                <a:gd name="T99" fmla="*/ 323 h 410"/>
                <a:gd name="T100" fmla="*/ 324 w 400"/>
                <a:gd name="T101" fmla="*/ 361 h 410"/>
                <a:gd name="T102" fmla="*/ 271 w 400"/>
                <a:gd name="T103" fmla="*/ 390 h 410"/>
                <a:gd name="T104" fmla="*/ 201 w 400"/>
                <a:gd name="T105" fmla="*/ 410 h 410"/>
                <a:gd name="T106" fmla="*/ 168 w 400"/>
                <a:gd name="T107" fmla="*/ 407 h 410"/>
                <a:gd name="T108" fmla="*/ 144 w 400"/>
                <a:gd name="T109" fmla="*/ 390 h 410"/>
                <a:gd name="T110" fmla="*/ 140 w 400"/>
                <a:gd name="T111" fmla="*/ 370 h 410"/>
                <a:gd name="T112" fmla="*/ 173 w 400"/>
                <a:gd name="T113" fmla="*/ 361 h 4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0"/>
                <a:gd name="T172" fmla="*/ 0 h 410"/>
                <a:gd name="T173" fmla="*/ 400 w 400"/>
                <a:gd name="T174" fmla="*/ 410 h 4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0" h="410">
                  <a:moveTo>
                    <a:pt x="173" y="361"/>
                  </a:moveTo>
                  <a:lnTo>
                    <a:pt x="212" y="355"/>
                  </a:lnTo>
                  <a:lnTo>
                    <a:pt x="266" y="340"/>
                  </a:lnTo>
                  <a:lnTo>
                    <a:pt x="285" y="333"/>
                  </a:lnTo>
                  <a:lnTo>
                    <a:pt x="317" y="308"/>
                  </a:lnTo>
                  <a:lnTo>
                    <a:pt x="344" y="269"/>
                  </a:lnTo>
                  <a:lnTo>
                    <a:pt x="352" y="248"/>
                  </a:lnTo>
                  <a:lnTo>
                    <a:pt x="352" y="222"/>
                  </a:lnTo>
                  <a:lnTo>
                    <a:pt x="306" y="194"/>
                  </a:lnTo>
                  <a:lnTo>
                    <a:pt x="227" y="157"/>
                  </a:lnTo>
                  <a:lnTo>
                    <a:pt x="177" y="151"/>
                  </a:lnTo>
                  <a:lnTo>
                    <a:pt x="144" y="156"/>
                  </a:lnTo>
                  <a:lnTo>
                    <a:pt x="118" y="168"/>
                  </a:lnTo>
                  <a:lnTo>
                    <a:pt x="100" y="173"/>
                  </a:lnTo>
                  <a:lnTo>
                    <a:pt x="83" y="162"/>
                  </a:lnTo>
                  <a:lnTo>
                    <a:pt x="78" y="146"/>
                  </a:lnTo>
                  <a:lnTo>
                    <a:pt x="104" y="127"/>
                  </a:lnTo>
                  <a:lnTo>
                    <a:pt x="129" y="125"/>
                  </a:lnTo>
                  <a:lnTo>
                    <a:pt x="149" y="120"/>
                  </a:lnTo>
                  <a:lnTo>
                    <a:pt x="155" y="110"/>
                  </a:lnTo>
                  <a:lnTo>
                    <a:pt x="149" y="77"/>
                  </a:lnTo>
                  <a:lnTo>
                    <a:pt x="123" y="55"/>
                  </a:lnTo>
                  <a:lnTo>
                    <a:pt x="94" y="45"/>
                  </a:lnTo>
                  <a:lnTo>
                    <a:pt x="61" y="46"/>
                  </a:lnTo>
                  <a:lnTo>
                    <a:pt x="44" y="55"/>
                  </a:lnTo>
                  <a:lnTo>
                    <a:pt x="37" y="72"/>
                  </a:lnTo>
                  <a:lnTo>
                    <a:pt x="39" y="90"/>
                  </a:lnTo>
                  <a:lnTo>
                    <a:pt x="48" y="102"/>
                  </a:lnTo>
                  <a:lnTo>
                    <a:pt x="39" y="112"/>
                  </a:lnTo>
                  <a:lnTo>
                    <a:pt x="20" y="115"/>
                  </a:lnTo>
                  <a:lnTo>
                    <a:pt x="4" y="100"/>
                  </a:lnTo>
                  <a:lnTo>
                    <a:pt x="0" y="77"/>
                  </a:lnTo>
                  <a:lnTo>
                    <a:pt x="9" y="45"/>
                  </a:lnTo>
                  <a:lnTo>
                    <a:pt x="28" y="31"/>
                  </a:lnTo>
                  <a:lnTo>
                    <a:pt x="44" y="13"/>
                  </a:lnTo>
                  <a:lnTo>
                    <a:pt x="76" y="5"/>
                  </a:lnTo>
                  <a:lnTo>
                    <a:pt x="104" y="0"/>
                  </a:lnTo>
                  <a:lnTo>
                    <a:pt x="118" y="0"/>
                  </a:lnTo>
                  <a:lnTo>
                    <a:pt x="140" y="19"/>
                  </a:lnTo>
                  <a:lnTo>
                    <a:pt x="160" y="41"/>
                  </a:lnTo>
                  <a:lnTo>
                    <a:pt x="194" y="80"/>
                  </a:lnTo>
                  <a:lnTo>
                    <a:pt x="223" y="117"/>
                  </a:lnTo>
                  <a:lnTo>
                    <a:pt x="268" y="142"/>
                  </a:lnTo>
                  <a:lnTo>
                    <a:pt x="313" y="162"/>
                  </a:lnTo>
                  <a:lnTo>
                    <a:pt x="363" y="187"/>
                  </a:lnTo>
                  <a:lnTo>
                    <a:pt x="391" y="197"/>
                  </a:lnTo>
                  <a:lnTo>
                    <a:pt x="400" y="209"/>
                  </a:lnTo>
                  <a:lnTo>
                    <a:pt x="396" y="253"/>
                  </a:lnTo>
                  <a:lnTo>
                    <a:pt x="383" y="293"/>
                  </a:lnTo>
                  <a:lnTo>
                    <a:pt x="361" y="323"/>
                  </a:lnTo>
                  <a:lnTo>
                    <a:pt x="324" y="361"/>
                  </a:lnTo>
                  <a:lnTo>
                    <a:pt x="271" y="390"/>
                  </a:lnTo>
                  <a:lnTo>
                    <a:pt x="201" y="410"/>
                  </a:lnTo>
                  <a:lnTo>
                    <a:pt x="168" y="407"/>
                  </a:lnTo>
                  <a:lnTo>
                    <a:pt x="144" y="390"/>
                  </a:lnTo>
                  <a:lnTo>
                    <a:pt x="140" y="370"/>
                  </a:lnTo>
                  <a:lnTo>
                    <a:pt x="173" y="361"/>
                  </a:lnTo>
                  <a:close/>
                </a:path>
              </a:pathLst>
            </a:custGeom>
            <a:solidFill>
              <a:srgbClr val="000000"/>
            </a:solidFill>
            <a:ln w="9525">
              <a:noFill/>
              <a:round/>
              <a:headEnd/>
              <a:tailEnd/>
            </a:ln>
          </p:spPr>
          <p:txBody>
            <a:bodyPr/>
            <a:lstStyle/>
            <a:p>
              <a:endParaRPr lang="en-GB"/>
            </a:p>
          </p:txBody>
        </p:sp>
        <p:sp>
          <p:nvSpPr>
            <p:cNvPr id="68" name="Freeform 15"/>
            <p:cNvSpPr>
              <a:spLocks/>
            </p:cNvSpPr>
            <p:nvPr/>
          </p:nvSpPr>
          <p:spPr bwMode="auto">
            <a:xfrm>
              <a:off x="1495" y="2001"/>
              <a:ext cx="228" cy="535"/>
            </a:xfrm>
            <a:custGeom>
              <a:avLst/>
              <a:gdLst>
                <a:gd name="T0" fmla="*/ 6 w 228"/>
                <a:gd name="T1" fmla="*/ 49 h 535"/>
                <a:gd name="T2" fmla="*/ 0 w 228"/>
                <a:gd name="T3" fmla="*/ 26 h 535"/>
                <a:gd name="T4" fmla="*/ 23 w 228"/>
                <a:gd name="T5" fmla="*/ 0 h 535"/>
                <a:gd name="T6" fmla="*/ 53 w 228"/>
                <a:gd name="T7" fmla="*/ 2 h 535"/>
                <a:gd name="T8" fmla="*/ 75 w 228"/>
                <a:gd name="T9" fmla="*/ 12 h 535"/>
                <a:gd name="T10" fmla="*/ 100 w 228"/>
                <a:gd name="T11" fmla="*/ 45 h 535"/>
                <a:gd name="T12" fmla="*/ 118 w 228"/>
                <a:gd name="T13" fmla="*/ 112 h 535"/>
                <a:gd name="T14" fmla="*/ 143 w 228"/>
                <a:gd name="T15" fmla="*/ 171 h 535"/>
                <a:gd name="T16" fmla="*/ 165 w 228"/>
                <a:gd name="T17" fmla="*/ 226 h 535"/>
                <a:gd name="T18" fmla="*/ 165 w 228"/>
                <a:gd name="T19" fmla="*/ 257 h 535"/>
                <a:gd name="T20" fmla="*/ 165 w 228"/>
                <a:gd name="T21" fmla="*/ 281 h 535"/>
                <a:gd name="T22" fmla="*/ 153 w 228"/>
                <a:gd name="T23" fmla="*/ 311 h 535"/>
                <a:gd name="T24" fmla="*/ 122 w 228"/>
                <a:gd name="T25" fmla="*/ 372 h 535"/>
                <a:gd name="T26" fmla="*/ 104 w 228"/>
                <a:gd name="T27" fmla="*/ 426 h 535"/>
                <a:gd name="T28" fmla="*/ 98 w 228"/>
                <a:gd name="T29" fmla="*/ 446 h 535"/>
                <a:gd name="T30" fmla="*/ 112 w 228"/>
                <a:gd name="T31" fmla="*/ 462 h 535"/>
                <a:gd name="T32" fmla="*/ 153 w 228"/>
                <a:gd name="T33" fmla="*/ 474 h 535"/>
                <a:gd name="T34" fmla="*/ 204 w 228"/>
                <a:gd name="T35" fmla="*/ 486 h 535"/>
                <a:gd name="T36" fmla="*/ 228 w 228"/>
                <a:gd name="T37" fmla="*/ 499 h 535"/>
                <a:gd name="T38" fmla="*/ 204 w 228"/>
                <a:gd name="T39" fmla="*/ 519 h 535"/>
                <a:gd name="T40" fmla="*/ 159 w 228"/>
                <a:gd name="T41" fmla="*/ 535 h 535"/>
                <a:gd name="T42" fmla="*/ 137 w 228"/>
                <a:gd name="T43" fmla="*/ 529 h 535"/>
                <a:gd name="T44" fmla="*/ 118 w 228"/>
                <a:gd name="T45" fmla="*/ 505 h 535"/>
                <a:gd name="T46" fmla="*/ 87 w 228"/>
                <a:gd name="T47" fmla="*/ 486 h 535"/>
                <a:gd name="T48" fmla="*/ 60 w 228"/>
                <a:gd name="T49" fmla="*/ 486 h 535"/>
                <a:gd name="T50" fmla="*/ 43 w 228"/>
                <a:gd name="T51" fmla="*/ 482 h 535"/>
                <a:gd name="T52" fmla="*/ 35 w 228"/>
                <a:gd name="T53" fmla="*/ 462 h 535"/>
                <a:gd name="T54" fmla="*/ 47 w 228"/>
                <a:gd name="T55" fmla="*/ 440 h 535"/>
                <a:gd name="T56" fmla="*/ 69 w 228"/>
                <a:gd name="T57" fmla="*/ 410 h 535"/>
                <a:gd name="T58" fmla="*/ 87 w 228"/>
                <a:gd name="T59" fmla="*/ 384 h 535"/>
                <a:gd name="T60" fmla="*/ 110 w 228"/>
                <a:gd name="T61" fmla="*/ 324 h 535"/>
                <a:gd name="T62" fmla="*/ 118 w 228"/>
                <a:gd name="T63" fmla="*/ 287 h 535"/>
                <a:gd name="T64" fmla="*/ 122 w 228"/>
                <a:gd name="T65" fmla="*/ 257 h 535"/>
                <a:gd name="T66" fmla="*/ 116 w 228"/>
                <a:gd name="T67" fmla="*/ 226 h 535"/>
                <a:gd name="T68" fmla="*/ 98 w 228"/>
                <a:gd name="T69" fmla="*/ 191 h 535"/>
                <a:gd name="T70" fmla="*/ 67 w 228"/>
                <a:gd name="T71" fmla="*/ 159 h 535"/>
                <a:gd name="T72" fmla="*/ 35 w 228"/>
                <a:gd name="T73" fmla="*/ 106 h 535"/>
                <a:gd name="T74" fmla="*/ 6 w 228"/>
                <a:gd name="T75" fmla="*/ 49 h 5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28"/>
                <a:gd name="T115" fmla="*/ 0 h 535"/>
                <a:gd name="T116" fmla="*/ 228 w 228"/>
                <a:gd name="T117" fmla="*/ 535 h 5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28" h="535">
                  <a:moveTo>
                    <a:pt x="6" y="49"/>
                  </a:moveTo>
                  <a:lnTo>
                    <a:pt x="0" y="26"/>
                  </a:lnTo>
                  <a:lnTo>
                    <a:pt x="23" y="0"/>
                  </a:lnTo>
                  <a:lnTo>
                    <a:pt x="53" y="2"/>
                  </a:lnTo>
                  <a:lnTo>
                    <a:pt x="75" y="12"/>
                  </a:lnTo>
                  <a:lnTo>
                    <a:pt x="100" y="45"/>
                  </a:lnTo>
                  <a:lnTo>
                    <a:pt x="118" y="112"/>
                  </a:lnTo>
                  <a:lnTo>
                    <a:pt x="143" y="171"/>
                  </a:lnTo>
                  <a:lnTo>
                    <a:pt x="165" y="226"/>
                  </a:lnTo>
                  <a:lnTo>
                    <a:pt x="165" y="257"/>
                  </a:lnTo>
                  <a:lnTo>
                    <a:pt x="165" y="281"/>
                  </a:lnTo>
                  <a:lnTo>
                    <a:pt x="153" y="311"/>
                  </a:lnTo>
                  <a:lnTo>
                    <a:pt x="122" y="372"/>
                  </a:lnTo>
                  <a:lnTo>
                    <a:pt x="104" y="426"/>
                  </a:lnTo>
                  <a:lnTo>
                    <a:pt x="98" y="446"/>
                  </a:lnTo>
                  <a:lnTo>
                    <a:pt x="112" y="462"/>
                  </a:lnTo>
                  <a:lnTo>
                    <a:pt x="153" y="474"/>
                  </a:lnTo>
                  <a:lnTo>
                    <a:pt x="204" y="486"/>
                  </a:lnTo>
                  <a:lnTo>
                    <a:pt x="228" y="499"/>
                  </a:lnTo>
                  <a:lnTo>
                    <a:pt x="204" y="519"/>
                  </a:lnTo>
                  <a:lnTo>
                    <a:pt x="159" y="535"/>
                  </a:lnTo>
                  <a:lnTo>
                    <a:pt x="137" y="529"/>
                  </a:lnTo>
                  <a:lnTo>
                    <a:pt x="118" y="505"/>
                  </a:lnTo>
                  <a:lnTo>
                    <a:pt x="87" y="486"/>
                  </a:lnTo>
                  <a:lnTo>
                    <a:pt x="60" y="486"/>
                  </a:lnTo>
                  <a:lnTo>
                    <a:pt x="43" y="482"/>
                  </a:lnTo>
                  <a:lnTo>
                    <a:pt x="35" y="462"/>
                  </a:lnTo>
                  <a:lnTo>
                    <a:pt x="47" y="440"/>
                  </a:lnTo>
                  <a:lnTo>
                    <a:pt x="69" y="410"/>
                  </a:lnTo>
                  <a:lnTo>
                    <a:pt x="87" y="384"/>
                  </a:lnTo>
                  <a:lnTo>
                    <a:pt x="110" y="324"/>
                  </a:lnTo>
                  <a:lnTo>
                    <a:pt x="118" y="287"/>
                  </a:lnTo>
                  <a:lnTo>
                    <a:pt x="122" y="257"/>
                  </a:lnTo>
                  <a:lnTo>
                    <a:pt x="116" y="226"/>
                  </a:lnTo>
                  <a:lnTo>
                    <a:pt x="98" y="191"/>
                  </a:lnTo>
                  <a:lnTo>
                    <a:pt x="67" y="159"/>
                  </a:lnTo>
                  <a:lnTo>
                    <a:pt x="35" y="106"/>
                  </a:lnTo>
                  <a:lnTo>
                    <a:pt x="6" y="49"/>
                  </a:lnTo>
                  <a:close/>
                </a:path>
              </a:pathLst>
            </a:custGeom>
            <a:solidFill>
              <a:srgbClr val="000000"/>
            </a:solidFill>
            <a:ln w="9525">
              <a:noFill/>
              <a:round/>
              <a:headEnd/>
              <a:tailEnd/>
            </a:ln>
          </p:spPr>
          <p:txBody>
            <a:bodyPr/>
            <a:lstStyle/>
            <a:p>
              <a:endParaRPr lang="en-GB"/>
            </a:p>
          </p:txBody>
        </p:sp>
        <p:sp>
          <p:nvSpPr>
            <p:cNvPr id="69" name="Freeform 16"/>
            <p:cNvSpPr>
              <a:spLocks/>
            </p:cNvSpPr>
            <p:nvPr/>
          </p:nvSpPr>
          <p:spPr bwMode="auto">
            <a:xfrm>
              <a:off x="1345" y="2007"/>
              <a:ext cx="160" cy="558"/>
            </a:xfrm>
            <a:custGeom>
              <a:avLst/>
              <a:gdLst>
                <a:gd name="T0" fmla="*/ 64 w 160"/>
                <a:gd name="T1" fmla="*/ 138 h 558"/>
                <a:gd name="T2" fmla="*/ 83 w 160"/>
                <a:gd name="T3" fmla="*/ 61 h 558"/>
                <a:gd name="T4" fmla="*/ 95 w 160"/>
                <a:gd name="T5" fmla="*/ 12 h 558"/>
                <a:gd name="T6" fmla="*/ 116 w 160"/>
                <a:gd name="T7" fmla="*/ 0 h 558"/>
                <a:gd name="T8" fmla="*/ 145 w 160"/>
                <a:gd name="T9" fmla="*/ 4 h 558"/>
                <a:gd name="T10" fmla="*/ 160 w 160"/>
                <a:gd name="T11" fmla="*/ 34 h 558"/>
                <a:gd name="T12" fmla="*/ 147 w 160"/>
                <a:gd name="T13" fmla="*/ 71 h 558"/>
                <a:gd name="T14" fmla="*/ 133 w 160"/>
                <a:gd name="T15" fmla="*/ 138 h 558"/>
                <a:gd name="T16" fmla="*/ 114 w 160"/>
                <a:gd name="T17" fmla="*/ 213 h 558"/>
                <a:gd name="T18" fmla="*/ 108 w 160"/>
                <a:gd name="T19" fmla="*/ 266 h 558"/>
                <a:gd name="T20" fmla="*/ 108 w 160"/>
                <a:gd name="T21" fmla="*/ 339 h 558"/>
                <a:gd name="T22" fmla="*/ 116 w 160"/>
                <a:gd name="T23" fmla="*/ 400 h 558"/>
                <a:gd name="T24" fmla="*/ 122 w 160"/>
                <a:gd name="T25" fmla="*/ 459 h 558"/>
                <a:gd name="T26" fmla="*/ 129 w 160"/>
                <a:gd name="T27" fmla="*/ 477 h 558"/>
                <a:gd name="T28" fmla="*/ 120 w 160"/>
                <a:gd name="T29" fmla="*/ 489 h 558"/>
                <a:gd name="T30" fmla="*/ 95 w 160"/>
                <a:gd name="T31" fmla="*/ 501 h 558"/>
                <a:gd name="T32" fmla="*/ 72 w 160"/>
                <a:gd name="T33" fmla="*/ 528 h 558"/>
                <a:gd name="T34" fmla="*/ 60 w 160"/>
                <a:gd name="T35" fmla="*/ 556 h 558"/>
                <a:gd name="T36" fmla="*/ 38 w 160"/>
                <a:gd name="T37" fmla="*/ 558 h 558"/>
                <a:gd name="T38" fmla="*/ 0 w 160"/>
                <a:gd name="T39" fmla="*/ 540 h 558"/>
                <a:gd name="T40" fmla="*/ 6 w 160"/>
                <a:gd name="T41" fmla="*/ 522 h 558"/>
                <a:gd name="T42" fmla="*/ 27 w 160"/>
                <a:gd name="T43" fmla="*/ 508 h 558"/>
                <a:gd name="T44" fmla="*/ 66 w 160"/>
                <a:gd name="T45" fmla="*/ 477 h 558"/>
                <a:gd name="T46" fmla="*/ 85 w 160"/>
                <a:gd name="T47" fmla="*/ 461 h 558"/>
                <a:gd name="T48" fmla="*/ 95 w 160"/>
                <a:gd name="T49" fmla="*/ 441 h 558"/>
                <a:gd name="T50" fmla="*/ 95 w 160"/>
                <a:gd name="T51" fmla="*/ 400 h 558"/>
                <a:gd name="T52" fmla="*/ 83 w 160"/>
                <a:gd name="T53" fmla="*/ 337 h 558"/>
                <a:gd name="T54" fmla="*/ 70 w 160"/>
                <a:gd name="T55" fmla="*/ 281 h 558"/>
                <a:gd name="T56" fmla="*/ 64 w 160"/>
                <a:gd name="T57" fmla="*/ 229 h 558"/>
                <a:gd name="T58" fmla="*/ 60 w 160"/>
                <a:gd name="T59" fmla="*/ 189 h 558"/>
                <a:gd name="T60" fmla="*/ 64 w 160"/>
                <a:gd name="T61" fmla="*/ 138 h 5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0"/>
                <a:gd name="T94" fmla="*/ 0 h 558"/>
                <a:gd name="T95" fmla="*/ 160 w 160"/>
                <a:gd name="T96" fmla="*/ 558 h 5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0" h="558">
                  <a:moveTo>
                    <a:pt x="64" y="138"/>
                  </a:moveTo>
                  <a:lnTo>
                    <a:pt x="83" y="61"/>
                  </a:lnTo>
                  <a:lnTo>
                    <a:pt x="95" y="12"/>
                  </a:lnTo>
                  <a:lnTo>
                    <a:pt x="116" y="0"/>
                  </a:lnTo>
                  <a:lnTo>
                    <a:pt x="145" y="4"/>
                  </a:lnTo>
                  <a:lnTo>
                    <a:pt x="160" y="34"/>
                  </a:lnTo>
                  <a:lnTo>
                    <a:pt x="147" y="71"/>
                  </a:lnTo>
                  <a:lnTo>
                    <a:pt x="133" y="138"/>
                  </a:lnTo>
                  <a:lnTo>
                    <a:pt x="114" y="213"/>
                  </a:lnTo>
                  <a:lnTo>
                    <a:pt x="108" y="266"/>
                  </a:lnTo>
                  <a:lnTo>
                    <a:pt x="108" y="339"/>
                  </a:lnTo>
                  <a:lnTo>
                    <a:pt x="116" y="400"/>
                  </a:lnTo>
                  <a:lnTo>
                    <a:pt x="122" y="459"/>
                  </a:lnTo>
                  <a:lnTo>
                    <a:pt x="129" y="477"/>
                  </a:lnTo>
                  <a:lnTo>
                    <a:pt x="120" y="489"/>
                  </a:lnTo>
                  <a:lnTo>
                    <a:pt x="95" y="501"/>
                  </a:lnTo>
                  <a:lnTo>
                    <a:pt x="72" y="528"/>
                  </a:lnTo>
                  <a:lnTo>
                    <a:pt x="60" y="556"/>
                  </a:lnTo>
                  <a:lnTo>
                    <a:pt x="38" y="558"/>
                  </a:lnTo>
                  <a:lnTo>
                    <a:pt x="0" y="540"/>
                  </a:lnTo>
                  <a:lnTo>
                    <a:pt x="6" y="522"/>
                  </a:lnTo>
                  <a:lnTo>
                    <a:pt x="27" y="508"/>
                  </a:lnTo>
                  <a:lnTo>
                    <a:pt x="66" y="477"/>
                  </a:lnTo>
                  <a:lnTo>
                    <a:pt x="85" y="461"/>
                  </a:lnTo>
                  <a:lnTo>
                    <a:pt x="95" y="441"/>
                  </a:lnTo>
                  <a:lnTo>
                    <a:pt x="95" y="400"/>
                  </a:lnTo>
                  <a:lnTo>
                    <a:pt x="83" y="337"/>
                  </a:lnTo>
                  <a:lnTo>
                    <a:pt x="70" y="281"/>
                  </a:lnTo>
                  <a:lnTo>
                    <a:pt x="64" y="229"/>
                  </a:lnTo>
                  <a:lnTo>
                    <a:pt x="60" y="189"/>
                  </a:lnTo>
                  <a:lnTo>
                    <a:pt x="64" y="138"/>
                  </a:lnTo>
                  <a:close/>
                </a:path>
              </a:pathLst>
            </a:custGeom>
            <a:solidFill>
              <a:srgbClr val="000000"/>
            </a:solidFill>
            <a:ln w="9525">
              <a:noFill/>
              <a:round/>
              <a:headEnd/>
              <a:tailEnd/>
            </a:ln>
          </p:spPr>
          <p:txBody>
            <a:bodyPr/>
            <a:lstStyle/>
            <a:p>
              <a:endParaRPr lang="en-GB"/>
            </a:p>
          </p:txBody>
        </p:sp>
      </p:grpSp>
      <p:pic>
        <p:nvPicPr>
          <p:cNvPr id="70" name="Picture 17" descr="MCj02397030000[1]"/>
          <p:cNvPicPr>
            <a:picLocks noChangeAspect="1" noChangeArrowheads="1"/>
          </p:cNvPicPr>
          <p:nvPr/>
        </p:nvPicPr>
        <p:blipFill>
          <a:blip r:embed="rId3" cstate="print"/>
          <a:srcRect/>
          <a:stretch>
            <a:fillRect/>
          </a:stretch>
        </p:blipFill>
        <p:spPr bwMode="auto">
          <a:xfrm>
            <a:off x="2116477" y="4077368"/>
            <a:ext cx="892175" cy="787400"/>
          </a:xfrm>
          <a:prstGeom prst="rect">
            <a:avLst/>
          </a:prstGeom>
          <a:noFill/>
          <a:ln w="9525">
            <a:noFill/>
            <a:miter lim="800000"/>
            <a:headEnd/>
            <a:tailEnd/>
          </a:ln>
        </p:spPr>
      </p:pic>
      <p:pic>
        <p:nvPicPr>
          <p:cNvPr id="71" name="Picture 18" descr="MCj03569290000[1]"/>
          <p:cNvPicPr>
            <a:picLocks noChangeAspect="1" noChangeArrowheads="1"/>
          </p:cNvPicPr>
          <p:nvPr/>
        </p:nvPicPr>
        <p:blipFill>
          <a:blip r:embed="rId4" cstate="print"/>
          <a:srcRect/>
          <a:stretch>
            <a:fillRect/>
          </a:stretch>
        </p:blipFill>
        <p:spPr bwMode="auto">
          <a:xfrm>
            <a:off x="336889" y="3597946"/>
            <a:ext cx="1065213" cy="1114425"/>
          </a:xfrm>
          <a:prstGeom prst="rect">
            <a:avLst/>
          </a:prstGeom>
          <a:noFill/>
          <a:ln w="9525">
            <a:noFill/>
            <a:miter lim="800000"/>
            <a:headEnd/>
            <a:tailEnd/>
          </a:ln>
        </p:spPr>
      </p:pic>
      <p:grpSp>
        <p:nvGrpSpPr>
          <p:cNvPr id="72" name="Group 19"/>
          <p:cNvGrpSpPr>
            <a:grpSpLocks/>
          </p:cNvGrpSpPr>
          <p:nvPr/>
        </p:nvGrpSpPr>
        <p:grpSpPr bwMode="auto">
          <a:xfrm>
            <a:off x="1278272" y="3623344"/>
            <a:ext cx="896937" cy="1033463"/>
            <a:chOff x="1233" y="2490"/>
            <a:chExt cx="1101" cy="987"/>
          </a:xfrm>
        </p:grpSpPr>
        <p:sp>
          <p:nvSpPr>
            <p:cNvPr id="73" name="AutoShape 20"/>
            <p:cNvSpPr>
              <a:spLocks noChangeAspect="1" noChangeArrowheads="1" noTextEdit="1"/>
            </p:cNvSpPr>
            <p:nvPr/>
          </p:nvSpPr>
          <p:spPr bwMode="auto">
            <a:xfrm>
              <a:off x="1233" y="2490"/>
              <a:ext cx="1101" cy="987"/>
            </a:xfrm>
            <a:prstGeom prst="rect">
              <a:avLst/>
            </a:prstGeom>
            <a:noFill/>
            <a:ln w="9525">
              <a:noFill/>
              <a:miter lim="800000"/>
              <a:headEnd/>
              <a:tailEnd/>
            </a:ln>
          </p:spPr>
          <p:txBody>
            <a:bodyPr/>
            <a:lstStyle/>
            <a:p>
              <a:endParaRPr lang="en-GB"/>
            </a:p>
          </p:txBody>
        </p:sp>
        <p:sp>
          <p:nvSpPr>
            <p:cNvPr id="74" name="Freeform 21"/>
            <p:cNvSpPr>
              <a:spLocks/>
            </p:cNvSpPr>
            <p:nvPr/>
          </p:nvSpPr>
          <p:spPr bwMode="auto">
            <a:xfrm>
              <a:off x="1364" y="2599"/>
              <a:ext cx="851" cy="875"/>
            </a:xfrm>
            <a:custGeom>
              <a:avLst/>
              <a:gdLst>
                <a:gd name="T0" fmla="*/ 1 w 1701"/>
                <a:gd name="T1" fmla="*/ 1 h 1748"/>
                <a:gd name="T2" fmla="*/ 1 w 1701"/>
                <a:gd name="T3" fmla="*/ 1 h 1748"/>
                <a:gd name="T4" fmla="*/ 1 w 1701"/>
                <a:gd name="T5" fmla="*/ 1 h 1748"/>
                <a:gd name="T6" fmla="*/ 1 w 1701"/>
                <a:gd name="T7" fmla="*/ 1 h 1748"/>
                <a:gd name="T8" fmla="*/ 1 w 1701"/>
                <a:gd name="T9" fmla="*/ 1 h 1748"/>
                <a:gd name="T10" fmla="*/ 1 w 1701"/>
                <a:gd name="T11" fmla="*/ 1 h 1748"/>
                <a:gd name="T12" fmla="*/ 1 w 1701"/>
                <a:gd name="T13" fmla="*/ 1 h 1748"/>
                <a:gd name="T14" fmla="*/ 1 w 1701"/>
                <a:gd name="T15" fmla="*/ 1 h 1748"/>
                <a:gd name="T16" fmla="*/ 1 w 1701"/>
                <a:gd name="T17" fmla="*/ 1 h 1748"/>
                <a:gd name="T18" fmla="*/ 1 w 1701"/>
                <a:gd name="T19" fmla="*/ 1 h 1748"/>
                <a:gd name="T20" fmla="*/ 1 w 1701"/>
                <a:gd name="T21" fmla="*/ 1 h 1748"/>
                <a:gd name="T22" fmla="*/ 1 w 1701"/>
                <a:gd name="T23" fmla="*/ 1 h 1748"/>
                <a:gd name="T24" fmla="*/ 1 w 1701"/>
                <a:gd name="T25" fmla="*/ 1 h 1748"/>
                <a:gd name="T26" fmla="*/ 1 w 1701"/>
                <a:gd name="T27" fmla="*/ 1 h 1748"/>
                <a:gd name="T28" fmla="*/ 1 w 1701"/>
                <a:gd name="T29" fmla="*/ 1 h 1748"/>
                <a:gd name="T30" fmla="*/ 1 w 1701"/>
                <a:gd name="T31" fmla="*/ 1 h 1748"/>
                <a:gd name="T32" fmla="*/ 1 w 1701"/>
                <a:gd name="T33" fmla="*/ 1 h 1748"/>
                <a:gd name="T34" fmla="*/ 1 w 1701"/>
                <a:gd name="T35" fmla="*/ 1 h 1748"/>
                <a:gd name="T36" fmla="*/ 1 w 1701"/>
                <a:gd name="T37" fmla="*/ 1 h 1748"/>
                <a:gd name="T38" fmla="*/ 1 w 1701"/>
                <a:gd name="T39" fmla="*/ 1 h 1748"/>
                <a:gd name="T40" fmla="*/ 1 w 1701"/>
                <a:gd name="T41" fmla="*/ 1 h 1748"/>
                <a:gd name="T42" fmla="*/ 1 w 1701"/>
                <a:gd name="T43" fmla="*/ 1 h 1748"/>
                <a:gd name="T44" fmla="*/ 1 w 1701"/>
                <a:gd name="T45" fmla="*/ 1 h 1748"/>
                <a:gd name="T46" fmla="*/ 1 w 1701"/>
                <a:gd name="T47" fmla="*/ 1 h 1748"/>
                <a:gd name="T48" fmla="*/ 1 w 1701"/>
                <a:gd name="T49" fmla="*/ 1 h 1748"/>
                <a:gd name="T50" fmla="*/ 1 w 1701"/>
                <a:gd name="T51" fmla="*/ 1 h 1748"/>
                <a:gd name="T52" fmla="*/ 1 w 1701"/>
                <a:gd name="T53" fmla="*/ 1 h 1748"/>
                <a:gd name="T54" fmla="*/ 1 w 1701"/>
                <a:gd name="T55" fmla="*/ 1 h 1748"/>
                <a:gd name="T56" fmla="*/ 1 w 1701"/>
                <a:gd name="T57" fmla="*/ 1 h 1748"/>
                <a:gd name="T58" fmla="*/ 1 w 1701"/>
                <a:gd name="T59" fmla="*/ 1 h 1748"/>
                <a:gd name="T60" fmla="*/ 1 w 1701"/>
                <a:gd name="T61" fmla="*/ 1 h 1748"/>
                <a:gd name="T62" fmla="*/ 1 w 1701"/>
                <a:gd name="T63" fmla="*/ 1 h 1748"/>
                <a:gd name="T64" fmla="*/ 1 w 1701"/>
                <a:gd name="T65" fmla="*/ 1 h 1748"/>
                <a:gd name="T66" fmla="*/ 1 w 1701"/>
                <a:gd name="T67" fmla="*/ 1 h 1748"/>
                <a:gd name="T68" fmla="*/ 1 w 1701"/>
                <a:gd name="T69" fmla="*/ 1 h 1748"/>
                <a:gd name="T70" fmla="*/ 1 w 1701"/>
                <a:gd name="T71" fmla="*/ 1 h 1748"/>
                <a:gd name="T72" fmla="*/ 1 w 1701"/>
                <a:gd name="T73" fmla="*/ 1 h 1748"/>
                <a:gd name="T74" fmla="*/ 1 w 1701"/>
                <a:gd name="T75" fmla="*/ 1 h 1748"/>
                <a:gd name="T76" fmla="*/ 1 w 1701"/>
                <a:gd name="T77" fmla="*/ 1 h 1748"/>
                <a:gd name="T78" fmla="*/ 1 w 1701"/>
                <a:gd name="T79" fmla="*/ 1 h 1748"/>
                <a:gd name="T80" fmla="*/ 1 w 1701"/>
                <a:gd name="T81" fmla="*/ 1 h 1748"/>
                <a:gd name="T82" fmla="*/ 1 w 1701"/>
                <a:gd name="T83" fmla="*/ 1 h 1748"/>
                <a:gd name="T84" fmla="*/ 0 w 1701"/>
                <a:gd name="T85" fmla="*/ 1 h 1748"/>
                <a:gd name="T86" fmla="*/ 1 w 1701"/>
                <a:gd name="T87" fmla="*/ 1 h 1748"/>
                <a:gd name="T88" fmla="*/ 1 w 1701"/>
                <a:gd name="T89" fmla="*/ 1 h 1748"/>
                <a:gd name="T90" fmla="*/ 1 w 1701"/>
                <a:gd name="T91" fmla="*/ 1 h 1748"/>
                <a:gd name="T92" fmla="*/ 1 w 1701"/>
                <a:gd name="T93" fmla="*/ 1 h 1748"/>
                <a:gd name="T94" fmla="*/ 1 w 1701"/>
                <a:gd name="T95" fmla="*/ 1 h 1748"/>
                <a:gd name="T96" fmla="*/ 1 w 1701"/>
                <a:gd name="T97" fmla="*/ 1 h 1748"/>
                <a:gd name="T98" fmla="*/ 1 w 1701"/>
                <a:gd name="T99" fmla="*/ 1 h 1748"/>
                <a:gd name="T100" fmla="*/ 1 w 1701"/>
                <a:gd name="T101" fmla="*/ 1 h 1748"/>
                <a:gd name="T102" fmla="*/ 1 w 1701"/>
                <a:gd name="T103" fmla="*/ 1 h 1748"/>
                <a:gd name="T104" fmla="*/ 1 w 1701"/>
                <a:gd name="T105" fmla="*/ 1 h 1748"/>
                <a:gd name="T106" fmla="*/ 1 w 1701"/>
                <a:gd name="T107" fmla="*/ 1 h 1748"/>
                <a:gd name="T108" fmla="*/ 1 w 1701"/>
                <a:gd name="T109" fmla="*/ 1 h 1748"/>
                <a:gd name="T110" fmla="*/ 1 w 1701"/>
                <a:gd name="T111" fmla="*/ 0 h 1748"/>
                <a:gd name="T112" fmla="*/ 1 w 1701"/>
                <a:gd name="T113" fmla="*/ 1 h 1748"/>
                <a:gd name="T114" fmla="*/ 1 w 1701"/>
                <a:gd name="T115" fmla="*/ 1 h 17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01"/>
                <a:gd name="T175" fmla="*/ 0 h 1748"/>
                <a:gd name="T176" fmla="*/ 1701 w 1701"/>
                <a:gd name="T177" fmla="*/ 1748 h 174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01" h="1748">
                  <a:moveTo>
                    <a:pt x="1091" y="33"/>
                  </a:moveTo>
                  <a:lnTo>
                    <a:pt x="1109" y="39"/>
                  </a:lnTo>
                  <a:lnTo>
                    <a:pt x="1127" y="46"/>
                  </a:lnTo>
                  <a:lnTo>
                    <a:pt x="1144" y="52"/>
                  </a:lnTo>
                  <a:lnTo>
                    <a:pt x="1162" y="58"/>
                  </a:lnTo>
                  <a:lnTo>
                    <a:pt x="1180" y="64"/>
                  </a:lnTo>
                  <a:lnTo>
                    <a:pt x="1197" y="70"/>
                  </a:lnTo>
                  <a:lnTo>
                    <a:pt x="1215" y="77"/>
                  </a:lnTo>
                  <a:lnTo>
                    <a:pt x="1232" y="84"/>
                  </a:lnTo>
                  <a:lnTo>
                    <a:pt x="1249" y="91"/>
                  </a:lnTo>
                  <a:lnTo>
                    <a:pt x="1266" y="99"/>
                  </a:lnTo>
                  <a:lnTo>
                    <a:pt x="1283" y="107"/>
                  </a:lnTo>
                  <a:lnTo>
                    <a:pt x="1300" y="115"/>
                  </a:lnTo>
                  <a:lnTo>
                    <a:pt x="1316" y="123"/>
                  </a:lnTo>
                  <a:lnTo>
                    <a:pt x="1332" y="132"/>
                  </a:lnTo>
                  <a:lnTo>
                    <a:pt x="1348" y="142"/>
                  </a:lnTo>
                  <a:lnTo>
                    <a:pt x="1364" y="151"/>
                  </a:lnTo>
                  <a:lnTo>
                    <a:pt x="1390" y="168"/>
                  </a:lnTo>
                  <a:lnTo>
                    <a:pt x="1415" y="188"/>
                  </a:lnTo>
                  <a:lnTo>
                    <a:pt x="1440" y="209"/>
                  </a:lnTo>
                  <a:lnTo>
                    <a:pt x="1465" y="230"/>
                  </a:lnTo>
                  <a:lnTo>
                    <a:pt x="1489" y="253"/>
                  </a:lnTo>
                  <a:lnTo>
                    <a:pt x="1509" y="278"/>
                  </a:lnTo>
                  <a:lnTo>
                    <a:pt x="1530" y="303"/>
                  </a:lnTo>
                  <a:lnTo>
                    <a:pt x="1547" y="330"/>
                  </a:lnTo>
                  <a:lnTo>
                    <a:pt x="1561" y="353"/>
                  </a:lnTo>
                  <a:lnTo>
                    <a:pt x="1574" y="377"/>
                  </a:lnTo>
                  <a:lnTo>
                    <a:pt x="1585" y="401"/>
                  </a:lnTo>
                  <a:lnTo>
                    <a:pt x="1596" y="425"/>
                  </a:lnTo>
                  <a:lnTo>
                    <a:pt x="1606" y="449"/>
                  </a:lnTo>
                  <a:lnTo>
                    <a:pt x="1615" y="475"/>
                  </a:lnTo>
                  <a:lnTo>
                    <a:pt x="1625" y="500"/>
                  </a:lnTo>
                  <a:lnTo>
                    <a:pt x="1633" y="527"/>
                  </a:lnTo>
                  <a:lnTo>
                    <a:pt x="1642" y="558"/>
                  </a:lnTo>
                  <a:lnTo>
                    <a:pt x="1651" y="589"/>
                  </a:lnTo>
                  <a:lnTo>
                    <a:pt x="1659" y="620"/>
                  </a:lnTo>
                  <a:lnTo>
                    <a:pt x="1667" y="651"/>
                  </a:lnTo>
                  <a:lnTo>
                    <a:pt x="1674" y="683"/>
                  </a:lnTo>
                  <a:lnTo>
                    <a:pt x="1681" y="716"/>
                  </a:lnTo>
                  <a:lnTo>
                    <a:pt x="1686" y="748"/>
                  </a:lnTo>
                  <a:lnTo>
                    <a:pt x="1690" y="780"/>
                  </a:lnTo>
                  <a:lnTo>
                    <a:pt x="1697" y="869"/>
                  </a:lnTo>
                  <a:lnTo>
                    <a:pt x="1701" y="959"/>
                  </a:lnTo>
                  <a:lnTo>
                    <a:pt x="1701" y="1047"/>
                  </a:lnTo>
                  <a:lnTo>
                    <a:pt x="1698" y="1137"/>
                  </a:lnTo>
                  <a:lnTo>
                    <a:pt x="1696" y="1190"/>
                  </a:lnTo>
                  <a:lnTo>
                    <a:pt x="1693" y="1241"/>
                  </a:lnTo>
                  <a:lnTo>
                    <a:pt x="1687" y="1292"/>
                  </a:lnTo>
                  <a:lnTo>
                    <a:pt x="1676" y="1341"/>
                  </a:lnTo>
                  <a:lnTo>
                    <a:pt x="1671" y="1357"/>
                  </a:lnTo>
                  <a:lnTo>
                    <a:pt x="1663" y="1374"/>
                  </a:lnTo>
                  <a:lnTo>
                    <a:pt x="1652" y="1387"/>
                  </a:lnTo>
                  <a:lnTo>
                    <a:pt x="1641" y="1400"/>
                  </a:lnTo>
                  <a:lnTo>
                    <a:pt x="1627" y="1412"/>
                  </a:lnTo>
                  <a:lnTo>
                    <a:pt x="1611" y="1421"/>
                  </a:lnTo>
                  <a:lnTo>
                    <a:pt x="1595" y="1428"/>
                  </a:lnTo>
                  <a:lnTo>
                    <a:pt x="1577" y="1432"/>
                  </a:lnTo>
                  <a:lnTo>
                    <a:pt x="1570" y="1433"/>
                  </a:lnTo>
                  <a:lnTo>
                    <a:pt x="1564" y="1433"/>
                  </a:lnTo>
                  <a:lnTo>
                    <a:pt x="1557" y="1435"/>
                  </a:lnTo>
                  <a:lnTo>
                    <a:pt x="1550" y="1435"/>
                  </a:lnTo>
                  <a:lnTo>
                    <a:pt x="1543" y="1433"/>
                  </a:lnTo>
                  <a:lnTo>
                    <a:pt x="1536" y="1432"/>
                  </a:lnTo>
                  <a:lnTo>
                    <a:pt x="1530" y="1430"/>
                  </a:lnTo>
                  <a:lnTo>
                    <a:pt x="1524" y="1427"/>
                  </a:lnTo>
                  <a:lnTo>
                    <a:pt x="1521" y="1423"/>
                  </a:lnTo>
                  <a:lnTo>
                    <a:pt x="1517" y="1419"/>
                  </a:lnTo>
                  <a:lnTo>
                    <a:pt x="1514" y="1415"/>
                  </a:lnTo>
                  <a:lnTo>
                    <a:pt x="1513" y="1412"/>
                  </a:lnTo>
                  <a:lnTo>
                    <a:pt x="1484" y="1421"/>
                  </a:lnTo>
                  <a:lnTo>
                    <a:pt x="1456" y="1431"/>
                  </a:lnTo>
                  <a:lnTo>
                    <a:pt x="1428" y="1440"/>
                  </a:lnTo>
                  <a:lnTo>
                    <a:pt x="1399" y="1450"/>
                  </a:lnTo>
                  <a:lnTo>
                    <a:pt x="1370" y="1459"/>
                  </a:lnTo>
                  <a:lnTo>
                    <a:pt x="1341" y="1468"/>
                  </a:lnTo>
                  <a:lnTo>
                    <a:pt x="1314" y="1476"/>
                  </a:lnTo>
                  <a:lnTo>
                    <a:pt x="1285" y="1485"/>
                  </a:lnTo>
                  <a:lnTo>
                    <a:pt x="1256" y="1495"/>
                  </a:lnTo>
                  <a:lnTo>
                    <a:pt x="1227" y="1503"/>
                  </a:lnTo>
                  <a:lnTo>
                    <a:pt x="1198" y="1512"/>
                  </a:lnTo>
                  <a:lnTo>
                    <a:pt x="1170" y="1520"/>
                  </a:lnTo>
                  <a:lnTo>
                    <a:pt x="1141" y="1529"/>
                  </a:lnTo>
                  <a:lnTo>
                    <a:pt x="1112" y="1537"/>
                  </a:lnTo>
                  <a:lnTo>
                    <a:pt x="1083" y="1545"/>
                  </a:lnTo>
                  <a:lnTo>
                    <a:pt x="1055" y="1553"/>
                  </a:lnTo>
                  <a:lnTo>
                    <a:pt x="1026" y="1563"/>
                  </a:lnTo>
                  <a:lnTo>
                    <a:pt x="997" y="1571"/>
                  </a:lnTo>
                  <a:lnTo>
                    <a:pt x="968" y="1579"/>
                  </a:lnTo>
                  <a:lnTo>
                    <a:pt x="939" y="1587"/>
                  </a:lnTo>
                  <a:lnTo>
                    <a:pt x="911" y="1595"/>
                  </a:lnTo>
                  <a:lnTo>
                    <a:pt x="882" y="1603"/>
                  </a:lnTo>
                  <a:lnTo>
                    <a:pt x="853" y="1611"/>
                  </a:lnTo>
                  <a:lnTo>
                    <a:pt x="824" y="1620"/>
                  </a:lnTo>
                  <a:lnTo>
                    <a:pt x="795" y="1628"/>
                  </a:lnTo>
                  <a:lnTo>
                    <a:pt x="767" y="1636"/>
                  </a:lnTo>
                  <a:lnTo>
                    <a:pt x="738" y="1644"/>
                  </a:lnTo>
                  <a:lnTo>
                    <a:pt x="709" y="1652"/>
                  </a:lnTo>
                  <a:lnTo>
                    <a:pt x="680" y="1661"/>
                  </a:lnTo>
                  <a:lnTo>
                    <a:pt x="651" y="1669"/>
                  </a:lnTo>
                  <a:lnTo>
                    <a:pt x="623" y="1678"/>
                  </a:lnTo>
                  <a:lnTo>
                    <a:pt x="594" y="1686"/>
                  </a:lnTo>
                  <a:lnTo>
                    <a:pt x="590" y="1692"/>
                  </a:lnTo>
                  <a:lnTo>
                    <a:pt x="587" y="1697"/>
                  </a:lnTo>
                  <a:lnTo>
                    <a:pt x="582" y="1703"/>
                  </a:lnTo>
                  <a:lnTo>
                    <a:pt x="578" y="1708"/>
                  </a:lnTo>
                  <a:lnTo>
                    <a:pt x="573" y="1714"/>
                  </a:lnTo>
                  <a:lnTo>
                    <a:pt x="569" y="1718"/>
                  </a:lnTo>
                  <a:lnTo>
                    <a:pt x="564" y="1723"/>
                  </a:lnTo>
                  <a:lnTo>
                    <a:pt x="558" y="1727"/>
                  </a:lnTo>
                  <a:lnTo>
                    <a:pt x="547" y="1735"/>
                  </a:lnTo>
                  <a:lnTo>
                    <a:pt x="534" y="1741"/>
                  </a:lnTo>
                  <a:lnTo>
                    <a:pt x="520" y="1746"/>
                  </a:lnTo>
                  <a:lnTo>
                    <a:pt x="507" y="1747"/>
                  </a:lnTo>
                  <a:lnTo>
                    <a:pt x="494" y="1748"/>
                  </a:lnTo>
                  <a:lnTo>
                    <a:pt x="480" y="1746"/>
                  </a:lnTo>
                  <a:lnTo>
                    <a:pt x="466" y="1742"/>
                  </a:lnTo>
                  <a:lnTo>
                    <a:pt x="452" y="1737"/>
                  </a:lnTo>
                  <a:lnTo>
                    <a:pt x="444" y="1735"/>
                  </a:lnTo>
                  <a:lnTo>
                    <a:pt x="438" y="1732"/>
                  </a:lnTo>
                  <a:lnTo>
                    <a:pt x="431" y="1728"/>
                  </a:lnTo>
                  <a:lnTo>
                    <a:pt x="425" y="1727"/>
                  </a:lnTo>
                  <a:lnTo>
                    <a:pt x="419" y="1722"/>
                  </a:lnTo>
                  <a:lnTo>
                    <a:pt x="413" y="1717"/>
                  </a:lnTo>
                  <a:lnTo>
                    <a:pt x="408" y="1714"/>
                  </a:lnTo>
                  <a:lnTo>
                    <a:pt x="404" y="1710"/>
                  </a:lnTo>
                  <a:lnTo>
                    <a:pt x="398" y="1705"/>
                  </a:lnTo>
                  <a:lnTo>
                    <a:pt x="393" y="1697"/>
                  </a:lnTo>
                  <a:lnTo>
                    <a:pt x="390" y="1687"/>
                  </a:lnTo>
                  <a:lnTo>
                    <a:pt x="385" y="1672"/>
                  </a:lnTo>
                  <a:lnTo>
                    <a:pt x="385" y="1665"/>
                  </a:lnTo>
                  <a:lnTo>
                    <a:pt x="387" y="1657"/>
                  </a:lnTo>
                  <a:lnTo>
                    <a:pt x="387" y="1651"/>
                  </a:lnTo>
                  <a:lnTo>
                    <a:pt x="382" y="1646"/>
                  </a:lnTo>
                  <a:lnTo>
                    <a:pt x="361" y="1634"/>
                  </a:lnTo>
                  <a:lnTo>
                    <a:pt x="342" y="1622"/>
                  </a:lnTo>
                  <a:lnTo>
                    <a:pt x="321" y="1611"/>
                  </a:lnTo>
                  <a:lnTo>
                    <a:pt x="301" y="1598"/>
                  </a:lnTo>
                  <a:lnTo>
                    <a:pt x="282" y="1587"/>
                  </a:lnTo>
                  <a:lnTo>
                    <a:pt x="262" y="1575"/>
                  </a:lnTo>
                  <a:lnTo>
                    <a:pt x="241" y="1565"/>
                  </a:lnTo>
                  <a:lnTo>
                    <a:pt x="222" y="1554"/>
                  </a:lnTo>
                  <a:lnTo>
                    <a:pt x="214" y="1558"/>
                  </a:lnTo>
                  <a:lnTo>
                    <a:pt x="206" y="1561"/>
                  </a:lnTo>
                  <a:lnTo>
                    <a:pt x="198" y="1567"/>
                  </a:lnTo>
                  <a:lnTo>
                    <a:pt x="190" y="1573"/>
                  </a:lnTo>
                  <a:lnTo>
                    <a:pt x="184" y="1573"/>
                  </a:lnTo>
                  <a:lnTo>
                    <a:pt x="178" y="1572"/>
                  </a:lnTo>
                  <a:lnTo>
                    <a:pt x="172" y="1573"/>
                  </a:lnTo>
                  <a:lnTo>
                    <a:pt x="167" y="1573"/>
                  </a:lnTo>
                  <a:lnTo>
                    <a:pt x="161" y="1573"/>
                  </a:lnTo>
                  <a:lnTo>
                    <a:pt x="156" y="1573"/>
                  </a:lnTo>
                  <a:lnTo>
                    <a:pt x="150" y="1573"/>
                  </a:lnTo>
                  <a:lnTo>
                    <a:pt x="145" y="1572"/>
                  </a:lnTo>
                  <a:lnTo>
                    <a:pt x="137" y="1569"/>
                  </a:lnTo>
                  <a:lnTo>
                    <a:pt x="130" y="1567"/>
                  </a:lnTo>
                  <a:lnTo>
                    <a:pt x="122" y="1565"/>
                  </a:lnTo>
                  <a:lnTo>
                    <a:pt x="115" y="1561"/>
                  </a:lnTo>
                  <a:lnTo>
                    <a:pt x="108" y="1558"/>
                  </a:lnTo>
                  <a:lnTo>
                    <a:pt x="102" y="1552"/>
                  </a:lnTo>
                  <a:lnTo>
                    <a:pt x="99" y="1546"/>
                  </a:lnTo>
                  <a:lnTo>
                    <a:pt x="96" y="1540"/>
                  </a:lnTo>
                  <a:lnTo>
                    <a:pt x="85" y="1476"/>
                  </a:lnTo>
                  <a:lnTo>
                    <a:pt x="72" y="1413"/>
                  </a:lnTo>
                  <a:lnTo>
                    <a:pt x="58" y="1349"/>
                  </a:lnTo>
                  <a:lnTo>
                    <a:pt x="46" y="1287"/>
                  </a:lnTo>
                  <a:lnTo>
                    <a:pt x="33" y="1224"/>
                  </a:lnTo>
                  <a:lnTo>
                    <a:pt x="23" y="1160"/>
                  </a:lnTo>
                  <a:lnTo>
                    <a:pt x="13" y="1097"/>
                  </a:lnTo>
                  <a:lnTo>
                    <a:pt x="8" y="1032"/>
                  </a:lnTo>
                  <a:lnTo>
                    <a:pt x="4" y="986"/>
                  </a:lnTo>
                  <a:lnTo>
                    <a:pt x="2" y="938"/>
                  </a:lnTo>
                  <a:lnTo>
                    <a:pt x="0" y="890"/>
                  </a:lnTo>
                  <a:lnTo>
                    <a:pt x="0" y="840"/>
                  </a:lnTo>
                  <a:lnTo>
                    <a:pt x="2" y="790"/>
                  </a:lnTo>
                  <a:lnTo>
                    <a:pt x="6" y="742"/>
                  </a:lnTo>
                  <a:lnTo>
                    <a:pt x="15" y="696"/>
                  </a:lnTo>
                  <a:lnTo>
                    <a:pt x="26" y="651"/>
                  </a:lnTo>
                  <a:lnTo>
                    <a:pt x="36" y="621"/>
                  </a:lnTo>
                  <a:lnTo>
                    <a:pt x="48" y="591"/>
                  </a:lnTo>
                  <a:lnTo>
                    <a:pt x="61" y="561"/>
                  </a:lnTo>
                  <a:lnTo>
                    <a:pt x="74" y="532"/>
                  </a:lnTo>
                  <a:lnTo>
                    <a:pt x="89" y="504"/>
                  </a:lnTo>
                  <a:lnTo>
                    <a:pt x="106" y="475"/>
                  </a:lnTo>
                  <a:lnTo>
                    <a:pt x="123" y="447"/>
                  </a:lnTo>
                  <a:lnTo>
                    <a:pt x="142" y="421"/>
                  </a:lnTo>
                  <a:lnTo>
                    <a:pt x="153" y="407"/>
                  </a:lnTo>
                  <a:lnTo>
                    <a:pt x="164" y="392"/>
                  </a:lnTo>
                  <a:lnTo>
                    <a:pt x="175" y="377"/>
                  </a:lnTo>
                  <a:lnTo>
                    <a:pt x="186" y="363"/>
                  </a:lnTo>
                  <a:lnTo>
                    <a:pt x="198" y="348"/>
                  </a:lnTo>
                  <a:lnTo>
                    <a:pt x="210" y="334"/>
                  </a:lnTo>
                  <a:lnTo>
                    <a:pt x="222" y="319"/>
                  </a:lnTo>
                  <a:lnTo>
                    <a:pt x="235" y="304"/>
                  </a:lnTo>
                  <a:lnTo>
                    <a:pt x="247" y="290"/>
                  </a:lnTo>
                  <a:lnTo>
                    <a:pt x="260" y="277"/>
                  </a:lnTo>
                  <a:lnTo>
                    <a:pt x="273" y="263"/>
                  </a:lnTo>
                  <a:lnTo>
                    <a:pt x="286" y="249"/>
                  </a:lnTo>
                  <a:lnTo>
                    <a:pt x="299" y="235"/>
                  </a:lnTo>
                  <a:lnTo>
                    <a:pt x="313" y="221"/>
                  </a:lnTo>
                  <a:lnTo>
                    <a:pt x="327" y="209"/>
                  </a:lnTo>
                  <a:lnTo>
                    <a:pt x="340" y="196"/>
                  </a:lnTo>
                  <a:lnTo>
                    <a:pt x="360" y="180"/>
                  </a:lnTo>
                  <a:lnTo>
                    <a:pt x="380" y="164"/>
                  </a:lnTo>
                  <a:lnTo>
                    <a:pt x="400" y="149"/>
                  </a:lnTo>
                  <a:lnTo>
                    <a:pt x="421" y="135"/>
                  </a:lnTo>
                  <a:lnTo>
                    <a:pt x="442" y="121"/>
                  </a:lnTo>
                  <a:lnTo>
                    <a:pt x="464" y="108"/>
                  </a:lnTo>
                  <a:lnTo>
                    <a:pt x="487" y="97"/>
                  </a:lnTo>
                  <a:lnTo>
                    <a:pt x="510" y="85"/>
                  </a:lnTo>
                  <a:lnTo>
                    <a:pt x="533" y="75"/>
                  </a:lnTo>
                  <a:lnTo>
                    <a:pt x="556" y="66"/>
                  </a:lnTo>
                  <a:lnTo>
                    <a:pt x="580" y="56"/>
                  </a:lnTo>
                  <a:lnTo>
                    <a:pt x="604" y="47"/>
                  </a:lnTo>
                  <a:lnTo>
                    <a:pt x="628" y="39"/>
                  </a:lnTo>
                  <a:lnTo>
                    <a:pt x="653" y="32"/>
                  </a:lnTo>
                  <a:lnTo>
                    <a:pt x="677" y="25"/>
                  </a:lnTo>
                  <a:lnTo>
                    <a:pt x="701" y="18"/>
                  </a:lnTo>
                  <a:lnTo>
                    <a:pt x="721" y="14"/>
                  </a:lnTo>
                  <a:lnTo>
                    <a:pt x="741" y="10"/>
                  </a:lnTo>
                  <a:lnTo>
                    <a:pt x="761" y="7"/>
                  </a:lnTo>
                  <a:lnTo>
                    <a:pt x="782" y="5"/>
                  </a:lnTo>
                  <a:lnTo>
                    <a:pt x="803" y="2"/>
                  </a:lnTo>
                  <a:lnTo>
                    <a:pt x="824" y="1"/>
                  </a:lnTo>
                  <a:lnTo>
                    <a:pt x="845" y="0"/>
                  </a:lnTo>
                  <a:lnTo>
                    <a:pt x="867" y="0"/>
                  </a:lnTo>
                  <a:lnTo>
                    <a:pt x="888" y="1"/>
                  </a:lnTo>
                  <a:lnTo>
                    <a:pt x="909" y="2"/>
                  </a:lnTo>
                  <a:lnTo>
                    <a:pt x="930" y="3"/>
                  </a:lnTo>
                  <a:lnTo>
                    <a:pt x="951" y="6"/>
                  </a:lnTo>
                  <a:lnTo>
                    <a:pt x="972" y="9"/>
                  </a:lnTo>
                  <a:lnTo>
                    <a:pt x="992" y="13"/>
                  </a:lnTo>
                  <a:lnTo>
                    <a:pt x="1012" y="17"/>
                  </a:lnTo>
                  <a:lnTo>
                    <a:pt x="1031" y="22"/>
                  </a:lnTo>
                  <a:lnTo>
                    <a:pt x="1091" y="33"/>
                  </a:lnTo>
                  <a:close/>
                </a:path>
              </a:pathLst>
            </a:custGeom>
            <a:solidFill>
              <a:srgbClr val="000000"/>
            </a:solidFill>
            <a:ln w="9525">
              <a:noFill/>
              <a:round/>
              <a:headEnd/>
              <a:tailEnd/>
            </a:ln>
          </p:spPr>
          <p:txBody>
            <a:bodyPr/>
            <a:lstStyle/>
            <a:p>
              <a:endParaRPr lang="en-GB"/>
            </a:p>
          </p:txBody>
        </p:sp>
        <p:sp>
          <p:nvSpPr>
            <p:cNvPr id="75" name="Freeform 22"/>
            <p:cNvSpPr>
              <a:spLocks/>
            </p:cNvSpPr>
            <p:nvPr/>
          </p:nvSpPr>
          <p:spPr bwMode="auto">
            <a:xfrm>
              <a:off x="1383" y="2614"/>
              <a:ext cx="689" cy="762"/>
            </a:xfrm>
            <a:custGeom>
              <a:avLst/>
              <a:gdLst>
                <a:gd name="T0" fmla="*/ 1 w 1377"/>
                <a:gd name="T1" fmla="*/ 1 h 1523"/>
                <a:gd name="T2" fmla="*/ 1 w 1377"/>
                <a:gd name="T3" fmla="*/ 1 h 1523"/>
                <a:gd name="T4" fmla="*/ 1 w 1377"/>
                <a:gd name="T5" fmla="*/ 1 h 1523"/>
                <a:gd name="T6" fmla="*/ 1 w 1377"/>
                <a:gd name="T7" fmla="*/ 1 h 1523"/>
                <a:gd name="T8" fmla="*/ 1 w 1377"/>
                <a:gd name="T9" fmla="*/ 1 h 1523"/>
                <a:gd name="T10" fmla="*/ 1 w 1377"/>
                <a:gd name="T11" fmla="*/ 1 h 1523"/>
                <a:gd name="T12" fmla="*/ 1 w 1377"/>
                <a:gd name="T13" fmla="*/ 1 h 1523"/>
                <a:gd name="T14" fmla="*/ 1 w 1377"/>
                <a:gd name="T15" fmla="*/ 1 h 1523"/>
                <a:gd name="T16" fmla="*/ 1 w 1377"/>
                <a:gd name="T17" fmla="*/ 1 h 1523"/>
                <a:gd name="T18" fmla="*/ 1 w 1377"/>
                <a:gd name="T19" fmla="*/ 1 h 1523"/>
                <a:gd name="T20" fmla="*/ 1 w 1377"/>
                <a:gd name="T21" fmla="*/ 1 h 1523"/>
                <a:gd name="T22" fmla="*/ 1 w 1377"/>
                <a:gd name="T23" fmla="*/ 1 h 1523"/>
                <a:gd name="T24" fmla="*/ 1 w 1377"/>
                <a:gd name="T25" fmla="*/ 1 h 1523"/>
                <a:gd name="T26" fmla="*/ 1 w 1377"/>
                <a:gd name="T27" fmla="*/ 1 h 1523"/>
                <a:gd name="T28" fmla="*/ 1 w 1377"/>
                <a:gd name="T29" fmla="*/ 1 h 1523"/>
                <a:gd name="T30" fmla="*/ 1 w 1377"/>
                <a:gd name="T31" fmla="*/ 1 h 1523"/>
                <a:gd name="T32" fmla="*/ 1 w 1377"/>
                <a:gd name="T33" fmla="*/ 1 h 1523"/>
                <a:gd name="T34" fmla="*/ 1 w 1377"/>
                <a:gd name="T35" fmla="*/ 1 h 1523"/>
                <a:gd name="T36" fmla="*/ 1 w 1377"/>
                <a:gd name="T37" fmla="*/ 1 h 1523"/>
                <a:gd name="T38" fmla="*/ 1 w 1377"/>
                <a:gd name="T39" fmla="*/ 1 h 1523"/>
                <a:gd name="T40" fmla="*/ 1 w 1377"/>
                <a:gd name="T41" fmla="*/ 1 h 1523"/>
                <a:gd name="T42" fmla="*/ 1 w 1377"/>
                <a:gd name="T43" fmla="*/ 1 h 1523"/>
                <a:gd name="T44" fmla="*/ 1 w 1377"/>
                <a:gd name="T45" fmla="*/ 1 h 1523"/>
                <a:gd name="T46" fmla="*/ 1 w 1377"/>
                <a:gd name="T47" fmla="*/ 1 h 1523"/>
                <a:gd name="T48" fmla="*/ 1 w 1377"/>
                <a:gd name="T49" fmla="*/ 1 h 1523"/>
                <a:gd name="T50" fmla="*/ 1 w 1377"/>
                <a:gd name="T51" fmla="*/ 1 h 1523"/>
                <a:gd name="T52" fmla="*/ 1 w 1377"/>
                <a:gd name="T53" fmla="*/ 1 h 1523"/>
                <a:gd name="T54" fmla="*/ 1 w 1377"/>
                <a:gd name="T55" fmla="*/ 1 h 1523"/>
                <a:gd name="T56" fmla="*/ 1 w 1377"/>
                <a:gd name="T57" fmla="*/ 1 h 1523"/>
                <a:gd name="T58" fmla="*/ 1 w 1377"/>
                <a:gd name="T59" fmla="*/ 1 h 1523"/>
                <a:gd name="T60" fmla="*/ 1 w 1377"/>
                <a:gd name="T61" fmla="*/ 1 h 1523"/>
                <a:gd name="T62" fmla="*/ 1 w 1377"/>
                <a:gd name="T63" fmla="*/ 1 h 1523"/>
                <a:gd name="T64" fmla="*/ 1 w 1377"/>
                <a:gd name="T65" fmla="*/ 1 h 1523"/>
                <a:gd name="T66" fmla="*/ 1 w 1377"/>
                <a:gd name="T67" fmla="*/ 1 h 1523"/>
                <a:gd name="T68" fmla="*/ 1 w 1377"/>
                <a:gd name="T69" fmla="*/ 1 h 1523"/>
                <a:gd name="T70" fmla="*/ 1 w 1377"/>
                <a:gd name="T71" fmla="*/ 1 h 1523"/>
                <a:gd name="T72" fmla="*/ 1 w 1377"/>
                <a:gd name="T73" fmla="*/ 1 h 1523"/>
                <a:gd name="T74" fmla="*/ 1 w 1377"/>
                <a:gd name="T75" fmla="*/ 1 h 1523"/>
                <a:gd name="T76" fmla="*/ 1 w 1377"/>
                <a:gd name="T77" fmla="*/ 1 h 1523"/>
                <a:gd name="T78" fmla="*/ 1 w 1377"/>
                <a:gd name="T79" fmla="*/ 1 h 1523"/>
                <a:gd name="T80" fmla="*/ 1 w 1377"/>
                <a:gd name="T81" fmla="*/ 1 h 1523"/>
                <a:gd name="T82" fmla="*/ 1 w 1377"/>
                <a:gd name="T83" fmla="*/ 1 h 1523"/>
                <a:gd name="T84" fmla="*/ 1 w 1377"/>
                <a:gd name="T85" fmla="*/ 1 h 1523"/>
                <a:gd name="T86" fmla="*/ 1 w 1377"/>
                <a:gd name="T87" fmla="*/ 1 h 1523"/>
                <a:gd name="T88" fmla="*/ 1 w 1377"/>
                <a:gd name="T89" fmla="*/ 1 h 1523"/>
                <a:gd name="T90" fmla="*/ 1 w 1377"/>
                <a:gd name="T91" fmla="*/ 1 h 1523"/>
                <a:gd name="T92" fmla="*/ 1 w 1377"/>
                <a:gd name="T93" fmla="*/ 1 h 1523"/>
                <a:gd name="T94" fmla="*/ 1 w 1377"/>
                <a:gd name="T95" fmla="*/ 1 h 1523"/>
                <a:gd name="T96" fmla="*/ 1 w 1377"/>
                <a:gd name="T97" fmla="*/ 1 h 1523"/>
                <a:gd name="T98" fmla="*/ 1 w 1377"/>
                <a:gd name="T99" fmla="*/ 1 h 1523"/>
                <a:gd name="T100" fmla="*/ 1 w 1377"/>
                <a:gd name="T101" fmla="*/ 1 h 1523"/>
                <a:gd name="T102" fmla="*/ 1 w 1377"/>
                <a:gd name="T103" fmla="*/ 1 h 152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77"/>
                <a:gd name="T157" fmla="*/ 0 h 1523"/>
                <a:gd name="T158" fmla="*/ 1377 w 1377"/>
                <a:gd name="T159" fmla="*/ 1523 h 152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77" h="1523">
                  <a:moveTo>
                    <a:pt x="1031" y="30"/>
                  </a:moveTo>
                  <a:lnTo>
                    <a:pt x="1046" y="34"/>
                  </a:lnTo>
                  <a:lnTo>
                    <a:pt x="1063" y="39"/>
                  </a:lnTo>
                  <a:lnTo>
                    <a:pt x="1078" y="44"/>
                  </a:lnTo>
                  <a:lnTo>
                    <a:pt x="1093" y="49"/>
                  </a:lnTo>
                  <a:lnTo>
                    <a:pt x="1109" y="55"/>
                  </a:lnTo>
                  <a:lnTo>
                    <a:pt x="1124" y="61"/>
                  </a:lnTo>
                  <a:lnTo>
                    <a:pt x="1139" y="67"/>
                  </a:lnTo>
                  <a:lnTo>
                    <a:pt x="1154" y="74"/>
                  </a:lnTo>
                  <a:lnTo>
                    <a:pt x="1169" y="80"/>
                  </a:lnTo>
                  <a:lnTo>
                    <a:pt x="1182" y="87"/>
                  </a:lnTo>
                  <a:lnTo>
                    <a:pt x="1197" y="94"/>
                  </a:lnTo>
                  <a:lnTo>
                    <a:pt x="1212" y="101"/>
                  </a:lnTo>
                  <a:lnTo>
                    <a:pt x="1227" y="108"/>
                  </a:lnTo>
                  <a:lnTo>
                    <a:pt x="1241" y="116"/>
                  </a:lnTo>
                  <a:lnTo>
                    <a:pt x="1256" y="123"/>
                  </a:lnTo>
                  <a:lnTo>
                    <a:pt x="1270" y="131"/>
                  </a:lnTo>
                  <a:lnTo>
                    <a:pt x="1286" y="140"/>
                  </a:lnTo>
                  <a:lnTo>
                    <a:pt x="1300" y="150"/>
                  </a:lnTo>
                  <a:lnTo>
                    <a:pt x="1314" y="158"/>
                  </a:lnTo>
                  <a:lnTo>
                    <a:pt x="1326" y="167"/>
                  </a:lnTo>
                  <a:lnTo>
                    <a:pt x="1338" y="177"/>
                  </a:lnTo>
                  <a:lnTo>
                    <a:pt x="1351" y="188"/>
                  </a:lnTo>
                  <a:lnTo>
                    <a:pt x="1363" y="200"/>
                  </a:lnTo>
                  <a:lnTo>
                    <a:pt x="1377" y="214"/>
                  </a:lnTo>
                  <a:lnTo>
                    <a:pt x="1363" y="206"/>
                  </a:lnTo>
                  <a:lnTo>
                    <a:pt x="1351" y="198"/>
                  </a:lnTo>
                  <a:lnTo>
                    <a:pt x="1337" y="191"/>
                  </a:lnTo>
                  <a:lnTo>
                    <a:pt x="1324" y="184"/>
                  </a:lnTo>
                  <a:lnTo>
                    <a:pt x="1311" y="178"/>
                  </a:lnTo>
                  <a:lnTo>
                    <a:pt x="1298" y="173"/>
                  </a:lnTo>
                  <a:lnTo>
                    <a:pt x="1285" y="168"/>
                  </a:lnTo>
                  <a:lnTo>
                    <a:pt x="1272" y="163"/>
                  </a:lnTo>
                  <a:lnTo>
                    <a:pt x="1258" y="159"/>
                  </a:lnTo>
                  <a:lnTo>
                    <a:pt x="1245" y="155"/>
                  </a:lnTo>
                  <a:lnTo>
                    <a:pt x="1231" y="152"/>
                  </a:lnTo>
                  <a:lnTo>
                    <a:pt x="1217" y="148"/>
                  </a:lnTo>
                  <a:lnTo>
                    <a:pt x="1202" y="145"/>
                  </a:lnTo>
                  <a:lnTo>
                    <a:pt x="1187" y="143"/>
                  </a:lnTo>
                  <a:lnTo>
                    <a:pt x="1172" y="139"/>
                  </a:lnTo>
                  <a:lnTo>
                    <a:pt x="1156" y="137"/>
                  </a:lnTo>
                  <a:lnTo>
                    <a:pt x="1139" y="135"/>
                  </a:lnTo>
                  <a:lnTo>
                    <a:pt x="1120" y="132"/>
                  </a:lnTo>
                  <a:lnTo>
                    <a:pt x="1103" y="132"/>
                  </a:lnTo>
                  <a:lnTo>
                    <a:pt x="1084" y="131"/>
                  </a:lnTo>
                  <a:lnTo>
                    <a:pt x="1067" y="131"/>
                  </a:lnTo>
                  <a:lnTo>
                    <a:pt x="1050" y="132"/>
                  </a:lnTo>
                  <a:lnTo>
                    <a:pt x="1031" y="133"/>
                  </a:lnTo>
                  <a:lnTo>
                    <a:pt x="1014" y="136"/>
                  </a:lnTo>
                  <a:lnTo>
                    <a:pt x="997" y="137"/>
                  </a:lnTo>
                  <a:lnTo>
                    <a:pt x="979" y="140"/>
                  </a:lnTo>
                  <a:lnTo>
                    <a:pt x="961" y="143"/>
                  </a:lnTo>
                  <a:lnTo>
                    <a:pt x="944" y="145"/>
                  </a:lnTo>
                  <a:lnTo>
                    <a:pt x="927" y="148"/>
                  </a:lnTo>
                  <a:lnTo>
                    <a:pt x="909" y="152"/>
                  </a:lnTo>
                  <a:lnTo>
                    <a:pt x="892" y="155"/>
                  </a:lnTo>
                  <a:lnTo>
                    <a:pt x="875" y="159"/>
                  </a:lnTo>
                  <a:lnTo>
                    <a:pt x="851" y="166"/>
                  </a:lnTo>
                  <a:lnTo>
                    <a:pt x="829" y="175"/>
                  </a:lnTo>
                  <a:lnTo>
                    <a:pt x="807" y="186"/>
                  </a:lnTo>
                  <a:lnTo>
                    <a:pt x="785" y="200"/>
                  </a:lnTo>
                  <a:lnTo>
                    <a:pt x="764" y="214"/>
                  </a:lnTo>
                  <a:lnTo>
                    <a:pt x="744" y="228"/>
                  </a:lnTo>
                  <a:lnTo>
                    <a:pt x="723" y="242"/>
                  </a:lnTo>
                  <a:lnTo>
                    <a:pt x="701" y="256"/>
                  </a:lnTo>
                  <a:lnTo>
                    <a:pt x="686" y="265"/>
                  </a:lnTo>
                  <a:lnTo>
                    <a:pt x="673" y="275"/>
                  </a:lnTo>
                  <a:lnTo>
                    <a:pt x="661" y="287"/>
                  </a:lnTo>
                  <a:lnTo>
                    <a:pt x="650" y="299"/>
                  </a:lnTo>
                  <a:lnTo>
                    <a:pt x="639" y="311"/>
                  </a:lnTo>
                  <a:lnTo>
                    <a:pt x="628" y="324"/>
                  </a:lnTo>
                  <a:lnTo>
                    <a:pt x="617" y="337"/>
                  </a:lnTo>
                  <a:lnTo>
                    <a:pt x="605" y="350"/>
                  </a:lnTo>
                  <a:lnTo>
                    <a:pt x="589" y="369"/>
                  </a:lnTo>
                  <a:lnTo>
                    <a:pt x="573" y="386"/>
                  </a:lnTo>
                  <a:lnTo>
                    <a:pt x="558" y="404"/>
                  </a:lnTo>
                  <a:lnTo>
                    <a:pt x="543" y="424"/>
                  </a:lnTo>
                  <a:lnTo>
                    <a:pt x="528" y="442"/>
                  </a:lnTo>
                  <a:lnTo>
                    <a:pt x="516" y="462"/>
                  </a:lnTo>
                  <a:lnTo>
                    <a:pt x="502" y="481"/>
                  </a:lnTo>
                  <a:lnTo>
                    <a:pt x="489" y="501"/>
                  </a:lnTo>
                  <a:lnTo>
                    <a:pt x="471" y="532"/>
                  </a:lnTo>
                  <a:lnTo>
                    <a:pt x="454" y="564"/>
                  </a:lnTo>
                  <a:lnTo>
                    <a:pt x="438" y="597"/>
                  </a:lnTo>
                  <a:lnTo>
                    <a:pt x="425" y="630"/>
                  </a:lnTo>
                  <a:lnTo>
                    <a:pt x="413" y="664"/>
                  </a:lnTo>
                  <a:lnTo>
                    <a:pt x="403" y="698"/>
                  </a:lnTo>
                  <a:lnTo>
                    <a:pt x="393" y="734"/>
                  </a:lnTo>
                  <a:lnTo>
                    <a:pt x="388" y="771"/>
                  </a:lnTo>
                  <a:lnTo>
                    <a:pt x="373" y="897"/>
                  </a:lnTo>
                  <a:lnTo>
                    <a:pt x="365" y="1027"/>
                  </a:lnTo>
                  <a:lnTo>
                    <a:pt x="366" y="1157"/>
                  </a:lnTo>
                  <a:lnTo>
                    <a:pt x="375" y="1287"/>
                  </a:lnTo>
                  <a:lnTo>
                    <a:pt x="378" y="1317"/>
                  </a:lnTo>
                  <a:lnTo>
                    <a:pt x="384" y="1346"/>
                  </a:lnTo>
                  <a:lnTo>
                    <a:pt x="389" y="1376"/>
                  </a:lnTo>
                  <a:lnTo>
                    <a:pt x="395" y="1404"/>
                  </a:lnTo>
                  <a:lnTo>
                    <a:pt x="399" y="1434"/>
                  </a:lnTo>
                  <a:lnTo>
                    <a:pt x="404" y="1463"/>
                  </a:lnTo>
                  <a:lnTo>
                    <a:pt x="408" y="1493"/>
                  </a:lnTo>
                  <a:lnTo>
                    <a:pt x="411" y="1523"/>
                  </a:lnTo>
                  <a:lnTo>
                    <a:pt x="389" y="1512"/>
                  </a:lnTo>
                  <a:lnTo>
                    <a:pt x="366" y="1500"/>
                  </a:lnTo>
                  <a:lnTo>
                    <a:pt x="344" y="1487"/>
                  </a:lnTo>
                  <a:lnTo>
                    <a:pt x="322" y="1476"/>
                  </a:lnTo>
                  <a:lnTo>
                    <a:pt x="300" y="1464"/>
                  </a:lnTo>
                  <a:lnTo>
                    <a:pt x="278" y="1452"/>
                  </a:lnTo>
                  <a:lnTo>
                    <a:pt x="256" y="1440"/>
                  </a:lnTo>
                  <a:lnTo>
                    <a:pt x="235" y="1428"/>
                  </a:lnTo>
                  <a:lnTo>
                    <a:pt x="213" y="1415"/>
                  </a:lnTo>
                  <a:lnTo>
                    <a:pt x="191" y="1403"/>
                  </a:lnTo>
                  <a:lnTo>
                    <a:pt x="169" y="1391"/>
                  </a:lnTo>
                  <a:lnTo>
                    <a:pt x="147" y="1378"/>
                  </a:lnTo>
                  <a:lnTo>
                    <a:pt x="125" y="1366"/>
                  </a:lnTo>
                  <a:lnTo>
                    <a:pt x="104" y="1354"/>
                  </a:lnTo>
                  <a:lnTo>
                    <a:pt x="83" y="1341"/>
                  </a:lnTo>
                  <a:lnTo>
                    <a:pt x="61" y="1328"/>
                  </a:lnTo>
                  <a:lnTo>
                    <a:pt x="53" y="1289"/>
                  </a:lnTo>
                  <a:lnTo>
                    <a:pt x="45" y="1249"/>
                  </a:lnTo>
                  <a:lnTo>
                    <a:pt x="35" y="1210"/>
                  </a:lnTo>
                  <a:lnTo>
                    <a:pt x="27" y="1169"/>
                  </a:lnTo>
                  <a:lnTo>
                    <a:pt x="20" y="1130"/>
                  </a:lnTo>
                  <a:lnTo>
                    <a:pt x="13" y="1090"/>
                  </a:lnTo>
                  <a:lnTo>
                    <a:pt x="9" y="1048"/>
                  </a:lnTo>
                  <a:lnTo>
                    <a:pt x="5" y="1007"/>
                  </a:lnTo>
                  <a:lnTo>
                    <a:pt x="9" y="1013"/>
                  </a:lnTo>
                  <a:lnTo>
                    <a:pt x="13" y="1017"/>
                  </a:lnTo>
                  <a:lnTo>
                    <a:pt x="18" y="1021"/>
                  </a:lnTo>
                  <a:lnTo>
                    <a:pt x="24" y="1024"/>
                  </a:lnTo>
                  <a:lnTo>
                    <a:pt x="28" y="1027"/>
                  </a:lnTo>
                  <a:lnTo>
                    <a:pt x="34" y="1030"/>
                  </a:lnTo>
                  <a:lnTo>
                    <a:pt x="39" y="1032"/>
                  </a:lnTo>
                  <a:lnTo>
                    <a:pt x="45" y="1036"/>
                  </a:lnTo>
                  <a:lnTo>
                    <a:pt x="50" y="1039"/>
                  </a:lnTo>
                  <a:lnTo>
                    <a:pt x="56" y="1041"/>
                  </a:lnTo>
                  <a:lnTo>
                    <a:pt x="63" y="1044"/>
                  </a:lnTo>
                  <a:lnTo>
                    <a:pt x="70" y="1045"/>
                  </a:lnTo>
                  <a:lnTo>
                    <a:pt x="77" y="1046"/>
                  </a:lnTo>
                  <a:lnTo>
                    <a:pt x="83" y="1048"/>
                  </a:lnTo>
                  <a:lnTo>
                    <a:pt x="89" y="1050"/>
                  </a:lnTo>
                  <a:lnTo>
                    <a:pt x="96" y="1052"/>
                  </a:lnTo>
                  <a:lnTo>
                    <a:pt x="97" y="1085"/>
                  </a:lnTo>
                  <a:lnTo>
                    <a:pt x="100" y="1119"/>
                  </a:lnTo>
                  <a:lnTo>
                    <a:pt x="104" y="1151"/>
                  </a:lnTo>
                  <a:lnTo>
                    <a:pt x="111" y="1184"/>
                  </a:lnTo>
                  <a:lnTo>
                    <a:pt x="118" y="1217"/>
                  </a:lnTo>
                  <a:lnTo>
                    <a:pt x="126" y="1249"/>
                  </a:lnTo>
                  <a:lnTo>
                    <a:pt x="133" y="1281"/>
                  </a:lnTo>
                  <a:lnTo>
                    <a:pt x="141" y="1312"/>
                  </a:lnTo>
                  <a:lnTo>
                    <a:pt x="148" y="1315"/>
                  </a:lnTo>
                  <a:lnTo>
                    <a:pt x="155" y="1317"/>
                  </a:lnTo>
                  <a:lnTo>
                    <a:pt x="162" y="1319"/>
                  </a:lnTo>
                  <a:lnTo>
                    <a:pt x="169" y="1323"/>
                  </a:lnTo>
                  <a:lnTo>
                    <a:pt x="176" y="1325"/>
                  </a:lnTo>
                  <a:lnTo>
                    <a:pt x="183" y="1328"/>
                  </a:lnTo>
                  <a:lnTo>
                    <a:pt x="190" y="1331"/>
                  </a:lnTo>
                  <a:lnTo>
                    <a:pt x="197" y="1333"/>
                  </a:lnTo>
                  <a:lnTo>
                    <a:pt x="194" y="1300"/>
                  </a:lnTo>
                  <a:lnTo>
                    <a:pt x="192" y="1266"/>
                  </a:lnTo>
                  <a:lnTo>
                    <a:pt x="188" y="1233"/>
                  </a:lnTo>
                  <a:lnTo>
                    <a:pt x="184" y="1199"/>
                  </a:lnTo>
                  <a:lnTo>
                    <a:pt x="178" y="1167"/>
                  </a:lnTo>
                  <a:lnTo>
                    <a:pt x="172" y="1134"/>
                  </a:lnTo>
                  <a:lnTo>
                    <a:pt x="167" y="1101"/>
                  </a:lnTo>
                  <a:lnTo>
                    <a:pt x="160" y="1068"/>
                  </a:lnTo>
                  <a:lnTo>
                    <a:pt x="165" y="1068"/>
                  </a:lnTo>
                  <a:lnTo>
                    <a:pt x="171" y="1069"/>
                  </a:lnTo>
                  <a:lnTo>
                    <a:pt x="177" y="1070"/>
                  </a:lnTo>
                  <a:lnTo>
                    <a:pt x="183" y="1071"/>
                  </a:lnTo>
                  <a:lnTo>
                    <a:pt x="188" y="1074"/>
                  </a:lnTo>
                  <a:lnTo>
                    <a:pt x="194" y="1075"/>
                  </a:lnTo>
                  <a:lnTo>
                    <a:pt x="200" y="1076"/>
                  </a:lnTo>
                  <a:lnTo>
                    <a:pt x="206" y="1077"/>
                  </a:lnTo>
                  <a:lnTo>
                    <a:pt x="222" y="1078"/>
                  </a:lnTo>
                  <a:lnTo>
                    <a:pt x="238" y="1077"/>
                  </a:lnTo>
                  <a:lnTo>
                    <a:pt x="254" y="1076"/>
                  </a:lnTo>
                  <a:lnTo>
                    <a:pt x="270" y="1074"/>
                  </a:lnTo>
                  <a:lnTo>
                    <a:pt x="285" y="1069"/>
                  </a:lnTo>
                  <a:lnTo>
                    <a:pt x="298" y="1061"/>
                  </a:lnTo>
                  <a:lnTo>
                    <a:pt x="309" y="1052"/>
                  </a:lnTo>
                  <a:lnTo>
                    <a:pt x="317" y="1038"/>
                  </a:lnTo>
                  <a:lnTo>
                    <a:pt x="320" y="1028"/>
                  </a:lnTo>
                  <a:lnTo>
                    <a:pt x="321" y="1018"/>
                  </a:lnTo>
                  <a:lnTo>
                    <a:pt x="317" y="1009"/>
                  </a:lnTo>
                  <a:lnTo>
                    <a:pt x="314" y="1000"/>
                  </a:lnTo>
                  <a:lnTo>
                    <a:pt x="308" y="992"/>
                  </a:lnTo>
                  <a:lnTo>
                    <a:pt x="300" y="985"/>
                  </a:lnTo>
                  <a:lnTo>
                    <a:pt x="292" y="978"/>
                  </a:lnTo>
                  <a:lnTo>
                    <a:pt x="284" y="972"/>
                  </a:lnTo>
                  <a:lnTo>
                    <a:pt x="266" y="962"/>
                  </a:lnTo>
                  <a:lnTo>
                    <a:pt x="245" y="953"/>
                  </a:lnTo>
                  <a:lnTo>
                    <a:pt x="225" y="945"/>
                  </a:lnTo>
                  <a:lnTo>
                    <a:pt x="205" y="938"/>
                  </a:lnTo>
                  <a:lnTo>
                    <a:pt x="183" y="932"/>
                  </a:lnTo>
                  <a:lnTo>
                    <a:pt x="162" y="926"/>
                  </a:lnTo>
                  <a:lnTo>
                    <a:pt x="140" y="920"/>
                  </a:lnTo>
                  <a:lnTo>
                    <a:pt x="118" y="916"/>
                  </a:lnTo>
                  <a:lnTo>
                    <a:pt x="104" y="912"/>
                  </a:lnTo>
                  <a:lnTo>
                    <a:pt x="89" y="910"/>
                  </a:lnTo>
                  <a:lnTo>
                    <a:pt x="73" y="909"/>
                  </a:lnTo>
                  <a:lnTo>
                    <a:pt x="58" y="908"/>
                  </a:lnTo>
                  <a:lnTo>
                    <a:pt x="43" y="909"/>
                  </a:lnTo>
                  <a:lnTo>
                    <a:pt x="28" y="910"/>
                  </a:lnTo>
                  <a:lnTo>
                    <a:pt x="13" y="915"/>
                  </a:lnTo>
                  <a:lnTo>
                    <a:pt x="1" y="920"/>
                  </a:lnTo>
                  <a:lnTo>
                    <a:pt x="0" y="878"/>
                  </a:lnTo>
                  <a:lnTo>
                    <a:pt x="1" y="836"/>
                  </a:lnTo>
                  <a:lnTo>
                    <a:pt x="2" y="794"/>
                  </a:lnTo>
                  <a:lnTo>
                    <a:pt x="4" y="751"/>
                  </a:lnTo>
                  <a:lnTo>
                    <a:pt x="10" y="710"/>
                  </a:lnTo>
                  <a:lnTo>
                    <a:pt x="17" y="668"/>
                  </a:lnTo>
                  <a:lnTo>
                    <a:pt x="26" y="628"/>
                  </a:lnTo>
                  <a:lnTo>
                    <a:pt x="39" y="589"/>
                  </a:lnTo>
                  <a:lnTo>
                    <a:pt x="49" y="562"/>
                  </a:lnTo>
                  <a:lnTo>
                    <a:pt x="62" y="536"/>
                  </a:lnTo>
                  <a:lnTo>
                    <a:pt x="74" y="509"/>
                  </a:lnTo>
                  <a:lnTo>
                    <a:pt x="89" y="484"/>
                  </a:lnTo>
                  <a:lnTo>
                    <a:pt x="104" y="458"/>
                  </a:lnTo>
                  <a:lnTo>
                    <a:pt x="119" y="434"/>
                  </a:lnTo>
                  <a:lnTo>
                    <a:pt x="135" y="410"/>
                  </a:lnTo>
                  <a:lnTo>
                    <a:pt x="153" y="387"/>
                  </a:lnTo>
                  <a:lnTo>
                    <a:pt x="168" y="366"/>
                  </a:lnTo>
                  <a:lnTo>
                    <a:pt x="184" y="345"/>
                  </a:lnTo>
                  <a:lnTo>
                    <a:pt x="199" y="326"/>
                  </a:lnTo>
                  <a:lnTo>
                    <a:pt x="215" y="306"/>
                  </a:lnTo>
                  <a:lnTo>
                    <a:pt x="232" y="287"/>
                  </a:lnTo>
                  <a:lnTo>
                    <a:pt x="250" y="267"/>
                  </a:lnTo>
                  <a:lnTo>
                    <a:pt x="267" y="249"/>
                  </a:lnTo>
                  <a:lnTo>
                    <a:pt x="285" y="230"/>
                  </a:lnTo>
                  <a:lnTo>
                    <a:pt x="304" y="213"/>
                  </a:lnTo>
                  <a:lnTo>
                    <a:pt x="322" y="196"/>
                  </a:lnTo>
                  <a:lnTo>
                    <a:pt x="342" y="180"/>
                  </a:lnTo>
                  <a:lnTo>
                    <a:pt x="361" y="163"/>
                  </a:lnTo>
                  <a:lnTo>
                    <a:pt x="382" y="148"/>
                  </a:lnTo>
                  <a:lnTo>
                    <a:pt x="403" y="135"/>
                  </a:lnTo>
                  <a:lnTo>
                    <a:pt x="423" y="121"/>
                  </a:lnTo>
                  <a:lnTo>
                    <a:pt x="445" y="108"/>
                  </a:lnTo>
                  <a:lnTo>
                    <a:pt x="471" y="94"/>
                  </a:lnTo>
                  <a:lnTo>
                    <a:pt x="497" y="82"/>
                  </a:lnTo>
                  <a:lnTo>
                    <a:pt x="524" y="70"/>
                  </a:lnTo>
                  <a:lnTo>
                    <a:pt x="550" y="59"/>
                  </a:lnTo>
                  <a:lnTo>
                    <a:pt x="578" y="48"/>
                  </a:lnTo>
                  <a:lnTo>
                    <a:pt x="605" y="39"/>
                  </a:lnTo>
                  <a:lnTo>
                    <a:pt x="633" y="31"/>
                  </a:lnTo>
                  <a:lnTo>
                    <a:pt x="662" y="23"/>
                  </a:lnTo>
                  <a:lnTo>
                    <a:pt x="691" y="16"/>
                  </a:lnTo>
                  <a:lnTo>
                    <a:pt x="719" y="11"/>
                  </a:lnTo>
                  <a:lnTo>
                    <a:pt x="748" y="7"/>
                  </a:lnTo>
                  <a:lnTo>
                    <a:pt x="778" y="3"/>
                  </a:lnTo>
                  <a:lnTo>
                    <a:pt x="808" y="1"/>
                  </a:lnTo>
                  <a:lnTo>
                    <a:pt x="838" y="0"/>
                  </a:lnTo>
                  <a:lnTo>
                    <a:pt x="868" y="0"/>
                  </a:lnTo>
                  <a:lnTo>
                    <a:pt x="899" y="1"/>
                  </a:lnTo>
                  <a:lnTo>
                    <a:pt x="916" y="2"/>
                  </a:lnTo>
                  <a:lnTo>
                    <a:pt x="932" y="4"/>
                  </a:lnTo>
                  <a:lnTo>
                    <a:pt x="949" y="8"/>
                  </a:lnTo>
                  <a:lnTo>
                    <a:pt x="966" y="11"/>
                  </a:lnTo>
                  <a:lnTo>
                    <a:pt x="982" y="16"/>
                  </a:lnTo>
                  <a:lnTo>
                    <a:pt x="998" y="21"/>
                  </a:lnTo>
                  <a:lnTo>
                    <a:pt x="1014" y="25"/>
                  </a:lnTo>
                  <a:lnTo>
                    <a:pt x="1031" y="30"/>
                  </a:lnTo>
                  <a:close/>
                </a:path>
              </a:pathLst>
            </a:custGeom>
            <a:solidFill>
              <a:srgbClr val="BFBFBF"/>
            </a:solidFill>
            <a:ln w="9525">
              <a:noFill/>
              <a:round/>
              <a:headEnd/>
              <a:tailEnd/>
            </a:ln>
          </p:spPr>
          <p:txBody>
            <a:bodyPr/>
            <a:lstStyle/>
            <a:p>
              <a:endParaRPr lang="en-GB"/>
            </a:p>
          </p:txBody>
        </p:sp>
        <p:sp>
          <p:nvSpPr>
            <p:cNvPr id="76" name="Freeform 23"/>
            <p:cNvSpPr>
              <a:spLocks/>
            </p:cNvSpPr>
            <p:nvPr/>
          </p:nvSpPr>
          <p:spPr bwMode="auto">
            <a:xfrm>
              <a:off x="1585" y="2701"/>
              <a:ext cx="608" cy="686"/>
            </a:xfrm>
            <a:custGeom>
              <a:avLst/>
              <a:gdLst>
                <a:gd name="T0" fmla="*/ 1 w 1216"/>
                <a:gd name="T1" fmla="*/ 1 h 1371"/>
                <a:gd name="T2" fmla="*/ 1 w 1216"/>
                <a:gd name="T3" fmla="*/ 1 h 1371"/>
                <a:gd name="T4" fmla="*/ 1 w 1216"/>
                <a:gd name="T5" fmla="*/ 1 h 1371"/>
                <a:gd name="T6" fmla="*/ 1 w 1216"/>
                <a:gd name="T7" fmla="*/ 1 h 1371"/>
                <a:gd name="T8" fmla="*/ 1 w 1216"/>
                <a:gd name="T9" fmla="*/ 1 h 1371"/>
                <a:gd name="T10" fmla="*/ 1 w 1216"/>
                <a:gd name="T11" fmla="*/ 1 h 1371"/>
                <a:gd name="T12" fmla="*/ 1 w 1216"/>
                <a:gd name="T13" fmla="*/ 1 h 1371"/>
                <a:gd name="T14" fmla="*/ 1 w 1216"/>
                <a:gd name="T15" fmla="*/ 1 h 1371"/>
                <a:gd name="T16" fmla="*/ 1 w 1216"/>
                <a:gd name="T17" fmla="*/ 1 h 1371"/>
                <a:gd name="T18" fmla="*/ 1 w 1216"/>
                <a:gd name="T19" fmla="*/ 1 h 1371"/>
                <a:gd name="T20" fmla="*/ 1 w 1216"/>
                <a:gd name="T21" fmla="*/ 1 h 1371"/>
                <a:gd name="T22" fmla="*/ 1 w 1216"/>
                <a:gd name="T23" fmla="*/ 1 h 1371"/>
                <a:gd name="T24" fmla="*/ 1 w 1216"/>
                <a:gd name="T25" fmla="*/ 1 h 1371"/>
                <a:gd name="T26" fmla="*/ 1 w 1216"/>
                <a:gd name="T27" fmla="*/ 1 h 1371"/>
                <a:gd name="T28" fmla="*/ 1 w 1216"/>
                <a:gd name="T29" fmla="*/ 1 h 1371"/>
                <a:gd name="T30" fmla="*/ 1 w 1216"/>
                <a:gd name="T31" fmla="*/ 1 h 1371"/>
                <a:gd name="T32" fmla="*/ 1 w 1216"/>
                <a:gd name="T33" fmla="*/ 1 h 1371"/>
                <a:gd name="T34" fmla="*/ 1 w 1216"/>
                <a:gd name="T35" fmla="*/ 1 h 1371"/>
                <a:gd name="T36" fmla="*/ 1 w 1216"/>
                <a:gd name="T37" fmla="*/ 1 h 1371"/>
                <a:gd name="T38" fmla="*/ 1 w 1216"/>
                <a:gd name="T39" fmla="*/ 1 h 1371"/>
                <a:gd name="T40" fmla="*/ 1 w 1216"/>
                <a:gd name="T41" fmla="*/ 1 h 1371"/>
                <a:gd name="T42" fmla="*/ 1 w 1216"/>
                <a:gd name="T43" fmla="*/ 1 h 1371"/>
                <a:gd name="T44" fmla="*/ 1 w 1216"/>
                <a:gd name="T45" fmla="*/ 1 h 1371"/>
                <a:gd name="T46" fmla="*/ 1 w 1216"/>
                <a:gd name="T47" fmla="*/ 1 h 1371"/>
                <a:gd name="T48" fmla="*/ 1 w 1216"/>
                <a:gd name="T49" fmla="*/ 1 h 1371"/>
                <a:gd name="T50" fmla="*/ 1 w 1216"/>
                <a:gd name="T51" fmla="*/ 1 h 1371"/>
                <a:gd name="T52" fmla="*/ 1 w 1216"/>
                <a:gd name="T53" fmla="*/ 1 h 1371"/>
                <a:gd name="T54" fmla="*/ 1 w 1216"/>
                <a:gd name="T55" fmla="*/ 1 h 1371"/>
                <a:gd name="T56" fmla="*/ 1 w 1216"/>
                <a:gd name="T57" fmla="*/ 1 h 1371"/>
                <a:gd name="T58" fmla="*/ 1 w 1216"/>
                <a:gd name="T59" fmla="*/ 1 h 1371"/>
                <a:gd name="T60" fmla="*/ 1 w 1216"/>
                <a:gd name="T61" fmla="*/ 1 h 1371"/>
                <a:gd name="T62" fmla="*/ 1 w 1216"/>
                <a:gd name="T63" fmla="*/ 1 h 1371"/>
                <a:gd name="T64" fmla="*/ 1 w 1216"/>
                <a:gd name="T65" fmla="*/ 1 h 1371"/>
                <a:gd name="T66" fmla="*/ 1 w 1216"/>
                <a:gd name="T67" fmla="*/ 1 h 1371"/>
                <a:gd name="T68" fmla="*/ 1 w 1216"/>
                <a:gd name="T69" fmla="*/ 1 h 1371"/>
                <a:gd name="T70" fmla="*/ 1 w 1216"/>
                <a:gd name="T71" fmla="*/ 1 h 1371"/>
                <a:gd name="T72" fmla="*/ 1 w 1216"/>
                <a:gd name="T73" fmla="*/ 1 h 1371"/>
                <a:gd name="T74" fmla="*/ 1 w 1216"/>
                <a:gd name="T75" fmla="*/ 1 h 1371"/>
                <a:gd name="T76" fmla="*/ 1 w 1216"/>
                <a:gd name="T77" fmla="*/ 1 h 1371"/>
                <a:gd name="T78" fmla="*/ 1 w 1216"/>
                <a:gd name="T79" fmla="*/ 0 h 1371"/>
                <a:gd name="T80" fmla="*/ 1 w 1216"/>
                <a:gd name="T81" fmla="*/ 1 h 1371"/>
                <a:gd name="T82" fmla="*/ 1 w 1216"/>
                <a:gd name="T83" fmla="*/ 1 h 1371"/>
                <a:gd name="T84" fmla="*/ 1 w 1216"/>
                <a:gd name="T85" fmla="*/ 1 h 1371"/>
                <a:gd name="T86" fmla="*/ 1 w 1216"/>
                <a:gd name="T87" fmla="*/ 1 h 1371"/>
                <a:gd name="T88" fmla="*/ 1 w 1216"/>
                <a:gd name="T89" fmla="*/ 1 h 137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16"/>
                <a:gd name="T136" fmla="*/ 0 h 1371"/>
                <a:gd name="T137" fmla="*/ 1216 w 1216"/>
                <a:gd name="T138" fmla="*/ 1371 h 137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16" h="1371">
                  <a:moveTo>
                    <a:pt x="880" y="39"/>
                  </a:moveTo>
                  <a:lnTo>
                    <a:pt x="899" y="45"/>
                  </a:lnTo>
                  <a:lnTo>
                    <a:pt x="919" y="52"/>
                  </a:lnTo>
                  <a:lnTo>
                    <a:pt x="937" y="60"/>
                  </a:lnTo>
                  <a:lnTo>
                    <a:pt x="956" y="69"/>
                  </a:lnTo>
                  <a:lnTo>
                    <a:pt x="973" y="78"/>
                  </a:lnTo>
                  <a:lnTo>
                    <a:pt x="990" y="90"/>
                  </a:lnTo>
                  <a:lnTo>
                    <a:pt x="1006" y="101"/>
                  </a:lnTo>
                  <a:lnTo>
                    <a:pt x="1023" y="114"/>
                  </a:lnTo>
                  <a:lnTo>
                    <a:pt x="1037" y="128"/>
                  </a:lnTo>
                  <a:lnTo>
                    <a:pt x="1052" y="142"/>
                  </a:lnTo>
                  <a:lnTo>
                    <a:pt x="1066" y="158"/>
                  </a:lnTo>
                  <a:lnTo>
                    <a:pt x="1079" y="175"/>
                  </a:lnTo>
                  <a:lnTo>
                    <a:pt x="1093" y="192"/>
                  </a:lnTo>
                  <a:lnTo>
                    <a:pt x="1104" y="211"/>
                  </a:lnTo>
                  <a:lnTo>
                    <a:pt x="1116" y="231"/>
                  </a:lnTo>
                  <a:lnTo>
                    <a:pt x="1127" y="252"/>
                  </a:lnTo>
                  <a:lnTo>
                    <a:pt x="1134" y="269"/>
                  </a:lnTo>
                  <a:lnTo>
                    <a:pt x="1145" y="302"/>
                  </a:lnTo>
                  <a:lnTo>
                    <a:pt x="1157" y="343"/>
                  </a:lnTo>
                  <a:lnTo>
                    <a:pt x="1171" y="392"/>
                  </a:lnTo>
                  <a:lnTo>
                    <a:pt x="1185" y="442"/>
                  </a:lnTo>
                  <a:lnTo>
                    <a:pt x="1196" y="493"/>
                  </a:lnTo>
                  <a:lnTo>
                    <a:pt x="1206" y="539"/>
                  </a:lnTo>
                  <a:lnTo>
                    <a:pt x="1211" y="576"/>
                  </a:lnTo>
                  <a:lnTo>
                    <a:pt x="1215" y="677"/>
                  </a:lnTo>
                  <a:lnTo>
                    <a:pt x="1216" y="813"/>
                  </a:lnTo>
                  <a:lnTo>
                    <a:pt x="1214" y="941"/>
                  </a:lnTo>
                  <a:lnTo>
                    <a:pt x="1209" y="1017"/>
                  </a:lnTo>
                  <a:lnTo>
                    <a:pt x="1181" y="1029"/>
                  </a:lnTo>
                  <a:lnTo>
                    <a:pt x="1153" y="1039"/>
                  </a:lnTo>
                  <a:lnTo>
                    <a:pt x="1125" y="1051"/>
                  </a:lnTo>
                  <a:lnTo>
                    <a:pt x="1096" y="1061"/>
                  </a:lnTo>
                  <a:lnTo>
                    <a:pt x="1067" y="1071"/>
                  </a:lnTo>
                  <a:lnTo>
                    <a:pt x="1040" y="1081"/>
                  </a:lnTo>
                  <a:lnTo>
                    <a:pt x="1011" y="1091"/>
                  </a:lnTo>
                  <a:lnTo>
                    <a:pt x="982" y="1100"/>
                  </a:lnTo>
                  <a:lnTo>
                    <a:pt x="953" y="1109"/>
                  </a:lnTo>
                  <a:lnTo>
                    <a:pt x="925" y="1119"/>
                  </a:lnTo>
                  <a:lnTo>
                    <a:pt x="896" y="1128"/>
                  </a:lnTo>
                  <a:lnTo>
                    <a:pt x="867" y="1137"/>
                  </a:lnTo>
                  <a:lnTo>
                    <a:pt x="838" y="1145"/>
                  </a:lnTo>
                  <a:lnTo>
                    <a:pt x="809" y="1154"/>
                  </a:lnTo>
                  <a:lnTo>
                    <a:pt x="780" y="1163"/>
                  </a:lnTo>
                  <a:lnTo>
                    <a:pt x="751" y="1172"/>
                  </a:lnTo>
                  <a:lnTo>
                    <a:pt x="708" y="1184"/>
                  </a:lnTo>
                  <a:lnTo>
                    <a:pt x="665" y="1197"/>
                  </a:lnTo>
                  <a:lnTo>
                    <a:pt x="622" y="1210"/>
                  </a:lnTo>
                  <a:lnTo>
                    <a:pt x="579" y="1222"/>
                  </a:lnTo>
                  <a:lnTo>
                    <a:pt x="537" y="1235"/>
                  </a:lnTo>
                  <a:lnTo>
                    <a:pt x="494" y="1248"/>
                  </a:lnTo>
                  <a:lnTo>
                    <a:pt x="451" y="1259"/>
                  </a:lnTo>
                  <a:lnTo>
                    <a:pt x="409" y="1272"/>
                  </a:lnTo>
                  <a:lnTo>
                    <a:pt x="366" y="1285"/>
                  </a:lnTo>
                  <a:lnTo>
                    <a:pt x="323" y="1297"/>
                  </a:lnTo>
                  <a:lnTo>
                    <a:pt x="281" y="1310"/>
                  </a:lnTo>
                  <a:lnTo>
                    <a:pt x="237" y="1322"/>
                  </a:lnTo>
                  <a:lnTo>
                    <a:pt x="194" y="1334"/>
                  </a:lnTo>
                  <a:lnTo>
                    <a:pt x="152" y="1347"/>
                  </a:lnTo>
                  <a:lnTo>
                    <a:pt x="108" y="1358"/>
                  </a:lnTo>
                  <a:lnTo>
                    <a:pt x="65" y="1371"/>
                  </a:lnTo>
                  <a:lnTo>
                    <a:pt x="56" y="1323"/>
                  </a:lnTo>
                  <a:lnTo>
                    <a:pt x="46" y="1275"/>
                  </a:lnTo>
                  <a:lnTo>
                    <a:pt x="37" y="1227"/>
                  </a:lnTo>
                  <a:lnTo>
                    <a:pt x="27" y="1179"/>
                  </a:lnTo>
                  <a:lnTo>
                    <a:pt x="19" y="1130"/>
                  </a:lnTo>
                  <a:lnTo>
                    <a:pt x="12" y="1082"/>
                  </a:lnTo>
                  <a:lnTo>
                    <a:pt x="7" y="1033"/>
                  </a:lnTo>
                  <a:lnTo>
                    <a:pt x="3" y="985"/>
                  </a:lnTo>
                  <a:lnTo>
                    <a:pt x="0" y="921"/>
                  </a:lnTo>
                  <a:lnTo>
                    <a:pt x="0" y="856"/>
                  </a:lnTo>
                  <a:lnTo>
                    <a:pt x="2" y="791"/>
                  </a:lnTo>
                  <a:lnTo>
                    <a:pt x="9" y="728"/>
                  </a:lnTo>
                  <a:lnTo>
                    <a:pt x="14" y="695"/>
                  </a:lnTo>
                  <a:lnTo>
                    <a:pt x="17" y="661"/>
                  </a:lnTo>
                  <a:lnTo>
                    <a:pt x="22" y="627"/>
                  </a:lnTo>
                  <a:lnTo>
                    <a:pt x="26" y="593"/>
                  </a:lnTo>
                  <a:lnTo>
                    <a:pt x="32" y="561"/>
                  </a:lnTo>
                  <a:lnTo>
                    <a:pt x="40" y="528"/>
                  </a:lnTo>
                  <a:lnTo>
                    <a:pt x="50" y="496"/>
                  </a:lnTo>
                  <a:lnTo>
                    <a:pt x="64" y="465"/>
                  </a:lnTo>
                  <a:lnTo>
                    <a:pt x="72" y="449"/>
                  </a:lnTo>
                  <a:lnTo>
                    <a:pt x="82" y="432"/>
                  </a:lnTo>
                  <a:lnTo>
                    <a:pt x="90" y="416"/>
                  </a:lnTo>
                  <a:lnTo>
                    <a:pt x="98" y="398"/>
                  </a:lnTo>
                  <a:lnTo>
                    <a:pt x="106" y="382"/>
                  </a:lnTo>
                  <a:lnTo>
                    <a:pt x="115" y="366"/>
                  </a:lnTo>
                  <a:lnTo>
                    <a:pt x="124" y="350"/>
                  </a:lnTo>
                  <a:lnTo>
                    <a:pt x="135" y="335"/>
                  </a:lnTo>
                  <a:lnTo>
                    <a:pt x="140" y="327"/>
                  </a:lnTo>
                  <a:lnTo>
                    <a:pt x="148" y="316"/>
                  </a:lnTo>
                  <a:lnTo>
                    <a:pt x="159" y="302"/>
                  </a:lnTo>
                  <a:lnTo>
                    <a:pt x="171" y="286"/>
                  </a:lnTo>
                  <a:lnTo>
                    <a:pt x="185" y="268"/>
                  </a:lnTo>
                  <a:lnTo>
                    <a:pt x="200" y="250"/>
                  </a:lnTo>
                  <a:lnTo>
                    <a:pt x="216" y="229"/>
                  </a:lnTo>
                  <a:lnTo>
                    <a:pt x="234" y="209"/>
                  </a:lnTo>
                  <a:lnTo>
                    <a:pt x="251" y="190"/>
                  </a:lnTo>
                  <a:lnTo>
                    <a:pt x="268" y="170"/>
                  </a:lnTo>
                  <a:lnTo>
                    <a:pt x="285" y="152"/>
                  </a:lnTo>
                  <a:lnTo>
                    <a:pt x="303" y="135"/>
                  </a:lnTo>
                  <a:lnTo>
                    <a:pt x="319" y="120"/>
                  </a:lnTo>
                  <a:lnTo>
                    <a:pt x="334" y="106"/>
                  </a:lnTo>
                  <a:lnTo>
                    <a:pt x="348" y="95"/>
                  </a:lnTo>
                  <a:lnTo>
                    <a:pt x="360" y="88"/>
                  </a:lnTo>
                  <a:lnTo>
                    <a:pt x="368" y="85"/>
                  </a:lnTo>
                  <a:lnTo>
                    <a:pt x="379" y="80"/>
                  </a:lnTo>
                  <a:lnTo>
                    <a:pt x="391" y="75"/>
                  </a:lnTo>
                  <a:lnTo>
                    <a:pt x="406" y="68"/>
                  </a:lnTo>
                  <a:lnTo>
                    <a:pt x="422" y="61"/>
                  </a:lnTo>
                  <a:lnTo>
                    <a:pt x="441" y="53"/>
                  </a:lnTo>
                  <a:lnTo>
                    <a:pt x="460" y="46"/>
                  </a:lnTo>
                  <a:lnTo>
                    <a:pt x="480" y="38"/>
                  </a:lnTo>
                  <a:lnTo>
                    <a:pt x="500" y="30"/>
                  </a:lnTo>
                  <a:lnTo>
                    <a:pt x="520" y="23"/>
                  </a:lnTo>
                  <a:lnTo>
                    <a:pt x="540" y="16"/>
                  </a:lnTo>
                  <a:lnTo>
                    <a:pt x="560" y="10"/>
                  </a:lnTo>
                  <a:lnTo>
                    <a:pt x="577" y="6"/>
                  </a:lnTo>
                  <a:lnTo>
                    <a:pt x="594" y="2"/>
                  </a:lnTo>
                  <a:lnTo>
                    <a:pt x="609" y="0"/>
                  </a:lnTo>
                  <a:lnTo>
                    <a:pt x="622" y="0"/>
                  </a:lnTo>
                  <a:lnTo>
                    <a:pt x="638" y="1"/>
                  </a:lnTo>
                  <a:lnTo>
                    <a:pt x="655" y="1"/>
                  </a:lnTo>
                  <a:lnTo>
                    <a:pt x="671" y="2"/>
                  </a:lnTo>
                  <a:lnTo>
                    <a:pt x="687" y="4"/>
                  </a:lnTo>
                  <a:lnTo>
                    <a:pt x="703" y="6"/>
                  </a:lnTo>
                  <a:lnTo>
                    <a:pt x="721" y="8"/>
                  </a:lnTo>
                  <a:lnTo>
                    <a:pt x="737" y="9"/>
                  </a:lnTo>
                  <a:lnTo>
                    <a:pt x="753" y="11"/>
                  </a:lnTo>
                  <a:lnTo>
                    <a:pt x="769" y="14"/>
                  </a:lnTo>
                  <a:lnTo>
                    <a:pt x="785" y="17"/>
                  </a:lnTo>
                  <a:lnTo>
                    <a:pt x="801" y="19"/>
                  </a:lnTo>
                  <a:lnTo>
                    <a:pt x="818" y="23"/>
                  </a:lnTo>
                  <a:lnTo>
                    <a:pt x="832" y="26"/>
                  </a:lnTo>
                  <a:lnTo>
                    <a:pt x="849" y="31"/>
                  </a:lnTo>
                  <a:lnTo>
                    <a:pt x="865" y="34"/>
                  </a:lnTo>
                  <a:lnTo>
                    <a:pt x="880" y="39"/>
                  </a:lnTo>
                  <a:close/>
                </a:path>
              </a:pathLst>
            </a:custGeom>
            <a:solidFill>
              <a:srgbClr val="BFBFBF"/>
            </a:solidFill>
            <a:ln w="9525">
              <a:noFill/>
              <a:round/>
              <a:headEnd/>
              <a:tailEnd/>
            </a:ln>
          </p:spPr>
          <p:txBody>
            <a:bodyPr/>
            <a:lstStyle/>
            <a:p>
              <a:endParaRPr lang="en-GB"/>
            </a:p>
          </p:txBody>
        </p:sp>
        <p:sp>
          <p:nvSpPr>
            <p:cNvPr id="77" name="Freeform 24"/>
            <p:cNvSpPr>
              <a:spLocks/>
            </p:cNvSpPr>
            <p:nvPr/>
          </p:nvSpPr>
          <p:spPr bwMode="auto">
            <a:xfrm>
              <a:off x="1482" y="2621"/>
              <a:ext cx="363" cy="215"/>
            </a:xfrm>
            <a:custGeom>
              <a:avLst/>
              <a:gdLst>
                <a:gd name="T0" fmla="*/ 1 w 725"/>
                <a:gd name="T1" fmla="*/ 1 h 430"/>
                <a:gd name="T2" fmla="*/ 1 w 725"/>
                <a:gd name="T3" fmla="*/ 1 h 430"/>
                <a:gd name="T4" fmla="*/ 1 w 725"/>
                <a:gd name="T5" fmla="*/ 1 h 430"/>
                <a:gd name="T6" fmla="*/ 1 w 725"/>
                <a:gd name="T7" fmla="*/ 1 h 430"/>
                <a:gd name="T8" fmla="*/ 1 w 725"/>
                <a:gd name="T9" fmla="*/ 1 h 430"/>
                <a:gd name="T10" fmla="*/ 1 w 725"/>
                <a:gd name="T11" fmla="*/ 1 h 430"/>
                <a:gd name="T12" fmla="*/ 1 w 725"/>
                <a:gd name="T13" fmla="*/ 1 h 430"/>
                <a:gd name="T14" fmla="*/ 1 w 725"/>
                <a:gd name="T15" fmla="*/ 1 h 430"/>
                <a:gd name="T16" fmla="*/ 1 w 725"/>
                <a:gd name="T17" fmla="*/ 1 h 430"/>
                <a:gd name="T18" fmla="*/ 1 w 725"/>
                <a:gd name="T19" fmla="*/ 1 h 430"/>
                <a:gd name="T20" fmla="*/ 1 w 725"/>
                <a:gd name="T21" fmla="*/ 1 h 430"/>
                <a:gd name="T22" fmla="*/ 1 w 725"/>
                <a:gd name="T23" fmla="*/ 1 h 430"/>
                <a:gd name="T24" fmla="*/ 1 w 725"/>
                <a:gd name="T25" fmla="*/ 1 h 430"/>
                <a:gd name="T26" fmla="*/ 1 w 725"/>
                <a:gd name="T27" fmla="*/ 1 h 430"/>
                <a:gd name="T28" fmla="*/ 1 w 725"/>
                <a:gd name="T29" fmla="*/ 1 h 430"/>
                <a:gd name="T30" fmla="*/ 1 w 725"/>
                <a:gd name="T31" fmla="*/ 1 h 430"/>
                <a:gd name="T32" fmla="*/ 1 w 725"/>
                <a:gd name="T33" fmla="*/ 1 h 430"/>
                <a:gd name="T34" fmla="*/ 1 w 725"/>
                <a:gd name="T35" fmla="*/ 1 h 430"/>
                <a:gd name="T36" fmla="*/ 1 w 725"/>
                <a:gd name="T37" fmla="*/ 1 h 430"/>
                <a:gd name="T38" fmla="*/ 1 w 725"/>
                <a:gd name="T39" fmla="*/ 1 h 430"/>
                <a:gd name="T40" fmla="*/ 1 w 725"/>
                <a:gd name="T41" fmla="*/ 1 h 430"/>
                <a:gd name="T42" fmla="*/ 1 w 725"/>
                <a:gd name="T43" fmla="*/ 1 h 430"/>
                <a:gd name="T44" fmla="*/ 1 w 725"/>
                <a:gd name="T45" fmla="*/ 1 h 430"/>
                <a:gd name="T46" fmla="*/ 1 w 725"/>
                <a:gd name="T47" fmla="*/ 1 h 430"/>
                <a:gd name="T48" fmla="*/ 1 w 725"/>
                <a:gd name="T49" fmla="*/ 1 h 430"/>
                <a:gd name="T50" fmla="*/ 1 w 725"/>
                <a:gd name="T51" fmla="*/ 1 h 430"/>
                <a:gd name="T52" fmla="*/ 1 w 725"/>
                <a:gd name="T53" fmla="*/ 1 h 430"/>
                <a:gd name="T54" fmla="*/ 1 w 725"/>
                <a:gd name="T55" fmla="*/ 1 h 430"/>
                <a:gd name="T56" fmla="*/ 1 w 725"/>
                <a:gd name="T57" fmla="*/ 1 h 430"/>
                <a:gd name="T58" fmla="*/ 1 w 725"/>
                <a:gd name="T59" fmla="*/ 1 h 430"/>
                <a:gd name="T60" fmla="*/ 1 w 725"/>
                <a:gd name="T61" fmla="*/ 1 h 430"/>
                <a:gd name="T62" fmla="*/ 1 w 725"/>
                <a:gd name="T63" fmla="*/ 1 h 430"/>
                <a:gd name="T64" fmla="*/ 1 w 725"/>
                <a:gd name="T65" fmla="*/ 1 h 430"/>
                <a:gd name="T66" fmla="*/ 1 w 725"/>
                <a:gd name="T67" fmla="*/ 1 h 430"/>
                <a:gd name="T68" fmla="*/ 1 w 725"/>
                <a:gd name="T69" fmla="*/ 1 h 430"/>
                <a:gd name="T70" fmla="*/ 1 w 725"/>
                <a:gd name="T71" fmla="*/ 1 h 430"/>
                <a:gd name="T72" fmla="*/ 1 w 725"/>
                <a:gd name="T73" fmla="*/ 0 h 430"/>
                <a:gd name="T74" fmla="*/ 1 w 725"/>
                <a:gd name="T75" fmla="*/ 1 h 430"/>
                <a:gd name="T76" fmla="*/ 1 w 725"/>
                <a:gd name="T77" fmla="*/ 1 h 430"/>
                <a:gd name="T78" fmla="*/ 1 w 725"/>
                <a:gd name="T79" fmla="*/ 1 h 43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725"/>
                <a:gd name="T121" fmla="*/ 0 h 430"/>
                <a:gd name="T122" fmla="*/ 725 w 725"/>
                <a:gd name="T123" fmla="*/ 430 h 43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725" h="430">
                  <a:moveTo>
                    <a:pt x="725" y="16"/>
                  </a:moveTo>
                  <a:lnTo>
                    <a:pt x="706" y="17"/>
                  </a:lnTo>
                  <a:lnTo>
                    <a:pt x="685" y="20"/>
                  </a:lnTo>
                  <a:lnTo>
                    <a:pt x="662" y="23"/>
                  </a:lnTo>
                  <a:lnTo>
                    <a:pt x="638" y="27"/>
                  </a:lnTo>
                  <a:lnTo>
                    <a:pt x="612" y="32"/>
                  </a:lnTo>
                  <a:lnTo>
                    <a:pt x="587" y="37"/>
                  </a:lnTo>
                  <a:lnTo>
                    <a:pt x="561" y="44"/>
                  </a:lnTo>
                  <a:lnTo>
                    <a:pt x="534" y="49"/>
                  </a:lnTo>
                  <a:lnTo>
                    <a:pt x="506" y="57"/>
                  </a:lnTo>
                  <a:lnTo>
                    <a:pt x="481" y="65"/>
                  </a:lnTo>
                  <a:lnTo>
                    <a:pt x="456" y="75"/>
                  </a:lnTo>
                  <a:lnTo>
                    <a:pt x="432" y="84"/>
                  </a:lnTo>
                  <a:lnTo>
                    <a:pt x="409" y="94"/>
                  </a:lnTo>
                  <a:lnTo>
                    <a:pt x="388" y="105"/>
                  </a:lnTo>
                  <a:lnTo>
                    <a:pt x="368" y="116"/>
                  </a:lnTo>
                  <a:lnTo>
                    <a:pt x="352" y="129"/>
                  </a:lnTo>
                  <a:lnTo>
                    <a:pt x="333" y="145"/>
                  </a:lnTo>
                  <a:lnTo>
                    <a:pt x="314" y="160"/>
                  </a:lnTo>
                  <a:lnTo>
                    <a:pt x="298" y="174"/>
                  </a:lnTo>
                  <a:lnTo>
                    <a:pt x="282" y="186"/>
                  </a:lnTo>
                  <a:lnTo>
                    <a:pt x="267" y="200"/>
                  </a:lnTo>
                  <a:lnTo>
                    <a:pt x="252" y="214"/>
                  </a:lnTo>
                  <a:lnTo>
                    <a:pt x="238" y="228"/>
                  </a:lnTo>
                  <a:lnTo>
                    <a:pt x="223" y="243"/>
                  </a:lnTo>
                  <a:lnTo>
                    <a:pt x="208" y="259"/>
                  </a:lnTo>
                  <a:lnTo>
                    <a:pt x="193" y="277"/>
                  </a:lnTo>
                  <a:lnTo>
                    <a:pt x="177" y="296"/>
                  </a:lnTo>
                  <a:lnTo>
                    <a:pt x="160" y="318"/>
                  </a:lnTo>
                  <a:lnTo>
                    <a:pt x="141" y="341"/>
                  </a:lnTo>
                  <a:lnTo>
                    <a:pt x="122" y="367"/>
                  </a:lnTo>
                  <a:lnTo>
                    <a:pt x="100" y="397"/>
                  </a:lnTo>
                  <a:lnTo>
                    <a:pt x="77" y="430"/>
                  </a:lnTo>
                  <a:lnTo>
                    <a:pt x="66" y="426"/>
                  </a:lnTo>
                  <a:lnTo>
                    <a:pt x="57" y="424"/>
                  </a:lnTo>
                  <a:lnTo>
                    <a:pt x="47" y="419"/>
                  </a:lnTo>
                  <a:lnTo>
                    <a:pt x="38" y="416"/>
                  </a:lnTo>
                  <a:lnTo>
                    <a:pt x="28" y="411"/>
                  </a:lnTo>
                  <a:lnTo>
                    <a:pt x="18" y="408"/>
                  </a:lnTo>
                  <a:lnTo>
                    <a:pt x="9" y="403"/>
                  </a:lnTo>
                  <a:lnTo>
                    <a:pt x="0" y="400"/>
                  </a:lnTo>
                  <a:lnTo>
                    <a:pt x="10" y="380"/>
                  </a:lnTo>
                  <a:lnTo>
                    <a:pt x="20" y="359"/>
                  </a:lnTo>
                  <a:lnTo>
                    <a:pt x="32" y="340"/>
                  </a:lnTo>
                  <a:lnTo>
                    <a:pt x="43" y="319"/>
                  </a:lnTo>
                  <a:lnTo>
                    <a:pt x="56" y="299"/>
                  </a:lnTo>
                  <a:lnTo>
                    <a:pt x="70" y="281"/>
                  </a:lnTo>
                  <a:lnTo>
                    <a:pt x="84" y="262"/>
                  </a:lnTo>
                  <a:lnTo>
                    <a:pt x="99" y="245"/>
                  </a:lnTo>
                  <a:lnTo>
                    <a:pt x="113" y="230"/>
                  </a:lnTo>
                  <a:lnTo>
                    <a:pt x="129" y="216"/>
                  </a:lnTo>
                  <a:lnTo>
                    <a:pt x="144" y="201"/>
                  </a:lnTo>
                  <a:lnTo>
                    <a:pt x="161" y="188"/>
                  </a:lnTo>
                  <a:lnTo>
                    <a:pt x="178" y="174"/>
                  </a:lnTo>
                  <a:lnTo>
                    <a:pt x="195" y="160"/>
                  </a:lnTo>
                  <a:lnTo>
                    <a:pt x="214" y="147"/>
                  </a:lnTo>
                  <a:lnTo>
                    <a:pt x="232" y="133"/>
                  </a:lnTo>
                  <a:lnTo>
                    <a:pt x="251" y="122"/>
                  </a:lnTo>
                  <a:lnTo>
                    <a:pt x="270" y="109"/>
                  </a:lnTo>
                  <a:lnTo>
                    <a:pt x="289" y="98"/>
                  </a:lnTo>
                  <a:lnTo>
                    <a:pt x="308" y="87"/>
                  </a:lnTo>
                  <a:lnTo>
                    <a:pt x="327" y="77"/>
                  </a:lnTo>
                  <a:lnTo>
                    <a:pt x="345" y="68"/>
                  </a:lnTo>
                  <a:lnTo>
                    <a:pt x="364" y="59"/>
                  </a:lnTo>
                  <a:lnTo>
                    <a:pt x="381" y="50"/>
                  </a:lnTo>
                  <a:lnTo>
                    <a:pt x="409" y="39"/>
                  </a:lnTo>
                  <a:lnTo>
                    <a:pt x="437" y="29"/>
                  </a:lnTo>
                  <a:lnTo>
                    <a:pt x="466" y="20"/>
                  </a:lnTo>
                  <a:lnTo>
                    <a:pt x="494" y="14"/>
                  </a:lnTo>
                  <a:lnTo>
                    <a:pt x="521" y="9"/>
                  </a:lnTo>
                  <a:lnTo>
                    <a:pt x="549" y="6"/>
                  </a:lnTo>
                  <a:lnTo>
                    <a:pt x="576" y="2"/>
                  </a:lnTo>
                  <a:lnTo>
                    <a:pt x="601" y="1"/>
                  </a:lnTo>
                  <a:lnTo>
                    <a:pt x="624" y="0"/>
                  </a:lnTo>
                  <a:lnTo>
                    <a:pt x="646" y="1"/>
                  </a:lnTo>
                  <a:lnTo>
                    <a:pt x="665" y="2"/>
                  </a:lnTo>
                  <a:lnTo>
                    <a:pt x="684" y="3"/>
                  </a:lnTo>
                  <a:lnTo>
                    <a:pt x="699" y="6"/>
                  </a:lnTo>
                  <a:lnTo>
                    <a:pt x="710" y="9"/>
                  </a:lnTo>
                  <a:lnTo>
                    <a:pt x="719" y="12"/>
                  </a:lnTo>
                  <a:lnTo>
                    <a:pt x="725" y="16"/>
                  </a:lnTo>
                  <a:close/>
                </a:path>
              </a:pathLst>
            </a:custGeom>
            <a:solidFill>
              <a:srgbClr val="000000"/>
            </a:solidFill>
            <a:ln w="9525">
              <a:noFill/>
              <a:round/>
              <a:headEnd/>
              <a:tailEnd/>
            </a:ln>
          </p:spPr>
          <p:txBody>
            <a:bodyPr/>
            <a:lstStyle/>
            <a:p>
              <a:endParaRPr lang="en-GB"/>
            </a:p>
          </p:txBody>
        </p:sp>
        <p:sp>
          <p:nvSpPr>
            <p:cNvPr id="78" name="Freeform 25"/>
            <p:cNvSpPr>
              <a:spLocks/>
            </p:cNvSpPr>
            <p:nvPr/>
          </p:nvSpPr>
          <p:spPr bwMode="auto">
            <a:xfrm>
              <a:off x="1554" y="2637"/>
              <a:ext cx="401" cy="226"/>
            </a:xfrm>
            <a:custGeom>
              <a:avLst/>
              <a:gdLst>
                <a:gd name="T0" fmla="*/ 1 w 801"/>
                <a:gd name="T1" fmla="*/ 0 h 453"/>
                <a:gd name="T2" fmla="*/ 1 w 801"/>
                <a:gd name="T3" fmla="*/ 0 h 453"/>
                <a:gd name="T4" fmla="*/ 1 w 801"/>
                <a:gd name="T5" fmla="*/ 0 h 453"/>
                <a:gd name="T6" fmla="*/ 1 w 801"/>
                <a:gd name="T7" fmla="*/ 0 h 453"/>
                <a:gd name="T8" fmla="*/ 1 w 801"/>
                <a:gd name="T9" fmla="*/ 0 h 453"/>
                <a:gd name="T10" fmla="*/ 1 w 801"/>
                <a:gd name="T11" fmla="*/ 0 h 453"/>
                <a:gd name="T12" fmla="*/ 1 w 801"/>
                <a:gd name="T13" fmla="*/ 0 h 453"/>
                <a:gd name="T14" fmla="*/ 1 w 801"/>
                <a:gd name="T15" fmla="*/ 0 h 453"/>
                <a:gd name="T16" fmla="*/ 1 w 801"/>
                <a:gd name="T17" fmla="*/ 0 h 453"/>
                <a:gd name="T18" fmla="*/ 1 w 801"/>
                <a:gd name="T19" fmla="*/ 0 h 453"/>
                <a:gd name="T20" fmla="*/ 1 w 801"/>
                <a:gd name="T21" fmla="*/ 0 h 453"/>
                <a:gd name="T22" fmla="*/ 1 w 801"/>
                <a:gd name="T23" fmla="*/ 0 h 453"/>
                <a:gd name="T24" fmla="*/ 1 w 801"/>
                <a:gd name="T25" fmla="*/ 0 h 453"/>
                <a:gd name="T26" fmla="*/ 1 w 801"/>
                <a:gd name="T27" fmla="*/ 0 h 453"/>
                <a:gd name="T28" fmla="*/ 1 w 801"/>
                <a:gd name="T29" fmla="*/ 0 h 453"/>
                <a:gd name="T30" fmla="*/ 1 w 801"/>
                <a:gd name="T31" fmla="*/ 0 h 453"/>
                <a:gd name="T32" fmla="*/ 1 w 801"/>
                <a:gd name="T33" fmla="*/ 0 h 453"/>
                <a:gd name="T34" fmla="*/ 1 w 801"/>
                <a:gd name="T35" fmla="*/ 0 h 453"/>
                <a:gd name="T36" fmla="*/ 1 w 801"/>
                <a:gd name="T37" fmla="*/ 0 h 453"/>
                <a:gd name="T38" fmla="*/ 1 w 801"/>
                <a:gd name="T39" fmla="*/ 0 h 453"/>
                <a:gd name="T40" fmla="*/ 1 w 801"/>
                <a:gd name="T41" fmla="*/ 0 h 453"/>
                <a:gd name="T42" fmla="*/ 1 w 801"/>
                <a:gd name="T43" fmla="*/ 0 h 453"/>
                <a:gd name="T44" fmla="*/ 1 w 801"/>
                <a:gd name="T45" fmla="*/ 0 h 453"/>
                <a:gd name="T46" fmla="*/ 1 w 801"/>
                <a:gd name="T47" fmla="*/ 0 h 453"/>
                <a:gd name="T48" fmla="*/ 1 w 801"/>
                <a:gd name="T49" fmla="*/ 0 h 453"/>
                <a:gd name="T50" fmla="*/ 1 w 801"/>
                <a:gd name="T51" fmla="*/ 0 h 453"/>
                <a:gd name="T52" fmla="*/ 1 w 801"/>
                <a:gd name="T53" fmla="*/ 0 h 453"/>
                <a:gd name="T54" fmla="*/ 1 w 801"/>
                <a:gd name="T55" fmla="*/ 0 h 453"/>
                <a:gd name="T56" fmla="*/ 1 w 801"/>
                <a:gd name="T57" fmla="*/ 0 h 453"/>
                <a:gd name="T58" fmla="*/ 1 w 801"/>
                <a:gd name="T59" fmla="*/ 0 h 453"/>
                <a:gd name="T60" fmla="*/ 1 w 801"/>
                <a:gd name="T61" fmla="*/ 0 h 453"/>
                <a:gd name="T62" fmla="*/ 1 w 801"/>
                <a:gd name="T63" fmla="*/ 0 h 453"/>
                <a:gd name="T64" fmla="*/ 1 w 801"/>
                <a:gd name="T65" fmla="*/ 0 h 453"/>
                <a:gd name="T66" fmla="*/ 0 w 801"/>
                <a:gd name="T67" fmla="*/ 0 h 453"/>
                <a:gd name="T68" fmla="*/ 1 w 801"/>
                <a:gd name="T69" fmla="*/ 0 h 453"/>
                <a:gd name="T70" fmla="*/ 1 w 801"/>
                <a:gd name="T71" fmla="*/ 0 h 453"/>
                <a:gd name="T72" fmla="*/ 1 w 801"/>
                <a:gd name="T73" fmla="*/ 0 h 453"/>
                <a:gd name="T74" fmla="*/ 1 w 801"/>
                <a:gd name="T75" fmla="*/ 0 h 453"/>
                <a:gd name="T76" fmla="*/ 1 w 801"/>
                <a:gd name="T77" fmla="*/ 0 h 453"/>
                <a:gd name="T78" fmla="*/ 1 w 801"/>
                <a:gd name="T79" fmla="*/ 0 h 453"/>
                <a:gd name="T80" fmla="*/ 1 w 801"/>
                <a:gd name="T81" fmla="*/ 0 h 453"/>
                <a:gd name="T82" fmla="*/ 1 w 801"/>
                <a:gd name="T83" fmla="*/ 0 h 453"/>
                <a:gd name="T84" fmla="*/ 1 w 801"/>
                <a:gd name="T85" fmla="*/ 0 h 453"/>
                <a:gd name="T86" fmla="*/ 1 w 801"/>
                <a:gd name="T87" fmla="*/ 0 h 453"/>
                <a:gd name="T88" fmla="*/ 1 w 801"/>
                <a:gd name="T89" fmla="*/ 0 h 453"/>
                <a:gd name="T90" fmla="*/ 1 w 801"/>
                <a:gd name="T91" fmla="*/ 0 h 453"/>
                <a:gd name="T92" fmla="*/ 1 w 801"/>
                <a:gd name="T93" fmla="*/ 0 h 453"/>
                <a:gd name="T94" fmla="*/ 1 w 801"/>
                <a:gd name="T95" fmla="*/ 0 h 453"/>
                <a:gd name="T96" fmla="*/ 1 w 801"/>
                <a:gd name="T97" fmla="*/ 0 h 453"/>
                <a:gd name="T98" fmla="*/ 1 w 801"/>
                <a:gd name="T99" fmla="*/ 0 h 453"/>
                <a:gd name="T100" fmla="*/ 1 w 801"/>
                <a:gd name="T101" fmla="*/ 0 h 453"/>
                <a:gd name="T102" fmla="*/ 1 w 801"/>
                <a:gd name="T103" fmla="*/ 0 h 453"/>
                <a:gd name="T104" fmla="*/ 1 w 801"/>
                <a:gd name="T105" fmla="*/ 0 h 453"/>
                <a:gd name="T106" fmla="*/ 1 w 801"/>
                <a:gd name="T107" fmla="*/ 0 h 453"/>
                <a:gd name="T108" fmla="*/ 1 w 801"/>
                <a:gd name="T109" fmla="*/ 0 h 4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01"/>
                <a:gd name="T166" fmla="*/ 0 h 453"/>
                <a:gd name="T167" fmla="*/ 801 w 801"/>
                <a:gd name="T168" fmla="*/ 453 h 4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01" h="453">
                  <a:moveTo>
                    <a:pt x="696" y="7"/>
                  </a:moveTo>
                  <a:lnTo>
                    <a:pt x="710" y="13"/>
                  </a:lnTo>
                  <a:lnTo>
                    <a:pt x="723" y="18"/>
                  </a:lnTo>
                  <a:lnTo>
                    <a:pt x="737" y="25"/>
                  </a:lnTo>
                  <a:lnTo>
                    <a:pt x="749" y="31"/>
                  </a:lnTo>
                  <a:lnTo>
                    <a:pt x="762" y="38"/>
                  </a:lnTo>
                  <a:lnTo>
                    <a:pt x="775" y="45"/>
                  </a:lnTo>
                  <a:lnTo>
                    <a:pt x="789" y="52"/>
                  </a:lnTo>
                  <a:lnTo>
                    <a:pt x="801" y="57"/>
                  </a:lnTo>
                  <a:lnTo>
                    <a:pt x="787" y="59"/>
                  </a:lnTo>
                  <a:lnTo>
                    <a:pt x="774" y="60"/>
                  </a:lnTo>
                  <a:lnTo>
                    <a:pt x="761" y="60"/>
                  </a:lnTo>
                  <a:lnTo>
                    <a:pt x="748" y="60"/>
                  </a:lnTo>
                  <a:lnTo>
                    <a:pt x="736" y="59"/>
                  </a:lnTo>
                  <a:lnTo>
                    <a:pt x="723" y="59"/>
                  </a:lnTo>
                  <a:lnTo>
                    <a:pt x="710" y="57"/>
                  </a:lnTo>
                  <a:lnTo>
                    <a:pt x="698" y="56"/>
                  </a:lnTo>
                  <a:lnTo>
                    <a:pt x="685" y="56"/>
                  </a:lnTo>
                  <a:lnTo>
                    <a:pt x="671" y="56"/>
                  </a:lnTo>
                  <a:lnTo>
                    <a:pt x="657" y="56"/>
                  </a:lnTo>
                  <a:lnTo>
                    <a:pt x="642" y="57"/>
                  </a:lnTo>
                  <a:lnTo>
                    <a:pt x="627" y="59"/>
                  </a:lnTo>
                  <a:lnTo>
                    <a:pt x="611" y="60"/>
                  </a:lnTo>
                  <a:lnTo>
                    <a:pt x="594" y="63"/>
                  </a:lnTo>
                  <a:lnTo>
                    <a:pt x="575" y="67"/>
                  </a:lnTo>
                  <a:lnTo>
                    <a:pt x="560" y="70"/>
                  </a:lnTo>
                  <a:lnTo>
                    <a:pt x="547" y="74"/>
                  </a:lnTo>
                  <a:lnTo>
                    <a:pt x="532" y="78"/>
                  </a:lnTo>
                  <a:lnTo>
                    <a:pt x="518" y="83"/>
                  </a:lnTo>
                  <a:lnTo>
                    <a:pt x="504" y="87"/>
                  </a:lnTo>
                  <a:lnTo>
                    <a:pt x="489" y="93"/>
                  </a:lnTo>
                  <a:lnTo>
                    <a:pt x="475" y="99"/>
                  </a:lnTo>
                  <a:lnTo>
                    <a:pt x="461" y="105"/>
                  </a:lnTo>
                  <a:lnTo>
                    <a:pt x="449" y="110"/>
                  </a:lnTo>
                  <a:lnTo>
                    <a:pt x="435" y="117"/>
                  </a:lnTo>
                  <a:lnTo>
                    <a:pt x="421" y="124"/>
                  </a:lnTo>
                  <a:lnTo>
                    <a:pt x="408" y="131"/>
                  </a:lnTo>
                  <a:lnTo>
                    <a:pt x="396" y="139"/>
                  </a:lnTo>
                  <a:lnTo>
                    <a:pt x="383" y="146"/>
                  </a:lnTo>
                  <a:lnTo>
                    <a:pt x="370" y="154"/>
                  </a:lnTo>
                  <a:lnTo>
                    <a:pt x="358" y="162"/>
                  </a:lnTo>
                  <a:lnTo>
                    <a:pt x="339" y="175"/>
                  </a:lnTo>
                  <a:lnTo>
                    <a:pt x="320" y="188"/>
                  </a:lnTo>
                  <a:lnTo>
                    <a:pt x="301" y="202"/>
                  </a:lnTo>
                  <a:lnTo>
                    <a:pt x="283" y="215"/>
                  </a:lnTo>
                  <a:lnTo>
                    <a:pt x="265" y="230"/>
                  </a:lnTo>
                  <a:lnTo>
                    <a:pt x="246" y="245"/>
                  </a:lnTo>
                  <a:lnTo>
                    <a:pt x="229" y="260"/>
                  </a:lnTo>
                  <a:lnTo>
                    <a:pt x="212" y="276"/>
                  </a:lnTo>
                  <a:lnTo>
                    <a:pt x="195" y="293"/>
                  </a:lnTo>
                  <a:lnTo>
                    <a:pt x="179" y="310"/>
                  </a:lnTo>
                  <a:lnTo>
                    <a:pt x="164" y="327"/>
                  </a:lnTo>
                  <a:lnTo>
                    <a:pt x="151" y="346"/>
                  </a:lnTo>
                  <a:lnTo>
                    <a:pt x="137" y="364"/>
                  </a:lnTo>
                  <a:lnTo>
                    <a:pt x="124" y="384"/>
                  </a:lnTo>
                  <a:lnTo>
                    <a:pt x="112" y="403"/>
                  </a:lnTo>
                  <a:lnTo>
                    <a:pt x="102" y="423"/>
                  </a:lnTo>
                  <a:lnTo>
                    <a:pt x="86" y="453"/>
                  </a:lnTo>
                  <a:lnTo>
                    <a:pt x="76" y="450"/>
                  </a:lnTo>
                  <a:lnTo>
                    <a:pt x="66" y="447"/>
                  </a:lnTo>
                  <a:lnTo>
                    <a:pt x="56" y="444"/>
                  </a:lnTo>
                  <a:lnTo>
                    <a:pt x="46" y="439"/>
                  </a:lnTo>
                  <a:lnTo>
                    <a:pt x="35" y="435"/>
                  </a:lnTo>
                  <a:lnTo>
                    <a:pt x="25" y="431"/>
                  </a:lnTo>
                  <a:lnTo>
                    <a:pt x="16" y="426"/>
                  </a:lnTo>
                  <a:lnTo>
                    <a:pt x="5" y="423"/>
                  </a:lnTo>
                  <a:lnTo>
                    <a:pt x="2" y="420"/>
                  </a:lnTo>
                  <a:lnTo>
                    <a:pt x="0" y="416"/>
                  </a:lnTo>
                  <a:lnTo>
                    <a:pt x="0" y="411"/>
                  </a:lnTo>
                  <a:lnTo>
                    <a:pt x="2" y="407"/>
                  </a:lnTo>
                  <a:lnTo>
                    <a:pt x="11" y="382"/>
                  </a:lnTo>
                  <a:lnTo>
                    <a:pt x="23" y="359"/>
                  </a:lnTo>
                  <a:lnTo>
                    <a:pt x="35" y="337"/>
                  </a:lnTo>
                  <a:lnTo>
                    <a:pt x="49" y="316"/>
                  </a:lnTo>
                  <a:lnTo>
                    <a:pt x="64" y="294"/>
                  </a:lnTo>
                  <a:lnTo>
                    <a:pt x="80" y="273"/>
                  </a:lnTo>
                  <a:lnTo>
                    <a:pt x="96" y="253"/>
                  </a:lnTo>
                  <a:lnTo>
                    <a:pt x="115" y="234"/>
                  </a:lnTo>
                  <a:lnTo>
                    <a:pt x="133" y="215"/>
                  </a:lnTo>
                  <a:lnTo>
                    <a:pt x="152" y="197"/>
                  </a:lnTo>
                  <a:lnTo>
                    <a:pt x="172" y="180"/>
                  </a:lnTo>
                  <a:lnTo>
                    <a:pt x="192" y="162"/>
                  </a:lnTo>
                  <a:lnTo>
                    <a:pt x="214" y="146"/>
                  </a:lnTo>
                  <a:lnTo>
                    <a:pt x="235" y="131"/>
                  </a:lnTo>
                  <a:lnTo>
                    <a:pt x="256" y="116"/>
                  </a:lnTo>
                  <a:lnTo>
                    <a:pt x="278" y="102"/>
                  </a:lnTo>
                  <a:lnTo>
                    <a:pt x="299" y="90"/>
                  </a:lnTo>
                  <a:lnTo>
                    <a:pt x="320" y="79"/>
                  </a:lnTo>
                  <a:lnTo>
                    <a:pt x="342" y="69"/>
                  </a:lnTo>
                  <a:lnTo>
                    <a:pt x="362" y="59"/>
                  </a:lnTo>
                  <a:lnTo>
                    <a:pt x="383" y="51"/>
                  </a:lnTo>
                  <a:lnTo>
                    <a:pt x="404" y="42"/>
                  </a:lnTo>
                  <a:lnTo>
                    <a:pt x="426" y="36"/>
                  </a:lnTo>
                  <a:lnTo>
                    <a:pt x="446" y="29"/>
                  </a:lnTo>
                  <a:lnTo>
                    <a:pt x="468" y="24"/>
                  </a:lnTo>
                  <a:lnTo>
                    <a:pt x="490" y="18"/>
                  </a:lnTo>
                  <a:lnTo>
                    <a:pt x="512" y="15"/>
                  </a:lnTo>
                  <a:lnTo>
                    <a:pt x="534" y="10"/>
                  </a:lnTo>
                  <a:lnTo>
                    <a:pt x="556" y="8"/>
                  </a:lnTo>
                  <a:lnTo>
                    <a:pt x="579" y="4"/>
                  </a:lnTo>
                  <a:lnTo>
                    <a:pt x="602" y="2"/>
                  </a:lnTo>
                  <a:lnTo>
                    <a:pt x="625" y="1"/>
                  </a:lnTo>
                  <a:lnTo>
                    <a:pt x="634" y="0"/>
                  </a:lnTo>
                  <a:lnTo>
                    <a:pt x="643" y="0"/>
                  </a:lnTo>
                  <a:lnTo>
                    <a:pt x="653" y="0"/>
                  </a:lnTo>
                  <a:lnTo>
                    <a:pt x="662" y="0"/>
                  </a:lnTo>
                  <a:lnTo>
                    <a:pt x="671" y="1"/>
                  </a:lnTo>
                  <a:lnTo>
                    <a:pt x="679" y="2"/>
                  </a:lnTo>
                  <a:lnTo>
                    <a:pt x="688" y="4"/>
                  </a:lnTo>
                  <a:lnTo>
                    <a:pt x="696" y="7"/>
                  </a:lnTo>
                  <a:close/>
                </a:path>
              </a:pathLst>
            </a:custGeom>
            <a:solidFill>
              <a:srgbClr val="000000"/>
            </a:solidFill>
            <a:ln w="9525">
              <a:noFill/>
              <a:round/>
              <a:headEnd/>
              <a:tailEnd/>
            </a:ln>
          </p:spPr>
          <p:txBody>
            <a:bodyPr/>
            <a:lstStyle/>
            <a:p>
              <a:endParaRPr lang="en-GB"/>
            </a:p>
          </p:txBody>
        </p:sp>
      </p:grpSp>
      <p:pic>
        <p:nvPicPr>
          <p:cNvPr id="79" name="Picture 26" descr="MCHH00987_0000[1]"/>
          <p:cNvPicPr>
            <a:picLocks noChangeAspect="1" noChangeArrowheads="1"/>
          </p:cNvPicPr>
          <p:nvPr/>
        </p:nvPicPr>
        <p:blipFill>
          <a:blip r:embed="rId5" cstate="print"/>
          <a:srcRect/>
          <a:stretch>
            <a:fillRect/>
          </a:stretch>
        </p:blipFill>
        <p:spPr bwMode="auto">
          <a:xfrm>
            <a:off x="2897525" y="4255168"/>
            <a:ext cx="1004887" cy="838200"/>
          </a:xfrm>
          <a:prstGeom prst="rect">
            <a:avLst/>
          </a:prstGeom>
          <a:noFill/>
          <a:ln w="9525">
            <a:noFill/>
            <a:miter lim="800000"/>
            <a:headEnd/>
            <a:tailEnd/>
          </a:ln>
        </p:spPr>
      </p:pic>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val="1855082695"/>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r>
              <a:rPr lang="en-GB" smtClean="0"/>
              <a:t>Satisfied?</a:t>
            </a:r>
            <a:endParaRPr lang="en-GB"/>
          </a:p>
        </p:txBody>
      </p:sp>
      <p:sp>
        <p:nvSpPr>
          <p:cNvPr id="37890" name="Rectangle 3"/>
          <p:cNvSpPr>
            <a:spLocks noGrp="1" noChangeArrowheads="1"/>
          </p:cNvSpPr>
          <p:nvPr>
            <p:ph type="body" idx="1"/>
          </p:nvPr>
        </p:nvSpPr>
        <p:spPr>
          <a:xfrm>
            <a:off x="4729183" y="1269147"/>
            <a:ext cx="4087792" cy="5148262"/>
          </a:xfrm>
        </p:spPr>
        <p:txBody>
          <a:bodyPr>
            <a:normAutofit fontScale="92500" lnSpcReduction="20000"/>
          </a:bodyPr>
          <a:lstStyle/>
          <a:p>
            <a:r>
              <a:rPr lang="en-GB" dirty="0" smtClean="0"/>
              <a:t>If these requirements were delivered would you be happy? </a:t>
            </a:r>
          </a:p>
          <a:p>
            <a:pPr lvl="1"/>
            <a:r>
              <a:rPr lang="en-GB" dirty="0" smtClean="0"/>
              <a:t>When developing the requirements did you think of your toaster at home?</a:t>
            </a:r>
          </a:p>
          <a:p>
            <a:pPr lvl="1"/>
            <a:r>
              <a:rPr lang="en-GB" dirty="0" smtClean="0"/>
              <a:t>If you were the retailer would your requirements be different? </a:t>
            </a:r>
          </a:p>
          <a:p>
            <a:pPr lvl="1"/>
            <a:r>
              <a:rPr lang="en-GB" dirty="0" smtClean="0"/>
              <a:t>Are all the requirements for the Toaster?</a:t>
            </a:r>
          </a:p>
          <a:p>
            <a:pPr lvl="1"/>
            <a:r>
              <a:rPr lang="en-GB" dirty="0" smtClean="0"/>
              <a:t>Are your requirements complete?</a:t>
            </a:r>
          </a:p>
          <a:p>
            <a:pPr lvl="1"/>
            <a:r>
              <a:rPr lang="en-GB" dirty="0" smtClean="0"/>
              <a:t>Are your requirements realistic?</a:t>
            </a:r>
          </a:p>
          <a:p>
            <a:pPr lvl="1"/>
            <a:r>
              <a:rPr lang="en-GB" dirty="0" smtClean="0"/>
              <a:t>Are your requirements unambiguous?</a:t>
            </a:r>
          </a:p>
          <a:p>
            <a:pPr lvl="1"/>
            <a:r>
              <a:rPr lang="en-GB" dirty="0" smtClean="0"/>
              <a:t>Will your requirements change?</a:t>
            </a:r>
          </a:p>
          <a:p>
            <a:endParaRPr lang="en-GB" dirty="0"/>
          </a:p>
        </p:txBody>
      </p:sp>
      <p:pic>
        <p:nvPicPr>
          <p:cNvPr id="2" name="Picture 1" descr="breville-ikon-kettle-toaster-bkt5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37" y="2883724"/>
            <a:ext cx="1815726" cy="1679058"/>
          </a:xfrm>
          <a:prstGeom prst="rect">
            <a:avLst/>
          </a:prstGeom>
        </p:spPr>
      </p:pic>
      <p:pic>
        <p:nvPicPr>
          <p:cNvPr id="3" name="Picture 2" descr="image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8454" y="4400349"/>
            <a:ext cx="1807761" cy="1807761"/>
          </a:xfrm>
          <a:prstGeom prst="rect">
            <a:avLst/>
          </a:prstGeom>
        </p:spPr>
      </p:pic>
      <p:pic>
        <p:nvPicPr>
          <p:cNvPr id="4" name="Picture 3" descr="Toasting Fork.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4883" y="1911045"/>
            <a:ext cx="1460500" cy="1054100"/>
          </a:xfrm>
          <a:prstGeom prst="rect">
            <a:avLst/>
          </a:prstGeom>
        </p:spPr>
      </p:pic>
      <p:pic>
        <p:nvPicPr>
          <p:cNvPr id="5" name="Picture 4" descr="coveyer toaster.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266" y="4536822"/>
            <a:ext cx="1561559" cy="1880587"/>
          </a:xfrm>
          <a:prstGeom prst="rect">
            <a:avLst/>
          </a:prstGeom>
        </p:spPr>
      </p:pic>
      <p:pic>
        <p:nvPicPr>
          <p:cNvPr id="6" name="Picture 5" descr="Dualit Toaster.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05031" y="3142997"/>
            <a:ext cx="1409700" cy="1079500"/>
          </a:xfrm>
          <a:prstGeom prst="rect">
            <a:avLst/>
          </a:prstGeom>
        </p:spPr>
      </p:pic>
      <p:pic>
        <p:nvPicPr>
          <p:cNvPr id="8" name="Picture 7" descr="Grill n Toast.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1268" y="1165029"/>
            <a:ext cx="2291593" cy="1718695"/>
          </a:xfrm>
          <a:prstGeom prst="rect">
            <a:avLst/>
          </a:prstGeom>
        </p:spPr>
      </p:pic>
    </p:spTree>
    <p:extLst>
      <p:ext uri="{BB962C8B-B14F-4D97-AF65-F5344CB8AC3E}">
        <p14:creationId xmlns:p14="http://schemas.microsoft.com/office/powerpoint/2010/main" val="112305637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5362"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5363" name="Rectangle 4"/>
          <p:cNvSpPr>
            <a:spLocks noGrp="1" noChangeArrowheads="1"/>
          </p:cNvSpPr>
          <p:nvPr>
            <p:ph type="title"/>
          </p:nvPr>
        </p:nvSpPr>
        <p:spPr/>
        <p:txBody>
          <a:bodyPr/>
          <a:lstStyle/>
          <a:p>
            <a:r>
              <a:rPr lang="en-GB" smtClean="0"/>
              <a:t>Requirements:</a:t>
            </a:r>
            <a:br>
              <a:rPr lang="en-GB" smtClean="0"/>
            </a:br>
            <a:r>
              <a:rPr lang="en-GB" smtClean="0"/>
              <a:t>Market Aspects</a:t>
            </a:r>
            <a:endParaRPr lang="en-GB" dirty="0"/>
          </a:p>
        </p:txBody>
      </p:sp>
      <p:sp>
        <p:nvSpPr>
          <p:cNvPr id="15364" name="Rectangle 5"/>
          <p:cNvSpPr>
            <a:spLocks noGrp="1" noChangeArrowheads="1"/>
          </p:cNvSpPr>
          <p:nvPr>
            <p:ph type="body" idx="1"/>
          </p:nvPr>
        </p:nvSpPr>
        <p:spPr>
          <a:xfrm>
            <a:off x="130175" y="1600200"/>
            <a:ext cx="8686800" cy="4876800"/>
          </a:xfrm>
        </p:spPr>
        <p:txBody>
          <a:bodyPr/>
          <a:lstStyle/>
          <a:p>
            <a:r>
              <a:rPr lang="en-GB" dirty="0" smtClean="0"/>
              <a:t>The need for a system will arise, in general, from one of two principal sources:</a:t>
            </a:r>
          </a:p>
          <a:p>
            <a:pPr lvl="1"/>
            <a:r>
              <a:rPr lang="en-GB" sz="2000" dirty="0" smtClean="0"/>
              <a:t>Broad market: where the requirement is generated by the producer</a:t>
            </a:r>
          </a:p>
          <a:p>
            <a:pPr lvl="1"/>
            <a:r>
              <a:rPr lang="en-GB" sz="2000" dirty="0" smtClean="0"/>
              <a:t>Narrow market: where the requirement is generated by the customer</a:t>
            </a:r>
            <a:endParaRPr lang="en-GB" sz="2000" dirty="0"/>
          </a:p>
        </p:txBody>
      </p:sp>
      <p:sp>
        <p:nvSpPr>
          <p:cNvPr id="201734" name="Rectangle 6"/>
          <p:cNvSpPr>
            <a:spLocks noChangeArrowheads="1"/>
          </p:cNvSpPr>
          <p:nvPr/>
        </p:nvSpPr>
        <p:spPr bwMode="auto">
          <a:xfrm>
            <a:off x="787400" y="4673600"/>
            <a:ext cx="7531100" cy="660400"/>
          </a:xfrm>
          <a:prstGeom prst="rect">
            <a:avLst/>
          </a:prstGeom>
          <a:gradFill rotWithShape="1">
            <a:gsLst>
              <a:gs pos="0">
                <a:schemeClr val="bg1">
                  <a:gamma/>
                  <a:shade val="76078"/>
                  <a:invGamma/>
                </a:schemeClr>
              </a:gs>
              <a:gs pos="100000">
                <a:schemeClr val="bg1">
                  <a:alpha val="53000"/>
                </a:schemeClr>
              </a:gs>
            </a:gsLst>
            <a:lin ang="0" scaled="1"/>
          </a:gradFill>
          <a:ln w="12700">
            <a:solidFill>
              <a:schemeClr val="tx1"/>
            </a:solidFill>
            <a:miter lim="800000"/>
            <a:headEnd/>
            <a:tailEnd/>
          </a:ln>
          <a:effectLst/>
        </p:spPr>
        <p:txBody>
          <a:bodyPr wrap="none" anchor="ctr"/>
          <a:lstStyle/>
          <a:p>
            <a:pPr>
              <a:buFont typeface="Wingdings" pitchFamily="2" charset="2"/>
              <a:buNone/>
              <a:defRPr/>
            </a:pPr>
            <a:endParaRPr lang="en-GB" dirty="0">
              <a:latin typeface="Arial" pitchFamily="34" charset="0"/>
              <a:ea typeface="+mn-ea"/>
              <a:cs typeface="+mn-cs"/>
            </a:endParaRPr>
          </a:p>
        </p:txBody>
      </p:sp>
      <p:sp>
        <p:nvSpPr>
          <p:cNvPr id="15366" name="Text Box 7"/>
          <p:cNvSpPr txBox="1">
            <a:spLocks noChangeArrowheads="1"/>
          </p:cNvSpPr>
          <p:nvPr/>
        </p:nvSpPr>
        <p:spPr bwMode="auto">
          <a:xfrm>
            <a:off x="290513" y="4179888"/>
            <a:ext cx="109196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400" dirty="0">
                <a:latin typeface="+mn-lt"/>
              </a:rPr>
              <a:t>Broad</a:t>
            </a:r>
          </a:p>
        </p:txBody>
      </p:sp>
      <p:sp>
        <p:nvSpPr>
          <p:cNvPr id="15367" name="Text Box 8"/>
          <p:cNvSpPr txBox="1">
            <a:spLocks noChangeArrowheads="1"/>
          </p:cNvSpPr>
          <p:nvPr/>
        </p:nvSpPr>
        <p:spPr bwMode="auto">
          <a:xfrm>
            <a:off x="7737475" y="4129088"/>
            <a:ext cx="130195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400" dirty="0">
                <a:latin typeface="+mn-lt"/>
              </a:rPr>
              <a:t>Narrow</a:t>
            </a:r>
          </a:p>
        </p:txBody>
      </p:sp>
      <p:sp>
        <p:nvSpPr>
          <p:cNvPr id="15368" name="Text Box 9"/>
          <p:cNvSpPr txBox="1">
            <a:spLocks noChangeArrowheads="1"/>
          </p:cNvSpPr>
          <p:nvPr/>
        </p:nvSpPr>
        <p:spPr bwMode="auto">
          <a:xfrm>
            <a:off x="986947" y="5366047"/>
            <a:ext cx="7360861"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ctr"/>
            <a:r>
              <a:rPr lang="en-GB" sz="2400" dirty="0">
                <a:latin typeface="+mn-lt"/>
              </a:rPr>
              <a:t>In practice most organizations sit somewhere </a:t>
            </a:r>
          </a:p>
          <a:p>
            <a:pPr algn="ctr"/>
            <a:r>
              <a:rPr lang="en-GB" sz="2400" dirty="0">
                <a:latin typeface="+mn-lt"/>
              </a:rPr>
              <a:t>between the two extremes</a:t>
            </a:r>
          </a:p>
        </p:txBody>
      </p:sp>
    </p:spTree>
    <p:extLst>
      <p:ext uri="{BB962C8B-B14F-4D97-AF65-F5344CB8AC3E}">
        <p14:creationId xmlns:p14="http://schemas.microsoft.com/office/powerpoint/2010/main" val="169792477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7410" name="Rectangle 4"/>
          <p:cNvSpPr>
            <a:spLocks noGrp="1" noChangeArrowheads="1"/>
          </p:cNvSpPr>
          <p:nvPr>
            <p:ph type="title"/>
          </p:nvPr>
        </p:nvSpPr>
        <p:spPr>
          <a:noFill/>
        </p:spPr>
        <p:txBody>
          <a:bodyPr lIns="90488" tIns="44450" rIns="90488" bIns="44450"/>
          <a:lstStyle/>
          <a:p>
            <a:pPr defTabSz="762000"/>
            <a:r>
              <a:rPr lang="en-GB">
                <a:latin typeface="+mn-lt"/>
              </a:rPr>
              <a:t>Broad Market Characteristics</a:t>
            </a:r>
          </a:p>
        </p:txBody>
      </p:sp>
      <p:sp>
        <p:nvSpPr>
          <p:cNvPr id="17411" name="Rectangle 5"/>
          <p:cNvSpPr>
            <a:spLocks noGrp="1" noChangeArrowheads="1"/>
          </p:cNvSpPr>
          <p:nvPr>
            <p:ph type="body" idx="1"/>
          </p:nvPr>
        </p:nvSpPr>
        <p:spPr>
          <a:xfrm>
            <a:off x="609600" y="1302544"/>
            <a:ext cx="8101013" cy="4679950"/>
          </a:xfrm>
          <a:noFill/>
        </p:spPr>
        <p:txBody>
          <a:bodyPr lIns="90488" tIns="44450" rIns="90488" bIns="44450">
            <a:normAutofit fontScale="85000" lnSpcReduction="10000"/>
          </a:bodyPr>
          <a:lstStyle/>
          <a:p>
            <a:pPr defTabSz="762000"/>
            <a:r>
              <a:rPr lang="en-GB" sz="2200" dirty="0"/>
              <a:t>A Broad Market is where the intention is to sell the same system to as many customers as possible e.g. a TV or motor car</a:t>
            </a:r>
          </a:p>
          <a:p>
            <a:pPr defTabSz="762000"/>
            <a:r>
              <a:rPr lang="en-GB" sz="2200" dirty="0"/>
              <a:t>It is impossible to </a:t>
            </a:r>
            <a:r>
              <a:rPr lang="ja-JP" altLang="en-GB" sz="2200" dirty="0"/>
              <a:t>“</a:t>
            </a:r>
            <a:r>
              <a:rPr lang="en-GB" altLang="ja-JP" sz="2200" dirty="0"/>
              <a:t>ask</a:t>
            </a:r>
            <a:r>
              <a:rPr lang="ja-JP" altLang="en-GB" sz="2200" dirty="0"/>
              <a:t>”</a:t>
            </a:r>
            <a:r>
              <a:rPr lang="en-GB" altLang="ja-JP" sz="2200" dirty="0"/>
              <a:t> every customer and so requirements are elicited from a representative sample of customers</a:t>
            </a:r>
          </a:p>
          <a:p>
            <a:pPr defTabSz="762000"/>
            <a:r>
              <a:rPr lang="en-GB" sz="2200" dirty="0"/>
              <a:t>The organization has to go to the customer to elicit their requirements</a:t>
            </a:r>
          </a:p>
          <a:p>
            <a:pPr defTabSz="762000"/>
            <a:r>
              <a:rPr lang="en-GB" sz="2200" dirty="0"/>
              <a:t>Usually Broad Market organizations establish a marketing function which should:</a:t>
            </a:r>
            <a:endParaRPr lang="en-GB" dirty="0"/>
          </a:p>
          <a:p>
            <a:pPr lvl="1" defTabSz="762000"/>
            <a:r>
              <a:rPr lang="en-GB" sz="1800" i="1" dirty="0">
                <a:solidFill>
                  <a:srgbClr val="FF3300"/>
                </a:solidFill>
              </a:rPr>
              <a:t>determine the need</a:t>
            </a:r>
            <a:r>
              <a:rPr lang="en-GB" sz="1800" dirty="0"/>
              <a:t>: is there a market for a particular system, are there any gaps in the market, etc.</a:t>
            </a:r>
          </a:p>
          <a:p>
            <a:pPr lvl="1" defTabSz="762000"/>
            <a:r>
              <a:rPr lang="en-GB" sz="1800" i="1" dirty="0">
                <a:solidFill>
                  <a:srgbClr val="FF3300"/>
                </a:solidFill>
              </a:rPr>
              <a:t>define market sector</a:t>
            </a:r>
            <a:r>
              <a:rPr lang="en-GB" sz="1800" dirty="0"/>
              <a:t>: what group of people will buy this system, how big is this group, what price are they willing to pay, etc.</a:t>
            </a:r>
          </a:p>
          <a:p>
            <a:pPr lvl="1" defTabSz="762000"/>
            <a:r>
              <a:rPr lang="en-GB" sz="1800" i="1" dirty="0">
                <a:solidFill>
                  <a:srgbClr val="FF3300"/>
                </a:solidFill>
              </a:rPr>
              <a:t>determine customer requirements</a:t>
            </a:r>
            <a:r>
              <a:rPr lang="en-GB" sz="1800" dirty="0"/>
              <a:t>: What does the customer want </a:t>
            </a:r>
          </a:p>
          <a:p>
            <a:pPr lvl="1" defTabSz="762000"/>
            <a:r>
              <a:rPr lang="en-GB" sz="1800" i="1" dirty="0">
                <a:solidFill>
                  <a:srgbClr val="FF3300"/>
                </a:solidFill>
              </a:rPr>
              <a:t>communicate customer requirements clearly and accurately</a:t>
            </a:r>
            <a:r>
              <a:rPr lang="en-GB" sz="1800" dirty="0"/>
              <a:t>: to the design organization </a:t>
            </a:r>
          </a:p>
        </p:txBody>
      </p:sp>
    </p:spTree>
    <p:extLst>
      <p:ext uri="{BB962C8B-B14F-4D97-AF65-F5344CB8AC3E}">
        <p14:creationId xmlns:p14="http://schemas.microsoft.com/office/powerpoint/2010/main" val="100614118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9458"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19459" name="Rectangle 4"/>
          <p:cNvSpPr>
            <a:spLocks noGrp="1" noChangeArrowheads="1"/>
          </p:cNvSpPr>
          <p:nvPr>
            <p:ph type="title"/>
          </p:nvPr>
        </p:nvSpPr>
        <p:spPr>
          <a:noFill/>
        </p:spPr>
        <p:txBody>
          <a:bodyPr lIns="90488" tIns="44450" rIns="90488" bIns="44450"/>
          <a:lstStyle/>
          <a:p>
            <a:pPr defTabSz="762000"/>
            <a:r>
              <a:rPr lang="en-GB">
                <a:latin typeface="+mn-lt"/>
              </a:rPr>
              <a:t>Narrow Market Characteristics</a:t>
            </a:r>
          </a:p>
        </p:txBody>
      </p:sp>
      <p:sp>
        <p:nvSpPr>
          <p:cNvPr id="19460" name="Rectangle 5"/>
          <p:cNvSpPr>
            <a:spLocks noGrp="1" noChangeArrowheads="1"/>
          </p:cNvSpPr>
          <p:nvPr>
            <p:ph type="body" idx="1"/>
          </p:nvPr>
        </p:nvSpPr>
        <p:spPr>
          <a:noFill/>
        </p:spPr>
        <p:txBody>
          <a:bodyPr lIns="90488" tIns="44450" rIns="90488" bIns="44450">
            <a:normAutofit fontScale="92500" lnSpcReduction="10000"/>
          </a:bodyPr>
          <a:lstStyle/>
          <a:p>
            <a:pPr defTabSz="762000"/>
            <a:r>
              <a:rPr lang="en-GB" sz="2200" dirty="0"/>
              <a:t>A Narrow Market contains one or very few customers who have a specific need - e.g. </a:t>
            </a:r>
            <a:r>
              <a:rPr lang="en-GB" sz="2000" dirty="0"/>
              <a:t>Defence, Infrastructure, </a:t>
            </a:r>
            <a:r>
              <a:rPr lang="en-GB" sz="2000" dirty="0" smtClean="0"/>
              <a:t>Health Care, Power/Energy </a:t>
            </a:r>
            <a:r>
              <a:rPr lang="en-GB" sz="2000" dirty="0"/>
              <a:t>Provision are Narrow Markets</a:t>
            </a:r>
          </a:p>
          <a:p>
            <a:pPr defTabSz="762000"/>
            <a:r>
              <a:rPr lang="en-GB" sz="2000" dirty="0"/>
              <a:t>The systems are typically very complex and expensive </a:t>
            </a:r>
          </a:p>
          <a:p>
            <a:pPr defTabSz="762000"/>
            <a:r>
              <a:rPr lang="en-GB" sz="2000" dirty="0"/>
              <a:t>The customer comes to the organization with a set of requirements they have generated</a:t>
            </a:r>
            <a:endParaRPr lang="en-GB" sz="2200" dirty="0"/>
          </a:p>
          <a:p>
            <a:pPr defTabSz="762000"/>
            <a:r>
              <a:rPr lang="en-GB" sz="2000" dirty="0"/>
              <a:t>Narrow market requirements are a formal statement of customer needs and expectations in terms of:</a:t>
            </a:r>
          </a:p>
          <a:p>
            <a:pPr lvl="1" defTabSz="762000"/>
            <a:r>
              <a:rPr lang="en-GB" sz="1800" dirty="0"/>
              <a:t>purpose of the system</a:t>
            </a:r>
          </a:p>
          <a:p>
            <a:pPr lvl="1" defTabSz="762000"/>
            <a:r>
              <a:rPr lang="en-GB" sz="1800" dirty="0"/>
              <a:t>performance </a:t>
            </a:r>
            <a:r>
              <a:rPr lang="en-GB" sz="1800" dirty="0" smtClean="0"/>
              <a:t>characteristics</a:t>
            </a:r>
          </a:p>
          <a:p>
            <a:pPr lvl="2" defTabSz="762000"/>
            <a:r>
              <a:rPr lang="en-GB" sz="1600" dirty="0" smtClean="0"/>
              <a:t>including </a:t>
            </a:r>
            <a:r>
              <a:rPr lang="en-GB" sz="1600" dirty="0"/>
              <a:t>environmental and usage conditions, reliability, safety, maintenance requirements, cost</a:t>
            </a:r>
          </a:p>
          <a:p>
            <a:pPr lvl="1" defTabSz="762000"/>
            <a:r>
              <a:rPr lang="en-GB" sz="1800" dirty="0"/>
              <a:t>applicable standards and statutory regulations</a:t>
            </a:r>
          </a:p>
          <a:p>
            <a:pPr lvl="1" defTabSz="762000"/>
            <a:r>
              <a:rPr lang="en-GB" sz="1800" dirty="0"/>
              <a:t>quality levels</a:t>
            </a:r>
          </a:p>
          <a:p>
            <a:pPr lvl="1" defTabSz="762000"/>
            <a:r>
              <a:rPr lang="en-GB" sz="1800" dirty="0"/>
              <a:t>supportability</a:t>
            </a:r>
          </a:p>
          <a:p>
            <a:pPr lvl="1" defTabSz="762000"/>
            <a:r>
              <a:rPr lang="en-GB" sz="1800" dirty="0"/>
              <a:t>packaging etc.</a:t>
            </a:r>
          </a:p>
        </p:txBody>
      </p:sp>
    </p:spTree>
    <p:extLst>
      <p:ext uri="{BB962C8B-B14F-4D97-AF65-F5344CB8AC3E}">
        <p14:creationId xmlns:p14="http://schemas.microsoft.com/office/powerpoint/2010/main" val="1091980574"/>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7"/>
          <p:cNvSpPr>
            <a:spLocks noChangeArrowheads="1"/>
          </p:cNvSpPr>
          <p:nvPr/>
        </p:nvSpPr>
        <p:spPr bwMode="auto">
          <a:xfrm>
            <a:off x="5937250" y="2797175"/>
            <a:ext cx="1628775" cy="1041400"/>
          </a:xfrm>
          <a:prstGeom prst="foldedCorner">
            <a:avLst>
              <a:gd name="adj" fmla="val 12500"/>
            </a:avLst>
          </a:prstGeom>
          <a:solidFill>
            <a:srgbClr val="F3FAFF"/>
          </a:solidFill>
          <a:ln w="12700">
            <a:solidFill>
              <a:schemeClr val="tx1"/>
            </a:solidFill>
            <a:round/>
            <a:headEnd/>
            <a:tailEnd/>
          </a:ln>
          <a:effectLst>
            <a:outerShdw blurRad="63500" dist="38099" dir="2700000" algn="ctr" rotWithShape="0">
              <a:schemeClr val="bg2">
                <a:alpha val="74998"/>
              </a:schemeClr>
            </a:outerShdw>
          </a:effectLst>
        </p:spPr>
        <p:txBody>
          <a:bodyPr wrap="none" anchor="ctr"/>
          <a:lstStyle/>
          <a:p>
            <a:pPr eaLnBrk="0" hangingPunct="0">
              <a:defRPr/>
            </a:pPr>
            <a:r>
              <a:rPr lang="en-GB">
                <a:latin typeface="+mn-lt"/>
                <a:cs typeface="+mn-cs"/>
              </a:rPr>
              <a:t>Source</a:t>
            </a:r>
          </a:p>
          <a:p>
            <a:pPr eaLnBrk="0" hangingPunct="0">
              <a:defRPr/>
            </a:pPr>
            <a:r>
              <a:rPr lang="en-GB">
                <a:latin typeface="+mn-lt"/>
                <a:cs typeface="+mn-cs"/>
              </a:rPr>
              <a:t>Customer</a:t>
            </a:r>
          </a:p>
          <a:p>
            <a:pPr eaLnBrk="0" hangingPunct="0">
              <a:defRPr/>
            </a:pPr>
            <a:r>
              <a:rPr lang="en-GB">
                <a:latin typeface="+mn-lt"/>
                <a:cs typeface="+mn-cs"/>
              </a:rPr>
              <a:t>Requirements</a:t>
            </a:r>
          </a:p>
        </p:txBody>
      </p:sp>
      <p:sp>
        <p:nvSpPr>
          <p:cNvPr id="20483" name="Rectangle 2"/>
          <p:cNvSpPr>
            <a:spLocks noChangeArrowheads="1"/>
          </p:cNvSpPr>
          <p:nvPr/>
        </p:nvSpPr>
        <p:spPr bwMode="auto">
          <a:xfrm>
            <a:off x="3519488" y="1039813"/>
            <a:ext cx="2182812" cy="453390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none" anchor="ctr"/>
          <a:lstStyle/>
          <a:p>
            <a:pPr>
              <a:buFont typeface="Wingdings" pitchFamily="2" charset="2"/>
              <a:buNone/>
              <a:defRPr/>
            </a:pPr>
            <a:endParaRPr lang="en-US" dirty="0"/>
          </a:p>
        </p:txBody>
      </p:sp>
      <p:sp>
        <p:nvSpPr>
          <p:cNvPr id="21507" name="Rectangle 3"/>
          <p:cNvSpPr>
            <a:spLocks noGrp="1" noChangeArrowheads="1"/>
          </p:cNvSpPr>
          <p:nvPr>
            <p:ph type="title"/>
          </p:nvPr>
        </p:nvSpPr>
        <p:spPr>
          <a:xfrm>
            <a:off x="131763" y="-4762"/>
            <a:ext cx="6489700" cy="657226"/>
          </a:xfrm>
        </p:spPr>
        <p:txBody>
          <a:bodyPr/>
          <a:lstStyle/>
          <a:p>
            <a:r>
              <a:rPr lang="en-GB">
                <a:latin typeface="Arial" charset="0"/>
              </a:rPr>
              <a:t>Summary</a:t>
            </a:r>
          </a:p>
        </p:txBody>
      </p:sp>
      <p:sp>
        <p:nvSpPr>
          <p:cNvPr id="21508" name="AutoShape 4"/>
          <p:cNvSpPr>
            <a:spLocks noChangeArrowheads="1"/>
          </p:cNvSpPr>
          <p:nvPr/>
        </p:nvSpPr>
        <p:spPr bwMode="auto">
          <a:xfrm>
            <a:off x="3644900" y="1406525"/>
            <a:ext cx="1890713" cy="825500"/>
          </a:xfrm>
          <a:prstGeom prst="roundRect">
            <a:avLst>
              <a:gd name="adj" fmla="val 16667"/>
            </a:avLst>
          </a:prstGeom>
          <a:solidFill>
            <a:srgbClr val="FFFF00"/>
          </a:solidFill>
          <a:ln w="12700">
            <a:solidFill>
              <a:schemeClr val="tx1"/>
            </a:solidFill>
            <a:round/>
            <a:headEnd/>
            <a:tailEnd/>
          </a:ln>
        </p:spPr>
        <p:txBody>
          <a:bodyPr wrap="none" anchor="ctr"/>
          <a:lstStyle/>
          <a:p>
            <a:pPr eaLnBrk="0" hangingPunct="0"/>
            <a:r>
              <a:rPr lang="en-GB" sz="2400">
                <a:latin typeface="+mn-lt"/>
              </a:rPr>
              <a:t>Marketing</a:t>
            </a:r>
          </a:p>
        </p:txBody>
      </p:sp>
      <p:sp>
        <p:nvSpPr>
          <p:cNvPr id="21509" name="AutoShape 5"/>
          <p:cNvSpPr>
            <a:spLocks noChangeArrowheads="1"/>
          </p:cNvSpPr>
          <p:nvPr/>
        </p:nvSpPr>
        <p:spPr bwMode="auto">
          <a:xfrm>
            <a:off x="3644900" y="4327525"/>
            <a:ext cx="1916113" cy="825500"/>
          </a:xfrm>
          <a:prstGeom prst="roundRect">
            <a:avLst>
              <a:gd name="adj" fmla="val 16667"/>
            </a:avLst>
          </a:prstGeom>
          <a:solidFill>
            <a:srgbClr val="FFFF00"/>
          </a:solidFill>
          <a:ln w="12700">
            <a:solidFill>
              <a:schemeClr val="tx1"/>
            </a:solidFill>
            <a:round/>
            <a:headEnd/>
            <a:tailEnd/>
          </a:ln>
        </p:spPr>
        <p:txBody>
          <a:bodyPr wrap="none" anchor="ctr"/>
          <a:lstStyle/>
          <a:p>
            <a:pPr eaLnBrk="0" hangingPunct="0"/>
            <a:r>
              <a:rPr lang="en-GB" sz="2400">
                <a:latin typeface="+mn-lt"/>
              </a:rPr>
              <a:t>Customer</a:t>
            </a:r>
          </a:p>
        </p:txBody>
      </p:sp>
      <p:sp>
        <p:nvSpPr>
          <p:cNvPr id="21510" name="AutoShape 6"/>
          <p:cNvSpPr>
            <a:spLocks noChangeArrowheads="1"/>
          </p:cNvSpPr>
          <p:nvPr/>
        </p:nvSpPr>
        <p:spPr bwMode="auto">
          <a:xfrm flipV="1">
            <a:off x="5310188" y="3536950"/>
            <a:ext cx="1181100" cy="1270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16" y="5399"/>
                  <a:pt x="10633" y="5401"/>
                  <a:pt x="10549" y="5405"/>
                </a:cubicBezTo>
                <a:lnTo>
                  <a:pt x="10299" y="11"/>
                </a:lnTo>
                <a:cubicBezTo>
                  <a:pt x="10466" y="3"/>
                  <a:pt x="10633"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00"/>
          </a:solidFill>
          <a:ln w="12700">
            <a:solidFill>
              <a:schemeClr val="tx1"/>
            </a:solidFill>
            <a:miter lim="800000"/>
            <a:headEnd/>
            <a:tailEnd/>
          </a:ln>
        </p:spPr>
        <p:txBody>
          <a:bodyPr wrap="none" anchor="ctr"/>
          <a:lstStyle/>
          <a:p>
            <a:endParaRPr lang="en-US">
              <a:latin typeface="+mn-lt"/>
            </a:endParaRPr>
          </a:p>
        </p:txBody>
      </p:sp>
      <p:sp>
        <p:nvSpPr>
          <p:cNvPr id="12296" name="AutoShape 7"/>
          <p:cNvSpPr>
            <a:spLocks noChangeArrowheads="1"/>
          </p:cNvSpPr>
          <p:nvPr/>
        </p:nvSpPr>
        <p:spPr bwMode="auto">
          <a:xfrm>
            <a:off x="5864225" y="2724150"/>
            <a:ext cx="1628775" cy="1041400"/>
          </a:xfrm>
          <a:prstGeom prst="foldedCorner">
            <a:avLst>
              <a:gd name="adj" fmla="val 12500"/>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eaLnBrk="0" hangingPunct="0">
              <a:defRPr/>
            </a:pPr>
            <a:r>
              <a:rPr lang="en-GB" sz="1400" b="1"/>
              <a:t>Source</a:t>
            </a:r>
          </a:p>
          <a:p>
            <a:pPr eaLnBrk="0" hangingPunct="0">
              <a:defRPr/>
            </a:pPr>
            <a:r>
              <a:rPr lang="ja-JP" altLang="en-GB" sz="1400" b="1"/>
              <a:t>“</a:t>
            </a:r>
            <a:r>
              <a:rPr lang="en-GB" sz="1400" b="1"/>
              <a:t>Customer</a:t>
            </a:r>
            <a:r>
              <a:rPr lang="ja-JP" altLang="en-GB" sz="1400" b="1"/>
              <a:t>”</a:t>
            </a:r>
            <a:endParaRPr lang="en-GB" sz="1400" b="1"/>
          </a:p>
          <a:p>
            <a:pPr eaLnBrk="0" hangingPunct="0">
              <a:defRPr/>
            </a:pPr>
            <a:r>
              <a:rPr lang="en-GB" sz="1400" b="1"/>
              <a:t>Requirements</a:t>
            </a:r>
          </a:p>
        </p:txBody>
      </p:sp>
      <p:sp>
        <p:nvSpPr>
          <p:cNvPr id="21512" name="AutoShape 8"/>
          <p:cNvSpPr>
            <a:spLocks noChangeArrowheads="1"/>
          </p:cNvSpPr>
          <p:nvPr/>
        </p:nvSpPr>
        <p:spPr bwMode="auto">
          <a:xfrm rot="10800000">
            <a:off x="2673350" y="1543050"/>
            <a:ext cx="544513" cy="482600"/>
          </a:xfrm>
          <a:prstGeom prst="rightArrow">
            <a:avLst>
              <a:gd name="adj1" fmla="val 50000"/>
              <a:gd name="adj2" fmla="val 28207"/>
            </a:avLst>
          </a:prstGeom>
          <a:solidFill>
            <a:srgbClr val="FFFF00"/>
          </a:solidFill>
          <a:ln w="12700">
            <a:solidFill>
              <a:schemeClr val="tx1"/>
            </a:solidFill>
            <a:miter lim="800000"/>
            <a:headEnd/>
            <a:tailEnd/>
          </a:ln>
        </p:spPr>
        <p:txBody>
          <a:bodyPr wrap="none" anchor="ctr"/>
          <a:lstStyle/>
          <a:p>
            <a:endParaRPr lang="en-US">
              <a:latin typeface="+mn-lt"/>
            </a:endParaRPr>
          </a:p>
        </p:txBody>
      </p:sp>
      <p:sp>
        <p:nvSpPr>
          <p:cNvPr id="21513" name="AutoShape 9"/>
          <p:cNvSpPr>
            <a:spLocks noChangeArrowheads="1"/>
          </p:cNvSpPr>
          <p:nvPr/>
        </p:nvSpPr>
        <p:spPr bwMode="auto">
          <a:xfrm>
            <a:off x="2798763" y="4486275"/>
            <a:ext cx="546100" cy="482600"/>
          </a:xfrm>
          <a:prstGeom prst="rightArrow">
            <a:avLst>
              <a:gd name="adj1" fmla="val 50000"/>
              <a:gd name="adj2" fmla="val 28289"/>
            </a:avLst>
          </a:prstGeom>
          <a:solidFill>
            <a:srgbClr val="FFFF00"/>
          </a:solidFill>
          <a:ln w="12700">
            <a:solidFill>
              <a:schemeClr val="tx1"/>
            </a:solidFill>
            <a:miter lim="800000"/>
            <a:headEnd/>
            <a:tailEnd/>
          </a:ln>
        </p:spPr>
        <p:txBody>
          <a:bodyPr wrap="none" anchor="ctr"/>
          <a:lstStyle/>
          <a:p>
            <a:endParaRPr lang="en-US">
              <a:latin typeface="+mn-lt"/>
            </a:endParaRPr>
          </a:p>
        </p:txBody>
      </p:sp>
      <p:pic>
        <p:nvPicPr>
          <p:cNvPr id="21514" name="Picture 10"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850" y="1019175"/>
            <a:ext cx="771525"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5" name="Picture 11"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968375"/>
            <a:ext cx="768350"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6" name="Picture 12"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1641475"/>
            <a:ext cx="771525"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7" name="Picture 13"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4950" y="1146175"/>
            <a:ext cx="771525"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8" name="Picture 14"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1844675"/>
            <a:ext cx="768350"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19" name="Picture 15"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7513" y="1616075"/>
            <a:ext cx="769937"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0" name="Picture 16"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3338" y="1895475"/>
            <a:ext cx="768350"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21" name="Rectangle 17"/>
          <p:cNvSpPr>
            <a:spLocks noChangeArrowheads="1"/>
          </p:cNvSpPr>
          <p:nvPr/>
        </p:nvSpPr>
        <p:spPr bwMode="auto">
          <a:xfrm>
            <a:off x="342900" y="1532880"/>
            <a:ext cx="2261004" cy="461665"/>
          </a:xfrm>
          <a:prstGeom prst="rect">
            <a:avLst/>
          </a:prstGeom>
          <a:solidFill>
            <a:srgbClr val="FFFFFF"/>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pPr eaLnBrk="0" hangingPunct="0"/>
            <a:r>
              <a:rPr lang="en-GB" sz="2400" dirty="0">
                <a:latin typeface="+mn-lt"/>
              </a:rPr>
              <a:t>Broad Market</a:t>
            </a:r>
          </a:p>
        </p:txBody>
      </p:sp>
      <p:sp>
        <p:nvSpPr>
          <p:cNvPr id="21522" name="AutoShape 18"/>
          <p:cNvSpPr>
            <a:spLocks noChangeArrowheads="1"/>
          </p:cNvSpPr>
          <p:nvPr/>
        </p:nvSpPr>
        <p:spPr bwMode="auto">
          <a:xfrm rot="10800000" flipH="1" flipV="1">
            <a:off x="5397500" y="1641475"/>
            <a:ext cx="1181100" cy="12700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716" y="5399"/>
                  <a:pt x="10633" y="5401"/>
                  <a:pt x="10549" y="5405"/>
                </a:cubicBezTo>
                <a:lnTo>
                  <a:pt x="10299" y="11"/>
                </a:lnTo>
                <a:cubicBezTo>
                  <a:pt x="10466" y="3"/>
                  <a:pt x="10633"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00"/>
          </a:solidFill>
          <a:ln w="12700">
            <a:solidFill>
              <a:schemeClr val="tx1"/>
            </a:solidFill>
            <a:miter lim="800000"/>
            <a:headEnd/>
            <a:tailEnd/>
          </a:ln>
        </p:spPr>
        <p:txBody>
          <a:bodyPr wrap="none" anchor="ctr"/>
          <a:lstStyle/>
          <a:p>
            <a:endParaRPr lang="en-US">
              <a:latin typeface="+mn-lt"/>
            </a:endParaRPr>
          </a:p>
        </p:txBody>
      </p:sp>
      <p:sp>
        <p:nvSpPr>
          <p:cNvPr id="21523" name="Text Box 19"/>
          <p:cNvSpPr txBox="1">
            <a:spLocks noChangeArrowheads="1"/>
          </p:cNvSpPr>
          <p:nvPr/>
        </p:nvSpPr>
        <p:spPr bwMode="auto">
          <a:xfrm>
            <a:off x="3665639" y="2633085"/>
            <a:ext cx="1941557"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00" b="1" dirty="0">
                <a:latin typeface="+mn-lt"/>
              </a:rPr>
              <a:t>In both cases</a:t>
            </a:r>
          </a:p>
          <a:p>
            <a:r>
              <a:rPr lang="en-GB" sz="1800" b="1" dirty="0">
                <a:latin typeface="+mn-lt"/>
              </a:rPr>
              <a:t>the true</a:t>
            </a:r>
          </a:p>
          <a:p>
            <a:r>
              <a:rPr lang="en-GB" sz="1800" b="1" dirty="0">
                <a:latin typeface="+mn-lt"/>
              </a:rPr>
              <a:t>requirements</a:t>
            </a:r>
          </a:p>
          <a:p>
            <a:r>
              <a:rPr lang="en-GB" sz="1800" b="1" dirty="0">
                <a:latin typeface="+mn-lt"/>
              </a:rPr>
              <a:t>are </a:t>
            </a:r>
            <a:r>
              <a:rPr lang="ja-JP" altLang="en-GB" sz="1800" b="1" dirty="0">
                <a:latin typeface="+mn-lt"/>
              </a:rPr>
              <a:t>“</a:t>
            </a:r>
            <a:r>
              <a:rPr lang="en-GB" altLang="ja-JP" sz="1800" b="1" dirty="0">
                <a:latin typeface="+mn-lt"/>
              </a:rPr>
              <a:t>filtered</a:t>
            </a:r>
            <a:r>
              <a:rPr lang="ja-JP" altLang="en-GB" sz="1800" b="1" dirty="0">
                <a:latin typeface="+mn-lt"/>
              </a:rPr>
              <a:t>”</a:t>
            </a:r>
            <a:endParaRPr lang="en-GB" sz="1800" b="1" dirty="0">
              <a:latin typeface="+mn-lt"/>
            </a:endParaRPr>
          </a:p>
        </p:txBody>
      </p:sp>
      <p:pic>
        <p:nvPicPr>
          <p:cNvPr id="21524" name="Picture 20"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 y="3816350"/>
            <a:ext cx="771525"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5" name="Picture 21"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25" y="3765550"/>
            <a:ext cx="769938"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6" name="Picture 22"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288" y="4438650"/>
            <a:ext cx="768350"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7" name="Picture 23"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3943350"/>
            <a:ext cx="768350"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8" name="Picture 24"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625" y="4641850"/>
            <a:ext cx="769938"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29" name="Picture 25"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63" y="4413250"/>
            <a:ext cx="771525"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530" name="Picture 26" descr="BRAI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3800" y="4692650"/>
            <a:ext cx="771525" cy="973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31" name="Rectangle 27"/>
          <p:cNvSpPr>
            <a:spLocks noChangeArrowheads="1"/>
          </p:cNvSpPr>
          <p:nvPr/>
        </p:nvSpPr>
        <p:spPr bwMode="auto">
          <a:xfrm>
            <a:off x="202352" y="4480223"/>
            <a:ext cx="2470997" cy="461665"/>
          </a:xfrm>
          <a:prstGeom prst="rect">
            <a:avLst/>
          </a:prstGeom>
          <a:solidFill>
            <a:srgbClr val="FFFFFF"/>
          </a:solidFill>
          <a:ln>
            <a:noFill/>
          </a:ln>
          <a:extLs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pPr eaLnBrk="0" hangingPunct="0"/>
            <a:r>
              <a:rPr lang="en-GB" sz="2400" dirty="0">
                <a:latin typeface="+mn-lt"/>
              </a:rPr>
              <a:t>Narrow Market</a:t>
            </a:r>
          </a:p>
        </p:txBody>
      </p:sp>
      <p:sp>
        <p:nvSpPr>
          <p:cNvPr id="21532" name="Text Box 28"/>
          <p:cNvSpPr txBox="1">
            <a:spLocks noChangeArrowheads="1"/>
          </p:cNvSpPr>
          <p:nvPr/>
        </p:nvSpPr>
        <p:spPr bwMode="auto">
          <a:xfrm>
            <a:off x="2355434" y="638809"/>
            <a:ext cx="1067215"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000" dirty="0">
                <a:latin typeface="+mn-lt"/>
              </a:rPr>
              <a:t>Market</a:t>
            </a:r>
          </a:p>
          <a:p>
            <a:r>
              <a:rPr lang="en-GB" sz="2000" dirty="0">
                <a:latin typeface="+mn-lt"/>
              </a:rPr>
              <a:t>Push</a:t>
            </a:r>
          </a:p>
        </p:txBody>
      </p:sp>
      <p:sp>
        <p:nvSpPr>
          <p:cNvPr id="21533" name="Text Box 29"/>
          <p:cNvSpPr txBox="1">
            <a:spLocks noChangeArrowheads="1"/>
          </p:cNvSpPr>
          <p:nvPr/>
        </p:nvSpPr>
        <p:spPr bwMode="auto">
          <a:xfrm>
            <a:off x="2338388" y="5033963"/>
            <a:ext cx="1067215"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000">
                <a:latin typeface="+mn-lt"/>
              </a:rPr>
              <a:t>Market</a:t>
            </a:r>
          </a:p>
          <a:p>
            <a:r>
              <a:rPr lang="en-GB" sz="2000" dirty="0">
                <a:latin typeface="+mn-lt"/>
              </a:rPr>
              <a:t>Pull</a:t>
            </a:r>
          </a:p>
        </p:txBody>
      </p:sp>
      <p:sp>
        <p:nvSpPr>
          <p:cNvPr id="31" name="Rectangle 30"/>
          <p:cNvSpPr/>
          <p:nvPr/>
        </p:nvSpPr>
        <p:spPr>
          <a:xfrm>
            <a:off x="5937250" y="4848226"/>
            <a:ext cx="3068638" cy="1754980"/>
          </a:xfrm>
          <a:prstGeom prst="rect">
            <a:avLst/>
          </a:prstGeom>
          <a:ln/>
        </p:spPr>
        <p:style>
          <a:lnRef idx="0">
            <a:schemeClr val="accent6"/>
          </a:lnRef>
          <a:fillRef idx="3">
            <a:schemeClr val="accent6"/>
          </a:fillRef>
          <a:effectRef idx="3">
            <a:schemeClr val="accent6"/>
          </a:effectRef>
          <a:fontRef idx="minor">
            <a:schemeClr val="lt1"/>
          </a:fontRef>
        </p:style>
        <p:txBody>
          <a:bodyPr anchor="ctr"/>
          <a:lstStyle/>
          <a:p>
            <a:pPr eaLnBrk="0" hangingPunct="0">
              <a:buFont typeface="Wingdings" pitchFamily="2" charset="2"/>
              <a:buNone/>
              <a:defRPr/>
            </a:pPr>
            <a:r>
              <a:rPr lang="en-GB" dirty="0">
                <a:solidFill>
                  <a:srgbClr val="FFFFFF"/>
                </a:solidFill>
              </a:rPr>
              <a:t>Conclusion:</a:t>
            </a:r>
          </a:p>
          <a:p>
            <a:pPr eaLnBrk="0" hangingPunct="0">
              <a:buFont typeface="Wingdings" pitchFamily="2" charset="2"/>
              <a:buNone/>
              <a:defRPr/>
            </a:pPr>
            <a:r>
              <a:rPr lang="en-GB" dirty="0">
                <a:solidFill>
                  <a:srgbClr val="FFFFFF"/>
                </a:solidFill>
              </a:rPr>
              <a:t>We need to know which market we are in and </a:t>
            </a:r>
            <a:r>
              <a:rPr lang="en-GB" b="1" dirty="0">
                <a:solidFill>
                  <a:srgbClr val="FFFFFF"/>
                </a:solidFill>
              </a:rPr>
              <a:t>should </a:t>
            </a:r>
            <a:r>
              <a:rPr lang="en-GB" dirty="0">
                <a:solidFill>
                  <a:srgbClr val="FFFFFF"/>
                </a:solidFill>
              </a:rPr>
              <a:t>be guided by the source customer requirements but they are </a:t>
            </a:r>
            <a:r>
              <a:rPr lang="en-GB" b="1" dirty="0">
                <a:solidFill>
                  <a:srgbClr val="FFFFFF"/>
                </a:solidFill>
              </a:rPr>
              <a:t>not sacrosanct </a:t>
            </a:r>
          </a:p>
        </p:txBody>
      </p:sp>
    </p:spTree>
    <p:extLst>
      <p:ext uri="{BB962C8B-B14F-4D97-AF65-F5344CB8AC3E}">
        <p14:creationId xmlns:p14="http://schemas.microsoft.com/office/powerpoint/2010/main" val="85741520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3554" name="Rectangle 4"/>
          <p:cNvSpPr>
            <a:spLocks noGrp="1" noChangeArrowheads="1"/>
          </p:cNvSpPr>
          <p:nvPr>
            <p:ph type="title"/>
          </p:nvPr>
        </p:nvSpPr>
        <p:spPr>
          <a:xfrm>
            <a:off x="114935" y="0"/>
            <a:ext cx="6804025" cy="1041401"/>
          </a:xfrm>
        </p:spPr>
        <p:txBody>
          <a:bodyPr/>
          <a:lstStyle/>
          <a:p>
            <a:r>
              <a:rPr lang="en-GB" sz="1800" dirty="0" smtClean="0"/>
              <a:t>Requirements:</a:t>
            </a:r>
            <a:r>
              <a:rPr lang="en-GB" dirty="0" smtClean="0"/>
              <a:t/>
            </a:r>
            <a:br>
              <a:rPr lang="en-GB" dirty="0" smtClean="0"/>
            </a:br>
            <a:r>
              <a:rPr lang="en-GB" dirty="0" smtClean="0"/>
              <a:t>Static and Dynamic System Concepts</a:t>
            </a:r>
            <a:endParaRPr lang="en-GB" dirty="0"/>
          </a:p>
        </p:txBody>
      </p:sp>
      <p:sp>
        <p:nvSpPr>
          <p:cNvPr id="23555" name="Rectangle 5"/>
          <p:cNvSpPr>
            <a:spLocks noGrp="1" noChangeArrowheads="1"/>
          </p:cNvSpPr>
          <p:nvPr>
            <p:ph type="body" idx="1"/>
          </p:nvPr>
        </p:nvSpPr>
        <p:spPr/>
        <p:txBody>
          <a:bodyPr/>
          <a:lstStyle/>
          <a:p>
            <a:r>
              <a:rPr lang="en-GB" smtClean="0"/>
              <a:t>Another dimension to customer requirements comes from the idea of static and dynamic design concepts</a:t>
            </a:r>
          </a:p>
          <a:p>
            <a:r>
              <a:rPr lang="en-GB" smtClean="0"/>
              <a:t>Most systems are conceptually static as an overall design concept</a:t>
            </a:r>
          </a:p>
          <a:p>
            <a:pPr lvl="1"/>
            <a:r>
              <a:rPr lang="en-GB" smtClean="0"/>
              <a:t>For example: motor cars, washing machines, civil airliner conceptually have not changed for several decades</a:t>
            </a:r>
          </a:p>
          <a:p>
            <a:r>
              <a:rPr lang="en-GB" smtClean="0"/>
              <a:t>Few systems are conceptually dynamic</a:t>
            </a:r>
          </a:p>
          <a:p>
            <a:r>
              <a:rPr lang="en-GB" smtClean="0"/>
              <a:t>Static concept designs are often dynamic at the subsystem level</a:t>
            </a:r>
          </a:p>
          <a:p>
            <a:pPr lvl="1"/>
            <a:r>
              <a:rPr lang="en-GB" smtClean="0"/>
              <a:t>For example: Compare today’</a:t>
            </a:r>
            <a:r>
              <a:rPr lang="en-GB" altLang="ja-JP" smtClean="0"/>
              <a:t>s motor car with those of thirty years ago – they now have Engine Management Systems, ABS, Climate Control Systems, Traction Control Systems etc.</a:t>
            </a:r>
            <a:endParaRPr lang="en-GB" dirty="0"/>
          </a:p>
        </p:txBody>
      </p:sp>
    </p:spTree>
    <p:extLst>
      <p:ext uri="{BB962C8B-B14F-4D97-AF65-F5344CB8AC3E}">
        <p14:creationId xmlns:p14="http://schemas.microsoft.com/office/powerpoint/2010/main" val="69351669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47" descr="Min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7750" y="3332163"/>
            <a:ext cx="1798638" cy="1468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2" name="Picture 5" descr="stenaHSS"/>
          <p:cNvPicPr>
            <a:picLocks noChangeAspect="1" noChangeArrowheads="1"/>
          </p:cNvPicPr>
          <p:nvPr/>
        </p:nvPicPr>
        <p:blipFill>
          <a:blip r:embed="rId4">
            <a:extLst>
              <a:ext uri="{28A0092B-C50C-407E-A947-70E740481C1C}">
                <a14:useLocalDpi xmlns:a14="http://schemas.microsoft.com/office/drawing/2010/main" val="0"/>
              </a:ext>
            </a:extLst>
          </a:blip>
          <a:srcRect b="25076"/>
          <a:stretch>
            <a:fillRect/>
          </a:stretch>
        </p:blipFill>
        <p:spPr bwMode="auto">
          <a:xfrm>
            <a:off x="5673725" y="1038225"/>
            <a:ext cx="1803400" cy="1757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43" descr="777.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78488" y="3344863"/>
            <a:ext cx="1806575" cy="1465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604" name="Rectangle 2"/>
          <p:cNvSpPr>
            <a:spLocks noChangeArrowheads="1"/>
          </p:cNvSpPr>
          <p:nvPr/>
        </p:nvSpPr>
        <p:spPr bwMode="auto">
          <a:xfrm>
            <a:off x="685800" y="6105525"/>
            <a:ext cx="1905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sp>
        <p:nvSpPr>
          <p:cNvPr id="25605" name="Rectangle 3"/>
          <p:cNvSpPr>
            <a:spLocks noChangeArrowheads="1"/>
          </p:cNvSpPr>
          <p:nvPr/>
        </p:nvSpPr>
        <p:spPr bwMode="auto">
          <a:xfrm>
            <a:off x="3124200" y="6105525"/>
            <a:ext cx="2895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a:p>
        </p:txBody>
      </p:sp>
      <p:grpSp>
        <p:nvGrpSpPr>
          <p:cNvPr id="25606" name="Group 4"/>
          <p:cNvGrpSpPr>
            <a:grpSpLocks/>
          </p:cNvGrpSpPr>
          <p:nvPr/>
        </p:nvGrpSpPr>
        <p:grpSpPr bwMode="auto">
          <a:xfrm>
            <a:off x="5451475" y="895350"/>
            <a:ext cx="187325" cy="4233863"/>
            <a:chOff x="2763" y="1353"/>
            <a:chExt cx="78" cy="1605"/>
          </a:xfrm>
        </p:grpSpPr>
        <p:sp>
          <p:nvSpPr>
            <p:cNvPr id="25631" name="Line 5"/>
            <p:cNvSpPr>
              <a:spLocks noChangeShapeType="1"/>
            </p:cNvSpPr>
            <p:nvPr/>
          </p:nvSpPr>
          <p:spPr bwMode="auto">
            <a:xfrm>
              <a:off x="2802" y="1421"/>
              <a:ext cx="1" cy="1468"/>
            </a:xfrm>
            <a:prstGeom prst="line">
              <a:avLst/>
            </a:prstGeom>
            <a:noFill/>
            <a:ln w="238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632" name="Freeform 6"/>
            <p:cNvSpPr>
              <a:spLocks/>
            </p:cNvSpPr>
            <p:nvPr/>
          </p:nvSpPr>
          <p:spPr bwMode="auto">
            <a:xfrm>
              <a:off x="2763" y="2832"/>
              <a:ext cx="78" cy="126"/>
            </a:xfrm>
            <a:custGeom>
              <a:avLst/>
              <a:gdLst>
                <a:gd name="T0" fmla="*/ 0 w 158"/>
                <a:gd name="T1" fmla="*/ 1 h 251"/>
                <a:gd name="T2" fmla="*/ 0 w 158"/>
                <a:gd name="T3" fmla="*/ 0 h 251"/>
                <a:gd name="T4" fmla="*/ 0 w 158"/>
                <a:gd name="T5" fmla="*/ 0 h 251"/>
                <a:gd name="T6" fmla="*/ 0 w 158"/>
                <a:gd name="T7" fmla="*/ 1 h 251"/>
                <a:gd name="T8" fmla="*/ 0 60000 65536"/>
                <a:gd name="T9" fmla="*/ 0 60000 65536"/>
                <a:gd name="T10" fmla="*/ 0 60000 65536"/>
                <a:gd name="T11" fmla="*/ 0 60000 65536"/>
                <a:gd name="T12" fmla="*/ 0 w 158"/>
                <a:gd name="T13" fmla="*/ 0 h 251"/>
                <a:gd name="T14" fmla="*/ 158 w 158"/>
                <a:gd name="T15" fmla="*/ 251 h 251"/>
              </a:gdLst>
              <a:ahLst/>
              <a:cxnLst>
                <a:cxn ang="T8">
                  <a:pos x="T0" y="T1"/>
                </a:cxn>
                <a:cxn ang="T9">
                  <a:pos x="T2" y="T3"/>
                </a:cxn>
                <a:cxn ang="T10">
                  <a:pos x="T4" y="T5"/>
                </a:cxn>
                <a:cxn ang="T11">
                  <a:pos x="T6" y="T7"/>
                </a:cxn>
              </a:cxnLst>
              <a:rect l="T12" t="T13" r="T14" b="T15"/>
              <a:pathLst>
                <a:path w="158" h="251">
                  <a:moveTo>
                    <a:pt x="79" y="251"/>
                  </a:moveTo>
                  <a:lnTo>
                    <a:pt x="158" y="0"/>
                  </a:lnTo>
                  <a:lnTo>
                    <a:pt x="0" y="0"/>
                  </a:lnTo>
                  <a:lnTo>
                    <a:pt x="79" y="25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633" name="Freeform 7"/>
            <p:cNvSpPr>
              <a:spLocks/>
            </p:cNvSpPr>
            <p:nvPr/>
          </p:nvSpPr>
          <p:spPr bwMode="auto">
            <a:xfrm>
              <a:off x="2763" y="1353"/>
              <a:ext cx="78" cy="126"/>
            </a:xfrm>
            <a:custGeom>
              <a:avLst/>
              <a:gdLst>
                <a:gd name="T0" fmla="*/ 0 w 158"/>
                <a:gd name="T1" fmla="*/ 0 h 251"/>
                <a:gd name="T2" fmla="*/ 0 w 158"/>
                <a:gd name="T3" fmla="*/ 1 h 251"/>
                <a:gd name="T4" fmla="*/ 0 w 158"/>
                <a:gd name="T5" fmla="*/ 1 h 251"/>
                <a:gd name="T6" fmla="*/ 0 w 158"/>
                <a:gd name="T7" fmla="*/ 0 h 251"/>
                <a:gd name="T8" fmla="*/ 0 60000 65536"/>
                <a:gd name="T9" fmla="*/ 0 60000 65536"/>
                <a:gd name="T10" fmla="*/ 0 60000 65536"/>
                <a:gd name="T11" fmla="*/ 0 60000 65536"/>
                <a:gd name="T12" fmla="*/ 0 w 158"/>
                <a:gd name="T13" fmla="*/ 0 h 251"/>
                <a:gd name="T14" fmla="*/ 158 w 158"/>
                <a:gd name="T15" fmla="*/ 251 h 251"/>
              </a:gdLst>
              <a:ahLst/>
              <a:cxnLst>
                <a:cxn ang="T8">
                  <a:pos x="T0" y="T1"/>
                </a:cxn>
                <a:cxn ang="T9">
                  <a:pos x="T2" y="T3"/>
                </a:cxn>
                <a:cxn ang="T10">
                  <a:pos x="T4" y="T5"/>
                </a:cxn>
                <a:cxn ang="T11">
                  <a:pos x="T6" y="T7"/>
                </a:cxn>
              </a:cxnLst>
              <a:rect l="T12" t="T13" r="T14" b="T15"/>
              <a:pathLst>
                <a:path w="158" h="251">
                  <a:moveTo>
                    <a:pt x="79" y="0"/>
                  </a:moveTo>
                  <a:lnTo>
                    <a:pt x="0" y="251"/>
                  </a:lnTo>
                  <a:lnTo>
                    <a:pt x="158" y="251"/>
                  </a:lnTo>
                  <a:lnTo>
                    <a:pt x="79"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grpSp>
        <p:nvGrpSpPr>
          <p:cNvPr id="25607" name="Group 8"/>
          <p:cNvGrpSpPr>
            <a:grpSpLocks/>
          </p:cNvGrpSpPr>
          <p:nvPr/>
        </p:nvGrpSpPr>
        <p:grpSpPr bwMode="auto">
          <a:xfrm>
            <a:off x="3519488" y="2825750"/>
            <a:ext cx="4041775" cy="250825"/>
            <a:chOff x="1999" y="2112"/>
            <a:chExt cx="1601" cy="80"/>
          </a:xfrm>
        </p:grpSpPr>
        <p:sp>
          <p:nvSpPr>
            <p:cNvPr id="25628" name="Line 9"/>
            <p:cNvSpPr>
              <a:spLocks noChangeShapeType="1"/>
            </p:cNvSpPr>
            <p:nvPr/>
          </p:nvSpPr>
          <p:spPr bwMode="auto">
            <a:xfrm flipH="1">
              <a:off x="2065" y="2153"/>
              <a:ext cx="1468" cy="1"/>
            </a:xfrm>
            <a:prstGeom prst="line">
              <a:avLst/>
            </a:prstGeom>
            <a:noFill/>
            <a:ln w="238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25629" name="Freeform 10"/>
            <p:cNvSpPr>
              <a:spLocks/>
            </p:cNvSpPr>
            <p:nvPr/>
          </p:nvSpPr>
          <p:spPr bwMode="auto">
            <a:xfrm>
              <a:off x="1999" y="2112"/>
              <a:ext cx="125" cy="80"/>
            </a:xfrm>
            <a:custGeom>
              <a:avLst/>
              <a:gdLst>
                <a:gd name="T0" fmla="*/ 0 w 251"/>
                <a:gd name="T1" fmla="*/ 1 h 160"/>
                <a:gd name="T2" fmla="*/ 0 w 251"/>
                <a:gd name="T3" fmla="*/ 1 h 160"/>
                <a:gd name="T4" fmla="*/ 0 w 251"/>
                <a:gd name="T5" fmla="*/ 0 h 160"/>
                <a:gd name="T6" fmla="*/ 0 w 251"/>
                <a:gd name="T7" fmla="*/ 1 h 160"/>
                <a:gd name="T8" fmla="*/ 0 60000 65536"/>
                <a:gd name="T9" fmla="*/ 0 60000 65536"/>
                <a:gd name="T10" fmla="*/ 0 60000 65536"/>
                <a:gd name="T11" fmla="*/ 0 60000 65536"/>
                <a:gd name="T12" fmla="*/ 0 w 251"/>
                <a:gd name="T13" fmla="*/ 0 h 160"/>
                <a:gd name="T14" fmla="*/ 251 w 251"/>
                <a:gd name="T15" fmla="*/ 160 h 160"/>
              </a:gdLst>
              <a:ahLst/>
              <a:cxnLst>
                <a:cxn ang="T8">
                  <a:pos x="T0" y="T1"/>
                </a:cxn>
                <a:cxn ang="T9">
                  <a:pos x="T2" y="T3"/>
                </a:cxn>
                <a:cxn ang="T10">
                  <a:pos x="T4" y="T5"/>
                </a:cxn>
                <a:cxn ang="T11">
                  <a:pos x="T6" y="T7"/>
                </a:cxn>
              </a:cxnLst>
              <a:rect l="T12" t="T13" r="T14" b="T15"/>
              <a:pathLst>
                <a:path w="251" h="160">
                  <a:moveTo>
                    <a:pt x="0" y="81"/>
                  </a:moveTo>
                  <a:lnTo>
                    <a:pt x="251" y="160"/>
                  </a:lnTo>
                  <a:lnTo>
                    <a:pt x="251" y="0"/>
                  </a:lnTo>
                  <a:lnTo>
                    <a:pt x="0" y="8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5630" name="Freeform 11"/>
            <p:cNvSpPr>
              <a:spLocks/>
            </p:cNvSpPr>
            <p:nvPr/>
          </p:nvSpPr>
          <p:spPr bwMode="auto">
            <a:xfrm>
              <a:off x="3475" y="2112"/>
              <a:ext cx="125" cy="80"/>
            </a:xfrm>
            <a:custGeom>
              <a:avLst/>
              <a:gdLst>
                <a:gd name="T0" fmla="*/ 0 w 251"/>
                <a:gd name="T1" fmla="*/ 1 h 160"/>
                <a:gd name="T2" fmla="*/ 0 w 251"/>
                <a:gd name="T3" fmla="*/ 0 h 160"/>
                <a:gd name="T4" fmla="*/ 0 w 251"/>
                <a:gd name="T5" fmla="*/ 1 h 160"/>
                <a:gd name="T6" fmla="*/ 0 w 251"/>
                <a:gd name="T7" fmla="*/ 1 h 160"/>
                <a:gd name="T8" fmla="*/ 0 60000 65536"/>
                <a:gd name="T9" fmla="*/ 0 60000 65536"/>
                <a:gd name="T10" fmla="*/ 0 60000 65536"/>
                <a:gd name="T11" fmla="*/ 0 60000 65536"/>
                <a:gd name="T12" fmla="*/ 0 w 251"/>
                <a:gd name="T13" fmla="*/ 0 h 160"/>
                <a:gd name="T14" fmla="*/ 251 w 251"/>
                <a:gd name="T15" fmla="*/ 160 h 160"/>
              </a:gdLst>
              <a:ahLst/>
              <a:cxnLst>
                <a:cxn ang="T8">
                  <a:pos x="T0" y="T1"/>
                </a:cxn>
                <a:cxn ang="T9">
                  <a:pos x="T2" y="T3"/>
                </a:cxn>
                <a:cxn ang="T10">
                  <a:pos x="T4" y="T5"/>
                </a:cxn>
                <a:cxn ang="T11">
                  <a:pos x="T6" y="T7"/>
                </a:cxn>
              </a:cxnLst>
              <a:rect l="T12" t="T13" r="T14" b="T15"/>
              <a:pathLst>
                <a:path w="251" h="160">
                  <a:moveTo>
                    <a:pt x="251" y="81"/>
                  </a:moveTo>
                  <a:lnTo>
                    <a:pt x="0" y="0"/>
                  </a:lnTo>
                  <a:lnTo>
                    <a:pt x="0" y="160"/>
                  </a:lnTo>
                  <a:lnTo>
                    <a:pt x="251" y="81"/>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grpSp>
      <p:sp>
        <p:nvSpPr>
          <p:cNvPr id="25608" name="Rectangle 12"/>
          <p:cNvSpPr>
            <a:spLocks noChangeArrowheads="1"/>
          </p:cNvSpPr>
          <p:nvPr/>
        </p:nvSpPr>
        <p:spPr bwMode="auto">
          <a:xfrm>
            <a:off x="5232400" y="5121275"/>
            <a:ext cx="709613"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600" b="1">
                <a:solidFill>
                  <a:srgbClr val="000000"/>
                </a:solidFill>
              </a:rPr>
              <a:t>STATIC</a:t>
            </a:r>
            <a:endParaRPr lang="en-GB" sz="1600" b="1"/>
          </a:p>
        </p:txBody>
      </p:sp>
      <p:sp>
        <p:nvSpPr>
          <p:cNvPr id="25609" name="Rectangle 13"/>
          <p:cNvSpPr>
            <a:spLocks noChangeArrowheads="1"/>
          </p:cNvSpPr>
          <p:nvPr/>
        </p:nvSpPr>
        <p:spPr bwMode="auto">
          <a:xfrm>
            <a:off x="5127625" y="682625"/>
            <a:ext cx="957263"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600" b="1" dirty="0">
                <a:solidFill>
                  <a:srgbClr val="000000"/>
                </a:solidFill>
              </a:rPr>
              <a:t>DYNAMIC</a:t>
            </a:r>
            <a:endParaRPr lang="en-GB" sz="1600" b="1" dirty="0"/>
          </a:p>
        </p:txBody>
      </p:sp>
      <p:sp>
        <p:nvSpPr>
          <p:cNvPr id="25610" name="Rectangle 14"/>
          <p:cNvSpPr>
            <a:spLocks noChangeArrowheads="1"/>
          </p:cNvSpPr>
          <p:nvPr/>
        </p:nvSpPr>
        <p:spPr bwMode="auto">
          <a:xfrm rot="-5400000">
            <a:off x="2986087" y="2814638"/>
            <a:ext cx="885825" cy="247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p>
            <a:pPr eaLnBrk="0" hangingPunct="0"/>
            <a:r>
              <a:rPr lang="en-GB" sz="1600" b="1">
                <a:solidFill>
                  <a:srgbClr val="000000"/>
                </a:solidFill>
              </a:rPr>
              <a:t>BROAD</a:t>
            </a:r>
            <a:endParaRPr lang="en-GB" sz="1600" b="1"/>
          </a:p>
        </p:txBody>
      </p:sp>
      <p:sp>
        <p:nvSpPr>
          <p:cNvPr id="25611" name="Rectangle 15"/>
          <p:cNvSpPr>
            <a:spLocks noChangeArrowheads="1"/>
          </p:cNvSpPr>
          <p:nvPr/>
        </p:nvSpPr>
        <p:spPr bwMode="auto">
          <a:xfrm rot="-5400000">
            <a:off x="7170738" y="2828925"/>
            <a:ext cx="947737"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600" b="1">
                <a:solidFill>
                  <a:srgbClr val="000000"/>
                </a:solidFill>
              </a:rPr>
              <a:t>NARROW</a:t>
            </a:r>
            <a:endParaRPr lang="en-GB" sz="1600" b="1"/>
          </a:p>
        </p:txBody>
      </p:sp>
      <p:sp>
        <p:nvSpPr>
          <p:cNvPr id="25612" name="Rectangle 24"/>
          <p:cNvSpPr>
            <a:spLocks noChangeArrowheads="1"/>
          </p:cNvSpPr>
          <p:nvPr/>
        </p:nvSpPr>
        <p:spPr bwMode="auto">
          <a:xfrm rot="-5400000">
            <a:off x="1733550" y="2844800"/>
            <a:ext cx="1344613"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600" b="1">
                <a:solidFill>
                  <a:srgbClr val="000000"/>
                </a:solidFill>
              </a:rPr>
              <a:t>REVOLUTION</a:t>
            </a:r>
            <a:endParaRPr lang="en-GB" sz="1600" b="1"/>
          </a:p>
        </p:txBody>
      </p:sp>
      <p:sp>
        <p:nvSpPr>
          <p:cNvPr id="6158" name="AutoShape 26"/>
          <p:cNvSpPr>
            <a:spLocks noChangeArrowheads="1"/>
          </p:cNvSpPr>
          <p:nvPr/>
        </p:nvSpPr>
        <p:spPr bwMode="auto">
          <a:xfrm flipV="1">
            <a:off x="2687516" y="1550988"/>
            <a:ext cx="552450" cy="2722562"/>
          </a:xfrm>
          <a:prstGeom prst="curvedRightArrow">
            <a:avLst>
              <a:gd name="adj1" fmla="val 98563"/>
              <a:gd name="adj2" fmla="val 197126"/>
              <a:gd name="adj3" fmla="val 33333"/>
            </a:avLst>
          </a:prstGeom>
          <a:solidFill>
            <a:srgbClr val="FFC000"/>
          </a:solidFill>
          <a:ln>
            <a:headEnd/>
            <a:tailEnd/>
          </a:ln>
          <a:effectLst>
            <a:glow rad="139700">
              <a:schemeClr val="accent2">
                <a:satMod val="175000"/>
                <a:alpha val="40000"/>
              </a:schemeClr>
            </a:glow>
            <a:outerShdw blurRad="40000" dist="23000" dir="5400000" rotWithShape="0">
              <a:srgbClr val="000000">
                <a:alpha val="35000"/>
              </a:srgbClr>
            </a:outerShdw>
          </a:effectLst>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dirty="0"/>
          </a:p>
        </p:txBody>
      </p:sp>
      <p:sp>
        <p:nvSpPr>
          <p:cNvPr id="6162" name="AutoShape 28"/>
          <p:cNvSpPr>
            <a:spLocks noChangeArrowheads="1"/>
          </p:cNvSpPr>
          <p:nvPr/>
        </p:nvSpPr>
        <p:spPr bwMode="auto">
          <a:xfrm>
            <a:off x="5174273" y="2057401"/>
            <a:ext cx="742950" cy="2041525"/>
          </a:xfrm>
          <a:prstGeom prst="downArrow">
            <a:avLst>
              <a:gd name="adj1" fmla="val 50000"/>
              <a:gd name="adj2" fmla="val 98666"/>
            </a:avLst>
          </a:prstGeom>
          <a:solidFill>
            <a:srgbClr val="FFFF00"/>
          </a:solidFill>
          <a:ln w="9525">
            <a:solidFill>
              <a:schemeClr val="tx1"/>
            </a:solidFill>
            <a:miter lim="800000"/>
            <a:headEnd/>
            <a:tailEnd/>
          </a:ln>
          <a:scene3d>
            <a:camera prst="orthographicFront"/>
            <a:lightRig rig="threePt" dir="t"/>
          </a:scene3d>
          <a:sp3d>
            <a:bevelT/>
          </a:sp3d>
        </p:spPr>
        <p:txBody>
          <a:bodyPr vert="vert270" wrap="none" anchor="ctr" anchorCtr="1"/>
          <a:lstStyle/>
          <a:p>
            <a:pPr>
              <a:defRPr/>
            </a:pPr>
            <a:r>
              <a:rPr lang="en-US" sz="1600" dirty="0">
                <a:ea typeface="+mn-ea"/>
                <a:cs typeface="+mn-cs"/>
              </a:rPr>
              <a:t>Migration</a:t>
            </a:r>
          </a:p>
        </p:txBody>
      </p:sp>
      <p:sp>
        <p:nvSpPr>
          <p:cNvPr id="25617" name="Rectangle 29"/>
          <p:cNvSpPr>
            <a:spLocks noGrp="1" noChangeArrowheads="1"/>
          </p:cNvSpPr>
          <p:nvPr>
            <p:ph type="title"/>
          </p:nvPr>
        </p:nvSpPr>
        <p:spPr>
          <a:xfrm>
            <a:off x="109538" y="245056"/>
            <a:ext cx="6489700" cy="478845"/>
          </a:xfrm>
        </p:spPr>
        <p:txBody>
          <a:bodyPr/>
          <a:lstStyle/>
          <a:p>
            <a:pPr defTabSz="762000"/>
            <a:r>
              <a:rPr lang="en-GB" dirty="0">
                <a:latin typeface="+mn-lt"/>
              </a:rPr>
              <a:t>Knowledge &amp; Risk</a:t>
            </a:r>
          </a:p>
        </p:txBody>
      </p:sp>
      <p:sp>
        <p:nvSpPr>
          <p:cNvPr id="6164" name="AutoShape 30"/>
          <p:cNvSpPr>
            <a:spLocks noChangeArrowheads="1"/>
          </p:cNvSpPr>
          <p:nvPr/>
        </p:nvSpPr>
        <p:spPr bwMode="auto">
          <a:xfrm>
            <a:off x="8077200" y="1473200"/>
            <a:ext cx="762000" cy="3048000"/>
          </a:xfrm>
          <a:prstGeom prst="upDownArrow">
            <a:avLst>
              <a:gd name="adj1" fmla="val 50000"/>
              <a:gd name="adj2" fmla="val 80000"/>
            </a:avLst>
          </a:prstGeom>
          <a:ln>
            <a:headEnd/>
            <a:tailEnd/>
          </a:ln>
        </p:spPr>
        <p:style>
          <a:lnRef idx="0">
            <a:schemeClr val="accent6"/>
          </a:lnRef>
          <a:fillRef idx="3">
            <a:schemeClr val="accent6"/>
          </a:fillRef>
          <a:effectRef idx="3">
            <a:schemeClr val="accent6"/>
          </a:effectRef>
          <a:fontRef idx="minor">
            <a:schemeClr val="lt1"/>
          </a:fontRef>
        </p:style>
        <p:txBody>
          <a:bodyPr vert="vert270" wrap="none" anchor="ctr" anchorCtr="1"/>
          <a:lstStyle/>
          <a:p>
            <a:pPr>
              <a:defRPr/>
            </a:pPr>
            <a:r>
              <a:rPr lang="en-US" sz="1600" b="1" dirty="0">
                <a:solidFill>
                  <a:schemeClr val="bg1"/>
                </a:solidFill>
              </a:rPr>
              <a:t>Risk</a:t>
            </a:r>
          </a:p>
        </p:txBody>
      </p:sp>
      <p:sp>
        <p:nvSpPr>
          <p:cNvPr id="25619" name="Text Box 32"/>
          <p:cNvSpPr txBox="1">
            <a:spLocks noChangeArrowheads="1"/>
          </p:cNvSpPr>
          <p:nvPr/>
        </p:nvSpPr>
        <p:spPr bwMode="auto">
          <a:xfrm>
            <a:off x="8029575" y="4483100"/>
            <a:ext cx="89319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400" b="1">
                <a:latin typeface="+mn-lt"/>
              </a:rPr>
              <a:t>Low</a:t>
            </a:r>
          </a:p>
        </p:txBody>
      </p:sp>
      <p:sp>
        <p:nvSpPr>
          <p:cNvPr id="25620" name="Text Box 33"/>
          <p:cNvSpPr txBox="1">
            <a:spLocks noChangeArrowheads="1"/>
          </p:cNvSpPr>
          <p:nvPr/>
        </p:nvSpPr>
        <p:spPr bwMode="auto">
          <a:xfrm>
            <a:off x="8042275" y="938213"/>
            <a:ext cx="98296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400" b="1" dirty="0">
                <a:latin typeface="+mn-lt"/>
              </a:rPr>
              <a:t>High</a:t>
            </a:r>
          </a:p>
        </p:txBody>
      </p:sp>
      <p:sp>
        <p:nvSpPr>
          <p:cNvPr id="6168" name="AutoShape 34"/>
          <p:cNvSpPr>
            <a:spLocks noChangeArrowheads="1"/>
          </p:cNvSpPr>
          <p:nvPr/>
        </p:nvSpPr>
        <p:spPr bwMode="auto">
          <a:xfrm>
            <a:off x="1014046" y="1425575"/>
            <a:ext cx="762000" cy="3048000"/>
          </a:xfrm>
          <a:prstGeom prst="upDownArrow">
            <a:avLst>
              <a:gd name="adj1" fmla="val 50000"/>
              <a:gd name="adj2" fmla="val 80000"/>
            </a:avLst>
          </a:prstGeom>
          <a:ln>
            <a:headEnd/>
            <a:tailEnd/>
          </a:ln>
        </p:spPr>
        <p:style>
          <a:lnRef idx="0">
            <a:schemeClr val="accent6"/>
          </a:lnRef>
          <a:fillRef idx="3">
            <a:schemeClr val="accent6"/>
          </a:fillRef>
          <a:effectRef idx="3">
            <a:schemeClr val="accent6"/>
          </a:effectRef>
          <a:fontRef idx="minor">
            <a:schemeClr val="lt1"/>
          </a:fontRef>
        </p:style>
        <p:txBody>
          <a:bodyPr vert="vert270" wrap="none" anchor="ctr" anchorCtr="1"/>
          <a:lstStyle/>
          <a:p>
            <a:pPr>
              <a:defRPr/>
            </a:pPr>
            <a:r>
              <a:rPr lang="en-US" sz="1600" dirty="0">
                <a:solidFill>
                  <a:schemeClr val="bg1"/>
                </a:solidFill>
              </a:rPr>
              <a:t>Customer Knowledge</a:t>
            </a:r>
          </a:p>
        </p:txBody>
      </p:sp>
      <p:sp>
        <p:nvSpPr>
          <p:cNvPr id="25622" name="Text Box 36"/>
          <p:cNvSpPr txBox="1">
            <a:spLocks noChangeArrowheads="1"/>
          </p:cNvSpPr>
          <p:nvPr/>
        </p:nvSpPr>
        <p:spPr bwMode="auto">
          <a:xfrm>
            <a:off x="247650" y="4498975"/>
            <a:ext cx="269176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00" b="1">
                <a:latin typeface="+mn-lt"/>
              </a:rPr>
              <a:t>Requirements</a:t>
            </a:r>
          </a:p>
          <a:p>
            <a:r>
              <a:rPr lang="en-GB" sz="1800" b="1">
                <a:latin typeface="+mn-lt"/>
              </a:rPr>
              <a:t>known to customer</a:t>
            </a:r>
            <a:endParaRPr lang="en-GB" sz="2000" b="1">
              <a:latin typeface="+mn-lt"/>
            </a:endParaRPr>
          </a:p>
        </p:txBody>
      </p:sp>
      <p:sp>
        <p:nvSpPr>
          <p:cNvPr id="25623" name="Text Box 37"/>
          <p:cNvSpPr txBox="1">
            <a:spLocks noChangeArrowheads="1"/>
          </p:cNvSpPr>
          <p:nvPr/>
        </p:nvSpPr>
        <p:spPr bwMode="auto">
          <a:xfrm>
            <a:off x="109538" y="782638"/>
            <a:ext cx="302198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1800" b="1" dirty="0">
                <a:latin typeface="+mn-lt"/>
              </a:rPr>
              <a:t>Requirements </a:t>
            </a:r>
          </a:p>
          <a:p>
            <a:r>
              <a:rPr lang="en-GB" sz="1800" b="1" dirty="0">
                <a:latin typeface="+mn-lt"/>
              </a:rPr>
              <a:t>unknown to customer</a:t>
            </a:r>
          </a:p>
        </p:txBody>
      </p:sp>
      <p:sp>
        <p:nvSpPr>
          <p:cNvPr id="5" name="Text Box 41"/>
          <p:cNvSpPr txBox="1">
            <a:spLocks noChangeArrowheads="1"/>
          </p:cNvSpPr>
          <p:nvPr/>
        </p:nvSpPr>
        <p:spPr bwMode="auto">
          <a:xfrm>
            <a:off x="39566" y="5531255"/>
            <a:ext cx="9017977" cy="9233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eaLnBrk="0" hangingPunct="0">
              <a:defRPr/>
            </a:pPr>
            <a:r>
              <a:rPr lang="en-GB" sz="1800" dirty="0">
                <a:solidFill>
                  <a:schemeClr val="bg1"/>
                </a:solidFill>
              </a:rPr>
              <a:t>Conclusion: Customers and Providers often work in the static design domain</a:t>
            </a:r>
          </a:p>
          <a:p>
            <a:pPr eaLnBrk="0" hangingPunct="0">
              <a:defRPr/>
            </a:pPr>
            <a:r>
              <a:rPr lang="en-GB" sz="1800" dirty="0">
                <a:solidFill>
                  <a:schemeClr val="bg1"/>
                </a:solidFill>
              </a:rPr>
              <a:t>because of knowledge and risk. Revolutionary improvement happens when a new dynamic concept is used. Making this decision is difficult and risky</a:t>
            </a:r>
          </a:p>
        </p:txBody>
      </p:sp>
      <p:pic>
        <p:nvPicPr>
          <p:cNvPr id="25627" name="Picture 46" descr="CD 1.jpg"/>
          <p:cNvPicPr>
            <a:picLocks noChangeAspect="1"/>
          </p:cNvPicPr>
          <p:nvPr/>
        </p:nvPicPr>
        <p:blipFill>
          <a:blip r:embed="rId6">
            <a:extLst>
              <a:ext uri="{28A0092B-C50C-407E-A947-70E740481C1C}">
                <a14:useLocalDpi xmlns:a14="http://schemas.microsoft.com/office/drawing/2010/main" val="0"/>
              </a:ext>
            </a:extLst>
          </a:blip>
          <a:srcRect l="13596" r="20393" b="12271"/>
          <a:stretch>
            <a:fillRect/>
          </a:stretch>
        </p:blipFill>
        <p:spPr bwMode="auto">
          <a:xfrm>
            <a:off x="3914775" y="1306513"/>
            <a:ext cx="1317625" cy="1050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1171609"/>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0" y="7938"/>
            <a:ext cx="9144000" cy="920750"/>
          </a:xfrm>
        </p:spPr>
        <p:txBody>
          <a:bodyPr/>
          <a:lstStyle/>
          <a:p>
            <a:pPr defTabSz="762000"/>
            <a:r>
              <a:rPr lang="en-GB" sz="1800" dirty="0">
                <a:latin typeface="+mn-lt"/>
              </a:rPr>
              <a:t>Requirements:</a:t>
            </a:r>
            <a:r>
              <a:rPr lang="en-GB" sz="2400" dirty="0">
                <a:latin typeface="+mn-lt"/>
              </a:rPr>
              <a:t/>
            </a:r>
            <a:br>
              <a:rPr lang="en-GB" sz="2400" dirty="0">
                <a:latin typeface="+mn-lt"/>
              </a:rPr>
            </a:br>
            <a:r>
              <a:rPr lang="en-GB" dirty="0">
                <a:latin typeface="+mn-lt"/>
              </a:rPr>
              <a:t>Customers</a:t>
            </a:r>
            <a:r>
              <a:rPr lang="ja-JP" altLang="en-GB" dirty="0">
                <a:latin typeface="+mn-lt"/>
              </a:rPr>
              <a:t>’</a:t>
            </a:r>
            <a:r>
              <a:rPr lang="en-GB" altLang="ja-JP" dirty="0">
                <a:latin typeface="+mn-lt"/>
              </a:rPr>
              <a:t> Customers and Stakeholders</a:t>
            </a:r>
            <a:endParaRPr lang="en-GB" dirty="0">
              <a:latin typeface="+mn-lt"/>
            </a:endParaRPr>
          </a:p>
        </p:txBody>
      </p:sp>
      <p:sp>
        <p:nvSpPr>
          <p:cNvPr id="27650" name="Text Box 3"/>
          <p:cNvSpPr txBox="1">
            <a:spLocks noChangeArrowheads="1"/>
          </p:cNvSpPr>
          <p:nvPr/>
        </p:nvSpPr>
        <p:spPr bwMode="auto">
          <a:xfrm>
            <a:off x="400050" y="1203752"/>
            <a:ext cx="3941763"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400" dirty="0"/>
              <a:t>We must </a:t>
            </a:r>
            <a:r>
              <a:rPr lang="en-GB" sz="2400" dirty="0">
                <a:latin typeface="+mn-lt"/>
              </a:rPr>
              <a:t>always</a:t>
            </a:r>
            <a:r>
              <a:rPr lang="en-GB" sz="2400" dirty="0"/>
              <a:t> be aware of the customer chain</a:t>
            </a:r>
          </a:p>
        </p:txBody>
      </p:sp>
      <p:grpSp>
        <p:nvGrpSpPr>
          <p:cNvPr id="27651" name="Group 4"/>
          <p:cNvGrpSpPr>
            <a:grpSpLocks/>
          </p:cNvGrpSpPr>
          <p:nvPr/>
        </p:nvGrpSpPr>
        <p:grpSpPr bwMode="auto">
          <a:xfrm>
            <a:off x="1057275" y="1408113"/>
            <a:ext cx="6334125" cy="2173287"/>
            <a:chOff x="240" y="960"/>
            <a:chExt cx="4656" cy="1632"/>
          </a:xfrm>
        </p:grpSpPr>
        <p:sp>
          <p:nvSpPr>
            <p:cNvPr id="27659" name="Rectangle 5"/>
            <p:cNvSpPr>
              <a:spLocks noChangeArrowheads="1"/>
            </p:cNvSpPr>
            <p:nvPr/>
          </p:nvSpPr>
          <p:spPr bwMode="gray">
            <a:xfrm>
              <a:off x="1584" y="1824"/>
              <a:ext cx="768" cy="576"/>
            </a:xfrm>
            <a:prstGeom prst="rect">
              <a:avLst/>
            </a:prstGeom>
            <a:solidFill>
              <a:srgbClr val="F4FD3F"/>
            </a:solidFill>
            <a:ln w="12700">
              <a:solidFill>
                <a:schemeClr val="tx1"/>
              </a:solidFill>
              <a:miter lim="800000"/>
              <a:headEnd/>
              <a:tailEnd/>
            </a:ln>
          </p:spPr>
          <p:txBody>
            <a:bodyPr wrap="none" anchor="ctr"/>
            <a:lstStyle/>
            <a:p>
              <a:pPr eaLnBrk="0" hangingPunct="0"/>
              <a:r>
                <a:rPr lang="en-GB" dirty="0"/>
                <a:t>Direct</a:t>
              </a:r>
            </a:p>
            <a:p>
              <a:pPr eaLnBrk="0" hangingPunct="0"/>
              <a:r>
                <a:rPr lang="en-GB" dirty="0"/>
                <a:t>customer</a:t>
              </a:r>
              <a:endParaRPr lang="en-GB" sz="1800" dirty="0"/>
            </a:p>
          </p:txBody>
        </p:sp>
        <p:sp>
          <p:nvSpPr>
            <p:cNvPr id="38925" name="Oval 6"/>
            <p:cNvSpPr>
              <a:spLocks noChangeArrowheads="1"/>
            </p:cNvSpPr>
            <p:nvPr/>
          </p:nvSpPr>
          <p:spPr bwMode="gray">
            <a:xfrm>
              <a:off x="240" y="1680"/>
              <a:ext cx="960" cy="864"/>
            </a:xfrm>
            <a:prstGeom prst="ellipse">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eaLnBrk="0" hangingPunct="0">
                <a:defRPr/>
              </a:pPr>
              <a:r>
                <a:rPr lang="en-GB" sz="2400" dirty="0" smtClean="0">
                  <a:solidFill>
                    <a:srgbClr val="FFFFFF"/>
                  </a:solidFill>
                </a:rPr>
                <a:t> Us</a:t>
              </a:r>
              <a:endParaRPr lang="en-GB" sz="2400" dirty="0">
                <a:solidFill>
                  <a:srgbClr val="FFFFFF"/>
                </a:solidFill>
              </a:endParaRPr>
            </a:p>
          </p:txBody>
        </p:sp>
        <p:sp>
          <p:nvSpPr>
            <p:cNvPr id="27663" name="Rectangle 7"/>
            <p:cNvSpPr>
              <a:spLocks noChangeArrowheads="1"/>
            </p:cNvSpPr>
            <p:nvPr/>
          </p:nvSpPr>
          <p:spPr bwMode="gray">
            <a:xfrm>
              <a:off x="4128" y="1728"/>
              <a:ext cx="768" cy="576"/>
            </a:xfrm>
            <a:prstGeom prst="rect">
              <a:avLst/>
            </a:prstGeom>
            <a:solidFill>
              <a:srgbClr val="F4FD3F"/>
            </a:solidFill>
            <a:ln w="12700">
              <a:solidFill>
                <a:schemeClr val="tx1"/>
              </a:solidFill>
              <a:miter lim="800000"/>
              <a:headEnd/>
              <a:tailEnd/>
            </a:ln>
          </p:spPr>
          <p:txBody>
            <a:bodyPr wrap="none" anchor="ctr"/>
            <a:lstStyle/>
            <a:p>
              <a:pPr eaLnBrk="0" hangingPunct="0"/>
              <a:r>
                <a:rPr lang="en-GB" dirty="0"/>
                <a:t>I</a:t>
              </a:r>
              <a:r>
                <a:rPr lang="en-GB" dirty="0" smtClean="0"/>
                <a:t>ndirect</a:t>
              </a:r>
              <a:endParaRPr lang="en-GB" dirty="0"/>
            </a:p>
            <a:p>
              <a:pPr eaLnBrk="0" hangingPunct="0"/>
              <a:r>
                <a:rPr lang="en-GB" dirty="0"/>
                <a:t>customer</a:t>
              </a:r>
              <a:endParaRPr lang="en-GB" sz="1800" dirty="0"/>
            </a:p>
          </p:txBody>
        </p:sp>
        <p:sp>
          <p:nvSpPr>
            <p:cNvPr id="27664" name="Rectangle 8"/>
            <p:cNvSpPr>
              <a:spLocks noChangeArrowheads="1"/>
            </p:cNvSpPr>
            <p:nvPr/>
          </p:nvSpPr>
          <p:spPr bwMode="gray">
            <a:xfrm>
              <a:off x="4128" y="960"/>
              <a:ext cx="768" cy="576"/>
            </a:xfrm>
            <a:prstGeom prst="rect">
              <a:avLst/>
            </a:prstGeom>
            <a:solidFill>
              <a:srgbClr val="F4FD3F"/>
            </a:solidFill>
            <a:ln w="12700">
              <a:solidFill>
                <a:schemeClr val="tx1"/>
              </a:solidFill>
              <a:miter lim="800000"/>
              <a:headEnd/>
              <a:tailEnd/>
            </a:ln>
          </p:spPr>
          <p:txBody>
            <a:bodyPr wrap="none" anchor="ctr"/>
            <a:lstStyle/>
            <a:p>
              <a:pPr eaLnBrk="0" hangingPunct="0"/>
              <a:r>
                <a:rPr lang="en-GB"/>
                <a:t>Indirect</a:t>
              </a:r>
            </a:p>
            <a:p>
              <a:pPr eaLnBrk="0" hangingPunct="0"/>
              <a:r>
                <a:rPr lang="en-GB"/>
                <a:t>customer</a:t>
              </a:r>
              <a:endParaRPr lang="en-GB" sz="1800"/>
            </a:p>
          </p:txBody>
        </p:sp>
        <p:sp>
          <p:nvSpPr>
            <p:cNvPr id="27665" name="Rectangle 9"/>
            <p:cNvSpPr>
              <a:spLocks noChangeArrowheads="1"/>
            </p:cNvSpPr>
            <p:nvPr/>
          </p:nvSpPr>
          <p:spPr bwMode="gray">
            <a:xfrm>
              <a:off x="2928" y="2016"/>
              <a:ext cx="768" cy="576"/>
            </a:xfrm>
            <a:prstGeom prst="rect">
              <a:avLst/>
            </a:prstGeom>
            <a:solidFill>
              <a:srgbClr val="F4FD3F"/>
            </a:solidFill>
            <a:ln w="12700">
              <a:solidFill>
                <a:schemeClr val="tx1"/>
              </a:solidFill>
              <a:miter lim="800000"/>
              <a:headEnd/>
              <a:tailEnd/>
            </a:ln>
          </p:spPr>
          <p:txBody>
            <a:bodyPr wrap="none" anchor="ctr"/>
            <a:lstStyle/>
            <a:p>
              <a:pPr eaLnBrk="0" hangingPunct="0"/>
              <a:r>
                <a:rPr lang="en-GB" dirty="0"/>
                <a:t>Indirect</a:t>
              </a:r>
            </a:p>
            <a:p>
              <a:pPr eaLnBrk="0" hangingPunct="0"/>
              <a:r>
                <a:rPr lang="en-GB" dirty="0"/>
                <a:t>customer</a:t>
              </a:r>
              <a:endParaRPr lang="en-GB" sz="1800" dirty="0"/>
            </a:p>
          </p:txBody>
        </p:sp>
        <p:sp>
          <p:nvSpPr>
            <p:cNvPr id="27666" name="Rectangle 10"/>
            <p:cNvSpPr>
              <a:spLocks noChangeArrowheads="1"/>
            </p:cNvSpPr>
            <p:nvPr/>
          </p:nvSpPr>
          <p:spPr bwMode="gray">
            <a:xfrm>
              <a:off x="2928" y="1296"/>
              <a:ext cx="768" cy="576"/>
            </a:xfrm>
            <a:prstGeom prst="rect">
              <a:avLst/>
            </a:prstGeom>
            <a:solidFill>
              <a:srgbClr val="F4FD3F"/>
            </a:solidFill>
            <a:ln w="12700">
              <a:solidFill>
                <a:schemeClr val="tx1"/>
              </a:solidFill>
              <a:miter lim="800000"/>
              <a:headEnd/>
              <a:tailEnd/>
            </a:ln>
          </p:spPr>
          <p:txBody>
            <a:bodyPr wrap="none" anchor="ctr"/>
            <a:lstStyle/>
            <a:p>
              <a:pPr eaLnBrk="0" hangingPunct="0"/>
              <a:r>
                <a:rPr lang="en-GB"/>
                <a:t>Indirect</a:t>
              </a:r>
            </a:p>
            <a:p>
              <a:pPr eaLnBrk="0" hangingPunct="0"/>
              <a:r>
                <a:rPr lang="en-GB"/>
                <a:t>customer</a:t>
              </a:r>
              <a:endParaRPr lang="en-GB" sz="1800"/>
            </a:p>
          </p:txBody>
        </p:sp>
        <p:cxnSp>
          <p:nvCxnSpPr>
            <p:cNvPr id="27667" name="AutoShape 11"/>
            <p:cNvCxnSpPr>
              <a:cxnSpLocks noChangeShapeType="1"/>
              <a:stCxn id="27659" idx="3"/>
              <a:endCxn id="27666" idx="1"/>
            </p:cNvCxnSpPr>
            <p:nvPr/>
          </p:nvCxnSpPr>
          <p:spPr bwMode="gray">
            <a:xfrm flipV="1">
              <a:off x="2352" y="1584"/>
              <a:ext cx="576" cy="528"/>
            </a:xfrm>
            <a:prstGeom prst="bentConnector3">
              <a:avLst>
                <a:gd name="adj1" fmla="val 50000"/>
              </a:avLst>
            </a:prstGeom>
            <a:noFill/>
            <a:ln w="12700">
              <a:solidFill>
                <a:schemeClr val="tx1"/>
              </a:solidFill>
              <a:miter lim="800000"/>
              <a:headEnd/>
              <a:tailEnd type="triangle" w="med" len="med"/>
            </a:ln>
            <a:extLst>
              <a:ext uri="{909E8E84-426E-40dd-AFC4-6F175D3DCCD1}">
                <a14:hiddenFill xmlns="" xmlns:a14="http://schemas.microsoft.com/office/drawing/2010/main">
                  <a:noFill/>
                </a14:hiddenFill>
              </a:ext>
            </a:extLst>
          </p:spPr>
        </p:cxnSp>
        <p:cxnSp>
          <p:nvCxnSpPr>
            <p:cNvPr id="27668" name="AutoShape 12"/>
            <p:cNvCxnSpPr>
              <a:cxnSpLocks noChangeShapeType="1"/>
              <a:stCxn id="27659" idx="3"/>
              <a:endCxn id="27665" idx="1"/>
            </p:cNvCxnSpPr>
            <p:nvPr/>
          </p:nvCxnSpPr>
          <p:spPr bwMode="gray">
            <a:xfrm>
              <a:off x="2352" y="2112"/>
              <a:ext cx="576" cy="192"/>
            </a:xfrm>
            <a:prstGeom prst="bentConnector3">
              <a:avLst>
                <a:gd name="adj1" fmla="val 50000"/>
              </a:avLst>
            </a:prstGeom>
            <a:noFill/>
            <a:ln w="12700">
              <a:solidFill>
                <a:schemeClr val="tx1"/>
              </a:solidFill>
              <a:miter lim="800000"/>
              <a:headEnd/>
              <a:tailEnd type="triangle" w="med" len="med"/>
            </a:ln>
            <a:extLst>
              <a:ext uri="{909E8E84-426E-40dd-AFC4-6F175D3DCCD1}">
                <a14:hiddenFill xmlns="" xmlns:a14="http://schemas.microsoft.com/office/drawing/2010/main">
                  <a:noFill/>
                </a14:hiddenFill>
              </a:ext>
            </a:extLst>
          </p:spPr>
        </p:cxnSp>
        <p:cxnSp>
          <p:nvCxnSpPr>
            <p:cNvPr id="27669" name="AutoShape 13"/>
            <p:cNvCxnSpPr>
              <a:cxnSpLocks noChangeShapeType="1"/>
              <a:stCxn id="27666" idx="3"/>
              <a:endCxn id="27664" idx="1"/>
            </p:cNvCxnSpPr>
            <p:nvPr/>
          </p:nvCxnSpPr>
          <p:spPr bwMode="gray">
            <a:xfrm flipV="1">
              <a:off x="3696" y="1248"/>
              <a:ext cx="432" cy="336"/>
            </a:xfrm>
            <a:prstGeom prst="bentConnector3">
              <a:avLst>
                <a:gd name="adj1" fmla="val 50000"/>
              </a:avLst>
            </a:prstGeom>
            <a:noFill/>
            <a:ln w="12700">
              <a:solidFill>
                <a:schemeClr val="tx1"/>
              </a:solidFill>
              <a:miter lim="800000"/>
              <a:headEnd/>
              <a:tailEnd type="triangle" w="med" len="med"/>
            </a:ln>
            <a:extLst>
              <a:ext uri="{909E8E84-426E-40dd-AFC4-6F175D3DCCD1}">
                <a14:hiddenFill xmlns="" xmlns:a14="http://schemas.microsoft.com/office/drawing/2010/main">
                  <a:noFill/>
                </a14:hiddenFill>
              </a:ext>
            </a:extLst>
          </p:spPr>
        </p:cxnSp>
        <p:cxnSp>
          <p:nvCxnSpPr>
            <p:cNvPr id="27670" name="AutoShape 14"/>
            <p:cNvCxnSpPr>
              <a:cxnSpLocks noChangeShapeType="1"/>
              <a:stCxn id="27666" idx="3"/>
              <a:endCxn id="27663" idx="1"/>
            </p:cNvCxnSpPr>
            <p:nvPr/>
          </p:nvCxnSpPr>
          <p:spPr bwMode="gray">
            <a:xfrm>
              <a:off x="3696" y="1584"/>
              <a:ext cx="432" cy="432"/>
            </a:xfrm>
            <a:prstGeom prst="bentConnector3">
              <a:avLst>
                <a:gd name="adj1" fmla="val 50000"/>
              </a:avLst>
            </a:prstGeom>
            <a:noFill/>
            <a:ln w="12700">
              <a:solidFill>
                <a:schemeClr val="tx1"/>
              </a:solidFill>
              <a:miter lim="800000"/>
              <a:headEnd/>
              <a:tailEnd type="triangle" w="med" len="med"/>
            </a:ln>
            <a:extLst>
              <a:ext uri="{909E8E84-426E-40dd-AFC4-6F175D3DCCD1}">
                <a14:hiddenFill xmlns="" xmlns:a14="http://schemas.microsoft.com/office/drawing/2010/main">
                  <a:noFill/>
                </a14:hiddenFill>
              </a:ext>
            </a:extLst>
          </p:spPr>
        </p:cxnSp>
        <p:cxnSp>
          <p:nvCxnSpPr>
            <p:cNvPr id="27671" name="AutoShape 15"/>
            <p:cNvCxnSpPr>
              <a:cxnSpLocks noChangeShapeType="1"/>
            </p:cNvCxnSpPr>
            <p:nvPr/>
          </p:nvCxnSpPr>
          <p:spPr bwMode="gray">
            <a:xfrm>
              <a:off x="1200" y="2112"/>
              <a:ext cx="384" cy="0"/>
            </a:xfrm>
            <a:prstGeom prst="straightConnector1">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grpSp>
      <p:sp>
        <p:nvSpPr>
          <p:cNvPr id="27652" name="Text Box 16"/>
          <p:cNvSpPr txBox="1">
            <a:spLocks noChangeArrowheads="1"/>
          </p:cNvSpPr>
          <p:nvPr/>
        </p:nvSpPr>
        <p:spPr bwMode="auto">
          <a:xfrm>
            <a:off x="268288" y="3811638"/>
            <a:ext cx="8629650" cy="26161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algn="l"/>
            <a:r>
              <a:rPr lang="en-GB" sz="2000" dirty="0">
                <a:latin typeface="+mn-lt"/>
              </a:rPr>
              <a:t>We must also be aware of the categories of customer (stakeholder)</a:t>
            </a:r>
          </a:p>
          <a:p>
            <a:pPr algn="l"/>
            <a:endParaRPr lang="en-GB" sz="2000" dirty="0">
              <a:latin typeface="+mn-lt"/>
            </a:endParaRPr>
          </a:p>
          <a:p>
            <a:pPr algn="l">
              <a:buFontTx/>
              <a:buChar char="•"/>
            </a:pPr>
            <a:r>
              <a:rPr lang="en-GB" sz="2000" dirty="0">
                <a:latin typeface="+mn-lt"/>
              </a:rPr>
              <a:t>Purchaser</a:t>
            </a:r>
          </a:p>
          <a:p>
            <a:pPr algn="l">
              <a:buFontTx/>
              <a:buChar char="•"/>
            </a:pPr>
            <a:r>
              <a:rPr lang="en-GB" sz="2000" dirty="0">
                <a:latin typeface="+mn-lt"/>
              </a:rPr>
              <a:t>Evaluator</a:t>
            </a:r>
          </a:p>
          <a:p>
            <a:pPr algn="l">
              <a:buFontTx/>
              <a:buChar char="•"/>
            </a:pPr>
            <a:r>
              <a:rPr lang="en-GB" sz="2000" dirty="0">
                <a:latin typeface="+mn-lt"/>
              </a:rPr>
              <a:t>User</a:t>
            </a:r>
          </a:p>
          <a:p>
            <a:pPr algn="l">
              <a:buFontTx/>
              <a:buChar char="•"/>
            </a:pPr>
            <a:r>
              <a:rPr lang="en-GB" sz="2000" dirty="0">
                <a:latin typeface="+mn-lt"/>
              </a:rPr>
              <a:t>Maintainer</a:t>
            </a:r>
          </a:p>
          <a:p>
            <a:pPr algn="l">
              <a:buFontTx/>
              <a:buChar char="•"/>
            </a:pPr>
            <a:endParaRPr lang="en-GB" sz="2400" dirty="0">
              <a:latin typeface="+mn-lt"/>
            </a:endParaRPr>
          </a:p>
        </p:txBody>
      </p:sp>
      <p:grpSp>
        <p:nvGrpSpPr>
          <p:cNvPr id="27653" name="Group 17"/>
          <p:cNvGrpSpPr>
            <a:grpSpLocks/>
          </p:cNvGrpSpPr>
          <p:nvPr/>
        </p:nvGrpSpPr>
        <p:grpSpPr bwMode="auto">
          <a:xfrm>
            <a:off x="1807974" y="4772321"/>
            <a:ext cx="3678426" cy="1323679"/>
            <a:chOff x="1656" y="3011"/>
            <a:chExt cx="2270" cy="747"/>
          </a:xfrm>
        </p:grpSpPr>
        <p:sp>
          <p:nvSpPr>
            <p:cNvPr id="27657" name="Text Box 18"/>
            <p:cNvSpPr txBox="1">
              <a:spLocks noChangeArrowheads="1"/>
            </p:cNvSpPr>
            <p:nvPr/>
          </p:nvSpPr>
          <p:spPr bwMode="auto">
            <a:xfrm>
              <a:off x="1842" y="3011"/>
              <a:ext cx="2084" cy="747"/>
            </a:xfrm>
            <a:prstGeom prst="rect">
              <a:avLst/>
            </a:prstGeom>
            <a:ln/>
            <a:extLst/>
          </p:spPr>
          <p:style>
            <a:lnRef idx="1">
              <a:schemeClr val="accent6"/>
            </a:lnRef>
            <a:fillRef idx="2">
              <a:schemeClr val="accent6"/>
            </a:fillRef>
            <a:effectRef idx="1">
              <a:schemeClr val="accent6"/>
            </a:effectRef>
            <a:fontRef idx="minor">
              <a:schemeClr val="dk1"/>
            </a:fontRef>
          </p:style>
          <p:txBody>
            <a:bodyPr wrap="square" anchor="ct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r>
                <a:rPr lang="en-GB" sz="2000" dirty="0">
                  <a:latin typeface="+mn-lt"/>
                </a:rPr>
                <a:t>These have different expectations:</a:t>
              </a:r>
            </a:p>
            <a:p>
              <a:r>
                <a:rPr lang="en-GB" sz="2000" dirty="0" smtClean="0">
                  <a:latin typeface="+mn-lt"/>
                </a:rPr>
                <a:t>Different requirements - possibly </a:t>
              </a:r>
              <a:r>
                <a:rPr lang="en-GB" sz="2000" dirty="0">
                  <a:latin typeface="+mn-lt"/>
                </a:rPr>
                <a:t>in conflict</a:t>
              </a:r>
            </a:p>
          </p:txBody>
        </p:sp>
        <p:sp>
          <p:nvSpPr>
            <p:cNvPr id="27658" name="AutoShape 19"/>
            <p:cNvSpPr>
              <a:spLocks/>
            </p:cNvSpPr>
            <p:nvPr/>
          </p:nvSpPr>
          <p:spPr bwMode="auto">
            <a:xfrm>
              <a:off x="1656" y="3080"/>
              <a:ext cx="176" cy="576"/>
            </a:xfrm>
            <a:prstGeom prst="rightBrace">
              <a:avLst>
                <a:gd name="adj1" fmla="val 27273"/>
                <a:gd name="adj2" fmla="val 50000"/>
              </a:avLst>
            </a:prstGeom>
            <a:noFill/>
            <a:ln w="28575">
              <a:solidFill>
                <a:srgbClr val="FF33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mn-lt"/>
              </a:endParaRPr>
            </a:p>
          </p:txBody>
        </p:sp>
      </p:grpSp>
      <p:sp>
        <p:nvSpPr>
          <p:cNvPr id="22535" name="TextBox 20"/>
          <p:cNvSpPr txBox="1">
            <a:spLocks noChangeArrowheads="1"/>
          </p:cNvSpPr>
          <p:nvPr/>
        </p:nvSpPr>
        <p:spPr bwMode="auto">
          <a:xfrm>
            <a:off x="5928664" y="4695496"/>
            <a:ext cx="2925471" cy="147732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spAutoFit/>
          </a:bodyPr>
          <a:lstStyle/>
          <a:p>
            <a:pPr>
              <a:buClr>
                <a:srgbClr val="000000"/>
              </a:buClr>
              <a:buFont typeface="Wingdings" pitchFamily="2" charset="2"/>
              <a:buNone/>
              <a:defRPr/>
            </a:pPr>
            <a:r>
              <a:rPr lang="en-GB" sz="1800" dirty="0">
                <a:solidFill>
                  <a:srgbClr val="FFFFFF"/>
                </a:solidFill>
              </a:rPr>
              <a:t>Conclusion:</a:t>
            </a:r>
          </a:p>
          <a:p>
            <a:pPr>
              <a:buClr>
                <a:srgbClr val="000000"/>
              </a:buClr>
              <a:buFont typeface="Wingdings" pitchFamily="2" charset="2"/>
              <a:buNone/>
              <a:defRPr/>
            </a:pPr>
            <a:r>
              <a:rPr lang="en-GB" sz="1800" dirty="0">
                <a:solidFill>
                  <a:srgbClr val="FFFFFF"/>
                </a:solidFill>
              </a:rPr>
              <a:t>We need to identify all possible customers/ stakeholders and elicit their requirements</a:t>
            </a:r>
          </a:p>
        </p:txBody>
      </p:sp>
    </p:spTree>
    <p:extLst>
      <p:ext uri="{BB962C8B-B14F-4D97-AF65-F5344CB8AC3E}">
        <p14:creationId xmlns:p14="http://schemas.microsoft.com/office/powerpoint/2010/main" val="41707227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sz="2000" dirty="0"/>
              <a:t>Requirements:</a:t>
            </a:r>
            <a:r>
              <a:rPr lang="en-GB" dirty="0"/>
              <a:t/>
            </a:r>
            <a:br>
              <a:rPr lang="en-GB" dirty="0"/>
            </a:br>
            <a:r>
              <a:rPr lang="en-GB" sz="2800" dirty="0"/>
              <a:t>The PRIME </a:t>
            </a:r>
            <a:r>
              <a:rPr lang="en-GB" sz="2800" dirty="0" smtClean="0"/>
              <a:t>System’</a:t>
            </a:r>
            <a:r>
              <a:rPr lang="en-GB" altLang="ja-JP" sz="2800" dirty="0" smtClean="0"/>
              <a:t>s </a:t>
            </a:r>
            <a:r>
              <a:rPr lang="en-GB" altLang="ja-JP" sz="2800" dirty="0"/>
              <a:t>Friends </a:t>
            </a:r>
            <a:endParaRPr lang="en-GB" dirty="0"/>
          </a:p>
        </p:txBody>
      </p:sp>
      <p:sp>
        <p:nvSpPr>
          <p:cNvPr id="29698" name="Rectangle 22"/>
          <p:cNvSpPr>
            <a:spLocks noGrp="1" noChangeArrowheads="1"/>
          </p:cNvSpPr>
          <p:nvPr>
            <p:ph type="body" sz="half" idx="4294967295"/>
          </p:nvPr>
        </p:nvSpPr>
        <p:spPr>
          <a:xfrm>
            <a:off x="263525" y="1036638"/>
            <a:ext cx="8318500" cy="4805362"/>
          </a:xfrm>
        </p:spPr>
        <p:txBody>
          <a:bodyPr/>
          <a:lstStyle/>
          <a:p>
            <a:r>
              <a:rPr lang="en-GB" sz="1600" dirty="0"/>
              <a:t>Every PRIME system is associated with several other systems. When we ask </a:t>
            </a:r>
            <a:r>
              <a:rPr lang="ja-JP" altLang="en-GB" sz="1600" dirty="0"/>
              <a:t>“</a:t>
            </a:r>
            <a:r>
              <a:rPr lang="en-GB" altLang="ja-JP" sz="1600" dirty="0"/>
              <a:t>stakeholders</a:t>
            </a:r>
            <a:r>
              <a:rPr lang="ja-JP" altLang="en-GB" sz="1600" dirty="0"/>
              <a:t>”</a:t>
            </a:r>
            <a:r>
              <a:rPr lang="en-GB" altLang="ja-JP" sz="1600" dirty="0"/>
              <a:t> what </a:t>
            </a:r>
            <a:r>
              <a:rPr lang="en-GB" altLang="ja-JP" sz="1600" dirty="0" smtClean="0"/>
              <a:t>are their requirements </a:t>
            </a:r>
            <a:r>
              <a:rPr lang="en-GB" altLang="ja-JP" sz="1600" dirty="0"/>
              <a:t>for the PRIME system they will also tell us requirements for the other systems!</a:t>
            </a:r>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endParaRPr lang="en-GB" sz="1600" dirty="0"/>
          </a:p>
          <a:p>
            <a:r>
              <a:rPr lang="en-GB" sz="1600" dirty="0"/>
              <a:t>.</a:t>
            </a:r>
          </a:p>
        </p:txBody>
      </p:sp>
      <p:pic>
        <p:nvPicPr>
          <p:cNvPr id="29699" name="Picture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9350" y="1981200"/>
            <a:ext cx="4276725" cy="39544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ounded Rectangular Callout 4"/>
          <p:cNvSpPr/>
          <p:nvPr/>
        </p:nvSpPr>
        <p:spPr>
          <a:xfrm>
            <a:off x="211138" y="4521200"/>
            <a:ext cx="2216150" cy="1308100"/>
          </a:xfrm>
          <a:prstGeom prst="wedgeRoundRectCallout">
            <a:avLst>
              <a:gd name="adj1" fmla="val 101893"/>
              <a:gd name="adj2" fmla="val -53288"/>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buFont typeface="Wingdings" pitchFamily="2" charset="2"/>
              <a:buNone/>
              <a:defRPr/>
            </a:pPr>
            <a:r>
              <a:rPr lang="en-GB" sz="1400" dirty="0">
                <a:solidFill>
                  <a:schemeClr val="tx1"/>
                </a:solidFill>
              </a:rPr>
              <a:t>The Systems  (design, development, supply chain) that realise the </a:t>
            </a:r>
            <a:r>
              <a:rPr lang="en-GB" sz="1400" dirty="0" smtClean="0">
                <a:solidFill>
                  <a:schemeClr val="tx1"/>
                </a:solidFill>
              </a:rPr>
              <a:t>Prime </a:t>
            </a:r>
            <a:r>
              <a:rPr lang="en-GB" sz="1400" dirty="0">
                <a:solidFill>
                  <a:schemeClr val="tx1"/>
                </a:solidFill>
              </a:rPr>
              <a:t>S</a:t>
            </a:r>
            <a:r>
              <a:rPr lang="en-GB" sz="1400" dirty="0" smtClean="0">
                <a:solidFill>
                  <a:schemeClr val="tx1"/>
                </a:solidFill>
              </a:rPr>
              <a:t>ystem</a:t>
            </a:r>
            <a:endParaRPr lang="en-GB" sz="1400" dirty="0">
              <a:solidFill>
                <a:schemeClr val="tx1"/>
              </a:solidFill>
            </a:endParaRPr>
          </a:p>
        </p:txBody>
      </p:sp>
      <p:sp>
        <p:nvSpPr>
          <p:cNvPr id="6" name="Rounded Rectangular Callout 5"/>
          <p:cNvSpPr/>
          <p:nvPr/>
        </p:nvSpPr>
        <p:spPr>
          <a:xfrm>
            <a:off x="58738" y="2984500"/>
            <a:ext cx="2216150" cy="1308100"/>
          </a:xfrm>
          <a:prstGeom prst="wedgeRoundRectCallout">
            <a:avLst>
              <a:gd name="adj1" fmla="val 123586"/>
              <a:gd name="adj2" fmla="val 8848"/>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buFont typeface="Wingdings" pitchFamily="2" charset="2"/>
              <a:buNone/>
              <a:defRPr/>
            </a:pPr>
            <a:r>
              <a:rPr lang="en-GB" sz="1400" dirty="0">
                <a:solidFill>
                  <a:schemeClr val="tx1"/>
                </a:solidFill>
              </a:rPr>
              <a:t>The System responsible for developing new technologies for ALL the other systems</a:t>
            </a:r>
          </a:p>
        </p:txBody>
      </p:sp>
      <p:sp>
        <p:nvSpPr>
          <p:cNvPr id="7" name="Rounded Rectangular Callout 6"/>
          <p:cNvSpPr/>
          <p:nvPr/>
        </p:nvSpPr>
        <p:spPr>
          <a:xfrm>
            <a:off x="269875" y="1943100"/>
            <a:ext cx="2216150" cy="927100"/>
          </a:xfrm>
          <a:prstGeom prst="wedgeRoundRectCallout">
            <a:avLst>
              <a:gd name="adj1" fmla="val 113004"/>
              <a:gd name="adj2" fmla="val 1507"/>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buFont typeface="Wingdings" pitchFamily="2" charset="2"/>
              <a:buNone/>
              <a:defRPr/>
            </a:pPr>
            <a:r>
              <a:rPr lang="en-GB" sz="1400" dirty="0">
                <a:solidFill>
                  <a:schemeClr val="tx1"/>
                </a:solidFill>
              </a:rPr>
              <a:t>The project or programme is also a system</a:t>
            </a:r>
          </a:p>
        </p:txBody>
      </p:sp>
      <p:sp>
        <p:nvSpPr>
          <p:cNvPr id="8" name="Rounded Rectangular Callout 7"/>
          <p:cNvSpPr/>
          <p:nvPr/>
        </p:nvSpPr>
        <p:spPr>
          <a:xfrm>
            <a:off x="6740525" y="3035300"/>
            <a:ext cx="2216150" cy="1155700"/>
          </a:xfrm>
          <a:prstGeom prst="wedgeRoundRectCallout">
            <a:avLst>
              <a:gd name="adj1" fmla="val -100224"/>
              <a:gd name="adj2" fmla="val -1640"/>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buFont typeface="Wingdings" pitchFamily="2" charset="2"/>
              <a:buNone/>
              <a:defRPr/>
            </a:pPr>
            <a:r>
              <a:rPr lang="en-GB" sz="1400" dirty="0">
                <a:solidFill>
                  <a:schemeClr val="tx1"/>
                </a:solidFill>
              </a:rPr>
              <a:t>The System responsible for marketing and selling the prime system</a:t>
            </a:r>
          </a:p>
        </p:txBody>
      </p:sp>
      <p:sp>
        <p:nvSpPr>
          <p:cNvPr id="9" name="Rounded Rectangular Callout 8"/>
          <p:cNvSpPr/>
          <p:nvPr/>
        </p:nvSpPr>
        <p:spPr>
          <a:xfrm>
            <a:off x="6621463" y="4622800"/>
            <a:ext cx="2522537" cy="1358900"/>
          </a:xfrm>
          <a:prstGeom prst="wedgeRoundRectCallout">
            <a:avLst>
              <a:gd name="adj1" fmla="val -87774"/>
              <a:gd name="adj2" fmla="val -62988"/>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buFont typeface="Wingdings" pitchFamily="2" charset="2"/>
              <a:buNone/>
              <a:defRPr/>
            </a:pPr>
            <a:r>
              <a:rPr lang="en-GB" sz="1400" dirty="0">
                <a:solidFill>
                  <a:schemeClr val="tx1"/>
                </a:solidFill>
              </a:rPr>
              <a:t>The System responsible for </a:t>
            </a:r>
            <a:r>
              <a:rPr lang="en-GB" sz="1400" dirty="0" smtClean="0">
                <a:solidFill>
                  <a:schemeClr val="tx1"/>
                </a:solidFill>
              </a:rPr>
              <a:t>the support of the </a:t>
            </a:r>
            <a:r>
              <a:rPr lang="en-GB" sz="1400" dirty="0">
                <a:solidFill>
                  <a:schemeClr val="tx1"/>
                </a:solidFill>
              </a:rPr>
              <a:t>prime system in operation and ultimately disposal</a:t>
            </a:r>
          </a:p>
        </p:txBody>
      </p:sp>
      <p:sp>
        <p:nvSpPr>
          <p:cNvPr id="10" name="Rounded Rectangular Callout 9"/>
          <p:cNvSpPr/>
          <p:nvPr/>
        </p:nvSpPr>
        <p:spPr>
          <a:xfrm>
            <a:off x="6518275" y="1727200"/>
            <a:ext cx="2216150" cy="733425"/>
          </a:xfrm>
          <a:prstGeom prst="wedgeRoundRectCallout">
            <a:avLst>
              <a:gd name="adj1" fmla="val -118789"/>
              <a:gd name="adj2" fmla="val 3959"/>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buFont typeface="Wingdings" pitchFamily="2" charset="2"/>
              <a:buNone/>
              <a:defRPr/>
            </a:pPr>
            <a:r>
              <a:rPr lang="en-GB" sz="1400" dirty="0">
                <a:solidFill>
                  <a:schemeClr val="tx1"/>
                </a:solidFill>
              </a:rPr>
              <a:t>The enterprise itself is also a system</a:t>
            </a:r>
          </a:p>
        </p:txBody>
      </p:sp>
      <p:sp>
        <p:nvSpPr>
          <p:cNvPr id="23575" name="TextBox 5"/>
          <p:cNvSpPr txBox="1">
            <a:spLocks noChangeArrowheads="1"/>
          </p:cNvSpPr>
          <p:nvPr/>
        </p:nvSpPr>
        <p:spPr bwMode="auto">
          <a:xfrm>
            <a:off x="228600" y="6072188"/>
            <a:ext cx="8634413" cy="738187"/>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buClr>
                <a:srgbClr val="000000"/>
              </a:buClr>
              <a:defRPr/>
            </a:pPr>
            <a:r>
              <a:rPr lang="en-GB" sz="1400" dirty="0" smtClean="0">
                <a:solidFill>
                  <a:schemeClr val="bg1"/>
                </a:solidFill>
                <a:latin typeface="+mn-lt"/>
              </a:rPr>
              <a:t>Conclusion:  We cannot stop customers and stakeholders giving requirements for the associated systems. This is not a bad thing (in fact it is good that they do this) but it does mean we have to sort the raw requirements and align them to their respective systems </a:t>
            </a:r>
          </a:p>
        </p:txBody>
      </p:sp>
    </p:spTree>
    <p:extLst>
      <p:ext uri="{BB962C8B-B14F-4D97-AF65-F5344CB8AC3E}">
        <p14:creationId xmlns:p14="http://schemas.microsoft.com/office/powerpoint/2010/main" val="497941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5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235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0" y="7938"/>
            <a:ext cx="9144000" cy="920750"/>
          </a:xfrm>
        </p:spPr>
        <p:txBody>
          <a:bodyPr/>
          <a:lstStyle/>
          <a:p>
            <a:pPr defTabSz="762000" eaLnBrk="1" hangingPunct="1"/>
            <a:r>
              <a:rPr lang="en-GB" sz="2000" dirty="0"/>
              <a:t>Requirements:</a:t>
            </a:r>
            <a:r>
              <a:rPr lang="en-GB" sz="2800" dirty="0"/>
              <a:t/>
            </a:r>
            <a:br>
              <a:rPr lang="en-GB" sz="2800" dirty="0"/>
            </a:br>
            <a:r>
              <a:rPr lang="en-GB" dirty="0"/>
              <a:t>Customers can</a:t>
            </a:r>
            <a:r>
              <a:rPr lang="ja-JP" altLang="en-GB" dirty="0"/>
              <a:t>’</a:t>
            </a:r>
            <a:r>
              <a:rPr lang="en-GB" altLang="ja-JP" dirty="0"/>
              <a:t>t get no Satisfaction</a:t>
            </a:r>
            <a:endParaRPr lang="en-GB" dirty="0"/>
          </a:p>
        </p:txBody>
      </p:sp>
      <p:sp>
        <p:nvSpPr>
          <p:cNvPr id="6" name="Rectangle 6"/>
          <p:cNvSpPr txBox="1">
            <a:spLocks noChangeArrowheads="1"/>
          </p:cNvSpPr>
          <p:nvPr/>
        </p:nvSpPr>
        <p:spPr bwMode="auto">
          <a:xfrm>
            <a:off x="222250" y="4968874"/>
            <a:ext cx="8455025" cy="16605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lstStyle/>
          <a:p>
            <a:pPr marL="285750" indent="-285750" algn="l" eaLnBrk="0" hangingPunct="0">
              <a:lnSpc>
                <a:spcPct val="80000"/>
              </a:lnSpc>
              <a:buClr>
                <a:srgbClr val="FFFFFF"/>
              </a:buClr>
              <a:buSzPct val="100000"/>
              <a:buFont typeface="Wingdings" pitchFamily="2" charset="2"/>
              <a:buNone/>
              <a:defRPr/>
            </a:pPr>
            <a:r>
              <a:rPr lang="en-GB" sz="2000" kern="0" dirty="0">
                <a:solidFill>
                  <a:srgbClr val="FFFFFF"/>
                </a:solidFill>
              </a:rPr>
              <a:t>Conclusion:</a:t>
            </a:r>
          </a:p>
          <a:p>
            <a:pPr marL="285750" indent="-285750" algn="l" eaLnBrk="0" hangingPunct="0">
              <a:lnSpc>
                <a:spcPct val="80000"/>
              </a:lnSpc>
              <a:buClr>
                <a:srgbClr val="FFFFFF"/>
              </a:buClr>
              <a:buSzPct val="100000"/>
              <a:buFontTx/>
              <a:buChar char="•"/>
              <a:defRPr/>
            </a:pPr>
            <a:r>
              <a:rPr lang="en-GB" sz="1800" kern="0" dirty="0">
                <a:solidFill>
                  <a:srgbClr val="FFFFFF"/>
                </a:solidFill>
              </a:rPr>
              <a:t>Customers/Stakeholders require more than satisfaction - we need to think about excitement</a:t>
            </a:r>
          </a:p>
          <a:p>
            <a:pPr marL="285750" indent="-285750" algn="l" eaLnBrk="0" hangingPunct="0">
              <a:lnSpc>
                <a:spcPct val="80000"/>
              </a:lnSpc>
              <a:buClr>
                <a:srgbClr val="FFFFFF"/>
              </a:buClr>
              <a:buSzPct val="100000"/>
              <a:buFontTx/>
              <a:buChar char="•"/>
              <a:defRPr/>
            </a:pPr>
            <a:r>
              <a:rPr lang="en-GB" sz="1800" kern="0" dirty="0">
                <a:solidFill>
                  <a:srgbClr val="FFFFFF"/>
                </a:solidFill>
              </a:rPr>
              <a:t>Customers/Stakeholders only tell us their expressed requirements; typically only 20% - 30% of the full set of requirements (spoken vs. unspoken requirements). We are going to </a:t>
            </a:r>
            <a:r>
              <a:rPr lang="en-GB" sz="1800" kern="0" dirty="0" smtClean="0">
                <a:solidFill>
                  <a:srgbClr val="FFFFFF"/>
                </a:solidFill>
              </a:rPr>
              <a:t>have to determine </a:t>
            </a:r>
            <a:r>
              <a:rPr lang="en-GB" sz="1800" kern="0" dirty="0">
                <a:solidFill>
                  <a:srgbClr val="FFFFFF"/>
                </a:solidFill>
              </a:rPr>
              <a:t>the missing </a:t>
            </a:r>
            <a:r>
              <a:rPr lang="en-GB" sz="1800" kern="0" dirty="0" smtClean="0">
                <a:solidFill>
                  <a:srgbClr val="FFFFFF"/>
                </a:solidFill>
              </a:rPr>
              <a:t>ones!</a:t>
            </a:r>
            <a:endParaRPr lang="en-GB" sz="1800" kern="0" dirty="0">
              <a:solidFill>
                <a:srgbClr val="FFFFFF"/>
              </a:solidFill>
            </a:endParaRPr>
          </a:p>
          <a:p>
            <a:pPr marL="285750" indent="-285750" algn="l" eaLnBrk="0" hangingPunct="0">
              <a:lnSpc>
                <a:spcPct val="80000"/>
              </a:lnSpc>
              <a:buClr>
                <a:srgbClr val="FFFFFF"/>
              </a:buClr>
              <a:buSzPct val="100000"/>
              <a:buFontTx/>
              <a:buChar char="•"/>
              <a:defRPr/>
            </a:pPr>
            <a:endParaRPr lang="en-GB" sz="2000" kern="0" dirty="0">
              <a:solidFill>
                <a:srgbClr val="FFFFFF"/>
              </a:solidFill>
            </a:endParaRPr>
          </a:p>
        </p:txBody>
      </p:sp>
      <p:pic>
        <p:nvPicPr>
          <p:cNvPr id="2" name="Picture 1"/>
          <p:cNvPicPr>
            <a:picLocks noChangeAspect="1"/>
          </p:cNvPicPr>
          <p:nvPr/>
        </p:nvPicPr>
        <p:blipFill>
          <a:blip r:embed="rId3"/>
          <a:stretch>
            <a:fillRect/>
          </a:stretch>
        </p:blipFill>
        <p:spPr>
          <a:xfrm>
            <a:off x="1143000" y="1400175"/>
            <a:ext cx="6045200" cy="3568700"/>
          </a:xfrm>
          <a:prstGeom prst="rect">
            <a:avLst/>
          </a:prstGeom>
        </p:spPr>
      </p:pic>
    </p:spTree>
    <p:extLst>
      <p:ext uri="{BB962C8B-B14F-4D97-AF65-F5344CB8AC3E}">
        <p14:creationId xmlns:p14="http://schemas.microsoft.com/office/powerpoint/2010/main" val="24859827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z="2000" dirty="0"/>
              <a:t>Requirements:</a:t>
            </a:r>
            <a:r>
              <a:rPr lang="en-US" dirty="0"/>
              <a:t/>
            </a:r>
            <a:br>
              <a:rPr lang="en-US" dirty="0"/>
            </a:br>
            <a:r>
              <a:rPr lang="en-US" dirty="0"/>
              <a:t> Ambiguity </a:t>
            </a:r>
          </a:p>
        </p:txBody>
      </p:sp>
      <p:sp>
        <p:nvSpPr>
          <p:cNvPr id="37890" name="Content Placeholder 2"/>
          <p:cNvSpPr>
            <a:spLocks noGrp="1"/>
          </p:cNvSpPr>
          <p:nvPr>
            <p:ph idx="1"/>
          </p:nvPr>
        </p:nvSpPr>
        <p:spPr>
          <a:xfrm>
            <a:off x="685800" y="963840"/>
            <a:ext cx="7772400" cy="4975225"/>
          </a:xfrm>
        </p:spPr>
        <p:txBody>
          <a:bodyPr/>
          <a:lstStyle/>
          <a:p>
            <a:pPr marL="0" indent="0">
              <a:buNone/>
            </a:pPr>
            <a:r>
              <a:rPr lang="en-US"/>
              <a:t>I would like a bag of chips please.</a:t>
            </a:r>
          </a:p>
          <a:p>
            <a:endParaRPr lang="en-US" dirty="0"/>
          </a:p>
        </p:txBody>
      </p:sp>
      <p:pic>
        <p:nvPicPr>
          <p:cNvPr id="37891" name="Picture 3" descr="Chip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36638" y="1424650"/>
            <a:ext cx="2139950" cy="1284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2" name="Picture 4" descr="Crisp Chip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44137" y="1417512"/>
            <a:ext cx="1496213" cy="1496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3" name="Picture 5" descr="Computer Chips.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06894" y="1478558"/>
            <a:ext cx="1619505" cy="13018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4" name="Picture 6" descr="TV Chip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45503" y="4373287"/>
            <a:ext cx="1198562" cy="1274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5" name="Picture 7" descr="Casino Chips.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17625" y="2917563"/>
            <a:ext cx="1243013" cy="1243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6" name="Picture 8" descr="Chocolate Chips.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67113" y="2771513"/>
            <a:ext cx="1778000" cy="177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7" name="Picture 9" descr="Wood Chips.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326188" y="2925500"/>
            <a:ext cx="1947862" cy="1252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8" name="Picture 10" descr="Stone Chips.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62025" y="4535225"/>
            <a:ext cx="1582738" cy="1184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899" name="Picture 11" descr="Stone chip 2.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702050" y="4465375"/>
            <a:ext cx="1446145" cy="1126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TextBox 15"/>
          <p:cNvSpPr txBox="1">
            <a:spLocks noChangeArrowheads="1"/>
          </p:cNvSpPr>
          <p:nvPr/>
        </p:nvSpPr>
        <p:spPr bwMode="auto">
          <a:xfrm>
            <a:off x="1143000" y="5930678"/>
            <a:ext cx="6750362" cy="58477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spAutoFit/>
          </a:bodyPr>
          <a:lstStyle/>
          <a:p>
            <a:pPr algn="l">
              <a:buClr>
                <a:srgbClr val="000000"/>
              </a:buClr>
              <a:buFont typeface="Wingdings" pitchFamily="2" charset="2"/>
              <a:buNone/>
              <a:defRPr/>
            </a:pPr>
            <a:r>
              <a:rPr lang="en-GB" sz="1600" dirty="0">
                <a:solidFill>
                  <a:srgbClr val="FFFFFF"/>
                </a:solidFill>
              </a:rPr>
              <a:t>Conclusion:</a:t>
            </a:r>
          </a:p>
          <a:p>
            <a:pPr marL="177800" indent="-177800" algn="l">
              <a:buClr>
                <a:srgbClr val="F2F2F2"/>
              </a:buClr>
              <a:buFont typeface="Arial" pitchFamily="34" charset="0"/>
              <a:buChar char="•"/>
              <a:defRPr/>
            </a:pPr>
            <a:r>
              <a:rPr lang="en-GB" sz="1600" dirty="0" smtClean="0">
                <a:solidFill>
                  <a:srgbClr val="FFFFFF"/>
                </a:solidFill>
              </a:rPr>
              <a:t>We need to identify where there is ambiguity – and resolve it</a:t>
            </a:r>
            <a:endParaRPr lang="en-GB" sz="1600" dirty="0">
              <a:solidFill>
                <a:srgbClr val="FFFFFF"/>
              </a:solidFill>
            </a:endParaRPr>
          </a:p>
        </p:txBody>
      </p:sp>
    </p:spTree>
    <p:extLst>
      <p:ext uri="{BB962C8B-B14F-4D97-AF65-F5344CB8AC3E}">
        <p14:creationId xmlns:p14="http://schemas.microsoft.com/office/powerpoint/2010/main" val="21081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8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8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89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89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89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89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89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sz="2000" dirty="0"/>
              <a:t>Requirements:</a:t>
            </a:r>
            <a:r>
              <a:rPr lang="en-GB" dirty="0"/>
              <a:t/>
            </a:r>
            <a:br>
              <a:rPr lang="en-GB" dirty="0"/>
            </a:br>
            <a:r>
              <a:rPr lang="en-GB" dirty="0"/>
              <a:t>Just a Little bit More than Last Time</a:t>
            </a:r>
            <a:endParaRPr lang="en-US" dirty="0"/>
          </a:p>
        </p:txBody>
      </p:sp>
      <p:grpSp>
        <p:nvGrpSpPr>
          <p:cNvPr id="5" name="Group 2"/>
          <p:cNvGrpSpPr>
            <a:grpSpLocks/>
          </p:cNvGrpSpPr>
          <p:nvPr/>
        </p:nvGrpSpPr>
        <p:grpSpPr bwMode="auto">
          <a:xfrm>
            <a:off x="2849202" y="1145381"/>
            <a:ext cx="5797550" cy="4440238"/>
            <a:chOff x="1055" y="895"/>
            <a:chExt cx="3652" cy="2797"/>
          </a:xfrm>
          <a:solidFill>
            <a:schemeClr val="accent6">
              <a:lumMod val="20000"/>
              <a:lumOff val="80000"/>
            </a:schemeClr>
          </a:solidFill>
        </p:grpSpPr>
        <p:sp>
          <p:nvSpPr>
            <p:cNvPr id="6" name="Rectangle 3"/>
            <p:cNvSpPr>
              <a:spLocks noChangeArrowheads="1"/>
            </p:cNvSpPr>
            <p:nvPr/>
          </p:nvSpPr>
          <p:spPr bwMode="auto">
            <a:xfrm>
              <a:off x="1055" y="896"/>
              <a:ext cx="3652" cy="2796"/>
            </a:xfrm>
            <a:prstGeom prst="rect">
              <a:avLst/>
            </a:prstGeom>
            <a:grpFill/>
            <a:ln w="9525">
              <a:solidFill>
                <a:schemeClr val="tx1"/>
              </a:solidFill>
              <a:miter lim="800000"/>
              <a:headEnd/>
              <a:tailEnd/>
            </a:ln>
            <a:scene3d>
              <a:camera prst="orthographicFront"/>
              <a:lightRig rig="threePt" dir="t"/>
            </a:scene3d>
            <a:sp3d>
              <a:bevelT/>
            </a:sp3d>
          </p:spPr>
          <p:txBody>
            <a:bodyPr wrap="none" anchor="ctr"/>
            <a:lstStyle/>
            <a:p>
              <a:pPr eaLnBrk="0" hangingPunct="0">
                <a:defRPr/>
              </a:pPr>
              <a:endParaRPr lang="en-US" dirty="0">
                <a:latin typeface="+mn-lt"/>
                <a:ea typeface="+mn-ea"/>
                <a:cs typeface="+mn-cs"/>
              </a:endParaRPr>
            </a:p>
          </p:txBody>
        </p:sp>
        <p:sp>
          <p:nvSpPr>
            <p:cNvPr id="7" name="Text Box 4"/>
            <p:cNvSpPr txBox="1">
              <a:spLocks noChangeArrowheads="1"/>
            </p:cNvSpPr>
            <p:nvPr/>
          </p:nvSpPr>
          <p:spPr bwMode="auto">
            <a:xfrm>
              <a:off x="1558" y="895"/>
              <a:ext cx="2569" cy="213"/>
            </a:xfrm>
            <a:prstGeom prst="rect">
              <a:avLst/>
            </a:prstGeom>
            <a:noFill/>
            <a:ln w="9525">
              <a:noFill/>
              <a:miter lim="800000"/>
              <a:headEnd/>
              <a:tailEnd/>
            </a:ln>
            <a:scene3d>
              <a:camera prst="orthographicFront"/>
              <a:lightRig rig="threePt" dir="t"/>
            </a:scene3d>
            <a:sp3d>
              <a:bevelT/>
            </a:sp3d>
          </p:spPr>
          <p:txBody>
            <a:bodyPr wrap="none">
              <a:spAutoFit/>
            </a:bodyPr>
            <a:lstStyle/>
            <a:p>
              <a:pPr eaLnBrk="0" hangingPunct="0">
                <a:defRPr/>
              </a:pPr>
              <a:r>
                <a:rPr lang="en-GB" b="1" dirty="0">
                  <a:latin typeface="+mn-lt"/>
                  <a:ea typeface="+mn-ea"/>
                  <a:cs typeface="+mn-cs"/>
                </a:rPr>
                <a:t>What all of the stakeholders need</a:t>
              </a:r>
              <a:endParaRPr lang="en-GB" dirty="0">
                <a:latin typeface="+mn-lt"/>
                <a:ea typeface="+mn-ea"/>
                <a:cs typeface="+mn-cs"/>
              </a:endParaRPr>
            </a:p>
          </p:txBody>
        </p:sp>
      </p:grpSp>
      <p:grpSp>
        <p:nvGrpSpPr>
          <p:cNvPr id="8" name="Group 5"/>
          <p:cNvGrpSpPr>
            <a:grpSpLocks/>
          </p:cNvGrpSpPr>
          <p:nvPr/>
        </p:nvGrpSpPr>
        <p:grpSpPr bwMode="auto">
          <a:xfrm>
            <a:off x="2830152" y="1637506"/>
            <a:ext cx="5240338" cy="3484563"/>
            <a:chOff x="1054" y="1207"/>
            <a:chExt cx="3301" cy="2195"/>
          </a:xfrm>
        </p:grpSpPr>
        <p:sp>
          <p:nvSpPr>
            <p:cNvPr id="9" name="Rectangle 6"/>
            <p:cNvSpPr>
              <a:spLocks noChangeArrowheads="1"/>
            </p:cNvSpPr>
            <p:nvPr/>
          </p:nvSpPr>
          <p:spPr bwMode="auto">
            <a:xfrm>
              <a:off x="1054" y="1207"/>
              <a:ext cx="3301" cy="2195"/>
            </a:xfrm>
            <a:prstGeom prst="rect">
              <a:avLst/>
            </a:prstGeom>
            <a:solidFill>
              <a:srgbClr val="99FF66"/>
            </a:solidFill>
            <a:ln w="9525">
              <a:solidFill>
                <a:schemeClr val="tx1"/>
              </a:solidFill>
              <a:miter lim="800000"/>
              <a:headEnd/>
              <a:tailEnd/>
            </a:ln>
            <a:scene3d>
              <a:camera prst="orthographicFront"/>
              <a:lightRig rig="threePt" dir="t"/>
            </a:scene3d>
            <a:sp3d>
              <a:bevelT/>
            </a:sp3d>
          </p:spPr>
          <p:txBody>
            <a:bodyPr wrap="none" anchor="ctr"/>
            <a:lstStyle/>
            <a:p>
              <a:pPr>
                <a:buFont typeface="Wingdings" pitchFamily="2" charset="2"/>
                <a:buNone/>
                <a:defRPr/>
              </a:pPr>
              <a:endParaRPr lang="en-US" dirty="0">
                <a:latin typeface="+mn-lt"/>
                <a:ea typeface="+mn-ea"/>
                <a:cs typeface="+mn-cs"/>
              </a:endParaRPr>
            </a:p>
          </p:txBody>
        </p:sp>
        <p:sp>
          <p:nvSpPr>
            <p:cNvPr id="10" name="Text Box 7"/>
            <p:cNvSpPr txBox="1">
              <a:spLocks noChangeArrowheads="1"/>
            </p:cNvSpPr>
            <p:nvPr/>
          </p:nvSpPr>
          <p:spPr bwMode="auto">
            <a:xfrm>
              <a:off x="1670" y="1217"/>
              <a:ext cx="2012" cy="213"/>
            </a:xfrm>
            <a:prstGeom prst="rect">
              <a:avLst/>
            </a:prstGeom>
            <a:noFill/>
            <a:ln w="9525">
              <a:noFill/>
              <a:miter lim="800000"/>
              <a:headEnd/>
              <a:tailEnd/>
            </a:ln>
            <a:scene3d>
              <a:camera prst="orthographicFront"/>
              <a:lightRig rig="threePt" dir="t"/>
            </a:scene3d>
            <a:sp3d>
              <a:bevelT/>
            </a:sp3d>
          </p:spPr>
          <p:txBody>
            <a:bodyPr wrap="none">
              <a:spAutoFit/>
            </a:bodyPr>
            <a:lstStyle/>
            <a:p>
              <a:pPr eaLnBrk="0" hangingPunct="0">
                <a:defRPr/>
              </a:pPr>
              <a:r>
                <a:rPr lang="en-GB" b="1" dirty="0">
                  <a:latin typeface="+mn-lt"/>
                  <a:ea typeface="+mn-ea"/>
                  <a:cs typeface="+mn-cs"/>
                </a:rPr>
                <a:t>What a stakeholder needs</a:t>
              </a:r>
              <a:endParaRPr lang="en-GB" dirty="0">
                <a:latin typeface="+mn-lt"/>
                <a:ea typeface="+mn-ea"/>
                <a:cs typeface="+mn-cs"/>
              </a:endParaRPr>
            </a:p>
          </p:txBody>
        </p:sp>
      </p:grpSp>
      <p:grpSp>
        <p:nvGrpSpPr>
          <p:cNvPr id="11" name="Group 8"/>
          <p:cNvGrpSpPr>
            <a:grpSpLocks/>
          </p:cNvGrpSpPr>
          <p:nvPr/>
        </p:nvGrpSpPr>
        <p:grpSpPr bwMode="auto">
          <a:xfrm>
            <a:off x="2353902" y="2282826"/>
            <a:ext cx="5233988" cy="2047875"/>
            <a:chOff x="716" y="1499"/>
            <a:chExt cx="3297" cy="1638"/>
          </a:xfrm>
        </p:grpSpPr>
        <p:sp>
          <p:nvSpPr>
            <p:cNvPr id="12" name="Rectangle 9"/>
            <p:cNvSpPr>
              <a:spLocks noChangeArrowheads="1"/>
            </p:cNvSpPr>
            <p:nvPr/>
          </p:nvSpPr>
          <p:spPr bwMode="auto">
            <a:xfrm>
              <a:off x="716" y="1502"/>
              <a:ext cx="3297" cy="1635"/>
            </a:xfrm>
            <a:prstGeom prst="rect">
              <a:avLst/>
            </a:prstGeom>
            <a:solidFill>
              <a:srgbClr val="66FFFF"/>
            </a:solidFill>
            <a:ln w="9525">
              <a:solidFill>
                <a:schemeClr val="tx1"/>
              </a:solidFill>
              <a:miter lim="800000"/>
              <a:headEnd/>
              <a:tailEnd/>
            </a:ln>
            <a:scene3d>
              <a:camera prst="orthographicFront"/>
              <a:lightRig rig="threePt" dir="t"/>
            </a:scene3d>
            <a:sp3d>
              <a:bevelT/>
            </a:sp3d>
          </p:spPr>
          <p:txBody>
            <a:bodyPr wrap="none" anchor="ctr"/>
            <a:lstStyle/>
            <a:p>
              <a:pPr>
                <a:buFont typeface="Wingdings" pitchFamily="2" charset="2"/>
                <a:buNone/>
                <a:defRPr/>
              </a:pPr>
              <a:endParaRPr lang="en-US" sz="1200" dirty="0">
                <a:latin typeface="+mn-lt"/>
                <a:ea typeface="+mn-ea"/>
                <a:cs typeface="+mn-cs"/>
              </a:endParaRPr>
            </a:p>
          </p:txBody>
        </p:sp>
        <p:sp>
          <p:nvSpPr>
            <p:cNvPr id="13" name="Text Box 10"/>
            <p:cNvSpPr txBox="1">
              <a:spLocks noChangeArrowheads="1"/>
            </p:cNvSpPr>
            <p:nvPr/>
          </p:nvSpPr>
          <p:spPr bwMode="auto">
            <a:xfrm>
              <a:off x="968" y="1499"/>
              <a:ext cx="2944" cy="271"/>
            </a:xfrm>
            <a:prstGeom prst="rect">
              <a:avLst/>
            </a:prstGeom>
            <a:noFill/>
            <a:ln w="9525">
              <a:noFill/>
              <a:miter lim="800000"/>
              <a:headEnd/>
              <a:tailEnd/>
            </a:ln>
            <a:scene3d>
              <a:camera prst="orthographicFront"/>
              <a:lightRig rig="threePt" dir="t"/>
            </a:scene3d>
            <a:sp3d>
              <a:bevelT/>
            </a:sp3d>
          </p:spPr>
          <p:txBody>
            <a:bodyPr wrap="none">
              <a:spAutoFit/>
            </a:bodyPr>
            <a:lstStyle/>
            <a:p>
              <a:pPr eaLnBrk="0" hangingPunct="0">
                <a:defRPr/>
              </a:pPr>
              <a:r>
                <a:rPr lang="en-GB" b="1" dirty="0">
                  <a:latin typeface="+mn-lt"/>
                  <a:ea typeface="+mn-ea"/>
                  <a:cs typeface="+mn-cs"/>
                </a:rPr>
                <a:t>What the stakeholder thinks they need</a:t>
              </a:r>
              <a:endParaRPr lang="en-GB" dirty="0">
                <a:latin typeface="+mn-lt"/>
                <a:ea typeface="+mn-ea"/>
                <a:cs typeface="+mn-cs"/>
              </a:endParaRPr>
            </a:p>
          </p:txBody>
        </p:sp>
      </p:grpSp>
      <p:grpSp>
        <p:nvGrpSpPr>
          <p:cNvPr id="14" name="Group 11"/>
          <p:cNvGrpSpPr>
            <a:grpSpLocks/>
          </p:cNvGrpSpPr>
          <p:nvPr/>
        </p:nvGrpSpPr>
        <p:grpSpPr bwMode="auto">
          <a:xfrm>
            <a:off x="1864952" y="2847976"/>
            <a:ext cx="5200650" cy="1063625"/>
            <a:chOff x="399" y="2079"/>
            <a:chExt cx="3276" cy="1074"/>
          </a:xfrm>
        </p:grpSpPr>
        <p:sp>
          <p:nvSpPr>
            <p:cNvPr id="15" name="Rectangle 12"/>
            <p:cNvSpPr>
              <a:spLocks noChangeArrowheads="1"/>
            </p:cNvSpPr>
            <p:nvPr/>
          </p:nvSpPr>
          <p:spPr bwMode="auto">
            <a:xfrm>
              <a:off x="399" y="2079"/>
              <a:ext cx="3276" cy="1074"/>
            </a:xfrm>
            <a:prstGeom prst="rect">
              <a:avLst/>
            </a:prstGeom>
            <a:solidFill>
              <a:srgbClr val="FFCCFF"/>
            </a:solidFill>
            <a:ln w="9525">
              <a:solidFill>
                <a:schemeClr val="tx1"/>
              </a:solidFill>
              <a:miter lim="800000"/>
              <a:headEnd/>
              <a:tailEnd/>
            </a:ln>
            <a:scene3d>
              <a:camera prst="orthographicFront"/>
              <a:lightRig rig="threePt" dir="t"/>
            </a:scene3d>
            <a:sp3d>
              <a:bevelT/>
            </a:sp3d>
          </p:spPr>
          <p:txBody>
            <a:bodyPr wrap="none" anchor="ctr"/>
            <a:lstStyle/>
            <a:p>
              <a:pPr>
                <a:buFont typeface="Wingdings" pitchFamily="2" charset="2"/>
                <a:buNone/>
                <a:defRPr/>
              </a:pPr>
              <a:endParaRPr lang="en-US" dirty="0">
                <a:latin typeface="+mn-lt"/>
                <a:ea typeface="+mn-ea"/>
                <a:cs typeface="+mn-cs"/>
              </a:endParaRPr>
            </a:p>
          </p:txBody>
        </p:sp>
        <p:sp>
          <p:nvSpPr>
            <p:cNvPr id="16" name="Text Box 13"/>
            <p:cNvSpPr txBox="1">
              <a:spLocks noChangeArrowheads="1"/>
            </p:cNvSpPr>
            <p:nvPr/>
          </p:nvSpPr>
          <p:spPr bwMode="auto">
            <a:xfrm>
              <a:off x="481" y="2435"/>
              <a:ext cx="3016" cy="342"/>
            </a:xfrm>
            <a:prstGeom prst="rect">
              <a:avLst/>
            </a:prstGeom>
            <a:noFill/>
            <a:ln w="9525">
              <a:noFill/>
              <a:miter lim="800000"/>
              <a:headEnd/>
              <a:tailEnd/>
            </a:ln>
            <a:scene3d>
              <a:camera prst="orthographicFront"/>
              <a:lightRig rig="threePt" dir="t"/>
            </a:scene3d>
            <a:sp3d>
              <a:bevelT/>
            </a:sp3d>
          </p:spPr>
          <p:txBody>
            <a:bodyPr wrap="none" anchor="b">
              <a:spAutoFit/>
            </a:bodyPr>
            <a:lstStyle/>
            <a:p>
              <a:pPr eaLnBrk="0" hangingPunct="0">
                <a:defRPr/>
              </a:pPr>
              <a:r>
                <a:rPr lang="en-GB" b="1" dirty="0">
                  <a:latin typeface="+mn-lt"/>
                  <a:ea typeface="+mn-ea"/>
                  <a:cs typeface="+mn-cs"/>
                </a:rPr>
                <a:t>What the stakeholder tells us they need</a:t>
              </a:r>
              <a:endParaRPr lang="en-GB" dirty="0">
                <a:latin typeface="+mn-lt"/>
                <a:ea typeface="+mn-ea"/>
                <a:cs typeface="+mn-cs"/>
              </a:endParaRPr>
            </a:p>
          </p:txBody>
        </p:sp>
      </p:grpSp>
      <p:sp>
        <p:nvSpPr>
          <p:cNvPr id="17" name="TextBox 15"/>
          <p:cNvSpPr txBox="1">
            <a:spLocks noChangeArrowheads="1"/>
          </p:cNvSpPr>
          <p:nvPr/>
        </p:nvSpPr>
        <p:spPr bwMode="auto">
          <a:xfrm>
            <a:off x="174625" y="5694363"/>
            <a:ext cx="8623300" cy="107721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lgn="l">
              <a:buClr>
                <a:srgbClr val="000000"/>
              </a:buClr>
              <a:buFont typeface="Wingdings" pitchFamily="2" charset="2"/>
              <a:buNone/>
              <a:defRPr/>
            </a:pPr>
            <a:r>
              <a:rPr lang="en-GB" sz="1600" dirty="0">
                <a:solidFill>
                  <a:srgbClr val="FFFFFF"/>
                </a:solidFill>
              </a:rPr>
              <a:t>Conclusion:</a:t>
            </a:r>
          </a:p>
          <a:p>
            <a:pPr marL="177800" indent="-177800" algn="l">
              <a:buClr>
                <a:srgbClr val="F2F2F2"/>
              </a:buClr>
              <a:buFont typeface="Arial" pitchFamily="34" charset="0"/>
              <a:buChar char="•"/>
              <a:defRPr/>
            </a:pPr>
            <a:r>
              <a:rPr lang="en-GB" sz="1600" dirty="0">
                <a:solidFill>
                  <a:srgbClr val="FFFFFF"/>
                </a:solidFill>
              </a:rPr>
              <a:t>We should never </a:t>
            </a:r>
            <a:r>
              <a:rPr lang="en-GB" sz="1600" dirty="0" smtClean="0">
                <a:solidFill>
                  <a:srgbClr val="FFFFFF"/>
                </a:solidFill>
              </a:rPr>
              <a:t>assume, </a:t>
            </a:r>
            <a:r>
              <a:rPr lang="en-GB" sz="1600" dirty="0">
                <a:solidFill>
                  <a:srgbClr val="FFFFFF"/>
                </a:solidFill>
              </a:rPr>
              <a:t>because a customer/stakeholder has expressed a requirement </a:t>
            </a:r>
            <a:r>
              <a:rPr lang="en-GB" sz="1600" dirty="0" smtClean="0">
                <a:solidFill>
                  <a:srgbClr val="FFFFFF"/>
                </a:solidFill>
              </a:rPr>
              <a:t>, that it is </a:t>
            </a:r>
            <a:r>
              <a:rPr lang="en-GB" sz="1600" dirty="0">
                <a:solidFill>
                  <a:srgbClr val="FFFFFF"/>
                </a:solidFill>
              </a:rPr>
              <a:t>correct or actually needed  </a:t>
            </a:r>
            <a:r>
              <a:rPr lang="en-GB" sz="1600" dirty="0" smtClean="0">
                <a:solidFill>
                  <a:srgbClr val="FFFFFF"/>
                </a:solidFill>
              </a:rPr>
              <a:t>- they often express goals or “wish lists”</a:t>
            </a:r>
            <a:endParaRPr lang="en-GB" sz="1600" dirty="0">
              <a:solidFill>
                <a:srgbClr val="FFFFFF"/>
              </a:solidFill>
            </a:endParaRPr>
          </a:p>
        </p:txBody>
      </p:sp>
      <p:sp>
        <p:nvSpPr>
          <p:cNvPr id="18" name="Rounded Rectangular Callout 17"/>
          <p:cNvSpPr/>
          <p:nvPr/>
        </p:nvSpPr>
        <p:spPr bwMode="auto">
          <a:xfrm>
            <a:off x="160770" y="1233049"/>
            <a:ext cx="1817688" cy="1288341"/>
          </a:xfrm>
          <a:prstGeom prst="wedgeRoundRectCallout">
            <a:avLst>
              <a:gd name="adj1" fmla="val 64769"/>
              <a:gd name="adj2" fmla="val 5392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lIns="90000" tIns="43200" rIns="90000" bIns="43200" anchor="ctr">
            <a:spAutoFit/>
          </a:bodyPr>
          <a:lstStyle/>
          <a:p>
            <a:pPr>
              <a:buFont typeface="Wingdings" pitchFamily="2" charset="2"/>
              <a:buNone/>
              <a:defRPr/>
            </a:pPr>
            <a:r>
              <a:rPr lang="en-GB" sz="1400" dirty="0">
                <a:solidFill>
                  <a:schemeClr val="tx1"/>
                </a:solidFill>
              </a:rPr>
              <a:t>Requirements that while expressed may not actually be needed</a:t>
            </a:r>
          </a:p>
        </p:txBody>
      </p:sp>
    </p:spTree>
    <p:extLst>
      <p:ext uri="{BB962C8B-B14F-4D97-AF65-F5344CB8AC3E}">
        <p14:creationId xmlns:p14="http://schemas.microsoft.com/office/powerpoint/2010/main" val="198191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Picture 2" descr="joke5"/>
          <p:cNvPicPr>
            <a:picLocks noChangeAspect="1" noChangeArrowheads="1"/>
          </p:cNvPicPr>
          <p:nvPr/>
        </p:nvPicPr>
        <p:blipFill>
          <a:blip r:embed="rId3">
            <a:extLst>
              <a:ext uri="{28A0092B-C50C-407E-A947-70E740481C1C}">
                <a14:useLocalDpi xmlns:a14="http://schemas.microsoft.com/office/drawing/2010/main" val="0"/>
              </a:ext>
            </a:extLst>
          </a:blip>
          <a:srcRect l="20201" t="18990" r="20201" b="27791"/>
          <a:stretch>
            <a:fillRect/>
          </a:stretch>
        </p:blipFill>
        <p:spPr bwMode="auto">
          <a:xfrm>
            <a:off x="628650" y="1038225"/>
            <a:ext cx="7886700" cy="51196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62" name="Rectangle 3"/>
          <p:cNvSpPr>
            <a:spLocks noGrp="1" noChangeArrowheads="1"/>
          </p:cNvSpPr>
          <p:nvPr>
            <p:ph type="title"/>
          </p:nvPr>
        </p:nvSpPr>
        <p:spPr/>
        <p:txBody>
          <a:bodyPr/>
          <a:lstStyle/>
          <a:p>
            <a:pPr defTabSz="762000"/>
            <a:r>
              <a:rPr lang="en-GB" sz="2000">
                <a:latin typeface="+mn-lt"/>
              </a:rPr>
              <a:t>Requirements:</a:t>
            </a:r>
            <a:r>
              <a:rPr lang="en-GB" sz="2800">
                <a:latin typeface="+mn-lt"/>
              </a:rPr>
              <a:t/>
            </a:r>
            <a:br>
              <a:rPr lang="en-GB" sz="2800">
                <a:latin typeface="+mn-lt"/>
              </a:rPr>
            </a:br>
            <a:r>
              <a:rPr lang="en-GB">
                <a:latin typeface="+mn-lt"/>
              </a:rPr>
              <a:t>Customers Change their Minds!</a:t>
            </a:r>
            <a:endParaRPr lang="en-GB" sz="4000">
              <a:latin typeface="+mn-lt"/>
            </a:endParaRPr>
          </a:p>
        </p:txBody>
      </p:sp>
      <p:sp>
        <p:nvSpPr>
          <p:cNvPr id="28676" name="TextBox 4"/>
          <p:cNvSpPr txBox="1">
            <a:spLocks noChangeArrowheads="1"/>
          </p:cNvSpPr>
          <p:nvPr/>
        </p:nvSpPr>
        <p:spPr bwMode="auto">
          <a:xfrm>
            <a:off x="1295400" y="5865525"/>
            <a:ext cx="6910738" cy="58477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spAutoFit/>
          </a:bodyPr>
          <a:lstStyle/>
          <a:p>
            <a:pPr algn="l">
              <a:buClr>
                <a:srgbClr val="000000"/>
              </a:buClr>
              <a:buFont typeface="Wingdings" pitchFamily="2" charset="2"/>
              <a:buNone/>
              <a:defRPr/>
            </a:pPr>
            <a:r>
              <a:rPr lang="en-GB" sz="1600" dirty="0">
                <a:solidFill>
                  <a:srgbClr val="FFFFFF"/>
                </a:solidFill>
              </a:rPr>
              <a:t>Conclusion:</a:t>
            </a:r>
          </a:p>
          <a:p>
            <a:pPr algn="l">
              <a:buClr>
                <a:srgbClr val="000000"/>
              </a:buClr>
              <a:buFont typeface="Wingdings" pitchFamily="2" charset="2"/>
              <a:buNone/>
              <a:defRPr/>
            </a:pPr>
            <a:r>
              <a:rPr lang="en-GB" sz="1600" dirty="0">
                <a:solidFill>
                  <a:srgbClr val="FFFFFF"/>
                </a:solidFill>
              </a:rPr>
              <a:t>We have to manage and cope with requirements that will change</a:t>
            </a:r>
          </a:p>
        </p:txBody>
      </p:sp>
    </p:spTree>
    <p:extLst>
      <p:ext uri="{BB962C8B-B14F-4D97-AF65-F5344CB8AC3E}">
        <p14:creationId xmlns:p14="http://schemas.microsoft.com/office/powerpoint/2010/main" val="35657203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2"/>
          <p:cNvSpPr>
            <a:spLocks noGrp="1"/>
          </p:cNvSpPr>
          <p:nvPr>
            <p:ph type="title"/>
          </p:nvPr>
        </p:nvSpPr>
        <p:spPr/>
        <p:txBody>
          <a:bodyPr/>
          <a:lstStyle/>
          <a:p>
            <a:r>
              <a:rPr lang="en-US" smtClean="0"/>
              <a:t>Summary: A Bit of a Mess</a:t>
            </a:r>
            <a:endParaRPr lang="en-US"/>
          </a:p>
        </p:txBody>
      </p:sp>
      <p:sp>
        <p:nvSpPr>
          <p:cNvPr id="43010" name="Text Placeholder 3"/>
          <p:cNvSpPr>
            <a:spLocks noGrp="1"/>
          </p:cNvSpPr>
          <p:nvPr>
            <p:ph type="body" idx="1"/>
          </p:nvPr>
        </p:nvSpPr>
        <p:spPr/>
        <p:txBody>
          <a:bodyPr/>
          <a:lstStyle/>
          <a:p>
            <a:r>
              <a:rPr lang="en-US" smtClean="0"/>
              <a:t>The Facts</a:t>
            </a:r>
            <a:endParaRPr lang="en-US"/>
          </a:p>
        </p:txBody>
      </p:sp>
      <p:sp>
        <p:nvSpPr>
          <p:cNvPr id="43011" name="Rectangle 3"/>
          <p:cNvSpPr>
            <a:spLocks noGrp="1" noChangeArrowheads="1"/>
          </p:cNvSpPr>
          <p:nvPr>
            <p:ph sz="half" idx="2"/>
          </p:nvPr>
        </p:nvSpPr>
        <p:spPr/>
        <p:txBody>
          <a:bodyPr>
            <a:normAutofit fontScale="77500" lnSpcReduction="20000"/>
          </a:bodyPr>
          <a:lstStyle/>
          <a:p>
            <a:r>
              <a:rPr lang="en-GB" dirty="0" smtClean="0"/>
              <a:t>Customers are biased by what they know</a:t>
            </a:r>
          </a:p>
          <a:p>
            <a:r>
              <a:rPr lang="en-GB" dirty="0" smtClean="0"/>
              <a:t>Customers are not the only stakeholder and they all have different requirements</a:t>
            </a:r>
          </a:p>
          <a:p>
            <a:r>
              <a:rPr lang="en-GB" dirty="0" smtClean="0"/>
              <a:t>Customer requirements are never complete</a:t>
            </a:r>
          </a:p>
          <a:p>
            <a:r>
              <a:rPr lang="en-GB" dirty="0" smtClean="0"/>
              <a:t>Customers will ask for things they don</a:t>
            </a:r>
            <a:r>
              <a:rPr lang="ja-JP" altLang="en-GB" dirty="0" smtClean="0"/>
              <a:t>’</a:t>
            </a:r>
            <a:r>
              <a:rPr lang="en-GB" altLang="ja-JP" dirty="0" smtClean="0"/>
              <a:t>t actually need</a:t>
            </a:r>
          </a:p>
          <a:p>
            <a:r>
              <a:rPr lang="en-GB" dirty="0" smtClean="0"/>
              <a:t>Customers give ambiguous and vague requirements</a:t>
            </a:r>
          </a:p>
          <a:p>
            <a:r>
              <a:rPr lang="en-GB" dirty="0" smtClean="0"/>
              <a:t>Customers will change their mind</a:t>
            </a:r>
            <a:endParaRPr lang="en-GB" dirty="0"/>
          </a:p>
        </p:txBody>
      </p:sp>
      <p:sp>
        <p:nvSpPr>
          <p:cNvPr id="43012" name="Text Placeholder 4"/>
          <p:cNvSpPr>
            <a:spLocks noGrp="1"/>
          </p:cNvSpPr>
          <p:nvPr>
            <p:ph type="body" sz="quarter" idx="3"/>
          </p:nvPr>
        </p:nvSpPr>
        <p:spPr/>
        <p:txBody>
          <a:bodyPr/>
          <a:lstStyle/>
          <a:p>
            <a:r>
              <a:rPr lang="en-US" smtClean="0"/>
              <a:t>The Questions</a:t>
            </a:r>
            <a:endParaRPr lang="en-US"/>
          </a:p>
        </p:txBody>
      </p:sp>
      <p:sp>
        <p:nvSpPr>
          <p:cNvPr id="43013" name="Rectangle 4"/>
          <p:cNvSpPr>
            <a:spLocks noGrp="1" noChangeArrowheads="1"/>
          </p:cNvSpPr>
          <p:nvPr>
            <p:ph sz="quarter" idx="4"/>
          </p:nvPr>
        </p:nvSpPr>
        <p:spPr>
          <a:xfrm>
            <a:off x="4645025" y="2057400"/>
            <a:ext cx="4270375" cy="4378325"/>
          </a:xfrm>
        </p:spPr>
        <p:txBody>
          <a:bodyPr>
            <a:noAutofit/>
          </a:bodyPr>
          <a:lstStyle/>
          <a:p>
            <a:r>
              <a:rPr lang="en-GB" sz="1800" dirty="0" smtClean="0"/>
              <a:t>How do we remove bias from requirements?</a:t>
            </a:r>
          </a:p>
          <a:p>
            <a:r>
              <a:rPr lang="en-GB" sz="1800" dirty="0" smtClean="0"/>
              <a:t>Who are the stakeholders and what are their requirements?</a:t>
            </a:r>
          </a:p>
          <a:p>
            <a:r>
              <a:rPr lang="en-GB" sz="1800" dirty="0" smtClean="0"/>
              <a:t>How do we find out what requirements are missing?</a:t>
            </a:r>
          </a:p>
          <a:p>
            <a:r>
              <a:rPr lang="en-GB" sz="1800" dirty="0" smtClean="0"/>
              <a:t>How do we find out what requirements are not needed?</a:t>
            </a:r>
          </a:p>
          <a:p>
            <a:r>
              <a:rPr lang="en-GB" sz="1800" dirty="0" smtClean="0"/>
              <a:t>How do we interpret vague and ambiguous requirements?</a:t>
            </a:r>
          </a:p>
          <a:p>
            <a:r>
              <a:rPr lang="en-GB" sz="1800" dirty="0" smtClean="0"/>
              <a:t>How do we cope with changing requirements?</a:t>
            </a:r>
            <a:endParaRPr lang="en-US" sz="1800" dirty="0"/>
          </a:p>
        </p:txBody>
      </p:sp>
    </p:spTree>
    <p:extLst>
      <p:ext uri="{BB962C8B-B14F-4D97-AF65-F5344CB8AC3E}">
        <p14:creationId xmlns:p14="http://schemas.microsoft.com/office/powerpoint/2010/main" val="84162818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r>
              <a:rPr lang="en-US" smtClean="0"/>
              <a:t>What do we need From Requirements?</a:t>
            </a:r>
            <a:endParaRPr lang="en-US" dirty="0"/>
          </a:p>
        </p:txBody>
      </p:sp>
      <p:sp>
        <p:nvSpPr>
          <p:cNvPr id="100354" name="Content Placeholder 2"/>
          <p:cNvSpPr>
            <a:spLocks noGrp="1"/>
          </p:cNvSpPr>
          <p:nvPr>
            <p:ph idx="1"/>
          </p:nvPr>
        </p:nvSpPr>
        <p:spPr/>
        <p:txBody>
          <a:bodyPr>
            <a:normAutofit fontScale="92500" lnSpcReduction="10000"/>
          </a:bodyPr>
          <a:lstStyle/>
          <a:p>
            <a:r>
              <a:rPr lang="en-US" dirty="0" smtClean="0"/>
              <a:t>Having just identified some of the issues with requirements – the reverse suggests that the key characteristics of a “good” requirement are:</a:t>
            </a:r>
          </a:p>
          <a:p>
            <a:pPr lvl="1"/>
            <a:r>
              <a:rPr lang="en-US" dirty="0" smtClean="0"/>
              <a:t>Clear</a:t>
            </a:r>
          </a:p>
          <a:p>
            <a:pPr lvl="1"/>
            <a:r>
              <a:rPr lang="en-US" dirty="0" smtClean="0"/>
              <a:t>Concise</a:t>
            </a:r>
          </a:p>
          <a:p>
            <a:pPr lvl="1"/>
            <a:r>
              <a:rPr lang="en-US" dirty="0" smtClean="0"/>
              <a:t>Consistent</a:t>
            </a:r>
          </a:p>
          <a:p>
            <a:pPr lvl="1"/>
            <a:r>
              <a:rPr lang="en-US" dirty="0" smtClean="0"/>
              <a:t>Complete</a:t>
            </a:r>
          </a:p>
          <a:p>
            <a:pPr lvl="1"/>
            <a:r>
              <a:rPr lang="en-US" dirty="0" smtClean="0"/>
              <a:t>Correct</a:t>
            </a:r>
          </a:p>
          <a:p>
            <a:pPr lvl="1"/>
            <a:r>
              <a:rPr lang="en-US" dirty="0" smtClean="0"/>
              <a:t>Confirmable</a:t>
            </a:r>
          </a:p>
          <a:p>
            <a:r>
              <a:rPr lang="en-US" dirty="0" smtClean="0"/>
              <a:t>There are other aspects to good requirements that relate to using them to design the system – Systems Thinking says we need to know</a:t>
            </a:r>
          </a:p>
          <a:p>
            <a:pPr lvl="1"/>
            <a:r>
              <a:rPr lang="en-US" dirty="0" smtClean="0"/>
              <a:t>The fundamental purpose of the system</a:t>
            </a:r>
          </a:p>
          <a:p>
            <a:pPr lvl="1"/>
            <a:r>
              <a:rPr lang="en-US" dirty="0" smtClean="0"/>
              <a:t>The major constraints that affect the system </a:t>
            </a:r>
          </a:p>
          <a:p>
            <a:pPr lvl="1"/>
            <a:r>
              <a:rPr lang="en-US" dirty="0" smtClean="0"/>
              <a:t>What the system has to do in order to meet the fundamental purpose</a:t>
            </a:r>
          </a:p>
          <a:p>
            <a:pPr lvl="1"/>
            <a:r>
              <a:rPr lang="en-US" dirty="0" smtClean="0"/>
              <a:t>How well the system has to perform</a:t>
            </a:r>
            <a:endParaRPr lang="en-US" dirty="0"/>
          </a:p>
        </p:txBody>
      </p:sp>
    </p:spTree>
    <p:extLst>
      <p:ext uri="{BB962C8B-B14F-4D97-AF65-F5344CB8AC3E}">
        <p14:creationId xmlns:p14="http://schemas.microsoft.com/office/powerpoint/2010/main" val="545145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GB" smtClean="0"/>
              <a:t>Getting to Grips with Requirements </a:t>
            </a:r>
            <a:endParaRPr lang="en-GB"/>
          </a:p>
        </p:txBody>
      </p:sp>
      <p:sp>
        <p:nvSpPr>
          <p:cNvPr id="57346" name="Rectangle 3"/>
          <p:cNvSpPr>
            <a:spLocks noGrp="1" noChangeArrowheads="1"/>
          </p:cNvSpPr>
          <p:nvPr>
            <p:ph type="body" idx="1"/>
          </p:nvPr>
        </p:nvSpPr>
        <p:spPr/>
        <p:txBody>
          <a:bodyPr/>
          <a:lstStyle/>
          <a:p>
            <a:r>
              <a:rPr lang="en-GB" dirty="0" smtClean="0"/>
              <a:t>Achieving </a:t>
            </a:r>
          </a:p>
          <a:p>
            <a:pPr lvl="1"/>
            <a:r>
              <a:rPr lang="en-GB" dirty="0" smtClean="0">
                <a:solidFill>
                  <a:schemeClr val="accent1">
                    <a:lumMod val="75000"/>
                  </a:schemeClr>
                </a:solidFill>
              </a:rPr>
              <a:t>Completeness: </a:t>
            </a:r>
            <a:r>
              <a:rPr lang="en-GB" dirty="0" smtClean="0"/>
              <a:t>requires several viewpoints to be taken</a:t>
            </a:r>
          </a:p>
          <a:p>
            <a:pPr lvl="1"/>
            <a:r>
              <a:rPr lang="en-GB" dirty="0" smtClean="0">
                <a:solidFill>
                  <a:schemeClr val="accent1">
                    <a:lumMod val="75000"/>
                  </a:schemeClr>
                </a:solidFill>
              </a:rPr>
              <a:t>Consistency, Conciseness and Clarity: </a:t>
            </a:r>
            <a:r>
              <a:rPr lang="en-GB" dirty="0" smtClean="0"/>
              <a:t>requires the identification and removal of ambiguity this in turn requires communication to share information and arrive at a common understanding - to avoid having different perceptions </a:t>
            </a:r>
          </a:p>
          <a:p>
            <a:pPr lvl="1"/>
            <a:r>
              <a:rPr lang="en-GB" dirty="0" smtClean="0">
                <a:solidFill>
                  <a:schemeClr val="accent1">
                    <a:lumMod val="75000"/>
                  </a:schemeClr>
                </a:solidFill>
              </a:rPr>
              <a:t>Correctness and Confirmation: </a:t>
            </a:r>
            <a:r>
              <a:rPr lang="en-GB" dirty="0" smtClean="0"/>
              <a:t>requires the verification and validation of requirements</a:t>
            </a:r>
            <a:endParaRPr lang="en-GB" dirty="0"/>
          </a:p>
        </p:txBody>
      </p:sp>
      <p:sp>
        <p:nvSpPr>
          <p:cNvPr id="5" name="TextBox 4"/>
          <p:cNvSpPr txBox="1"/>
          <p:nvPr/>
        </p:nvSpPr>
        <p:spPr>
          <a:xfrm>
            <a:off x="1162538" y="4267200"/>
            <a:ext cx="6566221" cy="461665"/>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a:defRPr/>
            </a:pPr>
            <a:r>
              <a:rPr lang="en-US" sz="2400" dirty="0">
                <a:solidFill>
                  <a:schemeClr val="bg1"/>
                </a:solidFill>
              </a:rPr>
              <a:t>This demands discipline and organization</a:t>
            </a:r>
          </a:p>
        </p:txBody>
      </p:sp>
      <p:sp>
        <p:nvSpPr>
          <p:cNvPr id="10" name="Rounded Rectangular Callout 9"/>
          <p:cNvSpPr/>
          <p:nvPr/>
        </p:nvSpPr>
        <p:spPr bwMode="auto">
          <a:xfrm>
            <a:off x="366111" y="5146707"/>
            <a:ext cx="3683000" cy="968375"/>
          </a:xfrm>
          <a:prstGeom prst="wedgeRoundRectCallout">
            <a:avLst>
              <a:gd name="adj1" fmla="val 43457"/>
              <a:gd name="adj2" fmla="val -97036"/>
              <a:gd name="adj3" fmla="val 16667"/>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a:lstStyle/>
          <a:p>
            <a:pPr fontAlgn="auto">
              <a:spcBef>
                <a:spcPts val="0"/>
              </a:spcBef>
              <a:spcAft>
                <a:spcPts val="0"/>
              </a:spcAft>
              <a:buClrTx/>
              <a:buFontTx/>
              <a:buNone/>
              <a:defRPr/>
            </a:pPr>
            <a:r>
              <a:rPr lang="en-US" kern="0" dirty="0">
                <a:solidFill>
                  <a:srgbClr val="000000"/>
                </a:solidFill>
                <a:latin typeface="+mn-lt"/>
                <a:ea typeface="+mn-ea"/>
                <a:cs typeface="+mn-cs"/>
              </a:rPr>
              <a:t>A consistent approach to engineering the requirements – </a:t>
            </a:r>
            <a:endParaRPr lang="en-US" kern="0" dirty="0" smtClean="0">
              <a:solidFill>
                <a:srgbClr val="000000"/>
              </a:solidFill>
              <a:latin typeface="+mn-lt"/>
              <a:ea typeface="+mn-ea"/>
              <a:cs typeface="+mn-cs"/>
            </a:endParaRPr>
          </a:p>
          <a:p>
            <a:pPr fontAlgn="auto">
              <a:spcBef>
                <a:spcPts val="0"/>
              </a:spcBef>
              <a:spcAft>
                <a:spcPts val="0"/>
              </a:spcAft>
              <a:buClrTx/>
              <a:buFontTx/>
              <a:buNone/>
              <a:defRPr/>
            </a:pPr>
            <a:r>
              <a:rPr lang="en-US" kern="0" dirty="0" smtClean="0">
                <a:solidFill>
                  <a:srgbClr val="000000"/>
                </a:solidFill>
                <a:latin typeface="+mn-lt"/>
                <a:ea typeface="+mn-ea"/>
                <a:cs typeface="+mn-cs"/>
              </a:rPr>
              <a:t>We need a process</a:t>
            </a:r>
            <a:endParaRPr lang="en-US" kern="0" dirty="0">
              <a:solidFill>
                <a:srgbClr val="000000"/>
              </a:solidFill>
              <a:latin typeface="+mn-lt"/>
              <a:ea typeface="+mn-ea"/>
              <a:cs typeface="+mn-cs"/>
            </a:endParaRPr>
          </a:p>
        </p:txBody>
      </p:sp>
      <p:sp>
        <p:nvSpPr>
          <p:cNvPr id="12" name="Rounded Rectangular Callout 11"/>
          <p:cNvSpPr/>
          <p:nvPr/>
        </p:nvSpPr>
        <p:spPr bwMode="auto">
          <a:xfrm>
            <a:off x="4743229" y="5145178"/>
            <a:ext cx="3722687" cy="987425"/>
          </a:xfrm>
          <a:prstGeom prst="wedgeRoundRectCallout">
            <a:avLst>
              <a:gd name="adj1" fmla="val 1638"/>
              <a:gd name="adj2" fmla="val -91685"/>
              <a:gd name="adj3" fmla="val 16667"/>
            </a:avLst>
          </a:prstGeom>
          <a:gradFill rotWithShape="1">
            <a:gsLst>
              <a:gs pos="0">
                <a:srgbClr val="2D2D8A">
                  <a:tint val="50000"/>
                  <a:satMod val="300000"/>
                </a:srgbClr>
              </a:gs>
              <a:gs pos="35000">
                <a:srgbClr val="2D2D8A">
                  <a:tint val="37000"/>
                  <a:satMod val="300000"/>
                </a:srgbClr>
              </a:gs>
              <a:gs pos="100000">
                <a:srgbClr val="2D2D8A">
                  <a:tint val="15000"/>
                  <a:satMod val="350000"/>
                </a:srgbClr>
              </a:gs>
            </a:gsLst>
            <a:lin ang="16200000" scaled="1"/>
          </a:gradFill>
          <a:ln w="9525" cap="flat" cmpd="sng" algn="ctr">
            <a:solidFill>
              <a:srgbClr val="2D2D8A">
                <a:shade val="95000"/>
                <a:satMod val="105000"/>
              </a:srgbClr>
            </a:solidFill>
            <a:prstDash val="solid"/>
            <a:headEnd type="none" w="med" len="med"/>
            <a:tailEnd type="none" w="med" len="med"/>
          </a:ln>
          <a:effectLst>
            <a:outerShdw blurRad="40000" dist="20000" dir="5400000" rotWithShape="0">
              <a:srgbClr val="000000">
                <a:alpha val="38000"/>
              </a:srgbClr>
            </a:outerShdw>
          </a:effectLst>
        </p:spPr>
        <p:txBody>
          <a:bodyPr/>
          <a:lstStyle/>
          <a:p>
            <a:pPr fontAlgn="auto">
              <a:spcBef>
                <a:spcPts val="0"/>
              </a:spcBef>
              <a:spcAft>
                <a:spcPts val="0"/>
              </a:spcAft>
              <a:buClrTx/>
              <a:buFontTx/>
              <a:buNone/>
              <a:defRPr/>
            </a:pPr>
            <a:r>
              <a:rPr lang="en-US" kern="0" dirty="0">
                <a:solidFill>
                  <a:srgbClr val="000000"/>
                </a:solidFill>
                <a:latin typeface="+mn-lt"/>
                <a:ea typeface="+mn-ea"/>
                <a:cs typeface="+mn-cs"/>
              </a:rPr>
              <a:t>A consistent way of organizing and interpreting </a:t>
            </a:r>
            <a:r>
              <a:rPr lang="en-US" kern="0" dirty="0" smtClean="0">
                <a:solidFill>
                  <a:srgbClr val="000000"/>
                </a:solidFill>
                <a:latin typeface="+mn-lt"/>
                <a:ea typeface="+mn-ea"/>
                <a:cs typeface="+mn-cs"/>
              </a:rPr>
              <a:t>requirements –</a:t>
            </a:r>
          </a:p>
          <a:p>
            <a:pPr fontAlgn="auto">
              <a:spcBef>
                <a:spcPts val="0"/>
              </a:spcBef>
              <a:spcAft>
                <a:spcPts val="0"/>
              </a:spcAft>
              <a:buClrTx/>
              <a:buFontTx/>
              <a:buNone/>
              <a:defRPr/>
            </a:pPr>
            <a:r>
              <a:rPr lang="en-US" kern="0" dirty="0">
                <a:solidFill>
                  <a:srgbClr val="000000"/>
                </a:solidFill>
                <a:latin typeface="+mn-lt"/>
                <a:ea typeface="+mn-ea"/>
                <a:cs typeface="+mn-cs"/>
              </a:rPr>
              <a:t>a</a:t>
            </a:r>
            <a:r>
              <a:rPr lang="en-US" kern="0" dirty="0" smtClean="0">
                <a:solidFill>
                  <a:srgbClr val="000000"/>
                </a:solidFill>
                <a:latin typeface="+mn-lt"/>
                <a:ea typeface="+mn-ea"/>
                <a:cs typeface="+mn-cs"/>
              </a:rPr>
              <a:t> framework</a:t>
            </a:r>
            <a:endParaRPr lang="en-US" kern="0" dirty="0">
              <a:solidFill>
                <a:srgbClr val="000000"/>
              </a:solidFill>
              <a:latin typeface="+mn-lt"/>
              <a:ea typeface="+mn-ea"/>
              <a:cs typeface="+mn-cs"/>
            </a:endParaRPr>
          </a:p>
        </p:txBody>
      </p:sp>
    </p:spTree>
    <p:extLst>
      <p:ext uri="{BB962C8B-B14F-4D97-AF65-F5344CB8AC3E}">
        <p14:creationId xmlns:p14="http://schemas.microsoft.com/office/powerpoint/2010/main" val="139790738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r>
              <a:rPr lang="en-US" dirty="0" smtClean="0"/>
              <a:t>Remember</a:t>
            </a:r>
            <a:endParaRPr lang="en-US" dirty="0"/>
          </a:p>
        </p:txBody>
      </p:sp>
      <p:sp>
        <p:nvSpPr>
          <p:cNvPr id="4" name="TextBox 3"/>
          <p:cNvSpPr txBox="1"/>
          <p:nvPr/>
        </p:nvSpPr>
        <p:spPr>
          <a:xfrm>
            <a:off x="1300163" y="2347913"/>
            <a:ext cx="6640512" cy="954087"/>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a:defRPr/>
            </a:pPr>
            <a:r>
              <a:rPr lang="en-US" sz="2800" dirty="0"/>
              <a:t>Define what we </a:t>
            </a:r>
            <a:r>
              <a:rPr lang="en-GB" sz="2800" dirty="0"/>
              <a:t>are commercially obligated to deliver against </a:t>
            </a:r>
            <a:endParaRPr lang="en-US" sz="2800" dirty="0"/>
          </a:p>
        </p:txBody>
      </p:sp>
      <p:sp>
        <p:nvSpPr>
          <p:cNvPr id="5" name="Rounded Rectangular Callout 4"/>
          <p:cNvSpPr/>
          <p:nvPr/>
        </p:nvSpPr>
        <p:spPr bwMode="auto">
          <a:xfrm>
            <a:off x="2028825" y="4011613"/>
            <a:ext cx="4692650" cy="1250950"/>
          </a:xfrm>
          <a:prstGeom prst="wedgeRoundRectCallout">
            <a:avLst>
              <a:gd name="adj1" fmla="val 10808"/>
              <a:gd name="adj2" fmla="val -114063"/>
              <a:gd name="adj3" fmla="val 16667"/>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lgn="ctr">
              <a:defRPr/>
            </a:pPr>
            <a:r>
              <a:rPr lang="en-US" sz="1800" dirty="0">
                <a:solidFill>
                  <a:schemeClr val="tx1"/>
                </a:solidFill>
              </a:rPr>
              <a:t>If we do not have a “good” set of requirements we do NOT understand our commercial obligation and therefore at RISK</a:t>
            </a:r>
          </a:p>
        </p:txBody>
      </p:sp>
      <p:sp>
        <p:nvSpPr>
          <p:cNvPr id="6" name="TextBox 5"/>
          <p:cNvSpPr txBox="1"/>
          <p:nvPr/>
        </p:nvSpPr>
        <p:spPr>
          <a:xfrm>
            <a:off x="805724" y="5633633"/>
            <a:ext cx="7463325" cy="523220"/>
          </a:xfrm>
          <a:prstGeom prst="rect">
            <a:avLst/>
          </a:prstGeom>
        </p:spPr>
        <p:style>
          <a:lnRef idx="0">
            <a:schemeClr val="accent6"/>
          </a:lnRef>
          <a:fillRef idx="3">
            <a:schemeClr val="accent6"/>
          </a:fillRef>
          <a:effectRef idx="3">
            <a:schemeClr val="accent6"/>
          </a:effectRef>
          <a:fontRef idx="minor">
            <a:schemeClr val="lt1"/>
          </a:fontRef>
        </p:style>
        <p:txBody>
          <a:bodyPr wrap="none">
            <a:spAutoFit/>
          </a:bodyPr>
          <a:lstStyle/>
          <a:p>
            <a:pPr>
              <a:defRPr/>
            </a:pPr>
            <a:r>
              <a:rPr lang="en-US" sz="2800" dirty="0"/>
              <a:t>The Answer: Requirements Engineering </a:t>
            </a:r>
          </a:p>
        </p:txBody>
      </p:sp>
      <p:sp>
        <p:nvSpPr>
          <p:cNvPr id="2" name="TextBox 1"/>
          <p:cNvSpPr txBox="1"/>
          <p:nvPr/>
        </p:nvSpPr>
        <p:spPr>
          <a:xfrm>
            <a:off x="2743200" y="1132417"/>
            <a:ext cx="3733799" cy="584775"/>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defRPr/>
            </a:pPr>
            <a:r>
              <a:rPr lang="en-US" sz="3200" dirty="0"/>
              <a:t>Requirements</a:t>
            </a:r>
          </a:p>
        </p:txBody>
      </p:sp>
    </p:spTree>
    <p:extLst>
      <p:ext uri="{BB962C8B-B14F-4D97-AF65-F5344CB8AC3E}">
        <p14:creationId xmlns:p14="http://schemas.microsoft.com/office/powerpoint/2010/main" val="12529177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smtClean="0"/>
              <a:t>What is Requirements Engineering</a:t>
            </a:r>
            <a:endParaRPr lang="en-US"/>
          </a:p>
        </p:txBody>
      </p:sp>
      <p:sp>
        <p:nvSpPr>
          <p:cNvPr id="43010" name="Content Placeholder 2"/>
          <p:cNvSpPr>
            <a:spLocks noGrp="1"/>
          </p:cNvSpPr>
          <p:nvPr>
            <p:ph idx="1"/>
          </p:nvPr>
        </p:nvSpPr>
        <p:spPr/>
        <p:txBody>
          <a:bodyPr/>
          <a:lstStyle/>
          <a:p>
            <a:r>
              <a:rPr lang="en-US" smtClean="0"/>
              <a:t>Requirements Engineering is a relatively new discipline that has emerged from Systems Engineering and Software Engineering in recognition of the need to address the issues raised</a:t>
            </a:r>
          </a:p>
          <a:p>
            <a:r>
              <a:rPr lang="en-US" smtClean="0"/>
              <a:t>Requirements Engineering is concerned with:</a:t>
            </a:r>
          </a:p>
          <a:p>
            <a:pPr lvl="1"/>
            <a:r>
              <a:rPr lang="en-US" smtClean="0"/>
              <a:t>Gathering and analysing (understanding) requirements</a:t>
            </a:r>
          </a:p>
          <a:p>
            <a:pPr lvl="1"/>
            <a:r>
              <a:rPr lang="en-US" smtClean="0"/>
              <a:t>Organizing, specifying and validating requirements</a:t>
            </a:r>
          </a:p>
          <a:p>
            <a:pPr lvl="1"/>
            <a:r>
              <a:rPr lang="en-US" smtClean="0"/>
              <a:t>Specifying evidence-based means of confirming requirements have been met</a:t>
            </a:r>
          </a:p>
          <a:p>
            <a:pPr lvl="1"/>
            <a:r>
              <a:rPr lang="en-US" smtClean="0"/>
              <a:t>Managing and tracking requirements throughout the life of a particular system</a:t>
            </a:r>
          </a:p>
          <a:p>
            <a:r>
              <a:rPr lang="en-US" smtClean="0"/>
              <a:t>It is an often overlooked activity BUT it is the key to both design success, and RISK reduction!</a:t>
            </a:r>
          </a:p>
          <a:p>
            <a:endParaRPr lang="en-US" dirty="0"/>
          </a:p>
        </p:txBody>
      </p:sp>
    </p:spTree>
    <p:extLst>
      <p:ext uri="{BB962C8B-B14F-4D97-AF65-F5344CB8AC3E}">
        <p14:creationId xmlns:p14="http://schemas.microsoft.com/office/powerpoint/2010/main" val="17122889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dirty="0" smtClean="0"/>
              <a:t>Activities of Requirements Engineering</a:t>
            </a:r>
            <a:endParaRPr lang="en-US" dirty="0"/>
          </a:p>
        </p:txBody>
      </p:sp>
      <p:sp>
        <p:nvSpPr>
          <p:cNvPr id="4" name="TextBox 3"/>
          <p:cNvSpPr txBox="1"/>
          <p:nvPr/>
        </p:nvSpPr>
        <p:spPr>
          <a:xfrm>
            <a:off x="3387725" y="2109788"/>
            <a:ext cx="2900025" cy="338554"/>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defRPr/>
            </a:pPr>
            <a:r>
              <a:rPr lang="en-US" dirty="0"/>
              <a:t>Requirements Engineering</a:t>
            </a:r>
          </a:p>
        </p:txBody>
      </p:sp>
      <p:sp>
        <p:nvSpPr>
          <p:cNvPr id="5" name="TextBox 4"/>
          <p:cNvSpPr txBox="1"/>
          <p:nvPr/>
        </p:nvSpPr>
        <p:spPr>
          <a:xfrm>
            <a:off x="1681227" y="3024188"/>
            <a:ext cx="2758960" cy="338554"/>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defRPr/>
            </a:pPr>
            <a:r>
              <a:rPr lang="en-US" dirty="0" smtClean="0"/>
              <a:t>Determine Requirements</a:t>
            </a:r>
            <a:endParaRPr lang="en-US" dirty="0"/>
          </a:p>
        </p:txBody>
      </p:sp>
      <p:sp>
        <p:nvSpPr>
          <p:cNvPr id="6" name="TextBox 5"/>
          <p:cNvSpPr txBox="1"/>
          <p:nvPr/>
        </p:nvSpPr>
        <p:spPr>
          <a:xfrm>
            <a:off x="6132256" y="3021013"/>
            <a:ext cx="2552174" cy="338554"/>
          </a:xfrm>
          <a:prstGeom prst="rect">
            <a:avLst/>
          </a:prstGeom>
        </p:spPr>
        <p:style>
          <a:lnRef idx="1">
            <a:schemeClr val="accent6"/>
          </a:lnRef>
          <a:fillRef idx="2">
            <a:schemeClr val="accent6"/>
          </a:fillRef>
          <a:effectRef idx="1">
            <a:schemeClr val="accent6"/>
          </a:effectRef>
          <a:fontRef idx="minor">
            <a:schemeClr val="dk1"/>
          </a:fontRef>
        </p:style>
        <p:txBody>
          <a:bodyPr wrap="none">
            <a:spAutoFit/>
          </a:bodyPr>
          <a:lstStyle/>
          <a:p>
            <a:pPr>
              <a:defRPr/>
            </a:pPr>
            <a:r>
              <a:rPr lang="en-US" dirty="0"/>
              <a:t>Manage </a:t>
            </a:r>
            <a:r>
              <a:rPr lang="en-US" dirty="0" smtClean="0"/>
              <a:t>Requirements </a:t>
            </a:r>
            <a:endParaRPr lang="en-US" dirty="0"/>
          </a:p>
        </p:txBody>
      </p:sp>
      <p:sp>
        <p:nvSpPr>
          <p:cNvPr id="7" name="TextBox 6"/>
          <p:cNvSpPr txBox="1"/>
          <p:nvPr/>
        </p:nvSpPr>
        <p:spPr>
          <a:xfrm>
            <a:off x="1548519" y="3971925"/>
            <a:ext cx="1446164" cy="1846659"/>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en-US" sz="1200" b="1" dirty="0" err="1"/>
              <a:t>Analyse</a:t>
            </a:r>
            <a:r>
              <a:rPr lang="en-US" sz="1200" b="1" dirty="0"/>
              <a:t> </a:t>
            </a:r>
          </a:p>
          <a:p>
            <a:pPr>
              <a:defRPr/>
            </a:pPr>
            <a:r>
              <a:rPr lang="en-US" sz="1200" b="1" dirty="0"/>
              <a:t>Requirements</a:t>
            </a:r>
          </a:p>
          <a:p>
            <a:pPr marL="0" lvl="1">
              <a:defRPr/>
            </a:pPr>
            <a:r>
              <a:rPr lang="en-GB" sz="1000" dirty="0">
                <a:latin typeface="Arial" charset="0"/>
              </a:rPr>
              <a:t>To interpret the gathered </a:t>
            </a:r>
            <a:r>
              <a:rPr lang="en-GB" sz="1000" dirty="0" smtClean="0">
                <a:latin typeface="Arial" charset="0"/>
              </a:rPr>
              <a:t>source requirements</a:t>
            </a:r>
            <a:r>
              <a:rPr lang="en-GB" altLang="ja-JP" sz="1000" dirty="0" smtClean="0">
                <a:latin typeface="Arial" charset="0"/>
              </a:rPr>
              <a:t> </a:t>
            </a:r>
            <a:r>
              <a:rPr lang="en-GB" altLang="ja-JP" sz="1000" dirty="0">
                <a:latin typeface="Arial" charset="0"/>
              </a:rPr>
              <a:t>and to translate these into clear, concise, complete, consistent and </a:t>
            </a:r>
            <a:r>
              <a:rPr lang="en-GB" altLang="ja-JP" sz="1000" dirty="0" smtClean="0">
                <a:latin typeface="Arial" charset="0"/>
              </a:rPr>
              <a:t>confirmable system </a:t>
            </a:r>
            <a:r>
              <a:rPr lang="en-GB" altLang="ja-JP" sz="1000" dirty="0">
                <a:latin typeface="Arial" charset="0"/>
              </a:rPr>
              <a:t>design requirements </a:t>
            </a:r>
          </a:p>
        </p:txBody>
      </p:sp>
      <p:sp>
        <p:nvSpPr>
          <p:cNvPr id="8" name="TextBox 7"/>
          <p:cNvSpPr txBox="1"/>
          <p:nvPr/>
        </p:nvSpPr>
        <p:spPr>
          <a:xfrm>
            <a:off x="94321" y="3973513"/>
            <a:ext cx="1405505" cy="153888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en-US" sz="1200" b="1" dirty="0"/>
              <a:t>Gather </a:t>
            </a:r>
          </a:p>
          <a:p>
            <a:pPr>
              <a:defRPr/>
            </a:pPr>
            <a:r>
              <a:rPr lang="en-US" sz="1200" b="1" dirty="0"/>
              <a:t>Requirements</a:t>
            </a:r>
          </a:p>
          <a:p>
            <a:pPr>
              <a:defRPr/>
            </a:pPr>
            <a:endParaRPr lang="en-US" sz="1000" dirty="0"/>
          </a:p>
          <a:p>
            <a:pPr>
              <a:defRPr/>
            </a:pPr>
            <a:r>
              <a:rPr lang="en-US" sz="1000" dirty="0" smtClean="0"/>
              <a:t>Concerned with the activities to gather source requirements from relevant stakeholders</a:t>
            </a:r>
          </a:p>
        </p:txBody>
      </p:sp>
      <p:sp>
        <p:nvSpPr>
          <p:cNvPr id="9" name="TextBox 8"/>
          <p:cNvSpPr txBox="1"/>
          <p:nvPr/>
        </p:nvSpPr>
        <p:spPr>
          <a:xfrm>
            <a:off x="4529138" y="3960813"/>
            <a:ext cx="1435100" cy="1846659"/>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1200" b="1" dirty="0"/>
              <a:t>Validate </a:t>
            </a:r>
          </a:p>
          <a:p>
            <a:pPr>
              <a:defRPr/>
            </a:pPr>
            <a:r>
              <a:rPr lang="en-US" sz="1200" b="1" dirty="0"/>
              <a:t>Requirements</a:t>
            </a:r>
          </a:p>
          <a:p>
            <a:pPr>
              <a:defRPr/>
            </a:pPr>
            <a:r>
              <a:rPr lang="en-US" sz="1000" dirty="0"/>
              <a:t>Ensures that the specified requirements are correct, will satisfy the stakeholder needs and have the characteristics of high </a:t>
            </a:r>
            <a:r>
              <a:rPr lang="en-US" sz="1000" dirty="0" smtClean="0"/>
              <a:t>quality </a:t>
            </a:r>
            <a:r>
              <a:rPr lang="en-US" sz="1000" dirty="0"/>
              <a:t>requirements</a:t>
            </a:r>
          </a:p>
        </p:txBody>
      </p:sp>
      <p:sp>
        <p:nvSpPr>
          <p:cNvPr id="10" name="TextBox 9"/>
          <p:cNvSpPr txBox="1"/>
          <p:nvPr/>
        </p:nvSpPr>
        <p:spPr>
          <a:xfrm>
            <a:off x="3047999" y="3971925"/>
            <a:ext cx="1428613" cy="1692771"/>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defRPr/>
            </a:pPr>
            <a:r>
              <a:rPr lang="en-US" sz="1200" b="1" dirty="0"/>
              <a:t>Specify </a:t>
            </a:r>
          </a:p>
          <a:p>
            <a:pPr>
              <a:defRPr/>
            </a:pPr>
            <a:r>
              <a:rPr lang="en-US" sz="1200" b="1" dirty="0"/>
              <a:t>Requirements</a:t>
            </a:r>
          </a:p>
          <a:p>
            <a:pPr>
              <a:defRPr/>
            </a:pPr>
            <a:r>
              <a:rPr lang="en-US" sz="1000" dirty="0"/>
              <a:t>Recording the system design requirements in forms that will communicate what is required throughout </a:t>
            </a:r>
            <a:r>
              <a:rPr lang="en-US" sz="1000" dirty="0" smtClean="0"/>
              <a:t>the development </a:t>
            </a:r>
            <a:r>
              <a:rPr lang="en-US" sz="1000" dirty="0"/>
              <a:t>team </a:t>
            </a:r>
          </a:p>
        </p:txBody>
      </p:sp>
      <p:sp>
        <p:nvSpPr>
          <p:cNvPr id="11" name="TextBox 10"/>
          <p:cNvSpPr txBox="1"/>
          <p:nvPr/>
        </p:nvSpPr>
        <p:spPr>
          <a:xfrm>
            <a:off x="7493000" y="3971925"/>
            <a:ext cx="1522413" cy="1415772"/>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1200" b="1" dirty="0" smtClean="0"/>
              <a:t>Track</a:t>
            </a:r>
            <a:endParaRPr lang="en-US" sz="1200" b="1" dirty="0"/>
          </a:p>
          <a:p>
            <a:pPr>
              <a:defRPr/>
            </a:pPr>
            <a:r>
              <a:rPr lang="en-US" sz="1200" b="1" dirty="0"/>
              <a:t>Requirements</a:t>
            </a:r>
          </a:p>
          <a:p>
            <a:pPr>
              <a:defRPr/>
            </a:pPr>
            <a:r>
              <a:rPr lang="en-US" sz="1000" dirty="0" smtClean="0"/>
              <a:t>Concerned with controlling the </a:t>
            </a:r>
            <a:r>
              <a:rPr lang="en-US" sz="1000" dirty="0"/>
              <a:t>status of  each requirement over time to monitor project status</a:t>
            </a:r>
          </a:p>
        </p:txBody>
      </p:sp>
      <p:sp>
        <p:nvSpPr>
          <p:cNvPr id="12" name="TextBox 11"/>
          <p:cNvSpPr txBox="1"/>
          <p:nvPr/>
        </p:nvSpPr>
        <p:spPr>
          <a:xfrm>
            <a:off x="6097588" y="3970338"/>
            <a:ext cx="1262062" cy="1138773"/>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defRPr/>
            </a:pPr>
            <a:r>
              <a:rPr lang="en-US" sz="1200" b="1" dirty="0" smtClean="0"/>
              <a:t>Manage</a:t>
            </a:r>
            <a:endParaRPr lang="en-US" sz="1200" b="1" dirty="0"/>
          </a:p>
          <a:p>
            <a:pPr>
              <a:defRPr/>
            </a:pPr>
            <a:r>
              <a:rPr lang="en-US" sz="1200" b="1" dirty="0"/>
              <a:t>Change</a:t>
            </a:r>
          </a:p>
          <a:p>
            <a:pPr>
              <a:defRPr/>
            </a:pPr>
            <a:r>
              <a:rPr lang="en-US" sz="1400" dirty="0" smtClean="0"/>
              <a:t> </a:t>
            </a:r>
            <a:r>
              <a:rPr lang="en-US" sz="1000" dirty="0" smtClean="0"/>
              <a:t>Ensures that as </a:t>
            </a:r>
            <a:r>
              <a:rPr lang="en-US" sz="1000" dirty="0"/>
              <a:t>change occurs it is controlled and documented </a:t>
            </a:r>
            <a:endParaRPr lang="en-US" sz="1400" dirty="0"/>
          </a:p>
        </p:txBody>
      </p:sp>
      <p:cxnSp>
        <p:nvCxnSpPr>
          <p:cNvPr id="47115" name="Elbow Connector 13"/>
          <p:cNvCxnSpPr>
            <a:cxnSpLocks noChangeShapeType="1"/>
            <a:stCxn id="4" idx="2"/>
            <a:endCxn id="5" idx="0"/>
          </p:cNvCxnSpPr>
          <p:nvPr/>
        </p:nvCxnSpPr>
        <p:spPr bwMode="auto">
          <a:xfrm rot="5400000">
            <a:off x="3661300" y="1847750"/>
            <a:ext cx="575846" cy="1777031"/>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47116" name="Elbow Connector 14"/>
          <p:cNvCxnSpPr>
            <a:cxnSpLocks noChangeShapeType="1"/>
            <a:stCxn id="5" idx="2"/>
            <a:endCxn id="9" idx="0"/>
          </p:cNvCxnSpPr>
          <p:nvPr/>
        </p:nvCxnSpPr>
        <p:spPr bwMode="auto">
          <a:xfrm rot="16200000" flipH="1">
            <a:off x="3854662" y="2568786"/>
            <a:ext cx="598071" cy="2185981"/>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47117" name="Elbow Connector 15"/>
          <p:cNvCxnSpPr>
            <a:cxnSpLocks noChangeShapeType="1"/>
            <a:stCxn id="5" idx="2"/>
            <a:endCxn id="7" idx="0"/>
          </p:cNvCxnSpPr>
          <p:nvPr/>
        </p:nvCxnSpPr>
        <p:spPr bwMode="auto">
          <a:xfrm rot="5400000">
            <a:off x="2361563" y="3272780"/>
            <a:ext cx="609183" cy="789106"/>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47118" name="Elbow Connector 16"/>
          <p:cNvCxnSpPr>
            <a:cxnSpLocks noChangeShapeType="1"/>
            <a:stCxn id="5" idx="2"/>
            <a:endCxn id="8" idx="0"/>
          </p:cNvCxnSpPr>
          <p:nvPr/>
        </p:nvCxnSpPr>
        <p:spPr bwMode="auto">
          <a:xfrm rot="5400000">
            <a:off x="1623506" y="2536311"/>
            <a:ext cx="610771" cy="2263633"/>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47119" name="Elbow Connector 23"/>
          <p:cNvCxnSpPr>
            <a:cxnSpLocks noChangeShapeType="1"/>
            <a:stCxn id="6" idx="2"/>
            <a:endCxn id="11" idx="0"/>
          </p:cNvCxnSpPr>
          <p:nvPr/>
        </p:nvCxnSpPr>
        <p:spPr bwMode="auto">
          <a:xfrm rot="16200000" flipH="1">
            <a:off x="7525096" y="3242814"/>
            <a:ext cx="612358" cy="845864"/>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47120" name="Elbow Connector 24"/>
          <p:cNvCxnSpPr>
            <a:cxnSpLocks noChangeShapeType="1"/>
            <a:stCxn id="6" idx="2"/>
            <a:endCxn id="12" idx="0"/>
          </p:cNvCxnSpPr>
          <p:nvPr/>
        </p:nvCxnSpPr>
        <p:spPr bwMode="auto">
          <a:xfrm rot="5400000">
            <a:off x="6763096" y="3325090"/>
            <a:ext cx="610771" cy="679724"/>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47121" name="Elbow Connector 25"/>
          <p:cNvCxnSpPr>
            <a:cxnSpLocks noChangeShapeType="1"/>
            <a:stCxn id="5" idx="2"/>
            <a:endCxn id="10" idx="0"/>
          </p:cNvCxnSpPr>
          <p:nvPr/>
        </p:nvCxnSpPr>
        <p:spPr bwMode="auto">
          <a:xfrm rot="16200000" flipH="1">
            <a:off x="3106915" y="3316533"/>
            <a:ext cx="609183" cy="701599"/>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47122" name="Elbow Connector 32"/>
          <p:cNvCxnSpPr>
            <a:cxnSpLocks noChangeShapeType="1"/>
            <a:stCxn id="4" idx="2"/>
            <a:endCxn id="6" idx="0"/>
          </p:cNvCxnSpPr>
          <p:nvPr/>
        </p:nvCxnSpPr>
        <p:spPr bwMode="auto">
          <a:xfrm rot="16200000" flipH="1">
            <a:off x="5836705" y="1449374"/>
            <a:ext cx="572671" cy="2570605"/>
          </a:xfrm>
          <a:prstGeom prst="bentConnector3">
            <a:avLst>
              <a:gd name="adj1" fmla="val 50000"/>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24" name="TextBox 23"/>
          <p:cNvSpPr txBox="1"/>
          <p:nvPr/>
        </p:nvSpPr>
        <p:spPr>
          <a:xfrm>
            <a:off x="860959" y="1160462"/>
            <a:ext cx="7336357" cy="707886"/>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defRPr/>
            </a:pPr>
            <a:r>
              <a:rPr lang="en-US" sz="2000" dirty="0"/>
              <a:t>Requirements Engineering comprises a number of logical interrelated activities</a:t>
            </a:r>
          </a:p>
        </p:txBody>
      </p:sp>
    </p:spTree>
    <p:extLst>
      <p:ext uri="{BB962C8B-B14F-4D97-AF65-F5344CB8AC3E}">
        <p14:creationId xmlns:p14="http://schemas.microsoft.com/office/powerpoint/2010/main" val="12163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GB" smtClean="0"/>
              <a:t>Requirements Engineering Summary</a:t>
            </a:r>
            <a:endParaRPr lang="en-GB"/>
          </a:p>
        </p:txBody>
      </p:sp>
      <p:sp>
        <p:nvSpPr>
          <p:cNvPr id="48130" name="Rectangle 3"/>
          <p:cNvSpPr>
            <a:spLocks noGrp="1" noChangeArrowheads="1"/>
          </p:cNvSpPr>
          <p:nvPr>
            <p:ph type="body" idx="1"/>
          </p:nvPr>
        </p:nvSpPr>
        <p:spPr/>
        <p:txBody>
          <a:bodyPr/>
          <a:lstStyle/>
          <a:p>
            <a:r>
              <a:rPr lang="en-GB" dirty="0" smtClean="0"/>
              <a:t>This section has</a:t>
            </a:r>
          </a:p>
          <a:p>
            <a:pPr lvl="1"/>
            <a:r>
              <a:rPr lang="en-GB" dirty="0" smtClean="0"/>
              <a:t>Explained the issues surrounding customer requirements</a:t>
            </a:r>
          </a:p>
          <a:p>
            <a:pPr lvl="1"/>
            <a:r>
              <a:rPr lang="en-GB" smtClean="0"/>
              <a:t>Presented the purpose of Requirements Engineering and its key activities</a:t>
            </a:r>
            <a:endParaRPr lang="en-GB" dirty="0" smtClean="0"/>
          </a:p>
        </p:txBody>
      </p:sp>
      <p:sp>
        <p:nvSpPr>
          <p:cNvPr id="2" name="TextBox 1"/>
          <p:cNvSpPr txBox="1"/>
          <p:nvPr/>
        </p:nvSpPr>
        <p:spPr>
          <a:xfrm>
            <a:off x="2216727" y="3103418"/>
            <a:ext cx="184731" cy="338554"/>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71924903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39</TotalTime>
  <Words>2105</Words>
  <Application>Microsoft Macintosh PowerPoint</Application>
  <PresentationFormat>On-screen Show (4:3)</PresentationFormat>
  <Paragraphs>291</Paragraphs>
  <Slides>25</Slides>
  <Notes>16</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25</vt:i4>
      </vt:variant>
    </vt:vector>
  </HeadingPairs>
  <TitlesOfParts>
    <vt:vector size="38" baseType="lpstr">
      <vt:lpstr>Calibri</vt:lpstr>
      <vt:lpstr>Courier New</vt:lpstr>
      <vt:lpstr>MS PGothic</vt:lpstr>
      <vt:lpstr>ＭＳ Ｐゴシック</vt:lpstr>
      <vt:lpstr>ＭＳ ゴシック</vt:lpstr>
      <vt:lpstr>Symbol</vt:lpstr>
      <vt:lpstr>Times New Roman</vt:lpstr>
      <vt:lpstr>Verdana</vt:lpstr>
      <vt:lpstr>Wingdings</vt:lpstr>
      <vt:lpstr>Wingdings 2</vt:lpstr>
      <vt:lpstr>Arial</vt:lpstr>
      <vt:lpstr>2016 Waters Template_white</vt:lpstr>
      <vt:lpstr>Custom Design</vt:lpstr>
      <vt:lpstr>Systems Engineering Principles   Requirements Engineering</vt:lpstr>
      <vt:lpstr>Requirements: A Common Problem</vt:lpstr>
      <vt:lpstr>What is a Requirement?</vt:lpstr>
      <vt:lpstr>Why we Need Requirements</vt:lpstr>
      <vt:lpstr>PowerPoint Presentation</vt:lpstr>
      <vt:lpstr>Satisfied?</vt:lpstr>
      <vt:lpstr>Requirements: Market Aspects</vt:lpstr>
      <vt:lpstr>Broad Market Characteristics</vt:lpstr>
      <vt:lpstr>Narrow Market Characteristics</vt:lpstr>
      <vt:lpstr>Summary</vt:lpstr>
      <vt:lpstr>Requirements: Static and Dynamic System Concepts</vt:lpstr>
      <vt:lpstr>Knowledge &amp; Risk</vt:lpstr>
      <vt:lpstr>Requirements: Customers’ Customers and Stakeholders</vt:lpstr>
      <vt:lpstr>Requirements: The PRIME System’s Friends </vt:lpstr>
      <vt:lpstr>Requirements: Customers can’t get no Satisfaction</vt:lpstr>
      <vt:lpstr>Requirements:  Ambiguity </vt:lpstr>
      <vt:lpstr>Requirements: Just a Little bit More than Last Time</vt:lpstr>
      <vt:lpstr>Requirements: Customers Change their Minds!</vt:lpstr>
      <vt:lpstr>Summary: A Bit of a Mess</vt:lpstr>
      <vt:lpstr>What do we need From Requirements?</vt:lpstr>
      <vt:lpstr>Getting to Grips with Requirements </vt:lpstr>
      <vt:lpstr>Remember</vt:lpstr>
      <vt:lpstr>What is Requirements Engineering</vt:lpstr>
      <vt:lpstr>Activities of Requirements Engineering</vt:lpstr>
      <vt:lpstr>Requirements Engineering Summary</vt:lpstr>
    </vt:vector>
  </TitlesOfParts>
  <Manager/>
  <Company>BHW</Company>
  <LinksUpToDate>false</LinksUpToDate>
  <SharedDoc>false</SharedDoc>
  <HyperlinkBase/>
  <HyperlinksChanged>false</HyperlinksChanged>
  <AppVersion>15.0026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Engineering Requirements</dc:title>
  <dc:subject>Systems Engineering</dc:subject>
  <dc:creator>Stuart Burge</dc:creator>
  <cp:keywords/>
  <dc:description/>
  <cp:lastModifiedBy>Stuart Burge</cp:lastModifiedBy>
  <cp:revision>11</cp:revision>
  <dcterms:created xsi:type="dcterms:W3CDTF">2015-11-25T16:01:18Z</dcterms:created>
  <dcterms:modified xsi:type="dcterms:W3CDTF">2016-10-25T08:18:22Z</dcterms:modified>
  <cp:category/>
</cp:coreProperties>
</file>