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53"/>
  </p:notesMasterIdLst>
  <p:handoutMasterIdLst>
    <p:handoutMasterId r:id="rId54"/>
  </p:handoutMasterIdLst>
  <p:sldIdLst>
    <p:sldId id="256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59" r:id="rId34"/>
    <p:sldId id="340" r:id="rId35"/>
    <p:sldId id="341" r:id="rId36"/>
    <p:sldId id="342" r:id="rId37"/>
    <p:sldId id="343" r:id="rId38"/>
    <p:sldId id="344" r:id="rId39"/>
    <p:sldId id="345" r:id="rId40"/>
    <p:sldId id="347" r:id="rId41"/>
    <p:sldId id="348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60" r:id="rId51"/>
    <p:sldId id="358" r:id="rId52"/>
  </p:sldIdLst>
  <p:sldSz cx="9144000" cy="6858000" type="screen4x3"/>
  <p:notesSz cx="6896100" cy="9236075"/>
  <p:custDataLst>
    <p:tags r:id="rId5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58"/>
    <p:restoredTop sz="93278"/>
  </p:normalViewPr>
  <p:slideViewPr>
    <p:cSldViewPr snapToGrid="0">
      <p:cViewPr varScale="1">
        <p:scale>
          <a:sx n="107" d="100"/>
          <a:sy n="107" d="100"/>
        </p:scale>
        <p:origin x="21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AB20C2-165B-174C-B98A-5A22F7AE705E}" type="slidenum">
              <a:rPr lang="en-GB" sz="1200"/>
              <a:pPr eaLnBrk="1" hangingPunct="1"/>
              <a:t>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661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8627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1B68A6-DBFB-724B-92E7-FF2D216B364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620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E97D4C-DD8D-9945-BFE0-44EA537322CA}" type="slidenum">
              <a:rPr lang="en-GB" sz="1200"/>
              <a:pPr eaLnBrk="1" hangingPunct="1"/>
              <a:t>12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8154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2FBE744-DFD3-9F4F-A370-6F4F46691C00}" type="slidenum">
              <a:rPr lang="en-GB" sz="1200"/>
              <a:pPr eaLnBrk="1" hangingPunct="1"/>
              <a:t>13</a:t>
            </a:fld>
            <a:endParaRPr lang="en-GB" sz="1200"/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11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1034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18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05C604-7D14-EB4B-9194-38D3FD63EC38}" type="slidenum">
              <a:rPr lang="en-GB" sz="1200"/>
              <a:pPr eaLnBrk="1" hangingPunct="1"/>
              <a:t>16</a:t>
            </a:fld>
            <a:endParaRPr lang="en-GB" sz="1200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/>
            <a:r>
              <a:rPr lang="en-GB" sz="1100" i="1">
                <a:latin typeface="Times New Roman" charset="0"/>
              </a:rPr>
              <a:t>13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15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91AAA8-9A14-DA47-B700-0AC769B61205}" type="slidenum">
              <a:rPr lang="en-GB" sz="1200"/>
              <a:pPr eaLnBrk="1" hangingPunct="1"/>
              <a:t>17</a:t>
            </a:fld>
            <a:endParaRPr lang="en-GB" sz="1200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14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645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48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30FB49B-FD25-7A45-81F7-45097E2B295B}" type="slidenum">
              <a:rPr lang="en-GB" sz="1200"/>
              <a:pPr eaLnBrk="1" hangingPunct="1"/>
              <a:t>18</a:t>
            </a:fld>
            <a:endParaRPr lang="en-GB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6850" indent="-19685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35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531A21-AB18-6F4D-BEF6-8E1BD511EA75}" type="slidenum">
              <a:rPr lang="en-GB" sz="1200"/>
              <a:pPr eaLnBrk="1" hangingPunct="1"/>
              <a:t>19</a:t>
            </a:fld>
            <a:endParaRPr lang="en-GB" sz="1200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59" tIns="0" rIns="19659" bIns="0" anchor="b"/>
          <a:lstStyle/>
          <a:p>
            <a:pPr algn="r" defTabSz="942975" eaLnBrk="0" hangingPunct="0">
              <a:spcBef>
                <a:spcPct val="0"/>
              </a:spcBef>
              <a:buClrTx/>
              <a:buFontTx/>
              <a:buNone/>
            </a:pPr>
            <a:r>
              <a:rPr lang="en-GB" sz="1100" i="1">
                <a:latin typeface="Times New Roman" charset="0"/>
              </a:rPr>
              <a:t>16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686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81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84" tIns="45871" rIns="93384" bIns="45871"/>
          <a:lstStyle/>
          <a:p>
            <a:pPr marL="196850" indent="-196850"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46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FD708D-BB60-E243-8048-037A9857C35C}" type="slidenum">
              <a:rPr lang="en-GB" sz="1200"/>
              <a:pPr eaLnBrk="1" hangingPunct="1"/>
              <a:t>20</a:t>
            </a:fld>
            <a:endParaRPr lang="en-GB" sz="120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6850" indent="-19685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2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60FDC5-5FEE-8C47-A0EE-5F0EBFEEE2FA}" type="slidenum">
              <a:rPr lang="en-GB" sz="1200"/>
              <a:pPr eaLnBrk="1" hangingPunct="1"/>
              <a:t>21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040292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E74CFE-7A76-EC4F-B487-3F7D59B30558}" type="slidenum">
              <a:rPr lang="en-GB" sz="1200"/>
              <a:pPr eaLnBrk="1" hangingPunct="1"/>
              <a:t>23</a:t>
            </a:fld>
            <a:endParaRPr lang="en-GB" sz="120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61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66531F-F1AC-A549-AA56-B569797867DD}" type="slidenum">
              <a:rPr lang="en-GB" sz="1200"/>
              <a:pPr eaLnBrk="1" hangingPunct="1"/>
              <a:t>25</a:t>
            </a:fld>
            <a:endParaRPr lang="en-GB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pPr eaLnBrk="1" hangingPunct="1"/>
            <a:r>
              <a:rPr lang="en-US" dirty="0">
                <a:latin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0951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7FB5FB-5CB7-184C-97B4-538478709276}" type="slidenum">
              <a:rPr lang="en-GB" sz="1200"/>
              <a:pPr eaLnBrk="1" hangingPunct="1"/>
              <a:t>26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30885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621B9F-C182-4A4B-B469-CFE27E2CF656}" type="slidenum">
              <a:rPr lang="en-GB" sz="1200"/>
              <a:pPr eaLnBrk="1" hangingPunct="1"/>
              <a:t>27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39140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C468681-CF98-F041-937A-354E64144CB7}" type="slidenum">
              <a:rPr lang="en-GB" sz="1200"/>
              <a:pPr eaLnBrk="1" hangingPunct="1"/>
              <a:t>29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37556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30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566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73C47F5-9F67-0246-817F-10D244DB7852}" type="slidenum">
              <a:rPr lang="en-GB" sz="1200"/>
              <a:pPr eaLnBrk="1" hangingPunct="1"/>
              <a:t>33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61828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3A7D78C-FE37-5D4D-BD84-EEC0BB275F51}" type="slidenum">
              <a:rPr lang="en-GB" sz="1200"/>
              <a:pPr eaLnBrk="1" hangingPunct="1"/>
              <a:t>34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596741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CB5490-D503-A746-99B7-E881A8A91011}" type="slidenum">
              <a:rPr lang="en-GB" sz="1200"/>
              <a:pPr eaLnBrk="1" hangingPunct="1"/>
              <a:t>35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83746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092D7D-3B17-F145-A5C5-565E5AD05A43}" type="slidenum">
              <a:rPr lang="en-GB" sz="1200"/>
              <a:pPr eaLnBrk="1" hangingPunct="1"/>
              <a:t>36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38538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51BC1-0F7A-47FD-9555-C0C3F5959843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</p:spPr>
        <p:txBody>
          <a:bodyPr lIns="90660" tIns="45331" rIns="90660" bIns="45331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99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  <p:sp>
        <p:nvSpPr>
          <p:cNvPr id="1044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4092D7D-3B17-F145-A5C5-565E5AD05A43}" type="slidenum">
              <a:rPr lang="en-GB" sz="1200"/>
              <a:pPr eaLnBrk="1" hangingPunct="1"/>
              <a:t>38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02440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0A3937-74F4-9540-8FDC-928AA9E9A4F9}" type="slidenum">
              <a:rPr lang="en-GB" sz="1200"/>
              <a:pPr eaLnBrk="1" hangingPunct="1"/>
              <a:t>39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915844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0A3937-74F4-9540-8FDC-928AA9E9A4F9}" type="slidenum">
              <a:rPr lang="en-GB" sz="1200"/>
              <a:pPr eaLnBrk="1" hangingPunct="1"/>
              <a:t>40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886687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105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9F5135A-39D7-C64F-8B94-FE1A5B8A94D9}" type="slidenum">
              <a:rPr lang="en-GB" sz="1200"/>
              <a:pPr eaLnBrk="1" hangingPunct="1"/>
              <a:t>42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3193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BB9A86-734E-E14F-B87D-BE8932F50CBC}" type="slidenum">
              <a:rPr lang="en-GB" sz="1200"/>
              <a:pPr eaLnBrk="1" hangingPunct="1"/>
              <a:t>43</a:t>
            </a:fld>
            <a:endParaRPr lang="en-GB" sz="1200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296863"/>
            <a:ext cx="5092700" cy="3819525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3688" y="4267200"/>
            <a:ext cx="6326187" cy="417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14300" indent="-114300" eaLnBrk="1" hangingPunct="1"/>
            <a:endParaRPr lang="en-GB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5740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045DB1-F87F-0F4B-A14A-011328F30620}" type="slidenum">
              <a:rPr lang="en-GB" sz="1200">
                <a:cs typeface="Arial" charset="0"/>
              </a:rPr>
              <a:pPr eaLnBrk="1" hangingPunct="1"/>
              <a:t>44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922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146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AECB45-2553-5A41-921F-11CF9FBC7B6F}" type="slidenum">
              <a:rPr lang="en-GB" sz="1200"/>
              <a:pPr eaLnBrk="1" hangingPunct="1"/>
              <a:t>45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7027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167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AF7C1CE-4CD3-C648-9185-E1D94482AA28}" type="slidenum">
              <a:rPr lang="en-GB" sz="1200"/>
              <a:pPr eaLnBrk="1" hangingPunct="1"/>
              <a:t>46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06218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054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07D60F3-7454-EA4E-9914-052D0B5C1382}" type="slidenum">
              <a:rPr lang="en-GB" sz="1200"/>
              <a:pPr eaLnBrk="1" hangingPunct="1"/>
              <a:t>47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879788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1208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8E9169-FA5A-3245-A76C-476F2987D9A2}" type="slidenum">
              <a:rPr lang="en-GB" sz="1200"/>
              <a:pPr eaLnBrk="1" hangingPunct="1"/>
              <a:t>48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1560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43C754-8B79-CE43-B5D6-08DD08264DF0}" type="slidenum">
              <a:rPr lang="en-GB" sz="1200"/>
              <a:pPr eaLnBrk="1" hangingPunct="1"/>
              <a:t>50</a:t>
            </a:fld>
            <a:endParaRPr lang="en-GB" sz="1200"/>
          </a:p>
        </p:txBody>
      </p:sp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3886200" y="7938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3886200" y="8705850"/>
            <a:ext cx="2971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8" tIns="0" rIns="19048" bIns="0" anchor="b"/>
          <a:lstStyle/>
          <a:p>
            <a:pPr algn="r" eaLnBrk="0" hangingPunct="0"/>
            <a:r>
              <a:rPr lang="en-GB" sz="1000" i="1">
                <a:latin typeface="Times New Roman" charset="0"/>
              </a:rPr>
              <a:t>32</a:t>
            </a: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0" y="8705850"/>
            <a:ext cx="2971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0" y="7938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5650" cy="3424237"/>
          </a:xfrm>
          <a:ln w="12700" cap="flat">
            <a:solidFill>
              <a:schemeClr val="tx1"/>
            </a:solidFill>
          </a:ln>
        </p:spPr>
      </p:sp>
      <p:sp>
        <p:nvSpPr>
          <p:cNvPr id="1239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3849687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9" tIns="44445" rIns="90479" bIns="44445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97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98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84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990600"/>
            <a:ext cx="3810000" cy="4975225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990600"/>
            <a:ext cx="3810000" cy="4975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028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©2016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  <p:sldLayoutId id="2147484904" r:id="rId13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eg"/><Relationship Id="rId4" Type="http://schemas.openxmlformats.org/officeDocument/2006/relationships/image" Target="../media/image3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47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2.wmf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46.png"/><Relationship Id="rId5" Type="http://schemas.openxmlformats.org/officeDocument/2006/relationships/image" Target="../media/image41.wmf"/><Relationship Id="rId15" Type="http://schemas.openxmlformats.org/officeDocument/2006/relationships/image" Target="../media/image44.wmf"/><Relationship Id="rId10" Type="http://schemas.openxmlformats.org/officeDocument/2006/relationships/image" Target="../media/image45.jpeg"/><Relationship Id="rId4" Type="http://schemas.openxmlformats.org/officeDocument/2006/relationships/oleObject" Target="../embeddings/oleObject3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6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image" Target="../media/image59.emf"/><Relationship Id="rId18" Type="http://schemas.openxmlformats.org/officeDocument/2006/relationships/image" Target="../media/image6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12" Type="http://schemas.openxmlformats.org/officeDocument/2006/relationships/image" Target="../media/image58.emf"/><Relationship Id="rId17" Type="http://schemas.openxmlformats.org/officeDocument/2006/relationships/image" Target="../media/image63.emf"/><Relationship Id="rId2" Type="http://schemas.openxmlformats.org/officeDocument/2006/relationships/image" Target="../media/image48.emf"/><Relationship Id="rId16" Type="http://schemas.openxmlformats.org/officeDocument/2006/relationships/image" Target="../media/image62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emf"/><Relationship Id="rId11" Type="http://schemas.openxmlformats.org/officeDocument/2006/relationships/image" Target="../media/image57.emf"/><Relationship Id="rId5" Type="http://schemas.openxmlformats.org/officeDocument/2006/relationships/image" Target="../media/image51.emf"/><Relationship Id="rId15" Type="http://schemas.openxmlformats.org/officeDocument/2006/relationships/image" Target="../media/image61.emf"/><Relationship Id="rId10" Type="http://schemas.openxmlformats.org/officeDocument/2006/relationships/image" Target="../media/image56.emf"/><Relationship Id="rId19" Type="http://schemas.openxmlformats.org/officeDocument/2006/relationships/image" Target="../media/image65.emf"/><Relationship Id="rId4" Type="http://schemas.openxmlformats.org/officeDocument/2006/relationships/image" Target="../media/image50.emf"/><Relationship Id="rId9" Type="http://schemas.openxmlformats.org/officeDocument/2006/relationships/image" Target="../media/image55.emf"/><Relationship Id="rId14" Type="http://schemas.openxmlformats.org/officeDocument/2006/relationships/image" Target="../media/image60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sz="1600" dirty="0">
                <a:latin typeface="+mn-lt"/>
              </a:rPr>
              <a:t>A Systems Approach to 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Determine 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System </a:t>
            </a:r>
            <a:br>
              <a:rPr lang="en-GB" sz="4000" dirty="0">
                <a:latin typeface="+mn-lt"/>
              </a:rPr>
            </a:br>
            <a:r>
              <a:rPr lang="en-GB" sz="4000" dirty="0">
                <a:latin typeface="+mn-lt"/>
              </a:rPr>
              <a:t>Requirements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98627" y="4091290"/>
            <a:ext cx="7946745" cy="134241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3399"/>
              </a:buClr>
              <a:buSzPct val="97000"/>
              <a:buFontTx/>
              <a:buNone/>
              <a:defRPr/>
            </a:pPr>
            <a:r>
              <a:rPr lang="en-GB" sz="1800" dirty="0">
                <a:solidFill>
                  <a:srgbClr val="000000"/>
                </a:solidFill>
                <a:cs typeface="+mn-cs"/>
              </a:rPr>
              <a:t>This Session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>
                <a:cs typeface="+mn-cs"/>
              </a:rPr>
              <a:t>Defines a Systems Approach to Determining Systems Requirements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>
                <a:cs typeface="+mn-cs"/>
              </a:rPr>
              <a:t>Introduces the Holistic Requirements Model – a systems approach to understanding requirements</a:t>
            </a:r>
          </a:p>
          <a:p>
            <a:pPr marL="342900" indent="-342900" algn="l" eaLnBrk="0" hangingPunct="0">
              <a:lnSpc>
                <a:spcPct val="90000"/>
              </a:lnSpc>
              <a:buSzPct val="84000"/>
              <a:buFont typeface="Wingdings" charset="0"/>
              <a:buChar char="l"/>
              <a:defRPr/>
            </a:pPr>
            <a:r>
              <a:rPr lang="en-GB" sz="1400" dirty="0">
                <a:cs typeface="+mn-cs"/>
              </a:rPr>
              <a:t>Demonstrates the importance of system functionality as an invariant and logically defensible method of handling complexity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Purpose : </a:t>
            </a:r>
          </a:p>
          <a:p>
            <a:pPr lvl="1"/>
            <a:r>
              <a:rPr lang="en-GB" dirty="0"/>
              <a:t>To elicit, capture, identify and interpret customer,</a:t>
            </a:r>
            <a:r>
              <a:rPr lang="en-GB" altLang="ja-JP" dirty="0"/>
              <a:t> and other stakeholder, requirements accurately, and to translate these into clear, concise, complete, consistent and confirmable technical system design requirements </a:t>
            </a:r>
          </a:p>
          <a:p>
            <a:r>
              <a:rPr lang="en-GB" dirty="0"/>
              <a:t>Outcomes : </a:t>
            </a:r>
          </a:p>
          <a:p>
            <a:pPr lvl="1"/>
            <a:r>
              <a:rPr lang="en-GB" dirty="0"/>
              <a:t>A set of source requirements that define the customer</a:t>
            </a:r>
            <a:r>
              <a:rPr lang="en-GB" altLang="ja-JP" dirty="0"/>
              <a:t> and stakeholder needs and expectations (especially those aspects that are Critical or Key Requirements )</a:t>
            </a:r>
          </a:p>
          <a:p>
            <a:pPr lvl="1"/>
            <a:r>
              <a:rPr lang="en-GB" dirty="0"/>
              <a:t>A complete and consistent set of measurable system design requirements that have been validated and verified as satisfying the customer</a:t>
            </a:r>
            <a:r>
              <a:rPr lang="en-GB" altLang="ja-JP" dirty="0"/>
              <a:t> and stakeholder requirements</a:t>
            </a:r>
          </a:p>
          <a:p>
            <a:endParaRPr lang="en-GB" dirty="0"/>
          </a:p>
        </p:txBody>
      </p:sp>
      <p:sp>
        <p:nvSpPr>
          <p:cNvPr id="20481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are we? And what are we trying to do?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75" y="4190121"/>
            <a:ext cx="4663718" cy="198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96936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Determine Requirements: Tasks and Tools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6638"/>
            <a:ext cx="7334250" cy="577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5621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Requirements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Requirements originate from various sources</a:t>
            </a:r>
          </a:p>
          <a:p>
            <a:r>
              <a:rPr lang="en-US" dirty="0"/>
              <a:t>Source requirements are:</a:t>
            </a:r>
          </a:p>
          <a:p>
            <a:pPr lvl="1"/>
            <a:r>
              <a:rPr lang="en-US" dirty="0"/>
              <a:t>Incomplete</a:t>
            </a:r>
          </a:p>
          <a:p>
            <a:pPr lvl="1"/>
            <a:r>
              <a:rPr lang="en-US" dirty="0"/>
              <a:t>Inconsistent</a:t>
            </a:r>
          </a:p>
          <a:p>
            <a:pPr lvl="1"/>
            <a:r>
              <a:rPr lang="en-US" dirty="0"/>
              <a:t>Incorrect</a:t>
            </a:r>
          </a:p>
          <a:p>
            <a:pPr lvl="1"/>
            <a:r>
              <a:rPr lang="en-US" dirty="0"/>
              <a:t>Ambiguous</a:t>
            </a:r>
          </a:p>
          <a:p>
            <a:pPr lvl="1"/>
            <a:r>
              <a:rPr lang="en-US" dirty="0"/>
              <a:t>Rambling</a:t>
            </a:r>
          </a:p>
          <a:p>
            <a:pPr lvl="1"/>
            <a:r>
              <a:rPr lang="en-US" dirty="0" err="1"/>
              <a:t>Unconfirmable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82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cs typeface="+mj-cs"/>
              </a:rPr>
              <a:t>Incomplete</a:t>
            </a:r>
            <a:endParaRPr lang="en-GB" sz="2800" dirty="0">
              <a:cs typeface="+mj-cs"/>
            </a:endParaRPr>
          </a:p>
        </p:txBody>
      </p:sp>
      <p:graphicFrame>
        <p:nvGraphicFramePr>
          <p:cNvPr id="24579" name="Object 2051"/>
          <p:cNvGraphicFramePr>
            <a:graphicFrameLocks noChangeAspect="1"/>
          </p:cNvGraphicFramePr>
          <p:nvPr/>
        </p:nvGraphicFramePr>
        <p:xfrm>
          <a:off x="490538" y="1081088"/>
          <a:ext cx="8077200" cy="48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Bitmap Image" r:id="rId3" imgW="6935168" imgH="4153480" progId="Paint.Picture">
                  <p:embed/>
                </p:oleObj>
              </mc:Choice>
              <mc:Fallback>
                <p:oleObj name="Bitmap Image" r:id="rId3" imgW="6935168" imgH="415348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1081088"/>
                        <a:ext cx="8077200" cy="483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571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8" name="Text Box 2052"/>
          <p:cNvSpPr txBox="1">
            <a:spLocks noChangeArrowheads="1"/>
          </p:cNvSpPr>
          <p:nvPr/>
        </p:nvSpPr>
        <p:spPr bwMode="auto">
          <a:xfrm>
            <a:off x="8740775" y="163513"/>
            <a:ext cx="1984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GB" sz="4000">
                <a:solidFill>
                  <a:srgbClr val="B2B2B2"/>
                </a:solidFill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05935414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3" name="Object 2051"/>
          <p:cNvGraphicFramePr>
            <a:graphicFrameLocks noChangeAspect="1"/>
          </p:cNvGraphicFramePr>
          <p:nvPr>
            <p:extLst/>
          </p:nvPr>
        </p:nvGraphicFramePr>
        <p:xfrm>
          <a:off x="450273" y="773113"/>
          <a:ext cx="8077200" cy="521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PhotoImpact" r:id="rId3" imgW="5790476" imgH="4342857" progId="PI3.Image">
                  <p:embed/>
                </p:oleObj>
              </mc:Choice>
              <mc:Fallback>
                <p:oleObj name="PhotoImpact" r:id="rId3" imgW="5790476" imgH="4342857" progId="PI3.Im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73" y="773113"/>
                        <a:ext cx="8077200" cy="5211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2" name="Text Box 2052"/>
          <p:cNvSpPr txBox="1">
            <a:spLocks noChangeArrowheads="1"/>
          </p:cNvSpPr>
          <p:nvPr/>
        </p:nvSpPr>
        <p:spPr bwMode="auto">
          <a:xfrm>
            <a:off x="8740775" y="163513"/>
            <a:ext cx="1984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GB" sz="4000">
                <a:solidFill>
                  <a:srgbClr val="B2B2B2"/>
                </a:solidFill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57115950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Inconsistent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1501775"/>
            <a:ext cx="5038725" cy="40481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Incorrect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" b="13430"/>
          <a:stretch/>
        </p:blipFill>
        <p:spPr bwMode="auto">
          <a:xfrm>
            <a:off x="647700" y="1285200"/>
            <a:ext cx="7848600" cy="400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97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 of Understanding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23898" y="1425907"/>
            <a:ext cx="7486772" cy="366502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“</a:t>
            </a:r>
            <a:r>
              <a:rPr lang="en-US" sz="2800" dirty="0" err="1">
                <a:solidFill>
                  <a:schemeClr val="tx1"/>
                </a:solidFill>
              </a:rPr>
              <a:t>Aoccdrnig</a:t>
            </a:r>
            <a:r>
              <a:rPr lang="en-US" sz="2800" dirty="0">
                <a:solidFill>
                  <a:schemeClr val="tx1"/>
                </a:solidFill>
              </a:rPr>
              <a:t> to a </a:t>
            </a:r>
            <a:r>
              <a:rPr lang="en-US" sz="2800" dirty="0" err="1">
                <a:solidFill>
                  <a:schemeClr val="tx1"/>
                </a:solidFill>
              </a:rPr>
              <a:t>rscheearch</a:t>
            </a:r>
            <a:r>
              <a:rPr lang="en-US" sz="2800" dirty="0">
                <a:solidFill>
                  <a:schemeClr val="tx1"/>
                </a:solidFill>
              </a:rPr>
              <a:t> at </a:t>
            </a:r>
            <a:r>
              <a:rPr lang="en-US" sz="2800" dirty="0" err="1">
                <a:solidFill>
                  <a:schemeClr val="tx1"/>
                </a:solidFill>
              </a:rPr>
              <a:t>Cmabrigde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Uinervtisy</a:t>
            </a:r>
            <a:r>
              <a:rPr lang="en-US" sz="2800" dirty="0">
                <a:solidFill>
                  <a:schemeClr val="tx1"/>
                </a:solidFill>
              </a:rPr>
              <a:t>, it </a:t>
            </a:r>
            <a:r>
              <a:rPr lang="en-US" sz="2800" dirty="0" err="1">
                <a:solidFill>
                  <a:schemeClr val="tx1"/>
                </a:solidFill>
              </a:rPr>
              <a:t>deosn't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mttaer</a:t>
            </a:r>
            <a:r>
              <a:rPr lang="en-US" sz="2800" dirty="0">
                <a:solidFill>
                  <a:schemeClr val="tx1"/>
                </a:solidFill>
              </a:rPr>
              <a:t> in </a:t>
            </a:r>
            <a:r>
              <a:rPr lang="en-US" sz="2800" dirty="0" err="1">
                <a:solidFill>
                  <a:schemeClr val="tx1"/>
                </a:solidFill>
              </a:rPr>
              <a:t>waht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oredr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ltteers</a:t>
            </a:r>
            <a:r>
              <a:rPr lang="en-US" sz="2800" dirty="0">
                <a:solidFill>
                  <a:schemeClr val="tx1"/>
                </a:solidFill>
              </a:rPr>
              <a:t> in a </a:t>
            </a:r>
            <a:r>
              <a:rPr lang="en-US" sz="2800" dirty="0" err="1">
                <a:solidFill>
                  <a:schemeClr val="tx1"/>
                </a:solidFill>
              </a:rPr>
              <a:t>wrod</a:t>
            </a:r>
            <a:r>
              <a:rPr lang="en-US" sz="2800" dirty="0">
                <a:solidFill>
                  <a:schemeClr val="tx1"/>
                </a:solidFill>
              </a:rPr>
              <a:t> are, the </a:t>
            </a:r>
            <a:r>
              <a:rPr lang="en-US" sz="2800" dirty="0" err="1">
                <a:solidFill>
                  <a:schemeClr val="tx1"/>
                </a:solidFill>
              </a:rPr>
              <a:t>olny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>
                <a:solidFill>
                  <a:schemeClr val="tx1"/>
                </a:solidFill>
              </a:rPr>
              <a:t>iprmoatnt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tihng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dirty="0" err="1">
                <a:solidFill>
                  <a:schemeClr val="tx1"/>
                </a:solidFill>
              </a:rPr>
              <a:t>taht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frist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dirty="0" err="1">
                <a:solidFill>
                  <a:schemeClr val="tx1"/>
                </a:solidFill>
              </a:rPr>
              <a:t>lsat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ltteer</a:t>
            </a:r>
            <a:r>
              <a:rPr lang="en-US" sz="2800" dirty="0">
                <a:solidFill>
                  <a:schemeClr val="tx1"/>
                </a:solidFill>
              </a:rPr>
              <a:t> be at the </a:t>
            </a:r>
            <a:r>
              <a:rPr lang="en-US" sz="2800" dirty="0" err="1">
                <a:solidFill>
                  <a:schemeClr val="tx1"/>
                </a:solidFill>
              </a:rPr>
              <a:t>rghit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pclae</a:t>
            </a:r>
            <a:r>
              <a:rPr lang="en-US" sz="2800" dirty="0">
                <a:solidFill>
                  <a:schemeClr val="tx1"/>
                </a:solidFill>
              </a:rPr>
              <a:t>. The </a:t>
            </a:r>
            <a:r>
              <a:rPr lang="en-US" sz="2800" dirty="0" err="1">
                <a:solidFill>
                  <a:schemeClr val="tx1"/>
                </a:solidFill>
              </a:rPr>
              <a:t>rset</a:t>
            </a:r>
            <a:r>
              <a:rPr lang="en-US" sz="2800" dirty="0">
                <a:solidFill>
                  <a:schemeClr val="tx1"/>
                </a:solidFill>
              </a:rPr>
              <a:t> can be a </a:t>
            </a:r>
            <a:r>
              <a:rPr lang="en-US" sz="2800" dirty="0" err="1">
                <a:solidFill>
                  <a:schemeClr val="tx1"/>
                </a:solidFill>
              </a:rPr>
              <a:t>toatl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mses</a:t>
            </a:r>
            <a:r>
              <a:rPr lang="en-US" sz="2800" dirty="0">
                <a:solidFill>
                  <a:schemeClr val="tx1"/>
                </a:solidFill>
              </a:rPr>
              <a:t> and you can </a:t>
            </a:r>
            <a:r>
              <a:rPr lang="en-US" sz="2800" dirty="0" err="1">
                <a:solidFill>
                  <a:schemeClr val="tx1"/>
                </a:solidFill>
              </a:rPr>
              <a:t>sitll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raed</a:t>
            </a:r>
            <a:r>
              <a:rPr lang="en-US" sz="2800" dirty="0">
                <a:solidFill>
                  <a:schemeClr val="tx1"/>
                </a:solidFill>
              </a:rPr>
              <a:t> it </a:t>
            </a:r>
            <a:r>
              <a:rPr lang="en-US" sz="2800" dirty="0" err="1">
                <a:solidFill>
                  <a:schemeClr val="tx1"/>
                </a:solidFill>
              </a:rPr>
              <a:t>wouthit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porbelm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r>
              <a:rPr lang="en-US" sz="2800" dirty="0" err="1">
                <a:solidFill>
                  <a:schemeClr val="tx1"/>
                </a:solidFill>
              </a:rPr>
              <a:t>Tihs</a:t>
            </a:r>
            <a:r>
              <a:rPr lang="en-US" sz="2800" dirty="0">
                <a:solidFill>
                  <a:schemeClr val="tx1"/>
                </a:solidFill>
              </a:rPr>
              <a:t> is </a:t>
            </a:r>
            <a:r>
              <a:rPr lang="en-US" sz="2800" dirty="0" err="1">
                <a:solidFill>
                  <a:schemeClr val="tx1"/>
                </a:solidFill>
              </a:rPr>
              <a:t>bcuseae</a:t>
            </a:r>
            <a:r>
              <a:rPr lang="en-US" sz="2800" dirty="0">
                <a:solidFill>
                  <a:schemeClr val="tx1"/>
                </a:solidFill>
              </a:rPr>
              <a:t> the </a:t>
            </a:r>
            <a:r>
              <a:rPr lang="en-US" sz="2800" dirty="0" err="1">
                <a:solidFill>
                  <a:schemeClr val="tx1"/>
                </a:solidFill>
              </a:rPr>
              <a:t>huamn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mnid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deos</a:t>
            </a:r>
            <a:r>
              <a:rPr lang="en-US" sz="2800" dirty="0">
                <a:solidFill>
                  <a:schemeClr val="tx1"/>
                </a:solidFill>
              </a:rPr>
              <a:t> not </a:t>
            </a:r>
            <a:r>
              <a:rPr lang="en-US" sz="2800" dirty="0" err="1">
                <a:solidFill>
                  <a:schemeClr val="tx1"/>
                </a:solidFill>
              </a:rPr>
              <a:t>raed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ervey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lteter</a:t>
            </a:r>
            <a:r>
              <a:rPr lang="en-US" sz="2800" dirty="0">
                <a:solidFill>
                  <a:schemeClr val="tx1"/>
                </a:solidFill>
              </a:rPr>
              <a:t> by </a:t>
            </a:r>
            <a:r>
              <a:rPr lang="en-US" sz="2800" dirty="0" err="1">
                <a:solidFill>
                  <a:schemeClr val="tx1"/>
                </a:solidFill>
              </a:rPr>
              <a:t>istlef</a:t>
            </a:r>
            <a:r>
              <a:rPr lang="en-US" sz="2800" dirty="0">
                <a:solidFill>
                  <a:schemeClr val="tx1"/>
                </a:solidFill>
              </a:rPr>
              <a:t>, but the </a:t>
            </a:r>
            <a:r>
              <a:rPr lang="en-US" sz="2800" dirty="0" err="1">
                <a:solidFill>
                  <a:schemeClr val="tx1"/>
                </a:solidFill>
              </a:rPr>
              <a:t>wrod</a:t>
            </a:r>
            <a:r>
              <a:rPr lang="en-US" sz="2800" dirty="0">
                <a:solidFill>
                  <a:schemeClr val="tx1"/>
                </a:solidFill>
              </a:rPr>
              <a:t> as a </a:t>
            </a:r>
            <a:r>
              <a:rPr lang="en-US" sz="2800" dirty="0" err="1">
                <a:solidFill>
                  <a:schemeClr val="tx1"/>
                </a:solidFill>
              </a:rPr>
              <a:t>wlohe</a:t>
            </a:r>
            <a:r>
              <a:rPr lang="en-US" sz="2800" dirty="0">
                <a:solidFill>
                  <a:schemeClr val="tx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766739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Ambiguity of Context</a:t>
            </a:r>
            <a:endParaRPr lang="en-US" dirty="0"/>
          </a:p>
        </p:txBody>
      </p:sp>
      <p:pic>
        <p:nvPicPr>
          <p:cNvPr id="28675" name="Picture 3" descr="pic114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5488"/>
            <a:ext cx="9144000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0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Un-confirmable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57203" y="2617046"/>
            <a:ext cx="6001577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</a:rPr>
              <a:t>The System should be easy to use</a:t>
            </a:r>
          </a:p>
        </p:txBody>
      </p:sp>
    </p:spTree>
    <p:extLst>
      <p:ext uri="{BB962C8B-B14F-4D97-AF65-F5344CB8AC3E}">
        <p14:creationId xmlns:p14="http://schemas.microsoft.com/office/powerpoint/2010/main" val="1571144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Getting to Grips with Requirements </a:t>
            </a:r>
            <a:endParaRPr lang="en-GB" dirty="0"/>
          </a:p>
        </p:txBody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Achieving </a:t>
            </a:r>
          </a:p>
          <a:p>
            <a:pPr lvl="1"/>
            <a:r>
              <a:rPr lang="en-GB" b="1" dirty="0"/>
              <a:t>Completeness: </a:t>
            </a:r>
            <a:r>
              <a:rPr lang="en-GB" dirty="0"/>
              <a:t>requires several viewpoints to be taken</a:t>
            </a:r>
          </a:p>
          <a:p>
            <a:pPr lvl="1"/>
            <a:r>
              <a:rPr lang="en-GB" b="1" dirty="0"/>
              <a:t>Consistency, Conciseness and Clarity: </a:t>
            </a:r>
            <a:r>
              <a:rPr lang="en-GB" dirty="0"/>
              <a:t>requires the identification and removal of ambiguity this in turn requires communication to share information and arrive at a common understanding - to avoid having different perceptions </a:t>
            </a:r>
          </a:p>
          <a:p>
            <a:pPr lvl="1"/>
            <a:r>
              <a:rPr lang="en-GB" b="1" dirty="0"/>
              <a:t>Correctness and Confirmation: </a:t>
            </a:r>
            <a:r>
              <a:rPr lang="en-GB" dirty="0"/>
              <a:t>requires the verification and validation of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538" y="4493848"/>
            <a:ext cx="6566221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This demands discipline and organization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471546" y="5414965"/>
            <a:ext cx="3858845" cy="968251"/>
          </a:xfrm>
          <a:prstGeom prst="wedgeRoundRectCallout">
            <a:avLst>
              <a:gd name="adj1" fmla="val 43457"/>
              <a:gd name="adj2" fmla="val -9703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00000"/>
                </a:solidFill>
                <a:ea typeface="+mn-ea"/>
                <a:cs typeface="+mn-cs"/>
              </a:rPr>
              <a:t>A consistent approach to engineering the requirements – a process (high level shown earlier)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701070" y="5370883"/>
            <a:ext cx="3899403" cy="987790"/>
          </a:xfrm>
          <a:prstGeom prst="wedgeRoundRectCallout">
            <a:avLst>
              <a:gd name="adj1" fmla="val 1638"/>
              <a:gd name="adj2" fmla="val -91685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00000"/>
                </a:solidFill>
                <a:ea typeface="+mn-ea"/>
                <a:cs typeface="+mn-cs"/>
              </a:rPr>
              <a:t>A consistent way of organizing and interpreting requirements – a requirement model or architecture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78248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2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pPr defTabSz="762000"/>
            <a:r>
              <a:rPr lang="en-GB">
                <a:latin typeface="+mn-lt"/>
              </a:rPr>
              <a:t>Organizing Requirements</a:t>
            </a:r>
          </a:p>
        </p:txBody>
      </p:sp>
      <p:sp>
        <p:nvSpPr>
          <p:cNvPr id="1024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07471" y="3336630"/>
            <a:ext cx="7704138" cy="2951980"/>
          </a:xfrm>
        </p:spPr>
        <p:txBody>
          <a:bodyPr lIns="90488" tIns="44450" rIns="90488" bIns="44450">
            <a:normAutofit fontScale="92500"/>
          </a:bodyPr>
          <a:lstStyle/>
          <a:p>
            <a:pPr defTabSz="762000"/>
            <a:endParaRPr lang="en-GB" sz="2000" dirty="0"/>
          </a:p>
          <a:p>
            <a:pPr lvl="1" defTabSz="762000"/>
            <a:r>
              <a:rPr lang="en-GB" sz="2400" b="1" dirty="0">
                <a:solidFill>
                  <a:srgbClr val="0070C0"/>
                </a:solidFill>
              </a:rPr>
              <a:t>Operational Requirements</a:t>
            </a:r>
          </a:p>
          <a:p>
            <a:pPr lvl="1" defTabSz="762000"/>
            <a:r>
              <a:rPr lang="en-GB" sz="2400" b="1" dirty="0">
                <a:solidFill>
                  <a:srgbClr val="0070C0"/>
                </a:solidFill>
              </a:rPr>
              <a:t>Functional Requirements</a:t>
            </a:r>
          </a:p>
          <a:p>
            <a:pPr lvl="1" defTabSz="762000"/>
            <a:r>
              <a:rPr lang="en-GB" sz="2400" b="1" dirty="0">
                <a:solidFill>
                  <a:srgbClr val="0070C0"/>
                </a:solidFill>
              </a:rPr>
              <a:t>Non-functional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Non-functional Performance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Non-functional System Requirements</a:t>
            </a:r>
          </a:p>
          <a:p>
            <a:pPr marL="949325" lvl="5" indent="-342900" defTabSz="762000">
              <a:buFont typeface="Arial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Non-functional Implementation Requirements 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086" y="1192629"/>
            <a:ext cx="8556908" cy="738664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are many ways of organizing requirements, but only one systems view. This systems view of requirements provides a complete and consistent framework for organizing and understanding the deficiencies of a set of requirements.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6318" y="2259412"/>
            <a:ext cx="8371364" cy="107721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It is called the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Holistic Requirements Model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and says that a complete and consistent set of system requirements will comprise:</a:t>
            </a:r>
          </a:p>
        </p:txBody>
      </p:sp>
    </p:spTree>
    <p:extLst>
      <p:ext uri="{BB962C8B-B14F-4D97-AF65-F5344CB8AC3E}">
        <p14:creationId xmlns:p14="http://schemas.microsoft.com/office/powerpoint/2010/main" val="133810596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0175" y="429420"/>
            <a:ext cx="6489700" cy="503238"/>
          </a:xfrm>
        </p:spPr>
        <p:txBody>
          <a:bodyPr/>
          <a:lstStyle/>
          <a:p>
            <a:r>
              <a:rPr lang="en-US"/>
              <a:t>Operational Requirements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0175" y="1009692"/>
            <a:ext cx="8686800" cy="5148262"/>
          </a:xfrm>
        </p:spPr>
        <p:txBody>
          <a:bodyPr/>
          <a:lstStyle/>
          <a:p>
            <a:r>
              <a:rPr lang="en-GB" sz="1800" dirty="0"/>
              <a:t>An </a:t>
            </a:r>
            <a:r>
              <a:rPr lang="en-GB" sz="1800" b="1" dirty="0"/>
              <a:t>Operational Requirement </a:t>
            </a:r>
            <a:r>
              <a:rPr lang="en-GB" sz="1800" dirty="0"/>
              <a:t>defines the major purpose of a system (i.e. what it fundamentally does - its capability) together with the key overarching constraints (that define the context)</a:t>
            </a:r>
          </a:p>
          <a:p>
            <a:endParaRPr lang="en-US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979631" y="2190946"/>
            <a:ext cx="6389838" cy="3101976"/>
            <a:chOff x="993" y="1452"/>
            <a:chExt cx="4295" cy="1954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993" y="1452"/>
              <a:ext cx="4280" cy="19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gray">
            <a:xfrm>
              <a:off x="993" y="1452"/>
              <a:ext cx="4280" cy="36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2181" y="1812"/>
              <a:ext cx="0" cy="1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181" y="1452"/>
              <a:ext cx="0" cy="36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993" y="2196"/>
              <a:ext cx="4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gray">
            <a:xfrm>
              <a:off x="1158" y="1497"/>
              <a:ext cx="83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2000" b="1" dirty="0">
                  <a:solidFill>
                    <a:srgbClr val="FFFFFF"/>
                  </a:solidFill>
                  <a:latin typeface="+mn-lt"/>
                </a:rPr>
                <a:t>System</a:t>
              </a: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gray">
            <a:xfrm>
              <a:off x="2442" y="1492"/>
              <a:ext cx="25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2000" b="1">
                  <a:solidFill>
                    <a:srgbClr val="FFFFFF"/>
                  </a:solidFill>
                  <a:latin typeface="+mn-lt"/>
                </a:rPr>
                <a:t>Operational Requirement</a:t>
              </a: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151" y="1876"/>
              <a:ext cx="102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Dishwasher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2180" y="1826"/>
              <a:ext cx="306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latin typeface="+mn-lt"/>
                </a:rPr>
                <a:t>To clean domestic eating and cooking utensils and crockery efficiently and without damage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123" y="2267"/>
              <a:ext cx="107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Civil Aircraft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229" y="2213"/>
              <a:ext cx="305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>
                  <a:latin typeface="+mn-lt"/>
                </a:rPr>
                <a:t>To transfer passengers and their baggage from one point to another efficiently and safely</a:t>
              </a: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993" y="2604"/>
              <a:ext cx="42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1140" y="2691"/>
              <a:ext cx="69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Toaster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993" y="2999"/>
              <a:ext cx="4275" cy="3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2177" y="3007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1158" y="2999"/>
              <a:ext cx="82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Overhaul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800">
                  <a:latin typeface="+mn-lt"/>
                </a:rPr>
                <a:t>Aircraft</a:t>
              </a: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2194" y="2999"/>
              <a:ext cx="282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latin typeface="+mn-lt"/>
                </a:rPr>
                <a:t>To achieve high aircraft availability in a cost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GB" sz="1400" dirty="0">
                  <a:latin typeface="+mn-lt"/>
                </a:rPr>
                <a:t>-effective and safe fashion</a:t>
              </a:r>
            </a:p>
          </p:txBody>
        </p:sp>
      </p:grpSp>
      <p:sp>
        <p:nvSpPr>
          <p:cNvPr id="25" name="Cloud"/>
          <p:cNvSpPr>
            <a:spLocks noChangeAspect="1" noEditPoints="1" noChangeArrowheads="1"/>
          </p:cNvSpPr>
          <p:nvPr/>
        </p:nvSpPr>
        <p:spPr bwMode="auto">
          <a:xfrm>
            <a:off x="4815526" y="5206117"/>
            <a:ext cx="4246909" cy="1482725"/>
          </a:xfrm>
          <a:custGeom>
            <a:avLst/>
            <a:gdLst>
              <a:gd name="T0" fmla="*/ 12970 w 21600"/>
              <a:gd name="T1" fmla="*/ 741363 h 21600"/>
              <a:gd name="T2" fmla="*/ 2090737 w 21600"/>
              <a:gd name="T3" fmla="*/ 1481146 h 21600"/>
              <a:gd name="T4" fmla="*/ 4177990 w 21600"/>
              <a:gd name="T5" fmla="*/ 741363 h 21600"/>
              <a:gd name="T6" fmla="*/ 2090737 w 21600"/>
              <a:gd name="T7" fmla="*/ 8477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dirty="0" err="1">
                <a:cs typeface="+mn-cs"/>
              </a:rPr>
              <a:t>p.s.</a:t>
            </a:r>
            <a:r>
              <a:rPr lang="en-GB" dirty="0">
                <a:cs typeface="+mn-cs"/>
              </a:rPr>
              <a:t> customers often don’t tell us their Operational Requirement</a:t>
            </a:r>
            <a:endParaRPr lang="en-US" dirty="0">
              <a:cs typeface="+mn-cs"/>
            </a:endParaRPr>
          </a:p>
        </p:txBody>
      </p:sp>
      <p:sp>
        <p:nvSpPr>
          <p:cNvPr id="26" name="Rounded Rectangular Callout 25"/>
          <p:cNvSpPr/>
          <p:nvPr/>
        </p:nvSpPr>
        <p:spPr bwMode="auto">
          <a:xfrm>
            <a:off x="93218" y="5371055"/>
            <a:ext cx="4272408" cy="1188391"/>
          </a:xfrm>
          <a:prstGeom prst="wedgeRoundRectCallout">
            <a:avLst>
              <a:gd name="adj1" fmla="val 60449"/>
              <a:gd name="adj2" fmla="val -651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pPr algn="ctr">
              <a:defRPr/>
            </a:pPr>
            <a:r>
              <a:rPr lang="en-GB" sz="1400" dirty="0">
                <a:cs typeface="+mn-cs"/>
              </a:rPr>
              <a:t>All systems have a purpose and a context. The job of the Operational Requirement is to define these in simple terms - to define the </a:t>
            </a:r>
            <a:r>
              <a:rPr lang="ja-JP" altLang="en-GB" sz="1400" dirty="0">
                <a:cs typeface="+mn-cs"/>
              </a:rPr>
              <a:t>“</a:t>
            </a:r>
            <a:r>
              <a:rPr lang="en-GB" sz="1400" dirty="0">
                <a:cs typeface="+mn-cs"/>
              </a:rPr>
              <a:t>mission</a:t>
            </a:r>
            <a:r>
              <a:rPr lang="ja-JP" altLang="en-GB" sz="1400" dirty="0">
                <a:cs typeface="+mn-cs"/>
              </a:rPr>
              <a:t>”</a:t>
            </a:r>
            <a:r>
              <a:rPr lang="en-GB" sz="1400" dirty="0">
                <a:cs typeface="+mn-cs"/>
              </a:rPr>
              <a:t> of the system 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7576265" y="1997151"/>
            <a:ext cx="1567735" cy="1613523"/>
          </a:xfrm>
          <a:prstGeom prst="wedgeRoundRectCallout">
            <a:avLst>
              <a:gd name="adj1" fmla="val -119351"/>
              <a:gd name="adj2" fmla="val -61337"/>
              <a:gd name="adj3" fmla="val 16667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sz="1200" kern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All Systems have purpose and context – the Operational </a:t>
            </a:r>
            <a:r>
              <a:rPr lang="en-US" sz="1200" ker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Requirement  captures </a:t>
            </a:r>
            <a:r>
              <a:rPr lang="en-US" sz="1200" kern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these</a:t>
            </a:r>
          </a:p>
        </p:txBody>
      </p:sp>
    </p:spTree>
    <p:extLst>
      <p:ext uri="{BB962C8B-B14F-4D97-AF65-F5344CB8AC3E}">
        <p14:creationId xmlns:p14="http://schemas.microsoft.com/office/powerpoint/2010/main" val="60041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1961: Kennedy and the Ultimate Operational Requirement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89389" y="990600"/>
            <a:ext cx="4241371" cy="4975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n-GB" sz="2000" dirty="0"/>
              <a:t>President John F Kennedy in a speech to a joint session of Congress broadcast on TV and radio around the United States 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ja-JP" altLang="en-GB" sz="2000" dirty="0"/>
              <a:t>“</a:t>
            </a:r>
            <a:r>
              <a:rPr lang="en-GB" altLang="ja-JP" sz="2000" dirty="0"/>
              <a:t>I believe that this nation should commit itself to achieving the goal, </a:t>
            </a:r>
          </a:p>
          <a:p>
            <a:pPr lvl="1" eaLnBrk="1" hangingPunct="1">
              <a:buClr>
                <a:schemeClr val="accent1">
                  <a:lumMod val="75000"/>
                </a:schemeClr>
              </a:buClr>
            </a:pPr>
            <a:r>
              <a:rPr lang="en-GB" dirty="0"/>
              <a:t>before this decade is out, of landing a man on the Moon and returning him safely to Earth</a:t>
            </a:r>
            <a:r>
              <a:rPr lang="ja-JP" altLang="en-GB" dirty="0"/>
              <a:t>”</a:t>
            </a:r>
            <a:endParaRPr lang="en-GB" altLang="ja-JP" dirty="0"/>
          </a:p>
          <a:p>
            <a:pPr eaLnBrk="1" hangingPunct="1">
              <a:buClr>
                <a:schemeClr val="accent1">
                  <a:lumMod val="75000"/>
                </a:schemeClr>
              </a:buClr>
            </a:pPr>
            <a:endParaRPr lang="en-GB" dirty="0"/>
          </a:p>
        </p:txBody>
      </p:sp>
      <p:pic>
        <p:nvPicPr>
          <p:cNvPr id="6" name="Content Placeholder 5" descr="_40951917_kennedy2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50"/>
          <a:stretch>
            <a:fillRect/>
          </a:stretch>
        </p:blipFill>
        <p:spPr>
          <a:xfrm>
            <a:off x="6027738" y="939800"/>
            <a:ext cx="2530475" cy="2362200"/>
          </a:xfrm>
          <a:prstGeom prst="rect">
            <a:avLst/>
          </a:prstGeom>
        </p:spPr>
      </p:pic>
      <p:pic>
        <p:nvPicPr>
          <p:cNvPr id="7" name="Picture 6" descr="_38665579_aldrin2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5"/>
          <a:stretch>
            <a:fillRect/>
          </a:stretch>
        </p:blipFill>
        <p:spPr bwMode="auto">
          <a:xfrm>
            <a:off x="4584700" y="3984625"/>
            <a:ext cx="2413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>
            <a:spLocks noChangeArrowheads="1"/>
          </p:cNvSpPr>
          <p:nvPr/>
        </p:nvSpPr>
        <p:spPr bwMode="auto">
          <a:xfrm rot="1246347">
            <a:off x="6213923" y="3189821"/>
            <a:ext cx="1380230" cy="1097483"/>
          </a:xfrm>
          <a:prstGeom prst="downArrow">
            <a:avLst>
              <a:gd name="adj1" fmla="val 50000"/>
              <a:gd name="adj2" fmla="val 5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0000" tIns="43200" rIns="90000" bIns="43200" anchor="ctr">
            <a:spAutoFit/>
          </a:bodyPr>
          <a:lstStyle/>
          <a:p>
            <a:pPr algn="ctr"/>
            <a:r>
              <a:rPr lang="en-GB" sz="1600">
                <a:solidFill>
                  <a:srgbClr val="FFFFFF"/>
                </a:solidFill>
              </a:rPr>
              <a:t>One </a:t>
            </a:r>
          </a:p>
          <a:p>
            <a:pPr algn="ctr"/>
            <a:r>
              <a:rPr lang="en-GB" sz="1600">
                <a:solidFill>
                  <a:srgbClr val="FFFFFF"/>
                </a:solidFill>
              </a:rPr>
              <a:t>Small </a:t>
            </a:r>
          </a:p>
          <a:p>
            <a:pPr algn="ctr"/>
            <a:r>
              <a:rPr lang="en-GB" sz="1600">
                <a:solidFill>
                  <a:srgbClr val="FFFFFF"/>
                </a:solidFill>
              </a:rPr>
              <a:t>Step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452438" y="5195999"/>
            <a:ext cx="3754437" cy="1146175"/>
          </a:xfrm>
          <a:prstGeom prst="wedgeRoundRectCallout">
            <a:avLst>
              <a:gd name="adj1" fmla="val 5481"/>
              <a:gd name="adj2" fmla="val -85395"/>
              <a:gd name="adj3" fmla="val 16667"/>
            </a:avLst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0000" tIns="43200" rIns="90000" bIns="432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Writing an Operational Requirement is not easy. It can take several hours to arrive at an agreed set of 20 or fewer words!</a:t>
            </a: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7154862" y="3972937"/>
            <a:ext cx="1922453" cy="2755900"/>
          </a:xfrm>
          <a:prstGeom prst="wedgeRoundRectCallout">
            <a:avLst>
              <a:gd name="adj1" fmla="val 22292"/>
              <a:gd name="adj2" fmla="val -4799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0000" tIns="43200" rIns="90000" bIns="432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400" kern="0" dirty="0">
                <a:solidFill>
                  <a:srgbClr val="000000"/>
                </a:solidFill>
              </a:rPr>
              <a:t>Do you know the Operational Requirement of the system you are currently working on?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400" kern="0" dirty="0">
                <a:solidFill>
                  <a:srgbClr val="000000"/>
                </a:solidFill>
              </a:rPr>
              <a:t>Is it written down in 20 or fewer words that is the common understanding of the whole team?</a:t>
            </a:r>
          </a:p>
        </p:txBody>
      </p:sp>
    </p:spTree>
    <p:extLst>
      <p:ext uri="{BB962C8B-B14F-4D97-AF65-F5344CB8AC3E}">
        <p14:creationId xmlns:p14="http://schemas.microsoft.com/office/powerpoint/2010/main" val="79229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Functional Requirements</a:t>
            </a:r>
            <a:endParaRPr lang="en-GB" dirty="0"/>
          </a:p>
        </p:txBody>
      </p:sp>
      <p:sp>
        <p:nvSpPr>
          <p:cNvPr id="4198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300" b="1" dirty="0"/>
              <a:t>Functional Requirements </a:t>
            </a:r>
            <a:r>
              <a:rPr lang="en-GB" dirty="0"/>
              <a:t>specify the </a:t>
            </a:r>
            <a:r>
              <a:rPr lang="en-GB" b="1" dirty="0"/>
              <a:t>functions</a:t>
            </a:r>
            <a:r>
              <a:rPr lang="en-GB" dirty="0"/>
              <a:t> of the system - what the system has to DO in order to satisfy its Operational Requirement</a:t>
            </a:r>
          </a:p>
          <a:p>
            <a:r>
              <a:rPr lang="en-GB" dirty="0"/>
              <a:t>For example some of the functions of a civil aircraft are:</a:t>
            </a:r>
          </a:p>
          <a:p>
            <a:endParaRPr lang="en-GB" dirty="0"/>
          </a:p>
          <a:p>
            <a:pPr lvl="1"/>
            <a:r>
              <a:rPr lang="en-GB" dirty="0"/>
              <a:t>Navigate aircraft</a:t>
            </a:r>
          </a:p>
          <a:p>
            <a:pPr lvl="1"/>
            <a:r>
              <a:rPr lang="en-GB" dirty="0"/>
              <a:t>Manoeuvre aircraft</a:t>
            </a:r>
          </a:p>
          <a:p>
            <a:pPr lvl="1"/>
            <a:r>
              <a:rPr lang="en-GB" dirty="0"/>
              <a:t>Store passengers</a:t>
            </a:r>
          </a:p>
          <a:p>
            <a:pPr lvl="1"/>
            <a:r>
              <a:rPr lang="en-GB" dirty="0"/>
              <a:t>Control passenger storage environment</a:t>
            </a:r>
          </a:p>
          <a:p>
            <a:pPr lvl="1"/>
            <a:r>
              <a:rPr lang="en-GB" dirty="0"/>
              <a:t>Communicate with other aircraft and ATC</a:t>
            </a:r>
          </a:p>
          <a:p>
            <a:pPr lvl="1"/>
            <a:r>
              <a:rPr lang="en-GB" dirty="0"/>
              <a:t>Etc.</a:t>
            </a:r>
          </a:p>
          <a:p>
            <a:endParaRPr lang="en-GB" dirty="0"/>
          </a:p>
          <a:p>
            <a:r>
              <a:rPr lang="en-GB" dirty="0"/>
              <a:t>Note that a Functional Requirement contains a function expressed as a phrase comprising a verb (action) followed by a noun (object)</a:t>
            </a:r>
          </a:p>
          <a:p>
            <a:pPr lvl="1"/>
            <a:r>
              <a:rPr lang="en-GB" dirty="0"/>
              <a:t>A functional requirement should define something the system has to DO</a:t>
            </a:r>
          </a:p>
          <a:p>
            <a:pPr lvl="1"/>
            <a:r>
              <a:rPr lang="en-GB" dirty="0"/>
              <a:t>A phrase can have a verb but not be a function! For example </a:t>
            </a:r>
            <a:r>
              <a:rPr lang="ja-JP" altLang="en-GB" dirty="0"/>
              <a:t>“</a:t>
            </a:r>
            <a:r>
              <a:rPr lang="en-GB" altLang="ja-JP" dirty="0"/>
              <a:t>easy to use</a:t>
            </a:r>
            <a:r>
              <a:rPr lang="ja-JP" altLang="en-GB" dirty="0"/>
              <a:t>”</a:t>
            </a:r>
            <a:r>
              <a:rPr lang="en-GB" altLang="ja-JP" dirty="0"/>
              <a:t> has a verb but this is not a function – we don</a:t>
            </a:r>
            <a:r>
              <a:rPr lang="ja-JP" altLang="en-GB" dirty="0"/>
              <a:t>’</a:t>
            </a:r>
            <a:r>
              <a:rPr lang="en-GB" altLang="ja-JP" dirty="0"/>
              <a:t>t say the system </a:t>
            </a:r>
            <a:r>
              <a:rPr lang="ja-JP" altLang="en-GB" dirty="0"/>
              <a:t>“</a:t>
            </a:r>
            <a:r>
              <a:rPr lang="en-GB" altLang="ja-JP" dirty="0"/>
              <a:t>does easy to use</a:t>
            </a:r>
            <a:r>
              <a:rPr lang="ja-JP" altLang="en-GB" dirty="0"/>
              <a:t>”</a:t>
            </a:r>
            <a:r>
              <a:rPr lang="en-GB" altLang="ja-JP" dirty="0"/>
              <a:t> it has </a:t>
            </a:r>
            <a:r>
              <a:rPr lang="ja-JP" altLang="en-GB" dirty="0"/>
              <a:t>“</a:t>
            </a:r>
            <a:r>
              <a:rPr lang="en-GB" altLang="ja-JP" dirty="0"/>
              <a:t>to be easy to use</a:t>
            </a:r>
            <a:r>
              <a:rPr lang="ja-JP" altLang="en-GB" dirty="0"/>
              <a:t>”</a:t>
            </a:r>
            <a:r>
              <a:rPr lang="en-GB" altLang="ja-JP" dirty="0"/>
              <a:t> – a property or attribute</a:t>
            </a:r>
          </a:p>
          <a:p>
            <a:pPr lvl="1"/>
            <a:r>
              <a:rPr lang="en-GB" dirty="0"/>
              <a:t>Best practice is to define functions as verb noun combinations that describe an action on an object</a:t>
            </a:r>
          </a:p>
          <a:p>
            <a:pPr lvl="1"/>
            <a:r>
              <a:rPr lang="en-GB" dirty="0"/>
              <a:t>Beware of pseudo-functions, verb noun combinations that do not define an action on an object. For example </a:t>
            </a:r>
            <a:r>
              <a:rPr lang="ja-JP" altLang="en-GB" dirty="0"/>
              <a:t>”</a:t>
            </a:r>
            <a:r>
              <a:rPr lang="en-GB" altLang="ja-JP" dirty="0"/>
              <a:t>provide style</a:t>
            </a:r>
            <a:r>
              <a:rPr lang="ja-JP" altLang="en-GB" dirty="0"/>
              <a:t>”</a:t>
            </a:r>
            <a:r>
              <a:rPr lang="en-GB" altLang="ja-JP" dirty="0"/>
              <a:t> is a pseudo-function because style is a property and not a thing – it is an abstract noun rather than a common noun. Functions that end with an abstract noun are pseudo-functions</a:t>
            </a:r>
            <a:endParaRPr lang="en-GB" dirty="0"/>
          </a:p>
        </p:txBody>
      </p:sp>
      <p:sp>
        <p:nvSpPr>
          <p:cNvPr id="41988" name="AutoShape 6"/>
          <p:cNvSpPr>
            <a:spLocks noChangeArrowheads="1"/>
          </p:cNvSpPr>
          <p:nvPr/>
        </p:nvSpPr>
        <p:spPr bwMode="gray">
          <a:xfrm>
            <a:off x="5290061" y="2057400"/>
            <a:ext cx="3629628" cy="1665838"/>
          </a:xfrm>
          <a:prstGeom prst="wedgeRoundRectCallout">
            <a:avLst>
              <a:gd name="adj1" fmla="val -96610"/>
              <a:gd name="adj2" fmla="val -19538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sz="1400" dirty="0">
                <a:solidFill>
                  <a:srgbClr val="FFFFFF"/>
                </a:solidFill>
              </a:rPr>
              <a:t>We try to write Functional Requirements in way that does not specify, imply or assume  a solution (like seat passengers). However, every system has to integrate with legacy systems and therefore this is not 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1751353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Non-functional Requirements</a:t>
            </a:r>
          </a:p>
        </p:txBody>
      </p:sp>
      <p:sp>
        <p:nvSpPr>
          <p:cNvPr id="6349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0175" y="1905000"/>
            <a:ext cx="8686800" cy="4572000"/>
          </a:xfrm>
        </p:spPr>
        <p:txBody>
          <a:bodyPr/>
          <a:lstStyle/>
          <a:p>
            <a:r>
              <a:rPr lang="en-GB" dirty="0"/>
              <a:t>Non-functional requirements do NOT specify what the system has to do (but they might imply it!)</a:t>
            </a:r>
          </a:p>
          <a:p>
            <a:endParaRPr lang="en-GB" dirty="0"/>
          </a:p>
          <a:p>
            <a:r>
              <a:rPr lang="en-GB" dirty="0"/>
              <a:t>Non-functional requirements specify:</a:t>
            </a:r>
          </a:p>
          <a:p>
            <a:pPr lvl="1"/>
            <a:r>
              <a:rPr lang="en-GB" dirty="0"/>
              <a:t>How well it does something</a:t>
            </a:r>
          </a:p>
          <a:p>
            <a:pPr lvl="1"/>
            <a:r>
              <a:rPr lang="en-GB" dirty="0"/>
              <a:t>How it does something</a:t>
            </a:r>
          </a:p>
          <a:p>
            <a:pPr lvl="1"/>
            <a:endParaRPr lang="en-GB" dirty="0"/>
          </a:p>
          <a:p>
            <a:r>
              <a:rPr lang="en-GB" dirty="0"/>
              <a:t>They fall into three categories:</a:t>
            </a:r>
          </a:p>
          <a:p>
            <a:pPr lvl="1"/>
            <a:r>
              <a:rPr lang="en-GB" dirty="0"/>
              <a:t>Non-functional Performance</a:t>
            </a:r>
          </a:p>
          <a:p>
            <a:pPr lvl="1"/>
            <a:r>
              <a:rPr lang="en-GB" dirty="0"/>
              <a:t>Non-functional System</a:t>
            </a:r>
          </a:p>
          <a:p>
            <a:pPr lvl="1"/>
            <a:r>
              <a:rPr lang="en-GB" dirty="0"/>
              <a:t>Non-functional Implementation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30175" y="1295400"/>
            <a:ext cx="8706556" cy="40011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0" indent="-342900" algn="ctr" defTabSz="7620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Non-functional Requirements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are constraints on the system</a:t>
            </a:r>
          </a:p>
        </p:txBody>
      </p:sp>
    </p:spTree>
    <p:extLst>
      <p:ext uri="{BB962C8B-B14F-4D97-AF65-F5344CB8AC3E}">
        <p14:creationId xmlns:p14="http://schemas.microsoft.com/office/powerpoint/2010/main" val="4775320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ChangeArrowheads="1"/>
          </p:cNvSpPr>
          <p:nvPr/>
        </p:nvSpPr>
        <p:spPr bwMode="auto">
          <a:xfrm>
            <a:off x="527050" y="2590800"/>
            <a:ext cx="7843838" cy="723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Non-functional Performance Requirements</a:t>
            </a:r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1762" y="1091713"/>
            <a:ext cx="8707437" cy="5148262"/>
          </a:xfrm>
        </p:spPr>
        <p:txBody>
          <a:bodyPr/>
          <a:lstStyle/>
          <a:p>
            <a:r>
              <a:rPr lang="en-GB" sz="1800" b="1" dirty="0"/>
              <a:t>Non-functional Performance Requirements </a:t>
            </a:r>
            <a:r>
              <a:rPr lang="en-GB" sz="1800" dirty="0"/>
              <a:t>are linked to functions and define how well a particular function has to perform – they are the constraints on a particular function. They comprise an attribute or property with an associated target value</a:t>
            </a: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533400" y="2590800"/>
            <a:ext cx="7848600" cy="3079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Rectangle 6"/>
          <p:cNvSpPr>
            <a:spLocks noChangeArrowheads="1"/>
          </p:cNvSpPr>
          <p:nvPr/>
        </p:nvSpPr>
        <p:spPr bwMode="gray">
          <a:xfrm>
            <a:off x="2795588" y="2800350"/>
            <a:ext cx="1073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solidFill>
                  <a:schemeClr val="bg1"/>
                </a:solidFill>
              </a:rPr>
              <a:t>Function</a:t>
            </a:r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gray">
          <a:xfrm>
            <a:off x="4732209" y="2638425"/>
            <a:ext cx="320700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Non-functional</a:t>
            </a:r>
          </a:p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Performance Requirement</a:t>
            </a:r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2695575" y="4152900"/>
            <a:ext cx="99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Navigate </a:t>
            </a:r>
          </a:p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65544" name="Line 9"/>
          <p:cNvSpPr>
            <a:spLocks noChangeShapeType="1"/>
          </p:cNvSpPr>
          <p:nvPr/>
        </p:nvSpPr>
        <p:spPr bwMode="auto">
          <a:xfrm>
            <a:off x="533400" y="3314700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Line 10"/>
          <p:cNvSpPr>
            <a:spLocks noChangeShapeType="1"/>
          </p:cNvSpPr>
          <p:nvPr/>
        </p:nvSpPr>
        <p:spPr bwMode="auto">
          <a:xfrm>
            <a:off x="4267200" y="2590800"/>
            <a:ext cx="0" cy="3060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Rectangle 11"/>
          <p:cNvSpPr>
            <a:spLocks noChangeArrowheads="1"/>
          </p:cNvSpPr>
          <p:nvPr/>
        </p:nvSpPr>
        <p:spPr bwMode="gray">
          <a:xfrm>
            <a:off x="951090" y="2808288"/>
            <a:ext cx="912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chemeClr val="bg1"/>
                </a:solidFill>
              </a:rPr>
              <a:t>System</a:t>
            </a:r>
          </a:p>
        </p:txBody>
      </p:sp>
      <p:sp>
        <p:nvSpPr>
          <p:cNvPr id="65547" name="Line 12"/>
          <p:cNvSpPr>
            <a:spLocks noChangeShapeType="1"/>
          </p:cNvSpPr>
          <p:nvPr/>
        </p:nvSpPr>
        <p:spPr bwMode="auto">
          <a:xfrm>
            <a:off x="2362200" y="2590800"/>
            <a:ext cx="0" cy="3095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Rectangle 13"/>
          <p:cNvSpPr>
            <a:spLocks noChangeArrowheads="1"/>
          </p:cNvSpPr>
          <p:nvPr/>
        </p:nvSpPr>
        <p:spPr bwMode="auto">
          <a:xfrm>
            <a:off x="914400" y="4171950"/>
            <a:ext cx="741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gray">
          <a:xfrm>
            <a:off x="4416778" y="5719763"/>
            <a:ext cx="4727222" cy="968375"/>
          </a:xfrm>
          <a:prstGeom prst="wedgeRoundRectCallout">
            <a:avLst>
              <a:gd name="adj1" fmla="val -13861"/>
              <a:gd name="adj2" fmla="val -8803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sz="1600" dirty="0">
                <a:solidFill>
                  <a:schemeClr val="tx1"/>
                </a:solidFill>
                <a:ea typeface="+mn-ea"/>
                <a:cs typeface="+mn-cs"/>
              </a:rPr>
              <a:t>There is no verb! Hence these are not functional requirements (they do, however, IMPLY a Functional Requirement)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070" y="3344334"/>
            <a:ext cx="3514051" cy="224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026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Non-functional System Requirements</a:t>
            </a:r>
            <a:endParaRPr lang="en-GB" dirty="0"/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763" y="1219200"/>
            <a:ext cx="8686800" cy="4794319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/>
              <a:t>Non-functional System Requirements </a:t>
            </a:r>
            <a:r>
              <a:rPr lang="en-GB" dirty="0"/>
              <a:t>define constraints that affect the whole system (at least more than one function) and include:</a:t>
            </a:r>
          </a:p>
          <a:p>
            <a:pPr lvl="1"/>
            <a:r>
              <a:rPr lang="en-GB" dirty="0"/>
              <a:t>Physical Attributes</a:t>
            </a:r>
          </a:p>
          <a:p>
            <a:pPr lvl="2"/>
            <a:r>
              <a:rPr lang="en-GB" dirty="0"/>
              <a:t>System Size</a:t>
            </a:r>
          </a:p>
          <a:p>
            <a:pPr lvl="2"/>
            <a:r>
              <a:rPr lang="en-GB" dirty="0"/>
              <a:t>System Weight</a:t>
            </a:r>
          </a:p>
          <a:p>
            <a:pPr lvl="2"/>
            <a:r>
              <a:rPr lang="en-GB" dirty="0"/>
              <a:t>etc.</a:t>
            </a:r>
          </a:p>
          <a:p>
            <a:pPr lvl="1"/>
            <a:r>
              <a:rPr lang="en-GB" dirty="0"/>
              <a:t>The </a:t>
            </a:r>
            <a:r>
              <a:rPr lang="en-GB" dirty="0" err="1"/>
              <a:t>ilities</a:t>
            </a:r>
            <a:endParaRPr lang="en-GB" dirty="0"/>
          </a:p>
          <a:p>
            <a:pPr lvl="2"/>
            <a:r>
              <a:rPr lang="en-GB" dirty="0"/>
              <a:t>System Reliability</a:t>
            </a:r>
          </a:p>
          <a:p>
            <a:pPr lvl="2"/>
            <a:r>
              <a:rPr lang="en-GB" dirty="0"/>
              <a:t>System Maintainability</a:t>
            </a:r>
          </a:p>
          <a:p>
            <a:pPr lvl="2"/>
            <a:r>
              <a:rPr lang="en-GB" dirty="0"/>
              <a:t>System Interoperability</a:t>
            </a:r>
          </a:p>
          <a:p>
            <a:pPr lvl="2"/>
            <a:r>
              <a:rPr lang="en-GB" dirty="0"/>
              <a:t>etc.</a:t>
            </a:r>
          </a:p>
          <a:p>
            <a:pPr lvl="1"/>
            <a:r>
              <a:rPr lang="en-GB" dirty="0"/>
              <a:t>System Performance</a:t>
            </a:r>
          </a:p>
          <a:p>
            <a:pPr lvl="2"/>
            <a:r>
              <a:rPr lang="en-GB" dirty="0"/>
              <a:t>System Cost</a:t>
            </a:r>
          </a:p>
          <a:p>
            <a:pPr lvl="2"/>
            <a:r>
              <a:rPr lang="en-GB" dirty="0"/>
              <a:t>System Speed</a:t>
            </a:r>
          </a:p>
          <a:p>
            <a:pPr lvl="2"/>
            <a:r>
              <a:rPr lang="en-GB" dirty="0"/>
              <a:t>System Manoeuvrability</a:t>
            </a:r>
          </a:p>
          <a:p>
            <a:pPr lvl="2"/>
            <a:r>
              <a:rPr lang="en-GB" dirty="0"/>
              <a:t>etc.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5920" y="5733220"/>
            <a:ext cx="7478486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sz="2000" dirty="0">
                <a:latin typeface="+mn-lt"/>
              </a:rPr>
              <a:t>Note: the Non-functional System Requirements will get </a:t>
            </a:r>
            <a:r>
              <a:rPr lang="ja-JP" altLang="en-GB" sz="2000" dirty="0">
                <a:latin typeface="+mn-lt"/>
              </a:rPr>
              <a:t>“</a:t>
            </a:r>
            <a:r>
              <a:rPr lang="en-GB" sz="2000" dirty="0">
                <a:latin typeface="+mn-lt"/>
              </a:rPr>
              <a:t>flowed down</a:t>
            </a:r>
            <a:r>
              <a:rPr lang="ja-JP" altLang="en-GB" sz="2000" dirty="0">
                <a:latin typeface="+mn-lt"/>
              </a:rPr>
              <a:t>”</a:t>
            </a:r>
            <a:r>
              <a:rPr lang="en-GB" sz="2000" dirty="0">
                <a:latin typeface="+mn-lt"/>
              </a:rPr>
              <a:t> in to lower level requirements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4702227" y="2362200"/>
            <a:ext cx="3838471" cy="2935906"/>
          </a:xfrm>
          <a:prstGeom prst="wedgeRoundRectCallout">
            <a:avLst>
              <a:gd name="adj1" fmla="val -92557"/>
              <a:gd name="adj2" fmla="val 1253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b="1" kern="0" dirty="0">
                <a:latin typeface="+mn-lt"/>
                <a:ea typeface="+mn-ea"/>
                <a:cs typeface="+mn-cs"/>
              </a:rPr>
              <a:t>Performance Requirements </a:t>
            </a:r>
            <a:r>
              <a:rPr lang="en-GB" sz="2000" kern="0" dirty="0">
                <a:latin typeface="+mn-lt"/>
                <a:ea typeface="+mn-ea"/>
                <a:cs typeface="+mn-cs"/>
              </a:rPr>
              <a:t>come in two forms: those that affect </a:t>
            </a:r>
            <a:r>
              <a:rPr lang="en-GB" sz="2000" b="1" kern="0" dirty="0">
                <a:latin typeface="+mn-lt"/>
                <a:ea typeface="+mn-ea"/>
                <a:cs typeface="+mn-cs"/>
              </a:rPr>
              <a:t>the system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kern="0" dirty="0">
                <a:latin typeface="+mn-lt"/>
                <a:ea typeface="+mn-ea"/>
                <a:cs typeface="+mn-cs"/>
              </a:rPr>
              <a:t>and those that affect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2000" b="1" kern="0" dirty="0">
                <a:latin typeface="+mn-lt"/>
                <a:ea typeface="+mn-ea"/>
                <a:cs typeface="+mn-cs"/>
              </a:rPr>
              <a:t>a specific function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GB" sz="2400" b="1" kern="0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sz="1800" b="1" kern="0" dirty="0">
                <a:latin typeface="+mn-lt"/>
                <a:ea typeface="+mn-ea"/>
                <a:cs typeface="+mn-cs"/>
              </a:rPr>
              <a:t>WE DELIBERATELY SEPARATE THEM</a:t>
            </a:r>
          </a:p>
        </p:txBody>
      </p:sp>
    </p:spTree>
    <p:extLst>
      <p:ext uri="{BB962C8B-B14F-4D97-AF65-F5344CB8AC3E}">
        <p14:creationId xmlns:p14="http://schemas.microsoft.com/office/powerpoint/2010/main" val="177829094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ChangeArrowheads="1"/>
          </p:cNvSpPr>
          <p:nvPr/>
        </p:nvSpPr>
        <p:spPr bwMode="auto">
          <a:xfrm>
            <a:off x="581025" y="1958975"/>
            <a:ext cx="7843838" cy="7239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Non-functional Implementation Requirements</a:t>
            </a:r>
            <a:endParaRPr lang="en-GB" dirty="0"/>
          </a:p>
        </p:txBody>
      </p:sp>
      <p:sp>
        <p:nvSpPr>
          <p:cNvPr id="6963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1763" y="964884"/>
            <a:ext cx="8686800" cy="5148262"/>
          </a:xfrm>
        </p:spPr>
        <p:txBody>
          <a:bodyPr/>
          <a:lstStyle/>
          <a:p>
            <a:r>
              <a:rPr lang="en-GB" sz="1800" b="1" dirty="0"/>
              <a:t>Non-functional Implementation Requirements </a:t>
            </a:r>
            <a:r>
              <a:rPr lang="en-GB" sz="1800" dirty="0"/>
              <a:t>define how a system is to be built in terms of a specific technology. They are solution-based requirements from the customer or legislation</a:t>
            </a: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590550" y="1971675"/>
            <a:ext cx="7848600" cy="2332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6"/>
          <p:cNvSpPr>
            <a:spLocks noChangeArrowheads="1"/>
          </p:cNvSpPr>
          <p:nvPr/>
        </p:nvSpPr>
        <p:spPr bwMode="gray">
          <a:xfrm>
            <a:off x="2797175" y="2187575"/>
            <a:ext cx="1073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solidFill>
                  <a:srgbClr val="FFFFFF"/>
                </a:solidFill>
              </a:rPr>
              <a:t>Function</a:t>
            </a:r>
            <a:endParaRPr lang="en-GB" sz="2400" b="1">
              <a:solidFill>
                <a:srgbClr val="FFFFFF"/>
              </a:solidFill>
            </a:endParaRPr>
          </a:p>
        </p:txBody>
      </p:sp>
      <p:sp>
        <p:nvSpPr>
          <p:cNvPr id="69638" name="Rectangle 7"/>
          <p:cNvSpPr>
            <a:spLocks noChangeArrowheads="1"/>
          </p:cNvSpPr>
          <p:nvPr/>
        </p:nvSpPr>
        <p:spPr bwMode="gray">
          <a:xfrm>
            <a:off x="4416849" y="2016125"/>
            <a:ext cx="38520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 b="1" dirty="0">
                <a:solidFill>
                  <a:srgbClr val="FFFFFF"/>
                </a:solidFill>
              </a:rPr>
              <a:t>Non-functional</a:t>
            </a:r>
          </a:p>
          <a:p>
            <a:pPr algn="ctr"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 b="1" dirty="0">
                <a:solidFill>
                  <a:srgbClr val="FFFFFF"/>
                </a:solidFill>
              </a:rPr>
              <a:t>Implementation Requirement</a:t>
            </a:r>
          </a:p>
        </p:txBody>
      </p:sp>
      <p:sp>
        <p:nvSpPr>
          <p:cNvPr id="69639" name="Rectangle 8"/>
          <p:cNvSpPr>
            <a:spLocks noChangeArrowheads="1"/>
          </p:cNvSpPr>
          <p:nvPr/>
        </p:nvSpPr>
        <p:spPr bwMode="auto">
          <a:xfrm>
            <a:off x="2479772" y="2878885"/>
            <a:ext cx="16398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Communicate ..</a:t>
            </a:r>
            <a:endParaRPr lang="en-GB" sz="1800" dirty="0"/>
          </a:p>
        </p:txBody>
      </p:sp>
      <p:sp>
        <p:nvSpPr>
          <p:cNvPr id="69640" name="Rectangle 9"/>
          <p:cNvSpPr>
            <a:spLocks noChangeArrowheads="1"/>
          </p:cNvSpPr>
          <p:nvPr/>
        </p:nvSpPr>
        <p:spPr bwMode="auto">
          <a:xfrm>
            <a:off x="4429293" y="2834979"/>
            <a:ext cx="32513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Phillips A/C 1267 VHF Radio</a:t>
            </a:r>
            <a:endParaRPr lang="en-GB" sz="2000"/>
          </a:p>
        </p:txBody>
      </p:sp>
      <p:sp>
        <p:nvSpPr>
          <p:cNvPr id="69641" name="Line 10"/>
          <p:cNvSpPr>
            <a:spLocks noChangeShapeType="1"/>
          </p:cNvSpPr>
          <p:nvPr/>
        </p:nvSpPr>
        <p:spPr bwMode="auto">
          <a:xfrm>
            <a:off x="587375" y="2682875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Line 11"/>
          <p:cNvSpPr>
            <a:spLocks noChangeShapeType="1"/>
          </p:cNvSpPr>
          <p:nvPr/>
        </p:nvSpPr>
        <p:spPr bwMode="auto">
          <a:xfrm>
            <a:off x="4321175" y="1958975"/>
            <a:ext cx="0" cy="290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Rectangle 12"/>
          <p:cNvSpPr>
            <a:spLocks noChangeArrowheads="1"/>
          </p:cNvSpPr>
          <p:nvPr/>
        </p:nvSpPr>
        <p:spPr bwMode="gray">
          <a:xfrm>
            <a:off x="1022527" y="2168525"/>
            <a:ext cx="912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b="1" dirty="0">
                <a:solidFill>
                  <a:srgbClr val="FFFFFF"/>
                </a:solidFill>
              </a:rPr>
              <a:t>System</a:t>
            </a:r>
            <a:endParaRPr lang="en-GB" sz="2400" b="1" dirty="0">
              <a:solidFill>
                <a:srgbClr val="FFFFFF"/>
              </a:solidFill>
            </a:endParaRPr>
          </a:p>
        </p:txBody>
      </p:sp>
      <p:sp>
        <p:nvSpPr>
          <p:cNvPr id="69644" name="Line 13"/>
          <p:cNvSpPr>
            <a:spLocks noChangeShapeType="1"/>
          </p:cNvSpPr>
          <p:nvPr/>
        </p:nvSpPr>
        <p:spPr bwMode="auto">
          <a:xfrm>
            <a:off x="2416175" y="1958975"/>
            <a:ext cx="0" cy="2925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Rectangle 14"/>
          <p:cNvSpPr>
            <a:spLocks noChangeArrowheads="1"/>
          </p:cNvSpPr>
          <p:nvPr/>
        </p:nvSpPr>
        <p:spPr bwMode="auto">
          <a:xfrm>
            <a:off x="835378" y="2797175"/>
            <a:ext cx="741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 dirty="0">
                <a:solidFill>
                  <a:srgbClr val="000000"/>
                </a:solidFill>
              </a:rPr>
              <a:t>Aircraft</a:t>
            </a:r>
            <a:endParaRPr lang="en-GB" sz="2400" dirty="0"/>
          </a:p>
        </p:txBody>
      </p:sp>
      <p:sp>
        <p:nvSpPr>
          <p:cNvPr id="69646" name="Rectangle 15"/>
          <p:cNvSpPr>
            <a:spLocks noChangeArrowheads="1"/>
          </p:cNvSpPr>
          <p:nvPr/>
        </p:nvSpPr>
        <p:spPr bwMode="auto">
          <a:xfrm>
            <a:off x="2492375" y="3386615"/>
            <a:ext cx="1524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Remove Waste</a:t>
            </a:r>
            <a:endParaRPr lang="en-GB" sz="1800" dirty="0"/>
          </a:p>
        </p:txBody>
      </p:sp>
      <p:sp>
        <p:nvSpPr>
          <p:cNvPr id="69647" name="Rectangle 16"/>
          <p:cNvSpPr>
            <a:spLocks noChangeArrowheads="1"/>
          </p:cNvSpPr>
          <p:nvPr/>
        </p:nvSpPr>
        <p:spPr bwMode="auto">
          <a:xfrm>
            <a:off x="4437199" y="3393282"/>
            <a:ext cx="15773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Electric Pump</a:t>
            </a:r>
            <a:endParaRPr lang="en-GB" sz="2000"/>
          </a:p>
        </p:txBody>
      </p:sp>
      <p:sp>
        <p:nvSpPr>
          <p:cNvPr id="69648" name="Rectangle 17"/>
          <p:cNvSpPr>
            <a:spLocks noChangeArrowheads="1"/>
          </p:cNvSpPr>
          <p:nvPr/>
        </p:nvSpPr>
        <p:spPr bwMode="auto">
          <a:xfrm>
            <a:off x="815975" y="3368675"/>
            <a:ext cx="1227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>
                <a:solidFill>
                  <a:srgbClr val="000000"/>
                </a:solidFill>
              </a:rPr>
              <a:t>Dishwasher</a:t>
            </a:r>
            <a:endParaRPr lang="en-GB" sz="2400"/>
          </a:p>
        </p:txBody>
      </p:sp>
      <p:sp>
        <p:nvSpPr>
          <p:cNvPr id="69649" name="Line 18"/>
          <p:cNvSpPr>
            <a:spLocks noChangeShapeType="1"/>
          </p:cNvSpPr>
          <p:nvPr/>
        </p:nvSpPr>
        <p:spPr bwMode="auto">
          <a:xfrm>
            <a:off x="587375" y="3254375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Line 19"/>
          <p:cNvSpPr>
            <a:spLocks noChangeShapeType="1"/>
          </p:cNvSpPr>
          <p:nvPr/>
        </p:nvSpPr>
        <p:spPr bwMode="auto">
          <a:xfrm>
            <a:off x="592138" y="3792538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Rectangle 20"/>
          <p:cNvSpPr>
            <a:spLocks noChangeArrowheads="1"/>
          </p:cNvSpPr>
          <p:nvPr/>
        </p:nvSpPr>
        <p:spPr bwMode="auto">
          <a:xfrm>
            <a:off x="2522538" y="3892550"/>
            <a:ext cx="14808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dirty="0">
                <a:solidFill>
                  <a:srgbClr val="000000"/>
                </a:solidFill>
              </a:rPr>
              <a:t>Receive Power</a:t>
            </a:r>
            <a:endParaRPr lang="en-GB" sz="1800" dirty="0"/>
          </a:p>
        </p:txBody>
      </p:sp>
      <p:sp>
        <p:nvSpPr>
          <p:cNvPr id="69652" name="Rectangle 21"/>
          <p:cNvSpPr>
            <a:spLocks noChangeArrowheads="1"/>
          </p:cNvSpPr>
          <p:nvPr/>
        </p:nvSpPr>
        <p:spPr bwMode="auto">
          <a:xfrm>
            <a:off x="4409290" y="3925074"/>
            <a:ext cx="38952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000000"/>
                </a:solidFill>
              </a:rPr>
              <a:t>UK Domestic 13A Plug to BS1363</a:t>
            </a:r>
            <a:endParaRPr lang="en-GB" sz="2000"/>
          </a:p>
        </p:txBody>
      </p:sp>
      <p:sp>
        <p:nvSpPr>
          <p:cNvPr id="69653" name="Rectangle 22"/>
          <p:cNvSpPr>
            <a:spLocks noChangeArrowheads="1"/>
          </p:cNvSpPr>
          <p:nvPr/>
        </p:nvSpPr>
        <p:spPr bwMode="auto">
          <a:xfrm>
            <a:off x="820738" y="3878263"/>
            <a:ext cx="860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>
              <a:spcBef>
                <a:spcPct val="0"/>
              </a:spcBef>
              <a:buClrTx/>
              <a:buFontTx/>
              <a:buNone/>
            </a:pPr>
            <a:r>
              <a:rPr lang="en-GB" sz="2000">
                <a:solidFill>
                  <a:srgbClr val="000000"/>
                </a:solidFill>
              </a:rPr>
              <a:t>Toaster</a:t>
            </a:r>
            <a:endParaRPr lang="en-GB" sz="2400"/>
          </a:p>
        </p:txBody>
      </p:sp>
      <p:sp>
        <p:nvSpPr>
          <p:cNvPr id="69654" name="Rectangle 23"/>
          <p:cNvSpPr>
            <a:spLocks noChangeArrowheads="1"/>
          </p:cNvSpPr>
          <p:nvPr/>
        </p:nvSpPr>
        <p:spPr bwMode="auto">
          <a:xfrm>
            <a:off x="587375" y="4302125"/>
            <a:ext cx="7848600" cy="584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5" name="Text Box 24"/>
          <p:cNvSpPr txBox="1">
            <a:spLocks noChangeArrowheads="1"/>
          </p:cNvSpPr>
          <p:nvPr/>
        </p:nvSpPr>
        <p:spPr bwMode="auto">
          <a:xfrm>
            <a:off x="754063" y="4256088"/>
            <a:ext cx="1025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/>
              <a:t>Overhaul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/>
              <a:t>Aircraft</a:t>
            </a:r>
          </a:p>
        </p:txBody>
      </p:sp>
      <p:sp>
        <p:nvSpPr>
          <p:cNvPr id="69656" name="Text Box 25"/>
          <p:cNvSpPr txBox="1">
            <a:spLocks noChangeArrowheads="1"/>
          </p:cNvSpPr>
          <p:nvPr/>
        </p:nvSpPr>
        <p:spPr bwMode="auto">
          <a:xfrm>
            <a:off x="2384425" y="4281488"/>
            <a:ext cx="200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400" dirty="0"/>
              <a:t>Maintain Component History</a:t>
            </a:r>
          </a:p>
        </p:txBody>
      </p:sp>
      <p:sp>
        <p:nvSpPr>
          <p:cNvPr id="69657" name="Text Box 26"/>
          <p:cNvSpPr txBox="1">
            <a:spLocks noChangeArrowheads="1"/>
          </p:cNvSpPr>
          <p:nvPr/>
        </p:nvSpPr>
        <p:spPr bwMode="auto">
          <a:xfrm>
            <a:off x="4462463" y="4383088"/>
            <a:ext cx="34819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sz="1600"/>
              <a:t>Microsoft Access database on a PC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4801" y="5024437"/>
            <a:ext cx="6948312" cy="1261884"/>
          </a:xfrm>
          <a:prstGeom prst="rect">
            <a:avLst/>
          </a:prstGeom>
          <a:solidFill>
            <a:srgbClr val="CCFF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buFont typeface="Wingdings" pitchFamily="2" charset="2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Non-functional Implementation Requirements come in two types: </a:t>
            </a:r>
            <a:r>
              <a:rPr lang="en-GB" b="1" dirty="0">
                <a:solidFill>
                  <a:schemeClr val="tx1"/>
                </a:solidFill>
              </a:rPr>
              <a:t>Justifiable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sz="1400" dirty="0">
                <a:solidFill>
                  <a:schemeClr val="tx1"/>
                </a:solidFill>
              </a:rPr>
              <a:t>where the requirement is reasonable - typically because it relates to a design decision made at the higher system level</a:t>
            </a:r>
            <a:endParaRPr lang="en-GB" dirty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None/>
              <a:defRPr/>
            </a:pPr>
            <a:r>
              <a:rPr lang="en-GB" b="1" dirty="0">
                <a:solidFill>
                  <a:schemeClr val="tx1"/>
                </a:solidFill>
              </a:rPr>
              <a:t>Lazy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sz="1400" dirty="0">
                <a:solidFill>
                  <a:schemeClr val="tx1"/>
                </a:solidFill>
              </a:rPr>
              <a:t>where the stakeholder has resorted to a solution-based requirement because they do not know how to express it otherwise   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7253112" y="4955329"/>
            <a:ext cx="1792110" cy="1731015"/>
          </a:xfrm>
          <a:prstGeom prst="wedgeRoundRectCallout">
            <a:avLst>
              <a:gd name="adj1" fmla="val -100027"/>
              <a:gd name="adj2" fmla="val 121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</a:rPr>
              <a:t>We need to identify the Non-functional Implementation</a:t>
            </a:r>
            <a:r>
              <a:rPr kumimoji="0" lang="en-US" sz="1200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latin typeface="+mj-lt"/>
              </a:rPr>
              <a:t> Requirements and determine whether they are lazy or justifiable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80387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Summary: The Holistic Cutting of the Cake!</a:t>
            </a:r>
          </a:p>
        </p:txBody>
      </p:sp>
      <p:sp>
        <p:nvSpPr>
          <p:cNvPr id="75779" name="Text Box 5"/>
          <p:cNvSpPr txBox="1">
            <a:spLocks noChangeArrowheads="1"/>
          </p:cNvSpPr>
          <p:nvPr/>
        </p:nvSpPr>
        <p:spPr bwMode="auto">
          <a:xfrm>
            <a:off x="4737100" y="1176338"/>
            <a:ext cx="33464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3200" rIns="90000" bIns="432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dirty="0"/>
              <a:t>Holistic Requirements Model</a:t>
            </a:r>
            <a:endParaRPr lang="en-US" sz="1800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57200" y="5254490"/>
            <a:ext cx="8110537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requirement categories of the Holistic Requirements Model are not arbitrary – together they form a </a:t>
            </a:r>
            <a:r>
              <a:rPr lang="en-GB" b="1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complete and consistent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set of requirements that has a structure which we can exploit to identify missing requirements and provide a powerful universal framework for </a:t>
            </a:r>
            <a:r>
              <a:rPr lang="en-GB" kern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system design</a:t>
            </a:r>
            <a:endParaRPr lang="en-GB" kern="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90787"/>
            <a:ext cx="3505200" cy="3505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828663"/>
            <a:ext cx="4939775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721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flowchart opposite can help in consistently and correctly categorizing a set of source requirements </a:t>
            </a:r>
          </a:p>
          <a:p>
            <a:r>
              <a:rPr lang="en-US" dirty="0"/>
              <a:t>Its use does require </a:t>
            </a:r>
            <a:r>
              <a:rPr lang="en-US" dirty="0" err="1"/>
              <a:t>practise</a:t>
            </a:r>
            <a:r>
              <a:rPr lang="en-US" dirty="0"/>
              <a:t> BUT it can provide a fast method to identify the deficiencies in a set of source requirements</a:t>
            </a:r>
          </a:p>
          <a:p>
            <a:r>
              <a:rPr lang="en-US" dirty="0"/>
              <a:t>Even experienced users will “get it wrong” on the first pass – but know subsequent iteration will address any </a:t>
            </a:r>
            <a:r>
              <a:rPr lang="en-US" dirty="0" err="1"/>
              <a:t>miscategorization</a:t>
            </a:r>
            <a:endParaRPr lang="en-US" dirty="0"/>
          </a:p>
        </p:txBody>
      </p:sp>
      <p:sp>
        <p:nvSpPr>
          <p:cNvPr id="132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Holistic Requirements Model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780" y="1044220"/>
            <a:ext cx="4230889" cy="554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07585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Exercise – Requirements Categories 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981200"/>
            <a:ext cx="4800600" cy="4038600"/>
          </a:xfrm>
        </p:spPr>
        <p:txBody>
          <a:bodyPr/>
          <a:lstStyle/>
          <a:p>
            <a:r>
              <a:rPr lang="en-GB" sz="1800" dirty="0"/>
              <a:t>In teams go through your toaster requirements and indicate which are:</a:t>
            </a:r>
          </a:p>
          <a:p>
            <a:pPr lvl="1"/>
            <a:r>
              <a:rPr lang="en-GB" sz="1600" dirty="0"/>
              <a:t>Operational requirements	OP</a:t>
            </a:r>
          </a:p>
          <a:p>
            <a:pPr lvl="1"/>
            <a:r>
              <a:rPr lang="en-GB" sz="1600" dirty="0"/>
              <a:t>Functional requirements	F</a:t>
            </a:r>
          </a:p>
          <a:p>
            <a:pPr lvl="1"/>
            <a:r>
              <a:rPr lang="en-GB" sz="1600" dirty="0"/>
              <a:t>Non-functional requirements</a:t>
            </a:r>
          </a:p>
          <a:p>
            <a:pPr lvl="2"/>
            <a:r>
              <a:rPr lang="en-GB" sz="1600" dirty="0"/>
              <a:t>System			NFS</a:t>
            </a:r>
          </a:p>
          <a:p>
            <a:pPr lvl="2"/>
            <a:r>
              <a:rPr lang="en-GB" sz="1600" dirty="0"/>
              <a:t>Performance		NFP</a:t>
            </a:r>
          </a:p>
          <a:p>
            <a:pPr lvl="2"/>
            <a:r>
              <a:rPr lang="en-GB" sz="1600" dirty="0"/>
              <a:t>Implementation		NFI</a:t>
            </a:r>
          </a:p>
          <a:p>
            <a:pPr lvl="1"/>
            <a:endParaRPr lang="en-GB" sz="1600" dirty="0"/>
          </a:p>
          <a:p>
            <a:r>
              <a:rPr lang="en-GB" sz="1800" dirty="0"/>
              <a:t>Time 20 minutes</a:t>
            </a:r>
          </a:p>
        </p:txBody>
      </p:sp>
      <p:pic>
        <p:nvPicPr>
          <p:cNvPr id="4" name="Picture 3" descr="transparent-glass-toa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3" y="2123722"/>
            <a:ext cx="3141133" cy="261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6239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Nature of Customer Requirements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Humans tend not to specify functionality!</a:t>
            </a:r>
          </a:p>
          <a:p>
            <a:r>
              <a:rPr lang="en-GB"/>
              <a:t>It is assumed or implied through constraints</a:t>
            </a:r>
          </a:p>
          <a:p>
            <a:r>
              <a:rPr lang="en-GB"/>
              <a:t>What is often missing from a set of requirements is the functionality</a:t>
            </a:r>
          </a:p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1663" y="3130180"/>
            <a:ext cx="8083550" cy="27185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76263" y="3149600"/>
            <a:ext cx="16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700088" y="3216275"/>
            <a:ext cx="7910512" cy="28733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762000">
              <a:buClrTx/>
              <a:buSzPct val="115000"/>
              <a:buFont typeface="Arial" charset="0"/>
              <a:buChar char="•"/>
            </a:pPr>
            <a:r>
              <a:rPr lang="en-GB" sz="2300" dirty="0">
                <a:solidFill>
                  <a:srgbClr val="FFFFFF"/>
                </a:solidFill>
                <a:latin typeface="Arial" charset="0"/>
              </a:rPr>
              <a:t>It’</a:t>
            </a:r>
            <a:r>
              <a:rPr lang="en-GB" altLang="ja-JP" sz="2300" dirty="0">
                <a:solidFill>
                  <a:srgbClr val="FFFFFF"/>
                </a:solidFill>
                <a:latin typeface="Arial" charset="0"/>
              </a:rPr>
              <a:t>s not surprising, actually! Customers are often not interested in how something is done but how well it’s done</a:t>
            </a:r>
          </a:p>
          <a:p>
            <a:pPr defTabSz="762000">
              <a:buClrTx/>
              <a:buSzPct val="115000"/>
              <a:buFont typeface="Arial" charset="0"/>
              <a:buChar char="•"/>
            </a:pPr>
            <a:r>
              <a:rPr lang="en-GB" sz="2300" dirty="0">
                <a:solidFill>
                  <a:srgbClr val="FFFFFF"/>
                </a:solidFill>
                <a:latin typeface="Arial" charset="0"/>
              </a:rPr>
              <a:t>We must, however, determine has to be done - the functionality - because it is this that the system has do to deliver the customer’s expressed requirements </a:t>
            </a:r>
          </a:p>
        </p:txBody>
      </p:sp>
    </p:spTree>
    <p:extLst>
      <p:ext uri="{BB962C8B-B14F-4D97-AF65-F5344CB8AC3E}">
        <p14:creationId xmlns:p14="http://schemas.microsoft.com/office/powerpoint/2010/main" val="92857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47800"/>
            <a:ext cx="3810000" cy="4518025"/>
          </a:xfrm>
        </p:spPr>
        <p:txBody>
          <a:bodyPr/>
          <a:lstStyle/>
          <a:p>
            <a:r>
              <a:rPr lang="en-GB" dirty="0"/>
              <a:t>What is the generic functionality necessary to </a:t>
            </a:r>
          </a:p>
          <a:p>
            <a:endParaRPr lang="en-GB" altLang="ja-JP" sz="1050" dirty="0"/>
          </a:p>
          <a:p>
            <a:pPr lvl="1"/>
            <a:r>
              <a:rPr lang="ja-JP" altLang="en-GB" dirty="0"/>
              <a:t>“</a:t>
            </a:r>
            <a:r>
              <a:rPr lang="en-GB" altLang="ja-JP" dirty="0"/>
              <a:t>to toast bread product</a:t>
            </a:r>
            <a:r>
              <a:rPr lang="ja-JP" altLang="en-GB" dirty="0"/>
              <a:t>”</a:t>
            </a:r>
            <a:endParaRPr lang="en-GB" altLang="ja-JP" dirty="0"/>
          </a:p>
          <a:p>
            <a:pPr lvl="1"/>
            <a:endParaRPr lang="en-GB" altLang="ja-JP" sz="900" dirty="0"/>
          </a:p>
          <a:p>
            <a:r>
              <a:rPr lang="en-GB" dirty="0"/>
              <a:t>Time 10 minutes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79964" y="3957637"/>
            <a:ext cx="3678236" cy="230832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algn="l">
              <a:buFont typeface="Arial"/>
              <a:buChar char="•"/>
            </a:pPr>
            <a:r>
              <a:rPr lang="en-US" sz="1800" b="1" dirty="0"/>
              <a:t>To toast bread product</a:t>
            </a:r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  <a:p>
            <a:pPr marL="742950" lvl="1" indent="-285750" algn="l">
              <a:buFont typeface="Wingdings" charset="2"/>
              <a:buChar char="Ø"/>
            </a:pPr>
            <a:endParaRPr lang="en-US" sz="1800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64577" y="3211512"/>
            <a:ext cx="2031023" cy="990600"/>
          </a:xfrm>
          <a:prstGeom prst="rect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Toasting System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18" y="1066800"/>
            <a:ext cx="1970882" cy="1642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0" t="5122" r="6221" b="12485"/>
          <a:stretch/>
        </p:blipFill>
        <p:spPr>
          <a:xfrm>
            <a:off x="1205886" y="4937650"/>
            <a:ext cx="1408546" cy="1452563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 bwMode="auto">
          <a:xfrm>
            <a:off x="1745303" y="2667000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7" name="Down Arrow 66"/>
          <p:cNvSpPr/>
          <p:nvPr/>
        </p:nvSpPr>
        <p:spPr bwMode="auto">
          <a:xfrm>
            <a:off x="1715232" y="4171022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2810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4"/>
            <a:ext cx="7854950" cy="725488"/>
          </a:xfrm>
        </p:spPr>
        <p:txBody>
          <a:bodyPr/>
          <a:lstStyle/>
          <a:p>
            <a:r>
              <a:rPr lang="en-GB"/>
              <a:t>Generic System Functionality</a:t>
            </a:r>
            <a:endParaRPr lang="en-US" dirty="0"/>
          </a:p>
        </p:txBody>
      </p:sp>
      <p:sp>
        <p:nvSpPr>
          <p:cNvPr id="80898" name="Rectangle 3"/>
          <p:cNvSpPr>
            <a:spLocks noChangeArrowheads="1"/>
          </p:cNvSpPr>
          <p:nvPr/>
        </p:nvSpPr>
        <p:spPr bwMode="auto">
          <a:xfrm>
            <a:off x="177800" y="4502727"/>
            <a:ext cx="18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50532" name="Group 4"/>
          <p:cNvGraphicFramePr>
            <a:graphicFrameLocks noGrp="1"/>
          </p:cNvGraphicFramePr>
          <p:nvPr>
            <p:extLst/>
          </p:nvPr>
        </p:nvGraphicFramePr>
        <p:xfrm>
          <a:off x="723900" y="2165927"/>
          <a:ext cx="3613150" cy="4397256"/>
        </p:xfrm>
        <a:graphic>
          <a:graphicData uri="http://schemas.openxmlformats.org/drawingml/2006/table">
            <a:tbl>
              <a:tblPr/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Stick bread slice on end of toasting fork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Open coal fire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bread close to open fire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Move bread to get even toasting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toast away from coal fire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off the toasting fork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0928" name="Rectangle 33"/>
          <p:cNvSpPr>
            <a:spLocks noChangeArrowheads="1"/>
          </p:cNvSpPr>
          <p:nvPr/>
        </p:nvSpPr>
        <p:spPr bwMode="auto">
          <a:xfrm>
            <a:off x="0" y="4901190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sp>
        <p:nvSpPr>
          <p:cNvPr id="80929" name="Rectangle 34"/>
          <p:cNvSpPr>
            <a:spLocks noChangeArrowheads="1"/>
          </p:cNvSpPr>
          <p:nvPr/>
        </p:nvSpPr>
        <p:spPr bwMode="auto">
          <a:xfrm>
            <a:off x="0" y="2381827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50563" name="Group 35"/>
          <p:cNvGraphicFramePr>
            <a:graphicFrameLocks noGrp="1"/>
          </p:cNvGraphicFramePr>
          <p:nvPr>
            <p:extLst/>
          </p:nvPr>
        </p:nvGraphicFramePr>
        <p:xfrm>
          <a:off x="5003800" y="2191327"/>
          <a:ext cx="3613150" cy="4397256"/>
        </p:xfrm>
        <a:graphic>
          <a:graphicData uri="http://schemas.openxmlformats.org/drawingml/2006/table">
            <a:tbl>
              <a:tblPr/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0959" name="Rectangle 64"/>
          <p:cNvSpPr>
            <a:spLocks noChangeArrowheads="1"/>
          </p:cNvSpPr>
          <p:nvPr/>
        </p:nvSpPr>
        <p:spPr bwMode="auto">
          <a:xfrm>
            <a:off x="0" y="4672590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pic>
        <p:nvPicPr>
          <p:cNvPr id="80960" name="Picture 65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7" y="1010732"/>
            <a:ext cx="12731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61" name="Picture 66" descr="Toasting F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40882"/>
            <a:ext cx="14478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68586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Generic Toaster Functionality</a:t>
            </a:r>
            <a:endParaRPr lang="en-US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844800" y="1016000"/>
            <a:ext cx="2868612" cy="584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</a:rPr>
              <a:t>Toast </a:t>
            </a:r>
            <a:r>
              <a:rPr lang="en-GB" sz="2000">
                <a:solidFill>
                  <a:srgbClr val="FFFFFF"/>
                </a:solidFill>
              </a:rPr>
              <a:t>Bread Product</a:t>
            </a:r>
            <a:endParaRPr lang="en-GB" sz="200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8860" y="2463800"/>
            <a:ext cx="9525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Load Bread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289302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Monitor Toasting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5212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Control Toasting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57150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Remove Heat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921500" y="2463800"/>
            <a:ext cx="11049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Unload Toast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344060" y="2463800"/>
            <a:ext cx="8890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Apply Heat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112160" y="2463800"/>
            <a:ext cx="1155700" cy="6223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</a:rPr>
              <a:t>Generate Heat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3008" y="3427782"/>
            <a:ext cx="7082388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GB" sz="1800" dirty="0"/>
              <a:t>Did your requirements for the toaster specify any of these?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GB" sz="1800" dirty="0"/>
              <a:t>How do your requirements relate to the system functions?</a:t>
            </a:r>
          </a:p>
        </p:txBody>
      </p:sp>
      <p:cxnSp>
        <p:nvCxnSpPr>
          <p:cNvPr id="82973" name="Elbow Connector 17"/>
          <p:cNvCxnSpPr>
            <a:cxnSpLocks noChangeShapeType="1"/>
          </p:cNvCxnSpPr>
          <p:nvPr/>
        </p:nvCxnSpPr>
        <p:spPr bwMode="auto">
          <a:xfrm rot="5400000">
            <a:off x="2012950" y="177800"/>
            <a:ext cx="863600" cy="37084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4" name="Elbow Connector 20"/>
          <p:cNvCxnSpPr>
            <a:cxnSpLocks noChangeShapeType="1"/>
          </p:cNvCxnSpPr>
          <p:nvPr/>
        </p:nvCxnSpPr>
        <p:spPr bwMode="auto">
          <a:xfrm rot="5400000">
            <a:off x="2565400" y="730250"/>
            <a:ext cx="863600" cy="2603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5" name="Elbow Connector 24"/>
          <p:cNvCxnSpPr>
            <a:cxnSpLocks noChangeShapeType="1"/>
          </p:cNvCxnSpPr>
          <p:nvPr/>
        </p:nvCxnSpPr>
        <p:spPr bwMode="auto">
          <a:xfrm rot="5400000">
            <a:off x="3114675" y="1279525"/>
            <a:ext cx="863600" cy="15049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6" name="Elbow Connector 36"/>
          <p:cNvCxnSpPr>
            <a:cxnSpLocks noChangeShapeType="1"/>
          </p:cNvCxnSpPr>
          <p:nvPr/>
        </p:nvCxnSpPr>
        <p:spPr bwMode="auto">
          <a:xfrm rot="16200000" flipH="1">
            <a:off x="4851400" y="1047750"/>
            <a:ext cx="863600" cy="19685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7" name="Elbow Connector 38"/>
          <p:cNvCxnSpPr>
            <a:cxnSpLocks noChangeShapeType="1"/>
          </p:cNvCxnSpPr>
          <p:nvPr/>
        </p:nvCxnSpPr>
        <p:spPr bwMode="auto">
          <a:xfrm rot="16200000" flipH="1">
            <a:off x="5454650" y="444500"/>
            <a:ext cx="863600" cy="3175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8" name="Elbow Connector 41"/>
          <p:cNvCxnSpPr>
            <a:cxnSpLocks noChangeShapeType="1"/>
          </p:cNvCxnSpPr>
          <p:nvPr/>
        </p:nvCxnSpPr>
        <p:spPr bwMode="auto">
          <a:xfrm rot="5400000">
            <a:off x="3657600" y="1822450"/>
            <a:ext cx="863600" cy="4191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979" name="Elbow Connector 45"/>
          <p:cNvCxnSpPr>
            <a:cxnSpLocks noChangeShapeType="1"/>
          </p:cNvCxnSpPr>
          <p:nvPr/>
        </p:nvCxnSpPr>
        <p:spPr bwMode="auto">
          <a:xfrm rot="16200000" flipH="1">
            <a:off x="4254500" y="1644650"/>
            <a:ext cx="863600" cy="774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980" name="TextBox 47"/>
          <p:cNvSpPr txBox="1">
            <a:spLocks noChangeArrowheads="1"/>
          </p:cNvSpPr>
          <p:nvPr/>
        </p:nvSpPr>
        <p:spPr bwMode="auto">
          <a:xfrm>
            <a:off x="8035925" y="9906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/>
              <a:t>System</a:t>
            </a:r>
          </a:p>
          <a:p>
            <a:pPr algn="ctr" eaLnBrk="1" hangingPunct="1"/>
            <a:r>
              <a:rPr lang="en-GB" sz="1800" dirty="0"/>
              <a:t> Purpose</a:t>
            </a:r>
          </a:p>
        </p:txBody>
      </p:sp>
      <p:sp>
        <p:nvSpPr>
          <p:cNvPr id="82981" name="TextBox 48"/>
          <p:cNvSpPr txBox="1">
            <a:spLocks noChangeArrowheads="1"/>
          </p:cNvSpPr>
          <p:nvPr/>
        </p:nvSpPr>
        <p:spPr bwMode="auto">
          <a:xfrm>
            <a:off x="8099425" y="2438400"/>
            <a:ext cx="1044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/>
              <a:t>Sub-</a:t>
            </a:r>
          </a:p>
          <a:p>
            <a:pPr algn="ctr" eaLnBrk="1" hangingPunct="1"/>
            <a:r>
              <a:rPr lang="en-GB" sz="1800" dirty="0"/>
              <a:t>Purpose</a:t>
            </a:r>
          </a:p>
        </p:txBody>
      </p:sp>
      <p:sp>
        <p:nvSpPr>
          <p:cNvPr id="82982" name="Rectangle 22"/>
          <p:cNvSpPr>
            <a:spLocks noChangeArrowheads="1"/>
          </p:cNvSpPr>
          <p:nvPr/>
        </p:nvSpPr>
        <p:spPr bwMode="auto">
          <a:xfrm>
            <a:off x="131763" y="4446622"/>
            <a:ext cx="86518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81000" indent="-381000" algn="ctr"/>
            <a:r>
              <a:rPr lang="en-GB" sz="1400" dirty="0"/>
              <a:t>Every engineered system has an underlying set of functionality that enables it to achieve its purpose. Similar systems will have similar functionality; indeed, systems that have the same purpose will have a set of functionality that is identical. This functionality is the Generic System Functionality (GSF) and is time invariant (provided the purpose does not change the GSF does not change)</a:t>
            </a:r>
          </a:p>
          <a:p>
            <a:pPr marL="381000" indent="-381000" algn="ctr"/>
            <a:endParaRPr lang="en-GB" sz="1400" dirty="0"/>
          </a:p>
          <a:p>
            <a:pPr marL="381000" indent="-381000" algn="ctr"/>
            <a:r>
              <a:rPr lang="en-GB" sz="1400" dirty="0"/>
              <a:t>Whilst the GSF is a consequence of the system purpose and is fixed, it can be implemented in many ways which change as technologies evolve</a:t>
            </a:r>
            <a:r>
              <a:rPr lang="en-GB" sz="1200" dirty="0"/>
              <a:t> </a:t>
            </a:r>
            <a:r>
              <a:rPr lang="en-GB" sz="1400" dirty="0"/>
              <a:t>and emerge. The generic system functionality is not the complete set of system functionality – a system can have functionality that is not generic:</a:t>
            </a:r>
          </a:p>
        </p:txBody>
      </p:sp>
    </p:spTree>
    <p:extLst>
      <p:ext uri="{BB962C8B-B14F-4D97-AF65-F5344CB8AC3E}">
        <p14:creationId xmlns:p14="http://schemas.microsoft.com/office/powerpoint/2010/main" val="214062787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/>
          <p:cNvSpPr>
            <a:spLocks noGrp="1"/>
          </p:cNvSpPr>
          <p:nvPr>
            <p:ph type="title"/>
          </p:nvPr>
        </p:nvSpPr>
        <p:spPr>
          <a:xfrm>
            <a:off x="-17585" y="0"/>
            <a:ext cx="6489700" cy="1041401"/>
          </a:xfrm>
        </p:spPr>
        <p:txBody>
          <a:bodyPr/>
          <a:lstStyle/>
          <a:p>
            <a:r>
              <a:rPr lang="en-US"/>
              <a:t>Using Functionality to Manage Complexity</a:t>
            </a:r>
          </a:p>
        </p:txBody>
      </p:sp>
      <p:sp>
        <p:nvSpPr>
          <p:cNvPr id="132099" name="Content Placeholder 4"/>
          <p:cNvSpPr>
            <a:spLocks noGrp="1"/>
          </p:cNvSpPr>
          <p:nvPr>
            <p:ph idx="1"/>
          </p:nvPr>
        </p:nvSpPr>
        <p:spPr>
          <a:xfrm>
            <a:off x="157109" y="1023816"/>
            <a:ext cx="4491092" cy="514826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In Systems Engineering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800" dirty="0"/>
              <a:t>Systems Engineering handles complexity by dividing the problem up into simpler yet integrated and interdependent sub-elements. It helps to be able to identify the sub-elements at an early stage, but how this is done is critical - the best way is to determine an invariant system architecture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32100" name="TextBox 4"/>
          <p:cNvSpPr txBox="1">
            <a:spLocks noChangeArrowheads="1"/>
          </p:cNvSpPr>
          <p:nvPr/>
        </p:nvSpPr>
        <p:spPr bwMode="auto">
          <a:xfrm>
            <a:off x="157108" y="2024777"/>
            <a:ext cx="4139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>
                <a:latin typeface="+mn-lt"/>
              </a:rPr>
              <a:t>Purpose ≡ Function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5562600" y="3124200"/>
            <a:ext cx="3319188" cy="2857233"/>
          </a:xfrm>
          <a:prstGeom prst="wedgeRectCallout">
            <a:avLst>
              <a:gd name="adj1" fmla="val -80890"/>
              <a:gd name="adj2" fmla="val 2481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0000" tIns="43200" rIns="90000" bIns="432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GB" sz="1800" b="1" kern="0" dirty="0">
                <a:solidFill>
                  <a:srgbClr val="000000"/>
                </a:solidFill>
              </a:rPr>
              <a:t>For a given problem (Operational Requirement) there will be a fixed set of generic functions that will not change over time. These generic functions provide a rational and invariant basis for the division of that problem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51" y="1041401"/>
            <a:ext cx="5208372" cy="16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00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780" y="414704"/>
            <a:ext cx="3211299" cy="1954137"/>
          </a:xfrm>
          <a:prstGeom prst="rect">
            <a:avLst/>
          </a:prstGeom>
        </p:spPr>
      </p:pic>
      <p:sp>
        <p:nvSpPr>
          <p:cNvPr id="37" name="Oval 3"/>
          <p:cNvSpPr>
            <a:spLocks noChangeArrowheads="1"/>
          </p:cNvSpPr>
          <p:nvPr/>
        </p:nvSpPr>
        <p:spPr bwMode="auto">
          <a:xfrm>
            <a:off x="847725" y="1023938"/>
            <a:ext cx="676275" cy="7874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H="1">
            <a:off x="1117600" y="1811338"/>
            <a:ext cx="12700" cy="977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1130300" y="2763838"/>
            <a:ext cx="266700" cy="596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825500" y="2738438"/>
            <a:ext cx="2921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1384300" y="334803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 flipV="1">
            <a:off x="1384300" y="3817938"/>
            <a:ext cx="203200" cy="2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 flipH="1">
            <a:off x="800100" y="3348038"/>
            <a:ext cx="12700" cy="44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 flipH="1" flipV="1">
            <a:off x="660400" y="3754438"/>
            <a:ext cx="1397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647700" y="1862138"/>
            <a:ext cx="482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6" name="Line 16"/>
          <p:cNvSpPr>
            <a:spLocks noChangeShapeType="1"/>
          </p:cNvSpPr>
          <p:nvPr/>
        </p:nvSpPr>
        <p:spPr bwMode="auto">
          <a:xfrm flipV="1">
            <a:off x="1130300" y="1836738"/>
            <a:ext cx="596900" cy="127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083908" y="711680"/>
            <a:ext cx="1409700" cy="876300"/>
          </a:xfrm>
          <a:prstGeom prst="wedgeEllipseCallout">
            <a:avLst>
              <a:gd name="adj1" fmla="val -116356"/>
              <a:gd name="adj2" fmla="val 4538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kern="0" dirty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8" name="Oval 18"/>
          <p:cNvSpPr>
            <a:spLocks noChangeArrowheads="1"/>
          </p:cNvSpPr>
          <p:nvPr/>
        </p:nvSpPr>
        <p:spPr bwMode="auto">
          <a:xfrm>
            <a:off x="7680325" y="3455988"/>
            <a:ext cx="723900" cy="8636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49" name="Line 22"/>
          <p:cNvSpPr>
            <a:spLocks noChangeShapeType="1"/>
          </p:cNvSpPr>
          <p:nvPr/>
        </p:nvSpPr>
        <p:spPr bwMode="auto">
          <a:xfrm flipH="1">
            <a:off x="7997825" y="4319588"/>
            <a:ext cx="11113" cy="977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>
            <a:off x="8008938" y="5272088"/>
            <a:ext cx="266700" cy="596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7704138" y="5246688"/>
            <a:ext cx="293687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8264525" y="5856288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 flipV="1">
            <a:off x="8264525" y="6326188"/>
            <a:ext cx="201613" cy="25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flipH="1">
            <a:off x="7680325" y="5856288"/>
            <a:ext cx="12700" cy="44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5" name="Line 28"/>
          <p:cNvSpPr>
            <a:spLocks noChangeShapeType="1"/>
          </p:cNvSpPr>
          <p:nvPr/>
        </p:nvSpPr>
        <p:spPr bwMode="auto">
          <a:xfrm flipH="1" flipV="1">
            <a:off x="7540625" y="6262688"/>
            <a:ext cx="139700" cy="63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6" name="Line 29"/>
          <p:cNvSpPr>
            <a:spLocks noChangeShapeType="1"/>
          </p:cNvSpPr>
          <p:nvPr/>
        </p:nvSpPr>
        <p:spPr bwMode="auto">
          <a:xfrm>
            <a:off x="7527925" y="4370388"/>
            <a:ext cx="481013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7" name="Line 30"/>
          <p:cNvSpPr>
            <a:spLocks noChangeShapeType="1"/>
          </p:cNvSpPr>
          <p:nvPr/>
        </p:nvSpPr>
        <p:spPr bwMode="auto">
          <a:xfrm flipV="1">
            <a:off x="8008938" y="4352925"/>
            <a:ext cx="598487" cy="127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GB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012134" y="3316288"/>
            <a:ext cx="1439591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2485731">
            <a:off x="2862581" y="2382685"/>
            <a:ext cx="2957146" cy="1549400"/>
          </a:xfrm>
          <a:prstGeom prst="rightArrow">
            <a:avLst>
              <a:gd name="adj1" fmla="val 50000"/>
              <a:gd name="adj2" fmla="val 47718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 dirty="0">
                <a:solidFill>
                  <a:srgbClr val="FFFFFF"/>
                </a:solidFill>
                <a:latin typeface="Arial"/>
                <a:ea typeface="+mn-ea"/>
                <a:cs typeface="+mn-cs"/>
              </a:rPr>
              <a:t>The problem is getting from here to here</a:t>
            </a:r>
            <a:endParaRPr lang="en-US" sz="1600" kern="0" dirty="0">
              <a:solidFill>
                <a:srgbClr val="FFFFFF"/>
              </a:solidFill>
              <a:latin typeface="Arial"/>
              <a:ea typeface="+mn-ea"/>
              <a:cs typeface="+mn-cs"/>
            </a:endParaRPr>
          </a:p>
        </p:txBody>
      </p:sp>
      <p:pic>
        <p:nvPicPr>
          <p:cNvPr id="89114" name="Picture 3" descr="C:\Documents and Settings\Stuart Burge\Local Settings\Temporary Internet Files\Content.IE5\0G36AB7H\MCPE03017_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38" y="1079500"/>
            <a:ext cx="422275" cy="6810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4" descr="C:\Documents and Settings\Stuart Burge\Local Settings\Temporary Internet Files\Content.IE5\U09XWF2V\MCPE03020_000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3482975"/>
            <a:ext cx="51593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Picture 68" descr="trent_800_drawing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4421188"/>
            <a:ext cx="2638425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PA22007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7850" y="4776786"/>
            <a:ext cx="1631951" cy="12239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6" name="Freeform 35"/>
          <p:cNvSpPr>
            <a:spLocks noChangeArrowheads="1"/>
          </p:cNvSpPr>
          <p:nvPr/>
        </p:nvSpPr>
        <p:spPr bwMode="auto">
          <a:xfrm>
            <a:off x="5232400" y="4781550"/>
            <a:ext cx="1238250" cy="1104900"/>
          </a:xfrm>
          <a:custGeom>
            <a:avLst/>
            <a:gdLst>
              <a:gd name="T0" fmla="*/ 38100 w 1238250"/>
              <a:gd name="T1" fmla="*/ 152400 h 1104900"/>
              <a:gd name="T2" fmla="*/ 838200 w 1238250"/>
              <a:gd name="T3" fmla="*/ 0 h 1104900"/>
              <a:gd name="T4" fmla="*/ 266700 w 1238250"/>
              <a:gd name="T5" fmla="*/ 209550 h 1104900"/>
              <a:gd name="T6" fmla="*/ 914400 w 1238250"/>
              <a:gd name="T7" fmla="*/ 266700 h 1104900"/>
              <a:gd name="T8" fmla="*/ 304800 w 1238250"/>
              <a:gd name="T9" fmla="*/ 381000 h 1104900"/>
              <a:gd name="T10" fmla="*/ 1047750 w 1238250"/>
              <a:gd name="T11" fmla="*/ 495300 h 1104900"/>
              <a:gd name="T12" fmla="*/ 247650 w 1238250"/>
              <a:gd name="T13" fmla="*/ 571500 h 1104900"/>
              <a:gd name="T14" fmla="*/ 1162050 w 1238250"/>
              <a:gd name="T15" fmla="*/ 647700 h 1104900"/>
              <a:gd name="T16" fmla="*/ 1123950 w 1238250"/>
              <a:gd name="T17" fmla="*/ 571500 h 1104900"/>
              <a:gd name="T18" fmla="*/ 1143000 w 1238250"/>
              <a:gd name="T19" fmla="*/ 628650 h 1104900"/>
              <a:gd name="T20" fmla="*/ 247650 w 1238250"/>
              <a:gd name="T21" fmla="*/ 704850 h 1104900"/>
              <a:gd name="T22" fmla="*/ 1238250 w 1238250"/>
              <a:gd name="T23" fmla="*/ 838200 h 1104900"/>
              <a:gd name="T24" fmla="*/ 228600 w 1238250"/>
              <a:gd name="T25" fmla="*/ 857250 h 1104900"/>
              <a:gd name="T26" fmla="*/ 1104900 w 1238250"/>
              <a:gd name="T27" fmla="*/ 1104900 h 1104900"/>
              <a:gd name="T28" fmla="*/ 38100 w 1238250"/>
              <a:gd name="T29" fmla="*/ 1028700 h 1104900"/>
              <a:gd name="T30" fmla="*/ 133350 w 1238250"/>
              <a:gd name="T31" fmla="*/ 876300 h 1104900"/>
              <a:gd name="T32" fmla="*/ 190500 w 1238250"/>
              <a:gd name="T33" fmla="*/ 742950 h 1104900"/>
              <a:gd name="T34" fmla="*/ 209550 w 1238250"/>
              <a:gd name="T35" fmla="*/ 552450 h 1104900"/>
              <a:gd name="T36" fmla="*/ 152400 w 1238250"/>
              <a:gd name="T37" fmla="*/ 400050 h 1104900"/>
              <a:gd name="T38" fmla="*/ 76200 w 1238250"/>
              <a:gd name="T39" fmla="*/ 304800 h 1104900"/>
              <a:gd name="T40" fmla="*/ 0 w 1238250"/>
              <a:gd name="T41" fmla="*/ 209550 h 1104900"/>
              <a:gd name="T42" fmla="*/ 38100 w 1238250"/>
              <a:gd name="T43" fmla="*/ 152400 h 11049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38250"/>
              <a:gd name="T67" fmla="*/ 0 h 1104900"/>
              <a:gd name="T68" fmla="*/ 1238250 w 1238250"/>
              <a:gd name="T69" fmla="*/ 1104900 h 11049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38250" h="1104900">
                <a:moveTo>
                  <a:pt x="38100" y="152400"/>
                </a:moveTo>
                <a:lnTo>
                  <a:pt x="838200" y="0"/>
                </a:lnTo>
                <a:lnTo>
                  <a:pt x="266700" y="209550"/>
                </a:lnTo>
                <a:lnTo>
                  <a:pt x="914400" y="266700"/>
                </a:lnTo>
                <a:lnTo>
                  <a:pt x="304800" y="381000"/>
                </a:lnTo>
                <a:lnTo>
                  <a:pt x="1047750" y="495300"/>
                </a:lnTo>
                <a:lnTo>
                  <a:pt x="247650" y="571500"/>
                </a:lnTo>
                <a:lnTo>
                  <a:pt x="1162050" y="647700"/>
                </a:lnTo>
                <a:lnTo>
                  <a:pt x="1123950" y="571500"/>
                </a:lnTo>
                <a:lnTo>
                  <a:pt x="1143000" y="628650"/>
                </a:lnTo>
                <a:lnTo>
                  <a:pt x="247650" y="704850"/>
                </a:lnTo>
                <a:lnTo>
                  <a:pt x="1238250" y="838200"/>
                </a:lnTo>
                <a:lnTo>
                  <a:pt x="228600" y="857250"/>
                </a:lnTo>
                <a:lnTo>
                  <a:pt x="1104900" y="1104900"/>
                </a:lnTo>
                <a:lnTo>
                  <a:pt x="38100" y="1028700"/>
                </a:lnTo>
                <a:lnTo>
                  <a:pt x="133350" y="876300"/>
                </a:lnTo>
                <a:lnTo>
                  <a:pt x="190500" y="742950"/>
                </a:lnTo>
                <a:lnTo>
                  <a:pt x="209550" y="552450"/>
                </a:lnTo>
                <a:lnTo>
                  <a:pt x="152400" y="400050"/>
                </a:lnTo>
                <a:lnTo>
                  <a:pt x="76200" y="304800"/>
                </a:lnTo>
                <a:lnTo>
                  <a:pt x="0" y="209550"/>
                </a:lnTo>
                <a:lnTo>
                  <a:pt x="38100" y="152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4343400" y="522288"/>
            <a:ext cx="1338263" cy="739775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endParaRPr lang="en-US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33" name="Rounded Rectangular Callout 32"/>
          <p:cNvSpPr>
            <a:spLocks noChangeArrowheads="1"/>
          </p:cNvSpPr>
          <p:nvPr/>
        </p:nvSpPr>
        <p:spPr bwMode="auto">
          <a:xfrm>
            <a:off x="6934200" y="277166"/>
            <a:ext cx="2202279" cy="1280172"/>
          </a:xfrm>
          <a:prstGeom prst="wedgeRoundRectCallout">
            <a:avLst>
              <a:gd name="adj1" fmla="val -121497"/>
              <a:gd name="adj2" fmla="val -673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</a:rPr>
              <a:t>Expressed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</a:rPr>
              <a:t>R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equirements are never </a:t>
            </a:r>
            <a:r>
              <a:rPr lang="en-GB" b="1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complete</a:t>
            </a: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, consistent, correct or clear</a:t>
            </a:r>
          </a:p>
        </p:txBody>
      </p:sp>
      <p:sp>
        <p:nvSpPr>
          <p:cNvPr id="35" name="Right Arrow 32"/>
          <p:cNvSpPr>
            <a:spLocks noChangeArrowheads="1"/>
          </p:cNvSpPr>
          <p:nvPr/>
        </p:nvSpPr>
        <p:spPr bwMode="auto">
          <a:xfrm rot="20846692">
            <a:off x="3270250" y="658813"/>
            <a:ext cx="1520825" cy="773112"/>
          </a:xfrm>
          <a:prstGeom prst="rightArrow">
            <a:avLst>
              <a:gd name="adj1" fmla="val 50000"/>
              <a:gd name="adj2" fmla="val 49989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400" kern="0" dirty="0">
                <a:solidFill>
                  <a:srgbClr val="FFFFFF"/>
                </a:solidFill>
                <a:ea typeface="+mn-ea"/>
                <a:cs typeface="+mn-cs"/>
              </a:rPr>
              <a:t>are just the</a:t>
            </a:r>
          </a:p>
        </p:txBody>
      </p:sp>
      <p:sp>
        <p:nvSpPr>
          <p:cNvPr id="60" name="Rounded Rectangular Callout 37"/>
          <p:cNvSpPr>
            <a:spLocks noChangeArrowheads="1"/>
          </p:cNvSpPr>
          <p:nvPr/>
        </p:nvSpPr>
        <p:spPr bwMode="auto">
          <a:xfrm>
            <a:off x="6300579" y="2281461"/>
            <a:ext cx="2701925" cy="919162"/>
          </a:xfrm>
          <a:prstGeom prst="wedgeRoundRectCallout">
            <a:avLst>
              <a:gd name="adj1" fmla="val 18479"/>
              <a:gd name="adj2" fmla="val -141819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0"/>
              </a:spcBef>
            </a:pPr>
            <a:r>
              <a:rPr lang="en-GB"/>
              <a:t>We have to find the unspoken requirements – but how?</a:t>
            </a:r>
          </a:p>
        </p:txBody>
      </p:sp>
      <p:sp>
        <p:nvSpPr>
          <p:cNvPr id="62" name="Rounded Rectangular Callout 61"/>
          <p:cNvSpPr>
            <a:spLocks noChangeArrowheads="1"/>
          </p:cNvSpPr>
          <p:nvPr/>
        </p:nvSpPr>
        <p:spPr bwMode="auto">
          <a:xfrm>
            <a:off x="0" y="3979863"/>
            <a:ext cx="2670175" cy="1468437"/>
          </a:xfrm>
          <a:prstGeom prst="wedgeRoundRectCallout">
            <a:avLst>
              <a:gd name="adj1" fmla="val 69943"/>
              <a:gd name="adj2" fmla="val 15035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GB" dirty="0">
                <a:solidFill>
                  <a:srgbClr val="000000"/>
                </a:solidFill>
                <a:cs typeface="+mn-cs"/>
              </a:rPr>
              <a:t>The complexity of the problem and the likely complexity of the solution means it is difficult to consider the whole.</a:t>
            </a:r>
          </a:p>
        </p:txBody>
      </p:sp>
      <p:sp>
        <p:nvSpPr>
          <p:cNvPr id="63" name="Rounded Rectangular Callout 38"/>
          <p:cNvSpPr>
            <a:spLocks noChangeArrowheads="1"/>
          </p:cNvSpPr>
          <p:nvPr/>
        </p:nvSpPr>
        <p:spPr bwMode="auto">
          <a:xfrm>
            <a:off x="99219" y="5843588"/>
            <a:ext cx="3253581" cy="838200"/>
          </a:xfrm>
          <a:prstGeom prst="wedgeRoundRectCallout">
            <a:avLst>
              <a:gd name="adj1" fmla="val 44308"/>
              <a:gd name="adj2" fmla="val -10744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The approach has to be one of divide and rule. But what is the best way to divide? 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3080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8" grpId="0" animBg="1"/>
      <p:bldP spid="36" grpId="0" animBg="1"/>
      <p:bldP spid="32" grpId="0" animBg="1"/>
      <p:bldP spid="33" grpId="0" animBg="1"/>
      <p:bldP spid="35" grpId="0" animBg="1"/>
      <p:bldP spid="60" grpId="0" animBg="1"/>
      <p:bldP spid="60" grpId="1" animBg="1"/>
      <p:bldP spid="62" grpId="0" animBg="1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j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j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07936" y="3996332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j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</a:t>
            </a:r>
            <a:r>
              <a:rPr lang="en-GB" sz="1800" dirty="0">
                <a:solidFill>
                  <a:srgbClr val="FFFFFF"/>
                </a:solidFill>
                <a:ea typeface="+mn-ea"/>
                <a:cs typeface="Arial" charset="0"/>
              </a:rPr>
              <a:t>requirements</a:t>
            </a: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 and the solution is the functionality (purpose)</a:t>
            </a:r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 bwMode="auto">
          <a:xfrm>
            <a:off x="186298" y="5235575"/>
            <a:ext cx="4141531" cy="123561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requirements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2879131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35942" y="80487"/>
            <a:ext cx="6489700" cy="1041401"/>
          </a:xfrm>
        </p:spPr>
        <p:txBody>
          <a:bodyPr/>
          <a:lstStyle/>
          <a:p>
            <a:r>
              <a:rPr lang="en-GB" sz="2800" dirty="0"/>
              <a:t>Functionality Delivers what the Customer Wants</a:t>
            </a:r>
          </a:p>
        </p:txBody>
      </p:sp>
      <p:sp>
        <p:nvSpPr>
          <p:cNvPr id="118829" name="Rectangle 17"/>
          <p:cNvSpPr>
            <a:spLocks noChangeArrowheads="1"/>
          </p:cNvSpPr>
          <p:nvPr/>
        </p:nvSpPr>
        <p:spPr bwMode="auto">
          <a:xfrm>
            <a:off x="2312418" y="1884047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0" name="Rectangle 19"/>
          <p:cNvSpPr>
            <a:spLocks noChangeArrowheads="1"/>
          </p:cNvSpPr>
          <p:nvPr/>
        </p:nvSpPr>
        <p:spPr bwMode="auto">
          <a:xfrm>
            <a:off x="3249043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1" name="Rectangle 20"/>
          <p:cNvSpPr>
            <a:spLocks noChangeArrowheads="1"/>
          </p:cNvSpPr>
          <p:nvPr/>
        </p:nvSpPr>
        <p:spPr bwMode="auto">
          <a:xfrm>
            <a:off x="4185668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2" name="Rectangle 21"/>
          <p:cNvSpPr>
            <a:spLocks noChangeArrowheads="1"/>
          </p:cNvSpPr>
          <p:nvPr/>
        </p:nvSpPr>
        <p:spPr bwMode="auto">
          <a:xfrm>
            <a:off x="5119118" y="1884894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3" name="Rectangle 22"/>
          <p:cNvSpPr>
            <a:spLocks noChangeArrowheads="1"/>
          </p:cNvSpPr>
          <p:nvPr/>
        </p:nvSpPr>
        <p:spPr bwMode="auto">
          <a:xfrm>
            <a:off x="6057330" y="1884047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4" name="Rectangle 23"/>
          <p:cNvSpPr>
            <a:spLocks noChangeArrowheads="1"/>
          </p:cNvSpPr>
          <p:nvPr/>
        </p:nvSpPr>
        <p:spPr bwMode="auto">
          <a:xfrm>
            <a:off x="69955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5" name="Rectangle 24"/>
          <p:cNvSpPr>
            <a:spLocks noChangeArrowheads="1"/>
          </p:cNvSpPr>
          <p:nvPr/>
        </p:nvSpPr>
        <p:spPr bwMode="auto">
          <a:xfrm>
            <a:off x="79226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6" name="Rectangle 25"/>
          <p:cNvSpPr>
            <a:spLocks noChangeArrowheads="1"/>
          </p:cNvSpPr>
          <p:nvPr/>
        </p:nvSpPr>
        <p:spPr bwMode="auto">
          <a:xfrm>
            <a:off x="2301575" y="1867475"/>
            <a:ext cx="6548437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7" name="Rectangle 28"/>
          <p:cNvSpPr>
            <a:spLocks noChangeArrowheads="1"/>
          </p:cNvSpPr>
          <p:nvPr/>
        </p:nvSpPr>
        <p:spPr bwMode="auto">
          <a:xfrm>
            <a:off x="2303603" y="50727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8" name="Rectangle 29"/>
          <p:cNvSpPr>
            <a:spLocks noChangeArrowheads="1"/>
          </p:cNvSpPr>
          <p:nvPr/>
        </p:nvSpPr>
        <p:spPr bwMode="auto">
          <a:xfrm>
            <a:off x="2310824" y="29481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9" name="Rectangle 30"/>
          <p:cNvSpPr>
            <a:spLocks noChangeArrowheads="1"/>
          </p:cNvSpPr>
          <p:nvPr/>
        </p:nvSpPr>
        <p:spPr bwMode="auto">
          <a:xfrm>
            <a:off x="2310824" y="4005408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40" name="TextBox 27"/>
          <p:cNvSpPr txBox="1">
            <a:spLocks noChangeArrowheads="1"/>
          </p:cNvSpPr>
          <p:nvPr/>
        </p:nvSpPr>
        <p:spPr bwMode="auto">
          <a:xfrm>
            <a:off x="3614519" y="6235259"/>
            <a:ext cx="43502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/>
              <a:t>Key </a:t>
            </a:r>
            <a:r>
              <a:rPr lang="en-GB" sz="1600" dirty="0">
                <a:sym typeface="Wingdings" pitchFamily="2" charset="2"/>
              </a:rPr>
              <a:t> =       strong      medium     </a:t>
            </a:r>
            <a:r>
              <a:rPr lang="en-GB" sz="1600" dirty="0">
                <a:sym typeface="Wingdings 3" pitchFamily="18" charset="2"/>
              </a:rPr>
              <a:t>weak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444480" y="61828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28418" y="61828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6382" y="619305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51354" y="1886092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Even Toasting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851354" y="24195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Quick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51354" y="29529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Affordable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851354" y="3476775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Easy to Use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851354" y="401969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Attractive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51354" y="45531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Reliable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851354" y="5076979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etc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32090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Load Bread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1306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Monitor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67265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Control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85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Remove Heat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92916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Unload Toast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90822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Apply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Heat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255410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Generate Heat</a:t>
            </a:r>
          </a:p>
        </p:txBody>
      </p:sp>
      <p:sp>
        <p:nvSpPr>
          <p:cNvPr id="34" name="Rounded Rectangular Callout 33"/>
          <p:cNvSpPr/>
          <p:nvPr/>
        </p:nvSpPr>
        <p:spPr bwMode="auto">
          <a:xfrm>
            <a:off x="26607" y="1055254"/>
            <a:ext cx="1725993" cy="697345"/>
          </a:xfrm>
          <a:prstGeom prst="wedgeRoundRectCallout">
            <a:avLst>
              <a:gd name="adj1" fmla="val 81506"/>
              <a:gd name="adj2" fmla="val 28486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Generic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System Functions</a:t>
            </a: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261472" y="6152874"/>
            <a:ext cx="2993937" cy="442734"/>
          </a:xfrm>
          <a:prstGeom prst="wedgeRoundRectCallout">
            <a:avLst>
              <a:gd name="adj1" fmla="val -6030"/>
              <a:gd name="adj2" fmla="val -148182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the customer wants</a:t>
            </a:r>
          </a:p>
        </p:txBody>
      </p:sp>
    </p:spTree>
    <p:extLst>
      <p:ext uri="{BB962C8B-B14F-4D97-AF65-F5344CB8AC3E}">
        <p14:creationId xmlns:p14="http://schemas.microsoft.com/office/powerpoint/2010/main" val="169728810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35942" y="80487"/>
            <a:ext cx="6489700" cy="1041401"/>
          </a:xfrm>
        </p:spPr>
        <p:txBody>
          <a:bodyPr/>
          <a:lstStyle/>
          <a:p>
            <a:r>
              <a:rPr lang="en-GB" dirty="0"/>
              <a:t>Functionality Delivers what the Customer Wants</a:t>
            </a:r>
          </a:p>
        </p:txBody>
      </p:sp>
      <p:sp>
        <p:nvSpPr>
          <p:cNvPr id="118829" name="Rectangle 17"/>
          <p:cNvSpPr>
            <a:spLocks noChangeArrowheads="1"/>
          </p:cNvSpPr>
          <p:nvPr/>
        </p:nvSpPr>
        <p:spPr bwMode="auto">
          <a:xfrm>
            <a:off x="2312418" y="1884509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0" name="Rectangle 19"/>
          <p:cNvSpPr>
            <a:spLocks noChangeArrowheads="1"/>
          </p:cNvSpPr>
          <p:nvPr/>
        </p:nvSpPr>
        <p:spPr bwMode="auto">
          <a:xfrm>
            <a:off x="3249043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1" name="Rectangle 20"/>
          <p:cNvSpPr>
            <a:spLocks noChangeArrowheads="1"/>
          </p:cNvSpPr>
          <p:nvPr/>
        </p:nvSpPr>
        <p:spPr bwMode="auto">
          <a:xfrm>
            <a:off x="4185668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2" name="Rectangle 21"/>
          <p:cNvSpPr>
            <a:spLocks noChangeArrowheads="1"/>
          </p:cNvSpPr>
          <p:nvPr/>
        </p:nvSpPr>
        <p:spPr bwMode="auto">
          <a:xfrm>
            <a:off x="5119118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3" name="Rectangle 22"/>
          <p:cNvSpPr>
            <a:spLocks noChangeArrowheads="1"/>
          </p:cNvSpPr>
          <p:nvPr/>
        </p:nvSpPr>
        <p:spPr bwMode="auto">
          <a:xfrm>
            <a:off x="6057330" y="1893602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4" name="Rectangle 23"/>
          <p:cNvSpPr>
            <a:spLocks noChangeArrowheads="1"/>
          </p:cNvSpPr>
          <p:nvPr/>
        </p:nvSpPr>
        <p:spPr bwMode="auto">
          <a:xfrm>
            <a:off x="69955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5" name="Rectangle 24"/>
          <p:cNvSpPr>
            <a:spLocks noChangeArrowheads="1"/>
          </p:cNvSpPr>
          <p:nvPr/>
        </p:nvSpPr>
        <p:spPr bwMode="auto">
          <a:xfrm>
            <a:off x="7922643" y="1886135"/>
            <a:ext cx="936625" cy="37242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6" name="Rectangle 25"/>
          <p:cNvSpPr>
            <a:spLocks noChangeArrowheads="1"/>
          </p:cNvSpPr>
          <p:nvPr/>
        </p:nvSpPr>
        <p:spPr bwMode="auto">
          <a:xfrm>
            <a:off x="2304442" y="1867475"/>
            <a:ext cx="6548437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7" name="Rectangle 28"/>
          <p:cNvSpPr>
            <a:spLocks noChangeArrowheads="1"/>
          </p:cNvSpPr>
          <p:nvPr/>
        </p:nvSpPr>
        <p:spPr bwMode="auto">
          <a:xfrm>
            <a:off x="2310824" y="5072215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8" name="Rectangle 29"/>
          <p:cNvSpPr>
            <a:spLocks noChangeArrowheads="1"/>
          </p:cNvSpPr>
          <p:nvPr/>
        </p:nvSpPr>
        <p:spPr bwMode="auto">
          <a:xfrm>
            <a:off x="2310824" y="2948140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39" name="Rectangle 30"/>
          <p:cNvSpPr>
            <a:spLocks noChangeArrowheads="1"/>
          </p:cNvSpPr>
          <p:nvPr/>
        </p:nvSpPr>
        <p:spPr bwMode="auto">
          <a:xfrm>
            <a:off x="2310824" y="4005408"/>
            <a:ext cx="6548438" cy="5365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18840" name="TextBox 27"/>
          <p:cNvSpPr txBox="1">
            <a:spLocks noChangeArrowheads="1"/>
          </p:cNvSpPr>
          <p:nvPr/>
        </p:nvSpPr>
        <p:spPr bwMode="auto">
          <a:xfrm>
            <a:off x="3614519" y="6235259"/>
            <a:ext cx="43502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/>
              <a:t>Key </a:t>
            </a:r>
            <a:r>
              <a:rPr lang="en-GB" sz="1600" dirty="0">
                <a:sym typeface="Wingdings" pitchFamily="2" charset="2"/>
              </a:rPr>
              <a:t> =       strong      medium     </a:t>
            </a:r>
            <a:r>
              <a:rPr lang="en-GB" sz="1600" dirty="0">
                <a:sym typeface="Wingdings 3" pitchFamily="18" charset="2"/>
              </a:rPr>
              <a:t>weak</a:t>
            </a:r>
            <a:endParaRPr lang="en-GB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444480" y="61828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28418" y="61828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6382" y="6193053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51354" y="1886092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Even Toasting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851354" y="24195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Quick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51354" y="29529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Affordable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851354" y="3476775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Easy to Use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851354" y="401969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Attractive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851354" y="4553104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Reliable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851354" y="5076979"/>
            <a:ext cx="1476375" cy="5365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etc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32090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Load Bread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1306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Monitor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067265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Control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Toasting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8531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Remove Heat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7929167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Unload Toast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90822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Apply</a:t>
            </a:r>
          </a:p>
          <a:p>
            <a:pPr algn="ctr">
              <a:defRPr/>
            </a:pPr>
            <a:r>
              <a:rPr lang="en-GB" sz="1400" dirty="0">
                <a:solidFill>
                  <a:srgbClr val="000000"/>
                </a:solidFill>
              </a:rPr>
              <a:t>Heat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255410" y="1366559"/>
            <a:ext cx="936000" cy="5365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GB" sz="1200" dirty="0">
                <a:solidFill>
                  <a:srgbClr val="000000"/>
                </a:solidFill>
              </a:rPr>
              <a:t>Generate Heat</a:t>
            </a:r>
          </a:p>
        </p:txBody>
      </p:sp>
      <p:sp>
        <p:nvSpPr>
          <p:cNvPr id="34" name="Rounded Rectangular Callout 33"/>
          <p:cNvSpPr/>
          <p:nvPr/>
        </p:nvSpPr>
        <p:spPr bwMode="auto">
          <a:xfrm>
            <a:off x="26607" y="1055254"/>
            <a:ext cx="1725993" cy="697345"/>
          </a:xfrm>
          <a:prstGeom prst="wedgeRoundRectCallout">
            <a:avLst>
              <a:gd name="adj1" fmla="val 81506"/>
              <a:gd name="adj2" fmla="val 28486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Generic</a:t>
            </a:r>
            <a:r>
              <a:rPr kumimoji="0" lang="en-US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System Functions</a:t>
            </a:r>
          </a:p>
        </p:txBody>
      </p:sp>
      <p:sp>
        <p:nvSpPr>
          <p:cNvPr id="18" name="Rounded Rectangular Callout 17"/>
          <p:cNvSpPr/>
          <p:nvPr/>
        </p:nvSpPr>
        <p:spPr bwMode="auto">
          <a:xfrm>
            <a:off x="261472" y="6152874"/>
            <a:ext cx="2993937" cy="442734"/>
          </a:xfrm>
          <a:prstGeom prst="wedgeRoundRectCallout">
            <a:avLst>
              <a:gd name="adj1" fmla="val -6030"/>
              <a:gd name="adj2" fmla="val -148182"/>
              <a:gd name="adj3" fmla="val 16667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What the customer wants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48232" y="189360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51270" y="301165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34508" y="2446549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51270" y="45663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63176" y="245933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78622" y="459438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2438" y="352945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88330" y="2999662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83793" y="244654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20599" y="459704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49083" y="2987391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00CC"/>
                </a:solidFill>
              </a:rPr>
              <a:t>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34508" y="34994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63176" y="19069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73526" y="187653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17394" y="1906900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77288" y="19221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449579" y="45663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73526" y="354333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61741" y="348691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◎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534508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63176" y="298439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58958" y="241755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03867" y="296164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183183" y="241755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03867" y="1893601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91753" y="2430604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377641" y="244379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94373" y="3496498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377288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390997" y="2984396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319931" y="298439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273526" y="402337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158958" y="4050425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03867" y="4594387"/>
            <a:ext cx="492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>
                <a:solidFill>
                  <a:srgbClr val="00B050"/>
                </a:solidFill>
              </a:rPr>
              <a:t>△</a:t>
            </a:r>
          </a:p>
        </p:txBody>
      </p:sp>
    </p:spTree>
    <p:extLst>
      <p:ext uri="{BB962C8B-B14F-4D97-AF65-F5344CB8AC3E}">
        <p14:creationId xmlns:p14="http://schemas.microsoft.com/office/powerpoint/2010/main" val="92676130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 idx="4294967295"/>
          </p:nvPr>
        </p:nvSpPr>
        <p:spPr>
          <a:xfrm>
            <a:off x="0" y="-4763"/>
            <a:ext cx="6489700" cy="748785"/>
          </a:xfrm>
        </p:spPr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The Consequences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gray">
          <a:xfrm>
            <a:off x="4572000" y="5181600"/>
            <a:ext cx="4477543" cy="1388694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3200" rIns="90000" bIns="4320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GB" b="1" dirty="0">
                <a:solidFill>
                  <a:srgbClr val="FFFFFF"/>
                </a:solidFill>
                <a:latin typeface="+mn-lt"/>
              </a:rPr>
              <a:t>Thinking Functionally is the Pre-work  that will reduce the Rework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94" y="4808855"/>
            <a:ext cx="3221568" cy="1822343"/>
          </a:xfrm>
          <a:prstGeom prst="rect">
            <a:avLst/>
          </a:prstGeom>
        </p:spPr>
      </p:pic>
      <p:sp>
        <p:nvSpPr>
          <p:cNvPr id="46" name="TextBox 3"/>
          <p:cNvSpPr txBox="1">
            <a:spLocks noChangeArrowheads="1"/>
          </p:cNvSpPr>
          <p:nvPr/>
        </p:nvSpPr>
        <p:spPr bwMode="auto">
          <a:xfrm>
            <a:off x="152400" y="1388473"/>
            <a:ext cx="1981200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Elicit and gather stakeholder requirements</a:t>
            </a:r>
          </a:p>
        </p:txBody>
      </p:sp>
      <p:sp>
        <p:nvSpPr>
          <p:cNvPr id="47" name="TextBox 4"/>
          <p:cNvSpPr txBox="1">
            <a:spLocks noChangeArrowheads="1"/>
          </p:cNvSpPr>
          <p:nvPr/>
        </p:nvSpPr>
        <p:spPr bwMode="auto">
          <a:xfrm>
            <a:off x="2133600" y="1388473"/>
            <a:ext cx="1422268" cy="751735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Determine system concept</a:t>
            </a:r>
          </a:p>
        </p:txBody>
      </p:sp>
      <p:sp>
        <p:nvSpPr>
          <p:cNvPr id="48" name="TextBox 5"/>
          <p:cNvSpPr txBox="1">
            <a:spLocks noChangeArrowheads="1"/>
          </p:cNvSpPr>
          <p:nvPr/>
        </p:nvSpPr>
        <p:spPr bwMode="auto">
          <a:xfrm>
            <a:off x="3560498" y="1388473"/>
            <a:ext cx="1241690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Build prototype and test</a:t>
            </a: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4803908" y="1388473"/>
            <a:ext cx="995759" cy="751735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Redesign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0" name="TextBox 7"/>
          <p:cNvSpPr txBox="1">
            <a:spLocks noChangeArrowheads="1"/>
          </p:cNvSpPr>
          <p:nvPr/>
        </p:nvSpPr>
        <p:spPr bwMode="auto">
          <a:xfrm>
            <a:off x="5805462" y="1388473"/>
            <a:ext cx="996093" cy="751735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Build prototype and test</a:t>
            </a:r>
          </a:p>
        </p:txBody>
      </p:sp>
      <p:sp>
        <p:nvSpPr>
          <p:cNvPr id="51" name="TextBox 8"/>
          <p:cNvSpPr txBox="1">
            <a:spLocks noChangeArrowheads="1"/>
          </p:cNvSpPr>
          <p:nvPr/>
        </p:nvSpPr>
        <p:spPr bwMode="auto">
          <a:xfrm>
            <a:off x="6780653" y="1388473"/>
            <a:ext cx="2032794" cy="752831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no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rPr>
              <a:t>Realise/Produce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TextBox 14"/>
          <p:cNvSpPr txBox="1">
            <a:spLocks noChangeArrowheads="1"/>
          </p:cNvSpPr>
          <p:nvPr/>
        </p:nvSpPr>
        <p:spPr bwMode="auto">
          <a:xfrm>
            <a:off x="337313" y="983142"/>
            <a:ext cx="79496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The Traditional approach appears </a:t>
            </a:r>
            <a:r>
              <a:rPr kumimoji="0" lang="ja-JP" alt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“</a:t>
            </a:r>
            <a:r>
              <a:rPr lang="en-GB" altLang="ja-JP" sz="1600" kern="0" dirty="0">
                <a:solidFill>
                  <a:srgbClr val="000000"/>
                </a:solidFill>
                <a:latin typeface="+mn-lt"/>
              </a:rPr>
              <a:t>faster</a:t>
            </a:r>
            <a:r>
              <a:rPr kumimoji="0" lang="ja-JP" alt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”</a:t>
            </a:r>
            <a:r>
              <a:rPr kumimoji="0" lang="en-GB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we have an answer quickly BUT!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3" name="TextBox 17"/>
          <p:cNvSpPr txBox="1">
            <a:spLocks noChangeArrowheads="1"/>
          </p:cNvSpPr>
          <p:nvPr/>
        </p:nvSpPr>
        <p:spPr bwMode="auto">
          <a:xfrm>
            <a:off x="1348679" y="4544980"/>
            <a:ext cx="19605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Remember 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52400" y="2182633"/>
            <a:ext cx="8911125" cy="1170990"/>
            <a:chOff x="336550" y="1958926"/>
            <a:chExt cx="8225653" cy="1170990"/>
          </a:xfrm>
        </p:grpSpPr>
        <p:sp>
          <p:nvSpPr>
            <p:cNvPr id="57" name="TextBox 9"/>
            <p:cNvSpPr txBox="1">
              <a:spLocks noChangeArrowheads="1"/>
            </p:cNvSpPr>
            <p:nvPr/>
          </p:nvSpPr>
          <p:spPr bwMode="auto">
            <a:xfrm>
              <a:off x="336550" y="2353313"/>
              <a:ext cx="1828800" cy="7743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Elicit and gather stakeholder requirements</a:t>
              </a:r>
            </a:p>
          </p:txBody>
        </p:sp>
        <p:sp>
          <p:nvSpPr>
            <p:cNvPr id="58" name="TextBox 10"/>
            <p:cNvSpPr txBox="1">
              <a:spLocks noChangeArrowheads="1"/>
            </p:cNvSpPr>
            <p:nvPr/>
          </p:nvSpPr>
          <p:spPr bwMode="auto">
            <a:xfrm>
              <a:off x="3356137" y="2353314"/>
              <a:ext cx="1314450" cy="77660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concept</a:t>
              </a:r>
            </a:p>
          </p:txBody>
        </p:sp>
        <p:sp>
          <p:nvSpPr>
            <p:cNvPr id="59" name="TextBox 11"/>
            <p:cNvSpPr txBox="1">
              <a:spLocks noChangeArrowheads="1"/>
            </p:cNvSpPr>
            <p:nvPr/>
          </p:nvSpPr>
          <p:spPr bwMode="auto">
            <a:xfrm>
              <a:off x="4681090" y="2353314"/>
              <a:ext cx="1146175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Build prototype and test</a:t>
              </a:r>
            </a:p>
          </p:txBody>
        </p:sp>
        <p:sp>
          <p:nvSpPr>
            <p:cNvPr id="60" name="TextBox 12"/>
            <p:cNvSpPr txBox="1">
              <a:spLocks noChangeArrowheads="1"/>
            </p:cNvSpPr>
            <p:nvPr/>
          </p:nvSpPr>
          <p:spPr bwMode="auto">
            <a:xfrm>
              <a:off x="5837116" y="2353314"/>
              <a:ext cx="1602568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Realise/Produce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1" name="TextBox 13"/>
            <p:cNvSpPr txBox="1">
              <a:spLocks noChangeArrowheads="1"/>
            </p:cNvSpPr>
            <p:nvPr/>
          </p:nvSpPr>
          <p:spPr bwMode="auto">
            <a:xfrm>
              <a:off x="2163764" y="2353314"/>
              <a:ext cx="1196852" cy="776602"/>
            </a:xfrm>
            <a:prstGeom prst="rect">
              <a:avLst/>
            </a:prstGeom>
            <a:gradFill rotWithShape="1">
              <a:gsLst>
                <a:gs pos="0">
                  <a:srgbClr val="2D2D8A">
                    <a:shade val="51000"/>
                    <a:satMod val="130000"/>
                  </a:srgbClr>
                </a:gs>
                <a:gs pos="80000">
                  <a:srgbClr val="2D2D8A">
                    <a:shade val="93000"/>
                    <a:satMod val="130000"/>
                  </a:srgbClr>
                </a:gs>
                <a:gs pos="100000">
                  <a:srgbClr val="2D2D8A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Functionality</a:t>
              </a:r>
            </a:p>
          </p:txBody>
        </p:sp>
        <p:sp>
          <p:nvSpPr>
            <p:cNvPr id="62" name="TextBox 15"/>
            <p:cNvSpPr txBox="1">
              <a:spLocks noChangeArrowheads="1"/>
            </p:cNvSpPr>
            <p:nvPr/>
          </p:nvSpPr>
          <p:spPr bwMode="auto">
            <a:xfrm>
              <a:off x="505936" y="1958926"/>
              <a:ext cx="72907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The Systems Engineering approach is initially slower! But faster in the end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526120" y="2435742"/>
              <a:ext cx="10360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1</a:t>
              </a:r>
              <a:r>
                <a:rPr kumimoji="0" lang="en-US" sz="18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st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n-lt"/>
                </a:rPr>
                <a:t>Attempt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28282" y="3401014"/>
            <a:ext cx="7774794" cy="1170986"/>
            <a:chOff x="352875" y="3177307"/>
            <a:chExt cx="7176733" cy="1170986"/>
          </a:xfrm>
        </p:grpSpPr>
        <p:sp>
          <p:nvSpPr>
            <p:cNvPr id="65" name="TextBox 9"/>
            <p:cNvSpPr txBox="1">
              <a:spLocks noChangeArrowheads="1"/>
            </p:cNvSpPr>
            <p:nvPr/>
          </p:nvSpPr>
          <p:spPr bwMode="auto">
            <a:xfrm>
              <a:off x="352875" y="3571690"/>
              <a:ext cx="1574863" cy="7743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Elicit and gather stakeholder requirements</a:t>
              </a:r>
            </a:p>
          </p:txBody>
        </p:sp>
        <p:sp>
          <p:nvSpPr>
            <p:cNvPr id="66" name="TextBox 10"/>
            <p:cNvSpPr txBox="1">
              <a:spLocks noChangeArrowheads="1"/>
            </p:cNvSpPr>
            <p:nvPr/>
          </p:nvSpPr>
          <p:spPr bwMode="auto">
            <a:xfrm>
              <a:off x="3040704" y="3571691"/>
              <a:ext cx="945141" cy="77660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concept</a:t>
              </a:r>
            </a:p>
          </p:txBody>
        </p:sp>
        <p:sp>
          <p:nvSpPr>
            <p:cNvPr id="67" name="TextBox 11"/>
            <p:cNvSpPr txBox="1">
              <a:spLocks noChangeArrowheads="1"/>
            </p:cNvSpPr>
            <p:nvPr/>
          </p:nvSpPr>
          <p:spPr bwMode="auto">
            <a:xfrm>
              <a:off x="3976275" y="3571691"/>
              <a:ext cx="908341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Build prototype and test</a:t>
              </a:r>
            </a:p>
          </p:txBody>
        </p:sp>
        <p:sp>
          <p:nvSpPr>
            <p:cNvPr id="68" name="TextBox 12"/>
            <p:cNvSpPr txBox="1">
              <a:spLocks noChangeArrowheads="1"/>
            </p:cNvSpPr>
            <p:nvPr/>
          </p:nvSpPr>
          <p:spPr bwMode="auto">
            <a:xfrm>
              <a:off x="4888646" y="3571691"/>
              <a:ext cx="1336307" cy="77660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square" anchor="ctr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Realise/Produce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1927739" y="3571691"/>
              <a:ext cx="1120260" cy="776602"/>
            </a:xfrm>
            <a:prstGeom prst="rect">
              <a:avLst/>
            </a:prstGeom>
            <a:gradFill rotWithShape="1">
              <a:gsLst>
                <a:gs pos="0">
                  <a:srgbClr val="2D2D8A">
                    <a:shade val="51000"/>
                    <a:satMod val="130000"/>
                  </a:srgbClr>
                </a:gs>
                <a:gs pos="80000">
                  <a:srgbClr val="2D2D8A">
                    <a:shade val="93000"/>
                    <a:satMod val="130000"/>
                  </a:srgbClr>
                </a:gs>
                <a:gs pos="100000">
                  <a:srgbClr val="2D2D8A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>
              <a:no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Determine System Functionality</a:t>
              </a:r>
            </a:p>
          </p:txBody>
        </p:sp>
        <p:sp>
          <p:nvSpPr>
            <p:cNvPr id="70" name="TextBox 15"/>
            <p:cNvSpPr txBox="1">
              <a:spLocks noChangeArrowheads="1"/>
            </p:cNvSpPr>
            <p:nvPr/>
          </p:nvSpPr>
          <p:spPr bwMode="auto">
            <a:xfrm>
              <a:off x="416383" y="3177307"/>
              <a:ext cx="31254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tx1"/>
                </a:buClr>
                <a:buFont typeface="Wingdings" charset="0"/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ＭＳ Ｐゴシック" charset="0"/>
                  <a:cs typeface="ＭＳ Ｐゴシック" charset="0"/>
                </a:rPr>
                <a:t>And it gets quicker every time!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493525" y="3571690"/>
              <a:ext cx="10360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r>
                <a:rPr kumimoji="0" lang="en-US" sz="1800" b="0" i="0" u="none" strike="noStrike" kern="0" cap="none" spc="0" normalizeH="0" baseline="3000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nd</a:t>
              </a: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Attempt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91151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3" grpId="0"/>
      <p:bldP spid="5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712865"/>
              </p:ext>
            </p:extLst>
          </p:nvPr>
        </p:nvGraphicFramePr>
        <p:xfrm>
          <a:off x="142009" y="2465474"/>
          <a:ext cx="3533140" cy="4013200"/>
        </p:xfrm>
        <a:graphic>
          <a:graphicData uri="http://schemas.openxmlformats.org/drawingml/2006/table">
            <a:tbl>
              <a:tblPr/>
              <a:tblGrid>
                <a:gridCol w="176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Stick bread slice on end of toasting fork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Open coal fire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bread close to open fire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Move bread to get even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Use toasting fork to bring toast away from coal fire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off the toasting fork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4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017080"/>
              </p:ext>
            </p:extLst>
          </p:nvPr>
        </p:nvGraphicFramePr>
        <p:xfrm>
          <a:off x="3857331" y="2464839"/>
          <a:ext cx="3524832" cy="4016479"/>
        </p:xfrm>
        <a:graphic>
          <a:graphicData uri="http://schemas.openxmlformats.org/drawingml/2006/table">
            <a:tbl>
              <a:tblPr/>
              <a:tblGrid>
                <a:gridCol w="1762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2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Function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0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Load bread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6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4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6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Generic Functionality Helps Us Innovate: </a:t>
            </a:r>
            <a:br>
              <a:rPr lang="en-GB" sz="2000" dirty="0"/>
            </a:br>
            <a:r>
              <a:rPr lang="en-GB" sz="2000" dirty="0"/>
              <a:t>Automate Manual Functions</a:t>
            </a:r>
            <a:endParaRPr lang="en-US" sz="2000" dirty="0"/>
          </a:p>
        </p:txBody>
      </p:sp>
      <p:sp>
        <p:nvSpPr>
          <p:cNvPr id="99359" name="Rectangle 34"/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pic>
        <p:nvPicPr>
          <p:cNvPr id="99389" name="Picture 65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8934"/>
            <a:ext cx="1401763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90" name="Picture 66" descr="Toasting Fo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96" y="1168054"/>
            <a:ext cx="144780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91" name="Text Box 67"/>
          <p:cNvSpPr txBox="1">
            <a:spLocks noChangeArrowheads="1"/>
          </p:cNvSpPr>
          <p:nvPr/>
        </p:nvSpPr>
        <p:spPr bwMode="auto">
          <a:xfrm>
            <a:off x="2550896" y="2853181"/>
            <a:ext cx="4810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2" name="Text Box 68"/>
          <p:cNvSpPr txBox="1">
            <a:spLocks noChangeArrowheads="1"/>
          </p:cNvSpPr>
          <p:nvPr/>
        </p:nvSpPr>
        <p:spPr bwMode="auto">
          <a:xfrm>
            <a:off x="6177970" y="3252788"/>
            <a:ext cx="4206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</a:t>
            </a:r>
          </a:p>
        </p:txBody>
      </p:sp>
      <p:sp>
        <p:nvSpPr>
          <p:cNvPr id="99393" name="Text Box 69"/>
          <p:cNvSpPr txBox="1">
            <a:spLocks noChangeArrowheads="1"/>
          </p:cNvSpPr>
          <p:nvPr/>
        </p:nvSpPr>
        <p:spPr bwMode="auto">
          <a:xfrm>
            <a:off x="2530258" y="374881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4" name="Text Box 70"/>
          <p:cNvSpPr txBox="1">
            <a:spLocks noChangeArrowheads="1"/>
          </p:cNvSpPr>
          <p:nvPr/>
        </p:nvSpPr>
        <p:spPr bwMode="auto">
          <a:xfrm>
            <a:off x="2538196" y="324312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5" name="Text Box 71"/>
          <p:cNvSpPr txBox="1">
            <a:spLocks noChangeArrowheads="1"/>
          </p:cNvSpPr>
          <p:nvPr/>
        </p:nvSpPr>
        <p:spPr bwMode="auto">
          <a:xfrm>
            <a:off x="2538196" y="4280481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6" name="Text Box 72"/>
          <p:cNvSpPr txBox="1">
            <a:spLocks noChangeArrowheads="1"/>
          </p:cNvSpPr>
          <p:nvPr/>
        </p:nvSpPr>
        <p:spPr bwMode="auto">
          <a:xfrm>
            <a:off x="2541803" y="4762791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7" name="Text Box 73"/>
          <p:cNvSpPr txBox="1">
            <a:spLocks noChangeArrowheads="1"/>
          </p:cNvSpPr>
          <p:nvPr/>
        </p:nvSpPr>
        <p:spPr bwMode="auto">
          <a:xfrm>
            <a:off x="2530258" y="531610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8" name="Text Box 74"/>
          <p:cNvSpPr txBox="1">
            <a:spLocks noChangeArrowheads="1"/>
          </p:cNvSpPr>
          <p:nvPr/>
        </p:nvSpPr>
        <p:spPr bwMode="auto">
          <a:xfrm>
            <a:off x="2530258" y="5931766"/>
            <a:ext cx="482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 dirty="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399" name="Text Box 75"/>
          <p:cNvSpPr txBox="1">
            <a:spLocks noChangeArrowheads="1"/>
          </p:cNvSpPr>
          <p:nvPr/>
        </p:nvSpPr>
        <p:spPr bwMode="auto">
          <a:xfrm>
            <a:off x="6163321" y="2853181"/>
            <a:ext cx="4810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400" name="Text Box 76"/>
          <p:cNvSpPr txBox="1">
            <a:spLocks noChangeArrowheads="1"/>
          </p:cNvSpPr>
          <p:nvPr/>
        </p:nvSpPr>
        <p:spPr bwMode="auto">
          <a:xfrm>
            <a:off x="5675165" y="5976938"/>
            <a:ext cx="92349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99401" name="Text Box 77"/>
          <p:cNvSpPr txBox="1">
            <a:spLocks noChangeArrowheads="1"/>
          </p:cNvSpPr>
          <p:nvPr/>
        </p:nvSpPr>
        <p:spPr bwMode="auto">
          <a:xfrm>
            <a:off x="6053928" y="3795885"/>
            <a:ext cx="83661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2" name="Text Box 78"/>
          <p:cNvSpPr txBox="1">
            <a:spLocks noChangeArrowheads="1"/>
          </p:cNvSpPr>
          <p:nvPr/>
        </p:nvSpPr>
        <p:spPr bwMode="auto">
          <a:xfrm>
            <a:off x="5955359" y="4797657"/>
            <a:ext cx="836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3" name="Text Box 79"/>
          <p:cNvSpPr txBox="1">
            <a:spLocks noChangeArrowheads="1"/>
          </p:cNvSpPr>
          <p:nvPr/>
        </p:nvSpPr>
        <p:spPr bwMode="auto">
          <a:xfrm>
            <a:off x="5955359" y="5407819"/>
            <a:ext cx="8366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A/M</a:t>
            </a:r>
          </a:p>
        </p:txBody>
      </p:sp>
      <p:sp>
        <p:nvSpPr>
          <p:cNvPr id="99404" name="Text Box 80"/>
          <p:cNvSpPr txBox="1">
            <a:spLocks noChangeArrowheads="1"/>
          </p:cNvSpPr>
          <p:nvPr/>
        </p:nvSpPr>
        <p:spPr bwMode="auto">
          <a:xfrm>
            <a:off x="5711209" y="4317055"/>
            <a:ext cx="88221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sz="3200">
                <a:solidFill>
                  <a:srgbClr val="990000"/>
                </a:solidFill>
              </a:rPr>
              <a:t>M</a:t>
            </a:r>
          </a:p>
        </p:txBody>
      </p:sp>
      <p:sp>
        <p:nvSpPr>
          <p:cNvPr id="51281" name="AutoShape 81"/>
          <p:cNvSpPr>
            <a:spLocks noChangeArrowheads="1"/>
          </p:cNvSpPr>
          <p:nvPr/>
        </p:nvSpPr>
        <p:spPr bwMode="gray">
          <a:xfrm>
            <a:off x="7382162" y="2306133"/>
            <a:ext cx="1687513" cy="4029075"/>
          </a:xfrm>
          <a:prstGeom prst="left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sz="1400" dirty="0">
                <a:solidFill>
                  <a:srgbClr val="FFFFFF"/>
                </a:solidFill>
                <a:ea typeface="+mn-ea"/>
                <a:cs typeface="+mn-cs"/>
              </a:rPr>
              <a:t>The next generation of toasters will aim to automate monitoring!</a:t>
            </a:r>
          </a:p>
        </p:txBody>
      </p:sp>
    </p:spTree>
    <p:extLst>
      <p:ext uri="{BB962C8B-B14F-4D97-AF65-F5344CB8AC3E}">
        <p14:creationId xmlns:p14="http://schemas.microsoft.com/office/powerpoint/2010/main" val="174311486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Generic Functionality Helps Us Innovate:</a:t>
            </a:r>
            <a:br>
              <a:rPr lang="en-GB" sz="2000"/>
            </a:br>
            <a:r>
              <a:rPr lang="en-GB" sz="2000"/>
              <a:t>Expand the System Boundary</a:t>
            </a:r>
            <a:endParaRPr lang="en-US" sz="2000" dirty="0"/>
          </a:p>
        </p:txBody>
      </p:sp>
      <p:sp>
        <p:nvSpPr>
          <p:cNvPr id="101378" name="Rectangle 3"/>
          <p:cNvSpPr>
            <a:spLocks noChangeArrowheads="1"/>
          </p:cNvSpPr>
          <p:nvPr/>
        </p:nvSpPr>
        <p:spPr bwMode="auto">
          <a:xfrm>
            <a:off x="177800" y="4267200"/>
            <a:ext cx="180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sp>
        <p:nvSpPr>
          <p:cNvPr id="101379" name="Rectangle 4"/>
          <p:cNvSpPr>
            <a:spLocks noChangeArrowheads="1"/>
          </p:cNvSpPr>
          <p:nvPr/>
        </p:nvSpPr>
        <p:spPr bwMode="auto">
          <a:xfrm>
            <a:off x="0" y="4665663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sp>
        <p:nvSpPr>
          <p:cNvPr id="101380" name="Rectangle 5"/>
          <p:cNvSpPr>
            <a:spLocks noChangeArrowheads="1"/>
          </p:cNvSpPr>
          <p:nvPr/>
        </p:nvSpPr>
        <p:spPr bwMode="auto">
          <a:xfrm>
            <a:off x="0" y="2146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endParaRPr lang="en-US" sz="2400">
              <a:latin typeface="Times New Roman" charset="0"/>
            </a:endParaRPr>
          </a:p>
        </p:txBody>
      </p:sp>
      <p:graphicFrame>
        <p:nvGraphicFramePr>
          <p:cNvPr id="165894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115014"/>
              </p:ext>
            </p:extLst>
          </p:nvPr>
        </p:nvGraphicFramePr>
        <p:xfrm>
          <a:off x="2070100" y="2108200"/>
          <a:ext cx="3821113" cy="3514726"/>
        </p:xfrm>
        <a:graphic>
          <a:graphicData uri="http://schemas.openxmlformats.org/drawingml/2006/table">
            <a:tbl>
              <a:tblPr/>
              <a:tblGrid>
                <a:gridCol w="1573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3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Generic System 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Function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Implementation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Load bread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Put bread into slots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6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Generate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Electric elements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Apply heat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Lower bread next to elements using lever mechanism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Monitor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Look at the bread from time to time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Control toasting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Timer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Remove heat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Lift bread from elements using lever mechanism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5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Unload toast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Take toast from slots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0000" marR="90000" marT="46782" marB="4678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1410" name="Rectangle 35"/>
          <p:cNvSpPr>
            <a:spLocks noChangeArrowheads="1"/>
          </p:cNvSpPr>
          <p:nvPr/>
        </p:nvSpPr>
        <p:spPr bwMode="auto">
          <a:xfrm>
            <a:off x="0" y="4437063"/>
            <a:ext cx="2190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200">
                <a:latin typeface="Garamond" charset="0"/>
                <a:cs typeface="Times New Roman" charset="0"/>
              </a:rPr>
              <a:t> </a:t>
            </a:r>
            <a:endParaRPr lang="en-US" sz="2400">
              <a:latin typeface="Times New Roman" charset="0"/>
            </a:endParaRPr>
          </a:p>
        </p:txBody>
      </p:sp>
      <p:pic>
        <p:nvPicPr>
          <p:cNvPr id="101411" name="Picture 36" descr="Dualit To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3362325"/>
            <a:ext cx="12731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412" name="AutoShape 37"/>
          <p:cNvSpPr>
            <a:spLocks noChangeArrowheads="1"/>
          </p:cNvSpPr>
          <p:nvPr/>
        </p:nvSpPr>
        <p:spPr bwMode="auto">
          <a:xfrm>
            <a:off x="2909888" y="971550"/>
            <a:ext cx="3505200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/>
          </a:p>
        </p:txBody>
      </p:sp>
      <p:sp>
        <p:nvSpPr>
          <p:cNvPr id="101413" name="Text Box 38"/>
          <p:cNvSpPr txBox="1">
            <a:spLocks noChangeArrowheads="1"/>
          </p:cNvSpPr>
          <p:nvPr/>
        </p:nvSpPr>
        <p:spPr bwMode="gray">
          <a:xfrm>
            <a:off x="3676650" y="1093788"/>
            <a:ext cx="2054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 dirty="0">
                <a:solidFill>
                  <a:srgbClr val="FFFFFF"/>
                </a:solidFill>
              </a:rPr>
              <a:t>Include external boundary functionality</a:t>
            </a:r>
          </a:p>
        </p:txBody>
      </p:sp>
      <p:sp>
        <p:nvSpPr>
          <p:cNvPr id="101414" name="AutoShape 39"/>
          <p:cNvSpPr>
            <a:spLocks noChangeArrowheads="1"/>
          </p:cNvSpPr>
          <p:nvPr/>
        </p:nvSpPr>
        <p:spPr bwMode="auto">
          <a:xfrm rot="10800000">
            <a:off x="2971800" y="5673725"/>
            <a:ext cx="3598863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10800000"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>
              <a:solidFill>
                <a:schemeClr val="bg2"/>
              </a:solidFill>
            </a:endParaRPr>
          </a:p>
        </p:txBody>
      </p:sp>
      <p:sp>
        <p:nvSpPr>
          <p:cNvPr id="101415" name="Text Box 40"/>
          <p:cNvSpPr txBox="1">
            <a:spLocks noChangeArrowheads="1"/>
          </p:cNvSpPr>
          <p:nvPr/>
        </p:nvSpPr>
        <p:spPr bwMode="gray">
          <a:xfrm>
            <a:off x="3735388" y="5662613"/>
            <a:ext cx="20542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sz="1800">
                <a:solidFill>
                  <a:srgbClr val="FFFFFF"/>
                </a:solidFill>
              </a:rPr>
              <a:t>Include external boundary functionality</a:t>
            </a:r>
          </a:p>
        </p:txBody>
      </p:sp>
      <p:pic>
        <p:nvPicPr>
          <p:cNvPr id="14" name="Picture 13" descr="breville-ikon-kettle-toaster-bkt50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708" y="4248703"/>
            <a:ext cx="1815726" cy="1679058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77" y="1486176"/>
            <a:ext cx="1807761" cy="1807761"/>
          </a:xfrm>
          <a:prstGeom prst="rect">
            <a:avLst/>
          </a:prstGeom>
        </p:spPr>
      </p:pic>
      <p:sp>
        <p:nvSpPr>
          <p:cNvPr id="17" name="AutoShape 37"/>
          <p:cNvSpPr>
            <a:spLocks noChangeArrowheads="1"/>
          </p:cNvSpPr>
          <p:nvPr/>
        </p:nvSpPr>
        <p:spPr bwMode="auto">
          <a:xfrm rot="5400000">
            <a:off x="4780046" y="3244850"/>
            <a:ext cx="3505200" cy="1019175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6425845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/>
              <a:t>Generic Functionality helps us innovate:</a:t>
            </a:r>
            <a:br>
              <a:rPr lang="en-US" sz="2000"/>
            </a:br>
            <a:r>
              <a:rPr lang="en-US" sz="2000"/>
              <a:t>Explore functional solutions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" r="8761" b="-2197"/>
          <a:stretch/>
        </p:blipFill>
        <p:spPr>
          <a:xfrm>
            <a:off x="0" y="1536699"/>
            <a:ext cx="9174426" cy="42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313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 eaLnBrk="1" hangingPunct="1"/>
            <a:r>
              <a:rPr lang="en-GB" dirty="0"/>
              <a:t>Discussion – Generate Heat - Solutions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92569" y="1011250"/>
            <a:ext cx="4962525" cy="3933825"/>
          </a:xfrm>
        </p:spPr>
        <p:txBody>
          <a:bodyPr/>
          <a:lstStyle/>
          <a:p>
            <a:pPr defTabSz="762000" eaLnBrk="1" hangingPunct="1">
              <a:buFont typeface="Arial" charset="0"/>
              <a:buChar char="•"/>
            </a:pPr>
            <a:r>
              <a:rPr lang="en-GB" dirty="0"/>
              <a:t>What are all the solutions to the GENERATE HEAT function</a:t>
            </a:r>
          </a:p>
        </p:txBody>
      </p:sp>
      <p:sp>
        <p:nvSpPr>
          <p:cNvPr id="112652" name="Rectangle 57"/>
          <p:cNvSpPr>
            <a:spLocks noChangeArrowheads="1"/>
          </p:cNvSpPr>
          <p:nvPr/>
        </p:nvSpPr>
        <p:spPr bwMode="auto">
          <a:xfrm>
            <a:off x="4138619" y="1865946"/>
            <a:ext cx="4759325" cy="4572954"/>
          </a:xfrm>
          <a:prstGeom prst="rect">
            <a:avLst/>
          </a:prstGeom>
          <a:solidFill>
            <a:schemeClr val="bg1"/>
          </a:soli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Rectangle 58"/>
          <p:cNvSpPr/>
          <p:nvPr/>
        </p:nvSpPr>
        <p:spPr bwMode="auto">
          <a:xfrm>
            <a:off x="864577" y="3211512"/>
            <a:ext cx="2031023" cy="990600"/>
          </a:xfrm>
          <a:prstGeom prst="rect">
            <a:avLst/>
          </a:prstGeom>
          <a:solidFill>
            <a:srgbClr val="3374D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Toasting System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18" y="1066800"/>
            <a:ext cx="1970882" cy="164240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0" t="5122" r="6221" b="12485"/>
          <a:stretch/>
        </p:blipFill>
        <p:spPr>
          <a:xfrm>
            <a:off x="1205886" y="4937650"/>
            <a:ext cx="1408546" cy="1452563"/>
          </a:xfrm>
          <a:prstGeom prst="rect">
            <a:avLst/>
          </a:prstGeom>
        </p:spPr>
      </p:pic>
      <p:sp>
        <p:nvSpPr>
          <p:cNvPr id="62" name="Down Arrow 61"/>
          <p:cNvSpPr/>
          <p:nvPr/>
        </p:nvSpPr>
        <p:spPr bwMode="auto">
          <a:xfrm>
            <a:off x="1745303" y="2667000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3" name="Down Arrow 62"/>
          <p:cNvSpPr/>
          <p:nvPr/>
        </p:nvSpPr>
        <p:spPr bwMode="auto">
          <a:xfrm>
            <a:off x="1715232" y="4171022"/>
            <a:ext cx="329712" cy="5334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67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Generic Functionality helps us Create Holistic Solutions</a:t>
            </a: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1329185" y="2472872"/>
            <a:ext cx="423863" cy="3466988"/>
            <a:chOff x="1540934" y="2472872"/>
            <a:chExt cx="459185" cy="3466988"/>
          </a:xfrm>
        </p:grpSpPr>
        <p:sp>
          <p:nvSpPr>
            <p:cNvPr id="103427" name="Oval 4"/>
            <p:cNvSpPr>
              <a:spLocks noChangeArrowheads="1"/>
            </p:cNvSpPr>
            <p:nvPr/>
          </p:nvSpPr>
          <p:spPr bwMode="auto">
            <a:xfrm>
              <a:off x="1568451" y="2472872"/>
              <a:ext cx="431668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28" name="Oval 5"/>
            <p:cNvSpPr>
              <a:spLocks noChangeArrowheads="1"/>
            </p:cNvSpPr>
            <p:nvPr/>
          </p:nvSpPr>
          <p:spPr bwMode="auto">
            <a:xfrm>
              <a:off x="1559852" y="2967123"/>
              <a:ext cx="429948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29" name="Oval 6"/>
            <p:cNvSpPr>
              <a:spLocks noChangeArrowheads="1"/>
            </p:cNvSpPr>
            <p:nvPr/>
          </p:nvSpPr>
          <p:spPr bwMode="auto">
            <a:xfrm>
              <a:off x="1568451" y="3459758"/>
              <a:ext cx="431668" cy="347663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0" name="Oval 7"/>
            <p:cNvSpPr>
              <a:spLocks noChangeArrowheads="1"/>
            </p:cNvSpPr>
            <p:nvPr/>
          </p:nvSpPr>
          <p:spPr bwMode="auto">
            <a:xfrm>
              <a:off x="1559852" y="4538691"/>
              <a:ext cx="429948" cy="347662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1" name="Oval 8"/>
            <p:cNvSpPr>
              <a:spLocks noChangeArrowheads="1"/>
            </p:cNvSpPr>
            <p:nvPr/>
          </p:nvSpPr>
          <p:spPr bwMode="auto">
            <a:xfrm>
              <a:off x="1549534" y="4063519"/>
              <a:ext cx="431667" cy="346075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2" name="Oval 9"/>
            <p:cNvSpPr>
              <a:spLocks noChangeArrowheads="1"/>
            </p:cNvSpPr>
            <p:nvPr/>
          </p:nvSpPr>
          <p:spPr bwMode="auto">
            <a:xfrm>
              <a:off x="1540934" y="5592197"/>
              <a:ext cx="431668" cy="347663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103433" name="Oval 10"/>
            <p:cNvSpPr>
              <a:spLocks noChangeArrowheads="1"/>
            </p:cNvSpPr>
            <p:nvPr/>
          </p:nvSpPr>
          <p:spPr bwMode="auto">
            <a:xfrm>
              <a:off x="1549533" y="5062538"/>
              <a:ext cx="431667" cy="347662"/>
            </a:xfrm>
            <a:prstGeom prst="ellipse">
              <a:avLst/>
            </a:prstGeom>
            <a:solidFill>
              <a:srgbClr val="FF9999">
                <a:alpha val="36078"/>
              </a:srgbClr>
            </a:solidFill>
            <a:ln w="5715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193262" y="2484523"/>
            <a:ext cx="4934533" cy="3420384"/>
            <a:chOff x="2540133" y="2379664"/>
            <a:chExt cx="5345744" cy="3420384"/>
          </a:xfrm>
        </p:grpSpPr>
        <p:sp>
          <p:nvSpPr>
            <p:cNvPr id="12" name="Oval 11"/>
            <p:cNvSpPr/>
            <p:nvPr/>
          </p:nvSpPr>
          <p:spPr bwMode="auto">
            <a:xfrm>
              <a:off x="4509678" y="2379664"/>
              <a:ext cx="42994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4490760" y="5452385"/>
              <a:ext cx="431668" cy="347663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5463443" y="4953456"/>
              <a:ext cx="431667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487854" y="4420056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6475231" y="3939554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7454209" y="3446464"/>
              <a:ext cx="431668" cy="34607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2540133" y="2852738"/>
              <a:ext cx="431667" cy="34766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6078"/>
              </a:schemeClr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buFont typeface="Wingdings" pitchFamily="2" charset="2"/>
                <a:buNone/>
                <a:defRPr/>
              </a:pPr>
              <a:endParaRPr lang="en-GB" dirty="0">
                <a:ea typeface="+mn-ea"/>
                <a:cs typeface="+mn-cs"/>
              </a:endParaRPr>
            </a:p>
          </p:txBody>
        </p:sp>
        <p:cxnSp>
          <p:nvCxnSpPr>
            <p:cNvPr id="103441" name="Shape 21"/>
            <p:cNvCxnSpPr>
              <a:cxnSpLocks noChangeShapeType="1"/>
              <a:stCxn id="12" idx="2"/>
              <a:endCxn id="18" idx="0"/>
            </p:cNvCxnSpPr>
            <p:nvPr/>
          </p:nvCxnSpPr>
          <p:spPr bwMode="auto">
            <a:xfrm rot="10800000" flipV="1">
              <a:off x="2755968" y="2552702"/>
              <a:ext cx="1753712" cy="300036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3442" name="Shape 23"/>
            <p:cNvCxnSpPr>
              <a:cxnSpLocks noChangeShapeType="1"/>
              <a:stCxn id="18" idx="6"/>
              <a:endCxn id="17" idx="0"/>
            </p:cNvCxnSpPr>
            <p:nvPr/>
          </p:nvCxnSpPr>
          <p:spPr bwMode="auto">
            <a:xfrm>
              <a:off x="2971800" y="3026569"/>
              <a:ext cx="4698243" cy="419895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3443" name="Shape 25"/>
            <p:cNvCxnSpPr>
              <a:cxnSpLocks noChangeShapeType="1"/>
              <a:stCxn id="17" idx="2"/>
              <a:endCxn id="16" idx="0"/>
            </p:cNvCxnSpPr>
            <p:nvPr/>
          </p:nvCxnSpPr>
          <p:spPr bwMode="auto">
            <a:xfrm rot="10800000" flipV="1">
              <a:off x="6691065" y="3619502"/>
              <a:ext cx="763143" cy="32005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3444" name="Straight Connector 27"/>
            <p:cNvCxnSpPr>
              <a:cxnSpLocks noChangeShapeType="1"/>
              <a:stCxn id="16" idx="4"/>
              <a:endCxn id="15" idx="0"/>
            </p:cNvCxnSpPr>
            <p:nvPr/>
          </p:nvCxnSpPr>
          <p:spPr bwMode="auto">
            <a:xfrm>
              <a:off x="6691065" y="4285629"/>
              <a:ext cx="12623" cy="134427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3445" name="Shape 29"/>
            <p:cNvCxnSpPr>
              <a:cxnSpLocks noChangeShapeType="1"/>
              <a:stCxn id="15" idx="2"/>
              <a:endCxn id="14" idx="0"/>
            </p:cNvCxnSpPr>
            <p:nvPr/>
          </p:nvCxnSpPr>
          <p:spPr bwMode="auto">
            <a:xfrm rot="10800000" flipV="1">
              <a:off x="5679278" y="4593094"/>
              <a:ext cx="808577" cy="36036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3446" name="Shape 31"/>
            <p:cNvCxnSpPr>
              <a:cxnSpLocks noChangeShapeType="1"/>
              <a:endCxn id="13" idx="0"/>
            </p:cNvCxnSpPr>
            <p:nvPr/>
          </p:nvCxnSpPr>
          <p:spPr bwMode="auto">
            <a:xfrm rot="10800000" flipV="1">
              <a:off x="4705734" y="5003122"/>
              <a:ext cx="885692" cy="449262"/>
            </a:xfrm>
            <a:prstGeom prst="bentConnector2">
              <a:avLst/>
            </a:prstGeom>
            <a:noFill/>
            <a:ln w="38100">
              <a:solidFill>
                <a:srgbClr val="0070C0">
                  <a:alpha val="5098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t="1" r="8761" b="-2197"/>
          <a:stretch/>
        </p:blipFill>
        <p:spPr>
          <a:xfrm>
            <a:off x="0" y="1501746"/>
            <a:ext cx="9174426" cy="455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780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There is more to a system than its Generic Functionality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generic system functionality is not the complete set of system functionality – a system can have functionality that is not generic:</a:t>
            </a:r>
          </a:p>
          <a:p>
            <a:endParaRPr lang="en-GB" dirty="0"/>
          </a:p>
        </p:txBody>
      </p:sp>
      <p:pic>
        <p:nvPicPr>
          <p:cNvPr id="2" name="Picture 1" descr="images-1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735" y="2465789"/>
            <a:ext cx="4730005" cy="286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There is more to a system than its Generic Functionality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generic system functionality is not the complete set of system functionality – a system can have functionality that is not generic:</a:t>
            </a:r>
          </a:p>
          <a:p>
            <a:endParaRPr lang="en-GB" dirty="0"/>
          </a:p>
          <a:p>
            <a:pPr lvl="1"/>
            <a:r>
              <a:rPr lang="en-GB" b="1" dirty="0"/>
              <a:t>Solution Dependent Functionality: </a:t>
            </a:r>
            <a:r>
              <a:rPr lang="en-GB" dirty="0"/>
              <a:t>A particular generic function solution may require further solution specific functionality. For example Generate Heat can be solved by Electric Element but this solution demands that you </a:t>
            </a:r>
            <a:r>
              <a:rPr lang="ja-JP" altLang="en-GB" dirty="0"/>
              <a:t>“</a:t>
            </a:r>
            <a:r>
              <a:rPr lang="en-GB" altLang="ja-JP" dirty="0"/>
              <a:t>Earth Case</a:t>
            </a:r>
            <a:r>
              <a:rPr lang="ja-JP" altLang="en-GB" dirty="0"/>
              <a:t>”</a:t>
            </a:r>
            <a:r>
              <a:rPr lang="en-GB" altLang="ja-JP" dirty="0"/>
              <a:t> to protect the user </a:t>
            </a:r>
          </a:p>
          <a:p>
            <a:pPr lvl="1"/>
            <a:r>
              <a:rPr lang="en-GB" b="1" dirty="0"/>
              <a:t>Legislation Dependent Functionality: </a:t>
            </a:r>
            <a:r>
              <a:rPr lang="en-GB" dirty="0"/>
              <a:t>legislation requires us to incorporate additional functionality. For example electric toasters have to isolate electricity</a:t>
            </a:r>
          </a:p>
          <a:p>
            <a:pPr lvl="1"/>
            <a:r>
              <a:rPr lang="en-GB" b="1" dirty="0"/>
              <a:t>Architectural Functionality: </a:t>
            </a:r>
            <a:r>
              <a:rPr lang="en-GB" dirty="0"/>
              <a:t>At the system level the collected functional solutions require further functionality typically to support, align, contain and protect. These functions manifest as structures, casings, frameworks, chassis etc.</a:t>
            </a:r>
          </a:p>
          <a:p>
            <a:pPr lvl="1"/>
            <a:r>
              <a:rPr lang="en-GB" b="1" dirty="0"/>
              <a:t>Emergent Functionality: </a:t>
            </a:r>
            <a:r>
              <a:rPr lang="en-GB" dirty="0"/>
              <a:t>Functionality aimed at managing emergent behaviour/properties. Usually relates to informing the user of failure situations </a:t>
            </a:r>
          </a:p>
        </p:txBody>
      </p:sp>
    </p:spTree>
    <p:extLst>
      <p:ext uri="{BB962C8B-B14F-4D97-AF65-F5344CB8AC3E}">
        <p14:creationId xmlns:p14="http://schemas.microsoft.com/office/powerpoint/2010/main" val="129113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1763" y="-4763"/>
            <a:ext cx="6489700" cy="842963"/>
          </a:xfrm>
        </p:spPr>
        <p:txBody>
          <a:bodyPr/>
          <a:lstStyle/>
          <a:p>
            <a:r>
              <a:rPr lang="en-US" dirty="0"/>
              <a:t>The First Toaster </a:t>
            </a:r>
          </a:p>
        </p:txBody>
      </p:sp>
      <p:pic>
        <p:nvPicPr>
          <p:cNvPr id="5" name="Picture 4" descr="1st Toa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2597"/>
            <a:ext cx="2603500" cy="2884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0200" y="1752600"/>
            <a:ext cx="3497321" cy="33655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800" dirty="0"/>
              <a:t>The first complaints?</a:t>
            </a:r>
          </a:p>
        </p:txBody>
      </p:sp>
      <p:pic>
        <p:nvPicPr>
          <p:cNvPr id="7" name="Picture 6" descr="GE first Toa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4419600"/>
            <a:ext cx="3543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59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Finally: Functions can be Modelled Mathematically</a:t>
            </a:r>
          </a:p>
        </p:txBody>
      </p:sp>
      <p:sp>
        <p:nvSpPr>
          <p:cNvPr id="1095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certain cases it is possible to model the system mathematically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pPr marL="233362" lvl="1" indent="0">
              <a:buNone/>
            </a:pPr>
            <a:r>
              <a:rPr lang="en-GB" dirty="0"/>
              <a:t>		Outputs(Y) = </a:t>
            </a:r>
            <a:r>
              <a:rPr lang="en-GB" b="1" i="1" dirty="0"/>
              <a:t>function</a:t>
            </a:r>
            <a:r>
              <a:rPr lang="en-GB" dirty="0"/>
              <a:t>(Inputs(U), State(X))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If we can model the system before it is built we can predict its behaviour – there are NO SURPRISES!</a:t>
            </a:r>
          </a:p>
          <a:p>
            <a:r>
              <a:rPr lang="en-GB" dirty="0"/>
              <a:t>What limits us is our mathematical ability to handle uncertainty 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521075" y="2286000"/>
            <a:ext cx="1905000" cy="876300"/>
          </a:xfrm>
          <a:prstGeom prst="rect">
            <a:avLst/>
          </a:prstGeom>
          <a:solidFill>
            <a:srgbClr val="FFC000"/>
          </a:solidFill>
          <a:ln w="19050" cap="rnd">
            <a:solidFill>
              <a:srgbClr val="0000FF"/>
            </a:solidFill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9572" name="Line 5"/>
          <p:cNvSpPr>
            <a:spLocks noChangeShapeType="1"/>
          </p:cNvSpPr>
          <p:nvPr/>
        </p:nvSpPr>
        <p:spPr bwMode="auto">
          <a:xfrm flipH="1">
            <a:off x="2516188" y="2724150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3" name="Line 6"/>
          <p:cNvSpPr>
            <a:spLocks noChangeShapeType="1"/>
          </p:cNvSpPr>
          <p:nvPr/>
        </p:nvSpPr>
        <p:spPr bwMode="auto">
          <a:xfrm flipH="1">
            <a:off x="2530475" y="3033789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4" name="Line 7"/>
          <p:cNvSpPr>
            <a:spLocks noChangeShapeType="1"/>
          </p:cNvSpPr>
          <p:nvPr/>
        </p:nvSpPr>
        <p:spPr bwMode="auto">
          <a:xfrm flipH="1">
            <a:off x="2514600" y="2459076"/>
            <a:ext cx="9779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5" name="Text Box 8"/>
          <p:cNvSpPr txBox="1">
            <a:spLocks noChangeArrowheads="1"/>
          </p:cNvSpPr>
          <p:nvPr/>
        </p:nvSpPr>
        <p:spPr bwMode="auto">
          <a:xfrm>
            <a:off x="6225607" y="2567112"/>
            <a:ext cx="18902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latin typeface="+mn-lt"/>
              </a:rPr>
              <a:t>Outputs (Y)</a:t>
            </a:r>
            <a:endParaRPr lang="en-GB" sz="2000">
              <a:latin typeface="+mn-lt"/>
            </a:endParaRPr>
          </a:p>
        </p:txBody>
      </p:sp>
      <p:sp>
        <p:nvSpPr>
          <p:cNvPr id="171017" name="Text Box 9"/>
          <p:cNvSpPr txBox="1">
            <a:spLocks noChangeArrowheads="1"/>
          </p:cNvSpPr>
          <p:nvPr/>
        </p:nvSpPr>
        <p:spPr bwMode="auto">
          <a:xfrm>
            <a:off x="3535198" y="2506787"/>
            <a:ext cx="1806906" cy="400110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  <a:defRPr/>
            </a:pPr>
            <a:r>
              <a:rPr lang="en-GB" sz="2000" b="1" dirty="0">
                <a:latin typeface="+mn-lt"/>
                <a:ea typeface="+mn-ea"/>
                <a:cs typeface="+mn-cs"/>
              </a:rPr>
              <a:t>System (X)</a:t>
            </a:r>
            <a:endParaRPr lang="en-GB" sz="20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09577" name="Line 10"/>
          <p:cNvSpPr>
            <a:spLocks noChangeShapeType="1"/>
          </p:cNvSpPr>
          <p:nvPr/>
        </p:nvSpPr>
        <p:spPr bwMode="auto">
          <a:xfrm flipH="1">
            <a:off x="5426075" y="2967191"/>
            <a:ext cx="8636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8" name="Line 11"/>
          <p:cNvSpPr>
            <a:spLocks noChangeShapeType="1"/>
          </p:cNvSpPr>
          <p:nvPr/>
        </p:nvSpPr>
        <p:spPr bwMode="auto">
          <a:xfrm flipH="1">
            <a:off x="5426075" y="2529041"/>
            <a:ext cx="863600" cy="0"/>
          </a:xfrm>
          <a:prstGeom prst="line">
            <a:avLst/>
          </a:prstGeom>
          <a:noFill/>
          <a:ln w="28575" cap="rnd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9579" name="Text Box 12"/>
          <p:cNvSpPr txBox="1">
            <a:spLocks noChangeArrowheads="1"/>
          </p:cNvSpPr>
          <p:nvPr/>
        </p:nvSpPr>
        <p:spPr bwMode="auto">
          <a:xfrm>
            <a:off x="883728" y="2516313"/>
            <a:ext cx="17139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2000" b="1">
                <a:latin typeface="+mn-lt"/>
              </a:rPr>
              <a:t>Inputs (U)</a:t>
            </a:r>
            <a:endParaRPr lang="en-GB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62701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ChangeArrowheads="1"/>
          </p:cNvSpPr>
          <p:nvPr/>
        </p:nvSpPr>
        <p:spPr bwMode="auto">
          <a:xfrm>
            <a:off x="4616959" y="2803525"/>
            <a:ext cx="355600" cy="476250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18" name="Rectangle 3"/>
          <p:cNvSpPr>
            <a:spLocks noChangeArrowheads="1"/>
          </p:cNvSpPr>
          <p:nvPr/>
        </p:nvSpPr>
        <p:spPr bwMode="auto">
          <a:xfrm>
            <a:off x="3385412" y="1536700"/>
            <a:ext cx="366713" cy="542925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19" name="Rectangle 4"/>
          <p:cNvSpPr>
            <a:spLocks noGrp="1" noChangeArrowheads="1"/>
          </p:cNvSpPr>
          <p:nvPr>
            <p:ph type="title"/>
          </p:nvPr>
        </p:nvSpPr>
        <p:spPr>
          <a:xfrm>
            <a:off x="2468563" y="28575"/>
            <a:ext cx="6675437" cy="811213"/>
          </a:xfrm>
          <a:noFill/>
        </p:spPr>
        <p:txBody>
          <a:bodyPr/>
          <a:lstStyle/>
          <a:p>
            <a:r>
              <a:rPr lang="en-GB">
                <a:latin typeface="Arial" charset="0"/>
              </a:rPr>
              <a:t>Traceability and Emergence</a:t>
            </a:r>
            <a:endParaRPr lang="en-US">
              <a:latin typeface="Arial" charset="0"/>
            </a:endParaRPr>
          </a:p>
        </p:txBody>
      </p:sp>
      <p:graphicFrame>
        <p:nvGraphicFramePr>
          <p:cNvPr id="111620" name="Object 5"/>
          <p:cNvGraphicFramePr>
            <a:graphicFrameLocks noGrp="1" noChangeAspect="1"/>
          </p:cNvGraphicFramePr>
          <p:nvPr>
            <p:ph sz="half" idx="4294967295"/>
            <p:extLst/>
          </p:nvPr>
        </p:nvGraphicFramePr>
        <p:xfrm>
          <a:off x="2342360" y="1604424"/>
          <a:ext cx="3200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Equation" r:id="rId4" imgW="1371600" imgH="241300" progId="Equation.3">
                  <p:embed/>
                </p:oleObj>
              </mc:Choice>
              <mc:Fallback>
                <p:oleObj name="Equation" r:id="rId4" imgW="1371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2360" y="1604424"/>
                        <a:ext cx="3200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1" name="Line 6"/>
          <p:cNvSpPr>
            <a:spLocks noChangeShapeType="1"/>
          </p:cNvSpPr>
          <p:nvPr/>
        </p:nvSpPr>
        <p:spPr bwMode="auto">
          <a:xfrm>
            <a:off x="3619312" y="2143125"/>
            <a:ext cx="0" cy="584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22" name="Line 7"/>
          <p:cNvSpPr>
            <a:spLocks noChangeShapeType="1"/>
          </p:cNvSpPr>
          <p:nvPr/>
        </p:nvSpPr>
        <p:spPr bwMode="auto">
          <a:xfrm>
            <a:off x="4827588" y="3429000"/>
            <a:ext cx="12700" cy="6048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1623" name="Object 8"/>
          <p:cNvGraphicFramePr>
            <a:graphicFrameLocks noChangeAspect="1"/>
          </p:cNvGraphicFramePr>
          <p:nvPr>
            <p:extLst/>
          </p:nvPr>
        </p:nvGraphicFramePr>
        <p:xfrm>
          <a:off x="3576067" y="2747963"/>
          <a:ext cx="280987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Equation" r:id="rId6" imgW="1333500" imgH="241300" progId="Equation.3">
                  <p:embed/>
                </p:oleObj>
              </mc:Choice>
              <mc:Fallback>
                <p:oleObj name="Equation" r:id="rId6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067" y="2747963"/>
                        <a:ext cx="280987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4" name="Rectangle 9"/>
          <p:cNvSpPr>
            <a:spLocks noChangeArrowheads="1"/>
          </p:cNvSpPr>
          <p:nvPr/>
        </p:nvSpPr>
        <p:spPr bwMode="auto">
          <a:xfrm>
            <a:off x="6079617" y="4084638"/>
            <a:ext cx="452437" cy="542925"/>
          </a:xfrm>
          <a:prstGeom prst="rect">
            <a:avLst/>
          </a:prstGeom>
          <a:solidFill>
            <a:srgbClr val="C4AD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1625" name="Object 10"/>
          <p:cNvGraphicFramePr>
            <a:graphicFrameLocks noChangeAspect="1"/>
          </p:cNvGraphicFramePr>
          <p:nvPr/>
        </p:nvGraphicFramePr>
        <p:xfrm>
          <a:off x="4659313" y="4102100"/>
          <a:ext cx="2811462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Equation" r:id="rId8" imgW="1333500" imgH="241300" progId="Equation.3">
                  <p:embed/>
                </p:oleObj>
              </mc:Choice>
              <mc:Fallback>
                <p:oleObj name="Equation" r:id="rId8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4102100"/>
                        <a:ext cx="2811462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1626" name="Picture 12" descr="_41205661_airbus20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323975"/>
            <a:ext cx="149542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7" name="Picture 13" descr="Blad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5002213"/>
            <a:ext cx="5143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8" name="Picture 14" descr="trent_800_drawi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88" y="2430463"/>
            <a:ext cx="22431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9" name="Picture 15" descr="turbin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3973513"/>
            <a:ext cx="13049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1630" name="Object 16"/>
          <p:cNvGraphicFramePr>
            <a:graphicFrameLocks noChangeAspect="1"/>
          </p:cNvGraphicFramePr>
          <p:nvPr/>
        </p:nvGraphicFramePr>
        <p:xfrm>
          <a:off x="6189663" y="5259388"/>
          <a:ext cx="2589212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3" name="Equation" r:id="rId14" imgW="1397000" imgH="228600" progId="Equation.3">
                  <p:embed/>
                </p:oleObj>
              </mc:Choice>
              <mc:Fallback>
                <p:oleObj name="Equation" r:id="rId14" imgW="1397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9663" y="5259388"/>
                        <a:ext cx="2589212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31" name="Line 17"/>
          <p:cNvSpPr>
            <a:spLocks noChangeShapeType="1"/>
          </p:cNvSpPr>
          <p:nvPr/>
        </p:nvSpPr>
        <p:spPr bwMode="auto">
          <a:xfrm>
            <a:off x="6323013" y="4725988"/>
            <a:ext cx="12700" cy="604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32" name="AutoShape 18"/>
          <p:cNvSpPr>
            <a:spLocks noChangeArrowheads="1"/>
          </p:cNvSpPr>
          <p:nvPr/>
        </p:nvSpPr>
        <p:spPr bwMode="auto">
          <a:xfrm rot="2582728">
            <a:off x="-384175" y="4368527"/>
            <a:ext cx="5041900" cy="1029247"/>
          </a:xfrm>
          <a:prstGeom prst="rightArrow">
            <a:avLst>
              <a:gd name="adj1" fmla="val 50000"/>
              <a:gd name="adj2" fmla="val 105305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3200" rIns="90000" bIns="43200" anchor="ctr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1400" b="1">
                <a:solidFill>
                  <a:srgbClr val="FFFFFF"/>
                </a:solidFill>
              </a:rPr>
              <a:t>The System Functionality provides a way of flowing down requirements</a:t>
            </a:r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111633" name="AutoShape 21"/>
          <p:cNvSpPr>
            <a:spLocks noChangeArrowheads="1"/>
          </p:cNvSpPr>
          <p:nvPr/>
        </p:nvSpPr>
        <p:spPr bwMode="auto">
          <a:xfrm rot="-8171559">
            <a:off x="4571684" y="2252046"/>
            <a:ext cx="5041900" cy="1029247"/>
          </a:xfrm>
          <a:prstGeom prst="rightArrow">
            <a:avLst>
              <a:gd name="adj1" fmla="val 50000"/>
              <a:gd name="adj2" fmla="val 105305"/>
            </a:avLst>
          </a:prstGeom>
          <a:solidFill>
            <a:srgbClr val="8000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10800000" lIns="90000" tIns="43200" rIns="90000" bIns="432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GB" sz="1400">
                <a:solidFill>
                  <a:srgbClr val="FFFFFF"/>
                </a:solidFill>
              </a:rPr>
              <a:t>Assess potential emergent behaviour through the transmission of variation</a:t>
            </a:r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42938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195263" y="3568672"/>
            <a:ext cx="839234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3495264"/>
            <a:ext cx="8832306" cy="3029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Systems Approach to System Design</a:t>
            </a:r>
          </a:p>
        </p:txBody>
      </p:sp>
      <p:sp>
        <p:nvSpPr>
          <p:cNvPr id="17" name="Content Placeholder 44"/>
          <p:cNvSpPr>
            <a:spLocks noGrp="1"/>
          </p:cNvSpPr>
          <p:nvPr>
            <p:ph idx="4294967295"/>
          </p:nvPr>
        </p:nvSpPr>
        <p:spPr bwMode="auto">
          <a:xfrm>
            <a:off x="244694" y="5237706"/>
            <a:ext cx="4141788" cy="1235075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uncover the unspoken requirements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50000"/>
              <a:buFont typeface="Arial" charset="0"/>
              <a:buChar char="•"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is invariant and provides a consistent basis for dividing and ruling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22" y="2384563"/>
            <a:ext cx="13382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84" y="2473892"/>
            <a:ext cx="1112837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-83063" y="3962400"/>
            <a:ext cx="17869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Requirements</a:t>
            </a:r>
          </a:p>
          <a:p>
            <a:pPr algn="ctr" eaLnBrk="1" hangingPunct="1"/>
            <a:r>
              <a:rPr lang="en-GB" sz="1800" dirty="0">
                <a:latin typeface="+mn-lt"/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180168" y="4289425"/>
            <a:ext cx="179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 dirty="0">
                <a:latin typeface="+mn-lt"/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039750" y="2676100"/>
            <a:ext cx="6813778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019331" y="2718421"/>
            <a:ext cx="30781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800" b="1" dirty="0"/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089150" y="1347788"/>
            <a:ext cx="5915025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0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244694" y="3791638"/>
            <a:ext cx="1409430" cy="6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 bwMode="auto">
          <a:xfrm>
            <a:off x="7049532" y="3809838"/>
            <a:ext cx="1316689" cy="16311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908315" y="3805591"/>
            <a:ext cx="1807470" cy="42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Content Placeholder 44"/>
          <p:cNvSpPr txBox="1">
            <a:spLocks/>
          </p:cNvSpPr>
          <p:nvPr/>
        </p:nvSpPr>
        <p:spPr bwMode="auto">
          <a:xfrm>
            <a:off x="4720197" y="5229218"/>
            <a:ext cx="4191988" cy="1252052"/>
          </a:xfrm>
          <a:prstGeom prst="rect">
            <a:avLst/>
          </a:prstGeo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determine the system architecture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150000"/>
              <a:buFontTx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Functionality helps us identify and select  the technological solutions  </a:t>
            </a:r>
          </a:p>
        </p:txBody>
      </p:sp>
    </p:spTree>
    <p:extLst>
      <p:ext uri="{BB962C8B-B14F-4D97-AF65-F5344CB8AC3E}">
        <p14:creationId xmlns:p14="http://schemas.microsoft.com/office/powerpoint/2010/main" val="6225861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62000"/>
            <a:r>
              <a:rPr lang="en-GB">
                <a:latin typeface="Arial" charset="0"/>
              </a:rPr>
              <a:t>Holistic Requirements Model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78777" y="1071245"/>
            <a:ext cx="8639908" cy="9233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en-GB" sz="1800" dirty="0">
                <a:solidFill>
                  <a:srgbClr val="FFFFFF"/>
                </a:solidFill>
                <a:ea typeface="+mn-ea"/>
                <a:cs typeface="+mn-cs"/>
              </a:rPr>
              <a:t> The categories of requirements provide a complete and consistent framework that is driven by the Operational Requirements and has the Functional Requirements (what is to be done) at its heart</a:t>
            </a:r>
          </a:p>
        </p:txBody>
      </p:sp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171450" y="4851400"/>
            <a:ext cx="2981325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  <a:defRPr/>
            </a:pPr>
            <a:r>
              <a:rPr lang="en-GB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Holistic Requirements Model allows us to “divide and rule” through using the functionality as the basis for work division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311" y="2234264"/>
            <a:ext cx="6977374" cy="422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3161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ChangeArrowheads="1"/>
          </p:cNvSpPr>
          <p:nvPr>
            <p:ph type="title"/>
          </p:nvPr>
        </p:nvSpPr>
        <p:spPr>
          <a:xfrm>
            <a:off x="73025" y="34496"/>
            <a:ext cx="6489700" cy="1041401"/>
          </a:xfrm>
        </p:spPr>
        <p:txBody>
          <a:bodyPr/>
          <a:lstStyle/>
          <a:p>
            <a:r>
              <a:rPr lang="en-GB"/>
              <a:t>Using The Holistic Requirements Model</a:t>
            </a:r>
          </a:p>
        </p:txBody>
      </p:sp>
      <p:sp>
        <p:nvSpPr>
          <p:cNvPr id="115714" name="Oval 3"/>
          <p:cNvSpPr>
            <a:spLocks noChangeArrowheads="1"/>
          </p:cNvSpPr>
          <p:nvPr/>
        </p:nvSpPr>
        <p:spPr bwMode="auto">
          <a:xfrm>
            <a:off x="942975" y="2857072"/>
            <a:ext cx="1654175" cy="9969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15" name="Rectangle 4"/>
          <p:cNvSpPr>
            <a:spLocks noChangeArrowheads="1"/>
          </p:cNvSpPr>
          <p:nvPr/>
        </p:nvSpPr>
        <p:spPr bwMode="auto">
          <a:xfrm>
            <a:off x="1219200" y="3041222"/>
            <a:ext cx="1066800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  <a:endParaRPr lang="en-GB" sz="2000" b="1"/>
          </a:p>
        </p:txBody>
      </p:sp>
      <p:sp>
        <p:nvSpPr>
          <p:cNvPr id="115716" name="Rectangle 5"/>
          <p:cNvSpPr>
            <a:spLocks noChangeArrowheads="1"/>
          </p:cNvSpPr>
          <p:nvPr/>
        </p:nvSpPr>
        <p:spPr bwMode="auto">
          <a:xfrm>
            <a:off x="1236662" y="3234897"/>
            <a:ext cx="103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dirty="0">
                <a:solidFill>
                  <a:srgbClr val="000000"/>
                </a:solidFill>
              </a:rPr>
              <a:t>Performance</a:t>
            </a:r>
          </a:p>
          <a:p>
            <a:pPr algn="ctr" eaLnBrk="0" hangingPunct="0"/>
            <a:r>
              <a:rPr lang="en-GB" sz="1300" dirty="0">
                <a:solidFill>
                  <a:srgbClr val="000000"/>
                </a:solidFill>
              </a:rPr>
              <a:t>Requirements</a:t>
            </a:r>
            <a:endParaRPr lang="en-GB" sz="2000" b="1" dirty="0"/>
          </a:p>
        </p:txBody>
      </p:sp>
      <p:sp>
        <p:nvSpPr>
          <p:cNvPr id="115717" name="Rectangle 6"/>
          <p:cNvSpPr>
            <a:spLocks noChangeArrowheads="1"/>
          </p:cNvSpPr>
          <p:nvPr/>
        </p:nvSpPr>
        <p:spPr bwMode="auto">
          <a:xfrm>
            <a:off x="2817935" y="2914222"/>
            <a:ext cx="449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400" dirty="0">
                <a:solidFill>
                  <a:srgbClr val="000000"/>
                </a:solidFill>
              </a:rPr>
              <a:t>Infers</a:t>
            </a:r>
            <a:endParaRPr lang="en-GB" sz="1400" b="1" dirty="0"/>
          </a:p>
        </p:txBody>
      </p:sp>
      <p:sp>
        <p:nvSpPr>
          <p:cNvPr id="115718" name="Oval 7"/>
          <p:cNvSpPr>
            <a:spLocks noChangeArrowheads="1"/>
          </p:cNvSpPr>
          <p:nvPr/>
        </p:nvSpPr>
        <p:spPr bwMode="auto">
          <a:xfrm>
            <a:off x="3514725" y="2761822"/>
            <a:ext cx="2043112" cy="1160463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lIns="72000" rIns="72000" anchor="ctr"/>
          <a:lstStyle/>
          <a:p>
            <a:pPr algn="ctr"/>
            <a:r>
              <a:rPr lang="en-US" sz="1400"/>
              <a:t>Functional Requirements</a:t>
            </a:r>
          </a:p>
        </p:txBody>
      </p:sp>
      <p:sp>
        <p:nvSpPr>
          <p:cNvPr id="115719" name="Oval 12"/>
          <p:cNvSpPr>
            <a:spLocks noChangeArrowheads="1"/>
          </p:cNvSpPr>
          <p:nvPr/>
        </p:nvSpPr>
        <p:spPr bwMode="auto">
          <a:xfrm>
            <a:off x="3810000" y="1190197"/>
            <a:ext cx="1420812" cy="8143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0" name="Oval 13"/>
          <p:cNvSpPr>
            <a:spLocks noChangeArrowheads="1"/>
          </p:cNvSpPr>
          <p:nvPr/>
        </p:nvSpPr>
        <p:spPr bwMode="auto">
          <a:xfrm>
            <a:off x="6562725" y="2845960"/>
            <a:ext cx="1654175" cy="9842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1" name="Oval 14"/>
          <p:cNvSpPr>
            <a:spLocks noChangeArrowheads="1"/>
          </p:cNvSpPr>
          <p:nvPr/>
        </p:nvSpPr>
        <p:spPr bwMode="auto">
          <a:xfrm>
            <a:off x="3633787" y="4627135"/>
            <a:ext cx="1865313" cy="895350"/>
          </a:xfrm>
          <a:prstGeom prst="ellipse">
            <a:avLst/>
          </a:prstGeom>
          <a:solidFill>
            <a:srgbClr val="FFFFFF"/>
          </a:solidFill>
          <a:ln w="1111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5722" name="Rectangle 15"/>
          <p:cNvSpPr>
            <a:spLocks noChangeArrowheads="1"/>
          </p:cNvSpPr>
          <p:nvPr/>
        </p:nvSpPr>
        <p:spPr bwMode="auto">
          <a:xfrm>
            <a:off x="3997325" y="4773185"/>
            <a:ext cx="10668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  <a:endParaRPr lang="en-GB" sz="2000" b="1"/>
          </a:p>
        </p:txBody>
      </p:sp>
      <p:sp>
        <p:nvSpPr>
          <p:cNvPr id="115723" name="Rectangle 16"/>
          <p:cNvSpPr>
            <a:spLocks noChangeArrowheads="1"/>
          </p:cNvSpPr>
          <p:nvPr/>
        </p:nvSpPr>
        <p:spPr bwMode="gray">
          <a:xfrm>
            <a:off x="3997325" y="4966860"/>
            <a:ext cx="1039812" cy="460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System  </a:t>
            </a:r>
          </a:p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4" name="Rectangle 17"/>
          <p:cNvSpPr>
            <a:spLocks noChangeArrowheads="1"/>
          </p:cNvSpPr>
          <p:nvPr/>
        </p:nvSpPr>
        <p:spPr bwMode="auto">
          <a:xfrm>
            <a:off x="4011612" y="1367997"/>
            <a:ext cx="96678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b="1">
                <a:solidFill>
                  <a:srgbClr val="000000"/>
                </a:solidFill>
              </a:rPr>
              <a:t> Operational</a:t>
            </a:r>
            <a:endParaRPr lang="en-GB" sz="2000" b="1"/>
          </a:p>
        </p:txBody>
      </p:sp>
      <p:sp>
        <p:nvSpPr>
          <p:cNvPr id="115725" name="Rectangle 18"/>
          <p:cNvSpPr>
            <a:spLocks noChangeArrowheads="1"/>
          </p:cNvSpPr>
          <p:nvPr/>
        </p:nvSpPr>
        <p:spPr bwMode="auto">
          <a:xfrm>
            <a:off x="3962400" y="1564847"/>
            <a:ext cx="110331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b="1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6" name="Rectangle 19"/>
          <p:cNvSpPr>
            <a:spLocks noChangeArrowheads="1"/>
          </p:cNvSpPr>
          <p:nvPr/>
        </p:nvSpPr>
        <p:spPr bwMode="auto">
          <a:xfrm>
            <a:off x="6899275" y="3003122"/>
            <a:ext cx="10779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Non-functional</a:t>
            </a:r>
          </a:p>
          <a:p>
            <a:pPr algn="ctr" eaLnBrk="0" hangingPunct="0"/>
            <a:endParaRPr lang="en-GB" sz="2000" b="1"/>
          </a:p>
        </p:txBody>
      </p:sp>
      <p:sp>
        <p:nvSpPr>
          <p:cNvPr id="115727" name="Rectangle 20"/>
          <p:cNvSpPr>
            <a:spLocks noChangeArrowheads="1"/>
          </p:cNvSpPr>
          <p:nvPr/>
        </p:nvSpPr>
        <p:spPr bwMode="auto">
          <a:xfrm>
            <a:off x="6850062" y="3196797"/>
            <a:ext cx="1143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Implementation</a:t>
            </a:r>
          </a:p>
          <a:p>
            <a:pPr algn="ctr" eaLnBrk="0" hangingPunct="0"/>
            <a:r>
              <a:rPr lang="en-GB" sz="1300">
                <a:solidFill>
                  <a:srgbClr val="000000"/>
                </a:solidFill>
              </a:rPr>
              <a:t>Requirements</a:t>
            </a:r>
            <a:endParaRPr lang="en-GB" sz="2000" b="1"/>
          </a:p>
        </p:txBody>
      </p:sp>
      <p:sp>
        <p:nvSpPr>
          <p:cNvPr id="115728" name="Rectangle 21"/>
          <p:cNvSpPr>
            <a:spLocks noChangeArrowheads="1"/>
          </p:cNvSpPr>
          <p:nvPr/>
        </p:nvSpPr>
        <p:spPr bwMode="auto">
          <a:xfrm>
            <a:off x="4885816" y="4206447"/>
            <a:ext cx="41694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300" dirty="0">
                <a:solidFill>
                  <a:srgbClr val="000000"/>
                </a:solidFill>
              </a:rPr>
              <a:t>Infers</a:t>
            </a:r>
            <a:endParaRPr lang="en-GB" sz="2000" b="1" dirty="0"/>
          </a:p>
        </p:txBody>
      </p:sp>
      <p:sp>
        <p:nvSpPr>
          <p:cNvPr id="115729" name="Text Box 22"/>
          <p:cNvSpPr txBox="1">
            <a:spLocks noChangeArrowheads="1"/>
          </p:cNvSpPr>
          <p:nvPr/>
        </p:nvSpPr>
        <p:spPr bwMode="auto">
          <a:xfrm>
            <a:off x="4618037" y="2045860"/>
            <a:ext cx="8921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300"/>
              <a:t>Demands</a:t>
            </a:r>
          </a:p>
        </p:txBody>
      </p:sp>
      <p:sp>
        <p:nvSpPr>
          <p:cNvPr id="115730" name="Line 23"/>
          <p:cNvSpPr>
            <a:spLocks noChangeShapeType="1"/>
          </p:cNvSpPr>
          <p:nvPr/>
        </p:nvSpPr>
        <p:spPr bwMode="auto">
          <a:xfrm flipH="1">
            <a:off x="2600325" y="348731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1" name="Line 24"/>
          <p:cNvSpPr>
            <a:spLocks noChangeShapeType="1"/>
          </p:cNvSpPr>
          <p:nvPr/>
        </p:nvSpPr>
        <p:spPr bwMode="auto">
          <a:xfrm>
            <a:off x="2600325" y="319838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2" name="Text Box 25"/>
          <p:cNvSpPr txBox="1">
            <a:spLocks noChangeArrowheads="1"/>
          </p:cNvSpPr>
          <p:nvPr/>
        </p:nvSpPr>
        <p:spPr bwMode="auto">
          <a:xfrm>
            <a:off x="2652712" y="3485722"/>
            <a:ext cx="893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115733" name="Line 26"/>
          <p:cNvSpPr>
            <a:spLocks noChangeShapeType="1"/>
          </p:cNvSpPr>
          <p:nvPr/>
        </p:nvSpPr>
        <p:spPr bwMode="auto">
          <a:xfrm flipV="1">
            <a:off x="4689475" y="3990547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4" name="Line 27"/>
          <p:cNvSpPr>
            <a:spLocks noChangeShapeType="1"/>
          </p:cNvSpPr>
          <p:nvPr/>
        </p:nvSpPr>
        <p:spPr bwMode="auto">
          <a:xfrm>
            <a:off x="4329112" y="3990547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5" name="Text Box 28"/>
          <p:cNvSpPr txBox="1">
            <a:spLocks noChangeArrowheads="1"/>
          </p:cNvSpPr>
          <p:nvPr/>
        </p:nvSpPr>
        <p:spPr bwMode="auto">
          <a:xfrm>
            <a:off x="3321050" y="4117547"/>
            <a:ext cx="893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115736" name="Rectangle 29"/>
          <p:cNvSpPr>
            <a:spLocks noChangeArrowheads="1"/>
          </p:cNvSpPr>
          <p:nvPr/>
        </p:nvSpPr>
        <p:spPr bwMode="auto">
          <a:xfrm>
            <a:off x="5827835" y="3558747"/>
            <a:ext cx="449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400" dirty="0">
                <a:solidFill>
                  <a:srgbClr val="000000"/>
                </a:solidFill>
              </a:rPr>
              <a:t>Infers</a:t>
            </a:r>
            <a:endParaRPr lang="en-GB" sz="1400" b="1" dirty="0"/>
          </a:p>
        </p:txBody>
      </p:sp>
      <p:sp>
        <p:nvSpPr>
          <p:cNvPr id="115737" name="Line 30"/>
          <p:cNvSpPr>
            <a:spLocks noChangeShapeType="1"/>
          </p:cNvSpPr>
          <p:nvPr/>
        </p:nvSpPr>
        <p:spPr bwMode="auto">
          <a:xfrm flipH="1">
            <a:off x="5610225" y="3484135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8" name="Line 31"/>
          <p:cNvSpPr>
            <a:spLocks noChangeShapeType="1"/>
          </p:cNvSpPr>
          <p:nvPr/>
        </p:nvSpPr>
        <p:spPr bwMode="auto">
          <a:xfrm>
            <a:off x="5610225" y="3195210"/>
            <a:ext cx="865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9" name="Text Box 32"/>
          <p:cNvSpPr txBox="1">
            <a:spLocks noChangeArrowheads="1"/>
          </p:cNvSpPr>
          <p:nvPr/>
        </p:nvSpPr>
        <p:spPr bwMode="auto">
          <a:xfrm>
            <a:off x="5595937" y="2893585"/>
            <a:ext cx="893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/>
              <a:t>Requires</a:t>
            </a:r>
          </a:p>
        </p:txBody>
      </p:sp>
      <p:sp>
        <p:nvSpPr>
          <p:cNvPr id="49182" name="Rectangle 34"/>
          <p:cNvSpPr>
            <a:spLocks noChangeArrowheads="1"/>
          </p:cNvSpPr>
          <p:nvPr/>
        </p:nvSpPr>
        <p:spPr bwMode="auto">
          <a:xfrm>
            <a:off x="1046163" y="5711215"/>
            <a:ext cx="6862396" cy="720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We can use the Holistic Requirements Model to deduce and infer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the requirements that have not been expressed by the customer</a:t>
            </a:r>
          </a:p>
        </p:txBody>
      </p:sp>
      <p:sp>
        <p:nvSpPr>
          <p:cNvPr id="115743" name="Line 35"/>
          <p:cNvSpPr>
            <a:spLocks noChangeShapeType="1"/>
          </p:cNvSpPr>
          <p:nvPr/>
        </p:nvSpPr>
        <p:spPr bwMode="auto">
          <a:xfrm>
            <a:off x="4525962" y="205538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8578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lded Corner 19"/>
          <p:cNvSpPr/>
          <p:nvPr/>
        </p:nvSpPr>
        <p:spPr bwMode="auto">
          <a:xfrm>
            <a:off x="7211976" y="4181108"/>
            <a:ext cx="1418640" cy="1384727"/>
          </a:xfrm>
          <a:prstGeom prst="foldedCorne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4449" name="Oval 27"/>
          <p:cNvSpPr>
            <a:spLocks noChangeArrowheads="1"/>
          </p:cNvSpPr>
          <p:nvPr/>
        </p:nvSpPr>
        <p:spPr bwMode="auto">
          <a:xfrm>
            <a:off x="2519406" y="2748757"/>
            <a:ext cx="3873500" cy="37973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4763"/>
            <a:ext cx="6489700" cy="1041401"/>
          </a:xfrm>
        </p:spPr>
        <p:txBody>
          <a:bodyPr/>
          <a:lstStyle/>
          <a:p>
            <a:r>
              <a:rPr lang="en-GB">
                <a:latin typeface="Arial" charset="0"/>
              </a:rPr>
              <a:t>Holistic Requirements Model:</a:t>
            </a:r>
            <a:br>
              <a:rPr lang="en-GB">
                <a:latin typeface="Arial" charset="0"/>
              </a:rPr>
            </a:br>
            <a:r>
              <a:rPr lang="en-GB">
                <a:latin typeface="Arial" charset="0"/>
              </a:rPr>
              <a:t>Not the Silver Bullet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5511" y="1039019"/>
            <a:ext cx="8620125" cy="1036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charset="0"/>
              </a:rPr>
              <a:t>The Holistic Requirements Model provides a sound framework for understanding requirements and indicating where they are deficient but to achieve this requires </a:t>
            </a:r>
          </a:p>
        </p:txBody>
      </p:sp>
      <p:sp>
        <p:nvSpPr>
          <p:cNvPr id="938000" name="Rectangle 16"/>
          <p:cNvSpPr>
            <a:spLocks noChangeArrowheads="1"/>
          </p:cNvSpPr>
          <p:nvPr/>
        </p:nvSpPr>
        <p:spPr bwMode="auto">
          <a:xfrm>
            <a:off x="3154406" y="3947320"/>
            <a:ext cx="2628900" cy="1587500"/>
          </a:xfrm>
          <a:prstGeom prst="rect">
            <a:avLst/>
          </a:prstGeom>
          <a:solidFill>
            <a:srgbClr val="B9CAFF"/>
          </a:solidFill>
          <a:ln>
            <a:solidFill>
              <a:srgbClr val="000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 Determine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System</a:t>
            </a:r>
          </a:p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sz="2000" dirty="0">
                <a:latin typeface="+mj-lt"/>
              </a:rPr>
              <a:t>Requirements</a:t>
            </a:r>
          </a:p>
        </p:txBody>
      </p:sp>
      <p:sp>
        <p:nvSpPr>
          <p:cNvPr id="104454" name="Text Box 20"/>
          <p:cNvSpPr txBox="1">
            <a:spLocks noChangeArrowheads="1"/>
          </p:cNvSpPr>
          <p:nvPr/>
        </p:nvSpPr>
        <p:spPr bwMode="auto">
          <a:xfrm>
            <a:off x="7188161" y="4181108"/>
            <a:ext cx="14323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GB" sz="1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System </a:t>
            </a: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Design</a:t>
            </a: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Requirements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0184" name="AutoShape 21"/>
          <p:cNvSpPr>
            <a:spLocks noChangeArrowheads="1"/>
          </p:cNvSpPr>
          <p:nvPr/>
        </p:nvSpPr>
        <p:spPr bwMode="auto">
          <a:xfrm>
            <a:off x="6777402" y="2225676"/>
            <a:ext cx="1787769" cy="1658144"/>
          </a:xfrm>
          <a:prstGeom prst="wedgeRoundRectCallout">
            <a:avLst>
              <a:gd name="adj1" fmla="val -12926"/>
              <a:gd name="adj2" fmla="val 79593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Clear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Concise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Complete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Consistent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Correct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Confirmable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sp>
        <p:nvSpPr>
          <p:cNvPr id="104461" name="AutoShape 23"/>
          <p:cNvSpPr>
            <a:spLocks noChangeArrowheads="1"/>
          </p:cNvSpPr>
          <p:nvPr/>
        </p:nvSpPr>
        <p:spPr bwMode="auto">
          <a:xfrm>
            <a:off x="4056106" y="3325020"/>
            <a:ext cx="762000" cy="558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4462" name="Text Box 24"/>
          <p:cNvSpPr txBox="1">
            <a:spLocks noChangeArrowheads="1"/>
          </p:cNvSpPr>
          <p:nvPr/>
        </p:nvSpPr>
        <p:spPr bwMode="auto">
          <a:xfrm>
            <a:off x="3913231" y="2963070"/>
            <a:ext cx="1108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800" dirty="0"/>
              <a:t>PEOPLE</a:t>
            </a:r>
            <a:endParaRPr lang="en-US" sz="1800" dirty="0"/>
          </a:p>
        </p:txBody>
      </p:sp>
      <p:sp>
        <p:nvSpPr>
          <p:cNvPr id="104463" name="AutoShape 25"/>
          <p:cNvSpPr>
            <a:spLocks noChangeArrowheads="1"/>
          </p:cNvSpPr>
          <p:nvPr/>
        </p:nvSpPr>
        <p:spPr bwMode="auto">
          <a:xfrm rot="10800000">
            <a:off x="4081506" y="5593557"/>
            <a:ext cx="762000" cy="558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4464" name="Text Box 26"/>
          <p:cNvSpPr txBox="1">
            <a:spLocks noChangeArrowheads="1"/>
          </p:cNvSpPr>
          <p:nvPr/>
        </p:nvSpPr>
        <p:spPr bwMode="auto">
          <a:xfrm>
            <a:off x="3964031" y="6138070"/>
            <a:ext cx="963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800"/>
              <a:t>TOOLS</a:t>
            </a:r>
            <a:endParaRPr lang="en-US" sz="1800"/>
          </a:p>
        </p:txBody>
      </p:sp>
      <p:sp>
        <p:nvSpPr>
          <p:cNvPr id="17" name="Right Arrow 16"/>
          <p:cNvSpPr>
            <a:spLocks noChangeArrowheads="1"/>
          </p:cNvSpPr>
          <p:nvPr/>
        </p:nvSpPr>
        <p:spPr bwMode="auto">
          <a:xfrm>
            <a:off x="1747965" y="4596607"/>
            <a:ext cx="1398504" cy="249238"/>
          </a:xfrm>
          <a:prstGeom prst="rightArrow">
            <a:avLst>
              <a:gd name="adj1" fmla="val 50000"/>
              <a:gd name="adj2" fmla="val 49816"/>
            </a:avLst>
          </a:prstGeom>
          <a:solidFill>
            <a:srgbClr val="4052A0"/>
          </a:solidFill>
          <a:ln w="25400" algn="ctr">
            <a:solidFill>
              <a:srgbClr val="4052A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ight Arrow 17"/>
          <p:cNvSpPr>
            <a:spLocks noChangeArrowheads="1"/>
          </p:cNvSpPr>
          <p:nvPr/>
        </p:nvSpPr>
        <p:spPr bwMode="auto">
          <a:xfrm>
            <a:off x="5807120" y="4610895"/>
            <a:ext cx="1381042" cy="234950"/>
          </a:xfrm>
          <a:prstGeom prst="rightArrow">
            <a:avLst>
              <a:gd name="adj1" fmla="val 50000"/>
              <a:gd name="adj2" fmla="val 50119"/>
            </a:avLst>
          </a:prstGeom>
          <a:solidFill>
            <a:srgbClr val="4052A0"/>
          </a:solidFill>
          <a:ln w="25400" algn="ctr">
            <a:solidFill>
              <a:srgbClr val="4052A0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ts val="0"/>
              </a:spcBef>
              <a:buFont typeface="Wingdings" pitchFamily="2" charset="2"/>
              <a:buNone/>
              <a:defRPr/>
            </a:pPr>
            <a:endParaRPr lang="en-GB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lded Corner 1"/>
          <p:cNvSpPr/>
          <p:nvPr/>
        </p:nvSpPr>
        <p:spPr bwMode="auto">
          <a:xfrm>
            <a:off x="305511" y="4208830"/>
            <a:ext cx="1418640" cy="1384727"/>
          </a:xfrm>
          <a:prstGeom prst="foldedCorne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4453" name="Text Box 18"/>
          <p:cNvSpPr txBox="1">
            <a:spLocks noChangeArrowheads="1"/>
          </p:cNvSpPr>
          <p:nvPr/>
        </p:nvSpPr>
        <p:spPr bwMode="auto">
          <a:xfrm>
            <a:off x="250675" y="4476513"/>
            <a:ext cx="143231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Stakeholder/</a:t>
            </a: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Source</a:t>
            </a:r>
          </a:p>
          <a:p>
            <a:pPr eaLnBrk="1" hangingPunct="1">
              <a:spcBef>
                <a:spcPct val="0"/>
              </a:spcBef>
            </a:pPr>
            <a:r>
              <a:rPr lang="en-GB" sz="1400" dirty="0">
                <a:solidFill>
                  <a:srgbClr val="000000"/>
                </a:solidFill>
                <a:latin typeface="+mj-lt"/>
              </a:rPr>
              <a:t>Requirements</a:t>
            </a:r>
            <a:endParaRPr lang="en-US" sz="1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0185" name="AutoShape 22"/>
          <p:cNvSpPr>
            <a:spLocks noChangeArrowheads="1"/>
          </p:cNvSpPr>
          <p:nvPr/>
        </p:nvSpPr>
        <p:spPr bwMode="auto">
          <a:xfrm>
            <a:off x="554893" y="2405109"/>
            <a:ext cx="1964513" cy="1656644"/>
          </a:xfrm>
          <a:prstGeom prst="wedgeRoundRectCallout">
            <a:avLst>
              <a:gd name="adj1" fmla="val 1778"/>
              <a:gd name="adj2" fmla="val 65745"/>
              <a:gd name="adj3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Ambiguous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Rambling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Incomplete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Inconsistent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Incorrect</a:t>
            </a:r>
          </a:p>
          <a:p>
            <a:pPr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GB" dirty="0">
                <a:solidFill>
                  <a:srgbClr val="FFFFFF"/>
                </a:solidFill>
                <a:ea typeface="+mn-ea"/>
                <a:cs typeface="+mn-cs"/>
              </a:rPr>
              <a:t>Un-measurable</a:t>
            </a:r>
            <a:endParaRPr lang="en-US" dirty="0">
              <a:solidFill>
                <a:srgbClr val="FFFFFF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68510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Making it Work: People and Tools </a:t>
            </a:r>
            <a:endParaRPr lang="en-GB" dirty="0"/>
          </a:p>
        </p:txBody>
      </p:sp>
      <p:sp>
        <p:nvSpPr>
          <p:cNvPr id="1198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7737" y="1269242"/>
            <a:ext cx="8085332" cy="469658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GB" dirty="0"/>
              <a:t>Achieving completeness requires several viewpoints to be taken (demanding a multidisciplinary team approach)</a:t>
            </a:r>
          </a:p>
          <a:p>
            <a:pPr>
              <a:buFont typeface="Arial" charset="0"/>
              <a:buChar char="•"/>
            </a:pPr>
            <a:r>
              <a:rPr lang="en-GB" dirty="0"/>
              <a:t>Achieving consistency, conciseness and clarity (removing ambiguity) requires tools that allow the team to communicate, to share information and have a common understanding to avoid having different perceptions but simple enough for the whole team to use</a:t>
            </a:r>
          </a:p>
          <a:p>
            <a:pPr>
              <a:buFont typeface="Arial" charset="0"/>
              <a:buChar char="•"/>
            </a:pPr>
            <a:r>
              <a:rPr lang="en-GB" dirty="0"/>
              <a:t>Correctness means we need tools that can verify and validate requirements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946987" y="4664123"/>
            <a:ext cx="7473681" cy="16312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FFFFFF"/>
                </a:solidFill>
              </a:rPr>
              <a:t>There are many similar tools that can accomplish the same goal. We must NOT, however, introduce overly complex tools thinking that they will do a better job. The fundamental maxim of good Systems Engineering is KISS (Keep It Simple - Stupid)</a:t>
            </a:r>
          </a:p>
        </p:txBody>
      </p:sp>
    </p:spTree>
    <p:extLst>
      <p:ext uri="{BB962C8B-B14F-4D97-AF65-F5344CB8AC3E}">
        <p14:creationId xmlns:p14="http://schemas.microsoft.com/office/powerpoint/2010/main" val="139643364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Process and Tools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39312"/>
      </p:ext>
    </p:extLst>
  </p:cSld>
  <p:clrMapOvr>
    <a:masterClrMapping/>
  </p:clrMapOvr>
  <p:transition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12288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The nature of Stakeholder Expressed Requirements has been discussed. They are often incomplete, inconsistent, rambling, incorrect, ambiguous and un-confirmable</a:t>
            </a:r>
          </a:p>
          <a:p>
            <a:r>
              <a:rPr lang="en-GB" dirty="0"/>
              <a:t>The Holistic Requirements Model is shown to help “untangle” the requirements mess!</a:t>
            </a:r>
          </a:p>
          <a:p>
            <a:endParaRPr lang="en-GB" dirty="0"/>
          </a:p>
          <a:p>
            <a:pPr lvl="1"/>
            <a:r>
              <a:rPr lang="en-GB" dirty="0"/>
              <a:t>Operational</a:t>
            </a:r>
          </a:p>
          <a:p>
            <a:pPr lvl="1"/>
            <a:r>
              <a:rPr lang="en-GB" dirty="0"/>
              <a:t>Functional</a:t>
            </a:r>
          </a:p>
          <a:p>
            <a:pPr lvl="1"/>
            <a:r>
              <a:rPr lang="en-GB" dirty="0"/>
              <a:t>Non-functional </a:t>
            </a:r>
          </a:p>
          <a:p>
            <a:pPr lvl="2"/>
            <a:r>
              <a:rPr lang="en-GB" dirty="0"/>
              <a:t>Performance</a:t>
            </a:r>
          </a:p>
          <a:p>
            <a:pPr lvl="2"/>
            <a:r>
              <a:rPr lang="en-GB" dirty="0"/>
              <a:t>System</a:t>
            </a:r>
          </a:p>
          <a:p>
            <a:pPr lvl="2"/>
            <a:r>
              <a:rPr lang="en-GB" dirty="0"/>
              <a:t>Implementation 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r>
              <a:rPr lang="en-GB" dirty="0"/>
              <a:t>System complexity demands a team approach which in turn demands a structured process and a common tool set</a:t>
            </a:r>
          </a:p>
          <a:p>
            <a:r>
              <a:rPr lang="en-GB" dirty="0"/>
              <a:t>Understanding requirements requires us to take several perspectives and to review and check our understanding 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966" y="2582455"/>
            <a:ext cx="4361668" cy="264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6041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125</TotalTime>
  <Words>3462</Words>
  <Application>Microsoft Office PowerPoint</Application>
  <PresentationFormat>On-screen Show (4:3)</PresentationFormat>
  <Paragraphs>642</Paragraphs>
  <Slides>50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9" baseType="lpstr">
      <vt:lpstr>ＭＳ ゴシック</vt:lpstr>
      <vt:lpstr>ＭＳ Ｐゴシック</vt:lpstr>
      <vt:lpstr>ＭＳ Ｐゴシック</vt:lpstr>
      <vt:lpstr>Arial</vt:lpstr>
      <vt:lpstr>Calibri</vt:lpstr>
      <vt:lpstr>Courier New</vt:lpstr>
      <vt:lpstr>Garamond</vt:lpstr>
      <vt:lpstr>GE Inspira Pitch Regular</vt:lpstr>
      <vt:lpstr>Symbol</vt:lpstr>
      <vt:lpstr>Times New Roman</vt:lpstr>
      <vt:lpstr>Verdana</vt:lpstr>
      <vt:lpstr>Wingdings</vt:lpstr>
      <vt:lpstr>Wingdings 2</vt:lpstr>
      <vt:lpstr>Wingdings 3</vt:lpstr>
      <vt:lpstr>2016 Waters Template_white</vt:lpstr>
      <vt:lpstr>Custom Design</vt:lpstr>
      <vt:lpstr>Bitmap Image</vt:lpstr>
      <vt:lpstr>PhotoImpact</vt:lpstr>
      <vt:lpstr>Equation</vt:lpstr>
      <vt:lpstr>A Systems Approach to  Determine  System  Requirements</vt:lpstr>
      <vt:lpstr>Where are we? And what are we trying to do?</vt:lpstr>
      <vt:lpstr>Determine Requirements: Tasks and Tools</vt:lpstr>
      <vt:lpstr>Understanding Requirements</vt:lpstr>
      <vt:lpstr>Incomplete</vt:lpstr>
      <vt:lpstr>PowerPoint Presentation</vt:lpstr>
      <vt:lpstr>Inconsistent</vt:lpstr>
      <vt:lpstr>Incorrect</vt:lpstr>
      <vt:lpstr>Ambiguity of Understanding</vt:lpstr>
      <vt:lpstr>Ambiguity of Context</vt:lpstr>
      <vt:lpstr>Un-confirmable</vt:lpstr>
      <vt:lpstr>Getting to Grips with Requirements </vt:lpstr>
      <vt:lpstr>Organizing Requirements</vt:lpstr>
      <vt:lpstr>Operational Requirements</vt:lpstr>
      <vt:lpstr>1961: Kennedy and the Ultimate Operational Requirement</vt:lpstr>
      <vt:lpstr>Functional Requirements</vt:lpstr>
      <vt:lpstr>Non-functional Requirements</vt:lpstr>
      <vt:lpstr>Non-functional Performance Requirements</vt:lpstr>
      <vt:lpstr>Non-functional System Requirements</vt:lpstr>
      <vt:lpstr>Non-functional Implementation Requirements</vt:lpstr>
      <vt:lpstr>Summary: The Holistic Cutting of the Cake!</vt:lpstr>
      <vt:lpstr>Using the Holistic Requirements Model</vt:lpstr>
      <vt:lpstr>Exercise – Requirements Categories </vt:lpstr>
      <vt:lpstr>Nature of Customer Requirements</vt:lpstr>
      <vt:lpstr>PowerPoint Presentation</vt:lpstr>
      <vt:lpstr>Generic System Functionality</vt:lpstr>
      <vt:lpstr>Generic Toaster Functionality</vt:lpstr>
      <vt:lpstr>Using Functionality to Manage Complexity</vt:lpstr>
      <vt:lpstr>PowerPoint Presentation</vt:lpstr>
      <vt:lpstr>The Systems Approach to System Design</vt:lpstr>
      <vt:lpstr>Functionality Delivers what the Customer Wants</vt:lpstr>
      <vt:lpstr>Functionality Delivers what the Customer Wants</vt:lpstr>
      <vt:lpstr>The Consequences</vt:lpstr>
      <vt:lpstr>Generic Functionality Helps Us Innovate:  Automate Manual Functions</vt:lpstr>
      <vt:lpstr>Generic Functionality Helps Us Innovate: Expand the System Boundary</vt:lpstr>
      <vt:lpstr>Generic Functionality helps us innovate: Explore functional solutions</vt:lpstr>
      <vt:lpstr>Discussion – Generate Heat - Solutions</vt:lpstr>
      <vt:lpstr>Generic Functionality helps us Create Holistic Solutions</vt:lpstr>
      <vt:lpstr>There is more to a system than its Generic Functionality</vt:lpstr>
      <vt:lpstr>There is more to a system than its Generic Functionality</vt:lpstr>
      <vt:lpstr>The First Toaster </vt:lpstr>
      <vt:lpstr>Finally: Functions can be Modelled Mathematically</vt:lpstr>
      <vt:lpstr>Traceability and Emergence</vt:lpstr>
      <vt:lpstr>The Systems Approach to System Design</vt:lpstr>
      <vt:lpstr>Holistic Requirements Model</vt:lpstr>
      <vt:lpstr>Using The Holistic Requirements Model</vt:lpstr>
      <vt:lpstr>Holistic Requirements Model: Not the Silver Bullet</vt:lpstr>
      <vt:lpstr>Making it Work: People and Tools </vt:lpstr>
      <vt:lpstr>Process and Tools </vt:lpstr>
      <vt:lpstr>Summary</vt:lpstr>
    </vt:vector>
  </TitlesOfParts>
  <Manager/>
  <Company>Burge Hughes Walsh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Determine System Requirements</dc:title>
  <dc:subject>Systems Engineering</dc:subject>
  <dc:creator>Stuart Burge</dc:creator>
  <cp:keywords/>
  <dc:description/>
  <cp:lastModifiedBy>John Weaver</cp:lastModifiedBy>
  <cp:revision>20</cp:revision>
  <dcterms:created xsi:type="dcterms:W3CDTF">2015-11-25T16:01:18Z</dcterms:created>
  <dcterms:modified xsi:type="dcterms:W3CDTF">2016-11-12T11:44:10Z</dcterms:modified>
  <cp:category/>
</cp:coreProperties>
</file>