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6"/>
  </p:notesMasterIdLst>
  <p:handoutMasterIdLst>
    <p:handoutMasterId r:id="rId17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6" r:id="rId12"/>
    <p:sldId id="267" r:id="rId13"/>
    <p:sldId id="268" r:id="rId14"/>
    <p:sldId id="269" r:id="rId15"/>
  </p:sldIdLst>
  <p:sldSz cx="9144000" cy="6858000" type="screen4x3"/>
  <p:notesSz cx="6896100" cy="9236075"/>
  <p:custDataLst>
    <p:tags r:id="rId1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37"/>
    <p:restoredTop sz="93256"/>
  </p:normalViewPr>
  <p:slideViewPr>
    <p:cSldViewPr>
      <p:cViewPr varScale="1">
        <p:scale>
          <a:sx n="66" d="100"/>
          <a:sy n="66" d="100"/>
        </p:scale>
        <p:origin x="99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tags" Target="tags/tag1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7EE6471-850B-1D4F-A5E5-A847377E31B8}" type="slidenum">
              <a:rPr lang="en-GB" sz="1200"/>
              <a:pPr eaLnBrk="1" hangingPunct="1"/>
              <a:t>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935904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F15A35B-A1B0-E541-A4D5-F6E456A11D18}" type="slidenum">
              <a:rPr lang="en-GB" sz="1200"/>
              <a:pPr eaLnBrk="1" hangingPunct="1"/>
              <a:t>3</a:t>
            </a:fld>
            <a:endParaRPr lang="en-GB" sz="120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902" tIns="0" rIns="18902" bIns="0" anchor="b"/>
          <a:lstStyle/>
          <a:p>
            <a:pPr algn="r" defTabSz="906463" eaLnBrk="0" hangingPunct="0">
              <a:spcBef>
                <a:spcPct val="0"/>
              </a:spcBef>
              <a:buClrTx/>
              <a:buFontTx/>
              <a:buNone/>
            </a:pPr>
            <a:r>
              <a:rPr lang="en-US" sz="1000" i="1">
                <a:latin typeface="Times New Roman" charset="0"/>
              </a:rPr>
              <a:t>9</a:t>
            </a: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911225" y="4340225"/>
            <a:ext cx="5027613" cy="4113213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934" tIns="47254" rIns="92934" bIns="47254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3563" name="Rectangle 1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0563"/>
            <a:ext cx="4557713" cy="3417887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817391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0F3B8E-A845-2D40-AAA3-0D401B42F597}" type="slidenum">
              <a:rPr lang="en-GB"/>
              <a:pPr eaLnBrk="1" hangingPunct="1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8132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2E81D4D-8F3E-AB40-BBE7-1661C0E8F321}" type="slidenum">
              <a:rPr lang="en-GB" sz="1200"/>
              <a:pPr eaLnBrk="1" hangingPunct="1"/>
              <a:t>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95331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16341DE-84FE-2345-BA9B-4660361FCFD8}" type="slidenum">
              <a:rPr lang="en-GB" sz="1200"/>
              <a:pPr eaLnBrk="1" hangingPunct="1"/>
              <a:t>10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682269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E7D3C6A-74E7-BA48-BAD5-4EB343384F3B}" type="slidenum">
              <a:rPr lang="en-GB" sz="1200"/>
              <a:pPr eaLnBrk="1" hangingPunct="1"/>
              <a:t>11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6239194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55182D7-CECF-BE41-B187-4ED2935BE683}" type="slidenum">
              <a:rPr lang="en-GB" sz="1200"/>
              <a:pPr eaLnBrk="1" hangingPunct="1"/>
              <a:t>12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761990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  <p:sp>
        <p:nvSpPr>
          <p:cNvPr id="3481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5314EB-A57E-8546-8D0F-867985CBF3F9}" type="slidenum">
              <a:rPr lang="en-GB" sz="1200"/>
              <a:pPr eaLnBrk="1" hangingPunct="1"/>
              <a:t>13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790897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4651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77933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Relationship Id="rId3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emf"/><Relationship Id="rId12" Type="http://schemas.openxmlformats.org/officeDocument/2006/relationships/image" Target="../media/image17.emf"/><Relationship Id="rId13" Type="http://schemas.openxmlformats.org/officeDocument/2006/relationships/image" Target="../media/image18.emf"/><Relationship Id="rId14" Type="http://schemas.openxmlformats.org/officeDocument/2006/relationships/image" Target="../media/image19.emf"/><Relationship Id="rId15" Type="http://schemas.openxmlformats.org/officeDocument/2006/relationships/image" Target="../media/image20.emf"/><Relationship Id="rId16" Type="http://schemas.openxmlformats.org/officeDocument/2006/relationships/image" Target="../media/image21.emf"/><Relationship Id="rId17" Type="http://schemas.openxmlformats.org/officeDocument/2006/relationships/image" Target="../media/image22.emf"/><Relationship Id="rId18" Type="http://schemas.openxmlformats.org/officeDocument/2006/relationships/image" Target="../media/image23.emf"/><Relationship Id="rId19" Type="http://schemas.openxmlformats.org/officeDocument/2006/relationships/image" Target="../media/image24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emf"/><Relationship Id="rId3" Type="http://schemas.openxmlformats.org/officeDocument/2006/relationships/image" Target="../media/image8.emf"/><Relationship Id="rId4" Type="http://schemas.openxmlformats.org/officeDocument/2006/relationships/image" Target="../media/image9.emf"/><Relationship Id="rId5" Type="http://schemas.openxmlformats.org/officeDocument/2006/relationships/image" Target="../media/image10.emf"/><Relationship Id="rId6" Type="http://schemas.openxmlformats.org/officeDocument/2006/relationships/image" Target="../media/image11.emf"/><Relationship Id="rId7" Type="http://schemas.openxmlformats.org/officeDocument/2006/relationships/image" Target="../media/image12.emf"/><Relationship Id="rId8" Type="http://schemas.openxmlformats.org/officeDocument/2006/relationships/image" Target="../media/image13.emf"/><Relationship Id="rId9" Type="http://schemas.openxmlformats.org/officeDocument/2006/relationships/image" Target="../media/image14.emf"/><Relationship Id="rId10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59968"/>
            <a:ext cx="3822700" cy="2637955"/>
          </a:xfrm>
          <a:prstGeom prst="rect">
            <a:avLst/>
          </a:prstGeom>
        </p:spPr>
      </p:pic>
      <p:sp>
        <p:nvSpPr>
          <p:cNvPr id="2049" name="Title 3"/>
          <p:cNvSpPr>
            <a:spLocks noGrp="1"/>
          </p:cNvSpPr>
          <p:nvPr>
            <p:ph type="ctrTitle"/>
          </p:nvPr>
        </p:nvSpPr>
        <p:spPr>
          <a:xfrm>
            <a:off x="3048000" y="2130425"/>
            <a:ext cx="5410200" cy="1470025"/>
          </a:xfrm>
        </p:spPr>
        <p:txBody>
          <a:bodyPr/>
          <a:lstStyle/>
          <a:p>
            <a:pPr algn="r">
              <a:lnSpc>
                <a:spcPct val="80000"/>
              </a:lnSpc>
              <a:buFont typeface="Symbol" charset="0"/>
              <a:buNone/>
            </a:pPr>
            <a:r>
              <a:rPr lang="en-GB" sz="1600" dirty="0"/>
              <a:t>Determine System Requirements</a:t>
            </a:r>
            <a:r>
              <a:rPr lang="en-GB" sz="2000" dirty="0"/>
              <a:t/>
            </a:r>
            <a:br>
              <a:rPr lang="en-GB" sz="2000" dirty="0"/>
            </a:br>
            <a:r>
              <a:rPr lang="en-GB" sz="4000" dirty="0"/>
              <a:t>Analyse  Requirements</a:t>
            </a:r>
            <a:endParaRPr lang="en-GB" sz="4800" dirty="0"/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Secondary Information Goes Here</a:t>
            </a:r>
            <a:endParaRPr lang="en-US" dirty="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34954" y="4284641"/>
            <a:ext cx="7897241" cy="98488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333399"/>
              </a:buClr>
              <a:buSzPct val="145000"/>
              <a:defRPr/>
            </a:pPr>
            <a:r>
              <a:rPr lang="en-GB" kern="0" dirty="0">
                <a:solidFill>
                  <a:srgbClr val="000000"/>
                </a:solidFill>
                <a:latin typeface="+mn-lt"/>
                <a:ea typeface="+mn-ea"/>
                <a:cs typeface="+mn-cs"/>
              </a:rPr>
              <a:t>This Session: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en-GB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Explains the need to analyse gathered stakeholder requirements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en-GB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Presents a process for analysing requirements</a:t>
            </a:r>
          </a:p>
          <a:p>
            <a:pPr algn="l">
              <a:buFont typeface="Arial" pitchFamily="34" charset="0"/>
              <a:buChar char="•"/>
              <a:defRPr/>
            </a:pPr>
            <a:r>
              <a:rPr lang="en-GB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Provides an introduction to some of </a:t>
            </a:r>
            <a:r>
              <a:rPr lang="en-GB" sz="1400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the tools </a:t>
            </a:r>
            <a:r>
              <a:rPr lang="en-GB" sz="140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for analysing requirements</a:t>
            </a:r>
          </a:p>
        </p:txBody>
      </p:sp>
      <p:pic>
        <p:nvPicPr>
          <p:cNvPr id="6" name="Picture 5" descr="bhw logo no background copy.gif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Why Analyse Requirements</a:t>
            </a:r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Despite every effort in gathering requirements, stakeholder requirements will be:</a:t>
            </a:r>
          </a:p>
          <a:p>
            <a:pPr lvl="1"/>
            <a:r>
              <a:rPr lang="en-GB" dirty="0" smtClean="0"/>
              <a:t>Ambiguous</a:t>
            </a:r>
          </a:p>
          <a:p>
            <a:pPr lvl="1"/>
            <a:r>
              <a:rPr lang="en-GB" dirty="0" smtClean="0"/>
              <a:t>Rambling</a:t>
            </a:r>
          </a:p>
          <a:p>
            <a:pPr lvl="1"/>
            <a:r>
              <a:rPr lang="en-GB" dirty="0" smtClean="0"/>
              <a:t>Incomplete</a:t>
            </a:r>
          </a:p>
          <a:p>
            <a:pPr lvl="1"/>
            <a:r>
              <a:rPr lang="en-GB" dirty="0" smtClean="0"/>
              <a:t>Inconsistent</a:t>
            </a:r>
          </a:p>
          <a:p>
            <a:pPr lvl="1"/>
            <a:r>
              <a:rPr lang="en-GB" dirty="0" smtClean="0"/>
              <a:t>Incorrect</a:t>
            </a:r>
          </a:p>
          <a:p>
            <a:r>
              <a:rPr lang="en-GB" dirty="0" smtClean="0"/>
              <a:t>The purpose of Analysing Requirements is to translate the Expressed (spoken) stakeholder requirements into a set of System Design Requirements that are:</a:t>
            </a:r>
          </a:p>
          <a:p>
            <a:pPr lvl="1"/>
            <a:r>
              <a:rPr lang="en-GB" dirty="0" smtClean="0"/>
              <a:t>Clear (Unambiguous)</a:t>
            </a:r>
          </a:p>
          <a:p>
            <a:pPr lvl="1"/>
            <a:r>
              <a:rPr lang="en-GB" dirty="0" smtClean="0"/>
              <a:t>Concise</a:t>
            </a:r>
          </a:p>
          <a:p>
            <a:pPr lvl="1"/>
            <a:r>
              <a:rPr lang="en-GB" dirty="0" smtClean="0"/>
              <a:t>Complete</a:t>
            </a:r>
          </a:p>
          <a:p>
            <a:pPr lvl="1"/>
            <a:r>
              <a:rPr lang="en-GB" dirty="0" smtClean="0"/>
              <a:t>Consistent</a:t>
            </a:r>
          </a:p>
          <a:p>
            <a:pPr lvl="1"/>
            <a:r>
              <a:rPr lang="en-GB" dirty="0" smtClean="0"/>
              <a:t>Correct</a:t>
            </a:r>
          </a:p>
          <a:p>
            <a:pPr lvl="1"/>
            <a:r>
              <a:rPr lang="en-GB" dirty="0" smtClean="0"/>
              <a:t>and ultimately Confirmable (Measurable)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8403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Key Tasks and Systems Tools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054383"/>
            <a:ext cx="7086600" cy="557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37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have we done?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Gathering Requirements is concerned with asking the User/Customer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use of tools like Affinity Diagrams and Tree Diagrams will help elicit, capture and structure those expressed requirements</a:t>
            </a:r>
          </a:p>
          <a:p>
            <a:r>
              <a:rPr lang="en-US" dirty="0" smtClean="0"/>
              <a:t>The response to the question is often a “Black Box” view comprising: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This is because they are important to the stakeholders</a:t>
            </a:r>
          </a:p>
          <a:p>
            <a:r>
              <a:rPr lang="en-US" dirty="0" smtClean="0"/>
              <a:t>But from the Holistic Requirements Model we know what Requirements are missing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95400" y="1846426"/>
            <a:ext cx="6296540" cy="58477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What are your requirements?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4190113" y="3581400"/>
            <a:ext cx="4404793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400" b="1" dirty="0"/>
              <a:t>Non-functional System Requirements </a:t>
            </a:r>
            <a:r>
              <a:rPr lang="en-US" sz="1400" dirty="0"/>
              <a:t>– those constraint-based requirements that can be attributed to the System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b="1" dirty="0"/>
              <a:t>Non-functional Implementation Requirements </a:t>
            </a:r>
            <a:r>
              <a:rPr lang="en-US" sz="1400" dirty="0"/>
              <a:t>– those solution-based requirements </a:t>
            </a:r>
            <a:r>
              <a:rPr lang="en-US" sz="1400" dirty="0" smtClean="0"/>
              <a:t>that </a:t>
            </a:r>
            <a:r>
              <a:rPr lang="en-US" sz="1400" dirty="0"/>
              <a:t>can be justifiable or </a:t>
            </a:r>
            <a:r>
              <a:rPr lang="en-US" sz="1400" dirty="0" smtClean="0"/>
              <a:t>lazy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1295400" y="3759369"/>
            <a:ext cx="1729488" cy="878149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System of Interest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V="1">
            <a:off x="3024888" y="3958244"/>
            <a:ext cx="590343" cy="377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3015148" y="4408314"/>
            <a:ext cx="595627" cy="332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V="1">
            <a:off x="653011" y="4441528"/>
            <a:ext cx="656105" cy="5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V="1">
            <a:off x="656783" y="4188629"/>
            <a:ext cx="656105" cy="5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4" name="Straight Arrow Connector 13"/>
          <p:cNvCxnSpPr/>
          <p:nvPr/>
        </p:nvCxnSpPr>
        <p:spPr bwMode="auto">
          <a:xfrm flipV="1">
            <a:off x="656783" y="3931940"/>
            <a:ext cx="656105" cy="5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440252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Are We Going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To “get at” the missing requirements we will have to </a:t>
            </a:r>
            <a:r>
              <a:rPr lang="en-US" dirty="0" err="1" smtClean="0"/>
              <a:t>analyse</a:t>
            </a:r>
            <a:r>
              <a:rPr lang="en-US" dirty="0" smtClean="0"/>
              <a:t> what has been expressed. The question we ask is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is a “White Box” view of the system concerned with determining what is needed to deliver the “Black Box” performance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The White Box view will focus on uncovering the functionality (Functional Requirements) necessary to deliver the Operational Requirement of the System of Interest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057400"/>
            <a:ext cx="7283781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/>
              <a:t>What are the necessary requirements?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3878964" y="3659928"/>
            <a:ext cx="4931748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/>
              <a:buChar char="•"/>
            </a:pPr>
            <a:r>
              <a:rPr lang="en-US" sz="1400" b="1" dirty="0" smtClean="0"/>
              <a:t>Operational Requirement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b="1" dirty="0" smtClean="0"/>
              <a:t>Functional Requirements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b="1" dirty="0" smtClean="0"/>
              <a:t>Non</a:t>
            </a:r>
            <a:r>
              <a:rPr lang="en-US" sz="1400" b="1" dirty="0"/>
              <a:t>-functional System </a:t>
            </a:r>
            <a:r>
              <a:rPr lang="en-US" sz="1400" b="1" dirty="0" smtClean="0"/>
              <a:t>Requirements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b="1" dirty="0" smtClean="0"/>
              <a:t>Non</a:t>
            </a:r>
            <a:r>
              <a:rPr lang="en-US" sz="1400" b="1" dirty="0"/>
              <a:t>-functional Implementation </a:t>
            </a:r>
            <a:r>
              <a:rPr lang="en-US" sz="1400" b="1" dirty="0" smtClean="0"/>
              <a:t>Requirements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b="1" dirty="0" smtClean="0"/>
              <a:t>Non-functional Performance Requirements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1171106" y="3929857"/>
            <a:ext cx="1729488" cy="878149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  <a:headEnd type="none" w="med" len="med"/>
            <a:tailEnd type="none" w="med" len="med"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Arial" pitchFamily="34" charset="0"/>
              </a:rPr>
              <a:t>System of Interest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>
            <a:off x="2900594" y="4132508"/>
            <a:ext cx="548520" cy="13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flipV="1">
            <a:off x="2890854" y="4570529"/>
            <a:ext cx="558260" cy="11599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V="1">
            <a:off x="522543" y="4585919"/>
            <a:ext cx="656105" cy="5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12" name="Oval 11"/>
          <p:cNvSpPr/>
          <p:nvPr/>
        </p:nvSpPr>
        <p:spPr bwMode="auto">
          <a:xfrm>
            <a:off x="1400798" y="3929858"/>
            <a:ext cx="391837" cy="391790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1269454" y="4338947"/>
            <a:ext cx="391837" cy="391790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1746133" y="4329228"/>
            <a:ext cx="391837" cy="391790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047162" y="3995269"/>
            <a:ext cx="391837" cy="391790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388724" y="4348667"/>
            <a:ext cx="391837" cy="379931"/>
          </a:xfrm>
          <a:prstGeom prst="ellipse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 bwMode="auto">
          <a:xfrm flipV="1">
            <a:off x="526315" y="4333020"/>
            <a:ext cx="656105" cy="5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23" name="Straight Arrow Connector 22"/>
          <p:cNvCxnSpPr/>
          <p:nvPr/>
        </p:nvCxnSpPr>
        <p:spPr bwMode="auto">
          <a:xfrm flipV="1">
            <a:off x="526315" y="4076331"/>
            <a:ext cx="656105" cy="5928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0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237998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Rationale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dirty="0" smtClean="0"/>
              <a:t>Given a problem statement in terms of an Operational Requirement we are going to use the laws of physics and logic to deduce the necessary Functionality needed to deliver it</a:t>
            </a:r>
          </a:p>
          <a:p>
            <a:r>
              <a:rPr lang="en-US" sz="2000" dirty="0" smtClean="0"/>
              <a:t>From that collection of Functions we can ask two important questions:</a:t>
            </a:r>
          </a:p>
          <a:p>
            <a:pPr lvl="1"/>
            <a:r>
              <a:rPr lang="en-US" sz="1800" dirty="0" smtClean="0"/>
              <a:t>How well does a particular Function have to perform?</a:t>
            </a:r>
          </a:p>
          <a:p>
            <a:pPr lvl="1"/>
            <a:r>
              <a:rPr lang="en-US" sz="1800" dirty="0" smtClean="0"/>
              <a:t>What can go wrong? </a:t>
            </a:r>
            <a:endParaRPr lang="en-US" sz="1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US" sz="2000" dirty="0" smtClean="0"/>
              <a:t>To “put a Man of the moon ….” the laws of physic and logic tells me that I WILL have to:</a:t>
            </a:r>
          </a:p>
          <a:p>
            <a:pPr lvl="1"/>
            <a:r>
              <a:rPr lang="en-US" sz="1800" dirty="0" smtClean="0"/>
              <a:t>Escape Earth’s Gravity</a:t>
            </a:r>
          </a:p>
          <a:p>
            <a:pPr lvl="1"/>
            <a:r>
              <a:rPr lang="en-US" sz="1800" dirty="0" smtClean="0"/>
              <a:t>Accommodate Crew</a:t>
            </a:r>
          </a:p>
          <a:p>
            <a:pPr lvl="1"/>
            <a:r>
              <a:rPr lang="en-US" sz="1800" dirty="0" smtClean="0"/>
              <a:t>Navigate to Moon</a:t>
            </a:r>
          </a:p>
          <a:p>
            <a:pPr lvl="1"/>
            <a:r>
              <a:rPr lang="en-US" sz="1800" dirty="0" smtClean="0"/>
              <a:t>Land on Moon</a:t>
            </a:r>
          </a:p>
          <a:p>
            <a:pPr lvl="1"/>
            <a:r>
              <a:rPr lang="en-US" sz="1800" dirty="0" smtClean="0"/>
              <a:t>Explore Moon</a:t>
            </a:r>
          </a:p>
          <a:p>
            <a:pPr lvl="1"/>
            <a:r>
              <a:rPr lang="en-US" sz="1800" dirty="0" smtClean="0"/>
              <a:t>Escape Moon’s Gravity</a:t>
            </a:r>
          </a:p>
          <a:p>
            <a:pPr lvl="1"/>
            <a:r>
              <a:rPr lang="en-US" sz="1800" dirty="0" smtClean="0"/>
              <a:t>Navigate to Earth</a:t>
            </a:r>
          </a:p>
          <a:p>
            <a:pPr lvl="1"/>
            <a:r>
              <a:rPr lang="en-US" sz="1800" dirty="0" smtClean="0"/>
              <a:t>Land on Earth</a:t>
            </a:r>
          </a:p>
          <a:p>
            <a:pPr lvl="1"/>
            <a:endParaRPr lang="en-US" sz="1800" dirty="0" smtClean="0"/>
          </a:p>
          <a:p>
            <a:pPr lvl="1"/>
            <a:r>
              <a:rPr lang="en-US" sz="1800" dirty="0"/>
              <a:t>a</a:t>
            </a:r>
            <a:r>
              <a:rPr lang="en-US" sz="1800" dirty="0" smtClean="0"/>
              <a:t>nd many more …..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7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Analyse Requirements: An Iterative Process</a:t>
            </a:r>
            <a:endParaRPr lang="en-GB" dirty="0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gray">
          <a:xfrm>
            <a:off x="467443" y="1295400"/>
            <a:ext cx="2266950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</a:rPr>
              <a:t>Assess System Meta-Solution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gray">
          <a:xfrm>
            <a:off x="2701257" y="3149156"/>
            <a:ext cx="2498725" cy="7175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System Functionality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gray">
          <a:xfrm>
            <a:off x="3883551" y="4025229"/>
            <a:ext cx="2663825" cy="70485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Emergent Functionality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gray">
          <a:xfrm>
            <a:off x="6603022" y="5854227"/>
            <a:ext cx="2348232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</a:rPr>
              <a:t>Verify and Validate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gray">
          <a:xfrm>
            <a:off x="3839004" y="263412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gray">
          <a:xfrm>
            <a:off x="5118029" y="3511786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gray">
          <a:xfrm>
            <a:off x="7921575" y="531684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gray">
          <a:xfrm rot="10800000">
            <a:off x="3296954" y="3809651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gray">
          <a:xfrm rot="10800000">
            <a:off x="2121618" y="2935943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8056" y="5473721"/>
            <a:ext cx="2271324" cy="646331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smtClean="0"/>
              <a:t>The iteration may not be simple </a:t>
            </a:r>
            <a:endParaRPr lang="en-US" sz="1800" dirty="0"/>
          </a:p>
        </p:txBody>
      </p:sp>
      <p:sp>
        <p:nvSpPr>
          <p:cNvPr id="15" name="Rectangle 3"/>
          <p:cNvSpPr>
            <a:spLocks noChangeArrowheads="1"/>
          </p:cNvSpPr>
          <p:nvPr/>
        </p:nvSpPr>
        <p:spPr bwMode="gray">
          <a:xfrm>
            <a:off x="1235689" y="2235368"/>
            <a:ext cx="2740734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“working” Operational Requirement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AutoShape 7"/>
          <p:cNvSpPr>
            <a:spLocks noChangeArrowheads="1"/>
          </p:cNvSpPr>
          <p:nvPr/>
        </p:nvSpPr>
        <p:spPr bwMode="gray">
          <a:xfrm>
            <a:off x="2670801" y="1619249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7" name="Rectangle 3"/>
          <p:cNvSpPr>
            <a:spLocks noChangeArrowheads="1"/>
          </p:cNvSpPr>
          <p:nvPr/>
        </p:nvSpPr>
        <p:spPr bwMode="gray">
          <a:xfrm>
            <a:off x="4856576" y="4908597"/>
            <a:ext cx="3115289" cy="695325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anchor="ctr"/>
          <a:lstStyle/>
          <a:p>
            <a:pPr>
              <a:defRPr/>
            </a:pPr>
            <a:r>
              <a:rPr lang="en-GB" dirty="0" smtClean="0">
                <a:solidFill>
                  <a:schemeClr val="bg1"/>
                </a:solidFill>
              </a:rPr>
              <a:t>Determine Non-Functional Performance Requirements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gray">
          <a:xfrm>
            <a:off x="6567546" y="4393724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0" name="AutoShape 10"/>
          <p:cNvSpPr>
            <a:spLocks noChangeArrowheads="1"/>
          </p:cNvSpPr>
          <p:nvPr/>
        </p:nvSpPr>
        <p:spPr bwMode="gray">
          <a:xfrm rot="10800000">
            <a:off x="4304359" y="4722400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1" name="AutoShape 10"/>
          <p:cNvSpPr>
            <a:spLocks noChangeArrowheads="1"/>
          </p:cNvSpPr>
          <p:nvPr/>
        </p:nvSpPr>
        <p:spPr bwMode="gray">
          <a:xfrm rot="10800000">
            <a:off x="6091667" y="5658378"/>
            <a:ext cx="612775" cy="57785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068" y="5399"/>
                  <a:pt x="9345" y="5548"/>
                  <a:pt x="8673" y="5836"/>
                </a:cubicBezTo>
                <a:lnTo>
                  <a:pt x="6546" y="872"/>
                </a:lnTo>
                <a:cubicBezTo>
                  <a:pt x="7890" y="296"/>
                  <a:pt x="9337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rgbClr val="FFC000"/>
          </a:solidFill>
          <a:ln w="12700" cap="rnd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en-GB" dirty="0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6" name="Left Arrow 5"/>
          <p:cNvSpPr/>
          <p:nvPr/>
        </p:nvSpPr>
        <p:spPr bwMode="auto">
          <a:xfrm>
            <a:off x="5418043" y="1324833"/>
            <a:ext cx="3566120" cy="2288316"/>
          </a:xfrm>
          <a:prstGeom prst="leftArrow">
            <a:avLst>
              <a:gd name="adj1" fmla="val 62670"/>
              <a:gd name="adj2" fmla="val 35070"/>
            </a:avLst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sz="1400" dirty="0"/>
              <a:t>Applying Systems Thinking to the task of analysing requirements tells us that we will need to take various perspectives to help uncover the unspoken requirements</a:t>
            </a:r>
          </a:p>
        </p:txBody>
      </p:sp>
    </p:spTree>
    <p:extLst>
      <p:ext uri="{BB962C8B-B14F-4D97-AF65-F5344CB8AC3E}">
        <p14:creationId xmlns:p14="http://schemas.microsoft.com/office/powerpoint/2010/main" val="15850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And ……..</a:t>
            </a:r>
            <a:endParaRPr lang="en-GB" dirty="0"/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We will also need to reconcile inconsistency</a:t>
            </a:r>
          </a:p>
          <a:p>
            <a:r>
              <a:rPr lang="en-GB" dirty="0" smtClean="0"/>
              <a:t>To address ambiguity we first need to spot it and then resolve it </a:t>
            </a:r>
          </a:p>
          <a:p>
            <a:endParaRPr lang="en-GB" dirty="0" smtClean="0"/>
          </a:p>
        </p:txBody>
      </p:sp>
      <p:sp>
        <p:nvSpPr>
          <p:cNvPr id="2" name="Rectangle 1"/>
          <p:cNvSpPr/>
          <p:nvPr/>
        </p:nvSpPr>
        <p:spPr>
          <a:xfrm>
            <a:off x="808879" y="2981583"/>
            <a:ext cx="7529261" cy="12003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GB" sz="2400" dirty="0"/>
              <a:t>There is no single tool that will accomplish these tasks. Instead we use a System of Tools each contributing to the overall objective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1841906" y="5105400"/>
            <a:ext cx="5263337" cy="83099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GB" sz="2400" dirty="0"/>
              <a:t>The Holistic Requirements Model provides the reference structure </a:t>
            </a:r>
          </a:p>
        </p:txBody>
      </p:sp>
    </p:spTree>
    <p:extLst>
      <p:ext uri="{BB962C8B-B14F-4D97-AF65-F5344CB8AC3E}">
        <p14:creationId xmlns:p14="http://schemas.microsoft.com/office/powerpoint/2010/main" val="452212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2846590" y="1480335"/>
            <a:ext cx="3994872" cy="452717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6970675" y="4958460"/>
            <a:ext cx="1855911" cy="81875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85243" y="4968394"/>
            <a:ext cx="1012519" cy="155684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6587" y="5105223"/>
            <a:ext cx="524170" cy="51371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896" y="5097307"/>
            <a:ext cx="530641" cy="513716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7168954" y="1498680"/>
            <a:ext cx="1404522" cy="30663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29853" y="1463472"/>
            <a:ext cx="1663275" cy="4544041"/>
          </a:xfrm>
          <a:prstGeom prst="rect">
            <a:avLst/>
          </a:prstGeom>
          <a:noFill/>
          <a:ln w="127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807" y="2423002"/>
            <a:ext cx="843658" cy="45643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23804" y="2377100"/>
            <a:ext cx="661443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2526" y="2537772"/>
            <a:ext cx="718442" cy="3287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6" y="4435740"/>
            <a:ext cx="1101228" cy="415197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1216232" y="4125626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6338" y="4847840"/>
            <a:ext cx="1470960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1048" y="4994907"/>
            <a:ext cx="831312" cy="1902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Organize and </a:t>
            </a:r>
            <a:r>
              <a:rPr lang="en-US" sz="450" dirty="0" err="1">
                <a:latin typeface="GE Inspira Pitch Regular" charset="0"/>
              </a:rPr>
              <a:t>prioritise</a:t>
            </a:r>
            <a:r>
              <a:rPr lang="en-US" sz="45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1269880" y="294319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8965" y="5522491"/>
            <a:ext cx="1315478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46" y="3004772"/>
            <a:ext cx="716719" cy="69226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592125" y="3651527"/>
            <a:ext cx="640604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04204" y="3779361"/>
            <a:ext cx="628209" cy="259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41967" y="3789217"/>
            <a:ext cx="661474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1870" y="3664266"/>
            <a:ext cx="409772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684" y="3140190"/>
            <a:ext cx="542556" cy="51794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8707" y="1720003"/>
            <a:ext cx="972361" cy="4557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525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1184485" y="5261664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1284700" y="2177062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34586" y="1489493"/>
            <a:ext cx="1243226" cy="1902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30533" y="5701839"/>
            <a:ext cx="1397206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7551" y="5538394"/>
            <a:ext cx="8801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67214" y="4970524"/>
            <a:ext cx="1153061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6954" y="4803215"/>
            <a:ext cx="1105958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887" y="4184300"/>
            <a:ext cx="587761" cy="63547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12" y="5336939"/>
            <a:ext cx="583224" cy="620397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090" y="4137849"/>
            <a:ext cx="967387" cy="716455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4189153" y="4967718"/>
            <a:ext cx="1167573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137404" y="4808919"/>
            <a:ext cx="1261550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91" y="4121808"/>
            <a:ext cx="1237848" cy="705361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384447" y="4960273"/>
            <a:ext cx="1213157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460604" y="4802324"/>
            <a:ext cx="994167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899548" y="3944506"/>
            <a:ext cx="3797995" cy="134225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619672" y="3950866"/>
            <a:ext cx="2453574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4100139" y="5281199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729" y="2810084"/>
            <a:ext cx="1171610" cy="448702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3142688" y="3404305"/>
            <a:ext cx="1326100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450" dirty="0" err="1">
                <a:latin typeface="GE Inspira Pitch Regular" charset="0"/>
              </a:rPr>
              <a:t>ab</a:t>
            </a:r>
            <a:r>
              <a:rPr lang="en-US" sz="45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100059" y="3242245"/>
            <a:ext cx="1788642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381" y="1783703"/>
            <a:ext cx="1226710" cy="69080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3196709" y="2539984"/>
            <a:ext cx="1213841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50729" y="2377924"/>
            <a:ext cx="10627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916085" y="1621643"/>
            <a:ext cx="1826784" cy="197285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34649" y="1628003"/>
            <a:ext cx="1741240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5" y="1873157"/>
            <a:ext cx="1141623" cy="131725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4709271" y="2485964"/>
            <a:ext cx="286680" cy="21718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3235620" y="3681855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4006619" y="3669572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5518005" y="3573814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79510" y="3337859"/>
            <a:ext cx="1125692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032033" y="3156199"/>
            <a:ext cx="1288205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303491" y="1537481"/>
            <a:ext cx="1294113" cy="32879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326707" y="1523425"/>
            <a:ext cx="1071968" cy="3287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9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064" y="2973635"/>
            <a:ext cx="1251529" cy="474200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7334728" y="3626400"/>
            <a:ext cx="1024781" cy="3601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6631" tIns="18315" rIns="36631" bIns="18315">
            <a:spAutoFit/>
          </a:bodyPr>
          <a:lstStyle/>
          <a:p>
            <a:pPr algn="ctr" defTabSz="366323" eaLnBrk="0" hangingPunct="0">
              <a:defRPr/>
            </a:pPr>
            <a:r>
              <a:rPr lang="en-GB" sz="525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7741481" y="2692726"/>
            <a:ext cx="254066" cy="2479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284730" y="3458028"/>
            <a:ext cx="1247751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15" y="1700937"/>
            <a:ext cx="438572" cy="436797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238" y="5389891"/>
            <a:ext cx="492554" cy="48273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028" y="1832831"/>
            <a:ext cx="449509" cy="42870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172" y="4027404"/>
            <a:ext cx="546683" cy="527814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7285619" y="2322938"/>
            <a:ext cx="1122999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696" y="5120520"/>
            <a:ext cx="496073" cy="486181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2031067" y="5530771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2772082" y="5517503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6745150" y="2467579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7780491" y="4636508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21572" y="3676053"/>
            <a:ext cx="264816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1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and Tools</a:t>
            </a:r>
            <a:br>
              <a:rPr lang="en-GB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508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14286"/>
          <a:stretch/>
        </p:blipFill>
        <p:spPr>
          <a:xfrm>
            <a:off x="762000" y="1150937"/>
            <a:ext cx="7239000" cy="5334000"/>
          </a:xfrm>
          <a:prstGeom prst="rect">
            <a:avLst/>
          </a:prstGeom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965325" y="1992313"/>
            <a:ext cx="2940050" cy="1835150"/>
            <a:chOff x="363" y="2422"/>
            <a:chExt cx="1852" cy="1156"/>
          </a:xfrm>
        </p:grpSpPr>
        <p:sp>
          <p:nvSpPr>
            <p:cNvPr id="27665" name="Freeform 16"/>
            <p:cNvSpPr>
              <a:spLocks/>
            </p:cNvSpPr>
            <p:nvPr/>
          </p:nvSpPr>
          <p:spPr bwMode="gray">
            <a:xfrm>
              <a:off x="363" y="2422"/>
              <a:ext cx="1852" cy="1156"/>
            </a:xfrm>
            <a:custGeom>
              <a:avLst/>
              <a:gdLst>
                <a:gd name="T0" fmla="*/ 13878688 w 1158"/>
                <a:gd name="T1" fmla="*/ 0 h 940"/>
                <a:gd name="T2" fmla="*/ 15133 w 1158"/>
                <a:gd name="T3" fmla="*/ 58858 h 940"/>
                <a:gd name="T4" fmla="*/ 1304969 w 1158"/>
                <a:gd name="T5" fmla="*/ 57756 h 940"/>
                <a:gd name="T6" fmla="*/ 1275020 w 1158"/>
                <a:gd name="T7" fmla="*/ 55821 h 940"/>
                <a:gd name="T8" fmla="*/ 1125418 w 1158"/>
                <a:gd name="T9" fmla="*/ 53159 h 940"/>
                <a:gd name="T10" fmla="*/ 1079241 w 1158"/>
                <a:gd name="T11" fmla="*/ 50983 h 940"/>
                <a:gd name="T12" fmla="*/ 1173829 w 1158"/>
                <a:gd name="T13" fmla="*/ 48815 h 940"/>
                <a:gd name="T14" fmla="*/ 1461572 w 1158"/>
                <a:gd name="T15" fmla="*/ 46964 h 940"/>
                <a:gd name="T16" fmla="*/ 1822709 w 1158"/>
                <a:gd name="T17" fmla="*/ 45586 h 940"/>
                <a:gd name="T18" fmla="*/ 2253091 w 1158"/>
                <a:gd name="T19" fmla="*/ 44902 h 940"/>
                <a:gd name="T20" fmla="*/ 2878582 w 1158"/>
                <a:gd name="T21" fmla="*/ 44971 h 940"/>
                <a:gd name="T22" fmla="*/ 3280452 w 1158"/>
                <a:gd name="T23" fmla="*/ 45414 h 940"/>
                <a:gd name="T24" fmla="*/ 3692159 w 1158"/>
                <a:gd name="T25" fmla="*/ 46875 h 940"/>
                <a:gd name="T26" fmla="*/ 3964201 w 1158"/>
                <a:gd name="T27" fmla="*/ 48728 h 940"/>
                <a:gd name="T28" fmla="*/ 4086895 w 1158"/>
                <a:gd name="T29" fmla="*/ 50654 h 940"/>
                <a:gd name="T30" fmla="*/ 4063490 w 1158"/>
                <a:gd name="T31" fmla="*/ 52763 h 940"/>
                <a:gd name="T32" fmla="*/ 3964201 w 1158"/>
                <a:gd name="T33" fmla="*/ 54740 h 940"/>
                <a:gd name="T34" fmla="*/ 3876156 w 1158"/>
                <a:gd name="T35" fmla="*/ 56699 h 940"/>
                <a:gd name="T36" fmla="*/ 3916342 w 1158"/>
                <a:gd name="T37" fmla="*/ 58596 h 940"/>
                <a:gd name="T38" fmla="*/ 6217853 w 1158"/>
                <a:gd name="T39" fmla="*/ 56538 h 940"/>
                <a:gd name="T40" fmla="*/ 6241872 w 1158"/>
                <a:gd name="T41" fmla="*/ 53873 h 940"/>
                <a:gd name="T42" fmla="*/ 6278643 w 1158"/>
                <a:gd name="T43" fmla="*/ 51710 h 940"/>
                <a:gd name="T44" fmla="*/ 6385834 w 1158"/>
                <a:gd name="T45" fmla="*/ 49832 h 940"/>
                <a:gd name="T46" fmla="*/ 6590823 w 1158"/>
                <a:gd name="T47" fmla="*/ 48596 h 940"/>
                <a:gd name="T48" fmla="*/ 6878699 w 1158"/>
                <a:gd name="T49" fmla="*/ 47900 h 940"/>
                <a:gd name="T50" fmla="*/ 7201524 w 1158"/>
                <a:gd name="T51" fmla="*/ 47719 h 940"/>
                <a:gd name="T52" fmla="*/ 7601107 w 1158"/>
                <a:gd name="T53" fmla="*/ 47762 h 940"/>
                <a:gd name="T54" fmla="*/ 7957353 w 1158"/>
                <a:gd name="T55" fmla="*/ 47908 h 940"/>
                <a:gd name="T56" fmla="*/ 8414821 w 1158"/>
                <a:gd name="T57" fmla="*/ 48064 h 940"/>
                <a:gd name="T58" fmla="*/ 8819051 w 1158"/>
                <a:gd name="T59" fmla="*/ 47762 h 940"/>
                <a:gd name="T60" fmla="*/ 9195134 w 1158"/>
                <a:gd name="T61" fmla="*/ 47076 h 940"/>
                <a:gd name="T62" fmla="*/ 9466280 w 1158"/>
                <a:gd name="T63" fmla="*/ 45781 h 940"/>
                <a:gd name="T64" fmla="*/ 9625434 w 1158"/>
                <a:gd name="T65" fmla="*/ 44105 h 940"/>
                <a:gd name="T66" fmla="*/ 9625434 w 1158"/>
                <a:gd name="T67" fmla="*/ 42285 h 940"/>
                <a:gd name="T68" fmla="*/ 9625434 w 1158"/>
                <a:gd name="T69" fmla="*/ 40228 h 940"/>
                <a:gd name="T70" fmla="*/ 9704085 w 1158"/>
                <a:gd name="T71" fmla="*/ 38502 h 940"/>
                <a:gd name="T72" fmla="*/ 9876358 w 1158"/>
                <a:gd name="T73" fmla="*/ 37126 h 940"/>
                <a:gd name="T74" fmla="*/ 10218181 w 1158"/>
                <a:gd name="T75" fmla="*/ 36195 h 940"/>
                <a:gd name="T76" fmla="*/ 10594590 w 1158"/>
                <a:gd name="T77" fmla="*/ 35622 h 940"/>
                <a:gd name="T78" fmla="*/ 11039236 w 1158"/>
                <a:gd name="T79" fmla="*/ 35149 h 940"/>
                <a:gd name="T80" fmla="*/ 11439100 w 1158"/>
                <a:gd name="T81" fmla="*/ 34580 h 940"/>
                <a:gd name="T82" fmla="*/ 11775406 w 1158"/>
                <a:gd name="T83" fmla="*/ 33936 h 940"/>
                <a:gd name="T84" fmla="*/ 12016790 w 1158"/>
                <a:gd name="T85" fmla="*/ 32950 h 940"/>
                <a:gd name="T86" fmla="*/ 12236927 w 1158"/>
                <a:gd name="T87" fmla="*/ 31363 h 940"/>
                <a:gd name="T88" fmla="*/ 12343348 w 1158"/>
                <a:gd name="T89" fmla="*/ 29401 h 940"/>
                <a:gd name="T90" fmla="*/ 12297131 w 1158"/>
                <a:gd name="T91" fmla="*/ 27412 h 940"/>
                <a:gd name="T92" fmla="*/ 12178930 w 1158"/>
                <a:gd name="T93" fmla="*/ 24887 h 940"/>
                <a:gd name="T94" fmla="*/ 12104085 w 1158"/>
                <a:gd name="T95" fmla="*/ 22852 h 940"/>
                <a:gd name="T96" fmla="*/ 12132732 w 1158"/>
                <a:gd name="T97" fmla="*/ 20738 h 940"/>
                <a:gd name="T98" fmla="*/ 12245275 w 1158"/>
                <a:gd name="T99" fmla="*/ 18973 h 940"/>
                <a:gd name="T100" fmla="*/ 12456098 w 1158"/>
                <a:gd name="T101" fmla="*/ 17421 h 940"/>
                <a:gd name="T102" fmla="*/ 12754081 w 1158"/>
                <a:gd name="T103" fmla="*/ 15879 h 940"/>
                <a:gd name="T104" fmla="*/ 13101790 w 1158"/>
                <a:gd name="T105" fmla="*/ 14991 h 940"/>
                <a:gd name="T106" fmla="*/ 13442622 w 1158"/>
                <a:gd name="T107" fmla="*/ 14643 h 940"/>
                <a:gd name="T108" fmla="*/ 13878688 w 1158"/>
                <a:gd name="T109" fmla="*/ 14643 h 94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58"/>
                <a:gd name="T166" fmla="*/ 0 h 940"/>
                <a:gd name="T167" fmla="*/ 1158 w 1158"/>
                <a:gd name="T168" fmla="*/ 940 h 94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58" h="940">
                  <a:moveTo>
                    <a:pt x="1158" y="234"/>
                  </a:moveTo>
                  <a:lnTo>
                    <a:pt x="1158" y="0"/>
                  </a:lnTo>
                  <a:lnTo>
                    <a:pt x="0" y="0"/>
                  </a:lnTo>
                  <a:lnTo>
                    <a:pt x="1" y="940"/>
                  </a:lnTo>
                  <a:lnTo>
                    <a:pt x="104" y="940"/>
                  </a:lnTo>
                  <a:lnTo>
                    <a:pt x="109" y="922"/>
                  </a:lnTo>
                  <a:lnTo>
                    <a:pt x="109" y="909"/>
                  </a:lnTo>
                  <a:lnTo>
                    <a:pt x="106" y="891"/>
                  </a:lnTo>
                  <a:lnTo>
                    <a:pt x="100" y="872"/>
                  </a:lnTo>
                  <a:lnTo>
                    <a:pt x="94" y="849"/>
                  </a:lnTo>
                  <a:lnTo>
                    <a:pt x="91" y="831"/>
                  </a:lnTo>
                  <a:lnTo>
                    <a:pt x="90" y="815"/>
                  </a:lnTo>
                  <a:lnTo>
                    <a:pt x="93" y="797"/>
                  </a:lnTo>
                  <a:lnTo>
                    <a:pt x="98" y="780"/>
                  </a:lnTo>
                  <a:lnTo>
                    <a:pt x="109" y="763"/>
                  </a:lnTo>
                  <a:lnTo>
                    <a:pt x="122" y="750"/>
                  </a:lnTo>
                  <a:lnTo>
                    <a:pt x="136" y="737"/>
                  </a:lnTo>
                  <a:lnTo>
                    <a:pt x="152" y="728"/>
                  </a:lnTo>
                  <a:lnTo>
                    <a:pt x="171" y="720"/>
                  </a:lnTo>
                  <a:lnTo>
                    <a:pt x="188" y="717"/>
                  </a:lnTo>
                  <a:lnTo>
                    <a:pt x="212" y="716"/>
                  </a:lnTo>
                  <a:lnTo>
                    <a:pt x="240" y="718"/>
                  </a:lnTo>
                  <a:lnTo>
                    <a:pt x="258" y="720"/>
                  </a:lnTo>
                  <a:lnTo>
                    <a:pt x="274" y="725"/>
                  </a:lnTo>
                  <a:lnTo>
                    <a:pt x="289" y="734"/>
                  </a:lnTo>
                  <a:lnTo>
                    <a:pt x="308" y="749"/>
                  </a:lnTo>
                  <a:lnTo>
                    <a:pt x="320" y="763"/>
                  </a:lnTo>
                  <a:lnTo>
                    <a:pt x="331" y="778"/>
                  </a:lnTo>
                  <a:lnTo>
                    <a:pt x="337" y="794"/>
                  </a:lnTo>
                  <a:lnTo>
                    <a:pt x="341" y="809"/>
                  </a:lnTo>
                  <a:lnTo>
                    <a:pt x="341" y="826"/>
                  </a:lnTo>
                  <a:lnTo>
                    <a:pt x="339" y="843"/>
                  </a:lnTo>
                  <a:lnTo>
                    <a:pt x="335" y="859"/>
                  </a:lnTo>
                  <a:lnTo>
                    <a:pt x="331" y="874"/>
                  </a:lnTo>
                  <a:lnTo>
                    <a:pt x="326" y="890"/>
                  </a:lnTo>
                  <a:lnTo>
                    <a:pt x="323" y="906"/>
                  </a:lnTo>
                  <a:lnTo>
                    <a:pt x="323" y="920"/>
                  </a:lnTo>
                  <a:lnTo>
                    <a:pt x="327" y="936"/>
                  </a:lnTo>
                  <a:lnTo>
                    <a:pt x="521" y="936"/>
                  </a:lnTo>
                  <a:lnTo>
                    <a:pt x="519" y="903"/>
                  </a:lnTo>
                  <a:lnTo>
                    <a:pt x="521" y="879"/>
                  </a:lnTo>
                  <a:lnTo>
                    <a:pt x="521" y="861"/>
                  </a:lnTo>
                  <a:lnTo>
                    <a:pt x="522" y="844"/>
                  </a:lnTo>
                  <a:lnTo>
                    <a:pt x="524" y="826"/>
                  </a:lnTo>
                  <a:lnTo>
                    <a:pt x="528" y="808"/>
                  </a:lnTo>
                  <a:lnTo>
                    <a:pt x="533" y="796"/>
                  </a:lnTo>
                  <a:lnTo>
                    <a:pt x="540" y="785"/>
                  </a:lnTo>
                  <a:lnTo>
                    <a:pt x="550" y="776"/>
                  </a:lnTo>
                  <a:lnTo>
                    <a:pt x="561" y="769"/>
                  </a:lnTo>
                  <a:lnTo>
                    <a:pt x="574" y="765"/>
                  </a:lnTo>
                  <a:lnTo>
                    <a:pt x="588" y="763"/>
                  </a:lnTo>
                  <a:lnTo>
                    <a:pt x="601" y="762"/>
                  </a:lnTo>
                  <a:lnTo>
                    <a:pt x="618" y="762"/>
                  </a:lnTo>
                  <a:lnTo>
                    <a:pt x="634" y="763"/>
                  </a:lnTo>
                  <a:lnTo>
                    <a:pt x="647" y="765"/>
                  </a:lnTo>
                  <a:lnTo>
                    <a:pt x="664" y="766"/>
                  </a:lnTo>
                  <a:lnTo>
                    <a:pt x="682" y="768"/>
                  </a:lnTo>
                  <a:lnTo>
                    <a:pt x="702" y="768"/>
                  </a:lnTo>
                  <a:lnTo>
                    <a:pt x="719" y="766"/>
                  </a:lnTo>
                  <a:lnTo>
                    <a:pt x="736" y="763"/>
                  </a:lnTo>
                  <a:lnTo>
                    <a:pt x="754" y="759"/>
                  </a:lnTo>
                  <a:lnTo>
                    <a:pt x="767" y="752"/>
                  </a:lnTo>
                  <a:lnTo>
                    <a:pt x="781" y="743"/>
                  </a:lnTo>
                  <a:lnTo>
                    <a:pt x="790" y="731"/>
                  </a:lnTo>
                  <a:lnTo>
                    <a:pt x="799" y="718"/>
                  </a:lnTo>
                  <a:lnTo>
                    <a:pt x="803" y="705"/>
                  </a:lnTo>
                  <a:lnTo>
                    <a:pt x="805" y="690"/>
                  </a:lnTo>
                  <a:lnTo>
                    <a:pt x="803" y="675"/>
                  </a:lnTo>
                  <a:lnTo>
                    <a:pt x="802" y="659"/>
                  </a:lnTo>
                  <a:lnTo>
                    <a:pt x="803" y="642"/>
                  </a:lnTo>
                  <a:lnTo>
                    <a:pt x="806" y="629"/>
                  </a:lnTo>
                  <a:lnTo>
                    <a:pt x="810" y="615"/>
                  </a:lnTo>
                  <a:lnTo>
                    <a:pt x="816" y="602"/>
                  </a:lnTo>
                  <a:lnTo>
                    <a:pt x="824" y="593"/>
                  </a:lnTo>
                  <a:lnTo>
                    <a:pt x="837" y="584"/>
                  </a:lnTo>
                  <a:lnTo>
                    <a:pt x="853" y="578"/>
                  </a:lnTo>
                  <a:lnTo>
                    <a:pt x="869" y="573"/>
                  </a:lnTo>
                  <a:lnTo>
                    <a:pt x="884" y="569"/>
                  </a:lnTo>
                  <a:lnTo>
                    <a:pt x="900" y="565"/>
                  </a:lnTo>
                  <a:lnTo>
                    <a:pt x="921" y="561"/>
                  </a:lnTo>
                  <a:lnTo>
                    <a:pt x="937" y="558"/>
                  </a:lnTo>
                  <a:lnTo>
                    <a:pt x="954" y="553"/>
                  </a:lnTo>
                  <a:lnTo>
                    <a:pt x="968" y="548"/>
                  </a:lnTo>
                  <a:lnTo>
                    <a:pt x="982" y="542"/>
                  </a:lnTo>
                  <a:lnTo>
                    <a:pt x="993" y="534"/>
                  </a:lnTo>
                  <a:lnTo>
                    <a:pt x="1003" y="526"/>
                  </a:lnTo>
                  <a:lnTo>
                    <a:pt x="1014" y="513"/>
                  </a:lnTo>
                  <a:lnTo>
                    <a:pt x="1021" y="501"/>
                  </a:lnTo>
                  <a:lnTo>
                    <a:pt x="1027" y="487"/>
                  </a:lnTo>
                  <a:lnTo>
                    <a:pt x="1030" y="469"/>
                  </a:lnTo>
                  <a:lnTo>
                    <a:pt x="1028" y="454"/>
                  </a:lnTo>
                  <a:lnTo>
                    <a:pt x="1026" y="438"/>
                  </a:lnTo>
                  <a:lnTo>
                    <a:pt x="1021" y="419"/>
                  </a:lnTo>
                  <a:lnTo>
                    <a:pt x="1016" y="398"/>
                  </a:lnTo>
                  <a:lnTo>
                    <a:pt x="1011" y="379"/>
                  </a:lnTo>
                  <a:lnTo>
                    <a:pt x="1010" y="364"/>
                  </a:lnTo>
                  <a:lnTo>
                    <a:pt x="1010" y="350"/>
                  </a:lnTo>
                  <a:lnTo>
                    <a:pt x="1012" y="331"/>
                  </a:lnTo>
                  <a:lnTo>
                    <a:pt x="1017" y="315"/>
                  </a:lnTo>
                  <a:lnTo>
                    <a:pt x="1022" y="303"/>
                  </a:lnTo>
                  <a:lnTo>
                    <a:pt x="1029" y="291"/>
                  </a:lnTo>
                  <a:lnTo>
                    <a:pt x="1039" y="278"/>
                  </a:lnTo>
                  <a:lnTo>
                    <a:pt x="1050" y="265"/>
                  </a:lnTo>
                  <a:lnTo>
                    <a:pt x="1064" y="254"/>
                  </a:lnTo>
                  <a:lnTo>
                    <a:pt x="1079" y="245"/>
                  </a:lnTo>
                  <a:lnTo>
                    <a:pt x="1093" y="240"/>
                  </a:lnTo>
                  <a:lnTo>
                    <a:pt x="1107" y="236"/>
                  </a:lnTo>
                  <a:lnTo>
                    <a:pt x="1122" y="234"/>
                  </a:lnTo>
                  <a:lnTo>
                    <a:pt x="1140" y="234"/>
                  </a:lnTo>
                  <a:lnTo>
                    <a:pt x="1158" y="234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>
                <a:latin typeface="+mn-lt"/>
              </a:endParaRPr>
            </a:p>
          </p:txBody>
        </p:sp>
        <p:sp>
          <p:nvSpPr>
            <p:cNvPr id="27666" name="Text Box 17"/>
            <p:cNvSpPr txBox="1">
              <a:spLocks noChangeArrowheads="1"/>
            </p:cNvSpPr>
            <p:nvPr/>
          </p:nvSpPr>
          <p:spPr bwMode="gray">
            <a:xfrm>
              <a:off x="433" y="2497"/>
              <a:ext cx="1487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 dirty="0">
                  <a:latin typeface="+mn-lt"/>
                  <a:cs typeface="Arial Unicode MS" charset="0"/>
                </a:rPr>
                <a:t>Systemic Textual</a:t>
              </a:r>
            </a:p>
            <a:p>
              <a:r>
                <a:rPr lang="en-GB" sz="2000" dirty="0">
                  <a:latin typeface="+mn-lt"/>
                  <a:cs typeface="Arial Unicode MS" charset="0"/>
                </a:rPr>
                <a:t>Analysis</a:t>
              </a:r>
            </a:p>
          </p:txBody>
        </p:sp>
      </p:grp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1965325" y="3384551"/>
            <a:ext cx="2927350" cy="2189163"/>
            <a:chOff x="363" y="3299"/>
            <a:chExt cx="1844" cy="1379"/>
          </a:xfrm>
        </p:grpSpPr>
        <p:sp>
          <p:nvSpPr>
            <p:cNvPr id="27663" name="Freeform 19"/>
            <p:cNvSpPr>
              <a:spLocks/>
            </p:cNvSpPr>
            <p:nvPr/>
          </p:nvSpPr>
          <p:spPr bwMode="gray">
            <a:xfrm>
              <a:off x="363" y="3299"/>
              <a:ext cx="1844" cy="1379"/>
            </a:xfrm>
            <a:custGeom>
              <a:avLst/>
              <a:gdLst>
                <a:gd name="T0" fmla="*/ 13816417 w 1153"/>
                <a:gd name="T1" fmla="*/ 69406 h 1122"/>
                <a:gd name="T2" fmla="*/ 0 w 1153"/>
                <a:gd name="T3" fmla="*/ 13968 h 1122"/>
                <a:gd name="T4" fmla="*/ 1241900 w 1153"/>
                <a:gd name="T5" fmla="*/ 13469 h 1122"/>
                <a:gd name="T6" fmla="*/ 1280716 w 1153"/>
                <a:gd name="T7" fmla="*/ 12232 h 1122"/>
                <a:gd name="T8" fmla="*/ 1221716 w 1153"/>
                <a:gd name="T9" fmla="*/ 10749 h 1122"/>
                <a:gd name="T10" fmla="*/ 1125403 w 1153"/>
                <a:gd name="T11" fmla="*/ 8859 h 1122"/>
                <a:gd name="T12" fmla="*/ 1064628 w 1153"/>
                <a:gd name="T13" fmla="*/ 7014 h 1122"/>
                <a:gd name="T14" fmla="*/ 1079234 w 1153"/>
                <a:gd name="T15" fmla="*/ 5400 h 1122"/>
                <a:gd name="T16" fmla="*/ 1186677 w 1153"/>
                <a:gd name="T17" fmla="*/ 3747 h 1122"/>
                <a:gd name="T18" fmla="*/ 1414621 w 1153"/>
                <a:gd name="T19" fmla="*/ 2367 h 1122"/>
                <a:gd name="T20" fmla="*/ 1663240 w 1153"/>
                <a:gd name="T21" fmla="*/ 1275 h 1122"/>
                <a:gd name="T22" fmla="*/ 1977913 w 1153"/>
                <a:gd name="T23" fmla="*/ 468 h 1122"/>
                <a:gd name="T24" fmla="*/ 2375749 w 1153"/>
                <a:gd name="T25" fmla="*/ 1 h 1122"/>
                <a:gd name="T26" fmla="*/ 2723084 w 1153"/>
                <a:gd name="T27" fmla="*/ 0 h 1122"/>
                <a:gd name="T28" fmla="*/ 3023381 w 1153"/>
                <a:gd name="T29" fmla="*/ 205 h 1122"/>
                <a:gd name="T30" fmla="*/ 3337773 w 1153"/>
                <a:gd name="T31" fmla="*/ 707 h 1122"/>
                <a:gd name="T32" fmla="*/ 3579383 w 1153"/>
                <a:gd name="T33" fmla="*/ 1567 h 1122"/>
                <a:gd name="T34" fmla="*/ 3822977 w 1153"/>
                <a:gd name="T35" fmla="*/ 2871 h 1122"/>
                <a:gd name="T36" fmla="*/ 4017288 w 1153"/>
                <a:gd name="T37" fmla="*/ 4254 h 1122"/>
                <a:gd name="T38" fmla="*/ 4121011 w 1153"/>
                <a:gd name="T39" fmla="*/ 6247 h 1122"/>
                <a:gd name="T40" fmla="*/ 4075198 w 1153"/>
                <a:gd name="T41" fmla="*/ 8179 h 1122"/>
                <a:gd name="T42" fmla="*/ 3979285 w 1153"/>
                <a:gd name="T43" fmla="*/ 10202 h 1122"/>
                <a:gd name="T44" fmla="*/ 3878167 w 1153"/>
                <a:gd name="T45" fmla="*/ 12163 h 1122"/>
                <a:gd name="T46" fmla="*/ 3902748 w 1153"/>
                <a:gd name="T47" fmla="*/ 13156 h 1122"/>
                <a:gd name="T48" fmla="*/ 6238150 w 1153"/>
                <a:gd name="T49" fmla="*/ 13587 h 1122"/>
                <a:gd name="T50" fmla="*/ 6175019 w 1153"/>
                <a:gd name="T51" fmla="*/ 17303 h 1122"/>
                <a:gd name="T52" fmla="*/ 6198765 w 1153"/>
                <a:gd name="T53" fmla="*/ 19442 h 1122"/>
                <a:gd name="T54" fmla="*/ 6256075 w 1153"/>
                <a:gd name="T55" fmla="*/ 21636 h 1122"/>
                <a:gd name="T56" fmla="*/ 6413710 w 1153"/>
                <a:gd name="T57" fmla="*/ 23010 h 1122"/>
                <a:gd name="T58" fmla="*/ 6662690 w 1153"/>
                <a:gd name="T59" fmla="*/ 23976 h 1122"/>
                <a:gd name="T60" fmla="*/ 6975772 w 1153"/>
                <a:gd name="T61" fmla="*/ 24425 h 1122"/>
                <a:gd name="T62" fmla="*/ 7338906 w 1153"/>
                <a:gd name="T63" fmla="*/ 24527 h 1122"/>
                <a:gd name="T64" fmla="*/ 7679372 w 1153"/>
                <a:gd name="T65" fmla="*/ 24301 h 1122"/>
                <a:gd name="T66" fmla="*/ 8115681 w 1153"/>
                <a:gd name="T67" fmla="*/ 24007 h 1122"/>
                <a:gd name="T68" fmla="*/ 8555304 w 1153"/>
                <a:gd name="T69" fmla="*/ 24178 h 1122"/>
                <a:gd name="T70" fmla="*/ 8961814 w 1153"/>
                <a:gd name="T71" fmla="*/ 24757 h 1122"/>
                <a:gd name="T72" fmla="*/ 9302483 w 1153"/>
                <a:gd name="T73" fmla="*/ 25712 h 1122"/>
                <a:gd name="T74" fmla="*/ 9502872 w 1153"/>
                <a:gd name="T75" fmla="*/ 27224 h 1122"/>
                <a:gd name="T76" fmla="*/ 9586550 w 1153"/>
                <a:gd name="T77" fmla="*/ 28958 h 1122"/>
                <a:gd name="T78" fmla="*/ 9552884 w 1153"/>
                <a:gd name="T79" fmla="*/ 30978 h 1122"/>
                <a:gd name="T80" fmla="*/ 9586550 w 1153"/>
                <a:gd name="T81" fmla="*/ 32762 h 1122"/>
                <a:gd name="T82" fmla="*/ 9718414 w 1153"/>
                <a:gd name="T83" fmla="*/ 34345 h 1122"/>
                <a:gd name="T84" fmla="*/ 9958438 w 1153"/>
                <a:gd name="T85" fmla="*/ 35462 h 1122"/>
                <a:gd name="T86" fmla="*/ 10353887 w 1153"/>
                <a:gd name="T87" fmla="*/ 36206 h 1122"/>
                <a:gd name="T88" fmla="*/ 10725824 w 1153"/>
                <a:gd name="T89" fmla="*/ 36674 h 1122"/>
                <a:gd name="T90" fmla="*/ 11175128 w 1153"/>
                <a:gd name="T91" fmla="*/ 37124 h 1122"/>
                <a:gd name="T92" fmla="*/ 11541860 w 1153"/>
                <a:gd name="T93" fmla="*/ 37764 h 1122"/>
                <a:gd name="T94" fmla="*/ 11839216 w 1153"/>
                <a:gd name="T95" fmla="*/ 38605 h 1122"/>
                <a:gd name="T96" fmla="*/ 12094251 w 1153"/>
                <a:gd name="T97" fmla="*/ 39894 h 1122"/>
                <a:gd name="T98" fmla="*/ 12245017 w 1153"/>
                <a:gd name="T99" fmla="*/ 41443 h 1122"/>
                <a:gd name="T100" fmla="*/ 12257573 w 1153"/>
                <a:gd name="T101" fmla="*/ 43585 h 1122"/>
                <a:gd name="T102" fmla="*/ 12178660 w 1153"/>
                <a:gd name="T103" fmla="*/ 45706 h 1122"/>
                <a:gd name="T104" fmla="*/ 12055979 w 1153"/>
                <a:gd name="T105" fmla="*/ 48145 h 1122"/>
                <a:gd name="T106" fmla="*/ 12031972 w 1153"/>
                <a:gd name="T107" fmla="*/ 49932 h 1122"/>
                <a:gd name="T108" fmla="*/ 12117962 w 1153"/>
                <a:gd name="T109" fmla="*/ 52118 h 1122"/>
                <a:gd name="T110" fmla="*/ 12275943 w 1153"/>
                <a:gd name="T111" fmla="*/ 53648 h 1122"/>
                <a:gd name="T112" fmla="*/ 12519333 w 1153"/>
                <a:gd name="T113" fmla="*/ 55282 h 1122"/>
                <a:gd name="T114" fmla="*/ 12856651 w 1153"/>
                <a:gd name="T115" fmla="*/ 56471 h 1122"/>
                <a:gd name="T116" fmla="*/ 13204459 w 1153"/>
                <a:gd name="T117" fmla="*/ 57045 h 1122"/>
                <a:gd name="T118" fmla="*/ 13603388 w 1153"/>
                <a:gd name="T119" fmla="*/ 57193 h 112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53"/>
                <a:gd name="T181" fmla="*/ 0 h 1122"/>
                <a:gd name="T182" fmla="*/ 1153 w 1153"/>
                <a:gd name="T183" fmla="*/ 1122 h 112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53" h="1122">
                  <a:moveTo>
                    <a:pt x="1153" y="924"/>
                  </a:moveTo>
                  <a:lnTo>
                    <a:pt x="1153" y="1122"/>
                  </a:lnTo>
                  <a:lnTo>
                    <a:pt x="1" y="1122"/>
                  </a:lnTo>
                  <a:lnTo>
                    <a:pt x="0" y="226"/>
                  </a:lnTo>
                  <a:lnTo>
                    <a:pt x="100" y="226"/>
                  </a:lnTo>
                  <a:lnTo>
                    <a:pt x="104" y="218"/>
                  </a:lnTo>
                  <a:lnTo>
                    <a:pt x="107" y="207"/>
                  </a:lnTo>
                  <a:lnTo>
                    <a:pt x="107" y="198"/>
                  </a:lnTo>
                  <a:lnTo>
                    <a:pt x="106" y="187"/>
                  </a:lnTo>
                  <a:lnTo>
                    <a:pt x="102" y="173"/>
                  </a:lnTo>
                  <a:lnTo>
                    <a:pt x="98" y="155"/>
                  </a:lnTo>
                  <a:lnTo>
                    <a:pt x="94" y="143"/>
                  </a:lnTo>
                  <a:lnTo>
                    <a:pt x="90" y="128"/>
                  </a:lnTo>
                  <a:lnTo>
                    <a:pt x="89" y="114"/>
                  </a:lnTo>
                  <a:lnTo>
                    <a:pt x="89" y="100"/>
                  </a:lnTo>
                  <a:lnTo>
                    <a:pt x="90" y="87"/>
                  </a:lnTo>
                  <a:lnTo>
                    <a:pt x="94" y="73"/>
                  </a:lnTo>
                  <a:lnTo>
                    <a:pt x="99" y="60"/>
                  </a:lnTo>
                  <a:lnTo>
                    <a:pt x="107" y="50"/>
                  </a:lnTo>
                  <a:lnTo>
                    <a:pt x="118" y="38"/>
                  </a:lnTo>
                  <a:lnTo>
                    <a:pt x="128" y="29"/>
                  </a:lnTo>
                  <a:lnTo>
                    <a:pt x="139" y="20"/>
                  </a:lnTo>
                  <a:lnTo>
                    <a:pt x="151" y="13"/>
                  </a:lnTo>
                  <a:lnTo>
                    <a:pt x="165" y="7"/>
                  </a:lnTo>
                  <a:lnTo>
                    <a:pt x="181" y="3"/>
                  </a:lnTo>
                  <a:lnTo>
                    <a:pt x="198" y="1"/>
                  </a:lnTo>
                  <a:lnTo>
                    <a:pt x="212" y="0"/>
                  </a:lnTo>
                  <a:lnTo>
                    <a:pt x="227" y="0"/>
                  </a:lnTo>
                  <a:lnTo>
                    <a:pt x="241" y="1"/>
                  </a:lnTo>
                  <a:lnTo>
                    <a:pt x="252" y="3"/>
                  </a:lnTo>
                  <a:lnTo>
                    <a:pt x="265" y="7"/>
                  </a:lnTo>
                  <a:lnTo>
                    <a:pt x="278" y="11"/>
                  </a:lnTo>
                  <a:lnTo>
                    <a:pt x="288" y="17"/>
                  </a:lnTo>
                  <a:lnTo>
                    <a:pt x="299" y="25"/>
                  </a:lnTo>
                  <a:lnTo>
                    <a:pt x="309" y="35"/>
                  </a:lnTo>
                  <a:lnTo>
                    <a:pt x="319" y="46"/>
                  </a:lnTo>
                  <a:lnTo>
                    <a:pt x="328" y="57"/>
                  </a:lnTo>
                  <a:lnTo>
                    <a:pt x="335" y="69"/>
                  </a:lnTo>
                  <a:lnTo>
                    <a:pt x="340" y="84"/>
                  </a:lnTo>
                  <a:lnTo>
                    <a:pt x="344" y="101"/>
                  </a:lnTo>
                  <a:lnTo>
                    <a:pt x="344" y="117"/>
                  </a:lnTo>
                  <a:lnTo>
                    <a:pt x="340" y="133"/>
                  </a:lnTo>
                  <a:lnTo>
                    <a:pt x="336" y="149"/>
                  </a:lnTo>
                  <a:lnTo>
                    <a:pt x="332" y="165"/>
                  </a:lnTo>
                  <a:lnTo>
                    <a:pt x="327" y="183"/>
                  </a:lnTo>
                  <a:lnTo>
                    <a:pt x="324" y="197"/>
                  </a:lnTo>
                  <a:lnTo>
                    <a:pt x="324" y="205"/>
                  </a:lnTo>
                  <a:lnTo>
                    <a:pt x="326" y="212"/>
                  </a:lnTo>
                  <a:lnTo>
                    <a:pt x="329" y="220"/>
                  </a:lnTo>
                  <a:lnTo>
                    <a:pt x="520" y="220"/>
                  </a:lnTo>
                  <a:lnTo>
                    <a:pt x="516" y="257"/>
                  </a:lnTo>
                  <a:lnTo>
                    <a:pt x="515" y="279"/>
                  </a:lnTo>
                  <a:lnTo>
                    <a:pt x="516" y="297"/>
                  </a:lnTo>
                  <a:lnTo>
                    <a:pt x="517" y="314"/>
                  </a:lnTo>
                  <a:lnTo>
                    <a:pt x="519" y="332"/>
                  </a:lnTo>
                  <a:lnTo>
                    <a:pt x="522" y="350"/>
                  </a:lnTo>
                  <a:lnTo>
                    <a:pt x="528" y="362"/>
                  </a:lnTo>
                  <a:lnTo>
                    <a:pt x="535" y="372"/>
                  </a:lnTo>
                  <a:lnTo>
                    <a:pt x="544" y="381"/>
                  </a:lnTo>
                  <a:lnTo>
                    <a:pt x="556" y="388"/>
                  </a:lnTo>
                  <a:lnTo>
                    <a:pt x="569" y="393"/>
                  </a:lnTo>
                  <a:lnTo>
                    <a:pt x="582" y="395"/>
                  </a:lnTo>
                  <a:lnTo>
                    <a:pt x="596" y="396"/>
                  </a:lnTo>
                  <a:lnTo>
                    <a:pt x="612" y="396"/>
                  </a:lnTo>
                  <a:lnTo>
                    <a:pt x="629" y="394"/>
                  </a:lnTo>
                  <a:lnTo>
                    <a:pt x="641" y="393"/>
                  </a:lnTo>
                  <a:lnTo>
                    <a:pt x="659" y="391"/>
                  </a:lnTo>
                  <a:lnTo>
                    <a:pt x="677" y="389"/>
                  </a:lnTo>
                  <a:lnTo>
                    <a:pt x="697" y="389"/>
                  </a:lnTo>
                  <a:lnTo>
                    <a:pt x="714" y="391"/>
                  </a:lnTo>
                  <a:lnTo>
                    <a:pt x="731" y="394"/>
                  </a:lnTo>
                  <a:lnTo>
                    <a:pt x="748" y="400"/>
                  </a:lnTo>
                  <a:lnTo>
                    <a:pt x="762" y="406"/>
                  </a:lnTo>
                  <a:lnTo>
                    <a:pt x="776" y="416"/>
                  </a:lnTo>
                  <a:lnTo>
                    <a:pt x="785" y="427"/>
                  </a:lnTo>
                  <a:lnTo>
                    <a:pt x="793" y="440"/>
                  </a:lnTo>
                  <a:lnTo>
                    <a:pt x="798" y="454"/>
                  </a:lnTo>
                  <a:lnTo>
                    <a:pt x="800" y="468"/>
                  </a:lnTo>
                  <a:lnTo>
                    <a:pt x="798" y="484"/>
                  </a:lnTo>
                  <a:lnTo>
                    <a:pt x="797" y="500"/>
                  </a:lnTo>
                  <a:lnTo>
                    <a:pt x="798" y="516"/>
                  </a:lnTo>
                  <a:lnTo>
                    <a:pt x="800" y="530"/>
                  </a:lnTo>
                  <a:lnTo>
                    <a:pt x="805" y="543"/>
                  </a:lnTo>
                  <a:lnTo>
                    <a:pt x="811" y="556"/>
                  </a:lnTo>
                  <a:lnTo>
                    <a:pt x="819" y="565"/>
                  </a:lnTo>
                  <a:lnTo>
                    <a:pt x="831" y="574"/>
                  </a:lnTo>
                  <a:lnTo>
                    <a:pt x="847" y="580"/>
                  </a:lnTo>
                  <a:lnTo>
                    <a:pt x="864" y="585"/>
                  </a:lnTo>
                  <a:lnTo>
                    <a:pt x="878" y="589"/>
                  </a:lnTo>
                  <a:lnTo>
                    <a:pt x="895" y="593"/>
                  </a:lnTo>
                  <a:lnTo>
                    <a:pt x="915" y="597"/>
                  </a:lnTo>
                  <a:lnTo>
                    <a:pt x="932" y="600"/>
                  </a:lnTo>
                  <a:lnTo>
                    <a:pt x="949" y="605"/>
                  </a:lnTo>
                  <a:lnTo>
                    <a:pt x="963" y="610"/>
                  </a:lnTo>
                  <a:lnTo>
                    <a:pt x="977" y="616"/>
                  </a:lnTo>
                  <a:lnTo>
                    <a:pt x="988" y="624"/>
                  </a:lnTo>
                  <a:lnTo>
                    <a:pt x="997" y="632"/>
                  </a:lnTo>
                  <a:lnTo>
                    <a:pt x="1009" y="645"/>
                  </a:lnTo>
                  <a:lnTo>
                    <a:pt x="1016" y="657"/>
                  </a:lnTo>
                  <a:lnTo>
                    <a:pt x="1022" y="670"/>
                  </a:lnTo>
                  <a:lnTo>
                    <a:pt x="1025" y="688"/>
                  </a:lnTo>
                  <a:lnTo>
                    <a:pt x="1023" y="705"/>
                  </a:lnTo>
                  <a:lnTo>
                    <a:pt x="1020" y="720"/>
                  </a:lnTo>
                  <a:lnTo>
                    <a:pt x="1016" y="739"/>
                  </a:lnTo>
                  <a:lnTo>
                    <a:pt x="1011" y="760"/>
                  </a:lnTo>
                  <a:lnTo>
                    <a:pt x="1006" y="779"/>
                  </a:lnTo>
                  <a:lnTo>
                    <a:pt x="1004" y="795"/>
                  </a:lnTo>
                  <a:lnTo>
                    <a:pt x="1004" y="808"/>
                  </a:lnTo>
                  <a:lnTo>
                    <a:pt x="1007" y="827"/>
                  </a:lnTo>
                  <a:lnTo>
                    <a:pt x="1011" y="843"/>
                  </a:lnTo>
                  <a:lnTo>
                    <a:pt x="1017" y="855"/>
                  </a:lnTo>
                  <a:lnTo>
                    <a:pt x="1024" y="867"/>
                  </a:lnTo>
                  <a:lnTo>
                    <a:pt x="1034" y="880"/>
                  </a:lnTo>
                  <a:lnTo>
                    <a:pt x="1045" y="893"/>
                  </a:lnTo>
                  <a:lnTo>
                    <a:pt x="1058" y="904"/>
                  </a:lnTo>
                  <a:lnTo>
                    <a:pt x="1073" y="913"/>
                  </a:lnTo>
                  <a:lnTo>
                    <a:pt x="1087" y="918"/>
                  </a:lnTo>
                  <a:lnTo>
                    <a:pt x="1102" y="922"/>
                  </a:lnTo>
                  <a:lnTo>
                    <a:pt x="1117" y="924"/>
                  </a:lnTo>
                  <a:lnTo>
                    <a:pt x="1135" y="925"/>
                  </a:lnTo>
                  <a:lnTo>
                    <a:pt x="1153" y="924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>
                <a:latin typeface="+mn-lt"/>
              </a:endParaRPr>
            </a:p>
          </p:txBody>
        </p:sp>
        <p:sp>
          <p:nvSpPr>
            <p:cNvPr id="27664" name="Text Box 20"/>
            <p:cNvSpPr txBox="1">
              <a:spLocks noChangeArrowheads="1"/>
            </p:cNvSpPr>
            <p:nvPr/>
          </p:nvSpPr>
          <p:spPr bwMode="gray">
            <a:xfrm>
              <a:off x="429" y="3945"/>
              <a:ext cx="1664" cy="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+mn-lt"/>
                  <a:cs typeface="Arial Unicode MS" charset="0"/>
                </a:rPr>
                <a:t>Viewpoint</a:t>
              </a:r>
            </a:p>
            <a:p>
              <a:r>
                <a:rPr lang="en-GB" sz="2000">
                  <a:latin typeface="+mn-lt"/>
                  <a:cs typeface="Arial Unicode MS" charset="0"/>
                </a:rPr>
                <a:t>Analysis/ </a:t>
              </a:r>
            </a:p>
            <a:p>
              <a:r>
                <a:rPr lang="en-GB" sz="2000">
                  <a:latin typeface="+mn-lt"/>
                  <a:cs typeface="Arial Unicode MS" charset="0"/>
                </a:rPr>
                <a:t>Functional Analysis</a:t>
              </a:r>
            </a:p>
          </p:txBody>
        </p:sp>
      </p:grpSp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4892675" y="3738563"/>
            <a:ext cx="2940050" cy="1835150"/>
            <a:chOff x="2207" y="3522"/>
            <a:chExt cx="1852" cy="1156"/>
          </a:xfrm>
        </p:grpSpPr>
        <p:sp>
          <p:nvSpPr>
            <p:cNvPr id="27661" name="Freeform 22"/>
            <p:cNvSpPr>
              <a:spLocks/>
            </p:cNvSpPr>
            <p:nvPr/>
          </p:nvSpPr>
          <p:spPr bwMode="gray">
            <a:xfrm>
              <a:off x="2207" y="3522"/>
              <a:ext cx="1852" cy="1156"/>
            </a:xfrm>
            <a:custGeom>
              <a:avLst/>
              <a:gdLst>
                <a:gd name="T0" fmla="*/ 0 w 1158"/>
                <a:gd name="T1" fmla="*/ 58858 h 940"/>
                <a:gd name="T2" fmla="*/ 13864669 w 1158"/>
                <a:gd name="T3" fmla="*/ 0 h 940"/>
                <a:gd name="T4" fmla="*/ 12578466 w 1158"/>
                <a:gd name="T5" fmla="*/ 1098 h 940"/>
                <a:gd name="T6" fmla="*/ 12603345 w 1158"/>
                <a:gd name="T7" fmla="*/ 3074 h 940"/>
                <a:gd name="T8" fmla="*/ 12754081 w 1158"/>
                <a:gd name="T9" fmla="*/ 5717 h 940"/>
                <a:gd name="T10" fmla="*/ 12783219 w 1158"/>
                <a:gd name="T11" fmla="*/ 7787 h 940"/>
                <a:gd name="T12" fmla="*/ 12704731 w 1158"/>
                <a:gd name="T13" fmla="*/ 9997 h 940"/>
                <a:gd name="T14" fmla="*/ 12417199 w 1158"/>
                <a:gd name="T15" fmla="*/ 11907 h 940"/>
                <a:gd name="T16" fmla="*/ 12056219 w 1158"/>
                <a:gd name="T17" fmla="*/ 13309 h 940"/>
                <a:gd name="T18" fmla="*/ 11624942 w 1158"/>
                <a:gd name="T19" fmla="*/ 13941 h 940"/>
                <a:gd name="T20" fmla="*/ 11001166 w 1158"/>
                <a:gd name="T21" fmla="*/ 13915 h 940"/>
                <a:gd name="T22" fmla="*/ 10594590 w 1158"/>
                <a:gd name="T23" fmla="*/ 13464 h 940"/>
                <a:gd name="T24" fmla="*/ 10182019 w 1158"/>
                <a:gd name="T25" fmla="*/ 11955 h 940"/>
                <a:gd name="T26" fmla="*/ 9914393 w 1158"/>
                <a:gd name="T27" fmla="*/ 10133 h 940"/>
                <a:gd name="T28" fmla="*/ 9793774 w 1158"/>
                <a:gd name="T29" fmla="*/ 8193 h 940"/>
                <a:gd name="T30" fmla="*/ 9818074 w 1158"/>
                <a:gd name="T31" fmla="*/ 6070 h 940"/>
                <a:gd name="T32" fmla="*/ 9914393 w 1158"/>
                <a:gd name="T33" fmla="*/ 4152 h 940"/>
                <a:gd name="T34" fmla="*/ 10005759 w 1158"/>
                <a:gd name="T35" fmla="*/ 2158 h 940"/>
                <a:gd name="T36" fmla="*/ 9958601 w 1158"/>
                <a:gd name="T37" fmla="*/ 255 h 940"/>
                <a:gd name="T38" fmla="*/ 7656603 w 1158"/>
                <a:gd name="T39" fmla="*/ 2350 h 940"/>
                <a:gd name="T40" fmla="*/ 7617441 w 1158"/>
                <a:gd name="T41" fmla="*/ 4936 h 940"/>
                <a:gd name="T42" fmla="*/ 7601107 w 1158"/>
                <a:gd name="T43" fmla="*/ 7156 h 940"/>
                <a:gd name="T44" fmla="*/ 7491063 w 1158"/>
                <a:gd name="T45" fmla="*/ 9019 h 940"/>
                <a:gd name="T46" fmla="*/ 7285594 w 1158"/>
                <a:gd name="T47" fmla="*/ 10254 h 940"/>
                <a:gd name="T48" fmla="*/ 6999632 w 1158"/>
                <a:gd name="T49" fmla="*/ 10948 h 940"/>
                <a:gd name="T50" fmla="*/ 6676810 w 1158"/>
                <a:gd name="T51" fmla="*/ 11150 h 940"/>
                <a:gd name="T52" fmla="*/ 6278643 w 1158"/>
                <a:gd name="T53" fmla="*/ 11005 h 940"/>
                <a:gd name="T54" fmla="*/ 5918981 w 1158"/>
                <a:gd name="T55" fmla="*/ 10869 h 940"/>
                <a:gd name="T56" fmla="*/ 5464859 w 1158"/>
                <a:gd name="T57" fmla="*/ 10822 h 940"/>
                <a:gd name="T58" fmla="*/ 5059702 w 1158"/>
                <a:gd name="T59" fmla="*/ 11005 h 940"/>
                <a:gd name="T60" fmla="*/ 4683937 w 1158"/>
                <a:gd name="T61" fmla="*/ 11731 h 940"/>
                <a:gd name="T62" fmla="*/ 4414848 w 1158"/>
                <a:gd name="T63" fmla="*/ 13078 h 940"/>
                <a:gd name="T64" fmla="*/ 4254254 w 1158"/>
                <a:gd name="T65" fmla="*/ 14702 h 940"/>
                <a:gd name="T66" fmla="*/ 4254254 w 1158"/>
                <a:gd name="T67" fmla="*/ 16571 h 940"/>
                <a:gd name="T68" fmla="*/ 4254254 w 1158"/>
                <a:gd name="T69" fmla="*/ 18593 h 940"/>
                <a:gd name="T70" fmla="*/ 4174817 w 1158"/>
                <a:gd name="T71" fmla="*/ 20363 h 940"/>
                <a:gd name="T72" fmla="*/ 4002362 w 1158"/>
                <a:gd name="T73" fmla="*/ 21719 h 940"/>
                <a:gd name="T74" fmla="*/ 3652513 w 1158"/>
                <a:gd name="T75" fmla="*/ 22656 h 940"/>
                <a:gd name="T76" fmla="*/ 3280452 w 1158"/>
                <a:gd name="T77" fmla="*/ 23241 h 940"/>
                <a:gd name="T78" fmla="*/ 2839709 w 1158"/>
                <a:gd name="T79" fmla="*/ 23714 h 940"/>
                <a:gd name="T80" fmla="*/ 2440338 w 1158"/>
                <a:gd name="T81" fmla="*/ 24199 h 940"/>
                <a:gd name="T82" fmla="*/ 2102928 w 1158"/>
                <a:gd name="T83" fmla="*/ 24887 h 940"/>
                <a:gd name="T84" fmla="*/ 1861570 w 1158"/>
                <a:gd name="T85" fmla="*/ 25928 h 940"/>
                <a:gd name="T86" fmla="*/ 1641825 w 1158"/>
                <a:gd name="T87" fmla="*/ 27498 h 940"/>
                <a:gd name="T88" fmla="*/ 1538470 w 1158"/>
                <a:gd name="T89" fmla="*/ 29432 h 940"/>
                <a:gd name="T90" fmla="*/ 1579067 w 1158"/>
                <a:gd name="T91" fmla="*/ 31403 h 940"/>
                <a:gd name="T92" fmla="*/ 1702674 w 1158"/>
                <a:gd name="T93" fmla="*/ 33936 h 940"/>
                <a:gd name="T94" fmla="*/ 1775585 w 1158"/>
                <a:gd name="T95" fmla="*/ 36043 h 940"/>
                <a:gd name="T96" fmla="*/ 1749305 w 1158"/>
                <a:gd name="T97" fmla="*/ 38116 h 940"/>
                <a:gd name="T98" fmla="*/ 1641825 w 1158"/>
                <a:gd name="T99" fmla="*/ 40009 h 940"/>
                <a:gd name="T100" fmla="*/ 1477072 w 1158"/>
                <a:gd name="T101" fmla="*/ 41912 h 940"/>
                <a:gd name="T102" fmla="*/ 1198481 w 1158"/>
                <a:gd name="T103" fmla="*/ 43940 h 940"/>
                <a:gd name="T104" fmla="*/ 923569 w 1158"/>
                <a:gd name="T105" fmla="*/ 45240 h 940"/>
                <a:gd name="T106" fmla="*/ 639023 w 1158"/>
                <a:gd name="T107" fmla="*/ 46097 h 940"/>
                <a:gd name="T108" fmla="*/ 200984 w 1158"/>
                <a:gd name="T109" fmla="*/ 46541 h 94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158"/>
                <a:gd name="T166" fmla="*/ 0 h 940"/>
                <a:gd name="T167" fmla="*/ 1158 w 1158"/>
                <a:gd name="T168" fmla="*/ 940 h 94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158" h="940">
                  <a:moveTo>
                    <a:pt x="0" y="743"/>
                  </a:moveTo>
                  <a:lnTo>
                    <a:pt x="0" y="940"/>
                  </a:lnTo>
                  <a:lnTo>
                    <a:pt x="1158" y="940"/>
                  </a:lnTo>
                  <a:lnTo>
                    <a:pt x="1157" y="0"/>
                  </a:lnTo>
                  <a:lnTo>
                    <a:pt x="1054" y="0"/>
                  </a:lnTo>
                  <a:lnTo>
                    <a:pt x="1049" y="18"/>
                  </a:lnTo>
                  <a:lnTo>
                    <a:pt x="1049" y="31"/>
                  </a:lnTo>
                  <a:lnTo>
                    <a:pt x="1052" y="49"/>
                  </a:lnTo>
                  <a:lnTo>
                    <a:pt x="1058" y="68"/>
                  </a:lnTo>
                  <a:lnTo>
                    <a:pt x="1064" y="91"/>
                  </a:lnTo>
                  <a:lnTo>
                    <a:pt x="1067" y="109"/>
                  </a:lnTo>
                  <a:lnTo>
                    <a:pt x="1067" y="125"/>
                  </a:lnTo>
                  <a:lnTo>
                    <a:pt x="1065" y="143"/>
                  </a:lnTo>
                  <a:lnTo>
                    <a:pt x="1060" y="160"/>
                  </a:lnTo>
                  <a:lnTo>
                    <a:pt x="1049" y="176"/>
                  </a:lnTo>
                  <a:lnTo>
                    <a:pt x="1036" y="190"/>
                  </a:lnTo>
                  <a:lnTo>
                    <a:pt x="1022" y="203"/>
                  </a:lnTo>
                  <a:lnTo>
                    <a:pt x="1006" y="212"/>
                  </a:lnTo>
                  <a:lnTo>
                    <a:pt x="987" y="219"/>
                  </a:lnTo>
                  <a:lnTo>
                    <a:pt x="970" y="223"/>
                  </a:lnTo>
                  <a:lnTo>
                    <a:pt x="946" y="224"/>
                  </a:lnTo>
                  <a:lnTo>
                    <a:pt x="918" y="222"/>
                  </a:lnTo>
                  <a:lnTo>
                    <a:pt x="900" y="219"/>
                  </a:lnTo>
                  <a:lnTo>
                    <a:pt x="884" y="215"/>
                  </a:lnTo>
                  <a:lnTo>
                    <a:pt x="869" y="206"/>
                  </a:lnTo>
                  <a:lnTo>
                    <a:pt x="850" y="191"/>
                  </a:lnTo>
                  <a:lnTo>
                    <a:pt x="838" y="177"/>
                  </a:lnTo>
                  <a:lnTo>
                    <a:pt x="827" y="162"/>
                  </a:lnTo>
                  <a:lnTo>
                    <a:pt x="821" y="146"/>
                  </a:lnTo>
                  <a:lnTo>
                    <a:pt x="817" y="131"/>
                  </a:lnTo>
                  <a:lnTo>
                    <a:pt x="817" y="114"/>
                  </a:lnTo>
                  <a:lnTo>
                    <a:pt x="819" y="97"/>
                  </a:lnTo>
                  <a:lnTo>
                    <a:pt x="823" y="81"/>
                  </a:lnTo>
                  <a:lnTo>
                    <a:pt x="827" y="66"/>
                  </a:lnTo>
                  <a:lnTo>
                    <a:pt x="832" y="50"/>
                  </a:lnTo>
                  <a:lnTo>
                    <a:pt x="835" y="34"/>
                  </a:lnTo>
                  <a:lnTo>
                    <a:pt x="835" y="20"/>
                  </a:lnTo>
                  <a:lnTo>
                    <a:pt x="831" y="4"/>
                  </a:lnTo>
                  <a:lnTo>
                    <a:pt x="637" y="4"/>
                  </a:lnTo>
                  <a:lnTo>
                    <a:pt x="639" y="37"/>
                  </a:lnTo>
                  <a:lnTo>
                    <a:pt x="637" y="60"/>
                  </a:lnTo>
                  <a:lnTo>
                    <a:pt x="636" y="79"/>
                  </a:lnTo>
                  <a:lnTo>
                    <a:pt x="636" y="96"/>
                  </a:lnTo>
                  <a:lnTo>
                    <a:pt x="634" y="114"/>
                  </a:lnTo>
                  <a:lnTo>
                    <a:pt x="630" y="132"/>
                  </a:lnTo>
                  <a:lnTo>
                    <a:pt x="625" y="144"/>
                  </a:lnTo>
                  <a:lnTo>
                    <a:pt x="618" y="155"/>
                  </a:lnTo>
                  <a:lnTo>
                    <a:pt x="608" y="164"/>
                  </a:lnTo>
                  <a:lnTo>
                    <a:pt x="597" y="171"/>
                  </a:lnTo>
                  <a:lnTo>
                    <a:pt x="584" y="175"/>
                  </a:lnTo>
                  <a:lnTo>
                    <a:pt x="570" y="177"/>
                  </a:lnTo>
                  <a:lnTo>
                    <a:pt x="557" y="178"/>
                  </a:lnTo>
                  <a:lnTo>
                    <a:pt x="540" y="178"/>
                  </a:lnTo>
                  <a:lnTo>
                    <a:pt x="524" y="176"/>
                  </a:lnTo>
                  <a:lnTo>
                    <a:pt x="511" y="175"/>
                  </a:lnTo>
                  <a:lnTo>
                    <a:pt x="494" y="174"/>
                  </a:lnTo>
                  <a:lnTo>
                    <a:pt x="476" y="172"/>
                  </a:lnTo>
                  <a:lnTo>
                    <a:pt x="456" y="172"/>
                  </a:lnTo>
                  <a:lnTo>
                    <a:pt x="439" y="174"/>
                  </a:lnTo>
                  <a:lnTo>
                    <a:pt x="422" y="176"/>
                  </a:lnTo>
                  <a:lnTo>
                    <a:pt x="404" y="181"/>
                  </a:lnTo>
                  <a:lnTo>
                    <a:pt x="391" y="188"/>
                  </a:lnTo>
                  <a:lnTo>
                    <a:pt x="377" y="197"/>
                  </a:lnTo>
                  <a:lnTo>
                    <a:pt x="368" y="209"/>
                  </a:lnTo>
                  <a:lnTo>
                    <a:pt x="359" y="222"/>
                  </a:lnTo>
                  <a:lnTo>
                    <a:pt x="355" y="235"/>
                  </a:lnTo>
                  <a:lnTo>
                    <a:pt x="353" y="250"/>
                  </a:lnTo>
                  <a:lnTo>
                    <a:pt x="355" y="265"/>
                  </a:lnTo>
                  <a:lnTo>
                    <a:pt x="356" y="281"/>
                  </a:lnTo>
                  <a:lnTo>
                    <a:pt x="355" y="298"/>
                  </a:lnTo>
                  <a:lnTo>
                    <a:pt x="352" y="311"/>
                  </a:lnTo>
                  <a:lnTo>
                    <a:pt x="348" y="325"/>
                  </a:lnTo>
                  <a:lnTo>
                    <a:pt x="342" y="338"/>
                  </a:lnTo>
                  <a:lnTo>
                    <a:pt x="334" y="347"/>
                  </a:lnTo>
                  <a:lnTo>
                    <a:pt x="321" y="356"/>
                  </a:lnTo>
                  <a:lnTo>
                    <a:pt x="305" y="362"/>
                  </a:lnTo>
                  <a:lnTo>
                    <a:pt x="289" y="367"/>
                  </a:lnTo>
                  <a:lnTo>
                    <a:pt x="274" y="371"/>
                  </a:lnTo>
                  <a:lnTo>
                    <a:pt x="258" y="375"/>
                  </a:lnTo>
                  <a:lnTo>
                    <a:pt x="237" y="379"/>
                  </a:lnTo>
                  <a:lnTo>
                    <a:pt x="221" y="382"/>
                  </a:lnTo>
                  <a:lnTo>
                    <a:pt x="204" y="387"/>
                  </a:lnTo>
                  <a:lnTo>
                    <a:pt x="190" y="392"/>
                  </a:lnTo>
                  <a:lnTo>
                    <a:pt x="176" y="398"/>
                  </a:lnTo>
                  <a:lnTo>
                    <a:pt x="165" y="406"/>
                  </a:lnTo>
                  <a:lnTo>
                    <a:pt x="155" y="414"/>
                  </a:lnTo>
                  <a:lnTo>
                    <a:pt x="144" y="427"/>
                  </a:lnTo>
                  <a:lnTo>
                    <a:pt x="137" y="439"/>
                  </a:lnTo>
                  <a:lnTo>
                    <a:pt x="131" y="453"/>
                  </a:lnTo>
                  <a:lnTo>
                    <a:pt x="128" y="470"/>
                  </a:lnTo>
                  <a:lnTo>
                    <a:pt x="130" y="486"/>
                  </a:lnTo>
                  <a:lnTo>
                    <a:pt x="132" y="502"/>
                  </a:lnTo>
                  <a:lnTo>
                    <a:pt x="137" y="521"/>
                  </a:lnTo>
                  <a:lnTo>
                    <a:pt x="142" y="542"/>
                  </a:lnTo>
                  <a:lnTo>
                    <a:pt x="146" y="561"/>
                  </a:lnTo>
                  <a:lnTo>
                    <a:pt x="148" y="576"/>
                  </a:lnTo>
                  <a:lnTo>
                    <a:pt x="148" y="590"/>
                  </a:lnTo>
                  <a:lnTo>
                    <a:pt x="146" y="609"/>
                  </a:lnTo>
                  <a:lnTo>
                    <a:pt x="141" y="625"/>
                  </a:lnTo>
                  <a:lnTo>
                    <a:pt x="137" y="639"/>
                  </a:lnTo>
                  <a:lnTo>
                    <a:pt x="131" y="652"/>
                  </a:lnTo>
                  <a:lnTo>
                    <a:pt x="123" y="669"/>
                  </a:lnTo>
                  <a:lnTo>
                    <a:pt x="112" y="688"/>
                  </a:lnTo>
                  <a:lnTo>
                    <a:pt x="100" y="702"/>
                  </a:lnTo>
                  <a:lnTo>
                    <a:pt x="88" y="713"/>
                  </a:lnTo>
                  <a:lnTo>
                    <a:pt x="77" y="723"/>
                  </a:lnTo>
                  <a:lnTo>
                    <a:pt x="65" y="731"/>
                  </a:lnTo>
                  <a:lnTo>
                    <a:pt x="53" y="736"/>
                  </a:lnTo>
                  <a:lnTo>
                    <a:pt x="36" y="740"/>
                  </a:lnTo>
                  <a:lnTo>
                    <a:pt x="17" y="743"/>
                  </a:lnTo>
                  <a:lnTo>
                    <a:pt x="0" y="743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>
                <a:latin typeface="+mn-lt"/>
              </a:endParaRPr>
            </a:p>
          </p:txBody>
        </p:sp>
        <p:sp>
          <p:nvSpPr>
            <p:cNvPr id="27662" name="Text Box 23"/>
            <p:cNvSpPr txBox="1">
              <a:spLocks noChangeArrowheads="1"/>
            </p:cNvSpPr>
            <p:nvPr/>
          </p:nvSpPr>
          <p:spPr bwMode="gray">
            <a:xfrm>
              <a:off x="3074" y="4068"/>
              <a:ext cx="946" cy="4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GB" sz="2000" dirty="0">
                  <a:latin typeface="+mn-lt"/>
                  <a:cs typeface="Arial Unicode MS" charset="0"/>
                </a:rPr>
                <a:t>Functional</a:t>
              </a:r>
            </a:p>
            <a:p>
              <a:pPr algn="r"/>
              <a:r>
                <a:rPr lang="en-GB" sz="2000" dirty="0">
                  <a:latin typeface="+mn-lt"/>
                  <a:cs typeface="Arial Unicode MS" charset="0"/>
                </a:rPr>
                <a:t>Modelling</a:t>
              </a:r>
            </a:p>
          </p:txBody>
        </p:sp>
      </p:grp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4905375" y="1992313"/>
            <a:ext cx="2927350" cy="2189162"/>
            <a:chOff x="2215" y="2422"/>
            <a:chExt cx="1844" cy="1379"/>
          </a:xfrm>
        </p:grpSpPr>
        <p:sp>
          <p:nvSpPr>
            <p:cNvPr id="27659" name="Freeform 25"/>
            <p:cNvSpPr>
              <a:spLocks/>
            </p:cNvSpPr>
            <p:nvPr/>
          </p:nvSpPr>
          <p:spPr bwMode="gray">
            <a:xfrm>
              <a:off x="2215" y="2422"/>
              <a:ext cx="1844" cy="1379"/>
            </a:xfrm>
            <a:custGeom>
              <a:avLst/>
              <a:gdLst>
                <a:gd name="T0" fmla="*/ 0 w 1153"/>
                <a:gd name="T1" fmla="*/ 0 h 1122"/>
                <a:gd name="T2" fmla="*/ 13816417 w 1153"/>
                <a:gd name="T3" fmla="*/ 55398 h 1122"/>
                <a:gd name="T4" fmla="*/ 12578273 w 1153"/>
                <a:gd name="T5" fmla="*/ 55878 h 1122"/>
                <a:gd name="T6" fmla="*/ 12539550 w 1153"/>
                <a:gd name="T7" fmla="*/ 57182 h 1122"/>
                <a:gd name="T8" fmla="*/ 12593808 w 1153"/>
                <a:gd name="T9" fmla="*/ 58669 h 1122"/>
                <a:gd name="T10" fmla="*/ 12695000 w 1153"/>
                <a:gd name="T11" fmla="*/ 60572 h 1122"/>
                <a:gd name="T12" fmla="*/ 12753854 w 1153"/>
                <a:gd name="T13" fmla="*/ 62389 h 1122"/>
                <a:gd name="T14" fmla="*/ 12725514 w 1153"/>
                <a:gd name="T15" fmla="*/ 64014 h 1122"/>
                <a:gd name="T16" fmla="*/ 12633020 w 1153"/>
                <a:gd name="T17" fmla="*/ 65665 h 1122"/>
                <a:gd name="T18" fmla="*/ 12402149 w 1153"/>
                <a:gd name="T19" fmla="*/ 67054 h 1122"/>
                <a:gd name="T20" fmla="*/ 12156267 w 1153"/>
                <a:gd name="T21" fmla="*/ 68151 h 1122"/>
                <a:gd name="T22" fmla="*/ 11839216 w 1153"/>
                <a:gd name="T23" fmla="*/ 68921 h 1122"/>
                <a:gd name="T24" fmla="*/ 11444214 w 1153"/>
                <a:gd name="T25" fmla="*/ 69357 h 1122"/>
                <a:gd name="T26" fmla="*/ 11100997 w 1153"/>
                <a:gd name="T27" fmla="*/ 69406 h 1122"/>
                <a:gd name="T28" fmla="*/ 10799104 w 1153"/>
                <a:gd name="T29" fmla="*/ 69213 h 1122"/>
                <a:gd name="T30" fmla="*/ 10481806 w 1153"/>
                <a:gd name="T31" fmla="*/ 68677 h 1122"/>
                <a:gd name="T32" fmla="*/ 10237042 w 1153"/>
                <a:gd name="T33" fmla="*/ 67898 h 1122"/>
                <a:gd name="T34" fmla="*/ 9992812 w 1153"/>
                <a:gd name="T35" fmla="*/ 66544 h 1122"/>
                <a:gd name="T36" fmla="*/ 9802984 w 1153"/>
                <a:gd name="T37" fmla="*/ 65103 h 1122"/>
                <a:gd name="T38" fmla="*/ 9699277 w 1153"/>
                <a:gd name="T39" fmla="*/ 63140 h 1122"/>
                <a:gd name="T40" fmla="*/ 9741825 w 1153"/>
                <a:gd name="T41" fmla="*/ 61214 h 1122"/>
                <a:gd name="T42" fmla="*/ 9840396 w 1153"/>
                <a:gd name="T43" fmla="*/ 59173 h 1122"/>
                <a:gd name="T44" fmla="*/ 9919498 w 1153"/>
                <a:gd name="T45" fmla="*/ 57193 h 1122"/>
                <a:gd name="T46" fmla="*/ 9913723 w 1153"/>
                <a:gd name="T47" fmla="*/ 56299 h 1122"/>
                <a:gd name="T48" fmla="*/ 7577012 w 1153"/>
                <a:gd name="T49" fmla="*/ 55845 h 1122"/>
                <a:gd name="T50" fmla="*/ 7600963 w 1153"/>
                <a:gd name="T51" fmla="*/ 52506 h 1122"/>
                <a:gd name="T52" fmla="*/ 7553166 w 1153"/>
                <a:gd name="T53" fmla="*/ 50347 h 1122"/>
                <a:gd name="T54" fmla="*/ 7454607 w 1153"/>
                <a:gd name="T55" fmla="*/ 49032 h 1122"/>
                <a:gd name="T56" fmla="*/ 7263278 w 1153"/>
                <a:gd name="T57" fmla="*/ 48038 h 1122"/>
                <a:gd name="T58" fmla="*/ 6999535 w 1153"/>
                <a:gd name="T59" fmla="*/ 47310 h 1122"/>
                <a:gd name="T60" fmla="*/ 6676643 w 1153"/>
                <a:gd name="T61" fmla="*/ 47187 h 1122"/>
                <a:gd name="T62" fmla="*/ 6202376 w 1153"/>
                <a:gd name="T63" fmla="*/ 47252 h 1122"/>
                <a:gd name="T64" fmla="*/ 5762753 w 1153"/>
                <a:gd name="T65" fmla="*/ 47448 h 1122"/>
                <a:gd name="T66" fmla="*/ 5303611 w 1153"/>
                <a:gd name="T67" fmla="*/ 47448 h 1122"/>
                <a:gd name="T68" fmla="*/ 4854308 w 1153"/>
                <a:gd name="T69" fmla="*/ 47002 h 1122"/>
                <a:gd name="T70" fmla="*/ 4502813 w 1153"/>
                <a:gd name="T71" fmla="*/ 45947 h 1122"/>
                <a:gd name="T72" fmla="*/ 4300971 w 1153"/>
                <a:gd name="T73" fmla="*/ 44514 h 1122"/>
                <a:gd name="T74" fmla="*/ 4214994 w 1153"/>
                <a:gd name="T75" fmla="*/ 42629 h 1122"/>
                <a:gd name="T76" fmla="*/ 4236891 w 1153"/>
                <a:gd name="T77" fmla="*/ 40446 h 1122"/>
                <a:gd name="T78" fmla="*/ 4174712 w 1153"/>
                <a:gd name="T79" fmla="*/ 38446 h 1122"/>
                <a:gd name="T80" fmla="*/ 4075198 w 1153"/>
                <a:gd name="T81" fmla="*/ 37270 h 1122"/>
                <a:gd name="T82" fmla="*/ 3934942 w 1153"/>
                <a:gd name="T83" fmla="*/ 36461 h 1122"/>
                <a:gd name="T84" fmla="*/ 3597291 w 1153"/>
                <a:gd name="T85" fmla="*/ 35628 h 1122"/>
                <a:gd name="T86" fmla="*/ 3152444 w 1153"/>
                <a:gd name="T87" fmla="*/ 35031 h 1122"/>
                <a:gd name="T88" fmla="*/ 2660022 w 1153"/>
                <a:gd name="T89" fmla="*/ 34555 h 1122"/>
                <a:gd name="T90" fmla="*/ 2283771 w 1153"/>
                <a:gd name="T91" fmla="*/ 33991 h 1122"/>
                <a:gd name="T92" fmla="*/ 1963188 w 1153"/>
                <a:gd name="T93" fmla="*/ 33021 h 1122"/>
                <a:gd name="T94" fmla="*/ 1702666 w 1153"/>
                <a:gd name="T95" fmla="*/ 31801 h 1122"/>
                <a:gd name="T96" fmla="*/ 1538421 w 1153"/>
                <a:gd name="T97" fmla="*/ 30145 h 1122"/>
                <a:gd name="T98" fmla="*/ 1515341 w 1153"/>
                <a:gd name="T99" fmla="*/ 28369 h 1122"/>
                <a:gd name="T100" fmla="*/ 1602174 w 1153"/>
                <a:gd name="T101" fmla="*/ 26385 h 1122"/>
                <a:gd name="T102" fmla="*/ 1690966 w 1153"/>
                <a:gd name="T103" fmla="*/ 24137 h 1122"/>
                <a:gd name="T104" fmla="*/ 1760438 w 1153"/>
                <a:gd name="T105" fmla="*/ 22014 h 1122"/>
                <a:gd name="T106" fmla="*/ 1690966 w 1153"/>
                <a:gd name="T107" fmla="*/ 19956 h 1122"/>
                <a:gd name="T108" fmla="*/ 1524972 w 1153"/>
                <a:gd name="T109" fmla="*/ 18022 h 1122"/>
                <a:gd name="T110" fmla="*/ 1353915 w 1153"/>
                <a:gd name="T111" fmla="*/ 16837 h 1122"/>
                <a:gd name="T112" fmla="*/ 1139458 w 1153"/>
                <a:gd name="T113" fmla="*/ 15756 h 1122"/>
                <a:gd name="T114" fmla="*/ 884522 w 1153"/>
                <a:gd name="T115" fmla="*/ 15034 h 1122"/>
                <a:gd name="T116" fmla="*/ 562062 w 1153"/>
                <a:gd name="T117" fmla="*/ 14534 h 1122"/>
                <a:gd name="T118" fmla="*/ 179421 w 1153"/>
                <a:gd name="T119" fmla="*/ 14523 h 112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153"/>
                <a:gd name="T181" fmla="*/ 0 h 1122"/>
                <a:gd name="T182" fmla="*/ 1153 w 1153"/>
                <a:gd name="T183" fmla="*/ 1122 h 1122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153" h="1122">
                  <a:moveTo>
                    <a:pt x="0" y="234"/>
                  </a:moveTo>
                  <a:lnTo>
                    <a:pt x="0" y="0"/>
                  </a:lnTo>
                  <a:lnTo>
                    <a:pt x="1152" y="0"/>
                  </a:lnTo>
                  <a:lnTo>
                    <a:pt x="1153" y="896"/>
                  </a:lnTo>
                  <a:lnTo>
                    <a:pt x="1053" y="896"/>
                  </a:lnTo>
                  <a:lnTo>
                    <a:pt x="1049" y="904"/>
                  </a:lnTo>
                  <a:lnTo>
                    <a:pt x="1046" y="915"/>
                  </a:lnTo>
                  <a:lnTo>
                    <a:pt x="1046" y="924"/>
                  </a:lnTo>
                  <a:lnTo>
                    <a:pt x="1047" y="935"/>
                  </a:lnTo>
                  <a:lnTo>
                    <a:pt x="1051" y="949"/>
                  </a:lnTo>
                  <a:lnTo>
                    <a:pt x="1055" y="967"/>
                  </a:lnTo>
                  <a:lnTo>
                    <a:pt x="1059" y="979"/>
                  </a:lnTo>
                  <a:lnTo>
                    <a:pt x="1062" y="994"/>
                  </a:lnTo>
                  <a:lnTo>
                    <a:pt x="1064" y="1008"/>
                  </a:lnTo>
                  <a:lnTo>
                    <a:pt x="1064" y="1022"/>
                  </a:lnTo>
                  <a:lnTo>
                    <a:pt x="1062" y="1035"/>
                  </a:lnTo>
                  <a:lnTo>
                    <a:pt x="1059" y="1049"/>
                  </a:lnTo>
                  <a:lnTo>
                    <a:pt x="1054" y="1062"/>
                  </a:lnTo>
                  <a:lnTo>
                    <a:pt x="1046" y="1072"/>
                  </a:lnTo>
                  <a:lnTo>
                    <a:pt x="1035" y="1084"/>
                  </a:lnTo>
                  <a:lnTo>
                    <a:pt x="1024" y="1093"/>
                  </a:lnTo>
                  <a:lnTo>
                    <a:pt x="1014" y="1102"/>
                  </a:lnTo>
                  <a:lnTo>
                    <a:pt x="1002" y="1109"/>
                  </a:lnTo>
                  <a:lnTo>
                    <a:pt x="988" y="1114"/>
                  </a:lnTo>
                  <a:lnTo>
                    <a:pt x="971" y="1119"/>
                  </a:lnTo>
                  <a:lnTo>
                    <a:pt x="955" y="1121"/>
                  </a:lnTo>
                  <a:lnTo>
                    <a:pt x="941" y="1122"/>
                  </a:lnTo>
                  <a:lnTo>
                    <a:pt x="926" y="1122"/>
                  </a:lnTo>
                  <a:lnTo>
                    <a:pt x="912" y="1121"/>
                  </a:lnTo>
                  <a:lnTo>
                    <a:pt x="901" y="1119"/>
                  </a:lnTo>
                  <a:lnTo>
                    <a:pt x="888" y="1115"/>
                  </a:lnTo>
                  <a:lnTo>
                    <a:pt x="875" y="1111"/>
                  </a:lnTo>
                  <a:lnTo>
                    <a:pt x="865" y="1105"/>
                  </a:lnTo>
                  <a:lnTo>
                    <a:pt x="854" y="1097"/>
                  </a:lnTo>
                  <a:lnTo>
                    <a:pt x="844" y="1087"/>
                  </a:lnTo>
                  <a:lnTo>
                    <a:pt x="834" y="1076"/>
                  </a:lnTo>
                  <a:lnTo>
                    <a:pt x="825" y="1065"/>
                  </a:lnTo>
                  <a:lnTo>
                    <a:pt x="818" y="1053"/>
                  </a:lnTo>
                  <a:lnTo>
                    <a:pt x="813" y="1038"/>
                  </a:lnTo>
                  <a:lnTo>
                    <a:pt x="809" y="1021"/>
                  </a:lnTo>
                  <a:lnTo>
                    <a:pt x="809" y="1005"/>
                  </a:lnTo>
                  <a:lnTo>
                    <a:pt x="813" y="989"/>
                  </a:lnTo>
                  <a:lnTo>
                    <a:pt x="817" y="973"/>
                  </a:lnTo>
                  <a:lnTo>
                    <a:pt x="821" y="957"/>
                  </a:lnTo>
                  <a:lnTo>
                    <a:pt x="826" y="939"/>
                  </a:lnTo>
                  <a:lnTo>
                    <a:pt x="828" y="925"/>
                  </a:lnTo>
                  <a:lnTo>
                    <a:pt x="828" y="917"/>
                  </a:lnTo>
                  <a:lnTo>
                    <a:pt x="827" y="910"/>
                  </a:lnTo>
                  <a:lnTo>
                    <a:pt x="824" y="902"/>
                  </a:lnTo>
                  <a:lnTo>
                    <a:pt x="632" y="902"/>
                  </a:lnTo>
                  <a:lnTo>
                    <a:pt x="635" y="868"/>
                  </a:lnTo>
                  <a:lnTo>
                    <a:pt x="634" y="849"/>
                  </a:lnTo>
                  <a:lnTo>
                    <a:pt x="632" y="831"/>
                  </a:lnTo>
                  <a:lnTo>
                    <a:pt x="630" y="814"/>
                  </a:lnTo>
                  <a:lnTo>
                    <a:pt x="627" y="803"/>
                  </a:lnTo>
                  <a:lnTo>
                    <a:pt x="622" y="793"/>
                  </a:lnTo>
                  <a:lnTo>
                    <a:pt x="616" y="784"/>
                  </a:lnTo>
                  <a:lnTo>
                    <a:pt x="606" y="776"/>
                  </a:lnTo>
                  <a:lnTo>
                    <a:pt x="595" y="769"/>
                  </a:lnTo>
                  <a:lnTo>
                    <a:pt x="584" y="765"/>
                  </a:lnTo>
                  <a:lnTo>
                    <a:pt x="574" y="763"/>
                  </a:lnTo>
                  <a:lnTo>
                    <a:pt x="557" y="762"/>
                  </a:lnTo>
                  <a:lnTo>
                    <a:pt x="537" y="762"/>
                  </a:lnTo>
                  <a:lnTo>
                    <a:pt x="518" y="764"/>
                  </a:lnTo>
                  <a:lnTo>
                    <a:pt x="497" y="765"/>
                  </a:lnTo>
                  <a:lnTo>
                    <a:pt x="481" y="767"/>
                  </a:lnTo>
                  <a:lnTo>
                    <a:pt x="460" y="768"/>
                  </a:lnTo>
                  <a:lnTo>
                    <a:pt x="443" y="767"/>
                  </a:lnTo>
                  <a:lnTo>
                    <a:pt x="428" y="765"/>
                  </a:lnTo>
                  <a:lnTo>
                    <a:pt x="405" y="760"/>
                  </a:lnTo>
                  <a:lnTo>
                    <a:pt x="390" y="753"/>
                  </a:lnTo>
                  <a:lnTo>
                    <a:pt x="376" y="743"/>
                  </a:lnTo>
                  <a:lnTo>
                    <a:pt x="367" y="732"/>
                  </a:lnTo>
                  <a:lnTo>
                    <a:pt x="359" y="720"/>
                  </a:lnTo>
                  <a:lnTo>
                    <a:pt x="353" y="705"/>
                  </a:lnTo>
                  <a:lnTo>
                    <a:pt x="352" y="689"/>
                  </a:lnTo>
                  <a:lnTo>
                    <a:pt x="352" y="669"/>
                  </a:lnTo>
                  <a:lnTo>
                    <a:pt x="353" y="654"/>
                  </a:lnTo>
                  <a:lnTo>
                    <a:pt x="352" y="639"/>
                  </a:lnTo>
                  <a:lnTo>
                    <a:pt x="348" y="622"/>
                  </a:lnTo>
                  <a:lnTo>
                    <a:pt x="345" y="612"/>
                  </a:lnTo>
                  <a:lnTo>
                    <a:pt x="340" y="602"/>
                  </a:lnTo>
                  <a:lnTo>
                    <a:pt x="334" y="595"/>
                  </a:lnTo>
                  <a:lnTo>
                    <a:pt x="328" y="589"/>
                  </a:lnTo>
                  <a:lnTo>
                    <a:pt x="315" y="583"/>
                  </a:lnTo>
                  <a:lnTo>
                    <a:pt x="300" y="576"/>
                  </a:lnTo>
                  <a:lnTo>
                    <a:pt x="283" y="571"/>
                  </a:lnTo>
                  <a:lnTo>
                    <a:pt x="263" y="566"/>
                  </a:lnTo>
                  <a:lnTo>
                    <a:pt x="243" y="562"/>
                  </a:lnTo>
                  <a:lnTo>
                    <a:pt x="222" y="559"/>
                  </a:lnTo>
                  <a:lnTo>
                    <a:pt x="207" y="554"/>
                  </a:lnTo>
                  <a:lnTo>
                    <a:pt x="191" y="549"/>
                  </a:lnTo>
                  <a:lnTo>
                    <a:pt x="175" y="543"/>
                  </a:lnTo>
                  <a:lnTo>
                    <a:pt x="164" y="534"/>
                  </a:lnTo>
                  <a:lnTo>
                    <a:pt x="151" y="523"/>
                  </a:lnTo>
                  <a:lnTo>
                    <a:pt x="142" y="513"/>
                  </a:lnTo>
                  <a:lnTo>
                    <a:pt x="134" y="501"/>
                  </a:lnTo>
                  <a:lnTo>
                    <a:pt x="128" y="487"/>
                  </a:lnTo>
                  <a:lnTo>
                    <a:pt x="126" y="472"/>
                  </a:lnTo>
                  <a:lnTo>
                    <a:pt x="126" y="458"/>
                  </a:lnTo>
                  <a:lnTo>
                    <a:pt x="129" y="445"/>
                  </a:lnTo>
                  <a:lnTo>
                    <a:pt x="134" y="426"/>
                  </a:lnTo>
                  <a:lnTo>
                    <a:pt x="139" y="407"/>
                  </a:lnTo>
                  <a:lnTo>
                    <a:pt x="141" y="390"/>
                  </a:lnTo>
                  <a:lnTo>
                    <a:pt x="145" y="373"/>
                  </a:lnTo>
                  <a:lnTo>
                    <a:pt x="147" y="356"/>
                  </a:lnTo>
                  <a:lnTo>
                    <a:pt x="145" y="338"/>
                  </a:lnTo>
                  <a:lnTo>
                    <a:pt x="141" y="322"/>
                  </a:lnTo>
                  <a:lnTo>
                    <a:pt x="135" y="306"/>
                  </a:lnTo>
                  <a:lnTo>
                    <a:pt x="127" y="291"/>
                  </a:lnTo>
                  <a:lnTo>
                    <a:pt x="118" y="279"/>
                  </a:lnTo>
                  <a:lnTo>
                    <a:pt x="113" y="272"/>
                  </a:lnTo>
                  <a:lnTo>
                    <a:pt x="104" y="263"/>
                  </a:lnTo>
                  <a:lnTo>
                    <a:pt x="95" y="255"/>
                  </a:lnTo>
                  <a:lnTo>
                    <a:pt x="86" y="249"/>
                  </a:lnTo>
                  <a:lnTo>
                    <a:pt x="74" y="243"/>
                  </a:lnTo>
                  <a:lnTo>
                    <a:pt x="62" y="239"/>
                  </a:lnTo>
                  <a:lnTo>
                    <a:pt x="47" y="235"/>
                  </a:lnTo>
                  <a:lnTo>
                    <a:pt x="30" y="234"/>
                  </a:lnTo>
                  <a:lnTo>
                    <a:pt x="15" y="234"/>
                  </a:lnTo>
                  <a:lnTo>
                    <a:pt x="0" y="234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>
                <a:latin typeface="+mn-lt"/>
              </a:endParaRPr>
            </a:p>
          </p:txBody>
        </p:sp>
        <p:sp>
          <p:nvSpPr>
            <p:cNvPr id="27660" name="Text Box 26"/>
            <p:cNvSpPr txBox="1">
              <a:spLocks noChangeArrowheads="1"/>
            </p:cNvSpPr>
            <p:nvPr/>
          </p:nvSpPr>
          <p:spPr bwMode="gray">
            <a:xfrm>
              <a:off x="2558" y="2469"/>
              <a:ext cx="1440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r"/>
              <a:r>
                <a:rPr lang="en-GB" sz="2000">
                  <a:latin typeface="+mn-lt"/>
                  <a:cs typeface="Arial Unicode MS" charset="0"/>
                </a:rPr>
                <a:t>Flow Sensitivity </a:t>
              </a:r>
            </a:p>
            <a:p>
              <a:pPr algn="r"/>
              <a:r>
                <a:rPr lang="en-GB" sz="2000">
                  <a:latin typeface="+mn-lt"/>
                  <a:cs typeface="Arial Unicode MS" charset="0"/>
                </a:rPr>
                <a:t>Analysis And </a:t>
              </a:r>
            </a:p>
            <a:p>
              <a:pPr algn="r"/>
              <a:r>
                <a:rPr lang="en-GB" sz="2000">
                  <a:latin typeface="+mn-lt"/>
                  <a:cs typeface="Arial Unicode MS" charset="0"/>
                </a:rPr>
                <a:t>Functional </a:t>
              </a:r>
            </a:p>
            <a:p>
              <a:pPr algn="r"/>
              <a:r>
                <a:rPr lang="en-GB" sz="2000">
                  <a:latin typeface="+mn-lt"/>
                  <a:cs typeface="Arial Unicode MS" charset="0"/>
                </a:rPr>
                <a:t>FMEA</a:t>
              </a:r>
            </a:p>
          </p:txBody>
        </p:sp>
      </p:grp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3262313" y="2444750"/>
            <a:ext cx="3260725" cy="2746375"/>
            <a:chOff x="2055" y="1484"/>
            <a:chExt cx="2054" cy="1730"/>
          </a:xfrm>
        </p:grpSpPr>
        <p:sp>
          <p:nvSpPr>
            <p:cNvPr id="27657" name="Freeform 28"/>
            <p:cNvSpPr>
              <a:spLocks/>
            </p:cNvSpPr>
            <p:nvPr/>
          </p:nvSpPr>
          <p:spPr bwMode="gray">
            <a:xfrm>
              <a:off x="2055" y="1484"/>
              <a:ext cx="2054" cy="1730"/>
            </a:xfrm>
            <a:custGeom>
              <a:avLst/>
              <a:gdLst>
                <a:gd name="T0" fmla="*/ 6213070 w 1284"/>
                <a:gd name="T1" fmla="*/ 13933 h 1407"/>
                <a:gd name="T2" fmla="*/ 6000284 w 1284"/>
                <a:gd name="T3" fmla="*/ 6678 h 1407"/>
                <a:gd name="T4" fmla="*/ 6755246 w 1284"/>
                <a:gd name="T5" fmla="*/ 845 h 1407"/>
                <a:gd name="T6" fmla="*/ 8490254 w 1284"/>
                <a:gd name="T7" fmla="*/ 205 h 1407"/>
                <a:gd name="T8" fmla="*/ 9339709 w 1284"/>
                <a:gd name="T9" fmla="*/ 3592 h 1407"/>
                <a:gd name="T10" fmla="*/ 9540240 w 1284"/>
                <a:gd name="T11" fmla="*/ 9534 h 1407"/>
                <a:gd name="T12" fmla="*/ 9374270 w 1284"/>
                <a:gd name="T13" fmla="*/ 16047 h 1407"/>
                <a:gd name="T14" fmla="*/ 10216857 w 1284"/>
                <a:gd name="T15" fmla="*/ 19828 h 1407"/>
                <a:gd name="T16" fmla="*/ 11488100 w 1284"/>
                <a:gd name="T17" fmla="*/ 21436 h 1407"/>
                <a:gd name="T18" fmla="*/ 12013924 w 1284"/>
                <a:gd name="T19" fmla="*/ 24455 h 1407"/>
                <a:gd name="T20" fmla="*/ 12047731 w 1284"/>
                <a:gd name="T21" fmla="*/ 28724 h 1407"/>
                <a:gd name="T22" fmla="*/ 12532844 w 1284"/>
                <a:gd name="T23" fmla="*/ 32488 h 1407"/>
                <a:gd name="T24" fmla="*/ 13550363 w 1284"/>
                <a:gd name="T25" fmla="*/ 33197 h 1407"/>
                <a:gd name="T26" fmla="*/ 14641936 w 1284"/>
                <a:gd name="T27" fmla="*/ 32902 h 1407"/>
                <a:gd name="T28" fmla="*/ 15299309 w 1284"/>
                <a:gd name="T29" fmla="*/ 34813 h 1407"/>
                <a:gd name="T30" fmla="*/ 15450818 w 1284"/>
                <a:gd name="T31" fmla="*/ 41500 h 1407"/>
                <a:gd name="T32" fmla="*/ 15299309 w 1284"/>
                <a:gd name="T33" fmla="*/ 50391 h 1407"/>
                <a:gd name="T34" fmla="*/ 14633712 w 1284"/>
                <a:gd name="T35" fmla="*/ 52515 h 1407"/>
                <a:gd name="T36" fmla="*/ 13435225 w 1284"/>
                <a:gd name="T37" fmla="*/ 52189 h 1407"/>
                <a:gd name="T38" fmla="*/ 12554245 w 1284"/>
                <a:gd name="T39" fmla="*/ 52890 h 1407"/>
                <a:gd name="T40" fmla="*/ 12067047 w 1284"/>
                <a:gd name="T41" fmla="*/ 55508 h 1407"/>
                <a:gd name="T42" fmla="*/ 12013924 w 1284"/>
                <a:gd name="T43" fmla="*/ 60552 h 1407"/>
                <a:gd name="T44" fmla="*/ 11449751 w 1284"/>
                <a:gd name="T45" fmla="*/ 64089 h 1407"/>
                <a:gd name="T46" fmla="*/ 10428803 w 1284"/>
                <a:gd name="T47" fmla="*/ 65236 h 1407"/>
                <a:gd name="T48" fmla="*/ 9540240 w 1284"/>
                <a:gd name="T49" fmla="*/ 67652 h 1407"/>
                <a:gd name="T50" fmla="*/ 9339709 w 1284"/>
                <a:gd name="T51" fmla="*/ 72632 h 1407"/>
                <a:gd name="T52" fmla="*/ 9540240 w 1284"/>
                <a:gd name="T53" fmla="*/ 78653 h 1407"/>
                <a:gd name="T54" fmla="*/ 9116410 w 1284"/>
                <a:gd name="T55" fmla="*/ 84429 h 1407"/>
                <a:gd name="T56" fmla="*/ 8372629 w 1284"/>
                <a:gd name="T57" fmla="*/ 87425 h 1407"/>
                <a:gd name="T58" fmla="*/ 7211696 w 1284"/>
                <a:gd name="T59" fmla="*/ 87696 h 1407"/>
                <a:gd name="T60" fmla="*/ 6347535 w 1284"/>
                <a:gd name="T61" fmla="*/ 85499 h 1407"/>
                <a:gd name="T62" fmla="*/ 5940083 w 1284"/>
                <a:gd name="T63" fmla="*/ 81175 h 1407"/>
                <a:gd name="T64" fmla="*/ 6047843 w 1284"/>
                <a:gd name="T65" fmla="*/ 76057 h 1407"/>
                <a:gd name="T66" fmla="*/ 6103048 w 1284"/>
                <a:gd name="T67" fmla="*/ 71548 h 1407"/>
                <a:gd name="T68" fmla="*/ 5523865 w 1284"/>
                <a:gd name="T69" fmla="*/ 68262 h 1407"/>
                <a:gd name="T70" fmla="*/ 4577701 w 1284"/>
                <a:gd name="T71" fmla="*/ 67061 h 1407"/>
                <a:gd name="T72" fmla="*/ 3655810 w 1284"/>
                <a:gd name="T73" fmla="*/ 65187 h 1407"/>
                <a:gd name="T74" fmla="*/ 3415186 w 1284"/>
                <a:gd name="T75" fmla="*/ 60107 h 1407"/>
                <a:gd name="T76" fmla="*/ 3149086 w 1284"/>
                <a:gd name="T77" fmla="*/ 55966 h 1407"/>
                <a:gd name="T78" fmla="*/ 2229942 w 1284"/>
                <a:gd name="T79" fmla="*/ 54408 h 1407"/>
                <a:gd name="T80" fmla="*/ 1303589 w 1284"/>
                <a:gd name="T81" fmla="*/ 54819 h 1407"/>
                <a:gd name="T82" fmla="*/ 300613 w 1284"/>
                <a:gd name="T83" fmla="*/ 53507 h 1407"/>
                <a:gd name="T84" fmla="*/ 15167 w 1284"/>
                <a:gd name="T85" fmla="*/ 47653 h 1407"/>
                <a:gd name="T86" fmla="*/ 76878 w 1284"/>
                <a:gd name="T87" fmla="*/ 39183 h 1407"/>
                <a:gd name="T88" fmla="*/ 377367 w 1284"/>
                <a:gd name="T89" fmla="*/ 34211 h 1407"/>
                <a:gd name="T90" fmla="*/ 1144016 w 1284"/>
                <a:gd name="T91" fmla="*/ 32884 h 1407"/>
                <a:gd name="T92" fmla="*/ 2285326 w 1284"/>
                <a:gd name="T93" fmla="*/ 33331 h 1407"/>
                <a:gd name="T94" fmla="*/ 3296744 w 1284"/>
                <a:gd name="T95" fmla="*/ 31304 h 1407"/>
                <a:gd name="T96" fmla="*/ 3477368 w 1284"/>
                <a:gd name="T97" fmla="*/ 26626 h 1407"/>
                <a:gd name="T98" fmla="*/ 3854872 w 1284"/>
                <a:gd name="T99" fmla="*/ 22047 h 1407"/>
                <a:gd name="T100" fmla="*/ 4921365 w 1284"/>
                <a:gd name="T101" fmla="*/ 20354 h 140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84"/>
                <a:gd name="T154" fmla="*/ 0 h 1407"/>
                <a:gd name="T155" fmla="*/ 1284 w 1284"/>
                <a:gd name="T156" fmla="*/ 1407 h 140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84" h="1407">
                  <a:moveTo>
                    <a:pt x="489" y="294"/>
                  </a:moveTo>
                  <a:lnTo>
                    <a:pt x="502" y="278"/>
                  </a:lnTo>
                  <a:lnTo>
                    <a:pt x="511" y="263"/>
                  </a:lnTo>
                  <a:lnTo>
                    <a:pt x="516" y="246"/>
                  </a:lnTo>
                  <a:lnTo>
                    <a:pt x="516" y="224"/>
                  </a:lnTo>
                  <a:lnTo>
                    <a:pt x="510" y="199"/>
                  </a:lnTo>
                  <a:lnTo>
                    <a:pt x="505" y="178"/>
                  </a:lnTo>
                  <a:lnTo>
                    <a:pt x="498" y="152"/>
                  </a:lnTo>
                  <a:lnTo>
                    <a:pt x="495" y="124"/>
                  </a:lnTo>
                  <a:lnTo>
                    <a:pt x="498" y="107"/>
                  </a:lnTo>
                  <a:lnTo>
                    <a:pt x="503" y="86"/>
                  </a:lnTo>
                  <a:lnTo>
                    <a:pt x="513" y="64"/>
                  </a:lnTo>
                  <a:lnTo>
                    <a:pt x="527" y="43"/>
                  </a:lnTo>
                  <a:lnTo>
                    <a:pt x="545" y="26"/>
                  </a:lnTo>
                  <a:lnTo>
                    <a:pt x="561" y="13"/>
                  </a:lnTo>
                  <a:lnTo>
                    <a:pt x="583" y="5"/>
                  </a:lnTo>
                  <a:lnTo>
                    <a:pt x="609" y="1"/>
                  </a:lnTo>
                  <a:lnTo>
                    <a:pt x="637" y="0"/>
                  </a:lnTo>
                  <a:lnTo>
                    <a:pt x="675" y="0"/>
                  </a:lnTo>
                  <a:lnTo>
                    <a:pt x="705" y="3"/>
                  </a:lnTo>
                  <a:lnTo>
                    <a:pt x="722" y="9"/>
                  </a:lnTo>
                  <a:lnTo>
                    <a:pt x="735" y="17"/>
                  </a:lnTo>
                  <a:lnTo>
                    <a:pt x="749" y="26"/>
                  </a:lnTo>
                  <a:lnTo>
                    <a:pt x="763" y="40"/>
                  </a:lnTo>
                  <a:lnTo>
                    <a:pt x="776" y="58"/>
                  </a:lnTo>
                  <a:lnTo>
                    <a:pt x="786" y="74"/>
                  </a:lnTo>
                  <a:lnTo>
                    <a:pt x="791" y="88"/>
                  </a:lnTo>
                  <a:lnTo>
                    <a:pt x="795" y="112"/>
                  </a:lnTo>
                  <a:lnTo>
                    <a:pt x="795" y="133"/>
                  </a:lnTo>
                  <a:lnTo>
                    <a:pt x="792" y="154"/>
                  </a:lnTo>
                  <a:lnTo>
                    <a:pt x="788" y="170"/>
                  </a:lnTo>
                  <a:lnTo>
                    <a:pt x="783" y="196"/>
                  </a:lnTo>
                  <a:lnTo>
                    <a:pt x="776" y="223"/>
                  </a:lnTo>
                  <a:lnTo>
                    <a:pt x="773" y="240"/>
                  </a:lnTo>
                  <a:lnTo>
                    <a:pt x="778" y="257"/>
                  </a:lnTo>
                  <a:lnTo>
                    <a:pt x="784" y="269"/>
                  </a:lnTo>
                  <a:lnTo>
                    <a:pt x="795" y="285"/>
                  </a:lnTo>
                  <a:lnTo>
                    <a:pt x="811" y="298"/>
                  </a:lnTo>
                  <a:lnTo>
                    <a:pt x="826" y="309"/>
                  </a:lnTo>
                  <a:lnTo>
                    <a:pt x="848" y="318"/>
                  </a:lnTo>
                  <a:lnTo>
                    <a:pt x="870" y="324"/>
                  </a:lnTo>
                  <a:lnTo>
                    <a:pt x="891" y="329"/>
                  </a:lnTo>
                  <a:lnTo>
                    <a:pt x="913" y="332"/>
                  </a:lnTo>
                  <a:lnTo>
                    <a:pt x="936" y="338"/>
                  </a:lnTo>
                  <a:lnTo>
                    <a:pt x="954" y="344"/>
                  </a:lnTo>
                  <a:lnTo>
                    <a:pt x="968" y="351"/>
                  </a:lnTo>
                  <a:lnTo>
                    <a:pt x="979" y="359"/>
                  </a:lnTo>
                  <a:lnTo>
                    <a:pt x="987" y="368"/>
                  </a:lnTo>
                  <a:lnTo>
                    <a:pt x="993" y="379"/>
                  </a:lnTo>
                  <a:lnTo>
                    <a:pt x="998" y="392"/>
                  </a:lnTo>
                  <a:lnTo>
                    <a:pt x="1000" y="404"/>
                  </a:lnTo>
                  <a:lnTo>
                    <a:pt x="1002" y="415"/>
                  </a:lnTo>
                  <a:lnTo>
                    <a:pt x="1002" y="430"/>
                  </a:lnTo>
                  <a:lnTo>
                    <a:pt x="1000" y="447"/>
                  </a:lnTo>
                  <a:lnTo>
                    <a:pt x="1000" y="460"/>
                  </a:lnTo>
                  <a:lnTo>
                    <a:pt x="1003" y="476"/>
                  </a:lnTo>
                  <a:lnTo>
                    <a:pt x="1010" y="490"/>
                  </a:lnTo>
                  <a:lnTo>
                    <a:pt x="1018" y="502"/>
                  </a:lnTo>
                  <a:lnTo>
                    <a:pt x="1028" y="511"/>
                  </a:lnTo>
                  <a:lnTo>
                    <a:pt x="1041" y="521"/>
                  </a:lnTo>
                  <a:lnTo>
                    <a:pt x="1054" y="527"/>
                  </a:lnTo>
                  <a:lnTo>
                    <a:pt x="1074" y="531"/>
                  </a:lnTo>
                  <a:lnTo>
                    <a:pt x="1091" y="533"/>
                  </a:lnTo>
                  <a:lnTo>
                    <a:pt x="1107" y="534"/>
                  </a:lnTo>
                  <a:lnTo>
                    <a:pt x="1125" y="533"/>
                  </a:lnTo>
                  <a:lnTo>
                    <a:pt x="1147" y="531"/>
                  </a:lnTo>
                  <a:lnTo>
                    <a:pt x="1164" y="530"/>
                  </a:lnTo>
                  <a:lnTo>
                    <a:pt x="1181" y="528"/>
                  </a:lnTo>
                  <a:lnTo>
                    <a:pt x="1197" y="527"/>
                  </a:lnTo>
                  <a:lnTo>
                    <a:pt x="1216" y="528"/>
                  </a:lnTo>
                  <a:lnTo>
                    <a:pt x="1226" y="530"/>
                  </a:lnTo>
                  <a:lnTo>
                    <a:pt x="1238" y="533"/>
                  </a:lnTo>
                  <a:lnTo>
                    <a:pt x="1249" y="539"/>
                  </a:lnTo>
                  <a:lnTo>
                    <a:pt x="1261" y="548"/>
                  </a:lnTo>
                  <a:lnTo>
                    <a:pt x="1270" y="558"/>
                  </a:lnTo>
                  <a:lnTo>
                    <a:pt x="1277" y="573"/>
                  </a:lnTo>
                  <a:lnTo>
                    <a:pt x="1280" y="586"/>
                  </a:lnTo>
                  <a:lnTo>
                    <a:pt x="1282" y="602"/>
                  </a:lnTo>
                  <a:lnTo>
                    <a:pt x="1284" y="631"/>
                  </a:lnTo>
                  <a:lnTo>
                    <a:pt x="1283" y="665"/>
                  </a:lnTo>
                  <a:lnTo>
                    <a:pt x="1284" y="701"/>
                  </a:lnTo>
                  <a:lnTo>
                    <a:pt x="1281" y="743"/>
                  </a:lnTo>
                  <a:lnTo>
                    <a:pt x="1278" y="772"/>
                  </a:lnTo>
                  <a:lnTo>
                    <a:pt x="1275" y="795"/>
                  </a:lnTo>
                  <a:lnTo>
                    <a:pt x="1270" y="808"/>
                  </a:lnTo>
                  <a:lnTo>
                    <a:pt x="1262" y="820"/>
                  </a:lnTo>
                  <a:lnTo>
                    <a:pt x="1253" y="828"/>
                  </a:lnTo>
                  <a:lnTo>
                    <a:pt x="1241" y="835"/>
                  </a:lnTo>
                  <a:lnTo>
                    <a:pt x="1227" y="839"/>
                  </a:lnTo>
                  <a:lnTo>
                    <a:pt x="1215" y="842"/>
                  </a:lnTo>
                  <a:lnTo>
                    <a:pt x="1190" y="843"/>
                  </a:lnTo>
                  <a:lnTo>
                    <a:pt x="1168" y="842"/>
                  </a:lnTo>
                  <a:lnTo>
                    <a:pt x="1150" y="839"/>
                  </a:lnTo>
                  <a:lnTo>
                    <a:pt x="1134" y="838"/>
                  </a:lnTo>
                  <a:lnTo>
                    <a:pt x="1116" y="837"/>
                  </a:lnTo>
                  <a:lnTo>
                    <a:pt x="1100" y="837"/>
                  </a:lnTo>
                  <a:lnTo>
                    <a:pt x="1086" y="838"/>
                  </a:lnTo>
                  <a:lnTo>
                    <a:pt x="1071" y="839"/>
                  </a:lnTo>
                  <a:lnTo>
                    <a:pt x="1053" y="844"/>
                  </a:lnTo>
                  <a:lnTo>
                    <a:pt x="1043" y="848"/>
                  </a:lnTo>
                  <a:lnTo>
                    <a:pt x="1034" y="852"/>
                  </a:lnTo>
                  <a:lnTo>
                    <a:pt x="1022" y="860"/>
                  </a:lnTo>
                  <a:lnTo>
                    <a:pt x="1014" y="870"/>
                  </a:lnTo>
                  <a:lnTo>
                    <a:pt x="1008" y="879"/>
                  </a:lnTo>
                  <a:lnTo>
                    <a:pt x="1002" y="890"/>
                  </a:lnTo>
                  <a:lnTo>
                    <a:pt x="999" y="901"/>
                  </a:lnTo>
                  <a:lnTo>
                    <a:pt x="998" y="913"/>
                  </a:lnTo>
                  <a:lnTo>
                    <a:pt x="999" y="926"/>
                  </a:lnTo>
                  <a:lnTo>
                    <a:pt x="999" y="948"/>
                  </a:lnTo>
                  <a:lnTo>
                    <a:pt x="998" y="971"/>
                  </a:lnTo>
                  <a:lnTo>
                    <a:pt x="992" y="988"/>
                  </a:lnTo>
                  <a:lnTo>
                    <a:pt x="986" y="1002"/>
                  </a:lnTo>
                  <a:lnTo>
                    <a:pt x="977" y="1012"/>
                  </a:lnTo>
                  <a:lnTo>
                    <a:pt x="964" y="1020"/>
                  </a:lnTo>
                  <a:lnTo>
                    <a:pt x="951" y="1027"/>
                  </a:lnTo>
                  <a:lnTo>
                    <a:pt x="936" y="1031"/>
                  </a:lnTo>
                  <a:lnTo>
                    <a:pt x="917" y="1035"/>
                  </a:lnTo>
                  <a:lnTo>
                    <a:pt x="901" y="1040"/>
                  </a:lnTo>
                  <a:lnTo>
                    <a:pt x="882" y="1043"/>
                  </a:lnTo>
                  <a:lnTo>
                    <a:pt x="866" y="1046"/>
                  </a:lnTo>
                  <a:lnTo>
                    <a:pt x="848" y="1050"/>
                  </a:lnTo>
                  <a:lnTo>
                    <a:pt x="834" y="1057"/>
                  </a:lnTo>
                  <a:lnTo>
                    <a:pt x="818" y="1064"/>
                  </a:lnTo>
                  <a:lnTo>
                    <a:pt x="803" y="1073"/>
                  </a:lnTo>
                  <a:lnTo>
                    <a:pt x="792" y="1085"/>
                  </a:lnTo>
                  <a:lnTo>
                    <a:pt x="782" y="1099"/>
                  </a:lnTo>
                  <a:lnTo>
                    <a:pt x="774" y="1116"/>
                  </a:lnTo>
                  <a:lnTo>
                    <a:pt x="772" y="1131"/>
                  </a:lnTo>
                  <a:lnTo>
                    <a:pt x="773" y="1148"/>
                  </a:lnTo>
                  <a:lnTo>
                    <a:pt x="776" y="1164"/>
                  </a:lnTo>
                  <a:lnTo>
                    <a:pt x="781" y="1181"/>
                  </a:lnTo>
                  <a:lnTo>
                    <a:pt x="785" y="1200"/>
                  </a:lnTo>
                  <a:lnTo>
                    <a:pt x="788" y="1217"/>
                  </a:lnTo>
                  <a:lnTo>
                    <a:pt x="792" y="1239"/>
                  </a:lnTo>
                  <a:lnTo>
                    <a:pt x="792" y="1261"/>
                  </a:lnTo>
                  <a:lnTo>
                    <a:pt x="787" y="1283"/>
                  </a:lnTo>
                  <a:lnTo>
                    <a:pt x="782" y="1300"/>
                  </a:lnTo>
                  <a:lnTo>
                    <a:pt x="776" y="1317"/>
                  </a:lnTo>
                  <a:lnTo>
                    <a:pt x="768" y="1333"/>
                  </a:lnTo>
                  <a:lnTo>
                    <a:pt x="757" y="1353"/>
                  </a:lnTo>
                  <a:lnTo>
                    <a:pt x="745" y="1366"/>
                  </a:lnTo>
                  <a:lnTo>
                    <a:pt x="735" y="1375"/>
                  </a:lnTo>
                  <a:lnTo>
                    <a:pt x="722" y="1386"/>
                  </a:lnTo>
                  <a:lnTo>
                    <a:pt x="708" y="1396"/>
                  </a:lnTo>
                  <a:lnTo>
                    <a:pt x="695" y="1401"/>
                  </a:lnTo>
                  <a:lnTo>
                    <a:pt x="683" y="1404"/>
                  </a:lnTo>
                  <a:lnTo>
                    <a:pt x="663" y="1406"/>
                  </a:lnTo>
                  <a:lnTo>
                    <a:pt x="640" y="1407"/>
                  </a:lnTo>
                  <a:lnTo>
                    <a:pt x="612" y="1406"/>
                  </a:lnTo>
                  <a:lnTo>
                    <a:pt x="599" y="1406"/>
                  </a:lnTo>
                  <a:lnTo>
                    <a:pt x="582" y="1403"/>
                  </a:lnTo>
                  <a:lnTo>
                    <a:pt x="564" y="1398"/>
                  </a:lnTo>
                  <a:lnTo>
                    <a:pt x="548" y="1389"/>
                  </a:lnTo>
                  <a:lnTo>
                    <a:pt x="538" y="1381"/>
                  </a:lnTo>
                  <a:lnTo>
                    <a:pt x="527" y="1370"/>
                  </a:lnTo>
                  <a:lnTo>
                    <a:pt x="518" y="1360"/>
                  </a:lnTo>
                  <a:lnTo>
                    <a:pt x="509" y="1347"/>
                  </a:lnTo>
                  <a:lnTo>
                    <a:pt x="502" y="1334"/>
                  </a:lnTo>
                  <a:lnTo>
                    <a:pt x="496" y="1318"/>
                  </a:lnTo>
                  <a:lnTo>
                    <a:pt x="493" y="1301"/>
                  </a:lnTo>
                  <a:lnTo>
                    <a:pt x="492" y="1288"/>
                  </a:lnTo>
                  <a:lnTo>
                    <a:pt x="492" y="1270"/>
                  </a:lnTo>
                  <a:lnTo>
                    <a:pt x="493" y="1255"/>
                  </a:lnTo>
                  <a:lnTo>
                    <a:pt x="498" y="1239"/>
                  </a:lnTo>
                  <a:lnTo>
                    <a:pt x="502" y="1220"/>
                  </a:lnTo>
                  <a:lnTo>
                    <a:pt x="507" y="1202"/>
                  </a:lnTo>
                  <a:lnTo>
                    <a:pt x="510" y="1186"/>
                  </a:lnTo>
                  <a:lnTo>
                    <a:pt x="511" y="1171"/>
                  </a:lnTo>
                  <a:lnTo>
                    <a:pt x="510" y="1159"/>
                  </a:lnTo>
                  <a:lnTo>
                    <a:pt x="507" y="1147"/>
                  </a:lnTo>
                  <a:lnTo>
                    <a:pt x="499" y="1132"/>
                  </a:lnTo>
                  <a:lnTo>
                    <a:pt x="491" y="1122"/>
                  </a:lnTo>
                  <a:lnTo>
                    <a:pt x="481" y="1111"/>
                  </a:lnTo>
                  <a:lnTo>
                    <a:pt x="470" y="1103"/>
                  </a:lnTo>
                  <a:lnTo>
                    <a:pt x="459" y="1095"/>
                  </a:lnTo>
                  <a:lnTo>
                    <a:pt x="443" y="1089"/>
                  </a:lnTo>
                  <a:lnTo>
                    <a:pt x="429" y="1085"/>
                  </a:lnTo>
                  <a:lnTo>
                    <a:pt x="411" y="1081"/>
                  </a:lnTo>
                  <a:lnTo>
                    <a:pt x="395" y="1079"/>
                  </a:lnTo>
                  <a:lnTo>
                    <a:pt x="380" y="1075"/>
                  </a:lnTo>
                  <a:lnTo>
                    <a:pt x="362" y="1071"/>
                  </a:lnTo>
                  <a:lnTo>
                    <a:pt x="347" y="1065"/>
                  </a:lnTo>
                  <a:lnTo>
                    <a:pt x="329" y="1060"/>
                  </a:lnTo>
                  <a:lnTo>
                    <a:pt x="315" y="1054"/>
                  </a:lnTo>
                  <a:lnTo>
                    <a:pt x="304" y="1045"/>
                  </a:lnTo>
                  <a:lnTo>
                    <a:pt x="295" y="1033"/>
                  </a:lnTo>
                  <a:lnTo>
                    <a:pt x="289" y="1018"/>
                  </a:lnTo>
                  <a:lnTo>
                    <a:pt x="284" y="998"/>
                  </a:lnTo>
                  <a:lnTo>
                    <a:pt x="283" y="982"/>
                  </a:lnTo>
                  <a:lnTo>
                    <a:pt x="284" y="964"/>
                  </a:lnTo>
                  <a:lnTo>
                    <a:pt x="286" y="950"/>
                  </a:lnTo>
                  <a:lnTo>
                    <a:pt x="284" y="933"/>
                  </a:lnTo>
                  <a:lnTo>
                    <a:pt x="279" y="920"/>
                  </a:lnTo>
                  <a:lnTo>
                    <a:pt x="270" y="906"/>
                  </a:lnTo>
                  <a:lnTo>
                    <a:pt x="261" y="897"/>
                  </a:lnTo>
                  <a:lnTo>
                    <a:pt x="250" y="888"/>
                  </a:lnTo>
                  <a:lnTo>
                    <a:pt x="235" y="882"/>
                  </a:lnTo>
                  <a:lnTo>
                    <a:pt x="218" y="876"/>
                  </a:lnTo>
                  <a:lnTo>
                    <a:pt x="200" y="874"/>
                  </a:lnTo>
                  <a:lnTo>
                    <a:pt x="185" y="872"/>
                  </a:lnTo>
                  <a:lnTo>
                    <a:pt x="168" y="872"/>
                  </a:lnTo>
                  <a:lnTo>
                    <a:pt x="153" y="874"/>
                  </a:lnTo>
                  <a:lnTo>
                    <a:pt x="138" y="875"/>
                  </a:lnTo>
                  <a:lnTo>
                    <a:pt x="123" y="877"/>
                  </a:lnTo>
                  <a:lnTo>
                    <a:pt x="108" y="879"/>
                  </a:lnTo>
                  <a:lnTo>
                    <a:pt x="83" y="879"/>
                  </a:lnTo>
                  <a:lnTo>
                    <a:pt x="67" y="878"/>
                  </a:lnTo>
                  <a:lnTo>
                    <a:pt x="50" y="874"/>
                  </a:lnTo>
                  <a:lnTo>
                    <a:pt x="38" y="868"/>
                  </a:lnTo>
                  <a:lnTo>
                    <a:pt x="25" y="858"/>
                  </a:lnTo>
                  <a:lnTo>
                    <a:pt x="16" y="847"/>
                  </a:lnTo>
                  <a:lnTo>
                    <a:pt x="10" y="835"/>
                  </a:lnTo>
                  <a:lnTo>
                    <a:pt x="3" y="812"/>
                  </a:lnTo>
                  <a:lnTo>
                    <a:pt x="2" y="788"/>
                  </a:lnTo>
                  <a:lnTo>
                    <a:pt x="1" y="764"/>
                  </a:lnTo>
                  <a:lnTo>
                    <a:pt x="0" y="734"/>
                  </a:lnTo>
                  <a:lnTo>
                    <a:pt x="2" y="708"/>
                  </a:lnTo>
                  <a:lnTo>
                    <a:pt x="3" y="680"/>
                  </a:lnTo>
                  <a:lnTo>
                    <a:pt x="4" y="655"/>
                  </a:lnTo>
                  <a:lnTo>
                    <a:pt x="6" y="629"/>
                  </a:lnTo>
                  <a:lnTo>
                    <a:pt x="9" y="609"/>
                  </a:lnTo>
                  <a:lnTo>
                    <a:pt x="12" y="587"/>
                  </a:lnTo>
                  <a:lnTo>
                    <a:pt x="16" y="570"/>
                  </a:lnTo>
                  <a:lnTo>
                    <a:pt x="22" y="559"/>
                  </a:lnTo>
                  <a:lnTo>
                    <a:pt x="31" y="548"/>
                  </a:lnTo>
                  <a:lnTo>
                    <a:pt x="40" y="541"/>
                  </a:lnTo>
                  <a:lnTo>
                    <a:pt x="52" y="533"/>
                  </a:lnTo>
                  <a:lnTo>
                    <a:pt x="63" y="531"/>
                  </a:lnTo>
                  <a:lnTo>
                    <a:pt x="77" y="528"/>
                  </a:lnTo>
                  <a:lnTo>
                    <a:pt x="95" y="527"/>
                  </a:lnTo>
                  <a:lnTo>
                    <a:pt x="111" y="528"/>
                  </a:lnTo>
                  <a:lnTo>
                    <a:pt x="133" y="531"/>
                  </a:lnTo>
                  <a:lnTo>
                    <a:pt x="152" y="532"/>
                  </a:lnTo>
                  <a:lnTo>
                    <a:pt x="168" y="533"/>
                  </a:lnTo>
                  <a:lnTo>
                    <a:pt x="190" y="534"/>
                  </a:lnTo>
                  <a:lnTo>
                    <a:pt x="213" y="531"/>
                  </a:lnTo>
                  <a:lnTo>
                    <a:pt x="232" y="527"/>
                  </a:lnTo>
                  <a:lnTo>
                    <a:pt x="250" y="520"/>
                  </a:lnTo>
                  <a:lnTo>
                    <a:pt x="262" y="513"/>
                  </a:lnTo>
                  <a:lnTo>
                    <a:pt x="274" y="502"/>
                  </a:lnTo>
                  <a:lnTo>
                    <a:pt x="283" y="488"/>
                  </a:lnTo>
                  <a:lnTo>
                    <a:pt x="289" y="474"/>
                  </a:lnTo>
                  <a:lnTo>
                    <a:pt x="291" y="459"/>
                  </a:lnTo>
                  <a:lnTo>
                    <a:pt x="290" y="448"/>
                  </a:lnTo>
                  <a:lnTo>
                    <a:pt x="289" y="427"/>
                  </a:lnTo>
                  <a:lnTo>
                    <a:pt x="290" y="406"/>
                  </a:lnTo>
                  <a:lnTo>
                    <a:pt x="294" y="390"/>
                  </a:lnTo>
                  <a:lnTo>
                    <a:pt x="299" y="375"/>
                  </a:lnTo>
                  <a:lnTo>
                    <a:pt x="306" y="364"/>
                  </a:lnTo>
                  <a:lnTo>
                    <a:pt x="320" y="353"/>
                  </a:lnTo>
                  <a:lnTo>
                    <a:pt x="335" y="345"/>
                  </a:lnTo>
                  <a:lnTo>
                    <a:pt x="354" y="339"/>
                  </a:lnTo>
                  <a:lnTo>
                    <a:pt x="373" y="334"/>
                  </a:lnTo>
                  <a:lnTo>
                    <a:pt x="389" y="330"/>
                  </a:lnTo>
                  <a:lnTo>
                    <a:pt x="409" y="327"/>
                  </a:lnTo>
                  <a:lnTo>
                    <a:pt x="428" y="323"/>
                  </a:lnTo>
                  <a:lnTo>
                    <a:pt x="450" y="317"/>
                  </a:lnTo>
                  <a:lnTo>
                    <a:pt x="471" y="308"/>
                  </a:lnTo>
                  <a:lnTo>
                    <a:pt x="489" y="294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1400">
                <a:latin typeface="+mn-lt"/>
              </a:endParaRPr>
            </a:p>
          </p:txBody>
        </p:sp>
        <p:sp>
          <p:nvSpPr>
            <p:cNvPr id="27658" name="Text Box 29"/>
            <p:cNvSpPr txBox="1">
              <a:spLocks noChangeArrowheads="1"/>
            </p:cNvSpPr>
            <p:nvPr/>
          </p:nvSpPr>
          <p:spPr bwMode="gray">
            <a:xfrm>
              <a:off x="2354" y="2095"/>
              <a:ext cx="1435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GB" sz="2000" dirty="0">
                  <a:latin typeface="+mn-lt"/>
                  <a:cs typeface="Arial Unicode MS" charset="0"/>
                </a:rPr>
                <a:t>Quality Function</a:t>
              </a:r>
            </a:p>
            <a:p>
              <a:pPr algn="ctr"/>
              <a:r>
                <a:rPr lang="en-GB" sz="2000" dirty="0">
                  <a:latin typeface="+mn-lt"/>
                  <a:cs typeface="Arial Unicode MS" charset="0"/>
                </a:rPr>
                <a:t>Deployment 1</a:t>
              </a:r>
            </a:p>
          </p:txBody>
        </p:sp>
      </p:grpSp>
      <p:sp>
        <p:nvSpPr>
          <p:cNvPr id="27655" name="Rectangle 3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What do the Tools do?</a:t>
            </a:r>
            <a:endParaRPr lang="en-GB" dirty="0"/>
          </a:p>
        </p:txBody>
      </p:sp>
      <p:sp>
        <p:nvSpPr>
          <p:cNvPr id="27656" name="Text Box 33"/>
          <p:cNvSpPr txBox="1">
            <a:spLocks noChangeArrowheads="1"/>
          </p:cNvSpPr>
          <p:nvPr/>
        </p:nvSpPr>
        <p:spPr bwMode="auto">
          <a:xfrm>
            <a:off x="304800" y="1333923"/>
            <a:ext cx="8551242" cy="430887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200" dirty="0">
                <a:solidFill>
                  <a:schemeClr val="bg1"/>
                </a:solidFill>
              </a:rPr>
              <a:t>Each of the </a:t>
            </a:r>
            <a:r>
              <a:rPr lang="en-GB" sz="2200" dirty="0" smtClean="0">
                <a:solidFill>
                  <a:schemeClr val="bg1"/>
                </a:solidFill>
              </a:rPr>
              <a:t>tools </a:t>
            </a:r>
            <a:r>
              <a:rPr lang="en-GB" sz="2200" dirty="0">
                <a:solidFill>
                  <a:schemeClr val="bg1"/>
                </a:solidFill>
              </a:rPr>
              <a:t>helps us uncover more of the requirements space</a:t>
            </a:r>
          </a:p>
        </p:txBody>
      </p:sp>
    </p:spTree>
    <p:extLst>
      <p:ext uri="{BB962C8B-B14F-4D97-AF65-F5344CB8AC3E}">
        <p14:creationId xmlns:p14="http://schemas.microsoft.com/office/powerpoint/2010/main" val="161949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1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 smtClean="0"/>
              <a:t>We have both to gather and analyse requirements</a:t>
            </a:r>
          </a:p>
          <a:p>
            <a:r>
              <a:rPr lang="en-GB" dirty="0" smtClean="0"/>
              <a:t>The more effort we put into gathering requirements the easier (faster and cheaper) the analysis becomes</a:t>
            </a:r>
          </a:p>
          <a:p>
            <a:r>
              <a:rPr lang="en-GB" dirty="0" smtClean="0"/>
              <a:t>There is a trade-off however </a:t>
            </a:r>
          </a:p>
          <a:p>
            <a:r>
              <a:rPr lang="en-GB" dirty="0" smtClean="0"/>
              <a:t>Tools like Quality Function Deployment can help in measuring the maturity of the requirements set </a:t>
            </a:r>
          </a:p>
          <a:p>
            <a:r>
              <a:rPr lang="en-GB" dirty="0" smtClean="0"/>
              <a:t>It is worth recording the effort expended in each activity to provide a reference for future projects</a:t>
            </a:r>
            <a:endParaRPr lang="en-GB" dirty="0"/>
          </a:p>
        </p:txBody>
      </p:sp>
      <p:sp>
        <p:nvSpPr>
          <p:cNvPr id="2969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Gathering vs. Analysis</a:t>
            </a:r>
            <a:endParaRPr lang="en-GB" dirty="0"/>
          </a:p>
        </p:txBody>
      </p:sp>
      <p:sp>
        <p:nvSpPr>
          <p:cNvPr id="29699" name="Line 5"/>
          <p:cNvSpPr>
            <a:spLocks noChangeShapeType="1"/>
          </p:cNvSpPr>
          <p:nvPr/>
        </p:nvSpPr>
        <p:spPr bwMode="auto">
          <a:xfrm flipV="1">
            <a:off x="965200" y="1866900"/>
            <a:ext cx="0" cy="35941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0" name="Line 6"/>
          <p:cNvSpPr>
            <a:spLocks noChangeShapeType="1"/>
          </p:cNvSpPr>
          <p:nvPr/>
        </p:nvSpPr>
        <p:spPr bwMode="auto">
          <a:xfrm>
            <a:off x="965200" y="5461000"/>
            <a:ext cx="35941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1" name="Text Box 7"/>
          <p:cNvSpPr txBox="1">
            <a:spLocks noChangeArrowheads="1"/>
          </p:cNvSpPr>
          <p:nvPr/>
        </p:nvSpPr>
        <p:spPr bwMode="auto">
          <a:xfrm rot="-5400000">
            <a:off x="-857249" y="3468687"/>
            <a:ext cx="30099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 dirty="0"/>
              <a:t>Effort to Analyse Requirements</a:t>
            </a:r>
          </a:p>
        </p:txBody>
      </p:sp>
      <p:sp>
        <p:nvSpPr>
          <p:cNvPr id="29702" name="Text Box 8"/>
          <p:cNvSpPr txBox="1">
            <a:spLocks noChangeArrowheads="1"/>
          </p:cNvSpPr>
          <p:nvPr/>
        </p:nvSpPr>
        <p:spPr bwMode="auto">
          <a:xfrm>
            <a:off x="1293813" y="5616575"/>
            <a:ext cx="292258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600"/>
              <a:t>Effort to Gather Requirements</a:t>
            </a:r>
          </a:p>
        </p:txBody>
      </p:sp>
      <p:sp>
        <p:nvSpPr>
          <p:cNvPr id="29703" name="Arc 9"/>
          <p:cNvSpPr>
            <a:spLocks/>
          </p:cNvSpPr>
          <p:nvPr/>
        </p:nvSpPr>
        <p:spPr bwMode="auto">
          <a:xfrm flipH="1" flipV="1">
            <a:off x="1257300" y="1841500"/>
            <a:ext cx="3187700" cy="25019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>
            <a:solidFill>
              <a:srgbClr val="99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5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How Much Effort?</a:t>
            </a:r>
          </a:p>
        </p:txBody>
      </p:sp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622300" y="1346200"/>
            <a:ext cx="7886700" cy="45847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en-GB"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31747" name="Line 16"/>
          <p:cNvSpPr>
            <a:spLocks noChangeShapeType="1"/>
          </p:cNvSpPr>
          <p:nvPr/>
        </p:nvSpPr>
        <p:spPr bwMode="auto">
          <a:xfrm>
            <a:off x="1524000" y="1549400"/>
            <a:ext cx="0" cy="3721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Line 17"/>
          <p:cNvSpPr>
            <a:spLocks noChangeShapeType="1"/>
          </p:cNvSpPr>
          <p:nvPr/>
        </p:nvSpPr>
        <p:spPr bwMode="auto">
          <a:xfrm>
            <a:off x="1524000" y="5270500"/>
            <a:ext cx="6388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Text Box 19"/>
          <p:cNvSpPr txBox="1">
            <a:spLocks noChangeArrowheads="1"/>
          </p:cNvSpPr>
          <p:nvPr/>
        </p:nvSpPr>
        <p:spPr bwMode="auto">
          <a:xfrm>
            <a:off x="1444625" y="5292725"/>
            <a:ext cx="708399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 b="1" dirty="0">
                <a:latin typeface="+mn-lt"/>
              </a:rPr>
              <a:t>0                    5                    10                    15                    20</a:t>
            </a:r>
            <a:r>
              <a:rPr lang="en-GB" sz="1400" dirty="0">
                <a:latin typeface="+mn-lt"/>
              </a:rPr>
              <a:t>                </a:t>
            </a:r>
          </a:p>
          <a:p>
            <a:pPr eaLnBrk="1" hangingPunct="1"/>
            <a:r>
              <a:rPr lang="en-GB" sz="1400" dirty="0">
                <a:latin typeface="+mn-lt"/>
              </a:rPr>
              <a:t>	</a:t>
            </a:r>
            <a:r>
              <a:rPr lang="en-GB" sz="1200" dirty="0">
                <a:latin typeface="+mn-lt"/>
              </a:rPr>
              <a:t>Percentage of Development Cost spent on Requirements</a:t>
            </a:r>
            <a:endParaRPr lang="en-GB" sz="1400" dirty="0">
              <a:latin typeface="+mn-lt"/>
            </a:endParaRPr>
          </a:p>
        </p:txBody>
      </p:sp>
      <p:sp>
        <p:nvSpPr>
          <p:cNvPr id="31750" name="Text Box 21"/>
          <p:cNvSpPr txBox="1">
            <a:spLocks noChangeArrowheads="1"/>
          </p:cNvSpPr>
          <p:nvPr/>
        </p:nvSpPr>
        <p:spPr bwMode="auto">
          <a:xfrm>
            <a:off x="1052170" y="1824385"/>
            <a:ext cx="487363" cy="338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400" b="1" dirty="0"/>
              <a:t>200</a:t>
            </a:r>
          </a:p>
          <a:p>
            <a:pPr eaLnBrk="1" hangingPunct="1"/>
            <a:endParaRPr lang="en-GB" sz="1200" b="1" dirty="0"/>
          </a:p>
          <a:p>
            <a:pPr eaLnBrk="1" hangingPunct="1"/>
            <a:endParaRPr lang="en-GB" sz="1200" b="1" dirty="0"/>
          </a:p>
          <a:p>
            <a:pPr eaLnBrk="1" hangingPunct="1"/>
            <a:endParaRPr lang="en-GB" sz="1200" b="1" dirty="0"/>
          </a:p>
          <a:p>
            <a:pPr eaLnBrk="1" hangingPunct="1"/>
            <a:r>
              <a:rPr lang="en-GB" sz="1400" b="1" dirty="0"/>
              <a:t>150</a:t>
            </a:r>
          </a:p>
          <a:p>
            <a:pPr eaLnBrk="1" hangingPunct="1"/>
            <a:endParaRPr lang="en-GB" sz="1200" b="1" dirty="0"/>
          </a:p>
          <a:p>
            <a:pPr eaLnBrk="1" hangingPunct="1"/>
            <a:endParaRPr lang="en-GB" sz="1200" b="1" dirty="0"/>
          </a:p>
          <a:p>
            <a:pPr eaLnBrk="1" hangingPunct="1"/>
            <a:endParaRPr lang="en-GB" sz="1200" b="1" dirty="0"/>
          </a:p>
          <a:p>
            <a:pPr eaLnBrk="1" hangingPunct="1"/>
            <a:r>
              <a:rPr lang="en-GB" sz="1400" b="1" dirty="0"/>
              <a:t>100</a:t>
            </a:r>
          </a:p>
          <a:p>
            <a:pPr eaLnBrk="1" hangingPunct="1"/>
            <a:endParaRPr lang="en-GB" sz="1200" b="1" dirty="0"/>
          </a:p>
          <a:p>
            <a:pPr eaLnBrk="1" hangingPunct="1"/>
            <a:endParaRPr lang="en-GB" sz="1200" b="1" dirty="0">
              <a:latin typeface="+mn-lt"/>
            </a:endParaRPr>
          </a:p>
          <a:p>
            <a:pPr eaLnBrk="1" hangingPunct="1"/>
            <a:endParaRPr lang="en-GB" sz="1200" b="1" dirty="0"/>
          </a:p>
          <a:p>
            <a:pPr eaLnBrk="1" hangingPunct="1"/>
            <a:r>
              <a:rPr lang="en-GB" sz="1400" b="1" dirty="0"/>
              <a:t>50</a:t>
            </a:r>
          </a:p>
          <a:p>
            <a:pPr eaLnBrk="1" hangingPunct="1"/>
            <a:endParaRPr lang="en-GB" sz="1200" b="1" dirty="0"/>
          </a:p>
          <a:p>
            <a:pPr eaLnBrk="1" hangingPunct="1"/>
            <a:endParaRPr lang="en-GB" sz="1200" b="1" dirty="0"/>
          </a:p>
          <a:p>
            <a:pPr eaLnBrk="1" hangingPunct="1"/>
            <a:endParaRPr lang="en-GB" sz="1200" b="1" dirty="0"/>
          </a:p>
          <a:p>
            <a:pPr eaLnBrk="1" hangingPunct="1"/>
            <a:r>
              <a:rPr lang="en-GB" sz="1400" b="1" dirty="0"/>
              <a:t>0</a:t>
            </a:r>
          </a:p>
        </p:txBody>
      </p:sp>
      <p:sp>
        <p:nvSpPr>
          <p:cNvPr id="31751" name="Text Box 22"/>
          <p:cNvSpPr txBox="1">
            <a:spLocks noChangeArrowheads="1"/>
          </p:cNvSpPr>
          <p:nvPr/>
        </p:nvSpPr>
        <p:spPr bwMode="auto">
          <a:xfrm rot="-5400000">
            <a:off x="-287561" y="3338125"/>
            <a:ext cx="23245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dirty="0">
                <a:latin typeface="+mn-lt"/>
              </a:rPr>
              <a:t>Percentage of Cost Overrun</a:t>
            </a:r>
          </a:p>
        </p:txBody>
      </p:sp>
      <p:sp>
        <p:nvSpPr>
          <p:cNvPr id="31752" name="Freeform 24"/>
          <p:cNvSpPr>
            <a:spLocks/>
          </p:cNvSpPr>
          <p:nvPr/>
        </p:nvSpPr>
        <p:spPr bwMode="auto">
          <a:xfrm>
            <a:off x="1879600" y="1803400"/>
            <a:ext cx="5930900" cy="3289300"/>
          </a:xfrm>
          <a:custGeom>
            <a:avLst/>
            <a:gdLst>
              <a:gd name="T0" fmla="*/ 2147483647 w 3736"/>
              <a:gd name="T1" fmla="*/ 2147483647 h 2072"/>
              <a:gd name="T2" fmla="*/ 2147483647 w 3736"/>
              <a:gd name="T3" fmla="*/ 2147483647 h 2072"/>
              <a:gd name="T4" fmla="*/ 2147483647 w 3736"/>
              <a:gd name="T5" fmla="*/ 2147483647 h 2072"/>
              <a:gd name="T6" fmla="*/ 2147483647 w 3736"/>
              <a:gd name="T7" fmla="*/ 2147483647 h 2072"/>
              <a:gd name="T8" fmla="*/ 2147483647 w 3736"/>
              <a:gd name="T9" fmla="*/ 2147483647 h 2072"/>
              <a:gd name="T10" fmla="*/ 0 w 3736"/>
              <a:gd name="T11" fmla="*/ 0 h 20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736"/>
              <a:gd name="T19" fmla="*/ 0 h 2072"/>
              <a:gd name="T20" fmla="*/ 3736 w 3736"/>
              <a:gd name="T21" fmla="*/ 2072 h 20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736" h="2072">
                <a:moveTo>
                  <a:pt x="3736" y="2072"/>
                </a:moveTo>
                <a:lnTo>
                  <a:pt x="2144" y="2000"/>
                </a:lnTo>
                <a:lnTo>
                  <a:pt x="1208" y="1616"/>
                </a:lnTo>
                <a:lnTo>
                  <a:pt x="680" y="1176"/>
                </a:lnTo>
                <a:lnTo>
                  <a:pt x="216" y="56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Text Box 25"/>
          <p:cNvSpPr txBox="1">
            <a:spLocks noChangeArrowheads="1"/>
          </p:cNvSpPr>
          <p:nvPr/>
        </p:nvSpPr>
        <p:spPr bwMode="auto">
          <a:xfrm>
            <a:off x="622300" y="6108700"/>
            <a:ext cx="64334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dirty="0">
                <a:latin typeface="+mn-lt"/>
              </a:rPr>
              <a:t>Adapted from: Hooks, Managing Requirements, 1994 - Figure 1</a:t>
            </a:r>
          </a:p>
          <a:p>
            <a:pPr eaLnBrk="1" hangingPunct="1"/>
            <a:r>
              <a:rPr lang="en-GB" sz="1200" dirty="0">
                <a:latin typeface="+mn-lt"/>
              </a:rPr>
              <a:t>and Young, </a:t>
            </a:r>
            <a:r>
              <a:rPr lang="en-GB" sz="1200" i="1" dirty="0">
                <a:latin typeface="+mn-lt"/>
              </a:rPr>
              <a:t>Effective Requirements Practices</a:t>
            </a:r>
            <a:r>
              <a:rPr lang="en-GB" sz="1200" dirty="0">
                <a:latin typeface="+mn-lt"/>
              </a:rPr>
              <a:t>, Addison-Wesley, 2001 - Figure 4-1</a:t>
            </a:r>
          </a:p>
        </p:txBody>
      </p:sp>
      <p:sp>
        <p:nvSpPr>
          <p:cNvPr id="2" name="Rounded Rectangular Callout 1"/>
          <p:cNvSpPr/>
          <p:nvPr/>
        </p:nvSpPr>
        <p:spPr bwMode="auto">
          <a:xfrm>
            <a:off x="4684647" y="1549400"/>
            <a:ext cx="3561101" cy="1638864"/>
          </a:xfrm>
          <a:prstGeom prst="wedgeRoundRectCallout">
            <a:avLst>
              <a:gd name="adj1" fmla="val -84290"/>
              <a:gd name="adj2" fmla="val 10083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Empirical data shows there is a relationship between the amount of effort (cost) spent on requirements engineering and the cost overrun in a project. However, spending</a:t>
            </a:r>
            <a:r>
              <a:rPr kumimoji="0" lang="en-US" sz="1400" b="0" i="0" u="none" strike="noStrike" cap="none" normalizeH="0" dirty="0" smtClean="0">
                <a:ln>
                  <a:noFill/>
                </a:ln>
                <a:solidFill>
                  <a:srgbClr val="FFFFFF"/>
                </a:solidFill>
                <a:effectLst/>
              </a:rPr>
              <a:t> more effort is not always productive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5102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This section</a:t>
            </a:r>
            <a:endParaRPr lang="en-GB"/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Explained the need to analyse gathered stakeholder requirements</a:t>
            </a:r>
          </a:p>
          <a:p>
            <a:r>
              <a:rPr lang="en-GB" smtClean="0"/>
              <a:t>Presented a process for analysing requirements</a:t>
            </a:r>
          </a:p>
          <a:p>
            <a:r>
              <a:rPr lang="en-GB" smtClean="0"/>
              <a:t>Provided an introduction to some tools for analysing requirements</a:t>
            </a:r>
          </a:p>
          <a:p>
            <a:pPr lvl="1"/>
            <a:r>
              <a:rPr lang="en-GB" smtClean="0"/>
              <a:t>Systemic Textual Analysis</a:t>
            </a:r>
          </a:p>
          <a:p>
            <a:pPr lvl="1"/>
            <a:r>
              <a:rPr lang="en-GB" smtClean="0"/>
              <a:t>Viewpoint Analysis</a:t>
            </a:r>
          </a:p>
          <a:p>
            <a:pPr lvl="1"/>
            <a:r>
              <a:rPr lang="en-GB" smtClean="0"/>
              <a:t>Functional Analysis</a:t>
            </a:r>
          </a:p>
          <a:p>
            <a:pPr lvl="1"/>
            <a:r>
              <a:rPr lang="en-GB" smtClean="0"/>
              <a:t>Functional Modelling</a:t>
            </a:r>
          </a:p>
          <a:p>
            <a:pPr lvl="1"/>
            <a:r>
              <a:rPr lang="en-GB" smtClean="0"/>
              <a:t>Sensitivity and Failure Analysis</a:t>
            </a:r>
          </a:p>
          <a:p>
            <a:pPr lvl="1"/>
            <a:r>
              <a:rPr lang="en-GB" smtClean="0"/>
              <a:t>Quality Function Deployment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5497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13</TotalTime>
  <Words>1003</Words>
  <Application>Microsoft Macintosh PowerPoint</Application>
  <PresentationFormat>On-screen Show (4:3)</PresentationFormat>
  <Paragraphs>190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 Unicode MS</vt:lpstr>
      <vt:lpstr>Calibri</vt:lpstr>
      <vt:lpstr>Courier New</vt:lpstr>
      <vt:lpstr>GE Inspira Pitch Regular</vt:lpstr>
      <vt:lpstr>MS PGothic</vt:lpstr>
      <vt:lpstr>ＭＳ Ｐゴシック</vt:lpstr>
      <vt:lpstr>Symbol</vt:lpstr>
      <vt:lpstr>Times New Roman</vt:lpstr>
      <vt:lpstr>Verdana</vt:lpstr>
      <vt:lpstr>Wingdings 2</vt:lpstr>
      <vt:lpstr>Arial</vt:lpstr>
      <vt:lpstr>2016 Waters Template_white</vt:lpstr>
      <vt:lpstr>Custom Design</vt:lpstr>
      <vt:lpstr>Determine System Requirements Analyse  Requirements</vt:lpstr>
      <vt:lpstr>Why Analyse Requirements</vt:lpstr>
      <vt:lpstr>Key Tasks and Systems Tools</vt:lpstr>
      <vt:lpstr>What have we done?</vt:lpstr>
      <vt:lpstr>What Are We Going to do?</vt:lpstr>
      <vt:lpstr>The Rationale</vt:lpstr>
      <vt:lpstr>Analyse Requirements: An Iterative Process</vt:lpstr>
      <vt:lpstr>And ……..</vt:lpstr>
      <vt:lpstr>Process and Tools </vt:lpstr>
      <vt:lpstr>What do the Tools do?</vt:lpstr>
      <vt:lpstr>Gathering vs. Analysis</vt:lpstr>
      <vt:lpstr>How Much Effort?</vt:lpstr>
      <vt:lpstr>This section</vt:lpstr>
    </vt:vector>
  </TitlesOfParts>
  <Manager/>
  <Company>Burge Hughes Walsh</Company>
  <LinksUpToDate>false</LinksUpToDate>
  <SharedDoc>false</SharedDoc>
  <HyperlinkBase/>
  <HyperlinksChanged>false</HyperlinksChanged>
  <AppVersion>15.0026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Requirements</dc:title>
  <dc:subject>Systems Engineering</dc:subject>
  <dc:creator>Stuart Burge</dc:creator>
  <cp:keywords/>
  <dc:description/>
  <cp:lastModifiedBy>Stuart Burge</cp:lastModifiedBy>
  <cp:revision>5</cp:revision>
  <dcterms:created xsi:type="dcterms:W3CDTF">2015-11-25T16:01:18Z</dcterms:created>
  <dcterms:modified xsi:type="dcterms:W3CDTF">2016-10-25T08:19:39Z</dcterms:modified>
  <cp:category/>
</cp:coreProperties>
</file>