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26"/>
  </p:notesMasterIdLst>
  <p:handoutMasterIdLst>
    <p:handoutMasterId r:id="rId27"/>
  </p:handoutMasterIdLst>
  <p:sldIdLst>
    <p:sldId id="256" r:id="rId3"/>
    <p:sldId id="278" r:id="rId4"/>
    <p:sldId id="279" r:id="rId5"/>
    <p:sldId id="28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94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95" r:id="rId24"/>
    <p:sldId id="277" r:id="rId25"/>
  </p:sldIdLst>
  <p:sldSz cx="9144000" cy="6858000" type="screen4x3"/>
  <p:notesSz cx="6896100" cy="9236075"/>
  <p:custDataLst>
    <p:tags r:id="rId2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66"/>
    <p:restoredTop sz="92732"/>
  </p:normalViewPr>
  <p:slideViewPr>
    <p:cSldViewPr>
      <p:cViewPr varScale="1">
        <p:scale>
          <a:sx n="61" d="100"/>
          <a:sy n="61" d="100"/>
        </p:scale>
        <p:origin x="112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tags" Target="tags/tag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20F3B8E-A845-2D40-AAA3-0D401B42F597}" type="slidenum">
              <a:rPr lang="en-GB"/>
              <a:pPr eaLnBrk="1" hangingPunct="1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641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57BFA8E-1641-124C-BFE8-8DCBD4B5160A}" type="slidenum">
              <a:rPr lang="en-GB"/>
              <a:pPr eaLnBrk="1" hangingPunct="1"/>
              <a:t>4</a:t>
            </a:fld>
            <a:endParaRPr lang="en-GB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388620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886200" y="8704263"/>
            <a:ext cx="29718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663" tIns="0" rIns="19663" bIns="0" anchor="b"/>
          <a:lstStyle/>
          <a:p>
            <a:pPr algn="r" defTabSz="942975" eaLnBrk="0" hangingPunct="0"/>
            <a:r>
              <a:rPr lang="en-GB" sz="1100" i="1">
                <a:latin typeface="Times New Roman" charset="0"/>
              </a:rPr>
              <a:t>8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8704263"/>
            <a:ext cx="29718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1738" y="779463"/>
            <a:ext cx="4179887" cy="3135312"/>
          </a:xfrm>
          <a:ln w="12700" cap="flat">
            <a:solidFill>
              <a:schemeClr val="tx1"/>
            </a:solidFill>
          </a:ln>
        </p:spPr>
      </p:sp>
      <p:sp>
        <p:nvSpPr>
          <p:cNvPr id="2663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33850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401" tIns="45880" rIns="93401" bIns="4588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002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608551C-262D-5645-BF61-30DC80DF766A}" type="slidenum">
              <a:rPr lang="en-GB" sz="1200"/>
              <a:pPr eaLnBrk="1" hangingPunct="1"/>
              <a:t>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528317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9DFBED3-8AFF-AA4E-A506-B7FC1B866402}" type="slidenum">
              <a:rPr lang="en-GB" sz="1200"/>
              <a:pPr eaLnBrk="1" hangingPunct="1"/>
              <a:t>7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903841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F3662E7-9EB1-934F-9DB5-35AF9255A021}" type="slidenum">
              <a:rPr lang="en-GB" sz="1200"/>
              <a:pPr eaLnBrk="1" hangingPunct="1"/>
              <a:t>8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689681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475FDC5-B8DF-C740-B08A-E0A7A0AD1B25}" type="slidenum">
              <a:rPr lang="en-GB" sz="1200"/>
              <a:pPr eaLnBrk="1" hangingPunct="1"/>
              <a:t>9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78488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1D97E90-4F6F-3242-8FB5-5427FE977DC9}" type="slidenum">
              <a:rPr lang="en-GB" sz="1200"/>
              <a:pPr eaLnBrk="1" hangingPunct="1"/>
              <a:t>10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045494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ACA7293-982A-8146-BDF5-51924017D64A}" type="slidenum">
              <a:rPr lang="en-GB" sz="1200"/>
              <a:pPr eaLnBrk="1" hangingPunct="1"/>
              <a:t>13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40636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8BAA410-026C-DF40-BD58-611DE949A952}" type="slidenum">
              <a:rPr lang="en-GB" sz="1200"/>
              <a:pPr eaLnBrk="1" hangingPunct="1"/>
              <a:t>15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4183318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E6461BA-3C98-804B-A867-D0591E900217}" type="slidenum">
              <a:rPr lang="en-GB" sz="1200"/>
              <a:pPr eaLnBrk="1" hangingPunct="1"/>
              <a:t>16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054397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51" tIns="45327" rIns="90651" bIns="45327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4117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3A999F0-D268-7344-8C96-E373B11314B4}" type="slidenum">
              <a:rPr lang="en-GB" sz="1200"/>
              <a:pPr eaLnBrk="1" hangingPunct="1"/>
              <a:t>19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521507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1386AC0-C011-3345-A8CA-5413B5663D89}" type="slidenum">
              <a:rPr lang="en-GB" sz="1200"/>
              <a:pPr eaLnBrk="1" hangingPunct="1"/>
              <a:t>20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5098293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2BDAC44-39A6-7A41-99CF-DD6849CEB9F7}" type="slidenum">
              <a:rPr lang="en-GB" sz="1200"/>
              <a:pPr eaLnBrk="1" hangingPunct="1"/>
              <a:t>23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996492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82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288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2016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3" r:id="rId11"/>
    <p:sldLayoutId id="2147484904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3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emf"/><Relationship Id="rId12" Type="http://schemas.openxmlformats.org/officeDocument/2006/relationships/image" Target="../media/image16.emf"/><Relationship Id="rId13" Type="http://schemas.openxmlformats.org/officeDocument/2006/relationships/image" Target="../media/image17.emf"/><Relationship Id="rId14" Type="http://schemas.openxmlformats.org/officeDocument/2006/relationships/image" Target="../media/image18.emf"/><Relationship Id="rId15" Type="http://schemas.openxmlformats.org/officeDocument/2006/relationships/image" Target="../media/image19.emf"/><Relationship Id="rId16" Type="http://schemas.openxmlformats.org/officeDocument/2006/relationships/image" Target="../media/image20.emf"/><Relationship Id="rId17" Type="http://schemas.openxmlformats.org/officeDocument/2006/relationships/image" Target="../media/image21.emf"/><Relationship Id="rId18" Type="http://schemas.openxmlformats.org/officeDocument/2006/relationships/image" Target="../media/image22.emf"/><Relationship Id="rId19" Type="http://schemas.openxmlformats.org/officeDocument/2006/relationships/image" Target="../media/image23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emf"/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5" Type="http://schemas.openxmlformats.org/officeDocument/2006/relationships/image" Target="../media/image9.emf"/><Relationship Id="rId6" Type="http://schemas.openxmlformats.org/officeDocument/2006/relationships/image" Target="../media/image10.emf"/><Relationship Id="rId7" Type="http://schemas.openxmlformats.org/officeDocument/2006/relationships/image" Target="../media/image11.emf"/><Relationship Id="rId8" Type="http://schemas.openxmlformats.org/officeDocument/2006/relationships/image" Target="../media/image12.emf"/><Relationship Id="rId9" Type="http://schemas.openxmlformats.org/officeDocument/2006/relationships/image" Target="../media/image13.emf"/><Relationship Id="rId10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25.jpeg"/><Relationship Id="rId5" Type="http://schemas.openxmlformats.org/officeDocument/2006/relationships/image" Target="../media/image31.jpeg"/><Relationship Id="rId6" Type="http://schemas.openxmlformats.org/officeDocument/2006/relationships/image" Target="../media/image32.jpe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4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5" Type="http://schemas.openxmlformats.org/officeDocument/2006/relationships/image" Target="../media/image39.jpeg"/><Relationship Id="rId6" Type="http://schemas.openxmlformats.org/officeDocument/2006/relationships/image" Target="../media/image40.jpeg"/><Relationship Id="rId7" Type="http://schemas.openxmlformats.org/officeDocument/2006/relationships/image" Target="../media/image41.jpe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4" Type="http://schemas.openxmlformats.org/officeDocument/2006/relationships/image" Target="../media/image45.jpg"/><Relationship Id="rId5" Type="http://schemas.openxmlformats.org/officeDocument/2006/relationships/image" Target="../media/image46.jpeg"/><Relationship Id="rId6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itle 3"/>
          <p:cNvSpPr>
            <a:spLocks noGrp="1"/>
          </p:cNvSpPr>
          <p:nvPr>
            <p:ph type="ctrTitle"/>
          </p:nvPr>
        </p:nvSpPr>
        <p:spPr>
          <a:xfrm>
            <a:off x="3962400" y="2130425"/>
            <a:ext cx="4495800" cy="1470025"/>
          </a:xfrm>
        </p:spPr>
        <p:txBody>
          <a:bodyPr/>
          <a:lstStyle/>
          <a:p>
            <a:pPr algn="r">
              <a:lnSpc>
                <a:spcPct val="90000"/>
              </a:lnSpc>
              <a:buFont typeface="Symbol" charset="0"/>
              <a:buNone/>
            </a:pPr>
            <a:r>
              <a:rPr lang="en-GB" sz="1600" dirty="0"/>
              <a:t>Analyse Requirements</a:t>
            </a:r>
            <a:br>
              <a:rPr lang="en-GB" sz="1600" dirty="0"/>
            </a:br>
            <a:r>
              <a:rPr lang="en-GB" sz="2800" dirty="0"/>
              <a:t>Assess the System Meta-solution using Need Means Analysis</a:t>
            </a:r>
          </a:p>
        </p:txBody>
      </p:sp>
      <p:sp>
        <p:nvSpPr>
          <p:cNvPr id="2050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Secondary Information Goes Here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59968"/>
            <a:ext cx="3822700" cy="2637955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22922" y="4075429"/>
            <a:ext cx="7278563" cy="12288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16531" indent="-316531" algn="ctr">
              <a:spcBef>
                <a:spcPct val="20000"/>
              </a:spcBef>
              <a:buClr>
                <a:srgbClr val="333399"/>
              </a:buClr>
              <a:buSzPct val="145000"/>
              <a:defRPr/>
            </a:pPr>
            <a:r>
              <a:rPr lang="en-GB" sz="1477" kern="0" dirty="0">
                <a:solidFill>
                  <a:srgbClr val="000000"/>
                </a:solidFill>
                <a:latin typeface="+mn-lt"/>
                <a:ea typeface="+mn-ea"/>
              </a:rPr>
              <a:t>This Session:</a:t>
            </a:r>
          </a:p>
          <a:p>
            <a:pPr marL="162662" indent="-162662">
              <a:buFont typeface="Arial" pitchFamily="34" charset="0"/>
              <a:buChar char="•"/>
              <a:defRPr/>
            </a:pPr>
            <a:r>
              <a:rPr lang="en-GB" sz="1477" dirty="0">
                <a:solidFill>
                  <a:schemeClr val="dk1"/>
                </a:solidFill>
                <a:latin typeface="+mn-lt"/>
                <a:ea typeface="+mn-ea"/>
              </a:rPr>
              <a:t>Highlights the need to explore potential system Meta-solutions early to scope system functionality</a:t>
            </a:r>
          </a:p>
          <a:p>
            <a:pPr marL="162662" indent="-162662">
              <a:buFont typeface="Arial" pitchFamily="34" charset="0"/>
              <a:buChar char="•"/>
              <a:defRPr/>
            </a:pPr>
            <a:r>
              <a:rPr lang="en-GB" sz="1477" dirty="0">
                <a:solidFill>
                  <a:schemeClr val="dk1"/>
                </a:solidFill>
                <a:latin typeface="+mn-lt"/>
                <a:ea typeface="+mn-ea"/>
              </a:rPr>
              <a:t>Describes Need Means Analysis as a simple practical tool for quickly assessing the potential system Meta-solutions</a:t>
            </a:r>
          </a:p>
        </p:txBody>
      </p:sp>
      <p:pic>
        <p:nvPicPr>
          <p:cNvPr id="6" name="Picture 5" descr="bhw logo no background copy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7" y="304800"/>
            <a:ext cx="989666" cy="505434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/>
          <p:cNvSpPr/>
          <p:nvPr/>
        </p:nvSpPr>
        <p:spPr>
          <a:xfrm>
            <a:off x="2846590" y="1480335"/>
            <a:ext cx="3994872" cy="4527178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3" name="Document 102"/>
          <p:cNvSpPr/>
          <p:nvPr/>
        </p:nvSpPr>
        <p:spPr>
          <a:xfrm>
            <a:off x="6970675" y="4958460"/>
            <a:ext cx="1855911" cy="818750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385243" y="4968394"/>
            <a:ext cx="1012519" cy="155684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Requirements Database</a:t>
            </a: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6587" y="5105223"/>
            <a:ext cx="524170" cy="513717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4896" y="5097307"/>
            <a:ext cx="530641" cy="513716"/>
          </a:xfrm>
          <a:prstGeom prst="rect">
            <a:avLst/>
          </a:prstGeom>
        </p:spPr>
      </p:pic>
      <p:sp>
        <p:nvSpPr>
          <p:cNvPr id="107" name="Rectangle 106"/>
          <p:cNvSpPr/>
          <p:nvPr/>
        </p:nvSpPr>
        <p:spPr>
          <a:xfrm>
            <a:off x="7168954" y="1498680"/>
            <a:ext cx="1404522" cy="306633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529853" y="1463472"/>
            <a:ext cx="1663275" cy="454404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807" y="2423002"/>
            <a:ext cx="843658" cy="456435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623804" y="2377100"/>
            <a:ext cx="661443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Stakeholder Map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72526" y="2537772"/>
            <a:ext cx="718442" cy="3287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Determine system stakeholders and select key ones for requirements elicitation</a:t>
            </a:r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646" y="4435740"/>
            <a:ext cx="1101228" cy="415197"/>
          </a:xfrm>
          <a:prstGeom prst="rect">
            <a:avLst/>
          </a:prstGeom>
        </p:spPr>
      </p:pic>
      <p:sp>
        <p:nvSpPr>
          <p:cNvPr id="113" name="Right Arrow 112"/>
          <p:cNvSpPr/>
          <p:nvPr/>
        </p:nvSpPr>
        <p:spPr>
          <a:xfrm rot="5400000">
            <a:off x="1216232" y="4125626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66338" y="4847840"/>
            <a:ext cx="1470960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Tree Diagram/Analytic Hierarchy Process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81048" y="4994907"/>
            <a:ext cx="831312" cy="1902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Organize and </a:t>
            </a:r>
            <a:r>
              <a:rPr lang="en-US" sz="450" dirty="0" err="1">
                <a:latin typeface="GE Inspira Pitch Regular" charset="0"/>
              </a:rPr>
              <a:t>prioritise</a:t>
            </a:r>
            <a:r>
              <a:rPr lang="en-US" sz="450" dirty="0">
                <a:latin typeface="GE Inspira Pitch Regular" charset="0"/>
              </a:rPr>
              <a:t> key stakeholder requirements </a:t>
            </a:r>
          </a:p>
        </p:txBody>
      </p:sp>
      <p:sp>
        <p:nvSpPr>
          <p:cNvPr id="116" name="Right Arrow 115"/>
          <p:cNvSpPr/>
          <p:nvPr/>
        </p:nvSpPr>
        <p:spPr>
          <a:xfrm rot="5400000">
            <a:off x="1269880" y="294319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38965" y="5522491"/>
            <a:ext cx="1315478" cy="294173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525" dirty="0">
                <a:latin typeface="GE Inspira Pitch Regular" charset="0"/>
              </a:rPr>
              <a:t>The User Requirements defines the expressed requirements of a particular stakeholder or stakeholders</a:t>
            </a:r>
          </a:p>
        </p:txBody>
      </p:sp>
      <p:pic>
        <p:nvPicPr>
          <p:cNvPr id="118" name="Picture 1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546" y="3004772"/>
            <a:ext cx="716719" cy="692269"/>
          </a:xfrm>
          <a:prstGeom prst="rect">
            <a:avLst/>
          </a:prstGeom>
        </p:spPr>
      </p:pic>
      <p:sp>
        <p:nvSpPr>
          <p:cNvPr id="119" name="TextBox 118"/>
          <p:cNvSpPr txBox="1"/>
          <p:nvPr/>
        </p:nvSpPr>
        <p:spPr>
          <a:xfrm>
            <a:off x="592125" y="3651527"/>
            <a:ext cx="640604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Affinity Diagram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04204" y="3779361"/>
            <a:ext cx="628209" cy="2595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Elicit and capture key stakeholder requirements 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441967" y="3789217"/>
            <a:ext cx="661474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how a user expects to interact with a system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531870" y="3664266"/>
            <a:ext cx="409772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Use Case</a:t>
            </a:r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5684" y="3140190"/>
            <a:ext cx="542556" cy="517942"/>
          </a:xfrm>
          <a:prstGeom prst="rect">
            <a:avLst/>
          </a:prstGeom>
        </p:spPr>
      </p:pic>
      <p:sp>
        <p:nvSpPr>
          <p:cNvPr id="124" name="TextBox 123"/>
          <p:cNvSpPr txBox="1"/>
          <p:nvPr/>
        </p:nvSpPr>
        <p:spPr>
          <a:xfrm>
            <a:off x="1058707" y="1720003"/>
            <a:ext cx="972361" cy="4557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525" dirty="0">
                <a:latin typeface="GE Inspira Pitch Regular" charset="0"/>
              </a:rPr>
              <a:t>The Business Requirements provide the rationale and overall business constraints for a system development project</a:t>
            </a:r>
          </a:p>
        </p:txBody>
      </p:sp>
      <p:sp>
        <p:nvSpPr>
          <p:cNvPr id="125" name="Right Arrow 124"/>
          <p:cNvSpPr/>
          <p:nvPr/>
        </p:nvSpPr>
        <p:spPr>
          <a:xfrm rot="5400000">
            <a:off x="1184485" y="5261664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26" name="Right Arrow 125"/>
          <p:cNvSpPr/>
          <p:nvPr/>
        </p:nvSpPr>
        <p:spPr>
          <a:xfrm rot="5400000">
            <a:off x="1284700" y="2177062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34586" y="1489493"/>
            <a:ext cx="1243226" cy="1902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>
                <a:solidFill>
                  <a:srgbClr val="000000"/>
                </a:solidFill>
                <a:latin typeface="GE Inspira Pitch Regular" charset="0"/>
              </a:rPr>
              <a:t>Gather Requirements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830533" y="5701839"/>
            <a:ext cx="1397206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Identifies and explores system solutions at different levels to determine System Meta-Solution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037551" y="5538394"/>
            <a:ext cx="880146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Need Mean Analysis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967214" y="4970524"/>
            <a:ext cx="1153061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Analyses expressed requirements into their atomic form to identify and clarify missing and ambiguous requirements 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026954" y="4803215"/>
            <a:ext cx="1105958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Systemic Textual Analysis</a:t>
            </a:r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8887" y="4184300"/>
            <a:ext cx="587761" cy="635470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512" y="5336939"/>
            <a:ext cx="583224" cy="620397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3090" y="4137849"/>
            <a:ext cx="967387" cy="716455"/>
          </a:xfrm>
          <a:prstGeom prst="rect">
            <a:avLst/>
          </a:prstGeom>
        </p:spPr>
      </p:pic>
      <p:sp>
        <p:nvSpPr>
          <p:cNvPr id="136" name="TextBox 135"/>
          <p:cNvSpPr txBox="1"/>
          <p:nvPr/>
        </p:nvSpPr>
        <p:spPr>
          <a:xfrm>
            <a:off x="4189153" y="4967718"/>
            <a:ext cx="1167573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Generates and organizes system generic functionality necessary to achieve the Operational Requirement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4137404" y="4808919"/>
            <a:ext cx="1261550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Viewpoint/Functional Analysis</a:t>
            </a:r>
          </a:p>
        </p:txBody>
      </p:sp>
      <p:pic>
        <p:nvPicPr>
          <p:cNvPr id="138" name="Picture 13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3491" y="4121808"/>
            <a:ext cx="1237848" cy="705361"/>
          </a:xfrm>
          <a:prstGeom prst="rect">
            <a:avLst/>
          </a:prstGeom>
        </p:spPr>
      </p:pic>
      <p:sp>
        <p:nvSpPr>
          <p:cNvPr id="139" name="TextBox 138"/>
          <p:cNvSpPr txBox="1"/>
          <p:nvPr/>
        </p:nvSpPr>
        <p:spPr>
          <a:xfrm>
            <a:off x="5384447" y="4960273"/>
            <a:ext cx="1213157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and shows how the component functionality of a system must cooperate to deliver the Operational Requirement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460604" y="4802324"/>
            <a:ext cx="994167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Function Flow Diagram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2899548" y="3944506"/>
            <a:ext cx="3797995" cy="134225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3619672" y="3950866"/>
            <a:ext cx="2453574" cy="155674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Determine the necessary generic System Functionality  </a:t>
            </a:r>
          </a:p>
        </p:txBody>
      </p:sp>
      <p:sp>
        <p:nvSpPr>
          <p:cNvPr id="143" name="Right Arrow 142"/>
          <p:cNvSpPr/>
          <p:nvPr/>
        </p:nvSpPr>
        <p:spPr>
          <a:xfrm rot="16200000">
            <a:off x="4100139" y="5281199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0729" y="2810084"/>
            <a:ext cx="1171610" cy="448702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>
            <a:off x="3142688" y="3404305"/>
            <a:ext cx="1326100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the potential functional failure modes, effects and causes to identify remedies </a:t>
            </a:r>
            <a:r>
              <a:rPr lang="en-US" sz="450" dirty="0" err="1">
                <a:latin typeface="GE Inspira Pitch Regular" charset="0"/>
              </a:rPr>
              <a:t>ab</a:t>
            </a:r>
            <a:r>
              <a:rPr lang="en-US" sz="450" dirty="0">
                <a:latin typeface="GE Inspira Pitch Regular" charset="0"/>
              </a:rPr>
              <a:t> initio 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100059" y="3242245"/>
            <a:ext cx="1788642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Functional Failure Mode and Effect Analysis</a:t>
            </a:r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3381" y="1783703"/>
            <a:ext cx="1226710" cy="690803"/>
          </a:xfrm>
          <a:prstGeom prst="rect">
            <a:avLst/>
          </a:prstGeom>
        </p:spPr>
      </p:pic>
      <p:sp>
        <p:nvSpPr>
          <p:cNvPr id="148" name="TextBox 147"/>
          <p:cNvSpPr txBox="1"/>
          <p:nvPr/>
        </p:nvSpPr>
        <p:spPr>
          <a:xfrm>
            <a:off x="3196709" y="2539984"/>
            <a:ext cx="1213841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Identifies causal paths for potential system sensitivities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3250729" y="2377924"/>
            <a:ext cx="1062746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Flow Sensitivity Analysis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2916085" y="1621643"/>
            <a:ext cx="1826784" cy="1972853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034649" y="1628003"/>
            <a:ext cx="1741240" cy="155674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Determine the Emergent Functionality  </a:t>
            </a:r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0785" y="1873157"/>
            <a:ext cx="1141623" cy="1317258"/>
          </a:xfrm>
          <a:prstGeom prst="rect">
            <a:avLst/>
          </a:prstGeom>
        </p:spPr>
      </p:pic>
      <p:sp>
        <p:nvSpPr>
          <p:cNvPr id="153" name="Right Arrow 152"/>
          <p:cNvSpPr/>
          <p:nvPr/>
        </p:nvSpPr>
        <p:spPr>
          <a:xfrm>
            <a:off x="4709271" y="2485964"/>
            <a:ext cx="286680" cy="217184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4" name="Right Arrow 153"/>
          <p:cNvSpPr/>
          <p:nvPr/>
        </p:nvSpPr>
        <p:spPr>
          <a:xfrm rot="16200000">
            <a:off x="3235620" y="3681855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5" name="Right Arrow 154"/>
          <p:cNvSpPr/>
          <p:nvPr/>
        </p:nvSpPr>
        <p:spPr>
          <a:xfrm rot="5400000">
            <a:off x="4006619" y="3669572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6" name="Right Arrow 155"/>
          <p:cNvSpPr/>
          <p:nvPr/>
        </p:nvSpPr>
        <p:spPr>
          <a:xfrm rot="16200000">
            <a:off x="5518005" y="3573814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079510" y="3337859"/>
            <a:ext cx="1125692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Cross checks requirements for consistency and completeness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5032033" y="3156199"/>
            <a:ext cx="1288205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Quality Function Deployment 1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5303491" y="1537481"/>
            <a:ext cx="1294113" cy="328798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 err="1">
                <a:solidFill>
                  <a:srgbClr val="000000"/>
                </a:solidFill>
                <a:latin typeface="GE Inspira Pitch Regular" charset="0"/>
              </a:rPr>
              <a:t>Analyse</a:t>
            </a:r>
            <a:r>
              <a:rPr lang="en-US" sz="900" dirty="0">
                <a:solidFill>
                  <a:srgbClr val="000000"/>
                </a:solidFill>
                <a:latin typeface="GE Inspira Pitch Regular" charset="0"/>
              </a:rPr>
              <a:t>  and Validate Requirements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326707" y="1523425"/>
            <a:ext cx="1071968" cy="3287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>
                <a:latin typeface="GE Inspira Pitch Regular" charset="0"/>
              </a:rPr>
              <a:t>Specify</a:t>
            </a:r>
          </a:p>
          <a:p>
            <a:pPr algn="ctr"/>
            <a:r>
              <a:rPr lang="en-US" sz="900" dirty="0">
                <a:latin typeface="GE Inspira Pitch Regular" charset="0"/>
              </a:rPr>
              <a:t> Requirements</a:t>
            </a:r>
          </a:p>
        </p:txBody>
      </p:sp>
      <p:pic>
        <p:nvPicPr>
          <p:cNvPr id="162" name="Picture 161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2064" y="2973635"/>
            <a:ext cx="1251529" cy="474200"/>
          </a:xfrm>
          <a:prstGeom prst="rect">
            <a:avLst/>
          </a:prstGeom>
        </p:spPr>
      </p:pic>
      <p:sp>
        <p:nvSpPr>
          <p:cNvPr id="163" name="Text Box 122"/>
          <p:cNvSpPr txBox="1">
            <a:spLocks noChangeArrowheads="1"/>
          </p:cNvSpPr>
          <p:nvPr/>
        </p:nvSpPr>
        <p:spPr bwMode="auto">
          <a:xfrm>
            <a:off x="7334728" y="3626400"/>
            <a:ext cx="1024781" cy="3601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36631" tIns="18315" rIns="36631" bIns="18315">
            <a:spAutoFit/>
          </a:bodyPr>
          <a:lstStyle/>
          <a:p>
            <a:pPr algn="ctr" defTabSz="366323" eaLnBrk="0" hangingPunct="0">
              <a:defRPr/>
            </a:pPr>
            <a:r>
              <a:rPr lang="en-GB" sz="525" kern="0" dirty="0">
                <a:solidFill>
                  <a:srgbClr val="000000"/>
                </a:solidFill>
                <a:latin typeface="GE Inspira Pitch Regular" charset="0"/>
              </a:rPr>
              <a:t>Determine Validation and Verification methods for each requirement and specify V&amp; V Requirements </a:t>
            </a:r>
          </a:p>
        </p:txBody>
      </p:sp>
      <p:sp>
        <p:nvSpPr>
          <p:cNvPr id="164" name="Right Arrow 163"/>
          <p:cNvSpPr/>
          <p:nvPr/>
        </p:nvSpPr>
        <p:spPr>
          <a:xfrm rot="5400000">
            <a:off x="7741481" y="2692726"/>
            <a:ext cx="254066" cy="24793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284730" y="3458028"/>
            <a:ext cx="1247751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Verification Compliance Matrix</a:t>
            </a:r>
          </a:p>
        </p:txBody>
      </p:sp>
      <p:pic>
        <p:nvPicPr>
          <p:cNvPr id="166" name="Picture 16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115" y="1700937"/>
            <a:ext cx="438572" cy="436797"/>
          </a:xfrm>
          <a:prstGeom prst="rect">
            <a:avLst/>
          </a:prstGeom>
        </p:spPr>
      </p:pic>
      <p:pic>
        <p:nvPicPr>
          <p:cNvPr id="167" name="Picture 166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3238" y="5389891"/>
            <a:ext cx="492554" cy="482731"/>
          </a:xfrm>
          <a:prstGeom prst="rect">
            <a:avLst/>
          </a:prstGeom>
        </p:spPr>
      </p:pic>
      <p:pic>
        <p:nvPicPr>
          <p:cNvPr id="168" name="Picture 167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6028" y="1832831"/>
            <a:ext cx="449509" cy="428701"/>
          </a:xfrm>
          <a:prstGeom prst="rect">
            <a:avLst/>
          </a:prstGeom>
        </p:spPr>
      </p:pic>
      <p:pic>
        <p:nvPicPr>
          <p:cNvPr id="169" name="Picture 168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5172" y="4027404"/>
            <a:ext cx="546683" cy="527814"/>
          </a:xfrm>
          <a:prstGeom prst="rect">
            <a:avLst/>
          </a:prstGeom>
        </p:spPr>
      </p:pic>
      <p:sp>
        <p:nvSpPr>
          <p:cNvPr id="170" name="TextBox 169"/>
          <p:cNvSpPr txBox="1"/>
          <p:nvPr/>
        </p:nvSpPr>
        <p:spPr>
          <a:xfrm>
            <a:off x="7285619" y="2322938"/>
            <a:ext cx="1122999" cy="294173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525" dirty="0">
                <a:latin typeface="GE Inspira Pitch Regular" charset="0"/>
              </a:rPr>
              <a:t>The System Requirements defines the measurable design requirements for the system</a:t>
            </a:r>
          </a:p>
        </p:txBody>
      </p:sp>
      <p:pic>
        <p:nvPicPr>
          <p:cNvPr id="171" name="Picture 170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4696" y="5120520"/>
            <a:ext cx="496073" cy="486181"/>
          </a:xfrm>
          <a:prstGeom prst="rect">
            <a:avLst/>
          </a:prstGeom>
        </p:spPr>
      </p:pic>
      <p:sp>
        <p:nvSpPr>
          <p:cNvPr id="176" name="Right Arrow 175"/>
          <p:cNvSpPr/>
          <p:nvPr/>
        </p:nvSpPr>
        <p:spPr>
          <a:xfrm>
            <a:off x="2031067" y="5530771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5" name="Right Arrow 254"/>
          <p:cNvSpPr/>
          <p:nvPr/>
        </p:nvSpPr>
        <p:spPr>
          <a:xfrm>
            <a:off x="2772082" y="5517503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6" name="Right Arrow 255"/>
          <p:cNvSpPr/>
          <p:nvPr/>
        </p:nvSpPr>
        <p:spPr>
          <a:xfrm>
            <a:off x="6745150" y="2467579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7" name="Right Arrow 256"/>
          <p:cNvSpPr/>
          <p:nvPr/>
        </p:nvSpPr>
        <p:spPr>
          <a:xfrm rot="5400000">
            <a:off x="7780491" y="4636508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121572" y="3676053"/>
            <a:ext cx="264816" cy="507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1" dirty="0">
                <a:solidFill>
                  <a:schemeClr val="bg1">
                    <a:lumMod val="65000"/>
                  </a:schemeClr>
                </a:solidFill>
                <a:latin typeface="GE Inspira Pitch Regular" charset="0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Process and Tools</a:t>
            </a:r>
            <a:br>
              <a:rPr lang="en-GB" dirty="0" smtClean="0"/>
            </a:br>
            <a:endParaRPr lang="en-US" dirty="0"/>
          </a:p>
        </p:txBody>
      </p:sp>
      <p:sp>
        <p:nvSpPr>
          <p:cNvPr id="76" name="Rectangle 75"/>
          <p:cNvSpPr/>
          <p:nvPr/>
        </p:nvSpPr>
        <p:spPr>
          <a:xfrm>
            <a:off x="2966426" y="5115793"/>
            <a:ext cx="2482458" cy="1077586"/>
          </a:xfrm>
          <a:prstGeom prst="rect">
            <a:avLst/>
          </a:prstGeom>
          <a:solidFill>
            <a:srgbClr val="4F81BD">
              <a:alpha val="30588"/>
            </a:srgbClr>
          </a:solidFill>
          <a:ln w="57150" cap="flat" cmpd="sng" algn="ctr">
            <a:solidFill>
              <a:srgbClr val="990000"/>
            </a:solidFill>
            <a:prstDash val="solid"/>
          </a:ln>
          <a:effectLst/>
        </p:spPr>
        <p:txBody>
          <a:bodyPr lIns="60275" tIns="30138" rIns="60275" bIns="30138" anchor="ctr"/>
          <a:lstStyle/>
          <a:p>
            <a:pPr algn="ctr" defTabSz="84388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 dirty="0">
              <a:solidFill>
                <a:prstClr val="white"/>
              </a:solidFill>
              <a:latin typeface="Aria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6482385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are we?: Analyse Requirements</a:t>
            </a:r>
            <a:endParaRPr lang="en-GB" dirty="0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gray">
          <a:xfrm>
            <a:off x="467443" y="1295400"/>
            <a:ext cx="2266950" cy="695325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tx1"/>
                </a:solidFill>
              </a:rPr>
              <a:t>Assess System Meta-Solution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gray">
          <a:xfrm>
            <a:off x="2670801" y="3149156"/>
            <a:ext cx="2498725" cy="7175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bg1"/>
                </a:solidFill>
              </a:rPr>
              <a:t>Determine System Functionality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gray">
          <a:xfrm>
            <a:off x="3883551" y="4025229"/>
            <a:ext cx="2663825" cy="7048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bg1"/>
                </a:solidFill>
              </a:rPr>
              <a:t>Determine Emergent Functionality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gray">
          <a:xfrm>
            <a:off x="6603022" y="5854227"/>
            <a:ext cx="2348232" cy="6953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bg1"/>
                </a:solidFill>
              </a:rPr>
              <a:t>Verify and Validate Requirements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gray">
          <a:xfrm>
            <a:off x="3839004" y="2634126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gray">
          <a:xfrm>
            <a:off x="5118029" y="3511786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gray">
          <a:xfrm>
            <a:off x="7921575" y="5316840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gray">
          <a:xfrm rot="10800000">
            <a:off x="3296954" y="3809651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gray">
          <a:xfrm rot="10800000">
            <a:off x="2121618" y="2935943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8056" y="5473721"/>
            <a:ext cx="2271324" cy="646331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 smtClean="0"/>
              <a:t>The iteration may not be simple </a:t>
            </a:r>
            <a:endParaRPr lang="en-US" sz="1800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gray">
          <a:xfrm>
            <a:off x="1205233" y="2235368"/>
            <a:ext cx="2740734" cy="6953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bg1"/>
                </a:solidFill>
              </a:rPr>
              <a:t>Determine “working” Operational Requirement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gray">
          <a:xfrm>
            <a:off x="2670801" y="1619249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gray">
          <a:xfrm>
            <a:off x="4856576" y="4908597"/>
            <a:ext cx="3115289" cy="6953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bg1"/>
                </a:solidFill>
              </a:rPr>
              <a:t>Determine Non-Functional Performance Requirements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gray">
          <a:xfrm>
            <a:off x="6567546" y="4393724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0" name="AutoShape 10"/>
          <p:cNvSpPr>
            <a:spLocks noChangeArrowheads="1"/>
          </p:cNvSpPr>
          <p:nvPr/>
        </p:nvSpPr>
        <p:spPr bwMode="gray">
          <a:xfrm rot="10800000">
            <a:off x="4304359" y="4722400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1" name="AutoShape 10"/>
          <p:cNvSpPr>
            <a:spLocks noChangeArrowheads="1"/>
          </p:cNvSpPr>
          <p:nvPr/>
        </p:nvSpPr>
        <p:spPr bwMode="gray">
          <a:xfrm rot="10800000">
            <a:off x="6091667" y="5658378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Left Arrow 5"/>
          <p:cNvSpPr/>
          <p:nvPr/>
        </p:nvSpPr>
        <p:spPr bwMode="auto">
          <a:xfrm>
            <a:off x="5418043" y="1324833"/>
            <a:ext cx="3566120" cy="2288316"/>
          </a:xfrm>
          <a:prstGeom prst="leftArrow">
            <a:avLst>
              <a:gd name="adj1" fmla="val 62670"/>
              <a:gd name="adj2" fmla="val 3507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1400" dirty="0"/>
              <a:t>Applying Systems Thinking to the task of analysing requirements tells us that we will need to take various perspectives to help uncover the unspoken requirements</a:t>
            </a:r>
          </a:p>
        </p:txBody>
      </p:sp>
    </p:spTree>
    <p:extLst>
      <p:ext uri="{BB962C8B-B14F-4D97-AF65-F5344CB8AC3E}">
        <p14:creationId xmlns:p14="http://schemas.microsoft.com/office/powerpoint/2010/main" val="125455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7" descr="Min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0" y="3332163"/>
            <a:ext cx="1798638" cy="1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2" name="Picture 5" descr="stenaH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6"/>
          <a:stretch>
            <a:fillRect/>
          </a:stretch>
        </p:blipFill>
        <p:spPr bwMode="auto">
          <a:xfrm>
            <a:off x="5673725" y="1038225"/>
            <a:ext cx="1803400" cy="175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43" descr="777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488" y="3344863"/>
            <a:ext cx="1806575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685800" y="6105525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Rectangle 3"/>
          <p:cNvSpPr>
            <a:spLocks noChangeArrowheads="1"/>
          </p:cNvSpPr>
          <p:nvPr/>
        </p:nvSpPr>
        <p:spPr bwMode="auto">
          <a:xfrm>
            <a:off x="3124200" y="6105525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606" name="Group 4"/>
          <p:cNvGrpSpPr>
            <a:grpSpLocks/>
          </p:cNvGrpSpPr>
          <p:nvPr/>
        </p:nvGrpSpPr>
        <p:grpSpPr bwMode="auto">
          <a:xfrm>
            <a:off x="5451475" y="895350"/>
            <a:ext cx="187325" cy="4233863"/>
            <a:chOff x="2763" y="1353"/>
            <a:chExt cx="78" cy="1605"/>
          </a:xfrm>
        </p:grpSpPr>
        <p:sp>
          <p:nvSpPr>
            <p:cNvPr id="25631" name="Line 5"/>
            <p:cNvSpPr>
              <a:spLocks noChangeShapeType="1"/>
            </p:cNvSpPr>
            <p:nvPr/>
          </p:nvSpPr>
          <p:spPr bwMode="auto">
            <a:xfrm>
              <a:off x="2802" y="1421"/>
              <a:ext cx="1" cy="1468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2" name="Freeform 6"/>
            <p:cNvSpPr>
              <a:spLocks/>
            </p:cNvSpPr>
            <p:nvPr/>
          </p:nvSpPr>
          <p:spPr bwMode="auto">
            <a:xfrm>
              <a:off x="2763" y="2832"/>
              <a:ext cx="78" cy="126"/>
            </a:xfrm>
            <a:custGeom>
              <a:avLst/>
              <a:gdLst>
                <a:gd name="T0" fmla="*/ 0 w 158"/>
                <a:gd name="T1" fmla="*/ 1 h 251"/>
                <a:gd name="T2" fmla="*/ 0 w 158"/>
                <a:gd name="T3" fmla="*/ 0 h 251"/>
                <a:gd name="T4" fmla="*/ 0 w 158"/>
                <a:gd name="T5" fmla="*/ 0 h 251"/>
                <a:gd name="T6" fmla="*/ 0 w 158"/>
                <a:gd name="T7" fmla="*/ 1 h 2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8"/>
                <a:gd name="T13" fmla="*/ 0 h 251"/>
                <a:gd name="T14" fmla="*/ 158 w 158"/>
                <a:gd name="T15" fmla="*/ 251 h 2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8" h="251">
                  <a:moveTo>
                    <a:pt x="79" y="251"/>
                  </a:moveTo>
                  <a:lnTo>
                    <a:pt x="158" y="0"/>
                  </a:lnTo>
                  <a:lnTo>
                    <a:pt x="0" y="0"/>
                  </a:lnTo>
                  <a:lnTo>
                    <a:pt x="79" y="2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3" name="Freeform 7"/>
            <p:cNvSpPr>
              <a:spLocks/>
            </p:cNvSpPr>
            <p:nvPr/>
          </p:nvSpPr>
          <p:spPr bwMode="auto">
            <a:xfrm>
              <a:off x="2763" y="1353"/>
              <a:ext cx="78" cy="126"/>
            </a:xfrm>
            <a:custGeom>
              <a:avLst/>
              <a:gdLst>
                <a:gd name="T0" fmla="*/ 0 w 158"/>
                <a:gd name="T1" fmla="*/ 0 h 251"/>
                <a:gd name="T2" fmla="*/ 0 w 158"/>
                <a:gd name="T3" fmla="*/ 1 h 251"/>
                <a:gd name="T4" fmla="*/ 0 w 158"/>
                <a:gd name="T5" fmla="*/ 1 h 251"/>
                <a:gd name="T6" fmla="*/ 0 w 158"/>
                <a:gd name="T7" fmla="*/ 0 h 2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8"/>
                <a:gd name="T13" fmla="*/ 0 h 251"/>
                <a:gd name="T14" fmla="*/ 158 w 158"/>
                <a:gd name="T15" fmla="*/ 251 h 2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8" h="251">
                  <a:moveTo>
                    <a:pt x="79" y="0"/>
                  </a:moveTo>
                  <a:lnTo>
                    <a:pt x="0" y="251"/>
                  </a:lnTo>
                  <a:lnTo>
                    <a:pt x="158" y="251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607" name="Group 8"/>
          <p:cNvGrpSpPr>
            <a:grpSpLocks/>
          </p:cNvGrpSpPr>
          <p:nvPr/>
        </p:nvGrpSpPr>
        <p:grpSpPr bwMode="auto">
          <a:xfrm>
            <a:off x="3519488" y="2825750"/>
            <a:ext cx="4041775" cy="250825"/>
            <a:chOff x="1999" y="2112"/>
            <a:chExt cx="1601" cy="80"/>
          </a:xfrm>
        </p:grpSpPr>
        <p:sp>
          <p:nvSpPr>
            <p:cNvPr id="25628" name="Line 9"/>
            <p:cNvSpPr>
              <a:spLocks noChangeShapeType="1"/>
            </p:cNvSpPr>
            <p:nvPr/>
          </p:nvSpPr>
          <p:spPr bwMode="auto">
            <a:xfrm flipH="1">
              <a:off x="2065" y="2153"/>
              <a:ext cx="1468" cy="1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9" name="Freeform 10"/>
            <p:cNvSpPr>
              <a:spLocks/>
            </p:cNvSpPr>
            <p:nvPr/>
          </p:nvSpPr>
          <p:spPr bwMode="auto">
            <a:xfrm>
              <a:off x="1999" y="2112"/>
              <a:ext cx="125" cy="80"/>
            </a:xfrm>
            <a:custGeom>
              <a:avLst/>
              <a:gdLst>
                <a:gd name="T0" fmla="*/ 0 w 251"/>
                <a:gd name="T1" fmla="*/ 1 h 160"/>
                <a:gd name="T2" fmla="*/ 0 w 251"/>
                <a:gd name="T3" fmla="*/ 1 h 160"/>
                <a:gd name="T4" fmla="*/ 0 w 251"/>
                <a:gd name="T5" fmla="*/ 0 h 160"/>
                <a:gd name="T6" fmla="*/ 0 w 251"/>
                <a:gd name="T7" fmla="*/ 1 h 1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1"/>
                <a:gd name="T13" fmla="*/ 0 h 160"/>
                <a:gd name="T14" fmla="*/ 251 w 251"/>
                <a:gd name="T15" fmla="*/ 160 h 1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1" h="160">
                  <a:moveTo>
                    <a:pt x="0" y="81"/>
                  </a:moveTo>
                  <a:lnTo>
                    <a:pt x="251" y="160"/>
                  </a:lnTo>
                  <a:lnTo>
                    <a:pt x="251" y="0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0" name="Freeform 11"/>
            <p:cNvSpPr>
              <a:spLocks/>
            </p:cNvSpPr>
            <p:nvPr/>
          </p:nvSpPr>
          <p:spPr bwMode="auto">
            <a:xfrm>
              <a:off x="3475" y="2112"/>
              <a:ext cx="125" cy="80"/>
            </a:xfrm>
            <a:custGeom>
              <a:avLst/>
              <a:gdLst>
                <a:gd name="T0" fmla="*/ 0 w 251"/>
                <a:gd name="T1" fmla="*/ 1 h 160"/>
                <a:gd name="T2" fmla="*/ 0 w 251"/>
                <a:gd name="T3" fmla="*/ 0 h 160"/>
                <a:gd name="T4" fmla="*/ 0 w 251"/>
                <a:gd name="T5" fmla="*/ 1 h 160"/>
                <a:gd name="T6" fmla="*/ 0 w 251"/>
                <a:gd name="T7" fmla="*/ 1 h 1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1"/>
                <a:gd name="T13" fmla="*/ 0 h 160"/>
                <a:gd name="T14" fmla="*/ 251 w 251"/>
                <a:gd name="T15" fmla="*/ 160 h 1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1" h="160">
                  <a:moveTo>
                    <a:pt x="251" y="81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251" y="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8" name="Rectangle 12"/>
          <p:cNvSpPr>
            <a:spLocks noChangeArrowheads="1"/>
          </p:cNvSpPr>
          <p:nvPr/>
        </p:nvSpPr>
        <p:spPr bwMode="auto">
          <a:xfrm>
            <a:off x="5232400" y="5121275"/>
            <a:ext cx="7096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GB" sz="1600" b="1">
                <a:solidFill>
                  <a:srgbClr val="000000"/>
                </a:solidFill>
              </a:rPr>
              <a:t>STATIC</a:t>
            </a:r>
            <a:endParaRPr lang="en-GB" sz="1600" b="1"/>
          </a:p>
        </p:txBody>
      </p:sp>
      <p:sp>
        <p:nvSpPr>
          <p:cNvPr id="25609" name="Rectangle 13"/>
          <p:cNvSpPr>
            <a:spLocks noChangeArrowheads="1"/>
          </p:cNvSpPr>
          <p:nvPr/>
        </p:nvSpPr>
        <p:spPr bwMode="auto">
          <a:xfrm>
            <a:off x="5127625" y="682625"/>
            <a:ext cx="9572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GB" sz="1600" b="1" dirty="0">
                <a:solidFill>
                  <a:srgbClr val="000000"/>
                </a:solidFill>
              </a:rPr>
              <a:t>DYNAMIC</a:t>
            </a:r>
            <a:endParaRPr lang="en-GB" sz="1600" b="1" dirty="0"/>
          </a:p>
        </p:txBody>
      </p:sp>
      <p:sp>
        <p:nvSpPr>
          <p:cNvPr id="25610" name="Rectangle 14"/>
          <p:cNvSpPr>
            <a:spLocks noChangeArrowheads="1"/>
          </p:cNvSpPr>
          <p:nvPr/>
        </p:nvSpPr>
        <p:spPr bwMode="auto">
          <a:xfrm rot="-5400000">
            <a:off x="2986087" y="2814638"/>
            <a:ext cx="8858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GB" sz="1600" b="1">
                <a:solidFill>
                  <a:srgbClr val="000000"/>
                </a:solidFill>
              </a:rPr>
              <a:t>BROAD</a:t>
            </a:r>
            <a:endParaRPr lang="en-GB" sz="1600" b="1"/>
          </a:p>
        </p:txBody>
      </p:sp>
      <p:sp>
        <p:nvSpPr>
          <p:cNvPr id="25611" name="Rectangle 15"/>
          <p:cNvSpPr>
            <a:spLocks noChangeArrowheads="1"/>
          </p:cNvSpPr>
          <p:nvPr/>
        </p:nvSpPr>
        <p:spPr bwMode="auto">
          <a:xfrm rot="-5400000">
            <a:off x="7170738" y="2828925"/>
            <a:ext cx="9477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GB" sz="1600" b="1">
                <a:solidFill>
                  <a:srgbClr val="000000"/>
                </a:solidFill>
              </a:rPr>
              <a:t>NARROW</a:t>
            </a:r>
            <a:endParaRPr lang="en-GB" sz="1600" b="1"/>
          </a:p>
        </p:txBody>
      </p:sp>
      <p:sp>
        <p:nvSpPr>
          <p:cNvPr id="25612" name="Rectangle 24"/>
          <p:cNvSpPr>
            <a:spLocks noChangeArrowheads="1"/>
          </p:cNvSpPr>
          <p:nvPr/>
        </p:nvSpPr>
        <p:spPr bwMode="auto">
          <a:xfrm rot="-5400000">
            <a:off x="1733550" y="2844800"/>
            <a:ext cx="13446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GB" sz="1600" b="1">
                <a:solidFill>
                  <a:srgbClr val="000000"/>
                </a:solidFill>
              </a:rPr>
              <a:t>REVOLUTION</a:t>
            </a:r>
            <a:endParaRPr lang="en-GB" sz="1600" b="1"/>
          </a:p>
        </p:txBody>
      </p:sp>
      <p:sp>
        <p:nvSpPr>
          <p:cNvPr id="6158" name="AutoShape 26"/>
          <p:cNvSpPr>
            <a:spLocks noChangeArrowheads="1"/>
          </p:cNvSpPr>
          <p:nvPr/>
        </p:nvSpPr>
        <p:spPr bwMode="auto">
          <a:xfrm flipV="1">
            <a:off x="2687516" y="1550988"/>
            <a:ext cx="552450" cy="2722562"/>
          </a:xfrm>
          <a:prstGeom prst="curvedRightArrow">
            <a:avLst>
              <a:gd name="adj1" fmla="val 98563"/>
              <a:gd name="adj2" fmla="val 197126"/>
              <a:gd name="adj3" fmla="val 33333"/>
            </a:avLst>
          </a:prstGeom>
          <a:solidFill>
            <a:srgbClr val="FFC000"/>
          </a:solidFill>
          <a:ln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162" name="AutoShape 28"/>
          <p:cNvSpPr>
            <a:spLocks noChangeArrowheads="1"/>
          </p:cNvSpPr>
          <p:nvPr/>
        </p:nvSpPr>
        <p:spPr bwMode="auto">
          <a:xfrm>
            <a:off x="5174273" y="2057401"/>
            <a:ext cx="742950" cy="2041525"/>
          </a:xfrm>
          <a:prstGeom prst="downArrow">
            <a:avLst>
              <a:gd name="adj1" fmla="val 50000"/>
              <a:gd name="adj2" fmla="val 9866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vert270" wrap="none" anchor="ctr" anchorCtr="1"/>
          <a:lstStyle/>
          <a:p>
            <a:pPr>
              <a:defRPr/>
            </a:pPr>
            <a:r>
              <a:rPr lang="en-US" sz="1600" dirty="0">
                <a:ea typeface="+mn-ea"/>
                <a:cs typeface="+mn-cs"/>
              </a:rPr>
              <a:t>Migration</a:t>
            </a:r>
          </a:p>
        </p:txBody>
      </p:sp>
      <p:sp>
        <p:nvSpPr>
          <p:cNvPr id="25617" name="Rectangle 29"/>
          <p:cNvSpPr>
            <a:spLocks noGrp="1" noChangeArrowheads="1"/>
          </p:cNvSpPr>
          <p:nvPr>
            <p:ph type="title"/>
          </p:nvPr>
        </p:nvSpPr>
        <p:spPr>
          <a:xfrm>
            <a:off x="109538" y="245056"/>
            <a:ext cx="6489700" cy="478845"/>
          </a:xfrm>
        </p:spPr>
        <p:txBody>
          <a:bodyPr/>
          <a:lstStyle/>
          <a:p>
            <a:pPr defTabSz="762000"/>
            <a:r>
              <a:rPr lang="en-GB" dirty="0" smtClean="0">
                <a:latin typeface="+mn-lt"/>
              </a:rPr>
              <a:t>Remember: Knowledge </a:t>
            </a:r>
            <a:r>
              <a:rPr lang="en-GB" dirty="0">
                <a:latin typeface="+mn-lt"/>
              </a:rPr>
              <a:t>&amp; Risk</a:t>
            </a:r>
          </a:p>
        </p:txBody>
      </p:sp>
      <p:sp>
        <p:nvSpPr>
          <p:cNvPr id="6164" name="AutoShape 30"/>
          <p:cNvSpPr>
            <a:spLocks noChangeArrowheads="1"/>
          </p:cNvSpPr>
          <p:nvPr/>
        </p:nvSpPr>
        <p:spPr bwMode="auto">
          <a:xfrm>
            <a:off x="8077200" y="1473200"/>
            <a:ext cx="762000" cy="3048000"/>
          </a:xfrm>
          <a:prstGeom prst="upDownArrow">
            <a:avLst>
              <a:gd name="adj1" fmla="val 50000"/>
              <a:gd name="adj2" fmla="val 80000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wrap="none" anchor="ctr" anchorCtr="1"/>
          <a:lstStyle/>
          <a:p>
            <a:pPr>
              <a:defRPr/>
            </a:pPr>
            <a:r>
              <a:rPr lang="en-US" sz="1600" b="1" dirty="0">
                <a:solidFill>
                  <a:schemeClr val="bg1"/>
                </a:solidFill>
              </a:rPr>
              <a:t>Risk</a:t>
            </a:r>
          </a:p>
        </p:txBody>
      </p:sp>
      <p:sp>
        <p:nvSpPr>
          <p:cNvPr id="25619" name="Text Box 32"/>
          <p:cNvSpPr txBox="1">
            <a:spLocks noChangeArrowheads="1"/>
          </p:cNvSpPr>
          <p:nvPr/>
        </p:nvSpPr>
        <p:spPr bwMode="auto">
          <a:xfrm>
            <a:off x="8029575" y="4483100"/>
            <a:ext cx="8931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>
                <a:latin typeface="+mn-lt"/>
              </a:rPr>
              <a:t>Low</a:t>
            </a:r>
          </a:p>
        </p:txBody>
      </p:sp>
      <p:sp>
        <p:nvSpPr>
          <p:cNvPr id="25620" name="Text Box 33"/>
          <p:cNvSpPr txBox="1">
            <a:spLocks noChangeArrowheads="1"/>
          </p:cNvSpPr>
          <p:nvPr/>
        </p:nvSpPr>
        <p:spPr bwMode="auto">
          <a:xfrm>
            <a:off x="8042275" y="938213"/>
            <a:ext cx="9829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>
                <a:latin typeface="+mn-lt"/>
              </a:rPr>
              <a:t>High</a:t>
            </a:r>
          </a:p>
        </p:txBody>
      </p:sp>
      <p:sp>
        <p:nvSpPr>
          <p:cNvPr id="6168" name="AutoShape 34"/>
          <p:cNvSpPr>
            <a:spLocks noChangeArrowheads="1"/>
          </p:cNvSpPr>
          <p:nvPr/>
        </p:nvSpPr>
        <p:spPr bwMode="auto">
          <a:xfrm>
            <a:off x="1014046" y="1425575"/>
            <a:ext cx="762000" cy="3048000"/>
          </a:xfrm>
          <a:prstGeom prst="upDownArrow">
            <a:avLst>
              <a:gd name="adj1" fmla="val 50000"/>
              <a:gd name="adj2" fmla="val 80000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wrap="none" anchor="ctr" anchorCtr="1"/>
          <a:lstStyle/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Customer Knowledge</a:t>
            </a:r>
          </a:p>
        </p:txBody>
      </p:sp>
      <p:sp>
        <p:nvSpPr>
          <p:cNvPr id="25622" name="Text Box 36"/>
          <p:cNvSpPr txBox="1">
            <a:spLocks noChangeArrowheads="1"/>
          </p:cNvSpPr>
          <p:nvPr/>
        </p:nvSpPr>
        <p:spPr bwMode="auto">
          <a:xfrm>
            <a:off x="247650" y="4498975"/>
            <a:ext cx="26917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1800" b="1">
                <a:latin typeface="+mn-lt"/>
              </a:rPr>
              <a:t>Requirements</a:t>
            </a:r>
          </a:p>
          <a:p>
            <a:r>
              <a:rPr lang="en-GB" sz="1800" b="1">
                <a:latin typeface="+mn-lt"/>
              </a:rPr>
              <a:t>known to customer</a:t>
            </a:r>
            <a:endParaRPr lang="en-GB" sz="2000" b="1">
              <a:latin typeface="+mn-lt"/>
            </a:endParaRPr>
          </a:p>
        </p:txBody>
      </p:sp>
      <p:sp>
        <p:nvSpPr>
          <p:cNvPr id="25623" name="Text Box 37"/>
          <p:cNvSpPr txBox="1">
            <a:spLocks noChangeArrowheads="1"/>
          </p:cNvSpPr>
          <p:nvPr/>
        </p:nvSpPr>
        <p:spPr bwMode="auto">
          <a:xfrm>
            <a:off x="109538" y="782638"/>
            <a:ext cx="30219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1800" b="1" dirty="0">
                <a:latin typeface="+mn-lt"/>
              </a:rPr>
              <a:t>Requirements </a:t>
            </a:r>
          </a:p>
          <a:p>
            <a:r>
              <a:rPr lang="en-GB" sz="1800" b="1" dirty="0">
                <a:latin typeface="+mn-lt"/>
              </a:rPr>
              <a:t>unknown to customer</a:t>
            </a:r>
          </a:p>
        </p:txBody>
      </p:sp>
      <p:sp>
        <p:nvSpPr>
          <p:cNvPr id="5" name="Text Box 41"/>
          <p:cNvSpPr txBox="1">
            <a:spLocks noChangeArrowheads="1"/>
          </p:cNvSpPr>
          <p:nvPr/>
        </p:nvSpPr>
        <p:spPr bwMode="auto">
          <a:xfrm>
            <a:off x="39566" y="5531255"/>
            <a:ext cx="9017977" cy="92333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1800" dirty="0">
                <a:solidFill>
                  <a:schemeClr val="bg1"/>
                </a:solidFill>
              </a:rPr>
              <a:t>Conclusion: Customers and Providers often work in the static design domain</a:t>
            </a:r>
          </a:p>
          <a:p>
            <a:pPr eaLnBrk="0" hangingPunct="0">
              <a:defRPr/>
            </a:pPr>
            <a:r>
              <a:rPr lang="en-GB" sz="1800" dirty="0">
                <a:solidFill>
                  <a:schemeClr val="bg1"/>
                </a:solidFill>
              </a:rPr>
              <a:t>because of knowledge and risk. Revolutionary improvement happens when a new dynamic concept is used. Making this decision is difficult and risky</a:t>
            </a:r>
          </a:p>
        </p:txBody>
      </p:sp>
      <p:pic>
        <p:nvPicPr>
          <p:cNvPr id="25627" name="Picture 46" descr="CD 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96" r="20393" b="12271"/>
          <a:stretch>
            <a:fillRect/>
          </a:stretch>
        </p:blipFill>
        <p:spPr bwMode="auto">
          <a:xfrm>
            <a:off x="3914775" y="1306513"/>
            <a:ext cx="1317625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1592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System Meta-solution</a:t>
            </a:r>
            <a:endParaRPr lang="en-GB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77715" y="2576620"/>
            <a:ext cx="3408485" cy="7742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477" dirty="0">
                <a:solidFill>
                  <a:schemeClr val="dk1"/>
                </a:solidFill>
                <a:latin typeface="+mn-lt"/>
                <a:ea typeface="+mn-ea"/>
              </a:rPr>
              <a:t>To transport passengers and their baggage from one point to another efficiently and safely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914400" y="1143000"/>
            <a:ext cx="2335237" cy="731520"/>
          </a:xfrm>
          <a:prstGeom prst="wedgeRoundRectCallout">
            <a:avLst>
              <a:gd name="adj1" fmla="val -20833"/>
              <a:gd name="adj2" fmla="val 166346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/>
              <a:t>Operational Requirement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51439" y="4291461"/>
            <a:ext cx="6580042" cy="105507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215" dirty="0">
                <a:solidFill>
                  <a:schemeClr val="bg1"/>
                </a:solidFill>
                <a:ea typeface="ＭＳ Ｐゴシック" charset="0"/>
              </a:rPr>
              <a:t>A Meta-solution is an organization</a:t>
            </a:r>
            <a:r>
              <a:rPr lang="ja-JP" altLang="en-GB" sz="2215" dirty="0">
                <a:solidFill>
                  <a:schemeClr val="bg1"/>
                </a:solidFill>
                <a:ea typeface="ＭＳ Ｐゴシック" charset="0"/>
              </a:rPr>
              <a:t>’</a:t>
            </a:r>
            <a:r>
              <a:rPr lang="en-GB" sz="2215" dirty="0">
                <a:solidFill>
                  <a:schemeClr val="bg1"/>
                </a:solidFill>
                <a:ea typeface="ＭＳ Ｐゴシック" charset="0"/>
              </a:rPr>
              <a:t>s current preferred solution to a system </a:t>
            </a:r>
            <a:r>
              <a:rPr lang="ja-JP" altLang="en-GB" sz="2215" dirty="0">
                <a:solidFill>
                  <a:schemeClr val="bg1"/>
                </a:solidFill>
                <a:ea typeface="ＭＳ Ｐゴシック" charset="0"/>
              </a:rPr>
              <a:t>“</a:t>
            </a:r>
            <a:r>
              <a:rPr lang="en-GB" sz="2215" dirty="0">
                <a:solidFill>
                  <a:schemeClr val="bg1"/>
                </a:solidFill>
                <a:ea typeface="ＭＳ Ｐゴシック" charset="0"/>
              </a:rPr>
              <a:t>problem</a:t>
            </a:r>
            <a:r>
              <a:rPr lang="ja-JP" altLang="en-GB" sz="2215" dirty="0">
                <a:solidFill>
                  <a:schemeClr val="bg1"/>
                </a:solidFill>
                <a:ea typeface="ＭＳ Ｐゴシック" charset="0"/>
              </a:rPr>
              <a:t>”</a:t>
            </a:r>
            <a:endParaRPr lang="en-GB" sz="2215" dirty="0">
              <a:solidFill>
                <a:schemeClr val="bg1"/>
              </a:solidFill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05468" y="1724240"/>
            <a:ext cx="1787769" cy="479181"/>
          </a:xfrm>
          <a:prstGeom prst="rect">
            <a:avLst/>
          </a:prstGeom>
          <a:solidFill>
            <a:srgbClr val="FF7C00">
              <a:alpha val="31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46" dirty="0">
                <a:solidFill>
                  <a:schemeClr val="tx1"/>
                </a:solidFill>
              </a:rPr>
              <a:t>Company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06427" y="1724240"/>
            <a:ext cx="1786303" cy="479181"/>
          </a:xfrm>
          <a:prstGeom prst="rect">
            <a:avLst/>
          </a:prstGeom>
          <a:solidFill>
            <a:srgbClr val="FF7C00">
              <a:alpha val="31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46" dirty="0">
                <a:solidFill>
                  <a:schemeClr val="tx1"/>
                </a:solidFill>
              </a:rPr>
              <a:t>Meta-solution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05468" y="2216609"/>
            <a:ext cx="1787769" cy="4791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46" dirty="0">
                <a:solidFill>
                  <a:schemeClr val="tx1"/>
                </a:solidFill>
              </a:rPr>
              <a:t>Toyota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606427" y="2216609"/>
            <a:ext cx="1786303" cy="4791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46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05468" y="2695791"/>
            <a:ext cx="1787769" cy="477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46" dirty="0">
                <a:solidFill>
                  <a:schemeClr val="tx1"/>
                </a:solidFill>
              </a:rPr>
              <a:t>Airbus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606427" y="2695791"/>
            <a:ext cx="1786303" cy="477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46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05468" y="3179885"/>
            <a:ext cx="1787769" cy="477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46" dirty="0">
                <a:solidFill>
                  <a:schemeClr val="tx1"/>
                </a:solidFill>
              </a:rPr>
              <a:t>Bombardier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606427" y="3179885"/>
            <a:ext cx="1786303" cy="477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46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805468" y="3635620"/>
            <a:ext cx="1787769" cy="4791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46" dirty="0">
                <a:solidFill>
                  <a:schemeClr val="tx1"/>
                </a:solidFill>
              </a:rPr>
              <a:t>Yamaha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06427" y="3635620"/>
            <a:ext cx="1786303" cy="4791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46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8020" y="5492945"/>
            <a:ext cx="6783461" cy="7742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77" dirty="0"/>
              <a:t>It is often possible to identify and decide upon the Meta-solution very early in System Development. This will allow us to bound or scope the system functionality relative to that chosen Meta-solution - BUT</a:t>
            </a:r>
          </a:p>
        </p:txBody>
      </p:sp>
    </p:spTree>
    <p:extLst>
      <p:ext uri="{BB962C8B-B14F-4D97-AF65-F5344CB8AC3E}">
        <p14:creationId xmlns:p14="http://schemas.microsoft.com/office/powerpoint/2010/main" val="192211730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Up to the late 1970s the carburettor was the dominant method of mixing air and petrol. Because of its cost and reliability, fuel injection was rare.</a:t>
            </a:r>
          </a:p>
          <a:p>
            <a:r>
              <a:rPr lang="en-GB" dirty="0" smtClean="0"/>
              <a:t>The carburettor manufacturers considered their business safe and focused on making better carburettors! They should have been investigating the engine manufacturer</a:t>
            </a:r>
            <a:r>
              <a:rPr lang="ja-JP" altLang="en-GB" dirty="0" smtClean="0"/>
              <a:t>’</a:t>
            </a:r>
            <a:r>
              <a:rPr lang="en-GB" altLang="ja-JP" dirty="0" smtClean="0"/>
              <a:t>s need for </a:t>
            </a:r>
            <a:r>
              <a:rPr lang="ja-JP" altLang="en-GB" dirty="0" smtClean="0"/>
              <a:t>“</a:t>
            </a:r>
            <a:r>
              <a:rPr lang="en-GB" altLang="ja-JP" dirty="0" smtClean="0"/>
              <a:t>providing the engine with an air-fuel mix</a:t>
            </a:r>
            <a:r>
              <a:rPr lang="ja-JP" altLang="en-GB" dirty="0" smtClean="0"/>
              <a:t>”</a:t>
            </a:r>
            <a:endParaRPr lang="en-GB" altLang="ja-JP" dirty="0" smtClean="0"/>
          </a:p>
          <a:p>
            <a:r>
              <a:rPr lang="en-GB" dirty="0" smtClean="0"/>
              <a:t>Other people started working on cheap and effective fuel injection systems and before the carburettor manufacturers reacted their business had gone – there are no carburettor manufacturers left in the domestic automotive market! </a:t>
            </a:r>
            <a:endParaRPr lang="en-GB" dirty="0"/>
          </a:p>
        </p:txBody>
      </p:sp>
      <p:sp>
        <p:nvSpPr>
          <p:cNvPr id="13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Failure to Explore New Meta-solutions - A Sorry Tale</a:t>
            </a:r>
            <a:endParaRPr lang="en-GB" dirty="0"/>
          </a:p>
        </p:txBody>
      </p:sp>
      <p:pic>
        <p:nvPicPr>
          <p:cNvPr id="13315" name="Picture 6" descr="carburet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97" y="1780357"/>
            <a:ext cx="2242038" cy="141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7" descr="Fuel Injecto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97" y="3944815"/>
            <a:ext cx="2198077" cy="1412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9373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Successful Dynamic Design Concept</a:t>
            </a:r>
            <a:endParaRPr lang="en-US"/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4618" y="1468486"/>
            <a:ext cx="7796609" cy="84882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mtClean="0"/>
              <a:t>Stena HSS – the largest fast ferry in the world carrying up to 1500 passengers, the Stena HSS travels at speeds of up to 46 miles per hour, cutting journey times in half – it is a revolution in ferry design</a:t>
            </a:r>
            <a:endParaRPr lang="en-GB"/>
          </a:p>
        </p:txBody>
      </p:sp>
      <p:pic>
        <p:nvPicPr>
          <p:cNvPr id="15363" name="Picture 4" descr="hss_fro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899" y="4154365"/>
            <a:ext cx="4580792" cy="233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5" descr="stenaH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58" y="2667000"/>
            <a:ext cx="3197469" cy="3836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 descr="Stenapic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295" y="2658208"/>
            <a:ext cx="1885950" cy="1500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7" descr="hss-harwich_smal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667000"/>
            <a:ext cx="2712427" cy="1487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1451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703402"/>
            <a:r>
              <a:rPr lang="en-US">
                <a:latin typeface="Arial" charset="0"/>
              </a:rPr>
              <a:t>Unsuccessful Dynamic Design Concept</a:t>
            </a:r>
          </a:p>
        </p:txBody>
      </p:sp>
      <p:pic>
        <p:nvPicPr>
          <p:cNvPr id="17410" name="Picture 2" descr="C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3" b="3543"/>
          <a:stretch>
            <a:fillRect/>
          </a:stretch>
        </p:blipFill>
        <p:spPr bwMode="auto">
          <a:xfrm>
            <a:off x="1371600" y="2286000"/>
            <a:ext cx="6503377" cy="400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9"/>
          <p:cNvSpPr txBox="1">
            <a:spLocks noChangeArrowheads="1"/>
          </p:cNvSpPr>
          <p:nvPr/>
        </p:nvSpPr>
        <p:spPr bwMode="auto">
          <a:xfrm>
            <a:off x="1371600" y="1338153"/>
            <a:ext cx="6503377" cy="646331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/>
              <a:t>The Sinclair C5 – A potential revolution in personal transport </a:t>
            </a:r>
            <a:r>
              <a:rPr lang="en-GB" sz="1800" smtClean="0"/>
              <a:t>– A </a:t>
            </a:r>
            <a:r>
              <a:rPr lang="en-GB" sz="1800"/>
              <a:t>dynamic concept that failed dramatically.</a:t>
            </a:r>
          </a:p>
        </p:txBody>
      </p:sp>
    </p:spTree>
    <p:extLst>
      <p:ext uri="{BB962C8B-B14F-4D97-AF65-F5344CB8AC3E}">
        <p14:creationId xmlns:p14="http://schemas.microsoft.com/office/powerpoint/2010/main" val="3549266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System Meta-solution</a:t>
            </a:r>
            <a:endParaRPr lang="en-GB" dirty="0"/>
          </a:p>
        </p:txBody>
      </p:sp>
      <p:sp>
        <p:nvSpPr>
          <p:cNvPr id="19458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Every </a:t>
            </a:r>
            <a:r>
              <a:rPr lang="ja-JP" altLang="en-GB" dirty="0" smtClean="0"/>
              <a:t>“</a:t>
            </a:r>
            <a:r>
              <a:rPr lang="en-GB" altLang="ja-JP" dirty="0" smtClean="0"/>
              <a:t>system of interest</a:t>
            </a:r>
            <a:r>
              <a:rPr lang="ja-JP" altLang="en-GB" dirty="0" smtClean="0"/>
              <a:t>”</a:t>
            </a:r>
            <a:r>
              <a:rPr lang="en-GB" altLang="ja-JP" dirty="0" smtClean="0"/>
              <a:t> is a subsystem of a bigger system. Examining the system of interest from the viewpoint of the super-system to which it belongs forces us to consider what it does and the NEED it satisfies. </a:t>
            </a:r>
          </a:p>
          <a:p>
            <a:r>
              <a:rPr lang="en-GB" dirty="0" smtClean="0"/>
              <a:t>Remember, customers do not buy systems, they buy capability, they have a need and if somebody was to come along with a </a:t>
            </a:r>
            <a:r>
              <a:rPr lang="ja-JP" altLang="en-GB" dirty="0" smtClean="0"/>
              <a:t>“</a:t>
            </a:r>
            <a:r>
              <a:rPr lang="en-GB" altLang="ja-JP" dirty="0" smtClean="0"/>
              <a:t>better</a:t>
            </a:r>
            <a:r>
              <a:rPr lang="ja-JP" altLang="en-GB" dirty="0" smtClean="0"/>
              <a:t>”</a:t>
            </a:r>
            <a:r>
              <a:rPr lang="en-GB" altLang="ja-JP" dirty="0" smtClean="0"/>
              <a:t> alternative meta-solution that delivers their need they will buy it!</a:t>
            </a:r>
          </a:p>
          <a:p>
            <a:r>
              <a:rPr lang="en-GB" dirty="0" smtClean="0"/>
              <a:t>When considering the design of a new system, subsystem, or component, we should always review the current Meta-solution to see if it is viable within the project timescales. There will always be alternatives and some of these may be more acceptable to the customer/stakeholders</a:t>
            </a:r>
          </a:p>
          <a:p>
            <a:pPr lvl="1"/>
            <a:r>
              <a:rPr lang="en-GB" dirty="0" smtClean="0"/>
              <a:t>Indeed, a sensible organization should always be researching alternative meta-solutions in preparation for a change - if necessary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08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677729" y="1366444"/>
            <a:ext cx="5147390" cy="2014790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What is it?</a:t>
            </a:r>
          </a:p>
          <a:p>
            <a:pPr lvl="1"/>
            <a:r>
              <a:rPr lang="en-GB" dirty="0" smtClean="0"/>
              <a:t>A lateral thinking approach aimed at getting people away from conventional solutions to explore and select the Meta-solution for the system of interest</a:t>
            </a:r>
          </a:p>
          <a:p>
            <a:pPr lvl="1"/>
            <a:r>
              <a:rPr lang="en-GB" dirty="0" smtClean="0"/>
              <a:t>The approach is based around identifying the </a:t>
            </a:r>
            <a:r>
              <a:rPr lang="ja-JP" altLang="en-GB" dirty="0" smtClean="0"/>
              <a:t>“</a:t>
            </a:r>
            <a:r>
              <a:rPr lang="en-GB" dirty="0" smtClean="0"/>
              <a:t>need</a:t>
            </a:r>
            <a:r>
              <a:rPr lang="ja-JP" altLang="en-GB" dirty="0" smtClean="0"/>
              <a:t>”</a:t>
            </a:r>
            <a:r>
              <a:rPr lang="en-GB" dirty="0" smtClean="0"/>
              <a:t> that a system satisfies and then using this to investigate alternative solutions</a:t>
            </a:r>
          </a:p>
          <a:p>
            <a:r>
              <a:rPr lang="en-GB" dirty="0" smtClean="0"/>
              <a:t>How to do it?	</a:t>
            </a:r>
            <a:endParaRPr lang="en-GB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Need Means Analysis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58" y="1436049"/>
            <a:ext cx="3303035" cy="32841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53728" y="3473633"/>
            <a:ext cx="2760290" cy="83357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Step 1: </a:t>
            </a:r>
            <a:r>
              <a:rPr lang="en-GB" sz="1200" dirty="0"/>
              <a:t>Identify the Operational Requirement of the current Meta-solution to the system of interest</a:t>
            </a:r>
          </a:p>
        </p:txBody>
      </p:sp>
      <p:sp>
        <p:nvSpPr>
          <p:cNvPr id="6" name="Rectangle 5"/>
          <p:cNvSpPr/>
          <p:nvPr/>
        </p:nvSpPr>
        <p:spPr>
          <a:xfrm>
            <a:off x="4673873" y="4361197"/>
            <a:ext cx="2629751" cy="59213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Step 2: </a:t>
            </a:r>
            <a:r>
              <a:rPr lang="en-GB" sz="1200" dirty="0"/>
              <a:t>Derive the NEED that this system satisfies</a:t>
            </a:r>
            <a:endParaRPr lang="en-GB" sz="1100" dirty="0"/>
          </a:p>
        </p:txBody>
      </p:sp>
      <p:sp>
        <p:nvSpPr>
          <p:cNvPr id="7" name="Rectangle 6"/>
          <p:cNvSpPr/>
          <p:nvPr/>
        </p:nvSpPr>
        <p:spPr>
          <a:xfrm>
            <a:off x="5334000" y="5007320"/>
            <a:ext cx="2950268" cy="78196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Step 3: </a:t>
            </a:r>
            <a:r>
              <a:rPr lang="en-GB" sz="1200" dirty="0"/>
              <a:t>Use </a:t>
            </a:r>
            <a:r>
              <a:rPr lang="ja-JP" altLang="en-GB" sz="1200" dirty="0"/>
              <a:t>“</a:t>
            </a:r>
            <a:r>
              <a:rPr lang="en-GB" sz="1200" dirty="0"/>
              <a:t>the box of nine</a:t>
            </a:r>
            <a:r>
              <a:rPr lang="ja-JP" altLang="en-GB" sz="1200" dirty="0"/>
              <a:t>”</a:t>
            </a:r>
            <a:r>
              <a:rPr lang="en-GB" sz="1200" dirty="0"/>
              <a:t> to identify new solutions to the need at different levels </a:t>
            </a:r>
          </a:p>
        </p:txBody>
      </p:sp>
      <p:sp>
        <p:nvSpPr>
          <p:cNvPr id="9" name="Rectangle 8"/>
          <p:cNvSpPr/>
          <p:nvPr/>
        </p:nvSpPr>
        <p:spPr>
          <a:xfrm>
            <a:off x="6127552" y="5843279"/>
            <a:ext cx="2904592" cy="68069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Step 4: </a:t>
            </a:r>
            <a:r>
              <a:rPr lang="en-GB" sz="1200" dirty="0"/>
              <a:t>Review </a:t>
            </a:r>
            <a:r>
              <a:rPr lang="ja-JP" altLang="en-GB" sz="1200" dirty="0"/>
              <a:t>“</a:t>
            </a:r>
            <a:r>
              <a:rPr lang="en-GB" sz="1200" dirty="0"/>
              <a:t>the box of nine</a:t>
            </a:r>
            <a:r>
              <a:rPr lang="ja-JP" altLang="en-GB" sz="1200" dirty="0"/>
              <a:t>”</a:t>
            </a:r>
            <a:r>
              <a:rPr lang="en-GB" sz="1200" dirty="0"/>
              <a:t> to decide on the Meta- solution for the system of interest</a:t>
            </a: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6327062" y="3663468"/>
            <a:ext cx="703385" cy="70338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605" y="5399"/>
                  <a:pt x="10411" y="5410"/>
                  <a:pt x="10218" y="5431"/>
                </a:cubicBezTo>
                <a:lnTo>
                  <a:pt x="9636" y="62"/>
                </a:lnTo>
                <a:cubicBezTo>
                  <a:pt x="10022" y="20"/>
                  <a:pt x="10411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spcBef>
                <a:spcPct val="0"/>
              </a:spcBef>
              <a:buFont typeface="Wingdings" pitchFamily="2" charset="2"/>
              <a:buNone/>
              <a:defRPr/>
            </a:pPr>
            <a:endParaRPr lang="en-US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7168316" y="4445437"/>
            <a:ext cx="703385" cy="70338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605" y="5399"/>
                  <a:pt x="10411" y="5410"/>
                  <a:pt x="10218" y="5431"/>
                </a:cubicBezTo>
                <a:lnTo>
                  <a:pt x="9636" y="62"/>
                </a:lnTo>
                <a:cubicBezTo>
                  <a:pt x="10022" y="20"/>
                  <a:pt x="10411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spcBef>
                <a:spcPct val="0"/>
              </a:spcBef>
              <a:buFont typeface="Wingdings" pitchFamily="2" charset="2"/>
              <a:buNone/>
              <a:defRPr/>
            </a:pPr>
            <a:endParaRPr lang="en-US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8121734" y="5237926"/>
            <a:ext cx="703385" cy="70338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605" y="5399"/>
                  <a:pt x="10411" y="5410"/>
                  <a:pt x="10218" y="5431"/>
                </a:cubicBezTo>
                <a:lnTo>
                  <a:pt x="9636" y="62"/>
                </a:lnTo>
                <a:cubicBezTo>
                  <a:pt x="10022" y="20"/>
                  <a:pt x="10411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spcBef>
                <a:spcPct val="0"/>
              </a:spcBef>
              <a:buFont typeface="Wingdings" pitchFamily="2" charset="2"/>
              <a:buNone/>
              <a:defRPr/>
            </a:pPr>
            <a:endParaRPr lang="en-US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4768" y="4968699"/>
            <a:ext cx="3295696" cy="10865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92" dirty="0"/>
              <a:t>The Need Means Analysis output above is for a domestic washing machine that explores potential solutions at different levels to agree the system Meta-solution</a:t>
            </a:r>
          </a:p>
        </p:txBody>
      </p:sp>
    </p:spTree>
    <p:extLst>
      <p:ext uri="{BB962C8B-B14F-4D97-AF65-F5344CB8AC3E}">
        <p14:creationId xmlns:p14="http://schemas.microsoft.com/office/powerpoint/2010/main" val="19772837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723" y="1647234"/>
            <a:ext cx="4343400" cy="5029200"/>
          </a:xfrm>
        </p:spPr>
        <p:txBody>
          <a:bodyPr/>
          <a:lstStyle/>
          <a:p>
            <a:r>
              <a:rPr lang="en-GB" smtClean="0"/>
              <a:t>The starting point for a Need Means Analysis is to identify the current Meta-solution and determine its Operational Requirement</a:t>
            </a:r>
          </a:p>
          <a:p>
            <a:r>
              <a:rPr lang="en-GB" dirty="0" smtClean="0"/>
              <a:t>If Systems Engineering has been used in its development, the Operational Requirement should exist – otherwise one will have to be created</a:t>
            </a:r>
          </a:p>
          <a:p>
            <a:r>
              <a:rPr lang="en-GB" dirty="0" smtClean="0"/>
              <a:t>Remember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8" y="1647234"/>
            <a:ext cx="4343400" cy="5029200"/>
          </a:xfrm>
        </p:spPr>
        <p:txBody>
          <a:bodyPr/>
          <a:lstStyle/>
          <a:p>
            <a:r>
              <a:rPr lang="en-GB" smtClean="0"/>
              <a:t>Example: Domestic Automatic Washing Machine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723" y="314097"/>
            <a:ext cx="6489700" cy="1041400"/>
          </a:xfrm>
        </p:spPr>
        <p:txBody>
          <a:bodyPr/>
          <a:lstStyle/>
          <a:p>
            <a:r>
              <a:rPr lang="en-GB" smtClean="0"/>
              <a:t>Step 1: Identify the Operational Requirement of the current Meta-solution to the system of interest  </a:t>
            </a:r>
            <a:endParaRPr lang="en-GB" dirty="0"/>
          </a:p>
        </p:txBody>
      </p:sp>
      <p:pic>
        <p:nvPicPr>
          <p:cNvPr id="6" name="Picture 5" descr="IW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542" y="2596112"/>
            <a:ext cx="1718713" cy="249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67420" y="5169865"/>
            <a:ext cx="3971852" cy="145616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77" dirty="0"/>
              <a:t>An</a:t>
            </a:r>
            <a:r>
              <a:rPr lang="en-GB" sz="1477" b="1" i="1" dirty="0"/>
              <a:t> Operational Requirement</a:t>
            </a:r>
            <a:r>
              <a:rPr lang="en-GB" sz="1477" b="1" dirty="0"/>
              <a:t> </a:t>
            </a:r>
            <a:r>
              <a:rPr lang="en-GB" sz="1477" dirty="0"/>
              <a:t>defines the major purpose of a system (i.e. what it fundamentally does - its capability) together with the key overarching constraints (that define the context)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69819" y="5202676"/>
            <a:ext cx="3100161" cy="10015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477" dirty="0"/>
              <a:t>To clean effectively domestic fabric items using minimum water and power and currently available </a:t>
            </a:r>
            <a:r>
              <a:rPr lang="en-GB" sz="1477"/>
              <a:t>detergents  </a:t>
            </a:r>
            <a:endParaRPr lang="en-GB" sz="1477" dirty="0"/>
          </a:p>
        </p:txBody>
      </p:sp>
    </p:spTree>
    <p:extLst>
      <p:ext uri="{BB962C8B-B14F-4D97-AF65-F5344CB8AC3E}">
        <p14:creationId xmlns:p14="http://schemas.microsoft.com/office/powerpoint/2010/main" val="171200846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Step 2: Derive the Need that this Systems Satisfies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613" y="1273467"/>
            <a:ext cx="3815862" cy="4592515"/>
          </a:xfrm>
        </p:spPr>
        <p:txBody>
          <a:bodyPr>
            <a:normAutofit fontScale="92500" lnSpcReduction="20000"/>
          </a:bodyPr>
          <a:lstStyle/>
          <a:p>
            <a:r>
              <a:rPr lang="en-GB" sz="1846" dirty="0"/>
              <a:t>An Operational Requirement defines what a system fundamentally does</a:t>
            </a:r>
          </a:p>
          <a:p>
            <a:r>
              <a:rPr lang="en-GB" sz="1846" dirty="0"/>
              <a:t>The is always a higher level reason why that purpose is being carried out – this is the NEED</a:t>
            </a:r>
          </a:p>
          <a:p>
            <a:r>
              <a:rPr lang="en-GB" sz="1846" dirty="0"/>
              <a:t>I</a:t>
            </a:r>
            <a:r>
              <a:rPr lang="en-GB" sz="1846" dirty="0">
                <a:latin typeface="Arial" charset="0"/>
              </a:rPr>
              <a:t>t is likely not to be the same as the Operational Requirement – but will be related</a:t>
            </a:r>
            <a:endParaRPr lang="en-GB" sz="1846" dirty="0"/>
          </a:p>
          <a:p>
            <a:r>
              <a:rPr lang="en-GB" sz="1846" dirty="0"/>
              <a:t>For example the operational Requirement for a pen is to “lay-down a trail of ink”</a:t>
            </a:r>
          </a:p>
          <a:p>
            <a:r>
              <a:rPr lang="en-GB" sz="1846" dirty="0"/>
              <a:t>But why do we NEED to lay-down a trial of ink” – because we wish to communicate our thoughts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sz="1846" dirty="0"/>
              <a:t>Example: Domestic Automatic Washing Machine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189" y="2281201"/>
            <a:ext cx="3100161" cy="11151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215" dirty="0"/>
              <a:t>Why do we want</a:t>
            </a:r>
          </a:p>
          <a:p>
            <a:endParaRPr lang="en-GB" sz="1477" dirty="0"/>
          </a:p>
          <a:p>
            <a:pPr algn="ctr"/>
            <a:r>
              <a:rPr lang="en-GB" sz="1477" dirty="0"/>
              <a:t>to clean effectively domestic fabric items?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3528" y="4361553"/>
            <a:ext cx="3076740" cy="118440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323" dirty="0"/>
              <a:t>Hygiene</a:t>
            </a:r>
          </a:p>
        </p:txBody>
      </p:sp>
      <p:sp>
        <p:nvSpPr>
          <p:cNvPr id="7" name="Down Arrow 6"/>
          <p:cNvSpPr/>
          <p:nvPr/>
        </p:nvSpPr>
        <p:spPr>
          <a:xfrm>
            <a:off x="6235164" y="3617372"/>
            <a:ext cx="653467" cy="601233"/>
          </a:xfrm>
          <a:prstGeom prst="downArrow">
            <a:avLst/>
          </a:prstGeom>
          <a:solidFill>
            <a:srgbClr val="FFC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77"/>
          </a:p>
        </p:txBody>
      </p:sp>
    </p:spTree>
    <p:extLst>
      <p:ext uri="{BB962C8B-B14F-4D97-AF65-F5344CB8AC3E}">
        <p14:creationId xmlns:p14="http://schemas.microsoft.com/office/powerpoint/2010/main" val="174028471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34447" y="399548"/>
            <a:ext cx="6489700" cy="1041401"/>
          </a:xfrm>
        </p:spPr>
        <p:txBody>
          <a:bodyPr/>
          <a:lstStyle/>
          <a:p>
            <a:r>
              <a:rPr lang="en-GB" sz="2800" dirty="0">
                <a:latin typeface="Arial" charset="0"/>
              </a:rPr>
              <a:t>Step 3: </a:t>
            </a:r>
            <a:r>
              <a:rPr lang="en-GB" dirty="0">
                <a:latin typeface="Arial" charset="0"/>
              </a:rPr>
              <a:t>Use </a:t>
            </a:r>
            <a:r>
              <a:rPr lang="ja-JP" altLang="en-GB" dirty="0">
                <a:latin typeface="Arial" charset="0"/>
              </a:rPr>
              <a:t>“</a:t>
            </a:r>
            <a:r>
              <a:rPr lang="en-GB" dirty="0">
                <a:latin typeface="Arial" charset="0"/>
              </a:rPr>
              <a:t>the box of nine</a:t>
            </a:r>
            <a:r>
              <a:rPr lang="ja-JP" altLang="en-GB" dirty="0">
                <a:latin typeface="Arial" charset="0"/>
              </a:rPr>
              <a:t>”</a:t>
            </a:r>
            <a:r>
              <a:rPr lang="en-GB" dirty="0">
                <a:latin typeface="Arial" charset="0"/>
              </a:rPr>
              <a:t> to identify new solutions to the need at different levels </a:t>
            </a:r>
          </a:p>
        </p:txBody>
      </p:sp>
      <p:sp>
        <p:nvSpPr>
          <p:cNvPr id="23557" name="Text Box 15"/>
          <p:cNvSpPr txBox="1">
            <a:spLocks noChangeArrowheads="1"/>
          </p:cNvSpPr>
          <p:nvPr/>
        </p:nvSpPr>
        <p:spPr bwMode="auto">
          <a:xfrm>
            <a:off x="7681575" y="4653917"/>
            <a:ext cx="1327608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New </a:t>
            </a:r>
          </a:p>
          <a:p>
            <a:pPr eaLnBrk="1" hangingPunct="1"/>
            <a:r>
              <a:rPr lang="en-GB" sz="1600" dirty="0">
                <a:latin typeface="+mn-lt"/>
              </a:rPr>
              <a:t>subsystem</a:t>
            </a:r>
          </a:p>
        </p:txBody>
      </p:sp>
      <p:sp>
        <p:nvSpPr>
          <p:cNvPr id="23558" name="Text Box 16"/>
          <p:cNvSpPr txBox="1">
            <a:spLocks noChangeArrowheads="1"/>
          </p:cNvSpPr>
          <p:nvPr/>
        </p:nvSpPr>
        <p:spPr bwMode="auto">
          <a:xfrm>
            <a:off x="7675071" y="3293169"/>
            <a:ext cx="1560042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New system </a:t>
            </a:r>
          </a:p>
          <a:p>
            <a:pPr eaLnBrk="1" hangingPunct="1"/>
            <a:r>
              <a:rPr lang="en-GB" sz="1600" dirty="0">
                <a:latin typeface="+mn-lt"/>
              </a:rPr>
              <a:t>architecture</a:t>
            </a:r>
          </a:p>
        </p:txBody>
      </p:sp>
      <p:sp>
        <p:nvSpPr>
          <p:cNvPr id="23559" name="Text Box 17"/>
          <p:cNvSpPr txBox="1">
            <a:spLocks noChangeArrowheads="1"/>
          </p:cNvSpPr>
          <p:nvPr/>
        </p:nvSpPr>
        <p:spPr bwMode="auto">
          <a:xfrm>
            <a:off x="7580586" y="1965930"/>
            <a:ext cx="1560042" cy="34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 dirty="0">
                <a:latin typeface="+mn-lt"/>
              </a:rPr>
              <a:t>New system </a:t>
            </a:r>
          </a:p>
        </p:txBody>
      </p:sp>
      <p:sp>
        <p:nvSpPr>
          <p:cNvPr id="23563" name="Rectangle 3"/>
          <p:cNvSpPr>
            <a:spLocks noChangeArrowheads="1"/>
          </p:cNvSpPr>
          <p:nvPr/>
        </p:nvSpPr>
        <p:spPr bwMode="auto">
          <a:xfrm>
            <a:off x="3504539" y="1600200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Cleaning Service</a:t>
            </a:r>
          </a:p>
        </p:txBody>
      </p:sp>
      <p:sp>
        <p:nvSpPr>
          <p:cNvPr id="23564" name="Rectangle 4"/>
          <p:cNvSpPr>
            <a:spLocks noChangeArrowheads="1"/>
          </p:cNvSpPr>
          <p:nvPr/>
        </p:nvSpPr>
        <p:spPr bwMode="auto">
          <a:xfrm>
            <a:off x="4851227" y="1593019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Disposable Clothes/</a:t>
            </a:r>
          </a:p>
          <a:p>
            <a:pPr algn="ctr"/>
            <a:r>
              <a:rPr lang="en-GB" sz="1477" dirty="0"/>
              <a:t>Items</a:t>
            </a:r>
          </a:p>
        </p:txBody>
      </p:sp>
      <p:sp>
        <p:nvSpPr>
          <p:cNvPr id="23565" name="Rectangle 5"/>
          <p:cNvSpPr>
            <a:spLocks noChangeArrowheads="1"/>
          </p:cNvSpPr>
          <p:nvPr/>
        </p:nvSpPr>
        <p:spPr bwMode="auto">
          <a:xfrm>
            <a:off x="6181796" y="1593019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Holographic Clothing</a:t>
            </a:r>
          </a:p>
        </p:txBody>
      </p:sp>
      <p:sp>
        <p:nvSpPr>
          <p:cNvPr id="23566" name="Rectangle 6"/>
          <p:cNvSpPr>
            <a:spLocks noChangeArrowheads="1"/>
          </p:cNvSpPr>
          <p:nvPr/>
        </p:nvSpPr>
        <p:spPr bwMode="auto">
          <a:xfrm>
            <a:off x="3504539" y="2935166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Twin Tub</a:t>
            </a:r>
          </a:p>
        </p:txBody>
      </p:sp>
      <p:sp>
        <p:nvSpPr>
          <p:cNvPr id="23567" name="Rectangle 7"/>
          <p:cNvSpPr>
            <a:spLocks noChangeArrowheads="1"/>
          </p:cNvSpPr>
          <p:nvPr/>
        </p:nvSpPr>
        <p:spPr bwMode="auto">
          <a:xfrm>
            <a:off x="4846832" y="2922122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Washing Machine</a:t>
            </a:r>
          </a:p>
          <a:p>
            <a:pPr algn="ctr"/>
            <a:r>
              <a:rPr lang="en-GB" sz="1200" dirty="0"/>
              <a:t>OR: Clean domestic fabric Items</a:t>
            </a:r>
          </a:p>
          <a:p>
            <a:r>
              <a:rPr lang="en-GB" sz="1200" dirty="0"/>
              <a:t>Need: Hygiene</a:t>
            </a:r>
          </a:p>
        </p:txBody>
      </p:sp>
      <p:sp>
        <p:nvSpPr>
          <p:cNvPr id="23568" name="Rectangle 8"/>
          <p:cNvSpPr>
            <a:spLocks noChangeArrowheads="1"/>
          </p:cNvSpPr>
          <p:nvPr/>
        </p:nvSpPr>
        <p:spPr bwMode="auto">
          <a:xfrm>
            <a:off x="6184727" y="2922122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Combined Dishwasher</a:t>
            </a: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3504539" y="4264414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Ultrasonic Cleaning</a:t>
            </a:r>
          </a:p>
        </p:txBody>
      </p:sp>
      <p:sp>
        <p:nvSpPr>
          <p:cNvPr id="23570" name="Rectangle 10"/>
          <p:cNvSpPr>
            <a:spLocks noChangeArrowheads="1"/>
          </p:cNvSpPr>
          <p:nvPr/>
        </p:nvSpPr>
        <p:spPr bwMode="auto">
          <a:xfrm>
            <a:off x="4846832" y="4262950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Fuzzy Logic </a:t>
            </a:r>
          </a:p>
          <a:p>
            <a:pPr algn="ctr"/>
            <a:r>
              <a:rPr lang="en-GB" sz="1477" dirty="0"/>
              <a:t>Control</a:t>
            </a:r>
          </a:p>
        </p:txBody>
      </p:sp>
      <p:sp>
        <p:nvSpPr>
          <p:cNvPr id="23571" name="Rectangle 11"/>
          <p:cNvSpPr>
            <a:spLocks noChangeArrowheads="1"/>
          </p:cNvSpPr>
          <p:nvPr/>
        </p:nvSpPr>
        <p:spPr bwMode="auto">
          <a:xfrm>
            <a:off x="6184727" y="4262950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Auto Powder</a:t>
            </a:r>
          </a:p>
          <a:p>
            <a:pPr algn="ctr"/>
            <a:r>
              <a:rPr lang="en-GB" sz="1477" dirty="0"/>
              <a:t>Dispensing</a:t>
            </a:r>
          </a:p>
        </p:txBody>
      </p:sp>
      <p:sp>
        <p:nvSpPr>
          <p:cNvPr id="2" name="Right Arrow Callout 1"/>
          <p:cNvSpPr/>
          <p:nvPr/>
        </p:nvSpPr>
        <p:spPr>
          <a:xfrm>
            <a:off x="231438" y="1562056"/>
            <a:ext cx="3248994" cy="132177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1813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77" dirty="0">
                <a:solidFill>
                  <a:schemeClr val="tx1"/>
                </a:solidFill>
              </a:rPr>
              <a:t>How can the Need be achieved without the User/Customer having to purchase/own  a Washing Machine</a:t>
            </a:r>
          </a:p>
        </p:txBody>
      </p:sp>
      <p:sp>
        <p:nvSpPr>
          <p:cNvPr id="29" name="Right Arrow Callout 28"/>
          <p:cNvSpPr/>
          <p:nvPr/>
        </p:nvSpPr>
        <p:spPr>
          <a:xfrm>
            <a:off x="224111" y="3024816"/>
            <a:ext cx="3248994" cy="1105299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3489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77" dirty="0">
                <a:solidFill>
                  <a:schemeClr val="tx1"/>
                </a:solidFill>
              </a:rPr>
              <a:t>The User/Customer still  purchases/owns a Washing Machine, but it</a:t>
            </a:r>
            <a:r>
              <a:rPr lang="uk-UA" sz="1477" dirty="0">
                <a:solidFill>
                  <a:schemeClr val="tx1"/>
                </a:solidFill>
              </a:rPr>
              <a:t>’</a:t>
            </a:r>
            <a:r>
              <a:rPr lang="en-GB" sz="1477" dirty="0">
                <a:solidFill>
                  <a:schemeClr val="tx1"/>
                </a:solidFill>
              </a:rPr>
              <a:t>s a different Architecture</a:t>
            </a:r>
          </a:p>
        </p:txBody>
      </p:sp>
      <p:sp>
        <p:nvSpPr>
          <p:cNvPr id="30" name="Right Arrow Callout 29"/>
          <p:cNvSpPr/>
          <p:nvPr/>
        </p:nvSpPr>
        <p:spPr>
          <a:xfrm>
            <a:off x="186672" y="4458196"/>
            <a:ext cx="3248994" cy="938799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3489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77" dirty="0">
                <a:solidFill>
                  <a:schemeClr val="tx1"/>
                </a:solidFill>
              </a:rPr>
              <a:t>The same Meta-solution but changes made at the subsystem level</a:t>
            </a:r>
          </a:p>
        </p:txBody>
      </p:sp>
      <p:sp>
        <p:nvSpPr>
          <p:cNvPr id="3" name="Rectangle 2"/>
          <p:cNvSpPr/>
          <p:nvPr/>
        </p:nvSpPr>
        <p:spPr>
          <a:xfrm>
            <a:off x="919223" y="5760611"/>
            <a:ext cx="7855217" cy="57178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77" dirty="0"/>
              <a:t>The “box of nine” encourages us to think of at least 3 options per level providing sufficient to explore the choices. Can include further options at any level</a:t>
            </a:r>
          </a:p>
        </p:txBody>
      </p:sp>
    </p:spTree>
    <p:extLst>
      <p:ext uri="{BB962C8B-B14F-4D97-AF65-F5344CB8AC3E}">
        <p14:creationId xmlns:p14="http://schemas.microsoft.com/office/powerpoint/2010/main" val="23791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Thor 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570" y="1330570"/>
            <a:ext cx="4176346" cy="417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0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Need Means Applies at any level!</a:t>
            </a:r>
            <a:endParaRPr lang="en-GB" dirty="0"/>
          </a:p>
        </p:txBody>
      </p:sp>
      <p:sp>
        <p:nvSpPr>
          <p:cNvPr id="23554" name="Text Box 12"/>
          <p:cNvSpPr txBox="1">
            <a:spLocks noChangeArrowheads="1"/>
          </p:cNvSpPr>
          <p:nvPr/>
        </p:nvSpPr>
        <p:spPr bwMode="auto">
          <a:xfrm>
            <a:off x="526074" y="2064728"/>
            <a:ext cx="813043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62"/>
              <a:t>Higher</a:t>
            </a:r>
          </a:p>
          <a:p>
            <a:pPr eaLnBrk="1" hangingPunct="1"/>
            <a:r>
              <a:rPr lang="en-GB" sz="1662"/>
              <a:t>Level</a:t>
            </a:r>
          </a:p>
        </p:txBody>
      </p:sp>
      <p:sp>
        <p:nvSpPr>
          <p:cNvPr id="23555" name="Text Box 13"/>
          <p:cNvSpPr txBox="1">
            <a:spLocks noChangeArrowheads="1"/>
          </p:cNvSpPr>
          <p:nvPr/>
        </p:nvSpPr>
        <p:spPr bwMode="auto">
          <a:xfrm>
            <a:off x="543659" y="3407020"/>
            <a:ext cx="742511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62"/>
              <a:t>Same</a:t>
            </a:r>
          </a:p>
          <a:p>
            <a:pPr eaLnBrk="1" hangingPunct="1"/>
            <a:r>
              <a:rPr lang="en-GB" sz="1662"/>
              <a:t>Level</a:t>
            </a:r>
          </a:p>
        </p:txBody>
      </p:sp>
      <p:sp>
        <p:nvSpPr>
          <p:cNvPr id="23556" name="Text Box 14"/>
          <p:cNvSpPr txBox="1">
            <a:spLocks noChangeArrowheads="1"/>
          </p:cNvSpPr>
          <p:nvPr/>
        </p:nvSpPr>
        <p:spPr bwMode="auto">
          <a:xfrm>
            <a:off x="587620" y="4846028"/>
            <a:ext cx="764953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62"/>
              <a:t>Lower</a:t>
            </a:r>
          </a:p>
          <a:p>
            <a:pPr eaLnBrk="1" hangingPunct="1"/>
            <a:r>
              <a:rPr lang="en-GB" sz="1662"/>
              <a:t>Level</a:t>
            </a:r>
          </a:p>
        </p:txBody>
      </p:sp>
      <p:sp>
        <p:nvSpPr>
          <p:cNvPr id="23557" name="Text Box 15"/>
          <p:cNvSpPr txBox="1">
            <a:spLocks noChangeArrowheads="1"/>
          </p:cNvSpPr>
          <p:nvPr/>
        </p:nvSpPr>
        <p:spPr bwMode="auto">
          <a:xfrm>
            <a:off x="7025054" y="4904643"/>
            <a:ext cx="1686680" cy="34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62" dirty="0"/>
              <a:t>New subsystem</a:t>
            </a:r>
          </a:p>
        </p:txBody>
      </p:sp>
      <p:sp>
        <p:nvSpPr>
          <p:cNvPr id="23558" name="Text Box 16"/>
          <p:cNvSpPr txBox="1">
            <a:spLocks noChangeArrowheads="1"/>
          </p:cNvSpPr>
          <p:nvPr/>
        </p:nvSpPr>
        <p:spPr bwMode="auto">
          <a:xfrm>
            <a:off x="7108581" y="3434862"/>
            <a:ext cx="1402948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62"/>
              <a:t>New system </a:t>
            </a:r>
          </a:p>
          <a:p>
            <a:pPr eaLnBrk="1" hangingPunct="1"/>
            <a:r>
              <a:rPr lang="en-GB" sz="1662"/>
              <a:t>architecture</a:t>
            </a:r>
          </a:p>
        </p:txBody>
      </p:sp>
      <p:sp>
        <p:nvSpPr>
          <p:cNvPr id="23559" name="Text Box 17"/>
          <p:cNvSpPr txBox="1">
            <a:spLocks noChangeArrowheads="1"/>
          </p:cNvSpPr>
          <p:nvPr/>
        </p:nvSpPr>
        <p:spPr bwMode="auto">
          <a:xfrm>
            <a:off x="7225812" y="2312378"/>
            <a:ext cx="1402948" cy="34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62"/>
              <a:t>New system 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7225812" y="1076407"/>
            <a:ext cx="1485900" cy="923192"/>
          </a:xfrm>
          <a:prstGeom prst="wedgeRoundRectCallout">
            <a:avLst>
              <a:gd name="adj1" fmla="val -87986"/>
              <a:gd name="adj2" fmla="val 73929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/>
              <a:t>Can include further options </a:t>
            </a:r>
          </a:p>
        </p:txBody>
      </p:sp>
      <p:sp>
        <p:nvSpPr>
          <p:cNvPr id="23563" name="Rectangle 3"/>
          <p:cNvSpPr>
            <a:spLocks noChangeArrowheads="1"/>
          </p:cNvSpPr>
          <p:nvPr/>
        </p:nvSpPr>
        <p:spPr bwMode="auto">
          <a:xfrm>
            <a:off x="2206869" y="1732085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/>
              <a:t>Machine from solid</a:t>
            </a:r>
          </a:p>
        </p:txBody>
      </p:sp>
      <p:sp>
        <p:nvSpPr>
          <p:cNvPr id="23564" name="Rectangle 4"/>
          <p:cNvSpPr>
            <a:spLocks noChangeArrowheads="1"/>
          </p:cNvSpPr>
          <p:nvPr/>
        </p:nvSpPr>
        <p:spPr bwMode="auto">
          <a:xfrm>
            <a:off x="3549162" y="1730620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/>
              <a:t>Adhesive </a:t>
            </a:r>
          </a:p>
        </p:txBody>
      </p:sp>
      <p:sp>
        <p:nvSpPr>
          <p:cNvPr id="23565" name="Rectangle 5"/>
          <p:cNvSpPr>
            <a:spLocks noChangeArrowheads="1"/>
          </p:cNvSpPr>
          <p:nvPr/>
        </p:nvSpPr>
        <p:spPr bwMode="auto">
          <a:xfrm>
            <a:off x="4879731" y="1730620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/>
              <a:t>Weld</a:t>
            </a:r>
          </a:p>
        </p:txBody>
      </p:sp>
      <p:sp>
        <p:nvSpPr>
          <p:cNvPr id="23566" name="Rectangle 6"/>
          <p:cNvSpPr>
            <a:spLocks noChangeArrowheads="1"/>
          </p:cNvSpPr>
          <p:nvPr/>
        </p:nvSpPr>
        <p:spPr bwMode="auto">
          <a:xfrm>
            <a:off x="2202474" y="3061189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GB" sz="1477"/>
              <a:t>Rivet Nut</a:t>
            </a:r>
          </a:p>
        </p:txBody>
      </p:sp>
      <p:sp>
        <p:nvSpPr>
          <p:cNvPr id="23567" name="Rectangle 7"/>
          <p:cNvSpPr>
            <a:spLocks noChangeArrowheads="1"/>
          </p:cNvSpPr>
          <p:nvPr/>
        </p:nvSpPr>
        <p:spPr bwMode="auto">
          <a:xfrm>
            <a:off x="3544766" y="3059723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Rivet</a:t>
            </a:r>
          </a:p>
          <a:p>
            <a:pPr algn="ctr"/>
            <a:r>
              <a:rPr lang="en-GB" sz="1050" dirty="0"/>
              <a:t>OR: Join 2 or more components  together</a:t>
            </a:r>
          </a:p>
          <a:p>
            <a:pPr algn="ctr"/>
            <a:r>
              <a:rPr lang="en-GB" sz="1050" dirty="0"/>
              <a:t>Need: Structural integrity</a:t>
            </a:r>
          </a:p>
        </p:txBody>
      </p:sp>
      <p:sp>
        <p:nvSpPr>
          <p:cNvPr id="23568" name="Rectangle 8"/>
          <p:cNvSpPr>
            <a:spLocks noChangeArrowheads="1"/>
          </p:cNvSpPr>
          <p:nvPr/>
        </p:nvSpPr>
        <p:spPr bwMode="auto">
          <a:xfrm>
            <a:off x="4882662" y="3059723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GB" sz="1477"/>
              <a:t> Pop Rivet</a:t>
            </a: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2202474" y="4402015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GB" sz="1400" dirty="0"/>
              <a:t>Dome Head</a:t>
            </a:r>
          </a:p>
        </p:txBody>
      </p:sp>
      <p:sp>
        <p:nvSpPr>
          <p:cNvPr id="23570" name="Rectangle 10"/>
          <p:cNvSpPr>
            <a:spLocks noChangeArrowheads="1"/>
          </p:cNvSpPr>
          <p:nvPr/>
        </p:nvSpPr>
        <p:spPr bwMode="auto">
          <a:xfrm>
            <a:off x="3544766" y="4400551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GB" sz="1400" dirty="0"/>
              <a:t>Countersunk</a:t>
            </a:r>
          </a:p>
        </p:txBody>
      </p:sp>
      <p:sp>
        <p:nvSpPr>
          <p:cNvPr id="23571" name="Rectangle 11"/>
          <p:cNvSpPr>
            <a:spLocks noChangeArrowheads="1"/>
          </p:cNvSpPr>
          <p:nvPr/>
        </p:nvSpPr>
        <p:spPr bwMode="auto">
          <a:xfrm>
            <a:off x="4882662" y="4400551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GB" sz="1400" dirty="0"/>
              <a:t>Flat Head</a:t>
            </a:r>
          </a:p>
        </p:txBody>
      </p:sp>
      <p:pic>
        <p:nvPicPr>
          <p:cNvPr id="23572" name="Picture 4" descr="Countersunk_riv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8" t="24628" r="30086" b="20894"/>
          <a:stretch>
            <a:fillRect/>
          </a:stretch>
        </p:blipFill>
        <p:spPr bwMode="auto">
          <a:xfrm>
            <a:off x="3897923" y="4522178"/>
            <a:ext cx="509954" cy="731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3" name="Picture 5" descr="im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4447443"/>
            <a:ext cx="1096108" cy="1002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4" name="Picture 2" descr="Flat head Rivet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723" y="4475285"/>
            <a:ext cx="1135674" cy="929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5" name="Picture 3" descr="klikRivSet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824" y="3147647"/>
            <a:ext cx="1053612" cy="883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6" name="Picture 3" descr="pop riviet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139" y="3130061"/>
            <a:ext cx="1189892" cy="1031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9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Need Means Applies To Any System!</a:t>
            </a:r>
            <a:endParaRPr lang="en-GB"/>
          </a:p>
        </p:txBody>
      </p:sp>
      <p:sp>
        <p:nvSpPr>
          <p:cNvPr id="29698" name="Text Box 12"/>
          <p:cNvSpPr txBox="1">
            <a:spLocks noChangeArrowheads="1"/>
          </p:cNvSpPr>
          <p:nvPr/>
        </p:nvSpPr>
        <p:spPr bwMode="auto">
          <a:xfrm>
            <a:off x="526074" y="2064728"/>
            <a:ext cx="8627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Higher</a:t>
            </a:r>
          </a:p>
          <a:p>
            <a:pPr eaLnBrk="1" hangingPunct="1"/>
            <a:r>
              <a:rPr lang="en-GB" sz="1600">
                <a:latin typeface="+mn-lt"/>
              </a:rPr>
              <a:t>Level</a:t>
            </a:r>
          </a:p>
        </p:txBody>
      </p:sp>
      <p:sp>
        <p:nvSpPr>
          <p:cNvPr id="29699" name="Text Box 13"/>
          <p:cNvSpPr txBox="1">
            <a:spLocks noChangeArrowheads="1"/>
          </p:cNvSpPr>
          <p:nvPr/>
        </p:nvSpPr>
        <p:spPr bwMode="auto">
          <a:xfrm>
            <a:off x="543659" y="3407020"/>
            <a:ext cx="7713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Same</a:t>
            </a:r>
          </a:p>
          <a:p>
            <a:pPr eaLnBrk="1" hangingPunct="1"/>
            <a:r>
              <a:rPr lang="en-GB" sz="1600">
                <a:latin typeface="+mn-lt"/>
              </a:rPr>
              <a:t>Level</a:t>
            </a:r>
          </a:p>
        </p:txBody>
      </p:sp>
      <p:sp>
        <p:nvSpPr>
          <p:cNvPr id="29700" name="Text Box 14"/>
          <p:cNvSpPr txBox="1">
            <a:spLocks noChangeArrowheads="1"/>
          </p:cNvSpPr>
          <p:nvPr/>
        </p:nvSpPr>
        <p:spPr bwMode="auto">
          <a:xfrm>
            <a:off x="587620" y="4846028"/>
            <a:ext cx="80182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Lower</a:t>
            </a:r>
          </a:p>
          <a:p>
            <a:pPr eaLnBrk="1" hangingPunct="1"/>
            <a:r>
              <a:rPr lang="en-GB" sz="1600">
                <a:latin typeface="+mn-lt"/>
              </a:rPr>
              <a:t>Level</a:t>
            </a:r>
          </a:p>
        </p:txBody>
      </p:sp>
      <p:sp>
        <p:nvSpPr>
          <p:cNvPr id="29701" name="Text Box 15"/>
          <p:cNvSpPr txBox="1">
            <a:spLocks noChangeArrowheads="1"/>
          </p:cNvSpPr>
          <p:nvPr/>
        </p:nvSpPr>
        <p:spPr bwMode="auto">
          <a:xfrm>
            <a:off x="7025054" y="4904643"/>
            <a:ext cx="18053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 dirty="0">
                <a:latin typeface="+mn-lt"/>
              </a:rPr>
              <a:t>New subsystem</a:t>
            </a:r>
          </a:p>
        </p:txBody>
      </p:sp>
      <p:sp>
        <p:nvSpPr>
          <p:cNvPr id="29702" name="Text Box 16"/>
          <p:cNvSpPr txBox="1">
            <a:spLocks noChangeArrowheads="1"/>
          </p:cNvSpPr>
          <p:nvPr/>
        </p:nvSpPr>
        <p:spPr bwMode="auto">
          <a:xfrm>
            <a:off x="7108581" y="3434862"/>
            <a:ext cx="15119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New system </a:t>
            </a:r>
          </a:p>
          <a:p>
            <a:pPr eaLnBrk="1" hangingPunct="1"/>
            <a:r>
              <a:rPr lang="en-GB" sz="1600">
                <a:latin typeface="+mn-lt"/>
              </a:rPr>
              <a:t>architecture</a:t>
            </a:r>
          </a:p>
        </p:txBody>
      </p:sp>
      <p:sp>
        <p:nvSpPr>
          <p:cNvPr id="29703" name="Text Box 17"/>
          <p:cNvSpPr txBox="1">
            <a:spLocks noChangeArrowheads="1"/>
          </p:cNvSpPr>
          <p:nvPr/>
        </p:nvSpPr>
        <p:spPr bwMode="auto">
          <a:xfrm>
            <a:off x="7225812" y="2312378"/>
            <a:ext cx="15119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New system 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7218485" y="1081454"/>
            <a:ext cx="1485900" cy="923192"/>
          </a:xfrm>
          <a:prstGeom prst="wedgeRoundRectCallout">
            <a:avLst>
              <a:gd name="adj1" fmla="val -87986"/>
              <a:gd name="adj2" fmla="val 73929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/>
              <a:t>Can include further options </a:t>
            </a:r>
          </a:p>
        </p:txBody>
      </p:sp>
      <p:sp>
        <p:nvSpPr>
          <p:cNvPr id="29707" name="Rectangle 3"/>
          <p:cNvSpPr>
            <a:spLocks noChangeArrowheads="1"/>
          </p:cNvSpPr>
          <p:nvPr/>
        </p:nvSpPr>
        <p:spPr bwMode="auto">
          <a:xfrm>
            <a:off x="2206869" y="1732085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/>
              <a:t>User </a:t>
            </a:r>
          </a:p>
          <a:p>
            <a:pPr algn="ctr"/>
            <a:r>
              <a:rPr lang="en-GB" sz="1400" dirty="0"/>
              <a:t>Repair</a:t>
            </a:r>
          </a:p>
        </p:txBody>
      </p:sp>
      <p:sp>
        <p:nvSpPr>
          <p:cNvPr id="29708" name="Rectangle 4"/>
          <p:cNvSpPr>
            <a:spLocks noChangeArrowheads="1"/>
          </p:cNvSpPr>
          <p:nvPr/>
        </p:nvSpPr>
        <p:spPr bwMode="auto">
          <a:xfrm>
            <a:off x="3549162" y="1730620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/>
              <a:t>Postal Replacement </a:t>
            </a:r>
          </a:p>
        </p:txBody>
      </p:sp>
      <p:sp>
        <p:nvSpPr>
          <p:cNvPr id="29709" name="Rectangle 5"/>
          <p:cNvSpPr>
            <a:spLocks noChangeArrowheads="1"/>
          </p:cNvSpPr>
          <p:nvPr/>
        </p:nvSpPr>
        <p:spPr bwMode="auto">
          <a:xfrm>
            <a:off x="4879731" y="1730620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/>
              <a:t>Redundant</a:t>
            </a:r>
          </a:p>
          <a:p>
            <a:pPr algn="ctr"/>
            <a:r>
              <a:rPr lang="en-GB" sz="1400" dirty="0"/>
              <a:t>System </a:t>
            </a:r>
          </a:p>
        </p:txBody>
      </p:sp>
      <p:sp>
        <p:nvSpPr>
          <p:cNvPr id="29710" name="Rectangle 6"/>
          <p:cNvSpPr>
            <a:spLocks noChangeArrowheads="1"/>
          </p:cNvSpPr>
          <p:nvPr/>
        </p:nvSpPr>
        <p:spPr bwMode="auto">
          <a:xfrm>
            <a:off x="2202474" y="3061189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/>
              <a:t>Reliability Centred Maintenance</a:t>
            </a:r>
          </a:p>
          <a:p>
            <a:pPr algn="ctr"/>
            <a:r>
              <a:rPr lang="en-GB" sz="1400" dirty="0"/>
              <a:t>System</a:t>
            </a:r>
          </a:p>
        </p:txBody>
      </p:sp>
      <p:sp>
        <p:nvSpPr>
          <p:cNvPr id="29711" name="Rectangle 7"/>
          <p:cNvSpPr>
            <a:spLocks noChangeArrowheads="1"/>
          </p:cNvSpPr>
          <p:nvPr/>
        </p:nvSpPr>
        <p:spPr bwMode="auto">
          <a:xfrm>
            <a:off x="3544766" y="3059723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200" dirty="0"/>
              <a:t>Man in a Van to repair system at user’s home</a:t>
            </a:r>
          </a:p>
          <a:p>
            <a:pPr algn="ctr"/>
            <a:r>
              <a:rPr lang="en-GB" sz="1100" dirty="0"/>
              <a:t>OR: Fix System</a:t>
            </a:r>
          </a:p>
          <a:p>
            <a:pPr algn="ctr"/>
            <a:r>
              <a:rPr lang="en-GB" sz="1200" dirty="0"/>
              <a:t>Need: </a:t>
            </a:r>
            <a:r>
              <a:rPr lang="en-GB" sz="1100" dirty="0"/>
              <a:t>Working System</a:t>
            </a:r>
            <a:endParaRPr lang="en-GB" sz="1200" dirty="0"/>
          </a:p>
        </p:txBody>
      </p:sp>
      <p:sp>
        <p:nvSpPr>
          <p:cNvPr id="29712" name="Rectangle 8"/>
          <p:cNvSpPr>
            <a:spLocks noChangeArrowheads="1"/>
          </p:cNvSpPr>
          <p:nvPr/>
        </p:nvSpPr>
        <p:spPr bwMode="auto">
          <a:xfrm>
            <a:off x="4882662" y="3059723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/>
              <a:t>Prognostic based system</a:t>
            </a:r>
          </a:p>
        </p:txBody>
      </p:sp>
      <p:sp>
        <p:nvSpPr>
          <p:cNvPr id="29713" name="Rectangle 9"/>
          <p:cNvSpPr>
            <a:spLocks noChangeArrowheads="1"/>
          </p:cNvSpPr>
          <p:nvPr/>
        </p:nvSpPr>
        <p:spPr bwMode="auto">
          <a:xfrm>
            <a:off x="2202474" y="4402015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/>
              <a:t>Computer – internet based technical publications </a:t>
            </a:r>
          </a:p>
        </p:txBody>
      </p:sp>
      <p:sp>
        <p:nvSpPr>
          <p:cNvPr id="29714" name="Rectangle 10"/>
          <p:cNvSpPr>
            <a:spLocks noChangeArrowheads="1"/>
          </p:cNvSpPr>
          <p:nvPr/>
        </p:nvSpPr>
        <p:spPr bwMode="auto">
          <a:xfrm>
            <a:off x="3544766" y="4400551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/>
              <a:t>Electronic/ software based diagnostics</a:t>
            </a:r>
          </a:p>
        </p:txBody>
      </p:sp>
      <p:sp>
        <p:nvSpPr>
          <p:cNvPr id="29715" name="Rectangle 11"/>
          <p:cNvSpPr>
            <a:spLocks noChangeArrowheads="1"/>
          </p:cNvSpPr>
          <p:nvPr/>
        </p:nvSpPr>
        <p:spPr bwMode="auto">
          <a:xfrm>
            <a:off x="4882662" y="4400551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/>
              <a:t>Internet based booking service</a:t>
            </a:r>
          </a:p>
        </p:txBody>
      </p:sp>
    </p:spTree>
    <p:extLst>
      <p:ext uri="{BB962C8B-B14F-4D97-AF65-F5344CB8AC3E}">
        <p14:creationId xmlns:p14="http://schemas.microsoft.com/office/powerpoint/2010/main" val="83409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703402"/>
            <a:r>
              <a:rPr lang="en-GB" dirty="0">
                <a:latin typeface="Arial" charset="0"/>
              </a:rPr>
              <a:t>Exercise – </a:t>
            </a:r>
            <a:r>
              <a:rPr lang="en-GB" dirty="0" smtClean="0">
                <a:latin typeface="Arial" charset="0"/>
              </a:rPr>
              <a:t>Need Means </a:t>
            </a:r>
            <a:r>
              <a:rPr lang="en-GB" dirty="0">
                <a:latin typeface="Arial" charset="0"/>
              </a:rPr>
              <a:t>Analysis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49230" y="2484301"/>
            <a:ext cx="4300305" cy="2858491"/>
          </a:xfrm>
        </p:spPr>
        <p:txBody>
          <a:bodyPr/>
          <a:lstStyle/>
          <a:p>
            <a:pPr defTabSz="703402">
              <a:lnSpc>
                <a:spcPct val="90000"/>
              </a:lnSpc>
              <a:buNone/>
            </a:pPr>
            <a:r>
              <a:rPr lang="en-GB" dirty="0">
                <a:latin typeface="Arial" charset="0"/>
              </a:rPr>
              <a:t> 	</a:t>
            </a:r>
            <a:r>
              <a:rPr lang="en-GB" dirty="0" smtClean="0">
                <a:latin typeface="Arial" charset="0"/>
              </a:rPr>
              <a:t>In </a:t>
            </a:r>
            <a:r>
              <a:rPr lang="en-GB" dirty="0">
                <a:latin typeface="Arial" charset="0"/>
              </a:rPr>
              <a:t>small </a:t>
            </a:r>
            <a:r>
              <a:rPr lang="en-GB" dirty="0" smtClean="0">
                <a:latin typeface="Arial" charset="0"/>
              </a:rPr>
              <a:t>Teams</a:t>
            </a:r>
            <a:endParaRPr lang="en-GB" dirty="0">
              <a:latin typeface="Arial" charset="0"/>
            </a:endParaRPr>
          </a:p>
          <a:p>
            <a:pPr lvl="1" defTabSz="703402">
              <a:lnSpc>
                <a:spcPct val="90000"/>
              </a:lnSpc>
            </a:pPr>
            <a:r>
              <a:rPr lang="en-GB" dirty="0" smtClean="0">
                <a:latin typeface="Arial" charset="0"/>
              </a:rPr>
              <a:t>Perform </a:t>
            </a:r>
            <a:r>
              <a:rPr lang="en-GB" dirty="0">
                <a:latin typeface="Arial" charset="0"/>
              </a:rPr>
              <a:t>a </a:t>
            </a:r>
            <a:r>
              <a:rPr lang="en-GB" dirty="0" smtClean="0">
                <a:latin typeface="Arial" charset="0"/>
              </a:rPr>
              <a:t>Need Means </a:t>
            </a:r>
            <a:r>
              <a:rPr lang="en-GB" dirty="0">
                <a:latin typeface="Arial" charset="0"/>
              </a:rPr>
              <a:t>Analysis </a:t>
            </a:r>
            <a:r>
              <a:rPr lang="en-GB" dirty="0" smtClean="0">
                <a:latin typeface="Arial" charset="0"/>
              </a:rPr>
              <a:t>for the System Described by the Trainer</a:t>
            </a:r>
          </a:p>
          <a:p>
            <a:pPr lvl="1" defTabSz="703402">
              <a:lnSpc>
                <a:spcPct val="90000"/>
              </a:lnSpc>
            </a:pPr>
            <a:r>
              <a:rPr lang="en-GB" dirty="0" smtClean="0">
                <a:latin typeface="Arial" charset="0"/>
              </a:rPr>
              <a:t>Be </a:t>
            </a:r>
            <a:r>
              <a:rPr lang="en-GB" dirty="0">
                <a:latin typeface="Arial" charset="0"/>
              </a:rPr>
              <a:t>prepared to share your outcome with the rest of the class</a:t>
            </a:r>
          </a:p>
          <a:p>
            <a:pPr defTabSz="703402">
              <a:lnSpc>
                <a:spcPct val="90000"/>
              </a:lnSpc>
            </a:pPr>
            <a:r>
              <a:rPr lang="en-GB" dirty="0">
                <a:latin typeface="Arial" charset="0"/>
              </a:rPr>
              <a:t>Time 15 minutes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524000"/>
            <a:ext cx="3429000" cy="490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050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smtClean="0"/>
              <a:t>The purpose of a Need Means Analysis is to reflect upon the alternative levels of solutions available - with the intention of agreeing the system Meta-solution</a:t>
            </a:r>
          </a:p>
          <a:p>
            <a:r>
              <a:rPr lang="en-GB" smtClean="0"/>
              <a:t>It is always possible to operate at higher and higher levels of abstraction in order to retain solution choices – BUT often the problem context allows the meta-solution to be decided at this point thereby focusing and scoping the design activity</a:t>
            </a:r>
          </a:p>
          <a:p>
            <a:r>
              <a:rPr lang="en-GB" smtClean="0"/>
              <a:t>By agreeing the Meta-solution we are bounding our system functionality</a:t>
            </a:r>
          </a:p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Example</a:t>
            </a:r>
          </a:p>
          <a:p>
            <a:r>
              <a:rPr lang="en-GB" dirty="0" smtClean="0"/>
              <a:t>In 1998-1999 a well known washing machine designer/manufacturer undertook a technology demonstration programme to develop an “intelligent washing system”. </a:t>
            </a:r>
          </a:p>
          <a:p>
            <a:r>
              <a:rPr lang="en-GB" dirty="0" smtClean="0"/>
              <a:t>One possible Meta-solution was a “dry-cleaning machine”. However, this particular company had no design or manufacturing experience with “dry-cleaning” which, combined with the health and safety issues, led them to retaining the same basic Meta-solution – a water-based electrically powered system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400" y="299356"/>
            <a:ext cx="6489700" cy="1041400"/>
          </a:xfrm>
        </p:spPr>
        <p:txBody>
          <a:bodyPr/>
          <a:lstStyle/>
          <a:p>
            <a:r>
              <a:rPr lang="en-GB" smtClean="0"/>
              <a:t>Step 4: Review </a:t>
            </a:r>
            <a:r>
              <a:rPr lang="ja-JP" altLang="en-GB" smtClean="0"/>
              <a:t>“</a:t>
            </a:r>
            <a:r>
              <a:rPr lang="en-GB" smtClean="0"/>
              <a:t>the box of nine</a:t>
            </a:r>
            <a:r>
              <a:rPr lang="ja-JP" altLang="en-GB" smtClean="0"/>
              <a:t>”</a:t>
            </a:r>
            <a:r>
              <a:rPr lang="en-GB" smtClean="0"/>
              <a:t> to decide on the Meta- solution for the system of interest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1953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Meta-solutions, Level of Innovation and Risk</a:t>
            </a:r>
            <a:endParaRPr lang="en-GB" dirty="0"/>
          </a:p>
        </p:txBody>
      </p:sp>
      <p:sp>
        <p:nvSpPr>
          <p:cNvPr id="33794" name="Rectangle 3"/>
          <p:cNvSpPr>
            <a:spLocks noChangeArrowheads="1"/>
          </p:cNvSpPr>
          <p:nvPr/>
        </p:nvSpPr>
        <p:spPr bwMode="auto">
          <a:xfrm>
            <a:off x="1647093" y="1733551"/>
            <a:ext cx="1455127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3102219" y="1730620"/>
            <a:ext cx="145366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4551484" y="1730620"/>
            <a:ext cx="145366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1651490" y="3062654"/>
            <a:ext cx="1455126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100">
              <a:latin typeface="+mn-lt"/>
            </a:endParaRPr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3106615" y="3059723"/>
            <a:ext cx="145366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100">
              <a:latin typeface="+mn-lt"/>
            </a:endParaRPr>
          </a:p>
        </p:txBody>
      </p:sp>
      <p:sp>
        <p:nvSpPr>
          <p:cNvPr id="33799" name="Rectangle 8"/>
          <p:cNvSpPr>
            <a:spLocks noChangeArrowheads="1"/>
          </p:cNvSpPr>
          <p:nvPr/>
        </p:nvSpPr>
        <p:spPr bwMode="auto">
          <a:xfrm>
            <a:off x="4555881" y="3059723"/>
            <a:ext cx="145366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100">
              <a:latin typeface="+mn-lt"/>
            </a:endParaRPr>
          </a:p>
        </p:txBody>
      </p:sp>
      <p:sp>
        <p:nvSpPr>
          <p:cNvPr id="33800" name="Rectangle 9"/>
          <p:cNvSpPr>
            <a:spLocks noChangeArrowheads="1"/>
          </p:cNvSpPr>
          <p:nvPr/>
        </p:nvSpPr>
        <p:spPr bwMode="auto">
          <a:xfrm>
            <a:off x="1651490" y="4403482"/>
            <a:ext cx="1455126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33801" name="Rectangle 10"/>
          <p:cNvSpPr>
            <a:spLocks noChangeArrowheads="1"/>
          </p:cNvSpPr>
          <p:nvPr/>
        </p:nvSpPr>
        <p:spPr bwMode="auto">
          <a:xfrm>
            <a:off x="3106615" y="4400551"/>
            <a:ext cx="145366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33802" name="Rectangle 11"/>
          <p:cNvSpPr>
            <a:spLocks noChangeArrowheads="1"/>
          </p:cNvSpPr>
          <p:nvPr/>
        </p:nvSpPr>
        <p:spPr bwMode="auto">
          <a:xfrm>
            <a:off x="4555881" y="4400551"/>
            <a:ext cx="145366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33803" name="Text Box 12"/>
          <p:cNvSpPr txBox="1">
            <a:spLocks noChangeArrowheads="1"/>
          </p:cNvSpPr>
          <p:nvPr/>
        </p:nvSpPr>
        <p:spPr bwMode="auto">
          <a:xfrm>
            <a:off x="465799" y="2079932"/>
            <a:ext cx="888385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Higher</a:t>
            </a:r>
          </a:p>
          <a:p>
            <a:pPr eaLnBrk="1" hangingPunct="1"/>
            <a:r>
              <a:rPr lang="en-GB" sz="1600">
                <a:latin typeface="+mn-lt"/>
              </a:rPr>
              <a:t>Level</a:t>
            </a:r>
          </a:p>
        </p:txBody>
      </p:sp>
      <p:sp>
        <p:nvSpPr>
          <p:cNvPr id="33804" name="Text Box 13"/>
          <p:cNvSpPr txBox="1">
            <a:spLocks noChangeArrowheads="1"/>
          </p:cNvSpPr>
          <p:nvPr/>
        </p:nvSpPr>
        <p:spPr bwMode="auto">
          <a:xfrm>
            <a:off x="536331" y="3399693"/>
            <a:ext cx="792205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Same</a:t>
            </a:r>
          </a:p>
          <a:p>
            <a:pPr eaLnBrk="1" hangingPunct="1"/>
            <a:r>
              <a:rPr lang="en-GB" sz="1600">
                <a:latin typeface="+mn-lt"/>
              </a:rPr>
              <a:t>Level</a:t>
            </a:r>
          </a:p>
        </p:txBody>
      </p:sp>
      <p:sp>
        <p:nvSpPr>
          <p:cNvPr id="33805" name="Text Box 14"/>
          <p:cNvSpPr txBox="1">
            <a:spLocks noChangeArrowheads="1"/>
          </p:cNvSpPr>
          <p:nvPr/>
        </p:nvSpPr>
        <p:spPr bwMode="auto">
          <a:xfrm>
            <a:off x="580293" y="4838701"/>
            <a:ext cx="825867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Lower</a:t>
            </a:r>
          </a:p>
          <a:p>
            <a:pPr eaLnBrk="1" hangingPunct="1"/>
            <a:r>
              <a:rPr lang="en-GB" sz="1600">
                <a:latin typeface="+mn-lt"/>
              </a:rPr>
              <a:t>Level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2545033" y="4787412"/>
            <a:ext cx="261481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</a:rPr>
              <a:t>New subsystem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775595" y="3470801"/>
            <a:ext cx="410691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</a:rPr>
              <a:t>New system architecture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2864932" y="2124808"/>
            <a:ext cx="2175596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</a:rPr>
              <a:t>New system 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416920" y="2193681"/>
            <a:ext cx="2420663" cy="461665"/>
          </a:xfrm>
          <a:prstGeom prst="rect">
            <a:avLst/>
          </a:prstGeom>
          <a:gradFill rotWithShape="1">
            <a:gsLst>
              <a:gs pos="0">
                <a:srgbClr val="ACACE1"/>
              </a:gs>
              <a:gs pos="35001">
                <a:srgbClr val="C5C5E9"/>
              </a:gs>
              <a:gs pos="100000">
                <a:srgbClr val="E9E9F7"/>
              </a:gs>
            </a:gsLst>
            <a:lin ang="16200000" scaled="1"/>
          </a:gradFill>
          <a:ln w="9525">
            <a:solidFill>
              <a:srgbClr val="292989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chemeClr val="dk1"/>
                </a:solidFill>
                <a:latin typeface="+mn-lt"/>
                <a:ea typeface="+mn-ea"/>
              </a:rPr>
              <a:t>Revolutionary 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857706" y="3482075"/>
            <a:ext cx="1393908" cy="461665"/>
          </a:xfrm>
          <a:prstGeom prst="rect">
            <a:avLst/>
          </a:prstGeom>
          <a:gradFill rotWithShape="1">
            <a:gsLst>
              <a:gs pos="0">
                <a:srgbClr val="ACACE1"/>
              </a:gs>
              <a:gs pos="35001">
                <a:srgbClr val="C5C5E9"/>
              </a:gs>
              <a:gs pos="100000">
                <a:srgbClr val="E9E9F7"/>
              </a:gs>
            </a:gsLst>
            <a:lin ang="16200000" scaled="1"/>
          </a:gradFill>
          <a:ln w="9525">
            <a:solidFill>
              <a:srgbClr val="292989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chemeClr val="dk1"/>
                </a:solidFill>
                <a:latin typeface="+mn-lt"/>
                <a:ea typeface="+mn-ea"/>
              </a:rPr>
              <a:t>Radical 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562456" y="4781551"/>
            <a:ext cx="2224455" cy="461665"/>
          </a:xfrm>
          <a:prstGeom prst="rect">
            <a:avLst/>
          </a:prstGeom>
          <a:gradFill rotWithShape="1">
            <a:gsLst>
              <a:gs pos="0">
                <a:srgbClr val="ACACE1"/>
              </a:gs>
              <a:gs pos="35001">
                <a:srgbClr val="C5C5E9"/>
              </a:gs>
              <a:gs pos="100000">
                <a:srgbClr val="E9E9F7"/>
              </a:gs>
            </a:gsLst>
            <a:lin ang="16200000" scaled="1"/>
          </a:gradFill>
          <a:ln w="9525">
            <a:solidFill>
              <a:srgbClr val="292989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chemeClr val="dk1"/>
                </a:solidFill>
                <a:latin typeface="+mn-lt"/>
                <a:ea typeface="+mn-ea"/>
              </a:rPr>
              <a:t>Evolutionary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220791" y="1819803"/>
            <a:ext cx="697627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0.1%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05847" y="3091197"/>
            <a:ext cx="697627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4.9%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16222" y="4398265"/>
            <a:ext cx="628698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95%</a:t>
            </a:r>
          </a:p>
        </p:txBody>
      </p:sp>
    </p:spTree>
    <p:extLst>
      <p:ext uri="{BB962C8B-B14F-4D97-AF65-F5344CB8AC3E}">
        <p14:creationId xmlns:p14="http://schemas.microsoft.com/office/powerpoint/2010/main" val="19373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charset="0"/>
              </a:rPr>
              <a:t>Radical Innovation</a:t>
            </a:r>
            <a:endParaRPr lang="en-GB" dirty="0">
              <a:latin typeface="Arial" charset="0"/>
            </a:endParaRPr>
          </a:p>
        </p:txBody>
      </p:sp>
      <p:sp>
        <p:nvSpPr>
          <p:cNvPr id="31747" name="Content Placeholder 3"/>
          <p:cNvSpPr>
            <a:spLocks noGrp="1"/>
          </p:cNvSpPr>
          <p:nvPr>
            <p:ph sz="half" idx="2"/>
          </p:nvPr>
        </p:nvSpPr>
        <p:spPr>
          <a:xfrm>
            <a:off x="544556" y="1178170"/>
            <a:ext cx="7913645" cy="4592515"/>
          </a:xfrm>
        </p:spPr>
        <p:txBody>
          <a:bodyPr/>
          <a:lstStyle/>
          <a:p>
            <a:r>
              <a:rPr lang="en-GB" dirty="0" smtClean="0">
                <a:latin typeface="Arial" charset="0"/>
              </a:rPr>
              <a:t>What </a:t>
            </a:r>
            <a:r>
              <a:rPr lang="en-GB" dirty="0">
                <a:latin typeface="Arial" charset="0"/>
              </a:rPr>
              <a:t>are the issues with adopting any or your </a:t>
            </a:r>
            <a:r>
              <a:rPr lang="en-GB" dirty="0" smtClean="0">
                <a:latin typeface="Arial" charset="0"/>
              </a:rPr>
              <a:t>“same” </a:t>
            </a:r>
            <a:r>
              <a:rPr lang="en-GB" altLang="ja-JP" dirty="0" smtClean="0">
                <a:latin typeface="Arial" charset="0"/>
              </a:rPr>
              <a:t>level </a:t>
            </a:r>
            <a:r>
              <a:rPr lang="en-GB" altLang="ja-JP" dirty="0">
                <a:latin typeface="Arial" charset="0"/>
              </a:rPr>
              <a:t>solutions</a:t>
            </a:r>
            <a:r>
              <a:rPr lang="en-GB" altLang="ja-JP" dirty="0" smtClean="0">
                <a:latin typeface="Arial" charset="0"/>
              </a:rPr>
              <a:t>? i.e. a change or architecture.</a:t>
            </a:r>
            <a:endParaRPr lang="en-GB" altLang="ja-JP" dirty="0">
              <a:latin typeface="Arial" charset="0"/>
            </a:endParaRPr>
          </a:p>
          <a:p>
            <a:pPr lvl="1"/>
            <a:r>
              <a:rPr lang="en-GB" dirty="0">
                <a:latin typeface="Arial" charset="0"/>
              </a:rPr>
              <a:t>e.g. what would a </a:t>
            </a:r>
            <a:r>
              <a:rPr lang="en-GB" dirty="0" smtClean="0">
                <a:latin typeface="Arial" charset="0"/>
              </a:rPr>
              <a:t>move from a hi-bypass turbofan </a:t>
            </a:r>
            <a:r>
              <a:rPr lang="en-GB" dirty="0">
                <a:latin typeface="Arial" charset="0"/>
              </a:rPr>
              <a:t>to an open-rotor architecture mean for the </a:t>
            </a:r>
            <a:r>
              <a:rPr lang="en-GB" dirty="0" err="1">
                <a:latin typeface="Arial" charset="0"/>
              </a:rPr>
              <a:t>airframer</a:t>
            </a:r>
            <a:r>
              <a:rPr lang="en-GB" dirty="0">
                <a:latin typeface="Arial" charset="0"/>
              </a:rPr>
              <a:t>? </a:t>
            </a:r>
          </a:p>
          <a:p>
            <a:r>
              <a:rPr lang="en-GB" dirty="0" smtClean="0">
                <a:latin typeface="Arial" charset="0"/>
              </a:rPr>
              <a:t>Radical change (change of architecture) at the subsystem level often requires a change in architecture at the system level</a:t>
            </a:r>
          </a:p>
          <a:p>
            <a:r>
              <a:rPr lang="en-GB" dirty="0">
                <a:latin typeface="Arial" charset="0"/>
              </a:rPr>
              <a:t>E</a:t>
            </a:r>
            <a:r>
              <a:rPr lang="en-GB" dirty="0" smtClean="0">
                <a:latin typeface="Arial" charset="0"/>
              </a:rPr>
              <a:t>vidence suggests this won’t happen unless there is a performance improvement &gt;40%!</a:t>
            </a:r>
            <a:endParaRPr lang="en-GB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78912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pen Rot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464" y="4060812"/>
            <a:ext cx="3036277" cy="2274277"/>
          </a:xfrm>
          <a:prstGeom prst="rect">
            <a:avLst/>
          </a:prstGeom>
        </p:spPr>
      </p:pic>
      <p:pic>
        <p:nvPicPr>
          <p:cNvPr id="6" name="Picture 5" descr="open rotar plane 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669" y="4545778"/>
            <a:ext cx="3064919" cy="1776614"/>
          </a:xfrm>
          <a:prstGeom prst="rect">
            <a:avLst/>
          </a:prstGeom>
        </p:spPr>
      </p:pic>
      <p:pic>
        <p:nvPicPr>
          <p:cNvPr id="9" name="Picture 8" descr="open rotar plane 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425" y="1103578"/>
            <a:ext cx="2951030" cy="1988972"/>
          </a:xfrm>
          <a:prstGeom prst="rect">
            <a:avLst/>
          </a:prstGeom>
        </p:spPr>
      </p:pic>
      <p:pic>
        <p:nvPicPr>
          <p:cNvPr id="2" name="Picture 1" descr="images-15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41" y="1687314"/>
            <a:ext cx="2345522" cy="15750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4447" y="1435320"/>
            <a:ext cx="2868222" cy="1827088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8503" y="1078214"/>
            <a:ext cx="5084113" cy="546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77" dirty="0"/>
              <a:t>Commercial aircraft typically use hi-bypass turbo fans to generate thrust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7058" y="3822649"/>
            <a:ext cx="5084113" cy="546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77" dirty="0"/>
              <a:t>A far more fuel efficient solution is the “open rotor” offering fuel savings of up to 30%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127660" y="3496030"/>
            <a:ext cx="1382089" cy="839125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7" dirty="0"/>
              <a:t>BUT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27901" y="3459851"/>
            <a:ext cx="2492697" cy="100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77" dirty="0"/>
              <a:t>Such a power plant will require the </a:t>
            </a:r>
            <a:r>
              <a:rPr lang="en-US" sz="1477" dirty="0" err="1"/>
              <a:t>airframer</a:t>
            </a:r>
            <a:r>
              <a:rPr lang="en-US" sz="1477" dirty="0"/>
              <a:t> to change their architecture</a:t>
            </a:r>
          </a:p>
        </p:txBody>
      </p:sp>
    </p:spTree>
    <p:extLst>
      <p:ext uri="{BB962C8B-B14F-4D97-AF65-F5344CB8AC3E}">
        <p14:creationId xmlns:p14="http://schemas.microsoft.com/office/powerpoint/2010/main" val="103435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yson W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27" y="2022230"/>
            <a:ext cx="2908746" cy="3294741"/>
          </a:xfrm>
          <a:prstGeom prst="rect">
            <a:avLst/>
          </a:prstGeom>
        </p:spPr>
      </p:pic>
      <p:pic>
        <p:nvPicPr>
          <p:cNvPr id="7" name="Picture 6" descr="Dyson Drum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295" y="1872481"/>
            <a:ext cx="3810000" cy="181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2141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GB" smtClean="0"/>
              <a:t>Pros</a:t>
            </a:r>
          </a:p>
          <a:p>
            <a:pPr lvl="1"/>
            <a:r>
              <a:rPr lang="en-GB" smtClean="0"/>
              <a:t>Simple - anybody can contribute</a:t>
            </a:r>
          </a:p>
          <a:p>
            <a:pPr lvl="1"/>
            <a:r>
              <a:rPr lang="en-GB" smtClean="0"/>
              <a:t>If performed in a team it promotes</a:t>
            </a:r>
          </a:p>
          <a:p>
            <a:pPr lvl="2"/>
            <a:r>
              <a:rPr lang="en-GB" smtClean="0"/>
              <a:t>Discussion</a:t>
            </a:r>
          </a:p>
          <a:p>
            <a:pPr lvl="2"/>
            <a:r>
              <a:rPr lang="en-GB" smtClean="0"/>
              <a:t>Thinking</a:t>
            </a:r>
          </a:p>
          <a:p>
            <a:pPr lvl="1"/>
            <a:r>
              <a:rPr lang="en-GB" smtClean="0"/>
              <a:t>Identifies alternative solutions at different levels</a:t>
            </a:r>
          </a:p>
          <a:p>
            <a:pPr lvl="1"/>
            <a:r>
              <a:rPr lang="en-GB" smtClean="0"/>
              <a:t>Can lead to an agreed meta- solution and therefore scope the problem space</a:t>
            </a:r>
            <a:endParaRPr lang="en-GB" dirty="0"/>
          </a:p>
        </p:txBody>
      </p:sp>
      <p:sp>
        <p:nvSpPr>
          <p:cNvPr id="37891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smtClean="0"/>
              <a:t>Cons</a:t>
            </a:r>
          </a:p>
          <a:p>
            <a:pPr lvl="1"/>
            <a:r>
              <a:rPr lang="en-GB" smtClean="0"/>
              <a:t>Deciding who does this? Is it an engineering or marketing tool </a:t>
            </a:r>
          </a:p>
          <a:p>
            <a:pPr lvl="1"/>
            <a:r>
              <a:rPr lang="en-GB" smtClean="0"/>
              <a:t>Can give a false feeling of security </a:t>
            </a:r>
          </a:p>
          <a:p>
            <a:pPr lvl="1"/>
            <a:r>
              <a:rPr lang="en-GB" smtClean="0"/>
              <a:t>Can give a solution that allows an organization to jump straight into detailed design without doing the full system design</a:t>
            </a:r>
          </a:p>
          <a:p>
            <a:pPr lvl="1"/>
            <a:endParaRPr lang="en-GB" dirty="0"/>
          </a:p>
        </p:txBody>
      </p:sp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Need Means Analysis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4245216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141</TotalTime>
  <Words>1830</Words>
  <Application>Microsoft Macintosh PowerPoint</Application>
  <PresentationFormat>On-screen Show (4:3)</PresentationFormat>
  <Paragraphs>256</Paragraphs>
  <Slides>23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Calibri</vt:lpstr>
      <vt:lpstr>Courier New</vt:lpstr>
      <vt:lpstr>GE Inspira Pitch Regular</vt:lpstr>
      <vt:lpstr>MS PGothic</vt:lpstr>
      <vt:lpstr>ＭＳ Ｐゴシック</vt:lpstr>
      <vt:lpstr>ＭＳ ゴシック</vt:lpstr>
      <vt:lpstr>Symbol</vt:lpstr>
      <vt:lpstr>Times New Roman</vt:lpstr>
      <vt:lpstr>Verdana</vt:lpstr>
      <vt:lpstr>Wingdings</vt:lpstr>
      <vt:lpstr>Wingdings 2</vt:lpstr>
      <vt:lpstr>Arial</vt:lpstr>
      <vt:lpstr>2016 Waters Template_white</vt:lpstr>
      <vt:lpstr>Custom Design</vt:lpstr>
      <vt:lpstr>Analyse Requirements Assess the System Meta-solution using Need Means Analysis</vt:lpstr>
      <vt:lpstr>Process and Tools </vt:lpstr>
      <vt:lpstr>Where are we?: Analyse Requirements</vt:lpstr>
      <vt:lpstr>Remember: Knowledge &amp; Risk</vt:lpstr>
      <vt:lpstr>System Meta-solution</vt:lpstr>
      <vt:lpstr>Failure to Explore New Meta-solutions - A Sorry Tale</vt:lpstr>
      <vt:lpstr>Successful Dynamic Design Concept</vt:lpstr>
      <vt:lpstr>Unsuccessful Dynamic Design Concept</vt:lpstr>
      <vt:lpstr>System Meta-solution</vt:lpstr>
      <vt:lpstr>Need Means Analysis</vt:lpstr>
      <vt:lpstr>Step 1: Identify the Operational Requirement of the current Meta-solution to the system of interest  </vt:lpstr>
      <vt:lpstr>Step 2: Derive the Need that this Systems Satisfies</vt:lpstr>
      <vt:lpstr>Step 3: Use “the box of nine” to identify new solutions to the need at different levels </vt:lpstr>
      <vt:lpstr>PowerPoint Presentation</vt:lpstr>
      <vt:lpstr>Need Means Applies at any level!</vt:lpstr>
      <vt:lpstr>Need Means Applies To Any System!</vt:lpstr>
      <vt:lpstr>Exercise – Need Means Analysis</vt:lpstr>
      <vt:lpstr>Step 4: Review “the box of nine” to decide on the Meta- solution for the system of interest</vt:lpstr>
      <vt:lpstr>Meta-solutions, Level of Innovation and Risk</vt:lpstr>
      <vt:lpstr>Radical Innovation</vt:lpstr>
      <vt:lpstr>Example</vt:lpstr>
      <vt:lpstr>PowerPoint Presentation</vt:lpstr>
      <vt:lpstr>Need Means Analysis Summary</vt:lpstr>
    </vt:vector>
  </TitlesOfParts>
  <Manager/>
  <Company>Burge Hughes Walsh</Company>
  <LinksUpToDate>false</LinksUpToDate>
  <SharedDoc>false</SharedDoc>
  <HyperlinkBase/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Need Means Analysis</dc:title>
  <dc:subject>Systems Engineering</dc:subject>
  <dc:creator>Stuart Burge</dc:creator>
  <cp:keywords/>
  <dc:description/>
  <cp:lastModifiedBy>Stuart Burge</cp:lastModifiedBy>
  <cp:revision>6</cp:revision>
  <dcterms:created xsi:type="dcterms:W3CDTF">2015-11-25T16:01:18Z</dcterms:created>
  <dcterms:modified xsi:type="dcterms:W3CDTF">2016-11-01T15:21:14Z</dcterms:modified>
  <cp:category/>
</cp:coreProperties>
</file>